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notesMasterIdLst>
    <p:notesMasterId r:id="rId25"/>
  </p:notesMasterIdLst>
  <p:handoutMasterIdLst>
    <p:handoutMasterId r:id="rId26"/>
  </p:handoutMasterIdLst>
  <p:sldIdLst>
    <p:sldId id="256" r:id="rId4"/>
    <p:sldId id="365" r:id="rId5"/>
    <p:sldId id="352" r:id="rId6"/>
    <p:sldId id="364" r:id="rId7"/>
    <p:sldId id="371" r:id="rId8"/>
    <p:sldId id="343" r:id="rId9"/>
    <p:sldId id="344" r:id="rId10"/>
    <p:sldId id="353" r:id="rId11"/>
    <p:sldId id="373" r:id="rId12"/>
    <p:sldId id="374" r:id="rId13"/>
    <p:sldId id="354" r:id="rId14"/>
    <p:sldId id="372" r:id="rId15"/>
    <p:sldId id="378" r:id="rId16"/>
    <p:sldId id="375" r:id="rId17"/>
    <p:sldId id="381" r:id="rId18"/>
    <p:sldId id="382" r:id="rId19"/>
    <p:sldId id="348" r:id="rId20"/>
    <p:sldId id="369" r:id="rId21"/>
    <p:sldId id="370" r:id="rId22"/>
    <p:sldId id="350" r:id="rId23"/>
    <p:sldId id="367" r:id="rId24"/>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43A08"/>
    <a:srgbClr val="F9F8F1"/>
    <a:srgbClr val="FAF9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66667" autoAdjust="0"/>
  </p:normalViewPr>
  <p:slideViewPr>
    <p:cSldViewPr snapToObjects="1">
      <p:cViewPr>
        <p:scale>
          <a:sx n="93" d="100"/>
          <a:sy n="93" d="100"/>
        </p:scale>
        <p:origin x="-900"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76" d="100"/>
          <a:sy n="76" d="100"/>
        </p:scale>
        <p:origin x="2184" y="11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261207F-35A9-45D0-8791-1260A2DB8CE8}" type="datetimeFigureOut">
              <a:rPr lang="en-ZA" smtClean="0"/>
              <a:pPr/>
              <a:t>2015/07/31</a:t>
            </a:fld>
            <a:endParaRPr lang="en-ZA"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8B3D948-CBA5-4A48-A3DC-BC63CDF2E5B4}" type="slidenum">
              <a:rPr lang="en-ZA" smtClean="0"/>
              <a:pPr/>
              <a:t>‹#›</a:t>
            </a:fld>
            <a:endParaRPr lang="en-ZA" dirty="0"/>
          </a:p>
        </p:txBody>
      </p:sp>
    </p:spTree>
    <p:extLst>
      <p:ext uri="{BB962C8B-B14F-4D97-AF65-F5344CB8AC3E}">
        <p14:creationId xmlns:p14="http://schemas.microsoft.com/office/powerpoint/2010/main" xmlns="" val="2132893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F1D03F7-3973-4FDA-A971-45E17DA3636F}" type="datetimeFigureOut">
              <a:rPr lang="en-ZA" smtClean="0"/>
              <a:pPr/>
              <a:t>2015/07/31</a:t>
            </a:fld>
            <a:endParaRPr lang="en-ZA"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0A34AF9-0CAF-49FE-A56D-E56B5CA95E75}" type="slidenum">
              <a:rPr lang="en-ZA" smtClean="0"/>
              <a:pPr/>
              <a:t>‹#›</a:t>
            </a:fld>
            <a:endParaRPr lang="en-ZA" dirty="0"/>
          </a:p>
        </p:txBody>
      </p:sp>
    </p:spTree>
    <p:extLst>
      <p:ext uri="{BB962C8B-B14F-4D97-AF65-F5344CB8AC3E}">
        <p14:creationId xmlns:p14="http://schemas.microsoft.com/office/powerpoint/2010/main" xmlns="" val="302136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1</a:t>
            </a:fld>
            <a:endParaRPr lang="en-ZA" dirty="0"/>
          </a:p>
        </p:txBody>
      </p:sp>
    </p:spTree>
    <p:extLst>
      <p:ext uri="{BB962C8B-B14F-4D97-AF65-F5344CB8AC3E}">
        <p14:creationId xmlns:p14="http://schemas.microsoft.com/office/powerpoint/2010/main" xmlns="" val="159909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10</a:t>
            </a:fld>
            <a:endParaRPr lang="en-ZA" dirty="0"/>
          </a:p>
        </p:txBody>
      </p:sp>
    </p:spTree>
    <p:extLst>
      <p:ext uri="{BB962C8B-B14F-4D97-AF65-F5344CB8AC3E}">
        <p14:creationId xmlns:p14="http://schemas.microsoft.com/office/powerpoint/2010/main" xmlns="" val="53375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11</a:t>
            </a:fld>
            <a:endParaRPr lang="en-ZA" dirty="0"/>
          </a:p>
        </p:txBody>
      </p:sp>
    </p:spTree>
    <p:extLst>
      <p:ext uri="{BB962C8B-B14F-4D97-AF65-F5344CB8AC3E}">
        <p14:creationId xmlns:p14="http://schemas.microsoft.com/office/powerpoint/2010/main" xmlns="" val="16534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A34AF9-0CAF-49FE-A56D-E56B5CA95E75}" type="slidenum">
              <a:rPr lang="en-ZA" smtClean="0"/>
              <a:pPr/>
              <a:t>12</a:t>
            </a:fld>
            <a:endParaRPr lang="en-ZA" dirty="0"/>
          </a:p>
        </p:txBody>
      </p:sp>
    </p:spTree>
    <p:extLst>
      <p:ext uri="{BB962C8B-B14F-4D97-AF65-F5344CB8AC3E}">
        <p14:creationId xmlns:p14="http://schemas.microsoft.com/office/powerpoint/2010/main" xmlns="" val="271114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13</a:t>
            </a:fld>
            <a:endParaRPr lang="en-ZA" dirty="0"/>
          </a:p>
        </p:txBody>
      </p:sp>
    </p:spTree>
    <p:extLst>
      <p:ext uri="{BB962C8B-B14F-4D97-AF65-F5344CB8AC3E}">
        <p14:creationId xmlns:p14="http://schemas.microsoft.com/office/powerpoint/2010/main" xmlns="" val="403402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A34AF9-0CAF-49FE-A56D-E56B5CA95E75}" type="slidenum">
              <a:rPr lang="en-ZA" smtClean="0"/>
              <a:pPr/>
              <a:t>14</a:t>
            </a:fld>
            <a:endParaRPr lang="en-ZA" dirty="0"/>
          </a:p>
        </p:txBody>
      </p:sp>
    </p:spTree>
    <p:extLst>
      <p:ext uri="{BB962C8B-B14F-4D97-AF65-F5344CB8AC3E}">
        <p14:creationId xmlns:p14="http://schemas.microsoft.com/office/powerpoint/2010/main" xmlns="" val="277440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17</a:t>
            </a:fld>
            <a:endParaRPr lang="en-ZA" dirty="0"/>
          </a:p>
        </p:txBody>
      </p:sp>
    </p:spTree>
    <p:extLst>
      <p:ext uri="{BB962C8B-B14F-4D97-AF65-F5344CB8AC3E}">
        <p14:creationId xmlns:p14="http://schemas.microsoft.com/office/powerpoint/2010/main" xmlns="" val="289079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18</a:t>
            </a:fld>
            <a:endParaRPr lang="en-ZA" dirty="0"/>
          </a:p>
        </p:txBody>
      </p:sp>
    </p:spTree>
    <p:extLst>
      <p:ext uri="{BB962C8B-B14F-4D97-AF65-F5344CB8AC3E}">
        <p14:creationId xmlns:p14="http://schemas.microsoft.com/office/powerpoint/2010/main" xmlns="" val="90768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19</a:t>
            </a:fld>
            <a:endParaRPr lang="en-ZA" dirty="0"/>
          </a:p>
        </p:txBody>
      </p:sp>
    </p:spTree>
    <p:extLst>
      <p:ext uri="{BB962C8B-B14F-4D97-AF65-F5344CB8AC3E}">
        <p14:creationId xmlns:p14="http://schemas.microsoft.com/office/powerpoint/2010/main" xmlns="" val="266954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20</a:t>
            </a:fld>
            <a:endParaRPr lang="en-ZA" dirty="0"/>
          </a:p>
        </p:txBody>
      </p:sp>
    </p:spTree>
    <p:extLst>
      <p:ext uri="{BB962C8B-B14F-4D97-AF65-F5344CB8AC3E}">
        <p14:creationId xmlns:p14="http://schemas.microsoft.com/office/powerpoint/2010/main" xmlns="" val="2212553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21</a:t>
            </a:fld>
            <a:endParaRPr lang="en-ZA" dirty="0"/>
          </a:p>
        </p:txBody>
      </p:sp>
    </p:spTree>
    <p:extLst>
      <p:ext uri="{BB962C8B-B14F-4D97-AF65-F5344CB8AC3E}">
        <p14:creationId xmlns:p14="http://schemas.microsoft.com/office/powerpoint/2010/main" xmlns="" val="414082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2</a:t>
            </a:fld>
            <a:endParaRPr lang="en-ZA" dirty="0"/>
          </a:p>
        </p:txBody>
      </p:sp>
    </p:spTree>
    <p:extLst>
      <p:ext uri="{BB962C8B-B14F-4D97-AF65-F5344CB8AC3E}">
        <p14:creationId xmlns:p14="http://schemas.microsoft.com/office/powerpoint/2010/main" xmlns="" val="361983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3</a:t>
            </a:fld>
            <a:endParaRPr lang="en-ZA" dirty="0"/>
          </a:p>
        </p:txBody>
      </p:sp>
    </p:spTree>
    <p:extLst>
      <p:ext uri="{BB962C8B-B14F-4D97-AF65-F5344CB8AC3E}">
        <p14:creationId xmlns:p14="http://schemas.microsoft.com/office/powerpoint/2010/main" xmlns="" val="220816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4</a:t>
            </a:fld>
            <a:endParaRPr lang="en-ZA" dirty="0"/>
          </a:p>
        </p:txBody>
      </p:sp>
    </p:spTree>
    <p:extLst>
      <p:ext uri="{BB962C8B-B14F-4D97-AF65-F5344CB8AC3E}">
        <p14:creationId xmlns:p14="http://schemas.microsoft.com/office/powerpoint/2010/main" xmlns="" val="320555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5</a:t>
            </a:fld>
            <a:endParaRPr lang="en-ZA" dirty="0"/>
          </a:p>
        </p:txBody>
      </p:sp>
    </p:spTree>
    <p:extLst>
      <p:ext uri="{BB962C8B-B14F-4D97-AF65-F5344CB8AC3E}">
        <p14:creationId xmlns:p14="http://schemas.microsoft.com/office/powerpoint/2010/main" xmlns="" val="297851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A34AF9-0CAF-49FE-A56D-E56B5CA95E75}" type="slidenum">
              <a:rPr lang="en-ZA" smtClean="0"/>
              <a:pPr/>
              <a:t>6</a:t>
            </a:fld>
            <a:endParaRPr lang="en-ZA" dirty="0"/>
          </a:p>
        </p:txBody>
      </p:sp>
    </p:spTree>
    <p:extLst>
      <p:ext uri="{BB962C8B-B14F-4D97-AF65-F5344CB8AC3E}">
        <p14:creationId xmlns:p14="http://schemas.microsoft.com/office/powerpoint/2010/main" xmlns="" val="2824363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7</a:t>
            </a:fld>
            <a:endParaRPr lang="en-ZA" dirty="0"/>
          </a:p>
        </p:txBody>
      </p:sp>
    </p:spTree>
    <p:extLst>
      <p:ext uri="{BB962C8B-B14F-4D97-AF65-F5344CB8AC3E}">
        <p14:creationId xmlns:p14="http://schemas.microsoft.com/office/powerpoint/2010/main" xmlns="" val="122570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8</a:t>
            </a:fld>
            <a:endParaRPr lang="en-ZA" dirty="0"/>
          </a:p>
        </p:txBody>
      </p:sp>
    </p:spTree>
    <p:extLst>
      <p:ext uri="{BB962C8B-B14F-4D97-AF65-F5344CB8AC3E}">
        <p14:creationId xmlns:p14="http://schemas.microsoft.com/office/powerpoint/2010/main" xmlns="" val="197842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pPr/>
              <a:t>9</a:t>
            </a:fld>
            <a:endParaRPr lang="en-ZA" dirty="0"/>
          </a:p>
        </p:txBody>
      </p:sp>
    </p:spTree>
    <p:extLst>
      <p:ext uri="{BB962C8B-B14F-4D97-AF65-F5344CB8AC3E}">
        <p14:creationId xmlns:p14="http://schemas.microsoft.com/office/powerpoint/2010/main" xmlns="" val="210086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71B067-E1BB-4309-BFA4-EF9EA7C5F516}" type="datetime1">
              <a:rPr lang="en-US" smtClean="0"/>
              <a:pPr/>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3A2805-A725-49B0-B2D3-DC75ABED75B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034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AC885-C693-4BD5-A095-258766F84A5D}" type="datetime1">
              <a:rPr lang="en-US" smtClean="0"/>
              <a:pPr/>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4B2B7-ABA0-4B25-83C3-4922EE36EDFE}" type="slidenum">
              <a:rPr lang="en-US" smtClean="0"/>
              <a:pPr/>
              <a:t>‹#›</a:t>
            </a:fld>
            <a:endParaRPr lang="en-US" dirty="0"/>
          </a:p>
        </p:txBody>
      </p:sp>
    </p:spTree>
    <p:extLst>
      <p:ext uri="{BB962C8B-B14F-4D97-AF65-F5344CB8AC3E}">
        <p14:creationId xmlns:p14="http://schemas.microsoft.com/office/powerpoint/2010/main" xmlns="" val="306845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8A4584-4484-4EB3-A08A-14733CD4F4D5}" type="datetime1">
              <a:rPr lang="en-US" smtClean="0"/>
              <a:pPr/>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26376-0A66-4B98-9C6D-CA95EB5A8041}" type="slidenum">
              <a:rPr lang="en-US" smtClean="0"/>
              <a:pPr/>
              <a:t>‹#›</a:t>
            </a:fld>
            <a:endParaRPr lang="en-US" dirty="0"/>
          </a:p>
        </p:txBody>
      </p:sp>
    </p:spTree>
    <p:extLst>
      <p:ext uri="{BB962C8B-B14F-4D97-AF65-F5344CB8AC3E}">
        <p14:creationId xmlns:p14="http://schemas.microsoft.com/office/powerpoint/2010/main" xmlns="" val="153707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D2C95BC9-3062-4CD6-974A-4C7BF4DA1B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76098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40F85A1-E419-4A9D-98FD-9FA4278D085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601728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3DFFE3D-DEA5-4C51-9B75-8B5B2F1863B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425457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C6390A7-1417-4C15-ADAB-A3B19AF93A3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627379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956F5D0-4C23-4ECC-802A-2ABE23A1B6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2592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61A2F928-CE48-4731-89A0-E4981329F554}"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999884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23F186F3-5508-4D18-8E9B-219D3875EE46}"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12372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0B344A1-E863-49A7-BDE9-9854418B7ED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407757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549209-EFE5-4BEA-8B92-13F1985055A7}" type="datetime1">
              <a:rPr lang="en-US" smtClean="0"/>
              <a:pPr/>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925E64-CDB8-46AD-8BBB-05CF68C8CA98}" type="slidenum">
              <a:rPr lang="en-US" smtClean="0"/>
              <a:pPr/>
              <a:t>‹#›</a:t>
            </a:fld>
            <a:endParaRPr lang="en-US" dirty="0"/>
          </a:p>
        </p:txBody>
      </p:sp>
    </p:spTree>
    <p:extLst>
      <p:ext uri="{BB962C8B-B14F-4D97-AF65-F5344CB8AC3E}">
        <p14:creationId xmlns:p14="http://schemas.microsoft.com/office/powerpoint/2010/main" xmlns="" val="37271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755339C-F60F-434A-B8DC-A3A78B3FA923}"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081338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7689BEE-CD32-4538-8DD4-A42EBE606EA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006572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07C83D9-0547-4FF8-BDCF-719D5C70D53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19838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D2C95BC9-3062-4CD6-974A-4C7BF4DA1B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65721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40F85A1-E419-4A9D-98FD-9FA4278D085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518789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3DFFE3D-DEA5-4C51-9B75-8B5B2F1863B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040571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C6390A7-1417-4C15-ADAB-A3B19AF93A3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76929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956F5D0-4C23-4ECC-802A-2ABE23A1B6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434112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61A2F928-CE48-4731-89A0-E4981329F554}"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87897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23F186F3-5508-4D18-8E9B-219D3875EE46}"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42164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38E1D-F816-4159-AC17-A665E29AEBB2}" type="datetime1">
              <a:rPr lang="en-US" smtClean="0"/>
              <a:pPr/>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BDDAE-53B8-4961-8EEA-A2DD626BC669}"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4106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0B344A1-E863-49A7-BDE9-9854418B7ED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7682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755339C-F60F-434A-B8DC-A3A78B3FA923}"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829233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7689BEE-CD32-4538-8DD4-A42EBE606EA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73272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07C83D9-0547-4FF8-BDCF-719D5C70D53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04457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C50483-84FE-44C3-B0C6-E5B0619F043E}" type="datetime1">
              <a:rPr lang="en-US" smtClean="0"/>
              <a:pPr/>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6C358A-F45F-47F2-90AE-131B6672CCE3}" type="slidenum">
              <a:rPr lang="en-US" smtClean="0"/>
              <a:pPr/>
              <a:t>‹#›</a:t>
            </a:fld>
            <a:endParaRPr lang="en-US" dirty="0"/>
          </a:p>
        </p:txBody>
      </p:sp>
    </p:spTree>
    <p:extLst>
      <p:ext uri="{BB962C8B-B14F-4D97-AF65-F5344CB8AC3E}">
        <p14:creationId xmlns:p14="http://schemas.microsoft.com/office/powerpoint/2010/main" xmlns="" val="407790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8AA1F4-6965-4BEE-B130-95C77BA8AAF5}" type="datetime1">
              <a:rPr lang="en-US" smtClean="0"/>
              <a:pPr/>
              <a:t>7/31/2015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8B67E9-C49E-42B4-B8FC-1E446CAC4ECB}" type="slidenum">
              <a:rPr lang="en-US" smtClean="0"/>
              <a:pPr/>
              <a:t>‹#›</a:t>
            </a:fld>
            <a:endParaRPr lang="en-US" dirty="0"/>
          </a:p>
        </p:txBody>
      </p:sp>
    </p:spTree>
    <p:extLst>
      <p:ext uri="{BB962C8B-B14F-4D97-AF65-F5344CB8AC3E}">
        <p14:creationId xmlns:p14="http://schemas.microsoft.com/office/powerpoint/2010/main" xmlns="" val="204948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519C88-7C8E-41C8-8372-17DF562A0651}" type="datetime1">
              <a:rPr lang="en-US" smtClean="0"/>
              <a:pPr/>
              <a:t>7/31/2015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45F1D8-18BE-41BF-B087-D3450FCE5579}" type="slidenum">
              <a:rPr lang="en-US" smtClean="0"/>
              <a:pPr/>
              <a:t>‹#›</a:t>
            </a:fld>
            <a:endParaRPr lang="en-US" dirty="0"/>
          </a:p>
        </p:txBody>
      </p:sp>
    </p:spTree>
    <p:extLst>
      <p:ext uri="{BB962C8B-B14F-4D97-AF65-F5344CB8AC3E}">
        <p14:creationId xmlns:p14="http://schemas.microsoft.com/office/powerpoint/2010/main" xmlns="" val="313815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7B29B4-F79D-4268-80E0-204E40EE64F5}" type="datetime1">
              <a:rPr lang="en-US" smtClean="0"/>
              <a:pPr/>
              <a:t>7/31/2015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9464D0-B35B-49D5-80C3-0190F0AE2F2B}" type="slidenum">
              <a:rPr lang="en-US" smtClean="0"/>
              <a:pPr/>
              <a:t>‹#›</a:t>
            </a:fld>
            <a:endParaRPr lang="en-US" dirty="0"/>
          </a:p>
        </p:txBody>
      </p:sp>
    </p:spTree>
    <p:extLst>
      <p:ext uri="{BB962C8B-B14F-4D97-AF65-F5344CB8AC3E}">
        <p14:creationId xmlns:p14="http://schemas.microsoft.com/office/powerpoint/2010/main" xmlns="" val="393239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075B4A2-CF76-4DEA-8EAB-AE7913C1B87F}" type="datetime1">
              <a:rPr lang="en-US" smtClean="0"/>
              <a:pPr/>
              <a:t>7/31/2015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C8A951-9F05-4B5D-98CC-737D7447D9D3}" type="slidenum">
              <a:rPr lang="en-US" smtClean="0"/>
              <a:pPr/>
              <a:t>‹#›</a:t>
            </a:fld>
            <a:endParaRPr lang="en-US" dirty="0"/>
          </a:p>
        </p:txBody>
      </p:sp>
    </p:spTree>
    <p:extLst>
      <p:ext uri="{BB962C8B-B14F-4D97-AF65-F5344CB8AC3E}">
        <p14:creationId xmlns:p14="http://schemas.microsoft.com/office/powerpoint/2010/main" xmlns="" val="303425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ABEF2-FD3B-414F-8D9E-336BF6DB7B40}" type="datetime1">
              <a:rPr lang="en-US" smtClean="0"/>
              <a:pPr/>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D071A-66BE-467B-A54A-F72299200ABE}" type="slidenum">
              <a:rPr lang="en-US" smtClean="0"/>
              <a:pPr/>
              <a:t>‹#›</a:t>
            </a:fld>
            <a:endParaRPr lang="en-US" dirty="0"/>
          </a:p>
        </p:txBody>
      </p:sp>
    </p:spTree>
    <p:extLst>
      <p:ext uri="{BB962C8B-B14F-4D97-AF65-F5344CB8AC3E}">
        <p14:creationId xmlns:p14="http://schemas.microsoft.com/office/powerpoint/2010/main" xmlns="" val="394486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B8C9A0F-6FDC-479E-AAB4-6AB59183F3C2}" type="datetime1">
              <a:rPr lang="en-US" smtClean="0"/>
              <a:pPr/>
              <a:t>7/31/2015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756BDBC-77CC-4034-B308-3F9AF40AAF6B}"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04705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4099"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4100"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defTabSz="914400" eaLnBrk="0" hangingPunct="0">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defTabSz="914400" eaLnBrk="0" hangingPunct="0">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defTabSz="914400" eaLnBrk="0" hangingPunct="0">
              <a:defRPr/>
            </a:pPr>
            <a:fld id="{2C0EC233-46FE-4789-9593-2C9309280B7E}" type="slidenum">
              <a:rPr lang="en-US">
                <a:solidFill>
                  <a:srgbClr val="808080"/>
                </a:solidFill>
              </a:rPr>
              <a:pPr defTabSz="914400" eaLnBrk="0" hangingPunct="0">
                <a:defRPr/>
              </a:pPr>
              <a:t>‹#›</a:t>
            </a:fld>
            <a:endParaRPr lang="en-US" sz="1400">
              <a:solidFill>
                <a:srgbClr val="808080"/>
              </a:solidFill>
            </a:endParaRPr>
          </a:p>
        </p:txBody>
      </p:sp>
    </p:spTree>
    <p:extLst>
      <p:ext uri="{BB962C8B-B14F-4D97-AF65-F5344CB8AC3E}">
        <p14:creationId xmlns:p14="http://schemas.microsoft.com/office/powerpoint/2010/main" xmlns="" val="7981121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4099"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4100"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defTabSz="914400" eaLnBrk="0" hangingPunct="0">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defTabSz="914400" eaLnBrk="0" hangingPunct="0">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defTabSz="914400" eaLnBrk="0" hangingPunct="0">
              <a:defRPr/>
            </a:pPr>
            <a:fld id="{2C0EC233-46FE-4789-9593-2C9309280B7E}" type="slidenum">
              <a:rPr lang="en-US">
                <a:solidFill>
                  <a:srgbClr val="808080"/>
                </a:solidFill>
              </a:rPr>
              <a:pPr defTabSz="914400" eaLnBrk="0" hangingPunct="0">
                <a:defRPr/>
              </a:pPr>
              <a:t>‹#›</a:t>
            </a:fld>
            <a:endParaRPr lang="en-US" sz="1400">
              <a:solidFill>
                <a:srgbClr val="808080"/>
              </a:solidFill>
            </a:endParaRPr>
          </a:p>
        </p:txBody>
      </p:sp>
    </p:spTree>
    <p:extLst>
      <p:ext uri="{BB962C8B-B14F-4D97-AF65-F5344CB8AC3E}">
        <p14:creationId xmlns:p14="http://schemas.microsoft.com/office/powerpoint/2010/main" xmlns="" val="8815739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3943" y="1283276"/>
            <a:ext cx="9144000" cy="1569660"/>
          </a:xfrm>
          <a:prstGeom prst="rect">
            <a:avLst/>
          </a:prstGeom>
          <a:noFill/>
        </p:spPr>
        <p:txBody>
          <a:bodyPr wrap="square">
            <a:spAutoFit/>
          </a:bodyPr>
          <a:lstStyle/>
          <a:p>
            <a:pPr algn="ctr"/>
            <a:r>
              <a:rPr lang="en-US" sz="4800" b="1" dirty="0">
                <a:effectLst>
                  <a:outerShdw blurRad="38100" dist="38100" dir="2700000" algn="tl">
                    <a:srgbClr val="C0C0C0"/>
                  </a:outerShdw>
                </a:effectLst>
              </a:rPr>
              <a:t>Department of </a:t>
            </a:r>
          </a:p>
          <a:p>
            <a:pPr algn="ctr"/>
            <a:r>
              <a:rPr lang="en-US" sz="4800" b="1" dirty="0">
                <a:effectLst>
                  <a:outerShdw blurRad="38100" dist="38100" dir="2700000" algn="tl">
                    <a:srgbClr val="C0C0C0"/>
                  </a:outerShdw>
                </a:effectLst>
              </a:rPr>
              <a:t>Cooperative </a:t>
            </a:r>
            <a:r>
              <a:rPr lang="en-US" sz="4800" b="1" dirty="0" smtClean="0">
                <a:effectLst>
                  <a:outerShdw blurRad="38100" dist="38100" dir="2700000" algn="tl">
                    <a:srgbClr val="C0C0C0"/>
                  </a:outerShdw>
                </a:effectLst>
              </a:rPr>
              <a:t>Governance</a:t>
            </a:r>
          </a:p>
        </p:txBody>
      </p:sp>
      <p:sp>
        <p:nvSpPr>
          <p:cNvPr id="13317" name="TextBox 5"/>
          <p:cNvSpPr txBox="1">
            <a:spLocks noChangeArrowheads="1"/>
          </p:cNvSpPr>
          <p:nvPr/>
        </p:nvSpPr>
        <p:spPr bwMode="auto">
          <a:xfrm>
            <a:off x="412304" y="3034695"/>
            <a:ext cx="8208912" cy="2554545"/>
          </a:xfrm>
          <a:prstGeom prst="rect">
            <a:avLst/>
          </a:prstGeom>
          <a:solidFill>
            <a:srgbClr val="F9F8F1"/>
          </a:solidFill>
          <a:ln w="9525">
            <a:noFill/>
            <a:miter lim="800000"/>
            <a:headEnd/>
            <a:tailEnd/>
          </a:ln>
        </p:spPr>
        <p:txBody>
          <a:bodyPr wrap="square">
            <a:spAutoFit/>
          </a:bodyPr>
          <a:lstStyle/>
          <a:p>
            <a:pPr algn="ctr"/>
            <a:r>
              <a:rPr lang="en-GB" sz="3000" dirty="0" smtClean="0">
                <a:solidFill>
                  <a:schemeClr val="accent1">
                    <a:lumMod val="75000"/>
                  </a:schemeClr>
                </a:solidFill>
                <a:latin typeface="Arial Rounded MT Bold" panose="020F0704030504030204" pitchFamily="34" charset="0"/>
              </a:rPr>
              <a:t>Disaster </a:t>
            </a:r>
            <a:r>
              <a:rPr lang="en-GB" sz="3000" dirty="0">
                <a:solidFill>
                  <a:schemeClr val="accent1">
                    <a:lumMod val="75000"/>
                  </a:schemeClr>
                </a:solidFill>
                <a:latin typeface="Arial Rounded MT Bold" panose="020F0704030504030204" pitchFamily="34" charset="0"/>
              </a:rPr>
              <a:t>Management </a:t>
            </a:r>
            <a:r>
              <a:rPr lang="en-GB" sz="3000" dirty="0" smtClean="0">
                <a:solidFill>
                  <a:schemeClr val="accent1">
                    <a:lumMod val="75000"/>
                  </a:schemeClr>
                </a:solidFill>
                <a:latin typeface="Arial Rounded MT Bold" panose="020F0704030504030204" pitchFamily="34" charset="0"/>
              </a:rPr>
              <a:t>Amendment Bill, </a:t>
            </a:r>
            <a:r>
              <a:rPr lang="en-GB" sz="3000" dirty="0">
                <a:solidFill>
                  <a:schemeClr val="accent1">
                    <a:lumMod val="75000"/>
                  </a:schemeClr>
                </a:solidFill>
                <a:latin typeface="Arial Rounded MT Bold" panose="020F0704030504030204" pitchFamily="34" charset="0"/>
              </a:rPr>
              <a:t>2002 (Act No. 57 of 2002</a:t>
            </a:r>
            <a:r>
              <a:rPr lang="en-GB" sz="3000" dirty="0" smtClean="0">
                <a:solidFill>
                  <a:schemeClr val="accent1">
                    <a:lumMod val="75000"/>
                  </a:schemeClr>
                </a:solidFill>
                <a:latin typeface="Arial Rounded MT Bold" panose="020F0704030504030204" pitchFamily="34" charset="0"/>
              </a:rPr>
              <a:t>)</a:t>
            </a:r>
          </a:p>
          <a:p>
            <a:pPr algn="ctr"/>
            <a:endParaRPr lang="en-GB" sz="4000" b="1" dirty="0" smtClean="0">
              <a:latin typeface="Arial Rounded MT Bold" panose="020F0704030504030204" pitchFamily="34" charset="0"/>
            </a:endParaRPr>
          </a:p>
          <a:p>
            <a:pPr algn="ctr"/>
            <a:r>
              <a:rPr lang="en-GB" sz="2000" dirty="0" smtClean="0">
                <a:latin typeface="Arial Rounded MT Bold" panose="020F0704030504030204" pitchFamily="34" charset="0"/>
              </a:rPr>
              <a:t>Briefing to the Select Committee</a:t>
            </a:r>
            <a:endParaRPr lang="en-GB" sz="2000" dirty="0" smtClean="0">
              <a:latin typeface="Arial Rounded MT Bold" panose="020F0704030504030204" pitchFamily="34" charset="0"/>
              <a:ea typeface="Arial Unicode MS" panose="020B0604020202020204" pitchFamily="34" charset="-128"/>
              <a:cs typeface="Arial Unicode MS" panose="020B0604020202020204" pitchFamily="34" charset="-128"/>
            </a:endParaRPr>
          </a:p>
          <a:p>
            <a:pPr lvl="0" algn="ctr"/>
            <a:endParaRPr lang="en-ZA" sz="2000" b="1" dirty="0" smtClean="0"/>
          </a:p>
          <a:p>
            <a:pPr lvl="0" algn="ctr"/>
            <a:r>
              <a:rPr lang="en-ZA" sz="2000" b="1" dirty="0" smtClean="0"/>
              <a:t>28 July 2015</a:t>
            </a:r>
            <a:endParaRPr lang="en-ZA" sz="2000" dirty="0"/>
          </a:p>
        </p:txBody>
      </p:sp>
      <p:pic>
        <p:nvPicPr>
          <p:cNvPr id="10" name="Picture 9"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7452320" y="53768"/>
            <a:ext cx="1584176" cy="998968"/>
          </a:xfrm>
          <a:prstGeom prst="rect">
            <a:avLst/>
          </a:prstGeom>
          <a:noFill/>
          <a:ln>
            <a:noFill/>
          </a:ln>
        </p:spPr>
      </p:pic>
      <p:pic>
        <p:nvPicPr>
          <p:cNvPr id="8"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691680" y="5769238"/>
            <a:ext cx="6212985" cy="1092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5821" y="47747"/>
            <a:ext cx="3612083" cy="1076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215008" y="859152"/>
            <a:ext cx="8928992" cy="5349271"/>
          </a:xfrm>
          <a:solidFill>
            <a:srgbClr val="F9F8F1"/>
          </a:solidFill>
        </p:spPr>
        <p:txBody>
          <a:bodyPr>
            <a:noAutofit/>
          </a:bodyPr>
          <a:lstStyle/>
          <a:p>
            <a:pPr marL="285750" lvl="1" indent="-285750">
              <a:lnSpc>
                <a:spcPct val="100000"/>
              </a:lnSpc>
              <a:spcBef>
                <a:spcPts val="1200"/>
              </a:spcBef>
              <a:spcAft>
                <a:spcPts val="200"/>
              </a:spcAft>
              <a:buSzPct val="100000"/>
              <a:buFont typeface="Wingdings" panose="05000000000000000000" pitchFamily="2" charset="2"/>
              <a:buChar char="q"/>
            </a:pPr>
            <a:r>
              <a:rPr lang="en-GB" sz="2000" dirty="0">
                <a:latin typeface="Arial" panose="020B0604020202020204" pitchFamily="34" charset="0"/>
                <a:cs typeface="Arial" panose="020B0604020202020204" pitchFamily="34" charset="0"/>
              </a:rPr>
              <a:t>The NA PC agreed, in clause 11, that </a:t>
            </a:r>
            <a:r>
              <a:rPr lang="en-GB" sz="2000" dirty="0" smtClean="0">
                <a:latin typeface="Arial" panose="020B0604020202020204" pitchFamily="34" charset="0"/>
                <a:cs typeface="Arial" panose="020B0604020202020204" pitchFamily="34" charset="0"/>
              </a:rPr>
              <a:t>(i) </a:t>
            </a:r>
            <a:r>
              <a:rPr lang="en-ZA" sz="2000" dirty="0" smtClean="0">
                <a:latin typeface="Arial" panose="020B0604020202020204" pitchFamily="34" charset="0"/>
                <a:cs typeface="Arial" panose="020B0604020202020204" pitchFamily="34" charset="0"/>
              </a:rPr>
              <a:t>specific </a:t>
            </a:r>
            <a:r>
              <a:rPr lang="en-ZA" sz="2000" dirty="0">
                <a:latin typeface="Arial" panose="020B0604020202020204" pitchFamily="34" charset="0"/>
                <a:cs typeface="Arial" panose="020B0604020202020204" pitchFamily="34" charset="0"/>
              </a:rPr>
              <a:t>measures are taken to address the needs of women, children, the elderly and persons with disabilities during the disaster management process; </a:t>
            </a:r>
            <a:r>
              <a:rPr lang="en-ZA" sz="2000" dirty="0" smtClean="0">
                <a:latin typeface="Arial" panose="020B0604020202020204" pitchFamily="34" charset="0"/>
                <a:cs typeface="Arial" panose="020B0604020202020204" pitchFamily="34" charset="0"/>
              </a:rPr>
              <a:t>and (ii) that a major </a:t>
            </a:r>
            <a:r>
              <a:rPr lang="en-ZA" sz="2000" dirty="0">
                <a:latin typeface="Arial" panose="020B0604020202020204" pitchFamily="34" charset="0"/>
                <a:cs typeface="Arial" panose="020B0604020202020204" pitchFamily="34" charset="0"/>
              </a:rPr>
              <a:t>public entity, listed in Schedule 2 to </a:t>
            </a:r>
            <a:r>
              <a:rPr lang="en-ZA" sz="2000" dirty="0" smtClean="0">
                <a:latin typeface="Arial" panose="020B0604020202020204" pitchFamily="34" charset="0"/>
                <a:cs typeface="Arial" panose="020B0604020202020204" pitchFamily="34" charset="0"/>
              </a:rPr>
              <a:t>the Public </a:t>
            </a:r>
            <a:r>
              <a:rPr lang="en-ZA" sz="2000" dirty="0">
                <a:latin typeface="Arial" panose="020B0604020202020204" pitchFamily="34" charset="0"/>
                <a:cs typeface="Arial" panose="020B0604020202020204" pitchFamily="34" charset="0"/>
              </a:rPr>
              <a:t>Finance </a:t>
            </a:r>
            <a:r>
              <a:rPr lang="en-ZA" sz="2000" dirty="0" smtClean="0">
                <a:latin typeface="Arial" panose="020B0604020202020204" pitchFamily="34" charset="0"/>
                <a:cs typeface="Arial" panose="020B0604020202020204" pitchFamily="34" charset="0"/>
              </a:rPr>
              <a:t>Management </a:t>
            </a:r>
            <a:r>
              <a:rPr lang="en-ZA" sz="2000" dirty="0">
                <a:latin typeface="Arial" panose="020B0604020202020204" pitchFamily="34" charset="0"/>
                <a:cs typeface="Arial" panose="020B0604020202020204" pitchFamily="34" charset="0"/>
              </a:rPr>
              <a:t>Act, 1999 (Act No.1 </a:t>
            </a:r>
            <a:r>
              <a:rPr lang="en-ZA" sz="2000" dirty="0" smtClean="0">
                <a:latin typeface="Arial" panose="020B0604020202020204" pitchFamily="34" charset="0"/>
                <a:cs typeface="Arial" panose="020B0604020202020204" pitchFamily="34" charset="0"/>
              </a:rPr>
              <a:t>of 1999</a:t>
            </a:r>
            <a:r>
              <a:rPr lang="en-ZA" sz="2000" dirty="0">
                <a:latin typeface="Arial" panose="020B0604020202020204" pitchFamily="34" charset="0"/>
                <a:cs typeface="Arial" panose="020B0604020202020204" pitchFamily="34" charset="0"/>
              </a:rPr>
              <a:t>), must submit its disaster </a:t>
            </a:r>
            <a:r>
              <a:rPr lang="en-ZA" sz="2000" dirty="0" smtClean="0">
                <a:latin typeface="Arial" panose="020B0604020202020204" pitchFamily="34" charset="0"/>
                <a:cs typeface="Arial" panose="020B0604020202020204" pitchFamily="34" charset="0"/>
              </a:rPr>
              <a:t>management </a:t>
            </a:r>
            <a:r>
              <a:rPr lang="en-ZA" sz="2000" dirty="0">
                <a:latin typeface="Arial" panose="020B0604020202020204" pitchFamily="34" charset="0"/>
                <a:cs typeface="Arial" panose="020B0604020202020204" pitchFamily="34" charset="0"/>
              </a:rPr>
              <a:t>plan </a:t>
            </a:r>
            <a:r>
              <a:rPr lang="en-ZA" sz="2000" dirty="0" smtClean="0">
                <a:latin typeface="Arial" panose="020B0604020202020204" pitchFamily="34" charset="0"/>
                <a:cs typeface="Arial" panose="020B0604020202020204" pitchFamily="34" charset="0"/>
              </a:rPr>
              <a:t>prepared in </a:t>
            </a:r>
            <a:r>
              <a:rPr lang="en-ZA" sz="2000" dirty="0">
                <a:latin typeface="Arial" panose="020B0604020202020204" pitchFamily="34" charset="0"/>
                <a:cs typeface="Arial" panose="020B0604020202020204" pitchFamily="34" charset="0"/>
              </a:rPr>
              <a:t>terms of subsection (1) to the National </a:t>
            </a:r>
            <a:r>
              <a:rPr lang="en-ZA" sz="2000" dirty="0" smtClean="0">
                <a:latin typeface="Arial" panose="020B0604020202020204" pitchFamily="34" charset="0"/>
                <a:cs typeface="Arial" panose="020B0604020202020204" pitchFamily="34" charset="0"/>
              </a:rPr>
              <a:t>Centre </a:t>
            </a:r>
            <a:r>
              <a:rPr lang="en-ZA" sz="2000" dirty="0">
                <a:latin typeface="Arial" panose="020B0604020202020204" pitchFamily="34" charset="0"/>
                <a:cs typeface="Arial" panose="020B0604020202020204" pitchFamily="34" charset="0"/>
              </a:rPr>
              <a:t>at </a:t>
            </a:r>
            <a:r>
              <a:rPr lang="en-ZA" sz="2000" dirty="0" smtClean="0">
                <a:latin typeface="Arial" panose="020B0604020202020204" pitchFamily="34" charset="0"/>
                <a:cs typeface="Arial" panose="020B0604020202020204" pitchFamily="34" charset="0"/>
              </a:rPr>
              <a:t>the same </a:t>
            </a:r>
            <a:r>
              <a:rPr lang="en-ZA" sz="2000" dirty="0">
                <a:latin typeface="Arial" panose="020B0604020202020204" pitchFamily="34" charset="0"/>
                <a:cs typeface="Arial" panose="020B0604020202020204" pitchFamily="34" charset="0"/>
              </a:rPr>
              <a:t>time the major public entity submits its </a:t>
            </a:r>
            <a:r>
              <a:rPr lang="en-ZA" sz="2000" dirty="0" smtClean="0">
                <a:latin typeface="Arial" panose="020B0604020202020204" pitchFamily="34" charset="0"/>
                <a:cs typeface="Arial" panose="020B0604020202020204" pitchFamily="34" charset="0"/>
              </a:rPr>
              <a:t>disaster management </a:t>
            </a:r>
            <a:r>
              <a:rPr lang="en-ZA" sz="2000" dirty="0">
                <a:latin typeface="Arial" panose="020B0604020202020204" pitchFamily="34" charset="0"/>
                <a:cs typeface="Arial" panose="020B0604020202020204" pitchFamily="34" charset="0"/>
              </a:rPr>
              <a:t>plan to the relevant national organ of state</a:t>
            </a:r>
            <a:r>
              <a:rPr lang="en-ZA" sz="2000" dirty="0" smtClean="0">
                <a:latin typeface="Arial" panose="020B0604020202020204" pitchFamily="34" charset="0"/>
                <a:cs typeface="Arial" panose="020B0604020202020204" pitchFamily="34" charset="0"/>
              </a:rPr>
              <a:t>.</a:t>
            </a:r>
          </a:p>
          <a:p>
            <a:pPr>
              <a:lnSpc>
                <a:spcPct val="100000"/>
              </a:lnSpc>
            </a:pPr>
            <a:endParaRPr lang="en-GB"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The NA PC agreed in clause 13, 17 and 18, that </a:t>
            </a:r>
            <a:r>
              <a:rPr lang="en-ZA" dirty="0">
                <a:latin typeface="Arial" panose="020B0604020202020204" pitchFamily="34" charset="0"/>
                <a:cs typeface="Arial" panose="020B0604020202020204" pitchFamily="34" charset="0"/>
              </a:rPr>
              <a:t>specific measures </a:t>
            </a:r>
            <a:r>
              <a:rPr lang="en-ZA" dirty="0" smtClean="0">
                <a:latin typeface="Arial" panose="020B0604020202020204" pitchFamily="34" charset="0"/>
                <a:cs typeface="Arial" panose="020B0604020202020204" pitchFamily="34" charset="0"/>
              </a:rPr>
              <a:t>are taken by </a:t>
            </a:r>
            <a:r>
              <a:rPr lang="en-ZA" dirty="0">
                <a:latin typeface="Arial" panose="020B0604020202020204" pitchFamily="34" charset="0"/>
                <a:cs typeface="Arial" panose="020B0604020202020204" pitchFamily="34" charset="0"/>
              </a:rPr>
              <a:t>(provincial, and municipal) </a:t>
            </a:r>
            <a:r>
              <a:rPr lang="en-ZA" dirty="0" smtClean="0">
                <a:latin typeface="Arial" panose="020B0604020202020204" pitchFamily="34" charset="0"/>
                <a:cs typeface="Arial" panose="020B0604020202020204" pitchFamily="34" charset="0"/>
              </a:rPr>
              <a:t>organs of state to </a:t>
            </a:r>
            <a:r>
              <a:rPr lang="en-ZA" dirty="0">
                <a:latin typeface="Arial" panose="020B0604020202020204" pitchFamily="34" charset="0"/>
                <a:cs typeface="Arial" panose="020B0604020202020204" pitchFamily="34" charset="0"/>
              </a:rPr>
              <a:t>address the needs of </a:t>
            </a:r>
            <a:r>
              <a:rPr lang="en-ZA" dirty="0" smtClean="0">
                <a:latin typeface="Arial" panose="020B0604020202020204" pitchFamily="34" charset="0"/>
                <a:cs typeface="Arial" panose="020B0604020202020204" pitchFamily="34" charset="0"/>
              </a:rPr>
              <a:t>women, children</a:t>
            </a:r>
            <a:r>
              <a:rPr lang="en-ZA" dirty="0">
                <a:latin typeface="Arial" panose="020B0604020202020204" pitchFamily="34" charset="0"/>
                <a:cs typeface="Arial" panose="020B0604020202020204" pitchFamily="34" charset="0"/>
              </a:rPr>
              <a:t>, the elderly and persons with </a:t>
            </a:r>
            <a:r>
              <a:rPr lang="en-ZA" dirty="0" smtClean="0">
                <a:latin typeface="Arial" panose="020B0604020202020204" pitchFamily="34" charset="0"/>
                <a:cs typeface="Arial" panose="020B0604020202020204" pitchFamily="34" charset="0"/>
              </a:rPr>
              <a:t>disabilities during the disaster </a:t>
            </a:r>
            <a:r>
              <a:rPr lang="en-ZA" dirty="0">
                <a:latin typeface="Arial" panose="020B0604020202020204" pitchFamily="34" charset="0"/>
                <a:cs typeface="Arial" panose="020B0604020202020204" pitchFamily="34" charset="0"/>
              </a:rPr>
              <a:t>management </a:t>
            </a:r>
            <a:r>
              <a:rPr lang="en-ZA" dirty="0" smtClean="0">
                <a:latin typeface="Arial" panose="020B0604020202020204" pitchFamily="34" charset="0"/>
                <a:cs typeface="Arial" panose="020B0604020202020204" pitchFamily="34" charset="0"/>
              </a:rPr>
              <a:t>process</a:t>
            </a:r>
            <a:r>
              <a:rPr lang="en-ZA"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fld id="{30925E64-CDB8-46AD-8BBB-05CF68C8CA98}" type="slidenum">
              <a:rPr lang="en-US" smtClean="0"/>
              <a:pPr/>
              <a:t>10</a:t>
            </a:fld>
            <a:endParaRPr lang="en-US" dirty="0"/>
          </a:p>
        </p:txBody>
      </p:sp>
      <p:sp>
        <p:nvSpPr>
          <p:cNvPr id="10" name="Title 6"/>
          <p:cNvSpPr>
            <a:spLocks noGrp="1"/>
          </p:cNvSpPr>
          <p:nvPr>
            <p:ph type="title"/>
          </p:nvPr>
        </p:nvSpPr>
        <p:spPr>
          <a:xfrm>
            <a:off x="107503" y="216024"/>
            <a:ext cx="8928991" cy="692696"/>
          </a:xfrm>
        </p:spPr>
        <p:txBody>
          <a:bodyPr>
            <a:normAutofit/>
          </a:bodyPr>
          <a:lstStyle/>
          <a:p>
            <a:pPr algn="ctr"/>
            <a:r>
              <a:rPr lang="en-ZA" sz="3600" b="1" dirty="0" smtClean="0">
                <a:solidFill>
                  <a:schemeClr val="accent1">
                    <a:lumMod val="50000"/>
                  </a:schemeClr>
                </a:solidFill>
                <a:latin typeface="Arial Rounded MT Bold" panose="020F0704030504030204" pitchFamily="34" charset="0"/>
              </a:rPr>
              <a:t>NA PC AMENDMENTS TO THE BILL</a:t>
            </a:r>
            <a:endParaRPr lang="en-ZA" sz="3600" b="1" dirty="0">
              <a:solidFill>
                <a:schemeClr val="accent1">
                  <a:lumMod val="50000"/>
                </a:schemeClr>
              </a:solidFill>
              <a:latin typeface="Arial Rounded MT Bold" panose="020F0704030504030204" pitchFamily="34" charset="0"/>
            </a:endParaRPr>
          </a:p>
        </p:txBody>
      </p:sp>
      <p:pic>
        <p:nvPicPr>
          <p:cNvPr id="15" name="Picture 14"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4169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504" y="1464105"/>
            <a:ext cx="8928992" cy="4557183"/>
          </a:xfrm>
          <a:solidFill>
            <a:srgbClr val="F9F8F1"/>
          </a:solidFill>
        </p:spPr>
        <p:txBody>
          <a:bodyPr>
            <a:noAutofit/>
          </a:bodyPr>
          <a:lstStyle/>
          <a:p>
            <a:pPr marL="201168" lvl="1" indent="0">
              <a:lnSpc>
                <a:spcPct val="100000"/>
              </a:lnSpc>
              <a:spcBef>
                <a:spcPts val="0"/>
              </a:spcBef>
              <a:spcAft>
                <a:spcPts val="3000"/>
              </a:spcAft>
              <a:buNone/>
            </a:pPr>
            <a:r>
              <a:rPr lang="en-ZA" sz="2200" dirty="0" smtClean="0">
                <a:latin typeface="Arial" panose="020B0604020202020204" pitchFamily="34" charset="0"/>
                <a:cs typeface="Arial" panose="020B0604020202020204" pitchFamily="34" charset="0"/>
              </a:rPr>
              <a:t>Two key issues that were highlighted by stakeholders throughout the review process entails the notion that, </a:t>
            </a:r>
          </a:p>
          <a:p>
            <a:pPr lvl="1">
              <a:lnSpc>
                <a:spcPct val="100000"/>
              </a:lnSpc>
              <a:spcBef>
                <a:spcPts val="0"/>
              </a:spcBef>
              <a:spcAft>
                <a:spcPts val="3000"/>
              </a:spcAft>
              <a:buFont typeface="Wingdings" panose="05000000000000000000" pitchFamily="2" charset="2"/>
              <a:buChar char="q"/>
            </a:pPr>
            <a:r>
              <a:rPr lang="en-GB" sz="2200" dirty="0" smtClean="0">
                <a:latin typeface="Arial" panose="020B0604020202020204" pitchFamily="34" charset="0"/>
                <a:cs typeface="Arial" panose="020B0604020202020204" pitchFamily="34" charset="0"/>
              </a:rPr>
              <a:t> implementation </a:t>
            </a:r>
            <a:r>
              <a:rPr lang="en-GB" sz="2200" dirty="0">
                <a:latin typeface="Arial" panose="020B0604020202020204" pitchFamily="34" charset="0"/>
                <a:cs typeface="Arial" panose="020B0604020202020204" pitchFamily="34" charset="0"/>
              </a:rPr>
              <a:t>challenges are experienced due to </a:t>
            </a:r>
            <a:r>
              <a:rPr lang="en-GB" sz="2200" dirty="0" smtClean="0">
                <a:latin typeface="Arial" panose="020B0604020202020204" pitchFamily="34" charset="0"/>
                <a:cs typeface="Arial" panose="020B0604020202020204" pitchFamily="34" charset="0"/>
              </a:rPr>
              <a:t>the inappropriate </a:t>
            </a:r>
            <a:r>
              <a:rPr lang="en-GB" sz="2200" dirty="0">
                <a:latin typeface="Arial" panose="020B0604020202020204" pitchFamily="34" charset="0"/>
                <a:cs typeface="Arial" panose="020B0604020202020204" pitchFamily="34" charset="0"/>
              </a:rPr>
              <a:t>location of disaster management centres within the organisational structures of provinces and municipalities, </a:t>
            </a:r>
            <a:r>
              <a:rPr lang="en-GB" sz="2200" dirty="0" smtClean="0">
                <a:latin typeface="Arial" panose="020B0604020202020204" pitchFamily="34" charset="0"/>
                <a:cs typeface="Arial" panose="020B0604020202020204" pitchFamily="34" charset="0"/>
              </a:rPr>
              <a:t>(Seniority of the Head of the Disaster Management Centre)</a:t>
            </a:r>
          </a:p>
          <a:p>
            <a:pPr marL="201168" lvl="1" indent="0">
              <a:lnSpc>
                <a:spcPct val="100000"/>
              </a:lnSpc>
              <a:spcBef>
                <a:spcPts val="0"/>
              </a:spcBef>
              <a:spcAft>
                <a:spcPts val="3000"/>
              </a:spcAft>
              <a:buNone/>
            </a:pPr>
            <a:r>
              <a:rPr lang="en-GB" sz="2200" dirty="0" smtClean="0">
                <a:latin typeface="Arial" panose="020B0604020202020204" pitchFamily="34" charset="0"/>
                <a:cs typeface="Arial" panose="020B0604020202020204" pitchFamily="34" charset="0"/>
              </a:rPr>
              <a:t>and </a:t>
            </a:r>
          </a:p>
          <a:p>
            <a:pPr lvl="1">
              <a:lnSpc>
                <a:spcPct val="100000"/>
              </a:lnSpc>
              <a:buFont typeface="Wingdings" panose="05000000000000000000" pitchFamily="2" charset="2"/>
              <a:buChar char="q"/>
            </a:pPr>
            <a:r>
              <a:rPr lang="en-GB" sz="2200" dirty="0" smtClean="0">
                <a:latin typeface="Arial" panose="020B0604020202020204" pitchFamily="34" charset="0"/>
                <a:cs typeface="Arial" panose="020B0604020202020204" pitchFamily="34" charset="0"/>
              </a:rPr>
              <a:t> specific </a:t>
            </a:r>
            <a:r>
              <a:rPr lang="en-GB" sz="2200" dirty="0">
                <a:latin typeface="Arial" panose="020B0604020202020204" pitchFamily="34" charset="0"/>
                <a:cs typeface="Arial" panose="020B0604020202020204" pitchFamily="34" charset="0"/>
              </a:rPr>
              <a:t>funding </a:t>
            </a:r>
            <a:r>
              <a:rPr lang="en-GB" sz="2200" dirty="0" smtClean="0">
                <a:latin typeface="Arial" panose="020B0604020202020204" pitchFamily="34" charset="0"/>
                <a:cs typeface="Arial" panose="020B0604020202020204" pitchFamily="34" charset="0"/>
              </a:rPr>
              <a:t>is not allocated </a:t>
            </a:r>
            <a:r>
              <a:rPr lang="en-GB" sz="2200" dirty="0">
                <a:latin typeface="Arial" panose="020B0604020202020204" pitchFamily="34" charset="0"/>
                <a:cs typeface="Arial" panose="020B0604020202020204" pitchFamily="34" charset="0"/>
              </a:rPr>
              <a:t>for disaster risk reduction efforts across the spheres of government. </a:t>
            </a:r>
            <a:endParaRPr lang="en-GB" sz="2200" dirty="0" smtClean="0">
              <a:latin typeface="Arial" panose="020B0604020202020204" pitchFamily="34" charset="0"/>
              <a:cs typeface="Arial" panose="020B0604020202020204" pitchFamily="34" charset="0"/>
            </a:endParaRPr>
          </a:p>
          <a:p>
            <a:pPr marL="201168" lvl="1" indent="0">
              <a:lnSpc>
                <a:spcPct val="100000"/>
              </a:lnSpc>
              <a:buNone/>
            </a:pPr>
            <a:endParaRPr lang="en-GB" sz="22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11</a:t>
            </a:fld>
            <a:endParaRPr lang="en-US" dirty="0"/>
          </a:p>
        </p:txBody>
      </p:sp>
      <p:sp>
        <p:nvSpPr>
          <p:cNvPr id="10" name="Title 6"/>
          <p:cNvSpPr>
            <a:spLocks noGrp="1"/>
          </p:cNvSpPr>
          <p:nvPr>
            <p:ph type="title"/>
          </p:nvPr>
        </p:nvSpPr>
        <p:spPr>
          <a:xfrm>
            <a:off x="107503" y="216024"/>
            <a:ext cx="8928991" cy="692696"/>
          </a:xfrm>
        </p:spPr>
        <p:txBody>
          <a:bodyPr>
            <a:normAutofit fontScale="90000"/>
          </a:bodyPr>
          <a:lstStyle/>
          <a:p>
            <a:pPr algn="ctr"/>
            <a:r>
              <a:rPr lang="en-ZA" sz="3600" b="1" dirty="0" smtClean="0">
                <a:solidFill>
                  <a:schemeClr val="accent1">
                    <a:lumMod val="50000"/>
                  </a:schemeClr>
                </a:solidFill>
                <a:latin typeface="Arial Rounded MT Bold" panose="020F0704030504030204" pitchFamily="34" charset="0"/>
              </a:rPr>
              <a:t>ISSUES RAISED DURING THE PROCESS</a:t>
            </a:r>
            <a:endParaRPr lang="en-ZA" sz="3600" b="1" dirty="0">
              <a:solidFill>
                <a:schemeClr val="accent1">
                  <a:lumMod val="50000"/>
                </a:schemeClr>
              </a:solidFill>
              <a:latin typeface="Arial Rounded MT Bold" panose="020F0704030504030204" pitchFamily="34" charset="0"/>
            </a:endParaRPr>
          </a:p>
        </p:txBody>
      </p:sp>
      <p:pic>
        <p:nvPicPr>
          <p:cNvPr id="15" name="Picture 14"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097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504" y="908720"/>
            <a:ext cx="8928992" cy="5349271"/>
          </a:xfrm>
          <a:solidFill>
            <a:srgbClr val="F9F8F1"/>
          </a:solidFill>
        </p:spPr>
        <p:txBody>
          <a:bodyPr>
            <a:noAutofit/>
          </a:bodyPr>
          <a:lstStyle/>
          <a:p>
            <a:pPr marL="201168" lvl="1" indent="0" algn="just">
              <a:lnSpc>
                <a:spcPct val="100000"/>
              </a:lnSpc>
              <a:spcBef>
                <a:spcPts val="0"/>
              </a:spcBef>
              <a:spcAft>
                <a:spcPts val="3000"/>
              </a:spcAft>
              <a:buNone/>
            </a:pPr>
            <a:r>
              <a:rPr lang="en-GB" sz="2200" b="1" dirty="0" smtClean="0">
                <a:latin typeface="Arial" panose="020B0604020202020204" pitchFamily="34" charset="0"/>
                <a:cs typeface="Arial" panose="020B0604020202020204" pitchFamily="34" charset="0"/>
              </a:rPr>
              <a:t>1. Placement of Disaster Management in the organisational structure</a:t>
            </a:r>
            <a:endParaRPr lang="en-GB" sz="2200" b="1" dirty="0">
              <a:latin typeface="Arial" panose="020B0604020202020204" pitchFamily="34" charset="0"/>
              <a:cs typeface="Arial" panose="020B0604020202020204" pitchFamily="34" charset="0"/>
            </a:endParaRPr>
          </a:p>
          <a:p>
            <a:pPr marL="201168" lvl="1" indent="0" algn="just">
              <a:lnSpc>
                <a:spcPct val="100000"/>
              </a:lnSpc>
              <a:spcBef>
                <a:spcPts val="0"/>
              </a:spcBef>
              <a:spcAft>
                <a:spcPts val="3000"/>
              </a:spcAft>
              <a:buNone/>
            </a:pPr>
            <a:r>
              <a:rPr lang="en-GB" sz="2200" dirty="0" smtClean="0">
                <a:latin typeface="Arial" panose="020B0604020202020204" pitchFamily="34" charset="0"/>
                <a:cs typeface="Arial" panose="020B0604020202020204" pitchFamily="34" charset="0"/>
              </a:rPr>
              <a:t>Careful </a:t>
            </a:r>
            <a:r>
              <a:rPr lang="en-GB" sz="2200" dirty="0">
                <a:latin typeface="Arial" panose="020B0604020202020204" pitchFamily="34" charset="0"/>
                <a:cs typeface="Arial" panose="020B0604020202020204" pitchFamily="34" charset="0"/>
              </a:rPr>
              <a:t>consideration should </a:t>
            </a:r>
            <a:r>
              <a:rPr lang="en-GB" sz="2200" dirty="0" smtClean="0">
                <a:latin typeface="Arial" panose="020B0604020202020204" pitchFamily="34" charset="0"/>
                <a:cs typeface="Arial" panose="020B0604020202020204" pitchFamily="34" charset="0"/>
              </a:rPr>
              <a:t>be </a:t>
            </a:r>
            <a:r>
              <a:rPr lang="en-GB" sz="2200" dirty="0">
                <a:latin typeface="Arial" panose="020B0604020202020204" pitchFamily="34" charset="0"/>
                <a:cs typeface="Arial" panose="020B0604020202020204" pitchFamily="34" charset="0"/>
              </a:rPr>
              <a:t>given to the placement of Disaster Management Centres in the organisational structure to fulfil its strategic role to effectively reduce the risk of disaster and be responsive to the needs of communities in the municipality. </a:t>
            </a:r>
            <a:endParaRPr lang="en-GB" sz="2200" dirty="0" smtClean="0">
              <a:latin typeface="Arial" panose="020B0604020202020204" pitchFamily="34" charset="0"/>
              <a:cs typeface="Arial" panose="020B0604020202020204" pitchFamily="34" charset="0"/>
            </a:endParaRPr>
          </a:p>
          <a:p>
            <a:pPr marL="201168" lvl="1" indent="0" algn="just">
              <a:lnSpc>
                <a:spcPct val="100000"/>
              </a:lnSpc>
              <a:spcBef>
                <a:spcPts val="0"/>
              </a:spcBef>
              <a:spcAft>
                <a:spcPts val="3000"/>
              </a:spcAft>
              <a:buNone/>
            </a:pPr>
            <a:r>
              <a:rPr lang="en-GB" sz="2200" dirty="0" smtClean="0">
                <a:latin typeface="Arial" panose="020B0604020202020204" pitchFamily="34" charset="0"/>
                <a:cs typeface="Arial" panose="020B0604020202020204" pitchFamily="34" charset="0"/>
              </a:rPr>
              <a:t>The </a:t>
            </a:r>
            <a:r>
              <a:rPr lang="en-GB" sz="2200" dirty="0">
                <a:latin typeface="Arial" panose="020B0604020202020204" pitchFamily="34" charset="0"/>
                <a:cs typeface="Arial" panose="020B0604020202020204" pitchFamily="34" charset="0"/>
              </a:rPr>
              <a:t>Head of the Disaster Management Centre should thus form part of the decision-making structure of the organisation and should ideally report to the highest office within a municipality and province, respectively. Such an approach, empowers the executive leadership to ensure that the disaster management centre is fulfilling its coordination and strategic role to effectively reduce the risk of disaster within that particular sphere of government</a:t>
            </a:r>
            <a:r>
              <a:rPr lang="en-GB" sz="2000" dirty="0">
                <a:latin typeface="Arial" panose="020B0604020202020204" pitchFamily="34" charset="0"/>
                <a:cs typeface="Arial" panose="020B0604020202020204" pitchFamily="34" charset="0"/>
              </a:rPr>
              <a:t>. </a:t>
            </a:r>
            <a:endParaRPr lang="en-ZA" sz="20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12</a:t>
            </a:fld>
            <a:endParaRPr lang="en-US" dirty="0"/>
          </a:p>
        </p:txBody>
      </p:sp>
      <p:sp>
        <p:nvSpPr>
          <p:cNvPr id="10" name="Title 6"/>
          <p:cNvSpPr>
            <a:spLocks noGrp="1"/>
          </p:cNvSpPr>
          <p:nvPr>
            <p:ph type="title"/>
          </p:nvPr>
        </p:nvSpPr>
        <p:spPr>
          <a:xfrm>
            <a:off x="107503" y="216024"/>
            <a:ext cx="8928991" cy="692696"/>
          </a:xfrm>
        </p:spPr>
        <p:txBody>
          <a:bodyPr>
            <a:normAutofit/>
          </a:bodyPr>
          <a:lstStyle/>
          <a:p>
            <a:pPr algn="ctr"/>
            <a:r>
              <a:rPr lang="en-ZA" sz="3600" b="1" dirty="0" smtClean="0">
                <a:solidFill>
                  <a:schemeClr val="accent1">
                    <a:lumMod val="50000"/>
                  </a:schemeClr>
                </a:solidFill>
                <a:latin typeface="Arial Rounded MT Bold" panose="020F0704030504030204" pitchFamily="34" charset="0"/>
              </a:rPr>
              <a:t>OPTIONS TO ADDRESS THESE ISSUES</a:t>
            </a:r>
            <a:endParaRPr lang="en-ZA" sz="3600" b="1" dirty="0">
              <a:solidFill>
                <a:schemeClr val="accent1">
                  <a:lumMod val="50000"/>
                </a:schemeClr>
              </a:solidFill>
              <a:latin typeface="Arial Rounded MT Bold" panose="020F0704030504030204" pitchFamily="34" charset="0"/>
            </a:endParaRPr>
          </a:p>
        </p:txBody>
      </p:sp>
      <p:pic>
        <p:nvPicPr>
          <p:cNvPr id="15" name="Picture 14"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4069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504" y="908720"/>
            <a:ext cx="8928992" cy="5349271"/>
          </a:xfrm>
          <a:solidFill>
            <a:srgbClr val="F9F8F1"/>
          </a:solidFill>
        </p:spPr>
        <p:txBody>
          <a:bodyPr>
            <a:noAutofit/>
          </a:bodyPr>
          <a:lstStyle/>
          <a:p>
            <a:pPr marL="201168" lvl="1" indent="0" algn="just">
              <a:lnSpc>
                <a:spcPct val="100000"/>
              </a:lnSpc>
              <a:spcBef>
                <a:spcPts val="0"/>
              </a:spcBef>
              <a:spcAft>
                <a:spcPts val="3000"/>
              </a:spcAft>
              <a:buNone/>
            </a:pPr>
            <a:r>
              <a:rPr lang="en-GB" sz="2000" b="1" dirty="0" smtClean="0">
                <a:latin typeface="Arial" panose="020B0604020202020204" pitchFamily="34" charset="0"/>
                <a:cs typeface="Arial" panose="020B0604020202020204" pitchFamily="34" charset="0"/>
              </a:rPr>
              <a:t>2. Funding arrangements for disaster management</a:t>
            </a:r>
          </a:p>
          <a:p>
            <a:pPr marL="201168" lvl="1" indent="0" algn="just">
              <a:lnSpc>
                <a:spcPct val="100000"/>
              </a:lnSpc>
              <a:spcBef>
                <a:spcPts val="0"/>
              </a:spcBef>
              <a:spcAft>
                <a:spcPts val="3000"/>
              </a:spcAft>
              <a:buNone/>
            </a:pPr>
            <a:r>
              <a:rPr lang="en-GB" sz="2000" dirty="0" smtClean="0">
                <a:latin typeface="Arial" panose="020B0604020202020204" pitchFamily="34" charset="0"/>
                <a:cs typeface="Arial" panose="020B0604020202020204" pitchFamily="34" charset="0"/>
              </a:rPr>
              <a:t>The funding approach put forward by National Treasury is in line with the fiscal framework set out in the Constitution of South Africa, the PFMA, the MFMA, the annual DORA, the Disaster Management Act, 2002, the Municipal Systems Act, 2000 and the </a:t>
            </a:r>
            <a:r>
              <a:rPr lang="en-GB" sz="2000" dirty="0">
                <a:latin typeface="Arial" panose="020B0604020202020204" pitchFamily="34" charset="0"/>
                <a:cs typeface="Arial" panose="020B0604020202020204" pitchFamily="34" charset="0"/>
              </a:rPr>
              <a:t>National Disaster Management </a:t>
            </a:r>
            <a:r>
              <a:rPr lang="en-GB" sz="2000" dirty="0" smtClean="0">
                <a:latin typeface="Arial" panose="020B0604020202020204" pitchFamily="34" charset="0"/>
                <a:cs typeface="Arial" panose="020B0604020202020204" pitchFamily="34" charset="0"/>
              </a:rPr>
              <a:t>Framework, 2005.</a:t>
            </a:r>
          </a:p>
          <a:p>
            <a:pPr marL="201168" lvl="1" indent="0" algn="just">
              <a:lnSpc>
                <a:spcPct val="100000"/>
              </a:lnSpc>
              <a:spcBef>
                <a:spcPts val="0"/>
              </a:spcBef>
              <a:spcAft>
                <a:spcPts val="3000"/>
              </a:spcAft>
              <a:buNone/>
            </a:pPr>
            <a:r>
              <a:rPr lang="en-GB" sz="2000" dirty="0">
                <a:latin typeface="Arial" panose="020B0604020202020204" pitchFamily="34" charset="0"/>
                <a:cs typeface="Arial" panose="020B0604020202020204" pitchFamily="34" charset="0"/>
              </a:rPr>
              <a:t>Enabler 3 of the </a:t>
            </a:r>
            <a:r>
              <a:rPr lang="en-GB" sz="2000" dirty="0" smtClean="0">
                <a:latin typeface="Arial" panose="020B0604020202020204" pitchFamily="34" charset="0"/>
                <a:cs typeface="Arial" panose="020B0604020202020204" pitchFamily="34" charset="0"/>
              </a:rPr>
              <a:t>National Disaster </a:t>
            </a:r>
            <a:r>
              <a:rPr lang="en-GB" sz="2000" dirty="0">
                <a:latin typeface="Arial" panose="020B0604020202020204" pitchFamily="34" charset="0"/>
                <a:cs typeface="Arial" panose="020B0604020202020204" pitchFamily="34" charset="0"/>
              </a:rPr>
              <a:t>Management Framework, flows from section 7(2)(k) of the Disaster Management Act, 2002 </a:t>
            </a:r>
            <a:r>
              <a:rPr lang="en-GB" sz="2000" dirty="0" smtClean="0">
                <a:latin typeface="Arial" panose="020B0604020202020204" pitchFamily="34" charset="0"/>
                <a:cs typeface="Arial" panose="020B0604020202020204" pitchFamily="34" charset="0"/>
              </a:rPr>
              <a:t>and provides </a:t>
            </a:r>
            <a:r>
              <a:rPr lang="en-GB" sz="2000" dirty="0">
                <a:latin typeface="Arial" panose="020B0604020202020204" pitchFamily="34" charset="0"/>
                <a:cs typeface="Arial" panose="020B0604020202020204" pitchFamily="34" charset="0"/>
              </a:rPr>
              <a:t>the framework within which organs of state may fund disaster management. </a:t>
            </a:r>
            <a:r>
              <a:rPr lang="en-GB" sz="2000" dirty="0" smtClean="0">
                <a:latin typeface="Arial" panose="020B0604020202020204" pitchFamily="34" charset="0"/>
                <a:cs typeface="Arial" panose="020B0604020202020204" pitchFamily="34" charset="0"/>
              </a:rPr>
              <a:t>It was agreed with National Treasury that there is a need to review Enabler 3 of the </a:t>
            </a:r>
            <a:r>
              <a:rPr lang="en-GB" sz="2000" dirty="0">
                <a:latin typeface="Arial" panose="020B0604020202020204" pitchFamily="34" charset="0"/>
                <a:cs typeface="Arial" panose="020B0604020202020204" pitchFamily="34" charset="0"/>
              </a:rPr>
              <a:t>National Disaster Management </a:t>
            </a:r>
            <a:r>
              <a:rPr lang="en-GB" sz="2000" dirty="0" smtClean="0">
                <a:latin typeface="Arial" panose="020B0604020202020204" pitchFamily="34" charset="0"/>
                <a:cs typeface="Arial" panose="020B0604020202020204" pitchFamily="34" charset="0"/>
              </a:rPr>
              <a:t>Framework, 2005 to bring it in line with the contemporary fiscal arrangements within government. This process has already commenced with the identification of the stakeholder members to represent their organs of state in the task team. The first meeting is scheduled for 31 July 2015.</a:t>
            </a:r>
            <a:endParaRPr lang="en-GB" sz="2000" dirty="0">
              <a:latin typeface="Arial" panose="020B0604020202020204" pitchFamily="34" charset="0"/>
              <a:cs typeface="Arial" panose="020B0604020202020204" pitchFamily="34" charset="0"/>
            </a:endParaRPr>
          </a:p>
          <a:p>
            <a:pPr marL="201168" lvl="1" indent="0" algn="just">
              <a:lnSpc>
                <a:spcPct val="100000"/>
              </a:lnSpc>
              <a:spcBef>
                <a:spcPts val="0"/>
              </a:spcBef>
              <a:spcAft>
                <a:spcPts val="3000"/>
              </a:spcAft>
              <a:buNone/>
            </a:pPr>
            <a:endParaRPr lang="en-GB" sz="20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13</a:t>
            </a:fld>
            <a:endParaRPr lang="en-US" dirty="0"/>
          </a:p>
        </p:txBody>
      </p:sp>
      <p:sp>
        <p:nvSpPr>
          <p:cNvPr id="10" name="Title 6"/>
          <p:cNvSpPr>
            <a:spLocks noGrp="1"/>
          </p:cNvSpPr>
          <p:nvPr>
            <p:ph type="title"/>
          </p:nvPr>
        </p:nvSpPr>
        <p:spPr>
          <a:xfrm>
            <a:off x="107503" y="216024"/>
            <a:ext cx="8928991" cy="692696"/>
          </a:xfrm>
        </p:spPr>
        <p:txBody>
          <a:bodyPr>
            <a:normAutofit/>
          </a:bodyPr>
          <a:lstStyle/>
          <a:p>
            <a:pPr algn="ctr"/>
            <a:r>
              <a:rPr lang="en-ZA" sz="3600" b="1" dirty="0" smtClean="0">
                <a:solidFill>
                  <a:schemeClr val="accent1">
                    <a:lumMod val="50000"/>
                  </a:schemeClr>
                </a:solidFill>
                <a:latin typeface="Arial Rounded MT Bold" panose="020F0704030504030204" pitchFamily="34" charset="0"/>
              </a:rPr>
              <a:t>OPTIONS TO ADDRESS THESE ISSUES</a:t>
            </a:r>
            <a:endParaRPr lang="en-ZA" sz="3600" b="1" dirty="0">
              <a:solidFill>
                <a:schemeClr val="accent1">
                  <a:lumMod val="50000"/>
                </a:schemeClr>
              </a:solidFill>
              <a:latin typeface="Arial Rounded MT Bold" panose="020F0704030504030204" pitchFamily="34" charset="0"/>
            </a:endParaRPr>
          </a:p>
        </p:txBody>
      </p:sp>
      <p:pic>
        <p:nvPicPr>
          <p:cNvPr id="15" name="Picture 14" descr="20yrs Logo_vek (2)"/>
          <p:cNvPicPr/>
          <p:nvPr/>
        </p:nvPicPr>
        <p:blipFill>
          <a:blip r:embed="rId3">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66275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504" y="908720"/>
            <a:ext cx="8928992" cy="5349271"/>
          </a:xfrm>
          <a:solidFill>
            <a:srgbClr val="F9F8F1"/>
          </a:solidFill>
        </p:spPr>
        <p:txBody>
          <a:bodyPr>
            <a:noAutofit/>
          </a:bodyPr>
          <a:lstStyle/>
          <a:p>
            <a:pPr marL="201168" lvl="1" indent="0" algn="just">
              <a:lnSpc>
                <a:spcPct val="100000"/>
              </a:lnSpc>
              <a:spcBef>
                <a:spcPts val="0"/>
              </a:spcBef>
              <a:spcAft>
                <a:spcPts val="3000"/>
              </a:spcAft>
              <a:buNone/>
            </a:pPr>
            <a:endParaRPr lang="en-GB" sz="2400" dirty="0" smtClean="0">
              <a:latin typeface="Arial" panose="020B0604020202020204" pitchFamily="34" charset="0"/>
              <a:cs typeface="Arial" panose="020B0604020202020204" pitchFamily="34" charset="0"/>
            </a:endParaRPr>
          </a:p>
          <a:p>
            <a:pPr marL="201168" lvl="1" indent="0" algn="just">
              <a:lnSpc>
                <a:spcPct val="100000"/>
              </a:lnSpc>
              <a:spcBef>
                <a:spcPts val="0"/>
              </a:spcBef>
              <a:spcAft>
                <a:spcPts val="3000"/>
              </a:spcAft>
              <a:buNone/>
            </a:pPr>
            <a:r>
              <a:rPr lang="en-GB" sz="2400" dirty="0" smtClean="0">
                <a:latin typeface="Arial" panose="020B0604020202020204" pitchFamily="34" charset="0"/>
                <a:cs typeface="Arial" panose="020B0604020202020204" pitchFamily="34" charset="0"/>
              </a:rPr>
              <a:t>Disaster management is not funded from a single funding source. This concept was explained by National Treasury in its presentation to the NA PC which indicated that three main sources of funding for disaster management exist, </a:t>
            </a:r>
          </a:p>
          <a:p>
            <a:pPr marL="658368" lvl="1" indent="-457200" algn="just">
              <a:lnSpc>
                <a:spcPct val="100000"/>
              </a:lnSpc>
              <a:spcBef>
                <a:spcPts val="0"/>
              </a:spcBef>
              <a:spcAft>
                <a:spcPts val="3000"/>
              </a:spcAft>
              <a:buAutoNum type="arabicParenBoth"/>
            </a:pPr>
            <a:r>
              <a:rPr lang="en-GB" sz="2400" dirty="0" smtClean="0">
                <a:latin typeface="Arial" panose="020B0604020202020204" pitchFamily="34" charset="0"/>
                <a:cs typeface="Arial" panose="020B0604020202020204" pitchFamily="34" charset="0"/>
              </a:rPr>
              <a:t>Own Revenue, </a:t>
            </a:r>
          </a:p>
          <a:p>
            <a:pPr marL="658368" lvl="1" indent="-457200" algn="just">
              <a:lnSpc>
                <a:spcPct val="100000"/>
              </a:lnSpc>
              <a:spcBef>
                <a:spcPts val="0"/>
              </a:spcBef>
              <a:spcAft>
                <a:spcPts val="3000"/>
              </a:spcAft>
              <a:buAutoNum type="arabicParenBoth"/>
            </a:pPr>
            <a:r>
              <a:rPr lang="en-GB" sz="2400" dirty="0">
                <a:latin typeface="Arial" panose="020B0604020202020204" pitchFamily="34" charset="0"/>
                <a:cs typeface="Arial" panose="020B0604020202020204" pitchFamily="34" charset="0"/>
              </a:rPr>
              <a:t>L</a:t>
            </a:r>
            <a:r>
              <a:rPr lang="en-GB" sz="2400" dirty="0" smtClean="0">
                <a:latin typeface="Arial" panose="020B0604020202020204" pitchFamily="34" charset="0"/>
                <a:cs typeface="Arial" panose="020B0604020202020204" pitchFamily="34" charset="0"/>
              </a:rPr>
              <a:t>G Equitable Share, and </a:t>
            </a:r>
          </a:p>
          <a:p>
            <a:pPr marL="658368" lvl="1" indent="-457200" algn="just">
              <a:lnSpc>
                <a:spcPct val="100000"/>
              </a:lnSpc>
              <a:spcBef>
                <a:spcPts val="0"/>
              </a:spcBef>
              <a:spcAft>
                <a:spcPts val="3000"/>
              </a:spcAft>
              <a:buAutoNum type="arabicParenBoth"/>
            </a:pPr>
            <a:r>
              <a:rPr lang="en-GB" sz="2400" dirty="0" smtClean="0">
                <a:latin typeface="Arial" panose="020B0604020202020204" pitchFamily="34" charset="0"/>
                <a:cs typeface="Arial" panose="020B0604020202020204" pitchFamily="34" charset="0"/>
              </a:rPr>
              <a:t>Conditional Grants for Response and Rehabilitation.</a:t>
            </a:r>
          </a:p>
          <a:p>
            <a:pPr marL="201168" lvl="1" indent="0" algn="just">
              <a:lnSpc>
                <a:spcPct val="100000"/>
              </a:lnSpc>
              <a:spcBef>
                <a:spcPts val="0"/>
              </a:spcBef>
              <a:spcAft>
                <a:spcPts val="3000"/>
              </a:spcAft>
              <a:buNone/>
            </a:pPr>
            <a:r>
              <a:rPr lang="en-GB" sz="2400" dirty="0"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the following two slides have been provided by National Treasury)</a:t>
            </a:r>
          </a:p>
          <a:p>
            <a:pPr marL="201168" lvl="1" indent="0" algn="just">
              <a:lnSpc>
                <a:spcPct val="100000"/>
              </a:lnSpc>
              <a:spcBef>
                <a:spcPts val="0"/>
              </a:spcBef>
              <a:spcAft>
                <a:spcPts val="3000"/>
              </a:spcAft>
              <a:buNone/>
            </a:pPr>
            <a:r>
              <a:rPr lang="en-GB" sz="2400" dirty="0" smtClean="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fld id="{30925E64-CDB8-46AD-8BBB-05CF68C8CA98}" type="slidenum">
              <a:rPr lang="en-US" smtClean="0"/>
              <a:pPr/>
              <a:t>14</a:t>
            </a:fld>
            <a:endParaRPr lang="en-US" dirty="0"/>
          </a:p>
        </p:txBody>
      </p:sp>
      <p:sp>
        <p:nvSpPr>
          <p:cNvPr id="10" name="Title 6"/>
          <p:cNvSpPr>
            <a:spLocks noGrp="1"/>
          </p:cNvSpPr>
          <p:nvPr>
            <p:ph type="title"/>
          </p:nvPr>
        </p:nvSpPr>
        <p:spPr>
          <a:xfrm>
            <a:off x="107503" y="216024"/>
            <a:ext cx="8928991" cy="692696"/>
          </a:xfrm>
        </p:spPr>
        <p:txBody>
          <a:bodyPr>
            <a:normAutofit/>
          </a:bodyPr>
          <a:lstStyle/>
          <a:p>
            <a:pPr algn="ctr"/>
            <a:r>
              <a:rPr lang="en-ZA" sz="3600" b="1" dirty="0" smtClean="0">
                <a:solidFill>
                  <a:schemeClr val="accent1">
                    <a:lumMod val="50000"/>
                  </a:schemeClr>
                </a:solidFill>
                <a:latin typeface="Arial Rounded MT Bold" panose="020F0704030504030204" pitchFamily="34" charset="0"/>
              </a:rPr>
              <a:t>FUNDING ARRANGEMENTS</a:t>
            </a:r>
            <a:endParaRPr lang="en-ZA" sz="3600" b="1" dirty="0">
              <a:solidFill>
                <a:schemeClr val="accent1">
                  <a:lumMod val="50000"/>
                </a:schemeClr>
              </a:solidFill>
              <a:latin typeface="Arial Rounded MT Bold" panose="020F0704030504030204" pitchFamily="34" charset="0"/>
            </a:endParaRPr>
          </a:p>
        </p:txBody>
      </p:sp>
      <p:pic>
        <p:nvPicPr>
          <p:cNvPr id="15" name="Picture 14"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2206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At the heart of local government is managing finances to deliver services</a:t>
            </a:r>
            <a:endParaRPr lang="en-GB" sz="3200" dirty="0"/>
          </a:p>
        </p:txBody>
      </p:sp>
      <p:sp>
        <p:nvSpPr>
          <p:cNvPr id="4" name="Slide Number Placeholder 3"/>
          <p:cNvSpPr>
            <a:spLocks noGrp="1"/>
          </p:cNvSpPr>
          <p:nvPr>
            <p:ph type="sldNum" sz="quarter" idx="11"/>
          </p:nvPr>
        </p:nvSpPr>
        <p:spPr/>
        <p:txBody>
          <a:bodyPr/>
          <a:lstStyle/>
          <a:p>
            <a:pPr>
              <a:defRPr/>
            </a:pPr>
            <a:fld id="{277289E9-69D5-4ED4-9791-24C5F5C4CAAF}" type="slidenum">
              <a:rPr lang="en-US" smtClean="0">
                <a:solidFill>
                  <a:srgbClr val="000000"/>
                </a:solidFill>
              </a:rPr>
              <a:pPr>
                <a:defRPr/>
              </a:pPr>
              <a:t>15</a:t>
            </a:fld>
            <a:endParaRPr lang="en-US" sz="2000" dirty="0">
              <a:solidFill>
                <a:srgbClr val="000000"/>
              </a:solidFill>
              <a:latin typeface="Aria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914400"/>
            <a:ext cx="91440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340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dirty="0" smtClean="0"/>
              <a:t>Funding arrangements for different phases of disaster management</a:t>
            </a:r>
            <a:endParaRPr lang="en-ZA" dirty="0"/>
          </a:p>
        </p:txBody>
      </p:sp>
      <p:sp>
        <p:nvSpPr>
          <p:cNvPr id="3" name="Content Placeholder 2"/>
          <p:cNvSpPr>
            <a:spLocks noGrp="1"/>
          </p:cNvSpPr>
          <p:nvPr>
            <p:ph idx="1"/>
          </p:nvPr>
        </p:nvSpPr>
        <p:spPr>
          <a:xfrm>
            <a:off x="152400" y="1295400"/>
            <a:ext cx="8763000" cy="5950024"/>
          </a:xfrm>
        </p:spPr>
        <p:txBody>
          <a:bodyPr/>
          <a:lstStyle/>
          <a:p>
            <a:pPr>
              <a:spcBef>
                <a:spcPts val="0"/>
              </a:spcBef>
            </a:pPr>
            <a:r>
              <a:rPr lang="en-ZA" sz="1800" dirty="0" smtClean="0"/>
              <a:t>Disaster Management Planning involves the following phases: Risk Assessment, Prevention and Mitigation, Emergency Preparedness, Response and Recovery.</a:t>
            </a:r>
          </a:p>
          <a:p>
            <a:pPr>
              <a:spcBef>
                <a:spcPts val="0"/>
              </a:spcBef>
            </a:pPr>
            <a:r>
              <a:rPr lang="en-ZA" sz="1800" dirty="0" smtClean="0"/>
              <a:t>Various funding sources are illustrated as follows:</a:t>
            </a:r>
          </a:p>
          <a:p>
            <a:endParaRPr lang="en-ZA" sz="1600" dirty="0" smtClean="0"/>
          </a:p>
          <a:p>
            <a:pPr marL="0" indent="0">
              <a:buNone/>
            </a:pPr>
            <a:endParaRPr lang="en-ZA" dirty="0" smtClean="0"/>
          </a:p>
          <a:p>
            <a:endParaRPr lang="en-ZA" dirty="0"/>
          </a:p>
          <a:p>
            <a:endParaRPr lang="en-ZA" dirty="0" smtClean="0"/>
          </a:p>
          <a:p>
            <a:pPr marL="0" indent="0">
              <a:buNone/>
            </a:pPr>
            <a:endParaRPr lang="en-ZA" dirty="0"/>
          </a:p>
          <a:p>
            <a:pPr marL="0" indent="0">
              <a:buNone/>
            </a:pPr>
            <a:endParaRPr lang="en-ZA" dirty="0" smtClean="0"/>
          </a:p>
        </p:txBody>
      </p:sp>
      <p:sp>
        <p:nvSpPr>
          <p:cNvPr id="4" name="Slide Number Placeholder 3"/>
          <p:cNvSpPr>
            <a:spLocks noGrp="1"/>
          </p:cNvSpPr>
          <p:nvPr>
            <p:ph type="sldNum" sz="quarter" idx="12"/>
          </p:nvPr>
        </p:nvSpPr>
        <p:spPr/>
        <p:txBody>
          <a:bodyPr/>
          <a:lstStyle/>
          <a:p>
            <a:pPr>
              <a:defRPr/>
            </a:pPr>
            <a:fld id="{340F85A1-E419-4A9D-98FD-9FA4278D085E}" type="slidenum">
              <a:rPr lang="en-US" smtClean="0">
                <a:solidFill>
                  <a:srgbClr val="808080"/>
                </a:solidFill>
              </a:rPr>
              <a:pPr>
                <a:defRPr/>
              </a:pPr>
              <a:t>16</a:t>
            </a:fld>
            <a:endParaRPr lang="en-US" sz="1400" b="0" dirty="0">
              <a:solidFill>
                <a:srgbClr val="000000"/>
              </a:solidFill>
              <a:latin typeface="Arial"/>
            </a:endParaRPr>
          </a:p>
        </p:txBody>
      </p:sp>
      <p:sp>
        <p:nvSpPr>
          <p:cNvPr id="5" name="Rectangle 4"/>
          <p:cNvSpPr/>
          <p:nvPr/>
        </p:nvSpPr>
        <p:spPr bwMode="auto">
          <a:xfrm>
            <a:off x="6660233" y="2060848"/>
            <a:ext cx="2160238" cy="1152128"/>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hangingPunct="0"/>
            <a:r>
              <a:rPr lang="en-ZA" sz="2400" dirty="0">
                <a:solidFill>
                  <a:srgbClr val="FFFFFF"/>
                </a:solidFill>
                <a:ea typeface="ＭＳ Ｐゴシック" pitchFamily="1" charset="-128"/>
              </a:rPr>
              <a:t>National Transfers </a:t>
            </a:r>
          </a:p>
          <a:p>
            <a:pPr algn="ctr" defTabSz="914400" eaLnBrk="0" hangingPunct="0"/>
            <a:r>
              <a:rPr lang="en-ZA" sz="2400" dirty="0">
                <a:solidFill>
                  <a:srgbClr val="FFFFFF"/>
                </a:solidFill>
                <a:ea typeface="ＭＳ Ｐゴシック" pitchFamily="1" charset="-128"/>
              </a:rPr>
              <a:t>25%</a:t>
            </a:r>
          </a:p>
        </p:txBody>
      </p:sp>
      <p:sp>
        <p:nvSpPr>
          <p:cNvPr id="7" name="Rectangle 6"/>
          <p:cNvSpPr/>
          <p:nvPr/>
        </p:nvSpPr>
        <p:spPr bwMode="auto">
          <a:xfrm>
            <a:off x="6663204" y="3212976"/>
            <a:ext cx="2157267" cy="2952328"/>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hangingPunct="0"/>
            <a:endParaRPr lang="en-ZA" sz="2400" dirty="0" smtClean="0">
              <a:solidFill>
                <a:srgbClr val="FFFFFF"/>
              </a:solidFill>
              <a:ea typeface="ＭＳ Ｐゴシック" pitchFamily="1" charset="-128"/>
            </a:endParaRPr>
          </a:p>
          <a:p>
            <a:pPr algn="ctr" defTabSz="914400" eaLnBrk="0" hangingPunct="0"/>
            <a:r>
              <a:rPr lang="en-ZA" sz="2400" dirty="0" smtClean="0">
                <a:solidFill>
                  <a:srgbClr val="FFFFFF"/>
                </a:solidFill>
                <a:ea typeface="ＭＳ Ｐゴシック" pitchFamily="1" charset="-128"/>
              </a:rPr>
              <a:t>Local </a:t>
            </a:r>
            <a:r>
              <a:rPr lang="en-ZA" sz="2400" dirty="0">
                <a:solidFill>
                  <a:srgbClr val="FFFFFF"/>
                </a:solidFill>
                <a:ea typeface="ＭＳ Ｐゴシック" pitchFamily="1" charset="-128"/>
              </a:rPr>
              <a:t>Government </a:t>
            </a:r>
          </a:p>
          <a:p>
            <a:pPr algn="ctr" defTabSz="914400" eaLnBrk="0" hangingPunct="0"/>
            <a:r>
              <a:rPr lang="en-ZA" sz="2400" dirty="0">
                <a:solidFill>
                  <a:srgbClr val="FFFFFF"/>
                </a:solidFill>
                <a:ea typeface="ＭＳ Ｐゴシック" pitchFamily="1" charset="-128"/>
              </a:rPr>
              <a:t>Own Revenue</a:t>
            </a:r>
          </a:p>
          <a:p>
            <a:pPr algn="ctr" defTabSz="914400" eaLnBrk="0" hangingPunct="0"/>
            <a:r>
              <a:rPr lang="en-ZA" sz="2400" dirty="0">
                <a:solidFill>
                  <a:srgbClr val="FFFFFF"/>
                </a:solidFill>
                <a:ea typeface="ＭＳ Ｐゴシック" pitchFamily="1" charset="-128"/>
              </a:rPr>
              <a:t>75%</a:t>
            </a:r>
          </a:p>
        </p:txBody>
      </p:sp>
      <p:sp>
        <p:nvSpPr>
          <p:cNvPr id="9" name="Rectangle 8"/>
          <p:cNvSpPr/>
          <p:nvPr/>
        </p:nvSpPr>
        <p:spPr bwMode="auto">
          <a:xfrm>
            <a:off x="755576" y="2348880"/>
            <a:ext cx="3384376" cy="5040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r>
              <a:rPr lang="en-ZA" sz="2000" dirty="0" smtClean="0">
                <a:solidFill>
                  <a:srgbClr val="000000"/>
                </a:solidFill>
                <a:ea typeface="ＭＳ Ｐゴシック" pitchFamily="1" charset="-128"/>
              </a:rPr>
              <a:t>Risk Assessment</a:t>
            </a:r>
          </a:p>
        </p:txBody>
      </p:sp>
      <p:sp>
        <p:nvSpPr>
          <p:cNvPr id="10" name="Rectangle 9"/>
          <p:cNvSpPr/>
          <p:nvPr/>
        </p:nvSpPr>
        <p:spPr bwMode="auto">
          <a:xfrm>
            <a:off x="755576" y="3501008"/>
            <a:ext cx="3384376" cy="5040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r>
              <a:rPr lang="en-ZA" sz="2000" dirty="0" smtClean="0">
                <a:solidFill>
                  <a:srgbClr val="000000"/>
                </a:solidFill>
                <a:ea typeface="ＭＳ Ｐゴシック" pitchFamily="1" charset="-128"/>
              </a:rPr>
              <a:t>Prevention and mitigation</a:t>
            </a:r>
          </a:p>
        </p:txBody>
      </p:sp>
      <p:sp>
        <p:nvSpPr>
          <p:cNvPr id="11" name="Rectangle 10"/>
          <p:cNvSpPr/>
          <p:nvPr/>
        </p:nvSpPr>
        <p:spPr bwMode="auto">
          <a:xfrm>
            <a:off x="755576" y="4509120"/>
            <a:ext cx="3384376" cy="5040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r>
              <a:rPr lang="en-ZA" sz="2000" dirty="0" smtClean="0">
                <a:solidFill>
                  <a:srgbClr val="000000"/>
                </a:solidFill>
                <a:ea typeface="ＭＳ Ｐゴシック" pitchFamily="1" charset="-128"/>
              </a:rPr>
              <a:t>Emergency Preparedness</a:t>
            </a:r>
          </a:p>
        </p:txBody>
      </p:sp>
      <p:sp>
        <p:nvSpPr>
          <p:cNvPr id="12" name="Rectangle 11"/>
          <p:cNvSpPr/>
          <p:nvPr/>
        </p:nvSpPr>
        <p:spPr bwMode="auto">
          <a:xfrm>
            <a:off x="755576" y="5445224"/>
            <a:ext cx="3384376" cy="5040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r>
              <a:rPr lang="en-ZA" sz="2000" dirty="0" smtClean="0">
                <a:solidFill>
                  <a:srgbClr val="000000"/>
                </a:solidFill>
                <a:ea typeface="ＭＳ Ｐゴシック" pitchFamily="1" charset="-128"/>
              </a:rPr>
              <a:t>Response and rehabilitation</a:t>
            </a:r>
          </a:p>
        </p:txBody>
      </p:sp>
      <p:cxnSp>
        <p:nvCxnSpPr>
          <p:cNvPr id="15" name="Straight Arrow Connector 14"/>
          <p:cNvCxnSpPr/>
          <p:nvPr/>
        </p:nvCxnSpPr>
        <p:spPr bwMode="auto">
          <a:xfrm>
            <a:off x="4139952" y="2600908"/>
            <a:ext cx="2520281" cy="1152128"/>
          </a:xfrm>
          <a:prstGeom prst="straightConnector1">
            <a:avLst/>
          </a:prstGeom>
          <a:ln>
            <a:solidFill>
              <a:srgbClr val="C0000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bwMode="auto">
          <a:xfrm>
            <a:off x="4139952" y="2600908"/>
            <a:ext cx="2520281" cy="0"/>
          </a:xfrm>
          <a:prstGeom prst="straightConnector1">
            <a:avLst/>
          </a:prstGeom>
          <a:ln>
            <a:solidFill>
              <a:srgbClr val="C0000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10" idx="3"/>
          </p:cNvCxnSpPr>
          <p:nvPr/>
        </p:nvCxnSpPr>
        <p:spPr bwMode="auto">
          <a:xfrm flipV="1">
            <a:off x="4139952" y="2996952"/>
            <a:ext cx="2520281" cy="756084"/>
          </a:xfrm>
          <a:prstGeom prst="straightConnector1">
            <a:avLst/>
          </a:prstGeom>
          <a:ln>
            <a:solidFill>
              <a:srgbClr val="92D05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bwMode="auto">
          <a:xfrm>
            <a:off x="4139952" y="3753036"/>
            <a:ext cx="2520281" cy="468052"/>
          </a:xfrm>
          <a:prstGeom prst="straightConnector1">
            <a:avLst/>
          </a:prstGeom>
          <a:ln>
            <a:solidFill>
              <a:srgbClr val="92D05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1" idx="3"/>
          </p:cNvCxnSpPr>
          <p:nvPr/>
        </p:nvCxnSpPr>
        <p:spPr bwMode="auto">
          <a:xfrm flipV="1">
            <a:off x="4139952" y="2852936"/>
            <a:ext cx="2520281" cy="1908212"/>
          </a:xfrm>
          <a:prstGeom prst="straightConnector1">
            <a:avLst/>
          </a:prstGeom>
          <a:ln>
            <a:solidFill>
              <a:srgbClr val="FFC00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1" idx="3"/>
          </p:cNvCxnSpPr>
          <p:nvPr/>
        </p:nvCxnSpPr>
        <p:spPr bwMode="auto">
          <a:xfrm>
            <a:off x="4139952" y="4761148"/>
            <a:ext cx="2520281" cy="252028"/>
          </a:xfrm>
          <a:prstGeom prst="straightConnector1">
            <a:avLst/>
          </a:prstGeom>
          <a:ln>
            <a:solidFill>
              <a:srgbClr val="FFC00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bwMode="auto">
          <a:xfrm flipV="1">
            <a:off x="4152295" y="3045076"/>
            <a:ext cx="2523252" cy="2520280"/>
          </a:xfrm>
          <a:prstGeom prst="straightConnector1">
            <a:avLst/>
          </a:prstGeom>
          <a:ln>
            <a:solidFill>
              <a:srgbClr val="00B0F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bwMode="auto">
          <a:xfrm>
            <a:off x="4139952" y="5565356"/>
            <a:ext cx="2520281" cy="0"/>
          </a:xfrm>
          <a:prstGeom prst="straightConnector1">
            <a:avLst/>
          </a:prstGeom>
          <a:ln>
            <a:solidFill>
              <a:srgbClr val="00B0F0"/>
            </a:solidFill>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422882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251520" y="1340768"/>
            <a:ext cx="8784975" cy="4824536"/>
          </a:xfrm>
          <a:solidFill>
            <a:srgbClr val="F9F8F1"/>
          </a:solidFill>
        </p:spPr>
        <p:txBody>
          <a:bodyPr>
            <a:noAutofit/>
          </a:bodyPr>
          <a:lstStyle/>
          <a:p>
            <a:pPr lvl="1" algn="just">
              <a:lnSpc>
                <a:spcPct val="100000"/>
              </a:lnSpc>
              <a:buFont typeface="Wingdings" panose="05000000000000000000" pitchFamily="2" charset="2"/>
              <a:buChar char="q"/>
            </a:pPr>
            <a:r>
              <a:rPr lang="en-GB" sz="2200" dirty="0" smtClean="0">
                <a:solidFill>
                  <a:schemeClr val="tx1"/>
                </a:solidFill>
                <a:latin typeface="Arial" panose="020B0604020202020204" pitchFamily="34" charset="0"/>
                <a:cs typeface="Arial" panose="020B0604020202020204" pitchFamily="34" charset="0"/>
              </a:rPr>
              <a:t> </a:t>
            </a:r>
            <a:r>
              <a:rPr lang="en-GB" sz="2200" dirty="0">
                <a:solidFill>
                  <a:schemeClr val="tx1"/>
                </a:solidFill>
                <a:latin typeface="Arial" panose="020B0604020202020204" pitchFamily="34" charset="0"/>
                <a:cs typeface="Arial" panose="020B0604020202020204" pitchFamily="34" charset="0"/>
              </a:rPr>
              <a:t>The Chief State Law Adviser </a:t>
            </a:r>
            <a:r>
              <a:rPr lang="en-GB" sz="2200" dirty="0" smtClean="0">
                <a:solidFill>
                  <a:schemeClr val="tx1"/>
                </a:solidFill>
                <a:latin typeface="Arial" panose="020B0604020202020204" pitchFamily="34" charset="0"/>
                <a:cs typeface="Arial" panose="020B0604020202020204" pitchFamily="34" charset="0"/>
              </a:rPr>
              <a:t>suggested the </a:t>
            </a:r>
            <a:r>
              <a:rPr lang="en-GB" sz="2200" dirty="0">
                <a:solidFill>
                  <a:schemeClr val="tx1"/>
                </a:solidFill>
                <a:latin typeface="Arial" panose="020B0604020202020204" pitchFamily="34" charset="0"/>
                <a:cs typeface="Arial" panose="020B0604020202020204" pitchFamily="34" charset="0"/>
              </a:rPr>
              <a:t>Bill </a:t>
            </a:r>
            <a:r>
              <a:rPr lang="en-GB" sz="2200" dirty="0" smtClean="0">
                <a:solidFill>
                  <a:schemeClr val="tx1"/>
                </a:solidFill>
                <a:latin typeface="Arial" panose="020B0604020202020204" pitchFamily="34" charset="0"/>
                <a:cs typeface="Arial" panose="020B0604020202020204" pitchFamily="34" charset="0"/>
              </a:rPr>
              <a:t>to be tagged  as a Section </a:t>
            </a:r>
            <a:r>
              <a:rPr lang="en-GB" sz="2200" dirty="0">
                <a:solidFill>
                  <a:schemeClr val="tx1"/>
                </a:solidFill>
                <a:latin typeface="Arial" panose="020B0604020202020204" pitchFamily="34" charset="0"/>
                <a:cs typeface="Arial" panose="020B0604020202020204" pitchFamily="34" charset="0"/>
              </a:rPr>
              <a:t>76 </a:t>
            </a:r>
            <a:r>
              <a:rPr lang="en-GB" sz="2200" dirty="0" smtClean="0">
                <a:solidFill>
                  <a:schemeClr val="tx1"/>
                </a:solidFill>
                <a:latin typeface="Arial" panose="020B0604020202020204" pitchFamily="34" charset="0"/>
                <a:cs typeface="Arial" panose="020B0604020202020204" pitchFamily="34" charset="0"/>
              </a:rPr>
              <a:t>Bill since it contains </a:t>
            </a:r>
            <a:r>
              <a:rPr lang="en-GB" sz="2200" dirty="0">
                <a:solidFill>
                  <a:schemeClr val="tx1"/>
                </a:solidFill>
                <a:latin typeface="Arial" panose="020B0604020202020204" pitchFamily="34" charset="0"/>
                <a:cs typeface="Arial" panose="020B0604020202020204" pitchFamily="34" charset="0"/>
              </a:rPr>
              <a:t>provisions affecting the interests of the provinces. </a:t>
            </a:r>
            <a:endParaRPr lang="en-GB" sz="2200" dirty="0" smtClean="0">
              <a:solidFill>
                <a:schemeClr val="tx1"/>
              </a:solidFill>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Char char="q"/>
            </a:pPr>
            <a:r>
              <a:rPr lang="en-GB" sz="2200" dirty="0" smtClean="0">
                <a:solidFill>
                  <a:schemeClr val="tx1"/>
                </a:solidFill>
                <a:latin typeface="Arial" panose="020B0604020202020204" pitchFamily="34" charset="0"/>
                <a:cs typeface="Arial" panose="020B0604020202020204" pitchFamily="34" charset="0"/>
              </a:rPr>
              <a:t> The NDMC will continue to support the parliamentary process.</a:t>
            </a:r>
          </a:p>
          <a:p>
            <a:pPr lvl="1" algn="just">
              <a:lnSpc>
                <a:spcPct val="100000"/>
              </a:lnSpc>
              <a:buFont typeface="Wingdings" panose="05000000000000000000" pitchFamily="2" charset="2"/>
              <a:buChar char="q"/>
            </a:pPr>
            <a:r>
              <a:rPr lang="en-ZA" sz="2200" dirty="0" smtClean="0">
                <a:solidFill>
                  <a:schemeClr val="tx1"/>
                </a:solidFill>
                <a:latin typeface="Arial" panose="020B0604020202020204" pitchFamily="34" charset="0"/>
                <a:cs typeface="Arial" panose="020B0604020202020204" pitchFamily="34" charset="0"/>
              </a:rPr>
              <a:t> </a:t>
            </a:r>
            <a:r>
              <a:rPr lang="en-GB" sz="2200" dirty="0">
                <a:solidFill>
                  <a:schemeClr val="tx1"/>
                </a:solidFill>
                <a:latin typeface="Arial" panose="020B0604020202020204" pitchFamily="34" charset="0"/>
                <a:cs typeface="Arial" panose="020B0604020202020204" pitchFamily="34" charset="0"/>
              </a:rPr>
              <a:t>Once the Bill is passed into law, the Department of Cooperative Governance will have </a:t>
            </a:r>
            <a:r>
              <a:rPr lang="en-GB" sz="2200" dirty="0" smtClean="0">
                <a:solidFill>
                  <a:schemeClr val="tx1"/>
                </a:solidFill>
                <a:latin typeface="Arial" panose="020B0604020202020204" pitchFamily="34" charset="0"/>
                <a:cs typeface="Arial" panose="020B0604020202020204" pitchFamily="34" charset="0"/>
              </a:rPr>
              <a:t>sessions </a:t>
            </a:r>
            <a:r>
              <a:rPr lang="en-GB" sz="2200" dirty="0">
                <a:solidFill>
                  <a:schemeClr val="tx1"/>
                </a:solidFill>
                <a:latin typeface="Arial" panose="020B0604020202020204" pitchFamily="34" charset="0"/>
                <a:cs typeface="Arial" panose="020B0604020202020204" pitchFamily="34" charset="0"/>
              </a:rPr>
              <a:t>to engage with provinces and municipalities (including SALGA) on the substance of the Amendment </a:t>
            </a:r>
            <a:r>
              <a:rPr lang="en-GB" sz="2200" dirty="0" smtClean="0">
                <a:solidFill>
                  <a:schemeClr val="tx1"/>
                </a:solidFill>
                <a:latin typeface="Arial" panose="020B0604020202020204" pitchFamily="34" charset="0"/>
                <a:cs typeface="Arial" panose="020B0604020202020204" pitchFamily="34" charset="0"/>
              </a:rPr>
              <a:t>Act. Circulars </a:t>
            </a:r>
            <a:r>
              <a:rPr lang="en-GB" sz="2200" dirty="0">
                <a:solidFill>
                  <a:schemeClr val="tx1"/>
                </a:solidFill>
                <a:latin typeface="Arial" panose="020B0604020202020204" pitchFamily="34" charset="0"/>
                <a:cs typeface="Arial" panose="020B0604020202020204" pitchFamily="34" charset="0"/>
              </a:rPr>
              <a:t>will also be distributed to provinces, municipalities and stakeholders</a:t>
            </a:r>
            <a:r>
              <a:rPr lang="en-GB" sz="2200" dirty="0" smtClean="0">
                <a:solidFill>
                  <a:schemeClr val="tx1"/>
                </a:solidFill>
                <a:latin typeface="Arial" panose="020B0604020202020204" pitchFamily="34" charset="0"/>
                <a:cs typeface="Arial" panose="020B0604020202020204" pitchFamily="34" charset="0"/>
              </a:rPr>
              <a:t>.</a:t>
            </a:r>
          </a:p>
          <a:p>
            <a:pPr lvl="1" algn="just">
              <a:lnSpc>
                <a:spcPct val="100000"/>
              </a:lnSpc>
              <a:buFont typeface="Wingdings" panose="05000000000000000000" pitchFamily="2" charset="2"/>
              <a:buChar char="q"/>
            </a:pPr>
            <a:r>
              <a:rPr lang="en-GB" sz="2200" dirty="0">
                <a:solidFill>
                  <a:schemeClr val="tx1"/>
                </a:solidFill>
                <a:latin typeface="Arial" panose="020B0604020202020204" pitchFamily="34" charset="0"/>
                <a:cs typeface="Arial" panose="020B0604020202020204" pitchFamily="34" charset="0"/>
              </a:rPr>
              <a:t> </a:t>
            </a:r>
            <a:r>
              <a:rPr lang="en-GB" sz="2200" dirty="0" smtClean="0">
                <a:solidFill>
                  <a:schemeClr val="tx1"/>
                </a:solidFill>
                <a:latin typeface="Arial" panose="020B0604020202020204" pitchFamily="34" charset="0"/>
                <a:cs typeface="Arial" panose="020B0604020202020204" pitchFamily="34" charset="0"/>
              </a:rPr>
              <a:t>Regulations concerning the declaration and classification of disasters will be published before the end of the 2016/17 financial year.</a:t>
            </a:r>
          </a:p>
          <a:p>
            <a:pPr marL="201168" lvl="1" indent="0">
              <a:buNone/>
            </a:pPr>
            <a:endParaRPr lang="en-ZA" sz="2200" dirty="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q"/>
            </a:pPr>
            <a:endParaRPr lang="en-ZA" sz="2200" dirty="0" smtClean="0">
              <a:latin typeface="Arial" panose="020B0604020202020204" pitchFamily="34" charset="0"/>
              <a:cs typeface="Arial" panose="020B0604020202020204" pitchFamily="34" charset="0"/>
            </a:endParaRPr>
          </a:p>
          <a:p>
            <a:pPr marL="201168" lvl="1" indent="0">
              <a:buNone/>
            </a:pPr>
            <a:endParaRPr lang="en-ZA" sz="22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endParaRPr lang="en-ZA" sz="22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17</a:t>
            </a:fld>
            <a:endParaRPr lang="en-US" dirty="0"/>
          </a:p>
        </p:txBody>
      </p:sp>
      <p:sp>
        <p:nvSpPr>
          <p:cNvPr id="5" name="Rectangle 4"/>
          <p:cNvSpPr/>
          <p:nvPr/>
        </p:nvSpPr>
        <p:spPr>
          <a:xfrm>
            <a:off x="107504" y="188640"/>
            <a:ext cx="8928991" cy="707886"/>
          </a:xfrm>
          <a:prstGeom prst="rect">
            <a:avLst/>
          </a:prstGeom>
        </p:spPr>
        <p:txBody>
          <a:bodyPr wrap="square">
            <a:spAutoFit/>
          </a:bodyPr>
          <a:lstStyle/>
          <a:p>
            <a:pPr algn="ctr"/>
            <a:r>
              <a:rPr lang="en-ZA" sz="4000" b="1" dirty="0" smtClean="0">
                <a:solidFill>
                  <a:schemeClr val="accent1">
                    <a:lumMod val="50000"/>
                  </a:schemeClr>
                </a:solidFill>
                <a:latin typeface="Arial Rounded MT Bold" panose="020F0704030504030204" pitchFamily="34" charset="0"/>
              </a:rPr>
              <a:t>Implementation</a:t>
            </a:r>
            <a:endParaRPr lang="en-ZA" sz="4000" dirty="0">
              <a:solidFill>
                <a:schemeClr val="accent1">
                  <a:lumMod val="50000"/>
                </a:schemeClr>
              </a:solidFill>
            </a:endParaRPr>
          </a:p>
        </p:txBody>
      </p:sp>
      <p:pic>
        <p:nvPicPr>
          <p:cNvPr id="15" name="Picture 14"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1"/>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9902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179512" y="1124745"/>
            <a:ext cx="8784976" cy="5040559"/>
          </a:xfrm>
          <a:solidFill>
            <a:srgbClr val="F9F8F1"/>
          </a:solidFill>
        </p:spPr>
        <p:txBody>
          <a:bodyPr>
            <a:noAutofit/>
          </a:bodyPr>
          <a:lstStyle/>
          <a:p>
            <a:r>
              <a:rPr lang="en-GB" sz="2200" b="1" cap="all" dirty="0" smtClean="0">
                <a:latin typeface="Arial" panose="020B0604020202020204" pitchFamily="34" charset="0"/>
                <a:cs typeface="Arial" panose="020B0604020202020204" pitchFamily="34" charset="0"/>
              </a:rPr>
              <a:t>Organisational and personnel implications</a:t>
            </a:r>
            <a:endParaRPr lang="en-GB" sz="2200" dirty="0" smtClean="0">
              <a:latin typeface="Arial" panose="020B0604020202020204" pitchFamily="34" charset="0"/>
              <a:cs typeface="Arial" panose="020B0604020202020204" pitchFamily="34" charset="0"/>
            </a:endParaRPr>
          </a:p>
          <a:p>
            <a:pPr>
              <a:lnSpc>
                <a:spcPct val="100000"/>
              </a:lnSpc>
            </a:pPr>
            <a:r>
              <a:rPr lang="en-GB" sz="2200" dirty="0">
                <a:latin typeface="Arial" panose="020B0604020202020204" pitchFamily="34" charset="0"/>
                <a:cs typeface="Arial" panose="020B0604020202020204" pitchFamily="34" charset="0"/>
              </a:rPr>
              <a:t>No new implications. </a:t>
            </a:r>
            <a:r>
              <a:rPr lang="en-GB" sz="2200" dirty="0" smtClean="0">
                <a:latin typeface="Arial" panose="020B0604020202020204" pitchFamily="34" charset="0"/>
                <a:cs typeface="Arial" panose="020B0604020202020204" pitchFamily="34" charset="0"/>
              </a:rPr>
              <a:t> However</a:t>
            </a:r>
            <a:r>
              <a:rPr lang="en-GB" sz="2200" dirty="0">
                <a:latin typeface="Arial" panose="020B0604020202020204" pitchFamily="34" charset="0"/>
                <a:cs typeface="Arial" panose="020B0604020202020204" pitchFamily="34" charset="0"/>
              </a:rPr>
              <a:t>, the principal Act already requires all organs of state to have capacity to develop and implement disaster management plans and perform the disaster management function. </a:t>
            </a:r>
            <a:r>
              <a:rPr lang="en-GB" sz="2200" dirty="0" smtClean="0">
                <a:latin typeface="Arial" panose="020B0604020202020204" pitchFamily="34" charset="0"/>
                <a:cs typeface="Arial" panose="020B0604020202020204" pitchFamily="34" charset="0"/>
              </a:rPr>
              <a:t>     In </a:t>
            </a:r>
            <a:r>
              <a:rPr lang="en-GB" sz="2200" dirty="0">
                <a:latin typeface="Arial" panose="020B0604020202020204" pitchFamily="34" charset="0"/>
                <a:cs typeface="Arial" panose="020B0604020202020204" pitchFamily="34" charset="0"/>
              </a:rPr>
              <a:t>many instances, especially in sector departments and local municipalities, little or no organisational capacity for disaster management currently exists. </a:t>
            </a:r>
            <a:r>
              <a:rPr lang="en-GB" sz="2200" dirty="0" smtClean="0">
                <a:latin typeface="Arial" panose="020B0604020202020204" pitchFamily="34" charset="0"/>
                <a:cs typeface="Arial" panose="020B0604020202020204" pitchFamily="34" charset="0"/>
              </a:rPr>
              <a:t> A </a:t>
            </a:r>
            <a:r>
              <a:rPr lang="en-GB" sz="2200" dirty="0">
                <a:latin typeface="Arial" panose="020B0604020202020204" pitchFamily="34" charset="0"/>
                <a:cs typeface="Arial" panose="020B0604020202020204" pitchFamily="34" charset="0"/>
              </a:rPr>
              <a:t>few Local Municipalities have recognised the need for dedicated disaster management capacity and have appointed officials to coordinate and implement the disaster management function in the municipality with positive </a:t>
            </a:r>
            <a:r>
              <a:rPr lang="en-GB" sz="2200" dirty="0" smtClean="0">
                <a:latin typeface="Arial" panose="020B0604020202020204" pitchFamily="34" charset="0"/>
                <a:cs typeface="Arial" panose="020B0604020202020204" pitchFamily="34" charset="0"/>
              </a:rPr>
              <a:t>results </a:t>
            </a:r>
            <a:r>
              <a:rPr lang="en-GB" sz="2200" dirty="0">
                <a:latin typeface="Arial" panose="020B0604020202020204" pitchFamily="34" charset="0"/>
                <a:cs typeface="Arial" panose="020B0604020202020204" pitchFamily="34" charset="0"/>
              </a:rPr>
              <a:t>(eg Tlokwe LM in NW; Polokwane LM in Limpopo; Kwadukuza LM in KZN; Greater Giyani LM in Limpopo; Rustenburg LM in NW; Mafikeng LM in </a:t>
            </a:r>
            <a:r>
              <a:rPr lang="en-GB" sz="2200" dirty="0" smtClean="0">
                <a:latin typeface="Arial" panose="020B0604020202020204" pitchFamily="34" charset="0"/>
                <a:cs typeface="Arial" panose="020B0604020202020204" pitchFamily="34" charset="0"/>
              </a:rPr>
              <a:t>NW).  The </a:t>
            </a:r>
            <a:r>
              <a:rPr lang="en-GB" sz="2200" dirty="0">
                <a:latin typeface="Arial" panose="020B0604020202020204" pitchFamily="34" charset="0"/>
                <a:cs typeface="Arial" panose="020B0604020202020204" pitchFamily="34" charset="0"/>
              </a:rPr>
              <a:t>Amendment Bill re-emphasizes the requirement to establish capacity to implement disaster management effectively</a:t>
            </a:r>
            <a:r>
              <a:rPr lang="en-GB" sz="2200" dirty="0" smtClean="0">
                <a:latin typeface="Arial" panose="020B0604020202020204" pitchFamily="34" charset="0"/>
                <a:cs typeface="Arial" panose="020B0604020202020204" pitchFamily="34" charset="0"/>
              </a:rPr>
              <a:t>.</a:t>
            </a:r>
            <a:endParaRPr lang="en-ZA" sz="2200" dirty="0" smtClean="0">
              <a:latin typeface="Arial" panose="020B0604020202020204" pitchFamily="34" charset="0"/>
              <a:cs typeface="Arial" panose="020B0604020202020204" pitchFamily="34" charset="0"/>
            </a:endParaRPr>
          </a:p>
        </p:txBody>
      </p:sp>
      <p:sp>
        <p:nvSpPr>
          <p:cNvPr id="9" name="Title 6"/>
          <p:cNvSpPr>
            <a:spLocks noGrp="1"/>
          </p:cNvSpPr>
          <p:nvPr>
            <p:ph type="title"/>
          </p:nvPr>
        </p:nvSpPr>
        <p:spPr>
          <a:xfrm>
            <a:off x="107504" y="111770"/>
            <a:ext cx="8928991" cy="796950"/>
          </a:xfrm>
        </p:spPr>
        <p:txBody>
          <a:bodyPr>
            <a:noAutofit/>
          </a:bodyPr>
          <a:lstStyle/>
          <a:p>
            <a:pPr algn="ctr"/>
            <a:r>
              <a:rPr lang="en-ZA" sz="3600" b="1" dirty="0">
                <a:solidFill>
                  <a:schemeClr val="accent1">
                    <a:lumMod val="50000"/>
                  </a:schemeClr>
                </a:solidFill>
                <a:latin typeface="Arial Rounded MT Bold" panose="020F0704030504030204" pitchFamily="34" charset="0"/>
              </a:rPr>
              <a:t>Governance implications</a:t>
            </a:r>
            <a:endParaRPr lang="en-ZA" sz="3600" b="1" u="sng" cap="all"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18</a:t>
            </a:fld>
            <a:endParaRPr lang="en-US" dirty="0"/>
          </a:p>
        </p:txBody>
      </p:sp>
      <p:pic>
        <p:nvPicPr>
          <p:cNvPr id="14" name="Picture 13"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1"/>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6531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54744" y="1608121"/>
            <a:ext cx="8981752" cy="3405055"/>
          </a:xfrm>
          <a:solidFill>
            <a:srgbClr val="F9F8F1"/>
          </a:solidFill>
        </p:spPr>
        <p:txBody>
          <a:bodyPr>
            <a:noAutofit/>
          </a:bodyPr>
          <a:lstStyle/>
          <a:p>
            <a:pPr>
              <a:lnSpc>
                <a:spcPct val="100000"/>
              </a:lnSpc>
            </a:pPr>
            <a:r>
              <a:rPr lang="en-GB" sz="2200" b="1" cap="all" dirty="0">
                <a:latin typeface="Arial" panose="020B0604020202020204" pitchFamily="34" charset="0"/>
                <a:cs typeface="Arial" panose="020B0604020202020204" pitchFamily="34" charset="0"/>
              </a:rPr>
              <a:t>FINANCIAL IMPLICATIONS</a:t>
            </a:r>
            <a:endParaRPr lang="en-GB" sz="2200" dirty="0" smtClean="0">
              <a:latin typeface="Arial" panose="020B0604020202020204" pitchFamily="34" charset="0"/>
              <a:cs typeface="Arial" panose="020B0604020202020204" pitchFamily="34" charset="0"/>
            </a:endParaRPr>
          </a:p>
          <a:p>
            <a:pPr>
              <a:lnSpc>
                <a:spcPct val="100000"/>
              </a:lnSpc>
            </a:pPr>
            <a:r>
              <a:rPr lang="en-GB" sz="2200" dirty="0">
                <a:solidFill>
                  <a:schemeClr val="tx1"/>
                </a:solidFill>
                <a:latin typeface="Arial" panose="020B0604020202020204" pitchFamily="34" charset="0"/>
                <a:cs typeface="Arial" panose="020B0604020202020204" pitchFamily="34" charset="0"/>
              </a:rPr>
              <a:t>In terms of current legislative provisions, organs of state across the spheres and sectors of government already have a responsibility to provide for developing disaster management plans and the implementation thereof.</a:t>
            </a:r>
            <a:r>
              <a:rPr lang="en-ZA" sz="2200" dirty="0">
                <a:solidFill>
                  <a:schemeClr val="tx1"/>
                </a:solidFill>
                <a:latin typeface="Arial" panose="020B0604020202020204" pitchFamily="34" charset="0"/>
                <a:cs typeface="Arial" panose="020B0604020202020204" pitchFamily="34" charset="0"/>
              </a:rPr>
              <a:t> </a:t>
            </a:r>
            <a:endParaRPr lang="en-ZA" sz="2200" dirty="0" smtClean="0">
              <a:solidFill>
                <a:schemeClr val="tx1"/>
              </a:solidFill>
              <a:latin typeface="Arial" panose="020B0604020202020204" pitchFamily="34" charset="0"/>
              <a:cs typeface="Arial" panose="020B0604020202020204" pitchFamily="34" charset="0"/>
            </a:endParaRPr>
          </a:p>
          <a:p>
            <a:pPr>
              <a:lnSpc>
                <a:spcPct val="100000"/>
              </a:lnSpc>
            </a:pPr>
            <a:r>
              <a:rPr lang="en-ZA" sz="2200" dirty="0" smtClean="0">
                <a:solidFill>
                  <a:schemeClr val="tx1"/>
                </a:solidFill>
                <a:latin typeface="Arial" panose="020B0604020202020204" pitchFamily="34" charset="0"/>
                <a:cs typeface="Arial" panose="020B0604020202020204" pitchFamily="34" charset="0"/>
              </a:rPr>
              <a:t>The Amendment Bill seeks to affirm these responsibilities by having organs of state assign the required resources to perform its mandated functions.</a:t>
            </a:r>
            <a:endParaRPr lang="en-ZA" sz="2200" dirty="0" smtClean="0">
              <a:latin typeface="Arial" panose="020B0604020202020204" pitchFamily="34" charset="0"/>
              <a:cs typeface="Arial" panose="020B0604020202020204" pitchFamily="34" charset="0"/>
            </a:endParaRPr>
          </a:p>
        </p:txBody>
      </p:sp>
      <p:sp>
        <p:nvSpPr>
          <p:cNvPr id="9" name="Title 6"/>
          <p:cNvSpPr>
            <a:spLocks noGrp="1"/>
          </p:cNvSpPr>
          <p:nvPr>
            <p:ph type="title"/>
          </p:nvPr>
        </p:nvSpPr>
        <p:spPr>
          <a:xfrm>
            <a:off x="107504" y="111770"/>
            <a:ext cx="8928991" cy="796950"/>
          </a:xfrm>
        </p:spPr>
        <p:txBody>
          <a:bodyPr>
            <a:noAutofit/>
          </a:bodyPr>
          <a:lstStyle/>
          <a:p>
            <a:pPr algn="ctr"/>
            <a:r>
              <a:rPr lang="en-ZA" sz="3600" b="1" dirty="0">
                <a:solidFill>
                  <a:schemeClr val="accent1">
                    <a:lumMod val="50000"/>
                  </a:schemeClr>
                </a:solidFill>
                <a:latin typeface="Arial Rounded MT Bold" panose="020F0704030504030204" pitchFamily="34" charset="0"/>
              </a:rPr>
              <a:t>Governance </a:t>
            </a:r>
            <a:r>
              <a:rPr lang="en-ZA" sz="3600" b="1" dirty="0" smtClean="0">
                <a:solidFill>
                  <a:schemeClr val="accent1">
                    <a:lumMod val="50000"/>
                  </a:schemeClr>
                </a:solidFill>
                <a:latin typeface="Arial Rounded MT Bold" panose="020F0704030504030204" pitchFamily="34" charset="0"/>
              </a:rPr>
              <a:t>implications (Cont.)</a:t>
            </a:r>
            <a:endParaRPr lang="en-ZA" sz="3600" b="1" u="sng" cap="all"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19</a:t>
            </a:fld>
            <a:endParaRPr lang="en-US" dirty="0"/>
          </a:p>
        </p:txBody>
      </p:sp>
      <p:pic>
        <p:nvPicPr>
          <p:cNvPr id="14" name="Picture 13"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5"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4113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7" name="TextBox 5"/>
          <p:cNvSpPr txBox="1">
            <a:spLocks noChangeArrowheads="1"/>
          </p:cNvSpPr>
          <p:nvPr/>
        </p:nvSpPr>
        <p:spPr bwMode="auto">
          <a:xfrm>
            <a:off x="107504" y="2099171"/>
            <a:ext cx="8856984" cy="2769989"/>
          </a:xfrm>
          <a:prstGeom prst="rect">
            <a:avLst/>
          </a:prstGeom>
          <a:solidFill>
            <a:srgbClr val="F9F8F1"/>
          </a:solidFill>
          <a:ln w="9525">
            <a:noFill/>
            <a:miter lim="800000"/>
            <a:headEnd/>
            <a:tailEnd/>
          </a:ln>
        </p:spPr>
        <p:txBody>
          <a:bodyPr wrap="square">
            <a:spAutoFit/>
          </a:bodyPr>
          <a:lstStyle/>
          <a:p>
            <a:pPr lvl="1"/>
            <a:r>
              <a:rPr lang="en-GB" sz="2200" dirty="0">
                <a:latin typeface="Arial" panose="020B0604020202020204" pitchFamily="34" charset="0"/>
                <a:cs typeface="Arial" panose="020B0604020202020204" pitchFamily="34" charset="0"/>
              </a:rPr>
              <a:t>To </a:t>
            </a:r>
            <a:r>
              <a:rPr lang="en-GB" sz="2200" dirty="0" smtClean="0">
                <a:latin typeface="Arial" panose="020B0604020202020204" pitchFamily="34" charset="0"/>
                <a:cs typeface="Arial" panose="020B0604020202020204" pitchFamily="34" charset="0"/>
              </a:rPr>
              <a:t>brief the Select Committee on the Disaster </a:t>
            </a:r>
            <a:r>
              <a:rPr lang="en-GB" sz="2200" dirty="0">
                <a:latin typeface="Arial" panose="020B0604020202020204" pitchFamily="34" charset="0"/>
                <a:cs typeface="Arial" panose="020B0604020202020204" pitchFamily="34" charset="0"/>
              </a:rPr>
              <a:t>Management Amendment Bill </a:t>
            </a:r>
            <a:r>
              <a:rPr lang="en-GB" sz="2200" dirty="0" smtClean="0">
                <a:latin typeface="Arial" panose="020B0604020202020204" pitchFamily="34" charset="0"/>
                <a:cs typeface="Arial" panose="020B0604020202020204" pitchFamily="34" charset="0"/>
              </a:rPr>
              <a:t>introduced </a:t>
            </a:r>
            <a:r>
              <a:rPr lang="en-GB" sz="2200" dirty="0">
                <a:latin typeface="Arial" panose="020B0604020202020204" pitchFamily="34" charset="0"/>
                <a:cs typeface="Arial" panose="020B0604020202020204" pitchFamily="34" charset="0"/>
              </a:rPr>
              <a:t>into </a:t>
            </a:r>
            <a:r>
              <a:rPr lang="en-GB" sz="2200" dirty="0" smtClean="0">
                <a:latin typeface="Arial" panose="020B0604020202020204" pitchFamily="34" charset="0"/>
                <a:cs typeface="Arial" panose="020B0604020202020204" pitchFamily="34" charset="0"/>
              </a:rPr>
              <a:t>Parliament by the Minister.</a:t>
            </a:r>
          </a:p>
          <a:p>
            <a:pPr lvl="1"/>
            <a:endParaRPr lang="en-GB" sz="2200" dirty="0">
              <a:latin typeface="Arial" panose="020B0604020202020204" pitchFamily="34" charset="0"/>
              <a:cs typeface="Arial" panose="020B0604020202020204" pitchFamily="34" charset="0"/>
            </a:endParaRPr>
          </a:p>
          <a:p>
            <a:pPr lvl="1"/>
            <a:endParaRPr lang="en-ZA" sz="2200" dirty="0" smtClean="0">
              <a:latin typeface="Arial" panose="020B0604020202020204" pitchFamily="34" charset="0"/>
              <a:cs typeface="Arial" panose="020B0604020202020204" pitchFamily="34" charset="0"/>
            </a:endParaRPr>
          </a:p>
          <a:p>
            <a:pPr lvl="1"/>
            <a:endParaRPr lang="en-ZA" sz="2200" dirty="0">
              <a:latin typeface="Arial" panose="020B0604020202020204" pitchFamily="34" charset="0"/>
              <a:cs typeface="Arial" panose="020B0604020202020204" pitchFamily="34" charset="0"/>
            </a:endParaRPr>
          </a:p>
          <a:p>
            <a:pPr lvl="1"/>
            <a:endParaRPr lang="en-ZA" sz="2200" dirty="0">
              <a:latin typeface="Arial" panose="020B0604020202020204" pitchFamily="34" charset="0"/>
              <a:cs typeface="Arial" panose="020B0604020202020204" pitchFamily="34" charset="0"/>
            </a:endParaRPr>
          </a:p>
          <a:p>
            <a:endParaRPr lang="en-ZA" sz="2200" dirty="0"/>
          </a:p>
          <a:p>
            <a:pPr algn="ctr"/>
            <a:endParaRPr lang="en-US" sz="2000" dirty="0">
              <a:latin typeface="Arial Rounded MT Bold" panose="020F0704030504030204" pitchFamily="34" charset="0"/>
            </a:endParaRPr>
          </a:p>
        </p:txBody>
      </p:sp>
      <p:pic>
        <p:nvPicPr>
          <p:cNvPr id="10" name="Picture 9"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sp>
        <p:nvSpPr>
          <p:cNvPr id="7" name="Title 6"/>
          <p:cNvSpPr txBox="1">
            <a:spLocks/>
          </p:cNvSpPr>
          <p:nvPr/>
        </p:nvSpPr>
        <p:spPr>
          <a:xfrm>
            <a:off x="2" y="188640"/>
            <a:ext cx="9143998" cy="64807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fontAlgn="auto">
              <a:spcAft>
                <a:spcPts val="0"/>
              </a:spcAft>
            </a:pPr>
            <a:r>
              <a:rPr lang="en-ZA" sz="4000" b="1" dirty="0" smtClean="0">
                <a:solidFill>
                  <a:srgbClr val="643A08"/>
                </a:solidFill>
                <a:latin typeface="Arial Rounded MT Bold" panose="020F0704030504030204" pitchFamily="34" charset="0"/>
              </a:rPr>
              <a:t>Purpose</a:t>
            </a:r>
            <a:endParaRPr lang="en-ZA" sz="4000" b="1" dirty="0">
              <a:solidFill>
                <a:srgbClr val="643A08"/>
              </a:solidFill>
              <a:latin typeface="Arial Rounded MT Bold" panose="020F0704030504030204" pitchFamily="34" charset="0"/>
            </a:endParaRP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2"/>
          <p:cNvSpPr>
            <a:spLocks noGrp="1"/>
          </p:cNvSpPr>
          <p:nvPr>
            <p:ph type="sldNum" sz="quarter" idx="12"/>
          </p:nvPr>
        </p:nvSpPr>
        <p:spPr>
          <a:xfrm>
            <a:off x="7425344" y="6459786"/>
            <a:ext cx="984019" cy="365125"/>
          </a:xfrm>
        </p:spPr>
        <p:txBody>
          <a:bodyPr/>
          <a:lstStyle/>
          <a:p>
            <a:r>
              <a:rPr lang="en-US" dirty="0" smtClean="0"/>
              <a:t>2</a:t>
            </a:r>
            <a:endParaRPr lang="en-US" dirty="0"/>
          </a:p>
        </p:txBody>
      </p:sp>
    </p:spTree>
    <p:extLst>
      <p:ext uri="{BB962C8B-B14F-4D97-AF65-F5344CB8AC3E}">
        <p14:creationId xmlns:p14="http://schemas.microsoft.com/office/powerpoint/2010/main" xmlns="" val="1861389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72012" y="908720"/>
            <a:ext cx="9036492" cy="5551066"/>
          </a:xfrm>
          <a:solidFill>
            <a:srgbClr val="F9F8F1"/>
          </a:solidFill>
        </p:spPr>
        <p:txBody>
          <a:bodyPr>
            <a:noAutofit/>
          </a:bodyPr>
          <a:lstStyle/>
          <a:p>
            <a:pPr>
              <a:lnSpc>
                <a:spcPct val="100000"/>
              </a:lnSpc>
              <a:buFont typeface="Wingdings" panose="05000000000000000000" pitchFamily="2" charset="2"/>
              <a:buChar char="q"/>
            </a:pPr>
            <a:r>
              <a:rPr lang="en-GB" b="1" cap="all" dirty="0" smtClean="0">
                <a:latin typeface="Arial" panose="020B0604020202020204" pitchFamily="34" charset="0"/>
                <a:cs typeface="Arial" panose="020B0604020202020204" pitchFamily="34" charset="0"/>
              </a:rPr>
              <a:t> COMMUNICATION IMPLICATIONS</a:t>
            </a:r>
            <a:endParaRPr lang="en-ZA" b="1" u="sng" cap="all" dirty="0">
              <a:latin typeface="Arial" panose="020B0604020202020204" pitchFamily="34" charset="0"/>
              <a:cs typeface="Arial" panose="020B0604020202020204" pitchFamily="34" charset="0"/>
            </a:endParaRPr>
          </a:p>
          <a:p>
            <a:pPr marL="0" indent="0" algn="just">
              <a:lnSpc>
                <a:spcPct val="100000"/>
              </a:lnSpc>
              <a:buNone/>
            </a:pPr>
            <a:r>
              <a:rPr lang="en-GB" dirty="0" smtClean="0">
                <a:latin typeface="Arial" panose="020B0604020202020204" pitchFamily="34" charset="0"/>
                <a:cs typeface="Arial" panose="020B0604020202020204" pitchFamily="34" charset="0"/>
              </a:rPr>
              <a:t>Once </a:t>
            </a:r>
            <a:r>
              <a:rPr lang="en-GB" dirty="0">
                <a:latin typeface="Arial" panose="020B0604020202020204" pitchFamily="34" charset="0"/>
                <a:cs typeface="Arial" panose="020B0604020202020204" pitchFamily="34" charset="0"/>
              </a:rPr>
              <a:t>the Disaster Management Amendment Bill has been published, appropriate communication mechanisms will be activated through the Department of Cooperative Governance and Traditional Affairs (COGTA) and the Government Communication and Information System (GCIS).</a:t>
            </a:r>
            <a:endParaRPr lang="en-ZA" dirty="0">
              <a:latin typeface="Arial" panose="020B0604020202020204" pitchFamily="34" charset="0"/>
              <a:cs typeface="Arial" panose="020B0604020202020204" pitchFamily="34" charset="0"/>
            </a:endParaRPr>
          </a:p>
          <a:p>
            <a:pPr lvl="0" algn="just">
              <a:lnSpc>
                <a:spcPct val="100000"/>
              </a:lnSpc>
              <a:buFont typeface="Wingdings" panose="05000000000000000000" pitchFamily="2" charset="2"/>
              <a:buChar char="q"/>
            </a:pPr>
            <a:r>
              <a:rPr lang="en-GB" b="1" cap="all" dirty="0" smtClean="0">
                <a:latin typeface="Arial" panose="020B0604020202020204" pitchFamily="34" charset="0"/>
                <a:cs typeface="Arial" panose="020B0604020202020204" pitchFamily="34" charset="0"/>
              </a:rPr>
              <a:t> CONSTITUTIONAL </a:t>
            </a:r>
            <a:r>
              <a:rPr lang="en-GB" b="1" cap="all" dirty="0">
                <a:latin typeface="Arial" panose="020B0604020202020204" pitchFamily="34" charset="0"/>
                <a:cs typeface="Arial" panose="020B0604020202020204" pitchFamily="34" charset="0"/>
              </a:rPr>
              <a:t>IMPLICATIONS</a:t>
            </a:r>
            <a:endParaRPr lang="en-ZA" b="1" u="sng" cap="all"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Bill seeks to give effect to the principles of co-operative government set out in chapter 3 of the Constitution through clear guidance on issues of disaster management across the spheres of government. Furthermore, by placing emphasis on reducing the risk of disasters, it also affirms the collective duty on the part of each sphere of government and all organs of state within each sphere to ‘secure the well-being of the people of the Republic’.  </a:t>
            </a:r>
            <a:endParaRPr lang="en-ZA" dirty="0">
              <a:latin typeface="Arial" panose="020B0604020202020204" pitchFamily="34" charset="0"/>
              <a:cs typeface="Arial" panose="020B0604020202020204" pitchFamily="34" charset="0"/>
            </a:endParaRPr>
          </a:p>
          <a:p>
            <a:pPr lvl="0" algn="just">
              <a:lnSpc>
                <a:spcPct val="100000"/>
              </a:lnSpc>
              <a:buFont typeface="Wingdings" panose="05000000000000000000" pitchFamily="2" charset="2"/>
              <a:buChar char="q"/>
            </a:pPr>
            <a:r>
              <a:rPr lang="en-GB" b="1" cap="all" dirty="0" smtClean="0">
                <a:latin typeface="Arial" panose="020B0604020202020204" pitchFamily="34" charset="0"/>
                <a:cs typeface="Arial" panose="020B0604020202020204" pitchFamily="34" charset="0"/>
              </a:rPr>
              <a:t> IMPLICATIONS </a:t>
            </a:r>
            <a:r>
              <a:rPr lang="en-GB" b="1" cap="all" dirty="0">
                <a:latin typeface="Arial" panose="020B0604020202020204" pitchFamily="34" charset="0"/>
                <a:cs typeface="Arial" panose="020B0604020202020204" pitchFamily="34" charset="0"/>
              </a:rPr>
              <a:t>FOR VULNERABLE GROUPS</a:t>
            </a:r>
            <a:endParaRPr lang="en-ZA" b="1" u="sng" cap="all" dirty="0">
              <a:latin typeface="Arial" panose="020B0604020202020204" pitchFamily="34" charset="0"/>
              <a:cs typeface="Arial" panose="020B0604020202020204" pitchFamily="34" charset="0"/>
            </a:endParaRPr>
          </a:p>
          <a:p>
            <a:pPr algn="just">
              <a:lnSpc>
                <a:spcPct val="100000"/>
              </a:lnSpc>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interest of vulnerable communities and groups are protected through a focus on disaster risk reduction across the spheres and sectors of government.</a:t>
            </a:r>
            <a:endParaRPr lang="en-ZA" dirty="0">
              <a:latin typeface="Arial" panose="020B0604020202020204" pitchFamily="34" charset="0"/>
              <a:cs typeface="Arial" panose="020B0604020202020204" pitchFamily="34" charset="0"/>
            </a:endParaRPr>
          </a:p>
          <a:p>
            <a:pPr marL="201168" lvl="1" indent="0">
              <a:buNone/>
            </a:pPr>
            <a:endParaRPr lang="en-ZA" sz="20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endParaRPr lang="en-ZA" sz="20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20</a:t>
            </a:fld>
            <a:endParaRPr lang="en-US" dirty="0"/>
          </a:p>
        </p:txBody>
      </p:sp>
      <p:sp>
        <p:nvSpPr>
          <p:cNvPr id="10" name="Title 6"/>
          <p:cNvSpPr>
            <a:spLocks noGrp="1"/>
          </p:cNvSpPr>
          <p:nvPr>
            <p:ph type="title"/>
          </p:nvPr>
        </p:nvSpPr>
        <p:spPr>
          <a:xfrm>
            <a:off x="107503" y="188640"/>
            <a:ext cx="8928991" cy="692696"/>
          </a:xfrm>
        </p:spPr>
        <p:txBody>
          <a:bodyPr>
            <a:normAutofit/>
          </a:bodyPr>
          <a:lstStyle/>
          <a:p>
            <a:pPr algn="ctr"/>
            <a:r>
              <a:rPr lang="en-ZA" sz="3600" b="1" dirty="0">
                <a:solidFill>
                  <a:schemeClr val="accent1">
                    <a:lumMod val="50000"/>
                  </a:schemeClr>
                </a:solidFill>
                <a:latin typeface="Arial Rounded MT Bold" panose="020F0704030504030204" pitchFamily="34" charset="0"/>
              </a:rPr>
              <a:t>Governance </a:t>
            </a:r>
            <a:r>
              <a:rPr lang="en-ZA" sz="3600" b="1" dirty="0" smtClean="0">
                <a:solidFill>
                  <a:schemeClr val="accent1">
                    <a:lumMod val="50000"/>
                  </a:schemeClr>
                </a:solidFill>
                <a:latin typeface="Arial Rounded MT Bold" panose="020F0704030504030204" pitchFamily="34" charset="0"/>
              </a:rPr>
              <a:t>implications    </a:t>
            </a:r>
            <a:r>
              <a:rPr lang="en-ZA" sz="2800" b="1" dirty="0" smtClean="0">
                <a:solidFill>
                  <a:schemeClr val="accent1">
                    <a:lumMod val="50000"/>
                  </a:schemeClr>
                </a:solidFill>
                <a:latin typeface="Arial Rounded MT Bold" panose="020F0704030504030204" pitchFamily="34" charset="0"/>
              </a:rPr>
              <a:t>(</a:t>
            </a:r>
            <a:r>
              <a:rPr lang="en-ZA" sz="2800" b="1" dirty="0">
                <a:solidFill>
                  <a:schemeClr val="accent1">
                    <a:lumMod val="50000"/>
                  </a:schemeClr>
                </a:solidFill>
                <a:latin typeface="Arial Rounded MT Bold" panose="020F0704030504030204" pitchFamily="34" charset="0"/>
              </a:rPr>
              <a:t>C</a:t>
            </a:r>
            <a:r>
              <a:rPr lang="en-ZA" sz="2800" b="1" dirty="0" smtClean="0">
                <a:solidFill>
                  <a:schemeClr val="accent1">
                    <a:lumMod val="50000"/>
                  </a:schemeClr>
                </a:solidFill>
                <a:latin typeface="Arial Rounded MT Bold" panose="020F0704030504030204" pitchFamily="34" charset="0"/>
              </a:rPr>
              <a:t>ont)</a:t>
            </a:r>
            <a:endParaRPr lang="en-ZA" sz="3600" b="1" dirty="0">
              <a:solidFill>
                <a:schemeClr val="accent1">
                  <a:lumMod val="50000"/>
                </a:schemeClr>
              </a:solidFill>
              <a:latin typeface="Arial Rounded MT Bold" panose="020F0704030504030204"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2" y="6309321"/>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20yrs Logo_vek (2)"/>
          <p:cNvPicPr/>
          <p:nvPr/>
        </p:nvPicPr>
        <p:blipFill>
          <a:blip r:embed="rId5">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spTree>
    <p:extLst>
      <p:ext uri="{BB962C8B-B14F-4D97-AF65-F5344CB8AC3E}">
        <p14:creationId xmlns:p14="http://schemas.microsoft.com/office/powerpoint/2010/main" xmlns="" val="1945991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0925E64-CDB8-46AD-8BBB-05CF68C8CA98}" type="slidenum">
              <a:rPr lang="en-US" smtClean="0"/>
              <a:pPr/>
              <a:t>21</a:t>
            </a:fld>
            <a:endParaRPr lang="en-US" dirty="0"/>
          </a:p>
        </p:txBody>
      </p:sp>
      <p:sp>
        <p:nvSpPr>
          <p:cNvPr id="8" name="Content Placeholder 7"/>
          <p:cNvSpPr>
            <a:spLocks noGrp="1"/>
          </p:cNvSpPr>
          <p:nvPr>
            <p:ph idx="4294967295"/>
          </p:nvPr>
        </p:nvSpPr>
        <p:spPr>
          <a:xfrm>
            <a:off x="1763688" y="2987409"/>
            <a:ext cx="5500230" cy="1305687"/>
          </a:xfrm>
          <a:solidFill>
            <a:srgbClr val="F9F8F1"/>
          </a:solidFill>
        </p:spPr>
        <p:txBody>
          <a:bodyPr>
            <a:noAutofit/>
          </a:bodyPr>
          <a:lstStyle/>
          <a:p>
            <a:pPr marL="201168" lvl="1" indent="0" algn="ctr">
              <a:buNone/>
            </a:pPr>
            <a:r>
              <a:rPr lang="en-ZA" sz="7200" dirty="0" smtClean="0">
                <a:solidFill>
                  <a:schemeClr val="accent1">
                    <a:lumMod val="50000"/>
                  </a:schemeClr>
                </a:solidFill>
                <a:latin typeface="Arial Rounded MT Bold" panose="020F0704030504030204" pitchFamily="34" charset="0"/>
                <a:cs typeface="Arial" panose="020B0604020202020204" pitchFamily="34" charset="0"/>
              </a:rPr>
              <a:t>Thank you</a:t>
            </a:r>
          </a:p>
        </p:txBody>
      </p:sp>
      <p:pic>
        <p:nvPicPr>
          <p:cNvPr id="12" name="Picture 11"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7203020" y="400110"/>
            <a:ext cx="1617452" cy="1300698"/>
          </a:xfrm>
          <a:prstGeom prst="rect">
            <a:avLst/>
          </a:prstGeom>
          <a:noFill/>
          <a:ln>
            <a:noFill/>
          </a:ln>
        </p:spPr>
      </p:pic>
      <p:pic>
        <p:nvPicPr>
          <p:cNvPr id="9"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3528" y="299634"/>
            <a:ext cx="4699322" cy="1401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7164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38448" y="908720"/>
            <a:ext cx="9105552" cy="5184576"/>
          </a:xfrm>
          <a:solidFill>
            <a:srgbClr val="F9F8F1"/>
          </a:solidFill>
        </p:spPr>
        <p:txBody>
          <a:bodyPr>
            <a:normAutofit fontScale="77500" lnSpcReduction="20000"/>
          </a:bodyPr>
          <a:lstStyle/>
          <a:p>
            <a:pPr marL="558900" lvl="1" indent="-342900" algn="just">
              <a:lnSpc>
                <a:spcPct val="110000"/>
              </a:lnSpc>
              <a:spcBef>
                <a:spcPts val="600"/>
              </a:spcBef>
              <a:spcAft>
                <a:spcPts val="800"/>
              </a:spcAft>
              <a:buFont typeface="Wingdings" panose="05000000000000000000" pitchFamily="2" charset="2"/>
              <a:buChar char="q"/>
            </a:pPr>
            <a:endParaRPr lang="en-ZA" sz="2400" dirty="0" smtClean="0">
              <a:latin typeface="Arial" panose="020B0604020202020204" pitchFamily="34" charset="0"/>
              <a:cs typeface="Arial" panose="020B0604020202020204" pitchFamily="34" charset="0"/>
            </a:endParaRPr>
          </a:p>
          <a:p>
            <a:pPr marL="558900" lvl="1" indent="-342900" algn="just">
              <a:lnSpc>
                <a:spcPct val="110000"/>
              </a:lnSpc>
              <a:spcBef>
                <a:spcPts val="600"/>
              </a:spcBef>
              <a:spcAft>
                <a:spcPts val="800"/>
              </a:spcAft>
              <a:buFont typeface="Wingdings" panose="05000000000000000000" pitchFamily="2" charset="2"/>
              <a:buChar char="q"/>
            </a:pPr>
            <a:r>
              <a:rPr lang="en-ZA" sz="2400" dirty="0">
                <a:solidFill>
                  <a:schemeClr val="tx1"/>
                </a:solidFill>
                <a:latin typeface="Arial" panose="020B0604020202020204" pitchFamily="34" charset="0"/>
                <a:cs typeface="Arial" panose="020B0604020202020204" pitchFamily="34" charset="0"/>
              </a:rPr>
              <a:t>Disaster management is a functional area listed in Schedule 4A of the Constitution. This implies that the </a:t>
            </a:r>
            <a:r>
              <a:rPr lang="en-GB" sz="2400" dirty="0">
                <a:solidFill>
                  <a:schemeClr val="tx1"/>
                </a:solidFill>
                <a:latin typeface="Arial" panose="020B0604020202020204" pitchFamily="34" charset="0"/>
                <a:cs typeface="Arial" panose="020B0604020202020204" pitchFamily="34" charset="0"/>
              </a:rPr>
              <a:t>national legislative authority has concurrent competence with the provincial legislative authority </a:t>
            </a:r>
          </a:p>
          <a:p>
            <a:pPr marL="558900" lvl="1" indent="-342900" algn="just">
              <a:lnSpc>
                <a:spcPct val="110000"/>
              </a:lnSpc>
              <a:spcBef>
                <a:spcPts val="600"/>
              </a:spcBef>
              <a:spcAft>
                <a:spcPts val="800"/>
              </a:spcAft>
              <a:buFont typeface="Wingdings" panose="05000000000000000000" pitchFamily="2" charset="2"/>
              <a:buChar char="q"/>
            </a:pPr>
            <a:r>
              <a:rPr lang="en-ZA" sz="2400" dirty="0" smtClean="0">
                <a:solidFill>
                  <a:schemeClr val="tx1"/>
                </a:solidFill>
                <a:latin typeface="Arial" panose="020B0604020202020204" pitchFamily="34" charset="0"/>
                <a:cs typeface="Arial" panose="020B0604020202020204" pitchFamily="34" charset="0"/>
              </a:rPr>
              <a:t>The </a:t>
            </a:r>
            <a:r>
              <a:rPr lang="en-ZA" sz="2400" dirty="0">
                <a:solidFill>
                  <a:schemeClr val="tx1"/>
                </a:solidFill>
                <a:latin typeface="Arial" panose="020B0604020202020204" pitchFamily="34" charset="0"/>
                <a:cs typeface="Arial" panose="020B0604020202020204" pitchFamily="34" charset="0"/>
              </a:rPr>
              <a:t>Disaster Management Act, 2002 (the principal Act) is internationally reputed for its emphasis on prevention and its relative comprehensive approach to Disaster Risk Reduction (DRR). </a:t>
            </a:r>
          </a:p>
          <a:p>
            <a:pPr marL="558900" lvl="1" indent="-342900" algn="just">
              <a:lnSpc>
                <a:spcPct val="110000"/>
              </a:lnSpc>
              <a:spcBef>
                <a:spcPts val="600"/>
              </a:spcBef>
              <a:spcAft>
                <a:spcPts val="800"/>
              </a:spcAft>
              <a:buFont typeface="Wingdings" panose="05000000000000000000" pitchFamily="2" charset="2"/>
              <a:buChar char="q"/>
            </a:pPr>
            <a:r>
              <a:rPr lang="en-ZA" sz="2400" dirty="0">
                <a:solidFill>
                  <a:schemeClr val="tx1"/>
                </a:solidFill>
                <a:latin typeface="Arial" panose="020B0604020202020204" pitchFamily="34" charset="0"/>
                <a:cs typeface="Arial" panose="020B0604020202020204" pitchFamily="34" charset="0"/>
              </a:rPr>
              <a:t>The main thrust of the principle Act </a:t>
            </a:r>
            <a:r>
              <a:rPr lang="en-ZA" sz="2400" dirty="0" smtClean="0">
                <a:solidFill>
                  <a:schemeClr val="tx1"/>
                </a:solidFill>
                <a:latin typeface="Arial" panose="020B0604020202020204" pitchFamily="34" charset="0"/>
                <a:cs typeface="Arial" panose="020B0604020202020204" pitchFamily="34" charset="0"/>
              </a:rPr>
              <a:t>&amp; the </a:t>
            </a:r>
            <a:r>
              <a:rPr lang="en-ZA" sz="2400" dirty="0">
                <a:solidFill>
                  <a:schemeClr val="tx1"/>
                </a:solidFill>
                <a:latin typeface="Arial" panose="020B0604020202020204" pitchFamily="34" charset="0"/>
                <a:cs typeface="Arial" panose="020B0604020202020204" pitchFamily="34" charset="0"/>
              </a:rPr>
              <a:t>National Disaster Management Framework, 2005 (NDMF) centres around the creation of appropriate institutional arrangements for disaster management.  It is argued that the ideals of disaster management cannot be achieved without structures to support its myriad of actions.</a:t>
            </a:r>
          </a:p>
          <a:p>
            <a:pPr marL="558900" lvl="1" indent="-342900" algn="just">
              <a:lnSpc>
                <a:spcPct val="110000"/>
              </a:lnSpc>
              <a:spcBef>
                <a:spcPts val="600"/>
              </a:spcBef>
              <a:spcAft>
                <a:spcPts val="800"/>
              </a:spcAft>
              <a:buFont typeface="Wingdings" panose="05000000000000000000" pitchFamily="2" charset="2"/>
              <a:buChar char="q"/>
            </a:pPr>
            <a:r>
              <a:rPr lang="en-ZA" sz="2400" dirty="0" smtClean="0">
                <a:solidFill>
                  <a:schemeClr val="tx1"/>
                </a:solidFill>
                <a:latin typeface="Arial" panose="020B0604020202020204" pitchFamily="34" charset="0"/>
                <a:cs typeface="Arial" panose="020B0604020202020204" pitchFamily="34" charset="0"/>
              </a:rPr>
              <a:t>However, the implementation has posed significant challenges, particularly at the level of local municipalities. The </a:t>
            </a:r>
            <a:r>
              <a:rPr lang="en-ZA" sz="2400" dirty="0">
                <a:solidFill>
                  <a:schemeClr val="tx1"/>
                </a:solidFill>
                <a:latin typeface="Arial" panose="020B0604020202020204" pitchFamily="34" charset="0"/>
                <a:cs typeface="Arial" panose="020B0604020202020204" pitchFamily="34" charset="0"/>
              </a:rPr>
              <a:t>purpose of the review </a:t>
            </a:r>
            <a:r>
              <a:rPr lang="en-ZA" sz="2400" dirty="0" smtClean="0">
                <a:solidFill>
                  <a:schemeClr val="tx1"/>
                </a:solidFill>
                <a:latin typeface="Arial" panose="020B0604020202020204" pitchFamily="34" charset="0"/>
                <a:cs typeface="Arial" panose="020B0604020202020204" pitchFamily="34" charset="0"/>
              </a:rPr>
              <a:t>was to </a:t>
            </a:r>
            <a:r>
              <a:rPr lang="en-ZA" sz="2400" dirty="0">
                <a:solidFill>
                  <a:schemeClr val="tx1"/>
                </a:solidFill>
                <a:latin typeface="Arial" panose="020B0604020202020204" pitchFamily="34" charset="0"/>
                <a:cs typeface="Arial" panose="020B0604020202020204" pitchFamily="34" charset="0"/>
              </a:rPr>
              <a:t>tackle </a:t>
            </a:r>
            <a:r>
              <a:rPr lang="en-ZA" sz="2400" dirty="0" smtClean="0">
                <a:solidFill>
                  <a:schemeClr val="tx1"/>
                </a:solidFill>
                <a:latin typeface="Arial" panose="020B0604020202020204" pitchFamily="34" charset="0"/>
                <a:cs typeface="Arial" panose="020B0604020202020204" pitchFamily="34" charset="0"/>
              </a:rPr>
              <a:t>these challenges </a:t>
            </a:r>
            <a:r>
              <a:rPr lang="en-ZA" sz="2400" dirty="0">
                <a:solidFill>
                  <a:schemeClr val="tx1"/>
                </a:solidFill>
                <a:latin typeface="Arial" panose="020B0604020202020204" pitchFamily="34" charset="0"/>
                <a:cs typeface="Arial" panose="020B0604020202020204" pitchFamily="34" charset="0"/>
              </a:rPr>
              <a:t>by maximising the effect of disaster management legislation to communities, especially those most at </a:t>
            </a:r>
            <a:r>
              <a:rPr lang="en-ZA" sz="2400" dirty="0" smtClean="0">
                <a:solidFill>
                  <a:schemeClr val="tx1"/>
                </a:solidFill>
                <a:latin typeface="Arial" panose="020B0604020202020204" pitchFamily="34" charset="0"/>
                <a:cs typeface="Arial" panose="020B0604020202020204" pitchFamily="34" charset="0"/>
              </a:rPr>
              <a:t>risk.</a:t>
            </a:r>
            <a:endParaRPr lang="en-ZA" sz="2100" dirty="0" smtClean="0">
              <a:solidFill>
                <a:schemeClr val="tx1"/>
              </a:solidFill>
              <a:latin typeface="Arial" panose="020B0604020202020204" pitchFamily="34" charset="0"/>
              <a:cs typeface="Arial" panose="020B0604020202020204" pitchFamily="34" charset="0"/>
            </a:endParaRPr>
          </a:p>
        </p:txBody>
      </p:sp>
      <p:sp>
        <p:nvSpPr>
          <p:cNvPr id="9" name="Title 6"/>
          <p:cNvSpPr>
            <a:spLocks noGrp="1"/>
          </p:cNvSpPr>
          <p:nvPr>
            <p:ph type="title"/>
          </p:nvPr>
        </p:nvSpPr>
        <p:spPr>
          <a:xfrm>
            <a:off x="35496" y="111770"/>
            <a:ext cx="9108504" cy="796950"/>
          </a:xfrm>
        </p:spPr>
        <p:txBody>
          <a:bodyPr>
            <a:normAutofit/>
          </a:bodyPr>
          <a:lstStyle/>
          <a:p>
            <a:pPr algn="ctr"/>
            <a:r>
              <a:rPr lang="en-ZA" sz="3600" b="1" dirty="0">
                <a:solidFill>
                  <a:srgbClr val="643A08"/>
                </a:solidFill>
                <a:latin typeface="Arial Rounded MT Bold" panose="020F0704030504030204" pitchFamily="34" charset="0"/>
              </a:rPr>
              <a:t>Background</a:t>
            </a:r>
            <a:endParaRPr lang="en-ZA" sz="3600" b="1" dirty="0">
              <a:solidFill>
                <a:schemeClr val="accent1">
                  <a:lumMod val="50000"/>
                </a:schemeClr>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3</a:t>
            </a:fld>
            <a:endParaRPr lang="en-US" dirty="0"/>
          </a:p>
        </p:txBody>
      </p:sp>
      <p:pic>
        <p:nvPicPr>
          <p:cNvPr id="14" name="Picture 13"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3"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6422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504" y="1124744"/>
            <a:ext cx="8928990" cy="4608512"/>
          </a:xfrm>
          <a:solidFill>
            <a:srgbClr val="F9F8F1"/>
          </a:solidFill>
        </p:spPr>
        <p:txBody>
          <a:bodyPr>
            <a:normAutofit/>
          </a:bodyPr>
          <a:lstStyle/>
          <a:p>
            <a:pPr marL="201168" lvl="1" indent="0" algn="just">
              <a:lnSpc>
                <a:spcPct val="100000"/>
              </a:lnSpc>
              <a:spcBef>
                <a:spcPts val="0"/>
              </a:spcBef>
              <a:spcAft>
                <a:spcPts val="600"/>
              </a:spcAft>
              <a:buNone/>
            </a:pPr>
            <a:endParaRPr lang="en-GB" sz="2200" dirty="0" smtClean="0">
              <a:solidFill>
                <a:schemeClr val="tx1"/>
              </a:solidFill>
              <a:latin typeface="Arial" panose="020B0604020202020204" pitchFamily="34" charset="0"/>
              <a:cs typeface="Arial" panose="020B0604020202020204" pitchFamily="34" charset="0"/>
            </a:endParaRPr>
          </a:p>
          <a:p>
            <a:pPr marL="201168" lvl="1" indent="0" algn="just">
              <a:lnSpc>
                <a:spcPct val="100000"/>
              </a:lnSpc>
              <a:spcBef>
                <a:spcPts val="0"/>
              </a:spcBef>
              <a:spcAft>
                <a:spcPts val="600"/>
              </a:spcAft>
              <a:buNone/>
            </a:pPr>
            <a:r>
              <a:rPr lang="en-GB" sz="2200" dirty="0" smtClean="0">
                <a:solidFill>
                  <a:schemeClr val="tx1"/>
                </a:solidFill>
                <a:latin typeface="Arial" panose="020B0604020202020204" pitchFamily="34" charset="0"/>
                <a:cs typeface="Arial" panose="020B0604020202020204" pitchFamily="34" charset="0"/>
              </a:rPr>
              <a:t>The </a:t>
            </a:r>
            <a:r>
              <a:rPr lang="en-GB" sz="2200" dirty="0">
                <a:solidFill>
                  <a:schemeClr val="tx1"/>
                </a:solidFill>
                <a:latin typeface="Arial" panose="020B0604020202020204" pitchFamily="34" charset="0"/>
                <a:cs typeface="Arial" panose="020B0604020202020204" pitchFamily="34" charset="0"/>
              </a:rPr>
              <a:t>aim of the </a:t>
            </a:r>
            <a:r>
              <a:rPr lang="en-GB" sz="2200" dirty="0" smtClean="0">
                <a:solidFill>
                  <a:schemeClr val="tx1"/>
                </a:solidFill>
                <a:latin typeface="Arial" panose="020B0604020202020204" pitchFamily="34" charset="0"/>
                <a:cs typeface="Arial" panose="020B0604020202020204" pitchFamily="34" charset="0"/>
              </a:rPr>
              <a:t>principal Act is </a:t>
            </a:r>
            <a:r>
              <a:rPr lang="en-GB" sz="2200" dirty="0">
                <a:solidFill>
                  <a:schemeClr val="tx1"/>
                </a:solidFill>
                <a:latin typeface="Arial" panose="020B0604020202020204" pitchFamily="34" charset="0"/>
                <a:cs typeface="Arial" panose="020B0604020202020204" pitchFamily="34" charset="0"/>
              </a:rPr>
              <a:t>to ensure </a:t>
            </a:r>
            <a:r>
              <a:rPr lang="en-GB" sz="2200" dirty="0" smtClean="0">
                <a:solidFill>
                  <a:schemeClr val="tx1"/>
                </a:solidFill>
                <a:latin typeface="Arial" panose="020B0604020202020204" pitchFamily="34" charset="0"/>
                <a:cs typeface="Arial" panose="020B0604020202020204" pitchFamily="34" charset="0"/>
              </a:rPr>
              <a:t>implementation of an </a:t>
            </a:r>
            <a:r>
              <a:rPr lang="en-GB" sz="2200" dirty="0">
                <a:solidFill>
                  <a:schemeClr val="tx1"/>
                </a:solidFill>
                <a:latin typeface="Arial" panose="020B0604020202020204" pitchFamily="34" charset="0"/>
                <a:cs typeface="Arial" panose="020B0604020202020204" pitchFamily="34" charset="0"/>
              </a:rPr>
              <a:t>integrated and coordinated approach to disaster </a:t>
            </a:r>
            <a:r>
              <a:rPr lang="en-GB" sz="2200" dirty="0" smtClean="0">
                <a:solidFill>
                  <a:schemeClr val="tx1"/>
                </a:solidFill>
                <a:latin typeface="Arial" panose="020B0604020202020204" pitchFamily="34" charset="0"/>
                <a:cs typeface="Arial" panose="020B0604020202020204" pitchFamily="34" charset="0"/>
              </a:rPr>
              <a:t>management </a:t>
            </a:r>
            <a:r>
              <a:rPr lang="en-GB" sz="2200" dirty="0">
                <a:solidFill>
                  <a:schemeClr val="tx1"/>
                </a:solidFill>
                <a:latin typeface="Arial" panose="020B0604020202020204" pitchFamily="34" charset="0"/>
                <a:cs typeface="Arial" panose="020B0604020202020204" pitchFamily="34" charset="0"/>
              </a:rPr>
              <a:t>across all spheres of government involving all relevant </a:t>
            </a:r>
            <a:r>
              <a:rPr lang="en-GB" sz="2200" dirty="0" smtClean="0">
                <a:solidFill>
                  <a:schemeClr val="tx1"/>
                </a:solidFill>
                <a:latin typeface="Arial" panose="020B0604020202020204" pitchFamily="34" charset="0"/>
                <a:cs typeface="Arial" panose="020B0604020202020204" pitchFamily="34" charset="0"/>
              </a:rPr>
              <a:t>stakeholders.</a:t>
            </a:r>
          </a:p>
          <a:p>
            <a:pPr marL="201168" lvl="1" indent="0" algn="just">
              <a:lnSpc>
                <a:spcPct val="100000"/>
              </a:lnSpc>
              <a:spcBef>
                <a:spcPts val="0"/>
              </a:spcBef>
              <a:spcAft>
                <a:spcPts val="600"/>
              </a:spcAft>
              <a:buNone/>
            </a:pPr>
            <a:endParaRPr lang="en-GB" sz="2200" dirty="0">
              <a:solidFill>
                <a:schemeClr val="tx1"/>
              </a:solidFill>
              <a:latin typeface="Arial" panose="020B0604020202020204" pitchFamily="34" charset="0"/>
              <a:cs typeface="Arial" panose="020B0604020202020204" pitchFamily="34" charset="0"/>
            </a:endParaRPr>
          </a:p>
          <a:p>
            <a:pPr marL="201168" lvl="1" indent="0" algn="just">
              <a:lnSpc>
                <a:spcPct val="100000"/>
              </a:lnSpc>
              <a:spcBef>
                <a:spcPts val="0"/>
              </a:spcBef>
              <a:spcAft>
                <a:spcPts val="600"/>
              </a:spcAft>
              <a:buNone/>
            </a:pPr>
            <a:r>
              <a:rPr lang="en-GB" sz="2200" dirty="0">
                <a:solidFill>
                  <a:schemeClr val="tx1"/>
                </a:solidFill>
                <a:latin typeface="Arial" panose="020B0604020202020204" pitchFamily="34" charset="0"/>
                <a:cs typeface="Arial" panose="020B0604020202020204" pitchFamily="34" charset="0"/>
              </a:rPr>
              <a:t>Some challenges were experienced in implementing </a:t>
            </a:r>
            <a:r>
              <a:rPr lang="en-GB" sz="2200" dirty="0" smtClean="0">
                <a:solidFill>
                  <a:schemeClr val="tx1"/>
                </a:solidFill>
                <a:latin typeface="Arial" panose="020B0604020202020204" pitchFamily="34" charset="0"/>
                <a:cs typeface="Arial" panose="020B0604020202020204" pitchFamily="34" charset="0"/>
              </a:rPr>
              <a:t>the principal Act </a:t>
            </a:r>
            <a:r>
              <a:rPr lang="en-GB" sz="2200" dirty="0">
                <a:solidFill>
                  <a:schemeClr val="tx1"/>
                </a:solidFill>
                <a:latin typeface="Arial" panose="020B0604020202020204" pitchFamily="34" charset="0"/>
                <a:cs typeface="Arial" panose="020B0604020202020204" pitchFamily="34" charset="0"/>
              </a:rPr>
              <a:t>which necessitated that the </a:t>
            </a:r>
            <a:r>
              <a:rPr lang="en-GB" sz="2200" dirty="0" smtClean="0">
                <a:solidFill>
                  <a:schemeClr val="tx1"/>
                </a:solidFill>
                <a:latin typeface="Arial" panose="020B0604020202020204" pitchFamily="34" charset="0"/>
                <a:cs typeface="Arial" panose="020B0604020202020204" pitchFamily="34" charset="0"/>
              </a:rPr>
              <a:t>Act be amended making </a:t>
            </a:r>
            <a:r>
              <a:rPr lang="en-GB" sz="2200" dirty="0">
                <a:solidFill>
                  <a:schemeClr val="tx1"/>
                </a:solidFill>
                <a:latin typeface="Arial" panose="020B0604020202020204" pitchFamily="34" charset="0"/>
                <a:cs typeface="Arial" panose="020B0604020202020204" pitchFamily="34" charset="0"/>
              </a:rPr>
              <a:t>it simpler to implement, </a:t>
            </a:r>
            <a:r>
              <a:rPr lang="en-GB" sz="2200" dirty="0" smtClean="0">
                <a:solidFill>
                  <a:schemeClr val="tx1"/>
                </a:solidFill>
                <a:latin typeface="Arial" panose="020B0604020202020204" pitchFamily="34" charset="0"/>
                <a:cs typeface="Arial" panose="020B0604020202020204" pitchFamily="34" charset="0"/>
              </a:rPr>
              <a:t>to strengthen </a:t>
            </a:r>
            <a:r>
              <a:rPr lang="en-GB" sz="2200" dirty="0">
                <a:solidFill>
                  <a:schemeClr val="tx1"/>
                </a:solidFill>
                <a:latin typeface="Arial" panose="020B0604020202020204" pitchFamily="34" charset="0"/>
                <a:cs typeface="Arial" panose="020B0604020202020204" pitchFamily="34" charset="0"/>
              </a:rPr>
              <a:t>certain regulatory provisions, avoid </a:t>
            </a:r>
            <a:r>
              <a:rPr lang="en-GB" sz="2200" dirty="0" smtClean="0">
                <a:solidFill>
                  <a:schemeClr val="tx1"/>
                </a:solidFill>
                <a:latin typeface="Arial" panose="020B0604020202020204" pitchFamily="34" charset="0"/>
                <a:cs typeface="Arial" panose="020B0604020202020204" pitchFamily="34" charset="0"/>
              </a:rPr>
              <a:t>ambiguity </a:t>
            </a:r>
            <a:r>
              <a:rPr lang="en-GB" sz="2200" dirty="0">
                <a:solidFill>
                  <a:schemeClr val="tx1"/>
                </a:solidFill>
                <a:latin typeface="Arial" panose="020B0604020202020204" pitchFamily="34" charset="0"/>
                <a:cs typeface="Arial" panose="020B0604020202020204" pitchFamily="34" charset="0"/>
              </a:rPr>
              <a:t>and provide greater legal </a:t>
            </a:r>
            <a:r>
              <a:rPr lang="en-GB" sz="2200" dirty="0" smtClean="0">
                <a:solidFill>
                  <a:schemeClr val="tx1"/>
                </a:solidFill>
                <a:latin typeface="Arial" panose="020B0604020202020204" pitchFamily="34" charset="0"/>
                <a:cs typeface="Arial" panose="020B0604020202020204" pitchFamily="34" charset="0"/>
              </a:rPr>
              <a:t>certainty.</a:t>
            </a:r>
            <a:endParaRPr lang="en-ZA" sz="2100" dirty="0" smtClean="0">
              <a:latin typeface="Arial" panose="020B0604020202020204" pitchFamily="34" charset="0"/>
              <a:cs typeface="Arial" panose="020B0604020202020204" pitchFamily="34" charset="0"/>
            </a:endParaRPr>
          </a:p>
        </p:txBody>
      </p:sp>
      <p:sp>
        <p:nvSpPr>
          <p:cNvPr id="9" name="Title 6"/>
          <p:cNvSpPr>
            <a:spLocks noGrp="1"/>
          </p:cNvSpPr>
          <p:nvPr>
            <p:ph type="title"/>
          </p:nvPr>
        </p:nvSpPr>
        <p:spPr>
          <a:xfrm>
            <a:off x="107505" y="28104"/>
            <a:ext cx="8928990" cy="796950"/>
          </a:xfrm>
        </p:spPr>
        <p:txBody>
          <a:bodyPr>
            <a:normAutofit/>
          </a:bodyPr>
          <a:lstStyle/>
          <a:p>
            <a:pPr algn="ctr"/>
            <a:r>
              <a:rPr lang="en-ZA" sz="3600" b="1" dirty="0" smtClean="0">
                <a:solidFill>
                  <a:schemeClr val="accent1">
                    <a:lumMod val="50000"/>
                  </a:schemeClr>
                </a:solidFill>
                <a:latin typeface="Arial Rounded MT Bold" panose="020F0704030504030204" pitchFamily="34" charset="0"/>
              </a:rPr>
              <a:t>Executive Summary </a:t>
            </a:r>
            <a:endParaRPr lang="en-ZA" sz="3600" b="1" dirty="0">
              <a:solidFill>
                <a:schemeClr val="accent1">
                  <a:lumMod val="50000"/>
                </a:schemeClr>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4</a:t>
            </a:fld>
            <a:endParaRPr lang="en-US" dirty="0"/>
          </a:p>
        </p:txBody>
      </p:sp>
      <p:pic>
        <p:nvPicPr>
          <p:cNvPr id="14" name="Picture 13"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3"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6552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506" y="692697"/>
            <a:ext cx="8640958" cy="5715760"/>
          </a:xfrm>
          <a:solidFill>
            <a:srgbClr val="F9F8F1"/>
          </a:solidFill>
        </p:spPr>
        <p:txBody>
          <a:bodyPr>
            <a:noAutofit/>
          </a:bodyPr>
          <a:lstStyle/>
          <a:p>
            <a:pPr marL="160020" lvl="1" indent="-342900" algn="just">
              <a:lnSpc>
                <a:spcPct val="100000"/>
              </a:lnSpc>
              <a:spcBef>
                <a:spcPts val="0"/>
              </a:spcBef>
              <a:spcAft>
                <a:spcPts val="1800"/>
              </a:spcAft>
              <a:buFont typeface="Wingdings" panose="05000000000000000000" pitchFamily="2" charset="2"/>
              <a:buChar char="q"/>
            </a:pPr>
            <a:r>
              <a:rPr lang="en-GB" sz="2000" dirty="0" smtClean="0">
                <a:solidFill>
                  <a:schemeClr val="tx1"/>
                </a:solidFill>
                <a:latin typeface="Arial" panose="020B0604020202020204" pitchFamily="34" charset="0"/>
                <a:cs typeface="Arial" panose="020B0604020202020204" pitchFamily="34" charset="0"/>
              </a:rPr>
              <a:t>Cabinet </a:t>
            </a:r>
            <a:r>
              <a:rPr lang="en-GB" sz="2000" dirty="0">
                <a:solidFill>
                  <a:schemeClr val="tx1"/>
                </a:solidFill>
                <a:latin typeface="Arial" panose="020B0604020202020204" pitchFamily="34" charset="0"/>
                <a:cs typeface="Arial" panose="020B0604020202020204" pitchFamily="34" charset="0"/>
              </a:rPr>
              <a:t>approved the publication of the draft Disaster Management Amendment Bill </a:t>
            </a:r>
            <a:r>
              <a:rPr lang="en-GB" sz="2000" dirty="0" smtClean="0">
                <a:solidFill>
                  <a:schemeClr val="tx1"/>
                </a:solidFill>
                <a:latin typeface="Arial" panose="020B0604020202020204" pitchFamily="34" charset="0"/>
                <a:cs typeface="Arial" panose="020B0604020202020204" pitchFamily="34" charset="0"/>
              </a:rPr>
              <a:t>(the Bill) for </a:t>
            </a:r>
            <a:r>
              <a:rPr lang="en-GB" sz="2000" dirty="0">
                <a:solidFill>
                  <a:schemeClr val="tx1"/>
                </a:solidFill>
                <a:latin typeface="Arial" panose="020B0604020202020204" pitchFamily="34" charset="0"/>
                <a:cs typeface="Arial" panose="020B0604020202020204" pitchFamily="34" charset="0"/>
              </a:rPr>
              <a:t>public comment </a:t>
            </a:r>
            <a:r>
              <a:rPr lang="en-GB" sz="2000" dirty="0" smtClean="0">
                <a:solidFill>
                  <a:schemeClr val="tx1"/>
                </a:solidFill>
                <a:latin typeface="Arial" panose="020B0604020202020204" pitchFamily="34" charset="0"/>
                <a:cs typeface="Arial" panose="020B0604020202020204" pitchFamily="34" charset="0"/>
              </a:rPr>
              <a:t>in June 2013 - subsequently </a:t>
            </a:r>
            <a:r>
              <a:rPr lang="en-GB" sz="2000" dirty="0">
                <a:solidFill>
                  <a:schemeClr val="tx1"/>
                </a:solidFill>
                <a:latin typeface="Arial" panose="020B0604020202020204" pitchFamily="34" charset="0"/>
                <a:cs typeface="Arial" panose="020B0604020202020204" pitchFamily="34" charset="0"/>
              </a:rPr>
              <a:t>published in Government Gazette number 36580 (Notice No. 637 of 2013) on 19 June </a:t>
            </a:r>
            <a:r>
              <a:rPr lang="en-GB" sz="2000" dirty="0" smtClean="0">
                <a:solidFill>
                  <a:schemeClr val="tx1"/>
                </a:solidFill>
                <a:latin typeface="Arial" panose="020B0604020202020204" pitchFamily="34" charset="0"/>
                <a:cs typeface="Arial" panose="020B0604020202020204" pitchFamily="34" charset="0"/>
              </a:rPr>
              <a:t>2013.</a:t>
            </a:r>
          </a:p>
          <a:p>
            <a:pPr marL="160020" lvl="1" indent="-342900" algn="just">
              <a:lnSpc>
                <a:spcPct val="100000"/>
              </a:lnSpc>
              <a:spcBef>
                <a:spcPts val="0"/>
              </a:spcBef>
              <a:spcAft>
                <a:spcPts val="1800"/>
              </a:spcAft>
              <a:buFont typeface="Wingdings" panose="05000000000000000000" pitchFamily="2" charset="2"/>
              <a:buChar char="q"/>
            </a:pPr>
            <a:r>
              <a:rPr lang="en-GB" sz="2000" dirty="0" smtClean="0">
                <a:solidFill>
                  <a:schemeClr val="tx1"/>
                </a:solidFill>
                <a:latin typeface="Arial" panose="020B0604020202020204" pitchFamily="34" charset="0"/>
                <a:cs typeface="Arial" panose="020B0604020202020204" pitchFamily="34" charset="0"/>
              </a:rPr>
              <a:t>The </a:t>
            </a:r>
            <a:r>
              <a:rPr lang="en-GB" sz="2000" dirty="0">
                <a:solidFill>
                  <a:schemeClr val="tx1"/>
                </a:solidFill>
                <a:latin typeface="Arial" panose="020B0604020202020204" pitchFamily="34" charset="0"/>
                <a:cs typeface="Arial" panose="020B0604020202020204" pitchFamily="34" charset="0"/>
              </a:rPr>
              <a:t>key issues that were raised during the consultation process and in the comments subsequent to the publication of the Disaster Management Amendment Bill for public comments, were incorporated in the current </a:t>
            </a:r>
            <a:r>
              <a:rPr lang="en-GB" sz="2000" dirty="0" smtClean="0">
                <a:solidFill>
                  <a:schemeClr val="tx1"/>
                </a:solidFill>
                <a:latin typeface="Arial" panose="020B0604020202020204" pitchFamily="34" charset="0"/>
                <a:cs typeface="Arial" panose="020B0604020202020204" pitchFamily="34" charset="0"/>
              </a:rPr>
              <a:t>Bill.</a:t>
            </a:r>
          </a:p>
          <a:p>
            <a:pPr marL="160020" lvl="1" indent="-342900" algn="just">
              <a:lnSpc>
                <a:spcPct val="100000"/>
              </a:lnSpc>
              <a:spcBef>
                <a:spcPts val="0"/>
              </a:spcBef>
              <a:spcAft>
                <a:spcPts val="1800"/>
              </a:spcAft>
              <a:buFont typeface="Wingdings" panose="05000000000000000000" pitchFamily="2" charset="2"/>
              <a:buChar char="q"/>
            </a:pPr>
            <a:r>
              <a:rPr lang="en-ZA" sz="2000" dirty="0" smtClean="0">
                <a:solidFill>
                  <a:schemeClr val="tx1"/>
                </a:solidFill>
                <a:latin typeface="Arial" panose="020B0604020202020204" pitchFamily="34" charset="0"/>
                <a:cs typeface="Arial" panose="020B0604020202020204" pitchFamily="34" charset="0"/>
              </a:rPr>
              <a:t>Cabinet approved the submission of the final Bill to Parliament on          17 September 2014.</a:t>
            </a:r>
            <a:endParaRPr lang="en-GB" sz="2000" dirty="0">
              <a:solidFill>
                <a:schemeClr val="tx1"/>
              </a:solidFill>
              <a:latin typeface="Arial" panose="020B0604020202020204" pitchFamily="34" charset="0"/>
              <a:cs typeface="Arial" panose="020B0604020202020204" pitchFamily="34" charset="0"/>
            </a:endParaRPr>
          </a:p>
          <a:p>
            <a:pPr marL="160020" lvl="1" indent="-342900" algn="just">
              <a:lnSpc>
                <a:spcPct val="100000"/>
              </a:lnSpc>
              <a:spcBef>
                <a:spcPts val="0"/>
              </a:spcBef>
              <a:spcAft>
                <a:spcPts val="1800"/>
              </a:spcAft>
              <a:buFont typeface="Wingdings" panose="05000000000000000000" pitchFamily="2" charset="2"/>
              <a:buChar char="q"/>
            </a:pPr>
            <a:r>
              <a:rPr lang="en-ZA" sz="2000" dirty="0" smtClean="0">
                <a:solidFill>
                  <a:schemeClr val="tx1"/>
                </a:solidFill>
                <a:latin typeface="Arial" panose="020B0604020202020204" pitchFamily="34" charset="0"/>
                <a:cs typeface="Arial" panose="020B0604020202020204" pitchFamily="34" charset="0"/>
              </a:rPr>
              <a:t>Complied with the rules of the National Assembly and the Joint Rules of Parliament to introduce the Bill to Parliament. The explanatory summary of the Bill, as required by Rule 241, was published in the Government Gazette on 30 January 2015.</a:t>
            </a:r>
          </a:p>
          <a:p>
            <a:pPr marL="160020" lvl="1" indent="-342900">
              <a:lnSpc>
                <a:spcPct val="100000"/>
              </a:lnSpc>
              <a:spcBef>
                <a:spcPts val="0"/>
              </a:spcBef>
              <a:spcAft>
                <a:spcPts val="600"/>
              </a:spcAft>
              <a:buFont typeface="Wingdings" panose="05000000000000000000" pitchFamily="2" charset="2"/>
              <a:buChar char="q"/>
            </a:pPr>
            <a:r>
              <a:rPr lang="en-ZA" sz="2000" dirty="0" smtClean="0">
                <a:solidFill>
                  <a:schemeClr val="tx1"/>
                </a:solidFill>
                <a:latin typeface="Arial" panose="020B0604020202020204" pitchFamily="34" charset="0"/>
                <a:cs typeface="Arial" panose="020B0604020202020204" pitchFamily="34" charset="0"/>
              </a:rPr>
              <a:t>The National </a:t>
            </a:r>
            <a:r>
              <a:rPr lang="en-ZA" sz="2000" dirty="0">
                <a:solidFill>
                  <a:schemeClr val="tx1"/>
                </a:solidFill>
                <a:latin typeface="Arial" panose="020B0604020202020204" pitchFamily="34" charset="0"/>
                <a:cs typeface="Arial" panose="020B0604020202020204" pitchFamily="34" charset="0"/>
              </a:rPr>
              <a:t>Assembly has completed and passed the processing of the Disaster Management Amendment Bill to </a:t>
            </a:r>
            <a:r>
              <a:rPr lang="en-ZA" sz="2000" dirty="0" smtClean="0">
                <a:solidFill>
                  <a:schemeClr val="tx1"/>
                </a:solidFill>
                <a:latin typeface="Arial" panose="020B0604020202020204" pitchFamily="34" charset="0"/>
                <a:cs typeface="Arial" panose="020B0604020202020204" pitchFamily="34" charset="0"/>
              </a:rPr>
              <a:t>the NCOP.</a:t>
            </a:r>
          </a:p>
          <a:p>
            <a:pPr lvl="1">
              <a:lnSpc>
                <a:spcPct val="100000"/>
              </a:lnSpc>
              <a:spcBef>
                <a:spcPts val="0"/>
              </a:spcBef>
              <a:spcAft>
                <a:spcPts val="600"/>
              </a:spcAft>
              <a:buFont typeface="Wingdings" panose="05000000000000000000" pitchFamily="2" charset="2"/>
              <a:buChar char="q"/>
            </a:pPr>
            <a:endParaRPr lang="en-ZA" sz="2200" dirty="0" smtClean="0">
              <a:latin typeface="Arial" panose="020B0604020202020204" pitchFamily="34" charset="0"/>
              <a:cs typeface="Arial" panose="020B0604020202020204" pitchFamily="34" charset="0"/>
            </a:endParaRPr>
          </a:p>
        </p:txBody>
      </p:sp>
      <p:sp>
        <p:nvSpPr>
          <p:cNvPr id="9" name="Title 6"/>
          <p:cNvSpPr>
            <a:spLocks noGrp="1"/>
          </p:cNvSpPr>
          <p:nvPr>
            <p:ph type="title"/>
          </p:nvPr>
        </p:nvSpPr>
        <p:spPr>
          <a:xfrm>
            <a:off x="107505" y="111770"/>
            <a:ext cx="8928990" cy="796950"/>
          </a:xfrm>
        </p:spPr>
        <p:txBody>
          <a:bodyPr>
            <a:normAutofit/>
          </a:bodyPr>
          <a:lstStyle/>
          <a:p>
            <a:pPr algn="ctr"/>
            <a:r>
              <a:rPr lang="en-ZA" sz="3600" b="1" dirty="0" smtClean="0">
                <a:solidFill>
                  <a:schemeClr val="accent1">
                    <a:lumMod val="50000"/>
                  </a:schemeClr>
                </a:solidFill>
                <a:latin typeface="Arial Rounded MT Bold" panose="020F0704030504030204" pitchFamily="34" charset="0"/>
              </a:rPr>
              <a:t>Executive Summary </a:t>
            </a:r>
            <a:endParaRPr lang="en-ZA" sz="3600" b="1" dirty="0">
              <a:solidFill>
                <a:schemeClr val="accent1">
                  <a:lumMod val="50000"/>
                </a:schemeClr>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5</a:t>
            </a:fld>
            <a:endParaRPr lang="en-US" dirty="0"/>
          </a:p>
        </p:txBody>
      </p:sp>
      <p:pic>
        <p:nvPicPr>
          <p:cNvPr id="14" name="Picture 13"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spTree>
    <p:extLst>
      <p:ext uri="{BB962C8B-B14F-4D97-AF65-F5344CB8AC3E}">
        <p14:creationId xmlns:p14="http://schemas.microsoft.com/office/powerpoint/2010/main" xmlns="" val="3733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36512" y="1148944"/>
            <a:ext cx="9144000" cy="5016360"/>
          </a:xfrm>
          <a:solidFill>
            <a:srgbClr val="F9F8F1"/>
          </a:solidFill>
        </p:spPr>
        <p:txBody>
          <a:bodyPr>
            <a:noAutofit/>
          </a:bodyPr>
          <a:lstStyle/>
          <a:p>
            <a:pPr lvl="1">
              <a:lnSpc>
                <a:spcPct val="100000"/>
              </a:lnSpc>
              <a:spcBef>
                <a:spcPts val="0"/>
              </a:spcBef>
              <a:spcAft>
                <a:spcPts val="1400"/>
              </a:spcAft>
              <a:buFont typeface="Wingdings" panose="05000000000000000000" pitchFamily="2" charset="2"/>
              <a:buChar char="q"/>
            </a:pPr>
            <a:r>
              <a:rPr lang="en-US" sz="2200" dirty="0" smtClean="0">
                <a:solidFill>
                  <a:schemeClr val="tx1"/>
                </a:solidFill>
                <a:latin typeface="Arial" panose="020B0604020202020204" pitchFamily="34" charset="0"/>
                <a:cs typeface="Arial" panose="020B0604020202020204" pitchFamily="34" charset="0"/>
              </a:rPr>
              <a:t> </a:t>
            </a:r>
            <a:r>
              <a:rPr lang="en-ZA" sz="2200" dirty="0">
                <a:latin typeface="Arial" panose="020B0604020202020204" pitchFamily="34" charset="0"/>
                <a:cs typeface="Arial" panose="020B0604020202020204" pitchFamily="34" charset="0"/>
              </a:rPr>
              <a:t>The </a:t>
            </a:r>
            <a:r>
              <a:rPr lang="en-GB" sz="2200" dirty="0" smtClean="0">
                <a:solidFill>
                  <a:schemeClr val="tx1"/>
                </a:solidFill>
                <a:latin typeface="Arial" panose="020B0604020202020204" pitchFamily="34" charset="0"/>
                <a:cs typeface="Arial" panose="020B0604020202020204" pitchFamily="34" charset="0"/>
              </a:rPr>
              <a:t>Review of Disaster Management Legislation formed </a:t>
            </a:r>
            <a:r>
              <a:rPr lang="en-GB" sz="2200" dirty="0">
                <a:solidFill>
                  <a:schemeClr val="tx1"/>
                </a:solidFill>
                <a:latin typeface="Arial" panose="020B0604020202020204" pitchFamily="34" charset="0"/>
                <a:cs typeface="Arial" panose="020B0604020202020204" pitchFamily="34" charset="0"/>
              </a:rPr>
              <a:t>part of the strategic plan of the Department of Cooperative Governance </a:t>
            </a:r>
            <a:endParaRPr lang="en-GB" sz="2200" dirty="0" smtClean="0">
              <a:solidFill>
                <a:schemeClr val="tx1"/>
              </a:solidFill>
              <a:latin typeface="Arial" panose="020B0604020202020204" pitchFamily="34" charset="0"/>
              <a:cs typeface="Arial" panose="020B0604020202020204" pitchFamily="34" charset="0"/>
            </a:endParaRPr>
          </a:p>
          <a:p>
            <a:pPr lvl="1">
              <a:lnSpc>
                <a:spcPct val="100000"/>
              </a:lnSpc>
              <a:spcBef>
                <a:spcPts val="0"/>
              </a:spcBef>
              <a:spcAft>
                <a:spcPts val="1400"/>
              </a:spcAft>
              <a:buFont typeface="Wingdings" panose="05000000000000000000" pitchFamily="2" charset="2"/>
              <a:buChar char="q"/>
            </a:pPr>
            <a:r>
              <a:rPr lang="en-GB" sz="2200" dirty="0" smtClean="0">
                <a:solidFill>
                  <a:schemeClr val="tx1"/>
                </a:solidFill>
                <a:latin typeface="Arial" panose="020B0604020202020204" pitchFamily="34" charset="0"/>
                <a:cs typeface="Arial" panose="020B0604020202020204" pitchFamily="34" charset="0"/>
              </a:rPr>
              <a:t>Due </a:t>
            </a:r>
            <a:r>
              <a:rPr lang="en-GB" sz="2200" dirty="0">
                <a:solidFill>
                  <a:schemeClr val="tx1"/>
                </a:solidFill>
                <a:latin typeface="Arial" panose="020B0604020202020204" pitchFamily="34" charset="0"/>
                <a:cs typeface="Arial" panose="020B0604020202020204" pitchFamily="34" charset="0"/>
              </a:rPr>
              <a:t>consideration in the amendment process was given to, </a:t>
            </a:r>
            <a:r>
              <a:rPr lang="en-GB" sz="2200" dirty="0" smtClean="0">
                <a:solidFill>
                  <a:schemeClr val="tx1"/>
                </a:solidFill>
                <a:latin typeface="Arial" panose="020B0604020202020204" pitchFamily="34" charset="0"/>
                <a:cs typeface="Arial" panose="020B0604020202020204" pitchFamily="34" charset="0"/>
              </a:rPr>
              <a:t>among other things, </a:t>
            </a:r>
            <a:r>
              <a:rPr lang="en-GB" sz="2200" dirty="0">
                <a:solidFill>
                  <a:schemeClr val="tx1"/>
                </a:solidFill>
                <a:latin typeface="Arial" panose="020B0604020202020204" pitchFamily="34" charset="0"/>
                <a:cs typeface="Arial" panose="020B0604020202020204" pitchFamily="34" charset="0"/>
              </a:rPr>
              <a:t>the Government's Programme of Action and </a:t>
            </a:r>
            <a:r>
              <a:rPr lang="en-GB" sz="2200" dirty="0" smtClean="0">
                <a:solidFill>
                  <a:schemeClr val="tx1"/>
                </a:solidFill>
                <a:latin typeface="Arial" panose="020B0604020202020204" pitchFamily="34" charset="0"/>
                <a:cs typeface="Arial" panose="020B0604020202020204" pitchFamily="34" charset="0"/>
              </a:rPr>
              <a:t>the  18 </a:t>
            </a:r>
            <a:r>
              <a:rPr lang="en-GB" sz="2200" dirty="0">
                <a:solidFill>
                  <a:schemeClr val="tx1"/>
                </a:solidFill>
                <a:latin typeface="Arial" panose="020B0604020202020204" pitchFamily="34" charset="0"/>
                <a:cs typeface="Arial" panose="020B0604020202020204" pitchFamily="34" charset="0"/>
              </a:rPr>
              <a:t>key targets of the National Development Plan</a:t>
            </a:r>
            <a:r>
              <a:rPr lang="en-GB" sz="2200" dirty="0" smtClean="0">
                <a:solidFill>
                  <a:schemeClr val="tx1"/>
                </a:solidFill>
                <a:latin typeface="Arial" panose="020B0604020202020204" pitchFamily="34" charset="0"/>
                <a:cs typeface="Arial" panose="020B0604020202020204" pitchFamily="34" charset="0"/>
              </a:rPr>
              <a:t>.</a:t>
            </a:r>
          </a:p>
          <a:p>
            <a:pPr lvl="1">
              <a:lnSpc>
                <a:spcPct val="100000"/>
              </a:lnSpc>
              <a:spcBef>
                <a:spcPts val="0"/>
              </a:spcBef>
              <a:spcAft>
                <a:spcPts val="1400"/>
              </a:spcAft>
              <a:buFont typeface="Wingdings" panose="05000000000000000000" pitchFamily="2" charset="2"/>
              <a:buChar char="q"/>
            </a:pPr>
            <a:r>
              <a:rPr lang="en-GB" sz="2200" dirty="0" smtClean="0">
                <a:solidFill>
                  <a:schemeClr val="tx1"/>
                </a:solidFill>
                <a:latin typeface="Arial" panose="020B0604020202020204" pitchFamily="34" charset="0"/>
                <a:cs typeface="Arial" panose="020B0604020202020204" pitchFamily="34" charset="0"/>
              </a:rPr>
              <a:t> </a:t>
            </a:r>
            <a:r>
              <a:rPr lang="en-GB" sz="2200" dirty="0">
                <a:solidFill>
                  <a:schemeClr val="tx1"/>
                </a:solidFill>
                <a:latin typeface="Arial" panose="020B0604020202020204" pitchFamily="34" charset="0"/>
                <a:cs typeface="Arial" panose="020B0604020202020204" pitchFamily="34" charset="0"/>
              </a:rPr>
              <a:t>The disaster management approach of the Department of Cooperative Governance pays specific attention to the pressing needs of poor communities in relation to both natural and human induced disasters in the context of a developmental and capable state. </a:t>
            </a:r>
            <a:endParaRPr lang="en-GB" sz="2200" dirty="0" smtClean="0">
              <a:solidFill>
                <a:schemeClr val="tx1"/>
              </a:solidFill>
              <a:latin typeface="Arial" panose="020B0604020202020204" pitchFamily="34" charset="0"/>
              <a:cs typeface="Arial" panose="020B0604020202020204" pitchFamily="34" charset="0"/>
            </a:endParaRPr>
          </a:p>
          <a:p>
            <a:pPr lvl="1">
              <a:lnSpc>
                <a:spcPct val="100000"/>
              </a:lnSpc>
              <a:spcBef>
                <a:spcPts val="0"/>
              </a:spcBef>
              <a:spcAft>
                <a:spcPts val="0"/>
              </a:spcAft>
              <a:buFont typeface="Wingdings" panose="05000000000000000000" pitchFamily="2" charset="2"/>
              <a:buChar char="q"/>
            </a:pPr>
            <a:r>
              <a:rPr lang="en-ZA" sz="2200" dirty="0" smtClean="0">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The proposed amendments to the principal </a:t>
            </a:r>
            <a:r>
              <a:rPr lang="en-US" sz="2200" dirty="0" smtClean="0">
                <a:solidFill>
                  <a:schemeClr val="tx1"/>
                </a:solidFill>
                <a:latin typeface="Arial" panose="020B0604020202020204" pitchFamily="34" charset="0"/>
                <a:cs typeface="Arial" panose="020B0604020202020204" pitchFamily="34" charset="0"/>
              </a:rPr>
              <a:t>Act, </a:t>
            </a:r>
            <a:r>
              <a:rPr lang="en-US" sz="2200" dirty="0">
                <a:solidFill>
                  <a:schemeClr val="tx1"/>
                </a:solidFill>
                <a:latin typeface="Arial" panose="020B0604020202020204" pitchFamily="34" charset="0"/>
                <a:cs typeface="Arial" panose="020B0604020202020204" pitchFamily="34" charset="0"/>
              </a:rPr>
              <a:t>provide more impetus on aspects of disaster management planning that support these priorities.</a:t>
            </a:r>
            <a:endParaRPr lang="en-ZA" sz="2200" dirty="0">
              <a:latin typeface="Arial" panose="020B0604020202020204" pitchFamily="34" charset="0"/>
              <a:cs typeface="Arial" panose="020B0604020202020204" pitchFamily="34" charset="0"/>
            </a:endParaRPr>
          </a:p>
        </p:txBody>
      </p:sp>
      <p:sp>
        <p:nvSpPr>
          <p:cNvPr id="9" name="Title 6"/>
          <p:cNvSpPr>
            <a:spLocks noGrp="1"/>
          </p:cNvSpPr>
          <p:nvPr>
            <p:ph type="title"/>
          </p:nvPr>
        </p:nvSpPr>
        <p:spPr>
          <a:xfrm>
            <a:off x="35497" y="111770"/>
            <a:ext cx="9000998" cy="796950"/>
          </a:xfrm>
        </p:spPr>
        <p:txBody>
          <a:bodyPr>
            <a:normAutofit/>
          </a:bodyPr>
          <a:lstStyle/>
          <a:p>
            <a:pPr algn="ctr"/>
            <a:r>
              <a:rPr lang="en-ZA" sz="4000" b="1" dirty="0" smtClean="0">
                <a:solidFill>
                  <a:schemeClr val="accent1">
                    <a:lumMod val="50000"/>
                  </a:schemeClr>
                </a:solidFill>
                <a:latin typeface="Arial Rounded MT Bold" panose="020F0704030504030204" pitchFamily="34" charset="0"/>
              </a:rPr>
              <a:t>Strategic focus </a:t>
            </a:r>
            <a:endParaRPr lang="en-ZA" sz="4000" b="1" dirty="0">
              <a:solidFill>
                <a:schemeClr val="accent1">
                  <a:lumMod val="50000"/>
                </a:schemeClr>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6</a:t>
            </a:fld>
            <a:endParaRPr lang="en-US" dirty="0"/>
          </a:p>
        </p:txBody>
      </p:sp>
      <p:pic>
        <p:nvPicPr>
          <p:cNvPr id="21" name="Picture 20"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3"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9429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35496" y="908720"/>
            <a:ext cx="9036497" cy="5349272"/>
          </a:xfrm>
          <a:solidFill>
            <a:srgbClr val="F9F8F1"/>
          </a:solidFill>
        </p:spPr>
        <p:txBody>
          <a:bodyPr>
            <a:noAutofit/>
          </a:bodyPr>
          <a:lstStyle/>
          <a:p>
            <a:pPr marL="201168" lvl="1" indent="0">
              <a:lnSpc>
                <a:spcPct val="100000"/>
              </a:lnSpc>
              <a:spcBef>
                <a:spcPts val="0"/>
              </a:spcBef>
              <a:spcAft>
                <a:spcPts val="600"/>
              </a:spcAft>
              <a:buNone/>
            </a:pPr>
            <a:r>
              <a:rPr lang="en-ZA" sz="2200" dirty="0" smtClean="0">
                <a:solidFill>
                  <a:schemeClr val="tx1"/>
                </a:solidFill>
                <a:latin typeface="Arial" panose="020B0604020202020204" pitchFamily="34" charset="0"/>
                <a:cs typeface="Arial" panose="020B0604020202020204" pitchFamily="34" charset="0"/>
              </a:rPr>
              <a:t>Calls to amend the Disaster Management Act, 2002 came from,</a:t>
            </a:r>
          </a:p>
          <a:p>
            <a:pPr lvl="3">
              <a:lnSpc>
                <a:spcPct val="100000"/>
              </a:lnSpc>
              <a:spcBef>
                <a:spcPts val="0"/>
              </a:spcBef>
              <a:spcAft>
                <a:spcPts val="600"/>
              </a:spcAft>
              <a:buFont typeface="Wingdings" panose="05000000000000000000" pitchFamily="2" charset="2"/>
              <a:buChar char="q"/>
            </a:pPr>
            <a:r>
              <a:rPr lang="en-ZA" sz="2200" dirty="0" smtClean="0">
                <a:solidFill>
                  <a:schemeClr val="tx1"/>
                </a:solidFill>
                <a:latin typeface="Arial" panose="020B0604020202020204" pitchFamily="34" charset="0"/>
                <a:cs typeface="Arial" panose="020B0604020202020204" pitchFamily="34" charset="0"/>
              </a:rPr>
              <a:t> </a:t>
            </a:r>
            <a:r>
              <a:rPr lang="en-ZA" sz="2100" dirty="0" smtClean="0">
                <a:solidFill>
                  <a:schemeClr val="tx1"/>
                </a:solidFill>
                <a:latin typeface="Arial" panose="020B0604020202020204" pitchFamily="34" charset="0"/>
                <a:cs typeface="Arial" panose="020B0604020202020204" pitchFamily="34" charset="0"/>
              </a:rPr>
              <a:t>the political leadership</a:t>
            </a:r>
          </a:p>
          <a:p>
            <a:pPr lvl="3">
              <a:lnSpc>
                <a:spcPct val="100000"/>
              </a:lnSpc>
              <a:spcBef>
                <a:spcPts val="0"/>
              </a:spcBef>
              <a:spcAft>
                <a:spcPts val="600"/>
              </a:spcAft>
              <a:buFont typeface="Wingdings" panose="05000000000000000000" pitchFamily="2" charset="2"/>
              <a:buChar char="q"/>
            </a:pPr>
            <a:r>
              <a:rPr lang="en-ZA" sz="2100" dirty="0">
                <a:solidFill>
                  <a:schemeClr val="tx1"/>
                </a:solidFill>
                <a:latin typeface="Arial" panose="020B0604020202020204" pitchFamily="34" charset="0"/>
                <a:cs typeface="Arial" panose="020B0604020202020204" pitchFamily="34" charset="0"/>
              </a:rPr>
              <a:t> </a:t>
            </a:r>
            <a:r>
              <a:rPr lang="en-GB" sz="2100" dirty="0">
                <a:solidFill>
                  <a:schemeClr val="tx1"/>
                </a:solidFill>
                <a:latin typeface="Arial" panose="020B0604020202020204" pitchFamily="34" charset="0"/>
                <a:cs typeface="Arial" panose="020B0604020202020204" pitchFamily="34" charset="0"/>
              </a:rPr>
              <a:t>South African Local Government Association </a:t>
            </a:r>
            <a:r>
              <a:rPr lang="en-GB" sz="2100" dirty="0" smtClean="0">
                <a:solidFill>
                  <a:schemeClr val="tx1"/>
                </a:solidFill>
                <a:latin typeface="Arial" panose="020B0604020202020204" pitchFamily="34" charset="0"/>
                <a:cs typeface="Arial" panose="020B0604020202020204" pitchFamily="34" charset="0"/>
              </a:rPr>
              <a:t>(</a:t>
            </a:r>
            <a:r>
              <a:rPr lang="en-ZA" sz="2100" dirty="0" smtClean="0">
                <a:solidFill>
                  <a:schemeClr val="tx1"/>
                </a:solidFill>
                <a:latin typeface="Arial" panose="020B0604020202020204" pitchFamily="34" charset="0"/>
                <a:cs typeface="Arial" panose="020B0604020202020204" pitchFamily="34" charset="0"/>
              </a:rPr>
              <a:t>SALGA)</a:t>
            </a:r>
          </a:p>
          <a:p>
            <a:pPr lvl="3">
              <a:lnSpc>
                <a:spcPct val="100000"/>
              </a:lnSpc>
              <a:spcBef>
                <a:spcPts val="0"/>
              </a:spcBef>
              <a:spcAft>
                <a:spcPts val="600"/>
              </a:spcAft>
              <a:buFont typeface="Wingdings" panose="05000000000000000000" pitchFamily="2" charset="2"/>
              <a:buChar char="q"/>
            </a:pPr>
            <a:r>
              <a:rPr lang="en-ZA" sz="2100" dirty="0">
                <a:solidFill>
                  <a:schemeClr val="tx1"/>
                </a:solidFill>
                <a:latin typeface="Arial" panose="020B0604020202020204" pitchFamily="34" charset="0"/>
                <a:cs typeface="Arial" panose="020B0604020202020204" pitchFamily="34" charset="0"/>
              </a:rPr>
              <a:t> </a:t>
            </a:r>
            <a:r>
              <a:rPr lang="en-ZA" sz="2100" dirty="0" smtClean="0">
                <a:solidFill>
                  <a:schemeClr val="tx1"/>
                </a:solidFill>
                <a:latin typeface="Arial" panose="020B0604020202020204" pitchFamily="34" charset="0"/>
                <a:cs typeface="Arial" panose="020B0604020202020204" pitchFamily="34" charset="0"/>
              </a:rPr>
              <a:t>Disaster Management Institute of Southern Africa (DMISA)</a:t>
            </a:r>
          </a:p>
          <a:p>
            <a:pPr lvl="3">
              <a:lnSpc>
                <a:spcPct val="100000"/>
              </a:lnSpc>
              <a:spcBef>
                <a:spcPts val="0"/>
              </a:spcBef>
              <a:spcAft>
                <a:spcPts val="600"/>
              </a:spcAft>
              <a:buFont typeface="Wingdings" panose="05000000000000000000" pitchFamily="2" charset="2"/>
              <a:buChar char="q"/>
            </a:pPr>
            <a:r>
              <a:rPr lang="en-ZA" sz="2100" dirty="0" smtClean="0">
                <a:solidFill>
                  <a:schemeClr val="tx1"/>
                </a:solidFill>
                <a:latin typeface="Arial" panose="020B0604020202020204" pitchFamily="34" charset="0"/>
                <a:cs typeface="Arial" panose="020B0604020202020204" pitchFamily="34" charset="0"/>
              </a:rPr>
              <a:t> National Disaster Management Advisory Forum (NDMAF)</a:t>
            </a:r>
          </a:p>
          <a:p>
            <a:pPr lvl="3">
              <a:lnSpc>
                <a:spcPct val="100000"/>
              </a:lnSpc>
              <a:spcBef>
                <a:spcPts val="0"/>
              </a:spcBef>
              <a:spcAft>
                <a:spcPts val="600"/>
              </a:spcAft>
              <a:buFont typeface="Wingdings" panose="05000000000000000000" pitchFamily="2" charset="2"/>
              <a:buChar char="q"/>
            </a:pPr>
            <a:r>
              <a:rPr lang="en-ZA" sz="2100" dirty="0" smtClean="0">
                <a:solidFill>
                  <a:schemeClr val="tx1"/>
                </a:solidFill>
                <a:latin typeface="Arial" panose="020B0604020202020204" pitchFamily="34" charset="0"/>
                <a:cs typeface="Arial" panose="020B0604020202020204" pitchFamily="34" charset="0"/>
              </a:rPr>
              <a:t> Academics</a:t>
            </a:r>
          </a:p>
          <a:p>
            <a:pPr lvl="3">
              <a:lnSpc>
                <a:spcPct val="100000"/>
              </a:lnSpc>
              <a:spcBef>
                <a:spcPts val="0"/>
              </a:spcBef>
              <a:spcAft>
                <a:spcPts val="600"/>
              </a:spcAft>
              <a:buFont typeface="Wingdings" panose="05000000000000000000" pitchFamily="2" charset="2"/>
              <a:buChar char="q"/>
            </a:pPr>
            <a:r>
              <a:rPr lang="en-ZA" sz="2100" dirty="0" smtClean="0">
                <a:solidFill>
                  <a:schemeClr val="tx1"/>
                </a:solidFill>
                <a:latin typeface="Arial" panose="020B0604020202020204" pitchFamily="34" charset="0"/>
                <a:cs typeface="Arial" panose="020B0604020202020204" pitchFamily="34" charset="0"/>
              </a:rPr>
              <a:t> Practitioners, and</a:t>
            </a:r>
          </a:p>
          <a:p>
            <a:pPr lvl="3">
              <a:lnSpc>
                <a:spcPct val="100000"/>
              </a:lnSpc>
              <a:spcBef>
                <a:spcPts val="0"/>
              </a:spcBef>
              <a:spcAft>
                <a:spcPts val="600"/>
              </a:spcAft>
              <a:buFont typeface="Wingdings" panose="05000000000000000000" pitchFamily="2" charset="2"/>
              <a:buChar char="q"/>
            </a:pPr>
            <a:r>
              <a:rPr lang="en-ZA" sz="2100" dirty="0">
                <a:solidFill>
                  <a:schemeClr val="tx1"/>
                </a:solidFill>
                <a:latin typeface="Arial" panose="020B0604020202020204" pitchFamily="34" charset="0"/>
                <a:cs typeface="Arial" panose="020B0604020202020204" pitchFamily="34" charset="0"/>
              </a:rPr>
              <a:t> </a:t>
            </a:r>
            <a:r>
              <a:rPr lang="en-ZA" sz="2100" dirty="0" smtClean="0">
                <a:solidFill>
                  <a:schemeClr val="tx1"/>
                </a:solidFill>
                <a:latin typeface="Arial" panose="020B0604020202020204" pitchFamily="34" charset="0"/>
                <a:cs typeface="Arial" panose="020B0604020202020204" pitchFamily="34" charset="0"/>
              </a:rPr>
              <a:t>Research reports by SALGA, the IFRCC and the FFC</a:t>
            </a:r>
          </a:p>
          <a:p>
            <a:pPr marL="201168" lvl="1" indent="0">
              <a:lnSpc>
                <a:spcPct val="100000"/>
              </a:lnSpc>
              <a:spcBef>
                <a:spcPts val="0"/>
              </a:spcBef>
              <a:spcAft>
                <a:spcPts val="600"/>
              </a:spcAft>
              <a:buNone/>
            </a:pPr>
            <a:endParaRPr lang="en-ZA" sz="1100" dirty="0" smtClean="0">
              <a:solidFill>
                <a:schemeClr val="tx1"/>
              </a:solidFill>
              <a:latin typeface="Arial" panose="020B0604020202020204" pitchFamily="34" charset="0"/>
              <a:cs typeface="Arial" panose="020B0604020202020204" pitchFamily="34" charset="0"/>
            </a:endParaRPr>
          </a:p>
          <a:p>
            <a:pPr marL="201168" lvl="1" indent="0">
              <a:lnSpc>
                <a:spcPct val="100000"/>
              </a:lnSpc>
              <a:spcBef>
                <a:spcPts val="0"/>
              </a:spcBef>
              <a:spcAft>
                <a:spcPts val="600"/>
              </a:spcAft>
              <a:buNone/>
            </a:pPr>
            <a:r>
              <a:rPr lang="en-ZA" sz="2200" dirty="0" smtClean="0">
                <a:solidFill>
                  <a:schemeClr val="tx1"/>
                </a:solidFill>
                <a:latin typeface="Arial" panose="020B0604020202020204" pitchFamily="34" charset="0"/>
                <a:cs typeface="Arial" panose="020B0604020202020204" pitchFamily="34" charset="0"/>
              </a:rPr>
              <a:t>A process commenced to define the scope of the amendments required. This culminated in the Disaster Management Amendment Bill which was approved </a:t>
            </a:r>
            <a:r>
              <a:rPr lang="en-GB" sz="2200" dirty="0">
                <a:solidFill>
                  <a:schemeClr val="tx1"/>
                </a:solidFill>
                <a:latin typeface="Arial" panose="020B0604020202020204" pitchFamily="34" charset="0"/>
                <a:cs typeface="Arial" panose="020B0604020202020204" pitchFamily="34" charset="0"/>
              </a:rPr>
              <a:t>by </a:t>
            </a:r>
            <a:r>
              <a:rPr lang="en-GB" sz="2200" dirty="0" smtClean="0">
                <a:solidFill>
                  <a:schemeClr val="tx1"/>
                </a:solidFill>
                <a:latin typeface="Arial" panose="020B0604020202020204" pitchFamily="34" charset="0"/>
                <a:cs typeface="Arial" panose="020B0604020202020204" pitchFamily="34" charset="0"/>
              </a:rPr>
              <a:t>Cabinet for </a:t>
            </a:r>
            <a:r>
              <a:rPr lang="en-GB" sz="2200" dirty="0">
                <a:solidFill>
                  <a:schemeClr val="tx1"/>
                </a:solidFill>
                <a:latin typeface="Arial" panose="020B0604020202020204" pitchFamily="34" charset="0"/>
                <a:cs typeface="Arial" panose="020B0604020202020204" pitchFamily="34" charset="0"/>
              </a:rPr>
              <a:t>public comment </a:t>
            </a:r>
            <a:r>
              <a:rPr lang="en-GB" sz="2200" dirty="0" smtClean="0">
                <a:solidFill>
                  <a:schemeClr val="tx1"/>
                </a:solidFill>
                <a:latin typeface="Arial" panose="020B0604020202020204" pitchFamily="34" charset="0"/>
                <a:cs typeface="Arial" panose="020B0604020202020204" pitchFamily="34" charset="0"/>
              </a:rPr>
              <a:t>and published in </a:t>
            </a:r>
            <a:r>
              <a:rPr lang="en-GB" sz="2200" dirty="0">
                <a:solidFill>
                  <a:schemeClr val="tx1"/>
                </a:solidFill>
                <a:latin typeface="Arial" panose="020B0604020202020204" pitchFamily="34" charset="0"/>
                <a:cs typeface="Arial" panose="020B0604020202020204" pitchFamily="34" charset="0"/>
              </a:rPr>
              <a:t>Government Gazette number 36580 (Notice No. 637 of 2013) on </a:t>
            </a:r>
            <a:endParaRPr lang="en-GB" sz="2200" dirty="0" smtClean="0">
              <a:solidFill>
                <a:schemeClr val="tx1"/>
              </a:solidFill>
              <a:latin typeface="Arial" panose="020B0604020202020204" pitchFamily="34" charset="0"/>
              <a:cs typeface="Arial" panose="020B0604020202020204" pitchFamily="34" charset="0"/>
            </a:endParaRPr>
          </a:p>
          <a:p>
            <a:pPr marL="201168" lvl="1" indent="0">
              <a:lnSpc>
                <a:spcPct val="100000"/>
              </a:lnSpc>
              <a:spcBef>
                <a:spcPts val="0"/>
              </a:spcBef>
              <a:spcAft>
                <a:spcPts val="600"/>
              </a:spcAft>
              <a:buNone/>
            </a:pPr>
            <a:r>
              <a:rPr lang="en-GB" sz="2200" dirty="0" smtClean="0">
                <a:solidFill>
                  <a:schemeClr val="tx1"/>
                </a:solidFill>
                <a:latin typeface="Arial" panose="020B0604020202020204" pitchFamily="34" charset="0"/>
                <a:cs typeface="Arial" panose="020B0604020202020204" pitchFamily="34" charset="0"/>
              </a:rPr>
              <a:t>19 </a:t>
            </a:r>
            <a:r>
              <a:rPr lang="en-GB" sz="2200" dirty="0">
                <a:solidFill>
                  <a:schemeClr val="tx1"/>
                </a:solidFill>
                <a:latin typeface="Arial" panose="020B0604020202020204" pitchFamily="34" charset="0"/>
                <a:cs typeface="Arial" panose="020B0604020202020204" pitchFamily="34" charset="0"/>
              </a:rPr>
              <a:t>June </a:t>
            </a:r>
            <a:r>
              <a:rPr lang="en-GB" sz="2200" dirty="0" smtClean="0">
                <a:solidFill>
                  <a:schemeClr val="tx1"/>
                </a:solidFill>
                <a:latin typeface="Arial" panose="020B0604020202020204" pitchFamily="34" charset="0"/>
                <a:cs typeface="Arial" panose="020B0604020202020204" pitchFamily="34" charset="0"/>
              </a:rPr>
              <a:t>2013.</a:t>
            </a:r>
            <a:endParaRPr lang="en-ZA" sz="2200" dirty="0">
              <a:solidFill>
                <a:schemeClr val="tx1"/>
              </a:solidFill>
              <a:latin typeface="Arial" panose="020B0604020202020204" pitchFamily="34" charset="0"/>
              <a:cs typeface="Arial" panose="020B0604020202020204" pitchFamily="34" charset="0"/>
            </a:endParaRPr>
          </a:p>
          <a:p>
            <a:pPr marL="201168" lvl="1" indent="0">
              <a:lnSpc>
                <a:spcPct val="100000"/>
              </a:lnSpc>
              <a:spcBef>
                <a:spcPts val="0"/>
              </a:spcBef>
              <a:spcAft>
                <a:spcPts val="600"/>
              </a:spcAft>
              <a:buNone/>
            </a:pPr>
            <a:endParaRPr lang="en-ZA" sz="2100" dirty="0" smtClean="0">
              <a:solidFill>
                <a:schemeClr val="tx1"/>
              </a:solidFill>
              <a:latin typeface="Arial" panose="020B0604020202020204" pitchFamily="34" charset="0"/>
              <a:cs typeface="Arial" panose="020B0604020202020204" pitchFamily="34" charset="0"/>
            </a:endParaRPr>
          </a:p>
        </p:txBody>
      </p:sp>
      <p:sp>
        <p:nvSpPr>
          <p:cNvPr id="9" name="Title 6"/>
          <p:cNvSpPr>
            <a:spLocks noGrp="1"/>
          </p:cNvSpPr>
          <p:nvPr>
            <p:ph type="title"/>
          </p:nvPr>
        </p:nvSpPr>
        <p:spPr>
          <a:xfrm>
            <a:off x="107503" y="44624"/>
            <a:ext cx="8928991" cy="796950"/>
          </a:xfrm>
        </p:spPr>
        <p:txBody>
          <a:bodyPr>
            <a:normAutofit/>
          </a:bodyPr>
          <a:lstStyle/>
          <a:p>
            <a:pPr algn="ctr"/>
            <a:r>
              <a:rPr lang="en-ZA" sz="4000" b="1" dirty="0" smtClean="0">
                <a:solidFill>
                  <a:schemeClr val="accent1">
                    <a:lumMod val="50000"/>
                  </a:schemeClr>
                </a:solidFill>
                <a:latin typeface="Arial Rounded MT Bold" panose="020F0704030504030204" pitchFamily="34" charset="0"/>
              </a:rPr>
              <a:t>Main discussion</a:t>
            </a:r>
            <a:endParaRPr lang="en-ZA" sz="4000" b="1" dirty="0">
              <a:solidFill>
                <a:schemeClr val="accent1">
                  <a:lumMod val="50000"/>
                </a:schemeClr>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7</a:t>
            </a:fld>
            <a:endParaRPr lang="en-US" dirty="0"/>
          </a:p>
        </p:txBody>
      </p:sp>
      <p:pic>
        <p:nvPicPr>
          <p:cNvPr id="14" name="Picture 13"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5"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3249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897185"/>
            <a:ext cx="9144000" cy="5988199"/>
          </a:xfrm>
          <a:solidFill>
            <a:srgbClr val="F9F8F1"/>
          </a:solidFill>
        </p:spPr>
        <p:txBody>
          <a:bodyPr>
            <a:noAutofit/>
          </a:bodyPr>
          <a:lstStyle/>
          <a:p>
            <a:pPr marL="201168" lvl="1" indent="0">
              <a:buNone/>
            </a:pPr>
            <a:r>
              <a:rPr lang="en-ZA" sz="2000" dirty="0" smtClean="0">
                <a:latin typeface="Arial" panose="020B0604020202020204" pitchFamily="34" charset="0"/>
                <a:cs typeface="Arial" panose="020B0604020202020204" pitchFamily="34" charset="0"/>
              </a:rPr>
              <a:t>Consultation resulted in the drafting of the Disaster Management Amendment Bill which is aimed at-</a:t>
            </a:r>
          </a:p>
          <a:p>
            <a:pPr lvl="2">
              <a:buFont typeface="Wingdings" panose="05000000000000000000" pitchFamily="2" charset="2"/>
              <a:buChar char="q"/>
            </a:pPr>
            <a:r>
              <a:rPr lang="en-ZA" sz="2000" dirty="0" smtClean="0">
                <a:latin typeface="Arial" panose="020B0604020202020204" pitchFamily="34" charset="0"/>
                <a:cs typeface="Arial" panose="020B0604020202020204" pitchFamily="34" charset="0"/>
              </a:rPr>
              <a:t> clarifying terminology.</a:t>
            </a:r>
            <a:endParaRPr lang="en-ZA" sz="2000" dirty="0">
              <a:latin typeface="Arial" panose="020B0604020202020204" pitchFamily="34" charset="0"/>
              <a:cs typeface="Arial" panose="020B0604020202020204" pitchFamily="34" charset="0"/>
            </a:endParaRPr>
          </a:p>
          <a:p>
            <a:pPr lvl="2">
              <a:buFont typeface="Wingdings" panose="05000000000000000000" pitchFamily="2" charset="2"/>
              <a:buChar char="q"/>
            </a:pPr>
            <a:r>
              <a:rPr lang="en-ZA" sz="2000" dirty="0" smtClean="0">
                <a:latin typeface="Arial" panose="020B0604020202020204" pitchFamily="34" charset="0"/>
                <a:cs typeface="Arial" panose="020B0604020202020204" pitchFamily="34" charset="0"/>
              </a:rPr>
              <a:t> the representation of traditional leaders in </a:t>
            </a:r>
            <a:r>
              <a:rPr lang="en-ZA" sz="2000" dirty="0">
                <a:latin typeface="Arial" panose="020B0604020202020204" pitchFamily="34" charset="0"/>
                <a:cs typeface="Arial" panose="020B0604020202020204" pitchFamily="34" charset="0"/>
              </a:rPr>
              <a:t>the disaster </a:t>
            </a:r>
            <a:r>
              <a:rPr lang="en-ZA" sz="2000" dirty="0" smtClean="0">
                <a:latin typeface="Arial" panose="020B0604020202020204" pitchFamily="34" charset="0"/>
                <a:cs typeface="Arial" panose="020B0604020202020204" pitchFamily="34" charset="0"/>
              </a:rPr>
              <a:t>management advisory forums.</a:t>
            </a:r>
            <a:endParaRPr lang="en-ZA" sz="2000" dirty="0">
              <a:latin typeface="Arial" panose="020B0604020202020204" pitchFamily="34" charset="0"/>
              <a:cs typeface="Arial" panose="020B0604020202020204" pitchFamily="34" charset="0"/>
            </a:endParaRPr>
          </a:p>
          <a:p>
            <a:pPr lvl="2">
              <a:buFont typeface="Wingdings" panose="05000000000000000000" pitchFamily="2" charset="2"/>
              <a:buChar char="q"/>
            </a:pPr>
            <a:r>
              <a:rPr lang="en-ZA" sz="2000" dirty="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providing for the NDMAF to serve as the SA National Platform for DRR thereby incorporating the obligations set out in global commitments  (Hyogo Framework of Action, followed by Sendai Framework for DRR).</a:t>
            </a:r>
          </a:p>
          <a:p>
            <a:pPr lvl="2">
              <a:buFont typeface="Wingdings" panose="05000000000000000000" pitchFamily="2" charset="2"/>
              <a:buChar char="q"/>
            </a:pPr>
            <a:r>
              <a:rPr lang="en-ZA" sz="2000" dirty="0" smtClean="0">
                <a:latin typeface="Arial" panose="020B0604020202020204" pitchFamily="34" charset="0"/>
                <a:cs typeface="Arial" panose="020B0604020202020204" pitchFamily="34" charset="0"/>
              </a:rPr>
              <a:t> clarifying the roles and responsibilities of organs of state to assist the disaster management structures.</a:t>
            </a:r>
          </a:p>
          <a:p>
            <a:pPr lvl="2">
              <a:buFont typeface="Wingdings" panose="05000000000000000000" pitchFamily="2" charset="2"/>
              <a:buChar char="q"/>
            </a:pPr>
            <a:r>
              <a:rPr lang="en-ZA" sz="2000" dirty="0" smtClean="0">
                <a:latin typeface="Arial" panose="020B0604020202020204" pitchFamily="34" charset="0"/>
                <a:cs typeface="Arial" panose="020B0604020202020204" pitchFamily="34" charset="0"/>
              </a:rPr>
              <a:t> Strengthening reporting on policy implementation, DRR, relief, recovery                 and rehabilitation efforts using IGR structures.</a:t>
            </a:r>
          </a:p>
          <a:p>
            <a:pPr lvl="2">
              <a:buFont typeface="Wingdings" panose="05000000000000000000" pitchFamily="2" charset="2"/>
              <a:buChar char="q"/>
            </a:pPr>
            <a:r>
              <a:rPr lang="en-ZA" sz="2000" dirty="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Expanding the contents of disaster management plans of organs of state  to include expected climate change impacts and risks.</a:t>
            </a:r>
          </a:p>
          <a:p>
            <a:pPr lvl="2">
              <a:buFont typeface="Wingdings" panose="05000000000000000000" pitchFamily="2" charset="2"/>
              <a:buChar char="q"/>
            </a:pPr>
            <a:r>
              <a:rPr lang="en-ZA" sz="2000" dirty="0">
                <a:latin typeface="Arial" panose="020B0604020202020204" pitchFamily="34" charset="0"/>
                <a:cs typeface="Arial" panose="020B0604020202020204" pitchFamily="34" charset="0"/>
              </a:rPr>
              <a:t> R</a:t>
            </a:r>
            <a:r>
              <a:rPr lang="en-ZA" sz="2000" dirty="0" smtClean="0">
                <a:latin typeface="Arial" panose="020B0604020202020204" pitchFamily="34" charset="0"/>
                <a:cs typeface="Arial" panose="020B0604020202020204" pitchFamily="34" charset="0"/>
              </a:rPr>
              <a:t>e-affirming the role of municipalities (both at district and local level) to establish disaster management centres and improve capacity for the development and coordination of disaster management plans.</a:t>
            </a:r>
          </a:p>
          <a:p>
            <a:pPr lvl="2">
              <a:buFont typeface="Wingdings" panose="05000000000000000000" pitchFamily="2" charset="2"/>
              <a:buChar char="q"/>
            </a:pPr>
            <a:r>
              <a:rPr lang="en-ZA" sz="2000" dirty="0">
                <a:latin typeface="Arial" panose="020B0604020202020204" pitchFamily="34" charset="0"/>
                <a:cs typeface="Arial" panose="020B0604020202020204" pitchFamily="34" charset="0"/>
              </a:rPr>
              <a:t> G</a:t>
            </a:r>
            <a:r>
              <a:rPr lang="en-ZA" sz="2000" dirty="0" smtClean="0">
                <a:latin typeface="Arial" panose="020B0604020202020204" pitchFamily="34" charset="0"/>
                <a:cs typeface="Arial" panose="020B0604020202020204" pitchFamily="34" charset="0"/>
              </a:rPr>
              <a:t>ranting the Minister authority to make regulations on education, training, research and the classification and declaration of disasters.</a:t>
            </a:r>
          </a:p>
          <a:p>
            <a:pPr marL="201168" lvl="1" indent="0">
              <a:buNone/>
            </a:pPr>
            <a:endParaRPr lang="en-ZA" sz="20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endParaRPr lang="en-ZA" sz="2000" dirty="0" smtClean="0">
              <a:latin typeface="Arial" panose="020B0604020202020204" pitchFamily="34" charset="0"/>
              <a:cs typeface="Arial" panose="020B0604020202020204" pitchFamily="34" charset="0"/>
            </a:endParaRPr>
          </a:p>
        </p:txBody>
      </p:sp>
      <p:sp>
        <p:nvSpPr>
          <p:cNvPr id="9" name="Title 6"/>
          <p:cNvSpPr>
            <a:spLocks noGrp="1"/>
          </p:cNvSpPr>
          <p:nvPr>
            <p:ph type="title"/>
          </p:nvPr>
        </p:nvSpPr>
        <p:spPr>
          <a:xfrm>
            <a:off x="107503" y="144016"/>
            <a:ext cx="8928991" cy="692696"/>
          </a:xfrm>
        </p:spPr>
        <p:txBody>
          <a:bodyPr>
            <a:normAutofit/>
          </a:bodyPr>
          <a:lstStyle/>
          <a:p>
            <a:pPr algn="ctr"/>
            <a:r>
              <a:rPr lang="en-ZA" sz="4000" b="1" dirty="0" smtClean="0">
                <a:solidFill>
                  <a:schemeClr val="accent1">
                    <a:lumMod val="50000"/>
                  </a:schemeClr>
                </a:solidFill>
                <a:latin typeface="Arial Rounded MT Bold" panose="020F0704030504030204" pitchFamily="34" charset="0"/>
              </a:rPr>
              <a:t>Main discussion   </a:t>
            </a:r>
            <a:r>
              <a:rPr lang="en-ZA" sz="3600" b="1" dirty="0" smtClean="0">
                <a:solidFill>
                  <a:schemeClr val="accent1">
                    <a:lumMod val="50000"/>
                  </a:schemeClr>
                </a:solidFill>
                <a:latin typeface="Arial Rounded MT Bold" panose="020F0704030504030204" pitchFamily="34" charset="0"/>
              </a:rPr>
              <a:t> </a:t>
            </a:r>
            <a:r>
              <a:rPr lang="en-ZA" sz="2800" b="1" dirty="0" smtClean="0">
                <a:solidFill>
                  <a:schemeClr val="accent1">
                    <a:lumMod val="50000"/>
                  </a:schemeClr>
                </a:solidFill>
                <a:latin typeface="Arial Rounded MT Bold" panose="020F0704030504030204" pitchFamily="34" charset="0"/>
              </a:rPr>
              <a:t>(cont)</a:t>
            </a:r>
            <a:endParaRPr lang="en-ZA" sz="3600" b="1" dirty="0">
              <a:solidFill>
                <a:schemeClr val="accent1">
                  <a:lumMod val="50000"/>
                </a:schemeClr>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8</a:t>
            </a:fld>
            <a:endParaRPr lang="en-US" dirty="0"/>
          </a:p>
        </p:txBody>
      </p:sp>
    </p:spTree>
    <p:extLst>
      <p:ext uri="{BB962C8B-B14F-4D97-AF65-F5344CB8AC3E}">
        <p14:creationId xmlns:p14="http://schemas.microsoft.com/office/powerpoint/2010/main" xmlns="" val="256116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504" y="908720"/>
            <a:ext cx="8928992" cy="5349271"/>
          </a:xfrm>
          <a:solidFill>
            <a:srgbClr val="F9F8F1"/>
          </a:solidFill>
        </p:spPr>
        <p:txBody>
          <a:bodyPr>
            <a:noAutofit/>
          </a:bodyPr>
          <a:lstStyle/>
          <a:p>
            <a:pPr marL="201168" lvl="1" indent="0" algn="just">
              <a:lnSpc>
                <a:spcPct val="100000"/>
              </a:lnSpc>
              <a:spcBef>
                <a:spcPts val="0"/>
              </a:spcBef>
              <a:spcAft>
                <a:spcPts val="3000"/>
              </a:spcAft>
              <a:buNone/>
            </a:pPr>
            <a:r>
              <a:rPr lang="en-GB" sz="2000" dirty="0" smtClean="0">
                <a:latin typeface="Arial" panose="020B0604020202020204" pitchFamily="34" charset="0"/>
                <a:cs typeface="Arial" panose="020B0604020202020204" pitchFamily="34" charset="0"/>
              </a:rPr>
              <a:t>The National Assembly Portfolio Committee (NA PC) on Cooperative Governance and Traditional Affairs, considered and supported the Disaster Management Amendment Bill after agreeing to some minor amendments to the Disaster Management Amendment Bill set out below:</a:t>
            </a:r>
          </a:p>
          <a:p>
            <a:pPr marL="201168" lvl="1" indent="0" algn="just">
              <a:lnSpc>
                <a:spcPct val="100000"/>
              </a:lnSpc>
              <a:spcBef>
                <a:spcPts val="0"/>
              </a:spcBef>
              <a:spcAft>
                <a:spcPts val="3000"/>
              </a:spcAft>
              <a:buNone/>
            </a:pPr>
            <a:r>
              <a:rPr lang="en-GB" sz="2000" dirty="0" smtClean="0">
                <a:latin typeface="Arial" panose="020B0604020202020204" pitchFamily="34" charset="0"/>
                <a:cs typeface="Arial" panose="020B0604020202020204" pitchFamily="34" charset="0"/>
              </a:rPr>
              <a:t>The NA PC agreed that, </a:t>
            </a:r>
          </a:p>
          <a:p>
            <a:pPr lvl="1" algn="just">
              <a:lnSpc>
                <a:spcPct val="100000"/>
              </a:lnSpc>
              <a:spcBef>
                <a:spcPts val="0"/>
              </a:spcBef>
              <a:spcAft>
                <a:spcPts val="3000"/>
              </a:spcAft>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 the Head: NDMC must report to the Minister; (clause 4)</a:t>
            </a:r>
          </a:p>
          <a:p>
            <a:pPr lvl="1" algn="just">
              <a:lnSpc>
                <a:spcPct val="100000"/>
              </a:lnSpc>
              <a:spcBef>
                <a:spcPts val="0"/>
              </a:spcBef>
              <a:spcAft>
                <a:spcPts val="3000"/>
              </a:spcAft>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an organ of state must (i) report to the NDMC on the </a:t>
            </a:r>
            <a:r>
              <a:rPr lang="en-ZA" sz="2000" dirty="0">
                <a:latin typeface="Arial" panose="020B0604020202020204" pitchFamily="34" charset="0"/>
                <a:cs typeface="Arial" panose="020B0604020202020204" pitchFamily="34" charset="0"/>
              </a:rPr>
              <a:t>analysis of the impact of the disaster in accordance </a:t>
            </a:r>
            <a:r>
              <a:rPr lang="en-ZA" sz="2000" dirty="0" smtClean="0">
                <a:latin typeface="Arial" panose="020B0604020202020204" pitchFamily="34" charset="0"/>
                <a:cs typeface="Arial" panose="020B0604020202020204" pitchFamily="34" charset="0"/>
              </a:rPr>
              <a:t>with gender</a:t>
            </a:r>
            <a:r>
              <a:rPr lang="en-ZA" sz="2000" dirty="0">
                <a:latin typeface="Arial" panose="020B0604020202020204" pitchFamily="34" charset="0"/>
                <a:cs typeface="Arial" panose="020B0604020202020204" pitchFamily="34" charset="0"/>
              </a:rPr>
              <a:t>, age, disability and cultural </a:t>
            </a:r>
            <a:r>
              <a:rPr lang="en-ZA" sz="2000" dirty="0" smtClean="0">
                <a:latin typeface="Arial" panose="020B0604020202020204" pitchFamily="34" charset="0"/>
                <a:cs typeface="Arial" panose="020B0604020202020204" pitchFamily="34" charset="0"/>
              </a:rPr>
              <a:t>perspectives (articulated in the recently adopted Sendai Framework for Disaster Risk Reduction 2015 -2030) and, (ii) provide the NDMC with a list </a:t>
            </a:r>
            <a:r>
              <a:rPr lang="en-ZA" sz="2000" dirty="0">
                <a:latin typeface="Arial" panose="020B0604020202020204" pitchFamily="34" charset="0"/>
                <a:cs typeface="Arial" panose="020B0604020202020204" pitchFamily="34" charset="0"/>
              </a:rPr>
              <a:t>of the measures implemented in order to </a:t>
            </a:r>
            <a:r>
              <a:rPr lang="en-ZA" sz="2000" dirty="0" smtClean="0">
                <a:latin typeface="Arial" panose="020B0604020202020204" pitchFamily="34" charset="0"/>
                <a:cs typeface="Arial" panose="020B0604020202020204" pitchFamily="34" charset="0"/>
              </a:rPr>
              <a:t>restore communities </a:t>
            </a:r>
            <a:r>
              <a:rPr lang="en-ZA" sz="2000" dirty="0">
                <a:latin typeface="Arial" panose="020B0604020202020204" pitchFamily="34" charset="0"/>
                <a:cs typeface="Arial" panose="020B0604020202020204" pitchFamily="34" charset="0"/>
              </a:rPr>
              <a:t>and the reconstruction and rehabilitation </a:t>
            </a:r>
            <a:r>
              <a:rPr lang="en-ZA" sz="2000" dirty="0" smtClean="0">
                <a:latin typeface="Arial" panose="020B0604020202020204" pitchFamily="34" charset="0"/>
                <a:cs typeface="Arial" panose="020B0604020202020204" pitchFamily="34" charset="0"/>
              </a:rPr>
              <a:t>of infrastructure </a:t>
            </a:r>
            <a:r>
              <a:rPr lang="en-ZA" sz="2000" dirty="0">
                <a:latin typeface="Arial" panose="020B0604020202020204" pitchFamily="34" charset="0"/>
                <a:cs typeface="Arial" panose="020B0604020202020204" pitchFamily="34" charset="0"/>
              </a:rPr>
              <a:t>in a manner that makes those communities </a:t>
            </a:r>
            <a:r>
              <a:rPr lang="en-ZA" sz="2000" dirty="0" smtClean="0">
                <a:latin typeface="Arial" panose="020B0604020202020204" pitchFamily="34" charset="0"/>
                <a:cs typeface="Arial" panose="020B0604020202020204" pitchFamily="34" charset="0"/>
              </a:rPr>
              <a:t>less vulnerable </a:t>
            </a:r>
            <a:r>
              <a:rPr lang="en-ZA" sz="2000" dirty="0">
                <a:latin typeface="Arial" panose="020B0604020202020204" pitchFamily="34" charset="0"/>
                <a:cs typeface="Arial" panose="020B0604020202020204" pitchFamily="34" charset="0"/>
              </a:rPr>
              <a:t>to disasters and strengthens their resilience</a:t>
            </a:r>
            <a:r>
              <a:rPr lang="en-ZA" sz="2000" dirty="0" smtClean="0">
                <a:latin typeface="Arial" panose="020B0604020202020204" pitchFamily="34" charset="0"/>
                <a:cs typeface="Arial" panose="020B0604020202020204" pitchFamily="34" charset="0"/>
              </a:rPr>
              <a:t>;</a:t>
            </a:r>
          </a:p>
          <a:p>
            <a:pPr lvl="1" algn="just">
              <a:lnSpc>
                <a:spcPct val="100000"/>
              </a:lnSpc>
              <a:spcBef>
                <a:spcPts val="0"/>
              </a:spcBef>
              <a:spcAft>
                <a:spcPts val="3000"/>
              </a:spcAft>
              <a:buFont typeface="Wingdings" panose="05000000000000000000" pitchFamily="2" charset="2"/>
              <a:buChar char="q"/>
            </a:pPr>
            <a:r>
              <a:rPr lang="en-ZA" dirty="0">
                <a:latin typeface="Arial" panose="020B0604020202020204" pitchFamily="34" charset="0"/>
                <a:cs typeface="Arial" panose="020B0604020202020204" pitchFamily="34" charset="0"/>
              </a:rPr>
              <a:t> </a:t>
            </a:r>
            <a:endParaRPr lang="en-GB" sz="40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0925E64-CDB8-46AD-8BBB-05CF68C8CA98}" type="slidenum">
              <a:rPr lang="en-US" smtClean="0"/>
              <a:pPr/>
              <a:t>9</a:t>
            </a:fld>
            <a:endParaRPr lang="en-US" dirty="0"/>
          </a:p>
        </p:txBody>
      </p:sp>
      <p:sp>
        <p:nvSpPr>
          <p:cNvPr id="10" name="Title 6"/>
          <p:cNvSpPr>
            <a:spLocks noGrp="1"/>
          </p:cNvSpPr>
          <p:nvPr>
            <p:ph type="title"/>
          </p:nvPr>
        </p:nvSpPr>
        <p:spPr>
          <a:xfrm>
            <a:off x="107503" y="216024"/>
            <a:ext cx="8928991" cy="692696"/>
          </a:xfrm>
        </p:spPr>
        <p:txBody>
          <a:bodyPr>
            <a:normAutofit/>
          </a:bodyPr>
          <a:lstStyle/>
          <a:p>
            <a:pPr algn="ctr"/>
            <a:r>
              <a:rPr lang="en-ZA" sz="3600" b="1" dirty="0" smtClean="0">
                <a:solidFill>
                  <a:schemeClr val="accent1">
                    <a:lumMod val="50000"/>
                  </a:schemeClr>
                </a:solidFill>
                <a:latin typeface="Arial Rounded MT Bold" panose="020F0704030504030204" pitchFamily="34" charset="0"/>
              </a:rPr>
              <a:t>NA PC AMENDMENTS TO THE BILL</a:t>
            </a:r>
            <a:endParaRPr lang="en-ZA" sz="3600" b="1" dirty="0">
              <a:solidFill>
                <a:schemeClr val="accent1">
                  <a:lumMod val="50000"/>
                </a:schemeClr>
              </a:solidFill>
              <a:latin typeface="Arial Rounded MT Bold" panose="020F0704030504030204" pitchFamily="34" charset="0"/>
            </a:endParaRPr>
          </a:p>
        </p:txBody>
      </p:sp>
      <p:pic>
        <p:nvPicPr>
          <p:cNvPr id="15" name="Picture 14" descr="20yrs Logo_vek (2)"/>
          <p:cNvPicPr/>
          <p:nvPr/>
        </p:nvPicPr>
        <p:blipFill>
          <a:blip r:embed="rId4">
            <a:extLst>
              <a:ext uri="{28A0092B-C50C-407E-A947-70E740481C1C}">
                <a14:useLocalDpi xmlns:a14="http://schemas.microsoft.com/office/drawing/2010/main" xmlns="" val="0"/>
              </a:ext>
            </a:extLst>
          </a:blip>
          <a:srcRect/>
          <a:stretch>
            <a:fillRect/>
          </a:stretch>
        </p:blipFill>
        <p:spPr bwMode="auto">
          <a:xfrm>
            <a:off x="8409363" y="6309320"/>
            <a:ext cx="734637" cy="566920"/>
          </a:xfrm>
          <a:prstGeom prst="rect">
            <a:avLst/>
          </a:prstGeom>
          <a:noFill/>
          <a:ln>
            <a:noFill/>
          </a:ln>
        </p:spPr>
      </p:pic>
      <p:pic>
        <p:nvPicPr>
          <p:cNvPr id="1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180020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9448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DM Amendment Bill G&amp;A Cluster" id="{AF784FB4-5816-492A-B9DF-FA5072B7B3D8}" vid="{D8B6DD44-4A8E-40B9-8B6C-DF69656F8CFE}"/>
    </a:ext>
  </a:ext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17678</TotalTime>
  <Words>2176</Words>
  <Application>Microsoft Office PowerPoint</Application>
  <PresentationFormat>On-screen Show (4:3)</PresentationFormat>
  <Paragraphs>171</Paragraphs>
  <Slides>21</Slides>
  <Notes>19</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Retrospect</vt:lpstr>
      <vt:lpstr>2_Blank Presentation</vt:lpstr>
      <vt:lpstr>3_Blank Presentation</vt:lpstr>
      <vt:lpstr>Slide 1</vt:lpstr>
      <vt:lpstr>Slide 2</vt:lpstr>
      <vt:lpstr>Background</vt:lpstr>
      <vt:lpstr>Executive Summary </vt:lpstr>
      <vt:lpstr>Executive Summary </vt:lpstr>
      <vt:lpstr>Strategic focus </vt:lpstr>
      <vt:lpstr>Main discussion</vt:lpstr>
      <vt:lpstr>Main discussion    (cont)</vt:lpstr>
      <vt:lpstr>NA PC AMENDMENTS TO THE BILL</vt:lpstr>
      <vt:lpstr>NA PC AMENDMENTS TO THE BILL</vt:lpstr>
      <vt:lpstr>ISSUES RAISED DURING THE PROCESS</vt:lpstr>
      <vt:lpstr>OPTIONS TO ADDRESS THESE ISSUES</vt:lpstr>
      <vt:lpstr>OPTIONS TO ADDRESS THESE ISSUES</vt:lpstr>
      <vt:lpstr>FUNDING ARRANGEMENTS</vt:lpstr>
      <vt:lpstr>At the heart of local government is managing finances to deliver services</vt:lpstr>
      <vt:lpstr>Funding arrangements for different phases of disaster management</vt:lpstr>
      <vt:lpstr>Slide 17</vt:lpstr>
      <vt:lpstr>Governance implications</vt:lpstr>
      <vt:lpstr>Governance implications (Cont.)</vt:lpstr>
      <vt:lpstr>Governance implications    (Cont)</vt:lpstr>
      <vt:lpstr>Slide 21</vt:lpstr>
    </vt:vector>
  </TitlesOfParts>
  <Company>Crome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Meyer</dc:creator>
  <cp:lastModifiedBy>PUMZA</cp:lastModifiedBy>
  <cp:revision>396</cp:revision>
  <cp:lastPrinted>2014-06-26T07:54:04Z</cp:lastPrinted>
  <dcterms:created xsi:type="dcterms:W3CDTF">2011-07-14T18:52:25Z</dcterms:created>
  <dcterms:modified xsi:type="dcterms:W3CDTF">2015-07-31T13:54:23Z</dcterms:modified>
</cp:coreProperties>
</file>