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 id="2147483732" r:id="rId3"/>
  </p:sldMasterIdLst>
  <p:notesMasterIdLst>
    <p:notesMasterId r:id="rId70"/>
  </p:notesMasterIdLst>
  <p:sldIdLst>
    <p:sldId id="454" r:id="rId4"/>
    <p:sldId id="494" r:id="rId5"/>
    <p:sldId id="264" r:id="rId6"/>
    <p:sldId id="266" r:id="rId7"/>
    <p:sldId id="513" r:id="rId8"/>
    <p:sldId id="267" r:id="rId9"/>
    <p:sldId id="268" r:id="rId10"/>
    <p:sldId id="269" r:id="rId11"/>
    <p:sldId id="507" r:id="rId12"/>
    <p:sldId id="270" r:id="rId13"/>
    <p:sldId id="508" r:id="rId14"/>
    <p:sldId id="271" r:id="rId15"/>
    <p:sldId id="493" r:id="rId16"/>
    <p:sldId id="272" r:id="rId17"/>
    <p:sldId id="510" r:id="rId18"/>
    <p:sldId id="511" r:id="rId19"/>
    <p:sldId id="506" r:id="rId20"/>
    <p:sldId id="274" r:id="rId21"/>
    <p:sldId id="276" r:id="rId22"/>
    <p:sldId id="504" r:id="rId23"/>
    <p:sldId id="457" r:id="rId24"/>
    <p:sldId id="278" r:id="rId25"/>
    <p:sldId id="280" r:id="rId26"/>
    <p:sldId id="461" r:id="rId27"/>
    <p:sldId id="459" r:id="rId28"/>
    <p:sldId id="460" r:id="rId29"/>
    <p:sldId id="282" r:id="rId30"/>
    <p:sldId id="284" r:id="rId31"/>
    <p:sldId id="505" r:id="rId32"/>
    <p:sldId id="285" r:id="rId33"/>
    <p:sldId id="287" r:id="rId34"/>
    <p:sldId id="495" r:id="rId35"/>
    <p:sldId id="288" r:id="rId36"/>
    <p:sldId id="290" r:id="rId37"/>
    <p:sldId id="496" r:id="rId38"/>
    <p:sldId id="291" r:id="rId39"/>
    <p:sldId id="293" r:id="rId40"/>
    <p:sldId id="497" r:id="rId41"/>
    <p:sldId id="294" r:id="rId42"/>
    <p:sldId id="296" r:id="rId43"/>
    <p:sldId id="498" r:id="rId44"/>
    <p:sldId id="297" r:id="rId45"/>
    <p:sldId id="299" r:id="rId46"/>
    <p:sldId id="499" r:id="rId47"/>
    <p:sldId id="500" r:id="rId48"/>
    <p:sldId id="301" r:id="rId49"/>
    <p:sldId id="303" r:id="rId50"/>
    <p:sldId id="304" r:id="rId51"/>
    <p:sldId id="306" r:id="rId52"/>
    <p:sldId id="308" r:id="rId53"/>
    <p:sldId id="502" r:id="rId54"/>
    <p:sldId id="310" r:id="rId55"/>
    <p:sldId id="488" r:id="rId56"/>
    <p:sldId id="311" r:id="rId57"/>
    <p:sldId id="313" r:id="rId58"/>
    <p:sldId id="483" r:id="rId59"/>
    <p:sldId id="484" r:id="rId60"/>
    <p:sldId id="315" r:id="rId61"/>
    <p:sldId id="317" r:id="rId62"/>
    <p:sldId id="489" r:id="rId63"/>
    <p:sldId id="322" r:id="rId64"/>
    <p:sldId id="319" r:id="rId65"/>
    <p:sldId id="490" r:id="rId66"/>
    <p:sldId id="491" r:id="rId67"/>
    <p:sldId id="320" r:id="rId68"/>
    <p:sldId id="50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413C2-74D3-4474-9594-4391347E8B6E}" type="datetimeFigureOut">
              <a:rPr lang="en-ZA" smtClean="0"/>
              <a:pPr/>
              <a:t>2015/06/19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5F6C8-0CD6-412E-8F7C-257351824847}" type="slidenum">
              <a:rPr lang="en-ZA" smtClean="0"/>
              <a:pPr/>
              <a:t>‹#›</a:t>
            </a:fld>
            <a:endParaRPr lang="en-ZA"/>
          </a:p>
        </p:txBody>
      </p:sp>
    </p:spTree>
    <p:extLst>
      <p:ext uri="{BB962C8B-B14F-4D97-AF65-F5344CB8AC3E}">
        <p14:creationId xmlns:p14="http://schemas.microsoft.com/office/powerpoint/2010/main" xmlns="" val="181494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735F6C8-0CD6-412E-8F7C-257351824847}" type="slidenum">
              <a:rPr lang="en-ZA" smtClean="0"/>
              <a:pPr/>
              <a:t>52</a:t>
            </a:fld>
            <a:endParaRPr lang="en-ZA"/>
          </a:p>
        </p:txBody>
      </p:sp>
    </p:spTree>
    <p:extLst>
      <p:ext uri="{BB962C8B-B14F-4D97-AF65-F5344CB8AC3E}">
        <p14:creationId xmlns:p14="http://schemas.microsoft.com/office/powerpoint/2010/main" xmlns="" val="426931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290542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413935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7125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333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7341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411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376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379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384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8262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615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88345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4839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9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350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826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774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4353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245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8288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791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256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19611-399A-45C9-AA7B-FCBD7470E101}"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3915138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860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610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140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1" y="27464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C9BAD-E5DA-CB4D-B971-769F3BB9C11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787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19611-399A-45C9-AA7B-FCBD7470E101}"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381066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19611-399A-45C9-AA7B-FCBD7470E101}"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14304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19611-399A-45C9-AA7B-FCBD7470E101}"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60418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19611-399A-45C9-AA7B-FCBD7470E101}"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42177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19611-399A-45C9-AA7B-FCBD7470E101}"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226387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19611-399A-45C9-AA7B-FCBD7470E101}"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34256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19611-399A-45C9-AA7B-FCBD7470E101}" type="datetimeFigureOut">
              <a:rPr lang="en-US" smtClean="0"/>
              <a:pPr/>
              <a:t>6/19/2015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4172-C4EA-492B-A003-0F4E5579BB53}" type="slidenum">
              <a:rPr lang="en-US" smtClean="0"/>
              <a:pPr/>
              <a:t>‹#›</a:t>
            </a:fld>
            <a:endParaRPr lang="en-US"/>
          </a:p>
        </p:txBody>
      </p:sp>
    </p:spTree>
    <p:extLst>
      <p:ext uri="{BB962C8B-B14F-4D97-AF65-F5344CB8AC3E}">
        <p14:creationId xmlns:p14="http://schemas.microsoft.com/office/powerpoint/2010/main" xmlns="" val="3930233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19611-399A-45C9-AA7B-FCBD7470E101}"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4172-C4EA-492B-A003-0F4E5579BB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1355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03C9BAD-E5DA-CB4D-B971-769F3BB9C11E}" type="datetimeFigureOut">
              <a:rPr lang="en-US" smtClean="0">
                <a:solidFill>
                  <a:prstClr val="black">
                    <a:tint val="75000"/>
                  </a:prstClr>
                </a:solidFill>
              </a:rPr>
              <a:pPr defTabSz="457200"/>
              <a:t>6/19/2015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AC5568-C467-DA4E-A229-6C912B895CA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8538007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51C1:R69C17"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91C1:R109C17"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111C1:R129C17"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151C1:R172C17"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EDU"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174C1:R195C17"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HLT"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197C1:R218C17"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SOCS"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1C1:R19C17"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220C1:R241C17"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1.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PREM"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243C1:R264C17" TargetMode="External"/><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34.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LEGS" TargetMode="External"/><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266C1:R287C17"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7.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FINC"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289C1:R310C17" TargetMode="External"/><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4.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MPU"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COG"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312C1:R333C17" TargetMode="External"/><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43.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AGR"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335C1:R356C17" TargetMode="External"/><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47.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ECO" TargetMode="External"/><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48.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358C1:R379C17"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s>
</file>

<file path=ppt/slides/_rels/slide49.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PWRT" TargetMode="External"/><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381C1:R402C17" TargetMode="External"/><Relationship Id="rId2" Type="http://schemas.openxmlformats.org/officeDocument/2006/relationships/slideLayout" Target="../slideLayouts/slideLayout7.xml"/><Relationship Id="rId1" Type="http://schemas.openxmlformats.org/officeDocument/2006/relationships/vmlDrawing" Target="../drawings/vmlDrawing29.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file:///C:\Users\MagwazaT\Documents\Mpu%20Docs\IYM\IYM%202014-15\Projn-vs-Actl%20Graphs%202014-15.xls!SAF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404C1:R425C17" TargetMode="External"/><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55.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CULT" TargetMode="External"/><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427C1:R448C17" TargetMode="External"/><Relationship Id="rId2" Type="http://schemas.openxmlformats.org/officeDocument/2006/relationships/slideLayout" Target="../slideLayouts/slideLayout7.xml"/><Relationship Id="rId1" Type="http://schemas.openxmlformats.org/officeDocument/2006/relationships/vmlDrawing" Target="../drawings/vmlDrawing33.vml"/></Relationships>
</file>

<file path=ppt/slides/_rels/slide59.xml.rels><?xml version="1.0" encoding="UTF-8" standalone="yes"?>
<Relationships xmlns="http://schemas.openxmlformats.org/package/2006/relationships"><Relationship Id="rId3" Type="http://schemas.openxmlformats.org/officeDocument/2006/relationships/oleObject" Target="file:///C:\Users\MagwazaT\Documents\Mpu%20Docs\IYM\IYM%202014-15\Projn-vs-Actl%20Graphs%202014-15.xls!HUM"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s>
</file>

<file path=ppt/slides/_rels/slide6.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Adj_Exp!R1C1:R19C9"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file:///C:\Users\MagwazaT\Documents\Mpu%20Docs\IYM\IYM%202014-15\Mpu%20Tables%202014-15.xlsm!Adj_Exp!%5bMpu%20Tables.xlsm%5dAdj_Exp%20Chart%20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C-Grants!R1C1:R4C13" TargetMode="Externa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file:///C:\Users\MagwazaT\Documents\Mpu%20Docs\IYM\IYM%202014-15\Mpu%20Tables%202014-15.xlsm!C-Grants!R5C1:R27C13" TargetMode="External"/></Relationships>
</file>

<file path=ppt/slides/_rels/slide62.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C-Grants!R1C1:R4C13" TargetMode="Externa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file:///C:\Users\MagwazaT\Documents\Mpu%20Docs\IYM\IYM%202014-15\Mpu%20Tables%202014-15.xlsm!C-Grants!R29C1:R91C13"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Personnel!R1C1:R17C14" TargetMode="External"/><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21C1:R29C17"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file:///C:\Users\MagwazaT\Documents\Mpu%20Docs\IYM\IYM%202014-15\Mpu%20Tables%202014-15.xlsm!EcoClass!%5bMpu%20Tables.xlsm%5dEcoClass%20Chart%201" TargetMode="External"/><Relationship Id="rId4" Type="http://schemas.openxmlformats.org/officeDocument/2006/relationships/oleObject" Target="file:///C:\Users\MagwazaT\Documents\Mpu%20Docs\IYM\IYM%202014-15\Mpu%20Tables%202014-15.xlsm!EcoClas_Exp!%5bMpu%20Tables.xlsm%5dEcoClas_Exp%20Chart%201"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file:///C:\Users\MagwazaT\Documents\Mpu%20Docs\IYM\IYM%202014-15\Mpu%20Tables%202014-15.xlsm!Tables!R31C1:R49C17"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2936"/>
            <a:ext cx="9144000" cy="1872208"/>
          </a:xfrm>
        </p:spPr>
        <p:txBody>
          <a:bodyPr>
            <a:normAutofit fontScale="90000"/>
          </a:bodyPr>
          <a:lstStyle/>
          <a:p>
            <a:r>
              <a:rPr lang="en-US" sz="3000" b="1" dirty="0">
                <a:latin typeface="Arial" panose="020B0604020202020204" pitchFamily="34" charset="0"/>
                <a:cs typeface="Arial" panose="020B0604020202020204" pitchFamily="34" charset="0"/>
              </a:rPr>
              <a:t>Presentation to the </a:t>
            </a:r>
            <a:r>
              <a:rPr lang="en-US" sz="3000" b="1" dirty="0" smtClean="0">
                <a:latin typeface="Arial" panose="020B0604020202020204" pitchFamily="34" charset="0"/>
                <a:cs typeface="Arial" panose="020B0604020202020204" pitchFamily="34" charset="0"/>
              </a:rPr>
              <a:t>Select Committee on Finance on</a:t>
            </a:r>
            <a:r>
              <a:rPr lang="en-US" sz="3000" b="1" dirty="0">
                <a:latin typeface="Arial" panose="020B0604020202020204" pitchFamily="34" charset="0"/>
                <a:cs typeface="Arial" panose="020B0604020202020204" pitchFamily="34" charset="0"/>
              </a:rPr>
              <a:t/>
            </a:r>
            <a:br>
              <a:rPr lang="en-US" sz="3000" b="1" dirty="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Mpumalanga Provincial </a:t>
            </a:r>
            <a:r>
              <a:rPr lang="en-US" sz="3000" b="1" dirty="0">
                <a:latin typeface="Arial" panose="020B0604020202020204" pitchFamily="34" charset="0"/>
                <a:cs typeface="Arial" panose="020B0604020202020204" pitchFamily="34" charset="0"/>
              </a:rPr>
              <a:t>Budget and Expenditure Outcomes for the </a:t>
            </a:r>
            <a:r>
              <a:rPr lang="en-US" sz="3000" b="1" dirty="0" smtClean="0">
                <a:latin typeface="Arial" panose="020B0604020202020204" pitchFamily="34" charset="0"/>
                <a:cs typeface="Arial" panose="020B0604020202020204" pitchFamily="34" charset="0"/>
              </a:rPr>
              <a:t>12 months ended </a:t>
            </a:r>
            <a:r>
              <a:rPr lang="en-US" sz="3000" b="1" dirty="0">
                <a:latin typeface="Arial" panose="020B0604020202020204" pitchFamily="34" charset="0"/>
                <a:cs typeface="Arial" panose="020B0604020202020204" pitchFamily="34" charset="0"/>
              </a:rPr>
              <a:t>31 March 2015  </a:t>
            </a:r>
            <a:br>
              <a:rPr lang="en-US" sz="3000" b="1" dirty="0">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Pre-Audited</a:t>
            </a:r>
            <a:r>
              <a:rPr lang="en-US" sz="3000" b="1" dirty="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4790256" y="5127848"/>
            <a:ext cx="3886200" cy="533400"/>
          </a:xfrm>
        </p:spPr>
        <p:txBody>
          <a:bodyPr>
            <a:normAutofit/>
          </a:bodyPr>
          <a:lstStyle/>
          <a:p>
            <a:pPr algn="r"/>
            <a:r>
              <a:rPr lang="en-US" sz="2000" dirty="0" smtClean="0">
                <a:latin typeface="Arial" panose="020B0604020202020204" pitchFamily="34" charset="0"/>
                <a:cs typeface="Arial" panose="020B0604020202020204" pitchFamily="34" charset="0"/>
              </a:rPr>
              <a:t>17 June 2015</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531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E72211-C879-4EBD-934A-C46395ADC08C}" type="slidenum">
              <a:rPr lang="en-US" smtClean="0"/>
              <a:pPr>
                <a:defRPr/>
              </a:pPr>
              <a:t>10</a:t>
            </a:fld>
            <a:endParaRPr lang="en-US"/>
          </a:p>
        </p:txBody>
      </p:sp>
      <p:graphicFrame>
        <p:nvGraphicFramePr>
          <p:cNvPr id="7171" name="Object 3"/>
          <p:cNvGraphicFramePr>
            <a:graphicFrameLocks noChangeAspect="1"/>
          </p:cNvGraphicFramePr>
          <p:nvPr>
            <p:extLst>
              <p:ext uri="{D42A27DB-BD31-4B8C-83A1-F6EECF244321}">
                <p14:modId xmlns:p14="http://schemas.microsoft.com/office/powerpoint/2010/main" xmlns="" val="881272131"/>
              </p:ext>
            </p:extLst>
          </p:nvPr>
        </p:nvGraphicFramePr>
        <p:xfrm>
          <a:off x="354013" y="676275"/>
          <a:ext cx="8432800" cy="5221288"/>
        </p:xfrm>
        <a:graphic>
          <a:graphicData uri="http://schemas.openxmlformats.org/presentationml/2006/ole">
            <p:oleObj spid="_x0000_s7416" name="Macro-Enabled Worksheet" r:id="rId3" imgW="11858560" imgH="4734077" progId="Excel.SheetMacroEnabled.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836716"/>
            <a:ext cx="9144001" cy="4524315"/>
          </a:xfrm>
          <a:prstGeom prst="rect">
            <a:avLst/>
          </a:prstGeom>
          <a:noFill/>
        </p:spPr>
        <p:txBody>
          <a:bodyPr wrap="square" rtlCol="0">
            <a:spAutoFit/>
          </a:bodyPr>
          <a:lstStyle/>
          <a:p>
            <a:pPr algn="just"/>
            <a:r>
              <a:rPr lang="en-US" b="1" dirty="0" smtClean="0"/>
              <a:t>Goods and services</a:t>
            </a:r>
          </a:p>
          <a:p>
            <a:pPr marL="342900" indent="-342900" algn="just">
              <a:buFont typeface="+mj-lt"/>
              <a:buAutoNum type="alphaLcParenR"/>
            </a:pPr>
            <a:r>
              <a:rPr lang="en-US" dirty="0" smtClean="0"/>
              <a:t>Procurement plans were introduced in 2011 and the Provincial Treasury continues to enforce improvements as well as adherence by departments.</a:t>
            </a:r>
          </a:p>
          <a:p>
            <a:pPr marL="342900" indent="-342900" algn="just">
              <a:buFont typeface="+mj-lt"/>
              <a:buAutoNum type="alphaLcParenR"/>
            </a:pPr>
            <a:r>
              <a:rPr lang="en-US" dirty="0" smtClean="0"/>
              <a:t>Procurement plans require items in excess of R500 000 however in our Province we also introduced procurement plans for items above R30 000 and below R500 000 as the bulk of items are in this threshold</a:t>
            </a:r>
          </a:p>
          <a:p>
            <a:pPr marL="342900" indent="-342900" algn="just">
              <a:buFont typeface="+mj-lt"/>
              <a:buAutoNum type="alphaLcParenR"/>
            </a:pPr>
            <a:r>
              <a:rPr lang="en-US" dirty="0" smtClean="0"/>
              <a:t>We believe that this will cover most items and bring about more transparency in procurement of goods and services</a:t>
            </a:r>
          </a:p>
          <a:p>
            <a:pPr marL="342900" indent="-342900" algn="just">
              <a:buFont typeface="+mj-lt"/>
              <a:buAutoNum type="alphaLcParenR"/>
            </a:pPr>
            <a:r>
              <a:rPr lang="en-US" dirty="0" smtClean="0"/>
              <a:t>The Province is enforcing the conclusion of supply chain processes during the first quarter of the financial year in order to reduce incidents of March Spike.</a:t>
            </a:r>
          </a:p>
          <a:p>
            <a:pPr marL="342900" indent="-342900" algn="just">
              <a:buFont typeface="+mj-lt"/>
              <a:buAutoNum type="alphaLcParenR"/>
            </a:pPr>
            <a:r>
              <a:rPr lang="en-US" dirty="0" smtClean="0"/>
              <a:t>There is still room for improvement with regards to state of readiness of some tenders which  would tend to delay the </a:t>
            </a:r>
            <a:r>
              <a:rPr lang="en-US" dirty="0" err="1" smtClean="0"/>
              <a:t>finalisation</a:t>
            </a:r>
            <a:r>
              <a:rPr lang="en-US" dirty="0" smtClean="0"/>
              <a:t> of bid bulletins</a:t>
            </a:r>
          </a:p>
          <a:p>
            <a:pPr marL="342900" indent="-342900" algn="just">
              <a:buFont typeface="+mj-lt"/>
              <a:buAutoNum type="alphaLcParenR"/>
            </a:pPr>
            <a:r>
              <a:rPr lang="en-US" dirty="0" smtClean="0"/>
              <a:t>This matter is immediately escalated to the Administration Head and when non compliance </a:t>
            </a:r>
          </a:p>
          <a:p>
            <a:pPr algn="just"/>
            <a:r>
              <a:rPr lang="en-US" dirty="0" smtClean="0"/>
              <a:t>       persists the matter would then be escalated to the Executive Authority </a:t>
            </a:r>
          </a:p>
          <a:p>
            <a:pPr marL="342900" indent="-342900" algn="just">
              <a:buFont typeface="+mj-lt"/>
              <a:buAutoNum type="alphaLcParenR"/>
            </a:pPr>
            <a:r>
              <a:rPr lang="en-US" dirty="0" smtClean="0"/>
              <a:t>Funds have been set aside in 2015/16 to improve capacity of Bid Committees.</a:t>
            </a:r>
          </a:p>
          <a:p>
            <a:pPr algn="just"/>
            <a:endParaRPr lang="en-US" dirty="0"/>
          </a:p>
        </p:txBody>
      </p:sp>
    </p:spTree>
    <p:extLst>
      <p:ext uri="{BB962C8B-B14F-4D97-AF65-F5344CB8AC3E}">
        <p14:creationId xmlns:p14="http://schemas.microsoft.com/office/powerpoint/2010/main" xmlns="" val="13830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F70C803-ABB3-4E9D-9065-29784A2100AE}" type="slidenum">
              <a:rPr lang="en-US" smtClean="0"/>
              <a:pPr>
                <a:defRPr/>
              </a:pPr>
              <a:t>12</a:t>
            </a:fld>
            <a:endParaRPr lang="en-US"/>
          </a:p>
        </p:txBody>
      </p:sp>
      <p:graphicFrame>
        <p:nvGraphicFramePr>
          <p:cNvPr id="8195" name="Object 3"/>
          <p:cNvGraphicFramePr>
            <a:graphicFrameLocks noChangeAspect="1"/>
          </p:cNvGraphicFramePr>
          <p:nvPr>
            <p:extLst>
              <p:ext uri="{D42A27DB-BD31-4B8C-83A1-F6EECF244321}">
                <p14:modId xmlns:p14="http://schemas.microsoft.com/office/powerpoint/2010/main" xmlns="" val="4245760874"/>
              </p:ext>
            </p:extLst>
          </p:nvPr>
        </p:nvGraphicFramePr>
        <p:xfrm>
          <a:off x="2" y="260648"/>
          <a:ext cx="8786813" cy="5040560"/>
        </p:xfrm>
        <a:graphic>
          <a:graphicData uri="http://schemas.openxmlformats.org/presentationml/2006/ole">
            <p:oleObj spid="_x0000_s8441" name="Macro-Enabled Worksheet" r:id="rId3" imgW="11858560" imgH="4676813" progId="Excel.SheetMacroEnabled.12">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8"/>
            <a:ext cx="8892480" cy="4552015"/>
          </a:xfrm>
          <a:prstGeom prst="rect">
            <a:avLst/>
          </a:prstGeom>
        </p:spPr>
        <p:txBody>
          <a:bodyPr wrap="square">
            <a:spAutoFit/>
          </a:bodyPr>
          <a:lstStyle/>
          <a:p>
            <a:pPr marR="0" lvl="0" algn="just">
              <a:lnSpc>
                <a:spcPct val="115000"/>
              </a:lnSpc>
              <a:spcBef>
                <a:spcPts val="0"/>
              </a:spcBef>
              <a:spcAft>
                <a:spcPts val="0"/>
              </a:spcAft>
              <a:buSzPts val="1100"/>
            </a:pPr>
            <a:r>
              <a:rPr lang="en-ZA" b="1" dirty="0"/>
              <a:t>TRANSFERS AND SUBSIDIES</a:t>
            </a:r>
          </a:p>
          <a:p>
            <a:pPr marL="342900" marR="0" lvl="0" indent="-342900" algn="just">
              <a:lnSpc>
                <a:spcPct val="115000"/>
              </a:lnSpc>
              <a:spcBef>
                <a:spcPts val="0"/>
              </a:spcBef>
              <a:spcAft>
                <a:spcPts val="0"/>
              </a:spcAft>
              <a:buSzPts val="1100"/>
              <a:buFont typeface="+mj-lt"/>
              <a:buAutoNum type="alphaLcParenR"/>
            </a:pPr>
            <a:r>
              <a:rPr lang="en-ZA" dirty="0"/>
              <a:t>A trend has been noted that several NGOs, NPOs and NPIs are unable to access government funding due to non compliance to funding requirements such as submission of audited financial </a:t>
            </a:r>
            <a:r>
              <a:rPr lang="en-ZA" dirty="0" smtClean="0"/>
              <a:t>statements.</a:t>
            </a:r>
            <a:endParaRPr lang="en-ZA" dirty="0"/>
          </a:p>
          <a:p>
            <a:pPr marL="342900" marR="0" lvl="0" indent="-342900" algn="just">
              <a:lnSpc>
                <a:spcPct val="115000"/>
              </a:lnSpc>
              <a:spcBef>
                <a:spcPts val="0"/>
              </a:spcBef>
              <a:spcAft>
                <a:spcPts val="0"/>
              </a:spcAft>
              <a:buSzPts val="1100"/>
              <a:buFont typeface="+mj-lt"/>
              <a:buAutoNum type="alphaLcParenR"/>
            </a:pPr>
            <a:r>
              <a:rPr lang="en-ZA" dirty="0" smtClean="0"/>
              <a:t>In </a:t>
            </a:r>
            <a:r>
              <a:rPr lang="en-ZA" dirty="0"/>
              <a:t>order to address this during the past three years, the Provincial Treasury spent R14.5 million on financial governance support to NGOs and schools.  </a:t>
            </a:r>
            <a:endParaRPr lang="en-US" dirty="0"/>
          </a:p>
          <a:p>
            <a:pPr marL="342900" marR="0" lvl="0" indent="-342900" algn="just">
              <a:lnSpc>
                <a:spcPct val="115000"/>
              </a:lnSpc>
              <a:spcBef>
                <a:spcPts val="0"/>
              </a:spcBef>
              <a:spcAft>
                <a:spcPts val="0"/>
              </a:spcAft>
              <a:buSzPts val="1100"/>
              <a:buFont typeface="+mj-lt"/>
              <a:buAutoNum type="alphaLcParenR"/>
            </a:pPr>
            <a:r>
              <a:rPr lang="en-ZA" dirty="0" smtClean="0"/>
              <a:t>Gap </a:t>
            </a:r>
            <a:r>
              <a:rPr lang="en-ZA" dirty="0"/>
              <a:t>analysis covering one thousand five hundred and thirty one (1531) schools and seven hundred and forty two (742) NGOs, of which 39 NGOs and 201 schools that were identified for support and assisted to prepare their financial statements, including auditing thereof.</a:t>
            </a:r>
          </a:p>
          <a:p>
            <a:pPr marL="342900" marR="0" lvl="0" indent="-342900" algn="just">
              <a:lnSpc>
                <a:spcPct val="115000"/>
              </a:lnSpc>
              <a:spcBef>
                <a:spcPts val="0"/>
              </a:spcBef>
              <a:spcAft>
                <a:spcPts val="0"/>
              </a:spcAft>
              <a:buSzPts val="1100"/>
              <a:buFont typeface="+mj-lt"/>
              <a:buAutoNum type="alphaLcParenR"/>
            </a:pPr>
            <a:r>
              <a:rPr lang="en-ZA" dirty="0" smtClean="0"/>
              <a:t>Two </a:t>
            </a:r>
            <a:r>
              <a:rPr lang="en-ZA" dirty="0"/>
              <a:t>thousand five hundred and seventy one (2571) administrative clerks trained in basic accounting principles and proper record keeping during the same period.</a:t>
            </a:r>
          </a:p>
          <a:p>
            <a:pPr marL="342900" marR="0" lvl="0" indent="-342900" algn="just">
              <a:lnSpc>
                <a:spcPct val="115000"/>
              </a:lnSpc>
              <a:spcBef>
                <a:spcPts val="0"/>
              </a:spcBef>
              <a:spcAft>
                <a:spcPts val="0"/>
              </a:spcAft>
              <a:buSzPts val="1100"/>
              <a:buFont typeface="+mj-lt"/>
              <a:buAutoNum type="alphaLcParenR"/>
            </a:pPr>
            <a:r>
              <a:rPr lang="en-ZA" dirty="0" smtClean="0"/>
              <a:t>During </a:t>
            </a:r>
            <a:r>
              <a:rPr lang="en-ZA" dirty="0"/>
              <a:t>2015/16 27 NGOs will be assisted in the Culture, Sport and Recreation sector with capacity development on reporting and auditing of their financial accounts.</a:t>
            </a:r>
            <a:endParaRPr lang="en-US" dirty="0"/>
          </a:p>
        </p:txBody>
      </p:sp>
    </p:spTree>
    <p:extLst>
      <p:ext uri="{BB962C8B-B14F-4D97-AF65-F5344CB8AC3E}">
        <p14:creationId xmlns:p14="http://schemas.microsoft.com/office/powerpoint/2010/main" xmlns="" val="511570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5D7722-4AF8-4D23-957D-4E78F89FBEAD}" type="slidenum">
              <a:rPr lang="en-US" smtClean="0"/>
              <a:pPr>
                <a:defRPr/>
              </a:pPr>
              <a:t>14</a:t>
            </a:fld>
            <a:endParaRPr lang="en-US" dirty="0"/>
          </a:p>
        </p:txBody>
      </p:sp>
      <p:graphicFrame>
        <p:nvGraphicFramePr>
          <p:cNvPr id="9219" name="Object 3"/>
          <p:cNvGraphicFramePr>
            <a:graphicFrameLocks noChangeAspect="1"/>
          </p:cNvGraphicFramePr>
          <p:nvPr>
            <p:extLst>
              <p:ext uri="{D42A27DB-BD31-4B8C-83A1-F6EECF244321}">
                <p14:modId xmlns:p14="http://schemas.microsoft.com/office/powerpoint/2010/main" xmlns="" val="1606068211"/>
              </p:ext>
            </p:extLst>
          </p:nvPr>
        </p:nvGraphicFramePr>
        <p:xfrm>
          <a:off x="28136" y="404664"/>
          <a:ext cx="8786813" cy="4320480"/>
        </p:xfrm>
        <a:graphic>
          <a:graphicData uri="http://schemas.openxmlformats.org/presentationml/2006/ole">
            <p:oleObj spid="_x0000_s9466" name="Macro-Enabled Worksheet" r:id="rId3" imgW="11858560" imgH="4724476" progId="Excel.SheetMacroEnabled.12">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208912" cy="923330"/>
          </a:xfrm>
          <a:prstGeom prst="rect">
            <a:avLst/>
          </a:prstGeom>
          <a:noFill/>
        </p:spPr>
        <p:txBody>
          <a:bodyPr wrap="square" rtlCol="0">
            <a:spAutoFit/>
          </a:bodyPr>
          <a:lstStyle/>
          <a:p>
            <a:r>
              <a:rPr lang="en-US" b="1" dirty="0" smtClean="0"/>
              <a:t>RECOMMENDATIONS</a:t>
            </a:r>
          </a:p>
          <a:p>
            <a:endParaRPr lang="en-US" dirty="0"/>
          </a:p>
          <a:p>
            <a:r>
              <a:rPr lang="en-US" dirty="0" smtClean="0"/>
              <a:t>The </a:t>
            </a:r>
            <a:r>
              <a:rPr lang="en-US" dirty="0" err="1" smtClean="0"/>
              <a:t>Honourable</a:t>
            </a:r>
            <a:r>
              <a:rPr lang="en-US" dirty="0" smtClean="0"/>
              <a:t> Members are requested to note the report</a:t>
            </a:r>
            <a:endParaRPr lang="en-US" dirty="0"/>
          </a:p>
        </p:txBody>
      </p:sp>
    </p:spTree>
    <p:extLst>
      <p:ext uri="{BB962C8B-B14F-4D97-AF65-F5344CB8AC3E}">
        <p14:creationId xmlns:p14="http://schemas.microsoft.com/office/powerpoint/2010/main" xmlns="" val="286579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52452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ANNEXURES</a:t>
            </a:r>
            <a:endParaRPr lang="en-US" dirty="0"/>
          </a:p>
        </p:txBody>
      </p:sp>
    </p:spTree>
    <p:extLst>
      <p:ext uri="{BB962C8B-B14F-4D97-AF65-F5344CB8AC3E}">
        <p14:creationId xmlns:p14="http://schemas.microsoft.com/office/powerpoint/2010/main" xmlns="" val="3791927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8E32001A-40EA-4DBC-A695-6610DC6704D5}" type="slidenum">
              <a:rPr lang="en-US" smtClean="0"/>
              <a:pPr>
                <a:defRPr/>
              </a:pPr>
              <a:t>18</a:t>
            </a:fld>
            <a:endParaRPr lang="en-US"/>
          </a:p>
        </p:txBody>
      </p:sp>
      <p:graphicFrame>
        <p:nvGraphicFramePr>
          <p:cNvPr id="11267" name="Object 3"/>
          <p:cNvGraphicFramePr>
            <a:graphicFrameLocks noChangeAspect="1"/>
          </p:cNvGraphicFramePr>
          <p:nvPr>
            <p:extLst>
              <p:ext uri="{D42A27DB-BD31-4B8C-83A1-F6EECF244321}">
                <p14:modId xmlns:p14="http://schemas.microsoft.com/office/powerpoint/2010/main" xmlns="" val="942298596"/>
              </p:ext>
            </p:extLst>
          </p:nvPr>
        </p:nvGraphicFramePr>
        <p:xfrm>
          <a:off x="354013" y="811217"/>
          <a:ext cx="8432800" cy="4587875"/>
        </p:xfrm>
        <a:graphic>
          <a:graphicData uri="http://schemas.openxmlformats.org/presentationml/2006/ole">
            <p:oleObj spid="_x0000_s11512" name="Macro-Enabled Worksheet" r:id="rId3" imgW="11858560" imgH="3791102" progId="Excel.SheetMacroEnabled.12">
              <p:link updateAutomatic="1"/>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CD1E4926-26C5-40FF-A72F-DF816F710C5F}" type="slidenum">
              <a:rPr lang="en-US" smtClean="0"/>
              <a:pPr>
                <a:defRPr/>
              </a:pPr>
              <a:t>19</a:t>
            </a:fld>
            <a:endParaRPr lang="en-US"/>
          </a:p>
        </p:txBody>
      </p:sp>
      <p:graphicFrame>
        <p:nvGraphicFramePr>
          <p:cNvPr id="13315" name="Object 3"/>
          <p:cNvGraphicFramePr>
            <a:graphicFrameLocks noChangeAspect="1"/>
          </p:cNvGraphicFramePr>
          <p:nvPr>
            <p:extLst>
              <p:ext uri="{D42A27DB-BD31-4B8C-83A1-F6EECF244321}">
                <p14:modId xmlns:p14="http://schemas.microsoft.com/office/powerpoint/2010/main" xmlns="" val="734541381"/>
              </p:ext>
            </p:extLst>
          </p:nvPr>
        </p:nvGraphicFramePr>
        <p:xfrm>
          <a:off x="117479" y="692710"/>
          <a:ext cx="8909050" cy="5141913"/>
        </p:xfrm>
        <a:graphic>
          <a:graphicData uri="http://schemas.openxmlformats.org/presentationml/2006/ole">
            <p:oleObj spid="_x0000_s13560"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6" y="404664"/>
            <a:ext cx="9036496" cy="5909310"/>
          </a:xfrm>
          <a:prstGeom prst="rect">
            <a:avLst/>
          </a:prstGeom>
        </p:spPr>
        <p:txBody>
          <a:bodyPr wrap="square">
            <a:spAutoFit/>
          </a:bodyPr>
          <a:lstStyle/>
          <a:p>
            <a:pPr algn="just">
              <a:lnSpc>
                <a:spcPct val="150000"/>
              </a:lnSpc>
              <a:tabLst>
                <a:tab pos="2743200" algn="ctr"/>
                <a:tab pos="5486400" algn="r"/>
                <a:tab pos="990600" algn="l"/>
                <a:tab pos="1260475" algn="l"/>
              </a:tabLst>
            </a:pPr>
            <a:r>
              <a:rPr lang="en-US" b="1" dirty="0" smtClean="0">
                <a:latin typeface="Arial"/>
                <a:ea typeface="Times New Roman"/>
              </a:rPr>
              <a:t>SUMMARY</a:t>
            </a:r>
            <a:endParaRPr lang="en-US" sz="1400" b="1" dirty="0">
              <a:latin typeface="Times New Roman"/>
              <a:ea typeface="Times New Roman"/>
            </a:endParaRPr>
          </a:p>
          <a:p>
            <a:pPr algn="just">
              <a:lnSpc>
                <a:spcPct val="150000"/>
              </a:lnSpc>
              <a:tabLst>
                <a:tab pos="2743200" algn="ctr"/>
                <a:tab pos="5486400" algn="r"/>
                <a:tab pos="990600" algn="l"/>
                <a:tab pos="1260475" algn="l"/>
              </a:tabLst>
            </a:pPr>
            <a:r>
              <a:rPr lang="en-ZA" dirty="0" smtClean="0">
                <a:latin typeface="Arial"/>
                <a:ea typeface="Times New Roman"/>
              </a:rPr>
              <a:t>In </a:t>
            </a:r>
            <a:r>
              <a:rPr lang="en-ZA" dirty="0">
                <a:latin typeface="Arial"/>
                <a:ea typeface="Times New Roman"/>
              </a:rPr>
              <a:t>aggregate, Provincial Votes have spent 97.9% of R </a:t>
            </a:r>
            <a:r>
              <a:rPr lang="en-ZA" dirty="0" smtClean="0">
                <a:latin typeface="Arial"/>
                <a:ea typeface="Times New Roman"/>
              </a:rPr>
              <a:t>36.374 billion </a:t>
            </a:r>
            <a:r>
              <a:rPr lang="en-ZA" dirty="0">
                <a:latin typeface="Arial"/>
                <a:ea typeface="Times New Roman"/>
              </a:rPr>
              <a:t>of the combined adjusted budgets (first and second adjustments) of R </a:t>
            </a:r>
            <a:r>
              <a:rPr lang="en-ZA" dirty="0" smtClean="0">
                <a:latin typeface="Arial"/>
                <a:ea typeface="Times New Roman"/>
              </a:rPr>
              <a:t>37.138 billion </a:t>
            </a:r>
            <a:r>
              <a:rPr lang="en-ZA" dirty="0">
                <a:latin typeface="Arial"/>
                <a:ea typeface="Times New Roman"/>
              </a:rPr>
              <a:t>in the 2014/15 financial year.</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This represents a spending increase year-on-year of R </a:t>
            </a:r>
            <a:r>
              <a:rPr lang="en-ZA" dirty="0" smtClean="0">
                <a:latin typeface="Arial"/>
                <a:ea typeface="Times New Roman"/>
              </a:rPr>
              <a:t>2.7 billion </a:t>
            </a:r>
            <a:r>
              <a:rPr lang="en-ZA" dirty="0">
                <a:latin typeface="Arial"/>
                <a:ea typeface="Times New Roman"/>
              </a:rPr>
              <a:t>over the audited   R </a:t>
            </a:r>
            <a:r>
              <a:rPr lang="en-ZA" dirty="0" smtClean="0">
                <a:latin typeface="Arial"/>
                <a:ea typeface="Times New Roman"/>
              </a:rPr>
              <a:t>33.707 billion spent during </a:t>
            </a:r>
            <a:r>
              <a:rPr lang="en-ZA" dirty="0">
                <a:latin typeface="Arial"/>
                <a:ea typeface="Times New Roman"/>
              </a:rPr>
              <a:t>2013/14 financial year.</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The spending on adjusted budgets remains a challenge. R </a:t>
            </a:r>
            <a:r>
              <a:rPr lang="en-ZA" dirty="0" smtClean="0">
                <a:latin typeface="Arial"/>
                <a:ea typeface="Times New Roman"/>
              </a:rPr>
              <a:t>668.4 million </a:t>
            </a:r>
            <a:r>
              <a:rPr lang="en-ZA" dirty="0">
                <a:latin typeface="Arial"/>
                <a:ea typeface="Times New Roman"/>
              </a:rPr>
              <a:t>was added to the Votes’ baseline; yet R </a:t>
            </a:r>
            <a:r>
              <a:rPr lang="en-ZA" dirty="0" smtClean="0">
                <a:latin typeface="Arial"/>
                <a:ea typeface="Times New Roman"/>
              </a:rPr>
              <a:t>763.8 million </a:t>
            </a:r>
            <a:r>
              <a:rPr lang="en-ZA" dirty="0">
                <a:latin typeface="Arial"/>
                <a:ea typeface="Times New Roman"/>
              </a:rPr>
              <a:t>remained unspent at R 31 March 2015</a:t>
            </a:r>
            <a:r>
              <a:rPr lang="en-ZA" dirty="0" smtClean="0">
                <a:latin typeface="Arial"/>
                <a:ea typeface="Times New Roman"/>
              </a:rPr>
              <a:t>.</a:t>
            </a: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smtClean="0">
                <a:latin typeface="Arial"/>
                <a:ea typeface="Times New Roman"/>
              </a:rPr>
              <a:t>The Provincial Treasury has evaluated the commitments that have been disclosed in the pre-audited annual financial statements and can confirm that some of the funds are committed and will be recommended for roll overs.</a:t>
            </a: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This is pre-audited outcome that is now the mirror image as disclosed in the annual financial statements submitted for audit to the Office of the Auditor General on 31 May 2015 in line with section 40 of the PFMA.</a:t>
            </a:r>
            <a:endParaRPr lang="en-US" dirty="0">
              <a:latin typeface="Arial"/>
              <a:ea typeface="Times New Roman"/>
            </a:endParaRPr>
          </a:p>
        </p:txBody>
      </p:sp>
    </p:spTree>
    <p:extLst>
      <p:ext uri="{BB962C8B-B14F-4D97-AF65-F5344CB8AC3E}">
        <p14:creationId xmlns:p14="http://schemas.microsoft.com/office/powerpoint/2010/main" xmlns="" val="2166745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6"/>
            <a:ext cx="9144000" cy="6301725"/>
          </a:xfrm>
          <a:prstGeom prst="rect">
            <a:avLst/>
          </a:prstGeom>
        </p:spPr>
        <p:txBody>
          <a:bodyPr wrap="square">
            <a:spAutoFit/>
          </a:bodyPr>
          <a:lstStyle/>
          <a:p>
            <a:pPr algn="just">
              <a:lnSpc>
                <a:spcPct val="150000"/>
              </a:lnSpc>
              <a:tabLst>
                <a:tab pos="2743200" algn="ctr"/>
                <a:tab pos="5486400" algn="r"/>
                <a:tab pos="990600" algn="l"/>
                <a:tab pos="1260475" algn="l"/>
              </a:tabLst>
            </a:pPr>
            <a:r>
              <a:rPr lang="en-GB" sz="1100" b="1" dirty="0" smtClean="0">
                <a:solidFill>
                  <a:prstClr val="black"/>
                </a:solidFill>
                <a:latin typeface="Arial"/>
                <a:ea typeface="Times New Roman"/>
              </a:rPr>
              <a:t>DEPARTMENT OF EDUCATION</a:t>
            </a:r>
          </a:p>
          <a:p>
            <a:pPr marL="228600" indent="-228600" algn="just">
              <a:lnSpc>
                <a:spcPct val="150000"/>
              </a:lnSpc>
              <a:buFont typeface="+mj-lt"/>
              <a:buAutoNum type="alphaLcParenR"/>
              <a:tabLst>
                <a:tab pos="2743200" algn="ctr"/>
                <a:tab pos="5486400" algn="r"/>
                <a:tab pos="990600" algn="l"/>
                <a:tab pos="1260475" algn="l"/>
              </a:tabLst>
            </a:pPr>
            <a:r>
              <a:rPr lang="en-GB" sz="1200" dirty="0" smtClean="0">
                <a:solidFill>
                  <a:prstClr val="black"/>
                </a:solidFill>
                <a:latin typeface="Arial"/>
                <a:ea typeface="Times New Roman"/>
              </a:rPr>
              <a:t>The </a:t>
            </a:r>
            <a:r>
              <a:rPr lang="en-GB" sz="1200" dirty="0">
                <a:solidFill>
                  <a:prstClr val="black"/>
                </a:solidFill>
                <a:latin typeface="Arial"/>
                <a:ea typeface="Times New Roman"/>
              </a:rPr>
              <a:t>department has a challenge regarding Compensation of Employees; funds are locked up in this Economic Classification only to be shifted during the adjustment process. </a:t>
            </a:r>
            <a:r>
              <a:rPr lang="en-GB" sz="1200" dirty="0" smtClean="0">
                <a:solidFill>
                  <a:prstClr val="black"/>
                </a:solidFill>
                <a:latin typeface="Arial"/>
                <a:ea typeface="Times New Roman"/>
              </a:rPr>
              <a:t>The </a:t>
            </a:r>
            <a:r>
              <a:rPr lang="en-GB" sz="1200" dirty="0">
                <a:solidFill>
                  <a:prstClr val="black"/>
                </a:solidFill>
                <a:latin typeface="Arial"/>
                <a:ea typeface="Times New Roman"/>
              </a:rPr>
              <a:t>department conceded that it experienced difficulty in the filling of posts; but that the increased numbers of learners had an impact in this regard.  Another challenge that had an impact on the slow filling of posts was the unforeseen number of educators who resigned or opted for early resignation due to the uninformed rumours surrounding the Government Pension Fund. </a:t>
            </a:r>
            <a:r>
              <a:rPr lang="en-GB" sz="1200" dirty="0" smtClean="0">
                <a:solidFill>
                  <a:prstClr val="black"/>
                </a:solidFill>
                <a:latin typeface="Arial"/>
                <a:ea typeface="Times New Roman"/>
              </a:rPr>
              <a:t>It </a:t>
            </a:r>
            <a:r>
              <a:rPr lang="en-GB" sz="1200" dirty="0">
                <a:solidFill>
                  <a:prstClr val="black"/>
                </a:solidFill>
                <a:latin typeface="Arial"/>
                <a:ea typeface="Times New Roman"/>
              </a:rPr>
              <a:t>is envisaged that the enhancement of planning in the Human Resource unit will alleviate the difficulty in filling of posts.</a:t>
            </a:r>
            <a:endParaRPr lang="en-US" sz="1200" dirty="0">
              <a:solidFill>
                <a:prstClr val="black"/>
              </a:solidFill>
              <a:latin typeface="Times New Roman"/>
              <a:ea typeface="Times New Roman"/>
            </a:endParaRPr>
          </a:p>
          <a:p>
            <a:pPr marL="228600" indent="-228600" algn="just">
              <a:lnSpc>
                <a:spcPct val="150000"/>
              </a:lnSpc>
              <a:buFont typeface="+mj-lt"/>
              <a:buAutoNum type="alphaLcParenR"/>
              <a:tabLst>
                <a:tab pos="2743200" algn="ctr"/>
                <a:tab pos="5486400" algn="r"/>
                <a:tab pos="990600" algn="l"/>
                <a:tab pos="1260475" algn="l"/>
              </a:tabLst>
            </a:pPr>
            <a:r>
              <a:rPr lang="en-GB" sz="1200" dirty="0" smtClean="0">
                <a:solidFill>
                  <a:prstClr val="black"/>
                </a:solidFill>
                <a:latin typeface="Arial"/>
                <a:ea typeface="Times New Roman"/>
              </a:rPr>
              <a:t>The </a:t>
            </a:r>
            <a:r>
              <a:rPr lang="en-GB" sz="1200" dirty="0">
                <a:solidFill>
                  <a:prstClr val="black"/>
                </a:solidFill>
                <a:latin typeface="Arial"/>
                <a:ea typeface="Times New Roman"/>
              </a:rPr>
              <a:t>department has a challenge in spending capital assets despite the backlogs on infrastructure.  The department received funding during the adjustment process and work has already commenced; however, the department underspent on earlier projects. </a:t>
            </a:r>
            <a:r>
              <a:rPr lang="en-GB" sz="1200" dirty="0" smtClean="0">
                <a:solidFill>
                  <a:prstClr val="black"/>
                </a:solidFill>
                <a:latin typeface="Arial"/>
                <a:ea typeface="Times New Roman"/>
              </a:rPr>
              <a:t>The </a:t>
            </a:r>
            <a:r>
              <a:rPr lang="en-GB" sz="1200" dirty="0">
                <a:solidFill>
                  <a:prstClr val="black"/>
                </a:solidFill>
                <a:latin typeface="Arial"/>
                <a:ea typeface="Times New Roman"/>
              </a:rPr>
              <a:t>department conceded that it had a challenge in this regard. Subsequently it embarked on a process to identify the specific weaknesses where-after a Programme Management Unit was </a:t>
            </a:r>
            <a:r>
              <a:rPr lang="en-GB" sz="1200" dirty="0" smtClean="0">
                <a:solidFill>
                  <a:prstClr val="black"/>
                </a:solidFill>
                <a:latin typeface="Arial"/>
                <a:ea typeface="Times New Roman"/>
              </a:rPr>
              <a:t>established </a:t>
            </a:r>
            <a:r>
              <a:rPr lang="en-GB" sz="1200" dirty="0">
                <a:solidFill>
                  <a:prstClr val="black"/>
                </a:solidFill>
                <a:latin typeface="Arial"/>
                <a:ea typeface="Times New Roman"/>
              </a:rPr>
              <a:t>to assist with matters relating to planning. This Programme Management Unit will ensure that the implementing agent (Department of Public Works, Roads and Transport) </a:t>
            </a:r>
            <a:r>
              <a:rPr lang="en-GB" sz="1200" dirty="0" smtClean="0">
                <a:solidFill>
                  <a:prstClr val="black"/>
                </a:solidFill>
                <a:latin typeface="Arial"/>
                <a:ea typeface="Times New Roman"/>
              </a:rPr>
              <a:t>has </a:t>
            </a:r>
            <a:r>
              <a:rPr lang="en-GB" sz="1200" dirty="0">
                <a:solidFill>
                  <a:prstClr val="black"/>
                </a:solidFill>
                <a:latin typeface="Arial"/>
                <a:ea typeface="Times New Roman"/>
              </a:rPr>
              <a:t>proper plans prior to implementation </a:t>
            </a:r>
            <a:r>
              <a:rPr lang="en-GB" sz="1200" dirty="0" smtClean="0">
                <a:solidFill>
                  <a:prstClr val="black"/>
                </a:solidFill>
                <a:latin typeface="Arial"/>
                <a:ea typeface="Times New Roman"/>
              </a:rPr>
              <a:t>of education </a:t>
            </a:r>
            <a:r>
              <a:rPr lang="en-GB" sz="1200" dirty="0">
                <a:solidFill>
                  <a:prstClr val="black"/>
                </a:solidFill>
                <a:latin typeface="Arial"/>
                <a:ea typeface="Times New Roman"/>
              </a:rPr>
              <a:t>infrastructure projects. The high turnover in the </a:t>
            </a:r>
            <a:r>
              <a:rPr lang="en-GB" sz="1200" dirty="0" smtClean="0">
                <a:solidFill>
                  <a:prstClr val="black"/>
                </a:solidFill>
                <a:latin typeface="Arial"/>
                <a:ea typeface="Times New Roman"/>
              </a:rPr>
              <a:t>post of Director</a:t>
            </a:r>
            <a:r>
              <a:rPr lang="en-GB" sz="1200" dirty="0">
                <a:solidFill>
                  <a:prstClr val="black"/>
                </a:solidFill>
                <a:latin typeface="Arial"/>
                <a:ea typeface="Times New Roman"/>
              </a:rPr>
              <a:t>: Infrastructure </a:t>
            </a:r>
            <a:r>
              <a:rPr lang="en-GB" sz="1200" dirty="0" smtClean="0">
                <a:solidFill>
                  <a:prstClr val="black"/>
                </a:solidFill>
                <a:latin typeface="Arial"/>
                <a:ea typeface="Times New Roman"/>
              </a:rPr>
              <a:t>has </a:t>
            </a:r>
            <a:r>
              <a:rPr lang="en-GB" sz="1200" dirty="0">
                <a:solidFill>
                  <a:prstClr val="black"/>
                </a:solidFill>
                <a:latin typeface="Arial"/>
                <a:ea typeface="Times New Roman"/>
              </a:rPr>
              <a:t>also been allayed and an appointment was made in this regard in September 2014.</a:t>
            </a:r>
            <a:endParaRPr lang="en-US" sz="1200" dirty="0">
              <a:solidFill>
                <a:prstClr val="black"/>
              </a:solidFill>
              <a:latin typeface="Times New Roman"/>
              <a:ea typeface="Times New Roman"/>
            </a:endParaRPr>
          </a:p>
          <a:p>
            <a:pPr marL="228600" indent="-228600" algn="just">
              <a:lnSpc>
                <a:spcPct val="150000"/>
              </a:lnSpc>
              <a:buFont typeface="+mj-lt"/>
              <a:buAutoNum type="alphaLcParenR"/>
              <a:tabLst>
                <a:tab pos="2743200" algn="ctr"/>
                <a:tab pos="5486400" algn="r"/>
                <a:tab pos="990600" algn="l"/>
                <a:tab pos="1260475" algn="l"/>
              </a:tabLst>
            </a:pPr>
            <a:r>
              <a:rPr lang="en-GB" sz="1200" dirty="0">
                <a:solidFill>
                  <a:prstClr val="black"/>
                </a:solidFill>
                <a:latin typeface="Arial"/>
                <a:ea typeface="Times New Roman"/>
              </a:rPr>
              <a:t> </a:t>
            </a:r>
            <a:r>
              <a:rPr lang="en-GB" sz="1200" dirty="0" smtClean="0">
                <a:solidFill>
                  <a:prstClr val="black"/>
                </a:solidFill>
                <a:latin typeface="Arial"/>
                <a:ea typeface="Times New Roman"/>
              </a:rPr>
              <a:t>The </a:t>
            </a:r>
            <a:r>
              <a:rPr lang="en-GB" sz="1200" dirty="0">
                <a:solidFill>
                  <a:prstClr val="black"/>
                </a:solidFill>
                <a:latin typeface="Arial"/>
                <a:ea typeface="Times New Roman"/>
              </a:rPr>
              <a:t>relationship with the implementing agent has improved and there are regular monthly POMM meetings, which are chaired </a:t>
            </a:r>
            <a:r>
              <a:rPr lang="en-GB" sz="1200" dirty="0" smtClean="0">
                <a:solidFill>
                  <a:prstClr val="black"/>
                </a:solidFill>
                <a:latin typeface="Arial"/>
                <a:ea typeface="Times New Roman"/>
              </a:rPr>
              <a:t>by, </a:t>
            </a:r>
            <a:r>
              <a:rPr lang="en-GB" sz="1200" dirty="0">
                <a:solidFill>
                  <a:prstClr val="black"/>
                </a:solidFill>
                <a:latin typeface="Arial"/>
                <a:ea typeface="Times New Roman"/>
              </a:rPr>
              <a:t>where all possible challenges are addressed. If this structure cannot resolve specific challenges it is elevated to the Joint Operational Committee where both the HODs for Education and Public Works, Roads and Transport are </a:t>
            </a:r>
            <a:r>
              <a:rPr lang="en-GB" sz="1200" dirty="0" smtClean="0">
                <a:solidFill>
                  <a:prstClr val="black"/>
                </a:solidFill>
                <a:latin typeface="Arial"/>
                <a:ea typeface="Times New Roman"/>
              </a:rPr>
              <a:t>members.</a:t>
            </a:r>
          </a:p>
          <a:p>
            <a:pPr marL="228600" indent="-228600" algn="just">
              <a:lnSpc>
                <a:spcPct val="150000"/>
              </a:lnSpc>
              <a:buFont typeface="+mj-lt"/>
              <a:buAutoNum type="alphaLcParenR"/>
              <a:tabLst>
                <a:tab pos="2743200" algn="ctr"/>
                <a:tab pos="5486400" algn="r"/>
                <a:tab pos="990600" algn="l"/>
                <a:tab pos="1260475" algn="l"/>
              </a:tabLst>
            </a:pPr>
            <a:r>
              <a:rPr lang="en-GB" sz="1200" dirty="0" smtClean="0">
                <a:solidFill>
                  <a:prstClr val="black"/>
                </a:solidFill>
                <a:latin typeface="Arial"/>
                <a:ea typeface="Times New Roman"/>
              </a:rPr>
              <a:t>The </a:t>
            </a:r>
            <a:r>
              <a:rPr lang="en-GB" sz="1200" dirty="0">
                <a:solidFill>
                  <a:prstClr val="black"/>
                </a:solidFill>
                <a:latin typeface="Arial"/>
                <a:ea typeface="Times New Roman"/>
              </a:rPr>
              <a:t>department has accruals amounting to R </a:t>
            </a:r>
            <a:r>
              <a:rPr lang="en-GB" sz="1200" dirty="0" smtClean="0">
                <a:solidFill>
                  <a:prstClr val="black"/>
                </a:solidFill>
                <a:latin typeface="Arial"/>
                <a:ea typeface="Times New Roman"/>
              </a:rPr>
              <a:t>67 million </a:t>
            </a:r>
            <a:r>
              <a:rPr lang="en-GB" sz="1200" dirty="0">
                <a:solidFill>
                  <a:prstClr val="black"/>
                </a:solidFill>
                <a:latin typeface="Arial"/>
                <a:ea typeface="Times New Roman"/>
              </a:rPr>
              <a:t>for the 2014/15 financial year that consists of R </a:t>
            </a:r>
            <a:r>
              <a:rPr lang="en-GB" sz="1200" dirty="0" smtClean="0">
                <a:solidFill>
                  <a:prstClr val="black"/>
                </a:solidFill>
                <a:latin typeface="Arial"/>
                <a:ea typeface="Times New Roman"/>
              </a:rPr>
              <a:t>36 million </a:t>
            </a:r>
            <a:r>
              <a:rPr lang="en-GB" sz="1200" dirty="0">
                <a:solidFill>
                  <a:prstClr val="black"/>
                </a:solidFill>
                <a:latin typeface="Arial"/>
                <a:ea typeface="Times New Roman"/>
              </a:rPr>
              <a:t>from conditional grants and R 21 </a:t>
            </a:r>
            <a:r>
              <a:rPr lang="en-GB" sz="1200" dirty="0" smtClean="0">
                <a:solidFill>
                  <a:prstClr val="black"/>
                </a:solidFill>
                <a:latin typeface="Arial"/>
                <a:ea typeface="Times New Roman"/>
              </a:rPr>
              <a:t>million </a:t>
            </a:r>
            <a:r>
              <a:rPr lang="en-GB" sz="1200" dirty="0">
                <a:solidFill>
                  <a:prstClr val="black"/>
                </a:solidFill>
                <a:latin typeface="Arial"/>
                <a:ea typeface="Times New Roman"/>
              </a:rPr>
              <a:t>from the equitable share.  Since an amount of R </a:t>
            </a:r>
            <a:r>
              <a:rPr lang="en-GB" sz="1200" dirty="0" smtClean="0">
                <a:solidFill>
                  <a:prstClr val="black"/>
                </a:solidFill>
                <a:latin typeface="Arial"/>
                <a:ea typeface="Times New Roman"/>
              </a:rPr>
              <a:t>58.1 million </a:t>
            </a:r>
            <a:r>
              <a:rPr lang="en-GB" sz="1200" dirty="0">
                <a:solidFill>
                  <a:prstClr val="black"/>
                </a:solidFill>
                <a:latin typeface="Arial"/>
                <a:ea typeface="Times New Roman"/>
              </a:rPr>
              <a:t>of the accruals are committed; a roll-over has been requested from Provincial Treasury. It is envisaged that the remaining amount of R </a:t>
            </a:r>
            <a:r>
              <a:rPr lang="en-GB" sz="1200" dirty="0" smtClean="0">
                <a:solidFill>
                  <a:prstClr val="black"/>
                </a:solidFill>
                <a:latin typeface="Arial"/>
                <a:ea typeface="Times New Roman"/>
              </a:rPr>
              <a:t>8.9 million </a:t>
            </a:r>
            <a:r>
              <a:rPr lang="en-GB" sz="1200" dirty="0">
                <a:solidFill>
                  <a:prstClr val="black"/>
                </a:solidFill>
                <a:latin typeface="Arial"/>
                <a:ea typeface="Times New Roman"/>
              </a:rPr>
              <a:t>will be funded by internal austerity measures.</a:t>
            </a:r>
            <a:endParaRPr lang="en-US" sz="1200" dirty="0">
              <a:solidFill>
                <a:prstClr val="black"/>
              </a:solidFill>
              <a:latin typeface="Times New Roman"/>
              <a:ea typeface="Times New Roman"/>
            </a:endParaRPr>
          </a:p>
          <a:p>
            <a:pPr algn="just">
              <a:lnSpc>
                <a:spcPct val="150000"/>
              </a:lnSpc>
              <a:tabLst>
                <a:tab pos="2743200" algn="ctr"/>
                <a:tab pos="5486400" algn="r"/>
                <a:tab pos="990600" algn="l"/>
                <a:tab pos="1260475" algn="l"/>
              </a:tabLst>
            </a:pPr>
            <a:r>
              <a:rPr lang="en-GB" dirty="0">
                <a:solidFill>
                  <a:prstClr val="black"/>
                </a:solidFill>
                <a:latin typeface="Arial"/>
                <a:ea typeface="Times New Roman"/>
              </a:rPr>
              <a:t> </a:t>
            </a:r>
            <a:endParaRPr lang="en-US" sz="1400" dirty="0">
              <a:solidFill>
                <a:prstClr val="black"/>
              </a:solidFill>
              <a:latin typeface="Times New Roman"/>
              <a:ea typeface="Times New Roman"/>
            </a:endParaRPr>
          </a:p>
        </p:txBody>
      </p:sp>
    </p:spTree>
    <p:extLst>
      <p:ext uri="{BB962C8B-B14F-4D97-AF65-F5344CB8AC3E}">
        <p14:creationId xmlns:p14="http://schemas.microsoft.com/office/powerpoint/2010/main" xmlns="" val="1306347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620692"/>
            <a:ext cx="8964488" cy="5505475"/>
          </a:xfrm>
        </p:spPr>
        <p:txBody>
          <a:bodyPr>
            <a:normAutofit/>
          </a:bodyPr>
          <a:lstStyle/>
          <a:p>
            <a:pPr marL="0" lvl="0" indent="0" algn="just">
              <a:buNone/>
            </a:pPr>
            <a:r>
              <a:rPr lang="en-US" sz="1600" b="1" dirty="0" smtClean="0">
                <a:solidFill>
                  <a:prstClr val="black"/>
                </a:solidFill>
              </a:rPr>
              <a:t>Conclusion</a:t>
            </a:r>
          </a:p>
          <a:p>
            <a:pPr marL="0" lvl="0" indent="0" algn="just">
              <a:buNone/>
            </a:pPr>
            <a:r>
              <a:rPr lang="en-ZA" sz="1600" dirty="0" smtClean="0">
                <a:solidFill>
                  <a:srgbClr val="000000"/>
                </a:solidFill>
              </a:rPr>
              <a:t>The </a:t>
            </a:r>
            <a:r>
              <a:rPr lang="en-ZA" sz="1600" dirty="0">
                <a:solidFill>
                  <a:srgbClr val="000000"/>
                </a:solidFill>
              </a:rPr>
              <a:t>Provincial Treasury would like to encourage the Department to improve planning/budgeting  around COE ,procurement of goods and payment of capital assets. The reduction on accruals from R 289.476 million from 2013/14 to R 67.117 million for 2014/15 is a great achievement and the Department is commended for this as it implies that funds appropriated for 2015/16 will in the main be used to achieve the objectives of the 2015/16  APP.</a:t>
            </a:r>
            <a:endParaRPr lang="en-US" sz="1600" b="1" dirty="0">
              <a:solidFill>
                <a:prstClr val="black"/>
              </a:solidFill>
            </a:endParaRPr>
          </a:p>
          <a:p>
            <a:pPr marL="0" lvl="0" indent="0" algn="just">
              <a:buNone/>
            </a:pPr>
            <a:endParaRPr lang="en-US" sz="1600" dirty="0">
              <a:solidFill>
                <a:prstClr val="black"/>
              </a:solidFill>
            </a:endParaRPr>
          </a:p>
          <a:p>
            <a:pPr marL="0" lvl="0" indent="0">
              <a:buNone/>
            </a:pPr>
            <a:endParaRPr lang="en-ZA" sz="1600" b="1" dirty="0">
              <a:solidFill>
                <a:srgbClr val="0070C0"/>
              </a:solidFill>
            </a:endParaRPr>
          </a:p>
          <a:p>
            <a:pPr marL="0" indent="0">
              <a:buNone/>
            </a:pPr>
            <a:endParaRPr lang="en-US" sz="1600" b="1" dirty="0"/>
          </a:p>
        </p:txBody>
      </p:sp>
      <p:sp>
        <p:nvSpPr>
          <p:cNvPr id="4" name="Slide Number Placeholder 3"/>
          <p:cNvSpPr>
            <a:spLocks noGrp="1"/>
          </p:cNvSpPr>
          <p:nvPr>
            <p:ph type="sldNum" sz="quarter" idx="12"/>
          </p:nvPr>
        </p:nvSpPr>
        <p:spPr/>
        <p:txBody>
          <a:bodyPr/>
          <a:lstStyle/>
          <a:p>
            <a:fld id="{45A6EBFA-C667-40FF-872A-3DBDCC490128}" type="slidenum">
              <a:rPr lang="en-ZA" smtClean="0"/>
              <a:pPr/>
              <a:t>21</a:t>
            </a:fld>
            <a:endParaRPr lang="en-ZA" dirty="0"/>
          </a:p>
        </p:txBody>
      </p:sp>
    </p:spTree>
    <p:extLst>
      <p:ext uri="{BB962C8B-B14F-4D97-AF65-F5344CB8AC3E}">
        <p14:creationId xmlns:p14="http://schemas.microsoft.com/office/powerpoint/2010/main" xmlns="" val="532721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4038A51-581D-4897-B72A-12E4BAE63DAA}" type="slidenum">
              <a:rPr lang="en-US" smtClean="0"/>
              <a:pPr>
                <a:defRPr/>
              </a:pPr>
              <a:t>22</a:t>
            </a:fld>
            <a:endParaRPr lang="en-US"/>
          </a:p>
        </p:txBody>
      </p:sp>
      <p:graphicFrame>
        <p:nvGraphicFramePr>
          <p:cNvPr id="14339" name="Object 3"/>
          <p:cNvGraphicFramePr>
            <a:graphicFrameLocks noChangeAspect="1"/>
          </p:cNvGraphicFramePr>
          <p:nvPr>
            <p:extLst>
              <p:ext uri="{D42A27DB-BD31-4B8C-83A1-F6EECF244321}">
                <p14:modId xmlns:p14="http://schemas.microsoft.com/office/powerpoint/2010/main" xmlns="" val="2631474"/>
              </p:ext>
            </p:extLst>
          </p:nvPr>
        </p:nvGraphicFramePr>
        <p:xfrm>
          <a:off x="32281" y="836712"/>
          <a:ext cx="9004216" cy="5112568"/>
        </p:xfrm>
        <a:graphic>
          <a:graphicData uri="http://schemas.openxmlformats.org/presentationml/2006/ole">
            <p:oleObj spid="_x0000_s14586" name="Macro-Enabled Worksheet" r:id="rId3" imgW="11858560" imgH="3771900" progId="Excel.SheetMacroEnabled.12">
              <p:link updateAutomatic="1"/>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4C79A83-82F3-49E3-ABE5-01D877E5CD0F}" type="slidenum">
              <a:rPr lang="en-US" smtClean="0"/>
              <a:pPr>
                <a:defRPr/>
              </a:pPr>
              <a:t>23</a:t>
            </a:fld>
            <a:endParaRPr lang="en-US" dirty="0"/>
          </a:p>
        </p:txBody>
      </p:sp>
      <p:graphicFrame>
        <p:nvGraphicFramePr>
          <p:cNvPr id="16387" name="Object 3"/>
          <p:cNvGraphicFramePr>
            <a:graphicFrameLocks noChangeAspect="1"/>
          </p:cNvGraphicFramePr>
          <p:nvPr>
            <p:extLst>
              <p:ext uri="{D42A27DB-BD31-4B8C-83A1-F6EECF244321}">
                <p14:modId xmlns:p14="http://schemas.microsoft.com/office/powerpoint/2010/main" xmlns="" val="717668802"/>
              </p:ext>
            </p:extLst>
          </p:nvPr>
        </p:nvGraphicFramePr>
        <p:xfrm>
          <a:off x="117479" y="620688"/>
          <a:ext cx="8909050" cy="5211762"/>
        </p:xfrm>
        <a:graphic>
          <a:graphicData uri="http://schemas.openxmlformats.org/presentationml/2006/ole">
            <p:oleObj spid="_x0000_s16632"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solidFill>
                  <a:srgbClr val="002060"/>
                </a:solidFill>
              </a:rPr>
              <a:t> </a:t>
            </a:r>
            <a:endParaRPr lang="en-ZA" dirty="0">
              <a:solidFill>
                <a:srgbClr val="002060"/>
              </a:solidFill>
            </a:endParaRPr>
          </a:p>
        </p:txBody>
      </p:sp>
      <p:sp>
        <p:nvSpPr>
          <p:cNvPr id="6" name="Slide Number Placeholder 5"/>
          <p:cNvSpPr>
            <a:spLocks noGrp="1"/>
          </p:cNvSpPr>
          <p:nvPr>
            <p:ph type="sldNum" sz="quarter" idx="12"/>
          </p:nvPr>
        </p:nvSpPr>
        <p:spPr/>
        <p:txBody>
          <a:bodyPr/>
          <a:lstStyle/>
          <a:p>
            <a:fld id="{45A6EBFA-C667-40FF-872A-3DBDCC490128}" type="slidenum">
              <a:rPr lang="en-ZA" smtClean="0">
                <a:solidFill>
                  <a:prstClr val="black">
                    <a:tint val="75000"/>
                  </a:prstClr>
                </a:solidFill>
              </a:rPr>
              <a:pPr/>
              <a:t>24</a:t>
            </a:fld>
            <a:endParaRPr lang="en-ZA">
              <a:solidFill>
                <a:prstClr val="black">
                  <a:tint val="75000"/>
                </a:prstClr>
              </a:solidFill>
            </a:endParaRPr>
          </a:p>
        </p:txBody>
      </p:sp>
      <p:sp>
        <p:nvSpPr>
          <p:cNvPr id="5" name="Content Placeholder 4"/>
          <p:cNvSpPr txBox="1">
            <a:spLocks noGrp="1" noChangeArrowheads="1"/>
          </p:cNvSpPr>
          <p:nvPr>
            <p:ph idx="1"/>
          </p:nvPr>
        </p:nvSpPr>
        <p:spPr bwMode="auto">
          <a:xfrm>
            <a:off x="0" y="188642"/>
            <a:ext cx="8991600" cy="5306068"/>
          </a:xfrm>
          <a:prstGeom prst="rect">
            <a:avLst/>
          </a:prstGeom>
          <a:noFill/>
          <a:ln w="9525">
            <a:noFill/>
            <a:miter lim="800000"/>
            <a:headEnd/>
            <a:tailEnd/>
          </a:ln>
        </p:spPr>
        <p:txBody>
          <a:bodyPr wrap="square">
            <a:spAutoFit/>
          </a:bodyPr>
          <a:lstStyle/>
          <a:p>
            <a:pPr marL="0" indent="0" algn="just">
              <a:buNone/>
            </a:pPr>
            <a:r>
              <a:rPr lang="en-ZA" sz="1800" b="1" dirty="0">
                <a:solidFill>
                  <a:prstClr val="black"/>
                </a:solidFill>
              </a:rPr>
              <a:t>HEALTH</a:t>
            </a:r>
            <a:endParaRPr lang="en-US" sz="2000" b="1" dirty="0" smtClean="0"/>
          </a:p>
          <a:p>
            <a:pPr marL="0" indent="0" algn="just">
              <a:buNone/>
            </a:pPr>
            <a:r>
              <a:rPr lang="en-US" sz="2000" b="1" dirty="0" smtClean="0"/>
              <a:t>The 98.3 % </a:t>
            </a:r>
            <a:r>
              <a:rPr lang="en-US" sz="2000" b="1" dirty="0"/>
              <a:t>spending </a:t>
            </a:r>
            <a:r>
              <a:rPr lang="en-US" sz="2000" b="1" dirty="0" smtClean="0"/>
              <a:t>of the department is below </a:t>
            </a:r>
            <a:r>
              <a:rPr lang="en-US" sz="2000" b="1" dirty="0"/>
              <a:t>the </a:t>
            </a:r>
            <a:r>
              <a:rPr lang="en-US" sz="2000" b="1" dirty="0" smtClean="0"/>
              <a:t>100 % </a:t>
            </a:r>
            <a:r>
              <a:rPr lang="en-US" sz="2000" b="1" dirty="0"/>
              <a:t>benchmark for the </a:t>
            </a:r>
            <a:r>
              <a:rPr lang="en-US" sz="2000" b="1" dirty="0" smtClean="0"/>
              <a:t>12 months </a:t>
            </a:r>
            <a:r>
              <a:rPr lang="en-US" sz="2000" b="1" dirty="0"/>
              <a:t>and the </a:t>
            </a:r>
            <a:r>
              <a:rPr lang="en-US" sz="2000" b="1" dirty="0" smtClean="0"/>
              <a:t>under-expenditure of R153.255m (1.7 %) is a concern</a:t>
            </a:r>
            <a:r>
              <a:rPr lang="en-US" sz="2000" b="1" dirty="0"/>
              <a:t> </a:t>
            </a:r>
            <a:r>
              <a:rPr lang="en-US" sz="2000" b="1" dirty="0" smtClean="0"/>
              <a:t>as 56.7 % of this is conditional grants (mainly  infrastructure grants). Accruals of R357.448 m are reported on the AFS.</a:t>
            </a:r>
          </a:p>
          <a:p>
            <a:pPr marL="0" indent="0">
              <a:buNone/>
            </a:pPr>
            <a:endParaRPr lang="en-ZA" sz="1200" dirty="0"/>
          </a:p>
          <a:p>
            <a:pPr marL="0" indent="0">
              <a:buNone/>
            </a:pPr>
            <a:r>
              <a:rPr lang="en-ZA" sz="1800" b="1" dirty="0"/>
              <a:t>Compensation of Employees (</a:t>
            </a:r>
            <a:r>
              <a:rPr lang="en-ZA" sz="1800" b="1" dirty="0" smtClean="0"/>
              <a:t>CoE) – </a:t>
            </a:r>
            <a:r>
              <a:rPr lang="en-US" sz="1600" dirty="0" smtClean="0"/>
              <a:t>The </a:t>
            </a:r>
            <a:r>
              <a:rPr lang="en-US" sz="1600" dirty="0"/>
              <a:t>trend shows that the item has been over </a:t>
            </a:r>
            <a:r>
              <a:rPr lang="en-US" sz="1600" dirty="0" smtClean="0"/>
              <a:t>budgeted over the past years, </a:t>
            </a:r>
            <a:r>
              <a:rPr lang="en-US" sz="1600" dirty="0"/>
              <a:t>and at the end of the financial year the outcome would be the under spending on the item.  The imbalance of the budget on the item has led to dire consequences where the unspent budget is surrendered to the Provincial Treasury without the prospect of rolling </a:t>
            </a:r>
            <a:r>
              <a:rPr lang="en-US" sz="1600" dirty="0" smtClean="0"/>
              <a:t>over of </a:t>
            </a:r>
            <a:r>
              <a:rPr lang="en-US" sz="1600" dirty="0"/>
              <a:t>the </a:t>
            </a:r>
            <a:r>
              <a:rPr lang="en-US" sz="1600" dirty="0" smtClean="0"/>
              <a:t>funds.</a:t>
            </a:r>
          </a:p>
          <a:p>
            <a:pPr marL="0" indent="0" algn="just">
              <a:buNone/>
            </a:pPr>
            <a:r>
              <a:rPr lang="en-US" sz="1600" dirty="0" smtClean="0"/>
              <a:t>On the Pre-audited AFS, the department has reported the accruals of R24.296 m on this item, due to overtime, rank translation, danger allowance, leave discounting and rural allowance. This means the department will need to fund this amount within its 2015/16 allocation as there are no roll-overs on this item.</a:t>
            </a:r>
          </a:p>
          <a:p>
            <a:pPr marL="0" indent="0" algn="just">
              <a:buNone/>
            </a:pPr>
            <a:r>
              <a:rPr lang="en-US" sz="1800" b="1" dirty="0" smtClean="0"/>
              <a:t>Goods </a:t>
            </a:r>
            <a:r>
              <a:rPr lang="en-US" sz="1800" b="1" dirty="0"/>
              <a:t>and </a:t>
            </a:r>
            <a:r>
              <a:rPr lang="en-US" sz="1800" b="1" dirty="0" smtClean="0"/>
              <a:t>Services – </a:t>
            </a:r>
            <a:r>
              <a:rPr lang="en-US" sz="1600" dirty="0" smtClean="0"/>
              <a:t>The </a:t>
            </a:r>
            <a:r>
              <a:rPr lang="en-US" sz="1600" dirty="0"/>
              <a:t>under budgeting on the key goods and services items (such as medicine) which </a:t>
            </a:r>
            <a:r>
              <a:rPr lang="en-US" sz="1600" dirty="0" smtClean="0"/>
              <a:t>has resulted on </a:t>
            </a:r>
            <a:r>
              <a:rPr lang="en-US" sz="1600" dirty="0"/>
              <a:t>the overspending on these </a:t>
            </a:r>
            <a:r>
              <a:rPr lang="en-US" sz="1600" dirty="0" smtClean="0"/>
              <a:t>key items </a:t>
            </a:r>
            <a:r>
              <a:rPr lang="en-US" sz="1600" dirty="0"/>
              <a:t>is a </a:t>
            </a:r>
            <a:r>
              <a:rPr lang="en-US" sz="1600" dirty="0" smtClean="0"/>
              <a:t>concern.</a:t>
            </a:r>
          </a:p>
          <a:p>
            <a:pPr marL="457200" lvl="1" indent="0" algn="just">
              <a:buNone/>
            </a:pPr>
            <a:endParaRPr lang="en-US" sz="1200" dirty="0" smtClean="0"/>
          </a:p>
          <a:p>
            <a:pPr marL="457200" lvl="1" indent="0" algn="just">
              <a:buNone/>
            </a:pPr>
            <a:endParaRPr lang="en-US" sz="1600" dirty="0"/>
          </a:p>
          <a:p>
            <a:pPr marL="457200" lvl="1" indent="0" algn="just">
              <a:buNone/>
            </a:pPr>
            <a:endParaRPr lang="en-US" sz="1200" dirty="0"/>
          </a:p>
        </p:txBody>
      </p:sp>
    </p:spTree>
    <p:extLst>
      <p:ext uri="{BB962C8B-B14F-4D97-AF65-F5344CB8AC3E}">
        <p14:creationId xmlns:p14="http://schemas.microsoft.com/office/powerpoint/2010/main" xmlns="" val="170241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ZA" dirty="0" smtClean="0">
                <a:solidFill>
                  <a:srgbClr val="002060"/>
                </a:solidFill>
              </a:rPr>
              <a:t> </a:t>
            </a:r>
            <a:endParaRPr lang="en-ZA" dirty="0">
              <a:solidFill>
                <a:srgbClr val="002060"/>
              </a:solidFill>
            </a:endParaRPr>
          </a:p>
        </p:txBody>
      </p:sp>
      <p:sp>
        <p:nvSpPr>
          <p:cNvPr id="6" name="Slide Number Placeholder 5"/>
          <p:cNvSpPr>
            <a:spLocks noGrp="1"/>
          </p:cNvSpPr>
          <p:nvPr>
            <p:ph type="sldNum" sz="quarter" idx="12"/>
          </p:nvPr>
        </p:nvSpPr>
        <p:spPr/>
        <p:txBody>
          <a:bodyPr/>
          <a:lstStyle/>
          <a:p>
            <a:fld id="{45A6EBFA-C667-40FF-872A-3DBDCC490128}" type="slidenum">
              <a:rPr lang="en-ZA" smtClean="0">
                <a:solidFill>
                  <a:prstClr val="black">
                    <a:tint val="75000"/>
                  </a:prstClr>
                </a:solidFill>
              </a:rPr>
              <a:pPr/>
              <a:t>25</a:t>
            </a:fld>
            <a:endParaRPr lang="en-ZA">
              <a:solidFill>
                <a:prstClr val="black">
                  <a:tint val="75000"/>
                </a:prstClr>
              </a:solidFill>
            </a:endParaRPr>
          </a:p>
        </p:txBody>
      </p:sp>
      <p:sp>
        <p:nvSpPr>
          <p:cNvPr id="5" name="Content Placeholder 4"/>
          <p:cNvSpPr txBox="1">
            <a:spLocks noGrp="1" noChangeArrowheads="1"/>
          </p:cNvSpPr>
          <p:nvPr>
            <p:ph idx="1"/>
          </p:nvPr>
        </p:nvSpPr>
        <p:spPr bwMode="auto">
          <a:xfrm>
            <a:off x="0" y="485966"/>
            <a:ext cx="8991600" cy="5576911"/>
          </a:xfrm>
          <a:prstGeom prst="rect">
            <a:avLst/>
          </a:prstGeom>
          <a:noFill/>
          <a:ln w="9525">
            <a:noFill/>
            <a:miter lim="800000"/>
            <a:headEnd/>
            <a:tailEnd/>
          </a:ln>
        </p:spPr>
        <p:txBody>
          <a:bodyPr wrap="square">
            <a:spAutoFit/>
          </a:bodyPr>
          <a:lstStyle/>
          <a:p>
            <a:pPr marL="0" indent="0" algn="just">
              <a:buNone/>
            </a:pPr>
            <a:r>
              <a:rPr lang="en-ZA" sz="1800" b="1" dirty="0" smtClean="0"/>
              <a:t>Payments for Capital Assets – </a:t>
            </a:r>
            <a:r>
              <a:rPr lang="en-US" sz="1800" dirty="0" smtClean="0"/>
              <a:t>The failure of the Department to implement the asset procurement plan and problems with some accounts received from the implementing agent Public Works due to incorrect calculations, causes delays in payment of infrastructure projects. Final accounts are also not closed on stipulated times. There is slow performance of contractors appointed at Ermelo and Standerton projects. There is also a delay in implementation due to overdesign for the following projects: </a:t>
            </a:r>
            <a:r>
              <a:rPr lang="en-US" sz="1800" dirty="0" err="1" smtClean="0"/>
              <a:t>Themba</a:t>
            </a:r>
            <a:r>
              <a:rPr lang="en-US" sz="1800" dirty="0" smtClean="0"/>
              <a:t>, Carolina, </a:t>
            </a:r>
            <a:r>
              <a:rPr lang="en-US" sz="1800" dirty="0" err="1" smtClean="0"/>
              <a:t>Sabie</a:t>
            </a:r>
            <a:r>
              <a:rPr lang="en-US" sz="1800" dirty="0" smtClean="0"/>
              <a:t>, Elsie Ballot, </a:t>
            </a:r>
            <a:r>
              <a:rPr lang="en-US" sz="1800" dirty="0" err="1" smtClean="0"/>
              <a:t>Mmammethlakhe</a:t>
            </a:r>
            <a:r>
              <a:rPr lang="en-US" sz="1800" dirty="0" smtClean="0"/>
              <a:t>, Ermelo and </a:t>
            </a:r>
            <a:r>
              <a:rPr lang="en-US" sz="1800" dirty="0" err="1" smtClean="0"/>
              <a:t>Bethal</a:t>
            </a:r>
            <a:r>
              <a:rPr lang="en-US" sz="1800" dirty="0" smtClean="0"/>
              <a:t>. All the above factors attributed to the slow spending on Capital. Adjudication processes also need to be finalized for appointment of contractors for tenders advertised for critical medical equipment.</a:t>
            </a:r>
          </a:p>
          <a:p>
            <a:pPr marL="0" indent="0" algn="just">
              <a:buNone/>
            </a:pPr>
            <a:endParaRPr lang="en-ZA" sz="1800" b="1" dirty="0" smtClean="0"/>
          </a:p>
          <a:p>
            <a:pPr marL="0" indent="0" algn="just">
              <a:buNone/>
            </a:pPr>
            <a:r>
              <a:rPr lang="en-ZA" sz="1800" b="1" dirty="0" smtClean="0"/>
              <a:t>Conditional Grants – </a:t>
            </a:r>
            <a:r>
              <a:rPr lang="en-US" sz="1800" b="1" dirty="0" smtClean="0"/>
              <a:t>Health Facility Revitalization Grant</a:t>
            </a:r>
            <a:r>
              <a:rPr lang="en-US" sz="1800" dirty="0" smtClean="0"/>
              <a:t> - </a:t>
            </a:r>
            <a:r>
              <a:rPr lang="en-US" sz="1800" dirty="0"/>
              <a:t>The Department could not process outstanding accounts due to non receiving of final accounts for completed projects from </a:t>
            </a:r>
            <a:r>
              <a:rPr lang="en-US" sz="1800" dirty="0" smtClean="0"/>
              <a:t>the implementing agent.  </a:t>
            </a:r>
            <a:r>
              <a:rPr lang="en-US" sz="1800" dirty="0"/>
              <a:t>Some accounts have been returned due to incomplete information or lack of required documentation.  The agreement of scope between the Department and Department of Public Works also took longer than expected to </a:t>
            </a:r>
            <a:r>
              <a:rPr lang="en-US" sz="1800" dirty="0" smtClean="0"/>
              <a:t>finalize.</a:t>
            </a:r>
          </a:p>
          <a:p>
            <a:pPr marL="0" indent="0" algn="just">
              <a:buNone/>
            </a:pPr>
            <a:r>
              <a:rPr lang="en-US" sz="1800" b="1" dirty="0" smtClean="0"/>
              <a:t>NHI</a:t>
            </a:r>
            <a:r>
              <a:rPr lang="en-US" sz="1800" dirty="0" smtClean="0"/>
              <a:t>  </a:t>
            </a:r>
            <a:r>
              <a:rPr lang="en-US" sz="1800" dirty="0"/>
              <a:t>- The grant is experiencing delays with specification for impact assessments which is difficult and  relies on guidance from National Health</a:t>
            </a:r>
            <a:r>
              <a:rPr lang="en-US" sz="1800" dirty="0" smtClean="0"/>
              <a:t>.</a:t>
            </a:r>
          </a:p>
          <a:p>
            <a:pPr marL="0" indent="0" algn="just">
              <a:buNone/>
            </a:pPr>
            <a:r>
              <a:rPr lang="en-US" sz="1800" dirty="0" smtClean="0"/>
              <a:t>The department has </a:t>
            </a:r>
            <a:r>
              <a:rPr lang="en-US" sz="1800" dirty="0" err="1" smtClean="0"/>
              <a:t>finalised</a:t>
            </a:r>
            <a:r>
              <a:rPr lang="en-US" sz="1800" dirty="0" smtClean="0"/>
              <a:t> appointment of Head of Infrastructure and appointments in this unit are being </a:t>
            </a:r>
            <a:r>
              <a:rPr lang="en-US" sz="1800" dirty="0" err="1" smtClean="0"/>
              <a:t>prioritised</a:t>
            </a:r>
            <a:r>
              <a:rPr lang="en-US" sz="1800" dirty="0" smtClean="0"/>
              <a:t>.</a:t>
            </a:r>
            <a:endParaRPr lang="en-US" sz="1800" dirty="0"/>
          </a:p>
        </p:txBody>
      </p:sp>
      <p:sp>
        <p:nvSpPr>
          <p:cNvPr id="3" name="Rectangle 2"/>
          <p:cNvSpPr/>
          <p:nvPr/>
        </p:nvSpPr>
        <p:spPr>
          <a:xfrm>
            <a:off x="3851920" y="116632"/>
            <a:ext cx="1180046" cy="369332"/>
          </a:xfrm>
          <a:prstGeom prst="rect">
            <a:avLst/>
          </a:prstGeom>
        </p:spPr>
        <p:txBody>
          <a:bodyPr wrap="square">
            <a:spAutoFit/>
          </a:bodyPr>
          <a:lstStyle/>
          <a:p>
            <a:r>
              <a:rPr lang="en-ZA" b="1" dirty="0">
                <a:solidFill>
                  <a:prstClr val="black"/>
                </a:solidFill>
              </a:rPr>
              <a:t>HEALTH</a:t>
            </a:r>
            <a:endParaRPr lang="en-US" dirty="0"/>
          </a:p>
        </p:txBody>
      </p:sp>
    </p:spTree>
    <p:extLst>
      <p:ext uri="{BB962C8B-B14F-4D97-AF65-F5344CB8AC3E}">
        <p14:creationId xmlns:p14="http://schemas.microsoft.com/office/powerpoint/2010/main" xmlns="" val="88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solidFill>
                  <a:srgbClr val="002060"/>
                </a:solidFill>
              </a:rPr>
              <a:t> </a:t>
            </a:r>
            <a:endParaRPr lang="en-ZA" dirty="0">
              <a:solidFill>
                <a:srgbClr val="002060"/>
              </a:solidFill>
            </a:endParaRPr>
          </a:p>
        </p:txBody>
      </p:sp>
      <p:sp>
        <p:nvSpPr>
          <p:cNvPr id="6" name="Slide Number Placeholder 5"/>
          <p:cNvSpPr>
            <a:spLocks noGrp="1"/>
          </p:cNvSpPr>
          <p:nvPr>
            <p:ph type="sldNum" sz="quarter" idx="12"/>
          </p:nvPr>
        </p:nvSpPr>
        <p:spPr/>
        <p:txBody>
          <a:bodyPr/>
          <a:lstStyle/>
          <a:p>
            <a:fld id="{45A6EBFA-C667-40FF-872A-3DBDCC490128}" type="slidenum">
              <a:rPr lang="en-ZA" smtClean="0">
                <a:solidFill>
                  <a:prstClr val="black">
                    <a:tint val="75000"/>
                  </a:prstClr>
                </a:solidFill>
              </a:rPr>
              <a:pPr/>
              <a:t>26</a:t>
            </a:fld>
            <a:endParaRPr lang="en-ZA">
              <a:solidFill>
                <a:prstClr val="black">
                  <a:tint val="75000"/>
                </a:prstClr>
              </a:solidFill>
            </a:endParaRPr>
          </a:p>
        </p:txBody>
      </p:sp>
      <p:sp>
        <p:nvSpPr>
          <p:cNvPr id="5" name="Content Placeholder 4"/>
          <p:cNvSpPr txBox="1">
            <a:spLocks noGrp="1" noChangeArrowheads="1"/>
          </p:cNvSpPr>
          <p:nvPr>
            <p:ph idx="1"/>
          </p:nvPr>
        </p:nvSpPr>
        <p:spPr bwMode="auto">
          <a:xfrm>
            <a:off x="152400" y="692697"/>
            <a:ext cx="8839200" cy="2486835"/>
          </a:xfrm>
          <a:prstGeom prst="rect">
            <a:avLst/>
          </a:prstGeom>
          <a:noFill/>
          <a:ln w="9525">
            <a:noFill/>
            <a:miter lim="800000"/>
            <a:headEnd/>
            <a:tailEnd/>
          </a:ln>
        </p:spPr>
        <p:txBody>
          <a:bodyPr wrap="square">
            <a:spAutoFit/>
          </a:bodyPr>
          <a:lstStyle/>
          <a:p>
            <a:pPr marL="0" indent="0">
              <a:buNone/>
            </a:pPr>
            <a:r>
              <a:rPr lang="en-ZA" sz="1800" b="1" dirty="0" smtClean="0"/>
              <a:t>Conditional Grants </a:t>
            </a:r>
            <a:endParaRPr lang="en-US" sz="1600" b="1" dirty="0" smtClean="0"/>
          </a:p>
          <a:p>
            <a:pPr marL="0" indent="0">
              <a:buNone/>
            </a:pPr>
            <a:r>
              <a:rPr lang="en-US" sz="1600" b="1" dirty="0" smtClean="0"/>
              <a:t>NTSG</a:t>
            </a:r>
            <a:r>
              <a:rPr lang="en-US" sz="1600" dirty="0" smtClean="0"/>
              <a:t>  – </a:t>
            </a:r>
            <a:r>
              <a:rPr lang="en-US" sz="1600" dirty="0"/>
              <a:t>Spending on the grant is below the benchmark although the purpose of the grant have changed and a revised business plan have therefor been approved. Newly appointed  specialist were incorrectly linked and tender for equipment was advertised in November. Some accounts were processed using equitable share e.g. Laboratory services and Blood supplies. Also delays are experience in payment of accounts for private services due to long SCM </a:t>
            </a:r>
            <a:r>
              <a:rPr lang="en-US" sz="1600" dirty="0" smtClean="0"/>
              <a:t>processes.</a:t>
            </a:r>
          </a:p>
          <a:p>
            <a:pPr marL="0" indent="0">
              <a:buNone/>
            </a:pPr>
            <a:endParaRPr lang="en-US" sz="1600" b="1" dirty="0"/>
          </a:p>
          <a:p>
            <a:pPr marL="0" indent="0">
              <a:buNone/>
            </a:pPr>
            <a:r>
              <a:rPr lang="en-US" sz="1600" b="1" dirty="0" smtClean="0"/>
              <a:t>EPWP Integrated </a:t>
            </a:r>
            <a:r>
              <a:rPr lang="en-US" sz="1600" dirty="0" smtClean="0"/>
              <a:t> – </a:t>
            </a:r>
            <a:r>
              <a:rPr lang="en-US" sz="1600" dirty="0"/>
              <a:t>Department of Public Works delayed the scoping and appointment of contractors. Also contributing is the slow progress on sites handed over.</a:t>
            </a:r>
            <a:endParaRPr lang="en-US" sz="1600" dirty="0" smtClean="0"/>
          </a:p>
        </p:txBody>
      </p:sp>
    </p:spTree>
    <p:extLst>
      <p:ext uri="{BB962C8B-B14F-4D97-AF65-F5344CB8AC3E}">
        <p14:creationId xmlns:p14="http://schemas.microsoft.com/office/powerpoint/2010/main" xmlns="" val="3124941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1E84430-C26E-4113-A8D2-2194D48DC364}" type="slidenum">
              <a:rPr lang="en-US" smtClean="0"/>
              <a:pPr>
                <a:defRPr/>
              </a:pPr>
              <a:t>27</a:t>
            </a:fld>
            <a:endParaRPr lang="en-US"/>
          </a:p>
        </p:txBody>
      </p:sp>
      <p:graphicFrame>
        <p:nvGraphicFramePr>
          <p:cNvPr id="17411" name="Object 3"/>
          <p:cNvGraphicFramePr>
            <a:graphicFrameLocks noChangeAspect="1"/>
          </p:cNvGraphicFramePr>
          <p:nvPr>
            <p:extLst>
              <p:ext uri="{D42A27DB-BD31-4B8C-83A1-F6EECF244321}">
                <p14:modId xmlns:p14="http://schemas.microsoft.com/office/powerpoint/2010/main" xmlns="" val="1745435698"/>
              </p:ext>
            </p:extLst>
          </p:nvPr>
        </p:nvGraphicFramePr>
        <p:xfrm>
          <a:off x="352427" y="1019179"/>
          <a:ext cx="8364538" cy="5129213"/>
        </p:xfrm>
        <a:graphic>
          <a:graphicData uri="http://schemas.openxmlformats.org/presentationml/2006/ole">
            <p:oleObj spid="_x0000_s17657" name="Macro-Enabled Worksheet" r:id="rId3" imgW="11858560" imgH="3286011" progId="Excel.SheetMacroEnabled.12">
              <p:link updateAutomatic="1"/>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7187A45-E899-4FAF-8CAE-338017F2BC78}" type="slidenum">
              <a:rPr lang="en-US" smtClean="0"/>
              <a:pPr>
                <a:defRPr/>
              </a:pPr>
              <a:t>28</a:t>
            </a:fld>
            <a:endParaRPr lang="en-US" dirty="0"/>
          </a:p>
        </p:txBody>
      </p:sp>
      <p:graphicFrame>
        <p:nvGraphicFramePr>
          <p:cNvPr id="19459" name="Object 3"/>
          <p:cNvGraphicFramePr>
            <a:graphicFrameLocks noChangeAspect="1"/>
          </p:cNvGraphicFramePr>
          <p:nvPr>
            <p:extLst>
              <p:ext uri="{D42A27DB-BD31-4B8C-83A1-F6EECF244321}">
                <p14:modId xmlns:p14="http://schemas.microsoft.com/office/powerpoint/2010/main" xmlns="" val="2629920623"/>
              </p:ext>
            </p:extLst>
          </p:nvPr>
        </p:nvGraphicFramePr>
        <p:xfrm>
          <a:off x="117479" y="548680"/>
          <a:ext cx="8909050" cy="5211762"/>
        </p:xfrm>
        <a:graphic>
          <a:graphicData uri="http://schemas.openxmlformats.org/presentationml/2006/ole">
            <p:oleObj spid="_x0000_s19703"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796876"/>
            <a:ext cx="4572000" cy="507831"/>
          </a:xfrm>
          <a:prstGeom prst="rect">
            <a:avLst/>
          </a:prstGeom>
        </p:spPr>
        <p:txBody>
          <a:bodyPr>
            <a:spAutoFit/>
          </a:bodyPr>
          <a:lstStyle/>
          <a:p>
            <a:pPr marL="180340" marR="0" algn="just">
              <a:lnSpc>
                <a:spcPct val="150000"/>
              </a:lnSpc>
              <a:spcBef>
                <a:spcPts val="0"/>
              </a:spcBef>
              <a:spcAft>
                <a:spcPts val="0"/>
              </a:spcAft>
            </a:pPr>
            <a:r>
              <a:rPr lang="en-GB" dirty="0">
                <a:latin typeface="Arial"/>
                <a:ea typeface="Times New Roman"/>
              </a:rPr>
              <a:t> </a:t>
            </a:r>
            <a:endParaRPr lang="en-US" sz="1400" dirty="0">
              <a:effectLst/>
              <a:latin typeface="Times New Roman"/>
              <a:ea typeface="Times New Roman"/>
            </a:endParaRPr>
          </a:p>
        </p:txBody>
      </p:sp>
      <p:sp>
        <p:nvSpPr>
          <p:cNvPr id="4" name="Rectangle 3"/>
          <p:cNvSpPr/>
          <p:nvPr/>
        </p:nvSpPr>
        <p:spPr>
          <a:xfrm>
            <a:off x="107504" y="260651"/>
            <a:ext cx="8856984" cy="5909310"/>
          </a:xfrm>
          <a:prstGeom prst="rect">
            <a:avLst/>
          </a:prstGeom>
        </p:spPr>
        <p:txBody>
          <a:bodyPr wrap="square">
            <a:spAutoFit/>
          </a:bodyPr>
          <a:lstStyle/>
          <a:p>
            <a:pPr lvl="0" algn="just">
              <a:lnSpc>
                <a:spcPct val="150000"/>
              </a:lnSpc>
              <a:tabLst>
                <a:tab pos="2743200" algn="ctr"/>
                <a:tab pos="5486400" algn="r"/>
                <a:tab pos="990600" algn="l"/>
                <a:tab pos="1260475" algn="l"/>
              </a:tabLst>
            </a:pPr>
            <a:r>
              <a:rPr lang="en-ZA" sz="1400" b="1" dirty="0" smtClean="0">
                <a:solidFill>
                  <a:prstClr val="black"/>
                </a:solidFill>
                <a:latin typeface="Arial"/>
                <a:ea typeface="Times New Roman"/>
              </a:rPr>
              <a:t>DEPARTMENT OF SOCIAL DEVELOPMENT</a:t>
            </a:r>
          </a:p>
          <a:p>
            <a:pPr marL="342900" lvl="0" indent="-342900" algn="just">
              <a:lnSpc>
                <a:spcPct val="150000"/>
              </a:lnSpc>
              <a:buFont typeface="+mj-lt"/>
              <a:buAutoNum type="alphaLcParenR"/>
              <a:tabLst>
                <a:tab pos="2743200" algn="ctr"/>
                <a:tab pos="5486400" algn="r"/>
                <a:tab pos="990600" algn="l"/>
                <a:tab pos="1260475" algn="l"/>
              </a:tabLst>
            </a:pPr>
            <a:r>
              <a:rPr lang="en-ZA" sz="1400" dirty="0" smtClean="0">
                <a:solidFill>
                  <a:prstClr val="black"/>
                </a:solidFill>
                <a:latin typeface="Arial"/>
                <a:ea typeface="Times New Roman"/>
              </a:rPr>
              <a:t>The </a:t>
            </a:r>
            <a:r>
              <a:rPr lang="en-ZA" sz="1400" dirty="0">
                <a:solidFill>
                  <a:prstClr val="black"/>
                </a:solidFill>
                <a:latin typeface="Arial"/>
                <a:ea typeface="Times New Roman"/>
              </a:rPr>
              <a:t>department spent 100% of its budget allocation for 2014/15; and closed the financial year with an overdraft amount of R 3.7 million.   </a:t>
            </a:r>
            <a:endParaRPr lang="en-ZA" sz="1400" dirty="0" smtClean="0">
              <a:solidFill>
                <a:prstClr val="black"/>
              </a:solidFill>
              <a:latin typeface="Arial"/>
              <a:ea typeface="Times New Roman"/>
            </a:endParaRPr>
          </a:p>
          <a:p>
            <a:pPr marL="342900" lvl="0" indent="-342900" algn="just">
              <a:lnSpc>
                <a:spcPct val="150000"/>
              </a:lnSpc>
              <a:buFont typeface="+mj-lt"/>
              <a:buAutoNum type="alphaLcParenR"/>
              <a:tabLst>
                <a:tab pos="2743200" algn="ctr"/>
                <a:tab pos="5486400" algn="r"/>
                <a:tab pos="990600" algn="l"/>
                <a:tab pos="1260475" algn="l"/>
              </a:tabLst>
            </a:pPr>
            <a:r>
              <a:rPr lang="en-GB" sz="1400" dirty="0" smtClean="0">
                <a:solidFill>
                  <a:prstClr val="black"/>
                </a:solidFill>
                <a:latin typeface="Arial"/>
                <a:ea typeface="Times New Roman"/>
              </a:rPr>
              <a:t>The </a:t>
            </a:r>
            <a:r>
              <a:rPr lang="en-GB" sz="1400" dirty="0">
                <a:solidFill>
                  <a:prstClr val="black"/>
                </a:solidFill>
                <a:latin typeface="Arial"/>
                <a:ea typeface="Times New Roman"/>
              </a:rPr>
              <a:t>bank overdraft was caused by disbursements made on the last day of financial end and the cash in the bank was not enough. The department acknowledged the anomaly and that it should have managed its finances </a:t>
            </a:r>
            <a:r>
              <a:rPr lang="en-GB" sz="1400" dirty="0" smtClean="0">
                <a:solidFill>
                  <a:prstClr val="black"/>
                </a:solidFill>
                <a:latin typeface="Arial"/>
                <a:ea typeface="Times New Roman"/>
              </a:rPr>
              <a:t>better. 	In </a:t>
            </a:r>
            <a:r>
              <a:rPr lang="en-GB" sz="1400" dirty="0">
                <a:solidFill>
                  <a:prstClr val="black"/>
                </a:solidFill>
                <a:latin typeface="Arial"/>
                <a:ea typeface="Times New Roman"/>
              </a:rPr>
              <a:t>order to address this weakness and to ensure that this does not recur in future the department, in addition to the cash management systems already in place, implemented the following systems:</a:t>
            </a:r>
            <a:endParaRPr lang="en-US" sz="1400" dirty="0">
              <a:solidFill>
                <a:prstClr val="black"/>
              </a:solidFill>
              <a:latin typeface="Times New Roman"/>
              <a:ea typeface="Times New Roman"/>
            </a:endParaRPr>
          </a:p>
          <a:p>
            <a:pPr marL="342900" lvl="0" indent="-342900" algn="just">
              <a:lnSpc>
                <a:spcPct val="150000"/>
              </a:lnSpc>
              <a:buFont typeface="+mj-lt"/>
              <a:buAutoNum type="alphaLcParenR"/>
            </a:pPr>
            <a:r>
              <a:rPr lang="en-GB" sz="1400" dirty="0" smtClean="0">
                <a:solidFill>
                  <a:prstClr val="black"/>
                </a:solidFill>
                <a:latin typeface="Arial"/>
                <a:ea typeface="Times New Roman"/>
              </a:rPr>
              <a:t>Monthly </a:t>
            </a:r>
            <a:r>
              <a:rPr lang="en-GB" sz="1400" dirty="0">
                <a:solidFill>
                  <a:prstClr val="black"/>
                </a:solidFill>
                <a:latin typeface="Arial"/>
                <a:ea typeface="Times New Roman"/>
              </a:rPr>
              <a:t>reconciliation which incorporates the debtors created in respect disbursements of the current financial year. </a:t>
            </a:r>
            <a:r>
              <a:rPr lang="en-GB" sz="1400" dirty="0" smtClean="0">
                <a:solidFill>
                  <a:prstClr val="black"/>
                </a:solidFill>
                <a:latin typeface="Arial"/>
                <a:ea typeface="Times New Roman"/>
              </a:rPr>
              <a:t>Improve </a:t>
            </a:r>
            <a:r>
              <a:rPr lang="en-GB" sz="1400" dirty="0">
                <a:solidFill>
                  <a:prstClr val="black"/>
                </a:solidFill>
                <a:latin typeface="Arial"/>
                <a:ea typeface="Times New Roman"/>
              </a:rPr>
              <a:t>daily and monthly reconciliations on Bank (PMG) and BAS account balances to avoid bank </a:t>
            </a:r>
            <a:r>
              <a:rPr lang="en-GB" sz="1400" dirty="0" smtClean="0">
                <a:solidFill>
                  <a:prstClr val="black"/>
                </a:solidFill>
                <a:latin typeface="Arial"/>
                <a:ea typeface="Times New Roman"/>
              </a:rPr>
              <a:t>overdrafts.</a:t>
            </a:r>
          </a:p>
          <a:p>
            <a:pPr marL="342900" lvl="0" indent="-342900" algn="just">
              <a:lnSpc>
                <a:spcPct val="150000"/>
              </a:lnSpc>
              <a:buFont typeface="+mj-lt"/>
              <a:buAutoNum type="alphaLcParenR"/>
            </a:pPr>
            <a:r>
              <a:rPr lang="en-GB" sz="1400" dirty="0" smtClean="0">
                <a:solidFill>
                  <a:prstClr val="black"/>
                </a:solidFill>
                <a:latin typeface="Arial"/>
                <a:ea typeface="Times New Roman"/>
              </a:rPr>
              <a:t>The </a:t>
            </a:r>
            <a:r>
              <a:rPr lang="en-GB" sz="1400" dirty="0">
                <a:solidFill>
                  <a:prstClr val="black"/>
                </a:solidFill>
                <a:latin typeface="Arial"/>
                <a:ea typeface="Times New Roman"/>
              </a:rPr>
              <a:t>department will also continue to perform daily bank reconciliation which provides guidance on cash requisites daily as well as cash balances. In addition, the departmental bookkeeping unit will interact with districts finance heads and the provincial responsible official for payment with regard to cash needs prior authorising payments in the system</a:t>
            </a:r>
            <a:r>
              <a:rPr lang="en-GB" sz="1400" dirty="0" smtClean="0">
                <a:solidFill>
                  <a:prstClr val="black"/>
                </a:solidFill>
                <a:latin typeface="Arial"/>
                <a:ea typeface="Times New Roman"/>
              </a:rPr>
              <a:t>. A </a:t>
            </a:r>
            <a:r>
              <a:rPr lang="en-GB" sz="1400" dirty="0">
                <a:solidFill>
                  <a:prstClr val="black"/>
                </a:solidFill>
                <a:latin typeface="Arial"/>
                <a:ea typeface="Times New Roman"/>
              </a:rPr>
              <a:t>total amount of R </a:t>
            </a:r>
            <a:r>
              <a:rPr lang="en-GB" sz="1400" dirty="0" smtClean="0">
                <a:solidFill>
                  <a:prstClr val="black"/>
                </a:solidFill>
                <a:latin typeface="Arial"/>
                <a:ea typeface="Times New Roman"/>
              </a:rPr>
              <a:t>17.816 million </a:t>
            </a:r>
            <a:r>
              <a:rPr lang="en-GB" sz="1400" dirty="0">
                <a:solidFill>
                  <a:prstClr val="black"/>
                </a:solidFill>
                <a:latin typeface="Arial"/>
                <a:ea typeface="Times New Roman"/>
              </a:rPr>
              <a:t>is recorded as accruals for the period ended 31 March 2015. Of these accruals, an amount of R </a:t>
            </a:r>
            <a:r>
              <a:rPr lang="en-GB" sz="1400" dirty="0" smtClean="0">
                <a:solidFill>
                  <a:prstClr val="black"/>
                </a:solidFill>
                <a:latin typeface="Arial"/>
                <a:ea typeface="Times New Roman"/>
              </a:rPr>
              <a:t>10.799 million </a:t>
            </a:r>
            <a:r>
              <a:rPr lang="en-GB" sz="1400" dirty="0">
                <a:solidFill>
                  <a:prstClr val="black"/>
                </a:solidFill>
                <a:latin typeface="Arial"/>
                <a:ea typeface="Times New Roman"/>
              </a:rPr>
              <a:t>is for infrastructure invoices in respect of infrastructure projects under implementation. Goods and Services accruals amount to R </a:t>
            </a:r>
            <a:r>
              <a:rPr lang="en-GB" sz="1400" dirty="0" smtClean="0">
                <a:solidFill>
                  <a:prstClr val="black"/>
                </a:solidFill>
                <a:latin typeface="Arial"/>
                <a:ea typeface="Times New Roman"/>
              </a:rPr>
              <a:t>6.545 million </a:t>
            </a:r>
            <a:r>
              <a:rPr lang="en-GB" sz="1400" dirty="0">
                <a:solidFill>
                  <a:prstClr val="black"/>
                </a:solidFill>
                <a:latin typeface="Arial"/>
                <a:ea typeface="Times New Roman"/>
              </a:rPr>
              <a:t>and the remaining amount is for Transfers and Subsidies. </a:t>
            </a:r>
            <a:endParaRPr lang="en-US" sz="1400" dirty="0">
              <a:solidFill>
                <a:prstClr val="black"/>
              </a:solidFill>
              <a:latin typeface="Times New Roman"/>
              <a:ea typeface="Times New Roman"/>
            </a:endParaRPr>
          </a:p>
        </p:txBody>
      </p:sp>
    </p:spTree>
    <p:extLst>
      <p:ext uri="{BB962C8B-B14F-4D97-AF65-F5344CB8AC3E}">
        <p14:creationId xmlns:p14="http://schemas.microsoft.com/office/powerpoint/2010/main" xmlns="" val="129403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2B5FF880-9C75-447A-9B42-1F6E26BF5FD1}" type="slidenum">
              <a:rPr lang="en-US" smtClean="0"/>
              <a:pPr>
                <a:defRPr/>
              </a:pPr>
              <a:t>3</a:t>
            </a:fld>
            <a:endParaRPr lang="en-US" dirty="0"/>
          </a:p>
        </p:txBody>
      </p:sp>
      <p:graphicFrame>
        <p:nvGraphicFramePr>
          <p:cNvPr id="1027" name="Object 3"/>
          <p:cNvGraphicFramePr>
            <a:graphicFrameLocks noChangeAspect="1"/>
          </p:cNvGraphicFramePr>
          <p:nvPr>
            <p:extLst>
              <p:ext uri="{D42A27DB-BD31-4B8C-83A1-F6EECF244321}">
                <p14:modId xmlns:p14="http://schemas.microsoft.com/office/powerpoint/2010/main" xmlns="" val="2956811174"/>
              </p:ext>
            </p:extLst>
          </p:nvPr>
        </p:nvGraphicFramePr>
        <p:xfrm>
          <a:off x="252415" y="677867"/>
          <a:ext cx="8637587" cy="4924425"/>
        </p:xfrm>
        <a:graphic>
          <a:graphicData uri="http://schemas.openxmlformats.org/presentationml/2006/ole">
            <p:oleObj spid="_x0000_s1272" name="Macro-Enabled Worksheet" r:id="rId3" imgW="11858560" imgH="4524223" progId="Excel.SheetMacroEnabled.12">
              <p:link updateAutomatic="1"/>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587A06-C8CF-4107-8763-C7435053D737}" type="slidenum">
              <a:rPr lang="en-US" smtClean="0"/>
              <a:pPr>
                <a:defRPr/>
              </a:pPr>
              <a:t>30</a:t>
            </a:fld>
            <a:endParaRPr lang="en-US" dirty="0"/>
          </a:p>
        </p:txBody>
      </p:sp>
      <p:graphicFrame>
        <p:nvGraphicFramePr>
          <p:cNvPr id="20483" name="Object 3"/>
          <p:cNvGraphicFramePr>
            <a:graphicFrameLocks noChangeAspect="1"/>
          </p:cNvGraphicFramePr>
          <p:nvPr>
            <p:extLst>
              <p:ext uri="{D42A27DB-BD31-4B8C-83A1-F6EECF244321}">
                <p14:modId xmlns:p14="http://schemas.microsoft.com/office/powerpoint/2010/main" xmlns="" val="3864106685"/>
              </p:ext>
            </p:extLst>
          </p:nvPr>
        </p:nvGraphicFramePr>
        <p:xfrm>
          <a:off x="107504" y="548685"/>
          <a:ext cx="8856984" cy="4752527"/>
        </p:xfrm>
        <a:graphic>
          <a:graphicData uri="http://schemas.openxmlformats.org/presentationml/2006/ole">
            <p:oleObj spid="_x0000_s20729" name="Macro-Enabled Worksheet" r:id="rId3" imgW="11858560" imgH="2962313" progId="Excel.SheetMacroEnabled.12">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1F55E489-B2F7-426A-998A-B9A1BCDC9786}" type="slidenum">
              <a:rPr lang="en-US" smtClean="0"/>
              <a:pPr>
                <a:defRPr/>
              </a:pPr>
              <a:t>31</a:t>
            </a:fld>
            <a:endParaRPr lang="en-US" dirty="0"/>
          </a:p>
        </p:txBody>
      </p:sp>
      <p:graphicFrame>
        <p:nvGraphicFramePr>
          <p:cNvPr id="22531" name="Object 3"/>
          <p:cNvGraphicFramePr>
            <a:graphicFrameLocks noChangeAspect="1"/>
          </p:cNvGraphicFramePr>
          <p:nvPr>
            <p:extLst>
              <p:ext uri="{D42A27DB-BD31-4B8C-83A1-F6EECF244321}">
                <p14:modId xmlns:p14="http://schemas.microsoft.com/office/powerpoint/2010/main" xmlns="" val="2719874268"/>
              </p:ext>
            </p:extLst>
          </p:nvPr>
        </p:nvGraphicFramePr>
        <p:xfrm>
          <a:off x="117479" y="692706"/>
          <a:ext cx="8909050" cy="5400590"/>
        </p:xfrm>
        <a:graphic>
          <a:graphicData uri="http://schemas.openxmlformats.org/presentationml/2006/ole">
            <p:oleObj spid="_x0000_s22776"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
            <a:ext cx="9036496" cy="6370975"/>
          </a:xfrm>
          <a:prstGeom prst="rect">
            <a:avLst/>
          </a:prstGeom>
        </p:spPr>
        <p:txBody>
          <a:bodyPr wrap="square">
            <a:spAutoFit/>
          </a:bodyPr>
          <a:lstStyle/>
          <a:p>
            <a:pPr marR="0" lvl="2" algn="just">
              <a:lnSpc>
                <a:spcPct val="150000"/>
              </a:lnSpc>
              <a:spcBef>
                <a:spcPts val="0"/>
              </a:spcBef>
              <a:spcAft>
                <a:spcPts val="0"/>
              </a:spcAft>
              <a:tabLst>
                <a:tab pos="2743200" algn="ctr"/>
                <a:tab pos="5486400" algn="r"/>
                <a:tab pos="990600" algn="l"/>
                <a:tab pos="1260475" algn="l"/>
              </a:tabLst>
            </a:pPr>
            <a:r>
              <a:rPr lang="en-US" sz="1600" b="1" dirty="0" smtClean="0">
                <a:latin typeface="Times New Roman"/>
                <a:ea typeface="Times New Roman"/>
              </a:rPr>
              <a:t>OFFICE OF THE PREMIER</a:t>
            </a:r>
            <a:endParaRPr lang="en-US" sz="1600" b="1" dirty="0">
              <a:latin typeface="Times New Roman"/>
              <a:ea typeface="Times New Roman"/>
            </a:endParaRPr>
          </a:p>
          <a:p>
            <a:pPr marL="342900" indent="-342900" algn="just">
              <a:lnSpc>
                <a:spcPct val="150000"/>
              </a:lnSpc>
              <a:buFont typeface="+mj-lt"/>
              <a:buAutoNum type="alphaLcParenR"/>
            </a:pPr>
            <a:r>
              <a:rPr lang="en-US" sz="1600" dirty="0" smtClean="0">
                <a:latin typeface="Arial"/>
                <a:ea typeface="Times New Roman"/>
              </a:rPr>
              <a:t>The </a:t>
            </a:r>
            <a:r>
              <a:rPr lang="en-US" sz="1600" dirty="0">
                <a:latin typeface="Arial"/>
                <a:ea typeface="Times New Roman"/>
              </a:rPr>
              <a:t>Office of the Premier had accruals at the end of March 2015; however, these funds are committed. It relates to work that has already started and that will be completed and paid within the first quarter of the 2015/16 financial </a:t>
            </a:r>
            <a:r>
              <a:rPr lang="en-US" sz="1600" dirty="0" smtClean="0">
                <a:latin typeface="Arial"/>
                <a:ea typeface="Times New Roman"/>
              </a:rPr>
              <a:t>year.</a:t>
            </a:r>
          </a:p>
          <a:p>
            <a:pPr marL="342900" indent="-342900" algn="just">
              <a:lnSpc>
                <a:spcPct val="150000"/>
              </a:lnSpc>
              <a:buFont typeface="+mj-lt"/>
              <a:buAutoNum type="alphaLcParenR"/>
            </a:pPr>
            <a:r>
              <a:rPr lang="en-US" sz="1600" dirty="0" smtClean="0">
                <a:latin typeface="Arial"/>
                <a:ea typeface="Times New Roman"/>
              </a:rPr>
              <a:t>The </a:t>
            </a:r>
            <a:r>
              <a:rPr lang="en-US" sz="1600" dirty="0">
                <a:latin typeface="Arial"/>
                <a:ea typeface="Times New Roman"/>
              </a:rPr>
              <a:t>Office of the Premier </a:t>
            </a:r>
            <a:r>
              <a:rPr lang="en-US" sz="1600" dirty="0" smtClean="0">
                <a:latin typeface="Arial"/>
                <a:ea typeface="Times New Roman"/>
              </a:rPr>
              <a:t>has </a:t>
            </a:r>
            <a:r>
              <a:rPr lang="en-US" sz="1600" dirty="0">
                <a:latin typeface="Arial"/>
                <a:ea typeface="Times New Roman"/>
              </a:rPr>
              <a:t>accruals that were not in the excess of 30 </a:t>
            </a:r>
            <a:r>
              <a:rPr lang="en-US" sz="1600" dirty="0" smtClean="0">
                <a:latin typeface="Arial"/>
                <a:ea typeface="Times New Roman"/>
              </a:rPr>
              <a:t>days.</a:t>
            </a:r>
          </a:p>
          <a:p>
            <a:pPr marL="342900" indent="-342900" algn="just">
              <a:lnSpc>
                <a:spcPct val="150000"/>
              </a:lnSpc>
              <a:buFont typeface="+mj-lt"/>
              <a:buAutoNum type="alphaLcParenR"/>
            </a:pPr>
            <a:r>
              <a:rPr lang="en-US" sz="1600" dirty="0" smtClean="0">
                <a:latin typeface="Arial"/>
                <a:ea typeface="Times New Roman"/>
              </a:rPr>
              <a:t>The </a:t>
            </a:r>
            <a:r>
              <a:rPr lang="en-US" sz="1600" dirty="0">
                <a:latin typeface="Arial"/>
                <a:ea typeface="Times New Roman"/>
              </a:rPr>
              <a:t>average time of payment of invoices in the Office of the Premier is approximately four days; and this has also been confirmed in the Auditor-General opinion in the 2013/14 financial </a:t>
            </a:r>
            <a:r>
              <a:rPr lang="en-US" sz="1600" dirty="0" smtClean="0">
                <a:latin typeface="Arial"/>
                <a:ea typeface="Times New Roman"/>
              </a:rPr>
              <a:t>year. </a:t>
            </a:r>
            <a:r>
              <a:rPr lang="en-ZA" sz="1600" dirty="0" smtClean="0">
                <a:latin typeface="Arial"/>
                <a:ea typeface="Times New Roman"/>
              </a:rPr>
              <a:t>The </a:t>
            </a:r>
            <a:r>
              <a:rPr lang="en-ZA" sz="1600" dirty="0">
                <a:latin typeface="Arial"/>
                <a:ea typeface="Times New Roman"/>
              </a:rPr>
              <a:t>Office of the Premier considers the allocated budget sufficient and will spend accordingly as per the approved business plans.  </a:t>
            </a:r>
            <a:endParaRPr lang="en-ZA" sz="1600" dirty="0" smtClean="0">
              <a:latin typeface="Arial"/>
              <a:ea typeface="Times New Roman"/>
            </a:endParaRPr>
          </a:p>
          <a:p>
            <a:pPr marL="342900" indent="-342900" algn="just">
              <a:lnSpc>
                <a:spcPct val="150000"/>
              </a:lnSpc>
              <a:buFont typeface="+mj-lt"/>
              <a:buAutoNum type="alphaLcParenR"/>
            </a:pPr>
            <a:r>
              <a:rPr lang="en-GB" sz="1600" dirty="0" smtClean="0">
                <a:latin typeface="Arial"/>
                <a:ea typeface="Times New Roman"/>
              </a:rPr>
              <a:t>The </a:t>
            </a:r>
            <a:r>
              <a:rPr lang="en-GB" sz="1600" dirty="0">
                <a:latin typeface="Arial"/>
                <a:ea typeface="Times New Roman"/>
              </a:rPr>
              <a:t>Office of the Premier indicated that it does not envisage having a March Spike by the end of the 2015/16 financial year; and that it has all its plans aligned, namely as follows:</a:t>
            </a:r>
            <a:endParaRPr lang="en-US" sz="1600" dirty="0">
              <a:latin typeface="Times New Roman"/>
              <a:ea typeface="Times New Roman"/>
            </a:endParaRPr>
          </a:p>
          <a:p>
            <a:pPr algn="just">
              <a:lnSpc>
                <a:spcPct val="150000"/>
              </a:lnSpc>
            </a:pPr>
            <a:r>
              <a:rPr lang="en-ZA" sz="1600" dirty="0" smtClean="0">
                <a:latin typeface="Arial"/>
                <a:ea typeface="Times New Roman"/>
                <a:cs typeface="Times New Roman"/>
              </a:rPr>
              <a:t>The </a:t>
            </a:r>
            <a:r>
              <a:rPr lang="en-ZA" sz="1600" dirty="0">
                <a:latin typeface="Arial"/>
                <a:ea typeface="Times New Roman"/>
                <a:cs typeface="Times New Roman"/>
              </a:rPr>
              <a:t>Operational Plan 2015/16 is aligned to the Annual Performance Plan 2015/16.</a:t>
            </a:r>
            <a:endParaRPr lang="en-US" sz="1600" dirty="0">
              <a:latin typeface="Times New Roman"/>
              <a:ea typeface="Times New Roman"/>
              <a:cs typeface="Times New Roman"/>
            </a:endParaRPr>
          </a:p>
          <a:p>
            <a:pPr marL="342900" marR="0" lvl="0" indent="-342900" algn="just">
              <a:lnSpc>
                <a:spcPct val="150000"/>
              </a:lnSpc>
              <a:spcBef>
                <a:spcPts val="0"/>
              </a:spcBef>
              <a:spcAft>
                <a:spcPts val="0"/>
              </a:spcAft>
              <a:buFont typeface="Arial"/>
              <a:buChar char="•"/>
              <a:tabLst>
                <a:tab pos="457200" algn="l"/>
              </a:tabLst>
            </a:pPr>
            <a:r>
              <a:rPr lang="en-ZA" sz="1600" dirty="0">
                <a:latin typeface="Arial"/>
                <a:ea typeface="Times New Roman"/>
                <a:cs typeface="Times New Roman"/>
              </a:rPr>
              <a:t>The Cash flow projection is aligned to the Operational Plan 2015/16.</a:t>
            </a:r>
            <a:endParaRPr lang="en-US" sz="1600" dirty="0">
              <a:latin typeface="Times New Roman"/>
              <a:ea typeface="Times New Roman"/>
              <a:cs typeface="Times New Roman"/>
            </a:endParaRPr>
          </a:p>
          <a:p>
            <a:pPr marL="342900" marR="0" lvl="0" indent="-342900" algn="just">
              <a:lnSpc>
                <a:spcPct val="150000"/>
              </a:lnSpc>
              <a:spcBef>
                <a:spcPts val="0"/>
              </a:spcBef>
              <a:spcAft>
                <a:spcPts val="0"/>
              </a:spcAft>
              <a:buFont typeface="Arial"/>
              <a:buChar char="•"/>
              <a:tabLst>
                <a:tab pos="457200" algn="l"/>
              </a:tabLst>
            </a:pPr>
            <a:r>
              <a:rPr lang="en-ZA" sz="1600" dirty="0" smtClean="0">
                <a:latin typeface="Arial"/>
                <a:ea typeface="Times New Roman"/>
                <a:cs typeface="Times New Roman"/>
              </a:rPr>
              <a:t>Provincial Treasury is currently monitoring procurement Plan </a:t>
            </a:r>
            <a:r>
              <a:rPr lang="en-ZA" sz="1600" dirty="0">
                <a:latin typeface="Arial"/>
                <a:ea typeface="Times New Roman"/>
                <a:cs typeface="Times New Roman"/>
              </a:rPr>
              <a:t>for the acquisition of Goods and Services </a:t>
            </a:r>
            <a:r>
              <a:rPr lang="en-ZA" sz="1600" dirty="0" smtClean="0">
                <a:latin typeface="Arial"/>
                <a:ea typeface="Times New Roman"/>
                <a:cs typeface="Times New Roman"/>
              </a:rPr>
              <a:t>that was developed by the Office and submitted to Provincial Treasury.</a:t>
            </a:r>
            <a:endParaRPr lang="en-US" sz="1600" dirty="0">
              <a:latin typeface="Times New Roman"/>
              <a:ea typeface="Times New Roman"/>
              <a:cs typeface="Times New Roman"/>
            </a:endParaRPr>
          </a:p>
          <a:p>
            <a:pPr marL="342900" marR="0" lvl="0" indent="-342900" algn="just">
              <a:lnSpc>
                <a:spcPct val="150000"/>
              </a:lnSpc>
              <a:spcBef>
                <a:spcPts val="0"/>
              </a:spcBef>
              <a:spcAft>
                <a:spcPts val="0"/>
              </a:spcAft>
              <a:buFont typeface="Arial"/>
              <a:buChar char="•"/>
              <a:tabLst>
                <a:tab pos="457200" algn="l"/>
              </a:tabLst>
            </a:pPr>
            <a:r>
              <a:rPr lang="en-ZA" sz="1600" dirty="0" smtClean="0">
                <a:latin typeface="Arial"/>
                <a:ea typeface="Times New Roman"/>
                <a:cs typeface="Times New Roman"/>
              </a:rPr>
              <a:t>Provincial Treasury already monitoring implementation in line with procurement plans and Bid Bulletins. Office is being assisted not to incur March Spike. </a:t>
            </a:r>
            <a:endParaRPr lang="en-US" sz="1600" dirty="0">
              <a:effectLst/>
              <a:latin typeface="Times New Roman"/>
              <a:ea typeface="Times New Roman"/>
              <a:cs typeface="Times New Roman"/>
            </a:endParaRPr>
          </a:p>
        </p:txBody>
      </p:sp>
    </p:spTree>
    <p:extLst>
      <p:ext uri="{BB962C8B-B14F-4D97-AF65-F5344CB8AC3E}">
        <p14:creationId xmlns:p14="http://schemas.microsoft.com/office/powerpoint/2010/main" xmlns="" val="175389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D1C9C88-D45B-418F-8F08-7E4EAB503FFD}" type="slidenum">
              <a:rPr lang="en-US" smtClean="0"/>
              <a:pPr>
                <a:defRPr/>
              </a:pPr>
              <a:t>33</a:t>
            </a:fld>
            <a:endParaRPr lang="en-US"/>
          </a:p>
        </p:txBody>
      </p:sp>
      <p:graphicFrame>
        <p:nvGraphicFramePr>
          <p:cNvPr id="23555" name="Object 3"/>
          <p:cNvGraphicFramePr>
            <a:graphicFrameLocks noChangeAspect="1"/>
          </p:cNvGraphicFramePr>
          <p:nvPr>
            <p:extLst>
              <p:ext uri="{D42A27DB-BD31-4B8C-83A1-F6EECF244321}">
                <p14:modId xmlns:p14="http://schemas.microsoft.com/office/powerpoint/2010/main" xmlns="" val="2789784837"/>
              </p:ext>
            </p:extLst>
          </p:nvPr>
        </p:nvGraphicFramePr>
        <p:xfrm>
          <a:off x="354013" y="548685"/>
          <a:ext cx="8432800" cy="4680519"/>
        </p:xfrm>
        <a:graphic>
          <a:graphicData uri="http://schemas.openxmlformats.org/presentationml/2006/ole">
            <p:oleObj spid="_x0000_s23801" name="Macro-Enabled Worksheet" r:id="rId3" imgW="11858560" imgH="2800464" progId="Excel.SheetMacroEnabled.12">
              <p:link updateAutomatic="1"/>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8D0E62A-94C2-478E-8869-520EDC9977AD}" type="slidenum">
              <a:rPr lang="en-US" smtClean="0"/>
              <a:pPr>
                <a:defRPr/>
              </a:pPr>
              <a:t>34</a:t>
            </a:fld>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xmlns="" val="3562006548"/>
              </p:ext>
            </p:extLst>
          </p:nvPr>
        </p:nvGraphicFramePr>
        <p:xfrm>
          <a:off x="117479" y="620702"/>
          <a:ext cx="8909050" cy="5141913"/>
        </p:xfrm>
        <a:graphic>
          <a:graphicData uri="http://schemas.openxmlformats.org/presentationml/2006/ole">
            <p:oleObj spid="_x0000_s25847"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6" y="332655"/>
            <a:ext cx="8928992" cy="7201972"/>
          </a:xfrm>
          <a:prstGeom prst="rect">
            <a:avLst/>
          </a:prstGeom>
        </p:spPr>
        <p:txBody>
          <a:bodyPr wrap="square">
            <a:spAutoFit/>
          </a:bodyPr>
          <a:lstStyle/>
          <a:p>
            <a:pPr lvl="0" algn="just">
              <a:lnSpc>
                <a:spcPct val="150000"/>
              </a:lnSpc>
              <a:tabLst>
                <a:tab pos="2743200" algn="ctr"/>
                <a:tab pos="5486400" algn="r"/>
                <a:tab pos="990600" algn="l"/>
                <a:tab pos="1260475" algn="l"/>
              </a:tabLst>
            </a:pPr>
            <a:r>
              <a:rPr lang="en-GB" sz="1400" b="1" dirty="0" smtClean="0">
                <a:solidFill>
                  <a:prstClr val="black"/>
                </a:solidFill>
                <a:latin typeface="Arial"/>
                <a:ea typeface="Times New Roman"/>
              </a:rPr>
              <a:t>		PROVINCIAL LEGISLATURE</a:t>
            </a:r>
          </a:p>
          <a:p>
            <a:pPr marL="342900" marR="0" lvl="0" indent="-342900" algn="just">
              <a:lnSpc>
                <a:spcPct val="150000"/>
              </a:lnSpc>
              <a:spcBef>
                <a:spcPts val="0"/>
              </a:spcBef>
              <a:spcAft>
                <a:spcPts val="0"/>
              </a:spcAft>
              <a:buFont typeface="+mj-lt"/>
              <a:buAutoNum type="alphaLcParenR"/>
            </a:pPr>
            <a:r>
              <a:rPr lang="en-GB" sz="1400" dirty="0">
                <a:latin typeface="Arial"/>
                <a:ea typeface="Times New Roman"/>
              </a:rPr>
              <a:t>The Mpumalanga Provincial Legislature must improve on its planning and financial projections to ensure that each Economic Classification item has been properly budgeted for.</a:t>
            </a:r>
            <a:endParaRPr lang="en-US" sz="1100" dirty="0">
              <a:latin typeface="Times New Roman"/>
              <a:ea typeface="Times New Roman"/>
            </a:endParaRPr>
          </a:p>
          <a:p>
            <a:pPr marL="342900" marR="0" lvl="0" indent="-342900" algn="just">
              <a:lnSpc>
                <a:spcPct val="150000"/>
              </a:lnSpc>
              <a:spcBef>
                <a:spcPts val="0"/>
              </a:spcBef>
              <a:spcAft>
                <a:spcPts val="0"/>
              </a:spcAft>
              <a:buFont typeface="+mj-lt"/>
              <a:buAutoNum type="alphaLcParenR"/>
            </a:pPr>
            <a:r>
              <a:rPr lang="en-GB" sz="1400" dirty="0">
                <a:latin typeface="Arial"/>
                <a:ea typeface="Times New Roman"/>
              </a:rPr>
              <a:t>The Mpumalanga Provincial Legislature must ensure spending strictly in terms of its approved Annual Performance Plan for 2015/16 to minimise accumulating committed and cash backed accruals.</a:t>
            </a:r>
            <a:endParaRPr lang="en-US" sz="11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sz="1400" dirty="0">
                <a:latin typeface="Arial"/>
                <a:ea typeface="Times New Roman"/>
              </a:rPr>
              <a:t>The Mpumalanga Provincial Legislature must plan properly for its various Economic Classifications and refrain from shifting funds to alleviate pressures within its allocated budget.  </a:t>
            </a:r>
            <a:endParaRPr lang="en-US" sz="11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sz="1400" dirty="0">
                <a:latin typeface="Arial"/>
                <a:ea typeface="Times New Roman"/>
              </a:rPr>
              <a:t>The Mpumalanga Provincial Legislature must obtain the report on the proposal made by Hall and Sons that indicate its willingness to donate strategically situated land for the Parliamentary Village; especially since the feasibility studies and all necessary processes on this land has already been undertaken. This report must be obtained before any funds from the institution are utilised for the proposed feasibility study on the Parliamentary Village.</a:t>
            </a:r>
            <a:endParaRPr lang="en-US" sz="1100" dirty="0">
              <a:latin typeface="Times New Roman"/>
              <a:ea typeface="Times New Roman"/>
            </a:endParaRPr>
          </a:p>
          <a:p>
            <a:pPr marL="342900" marR="0" lvl="0" indent="-342900" algn="just">
              <a:lnSpc>
                <a:spcPct val="150000"/>
              </a:lnSpc>
              <a:spcBef>
                <a:spcPts val="0"/>
              </a:spcBef>
              <a:spcAft>
                <a:spcPts val="0"/>
              </a:spcAft>
              <a:buFont typeface="+mj-lt"/>
              <a:buAutoNum type="alphaLcParenR"/>
            </a:pPr>
            <a:r>
              <a:rPr lang="en-GB" sz="1400" dirty="0">
                <a:latin typeface="Arial"/>
                <a:ea typeface="Times New Roman"/>
              </a:rPr>
              <a:t>The Mpumalanga Provincial Legislature must ensure strict implementation of its cost curtailment measures.</a:t>
            </a:r>
            <a:endParaRPr lang="en-US" sz="1100" dirty="0">
              <a:latin typeface="Times New Roman"/>
              <a:ea typeface="Times New Roman"/>
            </a:endParaRPr>
          </a:p>
          <a:p>
            <a:pPr marL="342900" marR="0" lvl="0" indent="-342900" algn="just">
              <a:lnSpc>
                <a:spcPct val="150000"/>
              </a:lnSpc>
              <a:spcBef>
                <a:spcPts val="0"/>
              </a:spcBef>
              <a:spcAft>
                <a:spcPts val="0"/>
              </a:spcAft>
              <a:buFont typeface="+mj-lt"/>
              <a:buAutoNum type="alphaLcParenR"/>
            </a:pPr>
            <a:r>
              <a:rPr lang="en-ZA" sz="1400" dirty="0">
                <a:latin typeface="Arial"/>
                <a:ea typeface="Times New Roman"/>
              </a:rPr>
              <a:t>The Mpumalanga Provincial Legislature must report quarterly to the relevant Select Committee indicating whether it spent within their quarterly performance plan targets for 2015/16.</a:t>
            </a:r>
            <a:endParaRPr lang="en-US" sz="1100" dirty="0">
              <a:latin typeface="Times New Roman"/>
              <a:ea typeface="Times New Roman"/>
            </a:endParaRPr>
          </a:p>
          <a:p>
            <a:pPr marL="342900" lvl="0" indent="-342900" algn="just">
              <a:lnSpc>
                <a:spcPct val="150000"/>
              </a:lnSpc>
              <a:buFont typeface="+mj-lt"/>
              <a:buAutoNum type="alphaLcParenR"/>
              <a:tabLst>
                <a:tab pos="2743200" algn="ctr"/>
                <a:tab pos="5486400" algn="r"/>
                <a:tab pos="990600" algn="l"/>
                <a:tab pos="1260475" algn="l"/>
              </a:tabLst>
            </a:pPr>
            <a:endParaRPr lang="en-GB" sz="1400" b="1" dirty="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smtClean="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smtClean="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smtClean="0">
              <a:solidFill>
                <a:prstClr val="black"/>
              </a:solidFill>
              <a:latin typeface="Arial"/>
              <a:ea typeface="Times New Roman"/>
            </a:endParaRPr>
          </a:p>
          <a:p>
            <a:pPr lvl="0" algn="just">
              <a:lnSpc>
                <a:spcPct val="150000"/>
              </a:lnSpc>
              <a:tabLst>
                <a:tab pos="2743200" algn="ctr"/>
                <a:tab pos="5486400" algn="r"/>
                <a:tab pos="990600" algn="l"/>
                <a:tab pos="1260475" algn="l"/>
              </a:tabLst>
            </a:pPr>
            <a:endParaRPr lang="en-GB" sz="1400" b="1" dirty="0" smtClean="0">
              <a:solidFill>
                <a:prstClr val="black"/>
              </a:solidFill>
              <a:latin typeface="Arial"/>
              <a:ea typeface="Times New Roman"/>
            </a:endParaRPr>
          </a:p>
        </p:txBody>
      </p:sp>
    </p:spTree>
    <p:extLst>
      <p:ext uri="{BB962C8B-B14F-4D97-AF65-F5344CB8AC3E}">
        <p14:creationId xmlns:p14="http://schemas.microsoft.com/office/powerpoint/2010/main" xmlns="" val="324395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A227918-E625-429A-8BE9-217494182401}" type="slidenum">
              <a:rPr lang="en-US" smtClean="0"/>
              <a:pPr>
                <a:defRPr/>
              </a:pPr>
              <a:t>36</a:t>
            </a:fld>
            <a:endParaRPr lang="en-US"/>
          </a:p>
        </p:txBody>
      </p:sp>
      <p:graphicFrame>
        <p:nvGraphicFramePr>
          <p:cNvPr id="26627" name="Object 3"/>
          <p:cNvGraphicFramePr>
            <a:graphicFrameLocks noChangeAspect="1"/>
          </p:cNvGraphicFramePr>
          <p:nvPr>
            <p:extLst>
              <p:ext uri="{D42A27DB-BD31-4B8C-83A1-F6EECF244321}">
                <p14:modId xmlns:p14="http://schemas.microsoft.com/office/powerpoint/2010/main" xmlns="" val="665130788"/>
              </p:ext>
            </p:extLst>
          </p:nvPr>
        </p:nvGraphicFramePr>
        <p:xfrm>
          <a:off x="354013" y="1182692"/>
          <a:ext cx="8432800" cy="3341687"/>
        </p:xfrm>
        <a:graphic>
          <a:graphicData uri="http://schemas.openxmlformats.org/presentationml/2006/ole">
            <p:oleObj spid="_x0000_s26871" name="Macro-Enabled Worksheet" r:id="rId3" imgW="11858560" imgH="3124162" progId="Excel.SheetMacroEnabled.12">
              <p:link updateAutomatic="1"/>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438FDB32-5C0D-4EB4-9CDC-7E8A15E625A4}" type="slidenum">
              <a:rPr lang="en-US" smtClean="0"/>
              <a:pPr>
                <a:defRPr/>
              </a:pPr>
              <a:t>37</a:t>
            </a:fld>
            <a:endParaRPr lang="en-US"/>
          </a:p>
        </p:txBody>
      </p:sp>
      <p:graphicFrame>
        <p:nvGraphicFramePr>
          <p:cNvPr id="28675" name="Object 3"/>
          <p:cNvGraphicFramePr>
            <a:graphicFrameLocks noChangeAspect="1"/>
          </p:cNvGraphicFramePr>
          <p:nvPr>
            <p:extLst>
              <p:ext uri="{D42A27DB-BD31-4B8C-83A1-F6EECF244321}">
                <p14:modId xmlns:p14="http://schemas.microsoft.com/office/powerpoint/2010/main" xmlns="" val="1470409520"/>
              </p:ext>
            </p:extLst>
          </p:nvPr>
        </p:nvGraphicFramePr>
        <p:xfrm>
          <a:off x="117479" y="620702"/>
          <a:ext cx="8909050" cy="5141913"/>
        </p:xfrm>
        <a:graphic>
          <a:graphicData uri="http://schemas.openxmlformats.org/presentationml/2006/ole">
            <p:oleObj spid="_x0000_s28919"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6" y="188644"/>
            <a:ext cx="8496944" cy="5078313"/>
          </a:xfrm>
          <a:prstGeom prst="rect">
            <a:avLst/>
          </a:prstGeom>
        </p:spPr>
        <p:txBody>
          <a:bodyPr wrap="square">
            <a:spAutoFit/>
          </a:bodyPr>
          <a:lstStyle/>
          <a:p>
            <a:pPr marR="0" lvl="0" algn="just">
              <a:lnSpc>
                <a:spcPct val="150000"/>
              </a:lnSpc>
              <a:spcBef>
                <a:spcPts val="0"/>
              </a:spcBef>
              <a:spcAft>
                <a:spcPts val="0"/>
              </a:spcAft>
              <a:tabLst>
                <a:tab pos="2743200" algn="ctr"/>
                <a:tab pos="5486400" algn="r"/>
                <a:tab pos="990600" algn="l"/>
                <a:tab pos="1260475" algn="l"/>
              </a:tabLst>
            </a:pPr>
            <a:r>
              <a:rPr lang="en-ZA" b="1" dirty="0" smtClean="0">
                <a:latin typeface="Arial"/>
                <a:ea typeface="Times New Roman"/>
              </a:rPr>
              <a:t>PROVINCIAL TREASURY</a:t>
            </a:r>
          </a:p>
          <a:p>
            <a:pPr marR="0" lvl="0" algn="just">
              <a:lnSpc>
                <a:spcPct val="150000"/>
              </a:lnSpc>
              <a:spcBef>
                <a:spcPts val="0"/>
              </a:spcBef>
              <a:spcAft>
                <a:spcPts val="0"/>
              </a:spcAft>
              <a:tabLst>
                <a:tab pos="2743200" algn="ctr"/>
                <a:tab pos="5486400" algn="r"/>
                <a:tab pos="990600" algn="l"/>
                <a:tab pos="1260475" algn="l"/>
              </a:tabLst>
            </a:pPr>
            <a:endParaRPr lang="en-ZA" b="1" dirty="0" smtClean="0">
              <a:latin typeface="Arial"/>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smtClean="0">
                <a:latin typeface="Arial"/>
                <a:ea typeface="Times New Roman"/>
              </a:rPr>
              <a:t>Provincial </a:t>
            </a:r>
            <a:r>
              <a:rPr lang="en-ZA" dirty="0">
                <a:latin typeface="Arial"/>
                <a:ea typeface="Times New Roman"/>
              </a:rPr>
              <a:t>Treasury has a trend of surrendering funds each year during the adjustment process and still underspend at the end of the financial year.    </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Provincial Treasury registered accruals amounting to R </a:t>
            </a:r>
            <a:r>
              <a:rPr lang="en-ZA" dirty="0" smtClean="0">
                <a:latin typeface="Arial"/>
                <a:ea typeface="Times New Roman"/>
              </a:rPr>
              <a:t>3.5 million </a:t>
            </a:r>
            <a:r>
              <a:rPr lang="en-ZA" dirty="0">
                <a:latin typeface="Arial"/>
                <a:ea typeface="Times New Roman"/>
              </a:rPr>
              <a:t>at the end of the 2014/15 financial year; </a:t>
            </a:r>
            <a:r>
              <a:rPr lang="en-ZA" dirty="0" smtClean="0">
                <a:latin typeface="Arial"/>
                <a:ea typeface="Times New Roman"/>
              </a:rPr>
              <a:t>these are </a:t>
            </a:r>
            <a:r>
              <a:rPr lang="en-ZA" dirty="0" err="1" smtClean="0">
                <a:latin typeface="Arial"/>
                <a:ea typeface="Times New Roman"/>
              </a:rPr>
              <a:t>cashbacked</a:t>
            </a:r>
            <a:r>
              <a:rPr lang="en-ZA" dirty="0" smtClean="0">
                <a:latin typeface="Arial"/>
                <a:ea typeface="Times New Roman"/>
              </a:rPr>
              <a:t>.</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Provincial Treasury considers the allocated budget sufficient and will spend accordingly as per its approved business plans.     </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a:latin typeface="Arial"/>
                <a:ea typeface="Times New Roman"/>
              </a:rPr>
              <a:t>Provincial Treasury indicated that it has effective cost curtailment measures in place; and it is not envisaged to have a March Spike by the end of the 2015/16 financial year.  </a:t>
            </a:r>
            <a:endParaRPr lang="en-GB" dirty="0" smtClean="0">
              <a:latin typeface="Arial"/>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smtClean="0">
                <a:latin typeface="Arial"/>
                <a:ea typeface="Times New Roman"/>
              </a:rPr>
              <a:t>Provincial </a:t>
            </a:r>
            <a:r>
              <a:rPr lang="en-GB" dirty="0">
                <a:latin typeface="Arial"/>
                <a:ea typeface="Times New Roman"/>
              </a:rPr>
              <a:t>Treasury provided its cost curtailment measures as requested</a:t>
            </a:r>
            <a:r>
              <a:rPr lang="en-GB" dirty="0" smtClean="0">
                <a:latin typeface="Arial"/>
                <a:ea typeface="Times New Roman"/>
              </a:rPr>
              <a:t>.</a:t>
            </a:r>
            <a:endParaRPr lang="en-US" sz="1400" dirty="0">
              <a:latin typeface="Times New Roman"/>
              <a:ea typeface="Times New Roman"/>
            </a:endParaRPr>
          </a:p>
        </p:txBody>
      </p:sp>
    </p:spTree>
    <p:extLst>
      <p:ext uri="{BB962C8B-B14F-4D97-AF65-F5344CB8AC3E}">
        <p14:creationId xmlns:p14="http://schemas.microsoft.com/office/powerpoint/2010/main" xmlns="" val="3042602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007EAE2-824F-4B7A-94D4-1BCF208924A0}" type="slidenum">
              <a:rPr lang="en-US" smtClean="0"/>
              <a:pPr>
                <a:defRPr/>
              </a:pPr>
              <a:t>39</a:t>
            </a:fld>
            <a:endParaRPr lang="en-US"/>
          </a:p>
        </p:txBody>
      </p:sp>
      <p:graphicFrame>
        <p:nvGraphicFramePr>
          <p:cNvPr id="29699" name="Object 3"/>
          <p:cNvGraphicFramePr>
            <a:graphicFrameLocks noChangeAspect="1"/>
          </p:cNvGraphicFramePr>
          <p:nvPr>
            <p:extLst>
              <p:ext uri="{D42A27DB-BD31-4B8C-83A1-F6EECF244321}">
                <p14:modId xmlns:p14="http://schemas.microsoft.com/office/powerpoint/2010/main" xmlns="" val="3913294435"/>
              </p:ext>
            </p:extLst>
          </p:nvPr>
        </p:nvGraphicFramePr>
        <p:xfrm>
          <a:off x="354013" y="1181104"/>
          <a:ext cx="8432800" cy="3560763"/>
        </p:xfrm>
        <a:graphic>
          <a:graphicData uri="http://schemas.openxmlformats.org/presentationml/2006/ole">
            <p:oleObj spid="_x0000_s29943" name="Macro-Enabled Worksheet" r:id="rId3" imgW="11858560" imgH="3286011" progId="Excel.SheetMacroEnabled.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F633E2EB-2E89-4E17-BF20-0F87B03E0A97}" type="slidenum">
              <a:rPr lang="en-US" smtClean="0"/>
              <a:pPr>
                <a:defRPr/>
              </a:pPr>
              <a:t>4</a:t>
            </a:fld>
            <a:endParaRPr lang="en-US"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962343632"/>
              </p:ext>
            </p:extLst>
          </p:nvPr>
        </p:nvGraphicFramePr>
        <p:xfrm>
          <a:off x="188920" y="620688"/>
          <a:ext cx="8694737" cy="5211762"/>
        </p:xfrm>
        <a:graphic>
          <a:graphicData uri="http://schemas.openxmlformats.org/presentationml/2006/ole">
            <p:oleObj spid="_x0000_s3320"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B265575D-3852-49BD-8F40-5919BAECF020}" type="slidenum">
              <a:rPr lang="en-US" smtClean="0"/>
              <a:pPr>
                <a:defRPr/>
              </a:pPr>
              <a:t>40</a:t>
            </a:fld>
            <a:endParaRPr lang="en-US"/>
          </a:p>
        </p:txBody>
      </p:sp>
      <p:graphicFrame>
        <p:nvGraphicFramePr>
          <p:cNvPr id="31747" name="Object 3"/>
          <p:cNvGraphicFramePr>
            <a:graphicFrameLocks noChangeAspect="1"/>
          </p:cNvGraphicFramePr>
          <p:nvPr>
            <p:extLst>
              <p:ext uri="{D42A27DB-BD31-4B8C-83A1-F6EECF244321}">
                <p14:modId xmlns:p14="http://schemas.microsoft.com/office/powerpoint/2010/main" xmlns="" val="2760427501"/>
              </p:ext>
            </p:extLst>
          </p:nvPr>
        </p:nvGraphicFramePr>
        <p:xfrm>
          <a:off x="117479" y="620688"/>
          <a:ext cx="8909050" cy="5211762"/>
        </p:xfrm>
        <a:graphic>
          <a:graphicData uri="http://schemas.openxmlformats.org/presentationml/2006/ole">
            <p:oleObj spid="_x0000_s31992"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8892480" cy="5909310"/>
          </a:xfrm>
          <a:prstGeom prst="rect">
            <a:avLst/>
          </a:prstGeom>
        </p:spPr>
        <p:txBody>
          <a:bodyPr wrap="square">
            <a:spAutoFit/>
          </a:bodyPr>
          <a:lstStyle/>
          <a:p>
            <a:pPr marR="0" lvl="0" algn="just">
              <a:lnSpc>
                <a:spcPct val="150000"/>
              </a:lnSpc>
              <a:spcBef>
                <a:spcPts val="0"/>
              </a:spcBef>
              <a:spcAft>
                <a:spcPts val="0"/>
              </a:spcAft>
              <a:tabLst>
                <a:tab pos="2743200" algn="ctr"/>
                <a:tab pos="5486400" algn="r"/>
                <a:tab pos="990600" algn="l"/>
                <a:tab pos="1260475" algn="l"/>
              </a:tabLst>
            </a:pPr>
            <a:r>
              <a:rPr lang="en-GB" b="1" dirty="0" smtClean="0">
                <a:latin typeface="Arial"/>
                <a:ea typeface="Times New Roman"/>
              </a:rPr>
              <a:t>DEPARTMENT OF COOPERATIVE GOVERNANCE AND TRADITIONAL AFFAIRS</a:t>
            </a: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smtClean="0">
                <a:latin typeface="Arial"/>
                <a:ea typeface="Times New Roman"/>
              </a:rPr>
              <a:t>The </a:t>
            </a:r>
            <a:r>
              <a:rPr lang="en-GB" dirty="0">
                <a:latin typeface="Arial"/>
                <a:ea typeface="Times New Roman"/>
              </a:rPr>
              <a:t>department seems to bring new priorities as the year progresses; and that this has been a trend in the department and needs to be corrected.</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a:latin typeface="Arial"/>
                <a:ea typeface="Times New Roman"/>
              </a:rPr>
              <a:t>The department deems its allocated budget for the 2015/16 financial year as sufficient.</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a:latin typeface="Arial"/>
                <a:ea typeface="Times New Roman"/>
              </a:rPr>
              <a:t>The department applied for roll-overs to fund the outstanding retention fees for water reservoir projects (in eight project sites) and the completion of Traditional Council offices that were in progress at the 2014/15 financial year end; furthermore,  that the budget for the projects was committed.</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a:latin typeface="Arial"/>
                <a:ea typeface="Times New Roman"/>
              </a:rPr>
              <a:t>It was noted that there is adequate budget for CDWs in the 2015/16 financial year.</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US" dirty="0">
                <a:latin typeface="Arial"/>
                <a:ea typeface="Calibri"/>
              </a:rPr>
              <a:t>The department has cost curtailment measures and will continue to implement it throughout the 2015/16 financial year; however, the department was requested to rework its cost curtailment measures and submit it to the Committee.</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US" dirty="0">
                <a:latin typeface="Arial"/>
                <a:ea typeface="Calibri"/>
              </a:rPr>
              <a:t>The department has proper business plans in place to prevent a March Spike.</a:t>
            </a:r>
            <a:endParaRPr lang="en-US" sz="1400" dirty="0">
              <a:effectLst/>
              <a:latin typeface="Times New Roman"/>
              <a:ea typeface="Times New Roman"/>
            </a:endParaRPr>
          </a:p>
        </p:txBody>
      </p:sp>
    </p:spTree>
    <p:extLst>
      <p:ext uri="{BB962C8B-B14F-4D97-AF65-F5344CB8AC3E}">
        <p14:creationId xmlns:p14="http://schemas.microsoft.com/office/powerpoint/2010/main" xmlns="" val="488969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FE16855-2561-4575-BF02-EBA577C8C2E8}" type="slidenum">
              <a:rPr lang="en-US" smtClean="0"/>
              <a:pPr>
                <a:defRPr/>
              </a:pPr>
              <a:t>42</a:t>
            </a:fld>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xmlns="" val="1148659418"/>
              </p:ext>
            </p:extLst>
          </p:nvPr>
        </p:nvGraphicFramePr>
        <p:xfrm>
          <a:off x="423863" y="873128"/>
          <a:ext cx="8364537" cy="5256213"/>
        </p:xfrm>
        <a:graphic>
          <a:graphicData uri="http://schemas.openxmlformats.org/presentationml/2006/ole">
            <p:oleObj spid="_x0000_s33015" name="Macro-Enabled Worksheet" r:id="rId3" imgW="11858560" imgH="3933749" progId="Excel.SheetMacroEnabled.12">
              <p:link updateAutomatic="1"/>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0087FE-E1EA-47B5-B989-ED0C52624B1B}" type="slidenum">
              <a:rPr lang="en-US" smtClean="0"/>
              <a:pPr>
                <a:defRPr/>
              </a:pPr>
              <a:t>43</a:t>
            </a:fld>
            <a:endParaRPr lang="en-US"/>
          </a:p>
        </p:txBody>
      </p:sp>
      <p:graphicFrame>
        <p:nvGraphicFramePr>
          <p:cNvPr id="34819" name="Object 3"/>
          <p:cNvGraphicFramePr>
            <a:graphicFrameLocks noChangeAspect="1"/>
          </p:cNvGraphicFramePr>
          <p:nvPr>
            <p:extLst>
              <p:ext uri="{D42A27DB-BD31-4B8C-83A1-F6EECF244321}">
                <p14:modId xmlns:p14="http://schemas.microsoft.com/office/powerpoint/2010/main" xmlns="" val="1963393666"/>
              </p:ext>
            </p:extLst>
          </p:nvPr>
        </p:nvGraphicFramePr>
        <p:xfrm>
          <a:off x="117479" y="692710"/>
          <a:ext cx="8909050" cy="5141913"/>
        </p:xfrm>
        <a:graphic>
          <a:graphicData uri="http://schemas.openxmlformats.org/presentationml/2006/ole">
            <p:oleObj spid="_x0000_s35063"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2"/>
            <a:ext cx="8892480" cy="4570482"/>
          </a:xfrm>
          <a:prstGeom prst="rect">
            <a:avLst/>
          </a:prstGeom>
        </p:spPr>
        <p:txBody>
          <a:bodyPr wrap="square">
            <a:spAutoFit/>
          </a:bodyPr>
          <a:lstStyle/>
          <a:p>
            <a:pPr algn="just">
              <a:lnSpc>
                <a:spcPct val="150000"/>
              </a:lnSpc>
              <a:tabLst>
                <a:tab pos="2743200" algn="ctr"/>
                <a:tab pos="5486400" algn="r"/>
                <a:tab pos="990600" algn="l"/>
                <a:tab pos="1260475" algn="l"/>
              </a:tabLst>
            </a:pPr>
            <a:r>
              <a:rPr lang="en-ZA" sz="1200" b="1" dirty="0" smtClean="0">
                <a:latin typeface="Arial"/>
                <a:ea typeface="Times New Roman"/>
              </a:rPr>
              <a:t>DEPARTMENT OF AGRICULTURE, RURAL DEVELOPMENT LAND AND ENVIRONMENTAL AFFAIRS</a:t>
            </a:r>
            <a:endParaRPr lang="en-US" sz="1200" b="1"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sz="1400" dirty="0">
                <a:latin typeface="Arial"/>
                <a:ea typeface="Times New Roman"/>
              </a:rPr>
              <a:t>Funds were shifted in the excess of R 100 </a:t>
            </a:r>
            <a:r>
              <a:rPr lang="en-GB" sz="1400" dirty="0" smtClean="0">
                <a:latin typeface="Arial"/>
                <a:ea typeface="Times New Roman"/>
              </a:rPr>
              <a:t>million </a:t>
            </a:r>
            <a:r>
              <a:rPr lang="en-GB" sz="1400" dirty="0">
                <a:latin typeface="Arial"/>
                <a:ea typeface="Times New Roman"/>
              </a:rPr>
              <a:t>during the November 2014 adjustment process and an additional amount of R </a:t>
            </a:r>
            <a:r>
              <a:rPr lang="en-GB" sz="1400" dirty="0" smtClean="0">
                <a:latin typeface="Arial"/>
                <a:ea typeface="Times New Roman"/>
              </a:rPr>
              <a:t>20 million </a:t>
            </a:r>
            <a:r>
              <a:rPr lang="en-GB" sz="1400" dirty="0">
                <a:latin typeface="Arial"/>
                <a:ea typeface="Times New Roman"/>
              </a:rPr>
              <a:t>during the second adjustment process.  However, despite the funds </a:t>
            </a:r>
            <a:r>
              <a:rPr lang="en-GB" sz="1400" dirty="0" smtClean="0">
                <a:latin typeface="Arial"/>
                <a:ea typeface="Times New Roman"/>
              </a:rPr>
              <a:t>having been </a:t>
            </a:r>
            <a:r>
              <a:rPr lang="en-GB" sz="1400" dirty="0">
                <a:latin typeface="Arial"/>
                <a:ea typeface="Times New Roman"/>
              </a:rPr>
              <a:t>shifted the department still </a:t>
            </a:r>
            <a:r>
              <a:rPr lang="en-GB" sz="1400" dirty="0" smtClean="0">
                <a:latin typeface="Arial"/>
                <a:ea typeface="Times New Roman"/>
              </a:rPr>
              <a:t>underspent </a:t>
            </a:r>
            <a:r>
              <a:rPr lang="en-GB" sz="1400" dirty="0">
                <a:latin typeface="Arial"/>
                <a:ea typeface="Times New Roman"/>
              </a:rPr>
              <a:t>by 3% or R </a:t>
            </a:r>
            <a:r>
              <a:rPr lang="en-GB" sz="1400" dirty="0" smtClean="0">
                <a:latin typeface="Arial"/>
                <a:ea typeface="Times New Roman"/>
              </a:rPr>
              <a:t>30.974 million.</a:t>
            </a: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sz="1400" dirty="0" smtClean="0">
                <a:latin typeface="Arial"/>
                <a:ea typeface="Times New Roman"/>
              </a:rPr>
              <a:t>The underspending </a:t>
            </a:r>
            <a:r>
              <a:rPr lang="en-GB" sz="1400" dirty="0">
                <a:latin typeface="Arial"/>
                <a:ea typeface="Times New Roman"/>
              </a:rPr>
              <a:t>was due to the fact that the department was under </a:t>
            </a:r>
            <a:r>
              <a:rPr lang="en-GB" sz="1400" dirty="0" smtClean="0">
                <a:latin typeface="Arial"/>
                <a:ea typeface="Times New Roman"/>
              </a:rPr>
              <a:t>intervention.  </a:t>
            </a:r>
            <a:r>
              <a:rPr lang="en-GB" sz="1400" dirty="0">
                <a:latin typeface="Arial"/>
                <a:ea typeface="Times New Roman"/>
              </a:rPr>
              <a:t>In the process most of the projects were put on hold whilst the department was assisted to ensure that it has proper procedures for the implementation of </a:t>
            </a:r>
            <a:r>
              <a:rPr lang="en-GB" sz="1400" dirty="0" smtClean="0">
                <a:latin typeface="Arial"/>
                <a:ea typeface="Times New Roman"/>
              </a:rPr>
              <a:t>projects, improvements in supply chain, improvements in costing and proper accounting for compensation of employees which was always overspent in previous years, amongst others.</a:t>
            </a: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sz="1400" dirty="0" smtClean="0">
                <a:latin typeface="Arial"/>
                <a:ea typeface="Times New Roman"/>
              </a:rPr>
              <a:t>The </a:t>
            </a:r>
            <a:r>
              <a:rPr lang="en-GB" sz="1400" dirty="0">
                <a:latin typeface="Arial"/>
                <a:ea typeface="Times New Roman"/>
              </a:rPr>
              <a:t>department was afforded the opportunity to draft an acceleration plan, and to try to mitigate some of the challenges that existed in the department. Once this plan was in line with the adopted Annual Performance Plan for 2014/15 the department could continue to implement projects. Most projects started in October 2014; hence, the department could not spend the full budget. Some of the projects that could not be completed in the 2014/15 financial year were transferred to the 2015/16 financial </a:t>
            </a:r>
            <a:r>
              <a:rPr lang="en-GB" sz="1400" dirty="0" smtClean="0">
                <a:latin typeface="Arial"/>
                <a:ea typeface="Times New Roman"/>
              </a:rPr>
              <a:t>year.</a:t>
            </a:r>
          </a:p>
        </p:txBody>
      </p:sp>
    </p:spTree>
    <p:extLst>
      <p:ext uri="{BB962C8B-B14F-4D97-AF65-F5344CB8AC3E}">
        <p14:creationId xmlns:p14="http://schemas.microsoft.com/office/powerpoint/2010/main" xmlns="" val="3367052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6" y="629985"/>
            <a:ext cx="9036496" cy="4577985"/>
          </a:xfrm>
          <a:prstGeom prst="rect">
            <a:avLst/>
          </a:prstGeom>
        </p:spPr>
        <p:txBody>
          <a:bodyPr wrap="square">
            <a:spAutoFit/>
          </a:bodyPr>
          <a:lstStyle/>
          <a:p>
            <a:pPr marL="342900" lvl="0" indent="-342900" algn="just">
              <a:lnSpc>
                <a:spcPct val="150000"/>
              </a:lnSpc>
              <a:buAutoNum type="alphaLcParenR" startAt="4"/>
              <a:tabLst>
                <a:tab pos="2743200" algn="ctr"/>
                <a:tab pos="5486400" algn="r"/>
                <a:tab pos="990600" algn="l"/>
                <a:tab pos="1260475" algn="l"/>
              </a:tabLst>
            </a:pPr>
            <a:r>
              <a:rPr lang="en-GB" sz="1400" dirty="0" smtClean="0">
                <a:solidFill>
                  <a:prstClr val="black"/>
                </a:solidFill>
                <a:latin typeface="Arial"/>
                <a:ea typeface="Times New Roman"/>
              </a:rPr>
              <a:t>The </a:t>
            </a:r>
            <a:r>
              <a:rPr lang="en-GB" sz="1400" dirty="0">
                <a:solidFill>
                  <a:prstClr val="black"/>
                </a:solidFill>
                <a:latin typeface="Arial"/>
                <a:ea typeface="Times New Roman"/>
              </a:rPr>
              <a:t>department also surrendered funds that could not be utilised to Provincial Treasury and these funds remain in the Provincial Revenue Fund. Regrettably R26 million is withheld by DAFF due to slow spending. </a:t>
            </a:r>
            <a:endParaRPr lang="en-GB" sz="1400" dirty="0" smtClean="0">
              <a:solidFill>
                <a:prstClr val="black"/>
              </a:solidFill>
              <a:latin typeface="Arial"/>
              <a:ea typeface="Times New Roman"/>
            </a:endParaRPr>
          </a:p>
          <a:p>
            <a:pPr marL="342900" lvl="0" indent="-342900" algn="just">
              <a:lnSpc>
                <a:spcPct val="150000"/>
              </a:lnSpc>
              <a:buAutoNum type="alphaLcParenR" startAt="4"/>
              <a:tabLst>
                <a:tab pos="2743200" algn="ctr"/>
                <a:tab pos="5486400" algn="r"/>
                <a:tab pos="990600" algn="l"/>
                <a:tab pos="1260475" algn="l"/>
              </a:tabLst>
            </a:pPr>
            <a:r>
              <a:rPr lang="en-GB" sz="1400" dirty="0" smtClean="0">
                <a:solidFill>
                  <a:prstClr val="black"/>
                </a:solidFill>
                <a:latin typeface="Arial"/>
                <a:ea typeface="Times New Roman"/>
              </a:rPr>
              <a:t>The </a:t>
            </a:r>
            <a:r>
              <a:rPr lang="en-GB" sz="1400" dirty="0">
                <a:solidFill>
                  <a:prstClr val="black"/>
                </a:solidFill>
                <a:latin typeface="Arial"/>
                <a:ea typeface="Times New Roman"/>
              </a:rPr>
              <a:t>department underspent with 2.7% or R 14.004 million on Compensation of Employees at the end of March 2015.It is envisaged that the under-spending on Compensation of Employees will not occur again since most of the funded and unfunded vacant posts have been abolished in terms of the moratorium on the filling of posts. The department undertook a process of rationalisation to ensure that all critical posts are filled internally within the department. The only exception </a:t>
            </a:r>
            <a:r>
              <a:rPr lang="en-GB" sz="1400" dirty="0" smtClean="0">
                <a:solidFill>
                  <a:prstClr val="black"/>
                </a:solidFill>
                <a:latin typeface="Arial"/>
                <a:ea typeface="Times New Roman"/>
              </a:rPr>
              <a:t>made by the Executive Council is in relation to posts </a:t>
            </a:r>
            <a:r>
              <a:rPr lang="en-GB" sz="1400" dirty="0">
                <a:solidFill>
                  <a:prstClr val="black"/>
                </a:solidFill>
                <a:latin typeface="Arial"/>
                <a:ea typeface="Times New Roman"/>
              </a:rPr>
              <a:t>that are </a:t>
            </a:r>
            <a:r>
              <a:rPr lang="en-GB" sz="1400" dirty="0" smtClean="0">
                <a:solidFill>
                  <a:prstClr val="black"/>
                </a:solidFill>
                <a:latin typeface="Arial"/>
                <a:ea typeface="Times New Roman"/>
              </a:rPr>
              <a:t>statutory in nature, </a:t>
            </a:r>
            <a:r>
              <a:rPr lang="en-GB" sz="1400" dirty="0">
                <a:solidFill>
                  <a:prstClr val="black"/>
                </a:solidFill>
                <a:latin typeface="Arial"/>
                <a:ea typeface="Times New Roman"/>
              </a:rPr>
              <a:t>namely those in veterinary </a:t>
            </a:r>
            <a:r>
              <a:rPr lang="en-GB" sz="1400" dirty="0" smtClean="0">
                <a:solidFill>
                  <a:prstClr val="black"/>
                </a:solidFill>
                <a:latin typeface="Arial"/>
                <a:ea typeface="Times New Roman"/>
              </a:rPr>
              <a:t>services.</a:t>
            </a:r>
          </a:p>
          <a:p>
            <a:pPr marL="342900" lvl="0" indent="-342900" algn="just">
              <a:lnSpc>
                <a:spcPct val="150000"/>
              </a:lnSpc>
              <a:buAutoNum type="alphaLcParenR" startAt="4"/>
              <a:tabLst>
                <a:tab pos="2743200" algn="ctr"/>
                <a:tab pos="5486400" algn="r"/>
                <a:tab pos="990600" algn="l"/>
                <a:tab pos="1260475" algn="l"/>
              </a:tabLst>
            </a:pPr>
            <a:r>
              <a:rPr lang="en-US" sz="1400" dirty="0" smtClean="0">
                <a:solidFill>
                  <a:prstClr val="black"/>
                </a:solidFill>
                <a:latin typeface="Arial"/>
                <a:ea typeface="Calibri"/>
              </a:rPr>
              <a:t>The </a:t>
            </a:r>
            <a:r>
              <a:rPr lang="en-US" sz="1400" dirty="0">
                <a:solidFill>
                  <a:prstClr val="black"/>
                </a:solidFill>
                <a:latin typeface="Arial"/>
                <a:ea typeface="Calibri"/>
              </a:rPr>
              <a:t>department has proper business plans in place to prevent a March Spike and </a:t>
            </a:r>
            <a:r>
              <a:rPr lang="en-US" sz="1400" dirty="0" smtClean="0">
                <a:solidFill>
                  <a:prstClr val="black"/>
                </a:solidFill>
                <a:latin typeface="Arial"/>
                <a:ea typeface="Calibri"/>
              </a:rPr>
              <a:t>underspending.</a:t>
            </a:r>
          </a:p>
          <a:p>
            <a:pPr marL="342900" lvl="0" indent="-342900" algn="just">
              <a:lnSpc>
                <a:spcPct val="150000"/>
              </a:lnSpc>
              <a:buAutoNum type="alphaLcParenR" startAt="4"/>
              <a:tabLst>
                <a:tab pos="2743200" algn="ctr"/>
                <a:tab pos="5486400" algn="r"/>
                <a:tab pos="990600" algn="l"/>
                <a:tab pos="1260475" algn="l"/>
              </a:tabLst>
            </a:pPr>
            <a:r>
              <a:rPr lang="en-US" sz="1400" dirty="0" smtClean="0">
                <a:solidFill>
                  <a:prstClr val="black"/>
                </a:solidFill>
                <a:latin typeface="Arial"/>
                <a:ea typeface="Calibri"/>
              </a:rPr>
              <a:t>The </a:t>
            </a:r>
            <a:r>
              <a:rPr lang="en-US" sz="1400" dirty="0">
                <a:solidFill>
                  <a:prstClr val="black"/>
                </a:solidFill>
                <a:latin typeface="Arial"/>
                <a:ea typeface="Calibri"/>
              </a:rPr>
              <a:t>Provincial Treasury continues to pay special attention to the department that has just emerged from a PFMA section 18(2) (g)  </a:t>
            </a:r>
            <a:r>
              <a:rPr lang="en-US" sz="1400" dirty="0" smtClean="0">
                <a:solidFill>
                  <a:prstClr val="black"/>
                </a:solidFill>
                <a:latin typeface="Arial"/>
                <a:ea typeface="Calibri"/>
              </a:rPr>
              <a:t>intervention.</a:t>
            </a:r>
          </a:p>
          <a:p>
            <a:pPr marL="342900" lvl="0" indent="-342900" algn="just">
              <a:lnSpc>
                <a:spcPct val="150000"/>
              </a:lnSpc>
              <a:buAutoNum type="alphaLcParenR" startAt="4"/>
              <a:tabLst>
                <a:tab pos="2743200" algn="ctr"/>
                <a:tab pos="5486400" algn="r"/>
                <a:tab pos="990600" algn="l"/>
                <a:tab pos="1260475" algn="l"/>
              </a:tabLst>
            </a:pPr>
            <a:r>
              <a:rPr lang="en-US" sz="1400" dirty="0" smtClean="0">
                <a:solidFill>
                  <a:prstClr val="black"/>
                </a:solidFill>
                <a:latin typeface="Arial"/>
                <a:ea typeface="Times New Roman"/>
              </a:rPr>
              <a:t>The monitoring is also extended to supply chain monitoring of the 2015/16 procurement plan.</a:t>
            </a:r>
          </a:p>
          <a:p>
            <a:pPr marL="342900" lvl="0" indent="-342900" algn="just">
              <a:lnSpc>
                <a:spcPct val="150000"/>
              </a:lnSpc>
              <a:buAutoNum type="alphaLcParenR" startAt="4"/>
              <a:tabLst>
                <a:tab pos="2743200" algn="ctr"/>
                <a:tab pos="5486400" algn="r"/>
                <a:tab pos="990600" algn="l"/>
                <a:tab pos="1260475" algn="l"/>
              </a:tabLst>
            </a:pPr>
            <a:r>
              <a:rPr lang="en-US" sz="1400" dirty="0" smtClean="0">
                <a:solidFill>
                  <a:prstClr val="black"/>
                </a:solidFill>
                <a:latin typeface="Arial"/>
                <a:ea typeface="Times New Roman"/>
              </a:rPr>
              <a:t>Most of tenders are already in the May, June 2015 bid bulletin.</a:t>
            </a:r>
          </a:p>
          <a:p>
            <a:pPr lvl="0" algn="just">
              <a:lnSpc>
                <a:spcPct val="150000"/>
              </a:lnSpc>
              <a:tabLst>
                <a:tab pos="2743200" algn="ctr"/>
                <a:tab pos="5486400" algn="r"/>
                <a:tab pos="990600" algn="l"/>
                <a:tab pos="1260475" algn="l"/>
              </a:tabLst>
            </a:pPr>
            <a:endParaRPr lang="en-US" sz="1400" dirty="0">
              <a:solidFill>
                <a:prstClr val="black"/>
              </a:solidFill>
              <a:latin typeface="Times New Roman"/>
              <a:ea typeface="Times New Roman"/>
            </a:endParaRPr>
          </a:p>
        </p:txBody>
      </p:sp>
      <p:sp>
        <p:nvSpPr>
          <p:cNvPr id="3" name="Rectangle 2"/>
          <p:cNvSpPr/>
          <p:nvPr/>
        </p:nvSpPr>
        <p:spPr>
          <a:xfrm>
            <a:off x="107506" y="260649"/>
            <a:ext cx="8496944" cy="369332"/>
          </a:xfrm>
          <a:prstGeom prst="rect">
            <a:avLst/>
          </a:prstGeom>
        </p:spPr>
        <p:txBody>
          <a:bodyPr wrap="square">
            <a:spAutoFit/>
          </a:bodyPr>
          <a:lstStyle/>
          <a:p>
            <a:pPr lvl="0" algn="just">
              <a:lnSpc>
                <a:spcPct val="150000"/>
              </a:lnSpc>
              <a:tabLst>
                <a:tab pos="2743200" algn="ctr"/>
                <a:tab pos="5486400" algn="r"/>
                <a:tab pos="990600" algn="l"/>
                <a:tab pos="1260475" algn="l"/>
              </a:tabLst>
            </a:pPr>
            <a:r>
              <a:rPr lang="en-ZA" sz="1200" b="1" dirty="0">
                <a:solidFill>
                  <a:prstClr val="black"/>
                </a:solidFill>
                <a:latin typeface="Arial"/>
                <a:ea typeface="Times New Roman"/>
              </a:rPr>
              <a:t>DEPARTMENT OF AGRICULTURE, RURAL DEVELOPMENT LAND AND ENVIRONMENTAL AFFAIRS</a:t>
            </a:r>
            <a:endParaRPr lang="en-US" sz="1200" b="1" dirty="0">
              <a:solidFill>
                <a:prstClr val="black"/>
              </a:solidFill>
              <a:latin typeface="Times New Roman"/>
              <a:ea typeface="Times New Roman"/>
            </a:endParaRPr>
          </a:p>
        </p:txBody>
      </p:sp>
    </p:spTree>
    <p:extLst>
      <p:ext uri="{BB962C8B-B14F-4D97-AF65-F5344CB8AC3E}">
        <p14:creationId xmlns:p14="http://schemas.microsoft.com/office/powerpoint/2010/main" xmlns="" val="1732655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DDBD53C-B4B8-480B-8768-8720D413D712}" type="slidenum">
              <a:rPr lang="en-US" smtClean="0"/>
              <a:pPr>
                <a:defRPr/>
              </a:pPr>
              <a:t>46</a:t>
            </a:fld>
            <a:endParaRPr lang="en-US"/>
          </a:p>
        </p:txBody>
      </p:sp>
      <p:graphicFrame>
        <p:nvGraphicFramePr>
          <p:cNvPr id="35843" name="Object 3"/>
          <p:cNvGraphicFramePr>
            <a:graphicFrameLocks noChangeAspect="1"/>
          </p:cNvGraphicFramePr>
          <p:nvPr>
            <p:extLst>
              <p:ext uri="{D42A27DB-BD31-4B8C-83A1-F6EECF244321}">
                <p14:modId xmlns:p14="http://schemas.microsoft.com/office/powerpoint/2010/main" xmlns="" val="453334217"/>
              </p:ext>
            </p:extLst>
          </p:nvPr>
        </p:nvGraphicFramePr>
        <p:xfrm>
          <a:off x="2" y="476677"/>
          <a:ext cx="8788400" cy="4248471"/>
        </p:xfrm>
        <a:graphic>
          <a:graphicData uri="http://schemas.openxmlformats.org/presentationml/2006/ole">
            <p:oleObj spid="_x0000_s36087" name="Macro-Enabled Worksheet" r:id="rId3" imgW="11858560" imgH="3610051" progId="Excel.SheetMacroEnabled.12">
              <p:link updateAutomatic="1"/>
            </p:oleObj>
          </a:graphicData>
        </a:graphic>
      </p:graphicFrame>
      <p:sp>
        <p:nvSpPr>
          <p:cNvPr id="2" name="Rectangle 1"/>
          <p:cNvSpPr/>
          <p:nvPr/>
        </p:nvSpPr>
        <p:spPr>
          <a:xfrm>
            <a:off x="0" y="4869160"/>
            <a:ext cx="8820472" cy="1338828"/>
          </a:xfrm>
          <a:prstGeom prst="rect">
            <a:avLst/>
          </a:prstGeom>
        </p:spPr>
        <p:txBody>
          <a:bodyPr wrap="square">
            <a:spAutoFit/>
          </a:bodyPr>
          <a:lstStyle/>
          <a:p>
            <a:pPr marR="0" lvl="0" algn="just">
              <a:lnSpc>
                <a:spcPct val="150000"/>
              </a:lnSpc>
              <a:spcBef>
                <a:spcPts val="0"/>
              </a:spcBef>
              <a:spcAft>
                <a:spcPts val="0"/>
              </a:spcAft>
            </a:pPr>
            <a:r>
              <a:rPr lang="en-ZA" dirty="0">
                <a:latin typeface="Arial"/>
                <a:ea typeface="Times New Roman"/>
              </a:rPr>
              <a:t>The department must strengthen its capacity to oversee the work of all public entities; and ensure that public entities </a:t>
            </a:r>
            <a:r>
              <a:rPr lang="en-GB" dirty="0">
                <a:latin typeface="Arial"/>
                <a:ea typeface="Times New Roman"/>
              </a:rPr>
              <a:t>spend strictly in terms of their approved Annual Performance Plan for 2014/15.   </a:t>
            </a:r>
            <a:endParaRPr lang="en-US" sz="1400" dirty="0">
              <a:effectLst/>
              <a:latin typeface="Times New Roman"/>
              <a:ea typeface="Times New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DA51E58-DE2F-4FC7-ACB7-0EA8AD36B405}" type="slidenum">
              <a:rPr lang="en-US" smtClean="0"/>
              <a:pPr>
                <a:defRPr/>
              </a:pPr>
              <a:t>47</a:t>
            </a:fld>
            <a:endParaRPr lang="en-US"/>
          </a:p>
        </p:txBody>
      </p:sp>
      <p:graphicFrame>
        <p:nvGraphicFramePr>
          <p:cNvPr id="37891" name="Object 3"/>
          <p:cNvGraphicFramePr>
            <a:graphicFrameLocks noChangeAspect="1"/>
          </p:cNvGraphicFramePr>
          <p:nvPr>
            <p:extLst>
              <p:ext uri="{D42A27DB-BD31-4B8C-83A1-F6EECF244321}">
                <p14:modId xmlns:p14="http://schemas.microsoft.com/office/powerpoint/2010/main" xmlns="" val="3727079818"/>
              </p:ext>
            </p:extLst>
          </p:nvPr>
        </p:nvGraphicFramePr>
        <p:xfrm>
          <a:off x="117479" y="692710"/>
          <a:ext cx="8909050" cy="5141913"/>
        </p:xfrm>
        <a:graphic>
          <a:graphicData uri="http://schemas.openxmlformats.org/presentationml/2006/ole">
            <p:oleObj spid="_x0000_s38136"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18D7C94-F297-416C-ABE9-FD8A602E3583}" type="slidenum">
              <a:rPr lang="en-US" smtClean="0"/>
              <a:pPr>
                <a:defRPr/>
              </a:pPr>
              <a:t>48</a:t>
            </a:fld>
            <a:endParaRPr lang="en-US"/>
          </a:p>
        </p:txBody>
      </p:sp>
      <p:graphicFrame>
        <p:nvGraphicFramePr>
          <p:cNvPr id="38915" name="Object 3"/>
          <p:cNvGraphicFramePr>
            <a:graphicFrameLocks noChangeAspect="1"/>
          </p:cNvGraphicFramePr>
          <p:nvPr>
            <p:extLst>
              <p:ext uri="{D42A27DB-BD31-4B8C-83A1-F6EECF244321}">
                <p14:modId xmlns:p14="http://schemas.microsoft.com/office/powerpoint/2010/main" xmlns="" val="236355196"/>
              </p:ext>
            </p:extLst>
          </p:nvPr>
        </p:nvGraphicFramePr>
        <p:xfrm>
          <a:off x="354013" y="1071563"/>
          <a:ext cx="8432800" cy="3302000"/>
        </p:xfrm>
        <a:graphic>
          <a:graphicData uri="http://schemas.openxmlformats.org/presentationml/2006/ole">
            <p:oleObj spid="_x0000_s39159" name="Macro-Enabled Worksheet" r:id="rId3" imgW="11858560" imgH="3286011" progId="Excel.SheetMacroEnabled.12">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BBB387E-3B2A-47B5-AA06-220261A6E199}" type="slidenum">
              <a:rPr lang="en-US" smtClean="0"/>
              <a:pPr>
                <a:defRPr/>
              </a:pPr>
              <a:t>49</a:t>
            </a:fld>
            <a:endParaRPr lang="en-US"/>
          </a:p>
        </p:txBody>
      </p:sp>
      <p:graphicFrame>
        <p:nvGraphicFramePr>
          <p:cNvPr id="40963" name="Object 3"/>
          <p:cNvGraphicFramePr>
            <a:graphicFrameLocks noChangeAspect="1"/>
          </p:cNvGraphicFramePr>
          <p:nvPr>
            <p:extLst>
              <p:ext uri="{D42A27DB-BD31-4B8C-83A1-F6EECF244321}">
                <p14:modId xmlns:p14="http://schemas.microsoft.com/office/powerpoint/2010/main" xmlns="" val="1220601019"/>
              </p:ext>
            </p:extLst>
          </p:nvPr>
        </p:nvGraphicFramePr>
        <p:xfrm>
          <a:off x="117479" y="857264"/>
          <a:ext cx="8909050" cy="5141913"/>
        </p:xfrm>
        <a:graphic>
          <a:graphicData uri="http://schemas.openxmlformats.org/presentationml/2006/ole">
            <p:oleObj spid="_x0000_s41207"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6412"/>
          </a:xfrm>
        </p:spPr>
        <p:txBody>
          <a:bodyPr>
            <a:normAutofit fontScale="90000"/>
          </a:bodyPr>
          <a:lstStyle/>
          <a:p>
            <a:r>
              <a:rPr lang="en-ZA" sz="3200" b="1" smtClean="0"/>
              <a:t>Accruals: 2014/15</a:t>
            </a:r>
            <a:endParaRPr lang="en-ZA" sz="3200" dirty="0"/>
          </a:p>
        </p:txBody>
      </p:sp>
      <p:graphicFrame>
        <p:nvGraphicFramePr>
          <p:cNvPr id="6" name="Table 5"/>
          <p:cNvGraphicFramePr>
            <a:graphicFrameLocks noGrp="1"/>
          </p:cNvGraphicFramePr>
          <p:nvPr>
            <p:extLst>
              <p:ext uri="{D42A27DB-BD31-4B8C-83A1-F6EECF244321}">
                <p14:modId xmlns:p14="http://schemas.microsoft.com/office/powerpoint/2010/main" xmlns="" val="2318343775"/>
              </p:ext>
            </p:extLst>
          </p:nvPr>
        </p:nvGraphicFramePr>
        <p:xfrm>
          <a:off x="140675" y="1066806"/>
          <a:ext cx="8849857" cy="4889710"/>
        </p:xfrm>
        <a:graphic>
          <a:graphicData uri="http://schemas.openxmlformats.org/drawingml/2006/table">
            <a:tbl>
              <a:tblPr/>
              <a:tblGrid>
                <a:gridCol w="4054470"/>
                <a:gridCol w="1642369"/>
                <a:gridCol w="938496"/>
                <a:gridCol w="938496"/>
                <a:gridCol w="1276026"/>
              </a:tblGrid>
              <a:tr h="261281">
                <a:tc rowSpan="3">
                  <a:txBody>
                    <a:bodyPr/>
                    <a:lstStyle/>
                    <a:p>
                      <a:pPr algn="ctr" fontAlgn="t"/>
                      <a:r>
                        <a:rPr lang="en-ZA" sz="1600" b="1" i="0" u="none" strike="noStrike" dirty="0">
                          <a:solidFill>
                            <a:srgbClr val="000000"/>
                          </a:solidFill>
                          <a:effectLst/>
                          <a:latin typeface="Calibri" panose="020F0502020204030204" pitchFamily="34" charset="0"/>
                        </a:rPr>
                        <a:t>VOTE</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n-ZA" sz="1600" b="1" i="0" u="none" strike="noStrike" dirty="0">
                          <a:solidFill>
                            <a:srgbClr val="000000"/>
                          </a:solidFill>
                          <a:effectLst/>
                          <a:latin typeface="Calibri" panose="020F0502020204030204" pitchFamily="34" charset="0"/>
                        </a:rPr>
                        <a:t> 2014/15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fontAlgn="b"/>
                      <a:r>
                        <a:rPr lang="en-ZA" sz="1600" b="1" i="0" u="none" strike="noStrike">
                          <a:solidFill>
                            <a:srgbClr val="000000"/>
                          </a:solidFill>
                          <a:effectLst/>
                          <a:latin typeface="Calibri" panose="020F0502020204030204" pitchFamily="34" charset="0"/>
                        </a:rPr>
                        <a:t> 2013/14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1281">
                <a:tc vMerge="1">
                  <a:txBody>
                    <a:bodyPr/>
                    <a:lstStyle/>
                    <a:p>
                      <a:endParaRPr lang="en-ZA"/>
                    </a:p>
                  </a:txBody>
                  <a:tcPr/>
                </a:tc>
                <a:tc gridSpan="3">
                  <a:txBody>
                    <a:bodyPr/>
                    <a:lstStyle/>
                    <a:p>
                      <a:pPr algn="ctr" fontAlgn="b"/>
                      <a:r>
                        <a:rPr lang="en-ZA" sz="1600" b="1" i="0" u="none" strike="noStrike" dirty="0">
                          <a:solidFill>
                            <a:srgbClr val="000000"/>
                          </a:solidFill>
                          <a:effectLst/>
                          <a:latin typeface="Calibri" panose="020F0502020204030204" pitchFamily="34" charset="0"/>
                        </a:rPr>
                        <a:t> R'000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 R'000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1281">
                <a:tc v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30 days</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1" i="0" u="none" strike="noStrike" dirty="0">
                          <a:solidFill>
                            <a:srgbClr val="000000"/>
                          </a:solidFill>
                          <a:effectLst/>
                          <a:latin typeface="Calibri" panose="020F0502020204030204" pitchFamily="34" charset="0"/>
                        </a:rPr>
                        <a:t>30+ days</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1" i="0" u="none" strike="noStrike" dirty="0">
                          <a:solidFill>
                            <a:srgbClr val="000000"/>
                          </a:solidFill>
                          <a:effectLst/>
                          <a:latin typeface="Calibri" panose="020F0502020204030204" pitchFamily="34" charset="0"/>
                        </a:rPr>
                        <a:t>Total</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1" i="0" u="none" strike="noStrike" dirty="0">
                          <a:solidFill>
                            <a:srgbClr val="000000"/>
                          </a:solidFill>
                          <a:effectLst/>
                          <a:latin typeface="Calibri" panose="020F0502020204030204" pitchFamily="34" charset="0"/>
                        </a:rPr>
                        <a:t>Total</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5694">
                <a:tc>
                  <a:txBody>
                    <a:bodyPr/>
                    <a:lstStyle/>
                    <a:p>
                      <a:pPr algn="l" fontAlgn="b"/>
                      <a:r>
                        <a:rPr lang="en-ZA" sz="1600" b="0" i="0" u="none" strike="noStrike" dirty="0">
                          <a:solidFill>
                            <a:srgbClr val="000000"/>
                          </a:solidFill>
                          <a:effectLst/>
                          <a:latin typeface="Calibri" panose="020F0502020204030204" pitchFamily="34" charset="0"/>
                        </a:rPr>
                        <a:t>Office of the Premier</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7 </a:t>
                      </a:r>
                      <a:r>
                        <a:rPr lang="en-ZA" sz="1600" b="0" i="0" u="none" strike="noStrike" dirty="0">
                          <a:solidFill>
                            <a:srgbClr val="000000"/>
                          </a:solidFill>
                          <a:effectLst/>
                          <a:latin typeface="Calibri" panose="020F0502020204030204" pitchFamily="34" charset="0"/>
                        </a:rPr>
                        <a:t>669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 </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7 </a:t>
                      </a:r>
                      <a:r>
                        <a:rPr lang="en-ZA" sz="1600" b="0" i="0" u="none" strike="noStrike" dirty="0">
                          <a:solidFill>
                            <a:srgbClr val="000000"/>
                          </a:solidFill>
                          <a:effectLst/>
                          <a:latin typeface="Calibri" panose="020F0502020204030204" pitchFamily="34" charset="0"/>
                        </a:rPr>
                        <a:t>669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433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b"/>
                      <a:r>
                        <a:rPr lang="en-ZA" sz="1600" b="0" i="0" u="none" strike="noStrike">
                          <a:solidFill>
                            <a:srgbClr val="000000"/>
                          </a:solidFill>
                          <a:effectLst/>
                          <a:latin typeface="Calibri" panose="020F0502020204030204" pitchFamily="34" charset="0"/>
                        </a:rPr>
                        <a:t>Finance</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3 </a:t>
                      </a:r>
                      <a:r>
                        <a:rPr lang="en-ZA" sz="1600" b="0" i="0" u="none" strike="noStrike" dirty="0">
                          <a:solidFill>
                            <a:srgbClr val="000000"/>
                          </a:solidFill>
                          <a:effectLst/>
                          <a:latin typeface="Calibri" panose="020F0502020204030204" pitchFamily="34" charset="0"/>
                        </a:rPr>
                        <a:t>502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123 </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3 </a:t>
                      </a:r>
                      <a:r>
                        <a:rPr lang="en-ZA" sz="1600" b="0" i="0" u="none" strike="noStrike" dirty="0">
                          <a:solidFill>
                            <a:srgbClr val="000000"/>
                          </a:solidFill>
                          <a:effectLst/>
                          <a:latin typeface="Calibri" panose="020F0502020204030204" pitchFamily="34" charset="0"/>
                        </a:rPr>
                        <a:t>625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2 463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93">
                <a:tc>
                  <a:txBody>
                    <a:bodyPr/>
                    <a:lstStyle/>
                    <a:p>
                      <a:pPr algn="l" fontAlgn="b"/>
                      <a:r>
                        <a:rPr lang="en-ZA" sz="1600" b="0" i="0" u="none" strike="noStrike">
                          <a:solidFill>
                            <a:srgbClr val="000000"/>
                          </a:solidFill>
                          <a:effectLst/>
                          <a:latin typeface="Calibri" panose="020F0502020204030204" pitchFamily="34" charset="0"/>
                        </a:rPr>
                        <a:t>Co-operative Governance and Traditional Affairs</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1 </a:t>
                      </a:r>
                      <a:r>
                        <a:rPr lang="en-ZA" sz="1600" b="0" i="0" u="none" strike="noStrike" dirty="0">
                          <a:solidFill>
                            <a:srgbClr val="000000"/>
                          </a:solidFill>
                          <a:effectLst/>
                          <a:latin typeface="Calibri" panose="020F0502020204030204" pitchFamily="34" charset="0"/>
                        </a:rPr>
                        <a:t>510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12 </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 </a:t>
                      </a:r>
                      <a:r>
                        <a:rPr lang="en-ZA" sz="1600" b="0" i="0" u="none" strike="noStrike" dirty="0">
                          <a:solidFill>
                            <a:srgbClr val="000000"/>
                          </a:solidFill>
                          <a:effectLst/>
                          <a:latin typeface="Calibri" panose="020F0502020204030204" pitchFamily="34" charset="0"/>
                        </a:rPr>
                        <a:t>522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2 086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93">
                <a:tc>
                  <a:txBody>
                    <a:bodyPr/>
                    <a:lstStyle/>
                    <a:p>
                      <a:pPr algn="l" fontAlgn="b"/>
                      <a:r>
                        <a:rPr lang="en-ZA" sz="1600" b="0" i="0" u="none" strike="noStrike" dirty="0">
                          <a:solidFill>
                            <a:srgbClr val="000000"/>
                          </a:solidFill>
                          <a:effectLst/>
                          <a:latin typeface="Calibri" panose="020F0502020204030204" pitchFamily="34" charset="0"/>
                        </a:rPr>
                        <a:t>Agriculture, Rural Development, Land and Environmental Affairs</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10 </a:t>
                      </a:r>
                      <a:r>
                        <a:rPr lang="en-ZA" sz="1600" b="0" i="0" u="none" strike="noStrike" dirty="0">
                          <a:solidFill>
                            <a:srgbClr val="000000"/>
                          </a:solidFill>
                          <a:effectLst/>
                          <a:latin typeface="Calibri" panose="020F0502020204030204" pitchFamily="34" charset="0"/>
                        </a:rPr>
                        <a:t>959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8 </a:t>
                      </a:r>
                      <a:r>
                        <a:rPr lang="en-ZA" sz="1600" b="0" i="0" u="none" strike="noStrike" dirty="0">
                          <a:solidFill>
                            <a:srgbClr val="000000"/>
                          </a:solidFill>
                          <a:effectLst/>
                          <a:latin typeface="Calibri" panose="020F0502020204030204" pitchFamily="34" charset="0"/>
                        </a:rPr>
                        <a:t>681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19 </a:t>
                      </a:r>
                      <a:r>
                        <a:rPr lang="en-ZA" sz="1600" b="0" i="0" u="none" strike="noStrike" dirty="0">
                          <a:solidFill>
                            <a:srgbClr val="000000"/>
                          </a:solidFill>
                          <a:effectLst/>
                          <a:latin typeface="Calibri" panose="020F0502020204030204" pitchFamily="34" charset="0"/>
                        </a:rPr>
                        <a:t>640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28 053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874">
                <a:tc>
                  <a:txBody>
                    <a:bodyPr/>
                    <a:lstStyle/>
                    <a:p>
                      <a:pPr algn="l" fontAlgn="b"/>
                      <a:r>
                        <a:rPr lang="en-ZA" sz="1600" b="0" i="0" u="none" strike="noStrike" dirty="0">
                          <a:solidFill>
                            <a:srgbClr val="000000"/>
                          </a:solidFill>
                          <a:effectLst/>
                          <a:latin typeface="Calibri" panose="020F0502020204030204" pitchFamily="34" charset="0"/>
                        </a:rPr>
                        <a:t>Economic Development and Tourism</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2 </a:t>
                      </a:r>
                      <a:r>
                        <a:rPr lang="en-ZA" sz="1600" b="0" i="0" u="none" strike="noStrike" dirty="0">
                          <a:solidFill>
                            <a:srgbClr val="000000"/>
                          </a:solidFill>
                          <a:effectLst/>
                          <a:latin typeface="Calibri" panose="020F0502020204030204" pitchFamily="34" charset="0"/>
                        </a:rPr>
                        <a:t>929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2 929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717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ZA" sz="1600" b="0" i="0" u="none" strike="noStrike">
                          <a:solidFill>
                            <a:srgbClr val="000000"/>
                          </a:solidFill>
                          <a:effectLst/>
                          <a:latin typeface="Calibri" panose="020F0502020204030204" pitchFamily="34" charset="0"/>
                        </a:rPr>
                        <a:t>Education</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66 103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1 </a:t>
                      </a:r>
                      <a:r>
                        <a:rPr lang="en-ZA" sz="1600" b="0" i="0" u="none" strike="noStrike" dirty="0">
                          <a:solidFill>
                            <a:srgbClr val="000000"/>
                          </a:solidFill>
                          <a:effectLst/>
                          <a:latin typeface="Calibri" panose="020F0502020204030204" pitchFamily="34" charset="0"/>
                        </a:rPr>
                        <a:t>014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67 </a:t>
                      </a:r>
                      <a:r>
                        <a:rPr lang="en-ZA" sz="1600" b="0" i="0" u="none" strike="noStrike" dirty="0">
                          <a:solidFill>
                            <a:srgbClr val="000000"/>
                          </a:solidFill>
                          <a:effectLst/>
                          <a:latin typeface="Calibri" panose="020F0502020204030204" pitchFamily="34" charset="0"/>
                        </a:rPr>
                        <a:t>117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289 476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ZA" sz="1600" b="0" i="0" u="none" strike="noStrike">
                          <a:solidFill>
                            <a:srgbClr val="000000"/>
                          </a:solidFill>
                          <a:effectLst/>
                          <a:latin typeface="Calibri" panose="020F0502020204030204" pitchFamily="34" charset="0"/>
                        </a:rPr>
                        <a:t>Public Works, Roads and Transport</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175 </a:t>
                      </a:r>
                      <a:r>
                        <a:rPr lang="en-ZA" sz="1600" b="0" i="0" u="none" strike="noStrike" dirty="0">
                          <a:solidFill>
                            <a:srgbClr val="000000"/>
                          </a:solidFill>
                          <a:effectLst/>
                          <a:latin typeface="Calibri" panose="020F0502020204030204" pitchFamily="34" charset="0"/>
                        </a:rPr>
                        <a:t>993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57 905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233 898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18 578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ZA" sz="1600" b="0" i="0" u="none" strike="noStrike">
                          <a:solidFill>
                            <a:srgbClr val="000000"/>
                          </a:solidFill>
                          <a:effectLst/>
                          <a:latin typeface="Calibri" panose="020F0502020204030204" pitchFamily="34" charset="0"/>
                        </a:rPr>
                        <a:t>Community Safety, Security and Liaison</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69 067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103 </a:t>
                      </a:r>
                      <a:r>
                        <a:rPr lang="en-ZA" sz="1600" b="0" i="0" u="none" strike="noStrike" dirty="0">
                          <a:solidFill>
                            <a:srgbClr val="000000"/>
                          </a:solidFill>
                          <a:effectLst/>
                          <a:latin typeface="Calibri" panose="020F0502020204030204" pitchFamily="34" charset="0"/>
                        </a:rPr>
                        <a:t>890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172 957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86 364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ZA" sz="1600" b="0" i="0" u="none" strike="noStrike">
                          <a:solidFill>
                            <a:srgbClr val="000000"/>
                          </a:solidFill>
                          <a:effectLst/>
                          <a:latin typeface="Calibri" panose="020F0502020204030204" pitchFamily="34" charset="0"/>
                        </a:rPr>
                        <a:t>Health</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125 </a:t>
                      </a:r>
                      <a:r>
                        <a:rPr lang="en-ZA" sz="1600" b="0" i="0" u="none" strike="noStrike" dirty="0">
                          <a:solidFill>
                            <a:srgbClr val="000000"/>
                          </a:solidFill>
                          <a:effectLst/>
                          <a:latin typeface="Calibri" panose="020F0502020204030204" pitchFamily="34" charset="0"/>
                        </a:rPr>
                        <a:t>608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231 </a:t>
                      </a:r>
                      <a:r>
                        <a:rPr lang="en-ZA" sz="1600" b="0" i="0" u="none" strike="noStrike" dirty="0">
                          <a:solidFill>
                            <a:srgbClr val="000000"/>
                          </a:solidFill>
                          <a:effectLst/>
                          <a:latin typeface="Calibri" panose="020F0502020204030204" pitchFamily="34" charset="0"/>
                        </a:rPr>
                        <a:t>840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357 </a:t>
                      </a:r>
                      <a:r>
                        <a:rPr lang="en-ZA" sz="1600" b="0" i="0" u="none" strike="noStrike" dirty="0">
                          <a:solidFill>
                            <a:srgbClr val="000000"/>
                          </a:solidFill>
                          <a:effectLst/>
                          <a:latin typeface="Calibri" panose="020F0502020204030204" pitchFamily="34" charset="0"/>
                        </a:rPr>
                        <a:t>448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473 039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fontAlgn="b"/>
                      <a:r>
                        <a:rPr lang="en-ZA" sz="1600" b="0" i="0" u="none" strike="noStrike">
                          <a:solidFill>
                            <a:srgbClr val="000000"/>
                          </a:solidFill>
                          <a:effectLst/>
                          <a:latin typeface="Calibri" panose="020F0502020204030204" pitchFamily="34" charset="0"/>
                        </a:rPr>
                        <a:t>Social Development</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17 715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146 </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17 </a:t>
                      </a:r>
                      <a:r>
                        <a:rPr lang="en-ZA" sz="1600" b="0" i="0" u="none" strike="noStrike" dirty="0">
                          <a:solidFill>
                            <a:srgbClr val="000000"/>
                          </a:solidFill>
                          <a:effectLst/>
                          <a:latin typeface="Calibri" panose="020F0502020204030204" pitchFamily="34" charset="0"/>
                        </a:rPr>
                        <a:t>861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6 133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ZA" sz="1600" b="0" i="0" u="none" strike="noStrike" dirty="0">
                          <a:solidFill>
                            <a:srgbClr val="000000"/>
                          </a:solidFill>
                          <a:effectLst/>
                          <a:latin typeface="Calibri" panose="020F0502020204030204" pitchFamily="34" charset="0"/>
                        </a:rPr>
                        <a:t>Human Settlements</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55 651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26 </a:t>
                      </a:r>
                      <a:r>
                        <a:rPr lang="en-ZA" sz="1600" b="0" i="0" u="none" strike="noStrike" dirty="0">
                          <a:solidFill>
                            <a:srgbClr val="000000"/>
                          </a:solidFill>
                          <a:effectLst/>
                          <a:latin typeface="Calibri" panose="020F0502020204030204" pitchFamily="34" charset="0"/>
                        </a:rPr>
                        <a:t>347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81 </a:t>
                      </a:r>
                      <a:r>
                        <a:rPr lang="en-ZA" sz="1600" b="0" i="0" u="none" strike="noStrike" dirty="0">
                          <a:solidFill>
                            <a:srgbClr val="000000"/>
                          </a:solidFill>
                          <a:effectLst/>
                          <a:latin typeface="Calibri" panose="020F0502020204030204" pitchFamily="34" charset="0"/>
                        </a:rPr>
                        <a:t>998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             6 318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ZA" sz="1600" b="0" i="0" u="none" strike="noStrike" dirty="0" smtClean="0">
                          <a:solidFill>
                            <a:srgbClr val="000000"/>
                          </a:solidFill>
                          <a:effectLst/>
                          <a:latin typeface="Calibri" panose="020F0502020204030204" pitchFamily="34" charset="0"/>
                        </a:rPr>
                        <a:t>Culture, Sport and Recreation</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panose="020F0502020204030204" pitchFamily="34" charset="0"/>
                        </a:rPr>
                        <a:t>6 503</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panose="020F0502020204030204" pitchFamily="34" charset="0"/>
                        </a:rPr>
                        <a:t>-</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panose="020F0502020204030204" pitchFamily="34" charset="0"/>
                        </a:rPr>
                        <a:t>6 503</a:t>
                      </a:r>
                      <a:endParaRPr lang="en-ZA" sz="1600" b="0"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panose="020F0502020204030204" pitchFamily="34" charset="0"/>
                        </a:rPr>
                        <a:t>9 884</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93">
                <a:tc>
                  <a:txBody>
                    <a:bodyPr/>
                    <a:lstStyle/>
                    <a:p>
                      <a:pPr algn="l" fontAlgn="b"/>
                      <a:r>
                        <a:rPr lang="en-ZA" sz="1600" b="1" i="0" u="none" strike="noStrike">
                          <a:solidFill>
                            <a:srgbClr val="000000"/>
                          </a:solidFill>
                          <a:effectLst/>
                          <a:latin typeface="Calibri" panose="020F0502020204030204" pitchFamily="34" charset="0"/>
                        </a:rPr>
                        <a:t>TOTAL</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                </a:t>
                      </a:r>
                      <a:r>
                        <a:rPr lang="en-ZA" sz="1600" b="1" i="0" u="none" strike="noStrike" smtClean="0">
                          <a:solidFill>
                            <a:srgbClr val="000000"/>
                          </a:solidFill>
                          <a:effectLst/>
                          <a:latin typeface="Calibri" panose="020F0502020204030204" pitchFamily="34" charset="0"/>
                        </a:rPr>
                        <a:t> 540 280 </a:t>
                      </a:r>
                      <a:endParaRPr lang="en-ZA" sz="1600" b="1"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432 </a:t>
                      </a:r>
                      <a:r>
                        <a:rPr lang="en-ZA" sz="1600" b="1" i="0" u="none" strike="noStrike" dirty="0">
                          <a:solidFill>
                            <a:srgbClr val="000000"/>
                          </a:solidFill>
                          <a:effectLst/>
                          <a:latin typeface="Calibri" panose="020F0502020204030204" pitchFamily="34" charset="0"/>
                        </a:rPr>
                        <a:t>887 </a:t>
                      </a: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973 167 </a:t>
                      </a:r>
                      <a:endParaRPr lang="en-ZA" sz="1600" b="1"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923 544 </a:t>
                      </a:r>
                      <a:endParaRPr lang="en-ZA" sz="1600" b="1" i="0" u="none" strike="noStrike" dirty="0">
                        <a:solidFill>
                          <a:srgbClr val="000000"/>
                        </a:solidFill>
                        <a:effectLst/>
                        <a:latin typeface="Calibri" panose="020F0502020204030204" pitchFamily="34" charset="0"/>
                      </a:endParaRPr>
                    </a:p>
                  </a:txBody>
                  <a:tcPr marL="6538" marR="6538" marT="7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87419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45C62F-E767-4A92-9A8A-5EB3F8240864}" type="slidenum">
              <a:rPr lang="en-US" smtClean="0"/>
              <a:pPr>
                <a:defRPr/>
              </a:pPr>
              <a:t>50</a:t>
            </a:fld>
            <a:endParaRPr lang="en-US"/>
          </a:p>
        </p:txBody>
      </p:sp>
      <p:graphicFrame>
        <p:nvGraphicFramePr>
          <p:cNvPr id="41987" name="Object 3"/>
          <p:cNvGraphicFramePr>
            <a:graphicFrameLocks noChangeAspect="1"/>
          </p:cNvGraphicFramePr>
          <p:nvPr>
            <p:extLst>
              <p:ext uri="{D42A27DB-BD31-4B8C-83A1-F6EECF244321}">
                <p14:modId xmlns:p14="http://schemas.microsoft.com/office/powerpoint/2010/main" xmlns="" val="2732758573"/>
              </p:ext>
            </p:extLst>
          </p:nvPr>
        </p:nvGraphicFramePr>
        <p:xfrm>
          <a:off x="354013" y="885828"/>
          <a:ext cx="8432800" cy="4343375"/>
        </p:xfrm>
        <a:graphic>
          <a:graphicData uri="http://schemas.openxmlformats.org/presentationml/2006/ole">
            <p:oleObj spid="_x0000_s42232" name="Macro-Enabled Worksheet" r:id="rId3" imgW="11858560" imgH="3286011" progId="Excel.SheetMacroEnabled.12">
              <p:link updateAutomatic="1"/>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8892480" cy="5909310"/>
          </a:xfrm>
          <a:prstGeom prst="rect">
            <a:avLst/>
          </a:prstGeom>
        </p:spPr>
        <p:txBody>
          <a:bodyPr wrap="square">
            <a:spAutoFit/>
          </a:bodyPr>
          <a:lstStyle/>
          <a:p>
            <a:pPr marR="0" lvl="0" algn="just">
              <a:lnSpc>
                <a:spcPct val="150000"/>
              </a:lnSpc>
              <a:spcBef>
                <a:spcPts val="0"/>
              </a:spcBef>
              <a:spcAft>
                <a:spcPts val="0"/>
              </a:spcAft>
            </a:pPr>
            <a:r>
              <a:rPr lang="en-ZA" b="1" dirty="0" smtClean="0">
                <a:latin typeface="Arial"/>
                <a:ea typeface="Times New Roman"/>
              </a:rPr>
              <a:t>DEPARTMENT OF COMMUNITY SAFETY, SECURITY AND LIAISON</a:t>
            </a:r>
          </a:p>
          <a:p>
            <a:pPr marL="342900" marR="0" lvl="0" indent="-342900" algn="just">
              <a:lnSpc>
                <a:spcPct val="150000"/>
              </a:lnSpc>
              <a:spcBef>
                <a:spcPts val="0"/>
              </a:spcBef>
              <a:spcAft>
                <a:spcPts val="0"/>
              </a:spcAft>
              <a:buFont typeface="+mj-lt"/>
              <a:buAutoNum type="alphaLcParenR"/>
            </a:pPr>
            <a:r>
              <a:rPr lang="en-ZA" dirty="0" smtClean="0">
                <a:latin typeface="Arial"/>
                <a:ea typeface="Times New Roman"/>
              </a:rPr>
              <a:t>The challenges are around slow spending on infrastructure delivery in particular the Traffic College</a:t>
            </a:r>
          </a:p>
          <a:p>
            <a:pPr marL="342900" marR="0" lvl="0" indent="-342900" algn="just">
              <a:lnSpc>
                <a:spcPct val="150000"/>
              </a:lnSpc>
              <a:spcBef>
                <a:spcPts val="0"/>
              </a:spcBef>
              <a:spcAft>
                <a:spcPts val="0"/>
              </a:spcAft>
              <a:buFont typeface="+mj-lt"/>
              <a:buAutoNum type="alphaLcParenR"/>
            </a:pPr>
            <a:r>
              <a:rPr lang="en-ZA" dirty="0" smtClean="0">
                <a:latin typeface="Arial"/>
                <a:ea typeface="Times New Roman"/>
              </a:rPr>
              <a:t>R40 million was rescheduled during adjustment however the department still underspent by R41 million</a:t>
            </a:r>
          </a:p>
          <a:p>
            <a:pPr marL="342900" marR="0" lvl="0" indent="-342900" algn="just">
              <a:lnSpc>
                <a:spcPct val="150000"/>
              </a:lnSpc>
              <a:spcBef>
                <a:spcPts val="0"/>
              </a:spcBef>
              <a:spcAft>
                <a:spcPts val="0"/>
              </a:spcAft>
              <a:buFont typeface="+mj-lt"/>
              <a:buAutoNum type="alphaLcParenR"/>
            </a:pPr>
            <a:r>
              <a:rPr lang="en-ZA" dirty="0" smtClean="0">
                <a:latin typeface="Arial"/>
                <a:ea typeface="Times New Roman"/>
              </a:rPr>
              <a:t>The capacity of the Implementing agent to assist with credible projections</a:t>
            </a:r>
          </a:p>
          <a:p>
            <a:pPr marL="342900" marR="0" lvl="0" indent="-342900" algn="just">
              <a:lnSpc>
                <a:spcPct val="150000"/>
              </a:lnSpc>
              <a:spcBef>
                <a:spcPts val="0"/>
              </a:spcBef>
              <a:spcAft>
                <a:spcPts val="0"/>
              </a:spcAft>
              <a:buFont typeface="+mj-lt"/>
              <a:buAutoNum type="alphaLcParenR"/>
            </a:pPr>
            <a:r>
              <a:rPr lang="en-ZA" dirty="0" smtClean="0">
                <a:latin typeface="Arial"/>
                <a:ea typeface="Times New Roman"/>
              </a:rPr>
              <a:t>The </a:t>
            </a:r>
            <a:r>
              <a:rPr lang="en-ZA" dirty="0">
                <a:latin typeface="Arial"/>
                <a:ea typeface="Times New Roman"/>
              </a:rPr>
              <a:t>department had accruals that were committed but not cash backed at the end of the 2014/15 financial year</a:t>
            </a:r>
            <a:r>
              <a:rPr lang="en-ZA" dirty="0" smtClean="0">
                <a:latin typeface="Arial"/>
                <a:ea typeface="Times New Roman"/>
              </a:rPr>
              <a:t>. </a:t>
            </a:r>
            <a:r>
              <a:rPr lang="en-US" dirty="0" smtClean="0">
                <a:latin typeface="Arial"/>
                <a:ea typeface="Times New Roman"/>
              </a:rPr>
              <a:t>Monitoring will be strengthened as the department starts the year with accruals amounting to R172 million against R54 million that remained unspent at 31 March 2015</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GB" dirty="0" smtClean="0">
                <a:latin typeface="Arial"/>
                <a:ea typeface="Times New Roman"/>
              </a:rPr>
              <a:t>The </a:t>
            </a:r>
            <a:r>
              <a:rPr lang="en-GB" dirty="0">
                <a:latin typeface="Arial"/>
                <a:ea typeface="Times New Roman"/>
              </a:rPr>
              <a:t>department has cost curtailment measures in place; </a:t>
            </a:r>
            <a:r>
              <a:rPr lang="en-GB" dirty="0" smtClean="0">
                <a:latin typeface="Arial"/>
                <a:ea typeface="Times New Roman"/>
              </a:rPr>
              <a:t>however </a:t>
            </a:r>
            <a:r>
              <a:rPr lang="en-GB" dirty="0">
                <a:latin typeface="Arial"/>
                <a:ea typeface="Times New Roman"/>
              </a:rPr>
              <a:t>will not offset the envisaged deficit.</a:t>
            </a:r>
            <a:endParaRPr lang="en-US" sz="1400" dirty="0">
              <a:latin typeface="Times New Roman"/>
              <a:ea typeface="Times New Roman"/>
            </a:endParaRPr>
          </a:p>
          <a:p>
            <a:pPr marL="342900" marR="0" lvl="0" indent="-342900" algn="just">
              <a:lnSpc>
                <a:spcPct val="150000"/>
              </a:lnSpc>
              <a:spcBef>
                <a:spcPts val="0"/>
              </a:spcBef>
              <a:spcAft>
                <a:spcPts val="0"/>
              </a:spcAft>
              <a:buFont typeface="+mj-lt"/>
              <a:buAutoNum type="alphaLcParenR"/>
              <a:tabLst>
                <a:tab pos="2743200" algn="ctr"/>
                <a:tab pos="5486400" algn="r"/>
                <a:tab pos="990600" algn="l"/>
                <a:tab pos="1260475" algn="l"/>
              </a:tabLst>
            </a:pPr>
            <a:r>
              <a:rPr lang="en-ZA" dirty="0">
                <a:latin typeface="Arial"/>
                <a:ea typeface="Times New Roman"/>
              </a:rPr>
              <a:t>The </a:t>
            </a:r>
            <a:r>
              <a:rPr lang="en-ZA" dirty="0" smtClean="0">
                <a:latin typeface="Arial"/>
                <a:ea typeface="Times New Roman"/>
              </a:rPr>
              <a:t>department will be monitored by Provincial Treasury as this is also a department that was under the PFMA section 18 (2)(g) intervention </a:t>
            </a:r>
            <a:endParaRPr lang="en-US" sz="1400" dirty="0">
              <a:effectLst/>
              <a:latin typeface="Times New Roman"/>
              <a:ea typeface="Times New Roman"/>
            </a:endParaRPr>
          </a:p>
        </p:txBody>
      </p:sp>
    </p:spTree>
    <p:extLst>
      <p:ext uri="{BB962C8B-B14F-4D97-AF65-F5344CB8AC3E}">
        <p14:creationId xmlns:p14="http://schemas.microsoft.com/office/powerpoint/2010/main" xmlns="" val="583316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D039ACE-756C-40E6-BD45-02C47A569E60}" type="slidenum">
              <a:rPr lang="en-US" smtClean="0"/>
              <a:pPr>
                <a:defRPr/>
              </a:pPr>
              <a:t>52</a:t>
            </a:fld>
            <a:endParaRPr lang="en-US" dirty="0"/>
          </a:p>
        </p:txBody>
      </p:sp>
      <p:graphicFrame>
        <p:nvGraphicFramePr>
          <p:cNvPr id="44035" name="Object 3"/>
          <p:cNvGraphicFramePr>
            <a:graphicFrameLocks noChangeAspect="1"/>
          </p:cNvGraphicFramePr>
          <p:nvPr>
            <p:extLst>
              <p:ext uri="{D42A27DB-BD31-4B8C-83A1-F6EECF244321}">
                <p14:modId xmlns:p14="http://schemas.microsoft.com/office/powerpoint/2010/main" xmlns="" val="3896479548"/>
              </p:ext>
            </p:extLst>
          </p:nvPr>
        </p:nvGraphicFramePr>
        <p:xfrm>
          <a:off x="117479" y="692710"/>
          <a:ext cx="8909050" cy="5141913"/>
        </p:xfrm>
        <a:graphic>
          <a:graphicData uri="http://schemas.openxmlformats.org/presentationml/2006/ole">
            <p:oleObj spid="_x0000_s44279" name="Worksheet" r:id="rId4"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600" dirty="0" smtClean="0"/>
              <a:t>Community Safety, Security and Liaison</a:t>
            </a:r>
            <a:endParaRPr lang="en-US" sz="3600" dirty="0"/>
          </a:p>
        </p:txBody>
      </p:sp>
      <p:sp>
        <p:nvSpPr>
          <p:cNvPr id="3" name="Content Placeholder 2"/>
          <p:cNvSpPr>
            <a:spLocks noGrp="1"/>
          </p:cNvSpPr>
          <p:nvPr>
            <p:ph idx="1"/>
          </p:nvPr>
        </p:nvSpPr>
        <p:spPr>
          <a:xfrm>
            <a:off x="107506" y="1052740"/>
            <a:ext cx="9036496" cy="5073427"/>
          </a:xfrm>
        </p:spPr>
        <p:txBody>
          <a:bodyPr>
            <a:normAutofit/>
          </a:bodyPr>
          <a:lstStyle/>
          <a:p>
            <a:pPr marL="514350" indent="-514350" algn="just">
              <a:buFont typeface="+mj-lt"/>
              <a:buAutoNum type="alphaLcParenR"/>
            </a:pPr>
            <a:r>
              <a:rPr lang="en-US" sz="2000" dirty="0"/>
              <a:t>Overall the department’s overall underspending is higher than the accepted threshold of 2 per cent.  </a:t>
            </a:r>
            <a:endParaRPr lang="en-US" sz="2000" dirty="0" smtClean="0"/>
          </a:p>
          <a:p>
            <a:pPr marL="514350" indent="-514350" algn="just">
              <a:buFont typeface="+mj-lt"/>
              <a:buAutoNum type="alphaLcParenR"/>
            </a:pPr>
            <a:r>
              <a:rPr lang="en-US" sz="2000" dirty="0" smtClean="0"/>
              <a:t>This is  </a:t>
            </a:r>
            <a:r>
              <a:rPr lang="en-US" sz="2000" dirty="0"/>
              <a:t>mainly in goods and services and capital assets. The department reported that goods and services was due to delayed finalization of invoices of security services and capital assets was due to slow delivery of the traffic college. </a:t>
            </a:r>
            <a:endParaRPr lang="en-US" sz="2000" dirty="0" smtClean="0"/>
          </a:p>
          <a:p>
            <a:pPr marL="514350" indent="-514350" algn="just">
              <a:buFont typeface="+mj-lt"/>
              <a:buAutoNum type="alphaLcParenR"/>
            </a:pPr>
            <a:r>
              <a:rPr lang="en-US" sz="2000" dirty="0" smtClean="0"/>
              <a:t>R40 million was shifted from this department during adjustment when it was realized that spending was very slow.</a:t>
            </a:r>
          </a:p>
          <a:p>
            <a:pPr marL="514350" indent="-514350" algn="just">
              <a:buFont typeface="+mj-lt"/>
              <a:buAutoNum type="alphaLcParenR"/>
            </a:pPr>
            <a:r>
              <a:rPr lang="en-US" sz="2000" dirty="0" smtClean="0"/>
              <a:t>Only </a:t>
            </a:r>
            <a:r>
              <a:rPr lang="en-US" sz="2000" dirty="0"/>
              <a:t>R12.8 million has been requested as rollover for capital (R11.6 million) and goods and services.</a:t>
            </a:r>
          </a:p>
        </p:txBody>
      </p:sp>
    </p:spTree>
    <p:extLst>
      <p:ext uri="{BB962C8B-B14F-4D97-AF65-F5344CB8AC3E}">
        <p14:creationId xmlns:p14="http://schemas.microsoft.com/office/powerpoint/2010/main" xmlns="" val="1061456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F06F25-EAB1-404D-BBEA-2D7C83901321}" type="slidenum">
              <a:rPr lang="en-US" smtClean="0"/>
              <a:pPr>
                <a:defRPr/>
              </a:pPr>
              <a:t>54</a:t>
            </a:fld>
            <a:endParaRPr lang="en-US"/>
          </a:p>
        </p:txBody>
      </p:sp>
      <p:graphicFrame>
        <p:nvGraphicFramePr>
          <p:cNvPr id="45059" name="Object 3"/>
          <p:cNvGraphicFramePr>
            <a:graphicFrameLocks noChangeAspect="1"/>
          </p:cNvGraphicFramePr>
          <p:nvPr>
            <p:extLst>
              <p:ext uri="{D42A27DB-BD31-4B8C-83A1-F6EECF244321}">
                <p14:modId xmlns:p14="http://schemas.microsoft.com/office/powerpoint/2010/main" xmlns="" val="480563166"/>
              </p:ext>
            </p:extLst>
          </p:nvPr>
        </p:nvGraphicFramePr>
        <p:xfrm>
          <a:off x="354013" y="777879"/>
          <a:ext cx="8432800" cy="4235301"/>
        </p:xfrm>
        <a:graphic>
          <a:graphicData uri="http://schemas.openxmlformats.org/presentationml/2006/ole">
            <p:oleObj spid="_x0000_s45304" name="Macro-Enabled Worksheet" r:id="rId3" imgW="11858560" imgH="3124162" progId="Excel.SheetMacroEnabled.12">
              <p:link updateAutomatic="1"/>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2013D06-62D3-4B26-89C1-5BF99BA629AA}" type="slidenum">
              <a:rPr lang="en-US" smtClean="0"/>
              <a:pPr>
                <a:defRPr/>
              </a:pPr>
              <a:t>55</a:t>
            </a:fld>
            <a:endParaRPr lang="en-US" dirty="0"/>
          </a:p>
        </p:txBody>
      </p:sp>
      <p:graphicFrame>
        <p:nvGraphicFramePr>
          <p:cNvPr id="47107" name="Object 3"/>
          <p:cNvGraphicFramePr>
            <a:graphicFrameLocks noChangeAspect="1"/>
          </p:cNvGraphicFramePr>
          <p:nvPr>
            <p:extLst>
              <p:ext uri="{D42A27DB-BD31-4B8C-83A1-F6EECF244321}">
                <p14:modId xmlns:p14="http://schemas.microsoft.com/office/powerpoint/2010/main" xmlns="" val="3448592877"/>
              </p:ext>
            </p:extLst>
          </p:nvPr>
        </p:nvGraphicFramePr>
        <p:xfrm>
          <a:off x="117479" y="620702"/>
          <a:ext cx="8909050" cy="5141913"/>
        </p:xfrm>
        <a:graphic>
          <a:graphicData uri="http://schemas.openxmlformats.org/presentationml/2006/ole">
            <p:oleObj spid="_x0000_s47352"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solidFill>
                  <a:srgbClr val="002060"/>
                </a:solidFill>
              </a:rPr>
              <a:t> </a:t>
            </a:r>
            <a:endParaRPr lang="en-ZA" dirty="0">
              <a:solidFill>
                <a:srgbClr val="002060"/>
              </a:solidFill>
            </a:endParaRPr>
          </a:p>
        </p:txBody>
      </p:sp>
      <p:sp>
        <p:nvSpPr>
          <p:cNvPr id="6" name="Slide Number Placeholder 5"/>
          <p:cNvSpPr>
            <a:spLocks noGrp="1"/>
          </p:cNvSpPr>
          <p:nvPr>
            <p:ph type="sldNum" sz="quarter" idx="12"/>
          </p:nvPr>
        </p:nvSpPr>
        <p:spPr/>
        <p:txBody>
          <a:bodyPr/>
          <a:lstStyle/>
          <a:p>
            <a:fld id="{45A6EBFA-C667-40FF-872A-3DBDCC490128}" type="slidenum">
              <a:rPr lang="en-ZA" smtClean="0">
                <a:solidFill>
                  <a:prstClr val="black">
                    <a:tint val="75000"/>
                  </a:prstClr>
                </a:solidFill>
              </a:rPr>
              <a:pPr/>
              <a:t>56</a:t>
            </a:fld>
            <a:endParaRPr lang="en-ZA">
              <a:solidFill>
                <a:prstClr val="black">
                  <a:tint val="75000"/>
                </a:prstClr>
              </a:solidFill>
            </a:endParaRPr>
          </a:p>
        </p:txBody>
      </p:sp>
      <p:sp>
        <p:nvSpPr>
          <p:cNvPr id="5" name="Content Placeholder 4"/>
          <p:cNvSpPr txBox="1">
            <a:spLocks noGrp="1" noChangeArrowheads="1"/>
          </p:cNvSpPr>
          <p:nvPr>
            <p:ph idx="1"/>
          </p:nvPr>
        </p:nvSpPr>
        <p:spPr bwMode="auto">
          <a:xfrm>
            <a:off x="0" y="260652"/>
            <a:ext cx="9144000" cy="6604885"/>
          </a:xfrm>
          <a:prstGeom prst="rect">
            <a:avLst/>
          </a:prstGeom>
          <a:noFill/>
          <a:ln w="9525">
            <a:noFill/>
            <a:miter lim="800000"/>
            <a:headEnd/>
            <a:tailEnd/>
          </a:ln>
        </p:spPr>
        <p:txBody>
          <a:bodyPr wrap="square">
            <a:spAutoFit/>
          </a:bodyPr>
          <a:lstStyle/>
          <a:p>
            <a:pPr marL="0" lvl="0" indent="0" algn="ctr">
              <a:spcBef>
                <a:spcPts val="0"/>
              </a:spcBef>
              <a:buNone/>
              <a:defRPr/>
            </a:pPr>
            <a:r>
              <a:rPr lang="en-ZA" sz="1800" b="1" dirty="0">
                <a:solidFill>
                  <a:prstClr val="black"/>
                </a:solidFill>
              </a:rPr>
              <a:t>CULTURE, SPORT AND RECREATION</a:t>
            </a:r>
          </a:p>
          <a:p>
            <a:pPr marL="0" indent="0">
              <a:buNone/>
            </a:pPr>
            <a:endParaRPr lang="en-ZA" sz="1600" b="1" dirty="0" smtClean="0">
              <a:latin typeface="+mj-lt"/>
            </a:endParaRPr>
          </a:p>
          <a:p>
            <a:pPr marL="0" indent="0">
              <a:buNone/>
            </a:pPr>
            <a:r>
              <a:rPr lang="en-ZA" sz="1600" b="1" dirty="0" smtClean="0">
                <a:latin typeface="+mj-lt"/>
              </a:rPr>
              <a:t>Compensation </a:t>
            </a:r>
            <a:r>
              <a:rPr lang="en-ZA" sz="1600" b="1" dirty="0">
                <a:latin typeface="+mj-lt"/>
              </a:rPr>
              <a:t>of Employees (</a:t>
            </a:r>
            <a:r>
              <a:rPr lang="en-ZA" sz="1600" b="1" dirty="0" smtClean="0">
                <a:latin typeface="+mj-lt"/>
              </a:rPr>
              <a:t>COE)</a:t>
            </a:r>
            <a:endParaRPr lang="en-ZA" sz="1600" b="1" dirty="0">
              <a:solidFill>
                <a:srgbClr val="0070C0"/>
              </a:solidFill>
              <a:latin typeface="+mj-lt"/>
            </a:endParaRPr>
          </a:p>
          <a:p>
            <a:pPr marL="0" indent="0">
              <a:buNone/>
            </a:pPr>
            <a:r>
              <a:rPr lang="en-US" sz="1600" dirty="0" smtClean="0">
                <a:latin typeface="+mj-lt"/>
              </a:rPr>
              <a:t>The spending is lower than 2013/14 financial year which was at 99.4 %. The department has vacant senior management positions which have affected the spending.</a:t>
            </a:r>
          </a:p>
          <a:p>
            <a:pPr marL="0" indent="0">
              <a:buNone/>
            </a:pPr>
            <a:r>
              <a:rPr lang="en-US" sz="1600" b="1" dirty="0" smtClean="0">
                <a:latin typeface="+mj-lt"/>
              </a:rPr>
              <a:t>Goods </a:t>
            </a:r>
            <a:r>
              <a:rPr lang="en-US" sz="1600" b="1" dirty="0">
                <a:latin typeface="+mj-lt"/>
              </a:rPr>
              <a:t>and </a:t>
            </a:r>
            <a:r>
              <a:rPr lang="en-US" sz="1600" b="1" dirty="0" smtClean="0">
                <a:latin typeface="+mj-lt"/>
              </a:rPr>
              <a:t>Services</a:t>
            </a:r>
          </a:p>
          <a:p>
            <a:pPr algn="just">
              <a:buFont typeface="+mj-lt"/>
              <a:buAutoNum type="alphaLcParenR"/>
            </a:pPr>
            <a:r>
              <a:rPr lang="en-US" sz="1600" dirty="0" smtClean="0">
                <a:latin typeface="+mj-lt"/>
              </a:rPr>
              <a:t>At 91.3 goods and services is the lowest spending classification as compared to 2013/14 financial year. The biggest contributor to this under-spending is programme 3 Library and archives services which accounts for 41 % of the total departmental allocation for goods and services. At year end, the programme has spent only 84.5 % of its allocation compared to the over-expenditure incurred in the 2013/14 financial year.</a:t>
            </a:r>
          </a:p>
          <a:p>
            <a:pPr algn="just">
              <a:buFont typeface="+mj-lt"/>
              <a:buAutoNum type="alphaLcParenR"/>
            </a:pPr>
            <a:r>
              <a:rPr lang="en-US" sz="1600" dirty="0" smtClean="0">
                <a:latin typeface="+mj-lt"/>
              </a:rPr>
              <a:t>Late procurement and delivery of library books and furniture is the main contributor to this under-spending. A rollover application of R 12.404million has been requested for the community library services grant. R10.5 million recommended for roll over purposes. </a:t>
            </a:r>
          </a:p>
          <a:p>
            <a:pPr marL="0" indent="0">
              <a:buNone/>
            </a:pPr>
            <a:r>
              <a:rPr lang="en-ZA" sz="1600" b="1" dirty="0" smtClean="0">
                <a:latin typeface="+mj-lt"/>
              </a:rPr>
              <a:t>Transfers </a:t>
            </a:r>
            <a:r>
              <a:rPr lang="en-ZA" sz="1600" b="1" dirty="0">
                <a:latin typeface="+mj-lt"/>
              </a:rPr>
              <a:t>and subsidies </a:t>
            </a:r>
            <a:endParaRPr lang="en-ZA" sz="1600" b="1" dirty="0">
              <a:solidFill>
                <a:srgbClr val="0070C0"/>
              </a:solidFill>
              <a:latin typeface="+mj-lt"/>
            </a:endParaRPr>
          </a:p>
          <a:p>
            <a:pPr>
              <a:buFont typeface="+mj-lt"/>
              <a:buAutoNum type="alphaLcParenR"/>
            </a:pPr>
            <a:r>
              <a:rPr lang="en-US" sz="1600" dirty="0" smtClean="0">
                <a:latin typeface="+mj-lt"/>
              </a:rPr>
              <a:t>At 93.1 %, the spending is below threshold for the year but on par with the spending for the 2013/14 financial year.</a:t>
            </a:r>
          </a:p>
          <a:p>
            <a:pPr>
              <a:buFont typeface="+mj-lt"/>
              <a:buAutoNum type="alphaLcParenR"/>
            </a:pPr>
            <a:r>
              <a:rPr lang="en-US" sz="1600" dirty="0">
                <a:latin typeface="+mj-lt"/>
              </a:rPr>
              <a:t>The non-compliance by NPOs continues to affect the spending under this classification. </a:t>
            </a:r>
            <a:endParaRPr lang="en-US" sz="1600" dirty="0" smtClean="0">
              <a:latin typeface="+mj-lt"/>
            </a:endParaRPr>
          </a:p>
          <a:p>
            <a:pPr>
              <a:buFont typeface="+mj-lt"/>
              <a:buAutoNum type="alphaLcParenR"/>
            </a:pPr>
            <a:r>
              <a:rPr lang="en-US" sz="1600" dirty="0" smtClean="0">
                <a:latin typeface="+mj-lt"/>
              </a:rPr>
              <a:t>The </a:t>
            </a:r>
            <a:r>
              <a:rPr lang="en-US" sz="1600" dirty="0">
                <a:latin typeface="+mj-lt"/>
              </a:rPr>
              <a:t>Provincial Treasury  has set aside a</a:t>
            </a:r>
            <a:r>
              <a:rPr lang="en-ZA" sz="1600" dirty="0">
                <a:latin typeface="+mj-lt"/>
              </a:rPr>
              <a:t> budget </a:t>
            </a:r>
            <a:r>
              <a:rPr lang="en-ZA" sz="1600" dirty="0" smtClean="0">
                <a:latin typeface="+mj-lt"/>
              </a:rPr>
              <a:t>to </a:t>
            </a:r>
            <a:r>
              <a:rPr lang="en-ZA" sz="1600" dirty="0">
                <a:latin typeface="+mj-lt"/>
              </a:rPr>
              <a:t>capacitate the NGOs and NPIs in the Culture, Sport and Recreation sector with skills to compile financial statements, and to also support with auditing of their </a:t>
            </a:r>
            <a:r>
              <a:rPr lang="en-ZA" sz="1600" dirty="0" smtClean="0">
                <a:latin typeface="+mj-lt"/>
              </a:rPr>
              <a:t>books of accounts in </a:t>
            </a:r>
            <a:r>
              <a:rPr lang="en-ZA" sz="1600" dirty="0">
                <a:latin typeface="+mj-lt"/>
              </a:rPr>
              <a:t>2015/16 financial year</a:t>
            </a:r>
            <a:r>
              <a:rPr lang="en-ZA" sz="1600" dirty="0" smtClean="0">
                <a:latin typeface="+mj-lt"/>
              </a:rPr>
              <a:t>.</a:t>
            </a:r>
            <a:r>
              <a:rPr lang="en-ZA" sz="1600" dirty="0">
                <a:latin typeface="+mj-lt"/>
                <a:ea typeface="Times New Roman"/>
                <a:cs typeface="Times New Roman"/>
              </a:rPr>
              <a:t> </a:t>
            </a:r>
            <a:r>
              <a:rPr lang="en-ZA" sz="1600" dirty="0" smtClean="0">
                <a:latin typeface="+mj-lt"/>
              </a:rPr>
              <a:t>27 </a:t>
            </a:r>
            <a:r>
              <a:rPr lang="en-ZA" sz="1600" dirty="0">
                <a:latin typeface="+mj-lt"/>
              </a:rPr>
              <a:t>NGOs in </a:t>
            </a:r>
            <a:r>
              <a:rPr lang="en-ZA" sz="1600" dirty="0" smtClean="0">
                <a:latin typeface="+mj-lt"/>
              </a:rPr>
              <a:t>this sector will be capacitated. This commitment is in the 2015/16 APP and Policy and Budget Statement for the Provincial Treasury.</a:t>
            </a:r>
            <a:endParaRPr lang="en-US" sz="1600" dirty="0">
              <a:latin typeface="+mj-lt"/>
            </a:endParaRPr>
          </a:p>
          <a:p>
            <a:pPr marL="457200" lvl="1" indent="0" algn="just">
              <a:buNone/>
            </a:pPr>
            <a:endParaRPr lang="en-US" sz="1500" dirty="0">
              <a:solidFill>
                <a:srgbClr val="FF0000"/>
              </a:solidFill>
            </a:endParaRPr>
          </a:p>
          <a:p>
            <a:pPr marL="457200" lvl="1" indent="0" algn="just">
              <a:buNone/>
            </a:pPr>
            <a:endParaRPr lang="en-US" sz="1600" dirty="0"/>
          </a:p>
        </p:txBody>
      </p:sp>
    </p:spTree>
    <p:extLst>
      <p:ext uri="{BB962C8B-B14F-4D97-AF65-F5344CB8AC3E}">
        <p14:creationId xmlns:p14="http://schemas.microsoft.com/office/powerpoint/2010/main" xmlns="" val="2623895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solidFill>
                  <a:srgbClr val="002060"/>
                </a:solidFill>
              </a:rPr>
              <a:t> </a:t>
            </a:r>
            <a:endParaRPr lang="en-ZA" dirty="0">
              <a:solidFill>
                <a:srgbClr val="002060"/>
              </a:solidFill>
            </a:endParaRPr>
          </a:p>
        </p:txBody>
      </p:sp>
      <p:sp>
        <p:nvSpPr>
          <p:cNvPr id="6" name="Slide Number Placeholder 5"/>
          <p:cNvSpPr>
            <a:spLocks noGrp="1"/>
          </p:cNvSpPr>
          <p:nvPr>
            <p:ph type="sldNum" sz="quarter" idx="12"/>
          </p:nvPr>
        </p:nvSpPr>
        <p:spPr/>
        <p:txBody>
          <a:bodyPr/>
          <a:lstStyle/>
          <a:p>
            <a:fld id="{45A6EBFA-C667-40FF-872A-3DBDCC490128}" type="slidenum">
              <a:rPr lang="en-ZA" smtClean="0">
                <a:solidFill>
                  <a:prstClr val="black">
                    <a:tint val="75000"/>
                  </a:prstClr>
                </a:solidFill>
              </a:rPr>
              <a:pPr/>
              <a:t>57</a:t>
            </a:fld>
            <a:endParaRPr lang="en-ZA" dirty="0">
              <a:solidFill>
                <a:prstClr val="black">
                  <a:tint val="75000"/>
                </a:prstClr>
              </a:solidFill>
            </a:endParaRPr>
          </a:p>
        </p:txBody>
      </p:sp>
      <p:sp>
        <p:nvSpPr>
          <p:cNvPr id="5" name="Content Placeholder 4"/>
          <p:cNvSpPr txBox="1">
            <a:spLocks noGrp="1" noChangeArrowheads="1"/>
          </p:cNvSpPr>
          <p:nvPr>
            <p:ph idx="1"/>
          </p:nvPr>
        </p:nvSpPr>
        <p:spPr bwMode="auto">
          <a:xfrm>
            <a:off x="76200" y="533400"/>
            <a:ext cx="8839200" cy="5798510"/>
          </a:xfrm>
          <a:prstGeom prst="rect">
            <a:avLst/>
          </a:prstGeom>
          <a:noFill/>
          <a:ln w="9525">
            <a:noFill/>
            <a:miter lim="800000"/>
            <a:headEnd/>
            <a:tailEnd/>
          </a:ln>
        </p:spPr>
        <p:txBody>
          <a:bodyPr wrap="square">
            <a:spAutoFit/>
          </a:bodyPr>
          <a:lstStyle/>
          <a:p>
            <a:pPr marL="57150" indent="0">
              <a:buNone/>
            </a:pPr>
            <a:r>
              <a:rPr lang="en-ZA" sz="1800" b="1" dirty="0">
                <a:solidFill>
                  <a:prstClr val="black"/>
                </a:solidFill>
              </a:rPr>
              <a:t>CULTURE, SPORT AND RECREATION</a:t>
            </a:r>
            <a:endParaRPr lang="en-US" sz="1200" dirty="0"/>
          </a:p>
          <a:p>
            <a:pPr marL="57150" indent="0">
              <a:buNone/>
            </a:pPr>
            <a:r>
              <a:rPr lang="en-US" sz="1800" b="1" dirty="0" smtClean="0"/>
              <a:t>Payments for Capital Assets</a:t>
            </a:r>
          </a:p>
          <a:p>
            <a:pPr marL="857250" lvl="1" indent="-342900" algn="just">
              <a:buFont typeface="+mj-lt"/>
              <a:buAutoNum type="alphaLcParenR"/>
            </a:pPr>
            <a:r>
              <a:rPr lang="en-US" sz="1800" dirty="0" smtClean="0"/>
              <a:t>The under-spending on this classification is mainly on machinery and equipment due to the late procurement and delivery of furniture for the archive building. Funding for archives machinery and equipment were allocated in the main appropriation. However only R1.959 million of the allocated R14.159 million was spent at year end.</a:t>
            </a:r>
          </a:p>
          <a:p>
            <a:pPr marL="857250" lvl="1" indent="-342900" algn="just">
              <a:buFont typeface="+mj-lt"/>
              <a:buAutoNum type="alphaLcParenR"/>
            </a:pPr>
            <a:r>
              <a:rPr lang="en-US" sz="1800" dirty="0" smtClean="0"/>
              <a:t>The department has applied for a rollover of R12.278 million of the unspent funds under this classification</a:t>
            </a:r>
            <a:r>
              <a:rPr lang="en-US" sz="1800" dirty="0"/>
              <a:t>.</a:t>
            </a:r>
            <a:endParaRPr lang="en-US" sz="1800" dirty="0" smtClean="0"/>
          </a:p>
          <a:p>
            <a:pPr marL="857250" lvl="1" indent="-342900" algn="just">
              <a:buFont typeface="+mj-lt"/>
              <a:buAutoNum type="alphaLcParenR"/>
            </a:pPr>
            <a:r>
              <a:rPr lang="en-US" sz="1800" dirty="0" smtClean="0"/>
              <a:t>Matter has been escalated to Executive Authority of the Department</a:t>
            </a:r>
          </a:p>
          <a:p>
            <a:pPr marL="514350" lvl="1" indent="0">
              <a:buNone/>
            </a:pPr>
            <a:endParaRPr lang="en-US" sz="1800" dirty="0" smtClean="0"/>
          </a:p>
          <a:p>
            <a:pPr marL="0" indent="0">
              <a:buNone/>
            </a:pPr>
            <a:r>
              <a:rPr lang="en-ZA" sz="1800" b="1" dirty="0" smtClean="0"/>
              <a:t>Conditional Grants</a:t>
            </a:r>
          </a:p>
          <a:p>
            <a:pPr marL="800100" lvl="1" indent="-342900" algn="just">
              <a:buFont typeface="+mj-lt"/>
              <a:buAutoNum type="alphaLcParenR"/>
            </a:pPr>
            <a:r>
              <a:rPr lang="en-US" sz="1800" dirty="0" smtClean="0"/>
              <a:t>The department has spent 92% of its total conditional grant allocation. The lowest spending grant is the Community Library Services grant at 89%. A total of R13.513 million in rollover application has been made by the department.</a:t>
            </a:r>
          </a:p>
          <a:p>
            <a:pPr marL="800100" lvl="1" indent="-342900" algn="just">
              <a:buFont typeface="+mj-lt"/>
              <a:buAutoNum type="alphaLcParenR"/>
            </a:pPr>
            <a:r>
              <a:rPr lang="en-US" sz="1800" b="1" dirty="0" smtClean="0"/>
              <a:t>Escalation</a:t>
            </a:r>
            <a:r>
              <a:rPr lang="en-US" sz="1800" dirty="0" smtClean="0"/>
              <a:t> – The performance of the department has not been satisfactory hence an escalation of the matters to the Executive Authority of the Department has been made. The spending of funds very late through the roll over process is unacceptable as it has become a trend.</a:t>
            </a:r>
            <a:endParaRPr lang="en-US" sz="1800" dirty="0"/>
          </a:p>
        </p:txBody>
      </p:sp>
    </p:spTree>
    <p:extLst>
      <p:ext uri="{BB962C8B-B14F-4D97-AF65-F5344CB8AC3E}">
        <p14:creationId xmlns:p14="http://schemas.microsoft.com/office/powerpoint/2010/main" xmlns="" val="39189915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C4D0AB1-CA99-40F3-A5DE-FA7C4EC19050}" type="slidenum">
              <a:rPr lang="en-US" smtClean="0"/>
              <a:pPr>
                <a:defRPr/>
              </a:pPr>
              <a:t>58</a:t>
            </a:fld>
            <a:endParaRPr lang="en-US"/>
          </a:p>
        </p:txBody>
      </p:sp>
      <p:graphicFrame>
        <p:nvGraphicFramePr>
          <p:cNvPr id="48131" name="Object 3"/>
          <p:cNvGraphicFramePr>
            <a:graphicFrameLocks noChangeAspect="1"/>
          </p:cNvGraphicFramePr>
          <p:nvPr>
            <p:extLst>
              <p:ext uri="{D42A27DB-BD31-4B8C-83A1-F6EECF244321}">
                <p14:modId xmlns:p14="http://schemas.microsoft.com/office/powerpoint/2010/main" xmlns="" val="271887736"/>
              </p:ext>
            </p:extLst>
          </p:nvPr>
        </p:nvGraphicFramePr>
        <p:xfrm>
          <a:off x="251520" y="548680"/>
          <a:ext cx="8434388" cy="4968552"/>
        </p:xfrm>
        <a:graphic>
          <a:graphicData uri="http://schemas.openxmlformats.org/presentationml/2006/ole">
            <p:oleObj spid="_x0000_s48377" name="Macro-Enabled Worksheet" r:id="rId3" imgW="11858560" imgH="3124162" progId="Excel.SheetMacroEnabled.12">
              <p:link updateAutomatic="1"/>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0CCE90B-A786-49F2-BBA6-F542391C0079}" type="slidenum">
              <a:rPr lang="en-US" smtClean="0"/>
              <a:pPr>
                <a:defRPr/>
              </a:pPr>
              <a:t>59</a:t>
            </a:fld>
            <a:endParaRPr lang="en-US"/>
          </a:p>
        </p:txBody>
      </p:sp>
      <p:graphicFrame>
        <p:nvGraphicFramePr>
          <p:cNvPr id="50179" name="Object 3"/>
          <p:cNvGraphicFramePr>
            <a:graphicFrameLocks noChangeAspect="1"/>
          </p:cNvGraphicFramePr>
          <p:nvPr>
            <p:extLst>
              <p:ext uri="{D42A27DB-BD31-4B8C-83A1-F6EECF244321}">
                <p14:modId xmlns:p14="http://schemas.microsoft.com/office/powerpoint/2010/main" xmlns="" val="3404076450"/>
              </p:ext>
            </p:extLst>
          </p:nvPr>
        </p:nvGraphicFramePr>
        <p:xfrm>
          <a:off x="117479" y="620702"/>
          <a:ext cx="8909050" cy="5141913"/>
        </p:xfrm>
        <a:graphic>
          <a:graphicData uri="http://schemas.openxmlformats.org/presentationml/2006/ole">
            <p:oleObj spid="_x0000_s50423" name="Worksheet" r:id="rId3" imgW="9277192" imgH="5677052" progId="Excel.Sheet.8">
              <p:link updateAutomatic="1"/>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4C875C4-F46D-4C7A-A8F7-4107C49BA24A}" type="slidenum">
              <a:rPr lang="en-US" smtClean="0"/>
              <a:pPr>
                <a:defRPr/>
              </a:pPr>
              <a:t>6</a:t>
            </a:fld>
            <a:endParaRPr lang="en-US"/>
          </a:p>
        </p:txBody>
      </p:sp>
      <p:graphicFrame>
        <p:nvGraphicFramePr>
          <p:cNvPr id="4100" name="Object 4"/>
          <p:cNvGraphicFramePr>
            <a:graphicFrameLocks noChangeAspect="1"/>
          </p:cNvGraphicFramePr>
          <p:nvPr>
            <p:extLst>
              <p:ext uri="{D42A27DB-BD31-4B8C-83A1-F6EECF244321}">
                <p14:modId xmlns:p14="http://schemas.microsoft.com/office/powerpoint/2010/main" xmlns="" val="3734560237"/>
              </p:ext>
            </p:extLst>
          </p:nvPr>
        </p:nvGraphicFramePr>
        <p:xfrm>
          <a:off x="251519" y="620713"/>
          <a:ext cx="8712969" cy="1981200"/>
        </p:xfrm>
        <a:graphic>
          <a:graphicData uri="http://schemas.openxmlformats.org/presentationml/2006/ole">
            <p:oleObj spid="_x0000_s4590" name="Macro-Enabled Worksheet" r:id="rId3" imgW="7410436" imgH="1981276" progId="Excel.SheetMacroEnabled.12">
              <p:link updateAutomatic="1"/>
            </p:oleObj>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xmlns="" val="2509780948"/>
              </p:ext>
            </p:extLst>
          </p:nvPr>
        </p:nvGraphicFramePr>
        <p:xfrm>
          <a:off x="179516" y="2636852"/>
          <a:ext cx="8784976" cy="3151187"/>
        </p:xfrm>
        <a:graphic>
          <a:graphicData uri="http://schemas.openxmlformats.org/presentationml/2006/ole">
            <p:oleObj spid="_x0000_s4591" name="Macro-Enabled Worksheet" r:id="rId4" imgW="7372479" imgH="3628911" progId="Excel.SheetMacroEnabled.12">
              <p:link updateAutomatic="1"/>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Human Settlements</a:t>
            </a:r>
            <a:endParaRPr lang="en-US" dirty="0"/>
          </a:p>
        </p:txBody>
      </p:sp>
      <p:sp>
        <p:nvSpPr>
          <p:cNvPr id="3" name="Content Placeholder 2"/>
          <p:cNvSpPr>
            <a:spLocks noGrp="1"/>
          </p:cNvSpPr>
          <p:nvPr>
            <p:ph idx="1"/>
          </p:nvPr>
        </p:nvSpPr>
        <p:spPr>
          <a:xfrm>
            <a:off x="107506" y="1052740"/>
            <a:ext cx="8928992" cy="5073427"/>
          </a:xfrm>
        </p:spPr>
        <p:txBody>
          <a:bodyPr>
            <a:normAutofit fontScale="85000" lnSpcReduction="20000"/>
          </a:bodyPr>
          <a:lstStyle/>
          <a:p>
            <a:pPr algn="just"/>
            <a:r>
              <a:rPr lang="en-US" dirty="0"/>
              <a:t>The department </a:t>
            </a:r>
            <a:r>
              <a:rPr lang="en-US" dirty="0" smtClean="0"/>
              <a:t>underspent </a:t>
            </a:r>
            <a:r>
              <a:rPr lang="en-US" dirty="0"/>
              <a:t>on Transfers </a:t>
            </a:r>
            <a:r>
              <a:rPr lang="en-US" dirty="0" smtClean="0"/>
              <a:t>and subsidies as well as on payments </a:t>
            </a:r>
            <a:r>
              <a:rPr lang="en-US" dirty="0"/>
              <a:t>of capital assets and this was due to budget adjustment that added funds to the Human Settlement Development grant (R70.0 million) and amount (R36.8 million) that was added to payments of capital assets and could not be </a:t>
            </a:r>
            <a:r>
              <a:rPr lang="en-US" dirty="0" smtClean="0"/>
              <a:t>spent </a:t>
            </a:r>
            <a:r>
              <a:rPr lang="en-US" dirty="0"/>
              <a:t>before the end of the financial </a:t>
            </a:r>
            <a:r>
              <a:rPr lang="en-US" dirty="0" smtClean="0"/>
              <a:t>year.</a:t>
            </a:r>
          </a:p>
          <a:p>
            <a:pPr algn="just"/>
            <a:r>
              <a:rPr lang="en-US" dirty="0" smtClean="0"/>
              <a:t>A rollover </a:t>
            </a:r>
            <a:r>
              <a:rPr lang="en-US" dirty="0"/>
              <a:t>has been requested as the funds were committed</a:t>
            </a:r>
            <a:r>
              <a:rPr lang="en-US" dirty="0" smtClean="0"/>
              <a:t>.</a:t>
            </a:r>
          </a:p>
          <a:p>
            <a:pPr algn="just"/>
            <a:r>
              <a:rPr lang="en-US" dirty="0" smtClean="0"/>
              <a:t>The </a:t>
            </a:r>
            <a:r>
              <a:rPr lang="en-US" dirty="0"/>
              <a:t>department has transferred R273 million to municipalities to support them in bulk infrastructure and has to ensure that the funds are correctly utilized and </a:t>
            </a:r>
            <a:r>
              <a:rPr lang="en-US" dirty="0" smtClean="0"/>
              <a:t>that they are </a:t>
            </a:r>
            <a:r>
              <a:rPr lang="en-US" dirty="0"/>
              <a:t>used for the </a:t>
            </a:r>
            <a:r>
              <a:rPr lang="en-US" dirty="0" smtClean="0"/>
              <a:t>intended purpose.</a:t>
            </a:r>
          </a:p>
          <a:p>
            <a:pPr algn="just"/>
            <a:r>
              <a:rPr lang="en-US" dirty="0" smtClean="0"/>
              <a:t>Funds were </a:t>
            </a:r>
            <a:r>
              <a:rPr lang="en-US" dirty="0" err="1" smtClean="0"/>
              <a:t>gazetted</a:t>
            </a:r>
            <a:r>
              <a:rPr lang="en-US" dirty="0" smtClean="0"/>
              <a:t> as requirements of the Division of Revenue Act.</a:t>
            </a:r>
            <a:endParaRPr lang="en-US" dirty="0"/>
          </a:p>
          <a:p>
            <a:endParaRPr lang="en-US" dirty="0"/>
          </a:p>
        </p:txBody>
      </p:sp>
    </p:spTree>
    <p:extLst>
      <p:ext uri="{BB962C8B-B14F-4D97-AF65-F5344CB8AC3E}">
        <p14:creationId xmlns:p14="http://schemas.microsoft.com/office/powerpoint/2010/main" xmlns="" val="236561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615294F-E2C9-4414-A301-54B092B49C22}" type="slidenum">
              <a:rPr lang="en-US" smtClean="0"/>
              <a:pPr>
                <a:defRPr/>
              </a:pPr>
              <a:t>61</a:t>
            </a:fld>
            <a:endParaRPr lang="en-US"/>
          </a:p>
        </p:txBody>
      </p:sp>
      <p:graphicFrame>
        <p:nvGraphicFramePr>
          <p:cNvPr id="68610" name="Object 2"/>
          <p:cNvGraphicFramePr>
            <a:graphicFrameLocks noChangeAspect="1"/>
          </p:cNvGraphicFramePr>
          <p:nvPr>
            <p:extLst>
              <p:ext uri="{D42A27DB-BD31-4B8C-83A1-F6EECF244321}">
                <p14:modId xmlns:p14="http://schemas.microsoft.com/office/powerpoint/2010/main" xmlns="" val="3128292582"/>
              </p:ext>
            </p:extLst>
          </p:nvPr>
        </p:nvGraphicFramePr>
        <p:xfrm>
          <a:off x="107508" y="548680"/>
          <a:ext cx="8928992" cy="1080120"/>
        </p:xfrm>
        <a:graphic>
          <a:graphicData uri="http://schemas.openxmlformats.org/presentationml/2006/ole">
            <p:oleObj spid="_x0000_s70122" name="Macro-Enabled Worksheet" r:id="rId3" imgW="12420658" imgH="1142886" progId="Excel.SheetMacroEnabled.12">
              <p:link updateAutomatic="1"/>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3281488969"/>
              </p:ext>
            </p:extLst>
          </p:nvPr>
        </p:nvGraphicFramePr>
        <p:xfrm>
          <a:off x="107952" y="1604963"/>
          <a:ext cx="8928100" cy="4222750"/>
        </p:xfrm>
        <a:graphic>
          <a:graphicData uri="http://schemas.openxmlformats.org/presentationml/2006/ole">
            <p:oleObj spid="_x0000_s70123" name="Macro-Enabled Worksheet" r:id="rId4" imgW="12420658" imgH="4219727" progId="Excel.SheetMacroEnabled.12">
              <p:link updateAutomatic="1"/>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615294F-E2C9-4414-A301-54B092B49C22}" type="slidenum">
              <a:rPr lang="en-US" smtClean="0"/>
              <a:pPr>
                <a:defRPr/>
              </a:pPr>
              <a:t>62</a:t>
            </a:fld>
            <a:endParaRPr lang="en-US"/>
          </a:p>
        </p:txBody>
      </p:sp>
      <p:graphicFrame>
        <p:nvGraphicFramePr>
          <p:cNvPr id="51203" name="Object 3"/>
          <p:cNvGraphicFramePr>
            <a:graphicFrameLocks noChangeAspect="1"/>
          </p:cNvGraphicFramePr>
          <p:nvPr>
            <p:extLst>
              <p:ext uri="{D42A27DB-BD31-4B8C-83A1-F6EECF244321}">
                <p14:modId xmlns:p14="http://schemas.microsoft.com/office/powerpoint/2010/main" xmlns="" val="1650298302"/>
              </p:ext>
            </p:extLst>
          </p:nvPr>
        </p:nvGraphicFramePr>
        <p:xfrm>
          <a:off x="107508" y="548680"/>
          <a:ext cx="8928992" cy="1080120"/>
        </p:xfrm>
        <a:graphic>
          <a:graphicData uri="http://schemas.openxmlformats.org/presentationml/2006/ole">
            <p:oleObj spid="_x0000_s51691" name="Macro-Enabled Worksheet" r:id="rId3" imgW="12420658" imgH="1142886" progId="Excel.SheetMacroEnabled.12">
              <p:link updateAutomatic="1"/>
            </p:oleObj>
          </a:graphicData>
        </a:graphic>
      </p:graphicFrame>
      <p:graphicFrame>
        <p:nvGraphicFramePr>
          <p:cNvPr id="51204" name="Object 4"/>
          <p:cNvGraphicFramePr>
            <a:graphicFrameLocks noChangeAspect="1"/>
          </p:cNvGraphicFramePr>
          <p:nvPr>
            <p:extLst>
              <p:ext uri="{D42A27DB-BD31-4B8C-83A1-F6EECF244321}">
                <p14:modId xmlns:p14="http://schemas.microsoft.com/office/powerpoint/2010/main" xmlns="" val="2235370198"/>
              </p:ext>
            </p:extLst>
          </p:nvPr>
        </p:nvGraphicFramePr>
        <p:xfrm>
          <a:off x="107952" y="1628802"/>
          <a:ext cx="8928100" cy="4276725"/>
        </p:xfrm>
        <a:graphic>
          <a:graphicData uri="http://schemas.openxmlformats.org/presentationml/2006/ole">
            <p:oleObj spid="_x0000_s51692" name="Macro-Enabled Worksheet" r:id="rId4" imgW="12420658" imgH="4286250" progId="Excel.SheetMacroEnabled.12">
              <p:link updateAutomatic="1"/>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Rollover request – Equitable share</a:t>
            </a:r>
            <a:endParaRPr lang="en-US" dirty="0"/>
          </a:p>
        </p:txBody>
      </p:sp>
      <p:pic>
        <p:nvPicPr>
          <p:cNvPr id="6" name="Content Placeholder 5"/>
          <p:cNvPicPr>
            <a:picLocks noGrp="1" noChangeAspect="1"/>
          </p:cNvPicPr>
          <p:nvPr>
            <p:ph idx="1"/>
          </p:nvPr>
        </p:nvPicPr>
        <p:blipFill>
          <a:blip r:embed="rId2" cstate="print"/>
          <a:stretch>
            <a:fillRect/>
          </a:stretch>
        </p:blipFill>
        <p:spPr>
          <a:xfrm>
            <a:off x="899594" y="2048181"/>
            <a:ext cx="7200800" cy="3630000"/>
          </a:xfrm>
          <a:prstGeom prst="rect">
            <a:avLst/>
          </a:prstGeom>
        </p:spPr>
      </p:pic>
    </p:spTree>
    <p:extLst>
      <p:ext uri="{BB962C8B-B14F-4D97-AF65-F5344CB8AC3E}">
        <p14:creationId xmlns:p14="http://schemas.microsoft.com/office/powerpoint/2010/main" xmlns="" val="38189976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346050"/>
          </a:xfrm>
        </p:spPr>
        <p:txBody>
          <a:bodyPr>
            <a:normAutofit fontScale="90000"/>
          </a:bodyPr>
          <a:lstStyle/>
          <a:p>
            <a:r>
              <a:rPr lang="en-US" sz="2800" dirty="0">
                <a:solidFill>
                  <a:prstClr val="black"/>
                </a:solidFill>
              </a:rPr>
              <a:t>Rollover request – </a:t>
            </a:r>
            <a:r>
              <a:rPr lang="en-US" sz="2800" dirty="0" smtClean="0">
                <a:solidFill>
                  <a:prstClr val="black"/>
                </a:solidFill>
              </a:rPr>
              <a:t>Conditional Grants</a:t>
            </a:r>
            <a:endParaRPr lang="en-US" sz="2800" dirty="0"/>
          </a:p>
        </p:txBody>
      </p:sp>
      <p:pic>
        <p:nvPicPr>
          <p:cNvPr id="4" name="Content Placeholder 3"/>
          <p:cNvPicPr>
            <a:picLocks noGrp="1" noChangeAspect="1"/>
          </p:cNvPicPr>
          <p:nvPr>
            <p:ph idx="1"/>
          </p:nvPr>
        </p:nvPicPr>
        <p:blipFill>
          <a:blip r:embed="rId2" cstate="print"/>
          <a:stretch>
            <a:fillRect/>
          </a:stretch>
        </p:blipFill>
        <p:spPr>
          <a:xfrm>
            <a:off x="611562" y="462686"/>
            <a:ext cx="7992887" cy="5663481"/>
          </a:xfrm>
          <a:prstGeom prst="rect">
            <a:avLst/>
          </a:prstGeom>
        </p:spPr>
      </p:pic>
    </p:spTree>
    <p:extLst>
      <p:ext uri="{BB962C8B-B14F-4D97-AF65-F5344CB8AC3E}">
        <p14:creationId xmlns:p14="http://schemas.microsoft.com/office/powerpoint/2010/main" xmlns="" val="175205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1093FCF-E447-4AE8-886E-8D6D27F79D0C}" type="slidenum">
              <a:rPr lang="en-US" smtClean="0"/>
              <a:pPr>
                <a:defRPr/>
              </a:pPr>
              <a:t>65</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2029826386"/>
              </p:ext>
            </p:extLst>
          </p:nvPr>
        </p:nvGraphicFramePr>
        <p:xfrm>
          <a:off x="107950" y="1146179"/>
          <a:ext cx="8928100" cy="3629025"/>
        </p:xfrm>
        <a:graphic>
          <a:graphicData uri="http://schemas.openxmlformats.org/presentationml/2006/ole">
            <p:oleObj spid="_x0000_s52473" name="Macro-Enabled Worksheet" r:id="rId3" imgW="11544214" imgH="3686175" progId="Excel.SheetMacroEnabled.12">
              <p:link updateAutomatic="1"/>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327633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16274C4F-9FE5-4FEF-9EDB-6C9F55468274}" type="slidenum">
              <a:rPr lang="en-US" smtClean="0"/>
              <a:pPr>
                <a:defRPr/>
              </a:pPr>
              <a:t>7</a:t>
            </a:fld>
            <a:endParaRPr lang="en-US"/>
          </a:p>
        </p:txBody>
      </p:sp>
      <p:graphicFrame>
        <p:nvGraphicFramePr>
          <p:cNvPr id="5125" name="Object 5"/>
          <p:cNvGraphicFramePr>
            <a:graphicFrameLocks noChangeAspect="1"/>
          </p:cNvGraphicFramePr>
          <p:nvPr>
            <p:extLst>
              <p:ext uri="{D42A27DB-BD31-4B8C-83A1-F6EECF244321}">
                <p14:modId xmlns:p14="http://schemas.microsoft.com/office/powerpoint/2010/main" xmlns="" val="3663682328"/>
              </p:ext>
            </p:extLst>
          </p:nvPr>
        </p:nvGraphicFramePr>
        <p:xfrm>
          <a:off x="490538" y="531816"/>
          <a:ext cx="8229600" cy="2409825"/>
        </p:xfrm>
        <a:graphic>
          <a:graphicData uri="http://schemas.openxmlformats.org/presentationml/2006/ole">
            <p:oleObj spid="_x0000_s5860" name="Macro-Enabled Worksheet" r:id="rId3" imgW="11858560" imgH="2190788" progId="Excel.SheetMacroEnabled.12">
              <p:link updateAutomatic="1"/>
            </p:oleObj>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xmlns="" val="2233991196"/>
              </p:ext>
            </p:extLst>
          </p:nvPr>
        </p:nvGraphicFramePr>
        <p:xfrm>
          <a:off x="249238" y="2924944"/>
          <a:ext cx="4470400" cy="2859088"/>
        </p:xfrm>
        <a:graphic>
          <a:graphicData uri="http://schemas.openxmlformats.org/presentationml/2006/ole">
            <p:oleObj spid="_x0000_s5861" name="Macro-Enabled Worksheet" r:id="rId4" imgW="7229626" imgH="3448202" progId="Excel.SheetMacroEnabled.12">
              <p:link updateAutomatic="1"/>
            </p:oleObj>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xmlns="" val="1725744458"/>
              </p:ext>
            </p:extLst>
          </p:nvPr>
        </p:nvGraphicFramePr>
        <p:xfrm>
          <a:off x="4793116" y="2924944"/>
          <a:ext cx="4243387" cy="2863280"/>
        </p:xfrm>
        <a:graphic>
          <a:graphicData uri="http://schemas.openxmlformats.org/presentationml/2006/ole">
            <p:oleObj spid="_x0000_s5862" name="Macro-Enabled Worksheet" r:id="rId5" imgW="6181689" imgH="3505124" progId="Excel.SheetMacroEnabled.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0F8213-8F16-45B3-80AA-666239226CEE}" type="slidenum">
              <a:rPr lang="en-US" smtClean="0"/>
              <a:pPr>
                <a:defRPr/>
              </a:pPr>
              <a:t>8</a:t>
            </a:fld>
            <a:endParaRPr lang="en-US"/>
          </a:p>
        </p:txBody>
      </p:sp>
      <p:graphicFrame>
        <p:nvGraphicFramePr>
          <p:cNvPr id="6147" name="Object 3"/>
          <p:cNvGraphicFramePr>
            <a:graphicFrameLocks noChangeAspect="1"/>
          </p:cNvGraphicFramePr>
          <p:nvPr>
            <p:extLst>
              <p:ext uri="{D42A27DB-BD31-4B8C-83A1-F6EECF244321}">
                <p14:modId xmlns:p14="http://schemas.microsoft.com/office/powerpoint/2010/main" xmlns="" val="787817721"/>
              </p:ext>
            </p:extLst>
          </p:nvPr>
        </p:nvGraphicFramePr>
        <p:xfrm>
          <a:off x="107504" y="404669"/>
          <a:ext cx="8434388" cy="4968551"/>
        </p:xfrm>
        <a:graphic>
          <a:graphicData uri="http://schemas.openxmlformats.org/presentationml/2006/ole">
            <p:oleObj spid="_x0000_s6398" name="Macro-Enabled Worksheet" r:id="rId3" imgW="11858560" imgH="4457700" progId="Excel.SheetMacroEnabled.12">
              <p:link updateAutomatic="1"/>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404664"/>
            <a:ext cx="8964488" cy="6463308"/>
          </a:xfrm>
          <a:prstGeom prst="rect">
            <a:avLst/>
          </a:prstGeom>
          <a:noFill/>
        </p:spPr>
        <p:txBody>
          <a:bodyPr wrap="square" rtlCol="0">
            <a:spAutoFit/>
          </a:bodyPr>
          <a:lstStyle/>
          <a:p>
            <a:pPr algn="just"/>
            <a:r>
              <a:rPr lang="en-US" dirty="0" smtClean="0"/>
              <a:t>Given the continued underspending on Compensation of employees, the Executive Council</a:t>
            </a:r>
          </a:p>
          <a:p>
            <a:pPr algn="just"/>
            <a:r>
              <a:rPr lang="en-US" dirty="0" smtClean="0"/>
              <a:t>Has declared a moratorium on all vacant posts. A process of </a:t>
            </a:r>
            <a:r>
              <a:rPr lang="en-US" dirty="0" err="1" smtClean="0"/>
              <a:t>rationalisation</a:t>
            </a:r>
            <a:r>
              <a:rPr lang="en-US" dirty="0" smtClean="0"/>
              <a:t> has been introduced where a database has been created from existing personnel and officials are transferred to areas where a need exists. Each department is expected to go through a ‘fit for purpose exercise. </a:t>
            </a:r>
          </a:p>
          <a:p>
            <a:pPr algn="just"/>
            <a:endParaRPr lang="en-US" dirty="0"/>
          </a:p>
          <a:p>
            <a:pPr algn="just"/>
            <a:r>
              <a:rPr lang="en-US" dirty="0" smtClean="0"/>
              <a:t>This work has commenced in 3 votes, </a:t>
            </a:r>
            <a:r>
              <a:rPr lang="en-US" b="1" dirty="0" smtClean="0"/>
              <a:t>Economic Development and Tou</a:t>
            </a:r>
            <a:r>
              <a:rPr lang="en-US" dirty="0" smtClean="0"/>
              <a:t>rism in order to deal with duplications between parent department and its entities. </a:t>
            </a:r>
          </a:p>
          <a:p>
            <a:pPr algn="just"/>
            <a:endParaRPr lang="en-US" b="1" dirty="0" smtClean="0"/>
          </a:p>
          <a:p>
            <a:pPr algn="just"/>
            <a:r>
              <a:rPr lang="en-US" b="1" dirty="0" smtClean="0"/>
              <a:t>Department of Cooperative Governance and Traditional Affairs </a:t>
            </a:r>
            <a:r>
              <a:rPr lang="en-US" dirty="0" smtClean="0"/>
              <a:t>is also amongst the 3 votes whose business is being re-</a:t>
            </a:r>
            <a:r>
              <a:rPr lang="en-US" dirty="0" err="1" smtClean="0"/>
              <a:t>ingeneered</a:t>
            </a:r>
            <a:r>
              <a:rPr lang="en-US" dirty="0" smtClean="0"/>
              <a:t>. Presence of CDWs and </a:t>
            </a:r>
            <a:r>
              <a:rPr lang="en-US" dirty="0" err="1" smtClean="0"/>
              <a:t>Izinduna</a:t>
            </a:r>
            <a:r>
              <a:rPr lang="en-US" dirty="0" smtClean="0"/>
              <a:t> does tend to distort the compensation of employees budget, Some officials have already been transferred to </a:t>
            </a:r>
            <a:r>
              <a:rPr lang="en-US" b="1" dirty="0" smtClean="0"/>
              <a:t>Provincial Treasury </a:t>
            </a:r>
            <a:r>
              <a:rPr lang="en-US" dirty="0" smtClean="0"/>
              <a:t>in line with the reconfiguration of work in relation to support to municipalities (Back to Basics </a:t>
            </a:r>
            <a:r>
              <a:rPr lang="en-US" dirty="0" err="1" smtClean="0"/>
              <a:t>Programme</a:t>
            </a:r>
            <a:r>
              <a:rPr lang="en-US" dirty="0" smtClean="0"/>
              <a:t>) Role and responsibilities between COGTA and Provincial Treasury have been re-defined.</a:t>
            </a:r>
          </a:p>
          <a:p>
            <a:pPr algn="just"/>
            <a:endParaRPr lang="en-US" dirty="0"/>
          </a:p>
          <a:p>
            <a:pPr algn="just"/>
            <a:r>
              <a:rPr lang="en-US" dirty="0" smtClean="0"/>
              <a:t>All votes have declared what they deem to be critical posts and from that list further refined the critical post list between posts that can be filled through the </a:t>
            </a:r>
            <a:r>
              <a:rPr lang="en-US" dirty="0" err="1" smtClean="0"/>
              <a:t>rationalisation</a:t>
            </a:r>
            <a:r>
              <a:rPr lang="en-US" dirty="0" smtClean="0"/>
              <a:t> process or advertisements through a normal recruitment process.</a:t>
            </a:r>
          </a:p>
          <a:p>
            <a:pPr algn="just"/>
            <a:r>
              <a:rPr lang="en-US" dirty="0" smtClean="0"/>
              <a:t>Provincial Treasury has designed a recruitment tool which indicates time that it takes to fill a vacant funded post.</a:t>
            </a:r>
          </a:p>
          <a:p>
            <a:pPr algn="just"/>
            <a:endParaRPr lang="en-US" dirty="0"/>
          </a:p>
          <a:p>
            <a:pPr algn="just"/>
            <a:endParaRPr lang="en-US" dirty="0"/>
          </a:p>
        </p:txBody>
      </p:sp>
    </p:spTree>
    <p:extLst>
      <p:ext uri="{BB962C8B-B14F-4D97-AF65-F5344CB8AC3E}">
        <p14:creationId xmlns:p14="http://schemas.microsoft.com/office/powerpoint/2010/main" xmlns="" val="140783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3735</Words>
  <Application>Microsoft Office PowerPoint</Application>
  <PresentationFormat>On-screen Show (4:3)</PresentationFormat>
  <Paragraphs>280</Paragraphs>
  <Slides>66</Slides>
  <Notes>1</Notes>
  <HiddenSlides>0</HiddenSlides>
  <MMClips>0</MMClips>
  <ScaleCrop>false</ScaleCrop>
  <HeadingPairs>
    <vt:vector size="6" baseType="variant">
      <vt:variant>
        <vt:lpstr>Theme</vt:lpstr>
      </vt:variant>
      <vt:variant>
        <vt:i4>3</vt:i4>
      </vt:variant>
      <vt:variant>
        <vt:lpstr>Links</vt:lpstr>
      </vt:variant>
      <vt:variant>
        <vt:i4>42</vt:i4>
      </vt:variant>
      <vt:variant>
        <vt:lpstr>Slide Titles</vt:lpstr>
      </vt:variant>
      <vt:variant>
        <vt:i4>66</vt:i4>
      </vt:variant>
    </vt:vector>
  </HeadingPairs>
  <TitlesOfParts>
    <vt:vector size="111" baseType="lpstr">
      <vt:lpstr>Office Theme</vt:lpstr>
      <vt:lpstr>1_Office Theme</vt:lpstr>
      <vt:lpstr>2_Office Theme</vt:lpstr>
      <vt:lpstr>C:\Users\MagwazaT\Documents\Mpu Docs\IYM\IYM 2014-15\Mpu Tables 2014-15.xlsm!Tables!R1C1:R19C17</vt:lpstr>
      <vt:lpstr>C:\Users\MagwazaT\Documents\Mpu Docs\IYM\IYM 2014-15\Projn-vs-Actl Graphs 2014-15.xls!MPU</vt:lpstr>
      <vt:lpstr>C:\Users\MagwazaT\Documents\Mpu Docs\IYM\IYM 2014-15\Mpu Tables 2014-15.xlsm!Adj_Exp!R1C1:R19C9</vt:lpstr>
      <vt:lpstr>C:\Users\MagwazaT\Documents\Mpu Docs\IYM\IYM 2014-15\Mpu Tables 2014-15.xlsm!Adj_Exp![Mpu Tables.xlsm]Adj_Exp Chart 1</vt:lpstr>
      <vt:lpstr>C:\Users\MagwazaT\Documents\Mpu Docs\IYM\IYM 2014-15\Mpu Tables 2014-15.xlsm!Tables!R21C1:R29C17</vt:lpstr>
      <vt:lpstr>C:\Users\MagwazaT\Documents\Mpu Docs\IYM\IYM 2014-15\Mpu Tables 2014-15.xlsm!EcoClas_Exp![Mpu Tables.xlsm]EcoClas_Exp Chart 1</vt:lpstr>
      <vt:lpstr>C:\Users\MagwazaT\Documents\Mpu Docs\IYM\IYM 2014-15\Mpu Tables 2014-15.xlsm!EcoClass![Mpu Tables.xlsm]EcoClass Chart 1</vt:lpstr>
      <vt:lpstr>C:\Users\MagwazaT\Documents\Mpu Docs\IYM\IYM 2014-15\Mpu Tables 2014-15.xlsm!Tables!R31C1:R49C17</vt:lpstr>
      <vt:lpstr>C:\Users\MagwazaT\Documents\Mpu Docs\IYM\IYM 2014-15\Mpu Tables 2014-15.xlsm!Tables!R51C1:R69C17</vt:lpstr>
      <vt:lpstr>C:\Users\MagwazaT\Documents\Mpu Docs\IYM\IYM 2014-15\Mpu Tables 2014-15.xlsm!Tables!R91C1:R109C17</vt:lpstr>
      <vt:lpstr>C:\Users\MagwazaT\Documents\Mpu Docs\IYM\IYM 2014-15\Mpu Tables 2014-15.xlsm!Tables!R111C1:R129C17</vt:lpstr>
      <vt:lpstr>C:\Users\MagwazaT\Documents\Mpu Docs\IYM\IYM 2014-15\Mpu Tables 2014-15.xlsm!Tables!R151C1:R172C17</vt:lpstr>
      <vt:lpstr>C:\Users\MagwazaT\Documents\Mpu Docs\IYM\IYM 2014-15\Projn-vs-Actl Graphs 2014-15.xls!EDU</vt:lpstr>
      <vt:lpstr>C:\Users\MagwazaT\Documents\Mpu Docs\IYM\IYM 2014-15\Mpu Tables 2014-15.xlsm!Tables!R174C1:R195C17</vt:lpstr>
      <vt:lpstr>C:\Users\MagwazaT\Documents\Mpu Docs\IYM\IYM 2014-15\Projn-vs-Actl Graphs 2014-15.xls!HLT</vt:lpstr>
      <vt:lpstr>C:\Users\MagwazaT\Documents\Mpu Docs\IYM\IYM 2014-15\Mpu Tables 2014-15.xlsm!Tables!R197C1:R218C17</vt:lpstr>
      <vt:lpstr>C:\Users\MagwazaT\Documents\Mpu Docs\IYM\IYM 2014-15\Projn-vs-Actl Graphs 2014-15.xls!SOCS</vt:lpstr>
      <vt:lpstr>C:\Users\MagwazaT\Documents\Mpu Docs\IYM\IYM 2014-15\Mpu Tables 2014-15.xlsm!Tables!R220C1:R241C17</vt:lpstr>
      <vt:lpstr>C:\Users\MagwazaT\Documents\Mpu Docs\IYM\IYM 2014-15\Projn-vs-Actl Graphs 2014-15.xls!PREM</vt:lpstr>
      <vt:lpstr>C:\Users\MagwazaT\Documents\Mpu Docs\IYM\IYM 2014-15\Mpu Tables 2014-15.xlsm!Tables!R243C1:R264C17</vt:lpstr>
      <vt:lpstr>C:\Users\MagwazaT\Documents\Mpu Docs\IYM\IYM 2014-15\Projn-vs-Actl Graphs 2014-15.xls!LEGS</vt:lpstr>
      <vt:lpstr>C:\Users\MagwazaT\Documents\Mpu Docs\IYM\IYM 2014-15\Mpu Tables 2014-15.xlsm!Tables!R266C1:R287C17</vt:lpstr>
      <vt:lpstr>C:\Users\MagwazaT\Documents\Mpu Docs\IYM\IYM 2014-15\Projn-vs-Actl Graphs 2014-15.xls!FINC</vt:lpstr>
      <vt:lpstr>C:\Users\MagwazaT\Documents\Mpu Docs\IYM\IYM 2014-15\Mpu Tables 2014-15.xlsm!Tables!R289C1:R310C17</vt:lpstr>
      <vt:lpstr>C:\Users\MagwazaT\Documents\Mpu Docs\IYM\IYM 2014-15\Projn-vs-Actl Graphs 2014-15.xls!COG</vt:lpstr>
      <vt:lpstr>C:\Users\MagwazaT\Documents\Mpu Docs\IYM\IYM 2014-15\Mpu Tables 2014-15.xlsm!Tables!R312C1:R333C17</vt:lpstr>
      <vt:lpstr>C:\Users\MagwazaT\Documents\Mpu Docs\IYM\IYM 2014-15\Projn-vs-Actl Graphs 2014-15.xls!AGR</vt:lpstr>
      <vt:lpstr>C:\Users\MagwazaT\Documents\Mpu Docs\IYM\IYM 2014-15\Mpu Tables 2014-15.xlsm!Tables!R335C1:R356C17</vt:lpstr>
      <vt:lpstr>C:\Users\MagwazaT\Documents\Mpu Docs\IYM\IYM 2014-15\Projn-vs-Actl Graphs 2014-15.xls!ECO</vt:lpstr>
      <vt:lpstr>C:\Users\MagwazaT\Documents\Mpu Docs\IYM\IYM 2014-15\Mpu Tables 2014-15.xlsm!Tables!R358C1:R379C17</vt:lpstr>
      <vt:lpstr>C:\Users\MagwazaT\Documents\Mpu Docs\IYM\IYM 2014-15\Projn-vs-Actl Graphs 2014-15.xls!PWRT</vt:lpstr>
      <vt:lpstr>C:\Users\MagwazaT\Documents\Mpu Docs\IYM\IYM 2014-15\Mpu Tables 2014-15.xlsm!Tables!R381C1:R402C17</vt:lpstr>
      <vt:lpstr>C:\Users\MagwazaT\Documents\Mpu Docs\IYM\IYM 2014-15\Projn-vs-Actl Graphs 2014-15.xls!SAFET</vt:lpstr>
      <vt:lpstr>C:\Users\MagwazaT\Documents\Mpu Docs\IYM\IYM 2014-15\Mpu Tables 2014-15.xlsm!Tables!R404C1:R425C17</vt:lpstr>
      <vt:lpstr>C:\Users\MagwazaT\Documents\Mpu Docs\IYM\IYM 2014-15\Projn-vs-Actl Graphs 2014-15.xls!CULT</vt:lpstr>
      <vt:lpstr>C:\Users\MagwazaT\Documents\Mpu Docs\IYM\IYM 2014-15\Mpu Tables 2014-15.xlsm!Tables!R427C1:R448C17</vt:lpstr>
      <vt:lpstr>C:\Users\MagwazaT\Documents\Mpu Docs\IYM\IYM 2014-15\Projn-vs-Actl Graphs 2014-15.xls!HUM</vt:lpstr>
      <vt:lpstr>C:\Users\MagwazaT\Documents\Mpu Docs\IYM\IYM 2014-15\Mpu Tables 2014-15.xlsm!C-Grants!R1C1:R4C13</vt:lpstr>
      <vt:lpstr>C:\Users\MagwazaT\Documents\Mpu Docs\IYM\IYM 2014-15\Mpu Tables 2014-15.xlsm!C-Grants!R5C1:R27C13</vt:lpstr>
      <vt:lpstr>C:\Users\MagwazaT\Documents\Mpu Docs\IYM\IYM 2014-15\Mpu Tables 2014-15.xlsm!C-Grants!R1C1:R4C13</vt:lpstr>
      <vt:lpstr>C:\Users\MagwazaT\Documents\Mpu Docs\IYM\IYM 2014-15\Mpu Tables 2014-15.xlsm!C-Grants!R29C1:R91C13</vt:lpstr>
      <vt:lpstr>C:\Users\MagwazaT\Documents\Mpu Docs\IYM\IYM 2014-15\Mpu Tables 2014-15.xlsm!Personnel!R1C1:R17C14</vt:lpstr>
      <vt:lpstr>Presentation to the Select Committee on Finance on Mpumalanga Provincial Budget and Expenditure Outcomes for the 12 months ended 31 March 2015   Pre-Audited </vt:lpstr>
      <vt:lpstr>Slide 2</vt:lpstr>
      <vt:lpstr>Slide 3</vt:lpstr>
      <vt:lpstr>Slide 4</vt:lpstr>
      <vt:lpstr>Accruals: 2014/15</vt:lpstr>
      <vt:lpstr>Slide 6</vt:lpstr>
      <vt:lpstr>Slide 7</vt:lpstr>
      <vt:lpstr>Slide 8</vt:lpstr>
      <vt:lpstr>Slide 9</vt:lpstr>
      <vt:lpstr>Slide 10</vt:lpstr>
      <vt:lpstr>Slide 11</vt:lpstr>
      <vt:lpstr>Slide 12</vt:lpstr>
      <vt:lpstr>Slide 13</vt:lpstr>
      <vt:lpstr>Slide 14</vt:lpstr>
      <vt:lpstr>Slide 15</vt:lpstr>
      <vt:lpstr>THANK YOU</vt:lpstr>
      <vt:lpstr>ANNEXURES</vt:lpstr>
      <vt:lpstr>Slide 18</vt:lpstr>
      <vt:lpstr>Slide 19</vt:lpstr>
      <vt:lpstr>Slide 20</vt:lpstr>
      <vt:lpstr>Slide 21</vt:lpstr>
      <vt:lpstr>Slide 22</vt:lpstr>
      <vt:lpstr>Slide 23</vt:lpstr>
      <vt:lpstr> </vt:lpstr>
      <vt:lpstr> </vt:lpstr>
      <vt:lpstr>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Community Safety, Security and Liaison</vt:lpstr>
      <vt:lpstr>Slide 54</vt:lpstr>
      <vt:lpstr>Slide 55</vt:lpstr>
      <vt:lpstr> </vt:lpstr>
      <vt:lpstr> </vt:lpstr>
      <vt:lpstr>Slide 58</vt:lpstr>
      <vt:lpstr>Slide 59</vt:lpstr>
      <vt:lpstr>Human Settlements</vt:lpstr>
      <vt:lpstr>Slide 61</vt:lpstr>
      <vt:lpstr>Slide 62</vt:lpstr>
      <vt:lpstr>Rollover request – Equitable share</vt:lpstr>
      <vt:lpstr>Rollover request – Conditional Grants</vt:lpstr>
      <vt:lpstr>Slide 65</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Letshela Jonas</dc:creator>
  <cp:lastModifiedBy>PUMZA</cp:lastModifiedBy>
  <cp:revision>337</cp:revision>
  <dcterms:created xsi:type="dcterms:W3CDTF">2012-10-30T11:26:08Z</dcterms:created>
  <dcterms:modified xsi:type="dcterms:W3CDTF">2015-06-19T13:47:55Z</dcterms:modified>
</cp:coreProperties>
</file>