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notesSlides/notesSlide38.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diagrams/layout5.xml" ContentType="application/vnd.openxmlformats-officedocument.drawingml.diagramLayout+xml"/>
  <Override PartName="/ppt/notesSlides/notesSlide41.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slides/slide99.xml" ContentType="application/vnd.openxmlformats-officedocument.presentationml.slide+xml"/>
  <Override PartName="/ppt/diagrams/layout1.xml" ContentType="application/vnd.openxmlformats-officedocument.drawingml.diagramLayout+xml"/>
  <Override PartName="/ppt/notesSlides/notesSlide7.xml" ContentType="application/vnd.openxmlformats-officedocument.presentationml.notesSlide+xml"/>
  <Override PartName="/ppt/diagrams/data2.xml" ContentType="application/vnd.openxmlformats-officedocument.drawingml.diagramData+xml"/>
  <Override PartName="/ppt/charts/chart3.xml" ContentType="application/vnd.openxmlformats-officedocument.drawingml.chart+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diagrams/colors4.xml" ContentType="application/vnd.openxmlformats-officedocument.drawingml.diagramColor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Layouts/slideLayout7.xml" ContentType="application/vnd.openxmlformats-officedocument.presentationml.slideLayout+xml"/>
  <Override PartName="/ppt/notesSlides/notesSlide3.xml" ContentType="application/vnd.openxmlformats-officedocument.presentationml.notesSlide+xml"/>
  <Default Extension="png" ContentType="image/png"/>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diagrams/quickStyle3.xml" ContentType="application/vnd.openxmlformats-officedocument.drawingml.diagramStyl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diagrams/layout2.xml" ContentType="application/vnd.openxmlformats-officedocument.drawingml.diagramLayout+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89.xml" ContentType="application/vnd.openxmlformats-officedocument.presentationml.slide+xml"/>
  <Override PartName="/ppt/diagrams/data3.xml" ContentType="application/vnd.openxmlformats-officedocument.drawingml.diagramData+xml"/>
  <Override PartName="/ppt/charts/chart4.xml" ContentType="application/vnd.openxmlformats-officedocument.drawingml.chart+xml"/>
  <Override PartName="/ppt/diagrams/colors5.xml" ContentType="application/vnd.openxmlformats-officedocument.drawingml.diagramColors+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diagrams/layout3.xml" ContentType="application/vnd.openxmlformats-officedocument.drawingml.diagramLayout+xml"/>
  <Override PartName="/ppt/diagrams/data4.xml" ContentType="application/vnd.openxmlformats-officedocument.drawingml.diagramData+xml"/>
  <Override PartName="/ppt/notesSlides/notesSlide21.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charts/chart5.xml" ContentType="application/vnd.openxmlformats-officedocument.drawingml.chart+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notesSlides/notesSlide1.xml" ContentType="application/vnd.openxmlformats-officedocument.presentationml.notesSlide+xml"/>
  <Override PartName="/ppt/diagrams/colors2.xml" ContentType="application/vnd.openxmlformats-officedocument.drawingml.diagramColors+xml"/>
  <Override PartName="/ppt/diagrams/quickStyle5.xml" ContentType="application/vnd.openxmlformats-officedocument.drawingml.diagramStyl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drawings/drawing1.xml" ContentType="application/vnd.openxmlformats-officedocument.drawingml.chartshapes+xml"/>
  <Override PartName="/ppt/diagrams/drawing1.xml" ContentType="application/vnd.ms-office.drawingml.diagramDrawing+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diagrams/quickStyle1.xml" ContentType="application/vnd.openxmlformats-officedocument.drawingml.diagramStyle+xml"/>
  <Override PartName="/ppt/notesSlides/notesSlide37.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diagrams/layout4.xml" ContentType="application/vnd.openxmlformats-officedocument.drawingml.diagram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11.xml" ContentType="application/vnd.openxmlformats-officedocument.presentationml.notesSlide+xml"/>
  <Override PartName="/ppt/diagrams/data5.xml" ContentType="application/vnd.openxmlformats-officedocument.drawingml.diagramData+xml"/>
  <Override PartName="/ppt/notesSlides/notesSlide40.xml" ContentType="application/vnd.openxmlformats-officedocument.presentationml.notesSlide+xml"/>
  <Override PartName="/ppt/slides/slide98.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diagrams/data1.xml" ContentType="application/vnd.openxmlformats-officedocument.drawingml.diagramData+xml"/>
  <Override PartName="/ppt/charts/chart2.xml" ContentType="application/vnd.openxmlformats-officedocument.drawingml.chart+xml"/>
  <Override PartName="/ppt/diagrams/colors3.xml" ContentType="application/vnd.openxmlformats-officedocument.drawingml.diagramColors+xml"/>
  <Override PartName="/ppt/slides/slide29.xml" ContentType="application/vnd.openxmlformats-officedocument.presentationml.slide+xml"/>
  <Override PartName="/ppt/slides/slide76.xml" ContentType="application/vnd.openxmlformats-officedocument.presentationml.sl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drawings/drawing2.xml" ContentType="application/vnd.openxmlformats-officedocument.drawingml.chartshapes+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04"/>
  </p:notesMasterIdLst>
  <p:handoutMasterIdLst>
    <p:handoutMasterId r:id="rId105"/>
  </p:handoutMasterIdLst>
  <p:sldIdLst>
    <p:sldId id="492" r:id="rId2"/>
    <p:sldId id="264" r:id="rId3"/>
    <p:sldId id="503" r:id="rId4"/>
    <p:sldId id="577" r:id="rId5"/>
    <p:sldId id="578" r:id="rId6"/>
    <p:sldId id="579" r:id="rId7"/>
    <p:sldId id="590" r:id="rId8"/>
    <p:sldId id="591" r:id="rId9"/>
    <p:sldId id="592" r:id="rId10"/>
    <p:sldId id="697" r:id="rId11"/>
    <p:sldId id="698" r:id="rId12"/>
    <p:sldId id="706" r:id="rId13"/>
    <p:sldId id="708" r:id="rId14"/>
    <p:sldId id="709" r:id="rId15"/>
    <p:sldId id="636" r:id="rId16"/>
    <p:sldId id="663" r:id="rId17"/>
    <p:sldId id="644" r:id="rId18"/>
    <p:sldId id="638" r:id="rId19"/>
    <p:sldId id="639" r:id="rId20"/>
    <p:sldId id="664" r:id="rId21"/>
    <p:sldId id="642" r:id="rId22"/>
    <p:sldId id="648" r:id="rId23"/>
    <p:sldId id="647" r:id="rId24"/>
    <p:sldId id="658" r:id="rId25"/>
    <p:sldId id="659" r:id="rId26"/>
    <p:sldId id="660" r:id="rId27"/>
    <p:sldId id="661" r:id="rId28"/>
    <p:sldId id="761" r:id="rId29"/>
    <p:sldId id="764" r:id="rId30"/>
    <p:sldId id="765" r:id="rId31"/>
    <p:sldId id="763" r:id="rId32"/>
    <p:sldId id="743" r:id="rId33"/>
    <p:sldId id="729" r:id="rId34"/>
    <p:sldId id="722" r:id="rId35"/>
    <p:sldId id="723" r:id="rId36"/>
    <p:sldId id="724" r:id="rId37"/>
    <p:sldId id="713" r:id="rId38"/>
    <p:sldId id="714" r:id="rId39"/>
    <p:sldId id="715" r:id="rId40"/>
    <p:sldId id="716" r:id="rId41"/>
    <p:sldId id="717" r:id="rId42"/>
    <p:sldId id="718" r:id="rId43"/>
    <p:sldId id="719" r:id="rId44"/>
    <p:sldId id="720" r:id="rId45"/>
    <p:sldId id="749" r:id="rId46"/>
    <p:sldId id="750" r:id="rId47"/>
    <p:sldId id="745" r:id="rId48"/>
    <p:sldId id="746" r:id="rId49"/>
    <p:sldId id="747" r:id="rId50"/>
    <p:sldId id="748" r:id="rId51"/>
    <p:sldId id="759" r:id="rId52"/>
    <p:sldId id="760" r:id="rId53"/>
    <p:sldId id="728" r:id="rId54"/>
    <p:sldId id="740" r:id="rId55"/>
    <p:sldId id="736" r:id="rId56"/>
    <p:sldId id="737" r:id="rId57"/>
    <p:sldId id="738" r:id="rId58"/>
    <p:sldId id="739" r:id="rId59"/>
    <p:sldId id="731" r:id="rId60"/>
    <p:sldId id="744" r:id="rId61"/>
    <p:sldId id="684" r:id="rId62"/>
    <p:sldId id="685" r:id="rId63"/>
    <p:sldId id="686" r:id="rId64"/>
    <p:sldId id="687" r:id="rId65"/>
    <p:sldId id="688" r:id="rId66"/>
    <p:sldId id="689" r:id="rId67"/>
    <p:sldId id="690" r:id="rId68"/>
    <p:sldId id="691" r:id="rId69"/>
    <p:sldId id="692" r:id="rId70"/>
    <p:sldId id="693" r:id="rId71"/>
    <p:sldId id="694" r:id="rId72"/>
    <p:sldId id="695" r:id="rId73"/>
    <p:sldId id="696" r:id="rId74"/>
    <p:sldId id="734" r:id="rId75"/>
    <p:sldId id="751" r:id="rId76"/>
    <p:sldId id="752" r:id="rId77"/>
    <p:sldId id="753" r:id="rId78"/>
    <p:sldId id="754" r:id="rId79"/>
    <p:sldId id="755" r:id="rId80"/>
    <p:sldId id="756" r:id="rId81"/>
    <p:sldId id="757" r:id="rId82"/>
    <p:sldId id="683" r:id="rId83"/>
    <p:sldId id="630" r:id="rId84"/>
    <p:sldId id="510" r:id="rId85"/>
    <p:sldId id="511" r:id="rId86"/>
    <p:sldId id="537" r:id="rId87"/>
    <p:sldId id="538" r:id="rId88"/>
    <p:sldId id="539" r:id="rId89"/>
    <p:sldId id="540" r:id="rId90"/>
    <p:sldId id="541" r:id="rId91"/>
    <p:sldId id="542" r:id="rId92"/>
    <p:sldId id="552" r:id="rId93"/>
    <p:sldId id="520" r:id="rId94"/>
    <p:sldId id="521" r:id="rId95"/>
    <p:sldId id="721" r:id="rId96"/>
    <p:sldId id="523" r:id="rId97"/>
    <p:sldId id="524" r:id="rId98"/>
    <p:sldId id="588" r:id="rId99"/>
    <p:sldId id="526" r:id="rId100"/>
    <p:sldId id="527" r:id="rId101"/>
    <p:sldId id="528" r:id="rId102"/>
    <p:sldId id="529" r:id="rId103"/>
  </p:sldIdLst>
  <p:sldSz cx="9144000" cy="6858000" type="screen4x3"/>
  <p:notesSz cx="6797675" cy="9926638"/>
  <p:defaultTextStyle>
    <a:defPPr>
      <a:defRPr lang="en-US"/>
    </a:defPPr>
    <a:lvl1pPr algn="l" defTabSz="457200" rtl="0" fontAlgn="base">
      <a:spcBef>
        <a:spcPct val="0"/>
      </a:spcBef>
      <a:spcAft>
        <a:spcPct val="0"/>
      </a:spcAft>
      <a:defRPr kern="1200">
        <a:solidFill>
          <a:schemeClr val="tx1"/>
        </a:solidFill>
        <a:latin typeface="Arial" pitchFamily="34" charset="0"/>
        <a:ea typeface="MS PGothic" pitchFamily="34" charset="-128"/>
        <a:cs typeface="+mn-cs"/>
      </a:defRPr>
    </a:lvl1pPr>
    <a:lvl2pPr marL="457200" algn="l" defTabSz="457200" rtl="0" fontAlgn="base">
      <a:spcBef>
        <a:spcPct val="0"/>
      </a:spcBef>
      <a:spcAft>
        <a:spcPct val="0"/>
      </a:spcAft>
      <a:defRPr kern="1200">
        <a:solidFill>
          <a:schemeClr val="tx1"/>
        </a:solidFill>
        <a:latin typeface="Arial" pitchFamily="34" charset="0"/>
        <a:ea typeface="MS PGothic" pitchFamily="34" charset="-128"/>
        <a:cs typeface="+mn-cs"/>
      </a:defRPr>
    </a:lvl2pPr>
    <a:lvl3pPr marL="914400" algn="l" defTabSz="457200" rtl="0" fontAlgn="base">
      <a:spcBef>
        <a:spcPct val="0"/>
      </a:spcBef>
      <a:spcAft>
        <a:spcPct val="0"/>
      </a:spcAft>
      <a:defRPr kern="1200">
        <a:solidFill>
          <a:schemeClr val="tx1"/>
        </a:solidFill>
        <a:latin typeface="Arial" pitchFamily="34" charset="0"/>
        <a:ea typeface="MS PGothic" pitchFamily="34" charset="-128"/>
        <a:cs typeface="+mn-cs"/>
      </a:defRPr>
    </a:lvl3pPr>
    <a:lvl4pPr marL="1371600" algn="l" defTabSz="457200" rtl="0" fontAlgn="base">
      <a:spcBef>
        <a:spcPct val="0"/>
      </a:spcBef>
      <a:spcAft>
        <a:spcPct val="0"/>
      </a:spcAft>
      <a:defRPr kern="1200">
        <a:solidFill>
          <a:schemeClr val="tx1"/>
        </a:solidFill>
        <a:latin typeface="Arial" pitchFamily="34" charset="0"/>
        <a:ea typeface="MS PGothic" pitchFamily="34" charset="-128"/>
        <a:cs typeface="+mn-cs"/>
      </a:defRPr>
    </a:lvl4pPr>
    <a:lvl5pPr marL="1828800" algn="l" defTabSz="457200" rtl="0" fontAlgn="base">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36403"/>
    <a:srgbClr val="FF9900"/>
    <a:srgbClr val="0E66B1"/>
    <a:srgbClr val="8EAED9"/>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showOutlineIcons="0">
    <p:restoredLeft sz="15929" autoAdjust="0"/>
    <p:restoredTop sz="94660"/>
  </p:normalViewPr>
  <p:slideViewPr>
    <p:cSldViewPr snapToObjects="1">
      <p:cViewPr>
        <p:scale>
          <a:sx n="76" d="100"/>
          <a:sy n="76" d="100"/>
        </p:scale>
        <p:origin x="-1182" y="84"/>
      </p:cViewPr>
      <p:guideLst>
        <p:guide orient="horz"/>
        <p:guide/>
      </p:guideLst>
    </p:cSldViewPr>
  </p:slideViewPr>
  <p:outlineViewPr>
    <p:cViewPr>
      <p:scale>
        <a:sx n="33" d="100"/>
        <a:sy n="33" d="100"/>
      </p:scale>
      <p:origin x="0" y="9864"/>
    </p:cViewPr>
  </p:outlin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viewProps" Target="viewProps.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tableStyles" Target="tableStyle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charts/_rels/chart1.xml.rels><?xml version="1.0" encoding="UTF-8" standalone="yes"?>
<Relationships xmlns="http://schemas.openxmlformats.org/package/2006/relationships"><Relationship Id="rId1" Type="http://schemas.openxmlformats.org/officeDocument/2006/relationships/oleObject" Target="file:///C:\Users\Godfreym\Documents\My%20Documents\Science%20&amp;%20Technology%20Indicators\Technology%20Balance%20of%20Payments\EXCO%20submission%20TBP%20Jan2014\6ed9e73e-3cb0-4890-b143-5b3100a81bda_World%20Bank.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petrusl\Dropbox\NACI%20Monitoring,%20Evaluation%20and%20Indicators\NACI%20Indicators%20Publication\Imported%20KnowHow\TbP%20Graph.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petrusl\Dropbox\NACI%20Monitoring,%20Evaluation%20and%20Indicators\NACI%20Indicators%20Publication\Imported%20KnowHow\TbP%20Graph.xlsx" TargetMode="External"/></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Users\rosems\Documents\R&amp;D%20Survey\2012-13\HSRC_StatisticalReport_201213_text-V1%20(2).xlsx" TargetMode="External"/></Relationships>
</file>

<file path=ppt/charts/_rels/chart5.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file:///C:\Users\rosems\Documents\R&amp;D%20Survey\2012-13\HSRC_StatisticalReport_201213_text-V1%20(2).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GB"/>
  <c:chart>
    <c:title>
      <c:tx>
        <c:rich>
          <a:bodyPr/>
          <a:lstStyle/>
          <a:p>
            <a:pPr>
              <a:defRPr lang="en-GB" sz="1200"/>
            </a:pPr>
            <a:r>
              <a:rPr lang="en-GB" sz="1200"/>
              <a:t>Figure</a:t>
            </a:r>
            <a:r>
              <a:rPr lang="en-GB" sz="1200" baseline="0"/>
              <a:t> 2(a)</a:t>
            </a:r>
            <a:endParaRPr lang="en-GB" sz="1200"/>
          </a:p>
        </c:rich>
      </c:tx>
      <c:layout/>
    </c:title>
    <c:plotArea>
      <c:layout>
        <c:manualLayout>
          <c:layoutTarget val="inner"/>
          <c:xMode val="edge"/>
          <c:yMode val="edge"/>
          <c:x val="0.14710917072074001"/>
          <c:y val="0.15149617910282046"/>
          <c:w val="0.82735542197854761"/>
          <c:h val="0.56672505364154779"/>
        </c:manualLayout>
      </c:layout>
      <c:lineChart>
        <c:grouping val="standard"/>
        <c:ser>
          <c:idx val="0"/>
          <c:order val="0"/>
          <c:tx>
            <c:strRef>
              <c:f>Sheet1!$B$22</c:f>
              <c:strCache>
                <c:ptCount val="1"/>
                <c:pt idx="0">
                  <c:v>Payments</c:v>
                </c:pt>
              </c:strCache>
            </c:strRef>
          </c:tx>
          <c:marker>
            <c:symbol val="none"/>
          </c:marker>
          <c:cat>
            <c:strRef>
              <c:f>Sheet1!$A$23:$A$38</c:f>
              <c:strCache>
                <c:ptCount val="16"/>
                <c:pt idx="0">
                  <c:v>1997</c:v>
                </c:pt>
                <c:pt idx="1">
                  <c:v>1998</c:v>
                </c:pt>
                <c:pt idx="2">
                  <c:v>1999</c:v>
                </c:pt>
                <c:pt idx="3">
                  <c:v>2000</c:v>
                </c:pt>
                <c:pt idx="4">
                  <c:v>2001</c:v>
                </c:pt>
                <c:pt idx="5">
                  <c:v>2002</c:v>
                </c:pt>
                <c:pt idx="6">
                  <c:v>2003</c:v>
                </c:pt>
                <c:pt idx="7">
                  <c:v>2004</c:v>
                </c:pt>
                <c:pt idx="8">
                  <c:v>2005</c:v>
                </c:pt>
                <c:pt idx="9">
                  <c:v>2006</c:v>
                </c:pt>
                <c:pt idx="10">
                  <c:v>2007</c:v>
                </c:pt>
                <c:pt idx="11">
                  <c:v>2008</c:v>
                </c:pt>
                <c:pt idx="12">
                  <c:v>2009</c:v>
                </c:pt>
                <c:pt idx="13">
                  <c:v>2010</c:v>
                </c:pt>
                <c:pt idx="14">
                  <c:v>2011</c:v>
                </c:pt>
                <c:pt idx="15">
                  <c:v>2012</c:v>
                </c:pt>
              </c:strCache>
            </c:strRef>
          </c:cat>
          <c:val>
            <c:numRef>
              <c:f>Sheet1!$B$23:$B$38</c:f>
              <c:numCache>
                <c:formatCode>_(* #,##0.0_);_(* \(#,##0.0\);_(* "-"??_);_(@_)</c:formatCode>
                <c:ptCount val="16"/>
                <c:pt idx="0">
                  <c:v>245</c:v>
                </c:pt>
                <c:pt idx="1">
                  <c:v>226.10999999999999</c:v>
                </c:pt>
                <c:pt idx="2">
                  <c:v>216.05</c:v>
                </c:pt>
                <c:pt idx="3">
                  <c:v>244.8</c:v>
                </c:pt>
                <c:pt idx="4">
                  <c:v>330.3</c:v>
                </c:pt>
                <c:pt idx="5">
                  <c:v>441.7</c:v>
                </c:pt>
                <c:pt idx="6">
                  <c:v>613.9</c:v>
                </c:pt>
                <c:pt idx="7">
                  <c:v>886.7</c:v>
                </c:pt>
                <c:pt idx="8">
                  <c:v>1070.5999999999999</c:v>
                </c:pt>
                <c:pt idx="9">
                  <c:v>1282</c:v>
                </c:pt>
                <c:pt idx="10">
                  <c:v>1596.2</c:v>
                </c:pt>
                <c:pt idx="11">
                  <c:v>1675.9</c:v>
                </c:pt>
                <c:pt idx="12">
                  <c:v>1658</c:v>
                </c:pt>
                <c:pt idx="13">
                  <c:v>1941.2</c:v>
                </c:pt>
                <c:pt idx="14">
                  <c:v>2117.8000000000002</c:v>
                </c:pt>
                <c:pt idx="15">
                  <c:v>2016.7</c:v>
                </c:pt>
              </c:numCache>
            </c:numRef>
          </c:val>
        </c:ser>
        <c:ser>
          <c:idx val="1"/>
          <c:order val="1"/>
          <c:tx>
            <c:strRef>
              <c:f>Sheet1!$C$22</c:f>
              <c:strCache>
                <c:ptCount val="1"/>
                <c:pt idx="0">
                  <c:v>Receipts</c:v>
                </c:pt>
              </c:strCache>
            </c:strRef>
          </c:tx>
          <c:marker>
            <c:symbol val="none"/>
          </c:marker>
          <c:cat>
            <c:strRef>
              <c:f>Sheet1!$A$23:$A$38</c:f>
              <c:strCache>
                <c:ptCount val="16"/>
                <c:pt idx="0">
                  <c:v>1997</c:v>
                </c:pt>
                <c:pt idx="1">
                  <c:v>1998</c:v>
                </c:pt>
                <c:pt idx="2">
                  <c:v>1999</c:v>
                </c:pt>
                <c:pt idx="3">
                  <c:v>2000</c:v>
                </c:pt>
                <c:pt idx="4">
                  <c:v>2001</c:v>
                </c:pt>
                <c:pt idx="5">
                  <c:v>2002</c:v>
                </c:pt>
                <c:pt idx="6">
                  <c:v>2003</c:v>
                </c:pt>
                <c:pt idx="7">
                  <c:v>2004</c:v>
                </c:pt>
                <c:pt idx="8">
                  <c:v>2005</c:v>
                </c:pt>
                <c:pt idx="9">
                  <c:v>2006</c:v>
                </c:pt>
                <c:pt idx="10">
                  <c:v>2007</c:v>
                </c:pt>
                <c:pt idx="11">
                  <c:v>2008</c:v>
                </c:pt>
                <c:pt idx="12">
                  <c:v>2009</c:v>
                </c:pt>
                <c:pt idx="13">
                  <c:v>2010</c:v>
                </c:pt>
                <c:pt idx="14">
                  <c:v>2011</c:v>
                </c:pt>
                <c:pt idx="15">
                  <c:v>2012</c:v>
                </c:pt>
              </c:strCache>
            </c:strRef>
          </c:cat>
          <c:val>
            <c:numRef>
              <c:f>Sheet1!$C$23:$C$38</c:f>
              <c:numCache>
                <c:formatCode>_(* #,##0.0_);_(* \(#,##0.0\);_(* "-"??_);_(@_)</c:formatCode>
                <c:ptCount val="16"/>
                <c:pt idx="0">
                  <c:v>52.08</c:v>
                </c:pt>
                <c:pt idx="1">
                  <c:v>47.03</c:v>
                </c:pt>
                <c:pt idx="2">
                  <c:v>44.190000000000012</c:v>
                </c:pt>
                <c:pt idx="3">
                  <c:v>40.200000000000003</c:v>
                </c:pt>
                <c:pt idx="4">
                  <c:v>21.37</c:v>
                </c:pt>
                <c:pt idx="5">
                  <c:v>19.3</c:v>
                </c:pt>
                <c:pt idx="6">
                  <c:v>26.4</c:v>
                </c:pt>
                <c:pt idx="7">
                  <c:v>37.1</c:v>
                </c:pt>
                <c:pt idx="8">
                  <c:v>45.3</c:v>
                </c:pt>
                <c:pt idx="9">
                  <c:v>45.7</c:v>
                </c:pt>
                <c:pt idx="10">
                  <c:v>52.9</c:v>
                </c:pt>
                <c:pt idx="11">
                  <c:v>53.7</c:v>
                </c:pt>
                <c:pt idx="12">
                  <c:v>47.7</c:v>
                </c:pt>
                <c:pt idx="13">
                  <c:v>59.18</c:v>
                </c:pt>
                <c:pt idx="14">
                  <c:v>65.760000000000005</c:v>
                </c:pt>
                <c:pt idx="15">
                  <c:v>67.3</c:v>
                </c:pt>
              </c:numCache>
            </c:numRef>
          </c:val>
        </c:ser>
        <c:marker val="1"/>
        <c:axId val="86734720"/>
        <c:axId val="86736256"/>
      </c:lineChart>
      <c:catAx>
        <c:axId val="86734720"/>
        <c:scaling>
          <c:orientation val="minMax"/>
        </c:scaling>
        <c:axPos val="b"/>
        <c:majorTickMark val="none"/>
        <c:tickLblPos val="nextTo"/>
        <c:txPr>
          <a:bodyPr rot="-5400000" vert="horz"/>
          <a:lstStyle/>
          <a:p>
            <a:pPr>
              <a:defRPr lang="en-ZA"/>
            </a:pPr>
            <a:endParaRPr lang="en-US"/>
          </a:p>
        </c:txPr>
        <c:crossAx val="86736256"/>
        <c:crosses val="autoZero"/>
        <c:auto val="1"/>
        <c:lblAlgn val="ctr"/>
        <c:lblOffset val="100"/>
      </c:catAx>
      <c:valAx>
        <c:axId val="86736256"/>
        <c:scaling>
          <c:orientation val="minMax"/>
        </c:scaling>
        <c:axPos val="l"/>
        <c:majorGridlines/>
        <c:title>
          <c:tx>
            <c:rich>
              <a:bodyPr/>
              <a:lstStyle/>
              <a:p>
                <a:pPr>
                  <a:defRPr lang="en-GB"/>
                </a:pPr>
                <a:r>
                  <a:rPr lang="en-GB"/>
                  <a:t>Payments</a:t>
                </a:r>
                <a:r>
                  <a:rPr lang="en-GB" baseline="0"/>
                  <a:t> and receipts</a:t>
                </a:r>
                <a:endParaRPr lang="en-GB"/>
              </a:p>
            </c:rich>
          </c:tx>
          <c:layout>
            <c:manualLayout>
              <c:xMode val="edge"/>
              <c:yMode val="edge"/>
              <c:x val="1.1607003318506427E-2"/>
              <c:y val="0.21634931406460423"/>
            </c:manualLayout>
          </c:layout>
        </c:title>
        <c:numFmt formatCode="_(* #,##0.0_);_(* \(#,##0.0\);_(* &quot;-&quot;??_);_(@_)" sourceLinked="1"/>
        <c:majorTickMark val="none"/>
        <c:tickLblPos val="nextTo"/>
        <c:txPr>
          <a:bodyPr/>
          <a:lstStyle/>
          <a:p>
            <a:pPr>
              <a:defRPr lang="en-ZA"/>
            </a:pPr>
            <a:endParaRPr lang="en-US"/>
          </a:p>
        </c:txPr>
        <c:crossAx val="86734720"/>
        <c:crosses val="autoZero"/>
        <c:crossBetween val="between"/>
      </c:valAx>
      <c:spPr>
        <a:solidFill>
          <a:srgbClr val="9BBB59">
            <a:lumMod val="40000"/>
            <a:lumOff val="60000"/>
          </a:srgbClr>
        </a:solidFill>
      </c:spPr>
    </c:plotArea>
    <c:legend>
      <c:legendPos val="b"/>
      <c:layout/>
      <c:txPr>
        <a:bodyPr/>
        <a:lstStyle/>
        <a:p>
          <a:pPr>
            <a:defRPr lang="en-ZA"/>
          </a:pPr>
          <a:endParaRPr lang="en-US"/>
        </a:p>
      </c:txPr>
    </c:legend>
    <c:plotVisOnly val="1"/>
    <c:dispBlanksAs val="gap"/>
  </c:chart>
  <c:spPr>
    <a:solidFill>
      <a:schemeClr val="accent3">
        <a:lumMod val="40000"/>
        <a:lumOff val="60000"/>
      </a:schemeClr>
    </a:solidFill>
    <a:ln>
      <a:noFill/>
    </a:ln>
  </c:sp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GB"/>
  <c:chart>
    <c:title>
      <c:tx>
        <c:rich>
          <a:bodyPr/>
          <a:lstStyle/>
          <a:p>
            <a:pPr>
              <a:defRPr lang="en-GB" sz="1200"/>
            </a:pPr>
            <a:r>
              <a:rPr lang="en-GB" sz="1200"/>
              <a:t>Figure 2(b)</a:t>
            </a:r>
          </a:p>
        </c:rich>
      </c:tx>
      <c:layout/>
    </c:title>
    <c:plotArea>
      <c:layout>
        <c:manualLayout>
          <c:layoutTarget val="inner"/>
          <c:xMode val="edge"/>
          <c:yMode val="edge"/>
          <c:x val="0.14599675702834222"/>
          <c:y val="0.14564896499629429"/>
          <c:w val="0.73422614017859777"/>
          <c:h val="0.61729035511251762"/>
        </c:manualLayout>
      </c:layout>
      <c:lineChart>
        <c:grouping val="standard"/>
        <c:ser>
          <c:idx val="0"/>
          <c:order val="0"/>
          <c:tx>
            <c:strRef>
              <c:f>'TbP Graph'!$A$2</c:f>
              <c:strCache>
                <c:ptCount val="1"/>
                <c:pt idx="0">
                  <c:v>Payments</c:v>
                </c:pt>
              </c:strCache>
            </c:strRef>
          </c:tx>
          <c:marker>
            <c:symbol val="none"/>
          </c:marker>
          <c:cat>
            <c:numRef>
              <c:f>'TbP Graph'!$B$1:$I$1</c:f>
              <c:numCache>
                <c:formatCode>General</c:formatCode>
                <c:ptCount val="8"/>
                <c:pt idx="0">
                  <c:v>2005</c:v>
                </c:pt>
                <c:pt idx="1">
                  <c:v>2006</c:v>
                </c:pt>
                <c:pt idx="2">
                  <c:v>2007</c:v>
                </c:pt>
                <c:pt idx="3">
                  <c:v>2008</c:v>
                </c:pt>
                <c:pt idx="4">
                  <c:v>2009</c:v>
                </c:pt>
                <c:pt idx="5">
                  <c:v>2010</c:v>
                </c:pt>
                <c:pt idx="6">
                  <c:v>2011</c:v>
                </c:pt>
                <c:pt idx="7">
                  <c:v>2012</c:v>
                </c:pt>
              </c:numCache>
            </c:numRef>
          </c:cat>
          <c:val>
            <c:numRef>
              <c:f>'TbP Graph'!$B$2:$I$2</c:f>
              <c:numCache>
                <c:formatCode>#,##0.00</c:formatCode>
                <c:ptCount val="8"/>
                <c:pt idx="0">
                  <c:v>1070.5999999999999</c:v>
                </c:pt>
                <c:pt idx="1">
                  <c:v>1282</c:v>
                </c:pt>
                <c:pt idx="2">
                  <c:v>1596.3</c:v>
                </c:pt>
                <c:pt idx="3">
                  <c:v>1675.9</c:v>
                </c:pt>
                <c:pt idx="4">
                  <c:v>1658</c:v>
                </c:pt>
                <c:pt idx="5">
                  <c:v>1941.2</c:v>
                </c:pt>
                <c:pt idx="6">
                  <c:v>2117.9</c:v>
                </c:pt>
                <c:pt idx="7" formatCode="General">
                  <c:v>2016.7</c:v>
                </c:pt>
              </c:numCache>
            </c:numRef>
          </c:val>
        </c:ser>
        <c:marker val="1"/>
        <c:axId val="88443136"/>
        <c:axId val="88453120"/>
      </c:lineChart>
      <c:lineChart>
        <c:grouping val="standard"/>
        <c:ser>
          <c:idx val="1"/>
          <c:order val="1"/>
          <c:tx>
            <c:strRef>
              <c:f>'TbP Graph'!$A$3</c:f>
              <c:strCache>
                <c:ptCount val="1"/>
                <c:pt idx="0">
                  <c:v>Receipts</c:v>
                </c:pt>
              </c:strCache>
            </c:strRef>
          </c:tx>
          <c:marker>
            <c:symbol val="none"/>
          </c:marker>
          <c:cat>
            <c:numRef>
              <c:f>'TbP Graph'!$B$1:$I$1</c:f>
              <c:numCache>
                <c:formatCode>General</c:formatCode>
                <c:ptCount val="8"/>
                <c:pt idx="0">
                  <c:v>2005</c:v>
                </c:pt>
                <c:pt idx="1">
                  <c:v>2006</c:v>
                </c:pt>
                <c:pt idx="2">
                  <c:v>2007</c:v>
                </c:pt>
                <c:pt idx="3">
                  <c:v>2008</c:v>
                </c:pt>
                <c:pt idx="4">
                  <c:v>2009</c:v>
                </c:pt>
                <c:pt idx="5">
                  <c:v>2010</c:v>
                </c:pt>
                <c:pt idx="6">
                  <c:v>2011</c:v>
                </c:pt>
                <c:pt idx="7">
                  <c:v>2012</c:v>
                </c:pt>
              </c:numCache>
            </c:numRef>
          </c:cat>
          <c:val>
            <c:numRef>
              <c:f>'TbP Graph'!$B$3:$I$3</c:f>
              <c:numCache>
                <c:formatCode>General</c:formatCode>
                <c:ptCount val="8"/>
                <c:pt idx="0">
                  <c:v>45.3</c:v>
                </c:pt>
                <c:pt idx="1">
                  <c:v>45.8</c:v>
                </c:pt>
                <c:pt idx="2">
                  <c:v>52.9</c:v>
                </c:pt>
                <c:pt idx="3">
                  <c:v>53.7</c:v>
                </c:pt>
                <c:pt idx="4">
                  <c:v>47.7</c:v>
                </c:pt>
                <c:pt idx="5">
                  <c:v>59.2</c:v>
                </c:pt>
                <c:pt idx="6">
                  <c:v>65.8</c:v>
                </c:pt>
                <c:pt idx="7">
                  <c:v>67.3</c:v>
                </c:pt>
              </c:numCache>
            </c:numRef>
          </c:val>
        </c:ser>
        <c:marker val="1"/>
        <c:axId val="88469504"/>
        <c:axId val="88455040"/>
      </c:lineChart>
      <c:catAx>
        <c:axId val="88443136"/>
        <c:scaling>
          <c:orientation val="minMax"/>
        </c:scaling>
        <c:axPos val="b"/>
        <c:numFmt formatCode="General" sourceLinked="1"/>
        <c:majorTickMark val="none"/>
        <c:tickLblPos val="nextTo"/>
        <c:txPr>
          <a:bodyPr/>
          <a:lstStyle/>
          <a:p>
            <a:pPr>
              <a:defRPr lang="en-US"/>
            </a:pPr>
            <a:endParaRPr lang="en-US"/>
          </a:p>
        </c:txPr>
        <c:crossAx val="88453120"/>
        <c:crosses val="autoZero"/>
        <c:auto val="1"/>
        <c:lblAlgn val="ctr"/>
        <c:lblOffset val="100"/>
      </c:catAx>
      <c:valAx>
        <c:axId val="88453120"/>
        <c:scaling>
          <c:orientation val="minMax"/>
        </c:scaling>
        <c:axPos val="l"/>
        <c:majorGridlines/>
        <c:title>
          <c:tx>
            <c:rich>
              <a:bodyPr/>
              <a:lstStyle/>
              <a:p>
                <a:pPr>
                  <a:defRPr lang="en-GB"/>
                </a:pPr>
                <a:r>
                  <a:rPr lang="en-GB"/>
                  <a:t>Payments</a:t>
                </a:r>
              </a:p>
            </c:rich>
          </c:tx>
          <c:layout>
            <c:manualLayout>
              <c:xMode val="edge"/>
              <c:yMode val="edge"/>
              <c:x val="4.6406467673053712E-3"/>
              <c:y val="0.35584677186490909"/>
            </c:manualLayout>
          </c:layout>
        </c:title>
        <c:numFmt formatCode="#,##0.00" sourceLinked="1"/>
        <c:majorTickMark val="none"/>
        <c:tickLblPos val="nextTo"/>
        <c:txPr>
          <a:bodyPr/>
          <a:lstStyle/>
          <a:p>
            <a:pPr>
              <a:defRPr lang="en-US"/>
            </a:pPr>
            <a:endParaRPr lang="en-US"/>
          </a:p>
        </c:txPr>
        <c:crossAx val="88443136"/>
        <c:crosses val="autoZero"/>
        <c:crossBetween val="between"/>
        <c:majorUnit val="200"/>
      </c:valAx>
      <c:valAx>
        <c:axId val="88455040"/>
        <c:scaling>
          <c:orientation val="minMax"/>
        </c:scaling>
        <c:axPos val="r"/>
        <c:title>
          <c:tx>
            <c:rich>
              <a:bodyPr rot="-5400000" vert="horz"/>
              <a:lstStyle/>
              <a:p>
                <a:pPr>
                  <a:defRPr lang="en-US"/>
                </a:pPr>
                <a:r>
                  <a:rPr lang="en-GB"/>
                  <a:t>Reciepts</a:t>
                </a:r>
              </a:p>
            </c:rich>
          </c:tx>
          <c:layout/>
        </c:title>
        <c:numFmt formatCode="General" sourceLinked="1"/>
        <c:tickLblPos val="nextTo"/>
        <c:txPr>
          <a:bodyPr/>
          <a:lstStyle/>
          <a:p>
            <a:pPr>
              <a:defRPr lang="en-US"/>
            </a:pPr>
            <a:endParaRPr lang="en-US"/>
          </a:p>
        </c:txPr>
        <c:crossAx val="88469504"/>
        <c:crosses val="max"/>
        <c:crossBetween val="between"/>
      </c:valAx>
      <c:catAx>
        <c:axId val="88469504"/>
        <c:scaling>
          <c:orientation val="minMax"/>
        </c:scaling>
        <c:delete val="1"/>
        <c:axPos val="b"/>
        <c:numFmt formatCode="General" sourceLinked="1"/>
        <c:tickLblPos val="none"/>
        <c:crossAx val="88455040"/>
        <c:crosses val="autoZero"/>
        <c:auto val="1"/>
        <c:lblAlgn val="ctr"/>
        <c:lblOffset val="100"/>
      </c:catAx>
      <c:spPr>
        <a:noFill/>
        <a:ln w="9525">
          <a:solidFill>
            <a:schemeClr val="bg2"/>
          </a:solidFill>
        </a:ln>
      </c:spPr>
    </c:plotArea>
    <c:legend>
      <c:legendPos val="b"/>
      <c:layout/>
      <c:txPr>
        <a:bodyPr/>
        <a:lstStyle/>
        <a:p>
          <a:pPr>
            <a:defRPr lang="en-US"/>
          </a:pPr>
          <a:endParaRPr lang="en-US"/>
        </a:p>
      </c:txPr>
    </c:legend>
    <c:plotVisOnly val="1"/>
    <c:dispBlanksAs val="gap"/>
  </c:chart>
  <c:spPr>
    <a:solidFill>
      <a:schemeClr val="bg2">
        <a:lumMod val="90000"/>
      </a:schemeClr>
    </a:solidFill>
    <a:ln w="15875">
      <a:solidFill>
        <a:schemeClr val="bg2"/>
      </a:solidFill>
    </a:ln>
  </c:sp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date1904 val="1"/>
  <c:lang val="en-GB"/>
  <c:chart>
    <c:autoTitleDeleted val="1"/>
    <c:plotArea>
      <c:layout>
        <c:manualLayout>
          <c:layoutTarget val="inner"/>
          <c:xMode val="edge"/>
          <c:yMode val="edge"/>
          <c:x val="8.4910022646241548E-2"/>
          <c:y val="0.10522742576927313"/>
          <c:w val="0.88554681079127251"/>
          <c:h val="0.62960006670423962"/>
        </c:manualLayout>
      </c:layout>
      <c:scatterChart>
        <c:scatterStyle val="lineMarker"/>
        <c:ser>
          <c:idx val="0"/>
          <c:order val="0"/>
          <c:tx>
            <c:strRef>
              <c:f>'TradeDeficit Graph'!$A$9</c:f>
              <c:strCache>
                <c:ptCount val="1"/>
                <c:pt idx="0">
                  <c:v>Total</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'TradeDeficit Graph'!$B$3:$J$3</c:f>
              <c:numCache>
                <c:formatCode>General</c:formatCode>
                <c:ptCount val="9"/>
                <c:pt idx="0">
                  <c:v>2003</c:v>
                </c:pt>
                <c:pt idx="1">
                  <c:v>2004</c:v>
                </c:pt>
                <c:pt idx="2">
                  <c:v>2005</c:v>
                </c:pt>
                <c:pt idx="3">
                  <c:v>2006</c:v>
                </c:pt>
                <c:pt idx="4">
                  <c:v>2007</c:v>
                </c:pt>
                <c:pt idx="5">
                  <c:v>2008</c:v>
                </c:pt>
                <c:pt idx="6">
                  <c:v>2009</c:v>
                </c:pt>
                <c:pt idx="7">
                  <c:v>2010</c:v>
                </c:pt>
                <c:pt idx="8">
                  <c:v>2011</c:v>
                </c:pt>
              </c:numCache>
            </c:numRef>
          </c:xVal>
          <c:yVal>
            <c:numRef>
              <c:f>'TradeDeficit Graph'!$B$9:$J$9</c:f>
              <c:numCache>
                <c:formatCode>#,##0</c:formatCode>
                <c:ptCount val="9"/>
                <c:pt idx="0">
                  <c:v>6339</c:v>
                </c:pt>
                <c:pt idx="1">
                  <c:v>8767</c:v>
                </c:pt>
                <c:pt idx="2">
                  <c:v>9344</c:v>
                </c:pt>
                <c:pt idx="3">
                  <c:v>10276</c:v>
                </c:pt>
                <c:pt idx="4">
                  <c:v>10901</c:v>
                </c:pt>
                <c:pt idx="5">
                  <c:v>11294</c:v>
                </c:pt>
                <c:pt idx="6">
                  <c:v>9329</c:v>
                </c:pt>
                <c:pt idx="7">
                  <c:v>12311</c:v>
                </c:pt>
                <c:pt idx="8">
                  <c:v>13861</c:v>
                </c:pt>
              </c:numCache>
            </c:numRef>
          </c:yVal>
        </c:ser>
        <c:axId val="87843200"/>
        <c:axId val="87844352"/>
      </c:scatterChart>
      <c:valAx>
        <c:axId val="87843200"/>
        <c:scaling>
          <c:orientation val="minMax"/>
          <c:max val="2011"/>
          <c:min val="2003"/>
        </c:scaling>
        <c:axPos val="b"/>
        <c:majorGridlines>
          <c:spPr>
            <a:ln w="9525" cap="flat" cmpd="sng" algn="ctr">
              <a:solidFill>
                <a:schemeClr val="tx1">
                  <a:lumMod val="15000"/>
                  <a:lumOff val="85000"/>
                </a:schemeClr>
              </a:solidFill>
              <a:round/>
            </a:ln>
            <a:effectLst/>
          </c:spPr>
        </c:majorGridlines>
        <c:numFmt formatCode="General" sourceLinked="1"/>
        <c:maj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lang="en-US" sz="900" b="0" i="0" u="none" strike="noStrike" kern="1200" baseline="0">
                <a:solidFill>
                  <a:schemeClr val="tx1">
                    <a:lumMod val="65000"/>
                    <a:lumOff val="35000"/>
                  </a:schemeClr>
                </a:solidFill>
                <a:latin typeface="+mn-lt"/>
                <a:ea typeface="+mn-ea"/>
                <a:cs typeface="+mn-cs"/>
              </a:defRPr>
            </a:pPr>
            <a:endParaRPr lang="en-US"/>
          </a:p>
        </c:txPr>
        <c:crossAx val="87844352"/>
        <c:crosses val="autoZero"/>
        <c:crossBetween val="midCat"/>
      </c:valAx>
      <c:valAx>
        <c:axId val="87844352"/>
        <c:scaling>
          <c:orientation val="minMax"/>
        </c:scaling>
        <c:axPos val="l"/>
        <c:majorGridlines>
          <c:spPr>
            <a:ln w="9525" cap="flat" cmpd="sng" algn="ctr">
              <a:solidFill>
                <a:schemeClr val="tx1">
                  <a:lumMod val="15000"/>
                  <a:lumOff val="85000"/>
                </a:schemeClr>
              </a:solidFill>
              <a:round/>
            </a:ln>
            <a:effectLst/>
          </c:spPr>
        </c:majorGridlines>
        <c:numFmt formatCode="#,##0" sourceLinked="1"/>
        <c:maj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lang="en-US" sz="900" b="0" i="0" u="none" strike="noStrike" kern="1200" baseline="0">
                <a:solidFill>
                  <a:schemeClr val="tx1">
                    <a:lumMod val="65000"/>
                    <a:lumOff val="35000"/>
                  </a:schemeClr>
                </a:solidFill>
                <a:latin typeface="+mn-lt"/>
                <a:ea typeface="+mn-ea"/>
                <a:cs typeface="+mn-cs"/>
              </a:defRPr>
            </a:pPr>
            <a:endParaRPr lang="en-US"/>
          </a:p>
        </c:txPr>
        <c:crossAx val="87843200"/>
        <c:crosses val="autoZero"/>
        <c:crossBetween val="midCat"/>
      </c:valAx>
      <c:spPr>
        <a:noFill/>
        <a:ln w="9525">
          <a:solidFill>
            <a:schemeClr val="bg2"/>
          </a:solidFill>
        </a:ln>
        <a:effectLst/>
      </c:spPr>
    </c:plotArea>
    <c:plotVisOnly val="1"/>
    <c:dispBlanksAs val="gap"/>
  </c:chart>
  <c:spPr>
    <a:solidFill>
      <a:schemeClr val="bg1"/>
    </a:solidFill>
    <a:ln w="15875" cap="flat" cmpd="sng" algn="ctr">
      <a:solidFill>
        <a:schemeClr val="bg2"/>
      </a:solidFill>
      <a:round/>
    </a:ln>
    <a:effectLst/>
  </c:spPr>
  <c:txPr>
    <a:bodyPr/>
    <a:lstStyle/>
    <a:p>
      <a:pPr>
        <a:defRPr/>
      </a:pPr>
      <a:endParaRPr lang="en-US"/>
    </a:p>
  </c:txPr>
  <c:externalData r:id="rId1"/>
</c:chartSpace>
</file>

<file path=ppt/charts/chart4.xml><?xml version="1.0" encoding="utf-8"?>
<c:chartSpace xmlns:c="http://schemas.openxmlformats.org/drawingml/2006/chart" xmlns:a="http://schemas.openxmlformats.org/drawingml/2006/main" xmlns:r="http://schemas.openxmlformats.org/officeDocument/2006/relationships">
  <c:date1904 val="1"/>
  <c:lang val="en-GB"/>
  <c:chart>
    <c:autoTitleDeleted val="1"/>
    <c:plotArea>
      <c:layout>
        <c:manualLayout>
          <c:layoutTarget val="inner"/>
          <c:xMode val="edge"/>
          <c:yMode val="edge"/>
          <c:x val="0.14993676637877892"/>
          <c:y val="7.9861699143448289E-2"/>
          <c:w val="0.80020844852020612"/>
          <c:h val="0.67735923647489749"/>
        </c:manualLayout>
      </c:layout>
      <c:lineChart>
        <c:grouping val="standard"/>
        <c:ser>
          <c:idx val="0"/>
          <c:order val="0"/>
          <c:tx>
            <c:strRef>
              <c:f>Sheet3!$C$3</c:f>
              <c:strCache>
                <c:ptCount val="1"/>
                <c:pt idx="0">
                  <c:v>Nominal Rands (million)</c:v>
                </c:pt>
              </c:strCache>
            </c:strRef>
          </c:tx>
          <c:dLbls>
            <c:dLbl>
              <c:idx val="2"/>
              <c:layout>
                <c:manualLayout>
                  <c:x val="-1.6142050040355186E-2"/>
                  <c:y val="-5.7924554652603462E-17"/>
                </c:manualLayout>
              </c:layout>
              <c:showVal val="1"/>
            </c:dLbl>
            <c:dLbl>
              <c:idx val="3"/>
              <c:layout>
                <c:manualLayout>
                  <c:x val="-3.5512510088781306E-2"/>
                  <c:y val="-4.4233807266982617E-2"/>
                </c:manualLayout>
              </c:layout>
              <c:showVal val="1"/>
            </c:dLbl>
            <c:dLbl>
              <c:idx val="4"/>
              <c:layout>
                <c:manualLayout>
                  <c:x val="-2.9055690072639251E-2"/>
                  <c:y val="-4.4233807266982617E-2"/>
                </c:manualLayout>
              </c:layout>
              <c:showVal val="1"/>
            </c:dLbl>
            <c:dLbl>
              <c:idx val="5"/>
              <c:layout>
                <c:manualLayout>
                  <c:x val="-3.8740920096852302E-2"/>
                  <c:y val="-3.1687995124923998E-2"/>
                </c:manualLayout>
              </c:layout>
              <c:showVal val="1"/>
            </c:dLbl>
            <c:dLbl>
              <c:idx val="6"/>
              <c:layout>
                <c:manualLayout>
                  <c:x val="-3.5512510088781278E-2"/>
                  <c:y val="-3.7914691943127965E-2"/>
                </c:manualLayout>
              </c:layout>
              <c:showVal val="1"/>
            </c:dLbl>
            <c:dLbl>
              <c:idx val="7"/>
              <c:layout>
                <c:manualLayout>
                  <c:x val="-2.4213075060532691E-2"/>
                  <c:y val="-3.7914691943127965E-2"/>
                </c:manualLayout>
              </c:layout>
              <c:showVal val="1"/>
            </c:dLbl>
            <c:showVal val="1"/>
          </c:dLbls>
          <c:cat>
            <c:strRef>
              <c:f>Sheet3!$B$4:$B$14</c:f>
              <c:strCache>
                <c:ptCount val="11"/>
                <c:pt idx="0">
                  <c:v>2001/02</c:v>
                </c:pt>
                <c:pt idx="1">
                  <c:v>2003/04</c:v>
                </c:pt>
                <c:pt idx="2">
                  <c:v>2004/05</c:v>
                </c:pt>
                <c:pt idx="3">
                  <c:v>2005/06</c:v>
                </c:pt>
                <c:pt idx="4">
                  <c:v>2006/07</c:v>
                </c:pt>
                <c:pt idx="5">
                  <c:v>2007/08</c:v>
                </c:pt>
                <c:pt idx="6">
                  <c:v>2008/09</c:v>
                </c:pt>
                <c:pt idx="7">
                  <c:v>2009/10</c:v>
                </c:pt>
                <c:pt idx="8">
                  <c:v>2010/11</c:v>
                </c:pt>
                <c:pt idx="9">
                  <c:v>2011/12</c:v>
                </c:pt>
                <c:pt idx="10">
                  <c:v>2012/13</c:v>
                </c:pt>
              </c:strCache>
            </c:strRef>
          </c:cat>
          <c:val>
            <c:numRef>
              <c:f>Sheet3!$C$4:$C$14</c:f>
              <c:numCache>
                <c:formatCode>#,##0</c:formatCode>
                <c:ptCount val="11"/>
                <c:pt idx="0">
                  <c:v>7488</c:v>
                </c:pt>
                <c:pt idx="1">
                  <c:v>10082</c:v>
                </c:pt>
                <c:pt idx="2">
                  <c:v>12010</c:v>
                </c:pt>
                <c:pt idx="3">
                  <c:v>14149</c:v>
                </c:pt>
                <c:pt idx="4">
                  <c:v>16521</c:v>
                </c:pt>
                <c:pt idx="5">
                  <c:v>18624</c:v>
                </c:pt>
                <c:pt idx="6">
                  <c:v>21041</c:v>
                </c:pt>
                <c:pt idx="7">
                  <c:v>20955</c:v>
                </c:pt>
                <c:pt idx="8">
                  <c:v>20254</c:v>
                </c:pt>
                <c:pt idx="9">
                  <c:v>22209</c:v>
                </c:pt>
                <c:pt idx="10">
                  <c:v>23871</c:v>
                </c:pt>
              </c:numCache>
            </c:numRef>
          </c:val>
        </c:ser>
        <c:ser>
          <c:idx val="1"/>
          <c:order val="1"/>
          <c:tx>
            <c:strRef>
              <c:f>Sheet3!$D$3</c:f>
              <c:strCache>
                <c:ptCount val="1"/>
                <c:pt idx="0">
                  <c:v>Constant 2005 Rands (millions)</c:v>
                </c:pt>
              </c:strCache>
            </c:strRef>
          </c:tx>
          <c:dLbls>
            <c:dLbl>
              <c:idx val="0"/>
              <c:layout>
                <c:manualLayout>
                  <c:x val="-2.7441485068603819E-2"/>
                  <c:y val="-4.4233807266982617E-2"/>
                </c:manualLayout>
              </c:layout>
              <c:showVal val="1"/>
            </c:dLbl>
            <c:dLbl>
              <c:idx val="1"/>
              <c:layout>
                <c:manualLayout>
                  <c:x val="-2.7441485068603819E-2"/>
                  <c:y val="-5.0552922590837324E-2"/>
                </c:manualLayout>
              </c:layout>
              <c:showVal val="1"/>
            </c:dLbl>
            <c:dLbl>
              <c:idx val="2"/>
              <c:layout>
                <c:manualLayout>
                  <c:x val="-2.7441485068603819E-2"/>
                  <c:y val="-5.0552922590837324E-2"/>
                </c:manualLayout>
              </c:layout>
              <c:showVal val="1"/>
            </c:dLbl>
            <c:dLbl>
              <c:idx val="3"/>
              <c:layout>
                <c:manualLayout>
                  <c:x val="-1.4527845036319625E-2"/>
                  <c:y val="2.8436018957346001E-2"/>
                </c:manualLayout>
              </c:layout>
              <c:showVal val="1"/>
            </c:dLbl>
            <c:dLbl>
              <c:idx val="4"/>
              <c:layout>
                <c:manualLayout>
                  <c:x val="0"/>
                  <c:y val="2.8436018957346036E-2"/>
                </c:manualLayout>
              </c:layout>
              <c:showVal val="1"/>
            </c:dLbl>
            <c:dLbl>
              <c:idx val="8"/>
              <c:layout>
                <c:manualLayout>
                  <c:x val="0"/>
                  <c:y val="3.1595576619273431E-2"/>
                </c:manualLayout>
              </c:layout>
              <c:showVal val="1"/>
            </c:dLbl>
            <c:dLbl>
              <c:idx val="9"/>
              <c:layout>
                <c:manualLayout>
                  <c:x val="3.2284100080710396E-3"/>
                  <c:y val="3.7914691943127965E-2"/>
                </c:manualLayout>
              </c:layout>
              <c:showVal val="1"/>
            </c:dLbl>
            <c:showVal val="1"/>
          </c:dLbls>
          <c:cat>
            <c:strRef>
              <c:f>Sheet3!$B$4:$B$14</c:f>
              <c:strCache>
                <c:ptCount val="11"/>
                <c:pt idx="0">
                  <c:v>2001/02</c:v>
                </c:pt>
                <c:pt idx="1">
                  <c:v>2003/04</c:v>
                </c:pt>
                <c:pt idx="2">
                  <c:v>2004/05</c:v>
                </c:pt>
                <c:pt idx="3">
                  <c:v>2005/06</c:v>
                </c:pt>
                <c:pt idx="4">
                  <c:v>2006/07</c:v>
                </c:pt>
                <c:pt idx="5">
                  <c:v>2007/08</c:v>
                </c:pt>
                <c:pt idx="6">
                  <c:v>2008/09</c:v>
                </c:pt>
                <c:pt idx="7">
                  <c:v>2009/10</c:v>
                </c:pt>
                <c:pt idx="8">
                  <c:v>2010/11</c:v>
                </c:pt>
                <c:pt idx="9">
                  <c:v>2011/12</c:v>
                </c:pt>
                <c:pt idx="10">
                  <c:v>2012/13</c:v>
                </c:pt>
              </c:strCache>
            </c:strRef>
          </c:cat>
          <c:val>
            <c:numRef>
              <c:f>Sheet3!$D$4:$D$14</c:f>
              <c:numCache>
                <c:formatCode>#,##0</c:formatCode>
                <c:ptCount val="11"/>
                <c:pt idx="0">
                  <c:v>9818</c:v>
                </c:pt>
                <c:pt idx="1">
                  <c:v>11309</c:v>
                </c:pt>
                <c:pt idx="2">
                  <c:v>12664</c:v>
                </c:pt>
                <c:pt idx="3">
                  <c:v>14149</c:v>
                </c:pt>
                <c:pt idx="4">
                  <c:v>15508</c:v>
                </c:pt>
                <c:pt idx="5">
                  <c:v>16176</c:v>
                </c:pt>
                <c:pt idx="6">
                  <c:v>16785</c:v>
                </c:pt>
                <c:pt idx="7">
                  <c:v>15599</c:v>
                </c:pt>
                <c:pt idx="8">
                  <c:v>13945</c:v>
                </c:pt>
                <c:pt idx="9">
                  <c:v>14507</c:v>
                </c:pt>
                <c:pt idx="10">
                  <c:v>14878</c:v>
                </c:pt>
              </c:numCache>
            </c:numRef>
          </c:val>
        </c:ser>
        <c:dLbls>
          <c:showVal val="1"/>
        </c:dLbls>
        <c:marker val="1"/>
        <c:axId val="90909696"/>
        <c:axId val="90923776"/>
      </c:lineChart>
      <c:catAx>
        <c:axId val="90909696"/>
        <c:scaling>
          <c:orientation val="minMax"/>
        </c:scaling>
        <c:axPos val="b"/>
        <c:majorTickMark val="none"/>
        <c:minorTickMark val="out"/>
        <c:tickLblPos val="nextTo"/>
        <c:txPr>
          <a:bodyPr rot="-5400000" vert="horz"/>
          <a:lstStyle/>
          <a:p>
            <a:pPr>
              <a:defRPr/>
            </a:pPr>
            <a:endParaRPr lang="en-US"/>
          </a:p>
        </c:txPr>
        <c:crossAx val="90923776"/>
        <c:crosses val="autoZero"/>
        <c:auto val="1"/>
        <c:lblAlgn val="ctr"/>
        <c:lblOffset val="100"/>
      </c:catAx>
      <c:valAx>
        <c:axId val="90923776"/>
        <c:scaling>
          <c:orientation val="minMax"/>
        </c:scaling>
        <c:axPos val="l"/>
        <c:majorGridlines/>
        <c:numFmt formatCode="#,##0" sourceLinked="1"/>
        <c:tickLblPos val="nextTo"/>
        <c:crossAx val="90909696"/>
        <c:crosses val="autoZero"/>
        <c:crossBetween val="between"/>
      </c:valAx>
    </c:plotArea>
    <c:legend>
      <c:legendPos val="r"/>
      <c:layout>
        <c:manualLayout>
          <c:xMode val="edge"/>
          <c:yMode val="edge"/>
          <c:x val="0.25697528433945854"/>
          <c:y val="0.94902021671483439"/>
          <c:w val="0.64226802158204799"/>
          <c:h val="3.7833618623759169E-2"/>
        </c:manualLayout>
      </c:layout>
    </c:legend>
    <c:plotVisOnly val="1"/>
  </c:chart>
  <c:externalData r:id="rId1"/>
  <c:userShapes r:id="rId2"/>
</c:chartSpace>
</file>

<file path=ppt/charts/chart5.xml><?xml version="1.0" encoding="utf-8"?>
<c:chartSpace xmlns:c="http://schemas.openxmlformats.org/drawingml/2006/chart" xmlns:a="http://schemas.openxmlformats.org/drawingml/2006/main" xmlns:r="http://schemas.openxmlformats.org/officeDocument/2006/relationships">
  <c:date1904 val="1"/>
  <c:lang val="en-GB"/>
  <c:chart>
    <c:autoTitleDeleted val="1"/>
    <c:plotArea>
      <c:layout>
        <c:manualLayout>
          <c:layoutTarget val="inner"/>
          <c:xMode val="edge"/>
          <c:yMode val="edge"/>
          <c:x val="0.1271339917256106"/>
          <c:y val="4.1704698248604982E-2"/>
          <c:w val="0.85732928511054762"/>
          <c:h val="0.75336575802981565"/>
        </c:manualLayout>
      </c:layout>
      <c:lineChart>
        <c:grouping val="standard"/>
        <c:ser>
          <c:idx val="0"/>
          <c:order val="0"/>
          <c:tx>
            <c:strRef>
              <c:f>Sheet3!$C$39</c:f>
              <c:strCache>
                <c:ptCount val="1"/>
                <c:pt idx="0">
                  <c:v>GERD/GDP</c:v>
                </c:pt>
              </c:strCache>
            </c:strRef>
          </c:tx>
          <c:dLbls>
            <c:dLbl>
              <c:idx val="0"/>
              <c:layout>
                <c:manualLayout>
                  <c:x val="-3.6111111111111205E-2"/>
                  <c:y val="5.5555555555555455E-2"/>
                </c:manualLayout>
              </c:layout>
              <c:showVal val="1"/>
            </c:dLbl>
            <c:dLbl>
              <c:idx val="3"/>
              <c:layout>
                <c:manualLayout>
                  <c:x val="-4.4444444444444502E-2"/>
                  <c:y val="-5.0925925925925992E-2"/>
                </c:manualLayout>
              </c:layout>
              <c:showVal val="1"/>
            </c:dLbl>
            <c:dLbl>
              <c:idx val="4"/>
              <c:layout>
                <c:manualLayout>
                  <c:x val="-4.4444444444444502E-2"/>
                  <c:y val="-4.6296296296296446E-2"/>
                </c:manualLayout>
              </c:layout>
              <c:showVal val="1"/>
            </c:dLbl>
            <c:dLbl>
              <c:idx val="5"/>
              <c:layout>
                <c:manualLayout>
                  <c:x val="-4.1052506627626412E-2"/>
                  <c:y val="4.2644234688055296E-2"/>
                </c:manualLayout>
              </c:layout>
              <c:showVal val="1"/>
            </c:dLbl>
            <c:dLbl>
              <c:idx val="6"/>
              <c:layout>
                <c:manualLayout>
                  <c:x val="-4.4444444444444502E-2"/>
                  <c:y val="3.2407407407407531E-2"/>
                </c:manualLayout>
              </c:layout>
              <c:showVal val="1"/>
            </c:dLbl>
            <c:dLbl>
              <c:idx val="8"/>
              <c:layout>
                <c:manualLayout>
                  <c:x val="-3.8888888888888785E-2"/>
                  <c:y val="4.1666666666666664E-2"/>
                </c:manualLayout>
              </c:layout>
              <c:showVal val="1"/>
            </c:dLbl>
            <c:dLbl>
              <c:idx val="9"/>
              <c:layout>
                <c:manualLayout>
                  <c:x val="-3.888888888888889E-2"/>
                  <c:y val="-3.7037037037037056E-2"/>
                </c:manualLayout>
              </c:layout>
              <c:showVal val="1"/>
            </c:dLbl>
            <c:showVal val="1"/>
          </c:dLbls>
          <c:cat>
            <c:strRef>
              <c:f>Sheet3!$B$40:$B$50</c:f>
              <c:strCache>
                <c:ptCount val="11"/>
                <c:pt idx="0">
                  <c:v>2001/02</c:v>
                </c:pt>
                <c:pt idx="1">
                  <c:v>2003/04</c:v>
                </c:pt>
                <c:pt idx="2">
                  <c:v>2004/05</c:v>
                </c:pt>
                <c:pt idx="3">
                  <c:v>2005/06</c:v>
                </c:pt>
                <c:pt idx="4">
                  <c:v>2006/07</c:v>
                </c:pt>
                <c:pt idx="5">
                  <c:v>2007/08</c:v>
                </c:pt>
                <c:pt idx="6">
                  <c:v>2008/09</c:v>
                </c:pt>
                <c:pt idx="7">
                  <c:v>2009/10</c:v>
                </c:pt>
                <c:pt idx="8">
                  <c:v>2010/11</c:v>
                </c:pt>
                <c:pt idx="9">
                  <c:v>2011/12</c:v>
                </c:pt>
                <c:pt idx="10">
                  <c:v>2012/13</c:v>
                </c:pt>
              </c:strCache>
            </c:strRef>
          </c:cat>
          <c:val>
            <c:numRef>
              <c:f>Sheet3!$C$40:$C$50</c:f>
              <c:numCache>
                <c:formatCode>0.00</c:formatCode>
                <c:ptCount val="11"/>
                <c:pt idx="0">
                  <c:v>0.76000000000000145</c:v>
                </c:pt>
                <c:pt idx="1">
                  <c:v>0.81</c:v>
                </c:pt>
                <c:pt idx="2">
                  <c:v>0.87000000000000133</c:v>
                </c:pt>
                <c:pt idx="3">
                  <c:v>0.92</c:v>
                </c:pt>
                <c:pt idx="4">
                  <c:v>0.95000000000000062</c:v>
                </c:pt>
                <c:pt idx="5">
                  <c:v>0.93</c:v>
                </c:pt>
                <c:pt idx="6">
                  <c:v>0.92</c:v>
                </c:pt>
                <c:pt idx="7">
                  <c:v>0.87000000000000133</c:v>
                </c:pt>
                <c:pt idx="8">
                  <c:v>0.76000000000000145</c:v>
                </c:pt>
                <c:pt idx="9">
                  <c:v>0.76000000000000145</c:v>
                </c:pt>
                <c:pt idx="10">
                  <c:v>0.76047693836851649</c:v>
                </c:pt>
              </c:numCache>
            </c:numRef>
          </c:val>
        </c:ser>
        <c:marker val="1"/>
        <c:axId val="89571712"/>
        <c:axId val="89573248"/>
      </c:lineChart>
      <c:catAx>
        <c:axId val="89571712"/>
        <c:scaling>
          <c:orientation val="minMax"/>
        </c:scaling>
        <c:axPos val="b"/>
        <c:majorTickMark val="none"/>
        <c:minorTickMark val="out"/>
        <c:tickLblPos val="nextTo"/>
        <c:txPr>
          <a:bodyPr rot="-5400000" vert="horz"/>
          <a:lstStyle/>
          <a:p>
            <a:pPr>
              <a:defRPr/>
            </a:pPr>
            <a:endParaRPr lang="en-US"/>
          </a:p>
        </c:txPr>
        <c:crossAx val="89573248"/>
        <c:crosses val="autoZero"/>
        <c:auto val="1"/>
        <c:lblAlgn val="ctr"/>
        <c:lblOffset val="100"/>
      </c:catAx>
      <c:valAx>
        <c:axId val="89573248"/>
        <c:scaling>
          <c:orientation val="minMax"/>
        </c:scaling>
        <c:axPos val="l"/>
        <c:majorGridlines/>
        <c:numFmt formatCode="0.00" sourceLinked="1"/>
        <c:tickLblPos val="nextTo"/>
        <c:crossAx val="89571712"/>
        <c:crosses val="autoZero"/>
        <c:crossBetween val="between"/>
      </c:valAx>
    </c:plotArea>
    <c:plotVisOnly val="1"/>
  </c:chart>
  <c:externalData r:id="rId1"/>
  <c:userShapes r:id="rId2"/>
</c:chartSpace>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CF662D1-43B4-4FFF-841F-E28B24E96DC5}" type="doc">
      <dgm:prSet loTypeId="urn:microsoft.com/office/officeart/2005/8/layout/vList6" loCatId="process" qsTypeId="urn:microsoft.com/office/officeart/2005/8/quickstyle/simple1" qsCatId="simple" csTypeId="urn:microsoft.com/office/officeart/2005/8/colors/accent0_3" csCatId="mainScheme" phldr="1"/>
      <dgm:spPr/>
      <dgm:t>
        <a:bodyPr/>
        <a:lstStyle/>
        <a:p>
          <a:endParaRPr lang="en-GB"/>
        </a:p>
      </dgm:t>
    </dgm:pt>
    <dgm:pt modelId="{9A65E8DF-1B59-4B89-9A59-8D7F5A6DA959}">
      <dgm:prSet custT="1"/>
      <dgm:spPr/>
      <dgm:t>
        <a:bodyPr/>
        <a:lstStyle/>
        <a:p>
          <a:pPr rtl="0"/>
          <a:r>
            <a:rPr lang="en-GB" sz="4000" b="1" dirty="0" smtClean="0">
              <a:latin typeface="Gill Sans MT" pitchFamily="34" charset="0"/>
            </a:rPr>
            <a:t>Phase One (2012-2017)</a:t>
          </a:r>
          <a:endParaRPr lang="en-GB" sz="4000" dirty="0">
            <a:latin typeface="Gill Sans MT" pitchFamily="34" charset="0"/>
          </a:endParaRPr>
        </a:p>
      </dgm:t>
    </dgm:pt>
    <dgm:pt modelId="{C72A64C2-AB86-4901-8D5E-09370FBDF16B}" type="parTrans" cxnId="{AAF829CC-5012-44C6-B8EF-6CF75DE035C2}">
      <dgm:prSet/>
      <dgm:spPr/>
      <dgm:t>
        <a:bodyPr/>
        <a:lstStyle/>
        <a:p>
          <a:endParaRPr lang="en-GB"/>
        </a:p>
      </dgm:t>
    </dgm:pt>
    <dgm:pt modelId="{A30E028B-5219-4AE8-BFD6-5C22DBDAA852}" type="sibTrans" cxnId="{AAF829CC-5012-44C6-B8EF-6CF75DE035C2}">
      <dgm:prSet/>
      <dgm:spPr/>
      <dgm:t>
        <a:bodyPr/>
        <a:lstStyle/>
        <a:p>
          <a:endParaRPr lang="en-GB"/>
        </a:p>
      </dgm:t>
    </dgm:pt>
    <dgm:pt modelId="{EF4DD34F-7958-4ABA-BA6F-6FB925BF2A20}">
      <dgm:prSet custT="1"/>
      <dgm:spPr>
        <a:solidFill>
          <a:schemeClr val="accent6">
            <a:lumMod val="60000"/>
            <a:lumOff val="40000"/>
            <a:alpha val="90000"/>
          </a:schemeClr>
        </a:solidFill>
      </dgm:spPr>
      <dgm:t>
        <a:bodyPr/>
        <a:lstStyle/>
        <a:p>
          <a:pPr algn="just" rtl="0"/>
          <a:r>
            <a:rPr lang="en-GB" sz="1600" b="1" dirty="0" smtClean="0">
              <a:latin typeface="Gill Sans MT" pitchFamily="34" charset="0"/>
            </a:rPr>
            <a:t>U</a:t>
          </a:r>
          <a:r>
            <a:rPr lang="en-GB" sz="1800" b="1" dirty="0" smtClean="0">
              <a:latin typeface="Gill Sans MT" pitchFamily="34" charset="0"/>
            </a:rPr>
            <a:t>se of knowledge for efficiency gains in the economy- </a:t>
          </a:r>
          <a:r>
            <a:rPr lang="en-GB" sz="1600" dirty="0" smtClean="0">
              <a:latin typeface="Gill Sans MT" pitchFamily="34" charset="0"/>
            </a:rPr>
            <a:t>Drawing on progress achieved thus far, the NSI will expand research capacity (human capital development) and institution building, build on what it has learnt about commercialising ideas from research, and continue to support existing economic sectors (such as agriculture, forestry, </a:t>
          </a:r>
          <a:r>
            <a:rPr lang="en-GB" sz="1600" dirty="0" err="1" smtClean="0">
              <a:latin typeface="Gill Sans MT" pitchFamily="34" charset="0"/>
            </a:rPr>
            <a:t>agroprocessing</a:t>
          </a:r>
          <a:r>
            <a:rPr lang="en-GB" sz="1600" dirty="0" smtClean="0">
              <a:latin typeface="Gill Sans MT" pitchFamily="34" charset="0"/>
            </a:rPr>
            <a:t>, aquaculture, manufacturing and mining) and emerging sectors (such as minerals beneficiation, greener energy (hydrogen and fuel cells), and active pharmaceutical ingredient manufacturing) through technological innovation.</a:t>
          </a:r>
          <a:endParaRPr lang="en-GB" sz="1600" dirty="0">
            <a:latin typeface="Gill Sans MT" pitchFamily="34" charset="0"/>
          </a:endParaRPr>
        </a:p>
      </dgm:t>
    </dgm:pt>
    <dgm:pt modelId="{ADD8C2D6-432E-45D0-B4C2-44E49616E5C4}" type="parTrans" cxnId="{B0D37E23-622B-4A49-BC4F-51D19F1AE91A}">
      <dgm:prSet/>
      <dgm:spPr/>
      <dgm:t>
        <a:bodyPr/>
        <a:lstStyle/>
        <a:p>
          <a:endParaRPr lang="en-GB"/>
        </a:p>
      </dgm:t>
    </dgm:pt>
    <dgm:pt modelId="{D2476C42-4D56-46DB-94A6-3253D826EAFF}" type="sibTrans" cxnId="{B0D37E23-622B-4A49-BC4F-51D19F1AE91A}">
      <dgm:prSet/>
      <dgm:spPr/>
      <dgm:t>
        <a:bodyPr/>
        <a:lstStyle/>
        <a:p>
          <a:endParaRPr lang="en-GB"/>
        </a:p>
      </dgm:t>
    </dgm:pt>
    <dgm:pt modelId="{9852DBDE-9442-4CBE-BBF3-C36C94DF19FE}" type="pres">
      <dgm:prSet presAssocID="{0CF662D1-43B4-4FFF-841F-E28B24E96DC5}" presName="Name0" presStyleCnt="0">
        <dgm:presLayoutVars>
          <dgm:dir/>
          <dgm:animLvl val="lvl"/>
          <dgm:resizeHandles/>
        </dgm:presLayoutVars>
      </dgm:prSet>
      <dgm:spPr/>
      <dgm:t>
        <a:bodyPr/>
        <a:lstStyle/>
        <a:p>
          <a:endParaRPr lang="en-GB"/>
        </a:p>
      </dgm:t>
    </dgm:pt>
    <dgm:pt modelId="{0FCDC7C5-D414-4C9E-9AC1-23910B7EBD5C}" type="pres">
      <dgm:prSet presAssocID="{9A65E8DF-1B59-4B89-9A59-8D7F5A6DA959}" presName="linNode" presStyleCnt="0"/>
      <dgm:spPr/>
    </dgm:pt>
    <dgm:pt modelId="{E8F44D20-4D49-47D8-A1EB-FFE43712AC24}" type="pres">
      <dgm:prSet presAssocID="{9A65E8DF-1B59-4B89-9A59-8D7F5A6DA959}" presName="parentShp" presStyleLbl="node1" presStyleIdx="0" presStyleCnt="1" custScaleX="94390">
        <dgm:presLayoutVars>
          <dgm:bulletEnabled val="1"/>
        </dgm:presLayoutVars>
      </dgm:prSet>
      <dgm:spPr/>
      <dgm:t>
        <a:bodyPr/>
        <a:lstStyle/>
        <a:p>
          <a:endParaRPr lang="en-GB"/>
        </a:p>
      </dgm:t>
    </dgm:pt>
    <dgm:pt modelId="{C9781CEE-D825-488C-97F2-595A4A406E2F}" type="pres">
      <dgm:prSet presAssocID="{9A65E8DF-1B59-4B89-9A59-8D7F5A6DA959}" presName="childShp" presStyleLbl="bgAccFollowNode1" presStyleIdx="0" presStyleCnt="1" custScaleX="103903" custScaleY="124165">
        <dgm:presLayoutVars>
          <dgm:bulletEnabled val="1"/>
        </dgm:presLayoutVars>
      </dgm:prSet>
      <dgm:spPr/>
      <dgm:t>
        <a:bodyPr/>
        <a:lstStyle/>
        <a:p>
          <a:endParaRPr lang="en-GB"/>
        </a:p>
      </dgm:t>
    </dgm:pt>
  </dgm:ptLst>
  <dgm:cxnLst>
    <dgm:cxn modelId="{4952A23D-D59C-42D2-934A-A778B7CD36EF}" type="presOf" srcId="{9A65E8DF-1B59-4B89-9A59-8D7F5A6DA959}" destId="{E8F44D20-4D49-47D8-A1EB-FFE43712AC24}" srcOrd="0" destOrd="0" presId="urn:microsoft.com/office/officeart/2005/8/layout/vList6"/>
    <dgm:cxn modelId="{DC66706E-8D80-483A-8ECE-7995A94A45CB}" type="presOf" srcId="{EF4DD34F-7958-4ABA-BA6F-6FB925BF2A20}" destId="{C9781CEE-D825-488C-97F2-595A4A406E2F}" srcOrd="0" destOrd="0" presId="urn:microsoft.com/office/officeart/2005/8/layout/vList6"/>
    <dgm:cxn modelId="{B0D37E23-622B-4A49-BC4F-51D19F1AE91A}" srcId="{9A65E8DF-1B59-4B89-9A59-8D7F5A6DA959}" destId="{EF4DD34F-7958-4ABA-BA6F-6FB925BF2A20}" srcOrd="0" destOrd="0" parTransId="{ADD8C2D6-432E-45D0-B4C2-44E49616E5C4}" sibTransId="{D2476C42-4D56-46DB-94A6-3253D826EAFF}"/>
    <dgm:cxn modelId="{F64918ED-9FA2-4192-AA87-45E033CF5EA0}" type="presOf" srcId="{0CF662D1-43B4-4FFF-841F-E28B24E96DC5}" destId="{9852DBDE-9442-4CBE-BBF3-C36C94DF19FE}" srcOrd="0" destOrd="0" presId="urn:microsoft.com/office/officeart/2005/8/layout/vList6"/>
    <dgm:cxn modelId="{AAF829CC-5012-44C6-B8EF-6CF75DE035C2}" srcId="{0CF662D1-43B4-4FFF-841F-E28B24E96DC5}" destId="{9A65E8DF-1B59-4B89-9A59-8D7F5A6DA959}" srcOrd="0" destOrd="0" parTransId="{C72A64C2-AB86-4901-8D5E-09370FBDF16B}" sibTransId="{A30E028B-5219-4AE8-BFD6-5C22DBDAA852}"/>
    <dgm:cxn modelId="{E6C5D29B-A0CB-4285-A50E-E6836C61187A}" type="presParOf" srcId="{9852DBDE-9442-4CBE-BBF3-C36C94DF19FE}" destId="{0FCDC7C5-D414-4C9E-9AC1-23910B7EBD5C}" srcOrd="0" destOrd="0" presId="urn:microsoft.com/office/officeart/2005/8/layout/vList6"/>
    <dgm:cxn modelId="{F1E0FC4F-2F3C-47B3-AC2A-E957102E9E8A}" type="presParOf" srcId="{0FCDC7C5-D414-4C9E-9AC1-23910B7EBD5C}" destId="{E8F44D20-4D49-47D8-A1EB-FFE43712AC24}" srcOrd="0" destOrd="0" presId="urn:microsoft.com/office/officeart/2005/8/layout/vList6"/>
    <dgm:cxn modelId="{9BCA1B08-7C47-428C-9879-6F38B9D70F02}" type="presParOf" srcId="{0FCDC7C5-D414-4C9E-9AC1-23910B7EBD5C}" destId="{C9781CEE-D825-488C-97F2-595A4A406E2F}" srcOrd="1" destOrd="0" presId="urn:microsoft.com/office/officeart/2005/8/layout/vList6"/>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FBD2F8C-ECA9-DD44-9B85-09BA13059F2F}" type="doc">
      <dgm:prSet loTypeId="urn:microsoft.com/office/officeart/2005/8/layout/arrow2" loCatId="" qsTypeId="urn:microsoft.com/office/officeart/2005/8/quickstyle/simple4" qsCatId="simple" csTypeId="urn:microsoft.com/office/officeart/2005/8/colors/accent1_2" csCatId="accent1" phldr="1"/>
      <dgm:spPr/>
    </dgm:pt>
    <dgm:pt modelId="{86AB4CED-18CE-244E-B9A0-9AC2412B4AEB}">
      <dgm:prSet phldrT="[Text]" custT="1"/>
      <dgm:spPr/>
      <dgm:t>
        <a:bodyPr/>
        <a:lstStyle/>
        <a:p>
          <a:pPr algn="ctr"/>
          <a:r>
            <a:rPr lang="en-US" sz="2000" b="1" dirty="0" smtClean="0">
              <a:latin typeface="Gill Sans MT"/>
              <a:cs typeface="Gill Sans MT"/>
            </a:rPr>
            <a:t>S&amp;T </a:t>
          </a:r>
        </a:p>
        <a:p>
          <a:pPr algn="ctr"/>
          <a:r>
            <a:rPr lang="en-US" sz="2000" b="1" dirty="0" smtClean="0">
              <a:latin typeface="Gill Sans MT"/>
              <a:cs typeface="Gill Sans MT"/>
            </a:rPr>
            <a:t>White Paper</a:t>
          </a:r>
          <a:endParaRPr lang="en-US" sz="2000" b="1" dirty="0">
            <a:latin typeface="Gill Sans MT"/>
            <a:cs typeface="Gill Sans MT"/>
          </a:endParaRPr>
        </a:p>
      </dgm:t>
    </dgm:pt>
    <dgm:pt modelId="{5D058CE0-02FD-354F-ACDF-88D6F7F0F1CA}" type="parTrans" cxnId="{6900181C-9110-D14C-8B8C-9E54F675600D}">
      <dgm:prSet/>
      <dgm:spPr/>
      <dgm:t>
        <a:bodyPr/>
        <a:lstStyle/>
        <a:p>
          <a:endParaRPr lang="en-US"/>
        </a:p>
      </dgm:t>
    </dgm:pt>
    <dgm:pt modelId="{4B57EC8A-3E2E-B541-AFCE-27AE3E840E66}" type="sibTrans" cxnId="{6900181C-9110-D14C-8B8C-9E54F675600D}">
      <dgm:prSet/>
      <dgm:spPr/>
      <dgm:t>
        <a:bodyPr/>
        <a:lstStyle/>
        <a:p>
          <a:endParaRPr lang="en-US"/>
        </a:p>
      </dgm:t>
    </dgm:pt>
    <dgm:pt modelId="{7222DA27-D308-8A41-9C13-EB0E3B29D131}">
      <dgm:prSet phldrT="[Text]" custT="1"/>
      <dgm:spPr/>
      <dgm:t>
        <a:bodyPr/>
        <a:lstStyle/>
        <a:p>
          <a:pPr algn="ctr"/>
          <a:r>
            <a:rPr lang="en-US" sz="2000" b="1" dirty="0" smtClean="0">
              <a:latin typeface="Gill Sans MT"/>
              <a:cs typeface="Gill Sans MT"/>
            </a:rPr>
            <a:t>R&amp;D </a:t>
          </a:r>
        </a:p>
        <a:p>
          <a:pPr algn="ctr"/>
          <a:r>
            <a:rPr lang="en-US" sz="2000" b="1" dirty="0" smtClean="0">
              <a:latin typeface="Gill Sans MT"/>
              <a:cs typeface="Gill Sans MT"/>
            </a:rPr>
            <a:t>Strategy</a:t>
          </a:r>
          <a:endParaRPr lang="en-US" sz="2000" b="1" dirty="0">
            <a:latin typeface="Gill Sans MT"/>
            <a:cs typeface="Gill Sans MT"/>
          </a:endParaRPr>
        </a:p>
      </dgm:t>
    </dgm:pt>
    <dgm:pt modelId="{14C66FD5-BE00-BB4D-B74A-E3423462BAC2}" type="parTrans" cxnId="{D9709293-AB3C-4341-881D-5F72224353C0}">
      <dgm:prSet/>
      <dgm:spPr/>
      <dgm:t>
        <a:bodyPr/>
        <a:lstStyle/>
        <a:p>
          <a:endParaRPr lang="en-US"/>
        </a:p>
      </dgm:t>
    </dgm:pt>
    <dgm:pt modelId="{8362253D-DA1A-254F-887E-767A240A1151}" type="sibTrans" cxnId="{D9709293-AB3C-4341-881D-5F72224353C0}">
      <dgm:prSet/>
      <dgm:spPr/>
      <dgm:t>
        <a:bodyPr/>
        <a:lstStyle/>
        <a:p>
          <a:endParaRPr lang="en-US"/>
        </a:p>
      </dgm:t>
    </dgm:pt>
    <dgm:pt modelId="{DE2E8E53-3A8A-3C4A-A0DB-B1D42C22F8C3}">
      <dgm:prSet phldrT="[Text]" custT="1"/>
      <dgm:spPr/>
      <dgm:t>
        <a:bodyPr/>
        <a:lstStyle/>
        <a:p>
          <a:pPr algn="ctr"/>
          <a:r>
            <a:rPr lang="en-US" sz="2000" b="1" dirty="0" smtClean="0">
              <a:latin typeface="Gill Sans MT"/>
              <a:cs typeface="Gill Sans MT"/>
            </a:rPr>
            <a:t>Strategic Management Model</a:t>
          </a:r>
          <a:endParaRPr lang="en-US" sz="2000" b="1" dirty="0">
            <a:latin typeface="Gill Sans MT"/>
            <a:cs typeface="Gill Sans MT"/>
          </a:endParaRPr>
        </a:p>
      </dgm:t>
    </dgm:pt>
    <dgm:pt modelId="{5F48A347-91E4-1542-8252-EEF957E2A821}" type="parTrans" cxnId="{11AA059D-8D0C-164C-8619-008973772A1A}">
      <dgm:prSet/>
      <dgm:spPr/>
      <dgm:t>
        <a:bodyPr/>
        <a:lstStyle/>
        <a:p>
          <a:endParaRPr lang="en-US"/>
        </a:p>
      </dgm:t>
    </dgm:pt>
    <dgm:pt modelId="{73C092C8-5A14-1D46-B28E-8308246C8BA6}" type="sibTrans" cxnId="{11AA059D-8D0C-164C-8619-008973772A1A}">
      <dgm:prSet/>
      <dgm:spPr/>
      <dgm:t>
        <a:bodyPr/>
        <a:lstStyle/>
        <a:p>
          <a:endParaRPr lang="en-US"/>
        </a:p>
      </dgm:t>
    </dgm:pt>
    <dgm:pt modelId="{2902DC59-7582-8D4F-B3A9-AC7A3B4F3BC5}">
      <dgm:prSet phldrT="[Text]" custT="1"/>
      <dgm:spPr/>
      <dgm:t>
        <a:bodyPr/>
        <a:lstStyle/>
        <a:p>
          <a:pPr algn="ctr"/>
          <a:r>
            <a:rPr lang="en-US" sz="2000" b="1" dirty="0" smtClean="0">
              <a:latin typeface="Gill Sans MT"/>
              <a:cs typeface="Gill Sans MT"/>
            </a:rPr>
            <a:t>10 Year Innovation Plan</a:t>
          </a:r>
          <a:endParaRPr lang="en-US" sz="2000" b="1" dirty="0">
            <a:latin typeface="Gill Sans MT"/>
            <a:cs typeface="Gill Sans MT"/>
          </a:endParaRPr>
        </a:p>
      </dgm:t>
    </dgm:pt>
    <dgm:pt modelId="{C656723D-8C74-4045-9319-AAE297C60C32}" type="parTrans" cxnId="{045298F3-C64C-4C4A-8A03-A0FD93C793AD}">
      <dgm:prSet/>
      <dgm:spPr/>
      <dgm:t>
        <a:bodyPr/>
        <a:lstStyle/>
        <a:p>
          <a:endParaRPr lang="en-US"/>
        </a:p>
      </dgm:t>
    </dgm:pt>
    <dgm:pt modelId="{007BBD92-52ED-C341-BF48-954103873EC9}" type="sibTrans" cxnId="{045298F3-C64C-4C4A-8A03-A0FD93C793AD}">
      <dgm:prSet/>
      <dgm:spPr/>
      <dgm:t>
        <a:bodyPr/>
        <a:lstStyle/>
        <a:p>
          <a:endParaRPr lang="en-US"/>
        </a:p>
      </dgm:t>
    </dgm:pt>
    <dgm:pt modelId="{CC7962BC-3CED-0A49-8AFC-810A5075F4C7}">
      <dgm:prSet phldrT="[Text]" custT="1"/>
      <dgm:spPr/>
      <dgm:t>
        <a:bodyPr/>
        <a:lstStyle/>
        <a:p>
          <a:pPr algn="ctr"/>
          <a:r>
            <a:rPr lang="en-US" sz="2000" b="1" i="0" dirty="0" smtClean="0">
              <a:latin typeface="Gill Sans MT"/>
              <a:cs typeface="Gill Sans MT"/>
            </a:rPr>
            <a:t>Policy Implementation</a:t>
          </a:r>
          <a:endParaRPr lang="en-US" sz="2000" b="1" i="0" dirty="0">
            <a:latin typeface="Gill Sans MT"/>
            <a:cs typeface="Gill Sans MT"/>
          </a:endParaRPr>
        </a:p>
      </dgm:t>
    </dgm:pt>
    <dgm:pt modelId="{6FC61638-5263-B546-A2E3-CC70BB64152A}" type="parTrans" cxnId="{898AE3C9-51EC-324B-8D26-C2BB22622D1B}">
      <dgm:prSet/>
      <dgm:spPr/>
      <dgm:t>
        <a:bodyPr/>
        <a:lstStyle/>
        <a:p>
          <a:endParaRPr lang="en-US"/>
        </a:p>
      </dgm:t>
    </dgm:pt>
    <dgm:pt modelId="{A1986271-163A-EC49-A968-3CD8E521FC65}" type="sibTrans" cxnId="{898AE3C9-51EC-324B-8D26-C2BB22622D1B}">
      <dgm:prSet/>
      <dgm:spPr/>
      <dgm:t>
        <a:bodyPr/>
        <a:lstStyle/>
        <a:p>
          <a:endParaRPr lang="en-US"/>
        </a:p>
      </dgm:t>
    </dgm:pt>
    <dgm:pt modelId="{D8C1BFE0-8BBA-3041-92ED-CA4E7D1659EF}" type="pres">
      <dgm:prSet presAssocID="{0FBD2F8C-ECA9-DD44-9B85-09BA13059F2F}" presName="arrowDiagram" presStyleCnt="0">
        <dgm:presLayoutVars>
          <dgm:chMax val="5"/>
          <dgm:dir/>
          <dgm:resizeHandles val="exact"/>
        </dgm:presLayoutVars>
      </dgm:prSet>
      <dgm:spPr/>
    </dgm:pt>
    <dgm:pt modelId="{6B71D2DE-08AF-AD4E-8D7C-4867E348902B}" type="pres">
      <dgm:prSet presAssocID="{0FBD2F8C-ECA9-DD44-9B85-09BA13059F2F}" presName="arrow" presStyleLbl="bgShp" presStyleIdx="0" presStyleCnt="1" custLinFactNeighborY="496"/>
      <dgm:spPr/>
    </dgm:pt>
    <dgm:pt modelId="{6CEE47C3-F33C-AD47-BA41-902B5D5BAD1A}" type="pres">
      <dgm:prSet presAssocID="{0FBD2F8C-ECA9-DD44-9B85-09BA13059F2F}" presName="arrowDiagram5" presStyleCnt="0"/>
      <dgm:spPr/>
    </dgm:pt>
    <dgm:pt modelId="{96BAF3B1-EC0D-9F48-B2AB-412458E21CF6}" type="pres">
      <dgm:prSet presAssocID="{86AB4CED-18CE-244E-B9A0-9AC2412B4AEB}" presName="bullet5a" presStyleLbl="node1" presStyleIdx="0" presStyleCnt="5"/>
      <dgm:spPr/>
    </dgm:pt>
    <dgm:pt modelId="{8FAF16A6-8767-F74A-B389-7570695AC34A}" type="pres">
      <dgm:prSet presAssocID="{86AB4CED-18CE-244E-B9A0-9AC2412B4AEB}" presName="textBox5a" presStyleLbl="revTx" presStyleIdx="0" presStyleCnt="5" custScaleX="141483" custScaleY="83824" custLinFactNeighborX="-42300" custLinFactNeighborY="-39459">
        <dgm:presLayoutVars>
          <dgm:bulletEnabled val="1"/>
        </dgm:presLayoutVars>
      </dgm:prSet>
      <dgm:spPr/>
      <dgm:t>
        <a:bodyPr/>
        <a:lstStyle/>
        <a:p>
          <a:endParaRPr lang="en-US"/>
        </a:p>
      </dgm:t>
    </dgm:pt>
    <dgm:pt modelId="{9DE63360-C70A-5F47-BAA4-82E489C1DF7D}" type="pres">
      <dgm:prSet presAssocID="{7222DA27-D308-8A41-9C13-EB0E3B29D131}" presName="bullet5b" presStyleLbl="node1" presStyleIdx="1" presStyleCnt="5"/>
      <dgm:spPr/>
    </dgm:pt>
    <dgm:pt modelId="{2A469928-423E-A34E-825C-9CBA128A9AB9}" type="pres">
      <dgm:prSet presAssocID="{7222DA27-D308-8A41-9C13-EB0E3B29D131}" presName="textBox5b" presStyleLbl="revTx" presStyleIdx="1" presStyleCnt="5" custScaleY="25418" custLinFactNeighborX="-52819" custLinFactNeighborY="-52894">
        <dgm:presLayoutVars>
          <dgm:bulletEnabled val="1"/>
        </dgm:presLayoutVars>
      </dgm:prSet>
      <dgm:spPr/>
      <dgm:t>
        <a:bodyPr/>
        <a:lstStyle/>
        <a:p>
          <a:endParaRPr lang="en-GB"/>
        </a:p>
      </dgm:t>
    </dgm:pt>
    <dgm:pt modelId="{D72E8969-0E3C-3D4C-ABD6-57108D9D1CD6}" type="pres">
      <dgm:prSet presAssocID="{DE2E8E53-3A8A-3C4A-A0DB-B1D42C22F8C3}" presName="bullet5c" presStyleLbl="node1" presStyleIdx="2" presStyleCnt="5"/>
      <dgm:spPr/>
    </dgm:pt>
    <dgm:pt modelId="{B5729BED-0980-7C44-AB45-BA2B668F07CC}" type="pres">
      <dgm:prSet presAssocID="{DE2E8E53-3A8A-3C4A-A0DB-B1D42C22F8C3}" presName="textBox5c" presStyleLbl="revTx" presStyleIdx="2" presStyleCnt="5" custScaleX="128679" custScaleY="22331" custLinFactNeighborX="-51322" custLinFactNeighborY="-52825">
        <dgm:presLayoutVars>
          <dgm:bulletEnabled val="1"/>
        </dgm:presLayoutVars>
      </dgm:prSet>
      <dgm:spPr/>
      <dgm:t>
        <a:bodyPr/>
        <a:lstStyle/>
        <a:p>
          <a:endParaRPr lang="en-GB"/>
        </a:p>
      </dgm:t>
    </dgm:pt>
    <dgm:pt modelId="{ED80AEC5-AD0D-E942-A6B7-DC7B9F7CE4DC}" type="pres">
      <dgm:prSet presAssocID="{2902DC59-7582-8D4F-B3A9-AC7A3B4F3BC5}" presName="bullet5d" presStyleLbl="node1" presStyleIdx="3" presStyleCnt="5"/>
      <dgm:spPr/>
    </dgm:pt>
    <dgm:pt modelId="{BDBC7C1B-0BAB-C649-918B-C272B1831420}" type="pres">
      <dgm:prSet presAssocID="{2902DC59-7582-8D4F-B3A9-AC7A3B4F3BC5}" presName="textBox5d" presStyleLbl="revTx" presStyleIdx="3" presStyleCnt="5" custScaleY="16045" custLinFactNeighborX="-57324" custLinFactNeighborY="-53918">
        <dgm:presLayoutVars>
          <dgm:bulletEnabled val="1"/>
        </dgm:presLayoutVars>
      </dgm:prSet>
      <dgm:spPr/>
      <dgm:t>
        <a:bodyPr/>
        <a:lstStyle/>
        <a:p>
          <a:endParaRPr lang="en-US"/>
        </a:p>
      </dgm:t>
    </dgm:pt>
    <dgm:pt modelId="{23E6C4AC-6B3B-2C4E-885E-0C574FF9C832}" type="pres">
      <dgm:prSet presAssocID="{CC7962BC-3CED-0A49-8AFC-810A5075F4C7}" presName="bullet5e" presStyleLbl="node1" presStyleIdx="4" presStyleCnt="5"/>
      <dgm:spPr/>
    </dgm:pt>
    <dgm:pt modelId="{BAF5C777-0FD6-4A4A-9D74-386BE5BC1A5D}" type="pres">
      <dgm:prSet presAssocID="{CC7962BC-3CED-0A49-8AFC-810A5075F4C7}" presName="textBox5e" presStyleLbl="revTx" presStyleIdx="4" presStyleCnt="5" custScaleX="149699" custScaleY="19328" custLinFactNeighborX="-46808" custLinFactNeighborY="-48607">
        <dgm:presLayoutVars>
          <dgm:bulletEnabled val="1"/>
        </dgm:presLayoutVars>
      </dgm:prSet>
      <dgm:spPr/>
      <dgm:t>
        <a:bodyPr/>
        <a:lstStyle/>
        <a:p>
          <a:endParaRPr lang="en-GB"/>
        </a:p>
      </dgm:t>
    </dgm:pt>
  </dgm:ptLst>
  <dgm:cxnLst>
    <dgm:cxn modelId="{D9709293-AB3C-4341-881D-5F72224353C0}" srcId="{0FBD2F8C-ECA9-DD44-9B85-09BA13059F2F}" destId="{7222DA27-D308-8A41-9C13-EB0E3B29D131}" srcOrd="1" destOrd="0" parTransId="{14C66FD5-BE00-BB4D-B74A-E3423462BAC2}" sibTransId="{8362253D-DA1A-254F-887E-767A240A1151}"/>
    <dgm:cxn modelId="{0C7E92DD-939B-47C3-BB7D-D51E99F81E60}" type="presOf" srcId="{CC7962BC-3CED-0A49-8AFC-810A5075F4C7}" destId="{BAF5C777-0FD6-4A4A-9D74-386BE5BC1A5D}" srcOrd="0" destOrd="0" presId="urn:microsoft.com/office/officeart/2005/8/layout/arrow2"/>
    <dgm:cxn modelId="{5D1486C5-D393-482B-89EB-2705EE24C768}" type="presOf" srcId="{86AB4CED-18CE-244E-B9A0-9AC2412B4AEB}" destId="{8FAF16A6-8767-F74A-B389-7570695AC34A}" srcOrd="0" destOrd="0" presId="urn:microsoft.com/office/officeart/2005/8/layout/arrow2"/>
    <dgm:cxn modelId="{898AE3C9-51EC-324B-8D26-C2BB22622D1B}" srcId="{0FBD2F8C-ECA9-DD44-9B85-09BA13059F2F}" destId="{CC7962BC-3CED-0A49-8AFC-810A5075F4C7}" srcOrd="4" destOrd="0" parTransId="{6FC61638-5263-B546-A2E3-CC70BB64152A}" sibTransId="{A1986271-163A-EC49-A968-3CD8E521FC65}"/>
    <dgm:cxn modelId="{045298F3-C64C-4C4A-8A03-A0FD93C793AD}" srcId="{0FBD2F8C-ECA9-DD44-9B85-09BA13059F2F}" destId="{2902DC59-7582-8D4F-B3A9-AC7A3B4F3BC5}" srcOrd="3" destOrd="0" parTransId="{C656723D-8C74-4045-9319-AAE297C60C32}" sibTransId="{007BBD92-52ED-C341-BF48-954103873EC9}"/>
    <dgm:cxn modelId="{E52A29E2-C87F-49CA-B431-B924B1862304}" type="presOf" srcId="{2902DC59-7582-8D4F-B3A9-AC7A3B4F3BC5}" destId="{BDBC7C1B-0BAB-C649-918B-C272B1831420}" srcOrd="0" destOrd="0" presId="urn:microsoft.com/office/officeart/2005/8/layout/arrow2"/>
    <dgm:cxn modelId="{2628A59C-ADD6-4C19-9694-4797F3F5395C}" type="presOf" srcId="{DE2E8E53-3A8A-3C4A-A0DB-B1D42C22F8C3}" destId="{B5729BED-0980-7C44-AB45-BA2B668F07CC}" srcOrd="0" destOrd="0" presId="urn:microsoft.com/office/officeart/2005/8/layout/arrow2"/>
    <dgm:cxn modelId="{6900181C-9110-D14C-8B8C-9E54F675600D}" srcId="{0FBD2F8C-ECA9-DD44-9B85-09BA13059F2F}" destId="{86AB4CED-18CE-244E-B9A0-9AC2412B4AEB}" srcOrd="0" destOrd="0" parTransId="{5D058CE0-02FD-354F-ACDF-88D6F7F0F1CA}" sibTransId="{4B57EC8A-3E2E-B541-AFCE-27AE3E840E66}"/>
    <dgm:cxn modelId="{97A898FB-5D37-4443-BAA8-BFD122F84F92}" type="presOf" srcId="{7222DA27-D308-8A41-9C13-EB0E3B29D131}" destId="{2A469928-423E-A34E-825C-9CBA128A9AB9}" srcOrd="0" destOrd="0" presId="urn:microsoft.com/office/officeart/2005/8/layout/arrow2"/>
    <dgm:cxn modelId="{B56F850D-EA4B-4DFB-82ED-2C26C9E8DD90}" type="presOf" srcId="{0FBD2F8C-ECA9-DD44-9B85-09BA13059F2F}" destId="{D8C1BFE0-8BBA-3041-92ED-CA4E7D1659EF}" srcOrd="0" destOrd="0" presId="urn:microsoft.com/office/officeart/2005/8/layout/arrow2"/>
    <dgm:cxn modelId="{11AA059D-8D0C-164C-8619-008973772A1A}" srcId="{0FBD2F8C-ECA9-DD44-9B85-09BA13059F2F}" destId="{DE2E8E53-3A8A-3C4A-A0DB-B1D42C22F8C3}" srcOrd="2" destOrd="0" parTransId="{5F48A347-91E4-1542-8252-EEF957E2A821}" sibTransId="{73C092C8-5A14-1D46-B28E-8308246C8BA6}"/>
    <dgm:cxn modelId="{FAF50DBC-D8F8-46DF-9F53-BD316E07637D}" type="presParOf" srcId="{D8C1BFE0-8BBA-3041-92ED-CA4E7D1659EF}" destId="{6B71D2DE-08AF-AD4E-8D7C-4867E348902B}" srcOrd="0" destOrd="0" presId="urn:microsoft.com/office/officeart/2005/8/layout/arrow2"/>
    <dgm:cxn modelId="{F7A9CC3D-6E02-474F-B7B7-7252C3D6E3B5}" type="presParOf" srcId="{D8C1BFE0-8BBA-3041-92ED-CA4E7D1659EF}" destId="{6CEE47C3-F33C-AD47-BA41-902B5D5BAD1A}" srcOrd="1" destOrd="0" presId="urn:microsoft.com/office/officeart/2005/8/layout/arrow2"/>
    <dgm:cxn modelId="{CD7C2C02-76D3-448F-9859-A007C37E2D29}" type="presParOf" srcId="{6CEE47C3-F33C-AD47-BA41-902B5D5BAD1A}" destId="{96BAF3B1-EC0D-9F48-B2AB-412458E21CF6}" srcOrd="0" destOrd="0" presId="urn:microsoft.com/office/officeart/2005/8/layout/arrow2"/>
    <dgm:cxn modelId="{A936775A-E1AC-41BB-A274-EA757D78EC69}" type="presParOf" srcId="{6CEE47C3-F33C-AD47-BA41-902B5D5BAD1A}" destId="{8FAF16A6-8767-F74A-B389-7570695AC34A}" srcOrd="1" destOrd="0" presId="urn:microsoft.com/office/officeart/2005/8/layout/arrow2"/>
    <dgm:cxn modelId="{DC07753B-3B9E-430A-ACC5-9F287E872700}" type="presParOf" srcId="{6CEE47C3-F33C-AD47-BA41-902B5D5BAD1A}" destId="{9DE63360-C70A-5F47-BAA4-82E489C1DF7D}" srcOrd="2" destOrd="0" presId="urn:microsoft.com/office/officeart/2005/8/layout/arrow2"/>
    <dgm:cxn modelId="{1EA939D3-069C-40FB-B84B-15A17C342940}" type="presParOf" srcId="{6CEE47C3-F33C-AD47-BA41-902B5D5BAD1A}" destId="{2A469928-423E-A34E-825C-9CBA128A9AB9}" srcOrd="3" destOrd="0" presId="urn:microsoft.com/office/officeart/2005/8/layout/arrow2"/>
    <dgm:cxn modelId="{5937C6AC-C3BA-4A2E-BFA8-AD4FAD2FFC47}" type="presParOf" srcId="{6CEE47C3-F33C-AD47-BA41-902B5D5BAD1A}" destId="{D72E8969-0E3C-3D4C-ABD6-57108D9D1CD6}" srcOrd="4" destOrd="0" presId="urn:microsoft.com/office/officeart/2005/8/layout/arrow2"/>
    <dgm:cxn modelId="{F0440226-0D28-4817-B1CD-05BA1FF81904}" type="presParOf" srcId="{6CEE47C3-F33C-AD47-BA41-902B5D5BAD1A}" destId="{B5729BED-0980-7C44-AB45-BA2B668F07CC}" srcOrd="5" destOrd="0" presId="urn:microsoft.com/office/officeart/2005/8/layout/arrow2"/>
    <dgm:cxn modelId="{37293914-FDB7-4E2B-AE60-259CBA4C1B10}" type="presParOf" srcId="{6CEE47C3-F33C-AD47-BA41-902B5D5BAD1A}" destId="{ED80AEC5-AD0D-E942-A6B7-DC7B9F7CE4DC}" srcOrd="6" destOrd="0" presId="urn:microsoft.com/office/officeart/2005/8/layout/arrow2"/>
    <dgm:cxn modelId="{4F57C4BA-752C-4726-9829-EDE4938A22A2}" type="presParOf" srcId="{6CEE47C3-F33C-AD47-BA41-902B5D5BAD1A}" destId="{BDBC7C1B-0BAB-C649-918B-C272B1831420}" srcOrd="7" destOrd="0" presId="urn:microsoft.com/office/officeart/2005/8/layout/arrow2"/>
    <dgm:cxn modelId="{4BA391C8-003D-4623-8336-E911E7F1C44A}" type="presParOf" srcId="{6CEE47C3-F33C-AD47-BA41-902B5D5BAD1A}" destId="{23E6C4AC-6B3B-2C4E-885E-0C574FF9C832}" srcOrd="8" destOrd="0" presId="urn:microsoft.com/office/officeart/2005/8/layout/arrow2"/>
    <dgm:cxn modelId="{37D493FC-8DF2-41B4-847E-6CB4EAAE49C3}" type="presParOf" srcId="{6CEE47C3-F33C-AD47-BA41-902B5D5BAD1A}" destId="{BAF5C777-0FD6-4A4A-9D74-386BE5BC1A5D}" srcOrd="9" destOrd="0" presId="urn:microsoft.com/office/officeart/2005/8/layout/arrow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EBC5683-EED4-4A19-89EA-2817DA8EF93F}" type="doc">
      <dgm:prSet loTypeId="urn:microsoft.com/office/officeart/2005/8/layout/radial4" loCatId="relationship" qsTypeId="urn:microsoft.com/office/officeart/2005/8/quickstyle/simple1" qsCatId="simple" csTypeId="urn:microsoft.com/office/officeart/2005/8/colors/colorful1#1" csCatId="colorful" phldr="1"/>
      <dgm:spPr/>
      <dgm:t>
        <a:bodyPr/>
        <a:lstStyle/>
        <a:p>
          <a:endParaRPr lang="en-GB"/>
        </a:p>
      </dgm:t>
    </dgm:pt>
    <dgm:pt modelId="{64406CBF-83A0-45F7-91AE-666C746DC7CA}">
      <dgm:prSet phldrT="[Text]" custT="1"/>
      <dgm:spPr/>
      <dgm:t>
        <a:bodyPr/>
        <a:lstStyle/>
        <a:p>
          <a:r>
            <a:rPr lang="en-US" sz="1800" dirty="0" smtClean="0"/>
            <a:t>SA’s GDP</a:t>
          </a:r>
          <a:endParaRPr lang="en-GB" sz="1800" dirty="0"/>
        </a:p>
      </dgm:t>
    </dgm:pt>
    <dgm:pt modelId="{02EB46FE-9754-4216-BF15-4CE428ABB59F}" type="parTrans" cxnId="{08FA94AF-C7B4-4BB1-BBA0-C22883BBC95F}">
      <dgm:prSet/>
      <dgm:spPr/>
      <dgm:t>
        <a:bodyPr/>
        <a:lstStyle/>
        <a:p>
          <a:endParaRPr lang="en-GB" sz="1800"/>
        </a:p>
      </dgm:t>
    </dgm:pt>
    <dgm:pt modelId="{0820AE78-A79B-4F28-A64F-E1EDB1F3318D}" type="sibTrans" cxnId="{08FA94AF-C7B4-4BB1-BBA0-C22883BBC95F}">
      <dgm:prSet/>
      <dgm:spPr/>
      <dgm:t>
        <a:bodyPr/>
        <a:lstStyle/>
        <a:p>
          <a:endParaRPr lang="en-GB" sz="1800"/>
        </a:p>
      </dgm:t>
    </dgm:pt>
    <dgm:pt modelId="{EF6BF69A-A51D-4542-AF74-6AE6980DE279}">
      <dgm:prSet phldrT="[Text]" custT="1"/>
      <dgm:spPr/>
      <dgm:t>
        <a:bodyPr/>
        <a:lstStyle/>
        <a:p>
          <a:r>
            <a:rPr lang="en-US" sz="1800" dirty="0" smtClean="0"/>
            <a:t>SAMMRI  (8.8%)</a:t>
          </a:r>
          <a:endParaRPr lang="en-GB" sz="1800" dirty="0"/>
        </a:p>
      </dgm:t>
    </dgm:pt>
    <dgm:pt modelId="{D1BF31A5-8A55-482D-8ECA-52A2976FBBDA}" type="parTrans" cxnId="{6472929F-2440-4C74-8E6E-ED0A489C2ED7}">
      <dgm:prSet/>
      <dgm:spPr/>
      <dgm:t>
        <a:bodyPr/>
        <a:lstStyle/>
        <a:p>
          <a:endParaRPr lang="en-GB" sz="1800"/>
        </a:p>
      </dgm:t>
    </dgm:pt>
    <dgm:pt modelId="{F6C6B379-6513-4360-B9DD-DA9FA5088296}" type="sibTrans" cxnId="{6472929F-2440-4C74-8E6E-ED0A489C2ED7}">
      <dgm:prSet/>
      <dgm:spPr/>
      <dgm:t>
        <a:bodyPr/>
        <a:lstStyle/>
        <a:p>
          <a:endParaRPr lang="en-GB" sz="1800"/>
        </a:p>
      </dgm:t>
    </dgm:pt>
    <dgm:pt modelId="{0B4490A0-D5F9-4DC8-B7C2-9F8BE280A74A}">
      <dgm:prSet phldrT="[Text]" custT="1"/>
      <dgm:spPr/>
      <dgm:t>
        <a:bodyPr/>
        <a:lstStyle/>
        <a:p>
          <a:r>
            <a:rPr lang="en-US" sz="1800" dirty="0" smtClean="0"/>
            <a:t>MIASA</a:t>
          </a:r>
          <a:endParaRPr lang="en-GB" sz="1800" dirty="0"/>
        </a:p>
      </dgm:t>
    </dgm:pt>
    <dgm:pt modelId="{91E15776-A481-484F-8D86-49E52B5E49D7}" type="parTrans" cxnId="{DBE92B8C-9FDB-4B6A-8DBE-A32E9DB09F9F}">
      <dgm:prSet/>
      <dgm:spPr/>
      <dgm:t>
        <a:bodyPr/>
        <a:lstStyle/>
        <a:p>
          <a:endParaRPr lang="en-GB" sz="1800"/>
        </a:p>
      </dgm:t>
    </dgm:pt>
    <dgm:pt modelId="{23F5D4EE-66D0-4984-BEC4-4F1CCE38EAEB}" type="sibTrans" cxnId="{DBE92B8C-9FDB-4B6A-8DBE-A32E9DB09F9F}">
      <dgm:prSet/>
      <dgm:spPr/>
      <dgm:t>
        <a:bodyPr/>
        <a:lstStyle/>
        <a:p>
          <a:endParaRPr lang="en-GB" sz="1800"/>
        </a:p>
      </dgm:t>
    </dgm:pt>
    <dgm:pt modelId="{C1B8882F-ACF9-45C1-8D5B-981BCCF4379B}">
      <dgm:prSet phldrT="[Text]" custT="1"/>
      <dgm:spPr/>
      <dgm:t>
        <a:bodyPr/>
        <a:lstStyle/>
        <a:p>
          <a:r>
            <a:rPr lang="en-US" sz="1800" dirty="0" smtClean="0"/>
            <a:t>WINETECH (2.2%)</a:t>
          </a:r>
          <a:endParaRPr lang="en-GB" sz="1800" dirty="0"/>
        </a:p>
      </dgm:t>
    </dgm:pt>
    <dgm:pt modelId="{FE4AFCA4-9A9D-43A5-8F85-4AE5CD94F0E2}" type="parTrans" cxnId="{3A18F7A8-9BC1-4156-B49D-35B684ED30F0}">
      <dgm:prSet/>
      <dgm:spPr/>
      <dgm:t>
        <a:bodyPr/>
        <a:lstStyle/>
        <a:p>
          <a:endParaRPr lang="en-GB" sz="1800"/>
        </a:p>
      </dgm:t>
    </dgm:pt>
    <dgm:pt modelId="{03E7C6B3-C9CB-4F5B-B801-43FBDE667E20}" type="sibTrans" cxnId="{3A18F7A8-9BC1-4156-B49D-35B684ED30F0}">
      <dgm:prSet/>
      <dgm:spPr/>
      <dgm:t>
        <a:bodyPr/>
        <a:lstStyle/>
        <a:p>
          <a:endParaRPr lang="en-GB" sz="1800"/>
        </a:p>
      </dgm:t>
    </dgm:pt>
    <dgm:pt modelId="{7243073E-F1C6-43C4-9E77-FF57694C4FD3}">
      <dgm:prSet custT="1"/>
      <dgm:spPr/>
      <dgm:t>
        <a:bodyPr/>
        <a:lstStyle/>
        <a:p>
          <a:r>
            <a:rPr lang="en-US" sz="1800" dirty="0" smtClean="0"/>
            <a:t>CRI (0.16%)</a:t>
          </a:r>
          <a:endParaRPr lang="en-GB" sz="1800" dirty="0"/>
        </a:p>
      </dgm:t>
    </dgm:pt>
    <dgm:pt modelId="{01AF6059-CEC9-4579-A6DC-620C890FB84A}" type="parTrans" cxnId="{D7754131-A3A6-47A3-9A4C-721730462A6D}">
      <dgm:prSet/>
      <dgm:spPr/>
      <dgm:t>
        <a:bodyPr/>
        <a:lstStyle/>
        <a:p>
          <a:endParaRPr lang="en-GB" sz="1800"/>
        </a:p>
      </dgm:t>
    </dgm:pt>
    <dgm:pt modelId="{A96CDF50-15BA-47E6-A937-232B3027C579}" type="sibTrans" cxnId="{D7754131-A3A6-47A3-9A4C-721730462A6D}">
      <dgm:prSet/>
      <dgm:spPr/>
      <dgm:t>
        <a:bodyPr/>
        <a:lstStyle/>
        <a:p>
          <a:endParaRPr lang="en-GB" sz="1800"/>
        </a:p>
      </dgm:t>
    </dgm:pt>
    <dgm:pt modelId="{8619CD3C-B3FE-4995-992E-CF1689C3D899}">
      <dgm:prSet custT="1"/>
      <dgm:spPr/>
      <dgm:t>
        <a:bodyPr/>
        <a:lstStyle/>
        <a:p>
          <a:r>
            <a:rPr lang="en-US" sz="1800" dirty="0" smtClean="0"/>
            <a:t>FPEF (1%)</a:t>
          </a:r>
          <a:endParaRPr lang="en-GB" sz="1800" dirty="0"/>
        </a:p>
      </dgm:t>
    </dgm:pt>
    <dgm:pt modelId="{D4301892-A1FD-4C89-AA8E-371A812ECCD6}" type="parTrans" cxnId="{5F1516D4-F249-4B81-886E-3B315086862E}">
      <dgm:prSet/>
      <dgm:spPr/>
      <dgm:t>
        <a:bodyPr/>
        <a:lstStyle/>
        <a:p>
          <a:endParaRPr lang="en-GB" sz="1800"/>
        </a:p>
      </dgm:t>
    </dgm:pt>
    <dgm:pt modelId="{A04037B9-3E27-4836-AD7E-DAD11D40BEBD}" type="sibTrans" cxnId="{5F1516D4-F249-4B81-886E-3B315086862E}">
      <dgm:prSet/>
      <dgm:spPr/>
      <dgm:t>
        <a:bodyPr/>
        <a:lstStyle/>
        <a:p>
          <a:endParaRPr lang="en-GB" sz="1800"/>
        </a:p>
      </dgm:t>
    </dgm:pt>
    <dgm:pt modelId="{59900928-281C-4A4F-82A0-4DB11FA44002}">
      <dgm:prSet custT="1"/>
      <dgm:spPr/>
      <dgm:t>
        <a:bodyPr/>
        <a:lstStyle/>
        <a:p>
          <a:r>
            <a:rPr lang="en-US" sz="1800" dirty="0" smtClean="0"/>
            <a:t>SMRI (0.7%)</a:t>
          </a:r>
          <a:endParaRPr lang="en-GB" sz="1800" dirty="0"/>
        </a:p>
      </dgm:t>
    </dgm:pt>
    <dgm:pt modelId="{590423A0-1B55-473F-90A2-ADC7259ED909}" type="parTrans" cxnId="{A2CD6F20-BFBA-42A2-B7D7-49D8BDE26CCF}">
      <dgm:prSet/>
      <dgm:spPr/>
      <dgm:t>
        <a:bodyPr/>
        <a:lstStyle/>
        <a:p>
          <a:endParaRPr lang="en-GB" sz="1800"/>
        </a:p>
      </dgm:t>
    </dgm:pt>
    <dgm:pt modelId="{180E2A26-7E7E-483C-A3A0-03D489A0FD27}" type="sibTrans" cxnId="{A2CD6F20-BFBA-42A2-B7D7-49D8BDE26CCF}">
      <dgm:prSet/>
      <dgm:spPr/>
      <dgm:t>
        <a:bodyPr/>
        <a:lstStyle/>
        <a:p>
          <a:endParaRPr lang="en-GB" sz="1800"/>
        </a:p>
      </dgm:t>
    </dgm:pt>
    <dgm:pt modelId="{801C8B19-ACC3-47A3-A0A8-92D1BCA4DE77}">
      <dgm:prSet custT="1"/>
      <dgm:spPr/>
      <dgm:t>
        <a:bodyPr/>
        <a:lstStyle/>
        <a:p>
          <a:r>
            <a:rPr lang="en-US" sz="1800" dirty="0" smtClean="0"/>
            <a:t>MFFASA (0.026%)</a:t>
          </a:r>
          <a:endParaRPr lang="en-GB" sz="1800" dirty="0"/>
        </a:p>
      </dgm:t>
    </dgm:pt>
    <dgm:pt modelId="{106C85FC-69EE-47F1-A974-76980884CBF3}" type="parTrans" cxnId="{A99032ED-A846-4706-8E2E-09C09CFC8C90}">
      <dgm:prSet/>
      <dgm:spPr/>
      <dgm:t>
        <a:bodyPr/>
        <a:lstStyle/>
        <a:p>
          <a:endParaRPr lang="en-GB" sz="1800"/>
        </a:p>
      </dgm:t>
    </dgm:pt>
    <dgm:pt modelId="{ED9033EF-2F4C-4D4D-8987-803974046157}" type="sibTrans" cxnId="{A99032ED-A846-4706-8E2E-09C09CFC8C90}">
      <dgm:prSet/>
      <dgm:spPr/>
      <dgm:t>
        <a:bodyPr/>
        <a:lstStyle/>
        <a:p>
          <a:endParaRPr lang="en-GB" sz="1800"/>
        </a:p>
      </dgm:t>
    </dgm:pt>
    <dgm:pt modelId="{F9FC85B6-3113-49A2-97B0-712AB1F36D3A}">
      <dgm:prSet custT="1"/>
      <dgm:spPr/>
      <dgm:t>
        <a:bodyPr/>
        <a:lstStyle/>
        <a:p>
          <a:r>
            <a:rPr lang="en-US" sz="1800" dirty="0" smtClean="0"/>
            <a:t>PAMSA (0.6%)</a:t>
          </a:r>
          <a:endParaRPr lang="en-GB" sz="1800" dirty="0"/>
        </a:p>
      </dgm:t>
    </dgm:pt>
    <dgm:pt modelId="{787C6F7D-1DCF-46C1-BC87-89E085979978}" type="parTrans" cxnId="{5CD71B43-6150-458B-91F4-4D32B80BDD20}">
      <dgm:prSet/>
      <dgm:spPr/>
      <dgm:t>
        <a:bodyPr/>
        <a:lstStyle/>
        <a:p>
          <a:endParaRPr lang="en-GB" sz="1800"/>
        </a:p>
      </dgm:t>
    </dgm:pt>
    <dgm:pt modelId="{632F0DAE-1F21-4ECB-B347-B4399EAAE3C2}" type="sibTrans" cxnId="{5CD71B43-6150-458B-91F4-4D32B80BDD20}">
      <dgm:prSet/>
      <dgm:spPr/>
      <dgm:t>
        <a:bodyPr/>
        <a:lstStyle/>
        <a:p>
          <a:endParaRPr lang="en-GB" sz="1800"/>
        </a:p>
      </dgm:t>
    </dgm:pt>
    <dgm:pt modelId="{4C04CEEF-6FB1-4B7D-B5ED-1A2602859396}">
      <dgm:prSet custT="1"/>
      <dgm:spPr/>
      <dgm:t>
        <a:bodyPr/>
        <a:lstStyle/>
        <a:p>
          <a:r>
            <a:rPr lang="en-US" sz="1800" dirty="0" smtClean="0"/>
            <a:t>FSA (1.2%)</a:t>
          </a:r>
          <a:endParaRPr lang="en-GB" sz="1800" dirty="0"/>
        </a:p>
      </dgm:t>
    </dgm:pt>
    <dgm:pt modelId="{A0596146-E06A-45C6-A624-9D4C718AFAA0}" type="parTrans" cxnId="{9AED0A75-673E-4CD5-9415-591A6EA84681}">
      <dgm:prSet/>
      <dgm:spPr/>
      <dgm:t>
        <a:bodyPr/>
        <a:lstStyle/>
        <a:p>
          <a:endParaRPr lang="en-GB" sz="1800"/>
        </a:p>
      </dgm:t>
    </dgm:pt>
    <dgm:pt modelId="{53C0378A-C263-48F2-B476-119891D0E971}" type="sibTrans" cxnId="{9AED0A75-673E-4CD5-9415-591A6EA84681}">
      <dgm:prSet/>
      <dgm:spPr/>
      <dgm:t>
        <a:bodyPr/>
        <a:lstStyle/>
        <a:p>
          <a:endParaRPr lang="en-GB" sz="1800"/>
        </a:p>
      </dgm:t>
    </dgm:pt>
    <dgm:pt modelId="{08DAAD06-F685-4447-AF72-C7EBC7C557BA}" type="pres">
      <dgm:prSet presAssocID="{DEBC5683-EED4-4A19-89EA-2817DA8EF93F}" presName="cycle" presStyleCnt="0">
        <dgm:presLayoutVars>
          <dgm:chMax val="1"/>
          <dgm:dir/>
          <dgm:animLvl val="ctr"/>
          <dgm:resizeHandles val="exact"/>
        </dgm:presLayoutVars>
      </dgm:prSet>
      <dgm:spPr/>
      <dgm:t>
        <a:bodyPr/>
        <a:lstStyle/>
        <a:p>
          <a:endParaRPr lang="en-GB"/>
        </a:p>
      </dgm:t>
    </dgm:pt>
    <dgm:pt modelId="{10734EEE-AA7C-4316-85AB-55C629FDB4B3}" type="pres">
      <dgm:prSet presAssocID="{64406CBF-83A0-45F7-91AE-666C746DC7CA}" presName="centerShape" presStyleLbl="node0" presStyleIdx="0" presStyleCnt="1"/>
      <dgm:spPr/>
      <dgm:t>
        <a:bodyPr/>
        <a:lstStyle/>
        <a:p>
          <a:endParaRPr lang="en-GB"/>
        </a:p>
      </dgm:t>
    </dgm:pt>
    <dgm:pt modelId="{A7613B07-0AB2-4705-9F37-3478F8C024CA}" type="pres">
      <dgm:prSet presAssocID="{D1BF31A5-8A55-482D-8ECA-52A2976FBBDA}" presName="parTrans" presStyleLbl="bgSibTrans2D1" presStyleIdx="0" presStyleCnt="9"/>
      <dgm:spPr/>
      <dgm:t>
        <a:bodyPr/>
        <a:lstStyle/>
        <a:p>
          <a:endParaRPr lang="en-GB"/>
        </a:p>
      </dgm:t>
    </dgm:pt>
    <dgm:pt modelId="{E3B29F91-2F34-463E-BD58-3A7A010EA5D0}" type="pres">
      <dgm:prSet presAssocID="{EF6BF69A-A51D-4542-AF74-6AE6980DE279}" presName="node" presStyleLbl="node1" presStyleIdx="0" presStyleCnt="9">
        <dgm:presLayoutVars>
          <dgm:bulletEnabled val="1"/>
        </dgm:presLayoutVars>
      </dgm:prSet>
      <dgm:spPr/>
      <dgm:t>
        <a:bodyPr/>
        <a:lstStyle/>
        <a:p>
          <a:endParaRPr lang="en-GB"/>
        </a:p>
      </dgm:t>
    </dgm:pt>
    <dgm:pt modelId="{A53C39CD-1903-4D5F-A304-ABCAC6673D21}" type="pres">
      <dgm:prSet presAssocID="{01AF6059-CEC9-4579-A6DC-620C890FB84A}" presName="parTrans" presStyleLbl="bgSibTrans2D1" presStyleIdx="1" presStyleCnt="9"/>
      <dgm:spPr/>
      <dgm:t>
        <a:bodyPr/>
        <a:lstStyle/>
        <a:p>
          <a:endParaRPr lang="en-GB"/>
        </a:p>
      </dgm:t>
    </dgm:pt>
    <dgm:pt modelId="{787EFB4B-4570-4F8B-8810-17051167C4AB}" type="pres">
      <dgm:prSet presAssocID="{7243073E-F1C6-43C4-9E77-FF57694C4FD3}" presName="node" presStyleLbl="node1" presStyleIdx="1" presStyleCnt="9">
        <dgm:presLayoutVars>
          <dgm:bulletEnabled val="1"/>
        </dgm:presLayoutVars>
      </dgm:prSet>
      <dgm:spPr/>
      <dgm:t>
        <a:bodyPr/>
        <a:lstStyle/>
        <a:p>
          <a:endParaRPr lang="en-GB"/>
        </a:p>
      </dgm:t>
    </dgm:pt>
    <dgm:pt modelId="{FF3A6F7F-6D33-46EB-A267-F627DE25DF77}" type="pres">
      <dgm:prSet presAssocID="{106C85FC-69EE-47F1-A974-76980884CBF3}" presName="parTrans" presStyleLbl="bgSibTrans2D1" presStyleIdx="2" presStyleCnt="9"/>
      <dgm:spPr/>
      <dgm:t>
        <a:bodyPr/>
        <a:lstStyle/>
        <a:p>
          <a:endParaRPr lang="en-GB"/>
        </a:p>
      </dgm:t>
    </dgm:pt>
    <dgm:pt modelId="{87DF3FE7-53BB-408D-85DC-43FA1F30E20B}" type="pres">
      <dgm:prSet presAssocID="{801C8B19-ACC3-47A3-A0A8-92D1BCA4DE77}" presName="node" presStyleLbl="node1" presStyleIdx="2" presStyleCnt="9">
        <dgm:presLayoutVars>
          <dgm:bulletEnabled val="1"/>
        </dgm:presLayoutVars>
      </dgm:prSet>
      <dgm:spPr/>
      <dgm:t>
        <a:bodyPr/>
        <a:lstStyle/>
        <a:p>
          <a:endParaRPr lang="en-GB"/>
        </a:p>
      </dgm:t>
    </dgm:pt>
    <dgm:pt modelId="{009E2998-B96A-4416-8F18-6DA1E251584E}" type="pres">
      <dgm:prSet presAssocID="{787C6F7D-1DCF-46C1-BC87-89E085979978}" presName="parTrans" presStyleLbl="bgSibTrans2D1" presStyleIdx="3" presStyleCnt="9"/>
      <dgm:spPr/>
      <dgm:t>
        <a:bodyPr/>
        <a:lstStyle/>
        <a:p>
          <a:endParaRPr lang="en-GB"/>
        </a:p>
      </dgm:t>
    </dgm:pt>
    <dgm:pt modelId="{40EAF986-33D4-4C83-A8BA-308FD668D061}" type="pres">
      <dgm:prSet presAssocID="{F9FC85B6-3113-49A2-97B0-712AB1F36D3A}" presName="node" presStyleLbl="node1" presStyleIdx="3" presStyleCnt="9">
        <dgm:presLayoutVars>
          <dgm:bulletEnabled val="1"/>
        </dgm:presLayoutVars>
      </dgm:prSet>
      <dgm:spPr/>
      <dgm:t>
        <a:bodyPr/>
        <a:lstStyle/>
        <a:p>
          <a:endParaRPr lang="en-GB"/>
        </a:p>
      </dgm:t>
    </dgm:pt>
    <dgm:pt modelId="{1B844CD2-B4DD-434A-8AAD-376319211620}" type="pres">
      <dgm:prSet presAssocID="{A0596146-E06A-45C6-A624-9D4C718AFAA0}" presName="parTrans" presStyleLbl="bgSibTrans2D1" presStyleIdx="4" presStyleCnt="9"/>
      <dgm:spPr/>
      <dgm:t>
        <a:bodyPr/>
        <a:lstStyle/>
        <a:p>
          <a:endParaRPr lang="en-GB"/>
        </a:p>
      </dgm:t>
    </dgm:pt>
    <dgm:pt modelId="{64E96808-B361-4F2B-93F6-1E585FDA10CE}" type="pres">
      <dgm:prSet presAssocID="{4C04CEEF-6FB1-4B7D-B5ED-1A2602859396}" presName="node" presStyleLbl="node1" presStyleIdx="4" presStyleCnt="9">
        <dgm:presLayoutVars>
          <dgm:bulletEnabled val="1"/>
        </dgm:presLayoutVars>
      </dgm:prSet>
      <dgm:spPr/>
      <dgm:t>
        <a:bodyPr/>
        <a:lstStyle/>
        <a:p>
          <a:endParaRPr lang="en-GB"/>
        </a:p>
      </dgm:t>
    </dgm:pt>
    <dgm:pt modelId="{03304F0D-F669-4369-8DBB-CD0E7944E2EB}" type="pres">
      <dgm:prSet presAssocID="{590423A0-1B55-473F-90A2-ADC7259ED909}" presName="parTrans" presStyleLbl="bgSibTrans2D1" presStyleIdx="5" presStyleCnt="9"/>
      <dgm:spPr/>
      <dgm:t>
        <a:bodyPr/>
        <a:lstStyle/>
        <a:p>
          <a:endParaRPr lang="en-GB"/>
        </a:p>
      </dgm:t>
    </dgm:pt>
    <dgm:pt modelId="{05F190E4-02B6-436A-A568-8C9020301F20}" type="pres">
      <dgm:prSet presAssocID="{59900928-281C-4A4F-82A0-4DB11FA44002}" presName="node" presStyleLbl="node1" presStyleIdx="5" presStyleCnt="9">
        <dgm:presLayoutVars>
          <dgm:bulletEnabled val="1"/>
        </dgm:presLayoutVars>
      </dgm:prSet>
      <dgm:spPr/>
      <dgm:t>
        <a:bodyPr/>
        <a:lstStyle/>
        <a:p>
          <a:endParaRPr lang="en-GB"/>
        </a:p>
      </dgm:t>
    </dgm:pt>
    <dgm:pt modelId="{33B809FF-6A67-4A0E-9461-2B411E7266BA}" type="pres">
      <dgm:prSet presAssocID="{D4301892-A1FD-4C89-AA8E-371A812ECCD6}" presName="parTrans" presStyleLbl="bgSibTrans2D1" presStyleIdx="6" presStyleCnt="9"/>
      <dgm:spPr/>
      <dgm:t>
        <a:bodyPr/>
        <a:lstStyle/>
        <a:p>
          <a:endParaRPr lang="en-GB"/>
        </a:p>
      </dgm:t>
    </dgm:pt>
    <dgm:pt modelId="{F14A07EE-C296-4B38-82D0-0DF5D2BBFCCE}" type="pres">
      <dgm:prSet presAssocID="{8619CD3C-B3FE-4995-992E-CF1689C3D899}" presName="node" presStyleLbl="node1" presStyleIdx="6" presStyleCnt="9">
        <dgm:presLayoutVars>
          <dgm:bulletEnabled val="1"/>
        </dgm:presLayoutVars>
      </dgm:prSet>
      <dgm:spPr/>
      <dgm:t>
        <a:bodyPr/>
        <a:lstStyle/>
        <a:p>
          <a:endParaRPr lang="en-GB"/>
        </a:p>
      </dgm:t>
    </dgm:pt>
    <dgm:pt modelId="{9AE246EA-E656-4B1A-AC50-3438AFFC6660}" type="pres">
      <dgm:prSet presAssocID="{91E15776-A481-484F-8D86-49E52B5E49D7}" presName="parTrans" presStyleLbl="bgSibTrans2D1" presStyleIdx="7" presStyleCnt="9"/>
      <dgm:spPr/>
      <dgm:t>
        <a:bodyPr/>
        <a:lstStyle/>
        <a:p>
          <a:endParaRPr lang="en-GB"/>
        </a:p>
      </dgm:t>
    </dgm:pt>
    <dgm:pt modelId="{D0E93CBA-989F-4C49-92C2-6F521A99064A}" type="pres">
      <dgm:prSet presAssocID="{0B4490A0-D5F9-4DC8-B7C2-9F8BE280A74A}" presName="node" presStyleLbl="node1" presStyleIdx="7" presStyleCnt="9">
        <dgm:presLayoutVars>
          <dgm:bulletEnabled val="1"/>
        </dgm:presLayoutVars>
      </dgm:prSet>
      <dgm:spPr/>
      <dgm:t>
        <a:bodyPr/>
        <a:lstStyle/>
        <a:p>
          <a:endParaRPr lang="en-GB"/>
        </a:p>
      </dgm:t>
    </dgm:pt>
    <dgm:pt modelId="{6D6FBEB4-2221-4ABF-B75B-08DF665A7A6E}" type="pres">
      <dgm:prSet presAssocID="{FE4AFCA4-9A9D-43A5-8F85-4AE5CD94F0E2}" presName="parTrans" presStyleLbl="bgSibTrans2D1" presStyleIdx="8" presStyleCnt="9"/>
      <dgm:spPr/>
      <dgm:t>
        <a:bodyPr/>
        <a:lstStyle/>
        <a:p>
          <a:endParaRPr lang="en-GB"/>
        </a:p>
      </dgm:t>
    </dgm:pt>
    <dgm:pt modelId="{D143EEF8-0672-47C3-A88A-2B6FB12BC9EE}" type="pres">
      <dgm:prSet presAssocID="{C1B8882F-ACF9-45C1-8D5B-981BCCF4379B}" presName="node" presStyleLbl="node1" presStyleIdx="8" presStyleCnt="9" custScaleX="112809">
        <dgm:presLayoutVars>
          <dgm:bulletEnabled val="1"/>
        </dgm:presLayoutVars>
      </dgm:prSet>
      <dgm:spPr/>
      <dgm:t>
        <a:bodyPr/>
        <a:lstStyle/>
        <a:p>
          <a:endParaRPr lang="en-GB"/>
        </a:p>
      </dgm:t>
    </dgm:pt>
  </dgm:ptLst>
  <dgm:cxnLst>
    <dgm:cxn modelId="{D8C3B298-3ED8-42E0-832A-2895FE6DB268}" type="presOf" srcId="{7243073E-F1C6-43C4-9E77-FF57694C4FD3}" destId="{787EFB4B-4570-4F8B-8810-17051167C4AB}" srcOrd="0" destOrd="0" presId="urn:microsoft.com/office/officeart/2005/8/layout/radial4"/>
    <dgm:cxn modelId="{1BDAAD1B-B532-4136-8776-8D602641BFF4}" type="presOf" srcId="{106C85FC-69EE-47F1-A974-76980884CBF3}" destId="{FF3A6F7F-6D33-46EB-A267-F627DE25DF77}" srcOrd="0" destOrd="0" presId="urn:microsoft.com/office/officeart/2005/8/layout/radial4"/>
    <dgm:cxn modelId="{A2CD6F20-BFBA-42A2-B7D7-49D8BDE26CCF}" srcId="{64406CBF-83A0-45F7-91AE-666C746DC7CA}" destId="{59900928-281C-4A4F-82A0-4DB11FA44002}" srcOrd="5" destOrd="0" parTransId="{590423A0-1B55-473F-90A2-ADC7259ED909}" sibTransId="{180E2A26-7E7E-483C-A3A0-03D489A0FD27}"/>
    <dgm:cxn modelId="{DD461DD4-2486-403F-99E4-2CF34563D3DF}" type="presOf" srcId="{64406CBF-83A0-45F7-91AE-666C746DC7CA}" destId="{10734EEE-AA7C-4316-85AB-55C629FDB4B3}" srcOrd="0" destOrd="0" presId="urn:microsoft.com/office/officeart/2005/8/layout/radial4"/>
    <dgm:cxn modelId="{F9AAB731-C431-4DB7-8AB8-6326E2FE13D0}" type="presOf" srcId="{91E15776-A481-484F-8D86-49E52B5E49D7}" destId="{9AE246EA-E656-4B1A-AC50-3438AFFC6660}" srcOrd="0" destOrd="0" presId="urn:microsoft.com/office/officeart/2005/8/layout/radial4"/>
    <dgm:cxn modelId="{07F783EF-F9B4-4433-A693-EEA065F6BE91}" type="presOf" srcId="{F9FC85B6-3113-49A2-97B0-712AB1F36D3A}" destId="{40EAF986-33D4-4C83-A8BA-308FD668D061}" srcOrd="0" destOrd="0" presId="urn:microsoft.com/office/officeart/2005/8/layout/radial4"/>
    <dgm:cxn modelId="{1F75C4F5-D51D-4B99-973E-EAD8F93D17CC}" type="presOf" srcId="{A0596146-E06A-45C6-A624-9D4C718AFAA0}" destId="{1B844CD2-B4DD-434A-8AAD-376319211620}" srcOrd="0" destOrd="0" presId="urn:microsoft.com/office/officeart/2005/8/layout/radial4"/>
    <dgm:cxn modelId="{165A51D3-2D7C-4EB3-A0C8-5B8461B91D4C}" type="presOf" srcId="{590423A0-1B55-473F-90A2-ADC7259ED909}" destId="{03304F0D-F669-4369-8DBB-CD0E7944E2EB}" srcOrd="0" destOrd="0" presId="urn:microsoft.com/office/officeart/2005/8/layout/radial4"/>
    <dgm:cxn modelId="{634FEF01-548E-43D5-B653-8322152A034A}" type="presOf" srcId="{4C04CEEF-6FB1-4B7D-B5ED-1A2602859396}" destId="{64E96808-B361-4F2B-93F6-1E585FDA10CE}" srcOrd="0" destOrd="0" presId="urn:microsoft.com/office/officeart/2005/8/layout/radial4"/>
    <dgm:cxn modelId="{6472929F-2440-4C74-8E6E-ED0A489C2ED7}" srcId="{64406CBF-83A0-45F7-91AE-666C746DC7CA}" destId="{EF6BF69A-A51D-4542-AF74-6AE6980DE279}" srcOrd="0" destOrd="0" parTransId="{D1BF31A5-8A55-482D-8ECA-52A2976FBBDA}" sibTransId="{F6C6B379-6513-4360-B9DD-DA9FA5088296}"/>
    <dgm:cxn modelId="{3AABEC62-38AC-4AD1-8F74-F4A495CF71B9}" type="presOf" srcId="{787C6F7D-1DCF-46C1-BC87-89E085979978}" destId="{009E2998-B96A-4416-8F18-6DA1E251584E}" srcOrd="0" destOrd="0" presId="urn:microsoft.com/office/officeart/2005/8/layout/radial4"/>
    <dgm:cxn modelId="{5FA79378-2D73-4A5D-A945-F78ED05D8AB1}" type="presOf" srcId="{0B4490A0-D5F9-4DC8-B7C2-9F8BE280A74A}" destId="{D0E93CBA-989F-4C49-92C2-6F521A99064A}" srcOrd="0" destOrd="0" presId="urn:microsoft.com/office/officeart/2005/8/layout/radial4"/>
    <dgm:cxn modelId="{A99032ED-A846-4706-8E2E-09C09CFC8C90}" srcId="{64406CBF-83A0-45F7-91AE-666C746DC7CA}" destId="{801C8B19-ACC3-47A3-A0A8-92D1BCA4DE77}" srcOrd="2" destOrd="0" parTransId="{106C85FC-69EE-47F1-A974-76980884CBF3}" sibTransId="{ED9033EF-2F4C-4D4D-8987-803974046157}"/>
    <dgm:cxn modelId="{5CD71B43-6150-458B-91F4-4D32B80BDD20}" srcId="{64406CBF-83A0-45F7-91AE-666C746DC7CA}" destId="{F9FC85B6-3113-49A2-97B0-712AB1F36D3A}" srcOrd="3" destOrd="0" parTransId="{787C6F7D-1DCF-46C1-BC87-89E085979978}" sibTransId="{632F0DAE-1F21-4ECB-B347-B4399EAAE3C2}"/>
    <dgm:cxn modelId="{BD012C64-2739-4118-AB44-DF67858A0DBD}" type="presOf" srcId="{801C8B19-ACC3-47A3-A0A8-92D1BCA4DE77}" destId="{87DF3FE7-53BB-408D-85DC-43FA1F30E20B}" srcOrd="0" destOrd="0" presId="urn:microsoft.com/office/officeart/2005/8/layout/radial4"/>
    <dgm:cxn modelId="{9AED0A75-673E-4CD5-9415-591A6EA84681}" srcId="{64406CBF-83A0-45F7-91AE-666C746DC7CA}" destId="{4C04CEEF-6FB1-4B7D-B5ED-1A2602859396}" srcOrd="4" destOrd="0" parTransId="{A0596146-E06A-45C6-A624-9D4C718AFAA0}" sibTransId="{53C0378A-C263-48F2-B476-119891D0E971}"/>
    <dgm:cxn modelId="{DBE92B8C-9FDB-4B6A-8DBE-A32E9DB09F9F}" srcId="{64406CBF-83A0-45F7-91AE-666C746DC7CA}" destId="{0B4490A0-D5F9-4DC8-B7C2-9F8BE280A74A}" srcOrd="7" destOrd="0" parTransId="{91E15776-A481-484F-8D86-49E52B5E49D7}" sibTransId="{23F5D4EE-66D0-4984-BEC4-4F1CCE38EAEB}"/>
    <dgm:cxn modelId="{D7754131-A3A6-47A3-9A4C-721730462A6D}" srcId="{64406CBF-83A0-45F7-91AE-666C746DC7CA}" destId="{7243073E-F1C6-43C4-9E77-FF57694C4FD3}" srcOrd="1" destOrd="0" parTransId="{01AF6059-CEC9-4579-A6DC-620C890FB84A}" sibTransId="{A96CDF50-15BA-47E6-A937-232B3027C579}"/>
    <dgm:cxn modelId="{8D68CA90-C83C-4CBA-B080-EFAC5AC5D434}" type="presOf" srcId="{FE4AFCA4-9A9D-43A5-8F85-4AE5CD94F0E2}" destId="{6D6FBEB4-2221-4ABF-B75B-08DF665A7A6E}" srcOrd="0" destOrd="0" presId="urn:microsoft.com/office/officeart/2005/8/layout/radial4"/>
    <dgm:cxn modelId="{3A18F7A8-9BC1-4156-B49D-35B684ED30F0}" srcId="{64406CBF-83A0-45F7-91AE-666C746DC7CA}" destId="{C1B8882F-ACF9-45C1-8D5B-981BCCF4379B}" srcOrd="8" destOrd="0" parTransId="{FE4AFCA4-9A9D-43A5-8F85-4AE5CD94F0E2}" sibTransId="{03E7C6B3-C9CB-4F5B-B801-43FBDE667E20}"/>
    <dgm:cxn modelId="{EF00A150-4B7F-4C8B-917F-27D4644469E2}" type="presOf" srcId="{D1BF31A5-8A55-482D-8ECA-52A2976FBBDA}" destId="{A7613B07-0AB2-4705-9F37-3478F8C024CA}" srcOrd="0" destOrd="0" presId="urn:microsoft.com/office/officeart/2005/8/layout/radial4"/>
    <dgm:cxn modelId="{D33F8216-DCEA-42D6-A012-339D1B025B6F}" type="presOf" srcId="{01AF6059-CEC9-4579-A6DC-620C890FB84A}" destId="{A53C39CD-1903-4D5F-A304-ABCAC6673D21}" srcOrd="0" destOrd="0" presId="urn:microsoft.com/office/officeart/2005/8/layout/radial4"/>
    <dgm:cxn modelId="{F90191F1-6FBB-4F1B-BBE3-93118B2BDA2B}" type="presOf" srcId="{C1B8882F-ACF9-45C1-8D5B-981BCCF4379B}" destId="{D143EEF8-0672-47C3-A88A-2B6FB12BC9EE}" srcOrd="0" destOrd="0" presId="urn:microsoft.com/office/officeart/2005/8/layout/radial4"/>
    <dgm:cxn modelId="{5F1516D4-F249-4B81-886E-3B315086862E}" srcId="{64406CBF-83A0-45F7-91AE-666C746DC7CA}" destId="{8619CD3C-B3FE-4995-992E-CF1689C3D899}" srcOrd="6" destOrd="0" parTransId="{D4301892-A1FD-4C89-AA8E-371A812ECCD6}" sibTransId="{A04037B9-3E27-4836-AD7E-DAD11D40BEBD}"/>
    <dgm:cxn modelId="{08FA94AF-C7B4-4BB1-BBA0-C22883BBC95F}" srcId="{DEBC5683-EED4-4A19-89EA-2817DA8EF93F}" destId="{64406CBF-83A0-45F7-91AE-666C746DC7CA}" srcOrd="0" destOrd="0" parTransId="{02EB46FE-9754-4216-BF15-4CE428ABB59F}" sibTransId="{0820AE78-A79B-4F28-A64F-E1EDB1F3318D}"/>
    <dgm:cxn modelId="{7E641F99-3D2B-4C87-8609-2AFF8C9308A9}" type="presOf" srcId="{EF6BF69A-A51D-4542-AF74-6AE6980DE279}" destId="{E3B29F91-2F34-463E-BD58-3A7A010EA5D0}" srcOrd="0" destOrd="0" presId="urn:microsoft.com/office/officeart/2005/8/layout/radial4"/>
    <dgm:cxn modelId="{3AA60426-DF4C-4435-A775-7AC3EF422B43}" type="presOf" srcId="{DEBC5683-EED4-4A19-89EA-2817DA8EF93F}" destId="{08DAAD06-F685-4447-AF72-C7EBC7C557BA}" srcOrd="0" destOrd="0" presId="urn:microsoft.com/office/officeart/2005/8/layout/radial4"/>
    <dgm:cxn modelId="{7D389AA7-A6C9-418A-8888-E58E8E12E22A}" type="presOf" srcId="{D4301892-A1FD-4C89-AA8E-371A812ECCD6}" destId="{33B809FF-6A67-4A0E-9461-2B411E7266BA}" srcOrd="0" destOrd="0" presId="urn:microsoft.com/office/officeart/2005/8/layout/radial4"/>
    <dgm:cxn modelId="{EF46B5C0-3E5B-4704-95BB-263E515EF619}" type="presOf" srcId="{8619CD3C-B3FE-4995-992E-CF1689C3D899}" destId="{F14A07EE-C296-4B38-82D0-0DF5D2BBFCCE}" srcOrd="0" destOrd="0" presId="urn:microsoft.com/office/officeart/2005/8/layout/radial4"/>
    <dgm:cxn modelId="{F071A9F9-76C2-400D-B81B-70480FEBA45D}" type="presOf" srcId="{59900928-281C-4A4F-82A0-4DB11FA44002}" destId="{05F190E4-02B6-436A-A568-8C9020301F20}" srcOrd="0" destOrd="0" presId="urn:microsoft.com/office/officeart/2005/8/layout/radial4"/>
    <dgm:cxn modelId="{28F96E3E-A737-4D08-A979-942B86025898}" type="presParOf" srcId="{08DAAD06-F685-4447-AF72-C7EBC7C557BA}" destId="{10734EEE-AA7C-4316-85AB-55C629FDB4B3}" srcOrd="0" destOrd="0" presId="urn:microsoft.com/office/officeart/2005/8/layout/radial4"/>
    <dgm:cxn modelId="{7E43EA87-4762-404E-89AC-4E864A44DD7C}" type="presParOf" srcId="{08DAAD06-F685-4447-AF72-C7EBC7C557BA}" destId="{A7613B07-0AB2-4705-9F37-3478F8C024CA}" srcOrd="1" destOrd="0" presId="urn:microsoft.com/office/officeart/2005/8/layout/radial4"/>
    <dgm:cxn modelId="{893D64D6-FA54-47D5-A074-A0AF5D7312C1}" type="presParOf" srcId="{08DAAD06-F685-4447-AF72-C7EBC7C557BA}" destId="{E3B29F91-2F34-463E-BD58-3A7A010EA5D0}" srcOrd="2" destOrd="0" presId="urn:microsoft.com/office/officeart/2005/8/layout/radial4"/>
    <dgm:cxn modelId="{C123CFFF-80AD-45DD-9AEC-688DC28BBE3D}" type="presParOf" srcId="{08DAAD06-F685-4447-AF72-C7EBC7C557BA}" destId="{A53C39CD-1903-4D5F-A304-ABCAC6673D21}" srcOrd="3" destOrd="0" presId="urn:microsoft.com/office/officeart/2005/8/layout/radial4"/>
    <dgm:cxn modelId="{09A9D52C-04AE-495B-B7F8-01CF116FA926}" type="presParOf" srcId="{08DAAD06-F685-4447-AF72-C7EBC7C557BA}" destId="{787EFB4B-4570-4F8B-8810-17051167C4AB}" srcOrd="4" destOrd="0" presId="urn:microsoft.com/office/officeart/2005/8/layout/radial4"/>
    <dgm:cxn modelId="{4D9311B8-24A1-4FA5-A16A-73B3F7807CA1}" type="presParOf" srcId="{08DAAD06-F685-4447-AF72-C7EBC7C557BA}" destId="{FF3A6F7F-6D33-46EB-A267-F627DE25DF77}" srcOrd="5" destOrd="0" presId="urn:microsoft.com/office/officeart/2005/8/layout/radial4"/>
    <dgm:cxn modelId="{80E8ADF7-7A60-424F-8F2A-BCF6F8BAE1AD}" type="presParOf" srcId="{08DAAD06-F685-4447-AF72-C7EBC7C557BA}" destId="{87DF3FE7-53BB-408D-85DC-43FA1F30E20B}" srcOrd="6" destOrd="0" presId="urn:microsoft.com/office/officeart/2005/8/layout/radial4"/>
    <dgm:cxn modelId="{53A731B7-E626-4B85-8316-A8619B01E46C}" type="presParOf" srcId="{08DAAD06-F685-4447-AF72-C7EBC7C557BA}" destId="{009E2998-B96A-4416-8F18-6DA1E251584E}" srcOrd="7" destOrd="0" presId="urn:microsoft.com/office/officeart/2005/8/layout/radial4"/>
    <dgm:cxn modelId="{AACBF02C-AF6C-460C-8955-D35799EA8C49}" type="presParOf" srcId="{08DAAD06-F685-4447-AF72-C7EBC7C557BA}" destId="{40EAF986-33D4-4C83-A8BA-308FD668D061}" srcOrd="8" destOrd="0" presId="urn:microsoft.com/office/officeart/2005/8/layout/radial4"/>
    <dgm:cxn modelId="{A6D4776A-2662-4AE0-8A9D-8C67D2099F52}" type="presParOf" srcId="{08DAAD06-F685-4447-AF72-C7EBC7C557BA}" destId="{1B844CD2-B4DD-434A-8AAD-376319211620}" srcOrd="9" destOrd="0" presId="urn:microsoft.com/office/officeart/2005/8/layout/radial4"/>
    <dgm:cxn modelId="{CAE5FF36-EBC8-4DD5-BD41-FBE83256DFDB}" type="presParOf" srcId="{08DAAD06-F685-4447-AF72-C7EBC7C557BA}" destId="{64E96808-B361-4F2B-93F6-1E585FDA10CE}" srcOrd="10" destOrd="0" presId="urn:microsoft.com/office/officeart/2005/8/layout/radial4"/>
    <dgm:cxn modelId="{0091F065-65D5-4AD6-B439-12EE601B1668}" type="presParOf" srcId="{08DAAD06-F685-4447-AF72-C7EBC7C557BA}" destId="{03304F0D-F669-4369-8DBB-CD0E7944E2EB}" srcOrd="11" destOrd="0" presId="urn:microsoft.com/office/officeart/2005/8/layout/radial4"/>
    <dgm:cxn modelId="{C7337919-8BE3-4CCE-B11F-DE84CAA1A157}" type="presParOf" srcId="{08DAAD06-F685-4447-AF72-C7EBC7C557BA}" destId="{05F190E4-02B6-436A-A568-8C9020301F20}" srcOrd="12" destOrd="0" presId="urn:microsoft.com/office/officeart/2005/8/layout/radial4"/>
    <dgm:cxn modelId="{8268A178-6CD4-45BE-B16B-12DE77A906C2}" type="presParOf" srcId="{08DAAD06-F685-4447-AF72-C7EBC7C557BA}" destId="{33B809FF-6A67-4A0E-9461-2B411E7266BA}" srcOrd="13" destOrd="0" presId="urn:microsoft.com/office/officeart/2005/8/layout/radial4"/>
    <dgm:cxn modelId="{04CCD8B8-D75E-4C7C-87E7-8A11B5F96FF6}" type="presParOf" srcId="{08DAAD06-F685-4447-AF72-C7EBC7C557BA}" destId="{F14A07EE-C296-4B38-82D0-0DF5D2BBFCCE}" srcOrd="14" destOrd="0" presId="urn:microsoft.com/office/officeart/2005/8/layout/radial4"/>
    <dgm:cxn modelId="{F4F1AC02-9ECC-41CC-A5D6-CDD93F931F12}" type="presParOf" srcId="{08DAAD06-F685-4447-AF72-C7EBC7C557BA}" destId="{9AE246EA-E656-4B1A-AC50-3438AFFC6660}" srcOrd="15" destOrd="0" presId="urn:microsoft.com/office/officeart/2005/8/layout/radial4"/>
    <dgm:cxn modelId="{80997539-1102-4D73-9C03-C83050FD6B3C}" type="presParOf" srcId="{08DAAD06-F685-4447-AF72-C7EBC7C557BA}" destId="{D0E93CBA-989F-4C49-92C2-6F521A99064A}" srcOrd="16" destOrd="0" presId="urn:microsoft.com/office/officeart/2005/8/layout/radial4"/>
    <dgm:cxn modelId="{28F0BDD6-A7DD-415F-A2F9-C8CA1A2436FE}" type="presParOf" srcId="{08DAAD06-F685-4447-AF72-C7EBC7C557BA}" destId="{6D6FBEB4-2221-4ABF-B75B-08DF665A7A6E}" srcOrd="17" destOrd="0" presId="urn:microsoft.com/office/officeart/2005/8/layout/radial4"/>
    <dgm:cxn modelId="{06689321-BABA-4E89-8916-FB5EF6DF7D5A}" type="presParOf" srcId="{08DAAD06-F685-4447-AF72-C7EBC7C557BA}" destId="{D143EEF8-0672-47C3-A88A-2B6FB12BC9EE}" srcOrd="18" destOrd="0" presId="urn:microsoft.com/office/officeart/2005/8/layout/radial4"/>
  </dgm:cxnLst>
  <dgm:bg/>
  <dgm:whole/>
</dgm:dataModel>
</file>

<file path=ppt/diagrams/data4.xml><?xml version="1.0" encoding="utf-8"?>
<dgm:dataModel xmlns:dgm="http://schemas.openxmlformats.org/drawingml/2006/diagram" xmlns:a="http://schemas.openxmlformats.org/drawingml/2006/main">
  <dgm:ptLst>
    <dgm:pt modelId="{1ED75640-5A35-4EE5-8CEA-EEA96CD7A46C}" type="doc">
      <dgm:prSet loTypeId="urn:microsoft.com/office/officeart/2005/8/layout/cycle4" loCatId="cycle" qsTypeId="urn:microsoft.com/office/officeart/2005/8/quickstyle/simple1" qsCatId="simple" csTypeId="urn:microsoft.com/office/officeart/2005/8/colors/accent1_2" csCatId="accent1" phldr="1"/>
      <dgm:spPr/>
      <dgm:t>
        <a:bodyPr/>
        <a:lstStyle/>
        <a:p>
          <a:endParaRPr lang="en-GB"/>
        </a:p>
      </dgm:t>
    </dgm:pt>
    <dgm:pt modelId="{5249F579-E712-4868-938E-8EEE07F9FB97}">
      <dgm:prSet phldrT="[Text]"/>
      <dgm:spPr/>
      <dgm:t>
        <a:bodyPr/>
        <a:lstStyle/>
        <a:p>
          <a:r>
            <a:rPr lang="en-US" dirty="0" smtClean="0"/>
            <a:t>Provincial and Local development plan</a:t>
          </a:r>
          <a:endParaRPr lang="en-GB" dirty="0"/>
        </a:p>
      </dgm:t>
    </dgm:pt>
    <dgm:pt modelId="{82FCCC1D-5F7E-4295-BC7F-2510890A5E90}" type="parTrans" cxnId="{B0727D6D-AB02-4BA1-A5D3-B2B59ADF0D1B}">
      <dgm:prSet/>
      <dgm:spPr/>
      <dgm:t>
        <a:bodyPr/>
        <a:lstStyle/>
        <a:p>
          <a:endParaRPr lang="en-GB"/>
        </a:p>
      </dgm:t>
    </dgm:pt>
    <dgm:pt modelId="{CBBFF186-6E02-4847-B1F5-241CDD8D530E}" type="sibTrans" cxnId="{B0727D6D-AB02-4BA1-A5D3-B2B59ADF0D1B}">
      <dgm:prSet/>
      <dgm:spPr/>
      <dgm:t>
        <a:bodyPr/>
        <a:lstStyle/>
        <a:p>
          <a:endParaRPr lang="en-GB"/>
        </a:p>
      </dgm:t>
    </dgm:pt>
    <dgm:pt modelId="{CFD1C174-87AA-4FDB-8F18-B138B5C410FD}">
      <dgm:prSet phldrT="[Text]"/>
      <dgm:spPr>
        <a:solidFill>
          <a:schemeClr val="bg2">
            <a:lumMod val="90000"/>
            <a:alpha val="90000"/>
          </a:schemeClr>
        </a:solidFill>
      </dgm:spPr>
      <dgm:t>
        <a:bodyPr/>
        <a:lstStyle/>
        <a:p>
          <a:r>
            <a:rPr lang="en-US" dirty="0" smtClean="0"/>
            <a:t>Provincial </a:t>
          </a:r>
          <a:endParaRPr lang="en-GB" dirty="0"/>
        </a:p>
      </dgm:t>
    </dgm:pt>
    <dgm:pt modelId="{2F3224D9-A15C-41E7-89ED-75E6BC01A0F4}" type="parTrans" cxnId="{CFF205D0-B88B-463D-87D8-FAAABE9D2795}">
      <dgm:prSet/>
      <dgm:spPr/>
      <dgm:t>
        <a:bodyPr/>
        <a:lstStyle/>
        <a:p>
          <a:endParaRPr lang="en-GB"/>
        </a:p>
      </dgm:t>
    </dgm:pt>
    <dgm:pt modelId="{985F6CF1-6CCE-48D5-A75A-01B2CF6C07A3}" type="sibTrans" cxnId="{CFF205D0-B88B-463D-87D8-FAAABE9D2795}">
      <dgm:prSet/>
      <dgm:spPr/>
      <dgm:t>
        <a:bodyPr/>
        <a:lstStyle/>
        <a:p>
          <a:endParaRPr lang="en-GB"/>
        </a:p>
      </dgm:t>
    </dgm:pt>
    <dgm:pt modelId="{ABD1F426-CACF-4B60-AD8D-11A33E4B7678}">
      <dgm:prSet phldrT="[Text]"/>
      <dgm:spPr/>
      <dgm:t>
        <a:bodyPr/>
        <a:lstStyle/>
        <a:p>
          <a:r>
            <a:rPr lang="en-US" dirty="0" smtClean="0"/>
            <a:t>Higher Education</a:t>
          </a:r>
          <a:endParaRPr lang="en-GB" dirty="0"/>
        </a:p>
      </dgm:t>
    </dgm:pt>
    <dgm:pt modelId="{FEFB2293-B4B8-4B72-A333-AA2905F695BE}" type="parTrans" cxnId="{8931612F-974C-4AB4-8D08-E0889B38EB06}">
      <dgm:prSet/>
      <dgm:spPr/>
      <dgm:t>
        <a:bodyPr/>
        <a:lstStyle/>
        <a:p>
          <a:endParaRPr lang="en-GB"/>
        </a:p>
      </dgm:t>
    </dgm:pt>
    <dgm:pt modelId="{ECDAC8FA-C20F-4AA7-8211-7FAC22EE0AD9}" type="sibTrans" cxnId="{8931612F-974C-4AB4-8D08-E0889B38EB06}">
      <dgm:prSet/>
      <dgm:spPr/>
      <dgm:t>
        <a:bodyPr/>
        <a:lstStyle/>
        <a:p>
          <a:endParaRPr lang="en-GB"/>
        </a:p>
      </dgm:t>
    </dgm:pt>
    <dgm:pt modelId="{21B31B3B-A021-4AB6-ADF6-9F8C2D992A7D}">
      <dgm:prSet phldrT="[Text]"/>
      <dgm:spPr>
        <a:solidFill>
          <a:schemeClr val="tx2">
            <a:lumMod val="20000"/>
            <a:lumOff val="80000"/>
            <a:alpha val="90000"/>
          </a:schemeClr>
        </a:solidFill>
      </dgm:spPr>
      <dgm:t>
        <a:bodyPr/>
        <a:lstStyle/>
        <a:p>
          <a:r>
            <a:rPr lang="en-US" dirty="0" smtClean="0"/>
            <a:t>Universities</a:t>
          </a:r>
          <a:endParaRPr lang="en-GB" dirty="0"/>
        </a:p>
      </dgm:t>
    </dgm:pt>
    <dgm:pt modelId="{89EE0A64-63A4-4786-AEB0-FD32D32E7F08}" type="parTrans" cxnId="{2FB74336-D38A-4393-AF14-322F42C816BB}">
      <dgm:prSet/>
      <dgm:spPr/>
      <dgm:t>
        <a:bodyPr/>
        <a:lstStyle/>
        <a:p>
          <a:endParaRPr lang="en-GB"/>
        </a:p>
      </dgm:t>
    </dgm:pt>
    <dgm:pt modelId="{1EC502A1-FCD1-430B-85A8-78AEE0F25D40}" type="sibTrans" cxnId="{2FB74336-D38A-4393-AF14-322F42C816BB}">
      <dgm:prSet/>
      <dgm:spPr/>
      <dgm:t>
        <a:bodyPr/>
        <a:lstStyle/>
        <a:p>
          <a:endParaRPr lang="en-GB"/>
        </a:p>
      </dgm:t>
    </dgm:pt>
    <dgm:pt modelId="{E67DC116-0EFE-4A3A-9A91-360DDBA6D140}">
      <dgm:prSet phldrT="[Text]"/>
      <dgm:spPr/>
      <dgm:t>
        <a:bodyPr/>
        <a:lstStyle/>
        <a:p>
          <a:r>
            <a:rPr lang="en-US" dirty="0" smtClean="0"/>
            <a:t>Private enterprises</a:t>
          </a:r>
          <a:endParaRPr lang="en-GB" dirty="0"/>
        </a:p>
      </dgm:t>
    </dgm:pt>
    <dgm:pt modelId="{AF74FF1F-F926-4EEA-9979-86B6394400E6}" type="parTrans" cxnId="{794C31CD-F774-428B-9ABE-727CC2152A3B}">
      <dgm:prSet/>
      <dgm:spPr/>
      <dgm:t>
        <a:bodyPr/>
        <a:lstStyle/>
        <a:p>
          <a:endParaRPr lang="en-GB"/>
        </a:p>
      </dgm:t>
    </dgm:pt>
    <dgm:pt modelId="{A0C60D9E-03DC-4DD3-8FC0-9823EA815911}" type="sibTrans" cxnId="{794C31CD-F774-428B-9ABE-727CC2152A3B}">
      <dgm:prSet/>
      <dgm:spPr/>
      <dgm:t>
        <a:bodyPr/>
        <a:lstStyle/>
        <a:p>
          <a:endParaRPr lang="en-GB"/>
        </a:p>
      </dgm:t>
    </dgm:pt>
    <dgm:pt modelId="{CC92FC5F-6488-48A4-82E3-6346879D3747}">
      <dgm:prSet phldrT="[Text]"/>
      <dgm:spPr/>
      <dgm:t>
        <a:bodyPr/>
        <a:lstStyle/>
        <a:p>
          <a:r>
            <a:rPr lang="en-US" dirty="0" smtClean="0"/>
            <a:t>Non-Profit Organization</a:t>
          </a:r>
          <a:endParaRPr lang="en-GB" dirty="0"/>
        </a:p>
      </dgm:t>
    </dgm:pt>
    <dgm:pt modelId="{6ADDD59F-0F3E-460B-93B8-6A40DCECFF21}" type="parTrans" cxnId="{C401671E-A58B-4BCC-88D8-049F4D3BDA25}">
      <dgm:prSet/>
      <dgm:spPr/>
      <dgm:t>
        <a:bodyPr/>
        <a:lstStyle/>
        <a:p>
          <a:endParaRPr lang="en-GB"/>
        </a:p>
      </dgm:t>
    </dgm:pt>
    <dgm:pt modelId="{C62F5112-6A04-46D7-8742-623E09090FDB}" type="sibTrans" cxnId="{C401671E-A58B-4BCC-88D8-049F4D3BDA25}">
      <dgm:prSet/>
      <dgm:spPr/>
      <dgm:t>
        <a:bodyPr/>
        <a:lstStyle/>
        <a:p>
          <a:endParaRPr lang="en-GB"/>
        </a:p>
      </dgm:t>
    </dgm:pt>
    <dgm:pt modelId="{9D5ACE15-DC29-4BF4-A071-402A7C683B6A}">
      <dgm:prSet phldrT="[Text]"/>
      <dgm:spPr>
        <a:solidFill>
          <a:schemeClr val="bg2">
            <a:lumMod val="90000"/>
            <a:alpha val="90000"/>
          </a:schemeClr>
        </a:solidFill>
      </dgm:spPr>
      <dgm:t>
        <a:bodyPr/>
        <a:lstStyle/>
        <a:p>
          <a:r>
            <a:rPr lang="en-US" dirty="0" smtClean="0"/>
            <a:t>Local</a:t>
          </a:r>
          <a:endParaRPr lang="en-GB" dirty="0"/>
        </a:p>
      </dgm:t>
    </dgm:pt>
    <dgm:pt modelId="{A327F873-3A39-48A5-98AE-203E698802D5}" type="parTrans" cxnId="{512B8213-A0F5-40A5-80EB-2128D8BFA7C4}">
      <dgm:prSet/>
      <dgm:spPr/>
      <dgm:t>
        <a:bodyPr/>
        <a:lstStyle/>
        <a:p>
          <a:endParaRPr lang="en-GB"/>
        </a:p>
      </dgm:t>
    </dgm:pt>
    <dgm:pt modelId="{1599190D-E3A8-4C13-A3B8-B60E45669A63}" type="sibTrans" cxnId="{512B8213-A0F5-40A5-80EB-2128D8BFA7C4}">
      <dgm:prSet/>
      <dgm:spPr/>
      <dgm:t>
        <a:bodyPr/>
        <a:lstStyle/>
        <a:p>
          <a:endParaRPr lang="en-GB"/>
        </a:p>
      </dgm:t>
    </dgm:pt>
    <dgm:pt modelId="{96B47300-87C4-4B63-B009-0D5FBA971AA2}">
      <dgm:prSet phldrT="[Text]"/>
      <dgm:spPr>
        <a:solidFill>
          <a:schemeClr val="tx2">
            <a:lumMod val="20000"/>
            <a:lumOff val="80000"/>
            <a:alpha val="90000"/>
          </a:schemeClr>
        </a:solidFill>
      </dgm:spPr>
      <dgm:t>
        <a:bodyPr/>
        <a:lstStyle/>
        <a:p>
          <a:r>
            <a:rPr lang="en-US" dirty="0" smtClean="0"/>
            <a:t>Research institutions</a:t>
          </a:r>
          <a:endParaRPr lang="en-GB" dirty="0"/>
        </a:p>
      </dgm:t>
    </dgm:pt>
    <dgm:pt modelId="{7618F818-19FC-4A09-87B3-D3BEFFEA23DA}" type="parTrans" cxnId="{C8BD61E9-ACA4-45EB-8BD5-D45CA2C8B7D0}">
      <dgm:prSet/>
      <dgm:spPr/>
      <dgm:t>
        <a:bodyPr/>
        <a:lstStyle/>
        <a:p>
          <a:endParaRPr lang="en-GB"/>
        </a:p>
      </dgm:t>
    </dgm:pt>
    <dgm:pt modelId="{BF75E199-EB64-48B1-942F-04BF8DE734CB}" type="sibTrans" cxnId="{C8BD61E9-ACA4-45EB-8BD5-D45CA2C8B7D0}">
      <dgm:prSet/>
      <dgm:spPr/>
      <dgm:t>
        <a:bodyPr/>
        <a:lstStyle/>
        <a:p>
          <a:endParaRPr lang="en-GB"/>
        </a:p>
      </dgm:t>
    </dgm:pt>
    <dgm:pt modelId="{49770E80-0BFF-4C48-8135-5F3F82E190ED}" type="pres">
      <dgm:prSet presAssocID="{1ED75640-5A35-4EE5-8CEA-EEA96CD7A46C}" presName="cycleMatrixDiagram" presStyleCnt="0">
        <dgm:presLayoutVars>
          <dgm:chMax val="1"/>
          <dgm:dir/>
          <dgm:animLvl val="lvl"/>
          <dgm:resizeHandles val="exact"/>
        </dgm:presLayoutVars>
      </dgm:prSet>
      <dgm:spPr/>
      <dgm:t>
        <a:bodyPr/>
        <a:lstStyle/>
        <a:p>
          <a:endParaRPr lang="en-GB"/>
        </a:p>
      </dgm:t>
    </dgm:pt>
    <dgm:pt modelId="{9FCB758D-A5E6-488D-9D76-DF574EC84824}" type="pres">
      <dgm:prSet presAssocID="{1ED75640-5A35-4EE5-8CEA-EEA96CD7A46C}" presName="children" presStyleCnt="0"/>
      <dgm:spPr/>
    </dgm:pt>
    <dgm:pt modelId="{10E86A38-7C7A-49F6-8277-C9CC5A32F312}" type="pres">
      <dgm:prSet presAssocID="{1ED75640-5A35-4EE5-8CEA-EEA96CD7A46C}" presName="child1group" presStyleCnt="0"/>
      <dgm:spPr/>
    </dgm:pt>
    <dgm:pt modelId="{D564A2DE-BECE-4882-9B70-0D905B8F3BEE}" type="pres">
      <dgm:prSet presAssocID="{1ED75640-5A35-4EE5-8CEA-EEA96CD7A46C}" presName="child1" presStyleLbl="bgAcc1" presStyleIdx="0" presStyleCnt="2"/>
      <dgm:spPr/>
      <dgm:t>
        <a:bodyPr/>
        <a:lstStyle/>
        <a:p>
          <a:endParaRPr lang="en-GB"/>
        </a:p>
      </dgm:t>
    </dgm:pt>
    <dgm:pt modelId="{6993E02D-37D1-4E9B-9E44-2FCB9C70E8EC}" type="pres">
      <dgm:prSet presAssocID="{1ED75640-5A35-4EE5-8CEA-EEA96CD7A46C}" presName="child1Text" presStyleLbl="bgAcc1" presStyleIdx="0" presStyleCnt="2">
        <dgm:presLayoutVars>
          <dgm:bulletEnabled val="1"/>
        </dgm:presLayoutVars>
      </dgm:prSet>
      <dgm:spPr/>
      <dgm:t>
        <a:bodyPr/>
        <a:lstStyle/>
        <a:p>
          <a:endParaRPr lang="en-GB"/>
        </a:p>
      </dgm:t>
    </dgm:pt>
    <dgm:pt modelId="{BE157AD7-C611-4FFB-9E3F-D9673DE38F2A}" type="pres">
      <dgm:prSet presAssocID="{1ED75640-5A35-4EE5-8CEA-EEA96CD7A46C}" presName="child2group" presStyleCnt="0"/>
      <dgm:spPr/>
    </dgm:pt>
    <dgm:pt modelId="{7F73542D-C1DE-4D3C-8747-AB82F205B5AC}" type="pres">
      <dgm:prSet presAssocID="{1ED75640-5A35-4EE5-8CEA-EEA96CD7A46C}" presName="child2" presStyleLbl="bgAcc1" presStyleIdx="1" presStyleCnt="2"/>
      <dgm:spPr/>
      <dgm:t>
        <a:bodyPr/>
        <a:lstStyle/>
        <a:p>
          <a:endParaRPr lang="en-GB"/>
        </a:p>
      </dgm:t>
    </dgm:pt>
    <dgm:pt modelId="{0B9F024C-8577-4549-9B5B-14AE8E7775F3}" type="pres">
      <dgm:prSet presAssocID="{1ED75640-5A35-4EE5-8CEA-EEA96CD7A46C}" presName="child2Text" presStyleLbl="bgAcc1" presStyleIdx="1" presStyleCnt="2">
        <dgm:presLayoutVars>
          <dgm:bulletEnabled val="1"/>
        </dgm:presLayoutVars>
      </dgm:prSet>
      <dgm:spPr/>
      <dgm:t>
        <a:bodyPr/>
        <a:lstStyle/>
        <a:p>
          <a:endParaRPr lang="en-GB"/>
        </a:p>
      </dgm:t>
    </dgm:pt>
    <dgm:pt modelId="{85A9288E-7016-4A02-87D2-CD586861C852}" type="pres">
      <dgm:prSet presAssocID="{1ED75640-5A35-4EE5-8CEA-EEA96CD7A46C}" presName="childPlaceholder" presStyleCnt="0"/>
      <dgm:spPr/>
    </dgm:pt>
    <dgm:pt modelId="{8D1BC02C-44B3-4A1B-A52B-9CF3430D9750}" type="pres">
      <dgm:prSet presAssocID="{1ED75640-5A35-4EE5-8CEA-EEA96CD7A46C}" presName="circle" presStyleCnt="0"/>
      <dgm:spPr/>
    </dgm:pt>
    <dgm:pt modelId="{55393B85-2873-425A-9B5F-C84496A1C46D}" type="pres">
      <dgm:prSet presAssocID="{1ED75640-5A35-4EE5-8CEA-EEA96CD7A46C}" presName="quadrant1" presStyleLbl="node1" presStyleIdx="0" presStyleCnt="4">
        <dgm:presLayoutVars>
          <dgm:chMax val="1"/>
          <dgm:bulletEnabled val="1"/>
        </dgm:presLayoutVars>
      </dgm:prSet>
      <dgm:spPr/>
      <dgm:t>
        <a:bodyPr/>
        <a:lstStyle/>
        <a:p>
          <a:endParaRPr lang="en-GB"/>
        </a:p>
      </dgm:t>
    </dgm:pt>
    <dgm:pt modelId="{A92348F6-5F8C-4A4A-9C20-4052D4B43337}" type="pres">
      <dgm:prSet presAssocID="{1ED75640-5A35-4EE5-8CEA-EEA96CD7A46C}" presName="quadrant2" presStyleLbl="node1" presStyleIdx="1" presStyleCnt="4">
        <dgm:presLayoutVars>
          <dgm:chMax val="1"/>
          <dgm:bulletEnabled val="1"/>
        </dgm:presLayoutVars>
      </dgm:prSet>
      <dgm:spPr/>
      <dgm:t>
        <a:bodyPr/>
        <a:lstStyle/>
        <a:p>
          <a:endParaRPr lang="en-GB"/>
        </a:p>
      </dgm:t>
    </dgm:pt>
    <dgm:pt modelId="{7E368903-2E19-4FD3-B9B6-7847EC5CAF69}" type="pres">
      <dgm:prSet presAssocID="{1ED75640-5A35-4EE5-8CEA-EEA96CD7A46C}" presName="quadrant3" presStyleLbl="node1" presStyleIdx="2" presStyleCnt="4">
        <dgm:presLayoutVars>
          <dgm:chMax val="1"/>
          <dgm:bulletEnabled val="1"/>
        </dgm:presLayoutVars>
      </dgm:prSet>
      <dgm:spPr/>
      <dgm:t>
        <a:bodyPr/>
        <a:lstStyle/>
        <a:p>
          <a:endParaRPr lang="en-GB"/>
        </a:p>
      </dgm:t>
    </dgm:pt>
    <dgm:pt modelId="{A91D9CC2-7624-4A2D-AC7A-5801DD968A17}" type="pres">
      <dgm:prSet presAssocID="{1ED75640-5A35-4EE5-8CEA-EEA96CD7A46C}" presName="quadrant4" presStyleLbl="node1" presStyleIdx="3" presStyleCnt="4">
        <dgm:presLayoutVars>
          <dgm:chMax val="1"/>
          <dgm:bulletEnabled val="1"/>
        </dgm:presLayoutVars>
      </dgm:prSet>
      <dgm:spPr/>
      <dgm:t>
        <a:bodyPr/>
        <a:lstStyle/>
        <a:p>
          <a:endParaRPr lang="en-GB"/>
        </a:p>
      </dgm:t>
    </dgm:pt>
    <dgm:pt modelId="{25906B57-1507-4D0F-A988-BB02C5887911}" type="pres">
      <dgm:prSet presAssocID="{1ED75640-5A35-4EE5-8CEA-EEA96CD7A46C}" presName="quadrantPlaceholder" presStyleCnt="0"/>
      <dgm:spPr/>
    </dgm:pt>
    <dgm:pt modelId="{965B3F17-90FF-42B3-B0E6-168F1F7B2003}" type="pres">
      <dgm:prSet presAssocID="{1ED75640-5A35-4EE5-8CEA-EEA96CD7A46C}" presName="center1" presStyleLbl="fgShp" presStyleIdx="0" presStyleCnt="2"/>
      <dgm:spPr/>
    </dgm:pt>
    <dgm:pt modelId="{25B7471A-6C78-4535-9E6E-8BC47821AAF2}" type="pres">
      <dgm:prSet presAssocID="{1ED75640-5A35-4EE5-8CEA-EEA96CD7A46C}" presName="center2" presStyleLbl="fgShp" presStyleIdx="1" presStyleCnt="2"/>
      <dgm:spPr/>
    </dgm:pt>
  </dgm:ptLst>
  <dgm:cxnLst>
    <dgm:cxn modelId="{1B5F259C-D20C-49B3-B38A-F7497D0744D4}" type="presOf" srcId="{9D5ACE15-DC29-4BF4-A071-402A7C683B6A}" destId="{6993E02D-37D1-4E9B-9E44-2FCB9C70E8EC}" srcOrd="1" destOrd="1" presId="urn:microsoft.com/office/officeart/2005/8/layout/cycle4"/>
    <dgm:cxn modelId="{4B8F3C8E-F3F0-4BD0-8534-CEF262D8D325}" type="presOf" srcId="{ABD1F426-CACF-4B60-AD8D-11A33E4B7678}" destId="{A92348F6-5F8C-4A4A-9C20-4052D4B43337}" srcOrd="0" destOrd="0" presId="urn:microsoft.com/office/officeart/2005/8/layout/cycle4"/>
    <dgm:cxn modelId="{C00004D8-4B98-438C-AE49-7A9C165FE555}" type="presOf" srcId="{CFD1C174-87AA-4FDB-8F18-B138B5C410FD}" destId="{6993E02D-37D1-4E9B-9E44-2FCB9C70E8EC}" srcOrd="1" destOrd="0" presId="urn:microsoft.com/office/officeart/2005/8/layout/cycle4"/>
    <dgm:cxn modelId="{C6EE7B64-18A3-477D-88CA-F8B4888ED7E9}" type="presOf" srcId="{E67DC116-0EFE-4A3A-9A91-360DDBA6D140}" destId="{7E368903-2E19-4FD3-B9B6-7847EC5CAF69}" srcOrd="0" destOrd="0" presId="urn:microsoft.com/office/officeart/2005/8/layout/cycle4"/>
    <dgm:cxn modelId="{EE126694-11A4-4131-A9E7-9DD8548B6DB8}" type="presOf" srcId="{1ED75640-5A35-4EE5-8CEA-EEA96CD7A46C}" destId="{49770E80-0BFF-4C48-8135-5F3F82E190ED}" srcOrd="0" destOrd="0" presId="urn:microsoft.com/office/officeart/2005/8/layout/cycle4"/>
    <dgm:cxn modelId="{6F48CDB3-19A7-4BF8-B467-F1D8206B0F14}" type="presOf" srcId="{96B47300-87C4-4B63-B009-0D5FBA971AA2}" destId="{7F73542D-C1DE-4D3C-8747-AB82F205B5AC}" srcOrd="0" destOrd="1" presId="urn:microsoft.com/office/officeart/2005/8/layout/cycle4"/>
    <dgm:cxn modelId="{CFF205D0-B88B-463D-87D8-FAAABE9D2795}" srcId="{5249F579-E712-4868-938E-8EEE07F9FB97}" destId="{CFD1C174-87AA-4FDB-8F18-B138B5C410FD}" srcOrd="0" destOrd="0" parTransId="{2F3224D9-A15C-41E7-89ED-75E6BC01A0F4}" sibTransId="{985F6CF1-6CCE-48D5-A75A-01B2CF6C07A3}"/>
    <dgm:cxn modelId="{D893B776-07A2-4EB2-8BB2-E67DF5193C04}" type="presOf" srcId="{CC92FC5F-6488-48A4-82E3-6346879D3747}" destId="{A91D9CC2-7624-4A2D-AC7A-5801DD968A17}" srcOrd="0" destOrd="0" presId="urn:microsoft.com/office/officeart/2005/8/layout/cycle4"/>
    <dgm:cxn modelId="{2FB74336-D38A-4393-AF14-322F42C816BB}" srcId="{ABD1F426-CACF-4B60-AD8D-11A33E4B7678}" destId="{21B31B3B-A021-4AB6-ADF6-9F8C2D992A7D}" srcOrd="0" destOrd="0" parTransId="{89EE0A64-63A4-4786-AEB0-FD32D32E7F08}" sibTransId="{1EC502A1-FCD1-430B-85A8-78AEE0F25D40}"/>
    <dgm:cxn modelId="{78D66526-8436-4D39-933D-3472C1ADE696}" type="presOf" srcId="{21B31B3B-A021-4AB6-ADF6-9F8C2D992A7D}" destId="{7F73542D-C1DE-4D3C-8747-AB82F205B5AC}" srcOrd="0" destOrd="0" presId="urn:microsoft.com/office/officeart/2005/8/layout/cycle4"/>
    <dgm:cxn modelId="{EC0F73BE-FE55-4DFA-8A5D-EA47AA6C00C6}" type="presOf" srcId="{9D5ACE15-DC29-4BF4-A071-402A7C683B6A}" destId="{D564A2DE-BECE-4882-9B70-0D905B8F3BEE}" srcOrd="0" destOrd="1" presId="urn:microsoft.com/office/officeart/2005/8/layout/cycle4"/>
    <dgm:cxn modelId="{C8BD61E9-ACA4-45EB-8BD5-D45CA2C8B7D0}" srcId="{ABD1F426-CACF-4B60-AD8D-11A33E4B7678}" destId="{96B47300-87C4-4B63-B009-0D5FBA971AA2}" srcOrd="1" destOrd="0" parTransId="{7618F818-19FC-4A09-87B3-D3BEFFEA23DA}" sibTransId="{BF75E199-EB64-48B1-942F-04BF8DE734CB}"/>
    <dgm:cxn modelId="{616C48E3-DB3C-4E2B-9B72-1D8853E8A52E}" type="presOf" srcId="{CFD1C174-87AA-4FDB-8F18-B138B5C410FD}" destId="{D564A2DE-BECE-4882-9B70-0D905B8F3BEE}" srcOrd="0" destOrd="0" presId="urn:microsoft.com/office/officeart/2005/8/layout/cycle4"/>
    <dgm:cxn modelId="{794C31CD-F774-428B-9ABE-727CC2152A3B}" srcId="{1ED75640-5A35-4EE5-8CEA-EEA96CD7A46C}" destId="{E67DC116-0EFE-4A3A-9A91-360DDBA6D140}" srcOrd="2" destOrd="0" parTransId="{AF74FF1F-F926-4EEA-9979-86B6394400E6}" sibTransId="{A0C60D9E-03DC-4DD3-8FC0-9823EA815911}"/>
    <dgm:cxn modelId="{512B8213-A0F5-40A5-80EB-2128D8BFA7C4}" srcId="{5249F579-E712-4868-938E-8EEE07F9FB97}" destId="{9D5ACE15-DC29-4BF4-A071-402A7C683B6A}" srcOrd="1" destOrd="0" parTransId="{A327F873-3A39-48A5-98AE-203E698802D5}" sibTransId="{1599190D-E3A8-4C13-A3B8-B60E45669A63}"/>
    <dgm:cxn modelId="{B5620123-2F5A-4594-B06E-489F72CD7287}" type="presOf" srcId="{21B31B3B-A021-4AB6-ADF6-9F8C2D992A7D}" destId="{0B9F024C-8577-4549-9B5B-14AE8E7775F3}" srcOrd="1" destOrd="0" presId="urn:microsoft.com/office/officeart/2005/8/layout/cycle4"/>
    <dgm:cxn modelId="{C401671E-A58B-4BCC-88D8-049F4D3BDA25}" srcId="{1ED75640-5A35-4EE5-8CEA-EEA96CD7A46C}" destId="{CC92FC5F-6488-48A4-82E3-6346879D3747}" srcOrd="3" destOrd="0" parTransId="{6ADDD59F-0F3E-460B-93B8-6A40DCECFF21}" sibTransId="{C62F5112-6A04-46D7-8742-623E09090FDB}"/>
    <dgm:cxn modelId="{0B1DB8F1-5A2A-4A51-BE24-550FA66359B2}" type="presOf" srcId="{96B47300-87C4-4B63-B009-0D5FBA971AA2}" destId="{0B9F024C-8577-4549-9B5B-14AE8E7775F3}" srcOrd="1" destOrd="1" presId="urn:microsoft.com/office/officeart/2005/8/layout/cycle4"/>
    <dgm:cxn modelId="{8931612F-974C-4AB4-8D08-E0889B38EB06}" srcId="{1ED75640-5A35-4EE5-8CEA-EEA96CD7A46C}" destId="{ABD1F426-CACF-4B60-AD8D-11A33E4B7678}" srcOrd="1" destOrd="0" parTransId="{FEFB2293-B4B8-4B72-A333-AA2905F695BE}" sibTransId="{ECDAC8FA-C20F-4AA7-8211-7FAC22EE0AD9}"/>
    <dgm:cxn modelId="{B0727D6D-AB02-4BA1-A5D3-B2B59ADF0D1B}" srcId="{1ED75640-5A35-4EE5-8CEA-EEA96CD7A46C}" destId="{5249F579-E712-4868-938E-8EEE07F9FB97}" srcOrd="0" destOrd="0" parTransId="{82FCCC1D-5F7E-4295-BC7F-2510890A5E90}" sibTransId="{CBBFF186-6E02-4847-B1F5-241CDD8D530E}"/>
    <dgm:cxn modelId="{FCA24A3B-F6C7-439B-8EAA-DE7C704E1D8C}" type="presOf" srcId="{5249F579-E712-4868-938E-8EEE07F9FB97}" destId="{55393B85-2873-425A-9B5F-C84496A1C46D}" srcOrd="0" destOrd="0" presId="urn:microsoft.com/office/officeart/2005/8/layout/cycle4"/>
    <dgm:cxn modelId="{A7DB20D6-A384-4F33-BDB7-2EBE02B7A2EA}" type="presParOf" srcId="{49770E80-0BFF-4C48-8135-5F3F82E190ED}" destId="{9FCB758D-A5E6-488D-9D76-DF574EC84824}" srcOrd="0" destOrd="0" presId="urn:microsoft.com/office/officeart/2005/8/layout/cycle4"/>
    <dgm:cxn modelId="{B90C33A0-A58E-4B63-B1DF-385C2423192E}" type="presParOf" srcId="{9FCB758D-A5E6-488D-9D76-DF574EC84824}" destId="{10E86A38-7C7A-49F6-8277-C9CC5A32F312}" srcOrd="0" destOrd="0" presId="urn:microsoft.com/office/officeart/2005/8/layout/cycle4"/>
    <dgm:cxn modelId="{7D451EEA-ADBD-455A-A4D8-26F869ECB024}" type="presParOf" srcId="{10E86A38-7C7A-49F6-8277-C9CC5A32F312}" destId="{D564A2DE-BECE-4882-9B70-0D905B8F3BEE}" srcOrd="0" destOrd="0" presId="urn:microsoft.com/office/officeart/2005/8/layout/cycle4"/>
    <dgm:cxn modelId="{506CC48A-746C-4F4F-9334-D73FF7977AEF}" type="presParOf" srcId="{10E86A38-7C7A-49F6-8277-C9CC5A32F312}" destId="{6993E02D-37D1-4E9B-9E44-2FCB9C70E8EC}" srcOrd="1" destOrd="0" presId="urn:microsoft.com/office/officeart/2005/8/layout/cycle4"/>
    <dgm:cxn modelId="{968FD16B-1D64-4C1F-BF3F-278B6A56EC7B}" type="presParOf" srcId="{9FCB758D-A5E6-488D-9D76-DF574EC84824}" destId="{BE157AD7-C611-4FFB-9E3F-D9673DE38F2A}" srcOrd="1" destOrd="0" presId="urn:microsoft.com/office/officeart/2005/8/layout/cycle4"/>
    <dgm:cxn modelId="{92C36DF9-1909-456B-8F8D-A557BEE49366}" type="presParOf" srcId="{BE157AD7-C611-4FFB-9E3F-D9673DE38F2A}" destId="{7F73542D-C1DE-4D3C-8747-AB82F205B5AC}" srcOrd="0" destOrd="0" presId="urn:microsoft.com/office/officeart/2005/8/layout/cycle4"/>
    <dgm:cxn modelId="{C5CC2C16-41BB-4D51-915D-1A23ADF133CE}" type="presParOf" srcId="{BE157AD7-C611-4FFB-9E3F-D9673DE38F2A}" destId="{0B9F024C-8577-4549-9B5B-14AE8E7775F3}" srcOrd="1" destOrd="0" presId="urn:microsoft.com/office/officeart/2005/8/layout/cycle4"/>
    <dgm:cxn modelId="{6A2162AD-AE0E-4B59-A388-A9ABB6EEC73C}" type="presParOf" srcId="{9FCB758D-A5E6-488D-9D76-DF574EC84824}" destId="{85A9288E-7016-4A02-87D2-CD586861C852}" srcOrd="2" destOrd="0" presId="urn:microsoft.com/office/officeart/2005/8/layout/cycle4"/>
    <dgm:cxn modelId="{E99848B1-264F-4343-9BB2-A9C52668A5AC}" type="presParOf" srcId="{49770E80-0BFF-4C48-8135-5F3F82E190ED}" destId="{8D1BC02C-44B3-4A1B-A52B-9CF3430D9750}" srcOrd="1" destOrd="0" presId="urn:microsoft.com/office/officeart/2005/8/layout/cycle4"/>
    <dgm:cxn modelId="{7AB0DAD5-7371-4752-8F8D-4FAD330A8ED9}" type="presParOf" srcId="{8D1BC02C-44B3-4A1B-A52B-9CF3430D9750}" destId="{55393B85-2873-425A-9B5F-C84496A1C46D}" srcOrd="0" destOrd="0" presId="urn:microsoft.com/office/officeart/2005/8/layout/cycle4"/>
    <dgm:cxn modelId="{98D25175-F14C-4590-9972-224C372CFB8A}" type="presParOf" srcId="{8D1BC02C-44B3-4A1B-A52B-9CF3430D9750}" destId="{A92348F6-5F8C-4A4A-9C20-4052D4B43337}" srcOrd="1" destOrd="0" presId="urn:microsoft.com/office/officeart/2005/8/layout/cycle4"/>
    <dgm:cxn modelId="{04A5E958-E145-4B88-AA78-ECA6ACCA6DA0}" type="presParOf" srcId="{8D1BC02C-44B3-4A1B-A52B-9CF3430D9750}" destId="{7E368903-2E19-4FD3-B9B6-7847EC5CAF69}" srcOrd="2" destOrd="0" presId="urn:microsoft.com/office/officeart/2005/8/layout/cycle4"/>
    <dgm:cxn modelId="{BC8452F4-AD11-4C25-BBC8-AE6A60D999D5}" type="presParOf" srcId="{8D1BC02C-44B3-4A1B-A52B-9CF3430D9750}" destId="{A91D9CC2-7624-4A2D-AC7A-5801DD968A17}" srcOrd="3" destOrd="0" presId="urn:microsoft.com/office/officeart/2005/8/layout/cycle4"/>
    <dgm:cxn modelId="{35078A0F-6D0D-4F9E-95DA-CE18655FD624}" type="presParOf" srcId="{8D1BC02C-44B3-4A1B-A52B-9CF3430D9750}" destId="{25906B57-1507-4D0F-A988-BB02C5887911}" srcOrd="4" destOrd="0" presId="urn:microsoft.com/office/officeart/2005/8/layout/cycle4"/>
    <dgm:cxn modelId="{C2385A3E-6694-41C9-BFDE-8849B8FAC71C}" type="presParOf" srcId="{49770E80-0BFF-4C48-8135-5F3F82E190ED}" destId="{965B3F17-90FF-42B3-B0E6-168F1F7B2003}" srcOrd="2" destOrd="0" presId="urn:microsoft.com/office/officeart/2005/8/layout/cycle4"/>
    <dgm:cxn modelId="{DDD41A4B-4F63-47C9-A41D-D2E69DB9EE3D}" type="presParOf" srcId="{49770E80-0BFF-4C48-8135-5F3F82E190ED}" destId="{25B7471A-6C78-4535-9E6E-8BC47821AAF2}" srcOrd="3" destOrd="0" presId="urn:microsoft.com/office/officeart/2005/8/layout/cycle4"/>
  </dgm:cxnLst>
  <dgm:bg/>
  <dgm:whole/>
</dgm:dataModel>
</file>

<file path=ppt/diagrams/data5.xml><?xml version="1.0" encoding="utf-8"?>
<dgm:dataModel xmlns:dgm="http://schemas.openxmlformats.org/drawingml/2006/diagram" xmlns:a="http://schemas.openxmlformats.org/drawingml/2006/main">
  <dgm:ptLst>
    <dgm:pt modelId="{E6D1B930-59AD-4A48-A609-21B6B6B31247}" type="doc">
      <dgm:prSet loTypeId="urn:microsoft.com/office/officeart/2005/8/layout/orgChart1" loCatId="hierarchy" qsTypeId="urn:microsoft.com/office/officeart/2005/8/quickstyle/simple5" qsCatId="simple" csTypeId="urn:microsoft.com/office/officeart/2005/8/colors/accent1_2" csCatId="accent1" phldr="1"/>
      <dgm:spPr/>
    </dgm:pt>
    <dgm:pt modelId="{846AA4A5-E2D2-4804-8C8F-461231C742F7}">
      <dgm:prSet custT="1"/>
      <dgm:spPr/>
      <dgm:t>
        <a:bodyPr/>
        <a:lstStyle/>
        <a:p>
          <a:pPr marR="0" algn="ctr" rtl="0"/>
          <a:r>
            <a:rPr lang="en-US" sz="1400" b="1" baseline="0" dirty="0" smtClean="0">
              <a:latin typeface="Gill Sans MT" pitchFamily="34" charset="0"/>
            </a:rPr>
            <a:t>The </a:t>
          </a:r>
        </a:p>
        <a:p>
          <a:pPr marR="0" algn="ctr" rtl="0"/>
          <a:r>
            <a:rPr lang="en-US" sz="1400" b="1" baseline="0" dirty="0" smtClean="0">
              <a:latin typeface="Gill Sans MT" pitchFamily="34" charset="0"/>
            </a:rPr>
            <a:t>Director-General</a:t>
          </a:r>
          <a:endParaRPr lang="en-GB" sz="1400" dirty="0" smtClean="0">
            <a:latin typeface="Gill Sans MT" pitchFamily="34" charset="0"/>
          </a:endParaRPr>
        </a:p>
      </dgm:t>
    </dgm:pt>
    <dgm:pt modelId="{B8AE2A75-BD46-4D58-8B8E-15850A37DC6B}" type="parTrans" cxnId="{96BA1396-4EF2-4836-A1E4-AFAF4AE18A29}">
      <dgm:prSet/>
      <dgm:spPr/>
      <dgm:t>
        <a:bodyPr/>
        <a:lstStyle/>
        <a:p>
          <a:endParaRPr lang="en-GB"/>
        </a:p>
      </dgm:t>
    </dgm:pt>
    <dgm:pt modelId="{1018B2CF-F7D4-4ADA-BA3F-B13B2FCA95FA}" type="sibTrans" cxnId="{96BA1396-4EF2-4836-A1E4-AFAF4AE18A29}">
      <dgm:prSet/>
      <dgm:spPr/>
      <dgm:t>
        <a:bodyPr/>
        <a:lstStyle/>
        <a:p>
          <a:endParaRPr lang="en-GB"/>
        </a:p>
      </dgm:t>
    </dgm:pt>
    <dgm:pt modelId="{A7B693D3-7405-4337-BEEE-15A8ED4C4D85}">
      <dgm:prSet custT="1"/>
      <dgm:spPr/>
      <dgm:t>
        <a:bodyPr/>
        <a:lstStyle/>
        <a:p>
          <a:pPr marR="0" algn="ctr" rtl="0"/>
          <a:r>
            <a:rPr lang="en-US" sz="1200" b="1" baseline="0" dirty="0" smtClean="0">
              <a:latin typeface="Gill Sans MT" pitchFamily="34" charset="0"/>
            </a:rPr>
            <a:t>DDG:</a:t>
          </a:r>
        </a:p>
        <a:p>
          <a:pPr marR="0" algn="ctr" rtl="0"/>
          <a:r>
            <a:rPr lang="en-US" sz="1200" b="1" baseline="0" dirty="0" smtClean="0">
              <a:latin typeface="Gill Sans MT" pitchFamily="34" charset="0"/>
            </a:rPr>
            <a:t>Research, </a:t>
          </a:r>
        </a:p>
        <a:p>
          <a:pPr marR="0" algn="ctr" rtl="0"/>
          <a:r>
            <a:rPr lang="en-US" sz="1200" b="1" baseline="0" dirty="0" smtClean="0">
              <a:latin typeface="Gill Sans MT" pitchFamily="34" charset="0"/>
            </a:rPr>
            <a:t>Development</a:t>
          </a:r>
        </a:p>
        <a:p>
          <a:pPr marR="0" algn="ctr" rtl="0"/>
          <a:r>
            <a:rPr lang="en-US" sz="1200" b="1" baseline="0" dirty="0" smtClean="0">
              <a:latin typeface="Gill Sans MT" pitchFamily="34" charset="0"/>
            </a:rPr>
            <a:t> and Innovation</a:t>
          </a:r>
        </a:p>
      </dgm:t>
    </dgm:pt>
    <dgm:pt modelId="{0A8D64B5-263E-4271-AD93-5FC70DF340F7}" type="parTrans" cxnId="{6F3AD7A8-5A15-4622-AD70-67F9082D7D50}">
      <dgm:prSet/>
      <dgm:spPr/>
      <dgm:t>
        <a:bodyPr/>
        <a:lstStyle/>
        <a:p>
          <a:endParaRPr lang="en-GB" sz="1200">
            <a:latin typeface="Gill Sans MT" pitchFamily="34" charset="0"/>
          </a:endParaRPr>
        </a:p>
      </dgm:t>
    </dgm:pt>
    <dgm:pt modelId="{25ADC551-E7C0-4156-9D62-3FE799C3C5B4}" type="sibTrans" cxnId="{6F3AD7A8-5A15-4622-AD70-67F9082D7D50}">
      <dgm:prSet/>
      <dgm:spPr/>
      <dgm:t>
        <a:bodyPr/>
        <a:lstStyle/>
        <a:p>
          <a:endParaRPr lang="en-GB"/>
        </a:p>
      </dgm:t>
    </dgm:pt>
    <dgm:pt modelId="{99EF18BE-2271-47E8-9E12-D045CC34BFED}">
      <dgm:prSet custT="1"/>
      <dgm:spPr/>
      <dgm:t>
        <a:bodyPr/>
        <a:lstStyle/>
        <a:p>
          <a:pPr marR="0" algn="ctr" rtl="0"/>
          <a:r>
            <a:rPr lang="en-US" sz="1200" b="1" baseline="0" dirty="0" smtClean="0">
              <a:latin typeface="Gill Sans MT" pitchFamily="34" charset="0"/>
            </a:rPr>
            <a:t>DDG:</a:t>
          </a:r>
        </a:p>
        <a:p>
          <a:pPr marR="0" algn="ctr" rtl="0"/>
          <a:r>
            <a:rPr lang="en-US" sz="1200" b="1" baseline="0" dirty="0" smtClean="0">
              <a:latin typeface="Gill Sans MT" pitchFamily="34" charset="0"/>
            </a:rPr>
            <a:t>International </a:t>
          </a:r>
        </a:p>
        <a:p>
          <a:pPr marR="0" algn="ctr" rtl="0"/>
          <a:r>
            <a:rPr lang="en-US" sz="1200" b="1" baseline="0" dirty="0" smtClean="0">
              <a:latin typeface="Gill Sans MT" pitchFamily="34" charset="0"/>
            </a:rPr>
            <a:t>Cooperation</a:t>
          </a:r>
        </a:p>
        <a:p>
          <a:pPr marR="0" algn="ctr" rtl="0"/>
          <a:r>
            <a:rPr lang="en-US" sz="1200" b="1" baseline="0" dirty="0" smtClean="0">
              <a:latin typeface="Gill Sans MT" pitchFamily="34" charset="0"/>
            </a:rPr>
            <a:t>and Resources</a:t>
          </a:r>
        </a:p>
      </dgm:t>
    </dgm:pt>
    <dgm:pt modelId="{D4B62036-77B6-4D37-B043-203F0FAF1219}" type="parTrans" cxnId="{6ED0D558-5BBD-46DC-BA02-C7046CE5BD3F}">
      <dgm:prSet/>
      <dgm:spPr/>
      <dgm:t>
        <a:bodyPr/>
        <a:lstStyle/>
        <a:p>
          <a:endParaRPr lang="en-GB" sz="1200">
            <a:latin typeface="Gill Sans MT" pitchFamily="34" charset="0"/>
          </a:endParaRPr>
        </a:p>
      </dgm:t>
    </dgm:pt>
    <dgm:pt modelId="{72E5DBF4-7565-4827-9E18-7E5971620914}" type="sibTrans" cxnId="{6ED0D558-5BBD-46DC-BA02-C7046CE5BD3F}">
      <dgm:prSet/>
      <dgm:spPr/>
      <dgm:t>
        <a:bodyPr/>
        <a:lstStyle/>
        <a:p>
          <a:endParaRPr lang="en-GB"/>
        </a:p>
      </dgm:t>
    </dgm:pt>
    <dgm:pt modelId="{7B5AE359-6170-4918-B108-CCA6A335B5ED}">
      <dgm:prSet custT="1"/>
      <dgm:spPr/>
      <dgm:t>
        <a:bodyPr/>
        <a:lstStyle/>
        <a:p>
          <a:pPr marR="0" algn="ctr" rtl="0"/>
          <a:r>
            <a:rPr lang="en-US" sz="1200" b="1" baseline="0" dirty="0" smtClean="0">
              <a:latin typeface="Gill Sans MT" pitchFamily="34" charset="0"/>
            </a:rPr>
            <a:t>DDG:</a:t>
          </a:r>
        </a:p>
        <a:p>
          <a:pPr marR="0" algn="ctr" rtl="0"/>
          <a:r>
            <a:rPr lang="en-US" sz="1200" b="1" baseline="0" dirty="0" smtClean="0">
              <a:latin typeface="Gill Sans MT" pitchFamily="34" charset="0"/>
            </a:rPr>
            <a:t>Human Capital</a:t>
          </a:r>
        </a:p>
        <a:p>
          <a:pPr marR="0" algn="ctr" rtl="0"/>
          <a:r>
            <a:rPr lang="en-US" sz="1200" b="1" baseline="0" dirty="0" smtClean="0">
              <a:latin typeface="Gill Sans MT" pitchFamily="34" charset="0"/>
            </a:rPr>
            <a:t>And Knowledge</a:t>
          </a:r>
        </a:p>
        <a:p>
          <a:pPr marR="0" algn="ctr" rtl="0"/>
          <a:r>
            <a:rPr lang="en-US" sz="1200" b="1" baseline="0" dirty="0" smtClean="0">
              <a:latin typeface="Gill Sans MT" pitchFamily="34" charset="0"/>
            </a:rPr>
            <a:t>Systems</a:t>
          </a:r>
          <a:endParaRPr lang="en-GB" sz="1200" dirty="0" smtClean="0">
            <a:latin typeface="Gill Sans MT" pitchFamily="34" charset="0"/>
          </a:endParaRPr>
        </a:p>
      </dgm:t>
    </dgm:pt>
    <dgm:pt modelId="{D74EFEE0-F5DA-4C1A-B61F-2020B95FAA2E}" type="parTrans" cxnId="{3233C4BD-88A9-487E-9BAA-1B9895F79380}">
      <dgm:prSet/>
      <dgm:spPr/>
      <dgm:t>
        <a:bodyPr/>
        <a:lstStyle/>
        <a:p>
          <a:endParaRPr lang="en-GB" sz="1200">
            <a:latin typeface="Gill Sans MT" pitchFamily="34" charset="0"/>
          </a:endParaRPr>
        </a:p>
      </dgm:t>
    </dgm:pt>
    <dgm:pt modelId="{C3D7FC42-0955-41DD-B53A-344D30B23256}" type="sibTrans" cxnId="{3233C4BD-88A9-487E-9BAA-1B9895F79380}">
      <dgm:prSet/>
      <dgm:spPr/>
      <dgm:t>
        <a:bodyPr/>
        <a:lstStyle/>
        <a:p>
          <a:endParaRPr lang="en-GB"/>
        </a:p>
      </dgm:t>
    </dgm:pt>
    <dgm:pt modelId="{17763424-0F7D-41C3-A3B9-F86D746491D4}">
      <dgm:prSet custT="1"/>
      <dgm:spPr/>
      <dgm:t>
        <a:bodyPr/>
        <a:lstStyle/>
        <a:p>
          <a:pPr marR="0" algn="ctr" rtl="0"/>
          <a:r>
            <a:rPr lang="en-US" sz="1200" b="1" baseline="0" dirty="0" smtClean="0">
              <a:latin typeface="Gill Sans MT" pitchFamily="34" charset="0"/>
            </a:rPr>
            <a:t>DDG:</a:t>
          </a:r>
        </a:p>
        <a:p>
          <a:pPr marR="0" algn="ctr" rtl="0"/>
          <a:r>
            <a:rPr lang="en-US" sz="1200" b="1" baseline="0" dirty="0" smtClean="0">
              <a:latin typeface="Gill Sans MT" pitchFamily="34" charset="0"/>
            </a:rPr>
            <a:t>Socio-Economic</a:t>
          </a:r>
        </a:p>
        <a:p>
          <a:pPr marR="0" algn="ctr" rtl="0"/>
          <a:r>
            <a:rPr lang="en-US" sz="1200" b="1" baseline="0" dirty="0" smtClean="0">
              <a:latin typeface="Gill Sans MT" pitchFamily="34" charset="0"/>
            </a:rPr>
            <a:t>Partnerships</a:t>
          </a:r>
        </a:p>
      </dgm:t>
    </dgm:pt>
    <dgm:pt modelId="{15AF6DFC-AB6D-438D-8C2C-9FAAC43BDE29}" type="parTrans" cxnId="{BDFEB7F1-04A2-446C-81FD-A13306EC7063}">
      <dgm:prSet/>
      <dgm:spPr/>
      <dgm:t>
        <a:bodyPr/>
        <a:lstStyle/>
        <a:p>
          <a:endParaRPr lang="en-GB" sz="1200">
            <a:latin typeface="Gill Sans MT" pitchFamily="34" charset="0"/>
          </a:endParaRPr>
        </a:p>
      </dgm:t>
    </dgm:pt>
    <dgm:pt modelId="{43D1B97B-DBE0-4E7C-BEBD-2EA6EA879CD4}" type="sibTrans" cxnId="{BDFEB7F1-04A2-446C-81FD-A13306EC7063}">
      <dgm:prSet/>
      <dgm:spPr/>
      <dgm:t>
        <a:bodyPr/>
        <a:lstStyle/>
        <a:p>
          <a:endParaRPr lang="en-GB"/>
        </a:p>
      </dgm:t>
    </dgm:pt>
    <dgm:pt modelId="{BC05D05F-28D5-4C4E-96FC-3B512203CF6F}">
      <dgm:prSet custT="1"/>
      <dgm:spPr/>
      <dgm:t>
        <a:bodyPr/>
        <a:lstStyle/>
        <a:p>
          <a:r>
            <a:rPr lang="en-GB" sz="1200" b="1" dirty="0">
              <a:latin typeface="Gill Sans MT" pitchFamily="34" charset="0"/>
              <a:cs typeface="Arial" pitchFamily="34" charset="0"/>
            </a:rPr>
            <a:t>DDG: Corporate service  and Governance</a:t>
          </a:r>
        </a:p>
      </dgm:t>
    </dgm:pt>
    <dgm:pt modelId="{E61A7423-7854-4554-B8D2-2632281D2EEB}" type="parTrans" cxnId="{120721D9-B738-4D88-8F81-9F9223E537CF}">
      <dgm:prSet/>
      <dgm:spPr/>
      <dgm:t>
        <a:bodyPr/>
        <a:lstStyle/>
        <a:p>
          <a:endParaRPr lang="en-GB" sz="1200">
            <a:latin typeface="Gill Sans MT" pitchFamily="34" charset="0"/>
          </a:endParaRPr>
        </a:p>
      </dgm:t>
    </dgm:pt>
    <dgm:pt modelId="{011279BB-EB78-4E99-870C-DBA1D38F9CDE}" type="sibTrans" cxnId="{120721D9-B738-4D88-8F81-9F9223E537CF}">
      <dgm:prSet/>
      <dgm:spPr/>
      <dgm:t>
        <a:bodyPr/>
        <a:lstStyle/>
        <a:p>
          <a:endParaRPr lang="en-GB"/>
        </a:p>
      </dgm:t>
    </dgm:pt>
    <dgm:pt modelId="{FD63DBFE-D157-4AA7-A5DF-A9294381E840}">
      <dgm:prSet custT="1"/>
      <dgm:spPr/>
      <dgm:t>
        <a:bodyPr/>
        <a:lstStyle/>
        <a:p>
          <a:pPr marR="0" algn="ctr" rtl="0"/>
          <a:r>
            <a:rPr lang="en-US" sz="1200" b="1" baseline="0" dirty="0" smtClean="0">
              <a:latin typeface="Gill Sans MT" pitchFamily="34" charset="0"/>
            </a:rPr>
            <a:t>Chief Operating Officer</a:t>
          </a:r>
        </a:p>
      </dgm:t>
    </dgm:pt>
    <dgm:pt modelId="{4E60FFFB-320B-4827-9BEB-F32D3E3B7004}" type="sibTrans" cxnId="{D722F346-3046-4EAD-BCF4-3F7D91ECB61D}">
      <dgm:prSet/>
      <dgm:spPr/>
      <dgm:t>
        <a:bodyPr/>
        <a:lstStyle/>
        <a:p>
          <a:endParaRPr lang="en-GB"/>
        </a:p>
      </dgm:t>
    </dgm:pt>
    <dgm:pt modelId="{255B2170-F0A3-4CD3-BC38-25228D937A71}" type="parTrans" cxnId="{D722F346-3046-4EAD-BCF4-3F7D91ECB61D}">
      <dgm:prSet/>
      <dgm:spPr/>
      <dgm:t>
        <a:bodyPr/>
        <a:lstStyle/>
        <a:p>
          <a:endParaRPr lang="en-GB" sz="1200">
            <a:latin typeface="Gill Sans MT" pitchFamily="34" charset="0"/>
          </a:endParaRPr>
        </a:p>
      </dgm:t>
    </dgm:pt>
    <dgm:pt modelId="{9DB6153B-379B-46B0-8C74-6FBA38C62FEF}" type="pres">
      <dgm:prSet presAssocID="{E6D1B930-59AD-4A48-A609-21B6B6B31247}" presName="hierChild1" presStyleCnt="0">
        <dgm:presLayoutVars>
          <dgm:orgChart val="1"/>
          <dgm:chPref val="1"/>
          <dgm:dir/>
          <dgm:animOne val="branch"/>
          <dgm:animLvl val="lvl"/>
          <dgm:resizeHandles/>
        </dgm:presLayoutVars>
      </dgm:prSet>
      <dgm:spPr/>
    </dgm:pt>
    <dgm:pt modelId="{48EBCC0E-88A0-45FC-90DD-23A0AE7E71DC}" type="pres">
      <dgm:prSet presAssocID="{846AA4A5-E2D2-4804-8C8F-461231C742F7}" presName="hierRoot1" presStyleCnt="0">
        <dgm:presLayoutVars>
          <dgm:hierBranch/>
        </dgm:presLayoutVars>
      </dgm:prSet>
      <dgm:spPr/>
    </dgm:pt>
    <dgm:pt modelId="{83317241-25BA-4910-87BF-FD3F3CFE9001}" type="pres">
      <dgm:prSet presAssocID="{846AA4A5-E2D2-4804-8C8F-461231C742F7}" presName="rootComposite1" presStyleCnt="0"/>
      <dgm:spPr/>
    </dgm:pt>
    <dgm:pt modelId="{B68CCEEC-2ABA-4292-AF67-16FB29A98608}" type="pres">
      <dgm:prSet presAssocID="{846AA4A5-E2D2-4804-8C8F-461231C742F7}" presName="rootText1" presStyleLbl="node0" presStyleIdx="0" presStyleCnt="1" custAng="0" custScaleX="135389" custScaleY="185508">
        <dgm:presLayoutVars>
          <dgm:chPref val="3"/>
        </dgm:presLayoutVars>
      </dgm:prSet>
      <dgm:spPr/>
      <dgm:t>
        <a:bodyPr/>
        <a:lstStyle/>
        <a:p>
          <a:endParaRPr lang="en-GB"/>
        </a:p>
      </dgm:t>
    </dgm:pt>
    <dgm:pt modelId="{72C02873-61ED-4100-BC63-3DF07C9EFE13}" type="pres">
      <dgm:prSet presAssocID="{846AA4A5-E2D2-4804-8C8F-461231C742F7}" presName="rootConnector1" presStyleLbl="node1" presStyleIdx="0" presStyleCnt="0"/>
      <dgm:spPr/>
      <dgm:t>
        <a:bodyPr/>
        <a:lstStyle/>
        <a:p>
          <a:endParaRPr lang="en-GB"/>
        </a:p>
      </dgm:t>
    </dgm:pt>
    <dgm:pt modelId="{5543C1A2-5C63-4E18-B83E-AE9A716B2CB2}" type="pres">
      <dgm:prSet presAssocID="{846AA4A5-E2D2-4804-8C8F-461231C742F7}" presName="hierChild2" presStyleCnt="0"/>
      <dgm:spPr/>
    </dgm:pt>
    <dgm:pt modelId="{5F05B3C7-C8AB-4E6A-8AAB-77C9F6BAFFC3}" type="pres">
      <dgm:prSet presAssocID="{255B2170-F0A3-4CD3-BC38-25228D937A71}" presName="Name35" presStyleLbl="parChTrans1D2" presStyleIdx="0" presStyleCnt="6"/>
      <dgm:spPr/>
      <dgm:t>
        <a:bodyPr/>
        <a:lstStyle/>
        <a:p>
          <a:endParaRPr lang="en-GB"/>
        </a:p>
      </dgm:t>
    </dgm:pt>
    <dgm:pt modelId="{DDBFFD75-3A46-4C31-A372-D705A944C640}" type="pres">
      <dgm:prSet presAssocID="{FD63DBFE-D157-4AA7-A5DF-A9294381E840}" presName="hierRoot2" presStyleCnt="0">
        <dgm:presLayoutVars>
          <dgm:hierBranch/>
        </dgm:presLayoutVars>
      </dgm:prSet>
      <dgm:spPr/>
    </dgm:pt>
    <dgm:pt modelId="{2AB46D78-A40B-4339-97A4-084B775B10FB}" type="pres">
      <dgm:prSet presAssocID="{FD63DBFE-D157-4AA7-A5DF-A9294381E840}" presName="rootComposite" presStyleCnt="0"/>
      <dgm:spPr/>
    </dgm:pt>
    <dgm:pt modelId="{AB88DD03-AD5E-4988-8698-40B519AF4535}" type="pres">
      <dgm:prSet presAssocID="{FD63DBFE-D157-4AA7-A5DF-A9294381E840}" presName="rootText" presStyleLbl="node2" presStyleIdx="0" presStyleCnt="6" custScaleY="185784">
        <dgm:presLayoutVars>
          <dgm:chPref val="3"/>
        </dgm:presLayoutVars>
      </dgm:prSet>
      <dgm:spPr/>
      <dgm:t>
        <a:bodyPr/>
        <a:lstStyle/>
        <a:p>
          <a:endParaRPr lang="en-GB"/>
        </a:p>
      </dgm:t>
    </dgm:pt>
    <dgm:pt modelId="{058E0612-9BA4-4365-B528-650AD78E72A6}" type="pres">
      <dgm:prSet presAssocID="{FD63DBFE-D157-4AA7-A5DF-A9294381E840}" presName="rootConnector" presStyleLbl="node2" presStyleIdx="0" presStyleCnt="6"/>
      <dgm:spPr/>
      <dgm:t>
        <a:bodyPr/>
        <a:lstStyle/>
        <a:p>
          <a:endParaRPr lang="en-GB"/>
        </a:p>
      </dgm:t>
    </dgm:pt>
    <dgm:pt modelId="{CDF6556C-0417-4B84-B664-B155C16620B1}" type="pres">
      <dgm:prSet presAssocID="{FD63DBFE-D157-4AA7-A5DF-A9294381E840}" presName="hierChild4" presStyleCnt="0"/>
      <dgm:spPr/>
    </dgm:pt>
    <dgm:pt modelId="{A02A8378-06B8-410E-8977-3534B9D53DB6}" type="pres">
      <dgm:prSet presAssocID="{FD63DBFE-D157-4AA7-A5DF-A9294381E840}" presName="hierChild5" presStyleCnt="0"/>
      <dgm:spPr/>
    </dgm:pt>
    <dgm:pt modelId="{764A58D7-7065-4182-8A94-01FBBE8BA154}" type="pres">
      <dgm:prSet presAssocID="{E61A7423-7854-4554-B8D2-2632281D2EEB}" presName="Name35" presStyleLbl="parChTrans1D2" presStyleIdx="1" presStyleCnt="6"/>
      <dgm:spPr/>
      <dgm:t>
        <a:bodyPr/>
        <a:lstStyle/>
        <a:p>
          <a:endParaRPr lang="en-GB"/>
        </a:p>
      </dgm:t>
    </dgm:pt>
    <dgm:pt modelId="{B12710B5-D723-4901-A0A2-2A30DECA17E5}" type="pres">
      <dgm:prSet presAssocID="{BC05D05F-28D5-4C4E-96FC-3B512203CF6F}" presName="hierRoot2" presStyleCnt="0">
        <dgm:presLayoutVars>
          <dgm:hierBranch val="init"/>
        </dgm:presLayoutVars>
      </dgm:prSet>
      <dgm:spPr/>
    </dgm:pt>
    <dgm:pt modelId="{FB241561-FA04-4B60-98C6-C16705823113}" type="pres">
      <dgm:prSet presAssocID="{BC05D05F-28D5-4C4E-96FC-3B512203CF6F}" presName="rootComposite" presStyleCnt="0"/>
      <dgm:spPr/>
    </dgm:pt>
    <dgm:pt modelId="{7A416FD3-AA73-4160-9CF1-E66534D08FED}" type="pres">
      <dgm:prSet presAssocID="{BC05D05F-28D5-4C4E-96FC-3B512203CF6F}" presName="rootText" presStyleLbl="node2" presStyleIdx="1" presStyleCnt="6" custScaleY="185784">
        <dgm:presLayoutVars>
          <dgm:chPref val="3"/>
        </dgm:presLayoutVars>
      </dgm:prSet>
      <dgm:spPr/>
      <dgm:t>
        <a:bodyPr/>
        <a:lstStyle/>
        <a:p>
          <a:endParaRPr lang="en-GB"/>
        </a:p>
      </dgm:t>
    </dgm:pt>
    <dgm:pt modelId="{F0C34252-A466-425C-B5EE-06C090737A18}" type="pres">
      <dgm:prSet presAssocID="{BC05D05F-28D5-4C4E-96FC-3B512203CF6F}" presName="rootConnector" presStyleLbl="node2" presStyleIdx="1" presStyleCnt="6"/>
      <dgm:spPr/>
      <dgm:t>
        <a:bodyPr/>
        <a:lstStyle/>
        <a:p>
          <a:endParaRPr lang="en-GB"/>
        </a:p>
      </dgm:t>
    </dgm:pt>
    <dgm:pt modelId="{40C87290-B28A-46CA-B2EB-903E3D881FA2}" type="pres">
      <dgm:prSet presAssocID="{BC05D05F-28D5-4C4E-96FC-3B512203CF6F}" presName="hierChild4" presStyleCnt="0"/>
      <dgm:spPr/>
    </dgm:pt>
    <dgm:pt modelId="{96ACCC90-F281-4F53-ACBB-F7AF7D5A4640}" type="pres">
      <dgm:prSet presAssocID="{BC05D05F-28D5-4C4E-96FC-3B512203CF6F}" presName="hierChild5" presStyleCnt="0"/>
      <dgm:spPr/>
    </dgm:pt>
    <dgm:pt modelId="{36A7C1DC-B818-481D-B88E-EDBE6DE918C7}" type="pres">
      <dgm:prSet presAssocID="{0A8D64B5-263E-4271-AD93-5FC70DF340F7}" presName="Name35" presStyleLbl="parChTrans1D2" presStyleIdx="2" presStyleCnt="6"/>
      <dgm:spPr/>
      <dgm:t>
        <a:bodyPr/>
        <a:lstStyle/>
        <a:p>
          <a:endParaRPr lang="en-GB"/>
        </a:p>
      </dgm:t>
    </dgm:pt>
    <dgm:pt modelId="{A1D17A65-54C6-4C09-B329-6039BDCCAC5E}" type="pres">
      <dgm:prSet presAssocID="{A7B693D3-7405-4337-BEEE-15A8ED4C4D85}" presName="hierRoot2" presStyleCnt="0">
        <dgm:presLayoutVars>
          <dgm:hierBranch/>
        </dgm:presLayoutVars>
      </dgm:prSet>
      <dgm:spPr/>
    </dgm:pt>
    <dgm:pt modelId="{8D704E64-910D-44A1-A417-3C1CC42B0AE5}" type="pres">
      <dgm:prSet presAssocID="{A7B693D3-7405-4337-BEEE-15A8ED4C4D85}" presName="rootComposite" presStyleCnt="0"/>
      <dgm:spPr/>
    </dgm:pt>
    <dgm:pt modelId="{0F2D8D79-9851-4A12-8769-828C136F04F5}" type="pres">
      <dgm:prSet presAssocID="{A7B693D3-7405-4337-BEEE-15A8ED4C4D85}" presName="rootText" presStyleLbl="node2" presStyleIdx="2" presStyleCnt="6" custScaleY="185784">
        <dgm:presLayoutVars>
          <dgm:chPref val="3"/>
        </dgm:presLayoutVars>
      </dgm:prSet>
      <dgm:spPr/>
      <dgm:t>
        <a:bodyPr/>
        <a:lstStyle/>
        <a:p>
          <a:endParaRPr lang="en-GB"/>
        </a:p>
      </dgm:t>
    </dgm:pt>
    <dgm:pt modelId="{378EC1D9-0F7F-414B-95AD-0BD88B3EB5C8}" type="pres">
      <dgm:prSet presAssocID="{A7B693D3-7405-4337-BEEE-15A8ED4C4D85}" presName="rootConnector" presStyleLbl="node2" presStyleIdx="2" presStyleCnt="6"/>
      <dgm:spPr/>
      <dgm:t>
        <a:bodyPr/>
        <a:lstStyle/>
        <a:p>
          <a:endParaRPr lang="en-GB"/>
        </a:p>
      </dgm:t>
    </dgm:pt>
    <dgm:pt modelId="{F3054FA3-AFA4-4B2D-9DBC-3D0636A9DE76}" type="pres">
      <dgm:prSet presAssocID="{A7B693D3-7405-4337-BEEE-15A8ED4C4D85}" presName="hierChild4" presStyleCnt="0"/>
      <dgm:spPr/>
    </dgm:pt>
    <dgm:pt modelId="{1418D1D2-DF6F-455A-A4FE-ED5F54FC0E29}" type="pres">
      <dgm:prSet presAssocID="{A7B693D3-7405-4337-BEEE-15A8ED4C4D85}" presName="hierChild5" presStyleCnt="0"/>
      <dgm:spPr/>
    </dgm:pt>
    <dgm:pt modelId="{FD81C8F9-D3A7-44AC-B31C-47B5BC5D99A6}" type="pres">
      <dgm:prSet presAssocID="{D4B62036-77B6-4D37-B043-203F0FAF1219}" presName="Name35" presStyleLbl="parChTrans1D2" presStyleIdx="3" presStyleCnt="6"/>
      <dgm:spPr/>
      <dgm:t>
        <a:bodyPr/>
        <a:lstStyle/>
        <a:p>
          <a:endParaRPr lang="en-GB"/>
        </a:p>
      </dgm:t>
    </dgm:pt>
    <dgm:pt modelId="{F0B3BB68-39B5-439D-B9FD-C0F8F47B7144}" type="pres">
      <dgm:prSet presAssocID="{99EF18BE-2271-47E8-9E12-D045CC34BFED}" presName="hierRoot2" presStyleCnt="0">
        <dgm:presLayoutVars>
          <dgm:hierBranch/>
        </dgm:presLayoutVars>
      </dgm:prSet>
      <dgm:spPr/>
    </dgm:pt>
    <dgm:pt modelId="{2A934349-7972-412B-A079-CCD441742476}" type="pres">
      <dgm:prSet presAssocID="{99EF18BE-2271-47E8-9E12-D045CC34BFED}" presName="rootComposite" presStyleCnt="0"/>
      <dgm:spPr/>
    </dgm:pt>
    <dgm:pt modelId="{403E6E34-649A-44DE-80A3-257DE790D2FB}" type="pres">
      <dgm:prSet presAssocID="{99EF18BE-2271-47E8-9E12-D045CC34BFED}" presName="rootText" presStyleLbl="node2" presStyleIdx="3" presStyleCnt="6" custScaleY="185784">
        <dgm:presLayoutVars>
          <dgm:chPref val="3"/>
        </dgm:presLayoutVars>
      </dgm:prSet>
      <dgm:spPr/>
      <dgm:t>
        <a:bodyPr/>
        <a:lstStyle/>
        <a:p>
          <a:endParaRPr lang="en-GB"/>
        </a:p>
      </dgm:t>
    </dgm:pt>
    <dgm:pt modelId="{45B486DE-6015-4199-B484-8F2E175391F7}" type="pres">
      <dgm:prSet presAssocID="{99EF18BE-2271-47E8-9E12-D045CC34BFED}" presName="rootConnector" presStyleLbl="node2" presStyleIdx="3" presStyleCnt="6"/>
      <dgm:spPr/>
      <dgm:t>
        <a:bodyPr/>
        <a:lstStyle/>
        <a:p>
          <a:endParaRPr lang="en-GB"/>
        </a:p>
      </dgm:t>
    </dgm:pt>
    <dgm:pt modelId="{42F0EEE1-CBAF-47D7-B6BA-7C98F7549862}" type="pres">
      <dgm:prSet presAssocID="{99EF18BE-2271-47E8-9E12-D045CC34BFED}" presName="hierChild4" presStyleCnt="0"/>
      <dgm:spPr/>
    </dgm:pt>
    <dgm:pt modelId="{D8806474-6585-4230-BB6E-1AC412C43220}" type="pres">
      <dgm:prSet presAssocID="{99EF18BE-2271-47E8-9E12-D045CC34BFED}" presName="hierChild5" presStyleCnt="0"/>
      <dgm:spPr/>
    </dgm:pt>
    <dgm:pt modelId="{DF4481CE-489D-4A70-A8F9-AE2E7C22436A}" type="pres">
      <dgm:prSet presAssocID="{D74EFEE0-F5DA-4C1A-B61F-2020B95FAA2E}" presName="Name35" presStyleLbl="parChTrans1D2" presStyleIdx="4" presStyleCnt="6"/>
      <dgm:spPr/>
      <dgm:t>
        <a:bodyPr/>
        <a:lstStyle/>
        <a:p>
          <a:endParaRPr lang="en-GB"/>
        </a:p>
      </dgm:t>
    </dgm:pt>
    <dgm:pt modelId="{50206653-EBF2-4C95-ABF7-96EFF924BB33}" type="pres">
      <dgm:prSet presAssocID="{7B5AE359-6170-4918-B108-CCA6A335B5ED}" presName="hierRoot2" presStyleCnt="0">
        <dgm:presLayoutVars>
          <dgm:hierBranch/>
        </dgm:presLayoutVars>
      </dgm:prSet>
      <dgm:spPr/>
    </dgm:pt>
    <dgm:pt modelId="{F7F525F2-4736-4FFF-B6E8-CCEB902D4A97}" type="pres">
      <dgm:prSet presAssocID="{7B5AE359-6170-4918-B108-CCA6A335B5ED}" presName="rootComposite" presStyleCnt="0"/>
      <dgm:spPr/>
    </dgm:pt>
    <dgm:pt modelId="{92BAF6F7-5AC4-47E4-B274-15E26A2A0DFD}" type="pres">
      <dgm:prSet presAssocID="{7B5AE359-6170-4918-B108-CCA6A335B5ED}" presName="rootText" presStyleLbl="node2" presStyleIdx="4" presStyleCnt="6" custScaleY="185784">
        <dgm:presLayoutVars>
          <dgm:chPref val="3"/>
        </dgm:presLayoutVars>
      </dgm:prSet>
      <dgm:spPr/>
      <dgm:t>
        <a:bodyPr/>
        <a:lstStyle/>
        <a:p>
          <a:endParaRPr lang="en-GB"/>
        </a:p>
      </dgm:t>
    </dgm:pt>
    <dgm:pt modelId="{BB191B36-9C23-4EB0-B264-4C7B17818A58}" type="pres">
      <dgm:prSet presAssocID="{7B5AE359-6170-4918-B108-CCA6A335B5ED}" presName="rootConnector" presStyleLbl="node2" presStyleIdx="4" presStyleCnt="6"/>
      <dgm:spPr/>
      <dgm:t>
        <a:bodyPr/>
        <a:lstStyle/>
        <a:p>
          <a:endParaRPr lang="en-GB"/>
        </a:p>
      </dgm:t>
    </dgm:pt>
    <dgm:pt modelId="{C7322C4E-2F0A-4F12-8FCC-3CF50C670B55}" type="pres">
      <dgm:prSet presAssocID="{7B5AE359-6170-4918-B108-CCA6A335B5ED}" presName="hierChild4" presStyleCnt="0"/>
      <dgm:spPr/>
    </dgm:pt>
    <dgm:pt modelId="{3AC7CAF5-BB09-4414-AC39-95EF381ABFD3}" type="pres">
      <dgm:prSet presAssocID="{7B5AE359-6170-4918-B108-CCA6A335B5ED}" presName="hierChild5" presStyleCnt="0"/>
      <dgm:spPr/>
    </dgm:pt>
    <dgm:pt modelId="{ADE1E9E7-655C-4114-9B8C-969D8CB96620}" type="pres">
      <dgm:prSet presAssocID="{15AF6DFC-AB6D-438D-8C2C-9FAAC43BDE29}" presName="Name35" presStyleLbl="parChTrans1D2" presStyleIdx="5" presStyleCnt="6"/>
      <dgm:spPr/>
      <dgm:t>
        <a:bodyPr/>
        <a:lstStyle/>
        <a:p>
          <a:endParaRPr lang="en-GB"/>
        </a:p>
      </dgm:t>
    </dgm:pt>
    <dgm:pt modelId="{BB6E2E34-348C-4CB8-9E7C-D2EB2DC48151}" type="pres">
      <dgm:prSet presAssocID="{17763424-0F7D-41C3-A3B9-F86D746491D4}" presName="hierRoot2" presStyleCnt="0">
        <dgm:presLayoutVars>
          <dgm:hierBranch/>
        </dgm:presLayoutVars>
      </dgm:prSet>
      <dgm:spPr/>
    </dgm:pt>
    <dgm:pt modelId="{98F46608-28C4-4A18-BCFC-56F86766DFF0}" type="pres">
      <dgm:prSet presAssocID="{17763424-0F7D-41C3-A3B9-F86D746491D4}" presName="rootComposite" presStyleCnt="0"/>
      <dgm:spPr/>
    </dgm:pt>
    <dgm:pt modelId="{F7F8B27B-86BF-4B9C-B594-3309F2F5DDB1}" type="pres">
      <dgm:prSet presAssocID="{17763424-0F7D-41C3-A3B9-F86D746491D4}" presName="rootText" presStyleLbl="node2" presStyleIdx="5" presStyleCnt="6" custScaleY="185784">
        <dgm:presLayoutVars>
          <dgm:chPref val="3"/>
        </dgm:presLayoutVars>
      </dgm:prSet>
      <dgm:spPr/>
      <dgm:t>
        <a:bodyPr/>
        <a:lstStyle/>
        <a:p>
          <a:endParaRPr lang="en-GB"/>
        </a:p>
      </dgm:t>
    </dgm:pt>
    <dgm:pt modelId="{E6CE7C09-757A-4099-BF2A-244E57CA4766}" type="pres">
      <dgm:prSet presAssocID="{17763424-0F7D-41C3-A3B9-F86D746491D4}" presName="rootConnector" presStyleLbl="node2" presStyleIdx="5" presStyleCnt="6"/>
      <dgm:spPr/>
      <dgm:t>
        <a:bodyPr/>
        <a:lstStyle/>
        <a:p>
          <a:endParaRPr lang="en-GB"/>
        </a:p>
      </dgm:t>
    </dgm:pt>
    <dgm:pt modelId="{C1F83741-8BD8-417B-B494-B880D02D2347}" type="pres">
      <dgm:prSet presAssocID="{17763424-0F7D-41C3-A3B9-F86D746491D4}" presName="hierChild4" presStyleCnt="0"/>
      <dgm:spPr/>
    </dgm:pt>
    <dgm:pt modelId="{9D76C9D2-CAC8-4EAC-AE07-A746C6725E5C}" type="pres">
      <dgm:prSet presAssocID="{17763424-0F7D-41C3-A3B9-F86D746491D4}" presName="hierChild5" presStyleCnt="0"/>
      <dgm:spPr/>
    </dgm:pt>
    <dgm:pt modelId="{A3E59B95-B6ED-47D9-9BC2-E339E97D1B06}" type="pres">
      <dgm:prSet presAssocID="{846AA4A5-E2D2-4804-8C8F-461231C742F7}" presName="hierChild3" presStyleCnt="0"/>
      <dgm:spPr/>
    </dgm:pt>
  </dgm:ptLst>
  <dgm:cxnLst>
    <dgm:cxn modelId="{0A93CA7C-7374-41A7-B728-43D9141E3AB7}" type="presOf" srcId="{E6D1B930-59AD-4A48-A609-21B6B6B31247}" destId="{9DB6153B-379B-46B0-8C74-6FBA38C62FEF}" srcOrd="0" destOrd="0" presId="urn:microsoft.com/office/officeart/2005/8/layout/orgChart1"/>
    <dgm:cxn modelId="{4CAFB972-66F4-4990-92EF-5462A0B42FE4}" type="presOf" srcId="{E61A7423-7854-4554-B8D2-2632281D2EEB}" destId="{764A58D7-7065-4182-8A94-01FBBE8BA154}" srcOrd="0" destOrd="0" presId="urn:microsoft.com/office/officeart/2005/8/layout/orgChart1"/>
    <dgm:cxn modelId="{6F3AD7A8-5A15-4622-AD70-67F9082D7D50}" srcId="{846AA4A5-E2D2-4804-8C8F-461231C742F7}" destId="{A7B693D3-7405-4337-BEEE-15A8ED4C4D85}" srcOrd="2" destOrd="0" parTransId="{0A8D64B5-263E-4271-AD93-5FC70DF340F7}" sibTransId="{25ADC551-E7C0-4156-9D62-3FE799C3C5B4}"/>
    <dgm:cxn modelId="{BDFEB7F1-04A2-446C-81FD-A13306EC7063}" srcId="{846AA4A5-E2D2-4804-8C8F-461231C742F7}" destId="{17763424-0F7D-41C3-A3B9-F86D746491D4}" srcOrd="5" destOrd="0" parTransId="{15AF6DFC-AB6D-438D-8C2C-9FAAC43BDE29}" sibTransId="{43D1B97B-DBE0-4E7C-BEBD-2EA6EA879CD4}"/>
    <dgm:cxn modelId="{6ED0D558-5BBD-46DC-BA02-C7046CE5BD3F}" srcId="{846AA4A5-E2D2-4804-8C8F-461231C742F7}" destId="{99EF18BE-2271-47E8-9E12-D045CC34BFED}" srcOrd="3" destOrd="0" parTransId="{D4B62036-77B6-4D37-B043-203F0FAF1219}" sibTransId="{72E5DBF4-7565-4827-9E18-7E5971620914}"/>
    <dgm:cxn modelId="{19EE8A00-EFA8-4DBE-BD83-FEFA9AF5A237}" type="presOf" srcId="{BC05D05F-28D5-4C4E-96FC-3B512203CF6F}" destId="{F0C34252-A466-425C-B5EE-06C090737A18}" srcOrd="1" destOrd="0" presId="urn:microsoft.com/office/officeart/2005/8/layout/orgChart1"/>
    <dgm:cxn modelId="{310AC239-F00C-4D03-9387-8F929183E574}" type="presOf" srcId="{17763424-0F7D-41C3-A3B9-F86D746491D4}" destId="{F7F8B27B-86BF-4B9C-B594-3309F2F5DDB1}" srcOrd="0" destOrd="0" presId="urn:microsoft.com/office/officeart/2005/8/layout/orgChart1"/>
    <dgm:cxn modelId="{ABD764FC-8E9D-42BB-ADE9-2074730FA540}" type="presOf" srcId="{0A8D64B5-263E-4271-AD93-5FC70DF340F7}" destId="{36A7C1DC-B818-481D-B88E-EDBE6DE918C7}" srcOrd="0" destOrd="0" presId="urn:microsoft.com/office/officeart/2005/8/layout/orgChart1"/>
    <dgm:cxn modelId="{F02CC751-3A11-47FE-919D-23D1C3CF6219}" type="presOf" srcId="{255B2170-F0A3-4CD3-BC38-25228D937A71}" destId="{5F05B3C7-C8AB-4E6A-8AAB-77C9F6BAFFC3}" srcOrd="0" destOrd="0" presId="urn:microsoft.com/office/officeart/2005/8/layout/orgChart1"/>
    <dgm:cxn modelId="{1874DC39-B214-4721-87A7-A5A1FCBEA210}" type="presOf" srcId="{A7B693D3-7405-4337-BEEE-15A8ED4C4D85}" destId="{0F2D8D79-9851-4A12-8769-828C136F04F5}" srcOrd="0" destOrd="0" presId="urn:microsoft.com/office/officeart/2005/8/layout/orgChart1"/>
    <dgm:cxn modelId="{CD244E29-6D5F-4B46-8EB7-FCD2AE1EFA37}" type="presOf" srcId="{7B5AE359-6170-4918-B108-CCA6A335B5ED}" destId="{92BAF6F7-5AC4-47E4-B274-15E26A2A0DFD}" srcOrd="0" destOrd="0" presId="urn:microsoft.com/office/officeart/2005/8/layout/orgChart1"/>
    <dgm:cxn modelId="{120721D9-B738-4D88-8F81-9F9223E537CF}" srcId="{846AA4A5-E2D2-4804-8C8F-461231C742F7}" destId="{BC05D05F-28D5-4C4E-96FC-3B512203CF6F}" srcOrd="1" destOrd="0" parTransId="{E61A7423-7854-4554-B8D2-2632281D2EEB}" sibTransId="{011279BB-EB78-4E99-870C-DBA1D38F9CDE}"/>
    <dgm:cxn modelId="{3DB9FC19-9D4D-4AB4-9560-2E40DDC90C7E}" type="presOf" srcId="{FD63DBFE-D157-4AA7-A5DF-A9294381E840}" destId="{058E0612-9BA4-4365-B528-650AD78E72A6}" srcOrd="1" destOrd="0" presId="urn:microsoft.com/office/officeart/2005/8/layout/orgChart1"/>
    <dgm:cxn modelId="{2F628F30-4573-4CC9-8F7D-5F2229292458}" type="presOf" srcId="{7B5AE359-6170-4918-B108-CCA6A335B5ED}" destId="{BB191B36-9C23-4EB0-B264-4C7B17818A58}" srcOrd="1" destOrd="0" presId="urn:microsoft.com/office/officeart/2005/8/layout/orgChart1"/>
    <dgm:cxn modelId="{4318B01E-4985-4E87-BB83-991DB63F1FC7}" type="presOf" srcId="{846AA4A5-E2D2-4804-8C8F-461231C742F7}" destId="{B68CCEEC-2ABA-4292-AF67-16FB29A98608}" srcOrd="0" destOrd="0" presId="urn:microsoft.com/office/officeart/2005/8/layout/orgChart1"/>
    <dgm:cxn modelId="{701F83B2-823F-4479-94E2-E10078DD878E}" type="presOf" srcId="{99EF18BE-2271-47E8-9E12-D045CC34BFED}" destId="{45B486DE-6015-4199-B484-8F2E175391F7}" srcOrd="1" destOrd="0" presId="urn:microsoft.com/office/officeart/2005/8/layout/orgChart1"/>
    <dgm:cxn modelId="{527013D9-BCA5-4D2B-B58E-0FAB9FCDC30E}" type="presOf" srcId="{D74EFEE0-F5DA-4C1A-B61F-2020B95FAA2E}" destId="{DF4481CE-489D-4A70-A8F9-AE2E7C22436A}" srcOrd="0" destOrd="0" presId="urn:microsoft.com/office/officeart/2005/8/layout/orgChart1"/>
    <dgm:cxn modelId="{EC018DE7-0235-4AA7-9939-0B0A57EC5F43}" type="presOf" srcId="{BC05D05F-28D5-4C4E-96FC-3B512203CF6F}" destId="{7A416FD3-AA73-4160-9CF1-E66534D08FED}" srcOrd="0" destOrd="0" presId="urn:microsoft.com/office/officeart/2005/8/layout/orgChart1"/>
    <dgm:cxn modelId="{D722F346-3046-4EAD-BCF4-3F7D91ECB61D}" srcId="{846AA4A5-E2D2-4804-8C8F-461231C742F7}" destId="{FD63DBFE-D157-4AA7-A5DF-A9294381E840}" srcOrd="0" destOrd="0" parTransId="{255B2170-F0A3-4CD3-BC38-25228D937A71}" sibTransId="{4E60FFFB-320B-4827-9BEB-F32D3E3B7004}"/>
    <dgm:cxn modelId="{D53F519F-DD6A-46E4-AEBA-9122BB7F934B}" type="presOf" srcId="{17763424-0F7D-41C3-A3B9-F86D746491D4}" destId="{E6CE7C09-757A-4099-BF2A-244E57CA4766}" srcOrd="1" destOrd="0" presId="urn:microsoft.com/office/officeart/2005/8/layout/orgChart1"/>
    <dgm:cxn modelId="{526E6389-E508-4730-AAFA-B5FF68B4B70D}" type="presOf" srcId="{A7B693D3-7405-4337-BEEE-15A8ED4C4D85}" destId="{378EC1D9-0F7F-414B-95AD-0BD88B3EB5C8}" srcOrd="1" destOrd="0" presId="urn:microsoft.com/office/officeart/2005/8/layout/orgChart1"/>
    <dgm:cxn modelId="{1C1104ED-648D-4501-A438-6D33E4EB954E}" type="presOf" srcId="{15AF6DFC-AB6D-438D-8C2C-9FAAC43BDE29}" destId="{ADE1E9E7-655C-4114-9B8C-969D8CB96620}" srcOrd="0" destOrd="0" presId="urn:microsoft.com/office/officeart/2005/8/layout/orgChart1"/>
    <dgm:cxn modelId="{5669E150-7802-4EFC-A2D3-7263DE5C43CD}" type="presOf" srcId="{FD63DBFE-D157-4AA7-A5DF-A9294381E840}" destId="{AB88DD03-AD5E-4988-8698-40B519AF4535}" srcOrd="0" destOrd="0" presId="urn:microsoft.com/office/officeart/2005/8/layout/orgChart1"/>
    <dgm:cxn modelId="{3233C4BD-88A9-487E-9BAA-1B9895F79380}" srcId="{846AA4A5-E2D2-4804-8C8F-461231C742F7}" destId="{7B5AE359-6170-4918-B108-CCA6A335B5ED}" srcOrd="4" destOrd="0" parTransId="{D74EFEE0-F5DA-4C1A-B61F-2020B95FAA2E}" sibTransId="{C3D7FC42-0955-41DD-B53A-344D30B23256}"/>
    <dgm:cxn modelId="{96BA1396-4EF2-4836-A1E4-AFAF4AE18A29}" srcId="{E6D1B930-59AD-4A48-A609-21B6B6B31247}" destId="{846AA4A5-E2D2-4804-8C8F-461231C742F7}" srcOrd="0" destOrd="0" parTransId="{B8AE2A75-BD46-4D58-8B8E-15850A37DC6B}" sibTransId="{1018B2CF-F7D4-4ADA-BA3F-B13B2FCA95FA}"/>
    <dgm:cxn modelId="{5D8E6CC6-FE15-4376-8D69-D316F49168B0}" type="presOf" srcId="{846AA4A5-E2D2-4804-8C8F-461231C742F7}" destId="{72C02873-61ED-4100-BC63-3DF07C9EFE13}" srcOrd="1" destOrd="0" presId="urn:microsoft.com/office/officeart/2005/8/layout/orgChart1"/>
    <dgm:cxn modelId="{4F4451D6-E079-494A-8D24-D2CA49F082A6}" type="presOf" srcId="{99EF18BE-2271-47E8-9E12-D045CC34BFED}" destId="{403E6E34-649A-44DE-80A3-257DE790D2FB}" srcOrd="0" destOrd="0" presId="urn:microsoft.com/office/officeart/2005/8/layout/orgChart1"/>
    <dgm:cxn modelId="{EEDC84F4-3F91-4AEC-805C-8EB77C7F4B4C}" type="presOf" srcId="{D4B62036-77B6-4D37-B043-203F0FAF1219}" destId="{FD81C8F9-D3A7-44AC-B31C-47B5BC5D99A6}" srcOrd="0" destOrd="0" presId="urn:microsoft.com/office/officeart/2005/8/layout/orgChart1"/>
    <dgm:cxn modelId="{3519E63D-AAB3-4EE3-807D-FAB5456934B5}" type="presParOf" srcId="{9DB6153B-379B-46B0-8C74-6FBA38C62FEF}" destId="{48EBCC0E-88A0-45FC-90DD-23A0AE7E71DC}" srcOrd="0" destOrd="0" presId="urn:microsoft.com/office/officeart/2005/8/layout/orgChart1"/>
    <dgm:cxn modelId="{ADA310D9-E8DA-492F-A30E-9E4EBF9B0351}" type="presParOf" srcId="{48EBCC0E-88A0-45FC-90DD-23A0AE7E71DC}" destId="{83317241-25BA-4910-87BF-FD3F3CFE9001}" srcOrd="0" destOrd="0" presId="urn:microsoft.com/office/officeart/2005/8/layout/orgChart1"/>
    <dgm:cxn modelId="{4D1BFEB3-46CF-41D7-883D-03B8D93DBB9F}" type="presParOf" srcId="{83317241-25BA-4910-87BF-FD3F3CFE9001}" destId="{B68CCEEC-2ABA-4292-AF67-16FB29A98608}" srcOrd="0" destOrd="0" presId="urn:microsoft.com/office/officeart/2005/8/layout/orgChart1"/>
    <dgm:cxn modelId="{B4CD99F4-73FA-4EAA-B655-85F673FB3FB7}" type="presParOf" srcId="{83317241-25BA-4910-87BF-FD3F3CFE9001}" destId="{72C02873-61ED-4100-BC63-3DF07C9EFE13}" srcOrd="1" destOrd="0" presId="urn:microsoft.com/office/officeart/2005/8/layout/orgChart1"/>
    <dgm:cxn modelId="{B7D01850-88DB-41E5-894F-4A01333E17CB}" type="presParOf" srcId="{48EBCC0E-88A0-45FC-90DD-23A0AE7E71DC}" destId="{5543C1A2-5C63-4E18-B83E-AE9A716B2CB2}" srcOrd="1" destOrd="0" presId="urn:microsoft.com/office/officeart/2005/8/layout/orgChart1"/>
    <dgm:cxn modelId="{A84CC80A-E84A-479E-A5CC-3E53D58A0F81}" type="presParOf" srcId="{5543C1A2-5C63-4E18-B83E-AE9A716B2CB2}" destId="{5F05B3C7-C8AB-4E6A-8AAB-77C9F6BAFFC3}" srcOrd="0" destOrd="0" presId="urn:microsoft.com/office/officeart/2005/8/layout/orgChart1"/>
    <dgm:cxn modelId="{20D35521-8ACC-4A70-A740-3DBA2762ACC6}" type="presParOf" srcId="{5543C1A2-5C63-4E18-B83E-AE9A716B2CB2}" destId="{DDBFFD75-3A46-4C31-A372-D705A944C640}" srcOrd="1" destOrd="0" presId="urn:microsoft.com/office/officeart/2005/8/layout/orgChart1"/>
    <dgm:cxn modelId="{5DB85ABF-A34D-4085-B1D9-E0DD9567D300}" type="presParOf" srcId="{DDBFFD75-3A46-4C31-A372-D705A944C640}" destId="{2AB46D78-A40B-4339-97A4-084B775B10FB}" srcOrd="0" destOrd="0" presId="urn:microsoft.com/office/officeart/2005/8/layout/orgChart1"/>
    <dgm:cxn modelId="{683B29EC-5F82-4CB5-A3FE-B441F9C07E6B}" type="presParOf" srcId="{2AB46D78-A40B-4339-97A4-084B775B10FB}" destId="{AB88DD03-AD5E-4988-8698-40B519AF4535}" srcOrd="0" destOrd="0" presId="urn:microsoft.com/office/officeart/2005/8/layout/orgChart1"/>
    <dgm:cxn modelId="{21B61418-E0C3-46D9-B301-399CE55EF8DE}" type="presParOf" srcId="{2AB46D78-A40B-4339-97A4-084B775B10FB}" destId="{058E0612-9BA4-4365-B528-650AD78E72A6}" srcOrd="1" destOrd="0" presId="urn:microsoft.com/office/officeart/2005/8/layout/orgChart1"/>
    <dgm:cxn modelId="{F24418E0-653E-49C7-81AD-FBF125E3FA1B}" type="presParOf" srcId="{DDBFFD75-3A46-4C31-A372-D705A944C640}" destId="{CDF6556C-0417-4B84-B664-B155C16620B1}" srcOrd="1" destOrd="0" presId="urn:microsoft.com/office/officeart/2005/8/layout/orgChart1"/>
    <dgm:cxn modelId="{85716750-45E0-437A-9D60-D561D6A7CDDA}" type="presParOf" srcId="{DDBFFD75-3A46-4C31-A372-D705A944C640}" destId="{A02A8378-06B8-410E-8977-3534B9D53DB6}" srcOrd="2" destOrd="0" presId="urn:microsoft.com/office/officeart/2005/8/layout/orgChart1"/>
    <dgm:cxn modelId="{37C59C72-EAAA-4C1B-B4D2-469BA3BBDFDF}" type="presParOf" srcId="{5543C1A2-5C63-4E18-B83E-AE9A716B2CB2}" destId="{764A58D7-7065-4182-8A94-01FBBE8BA154}" srcOrd="2" destOrd="0" presId="urn:microsoft.com/office/officeart/2005/8/layout/orgChart1"/>
    <dgm:cxn modelId="{84B7F400-246D-4BD4-8F85-99787450F5E6}" type="presParOf" srcId="{5543C1A2-5C63-4E18-B83E-AE9A716B2CB2}" destId="{B12710B5-D723-4901-A0A2-2A30DECA17E5}" srcOrd="3" destOrd="0" presId="urn:microsoft.com/office/officeart/2005/8/layout/orgChart1"/>
    <dgm:cxn modelId="{ED54FCD3-2A2E-40B1-B71F-03B2413FE5BC}" type="presParOf" srcId="{B12710B5-D723-4901-A0A2-2A30DECA17E5}" destId="{FB241561-FA04-4B60-98C6-C16705823113}" srcOrd="0" destOrd="0" presId="urn:microsoft.com/office/officeart/2005/8/layout/orgChart1"/>
    <dgm:cxn modelId="{CA514362-9949-411F-9D6A-9600D8BFD012}" type="presParOf" srcId="{FB241561-FA04-4B60-98C6-C16705823113}" destId="{7A416FD3-AA73-4160-9CF1-E66534D08FED}" srcOrd="0" destOrd="0" presId="urn:microsoft.com/office/officeart/2005/8/layout/orgChart1"/>
    <dgm:cxn modelId="{100E8F7C-BD68-4AEA-BF32-7926B0FB756E}" type="presParOf" srcId="{FB241561-FA04-4B60-98C6-C16705823113}" destId="{F0C34252-A466-425C-B5EE-06C090737A18}" srcOrd="1" destOrd="0" presId="urn:microsoft.com/office/officeart/2005/8/layout/orgChart1"/>
    <dgm:cxn modelId="{91DE68AA-9A47-45CB-B504-A8D14837C393}" type="presParOf" srcId="{B12710B5-D723-4901-A0A2-2A30DECA17E5}" destId="{40C87290-B28A-46CA-B2EB-903E3D881FA2}" srcOrd="1" destOrd="0" presId="urn:microsoft.com/office/officeart/2005/8/layout/orgChart1"/>
    <dgm:cxn modelId="{185F03F4-6919-406C-8822-4C4031BD542F}" type="presParOf" srcId="{B12710B5-D723-4901-A0A2-2A30DECA17E5}" destId="{96ACCC90-F281-4F53-ACBB-F7AF7D5A4640}" srcOrd="2" destOrd="0" presId="urn:microsoft.com/office/officeart/2005/8/layout/orgChart1"/>
    <dgm:cxn modelId="{26B5815D-80EA-4495-BAB5-E543FFAFCE61}" type="presParOf" srcId="{5543C1A2-5C63-4E18-B83E-AE9A716B2CB2}" destId="{36A7C1DC-B818-481D-B88E-EDBE6DE918C7}" srcOrd="4" destOrd="0" presId="urn:microsoft.com/office/officeart/2005/8/layout/orgChart1"/>
    <dgm:cxn modelId="{8630DDC6-CA19-4B9E-B49E-249BB12F72DC}" type="presParOf" srcId="{5543C1A2-5C63-4E18-B83E-AE9A716B2CB2}" destId="{A1D17A65-54C6-4C09-B329-6039BDCCAC5E}" srcOrd="5" destOrd="0" presId="urn:microsoft.com/office/officeart/2005/8/layout/orgChart1"/>
    <dgm:cxn modelId="{2289AD4D-38DE-417D-8775-D0AB6B0B4B75}" type="presParOf" srcId="{A1D17A65-54C6-4C09-B329-6039BDCCAC5E}" destId="{8D704E64-910D-44A1-A417-3C1CC42B0AE5}" srcOrd="0" destOrd="0" presId="urn:microsoft.com/office/officeart/2005/8/layout/orgChart1"/>
    <dgm:cxn modelId="{E01FEA32-1B7F-402D-9986-61B962964EA5}" type="presParOf" srcId="{8D704E64-910D-44A1-A417-3C1CC42B0AE5}" destId="{0F2D8D79-9851-4A12-8769-828C136F04F5}" srcOrd="0" destOrd="0" presId="urn:microsoft.com/office/officeart/2005/8/layout/orgChart1"/>
    <dgm:cxn modelId="{1DDB9F45-4013-4CDA-9F66-8BE0A67AEE2F}" type="presParOf" srcId="{8D704E64-910D-44A1-A417-3C1CC42B0AE5}" destId="{378EC1D9-0F7F-414B-95AD-0BD88B3EB5C8}" srcOrd="1" destOrd="0" presId="urn:microsoft.com/office/officeart/2005/8/layout/orgChart1"/>
    <dgm:cxn modelId="{72BA59E5-27DE-470B-BAD2-FD7B9D63C140}" type="presParOf" srcId="{A1D17A65-54C6-4C09-B329-6039BDCCAC5E}" destId="{F3054FA3-AFA4-4B2D-9DBC-3D0636A9DE76}" srcOrd="1" destOrd="0" presId="urn:microsoft.com/office/officeart/2005/8/layout/orgChart1"/>
    <dgm:cxn modelId="{D9713F80-275D-4477-BA27-34EDC3BCF8D7}" type="presParOf" srcId="{A1D17A65-54C6-4C09-B329-6039BDCCAC5E}" destId="{1418D1D2-DF6F-455A-A4FE-ED5F54FC0E29}" srcOrd="2" destOrd="0" presId="urn:microsoft.com/office/officeart/2005/8/layout/orgChart1"/>
    <dgm:cxn modelId="{E9B74F6D-CD13-4C96-908F-27233003C967}" type="presParOf" srcId="{5543C1A2-5C63-4E18-B83E-AE9A716B2CB2}" destId="{FD81C8F9-D3A7-44AC-B31C-47B5BC5D99A6}" srcOrd="6" destOrd="0" presId="urn:microsoft.com/office/officeart/2005/8/layout/orgChart1"/>
    <dgm:cxn modelId="{A3A9A4BD-4B1B-4C15-8419-2513C4C10F1F}" type="presParOf" srcId="{5543C1A2-5C63-4E18-B83E-AE9A716B2CB2}" destId="{F0B3BB68-39B5-439D-B9FD-C0F8F47B7144}" srcOrd="7" destOrd="0" presId="urn:microsoft.com/office/officeart/2005/8/layout/orgChart1"/>
    <dgm:cxn modelId="{72D85DC0-177F-43DE-858C-376B16D594C7}" type="presParOf" srcId="{F0B3BB68-39B5-439D-B9FD-C0F8F47B7144}" destId="{2A934349-7972-412B-A079-CCD441742476}" srcOrd="0" destOrd="0" presId="urn:microsoft.com/office/officeart/2005/8/layout/orgChart1"/>
    <dgm:cxn modelId="{58A5460F-6862-4275-97C4-7C75F034162F}" type="presParOf" srcId="{2A934349-7972-412B-A079-CCD441742476}" destId="{403E6E34-649A-44DE-80A3-257DE790D2FB}" srcOrd="0" destOrd="0" presId="urn:microsoft.com/office/officeart/2005/8/layout/orgChart1"/>
    <dgm:cxn modelId="{21702470-58CA-4C67-B3B1-22C1E39E3912}" type="presParOf" srcId="{2A934349-7972-412B-A079-CCD441742476}" destId="{45B486DE-6015-4199-B484-8F2E175391F7}" srcOrd="1" destOrd="0" presId="urn:microsoft.com/office/officeart/2005/8/layout/orgChart1"/>
    <dgm:cxn modelId="{AE4A0115-08E4-4A19-9849-2B7263B7E2A4}" type="presParOf" srcId="{F0B3BB68-39B5-439D-B9FD-C0F8F47B7144}" destId="{42F0EEE1-CBAF-47D7-B6BA-7C98F7549862}" srcOrd="1" destOrd="0" presId="urn:microsoft.com/office/officeart/2005/8/layout/orgChart1"/>
    <dgm:cxn modelId="{85534380-EE11-47B4-9549-F2D838380E34}" type="presParOf" srcId="{F0B3BB68-39B5-439D-B9FD-C0F8F47B7144}" destId="{D8806474-6585-4230-BB6E-1AC412C43220}" srcOrd="2" destOrd="0" presId="urn:microsoft.com/office/officeart/2005/8/layout/orgChart1"/>
    <dgm:cxn modelId="{28E8866E-FAAF-47CE-87C8-9694573A1096}" type="presParOf" srcId="{5543C1A2-5C63-4E18-B83E-AE9A716B2CB2}" destId="{DF4481CE-489D-4A70-A8F9-AE2E7C22436A}" srcOrd="8" destOrd="0" presId="urn:microsoft.com/office/officeart/2005/8/layout/orgChart1"/>
    <dgm:cxn modelId="{83396A48-8898-4EB9-9808-DBD2F04B214A}" type="presParOf" srcId="{5543C1A2-5C63-4E18-B83E-AE9A716B2CB2}" destId="{50206653-EBF2-4C95-ABF7-96EFF924BB33}" srcOrd="9" destOrd="0" presId="urn:microsoft.com/office/officeart/2005/8/layout/orgChart1"/>
    <dgm:cxn modelId="{10CAACCF-709A-4483-9FC3-509C42BE72D1}" type="presParOf" srcId="{50206653-EBF2-4C95-ABF7-96EFF924BB33}" destId="{F7F525F2-4736-4FFF-B6E8-CCEB902D4A97}" srcOrd="0" destOrd="0" presId="urn:microsoft.com/office/officeart/2005/8/layout/orgChart1"/>
    <dgm:cxn modelId="{24C35132-4668-49DC-82ED-CA01940B0DDF}" type="presParOf" srcId="{F7F525F2-4736-4FFF-B6E8-CCEB902D4A97}" destId="{92BAF6F7-5AC4-47E4-B274-15E26A2A0DFD}" srcOrd="0" destOrd="0" presId="urn:microsoft.com/office/officeart/2005/8/layout/orgChart1"/>
    <dgm:cxn modelId="{1BE49F4F-E953-4B03-9626-E488C8CCE503}" type="presParOf" srcId="{F7F525F2-4736-4FFF-B6E8-CCEB902D4A97}" destId="{BB191B36-9C23-4EB0-B264-4C7B17818A58}" srcOrd="1" destOrd="0" presId="urn:microsoft.com/office/officeart/2005/8/layout/orgChart1"/>
    <dgm:cxn modelId="{0A76EF8F-3DF6-449D-AE74-68CB408A31A0}" type="presParOf" srcId="{50206653-EBF2-4C95-ABF7-96EFF924BB33}" destId="{C7322C4E-2F0A-4F12-8FCC-3CF50C670B55}" srcOrd="1" destOrd="0" presId="urn:microsoft.com/office/officeart/2005/8/layout/orgChart1"/>
    <dgm:cxn modelId="{35D15367-2267-4EF3-8860-5CFDD6A75A11}" type="presParOf" srcId="{50206653-EBF2-4C95-ABF7-96EFF924BB33}" destId="{3AC7CAF5-BB09-4414-AC39-95EF381ABFD3}" srcOrd="2" destOrd="0" presId="urn:microsoft.com/office/officeart/2005/8/layout/orgChart1"/>
    <dgm:cxn modelId="{144EB42F-32F0-47E1-825C-B148C41487EF}" type="presParOf" srcId="{5543C1A2-5C63-4E18-B83E-AE9A716B2CB2}" destId="{ADE1E9E7-655C-4114-9B8C-969D8CB96620}" srcOrd="10" destOrd="0" presId="urn:microsoft.com/office/officeart/2005/8/layout/orgChart1"/>
    <dgm:cxn modelId="{A02F82D9-1D19-4248-ADD6-C9DF7238680B}" type="presParOf" srcId="{5543C1A2-5C63-4E18-B83E-AE9A716B2CB2}" destId="{BB6E2E34-348C-4CB8-9E7C-D2EB2DC48151}" srcOrd="11" destOrd="0" presId="urn:microsoft.com/office/officeart/2005/8/layout/orgChart1"/>
    <dgm:cxn modelId="{D89F96CE-C678-4887-8891-F28A5C97B025}" type="presParOf" srcId="{BB6E2E34-348C-4CB8-9E7C-D2EB2DC48151}" destId="{98F46608-28C4-4A18-BCFC-56F86766DFF0}" srcOrd="0" destOrd="0" presId="urn:microsoft.com/office/officeart/2005/8/layout/orgChart1"/>
    <dgm:cxn modelId="{1523DA0A-608C-414C-836F-7C120A198968}" type="presParOf" srcId="{98F46608-28C4-4A18-BCFC-56F86766DFF0}" destId="{F7F8B27B-86BF-4B9C-B594-3309F2F5DDB1}" srcOrd="0" destOrd="0" presId="urn:microsoft.com/office/officeart/2005/8/layout/orgChart1"/>
    <dgm:cxn modelId="{951182AC-6212-43B5-A212-3606B776976E}" type="presParOf" srcId="{98F46608-28C4-4A18-BCFC-56F86766DFF0}" destId="{E6CE7C09-757A-4099-BF2A-244E57CA4766}" srcOrd="1" destOrd="0" presId="urn:microsoft.com/office/officeart/2005/8/layout/orgChart1"/>
    <dgm:cxn modelId="{D571A6D9-F865-4E23-98E2-307CE6424C7D}" type="presParOf" srcId="{BB6E2E34-348C-4CB8-9E7C-D2EB2DC48151}" destId="{C1F83741-8BD8-417B-B494-B880D02D2347}" srcOrd="1" destOrd="0" presId="urn:microsoft.com/office/officeart/2005/8/layout/orgChart1"/>
    <dgm:cxn modelId="{B755234D-FBB1-4A34-BD18-AF1E94E90999}" type="presParOf" srcId="{BB6E2E34-348C-4CB8-9E7C-D2EB2DC48151}" destId="{9D76C9D2-CAC8-4EAC-AE07-A746C6725E5C}" srcOrd="2" destOrd="0" presId="urn:microsoft.com/office/officeart/2005/8/layout/orgChart1"/>
    <dgm:cxn modelId="{385FF6B7-9689-4169-ADA9-920026A3A475}" type="presParOf" srcId="{48EBCC0E-88A0-45FC-90DD-23A0AE7E71DC}" destId="{A3E59B95-B6ED-47D9-9BC2-E339E97D1B06}" srcOrd="2" destOrd="0" presId="urn:microsoft.com/office/officeart/2005/8/layout/orgChart1"/>
  </dgm:cxnLst>
  <dgm:bg/>
  <dgm:whole/>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781CEE-D825-488C-97F2-595A4A406E2F}">
      <dsp:nvSpPr>
        <dsp:cNvPr id="0" name=""/>
        <dsp:cNvSpPr/>
      </dsp:nvSpPr>
      <dsp:spPr>
        <a:xfrm>
          <a:off x="3105119" y="2358"/>
          <a:ext cx="5120460" cy="5481682"/>
        </a:xfrm>
        <a:prstGeom prst="rightArrow">
          <a:avLst>
            <a:gd name="adj1" fmla="val 75000"/>
            <a:gd name="adj2" fmla="val 50000"/>
          </a:avLst>
        </a:prstGeom>
        <a:solidFill>
          <a:schemeClr val="accent6">
            <a:lumMod val="60000"/>
            <a:lumOff val="40000"/>
            <a:alpha val="90000"/>
          </a:schemeClr>
        </a:solidFill>
        <a:ln w="254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160" tIns="10160" rIns="10160" bIns="10160" numCol="1" spcCol="1270" anchor="t" anchorCtr="0">
          <a:noAutofit/>
        </a:bodyPr>
        <a:lstStyle/>
        <a:p>
          <a:pPr marL="171450" lvl="1" indent="-171450" algn="just" defTabSz="711200" rtl="0">
            <a:lnSpc>
              <a:spcPct val="90000"/>
            </a:lnSpc>
            <a:spcBef>
              <a:spcPct val="0"/>
            </a:spcBef>
            <a:spcAft>
              <a:spcPct val="15000"/>
            </a:spcAft>
            <a:buChar char="••"/>
          </a:pPr>
          <a:r>
            <a:rPr lang="en-GB" sz="1600" b="1" kern="1200" dirty="0" smtClean="0">
              <a:latin typeface="Gill Sans MT" pitchFamily="34" charset="0"/>
            </a:rPr>
            <a:t>U</a:t>
          </a:r>
          <a:r>
            <a:rPr lang="en-GB" sz="1800" b="1" kern="1200" dirty="0" smtClean="0">
              <a:latin typeface="Gill Sans MT" pitchFamily="34" charset="0"/>
            </a:rPr>
            <a:t>se of knowledge for efficiency gains in the economy- </a:t>
          </a:r>
          <a:r>
            <a:rPr lang="en-GB" sz="1600" kern="1200" dirty="0" smtClean="0">
              <a:latin typeface="Gill Sans MT" pitchFamily="34" charset="0"/>
            </a:rPr>
            <a:t>Drawing on progress achieved thus far, the NSI will expand research capacity (human capital development) and institution building, build on what it has learnt about commercialising ideas from research, and continue to support existing economic sectors (such as agriculture, forestry, </a:t>
          </a:r>
          <a:r>
            <a:rPr lang="en-GB" sz="1600" kern="1200" dirty="0" err="1" smtClean="0">
              <a:latin typeface="Gill Sans MT" pitchFamily="34" charset="0"/>
            </a:rPr>
            <a:t>agroprocessing</a:t>
          </a:r>
          <a:r>
            <a:rPr lang="en-GB" sz="1600" kern="1200" dirty="0" smtClean="0">
              <a:latin typeface="Gill Sans MT" pitchFamily="34" charset="0"/>
            </a:rPr>
            <a:t>, aquaculture, manufacturing and mining) and emerging sectors (such as minerals beneficiation, greener energy (hydrogen and fuel cells), and active pharmaceutical ingredient manufacturing) through technological innovation.</a:t>
          </a:r>
          <a:endParaRPr lang="en-GB" sz="1600" kern="1200" dirty="0">
            <a:latin typeface="Gill Sans MT" pitchFamily="34" charset="0"/>
          </a:endParaRPr>
        </a:p>
      </dsp:txBody>
      <dsp:txXfrm>
        <a:off x="3105119" y="687568"/>
        <a:ext cx="3200288" cy="4111262"/>
      </dsp:txXfrm>
    </dsp:sp>
    <dsp:sp modelId="{E8F44D20-4D49-47D8-A1EB-FFE43712AC24}">
      <dsp:nvSpPr>
        <dsp:cNvPr id="0" name=""/>
        <dsp:cNvSpPr/>
      </dsp:nvSpPr>
      <dsp:spPr>
        <a:xfrm>
          <a:off x="4020" y="535781"/>
          <a:ext cx="3101099" cy="4414837"/>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76200" rIns="152400" bIns="76200" numCol="1" spcCol="1270" anchor="ctr" anchorCtr="0">
          <a:noAutofit/>
        </a:bodyPr>
        <a:lstStyle/>
        <a:p>
          <a:pPr lvl="0" algn="ctr" defTabSz="1778000" rtl="0">
            <a:lnSpc>
              <a:spcPct val="90000"/>
            </a:lnSpc>
            <a:spcBef>
              <a:spcPct val="0"/>
            </a:spcBef>
            <a:spcAft>
              <a:spcPct val="35000"/>
            </a:spcAft>
          </a:pPr>
          <a:r>
            <a:rPr lang="en-GB" sz="4000" b="1" kern="1200" dirty="0" smtClean="0">
              <a:latin typeface="Gill Sans MT" pitchFamily="34" charset="0"/>
            </a:rPr>
            <a:t>Phase One (2012-2017)</a:t>
          </a:r>
          <a:endParaRPr lang="en-GB" sz="4000" kern="1200" dirty="0">
            <a:latin typeface="Gill Sans MT" pitchFamily="34" charset="0"/>
          </a:endParaRPr>
        </a:p>
      </dsp:txBody>
      <dsp:txXfrm>
        <a:off x="155403" y="687164"/>
        <a:ext cx="2798333" cy="411207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71D2DE-08AF-AD4E-8D7C-4867E348902B}">
      <dsp:nvSpPr>
        <dsp:cNvPr id="0" name=""/>
        <dsp:cNvSpPr/>
      </dsp:nvSpPr>
      <dsp:spPr>
        <a:xfrm>
          <a:off x="878270" y="0"/>
          <a:ext cx="7691024" cy="4806889"/>
        </a:xfrm>
        <a:prstGeom prst="swooshArrow">
          <a:avLst>
            <a:gd name="adj1" fmla="val 25000"/>
            <a:gd name="adj2" fmla="val 25000"/>
          </a:avLst>
        </a:prstGeom>
        <a:solidFill>
          <a:schemeClr val="accent1">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96BAF3B1-EC0D-9F48-B2AB-412458E21CF6}">
      <dsp:nvSpPr>
        <dsp:cNvPr id="0" name=""/>
        <dsp:cNvSpPr/>
      </dsp:nvSpPr>
      <dsp:spPr>
        <a:xfrm>
          <a:off x="1635836" y="3574403"/>
          <a:ext cx="176893" cy="176893"/>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8FAF16A6-8767-F74A-B389-7570695AC34A}">
      <dsp:nvSpPr>
        <dsp:cNvPr id="0" name=""/>
        <dsp:cNvSpPr/>
      </dsp:nvSpPr>
      <dsp:spPr>
        <a:xfrm>
          <a:off x="1089124" y="3303953"/>
          <a:ext cx="1425475" cy="9589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3732" tIns="0" rIns="0" bIns="0" numCol="1" spcCol="1270" anchor="t" anchorCtr="0">
          <a:noAutofit/>
        </a:bodyPr>
        <a:lstStyle/>
        <a:p>
          <a:pPr lvl="0" algn="ctr" defTabSz="889000">
            <a:lnSpc>
              <a:spcPct val="90000"/>
            </a:lnSpc>
            <a:spcBef>
              <a:spcPct val="0"/>
            </a:spcBef>
            <a:spcAft>
              <a:spcPct val="35000"/>
            </a:spcAft>
          </a:pPr>
          <a:r>
            <a:rPr lang="en-US" sz="2000" b="1" kern="1200" dirty="0" smtClean="0">
              <a:latin typeface="Gill Sans MT"/>
              <a:cs typeface="Gill Sans MT"/>
            </a:rPr>
            <a:t>S&amp;T </a:t>
          </a:r>
        </a:p>
        <a:p>
          <a:pPr lvl="0" algn="ctr" defTabSz="889000">
            <a:lnSpc>
              <a:spcPct val="90000"/>
            </a:lnSpc>
            <a:spcBef>
              <a:spcPct val="0"/>
            </a:spcBef>
            <a:spcAft>
              <a:spcPct val="35000"/>
            </a:spcAft>
          </a:pPr>
          <a:r>
            <a:rPr lang="en-US" sz="2000" b="1" kern="1200" dirty="0" smtClean="0">
              <a:latin typeface="Gill Sans MT"/>
              <a:cs typeface="Gill Sans MT"/>
            </a:rPr>
            <a:t>White Paper</a:t>
          </a:r>
          <a:endParaRPr lang="en-US" sz="2000" b="1" kern="1200" dirty="0">
            <a:latin typeface="Gill Sans MT"/>
            <a:cs typeface="Gill Sans MT"/>
          </a:endParaRPr>
        </a:p>
      </dsp:txBody>
      <dsp:txXfrm>
        <a:off x="1089124" y="3303953"/>
        <a:ext cx="1425475" cy="958979"/>
      </dsp:txXfrm>
    </dsp:sp>
    <dsp:sp modelId="{9DE63360-C70A-5F47-BAA4-82E489C1DF7D}">
      <dsp:nvSpPr>
        <dsp:cNvPr id="0" name=""/>
        <dsp:cNvSpPr/>
      </dsp:nvSpPr>
      <dsp:spPr>
        <a:xfrm>
          <a:off x="2593368" y="2654364"/>
          <a:ext cx="276876" cy="276876"/>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A469928-423E-A34E-825C-9CBA128A9AB9}">
      <dsp:nvSpPr>
        <dsp:cNvPr id="0" name=""/>
        <dsp:cNvSpPr/>
      </dsp:nvSpPr>
      <dsp:spPr>
        <a:xfrm>
          <a:off x="2057461" y="2478545"/>
          <a:ext cx="1276709" cy="5119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6711" tIns="0" rIns="0" bIns="0" numCol="1" spcCol="1270" anchor="t" anchorCtr="0">
          <a:noAutofit/>
        </a:bodyPr>
        <a:lstStyle/>
        <a:p>
          <a:pPr lvl="0" algn="ctr" defTabSz="889000">
            <a:lnSpc>
              <a:spcPct val="90000"/>
            </a:lnSpc>
            <a:spcBef>
              <a:spcPct val="0"/>
            </a:spcBef>
            <a:spcAft>
              <a:spcPct val="35000"/>
            </a:spcAft>
          </a:pPr>
          <a:r>
            <a:rPr lang="en-US" sz="2000" b="1" kern="1200" dirty="0" smtClean="0">
              <a:latin typeface="Gill Sans MT"/>
              <a:cs typeface="Gill Sans MT"/>
            </a:rPr>
            <a:t>R&amp;D </a:t>
          </a:r>
        </a:p>
        <a:p>
          <a:pPr lvl="0" algn="ctr" defTabSz="889000">
            <a:lnSpc>
              <a:spcPct val="90000"/>
            </a:lnSpc>
            <a:spcBef>
              <a:spcPct val="0"/>
            </a:spcBef>
            <a:spcAft>
              <a:spcPct val="35000"/>
            </a:spcAft>
          </a:pPr>
          <a:r>
            <a:rPr lang="en-US" sz="2000" b="1" kern="1200" dirty="0" smtClean="0">
              <a:latin typeface="Gill Sans MT"/>
              <a:cs typeface="Gill Sans MT"/>
            </a:rPr>
            <a:t>Strategy</a:t>
          </a:r>
          <a:endParaRPr lang="en-US" sz="2000" b="1" kern="1200" dirty="0">
            <a:latin typeface="Gill Sans MT"/>
            <a:cs typeface="Gill Sans MT"/>
          </a:endParaRPr>
        </a:p>
      </dsp:txBody>
      <dsp:txXfrm>
        <a:off x="2057461" y="2478545"/>
        <a:ext cx="1276709" cy="511940"/>
      </dsp:txXfrm>
    </dsp:sp>
    <dsp:sp modelId="{D72E8969-0E3C-3D4C-ABD6-57108D9D1CD6}">
      <dsp:nvSpPr>
        <dsp:cNvPr id="0" name=""/>
        <dsp:cNvSpPr/>
      </dsp:nvSpPr>
      <dsp:spPr>
        <a:xfrm>
          <a:off x="3823932" y="1920833"/>
          <a:ext cx="369169" cy="369169"/>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5729BED-0980-7C44-AB45-BA2B668F07CC}">
      <dsp:nvSpPr>
        <dsp:cNvPr id="0" name=""/>
        <dsp:cNvSpPr/>
      </dsp:nvSpPr>
      <dsp:spPr>
        <a:xfrm>
          <a:off x="3033859" y="1727468"/>
          <a:ext cx="1910069" cy="6032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5615" tIns="0" rIns="0" bIns="0" numCol="1" spcCol="1270" anchor="t" anchorCtr="0">
          <a:noAutofit/>
        </a:bodyPr>
        <a:lstStyle/>
        <a:p>
          <a:pPr lvl="0" algn="ctr" defTabSz="889000">
            <a:lnSpc>
              <a:spcPct val="90000"/>
            </a:lnSpc>
            <a:spcBef>
              <a:spcPct val="0"/>
            </a:spcBef>
            <a:spcAft>
              <a:spcPct val="35000"/>
            </a:spcAft>
          </a:pPr>
          <a:r>
            <a:rPr lang="en-US" sz="2000" b="1" kern="1200" dirty="0" smtClean="0">
              <a:latin typeface="Gill Sans MT"/>
              <a:cs typeface="Gill Sans MT"/>
            </a:rPr>
            <a:t>Strategic Management Model</a:t>
          </a:r>
          <a:endParaRPr lang="en-US" sz="2000" b="1" kern="1200" dirty="0">
            <a:latin typeface="Gill Sans MT"/>
            <a:cs typeface="Gill Sans MT"/>
          </a:endParaRPr>
        </a:p>
      </dsp:txBody>
      <dsp:txXfrm>
        <a:off x="3033859" y="1727468"/>
        <a:ext cx="1910069" cy="603265"/>
      </dsp:txXfrm>
    </dsp:sp>
    <dsp:sp modelId="{ED80AEC5-AD0D-E942-A6B7-DC7B9F7CE4DC}">
      <dsp:nvSpPr>
        <dsp:cNvPr id="0" name=""/>
        <dsp:cNvSpPr/>
      </dsp:nvSpPr>
      <dsp:spPr>
        <a:xfrm>
          <a:off x="5254463" y="1347851"/>
          <a:ext cx="476843" cy="476843"/>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DBC7C1B-0BAB-C649-918B-C272B1831420}">
      <dsp:nvSpPr>
        <dsp:cNvPr id="0" name=""/>
        <dsp:cNvSpPr/>
      </dsp:nvSpPr>
      <dsp:spPr>
        <a:xfrm>
          <a:off x="4611124" y="1201716"/>
          <a:ext cx="1538204" cy="5167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2669" tIns="0" rIns="0" bIns="0" numCol="1" spcCol="1270" anchor="t" anchorCtr="0">
          <a:noAutofit/>
        </a:bodyPr>
        <a:lstStyle/>
        <a:p>
          <a:pPr lvl="0" algn="ctr" defTabSz="889000">
            <a:lnSpc>
              <a:spcPct val="90000"/>
            </a:lnSpc>
            <a:spcBef>
              <a:spcPct val="0"/>
            </a:spcBef>
            <a:spcAft>
              <a:spcPct val="35000"/>
            </a:spcAft>
          </a:pPr>
          <a:r>
            <a:rPr lang="en-US" sz="2000" b="1" kern="1200" dirty="0" smtClean="0">
              <a:latin typeface="Gill Sans MT"/>
              <a:cs typeface="Gill Sans MT"/>
            </a:rPr>
            <a:t>10 Year Innovation Plan</a:t>
          </a:r>
          <a:endParaRPr lang="en-US" sz="2000" b="1" kern="1200" dirty="0">
            <a:latin typeface="Gill Sans MT"/>
            <a:cs typeface="Gill Sans MT"/>
          </a:endParaRPr>
        </a:p>
      </dsp:txBody>
      <dsp:txXfrm>
        <a:off x="4611124" y="1201716"/>
        <a:ext cx="1538204" cy="516747"/>
      </dsp:txXfrm>
    </dsp:sp>
    <dsp:sp modelId="{23E6C4AC-6B3B-2C4E-885E-0C574FF9C832}">
      <dsp:nvSpPr>
        <dsp:cNvPr id="0" name=""/>
        <dsp:cNvSpPr/>
      </dsp:nvSpPr>
      <dsp:spPr>
        <a:xfrm>
          <a:off x="6727294" y="965223"/>
          <a:ext cx="607590" cy="607590"/>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AF5C777-0FD6-4A4A-9D74-386BE5BC1A5D}">
      <dsp:nvSpPr>
        <dsp:cNvPr id="0" name=""/>
        <dsp:cNvSpPr/>
      </dsp:nvSpPr>
      <dsp:spPr>
        <a:xfrm>
          <a:off x="5928850" y="976401"/>
          <a:ext cx="2302677" cy="6837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21950" tIns="0" rIns="0" bIns="0" numCol="1" spcCol="1270" anchor="t" anchorCtr="0">
          <a:noAutofit/>
        </a:bodyPr>
        <a:lstStyle/>
        <a:p>
          <a:pPr lvl="0" algn="ctr" defTabSz="889000">
            <a:lnSpc>
              <a:spcPct val="90000"/>
            </a:lnSpc>
            <a:spcBef>
              <a:spcPct val="0"/>
            </a:spcBef>
            <a:spcAft>
              <a:spcPct val="35000"/>
            </a:spcAft>
          </a:pPr>
          <a:r>
            <a:rPr lang="en-US" sz="2000" b="1" i="0" kern="1200" dirty="0" smtClean="0">
              <a:latin typeface="Gill Sans MT"/>
              <a:cs typeface="Gill Sans MT"/>
            </a:rPr>
            <a:t>Policy Implementation</a:t>
          </a:r>
          <a:endParaRPr lang="en-US" sz="2000" b="1" i="0" kern="1200" dirty="0">
            <a:latin typeface="Gill Sans MT"/>
            <a:cs typeface="Gill Sans MT"/>
          </a:endParaRPr>
        </a:p>
      </dsp:txBody>
      <dsp:txXfrm>
        <a:off x="5928850" y="976401"/>
        <a:ext cx="2302677" cy="683799"/>
      </dsp:txXfrm>
    </dsp:sp>
  </dsp:spTree>
</dsp:drawing>
</file>

<file path=ppt/diagrams/layout1.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3.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5.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0.01852</cdr:x>
      <cdr:y>0.27927</cdr:y>
    </cdr:from>
    <cdr:to>
      <cdr:x>0.06481</cdr:x>
      <cdr:y>0.48873</cdr:y>
    </cdr:to>
    <cdr:sp macro="" textlink="">
      <cdr:nvSpPr>
        <cdr:cNvPr id="2" name="TextBox 1"/>
        <cdr:cNvSpPr txBox="1"/>
      </cdr:nvSpPr>
      <cdr:spPr>
        <a:xfrm xmlns:a="http://schemas.openxmlformats.org/drawingml/2006/main">
          <a:off x="152400" y="1219200"/>
          <a:ext cx="381000" cy="914400"/>
        </a:xfrm>
        <a:prstGeom xmlns:a="http://schemas.openxmlformats.org/drawingml/2006/main" prst="rect">
          <a:avLst/>
        </a:prstGeom>
      </cdr:spPr>
      <cdr:txBody>
        <a:bodyPr xmlns:a="http://schemas.openxmlformats.org/drawingml/2006/main" vert="vert270" wrap="square" rtlCol="0"/>
        <a:lstStyle xmlns:a="http://schemas.openxmlformats.org/drawingml/2006/main"/>
        <a:p xmlns:a="http://schemas.openxmlformats.org/drawingml/2006/main">
          <a:r>
            <a:rPr lang="en-ZA" sz="1100" b="1" dirty="0" smtClean="0"/>
            <a:t>Rand (million)</a:t>
          </a:r>
          <a:endParaRPr lang="en-GB" sz="1100" b="1" dirty="0"/>
        </a:p>
      </cdr:txBody>
    </cdr:sp>
  </cdr:relSizeAnchor>
</c:userShapes>
</file>

<file path=ppt/drawings/drawing2.xml><?xml version="1.0" encoding="utf-8"?>
<c:userShapes xmlns:c="http://schemas.openxmlformats.org/drawingml/2006/chart">
  <cdr:relSizeAnchor xmlns:cdr="http://schemas.openxmlformats.org/drawingml/2006/chartDrawing">
    <cdr:from>
      <cdr:x>0.01695</cdr:x>
      <cdr:y>0.19568</cdr:y>
    </cdr:from>
    <cdr:to>
      <cdr:x>0.05932</cdr:x>
      <cdr:y>0.48867</cdr:y>
    </cdr:to>
    <cdr:sp macro="" textlink="">
      <cdr:nvSpPr>
        <cdr:cNvPr id="2" name="TextBox 1"/>
        <cdr:cNvSpPr txBox="1"/>
      </cdr:nvSpPr>
      <cdr:spPr>
        <a:xfrm xmlns:a="http://schemas.openxmlformats.org/drawingml/2006/main">
          <a:off x="152400" y="661574"/>
          <a:ext cx="381000" cy="990600"/>
        </a:xfrm>
        <a:prstGeom xmlns:a="http://schemas.openxmlformats.org/drawingml/2006/main" prst="rect">
          <a:avLst/>
        </a:prstGeom>
      </cdr:spPr>
      <cdr:txBody>
        <a:bodyPr xmlns:a="http://schemas.openxmlformats.org/drawingml/2006/main" wrap="square" rtlCol="0"/>
        <a:lstStyle xmlns:a="http://schemas.openxmlformats.org/drawingml/2006/main"/>
        <a:p xmlns:a="http://schemas.openxmlformats.org/drawingml/2006/main">
          <a:endParaRPr lang="en-GB" sz="1100" dirty="0"/>
        </a:p>
      </cdr:txBody>
    </cdr:sp>
  </cdr:relSizeAnchor>
  <cdr:relSizeAnchor xmlns:cdr="http://schemas.openxmlformats.org/drawingml/2006/chartDrawing">
    <cdr:from>
      <cdr:x>0.01695</cdr:x>
      <cdr:y>0.17314</cdr:y>
    </cdr:from>
    <cdr:to>
      <cdr:x>0.05932</cdr:x>
      <cdr:y>0.48867</cdr:y>
    </cdr:to>
    <cdr:sp macro="" textlink="">
      <cdr:nvSpPr>
        <cdr:cNvPr id="3" name="TextBox 2"/>
        <cdr:cNvSpPr txBox="1"/>
      </cdr:nvSpPr>
      <cdr:spPr>
        <a:xfrm xmlns:a="http://schemas.openxmlformats.org/drawingml/2006/main">
          <a:off x="152400" y="585374"/>
          <a:ext cx="381000" cy="1066800"/>
        </a:xfrm>
        <a:prstGeom xmlns:a="http://schemas.openxmlformats.org/drawingml/2006/main" prst="rect">
          <a:avLst/>
        </a:prstGeom>
      </cdr:spPr>
      <cdr:txBody>
        <a:bodyPr xmlns:a="http://schemas.openxmlformats.org/drawingml/2006/main" vert="vert270" wrap="square" rtlCol="0"/>
        <a:lstStyle xmlns:a="http://schemas.openxmlformats.org/drawingml/2006/main"/>
        <a:p xmlns:a="http://schemas.openxmlformats.org/drawingml/2006/main">
          <a:r>
            <a:rPr lang="en-ZA" sz="1100" b="1" dirty="0" smtClean="0"/>
            <a:t>Percentage</a:t>
          </a:r>
          <a:endParaRPr lang="en-GB" sz="1100" b="1"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849688" y="0"/>
            <a:ext cx="2946400" cy="496888"/>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itchFamily="34" charset="0"/>
                <a:ea typeface="ＭＳ Ｐゴシック" pitchFamily="34" charset="-128"/>
              </a:defRPr>
            </a:lvl1pPr>
          </a:lstStyle>
          <a:p>
            <a:pPr>
              <a:defRPr/>
            </a:pPr>
            <a:fld id="{CAF7032C-FBEC-4DC6-8292-70D4A5ECB462}" type="datetimeFigureOut">
              <a:rPr lang="en-US"/>
              <a:pPr>
                <a:defRPr/>
              </a:pPr>
              <a:t>4/23/2015</a:t>
            </a:fld>
            <a:endParaRPr lang="en-US"/>
          </a:p>
        </p:txBody>
      </p:sp>
      <p:sp>
        <p:nvSpPr>
          <p:cNvPr id="4" name="Footer Placeholder 3"/>
          <p:cNvSpPr>
            <a:spLocks noGrp="1"/>
          </p:cNvSpPr>
          <p:nvPr>
            <p:ph type="ftr" sz="quarter" idx="2"/>
          </p:nvPr>
        </p:nvSpPr>
        <p:spPr>
          <a:xfrm>
            <a:off x="0" y="9428163"/>
            <a:ext cx="2946400" cy="496887"/>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849688" y="9428163"/>
            <a:ext cx="2946400" cy="496887"/>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itchFamily="34" charset="0"/>
                <a:ea typeface="ＭＳ Ｐゴシック" pitchFamily="34" charset="-128"/>
              </a:defRPr>
            </a:lvl1pPr>
          </a:lstStyle>
          <a:p>
            <a:pPr>
              <a:defRPr/>
            </a:pPr>
            <a:fld id="{218FA4FC-FD1B-4F9D-9797-CDC4E27CCF24}" type="slidenum">
              <a:rPr lang="en-US"/>
              <a:pPr>
                <a:defRPr/>
              </a:pPr>
              <a:t>‹#›</a:t>
            </a:fld>
            <a:endParaRPr lang="en-US"/>
          </a:p>
        </p:txBody>
      </p:sp>
    </p:spTree>
    <p:extLst>
      <p:ext uri="{BB962C8B-B14F-4D97-AF65-F5344CB8AC3E}">
        <p14:creationId xmlns:p14="http://schemas.microsoft.com/office/powerpoint/2010/main" xmlns="" val="91426300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GB"/>
          </a:p>
        </p:txBody>
      </p:sp>
      <p:sp>
        <p:nvSpPr>
          <p:cNvPr id="3" name="Date Placeholder 2"/>
          <p:cNvSpPr>
            <a:spLocks noGrp="1"/>
          </p:cNvSpPr>
          <p:nvPr>
            <p:ph type="dt" idx="1"/>
          </p:nvPr>
        </p:nvSpPr>
        <p:spPr>
          <a:xfrm>
            <a:off x="3849688" y="0"/>
            <a:ext cx="2946400" cy="496888"/>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itchFamily="34" charset="0"/>
                <a:ea typeface="ＭＳ Ｐゴシック" pitchFamily="34" charset="-128"/>
              </a:defRPr>
            </a:lvl1pPr>
          </a:lstStyle>
          <a:p>
            <a:pPr>
              <a:defRPr/>
            </a:pPr>
            <a:fld id="{5EFB4741-465C-47D3-82E6-5A972DF4913E}" type="datetimeFigureOut">
              <a:rPr lang="en-US"/>
              <a:pPr>
                <a:defRPr/>
              </a:pPr>
              <a:t>4/23/2015</a:t>
            </a:fld>
            <a:endParaRPr lang="en-GB"/>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p:cNvSpPr>
            <a:spLocks noGrp="1"/>
          </p:cNvSpPr>
          <p:nvPr>
            <p:ph type="body" sz="quarter" idx="3"/>
          </p:nvPr>
        </p:nvSpPr>
        <p:spPr>
          <a:xfrm>
            <a:off x="679450" y="4714876"/>
            <a:ext cx="5438775" cy="4467225"/>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6" name="Footer Placeholder 5"/>
          <p:cNvSpPr>
            <a:spLocks noGrp="1"/>
          </p:cNvSpPr>
          <p:nvPr>
            <p:ph type="ftr" sz="quarter" idx="4"/>
          </p:nvPr>
        </p:nvSpPr>
        <p:spPr>
          <a:xfrm>
            <a:off x="0" y="9428163"/>
            <a:ext cx="2946400" cy="496887"/>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GB"/>
          </a:p>
        </p:txBody>
      </p:sp>
      <p:sp>
        <p:nvSpPr>
          <p:cNvPr id="7" name="Slide Number Placeholder 6"/>
          <p:cNvSpPr>
            <a:spLocks noGrp="1"/>
          </p:cNvSpPr>
          <p:nvPr>
            <p:ph type="sldNum" sz="quarter" idx="5"/>
          </p:nvPr>
        </p:nvSpPr>
        <p:spPr>
          <a:xfrm>
            <a:off x="3849688" y="9428163"/>
            <a:ext cx="2946400" cy="496887"/>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itchFamily="34" charset="0"/>
                <a:ea typeface="ＭＳ Ｐゴシック" pitchFamily="34" charset="-128"/>
              </a:defRPr>
            </a:lvl1pPr>
          </a:lstStyle>
          <a:p>
            <a:pPr>
              <a:defRPr/>
            </a:pPr>
            <a:fld id="{474DB157-5556-4E96-8F63-934A0B8C0A27}" type="slidenum">
              <a:rPr lang="en-GB"/>
              <a:pPr>
                <a:defRPr/>
              </a:pPr>
              <a:t>‹#›</a:t>
            </a:fld>
            <a:endParaRPr lang="en-GB"/>
          </a:p>
        </p:txBody>
      </p:sp>
    </p:spTree>
    <p:extLst>
      <p:ext uri="{BB962C8B-B14F-4D97-AF65-F5344CB8AC3E}">
        <p14:creationId xmlns:p14="http://schemas.microsoft.com/office/powerpoint/2010/main" xmlns="" val="2813127885"/>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MS PGothic" pitchFamily="34" charset="-128"/>
        <a:cs typeface="+mn-cs"/>
      </a:defRPr>
    </a:lvl1pPr>
    <a:lvl2pPr marL="457200" algn="l" rtl="0" eaLnBrk="0" fontAlgn="base" hangingPunct="0">
      <a:spcBef>
        <a:spcPct val="30000"/>
      </a:spcBef>
      <a:spcAft>
        <a:spcPct val="0"/>
      </a:spcAft>
      <a:defRPr sz="1200" kern="1200">
        <a:solidFill>
          <a:schemeClr val="tx1"/>
        </a:solidFill>
        <a:latin typeface="+mn-lt"/>
        <a:ea typeface="MS PGothic" pitchFamily="34" charset="-128"/>
        <a:cs typeface="+mn-cs"/>
      </a:defRPr>
    </a:lvl2pPr>
    <a:lvl3pPr marL="914400" algn="l" rtl="0" eaLnBrk="0" fontAlgn="base" hangingPunct="0">
      <a:spcBef>
        <a:spcPct val="30000"/>
      </a:spcBef>
      <a:spcAft>
        <a:spcPct val="0"/>
      </a:spcAft>
      <a:defRPr sz="1200" kern="1200">
        <a:solidFill>
          <a:schemeClr val="tx1"/>
        </a:solidFill>
        <a:latin typeface="+mn-lt"/>
        <a:ea typeface="MS PGothic" pitchFamily="34" charset="-128"/>
        <a:cs typeface="+mn-cs"/>
      </a:defRPr>
    </a:lvl3pPr>
    <a:lvl4pPr marL="1371600" algn="l" rtl="0" eaLnBrk="0" fontAlgn="base" hangingPunct="0">
      <a:spcBef>
        <a:spcPct val="30000"/>
      </a:spcBef>
      <a:spcAft>
        <a:spcPct val="0"/>
      </a:spcAft>
      <a:defRPr sz="1200" kern="1200">
        <a:solidFill>
          <a:schemeClr val="tx1"/>
        </a:solidFill>
        <a:latin typeface="+mn-lt"/>
        <a:ea typeface="MS PGothic" pitchFamily="34" charset="-128"/>
        <a:cs typeface="+mn-cs"/>
      </a:defRPr>
    </a:lvl4pPr>
    <a:lvl5pPr marL="1828800" algn="l" rtl="0" eaLnBrk="0" fontAlgn="base" hangingPunct="0">
      <a:spcBef>
        <a:spcPct val="30000"/>
      </a:spcBef>
      <a:spcAft>
        <a:spcPct val="0"/>
      </a:spcAft>
      <a:defRPr sz="1200" kern="1200">
        <a:solidFill>
          <a:schemeClr val="tx1"/>
        </a:solidFill>
        <a:latin typeface="+mn-lt"/>
        <a:ea typeface="MS PGothic"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p:spPr>
      </p:sp>
      <p:sp>
        <p:nvSpPr>
          <p:cNvPr id="3993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GB" smtClean="0"/>
          </a:p>
        </p:txBody>
      </p:sp>
      <p:sp>
        <p:nvSpPr>
          <p:cNvPr id="4" name="Slide Number Placeholder 3"/>
          <p:cNvSpPr>
            <a:spLocks noGrp="1"/>
          </p:cNvSpPr>
          <p:nvPr>
            <p:ph type="sldNum" sz="quarter" idx="5"/>
          </p:nvPr>
        </p:nvSpPr>
        <p:spPr/>
        <p:txBody>
          <a:bodyPr/>
          <a:lstStyle/>
          <a:p>
            <a:pPr>
              <a:defRPr/>
            </a:pPr>
            <a:fld id="{97656861-6FC3-4B62-BB63-BD631A11CDAB}" type="slidenum">
              <a:rPr lang="en-GB" smtClean="0"/>
              <a:pPr>
                <a:defRPr/>
              </a:pPr>
              <a:t>1</a:t>
            </a:fld>
            <a:endParaRPr lang="en-GB"/>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bwMode="auto">
          <a:ln>
            <a:miter lim="800000"/>
            <a:headEnd/>
            <a:tailEnd/>
          </a:ln>
        </p:spPr>
        <p:txBody>
          <a:bodyPr/>
          <a:lstStyle/>
          <a:p>
            <a:pPr>
              <a:defRPr/>
            </a:pPr>
            <a:fld id="{24F86649-314E-4199-A649-F843CE915131}" type="slidenum">
              <a:rPr lang="en-US" smtClean="0"/>
              <a:pPr>
                <a:defRPr/>
              </a:pPr>
              <a:t>23</a:t>
            </a:fld>
            <a:endParaRPr lang="en-US" smtClean="0"/>
          </a:p>
        </p:txBody>
      </p:sp>
      <p:sp>
        <p:nvSpPr>
          <p:cNvPr id="4198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1988" name="Rectangle 3"/>
          <p:cNvSpPr>
            <a:spLocks noGrp="1" noChangeArrowheads="1"/>
          </p:cNvSpPr>
          <p:nvPr>
            <p:ph type="body" idx="1"/>
          </p:nvPr>
        </p:nvSpPr>
        <p:spPr bwMode="auto">
          <a:xfrm>
            <a:off x="677863" y="4713288"/>
            <a:ext cx="5441950" cy="4468812"/>
          </a:xfrm>
          <a:noFill/>
        </p:spPr>
        <p:txBody>
          <a:bodyPr wrap="square" numCol="1" anchor="t" anchorCtr="0" compatLnSpc="1">
            <a:prstTxWarp prst="textNoShape">
              <a:avLst/>
            </a:prstTxWarp>
          </a:bodyPr>
          <a:lstStyle/>
          <a:p>
            <a:pPr eaLnBrk="1" hangingPunct="1">
              <a:spcBef>
                <a:spcPct val="0"/>
              </a:spcBef>
            </a:pPr>
            <a:endParaRPr lang="en-GB"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noFill/>
          <a:ln>
            <a:solidFill>
              <a:srgbClr val="000000"/>
            </a:solidFill>
            <a:miter lim="800000"/>
            <a:headEnd/>
            <a:tailEnd/>
          </a:ln>
        </p:spPr>
      </p:sp>
      <p:sp>
        <p:nvSpPr>
          <p:cNvPr id="1638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Still need to debate whether we combine SO2 and SO4</a:t>
            </a:r>
            <a:endParaRPr lang="en-GB" smtClean="0"/>
          </a:p>
        </p:txBody>
      </p:sp>
      <p:sp>
        <p:nvSpPr>
          <p:cNvPr id="4" name="Slide Number Placeholder 3"/>
          <p:cNvSpPr>
            <a:spLocks noGrp="1"/>
          </p:cNvSpPr>
          <p:nvPr>
            <p:ph type="sldNum" sz="quarter" idx="5"/>
          </p:nvPr>
        </p:nvSpPr>
        <p:spPr/>
        <p:txBody>
          <a:bodyPr/>
          <a:lstStyle/>
          <a:p>
            <a:pPr>
              <a:defRPr/>
            </a:pPr>
            <a:fld id="{14A2031C-2D7F-4B8E-8971-FA6095DCB9F7}" type="slidenum">
              <a:rPr lang="en-GB" smtClean="0"/>
              <a:pPr>
                <a:defRPr/>
              </a:pPr>
              <a:t>32</a:t>
            </a:fld>
            <a:endParaRPr lang="en-GB"/>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Dear DG, you asked about the contribution</a:t>
            </a:r>
            <a:r>
              <a:rPr lang="en-US" baseline="0" dirty="0" smtClean="0"/>
              <a:t> of technology exports to the current account deficit:</a:t>
            </a:r>
          </a:p>
          <a:p>
            <a:pPr>
              <a:buFont typeface="Arial" pitchFamily="34" charset="0"/>
              <a:buChar char="•"/>
            </a:pPr>
            <a:endParaRPr lang="en-US" baseline="0" dirty="0" smtClean="0"/>
          </a:p>
          <a:p>
            <a:pPr lvl="1">
              <a:buFont typeface="Arial" pitchFamily="34" charset="0"/>
              <a:buChar char="•"/>
            </a:pPr>
            <a:r>
              <a:rPr lang="en-US" baseline="0" dirty="0" smtClean="0"/>
              <a:t>The </a:t>
            </a:r>
            <a:r>
              <a:rPr lang="en-US" baseline="0" dirty="0" err="1" smtClean="0"/>
              <a:t>rands</a:t>
            </a:r>
            <a:r>
              <a:rPr lang="en-US" baseline="0" dirty="0" smtClean="0"/>
              <a:t>/cents information is not readily available in a credible format (an official calculation or a published research report) and there are a number of issues one would have to take into consideration if one wanted to do that calculation ourselves (e.g. exactly what is reported by the Reserve Bank and the </a:t>
            </a:r>
            <a:r>
              <a:rPr lang="en-US" baseline="0" dirty="0" err="1" smtClean="0"/>
              <a:t>dti</a:t>
            </a:r>
            <a:r>
              <a:rPr lang="en-US" baseline="0" dirty="0" smtClean="0"/>
              <a:t>).  So we did not want to make shallow statements.  In consultation with the NACI secretariat, Godfrey, Beeuwen and Kgomotso, we are proposing that we can in stead use the trends.</a:t>
            </a:r>
          </a:p>
          <a:p>
            <a:pPr lvl="1">
              <a:buFont typeface="Arial" pitchFamily="34" charset="0"/>
              <a:buChar char="•"/>
            </a:pPr>
            <a:endParaRPr lang="en-US" baseline="0" dirty="0" smtClean="0"/>
          </a:p>
          <a:p>
            <a:pPr lvl="1">
              <a:buFont typeface="Arial" pitchFamily="34" charset="0"/>
              <a:buChar char="•"/>
            </a:pPr>
            <a:r>
              <a:rPr lang="en-US" baseline="0" dirty="0" smtClean="0"/>
              <a:t>The contribution of technology exports to the current account deficit will be mostly related to (a) the Technology Balance of Payments (TBP) and (b) the export of medium- to high-technology goods.  </a:t>
            </a:r>
          </a:p>
          <a:p>
            <a:pPr lvl="1">
              <a:buFont typeface="Arial" pitchFamily="34" charset="0"/>
              <a:buChar char="•"/>
            </a:pPr>
            <a:endParaRPr lang="en-US" baseline="0" dirty="0" smtClean="0"/>
          </a:p>
          <a:p>
            <a:pPr lvl="1">
              <a:buFont typeface="Arial" pitchFamily="34" charset="0"/>
              <a:buNone/>
            </a:pPr>
            <a:r>
              <a:rPr lang="en-US" baseline="0" dirty="0" smtClean="0"/>
              <a:t>This slide shows that the deficit (which is generally growing, although there was slight recovery) is attributable to a number of issues where the DST can play a role, namely HCD, infrastructure and building local export capability.  </a:t>
            </a:r>
          </a:p>
          <a:p>
            <a:pPr lvl="1">
              <a:buFont typeface="Arial" pitchFamily="34" charset="0"/>
              <a:buNone/>
            </a:pPr>
            <a:endParaRPr lang="en-US" baseline="0" dirty="0" smtClean="0"/>
          </a:p>
        </p:txBody>
      </p:sp>
      <p:sp>
        <p:nvSpPr>
          <p:cNvPr id="4" name="Slide Number Placeholder 3"/>
          <p:cNvSpPr>
            <a:spLocks noGrp="1"/>
          </p:cNvSpPr>
          <p:nvPr>
            <p:ph type="sldNum" sz="quarter" idx="10"/>
          </p:nvPr>
        </p:nvSpPr>
        <p:spPr/>
        <p:txBody>
          <a:bodyPr/>
          <a:lstStyle/>
          <a:p>
            <a:fld id="{5DA63C82-DE8C-436C-A60D-BF8F0CDDF2EC}" type="slidenum">
              <a:rPr lang="en-ZA" smtClean="0"/>
              <a:pPr/>
              <a:t>34</a:t>
            </a:fld>
            <a:endParaRPr lang="en-ZA"/>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however  a critical limitation for the purpose of TBP as an innovation indicator , is that the data is aggregated and does not separate between technological and non-technological components</a:t>
            </a:r>
            <a:endParaRPr lang="en-GB" dirty="0"/>
          </a:p>
        </p:txBody>
      </p:sp>
      <p:sp>
        <p:nvSpPr>
          <p:cNvPr id="4" name="Slide Number Placeholder 3"/>
          <p:cNvSpPr>
            <a:spLocks noGrp="1"/>
          </p:cNvSpPr>
          <p:nvPr>
            <p:ph type="sldNum" sz="quarter" idx="10"/>
          </p:nvPr>
        </p:nvSpPr>
        <p:spPr/>
        <p:txBody>
          <a:bodyPr/>
          <a:lstStyle/>
          <a:p>
            <a:pPr>
              <a:defRPr/>
            </a:pPr>
            <a:fld id="{474DB157-5556-4E96-8F63-934A0B8C0A27}" type="slidenum">
              <a:rPr lang="en-GB" smtClean="0"/>
              <a:pPr>
                <a:defRPr/>
              </a:pPr>
              <a:t>35</a:t>
            </a:fld>
            <a:endParaRPr lang="en-GB"/>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lvl="1">
              <a:buFont typeface="Arial" pitchFamily="34" charset="0"/>
              <a:buNone/>
            </a:pPr>
            <a:endParaRPr lang="en-US" baseline="0" dirty="0" smtClean="0"/>
          </a:p>
          <a:p>
            <a:pPr lvl="1">
              <a:buFont typeface="Arial" pitchFamily="34" charset="0"/>
              <a:buNone/>
            </a:pPr>
            <a:endParaRPr lang="en-GB" dirty="0"/>
          </a:p>
        </p:txBody>
      </p:sp>
      <p:sp>
        <p:nvSpPr>
          <p:cNvPr id="4" name="Slide Number Placeholder 3"/>
          <p:cNvSpPr>
            <a:spLocks noGrp="1"/>
          </p:cNvSpPr>
          <p:nvPr>
            <p:ph type="sldNum" sz="quarter" idx="10"/>
          </p:nvPr>
        </p:nvSpPr>
        <p:spPr/>
        <p:txBody>
          <a:bodyPr/>
          <a:lstStyle/>
          <a:p>
            <a:fld id="{5DA63C82-DE8C-436C-A60D-BF8F0CDDF2EC}" type="slidenum">
              <a:rPr lang="en-ZA" smtClean="0"/>
              <a:pPr/>
              <a:t>38</a:t>
            </a:fld>
            <a:endParaRPr lang="en-ZA"/>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a:buFont typeface="Wingdings" pitchFamily="2" charset="2"/>
              <a:buChar char="§"/>
            </a:pPr>
            <a:r>
              <a:rPr lang="en-ZA" dirty="0" smtClean="0"/>
              <a:t> TLP focuses on improving the technological capabilities which will assist in moving the company from the lower level of competitiveness to the next level.</a:t>
            </a:r>
          </a:p>
          <a:p>
            <a:pPr>
              <a:buFont typeface="Wingdings" pitchFamily="2" charset="2"/>
              <a:buChar char="§"/>
            </a:pPr>
            <a:r>
              <a:rPr lang="en-ZA" dirty="0" smtClean="0"/>
              <a:t>The programme could by default lead to moving the company from a lower tier to a higher tier level in the supply chain.</a:t>
            </a:r>
          </a:p>
          <a:p>
            <a:pPr>
              <a:buFont typeface="Wingdings" pitchFamily="2" charset="2"/>
              <a:buChar char="§"/>
            </a:pPr>
            <a:r>
              <a:rPr lang="en-ZA" dirty="0" smtClean="0"/>
              <a:t>The programme emphasis is on technology which includes intangible and tangible aspects.</a:t>
            </a:r>
            <a:endParaRPr lang="en-GB" dirty="0" smtClean="0"/>
          </a:p>
        </p:txBody>
      </p:sp>
      <p:sp>
        <p:nvSpPr>
          <p:cNvPr id="4" name="Slide Number Placeholder 3"/>
          <p:cNvSpPr>
            <a:spLocks noGrp="1"/>
          </p:cNvSpPr>
          <p:nvPr>
            <p:ph type="sldNum" sz="quarter" idx="5"/>
          </p:nvPr>
        </p:nvSpPr>
        <p:spPr/>
        <p:txBody>
          <a:bodyPr/>
          <a:lstStyle/>
          <a:p>
            <a:pPr>
              <a:defRPr/>
            </a:pPr>
            <a:fld id="{5B3D7644-15DF-4A23-B2D4-9D6D4EA4BB5A}" type="slidenum">
              <a:rPr lang="en-GB" smtClean="0"/>
              <a:pPr>
                <a:defRPr/>
              </a:pPr>
              <a:t>47</a:t>
            </a:fld>
            <a:endParaRPr lang="en-GB"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p:spPr>
      </p:sp>
      <p:sp>
        <p:nvSpPr>
          <p:cNvPr id="317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buFontTx/>
              <a:buChar char="•"/>
            </a:pPr>
            <a:r>
              <a:rPr lang="en-ZA" dirty="0" smtClean="0"/>
              <a:t>To note is the focus on working much closer with OEMs.</a:t>
            </a:r>
          </a:p>
          <a:p>
            <a:pPr eaLnBrk="1" hangingPunct="1">
              <a:spcBef>
                <a:spcPct val="0"/>
              </a:spcBef>
              <a:buFontTx/>
              <a:buChar char="•"/>
            </a:pPr>
            <a:r>
              <a:rPr lang="en-ZA" dirty="0" smtClean="0"/>
              <a:t>Use the programme to achieve industrial transformation and SME development.</a:t>
            </a:r>
          </a:p>
          <a:p>
            <a:pPr eaLnBrk="1" hangingPunct="1">
              <a:spcBef>
                <a:spcPct val="0"/>
              </a:spcBef>
              <a:buFontTx/>
              <a:buChar char="•"/>
            </a:pPr>
            <a:r>
              <a:rPr lang="en-ZA" dirty="0" smtClean="0"/>
              <a:t>Addition of Aerospace and Defence.</a:t>
            </a:r>
          </a:p>
          <a:p>
            <a:pPr eaLnBrk="1" hangingPunct="1">
              <a:spcBef>
                <a:spcPct val="0"/>
              </a:spcBef>
              <a:buFontTx/>
              <a:buChar char="•"/>
            </a:pPr>
            <a:r>
              <a:rPr lang="en-ZA" dirty="0" smtClean="0"/>
              <a:t>Ensuring that Provincial footprint (Build on the Provincial Benchmarking Capacity Development that was funded by DST)</a:t>
            </a:r>
          </a:p>
        </p:txBody>
      </p:sp>
      <p:sp>
        <p:nvSpPr>
          <p:cNvPr id="1638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6527095-4552-4690-A0E1-05CEA8BF9179}" type="slidenum">
              <a:rPr lang="en-ZA" smtClean="0"/>
              <a:pPr fontAlgn="base">
                <a:spcBef>
                  <a:spcPct val="0"/>
                </a:spcBef>
                <a:spcAft>
                  <a:spcPct val="0"/>
                </a:spcAft>
                <a:defRPr/>
              </a:pPr>
              <a:t>48</a:t>
            </a:fld>
            <a:endParaRPr lang="en-ZA" dirty="0"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p:spPr>
      </p:sp>
      <p:sp>
        <p:nvSpPr>
          <p:cNvPr id="33795" name="Notes Placeholder 2"/>
          <p:cNvSpPr>
            <a:spLocks noGrp="1"/>
          </p:cNvSpPr>
          <p:nvPr>
            <p:ph type="body" idx="1"/>
          </p:nvPr>
        </p:nvSpPr>
        <p:spPr bwMode="auto">
          <a:noFill/>
        </p:spPr>
        <p:txBody>
          <a:bodyPr wrap="square" numCol="1" anchor="t" anchorCtr="0" compatLnSpc="1">
            <a:prstTxWarp prst="textNoShape">
              <a:avLst/>
            </a:prstTxWarp>
          </a:bodyPr>
          <a:lstStyle/>
          <a:p>
            <a:pPr>
              <a:buFontTx/>
              <a:buChar char="•"/>
            </a:pPr>
            <a:r>
              <a:rPr lang="en-US" smtClean="0"/>
              <a:t>New approach going forward with the integration of the UNIDO programme in the TLIU.</a:t>
            </a:r>
          </a:p>
          <a:p>
            <a:pPr>
              <a:buFontTx/>
              <a:buChar char="•"/>
            </a:pPr>
            <a:r>
              <a:rPr lang="en-US" smtClean="0"/>
              <a:t>More integration of the internship programme as an element of TAP.</a:t>
            </a:r>
          </a:p>
          <a:p>
            <a:pPr>
              <a:buFontTx/>
              <a:buChar char="•"/>
            </a:pPr>
            <a:r>
              <a:rPr lang="en-US" smtClean="0"/>
              <a:t>More involvement of the TS and IATs in the implementation of the TAPs</a:t>
            </a:r>
            <a:endParaRPr lang="en-GB" smtClean="0"/>
          </a:p>
        </p:txBody>
      </p:sp>
      <p:sp>
        <p:nvSpPr>
          <p:cNvPr id="4" name="Slide Number Placeholder 3"/>
          <p:cNvSpPr>
            <a:spLocks noGrp="1"/>
          </p:cNvSpPr>
          <p:nvPr>
            <p:ph type="sldNum" sz="quarter" idx="5"/>
          </p:nvPr>
        </p:nvSpPr>
        <p:spPr/>
        <p:txBody>
          <a:bodyPr/>
          <a:lstStyle/>
          <a:p>
            <a:pPr>
              <a:defRPr/>
            </a:pPr>
            <a:fld id="{AB043A2C-EF77-4544-9018-675DFA570138}" type="slidenum">
              <a:rPr lang="en-GB" smtClean="0"/>
              <a:pPr>
                <a:defRPr/>
              </a:pPr>
              <a:t>49</a:t>
            </a:fld>
            <a:endParaRPr lang="en-GB"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noFill/>
          <a:ln>
            <a:solidFill>
              <a:srgbClr val="000000"/>
            </a:solidFill>
            <a:miter lim="800000"/>
            <a:headEnd/>
            <a:tailEnd/>
          </a:ln>
        </p:spPr>
      </p:sp>
      <p:sp>
        <p:nvSpPr>
          <p:cNvPr id="34819" name="Notes Placeholder 2"/>
          <p:cNvSpPr>
            <a:spLocks noGrp="1"/>
          </p:cNvSpPr>
          <p:nvPr>
            <p:ph type="body" idx="1"/>
          </p:nvPr>
        </p:nvSpPr>
        <p:spPr bwMode="auto">
          <a:noFill/>
        </p:spPr>
        <p:txBody>
          <a:bodyPr wrap="square" numCol="1" anchor="t" anchorCtr="0" compatLnSpc="1">
            <a:prstTxWarp prst="textNoShape">
              <a:avLst/>
            </a:prstTxWarp>
          </a:bodyPr>
          <a:lstStyle/>
          <a:p>
            <a:r>
              <a:rPr lang="en-ZA" smtClean="0"/>
              <a:t>Get figures of average productivity improvement, and scrap reduction</a:t>
            </a:r>
          </a:p>
        </p:txBody>
      </p:sp>
      <p:sp>
        <p:nvSpPr>
          <p:cNvPr id="4" name="Slide Number Placeholder 3"/>
          <p:cNvSpPr>
            <a:spLocks noGrp="1"/>
          </p:cNvSpPr>
          <p:nvPr>
            <p:ph type="sldNum" sz="quarter" idx="5"/>
          </p:nvPr>
        </p:nvSpPr>
        <p:spPr/>
        <p:txBody>
          <a:bodyPr/>
          <a:lstStyle/>
          <a:p>
            <a:pPr>
              <a:defRPr/>
            </a:pPr>
            <a:fld id="{9582AA97-ACA0-46CF-8796-1E62793510DF}" type="slidenum">
              <a:rPr lang="en-ZA" smtClean="0"/>
              <a:pPr>
                <a:defRPr/>
              </a:pPr>
              <a:t>50</a:t>
            </a:fld>
            <a:endParaRPr lang="en-ZA"/>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DD564712-42F1-40FE-9AB2-2AE5331F5B06}" type="slidenum">
              <a:rPr lang="en-GB" smtClean="0"/>
              <a:pPr/>
              <a:t>53</a:t>
            </a:fld>
            <a:endParaRPr lang="en-GB"/>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a:defRPr/>
            </a:pPr>
            <a:fld id="{474DB157-5556-4E96-8F63-934A0B8C0A27}" type="slidenum">
              <a:rPr lang="en-GB" smtClean="0"/>
              <a:pPr>
                <a:defRPr/>
              </a:pPr>
              <a:t>12</a:t>
            </a:fld>
            <a:endParaRPr lang="en-GB"/>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a:defRPr/>
            </a:pPr>
            <a:fld id="{474DB157-5556-4E96-8F63-934A0B8C0A27}" type="slidenum">
              <a:rPr lang="en-GB" smtClean="0"/>
              <a:pPr>
                <a:defRPr/>
              </a:pPr>
              <a:t>61</a:t>
            </a:fld>
            <a:endParaRPr lang="en-GB"/>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Still need to debate whether we combine SO2 and SO4</a:t>
            </a:r>
            <a:endParaRPr lang="en-GB" dirty="0"/>
          </a:p>
        </p:txBody>
      </p:sp>
      <p:sp>
        <p:nvSpPr>
          <p:cNvPr id="4" name="Slide Number Placeholder 3"/>
          <p:cNvSpPr>
            <a:spLocks noGrp="1"/>
          </p:cNvSpPr>
          <p:nvPr>
            <p:ph type="sldNum" sz="quarter" idx="10"/>
          </p:nvPr>
        </p:nvSpPr>
        <p:spPr/>
        <p:txBody>
          <a:bodyPr/>
          <a:lstStyle/>
          <a:p>
            <a:pPr>
              <a:defRPr/>
            </a:pPr>
            <a:fld id="{EDA46EAA-5E88-4A7B-9B69-AF87251CDBF1}" type="slidenum">
              <a:rPr lang="en-GB" smtClean="0"/>
              <a:pPr>
                <a:defRPr/>
              </a:pPr>
              <a:t>62</a:t>
            </a:fld>
            <a:endParaRPr lang="en-GB"/>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Still need to debate whether we combine SO2 and SO4</a:t>
            </a:r>
            <a:endParaRPr lang="en-GB" dirty="0"/>
          </a:p>
        </p:txBody>
      </p:sp>
      <p:sp>
        <p:nvSpPr>
          <p:cNvPr id="4" name="Slide Number Placeholder 3"/>
          <p:cNvSpPr>
            <a:spLocks noGrp="1"/>
          </p:cNvSpPr>
          <p:nvPr>
            <p:ph type="sldNum" sz="quarter" idx="10"/>
          </p:nvPr>
        </p:nvSpPr>
        <p:spPr/>
        <p:txBody>
          <a:bodyPr/>
          <a:lstStyle/>
          <a:p>
            <a:pPr>
              <a:defRPr/>
            </a:pPr>
            <a:fld id="{EDA46EAA-5E88-4A7B-9B69-AF87251CDBF1}" type="slidenum">
              <a:rPr lang="en-GB" smtClean="0"/>
              <a:pPr>
                <a:defRPr/>
              </a:pPr>
              <a:t>63</a:t>
            </a:fld>
            <a:endParaRPr lang="en-GB"/>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Still need to debate whether we combine SO2 and SO4</a:t>
            </a:r>
            <a:endParaRPr lang="en-GB" dirty="0"/>
          </a:p>
        </p:txBody>
      </p:sp>
      <p:sp>
        <p:nvSpPr>
          <p:cNvPr id="4" name="Slide Number Placeholder 3"/>
          <p:cNvSpPr>
            <a:spLocks noGrp="1"/>
          </p:cNvSpPr>
          <p:nvPr>
            <p:ph type="sldNum" sz="quarter" idx="10"/>
          </p:nvPr>
        </p:nvSpPr>
        <p:spPr/>
        <p:txBody>
          <a:bodyPr/>
          <a:lstStyle/>
          <a:p>
            <a:pPr>
              <a:defRPr/>
            </a:pPr>
            <a:fld id="{EDA46EAA-5E88-4A7B-9B69-AF87251CDBF1}" type="slidenum">
              <a:rPr lang="en-GB" smtClean="0"/>
              <a:pPr>
                <a:defRPr/>
              </a:pPr>
              <a:t>64</a:t>
            </a:fld>
            <a:endParaRPr lang="en-GB"/>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Still need to debate whether we combine SO2 and SO4</a:t>
            </a:r>
            <a:endParaRPr lang="en-GB" dirty="0"/>
          </a:p>
        </p:txBody>
      </p:sp>
      <p:sp>
        <p:nvSpPr>
          <p:cNvPr id="4" name="Slide Number Placeholder 3"/>
          <p:cNvSpPr>
            <a:spLocks noGrp="1"/>
          </p:cNvSpPr>
          <p:nvPr>
            <p:ph type="sldNum" sz="quarter" idx="10"/>
          </p:nvPr>
        </p:nvSpPr>
        <p:spPr/>
        <p:txBody>
          <a:bodyPr/>
          <a:lstStyle/>
          <a:p>
            <a:pPr>
              <a:defRPr/>
            </a:pPr>
            <a:fld id="{EDA46EAA-5E88-4A7B-9B69-AF87251CDBF1}" type="slidenum">
              <a:rPr lang="en-GB" smtClean="0"/>
              <a:pPr>
                <a:defRPr/>
              </a:pPr>
              <a:t>65</a:t>
            </a:fld>
            <a:endParaRPr lang="en-GB"/>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Still need to debate whether we combine SO2 and SO4</a:t>
            </a:r>
            <a:endParaRPr lang="en-GB" dirty="0"/>
          </a:p>
        </p:txBody>
      </p:sp>
      <p:sp>
        <p:nvSpPr>
          <p:cNvPr id="4" name="Slide Number Placeholder 3"/>
          <p:cNvSpPr>
            <a:spLocks noGrp="1"/>
          </p:cNvSpPr>
          <p:nvPr>
            <p:ph type="sldNum" sz="quarter" idx="10"/>
          </p:nvPr>
        </p:nvSpPr>
        <p:spPr/>
        <p:txBody>
          <a:bodyPr/>
          <a:lstStyle/>
          <a:p>
            <a:pPr>
              <a:defRPr/>
            </a:pPr>
            <a:fld id="{EDA46EAA-5E88-4A7B-9B69-AF87251CDBF1}" type="slidenum">
              <a:rPr lang="en-GB" smtClean="0"/>
              <a:pPr>
                <a:defRPr/>
              </a:pPr>
              <a:t>66</a:t>
            </a:fld>
            <a:endParaRPr lang="en-GB"/>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Still need to debate whether we combine SO2 and SO4</a:t>
            </a:r>
            <a:endParaRPr lang="en-GB" dirty="0"/>
          </a:p>
        </p:txBody>
      </p:sp>
      <p:sp>
        <p:nvSpPr>
          <p:cNvPr id="4" name="Slide Number Placeholder 3"/>
          <p:cNvSpPr>
            <a:spLocks noGrp="1"/>
          </p:cNvSpPr>
          <p:nvPr>
            <p:ph type="sldNum" sz="quarter" idx="10"/>
          </p:nvPr>
        </p:nvSpPr>
        <p:spPr/>
        <p:txBody>
          <a:bodyPr/>
          <a:lstStyle/>
          <a:p>
            <a:pPr>
              <a:defRPr/>
            </a:pPr>
            <a:fld id="{EDA46EAA-5E88-4A7B-9B69-AF87251CDBF1}" type="slidenum">
              <a:rPr lang="en-GB" smtClean="0"/>
              <a:pPr>
                <a:defRPr/>
              </a:pPr>
              <a:t>67</a:t>
            </a:fld>
            <a:endParaRPr lang="en-GB"/>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Still need to debate whether we combine SO2 and SO4</a:t>
            </a:r>
            <a:endParaRPr lang="en-GB" dirty="0"/>
          </a:p>
        </p:txBody>
      </p:sp>
      <p:sp>
        <p:nvSpPr>
          <p:cNvPr id="4" name="Slide Number Placeholder 3"/>
          <p:cNvSpPr>
            <a:spLocks noGrp="1"/>
          </p:cNvSpPr>
          <p:nvPr>
            <p:ph type="sldNum" sz="quarter" idx="10"/>
          </p:nvPr>
        </p:nvSpPr>
        <p:spPr/>
        <p:txBody>
          <a:bodyPr/>
          <a:lstStyle/>
          <a:p>
            <a:pPr>
              <a:defRPr/>
            </a:pPr>
            <a:fld id="{EDA46EAA-5E88-4A7B-9B69-AF87251CDBF1}" type="slidenum">
              <a:rPr lang="en-GB" smtClean="0"/>
              <a:pPr>
                <a:defRPr/>
              </a:pPr>
              <a:t>68</a:t>
            </a:fld>
            <a:endParaRPr lang="en-GB"/>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Still need to debate whether we combine SO2 and SO4</a:t>
            </a:r>
            <a:endParaRPr lang="en-GB" dirty="0"/>
          </a:p>
        </p:txBody>
      </p:sp>
      <p:sp>
        <p:nvSpPr>
          <p:cNvPr id="4" name="Slide Number Placeholder 3"/>
          <p:cNvSpPr>
            <a:spLocks noGrp="1"/>
          </p:cNvSpPr>
          <p:nvPr>
            <p:ph type="sldNum" sz="quarter" idx="10"/>
          </p:nvPr>
        </p:nvSpPr>
        <p:spPr/>
        <p:txBody>
          <a:bodyPr/>
          <a:lstStyle/>
          <a:p>
            <a:pPr>
              <a:defRPr/>
            </a:pPr>
            <a:fld id="{EDA46EAA-5E88-4A7B-9B69-AF87251CDBF1}" type="slidenum">
              <a:rPr lang="en-GB" smtClean="0"/>
              <a:pPr>
                <a:defRPr/>
              </a:pPr>
              <a:t>69</a:t>
            </a:fld>
            <a:endParaRPr lang="en-GB"/>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Still need to debate whether we combine SO2 and SO4</a:t>
            </a:r>
            <a:endParaRPr lang="en-GB" dirty="0"/>
          </a:p>
        </p:txBody>
      </p:sp>
      <p:sp>
        <p:nvSpPr>
          <p:cNvPr id="4" name="Slide Number Placeholder 3"/>
          <p:cNvSpPr>
            <a:spLocks noGrp="1"/>
          </p:cNvSpPr>
          <p:nvPr>
            <p:ph type="sldNum" sz="quarter" idx="10"/>
          </p:nvPr>
        </p:nvSpPr>
        <p:spPr/>
        <p:txBody>
          <a:bodyPr/>
          <a:lstStyle/>
          <a:p>
            <a:pPr>
              <a:defRPr/>
            </a:pPr>
            <a:fld id="{EDA46EAA-5E88-4A7B-9B69-AF87251CDBF1}" type="slidenum">
              <a:rPr lang="en-GB" smtClean="0"/>
              <a:pPr>
                <a:defRPr/>
              </a:pPr>
              <a:t>70</a:t>
            </a:fld>
            <a:endParaRPr lang="en-GB"/>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p:spPr>
      </p:sp>
      <p:sp>
        <p:nvSpPr>
          <p:cNvPr id="2048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Still need to debate whether we combine SO2 and SO4</a:t>
            </a:r>
            <a:endParaRPr lang="en-GB" smtClean="0"/>
          </a:p>
        </p:txBody>
      </p:sp>
      <p:sp>
        <p:nvSpPr>
          <p:cNvPr id="4" name="Slide Number Placeholder 3"/>
          <p:cNvSpPr>
            <a:spLocks noGrp="1"/>
          </p:cNvSpPr>
          <p:nvPr>
            <p:ph type="sldNum" sz="quarter" idx="5"/>
          </p:nvPr>
        </p:nvSpPr>
        <p:spPr/>
        <p:txBody>
          <a:bodyPr/>
          <a:lstStyle/>
          <a:p>
            <a:pPr>
              <a:defRPr/>
            </a:pPr>
            <a:fld id="{42FA5C10-DB28-4258-A399-F3065A93B4D4}" type="slidenum">
              <a:rPr lang="en-GB" smtClean="0"/>
              <a:pPr>
                <a:defRPr/>
              </a:pPr>
              <a:t>15</a:t>
            </a:fld>
            <a:endParaRPr lang="en-GB"/>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Still need to debate whether we combine SO2 and SO4</a:t>
            </a:r>
            <a:endParaRPr lang="en-GB" dirty="0"/>
          </a:p>
        </p:txBody>
      </p:sp>
      <p:sp>
        <p:nvSpPr>
          <p:cNvPr id="4" name="Slide Number Placeholder 3"/>
          <p:cNvSpPr>
            <a:spLocks noGrp="1"/>
          </p:cNvSpPr>
          <p:nvPr>
            <p:ph type="sldNum" sz="quarter" idx="10"/>
          </p:nvPr>
        </p:nvSpPr>
        <p:spPr/>
        <p:txBody>
          <a:bodyPr/>
          <a:lstStyle/>
          <a:p>
            <a:pPr>
              <a:defRPr/>
            </a:pPr>
            <a:fld id="{EDA46EAA-5E88-4A7B-9B69-AF87251CDBF1}" type="slidenum">
              <a:rPr lang="en-GB" smtClean="0"/>
              <a:pPr>
                <a:defRPr/>
              </a:pPr>
              <a:t>71</a:t>
            </a:fld>
            <a:endParaRPr lang="en-GB"/>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Still need to debate whether we combine SO2 and SO4</a:t>
            </a:r>
            <a:endParaRPr lang="en-GB" dirty="0"/>
          </a:p>
        </p:txBody>
      </p:sp>
      <p:sp>
        <p:nvSpPr>
          <p:cNvPr id="4" name="Slide Number Placeholder 3"/>
          <p:cNvSpPr>
            <a:spLocks noGrp="1"/>
          </p:cNvSpPr>
          <p:nvPr>
            <p:ph type="sldNum" sz="quarter" idx="10"/>
          </p:nvPr>
        </p:nvSpPr>
        <p:spPr/>
        <p:txBody>
          <a:bodyPr/>
          <a:lstStyle/>
          <a:p>
            <a:pPr>
              <a:defRPr/>
            </a:pPr>
            <a:fld id="{EDA46EAA-5E88-4A7B-9B69-AF87251CDBF1}" type="slidenum">
              <a:rPr lang="en-GB" smtClean="0"/>
              <a:pPr>
                <a:defRPr/>
              </a:pPr>
              <a:t>72</a:t>
            </a:fld>
            <a:endParaRPr lang="en-GB"/>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Still need to debate whether we combine SO2 and SO4</a:t>
            </a:r>
            <a:endParaRPr lang="en-GB" dirty="0"/>
          </a:p>
        </p:txBody>
      </p:sp>
      <p:sp>
        <p:nvSpPr>
          <p:cNvPr id="4" name="Slide Number Placeholder 3"/>
          <p:cNvSpPr>
            <a:spLocks noGrp="1"/>
          </p:cNvSpPr>
          <p:nvPr>
            <p:ph type="sldNum" sz="quarter" idx="10"/>
          </p:nvPr>
        </p:nvSpPr>
        <p:spPr/>
        <p:txBody>
          <a:bodyPr/>
          <a:lstStyle/>
          <a:p>
            <a:pPr>
              <a:defRPr/>
            </a:pPr>
            <a:fld id="{EDA46EAA-5E88-4A7B-9B69-AF87251CDBF1}" type="slidenum">
              <a:rPr lang="en-GB" smtClean="0"/>
              <a:pPr>
                <a:defRPr/>
              </a:pPr>
              <a:t>73</a:t>
            </a:fld>
            <a:endParaRPr lang="en-GB"/>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p:spPr>
      </p:sp>
      <p:sp>
        <p:nvSpPr>
          <p:cNvPr id="512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GB" smtClean="0"/>
          </a:p>
        </p:txBody>
      </p:sp>
      <p:sp>
        <p:nvSpPr>
          <p:cNvPr id="5124" name="Slide Number Placeholder 3"/>
          <p:cNvSpPr>
            <a:spLocks noGrp="1"/>
          </p:cNvSpPr>
          <p:nvPr>
            <p:ph type="sldNum" sz="quarter" idx="5"/>
          </p:nvPr>
        </p:nvSpPr>
        <p:spPr bwMode="auto">
          <a:ln>
            <a:miter lim="800000"/>
            <a:headEnd/>
            <a:tailEnd/>
          </a:ln>
        </p:spPr>
        <p:txBody>
          <a:bodyPr/>
          <a:lstStyle/>
          <a:p>
            <a:pPr>
              <a:defRPr/>
            </a:pPr>
            <a:fld id="{9C1166DC-4F81-4E1D-95C5-D14BD01547C2}" type="slidenum">
              <a:rPr lang="en-GB" smtClean="0"/>
              <a:pPr>
                <a:defRPr/>
              </a:pPr>
              <a:t>76</a:t>
            </a:fld>
            <a:endParaRPr lang="en-GB"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Still need to debate whether we combine SO2 and SO4</a:t>
            </a:r>
            <a:endParaRPr lang="en-GB" dirty="0"/>
          </a:p>
        </p:txBody>
      </p:sp>
      <p:sp>
        <p:nvSpPr>
          <p:cNvPr id="4" name="Slide Number Placeholder 3"/>
          <p:cNvSpPr>
            <a:spLocks noGrp="1"/>
          </p:cNvSpPr>
          <p:nvPr>
            <p:ph type="sldNum" sz="quarter" idx="10"/>
          </p:nvPr>
        </p:nvSpPr>
        <p:spPr/>
        <p:txBody>
          <a:bodyPr/>
          <a:lstStyle/>
          <a:p>
            <a:pPr>
              <a:defRPr/>
            </a:pPr>
            <a:fld id="{EDA46EAA-5E88-4A7B-9B69-AF87251CDBF1}" type="slidenum">
              <a:rPr lang="en-GB" smtClean="0"/>
              <a:pPr>
                <a:defRPr/>
              </a:pPr>
              <a:t>79</a:t>
            </a:fld>
            <a:endParaRPr lang="en-GB"/>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a:defRPr/>
            </a:pPr>
            <a:fld id="{474DB157-5556-4E96-8F63-934A0B8C0A27}" type="slidenum">
              <a:rPr lang="en-GB" smtClean="0"/>
              <a:pPr>
                <a:defRPr/>
              </a:pPr>
              <a:t>82</a:t>
            </a:fld>
            <a:endParaRPr lang="en-GB"/>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p:spPr>
      </p:sp>
      <p:sp>
        <p:nvSpPr>
          <p:cNvPr id="38915" name="Notes Placeholder 2"/>
          <p:cNvSpPr>
            <a:spLocks noGrp="1"/>
          </p:cNvSpPr>
          <p:nvPr>
            <p:ph type="body" idx="1"/>
          </p:nvPr>
        </p:nvSpPr>
        <p:spPr bwMode="auto">
          <a:noFill/>
        </p:spPr>
        <p:txBody>
          <a:bodyPr wrap="square" numCol="1" anchor="t" anchorCtr="0" compatLnSpc="1">
            <a:prstTxWarp prst="textNoShape">
              <a:avLst/>
            </a:prstTxWarp>
          </a:bodyPr>
          <a:lstStyle/>
          <a:p>
            <a:pPr marL="285750" indent="-285750">
              <a:buFont typeface="Arial" panose="020B0604020202020204" pitchFamily="34" charset="0"/>
              <a:buChar char="•"/>
              <a:defRPr/>
            </a:pPr>
            <a:r>
              <a:rPr lang="en-ZA" sz="1200" dirty="0" smtClean="0">
                <a:latin typeface="Arial Narrow" panose="020B0606020202030204" pitchFamily="34" charset="0"/>
              </a:rPr>
              <a:t>NACI currently undertaking project to develop bio-economy indicators &amp; benchmark current bio-economy.</a:t>
            </a:r>
          </a:p>
          <a:p>
            <a:pPr marL="285750" indent="-285750">
              <a:buFont typeface="Arial" panose="020B0604020202020204" pitchFamily="34" charset="0"/>
              <a:buChar char="•"/>
              <a:defRPr/>
            </a:pPr>
            <a:r>
              <a:rPr lang="en-ZA" sz="1200" dirty="0" smtClean="0">
                <a:latin typeface="Arial Narrow" panose="020B0606020202030204" pitchFamily="34" charset="0"/>
              </a:rPr>
              <a:t>This is only</a:t>
            </a:r>
            <a:r>
              <a:rPr lang="en-ZA" sz="1200" baseline="0" dirty="0" smtClean="0">
                <a:latin typeface="Arial Narrow" panose="020B0606020202030204" pitchFamily="34" charset="0"/>
              </a:rPr>
              <a:t> the BRIC / TIA investment, does not equate to all public or private investment into RD&amp;I</a:t>
            </a:r>
            <a:endParaRPr lang="en-ZA" sz="1200" dirty="0" smtClean="0">
              <a:latin typeface="Arial Narrow" panose="020B0606020202030204" pitchFamily="34" charset="0"/>
            </a:endParaRPr>
          </a:p>
          <a:p>
            <a:pPr marL="285750" indent="-285750">
              <a:buFont typeface="Arial" panose="020B0604020202020204" pitchFamily="34" charset="0"/>
              <a:buChar char="•"/>
              <a:defRPr/>
            </a:pPr>
            <a:r>
              <a:rPr lang="en-ZA" sz="1200" dirty="0" smtClean="0">
                <a:latin typeface="Arial Narrow" panose="020B0606020202030204" pitchFamily="34" charset="0"/>
              </a:rPr>
              <a:t>Noting that turnover does</a:t>
            </a:r>
            <a:r>
              <a:rPr lang="en-ZA" sz="1200" baseline="0" dirty="0" smtClean="0">
                <a:latin typeface="Arial Narrow" panose="020B0606020202030204" pitchFamily="34" charset="0"/>
              </a:rPr>
              <a:t> NOT equate to GDP.</a:t>
            </a:r>
            <a:endParaRPr lang="en-ZA" sz="1200" dirty="0" smtClean="0">
              <a:latin typeface="Arial Narrow" panose="020B0606020202030204" pitchFamily="34" charset="0"/>
            </a:endParaRPr>
          </a:p>
          <a:p>
            <a:pPr defTabSz="912879"/>
            <a:endParaRPr lang="en-ZA" dirty="0" smtClean="0"/>
          </a:p>
        </p:txBody>
      </p:sp>
      <p:sp>
        <p:nvSpPr>
          <p:cNvPr id="4" name="Slide Number Placeholder 3"/>
          <p:cNvSpPr>
            <a:spLocks noGrp="1"/>
          </p:cNvSpPr>
          <p:nvPr>
            <p:ph type="sldNum" sz="quarter" idx="5"/>
          </p:nvPr>
        </p:nvSpPr>
        <p:spPr/>
        <p:txBody>
          <a:bodyPr/>
          <a:lstStyle/>
          <a:p>
            <a:pPr>
              <a:defRPr/>
            </a:pPr>
            <a:fld id="{883FCAE5-2329-4A49-BFDB-B4CDEE81A4A1}" type="slidenum">
              <a:rPr lang="en-ZA" smtClean="0"/>
              <a:pPr>
                <a:defRPr/>
              </a:pPr>
              <a:t>84</a:t>
            </a:fld>
            <a:endParaRPr lang="en-ZA"/>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p:spPr>
      </p:sp>
      <p:sp>
        <p:nvSpPr>
          <p:cNvPr id="38915" name="Notes Placeholder 2"/>
          <p:cNvSpPr>
            <a:spLocks noGrp="1"/>
          </p:cNvSpPr>
          <p:nvPr>
            <p:ph type="body" idx="1"/>
          </p:nvPr>
        </p:nvSpPr>
        <p:spPr bwMode="auto">
          <a:noFill/>
        </p:spPr>
        <p:txBody>
          <a:bodyPr wrap="square" numCol="1" anchor="t" anchorCtr="0" compatLnSpc="1">
            <a:prstTxWarp prst="textNoShape">
              <a:avLst/>
            </a:prstTxWarp>
          </a:bodyPr>
          <a:lstStyle/>
          <a:p>
            <a:pPr defTabSz="912879"/>
            <a:r>
              <a:rPr lang="en-ZA" dirty="0" smtClean="0"/>
              <a:t>This is</a:t>
            </a:r>
            <a:r>
              <a:rPr lang="en-ZA" baseline="0" dirty="0" smtClean="0"/>
              <a:t> only the DST investment.</a:t>
            </a:r>
            <a:endParaRPr lang="en-ZA" dirty="0" smtClean="0"/>
          </a:p>
          <a:p>
            <a:pPr defTabSz="912879"/>
            <a:r>
              <a:rPr lang="en-ZA" dirty="0" smtClean="0"/>
              <a:t>Noting that farmers would be / are spraying their</a:t>
            </a:r>
            <a:r>
              <a:rPr lang="en-ZA" baseline="0" dirty="0" smtClean="0"/>
              <a:t> fields, so the additional income is potentially already received, less insecticide spraying costs.</a:t>
            </a:r>
          </a:p>
          <a:p>
            <a:pPr defTabSz="912879"/>
            <a:r>
              <a:rPr lang="en-ZA" baseline="0" dirty="0" smtClean="0"/>
              <a:t>Citrus industry contributes about R8billion to GDP.</a:t>
            </a:r>
            <a:endParaRPr lang="en-ZA" dirty="0" smtClean="0"/>
          </a:p>
        </p:txBody>
      </p:sp>
      <p:sp>
        <p:nvSpPr>
          <p:cNvPr id="4" name="Slide Number Placeholder 3"/>
          <p:cNvSpPr>
            <a:spLocks noGrp="1"/>
          </p:cNvSpPr>
          <p:nvPr>
            <p:ph type="sldNum" sz="quarter" idx="5"/>
          </p:nvPr>
        </p:nvSpPr>
        <p:spPr/>
        <p:txBody>
          <a:bodyPr/>
          <a:lstStyle/>
          <a:p>
            <a:pPr>
              <a:defRPr/>
            </a:pPr>
            <a:fld id="{883FCAE5-2329-4A49-BFDB-B4CDEE81A4A1}" type="slidenum">
              <a:rPr lang="en-ZA" smtClean="0"/>
              <a:pPr>
                <a:defRPr/>
              </a:pPr>
              <a:t>85</a:t>
            </a:fld>
            <a:endParaRPr lang="en-ZA"/>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p:spPr>
      </p:sp>
      <p:sp>
        <p:nvSpPr>
          <p:cNvPr id="38915" name="Notes Placeholder 2"/>
          <p:cNvSpPr>
            <a:spLocks noGrp="1"/>
          </p:cNvSpPr>
          <p:nvPr>
            <p:ph type="body" idx="1"/>
          </p:nvPr>
        </p:nvSpPr>
        <p:spPr bwMode="auto">
          <a:noFill/>
        </p:spPr>
        <p:txBody>
          <a:bodyPr wrap="square" numCol="1" anchor="t" anchorCtr="0" compatLnSpc="1">
            <a:prstTxWarp prst="textNoShape">
              <a:avLst/>
            </a:prstTxWarp>
          </a:bodyPr>
          <a:lstStyle/>
          <a:p>
            <a:pPr defTabSz="912879">
              <a:spcBef>
                <a:spcPct val="0"/>
              </a:spcBef>
            </a:pPr>
            <a:r>
              <a:rPr lang="en-ZA" dirty="0" smtClean="0"/>
              <a:t>-Received an additional R 16 million rand worth of order and is expected to grow to 24 million</a:t>
            </a:r>
          </a:p>
          <a:p>
            <a:pPr defTabSz="912879"/>
            <a:endParaRPr lang="en-ZA" dirty="0" smtClean="0"/>
          </a:p>
        </p:txBody>
      </p:sp>
      <p:sp>
        <p:nvSpPr>
          <p:cNvPr id="4" name="Slide Number Placeholder 3"/>
          <p:cNvSpPr>
            <a:spLocks noGrp="1"/>
          </p:cNvSpPr>
          <p:nvPr>
            <p:ph type="sldNum" sz="quarter" idx="5"/>
          </p:nvPr>
        </p:nvSpPr>
        <p:spPr/>
        <p:txBody>
          <a:bodyPr/>
          <a:lstStyle/>
          <a:p>
            <a:pPr>
              <a:defRPr/>
            </a:pPr>
            <a:fld id="{883FCAE5-2329-4A49-BFDB-B4CDEE81A4A1}" type="slidenum">
              <a:rPr lang="en-ZA" smtClean="0"/>
              <a:pPr>
                <a:defRPr/>
              </a:pPr>
              <a:t>86</a:t>
            </a:fld>
            <a:endParaRPr lang="en-ZA"/>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p:spPr>
      </p:sp>
      <p:sp>
        <p:nvSpPr>
          <p:cNvPr id="38915" name="Notes Placeholder 2"/>
          <p:cNvSpPr>
            <a:spLocks noGrp="1"/>
          </p:cNvSpPr>
          <p:nvPr>
            <p:ph type="body" idx="1"/>
          </p:nvPr>
        </p:nvSpPr>
        <p:spPr bwMode="auto">
          <a:noFill/>
        </p:spPr>
        <p:txBody>
          <a:bodyPr wrap="square" numCol="1" anchor="t" anchorCtr="0" compatLnSpc="1">
            <a:prstTxWarp prst="textNoShape">
              <a:avLst/>
            </a:prstTxWarp>
          </a:bodyPr>
          <a:lstStyle/>
          <a:p>
            <a:pPr defTabSz="912879">
              <a:spcBef>
                <a:spcPct val="0"/>
              </a:spcBef>
            </a:pPr>
            <a:r>
              <a:rPr lang="en-ZA" dirty="0" smtClean="0"/>
              <a:t>-Received an additional R 16 million rand worth of order and is expected to grow to 24 million</a:t>
            </a:r>
          </a:p>
          <a:p>
            <a:pPr defTabSz="912879"/>
            <a:endParaRPr lang="en-ZA" dirty="0" smtClean="0"/>
          </a:p>
        </p:txBody>
      </p:sp>
      <p:sp>
        <p:nvSpPr>
          <p:cNvPr id="4" name="Slide Number Placeholder 3"/>
          <p:cNvSpPr>
            <a:spLocks noGrp="1"/>
          </p:cNvSpPr>
          <p:nvPr>
            <p:ph type="sldNum" sz="quarter" idx="5"/>
          </p:nvPr>
        </p:nvSpPr>
        <p:spPr/>
        <p:txBody>
          <a:bodyPr/>
          <a:lstStyle/>
          <a:p>
            <a:pPr>
              <a:defRPr/>
            </a:pPr>
            <a:fld id="{883FCAE5-2329-4A49-BFDB-B4CDEE81A4A1}" type="slidenum">
              <a:rPr lang="en-ZA" smtClean="0"/>
              <a:pPr>
                <a:defRPr/>
              </a:pPr>
              <a:t>87</a:t>
            </a:fld>
            <a:endParaRPr lang="en-ZA"/>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noFill/>
          <a:ln>
            <a:solidFill>
              <a:srgbClr val="000000"/>
            </a:solidFill>
            <a:miter lim="800000"/>
            <a:headEnd/>
            <a:tailEnd/>
          </a:ln>
        </p:spPr>
      </p:sp>
      <p:sp>
        <p:nvSpPr>
          <p:cNvPr id="1843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Still need to debate whether we combine SO2 and SO4</a:t>
            </a:r>
            <a:endParaRPr lang="en-GB" smtClean="0"/>
          </a:p>
        </p:txBody>
      </p:sp>
      <p:sp>
        <p:nvSpPr>
          <p:cNvPr id="4" name="Slide Number Placeholder 3"/>
          <p:cNvSpPr>
            <a:spLocks noGrp="1"/>
          </p:cNvSpPr>
          <p:nvPr>
            <p:ph type="sldNum" sz="quarter" idx="5"/>
          </p:nvPr>
        </p:nvSpPr>
        <p:spPr/>
        <p:txBody>
          <a:bodyPr/>
          <a:lstStyle/>
          <a:p>
            <a:pPr>
              <a:defRPr/>
            </a:pPr>
            <a:fld id="{120CD347-B09F-453E-9E01-2D91FFD0E2EB}" type="slidenum">
              <a:rPr lang="en-GB" smtClean="0"/>
              <a:pPr>
                <a:defRPr/>
              </a:pPr>
              <a:t>16</a:t>
            </a:fld>
            <a:endParaRPr lang="en-GB"/>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p:spPr>
      </p:sp>
      <p:sp>
        <p:nvSpPr>
          <p:cNvPr id="38915" name="Notes Placeholder 2"/>
          <p:cNvSpPr>
            <a:spLocks noGrp="1"/>
          </p:cNvSpPr>
          <p:nvPr>
            <p:ph type="body" idx="1"/>
          </p:nvPr>
        </p:nvSpPr>
        <p:spPr bwMode="auto">
          <a:noFill/>
        </p:spPr>
        <p:txBody>
          <a:bodyPr wrap="square" numCol="1" anchor="t" anchorCtr="0" compatLnSpc="1">
            <a:prstTxWarp prst="textNoShape">
              <a:avLst/>
            </a:prstTxWarp>
          </a:bodyPr>
          <a:lstStyle/>
          <a:p>
            <a:pPr marL="285750" indent="-285750">
              <a:buFont typeface="Arial" panose="020B0604020202020204" pitchFamily="34" charset="0"/>
              <a:buChar char="•"/>
              <a:defRPr/>
            </a:pPr>
            <a:r>
              <a:rPr lang="en-ZA" sz="1200" dirty="0" smtClean="0">
                <a:latin typeface="Arial Narrow" panose="020B0606020202030204" pitchFamily="34" charset="0"/>
              </a:rPr>
              <a:t>This is only the DST investment.  DST is investing further</a:t>
            </a:r>
            <a:r>
              <a:rPr lang="en-ZA" sz="1200" baseline="0" dirty="0" smtClean="0">
                <a:latin typeface="Arial Narrow" panose="020B0606020202030204" pitchFamily="34" charset="0"/>
              </a:rPr>
              <a:t> towards GM trees.</a:t>
            </a:r>
            <a:endParaRPr lang="en-ZA" sz="1200" dirty="0" smtClean="0">
              <a:latin typeface="Arial Narrow" panose="020B0606020202030204" pitchFamily="34" charset="0"/>
            </a:endParaRPr>
          </a:p>
          <a:p>
            <a:pPr marL="285750" indent="-285750">
              <a:buFont typeface="Arial" panose="020B0604020202020204" pitchFamily="34" charset="0"/>
              <a:buChar char="•"/>
              <a:defRPr/>
            </a:pPr>
            <a:r>
              <a:rPr lang="en-ZA" sz="1200" dirty="0" smtClean="0">
                <a:latin typeface="Arial Narrow" panose="020B0606020202030204" pitchFamily="34" charset="0"/>
              </a:rPr>
              <a:t>Noting that unlikely to transfer in the short term to all plantations</a:t>
            </a:r>
          </a:p>
          <a:p>
            <a:pPr defTabSz="912879"/>
            <a:endParaRPr lang="en-ZA" dirty="0" smtClean="0"/>
          </a:p>
        </p:txBody>
      </p:sp>
      <p:sp>
        <p:nvSpPr>
          <p:cNvPr id="4" name="Slide Number Placeholder 3"/>
          <p:cNvSpPr>
            <a:spLocks noGrp="1"/>
          </p:cNvSpPr>
          <p:nvPr>
            <p:ph type="sldNum" sz="quarter" idx="5"/>
          </p:nvPr>
        </p:nvSpPr>
        <p:spPr/>
        <p:txBody>
          <a:bodyPr/>
          <a:lstStyle/>
          <a:p>
            <a:pPr>
              <a:defRPr/>
            </a:pPr>
            <a:fld id="{883FCAE5-2329-4A49-BFDB-B4CDEE81A4A1}" type="slidenum">
              <a:rPr lang="en-ZA" smtClean="0"/>
              <a:pPr>
                <a:defRPr/>
              </a:pPr>
              <a:t>94</a:t>
            </a:fld>
            <a:endParaRPr lang="en-ZA"/>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9AC4189-225D-46C4-9B01-03AE413AD00A}" type="slidenum">
              <a:rPr lang="en-GB" smtClean="0"/>
              <a:pPr/>
              <a:t>95</a:t>
            </a:fld>
            <a:endParaRPr lang="en-GB"/>
          </a:p>
        </p:txBody>
      </p:sp>
    </p:spTree>
    <p:extLst>
      <p:ext uri="{BB962C8B-B14F-4D97-AF65-F5344CB8AC3E}">
        <p14:creationId xmlns:p14="http://schemas.microsoft.com/office/powerpoint/2010/main" xmlns="" val="181137256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a:defRPr/>
            </a:pPr>
            <a:fld id="{474DB157-5556-4E96-8F63-934A0B8C0A27}" type="slidenum">
              <a:rPr lang="en-GB" smtClean="0"/>
              <a:pPr>
                <a:defRPr/>
              </a:pPr>
              <a:t>98</a:t>
            </a:fld>
            <a:endParaRPr lang="en-GB"/>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p:spPr>
      </p:sp>
      <p:sp>
        <p:nvSpPr>
          <p:cNvPr id="38915" name="Notes Placeholder 2"/>
          <p:cNvSpPr>
            <a:spLocks noGrp="1"/>
          </p:cNvSpPr>
          <p:nvPr>
            <p:ph type="body" idx="1"/>
          </p:nvPr>
        </p:nvSpPr>
        <p:spPr bwMode="auto">
          <a:noFill/>
        </p:spPr>
        <p:txBody>
          <a:bodyPr wrap="square" numCol="1" anchor="t" anchorCtr="0" compatLnSpc="1">
            <a:prstTxWarp prst="textNoShape">
              <a:avLst/>
            </a:prstTxWarp>
          </a:bodyPr>
          <a:lstStyle/>
          <a:p>
            <a:pPr defTabSz="912879"/>
            <a:r>
              <a:rPr lang="en-ZA" dirty="0" smtClean="0"/>
              <a:t>Government exploring localised production</a:t>
            </a:r>
            <a:r>
              <a:rPr lang="en-ZA" baseline="0" dirty="0" smtClean="0"/>
              <a:t> of ARV’s.  Has HIV vaccine work ongoing.</a:t>
            </a:r>
            <a:endParaRPr lang="en-ZA" dirty="0" smtClean="0"/>
          </a:p>
        </p:txBody>
      </p:sp>
      <p:sp>
        <p:nvSpPr>
          <p:cNvPr id="4" name="Slide Number Placeholder 3"/>
          <p:cNvSpPr>
            <a:spLocks noGrp="1"/>
          </p:cNvSpPr>
          <p:nvPr>
            <p:ph type="sldNum" sz="quarter" idx="5"/>
          </p:nvPr>
        </p:nvSpPr>
        <p:spPr/>
        <p:txBody>
          <a:bodyPr/>
          <a:lstStyle/>
          <a:p>
            <a:pPr>
              <a:defRPr/>
            </a:pPr>
            <a:fld id="{883FCAE5-2329-4A49-BFDB-B4CDEE81A4A1}" type="slidenum">
              <a:rPr lang="en-ZA" smtClean="0"/>
              <a:pPr>
                <a:defRPr/>
              </a:pPr>
              <a:t>99</a:t>
            </a:fld>
            <a:endParaRPr lang="en-ZA"/>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p:spPr>
      </p:sp>
      <p:sp>
        <p:nvSpPr>
          <p:cNvPr id="38915" name="Notes Placeholder 2"/>
          <p:cNvSpPr>
            <a:spLocks noGrp="1"/>
          </p:cNvSpPr>
          <p:nvPr>
            <p:ph type="body" idx="1"/>
          </p:nvPr>
        </p:nvSpPr>
        <p:spPr bwMode="auto">
          <a:noFill/>
        </p:spPr>
        <p:txBody>
          <a:bodyPr wrap="square" numCol="1" anchor="t" anchorCtr="0" compatLnSpc="1">
            <a:prstTxWarp prst="textNoShape">
              <a:avLst/>
            </a:prstTxWarp>
          </a:bodyPr>
          <a:lstStyle/>
          <a:p>
            <a:pPr marL="285750" indent="-285750">
              <a:buFont typeface="Arial" panose="020B0604020202020204" pitchFamily="34" charset="0"/>
              <a:buChar char="•"/>
              <a:defRPr/>
            </a:pPr>
            <a:r>
              <a:rPr lang="en-ZA" sz="1200" dirty="0" smtClean="0">
                <a:latin typeface="Arial Narrow" panose="020B0606020202030204" pitchFamily="34" charset="0"/>
              </a:rPr>
              <a:t>This is only the DST investment (just approved a further R8mill from SHIP for trials to prove efficacy)</a:t>
            </a:r>
          </a:p>
          <a:p>
            <a:pPr marL="285750" indent="-285750">
              <a:buFont typeface="Arial" panose="020B0604020202020204" pitchFamily="34" charset="0"/>
              <a:buChar char="•"/>
              <a:defRPr/>
            </a:pPr>
            <a:r>
              <a:rPr lang="en-ZA" sz="1200" dirty="0" err="1" smtClean="0">
                <a:latin typeface="Arial Narrow" panose="020B0606020202030204" pitchFamily="34" charset="0"/>
              </a:rPr>
              <a:t>Umbiflow</a:t>
            </a:r>
            <a:r>
              <a:rPr lang="en-ZA" sz="1200" dirty="0" smtClean="0">
                <a:latin typeface="Arial Narrow" panose="020B0606020202030204" pitchFamily="34" charset="0"/>
              </a:rPr>
              <a:t> is a</a:t>
            </a:r>
            <a:r>
              <a:rPr lang="en-ZA" sz="1200" baseline="0" dirty="0" smtClean="0">
                <a:latin typeface="Arial Narrow" panose="020B0606020202030204" pitchFamily="34" charset="0"/>
              </a:rPr>
              <a:t> non-specialist instrument that can be deployed at primary health care settings – a benefit to the patient.  </a:t>
            </a:r>
          </a:p>
          <a:p>
            <a:pPr marL="285750" indent="-285750">
              <a:buFont typeface="Arial" panose="020B0604020202020204" pitchFamily="34" charset="0"/>
              <a:buChar char="•"/>
              <a:defRPr/>
            </a:pPr>
            <a:r>
              <a:rPr lang="en-ZA" sz="1200" baseline="0" dirty="0" smtClean="0">
                <a:latin typeface="Arial Narrow" panose="020B0606020202030204" pitchFamily="34" charset="0"/>
              </a:rPr>
              <a:t>Far more accurate than current (</a:t>
            </a:r>
            <a:r>
              <a:rPr lang="en-ZA" sz="1200" b="0" baseline="0" dirty="0" smtClean="0">
                <a:latin typeface="Arial Narrow" panose="020B0606020202030204" pitchFamily="34" charset="0"/>
              </a:rPr>
              <a:t>non-specialist, </a:t>
            </a:r>
            <a:r>
              <a:rPr lang="en-US" sz="1200" b="0" dirty="0" smtClean="0"/>
              <a:t>2</a:t>
            </a:r>
            <a:r>
              <a:rPr lang="en-US" sz="1200" b="0" baseline="30000" dirty="0" smtClean="0"/>
              <a:t>0</a:t>
            </a:r>
            <a:r>
              <a:rPr lang="en-US" sz="1200" b="0" dirty="0" smtClean="0"/>
              <a:t> hospitals</a:t>
            </a:r>
            <a:r>
              <a:rPr lang="en-ZA" sz="1200" baseline="0" dirty="0" smtClean="0">
                <a:latin typeface="Arial Narrow" panose="020B0606020202030204" pitchFamily="34" charset="0"/>
              </a:rPr>
              <a:t>) techniques.</a:t>
            </a:r>
          </a:p>
          <a:p>
            <a:pPr marL="285750" indent="-285750">
              <a:buFont typeface="Arial" panose="020B0604020202020204" pitchFamily="34" charset="0"/>
              <a:buChar char="•"/>
              <a:defRPr/>
            </a:pPr>
            <a:r>
              <a:rPr lang="en-US" sz="1200" b="0" dirty="0" smtClean="0"/>
              <a:t>2</a:t>
            </a:r>
            <a:r>
              <a:rPr lang="en-US" sz="1200" b="0" baseline="30000" dirty="0" smtClean="0"/>
              <a:t>0 </a:t>
            </a:r>
            <a:r>
              <a:rPr lang="en-ZA" sz="1200" baseline="0" dirty="0" smtClean="0">
                <a:latin typeface="Arial Narrow" panose="020B0606020202030204" pitchFamily="34" charset="0"/>
              </a:rPr>
              <a:t>Hospital </a:t>
            </a:r>
            <a:r>
              <a:rPr lang="en-ZA" sz="1200" baseline="0" dirty="0" err="1" smtClean="0">
                <a:latin typeface="Arial Narrow" panose="020B0606020202030204" pitchFamily="34" charset="0"/>
              </a:rPr>
              <a:t>doppler</a:t>
            </a:r>
            <a:r>
              <a:rPr lang="en-ZA" sz="1200" baseline="0" dirty="0" smtClean="0">
                <a:latin typeface="Arial Narrow" panose="020B0606020202030204" pitchFamily="34" charset="0"/>
              </a:rPr>
              <a:t> instruments require specialist training to operate.</a:t>
            </a:r>
          </a:p>
          <a:p>
            <a:pPr marL="285750" indent="-285750">
              <a:buFont typeface="Arial" panose="020B0604020202020204" pitchFamily="34" charset="0"/>
              <a:buChar char="•"/>
              <a:defRPr/>
            </a:pPr>
            <a:endParaRPr lang="en-ZA" sz="1200" dirty="0" smtClean="0">
              <a:latin typeface="Arial Narrow" panose="020B0606020202030204" pitchFamily="34" charset="0"/>
            </a:endParaRPr>
          </a:p>
          <a:p>
            <a:pPr defTabSz="912879"/>
            <a:endParaRPr lang="en-ZA" dirty="0" smtClean="0"/>
          </a:p>
        </p:txBody>
      </p:sp>
      <p:sp>
        <p:nvSpPr>
          <p:cNvPr id="4" name="Slide Number Placeholder 3"/>
          <p:cNvSpPr>
            <a:spLocks noGrp="1"/>
          </p:cNvSpPr>
          <p:nvPr>
            <p:ph type="sldNum" sz="quarter" idx="5"/>
          </p:nvPr>
        </p:nvSpPr>
        <p:spPr/>
        <p:txBody>
          <a:bodyPr/>
          <a:lstStyle/>
          <a:p>
            <a:pPr>
              <a:defRPr/>
            </a:pPr>
            <a:fld id="{883FCAE5-2329-4A49-BFDB-B4CDEE81A4A1}" type="slidenum">
              <a:rPr lang="en-ZA" smtClean="0"/>
              <a:pPr>
                <a:defRPr/>
              </a:pPr>
              <a:t>100</a:t>
            </a:fld>
            <a:endParaRPr lang="en-ZA"/>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p:spPr>
      </p:sp>
      <p:sp>
        <p:nvSpPr>
          <p:cNvPr id="38915" name="Notes Placeholder 2"/>
          <p:cNvSpPr>
            <a:spLocks noGrp="1"/>
          </p:cNvSpPr>
          <p:nvPr>
            <p:ph type="body" idx="1"/>
          </p:nvPr>
        </p:nvSpPr>
        <p:spPr bwMode="auto">
          <a:noFill/>
        </p:spPr>
        <p:txBody>
          <a:bodyPr wrap="square" numCol="1" anchor="t" anchorCtr="0" compatLnSpc="1">
            <a:prstTxWarp prst="textNoShape">
              <a:avLst/>
            </a:prstTxWarp>
          </a:bodyPr>
          <a:lstStyle/>
          <a:p>
            <a:pPr marL="285750" indent="-285750">
              <a:buFont typeface="Arial" panose="020B0604020202020204" pitchFamily="34" charset="0"/>
              <a:buChar char="•"/>
              <a:defRPr/>
            </a:pPr>
            <a:r>
              <a:rPr lang="en-ZA" sz="1200" dirty="0" smtClean="0">
                <a:latin typeface="Arial Narrow" panose="020B0606020202030204" pitchFamily="34" charset="0"/>
              </a:rPr>
              <a:t>This</a:t>
            </a:r>
            <a:r>
              <a:rPr lang="en-ZA" sz="1200" baseline="0" dirty="0" smtClean="0">
                <a:latin typeface="Arial Narrow" panose="020B0606020202030204" pitchFamily="34" charset="0"/>
              </a:rPr>
              <a:t> is only the DST investment.  A further R4.5mill for further trials.</a:t>
            </a:r>
            <a:endParaRPr lang="en-ZA" sz="1200" dirty="0" smtClean="0">
              <a:latin typeface="Arial Narrow" panose="020B0606020202030204" pitchFamily="34" charset="0"/>
            </a:endParaRPr>
          </a:p>
          <a:p>
            <a:pPr defTabSz="912879"/>
            <a:endParaRPr lang="en-ZA" dirty="0" smtClean="0"/>
          </a:p>
        </p:txBody>
      </p:sp>
      <p:sp>
        <p:nvSpPr>
          <p:cNvPr id="4" name="Slide Number Placeholder 3"/>
          <p:cNvSpPr>
            <a:spLocks noGrp="1"/>
          </p:cNvSpPr>
          <p:nvPr>
            <p:ph type="sldNum" sz="quarter" idx="5"/>
          </p:nvPr>
        </p:nvSpPr>
        <p:spPr/>
        <p:txBody>
          <a:bodyPr/>
          <a:lstStyle/>
          <a:p>
            <a:pPr>
              <a:defRPr/>
            </a:pPr>
            <a:fld id="{883FCAE5-2329-4A49-BFDB-B4CDEE81A4A1}" type="slidenum">
              <a:rPr lang="en-ZA" smtClean="0"/>
              <a:pPr>
                <a:defRPr/>
              </a:pPr>
              <a:t>101</a:t>
            </a:fld>
            <a:endParaRPr lang="en-ZA"/>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noFill/>
          <a:ln>
            <a:solidFill>
              <a:srgbClr val="000000"/>
            </a:solidFill>
            <a:miter lim="800000"/>
            <a:headEnd/>
            <a:tailEnd/>
          </a:ln>
        </p:spPr>
      </p:sp>
      <p:sp>
        <p:nvSpPr>
          <p:cNvPr id="1638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Still need to debate whether we combine SO2 and SO4</a:t>
            </a:r>
            <a:endParaRPr lang="en-GB" smtClean="0"/>
          </a:p>
        </p:txBody>
      </p:sp>
      <p:sp>
        <p:nvSpPr>
          <p:cNvPr id="4" name="Slide Number Placeholder 3"/>
          <p:cNvSpPr>
            <a:spLocks noGrp="1"/>
          </p:cNvSpPr>
          <p:nvPr>
            <p:ph type="sldNum" sz="quarter" idx="5"/>
          </p:nvPr>
        </p:nvSpPr>
        <p:spPr/>
        <p:txBody>
          <a:bodyPr/>
          <a:lstStyle/>
          <a:p>
            <a:pPr>
              <a:defRPr/>
            </a:pPr>
            <a:fld id="{14A2031C-2D7F-4B8E-8971-FA6095DCB9F7}" type="slidenum">
              <a:rPr lang="en-GB" smtClean="0"/>
              <a:pPr>
                <a:defRPr/>
              </a:pPr>
              <a:t>17</a:t>
            </a:fld>
            <a:endParaRPr lang="en-GB"/>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p:spPr>
      </p:sp>
      <p:sp>
        <p:nvSpPr>
          <p:cNvPr id="2150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Still need to debate whether we combine SO2 and SO4</a:t>
            </a:r>
            <a:endParaRPr lang="en-GB" smtClean="0"/>
          </a:p>
        </p:txBody>
      </p:sp>
      <p:sp>
        <p:nvSpPr>
          <p:cNvPr id="4" name="Slide Number Placeholder 3"/>
          <p:cNvSpPr>
            <a:spLocks noGrp="1"/>
          </p:cNvSpPr>
          <p:nvPr>
            <p:ph type="sldNum" sz="quarter" idx="5"/>
          </p:nvPr>
        </p:nvSpPr>
        <p:spPr/>
        <p:txBody>
          <a:bodyPr/>
          <a:lstStyle/>
          <a:p>
            <a:pPr>
              <a:defRPr/>
            </a:pPr>
            <a:fld id="{B123690E-9A60-4957-87E3-89A1B7420C15}" type="slidenum">
              <a:rPr lang="en-GB" smtClean="0"/>
              <a:pPr>
                <a:defRPr/>
              </a:pPr>
              <a:t>18</a:t>
            </a:fld>
            <a:endParaRPr lang="en-GB"/>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p:spPr>
      </p:sp>
      <p:sp>
        <p:nvSpPr>
          <p:cNvPr id="2150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Still need to debate whether we combine SO2 and SO4</a:t>
            </a:r>
            <a:endParaRPr lang="en-GB" smtClean="0"/>
          </a:p>
        </p:txBody>
      </p:sp>
      <p:sp>
        <p:nvSpPr>
          <p:cNvPr id="4" name="Slide Number Placeholder 3"/>
          <p:cNvSpPr>
            <a:spLocks noGrp="1"/>
          </p:cNvSpPr>
          <p:nvPr>
            <p:ph type="sldNum" sz="quarter" idx="5"/>
          </p:nvPr>
        </p:nvSpPr>
        <p:spPr/>
        <p:txBody>
          <a:bodyPr/>
          <a:lstStyle/>
          <a:p>
            <a:pPr>
              <a:defRPr/>
            </a:pPr>
            <a:fld id="{B123690E-9A60-4957-87E3-89A1B7420C15}" type="slidenum">
              <a:rPr lang="en-GB" smtClean="0"/>
              <a:pPr>
                <a:defRPr/>
              </a:pPr>
              <a:t>19</a:t>
            </a:fld>
            <a:endParaRPr lang="en-GB"/>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p:spPr>
      </p:sp>
      <p:sp>
        <p:nvSpPr>
          <p:cNvPr id="1945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Still need to debate whether we combine SO2 and SO4</a:t>
            </a:r>
            <a:endParaRPr lang="en-GB" smtClean="0"/>
          </a:p>
        </p:txBody>
      </p:sp>
      <p:sp>
        <p:nvSpPr>
          <p:cNvPr id="4" name="Slide Number Placeholder 3"/>
          <p:cNvSpPr>
            <a:spLocks noGrp="1"/>
          </p:cNvSpPr>
          <p:nvPr>
            <p:ph type="sldNum" sz="quarter" idx="5"/>
          </p:nvPr>
        </p:nvSpPr>
        <p:spPr/>
        <p:txBody>
          <a:bodyPr/>
          <a:lstStyle/>
          <a:p>
            <a:pPr>
              <a:defRPr/>
            </a:pPr>
            <a:fld id="{1B50020E-D5D7-4FCC-8C49-75A0A40D4411}" type="slidenum">
              <a:rPr lang="en-GB" smtClean="0"/>
              <a:pPr>
                <a:defRPr/>
              </a:pPr>
              <a:t>20</a:t>
            </a:fld>
            <a:endParaRPr lang="en-GB"/>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a:defRPr/>
            </a:pPr>
            <a:fld id="{474DB157-5556-4E96-8F63-934A0B8C0A27}" type="slidenum">
              <a:rPr lang="en-GB" smtClean="0"/>
              <a:pPr>
                <a:defRPr/>
              </a:pPr>
              <a:t>22</a:t>
            </a:fld>
            <a:endParaRPr lang="en-GB"/>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CA1AB9FA-030B-47B9-ACCC-5B545506BB3F}" type="datetime1">
              <a:rPr lang="en-ZA"/>
              <a:pPr>
                <a:defRPr/>
              </a:pPr>
              <a:t>2015/04/23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92A9B66-B75F-4D36-8904-CEDE8EFFF313}"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722571B-DA1C-4D3B-872D-1301159B4F00}" type="datetime1">
              <a:rPr lang="en-ZA"/>
              <a:pPr>
                <a:defRPr/>
              </a:pPr>
              <a:t>2015/04/23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64773FE-2315-44B8-BC95-45DF53A6B236}"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469983C-39A2-4898-9C6E-A7F0E6C800CD}" type="datetime1">
              <a:rPr lang="en-ZA"/>
              <a:pPr>
                <a:defRPr/>
              </a:pPr>
              <a:t>2015/04/23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6B6D0B4-F5AC-4966-B92B-CD4B123874A4}"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7" name="Rectangle 2"/>
          <p:cNvSpPr txBox="1">
            <a:spLocks noChangeArrowheads="1"/>
          </p:cNvSpPr>
          <p:nvPr userDrawn="1"/>
        </p:nvSpPr>
        <p:spPr bwMode="auto">
          <a:xfrm>
            <a:off x="500063" y="1370137"/>
            <a:ext cx="8001000" cy="4319587"/>
          </a:xfrm>
          <a:prstGeom prst="rect">
            <a:avLst/>
          </a:prstGeom>
          <a:noFill/>
          <a:ln w="9525">
            <a:noFill/>
            <a:round/>
            <a:headEnd/>
            <a:tailEnd/>
          </a:ln>
        </p:spPr>
        <p:txBody>
          <a:bodyPr lIns="90000" tIns="46800" rIns="90000" bIns="46800"/>
          <a:lstStyle/>
          <a:p>
            <a:pPr marL="230188" indent="-230188">
              <a:buClr>
                <a:srgbClr val="012D50"/>
              </a:buClr>
              <a:buSzPct val="45000"/>
              <a:buFont typeface="Wingdings" pitchFamily="2" charset="2"/>
              <a:buChar char=""/>
              <a:tabLst>
                <a:tab pos="338138"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Lst>
              <a:defRPr/>
            </a:pPr>
            <a:endParaRPr lang="en-ZA" sz="2000" kern="0" dirty="0">
              <a:solidFill>
                <a:srgbClr val="012D50"/>
              </a:solidFill>
              <a:latin typeface="+mn-lt"/>
              <a:ea typeface="+mn-ea"/>
              <a:cs typeface="+mn-cs"/>
            </a:endParaRPr>
          </a:p>
          <a:p>
            <a:pPr marL="230188" indent="-230188">
              <a:buClr>
                <a:srgbClr val="012D50"/>
              </a:buClr>
              <a:buSzPct val="45000"/>
              <a:buFont typeface="Wingdings" pitchFamily="2" charset="2"/>
              <a:buChar char=""/>
              <a:tabLst>
                <a:tab pos="338138"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Lst>
              <a:defRPr/>
            </a:pPr>
            <a:endParaRPr lang="en-ZA" sz="2000" kern="0" dirty="0">
              <a:solidFill>
                <a:srgbClr val="012D50"/>
              </a:solidFill>
              <a:latin typeface="+mn-lt"/>
              <a:ea typeface="+mn-ea"/>
              <a:cs typeface="+mn-cs"/>
            </a:endParaRPr>
          </a:p>
          <a:p>
            <a:pPr marL="230188" indent="-230188">
              <a:buClr>
                <a:srgbClr val="012D50"/>
              </a:buClr>
              <a:buSzPct val="45000"/>
              <a:tabLst>
                <a:tab pos="338138"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Lst>
              <a:defRPr/>
            </a:pPr>
            <a:endParaRPr lang="en-GB" sz="2000" kern="0" dirty="0">
              <a:solidFill>
                <a:srgbClr val="012D50"/>
              </a:solidFill>
              <a:latin typeface="+mn-lt"/>
              <a:ea typeface="+mn-ea"/>
              <a:cs typeface="+mn-cs"/>
            </a:endParaRPr>
          </a:p>
          <a:p>
            <a:pPr marL="230188" indent="-230188">
              <a:lnSpc>
                <a:spcPct val="140000"/>
              </a:lnSpc>
              <a:spcBef>
                <a:spcPts val="550"/>
              </a:spcBef>
              <a:buClr>
                <a:srgbClr val="012D50"/>
              </a:buClr>
              <a:buSzPct val="45000"/>
              <a:buFont typeface="Times New Roman" pitchFamily="18" charset="0"/>
              <a:buNone/>
              <a:tabLst>
                <a:tab pos="338138"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Lst>
              <a:defRPr/>
            </a:pPr>
            <a:endParaRPr lang="en-GB" sz="2000" kern="0" dirty="0">
              <a:solidFill>
                <a:srgbClr val="012D50"/>
              </a:solidFill>
              <a:latin typeface="+mn-lt"/>
              <a:ea typeface="+mn-ea"/>
              <a:cs typeface="+mn-cs"/>
            </a:endParaRPr>
          </a:p>
        </p:txBody>
      </p:sp>
      <p:sp>
        <p:nvSpPr>
          <p:cNvPr id="8" name="Title 1"/>
          <p:cNvSpPr>
            <a:spLocks noGrp="1"/>
          </p:cNvSpPr>
          <p:nvPr>
            <p:ph type="title"/>
          </p:nvPr>
        </p:nvSpPr>
        <p:spPr>
          <a:xfrm>
            <a:off x="214282" y="142852"/>
            <a:ext cx="7767637" cy="989013"/>
          </a:xfrm>
        </p:spPr>
        <p:txBody>
          <a:bodyPr/>
          <a:lstStyle>
            <a:lvl1pPr>
              <a:defRPr sz="2400" b="1">
                <a:solidFill>
                  <a:schemeClr val="bg1"/>
                </a:solidFill>
              </a:defRPr>
            </a:lvl1pPr>
          </a:lstStyle>
          <a:p>
            <a:r>
              <a:rPr lang="en-US" dirty="0" smtClean="0"/>
              <a:t>Click to edit Master title style</a:t>
            </a:r>
            <a:endParaRPr lang="en-GB" dirty="0"/>
          </a:p>
        </p:txBody>
      </p:sp>
      <p:pic>
        <p:nvPicPr>
          <p:cNvPr id="9" name="Picture 2" descr="D:\MMP_Jan2012\AMI\Logos\dst_logo_print_no-bckgrnd.gif"/>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7308304" y="6093296"/>
            <a:ext cx="1551657" cy="54359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39438861"/>
      </p:ext>
    </p:extLst>
  </p:cSld>
  <p:clrMapOvr>
    <a:masterClrMapping/>
  </p:clrMapOvr>
  <mc:AlternateContent xmlns:mc="http://schemas.openxmlformats.org/markup-compatibility/2006">
    <mc:Choice xmlns:p14="http://schemas.microsoft.com/office/powerpoint/2010/main" xmlns="" Requires="p14">
      <p:transition spd="slow" p14:dur="800">
        <p:circle/>
      </p:transition>
    </mc:Choice>
    <mc:Fallback>
      <p:transition spd="slow">
        <p:circl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GB"/>
          </a:p>
        </p:txBody>
      </p:sp>
      <p:sp>
        <p:nvSpPr>
          <p:cNvPr id="3" name="SmartArt Placeholder 2"/>
          <p:cNvSpPr>
            <a:spLocks noGrp="1"/>
          </p:cNvSpPr>
          <p:nvPr>
            <p:ph type="dgm" idx="1"/>
          </p:nvPr>
        </p:nvSpPr>
        <p:spPr>
          <a:xfrm>
            <a:off x="685800" y="1981200"/>
            <a:ext cx="7772400" cy="4114800"/>
          </a:xfrm>
        </p:spPr>
        <p:txBody>
          <a:bodyPr rtlCol="0">
            <a:normAutofit/>
          </a:bodyPr>
          <a:lstStyle/>
          <a:p>
            <a:pPr lvl="0"/>
            <a:endParaRPr lang="en-GB" noProof="0"/>
          </a:p>
        </p:txBody>
      </p:sp>
      <p:sp>
        <p:nvSpPr>
          <p:cNvPr id="4" name="Date Placeholder 3"/>
          <p:cNvSpPr>
            <a:spLocks noGrp="1"/>
          </p:cNvSpPr>
          <p:nvPr>
            <p:ph type="dt" sz="half" idx="10"/>
          </p:nvPr>
        </p:nvSpPr>
        <p:spPr>
          <a:xfrm>
            <a:off x="685800" y="6248400"/>
            <a:ext cx="1905000" cy="457200"/>
          </a:xfrm>
        </p:spPr>
        <p:txBody>
          <a:bodyPr/>
          <a:lstStyle>
            <a:lvl1pPr>
              <a:defRPr/>
            </a:lvl1pPr>
          </a:lstStyle>
          <a:p>
            <a:pPr>
              <a:defRPr/>
            </a:pPr>
            <a:fld id="{E8D81A60-71C5-4C41-A144-7A17476C3F6A}" type="datetime1">
              <a:rPr lang="en-ZA"/>
              <a:pPr>
                <a:defRPr/>
              </a:pPr>
              <a:t>2015/04/23</a:t>
            </a:fld>
            <a:endParaRPr lang="en-US"/>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p:spPr>
        <p:txBody>
          <a:bodyPr/>
          <a:lstStyle>
            <a:lvl1pPr>
              <a:defRPr/>
            </a:lvl1pPr>
          </a:lstStyle>
          <a:p>
            <a:pPr>
              <a:defRPr/>
            </a:pPr>
            <a:fld id="{C16991D3-458F-4D28-B07A-D4F1973BD951}"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251CB87-F1C9-4C23-84C6-FA92291246FF}" type="datetime1">
              <a:rPr lang="en-ZA"/>
              <a:pPr>
                <a:defRPr/>
              </a:pPr>
              <a:t>2015/04/23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F9D2C1F-4521-4230-8640-979ED7ED76E4}"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0418039E-9FD1-4CB6-B6C3-399BA34511F2}" type="datetime1">
              <a:rPr lang="en-ZA"/>
              <a:pPr>
                <a:defRPr/>
              </a:pPr>
              <a:t>2015/04/23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9BDBB76-8C41-4F09-A242-E6FD9C54D1EB}"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C8DA863D-CA9C-4527-8874-AFACDBABBD5F}" type="datetime1">
              <a:rPr lang="en-ZA"/>
              <a:pPr>
                <a:defRPr/>
              </a:pPr>
              <a:t>2015/04/23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8EE2BF2-4E33-40CA-BB2C-1D9A0EE39C4F}"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C495416E-C1CF-4828-9BCB-9E5119E0F8A9}" type="datetime1">
              <a:rPr lang="en-ZA"/>
              <a:pPr>
                <a:defRPr/>
              </a:pPr>
              <a:t>2015/04/23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291368ED-3B33-447C-A785-5C6D701050F0}"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A14C9ED6-5967-46C3-ACBF-FF1695EB0A48}" type="datetime1">
              <a:rPr lang="en-ZA"/>
              <a:pPr>
                <a:defRPr/>
              </a:pPr>
              <a:t>2015/04/23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A89AECD4-D833-4567-9BB3-7A29D116B7A7}"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7B16D3F-91B6-4766-BC50-52CD4A92A04B}" type="datetime1">
              <a:rPr lang="en-ZA"/>
              <a:pPr>
                <a:defRPr/>
              </a:pPr>
              <a:t>2015/04/23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0AB3F80E-E70B-49D0-9DCF-3C4C6BE87387}"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E6B2B7FA-DA09-4F1B-B435-BBACC78EFE4C}" type="datetime1">
              <a:rPr lang="en-ZA"/>
              <a:pPr>
                <a:defRPr/>
              </a:pPr>
              <a:t>2015/04/23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04288BA-1E8C-4F42-AB73-40FFFD8A93CB}"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9249F87D-1D89-474D-92CD-B1F0BB12341F}" type="datetime1">
              <a:rPr lang="en-ZA"/>
              <a:pPr>
                <a:defRPr/>
              </a:pPr>
              <a:t>2015/04/23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6A555E2-F6CA-49E9-8B3B-4D7A7715737D}"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1206500"/>
            <a:ext cx="8229600" cy="4873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Text Placeholder 2"/>
          <p:cNvSpPr>
            <a:spLocks noGrp="1"/>
          </p:cNvSpPr>
          <p:nvPr>
            <p:ph type="body" idx="1"/>
          </p:nvPr>
        </p:nvSpPr>
        <p:spPr bwMode="auto">
          <a:xfrm>
            <a:off x="457200" y="1998663"/>
            <a:ext cx="8229600" cy="36623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ea typeface="ＭＳ Ｐゴシック" pitchFamily="34" charset="-128"/>
              </a:defRPr>
            </a:lvl1pPr>
          </a:lstStyle>
          <a:p>
            <a:pPr>
              <a:defRPr/>
            </a:pPr>
            <a:fld id="{7F41BBCF-76F3-4CDC-ABB0-1F9FDDF2DD32}" type="datetime1">
              <a:rPr lang="en-ZA"/>
              <a:pPr>
                <a:defRPr/>
              </a:pPr>
              <a:t>2015/04/23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Arial"/>
                <a:ea typeface="+mn-ea"/>
                <a:cs typeface="Arial"/>
              </a:defRPr>
            </a:lvl1pPr>
          </a:lstStyle>
          <a:p>
            <a:pPr>
              <a:defRPr/>
            </a:pPr>
            <a:endParaRPr lang="en-US"/>
          </a:p>
        </p:txBody>
      </p:sp>
      <p:sp>
        <p:nvSpPr>
          <p:cNvPr id="6" name="Slide Number Placeholder 5"/>
          <p:cNvSpPr>
            <a:spLocks noGrp="1"/>
          </p:cNvSpPr>
          <p:nvPr>
            <p:ph type="sldNum" sz="quarter" idx="4"/>
          </p:nvPr>
        </p:nvSpPr>
        <p:spPr>
          <a:xfrm>
            <a:off x="6218238" y="6376988"/>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b="1">
                <a:latin typeface="Gill Sans MT" pitchFamily="34" charset="0"/>
                <a:ea typeface="ＭＳ Ｐゴシック" pitchFamily="34" charset="-128"/>
              </a:defRPr>
            </a:lvl1pPr>
          </a:lstStyle>
          <a:p>
            <a:pPr>
              <a:defRPr/>
            </a:pPr>
            <a:fld id="{72849268-967D-448F-A87B-A03F4A2EDB0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iming>
    <p:tnLst>
      <p:par>
        <p:cTn id="1" dur="indefinite" restart="never" nodeType="tmRoot"/>
      </p:par>
    </p:tnLst>
  </p:timing>
  <p:hf hdr="0" ftr="0" dt="0"/>
  <p:txStyles>
    <p:titleStyle>
      <a:lvl1pPr algn="l" defTabSz="457200" rtl="0" eaLnBrk="0" fontAlgn="base" hangingPunct="0">
        <a:spcBef>
          <a:spcPct val="0"/>
        </a:spcBef>
        <a:spcAft>
          <a:spcPct val="0"/>
        </a:spcAft>
        <a:defRPr sz="4400" b="1" kern="1200">
          <a:solidFill>
            <a:srgbClr val="F36403"/>
          </a:solidFill>
          <a:latin typeface="Arial"/>
          <a:ea typeface="MS PGothic" pitchFamily="34" charset="-128"/>
          <a:cs typeface="Arial"/>
        </a:defRPr>
      </a:lvl1pPr>
      <a:lvl2pPr algn="l" defTabSz="457200" rtl="0" eaLnBrk="0" fontAlgn="base" hangingPunct="0">
        <a:spcBef>
          <a:spcPct val="0"/>
        </a:spcBef>
        <a:spcAft>
          <a:spcPct val="0"/>
        </a:spcAft>
        <a:defRPr sz="4400" b="1">
          <a:solidFill>
            <a:srgbClr val="F36403"/>
          </a:solidFill>
          <a:latin typeface="Arial" pitchFamily="34" charset="0"/>
          <a:ea typeface="MS PGothic" pitchFamily="34" charset="-128"/>
          <a:cs typeface="Arial" pitchFamily="34" charset="0"/>
        </a:defRPr>
      </a:lvl2pPr>
      <a:lvl3pPr algn="l" defTabSz="457200" rtl="0" eaLnBrk="0" fontAlgn="base" hangingPunct="0">
        <a:spcBef>
          <a:spcPct val="0"/>
        </a:spcBef>
        <a:spcAft>
          <a:spcPct val="0"/>
        </a:spcAft>
        <a:defRPr sz="4400" b="1">
          <a:solidFill>
            <a:srgbClr val="F36403"/>
          </a:solidFill>
          <a:latin typeface="Arial" pitchFamily="34" charset="0"/>
          <a:ea typeface="MS PGothic" pitchFamily="34" charset="-128"/>
          <a:cs typeface="Arial" pitchFamily="34" charset="0"/>
        </a:defRPr>
      </a:lvl3pPr>
      <a:lvl4pPr algn="l" defTabSz="457200" rtl="0" eaLnBrk="0" fontAlgn="base" hangingPunct="0">
        <a:spcBef>
          <a:spcPct val="0"/>
        </a:spcBef>
        <a:spcAft>
          <a:spcPct val="0"/>
        </a:spcAft>
        <a:defRPr sz="4400" b="1">
          <a:solidFill>
            <a:srgbClr val="F36403"/>
          </a:solidFill>
          <a:latin typeface="Arial" pitchFamily="34" charset="0"/>
          <a:ea typeface="MS PGothic" pitchFamily="34" charset="-128"/>
          <a:cs typeface="Arial" pitchFamily="34" charset="0"/>
        </a:defRPr>
      </a:lvl4pPr>
      <a:lvl5pPr algn="l" defTabSz="457200" rtl="0" eaLnBrk="0" fontAlgn="base" hangingPunct="0">
        <a:spcBef>
          <a:spcPct val="0"/>
        </a:spcBef>
        <a:spcAft>
          <a:spcPct val="0"/>
        </a:spcAft>
        <a:defRPr sz="4400" b="1">
          <a:solidFill>
            <a:srgbClr val="F36403"/>
          </a:solidFill>
          <a:latin typeface="Arial" pitchFamily="34" charset="0"/>
          <a:ea typeface="MS PGothic" pitchFamily="34" charset="-128"/>
          <a:cs typeface="Arial" pitchFamily="34" charset="0"/>
        </a:defRPr>
      </a:lvl5pPr>
      <a:lvl6pPr marL="457200" algn="l" defTabSz="457200" rtl="0" fontAlgn="base">
        <a:spcBef>
          <a:spcPct val="0"/>
        </a:spcBef>
        <a:spcAft>
          <a:spcPct val="0"/>
        </a:spcAft>
        <a:defRPr b="1">
          <a:solidFill>
            <a:srgbClr val="F36403"/>
          </a:solidFill>
          <a:latin typeface="Arial" pitchFamily="34" charset="0"/>
          <a:cs typeface="Arial" pitchFamily="34" charset="0"/>
        </a:defRPr>
      </a:lvl6pPr>
      <a:lvl7pPr marL="914400" algn="l" defTabSz="457200" rtl="0" fontAlgn="base">
        <a:spcBef>
          <a:spcPct val="0"/>
        </a:spcBef>
        <a:spcAft>
          <a:spcPct val="0"/>
        </a:spcAft>
        <a:defRPr b="1">
          <a:solidFill>
            <a:srgbClr val="F36403"/>
          </a:solidFill>
          <a:latin typeface="Arial" pitchFamily="34" charset="0"/>
          <a:cs typeface="Arial" pitchFamily="34" charset="0"/>
        </a:defRPr>
      </a:lvl7pPr>
      <a:lvl8pPr marL="1371600" algn="l" defTabSz="457200" rtl="0" fontAlgn="base">
        <a:spcBef>
          <a:spcPct val="0"/>
        </a:spcBef>
        <a:spcAft>
          <a:spcPct val="0"/>
        </a:spcAft>
        <a:defRPr b="1">
          <a:solidFill>
            <a:srgbClr val="F36403"/>
          </a:solidFill>
          <a:latin typeface="Arial" pitchFamily="34" charset="0"/>
          <a:cs typeface="Arial" pitchFamily="34" charset="0"/>
        </a:defRPr>
      </a:lvl8pPr>
      <a:lvl9pPr marL="1828800" algn="l" defTabSz="457200" rtl="0" fontAlgn="base">
        <a:spcBef>
          <a:spcPct val="0"/>
        </a:spcBef>
        <a:spcAft>
          <a:spcPct val="0"/>
        </a:spcAft>
        <a:defRPr b="1">
          <a:solidFill>
            <a:srgbClr val="F36403"/>
          </a:solidFill>
          <a:latin typeface="Arial" pitchFamily="34" charset="0"/>
          <a:cs typeface="Arial" pitchFamily="34" charset="0"/>
        </a:defRPr>
      </a:lvl9pPr>
    </p:titleStyle>
    <p:bodyStyle>
      <a:lvl1pPr marL="342900" indent="-342900" algn="l" defTabSz="457200" rtl="0" eaLnBrk="0" fontAlgn="base" hangingPunct="0">
        <a:spcBef>
          <a:spcPct val="20000"/>
        </a:spcBef>
        <a:spcAft>
          <a:spcPct val="0"/>
        </a:spcAft>
        <a:buClr>
          <a:srgbClr val="F36403"/>
        </a:buClr>
        <a:buFont typeface="Arial" pitchFamily="34" charset="0"/>
        <a:buChar char="•"/>
        <a:defRPr sz="3200" kern="1200">
          <a:solidFill>
            <a:schemeClr val="tx1"/>
          </a:solidFill>
          <a:latin typeface="Arial"/>
          <a:ea typeface="MS PGothic" pitchFamily="34" charset="-128"/>
          <a:cs typeface="Arial"/>
        </a:defRPr>
      </a:lvl1pPr>
      <a:lvl2pPr marL="742950" indent="-285750" algn="l" defTabSz="457200" rtl="0" eaLnBrk="0" fontAlgn="base" hangingPunct="0">
        <a:spcBef>
          <a:spcPct val="20000"/>
        </a:spcBef>
        <a:spcAft>
          <a:spcPct val="0"/>
        </a:spcAft>
        <a:buClr>
          <a:srgbClr val="0E66B1"/>
        </a:buClr>
        <a:buFont typeface="Arial" pitchFamily="34" charset="0"/>
        <a:buChar char="–"/>
        <a:defRPr sz="2800" kern="1200">
          <a:solidFill>
            <a:srgbClr val="404040"/>
          </a:solidFill>
          <a:latin typeface="Arial"/>
          <a:ea typeface="Arial" charset="0"/>
          <a:cs typeface="Arial"/>
        </a:defRPr>
      </a:lvl2pPr>
      <a:lvl3pPr marL="1143000" indent="-228600" algn="l" defTabSz="457200" rtl="0" eaLnBrk="0" fontAlgn="base" hangingPunct="0">
        <a:spcBef>
          <a:spcPct val="20000"/>
        </a:spcBef>
        <a:spcAft>
          <a:spcPct val="0"/>
        </a:spcAft>
        <a:buClr>
          <a:srgbClr val="0E66B1"/>
        </a:buClr>
        <a:buFont typeface="Arial" pitchFamily="34" charset="0"/>
        <a:buChar char="•"/>
        <a:defRPr sz="2400" kern="1200">
          <a:solidFill>
            <a:srgbClr val="404040"/>
          </a:solidFill>
          <a:latin typeface="Arial"/>
          <a:ea typeface="Arial" charset="0"/>
          <a:cs typeface="Arial"/>
        </a:defRPr>
      </a:lvl3pPr>
      <a:lvl4pPr marL="1600200" indent="-228600" algn="l" defTabSz="457200" rtl="0" eaLnBrk="0" fontAlgn="base" hangingPunct="0">
        <a:spcBef>
          <a:spcPct val="20000"/>
        </a:spcBef>
        <a:spcAft>
          <a:spcPct val="0"/>
        </a:spcAft>
        <a:buFont typeface="Arial" pitchFamily="34" charset="0"/>
        <a:buChar char="–"/>
        <a:defRPr sz="2000" kern="1200">
          <a:solidFill>
            <a:srgbClr val="404040"/>
          </a:solidFill>
          <a:latin typeface="Arial"/>
          <a:ea typeface="Arial" charset="0"/>
          <a:cs typeface="Arial"/>
        </a:defRPr>
      </a:lvl4pPr>
      <a:lvl5pPr marL="2057400" indent="-228600" algn="l" defTabSz="457200" rtl="0" eaLnBrk="0" fontAlgn="base" hangingPunct="0">
        <a:spcBef>
          <a:spcPct val="20000"/>
        </a:spcBef>
        <a:spcAft>
          <a:spcPct val="0"/>
        </a:spcAft>
        <a:buFont typeface="Arial" pitchFamily="34" charset="0"/>
        <a:buChar char="»"/>
        <a:defRPr sz="2000" kern="1200">
          <a:solidFill>
            <a:srgbClr val="404040"/>
          </a:solidFill>
          <a:latin typeface="Arial"/>
          <a:ea typeface="Arial"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64.jpeg"/></Relationships>
</file>

<file path=ppt/slides/_rels/slide10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66.jpeg"/><Relationship Id="rId4" Type="http://schemas.openxmlformats.org/officeDocument/2006/relationships/image" Target="../media/image65.jpeg"/></Relationships>
</file>

<file path=ppt/slides/_rels/slide10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diagramData" Target="../diagrams/data2.xml"/><Relationship Id="rId7" Type="http://schemas.openxmlformats.org/officeDocument/2006/relationships/image" Target="../media/image4.jpe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6.xml"/><Relationship Id="rId5" Type="http://schemas.openxmlformats.org/officeDocument/2006/relationships/image" Target="../media/image10.jpeg"/><Relationship Id="rId4" Type="http://schemas.openxmlformats.org/officeDocument/2006/relationships/image" Target="../media/image9.jpeg"/></Relationships>
</file>

<file path=ppt/slides/_rels/slide4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6.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png"/></Relationships>
</file>

<file path=ppt/slides/_rels/slide5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6.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jpeg"/></Relationships>
</file>

<file path=ppt/slides/_rels/slide56.xml.rels><?xml version="1.0" encoding="UTF-8" standalone="yes"?>
<Relationships xmlns="http://schemas.openxmlformats.org/package/2006/relationships"><Relationship Id="rId8" Type="http://schemas.openxmlformats.org/officeDocument/2006/relationships/diagramData" Target="../diagrams/data4.xml"/><Relationship Id="rId3" Type="http://schemas.openxmlformats.org/officeDocument/2006/relationships/image" Target="../media/image27.png"/><Relationship Id="rId7" Type="http://schemas.openxmlformats.org/officeDocument/2006/relationships/image" Target="../media/image31.jpeg"/><Relationship Id="rId2" Type="http://schemas.openxmlformats.org/officeDocument/2006/relationships/image" Target="../media/image26.jpeg"/><Relationship Id="rId1" Type="http://schemas.openxmlformats.org/officeDocument/2006/relationships/slideLayout" Target="../slideLayouts/slideLayout5.xml"/><Relationship Id="rId6" Type="http://schemas.openxmlformats.org/officeDocument/2006/relationships/image" Target="../media/image30.jpeg"/><Relationship Id="rId11" Type="http://schemas.openxmlformats.org/officeDocument/2006/relationships/diagramColors" Target="../diagrams/colors4.xml"/><Relationship Id="rId5" Type="http://schemas.openxmlformats.org/officeDocument/2006/relationships/image" Target="../media/image29.png"/><Relationship Id="rId10" Type="http://schemas.openxmlformats.org/officeDocument/2006/relationships/diagramQuickStyle" Target="../diagrams/quickStyle4.xml"/><Relationship Id="rId4" Type="http://schemas.openxmlformats.org/officeDocument/2006/relationships/image" Target="../media/image28.png"/><Relationship Id="rId9" Type="http://schemas.openxmlformats.org/officeDocument/2006/relationships/diagramLayout" Target="../diagrams/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6.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jpeg"/></Relationships>
</file>

<file path=ppt/slides/_rels/slide5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diagramData" Target="../diagrams/data5.xml"/><Relationship Id="rId2" Type="http://schemas.openxmlformats.org/officeDocument/2006/relationships/image" Target="../media/image45.jpeg"/><Relationship Id="rId1" Type="http://schemas.openxmlformats.org/officeDocument/2006/relationships/slideLayout" Target="../slideLayouts/slideLayout6.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14.jpeg"/><Relationship Id="rId7" Type="http://schemas.openxmlformats.org/officeDocument/2006/relationships/image" Target="../media/image49.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 Id="rId9" Type="http://schemas.openxmlformats.org/officeDocument/2006/relationships/image" Target="../media/image51.png"/></Relationships>
</file>

<file path=ppt/slides/_rels/slide8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8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8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57.jpeg"/><Relationship Id="rId7" Type="http://schemas.openxmlformats.org/officeDocument/2006/relationships/image" Target="../media/image61.png"/><Relationship Id="rId2" Type="http://schemas.openxmlformats.org/officeDocument/2006/relationships/image" Target="../media/image56.emf"/><Relationship Id="rId1" Type="http://schemas.openxmlformats.org/officeDocument/2006/relationships/slideLayout" Target="../slideLayouts/slideLayout2.xml"/><Relationship Id="rId6" Type="http://schemas.openxmlformats.org/officeDocument/2006/relationships/image" Target="../media/image60.jpeg"/><Relationship Id="rId5" Type="http://schemas.openxmlformats.org/officeDocument/2006/relationships/image" Target="../media/image59.png"/><Relationship Id="rId4" Type="http://schemas.openxmlformats.org/officeDocument/2006/relationships/image" Target="../media/image58.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6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8" descr="C:\Users\AzwilitsheiM\Desktop\DST BRAND MANUAL\PRESENTATION_PICS..jpg"/>
          <p:cNvPicPr>
            <a:picLocks noChangeAspect="1" noChangeArrowheads="1"/>
          </p:cNvPicPr>
          <p:nvPr/>
        </p:nvPicPr>
        <p:blipFill>
          <a:blip r:embed="rId3"/>
          <a:srcRect/>
          <a:stretch>
            <a:fillRect/>
          </a:stretch>
        </p:blipFill>
        <p:spPr bwMode="auto">
          <a:xfrm>
            <a:off x="0" y="152400"/>
            <a:ext cx="9144000" cy="6858000"/>
          </a:xfrm>
          <a:prstGeom prst="rect">
            <a:avLst/>
          </a:prstGeom>
          <a:noFill/>
          <a:ln w="9525">
            <a:noFill/>
            <a:miter lim="800000"/>
            <a:headEnd/>
            <a:tailEnd/>
          </a:ln>
        </p:spPr>
      </p:pic>
      <p:sp>
        <p:nvSpPr>
          <p:cNvPr id="5" name="TextBox 4"/>
          <p:cNvSpPr txBox="1"/>
          <p:nvPr/>
        </p:nvSpPr>
        <p:spPr>
          <a:xfrm>
            <a:off x="0" y="152400"/>
            <a:ext cx="8964613" cy="1200329"/>
          </a:xfrm>
          <a:prstGeom prst="rect">
            <a:avLst/>
          </a:prstGeom>
          <a:noFill/>
        </p:spPr>
        <p:txBody>
          <a:bodyPr>
            <a:spAutoFit/>
          </a:bodyPr>
          <a:lstStyle/>
          <a:p>
            <a:pPr algn="ctr" fontAlgn="auto">
              <a:spcBef>
                <a:spcPts val="0"/>
              </a:spcBef>
              <a:spcAft>
                <a:spcPts val="0"/>
              </a:spcAft>
              <a:defRPr/>
            </a:pPr>
            <a:r>
              <a:rPr lang="en-US" sz="3600" b="1" spc="600" dirty="0" smtClean="0">
                <a:solidFill>
                  <a:srgbClr val="F36403"/>
                </a:solidFill>
                <a:latin typeface="Arial Black" pitchFamily="34" charset="0"/>
                <a:cs typeface="Gill Sans MT"/>
              </a:rPr>
              <a:t>DST Strategic Plan </a:t>
            </a:r>
          </a:p>
          <a:p>
            <a:pPr algn="ctr" fontAlgn="auto">
              <a:spcBef>
                <a:spcPts val="0"/>
              </a:spcBef>
              <a:spcAft>
                <a:spcPts val="0"/>
              </a:spcAft>
              <a:defRPr/>
            </a:pPr>
            <a:r>
              <a:rPr lang="en-US" sz="3600" b="1" spc="600" dirty="0" smtClean="0">
                <a:solidFill>
                  <a:srgbClr val="F36403"/>
                </a:solidFill>
                <a:latin typeface="Arial Black" pitchFamily="34" charset="0"/>
                <a:cs typeface="Gill Sans MT"/>
              </a:rPr>
              <a:t>(2015-2020)</a:t>
            </a:r>
            <a:endParaRPr lang="en-US" sz="3600" b="1" spc="600" dirty="0">
              <a:solidFill>
                <a:srgbClr val="F36403"/>
              </a:solidFill>
              <a:latin typeface="Arial Black" pitchFamily="34" charset="0"/>
              <a:cs typeface="Gill Sans MT"/>
            </a:endParaRPr>
          </a:p>
        </p:txBody>
      </p:sp>
      <p:sp>
        <p:nvSpPr>
          <p:cNvPr id="3076" name="TextBox 2"/>
          <p:cNvSpPr txBox="1">
            <a:spLocks noChangeArrowheads="1"/>
          </p:cNvSpPr>
          <p:nvPr/>
        </p:nvSpPr>
        <p:spPr bwMode="auto">
          <a:xfrm>
            <a:off x="5562600" y="4319588"/>
            <a:ext cx="3581400" cy="1323439"/>
          </a:xfrm>
          <a:prstGeom prst="rect">
            <a:avLst/>
          </a:prstGeom>
          <a:noFill/>
          <a:ln w="9525">
            <a:noFill/>
            <a:miter lim="800000"/>
            <a:headEnd/>
            <a:tailEnd/>
          </a:ln>
        </p:spPr>
        <p:txBody>
          <a:bodyPr>
            <a:spAutoFit/>
          </a:bodyPr>
          <a:lstStyle/>
          <a:p>
            <a:r>
              <a:rPr lang="en-ZA" sz="2000" b="1" dirty="0" smtClean="0">
                <a:solidFill>
                  <a:schemeClr val="bg2"/>
                </a:solidFill>
                <a:latin typeface="Gill Sans MT" pitchFamily="34" charset="0"/>
              </a:rPr>
              <a:t>Presentation to the Portfolio Committee </a:t>
            </a:r>
          </a:p>
          <a:p>
            <a:r>
              <a:rPr lang="en-ZA" sz="2000" b="1" dirty="0" smtClean="0">
                <a:solidFill>
                  <a:schemeClr val="bg2"/>
                </a:solidFill>
                <a:latin typeface="Gill Sans MT" pitchFamily="34" charset="0"/>
              </a:rPr>
              <a:t>22 April 2015 by</a:t>
            </a:r>
          </a:p>
          <a:p>
            <a:r>
              <a:rPr lang="en-ZA" sz="2000" b="1" dirty="0" smtClean="0">
                <a:solidFill>
                  <a:schemeClr val="bg2"/>
                </a:solidFill>
                <a:latin typeface="Gill Sans MT" pitchFamily="34" charset="0"/>
              </a:rPr>
              <a:t>DG Dr Phil Mjwara</a:t>
            </a:r>
            <a:endParaRPr lang="en-ZA" sz="2000" b="1" dirty="0">
              <a:solidFill>
                <a:schemeClr val="bg2"/>
              </a:solidFill>
              <a:latin typeface="Gill Sans MT"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latin typeface="Gill Sans MT" pitchFamily="34" charset="0"/>
                <a:cs typeface="Arial" pitchFamily="34" charset="0"/>
                <a:sym typeface="Wingdings" pitchFamily="2" charset="2"/>
              </a:rPr>
              <a:t>STI and triple challenge of inequality, poverty and unemployment</a:t>
            </a:r>
            <a:endParaRPr lang="en-GB" dirty="0"/>
          </a:p>
        </p:txBody>
      </p:sp>
      <p:graphicFrame>
        <p:nvGraphicFramePr>
          <p:cNvPr id="5" name="Content Placeholder 4"/>
          <p:cNvGraphicFramePr>
            <a:graphicFrameLocks noGrp="1"/>
          </p:cNvGraphicFramePr>
          <p:nvPr>
            <p:ph idx="1"/>
          </p:nvPr>
        </p:nvGraphicFramePr>
        <p:xfrm>
          <a:off x="457200" y="-76200"/>
          <a:ext cx="8686800" cy="6934199"/>
        </p:xfrm>
        <a:graphic>
          <a:graphicData uri="http://schemas.openxmlformats.org/drawingml/2006/table">
            <a:tbl>
              <a:tblPr firstRow="1" bandRow="1">
                <a:tableStyleId>{5C22544A-7EE6-4342-B048-85BDC9FD1C3A}</a:tableStyleId>
              </a:tblPr>
              <a:tblGrid>
                <a:gridCol w="1752600"/>
                <a:gridCol w="2286000"/>
                <a:gridCol w="2133600"/>
                <a:gridCol w="2514600"/>
              </a:tblGrid>
              <a:tr h="667827">
                <a:tc>
                  <a:txBody>
                    <a:bodyPr/>
                    <a:lstStyle/>
                    <a:p>
                      <a:r>
                        <a:rPr lang="en-US" sz="2000" dirty="0" smtClean="0">
                          <a:latin typeface="Gill Sans MT" pitchFamily="34" charset="0"/>
                        </a:rPr>
                        <a:t>STI Contribution</a:t>
                      </a:r>
                      <a:endParaRPr lang="en-GB" sz="2000" dirty="0">
                        <a:latin typeface="Gill Sans MT" pitchFamily="34" charset="0"/>
                      </a:endParaRPr>
                    </a:p>
                  </a:txBody>
                  <a:tcPr/>
                </a:tc>
                <a:tc>
                  <a:txBody>
                    <a:bodyPr/>
                    <a:lstStyle/>
                    <a:p>
                      <a:r>
                        <a:rPr lang="en-US" sz="2000" b="1" kern="1200" dirty="0" smtClean="0">
                          <a:solidFill>
                            <a:schemeClr val="lt1"/>
                          </a:solidFill>
                          <a:latin typeface="Gill Sans MT" pitchFamily="34" charset="0"/>
                          <a:ea typeface="+mn-ea"/>
                          <a:cs typeface="+mn-cs"/>
                        </a:rPr>
                        <a:t>Inequality</a:t>
                      </a:r>
                      <a:endParaRPr lang="en-GB" sz="2000" b="1" kern="1200" dirty="0" smtClean="0">
                        <a:solidFill>
                          <a:schemeClr val="lt1"/>
                        </a:solidFill>
                        <a:latin typeface="Gill Sans MT" pitchFamily="34" charset="0"/>
                        <a:ea typeface="+mn-ea"/>
                        <a:cs typeface="+mn-cs"/>
                      </a:endParaRPr>
                    </a:p>
                  </a:txBody>
                  <a:tcPr/>
                </a:tc>
                <a:tc>
                  <a:txBody>
                    <a:bodyPr/>
                    <a:lstStyle/>
                    <a:p>
                      <a:pPr marL="0" algn="l" defTabSz="457200" rtl="0" eaLnBrk="1" latinLnBrk="0" hangingPunct="1"/>
                      <a:r>
                        <a:rPr lang="en-US" sz="2000" b="1" kern="1200" dirty="0" smtClean="0">
                          <a:solidFill>
                            <a:schemeClr val="lt1"/>
                          </a:solidFill>
                          <a:latin typeface="Gill Sans MT" pitchFamily="34" charset="0"/>
                          <a:ea typeface="+mn-ea"/>
                          <a:cs typeface="+mn-cs"/>
                        </a:rPr>
                        <a:t>Poverty</a:t>
                      </a:r>
                      <a:endParaRPr lang="en-GB" sz="2000" b="1" kern="1200" dirty="0" smtClean="0">
                        <a:solidFill>
                          <a:schemeClr val="lt1"/>
                        </a:solidFill>
                        <a:latin typeface="Gill Sans MT" pitchFamily="34" charset="0"/>
                        <a:ea typeface="+mn-ea"/>
                        <a:cs typeface="+mn-cs"/>
                      </a:endParaRPr>
                    </a:p>
                  </a:txBody>
                  <a:tcPr/>
                </a:tc>
                <a:tc>
                  <a:txBody>
                    <a:bodyPr/>
                    <a:lstStyle/>
                    <a:p>
                      <a:pPr marL="0" algn="l" defTabSz="457200" rtl="0" eaLnBrk="1" latinLnBrk="0" hangingPunct="1"/>
                      <a:r>
                        <a:rPr lang="en-US" sz="2000" b="1" kern="1200" dirty="0" smtClean="0">
                          <a:solidFill>
                            <a:schemeClr val="lt1"/>
                          </a:solidFill>
                          <a:latin typeface="Gill Sans MT" pitchFamily="34" charset="0"/>
                          <a:ea typeface="+mn-ea"/>
                          <a:cs typeface="+mn-cs"/>
                        </a:rPr>
                        <a:t>Unemployment</a:t>
                      </a:r>
                      <a:endParaRPr lang="en-GB" sz="2000" b="1" kern="1200" dirty="0" smtClean="0">
                        <a:solidFill>
                          <a:schemeClr val="lt1"/>
                        </a:solidFill>
                        <a:latin typeface="Gill Sans MT" pitchFamily="34" charset="0"/>
                        <a:ea typeface="+mn-ea"/>
                        <a:cs typeface="+mn-cs"/>
                      </a:endParaRPr>
                    </a:p>
                  </a:txBody>
                  <a:tcPr/>
                </a:tc>
              </a:tr>
              <a:tr h="6233159">
                <a:tc>
                  <a:txBody>
                    <a:bodyPr/>
                    <a:lstStyle/>
                    <a:p>
                      <a:r>
                        <a:rPr lang="en-US" b="1" dirty="0" smtClean="0">
                          <a:latin typeface="Gill Sans MT" pitchFamily="34" charset="0"/>
                        </a:rPr>
                        <a:t>Direct</a:t>
                      </a:r>
                      <a:endParaRPr lang="en-GB" b="1" dirty="0">
                        <a:latin typeface="Gill Sans MT" pitchFamily="34" charset="0"/>
                      </a:endParaRPr>
                    </a:p>
                  </a:txBody>
                  <a:tcPr/>
                </a:tc>
                <a:tc>
                  <a:txBody>
                    <a:bodyPr/>
                    <a:lstStyle/>
                    <a:p>
                      <a:r>
                        <a:rPr lang="en-ZA" sz="1400" b="0" i="1" kern="1200" dirty="0" smtClean="0">
                          <a:solidFill>
                            <a:schemeClr val="dk1"/>
                          </a:solidFill>
                          <a:latin typeface="Gill Sans MT" pitchFamily="34" charset="0"/>
                          <a:ea typeface="+mn-ea"/>
                          <a:cs typeface="+mn-cs"/>
                        </a:rPr>
                        <a:t>Transformation of scientific workforces in terms of race and gender</a:t>
                      </a:r>
                      <a:endParaRPr lang="en-GB" sz="1400" b="0" i="1" kern="1200" dirty="0" smtClean="0">
                        <a:solidFill>
                          <a:schemeClr val="dk1"/>
                        </a:solidFill>
                        <a:latin typeface="Gill Sans MT" pitchFamily="34" charset="0"/>
                        <a:ea typeface="+mn-ea"/>
                        <a:cs typeface="+mn-cs"/>
                      </a:endParaRPr>
                    </a:p>
                    <a:p>
                      <a:r>
                        <a:rPr lang="en-ZA" sz="1400" b="0" i="1" kern="1200" dirty="0" smtClean="0">
                          <a:solidFill>
                            <a:schemeClr val="dk1"/>
                          </a:solidFill>
                          <a:latin typeface="Gill Sans MT" pitchFamily="34" charset="0"/>
                          <a:ea typeface="+mn-ea"/>
                          <a:cs typeface="+mn-cs"/>
                        </a:rPr>
                        <a:t> </a:t>
                      </a:r>
                      <a:endParaRPr lang="en-GB" sz="1400" b="0" i="1" kern="1200" dirty="0" smtClean="0">
                        <a:solidFill>
                          <a:schemeClr val="dk1"/>
                        </a:solidFill>
                        <a:latin typeface="Gill Sans MT" pitchFamily="34" charset="0"/>
                        <a:ea typeface="+mn-ea"/>
                        <a:cs typeface="+mn-cs"/>
                      </a:endParaRPr>
                    </a:p>
                    <a:p>
                      <a:r>
                        <a:rPr lang="en-ZA" sz="1400" b="0" i="1" kern="1200" dirty="0" smtClean="0">
                          <a:solidFill>
                            <a:schemeClr val="dk1"/>
                          </a:solidFill>
                          <a:latin typeface="Gill Sans MT" pitchFamily="34" charset="0"/>
                          <a:ea typeface="+mn-ea"/>
                          <a:cs typeface="+mn-cs"/>
                        </a:rPr>
                        <a:t>Innovations to enhance standards of living:</a:t>
                      </a:r>
                      <a:endParaRPr lang="en-GB" sz="1400" b="0" i="1" kern="1200" dirty="0" smtClean="0">
                        <a:solidFill>
                          <a:schemeClr val="dk1"/>
                        </a:solidFill>
                        <a:latin typeface="Gill Sans MT" pitchFamily="34" charset="0"/>
                        <a:ea typeface="+mn-ea"/>
                        <a:cs typeface="+mn-cs"/>
                      </a:endParaRPr>
                    </a:p>
                    <a:p>
                      <a:pPr lvl="0"/>
                      <a:r>
                        <a:rPr lang="en-ZA" sz="1400" b="0" i="1" kern="1200" dirty="0" smtClean="0">
                          <a:solidFill>
                            <a:schemeClr val="dk1"/>
                          </a:solidFill>
                          <a:latin typeface="Gill Sans MT" pitchFamily="34" charset="0"/>
                          <a:ea typeface="+mn-ea"/>
                          <a:cs typeface="+mn-cs"/>
                        </a:rPr>
                        <a:t>In partnership with the Department of Basic Education, leverage innovative technologies to improve access to basic education for children with special needs, prioritising the visually and hearing impaired </a:t>
                      </a:r>
                      <a:endParaRPr lang="en-GB" sz="1400" b="0" i="1" kern="1200" dirty="0" smtClean="0">
                        <a:solidFill>
                          <a:schemeClr val="dk1"/>
                        </a:solidFill>
                        <a:latin typeface="Gill Sans MT" pitchFamily="34" charset="0"/>
                        <a:ea typeface="+mn-ea"/>
                        <a:cs typeface="+mn-cs"/>
                      </a:endParaRPr>
                    </a:p>
                    <a:p>
                      <a:pPr lvl="0"/>
                      <a:r>
                        <a:rPr lang="en-ZA" sz="1400" b="0" i="1" kern="1200" dirty="0" smtClean="0">
                          <a:solidFill>
                            <a:schemeClr val="dk1"/>
                          </a:solidFill>
                          <a:latin typeface="Gill Sans MT" pitchFamily="34" charset="0"/>
                          <a:ea typeface="+mn-ea"/>
                          <a:cs typeface="+mn-cs"/>
                        </a:rPr>
                        <a:t>In partnership with the Eastern Cape Department of Education, the Department of Water and Sanitation, and the Bill &amp; Melinda Gates Foundation, provide innovative and appropriate off-grid sanitation technologies for rural and </a:t>
                      </a:r>
                      <a:r>
                        <a:rPr lang="en-ZA" sz="1400" b="0" i="1" kern="1200" dirty="0" err="1" smtClean="0">
                          <a:solidFill>
                            <a:schemeClr val="dk1"/>
                          </a:solidFill>
                          <a:latin typeface="Gill Sans MT" pitchFamily="34" charset="0"/>
                          <a:ea typeface="+mn-ea"/>
                          <a:cs typeface="+mn-cs"/>
                        </a:rPr>
                        <a:t>peri</a:t>
                      </a:r>
                      <a:r>
                        <a:rPr lang="en-ZA" sz="1400" b="0" i="1" kern="1200" dirty="0" smtClean="0">
                          <a:solidFill>
                            <a:schemeClr val="dk1"/>
                          </a:solidFill>
                          <a:latin typeface="Gill Sans MT" pitchFamily="34" charset="0"/>
                          <a:ea typeface="+mn-ea"/>
                          <a:cs typeface="+mn-cs"/>
                        </a:rPr>
                        <a:t>-urban areas</a:t>
                      </a:r>
                      <a:endParaRPr lang="en-GB" sz="1400" b="0" i="1" kern="1200" dirty="0" smtClean="0">
                        <a:solidFill>
                          <a:schemeClr val="dk1"/>
                        </a:solidFill>
                        <a:latin typeface="Gill Sans MT" pitchFamily="34" charset="0"/>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GB" sz="1600" b="0" i="1" kern="1200" dirty="0" smtClean="0">
                        <a:solidFill>
                          <a:schemeClr val="dk1"/>
                        </a:solidFill>
                        <a:latin typeface="Gill Sans MT" pitchFamily="34" charset="0"/>
                        <a:ea typeface="+mn-ea"/>
                        <a:cs typeface="+mn-cs"/>
                      </a:endParaRPr>
                    </a:p>
                  </a:txBody>
                  <a:tcPr/>
                </a:tc>
                <a:tc>
                  <a:txBody>
                    <a:bodyPr/>
                    <a:lstStyle/>
                    <a:p>
                      <a:pPr marL="0" algn="l" defTabSz="457200" rtl="0" eaLnBrk="1" latinLnBrk="0" hangingPunct="1"/>
                      <a:r>
                        <a:rPr lang="en-ZA" sz="1400" b="0" i="1" kern="1200" dirty="0" smtClean="0">
                          <a:solidFill>
                            <a:schemeClr val="dk1"/>
                          </a:solidFill>
                          <a:latin typeface="Gill Sans MT" pitchFamily="34" charset="0"/>
                          <a:ea typeface="+mn-ea"/>
                          <a:cs typeface="+mn-cs"/>
                        </a:rPr>
                        <a:t>Innovation-enabled local economic development:</a:t>
                      </a:r>
                      <a:endParaRPr lang="en-GB" sz="1400" b="0" i="1" kern="1200" dirty="0" smtClean="0">
                        <a:solidFill>
                          <a:schemeClr val="dk1"/>
                        </a:solidFill>
                        <a:latin typeface="Gill Sans MT" pitchFamily="34" charset="0"/>
                        <a:ea typeface="+mn-ea"/>
                        <a:cs typeface="+mn-cs"/>
                      </a:endParaRPr>
                    </a:p>
                    <a:p>
                      <a:pPr marL="0" lvl="0" algn="l" defTabSz="457200" rtl="0" eaLnBrk="1" latinLnBrk="0" hangingPunct="1"/>
                      <a:r>
                        <a:rPr lang="en-ZA" sz="1400" b="0" i="1" kern="1200" dirty="0" smtClean="0">
                          <a:solidFill>
                            <a:schemeClr val="dk1"/>
                          </a:solidFill>
                          <a:latin typeface="Gill Sans MT" pitchFamily="34" charset="0"/>
                          <a:ea typeface="+mn-ea"/>
                          <a:cs typeface="+mn-cs"/>
                        </a:rPr>
                        <a:t>Pilot three community-based agro-processing plants (traditional medicines, cosmeceuticals and nutraceuticals) by 2016</a:t>
                      </a:r>
                      <a:endParaRPr lang="en-GB" sz="1400" b="0" i="1" kern="1200" dirty="0" smtClean="0">
                        <a:solidFill>
                          <a:schemeClr val="dk1"/>
                        </a:solidFill>
                        <a:latin typeface="Gill Sans MT" pitchFamily="34" charset="0"/>
                        <a:ea typeface="+mn-ea"/>
                        <a:cs typeface="+mn-cs"/>
                      </a:endParaRPr>
                    </a:p>
                    <a:p>
                      <a:pPr marL="0" lvl="0" algn="l" defTabSz="457200" rtl="0" eaLnBrk="1" latinLnBrk="0" hangingPunct="1"/>
                      <a:r>
                        <a:rPr lang="en-ZA" sz="1400" b="0" i="1" kern="1200" dirty="0" smtClean="0">
                          <a:solidFill>
                            <a:schemeClr val="dk1"/>
                          </a:solidFill>
                          <a:latin typeface="Gill Sans MT" pitchFamily="34" charset="0"/>
                          <a:ea typeface="+mn-ea"/>
                          <a:cs typeface="+mn-cs"/>
                        </a:rPr>
                        <a:t>Ensure that STI poverty alleviation initiatives are demand driven and informed by local economic development priorities in at least three provinces</a:t>
                      </a:r>
                      <a:endParaRPr lang="en-GB" sz="1400" b="0" i="1" kern="1200" dirty="0" smtClean="0">
                        <a:solidFill>
                          <a:schemeClr val="dk1"/>
                        </a:solidFill>
                        <a:latin typeface="Gill Sans MT" pitchFamily="34" charset="0"/>
                        <a:ea typeface="+mn-ea"/>
                        <a:cs typeface="+mn-cs"/>
                      </a:endParaRPr>
                    </a:p>
                    <a:p>
                      <a:pPr marL="0" algn="l" defTabSz="457200" rtl="0" eaLnBrk="1" latinLnBrk="0" hangingPunct="1"/>
                      <a:r>
                        <a:rPr lang="en-ZA" sz="1400" b="0" i="1" kern="1200" dirty="0" smtClean="0">
                          <a:solidFill>
                            <a:schemeClr val="dk1"/>
                          </a:solidFill>
                          <a:latin typeface="Gill Sans MT" pitchFamily="34" charset="0"/>
                          <a:ea typeface="+mn-ea"/>
                          <a:cs typeface="+mn-cs"/>
                        </a:rPr>
                        <a:t> </a:t>
                      </a:r>
                      <a:endParaRPr lang="en-GB" sz="1400" b="0" i="1" kern="1200" dirty="0" smtClean="0">
                        <a:solidFill>
                          <a:schemeClr val="dk1"/>
                        </a:solidFill>
                        <a:latin typeface="Gill Sans MT" pitchFamily="34" charset="0"/>
                        <a:ea typeface="+mn-ea"/>
                        <a:cs typeface="+mn-cs"/>
                      </a:endParaRPr>
                    </a:p>
                    <a:p>
                      <a:pPr marL="0" algn="l" defTabSz="457200" rtl="0" eaLnBrk="1" latinLnBrk="0" hangingPunct="1"/>
                      <a:r>
                        <a:rPr lang="en-ZA" sz="1400" b="0" i="1" kern="1200" dirty="0" smtClean="0">
                          <a:solidFill>
                            <a:schemeClr val="dk1"/>
                          </a:solidFill>
                          <a:latin typeface="Gill Sans MT" pitchFamily="34" charset="0"/>
                          <a:ea typeface="+mn-ea"/>
                          <a:cs typeface="+mn-cs"/>
                        </a:rPr>
                        <a:t>Mainstream applied indigenous knowledge-based R&amp;D (traditional medicines, cosmeceuticals and nutraceuticals), including innovation and local manufacturing to support commercialisation models for sustainable livelihoods</a:t>
                      </a:r>
                      <a:endParaRPr lang="en-GB" sz="1400" b="0" i="1" kern="1200" dirty="0" smtClean="0">
                        <a:solidFill>
                          <a:schemeClr val="dk1"/>
                        </a:solidFill>
                        <a:latin typeface="Gill Sans MT" pitchFamily="34" charset="0"/>
                        <a:ea typeface="+mn-ea"/>
                        <a:cs typeface="+mn-cs"/>
                      </a:endParaRPr>
                    </a:p>
                  </a:txBody>
                  <a:tcPr/>
                </a:tc>
                <a:tc>
                  <a:txBody>
                    <a:bodyPr/>
                    <a:lstStyle/>
                    <a:p>
                      <a:pPr marL="0" algn="l" defTabSz="457200" rtl="0" eaLnBrk="1" latinLnBrk="0" hangingPunct="1"/>
                      <a:r>
                        <a:rPr lang="en-ZA" sz="1400" b="0" i="1" kern="1200" dirty="0" smtClean="0">
                          <a:solidFill>
                            <a:schemeClr val="dk1"/>
                          </a:solidFill>
                          <a:latin typeface="Gill Sans MT" pitchFamily="34" charset="0"/>
                          <a:ea typeface="+mn-ea"/>
                          <a:cs typeface="+mn-cs"/>
                        </a:rPr>
                        <a:t>Internships</a:t>
                      </a:r>
                      <a:endParaRPr lang="en-GB" sz="1400" b="0" i="1" kern="1200" dirty="0" smtClean="0">
                        <a:solidFill>
                          <a:schemeClr val="dk1"/>
                        </a:solidFill>
                        <a:latin typeface="Gill Sans MT" pitchFamily="34" charset="0"/>
                        <a:ea typeface="+mn-ea"/>
                        <a:cs typeface="+mn-cs"/>
                      </a:endParaRPr>
                    </a:p>
                    <a:p>
                      <a:pPr marL="0" algn="l" defTabSz="457200" rtl="0" eaLnBrk="1" latinLnBrk="0" hangingPunct="1"/>
                      <a:r>
                        <a:rPr lang="en-ZA" sz="1400" b="0" i="1" kern="1200" dirty="0" smtClean="0">
                          <a:solidFill>
                            <a:schemeClr val="dk1"/>
                          </a:solidFill>
                          <a:latin typeface="Gill Sans MT" pitchFamily="34" charset="0"/>
                          <a:ea typeface="+mn-ea"/>
                          <a:cs typeface="+mn-cs"/>
                        </a:rPr>
                        <a:t> Researchers</a:t>
                      </a:r>
                      <a:endParaRPr lang="en-GB" sz="1400" b="0" i="1" kern="1200" dirty="0" smtClean="0">
                        <a:solidFill>
                          <a:schemeClr val="dk1"/>
                        </a:solidFill>
                        <a:latin typeface="Gill Sans MT" pitchFamily="34" charset="0"/>
                        <a:ea typeface="+mn-ea"/>
                        <a:cs typeface="+mn-cs"/>
                      </a:endParaRPr>
                    </a:p>
                    <a:p>
                      <a:pPr marL="0" algn="l" defTabSz="457200" rtl="0" eaLnBrk="1" latinLnBrk="0" hangingPunct="1"/>
                      <a:r>
                        <a:rPr lang="en-ZA" sz="1400" b="0" i="1" kern="1200" dirty="0" smtClean="0">
                          <a:solidFill>
                            <a:schemeClr val="dk1"/>
                          </a:solidFill>
                          <a:latin typeface="Gill Sans MT" pitchFamily="34" charset="0"/>
                          <a:ea typeface="+mn-ea"/>
                          <a:cs typeface="+mn-cs"/>
                        </a:rPr>
                        <a:t> Postdoctoral support</a:t>
                      </a:r>
                      <a:endParaRPr lang="en-GB" sz="1400" b="0" i="1" kern="1200" dirty="0" smtClean="0">
                        <a:solidFill>
                          <a:schemeClr val="dk1"/>
                        </a:solidFill>
                        <a:latin typeface="Gill Sans MT" pitchFamily="34" charset="0"/>
                        <a:ea typeface="+mn-ea"/>
                        <a:cs typeface="+mn-cs"/>
                      </a:endParaRPr>
                    </a:p>
                    <a:p>
                      <a:pPr marL="0" algn="l" defTabSz="457200" rtl="0" eaLnBrk="1" latinLnBrk="0" hangingPunct="1">
                        <a:buFont typeface="Arial" pitchFamily="34" charset="0"/>
                        <a:buNone/>
                      </a:pPr>
                      <a:r>
                        <a:rPr lang="en-ZA" sz="1400" b="0" i="1" kern="1200" dirty="0" smtClean="0">
                          <a:solidFill>
                            <a:schemeClr val="dk1"/>
                          </a:solidFill>
                          <a:latin typeface="Gill Sans MT" pitchFamily="34" charset="0"/>
                          <a:ea typeface="+mn-ea"/>
                          <a:cs typeface="+mn-cs"/>
                        </a:rPr>
                        <a:t> Economic growth:</a:t>
                      </a:r>
                      <a:endParaRPr lang="en-GB" sz="1400" b="0" i="1" kern="1200" dirty="0" smtClean="0">
                        <a:solidFill>
                          <a:schemeClr val="dk1"/>
                        </a:solidFill>
                        <a:latin typeface="Gill Sans MT" pitchFamily="34" charset="0"/>
                        <a:ea typeface="+mn-ea"/>
                        <a:cs typeface="+mn-cs"/>
                      </a:endParaRPr>
                    </a:p>
                    <a:p>
                      <a:pPr marL="0" lvl="0" algn="l" defTabSz="457200" rtl="0" eaLnBrk="1" latinLnBrk="0" hangingPunct="1">
                        <a:buFont typeface="Arial" pitchFamily="34" charset="0"/>
                        <a:buChar char="•"/>
                      </a:pPr>
                      <a:r>
                        <a:rPr lang="en-ZA" sz="1400" b="0" i="1" kern="1200" dirty="0" smtClean="0">
                          <a:solidFill>
                            <a:schemeClr val="dk1"/>
                          </a:solidFill>
                          <a:latin typeface="Gill Sans MT" pitchFamily="34" charset="0"/>
                          <a:ea typeface="+mn-ea"/>
                          <a:cs typeface="+mn-cs"/>
                        </a:rPr>
                        <a:t>Help grow companies’ turnover</a:t>
                      </a:r>
                      <a:endParaRPr lang="en-GB" sz="1400" b="0" i="1" kern="1200" dirty="0" smtClean="0">
                        <a:solidFill>
                          <a:schemeClr val="dk1"/>
                        </a:solidFill>
                        <a:latin typeface="Gill Sans MT" pitchFamily="34" charset="0"/>
                        <a:ea typeface="+mn-ea"/>
                        <a:cs typeface="+mn-cs"/>
                      </a:endParaRPr>
                    </a:p>
                    <a:p>
                      <a:pPr lvl="0">
                        <a:buFont typeface="Arial" pitchFamily="34" charset="0"/>
                        <a:buChar char="•"/>
                      </a:pPr>
                      <a:r>
                        <a:rPr lang="en-ZA" sz="1400" b="0" i="1" kern="1200" dirty="0" smtClean="0">
                          <a:solidFill>
                            <a:schemeClr val="dk1"/>
                          </a:solidFill>
                          <a:latin typeface="Gill Sans MT" pitchFamily="34" charset="0"/>
                          <a:ea typeface="+mn-ea"/>
                          <a:cs typeface="+mn-cs"/>
                        </a:rPr>
                        <a:t>Reduce technology balance of payments contribution to current account deficit</a:t>
                      </a:r>
                      <a:endParaRPr lang="en-GB" sz="1400" b="0" i="1" kern="1200" dirty="0" smtClean="0">
                        <a:solidFill>
                          <a:schemeClr val="dk1"/>
                        </a:solidFill>
                        <a:latin typeface="Gill Sans MT" pitchFamily="34" charset="0"/>
                        <a:ea typeface="+mn-ea"/>
                        <a:cs typeface="+mn-cs"/>
                      </a:endParaRPr>
                    </a:p>
                    <a:p>
                      <a:pPr lvl="0"/>
                      <a:r>
                        <a:rPr lang="en-ZA" sz="1400" b="0" i="1" kern="1200" dirty="0" smtClean="0">
                          <a:solidFill>
                            <a:schemeClr val="dk1"/>
                          </a:solidFill>
                          <a:latin typeface="Gill Sans MT" pitchFamily="34" charset="0"/>
                          <a:ea typeface="+mn-ea"/>
                          <a:cs typeface="+mn-cs"/>
                        </a:rPr>
                        <a:t>Support SMEs through technology localisation and station programmes</a:t>
                      </a:r>
                      <a:endParaRPr lang="en-GB" sz="1400" b="0" i="1" kern="1200" dirty="0" smtClean="0">
                        <a:solidFill>
                          <a:schemeClr val="dk1"/>
                        </a:solidFill>
                        <a:latin typeface="Gill Sans MT" pitchFamily="34" charset="0"/>
                        <a:ea typeface="+mn-ea"/>
                        <a:cs typeface="+mn-cs"/>
                      </a:endParaRPr>
                    </a:p>
                    <a:p>
                      <a:pPr lvl="0">
                        <a:buFont typeface="Arial" pitchFamily="34" charset="0"/>
                        <a:buChar char="•"/>
                      </a:pPr>
                      <a:r>
                        <a:rPr lang="en-ZA" sz="1400" b="0" i="1" kern="1200" dirty="0" smtClean="0">
                          <a:solidFill>
                            <a:schemeClr val="dk1"/>
                          </a:solidFill>
                          <a:latin typeface="Gill Sans MT" pitchFamily="34" charset="0"/>
                          <a:ea typeface="+mn-ea"/>
                          <a:cs typeface="+mn-cs"/>
                        </a:rPr>
                        <a:t>Grow local industries through the Emerging Industries Action Plan</a:t>
                      </a:r>
                      <a:endParaRPr lang="en-GB" sz="1400" b="0" i="1" kern="1200" dirty="0" smtClean="0">
                        <a:solidFill>
                          <a:schemeClr val="dk1"/>
                        </a:solidFill>
                        <a:latin typeface="Gill Sans MT" pitchFamily="34" charset="0"/>
                        <a:ea typeface="+mn-ea"/>
                        <a:cs typeface="+mn-cs"/>
                      </a:endParaRPr>
                    </a:p>
                    <a:p>
                      <a:r>
                        <a:rPr lang="en-ZA" sz="1400" b="0" i="1" kern="1200" dirty="0" smtClean="0">
                          <a:solidFill>
                            <a:schemeClr val="dk1"/>
                          </a:solidFill>
                          <a:latin typeface="Gill Sans MT" pitchFamily="34" charset="0"/>
                          <a:ea typeface="+mn-ea"/>
                          <a:cs typeface="+mn-cs"/>
                        </a:rPr>
                        <a:t> </a:t>
                      </a:r>
                      <a:endParaRPr lang="en-GB" sz="1400" b="0" i="1" kern="1200" dirty="0" smtClean="0">
                        <a:solidFill>
                          <a:schemeClr val="dk1"/>
                        </a:solidFill>
                        <a:latin typeface="Gill Sans MT" pitchFamily="34" charset="0"/>
                        <a:ea typeface="+mn-ea"/>
                        <a:cs typeface="+mn-cs"/>
                      </a:endParaRPr>
                    </a:p>
                    <a:p>
                      <a:r>
                        <a:rPr lang="en-ZA" sz="1400" b="0" i="1" kern="1200" dirty="0" smtClean="0">
                          <a:solidFill>
                            <a:schemeClr val="dk1"/>
                          </a:solidFill>
                          <a:latin typeface="Gill Sans MT" pitchFamily="34" charset="0"/>
                          <a:ea typeface="+mn-ea"/>
                          <a:cs typeface="+mn-cs"/>
                        </a:rPr>
                        <a:t>Initiatives to improve the technology-based competitiveness of the established primary economic sectors</a:t>
                      </a:r>
                      <a:endParaRPr lang="en-GB" sz="1400" b="0" i="1" kern="1200" dirty="0" smtClean="0">
                        <a:solidFill>
                          <a:schemeClr val="dk1"/>
                        </a:solidFill>
                        <a:latin typeface="Gill Sans MT" pitchFamily="34" charset="0"/>
                        <a:ea typeface="+mn-ea"/>
                        <a:cs typeface="+mn-cs"/>
                      </a:endParaRPr>
                    </a:p>
                    <a:p>
                      <a:pPr marL="0" algn="l" defTabSz="457200" rtl="0" eaLnBrk="1" latinLnBrk="0" hangingPunct="1"/>
                      <a:r>
                        <a:rPr lang="en-ZA" sz="1400" b="0" i="1" kern="1200" dirty="0" smtClean="0">
                          <a:solidFill>
                            <a:schemeClr val="dk1"/>
                          </a:solidFill>
                          <a:latin typeface="Gill Sans MT" pitchFamily="34" charset="0"/>
                          <a:ea typeface="+mn-ea"/>
                          <a:cs typeface="+mn-cs"/>
                        </a:rPr>
                        <a:t> </a:t>
                      </a:r>
                      <a:endParaRPr lang="en-GB" sz="1400" b="0" i="1" kern="1200" dirty="0" smtClean="0">
                        <a:solidFill>
                          <a:schemeClr val="dk1"/>
                        </a:solidFill>
                        <a:latin typeface="Gill Sans MT" pitchFamily="34" charset="0"/>
                        <a:ea typeface="+mn-ea"/>
                        <a:cs typeface="+mn-cs"/>
                      </a:endParaRPr>
                    </a:p>
                    <a:p>
                      <a:pPr marL="0" algn="l" defTabSz="457200" rtl="0" eaLnBrk="1" latinLnBrk="0" hangingPunct="1"/>
                      <a:r>
                        <a:rPr lang="en-ZA" sz="1400" b="0" i="1" kern="1200" dirty="0" smtClean="0">
                          <a:solidFill>
                            <a:schemeClr val="dk1"/>
                          </a:solidFill>
                          <a:latin typeface="Gill Sans MT" pitchFamily="34" charset="0"/>
                          <a:ea typeface="+mn-ea"/>
                          <a:cs typeface="+mn-cs"/>
                        </a:rPr>
                        <a:t>New industry development initiatives such as Hydrogen South Africa, the Fluorochemicals Expansion Initiative, the Titanium Beneficiation Initiative and the Advanced Manufacturing Technology Strategy</a:t>
                      </a:r>
                      <a:endParaRPr lang="en-GB" sz="1400" b="0" i="1" kern="1200" dirty="0">
                        <a:solidFill>
                          <a:schemeClr val="dk1"/>
                        </a:solidFill>
                        <a:latin typeface="Gill Sans MT" pitchFamily="34" charset="0"/>
                        <a:ea typeface="+mn-ea"/>
                        <a:cs typeface="+mn-cs"/>
                      </a:endParaRPr>
                    </a:p>
                  </a:txBody>
                  <a:tcPr/>
                </a:tc>
              </a:tr>
            </a:tbl>
          </a:graphicData>
        </a:graphic>
      </p:graphicFrame>
      <p:sp>
        <p:nvSpPr>
          <p:cNvPr id="4" name="Slide Number Placeholder 3"/>
          <p:cNvSpPr>
            <a:spLocks noGrp="1"/>
          </p:cNvSpPr>
          <p:nvPr>
            <p:ph type="sldNum" sz="quarter" idx="12"/>
          </p:nvPr>
        </p:nvSpPr>
        <p:spPr/>
        <p:txBody>
          <a:bodyPr/>
          <a:lstStyle/>
          <a:p>
            <a:pPr>
              <a:defRPr/>
            </a:pPr>
            <a:fld id="{AF9D2C1F-4521-4230-8640-979ED7ED76E4}" type="slidenum">
              <a:rPr lang="en-US" smtClean="0"/>
              <a:pPr>
                <a:defRPr/>
              </a:pPr>
              <a:t>10</a:t>
            </a:fld>
            <a:endParaRPr lang="en-US"/>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1905000" y="0"/>
            <a:ext cx="6781800" cy="1052513"/>
          </a:xfrm>
        </p:spPr>
        <p:txBody>
          <a:bodyPr/>
          <a:lstStyle/>
          <a:p>
            <a:pPr algn="r"/>
            <a:r>
              <a:rPr lang="en-ZA" sz="3600" dirty="0" smtClean="0">
                <a:solidFill>
                  <a:schemeClr val="bg1"/>
                </a:solidFill>
                <a:latin typeface="Arial" pitchFamily="34" charset="0"/>
                <a:cs typeface="Arial" pitchFamily="34" charset="0"/>
              </a:rPr>
              <a:t>Bio-innovation Case Studies</a:t>
            </a:r>
            <a:endParaRPr lang="en-GB" sz="3600" dirty="0" smtClean="0">
              <a:solidFill>
                <a:schemeClr val="bg1"/>
              </a:solidFill>
              <a:latin typeface="Arial" pitchFamily="34" charset="0"/>
              <a:cs typeface="Arial" pitchFamily="34" charset="0"/>
            </a:endParaRPr>
          </a:p>
        </p:txBody>
      </p:sp>
      <p:pic>
        <p:nvPicPr>
          <p:cNvPr id="13316" name="Picture 4" descr="dst_logo"/>
          <p:cNvPicPr>
            <a:picLocks noChangeAspect="1" noChangeArrowheads="1"/>
          </p:cNvPicPr>
          <p:nvPr/>
        </p:nvPicPr>
        <p:blipFill>
          <a:blip r:embed="rId3"/>
          <a:srcRect/>
          <a:stretch>
            <a:fillRect/>
          </a:stretch>
        </p:blipFill>
        <p:spPr bwMode="auto">
          <a:xfrm>
            <a:off x="179388" y="5919788"/>
            <a:ext cx="2016125" cy="736600"/>
          </a:xfrm>
          <a:prstGeom prst="rect">
            <a:avLst/>
          </a:prstGeom>
          <a:noFill/>
          <a:ln w="9525">
            <a:noFill/>
            <a:miter lim="800000"/>
            <a:headEnd/>
            <a:tailEnd/>
          </a:ln>
        </p:spPr>
      </p:pic>
      <p:sp>
        <p:nvSpPr>
          <p:cNvPr id="7" name="TextBox 6"/>
          <p:cNvSpPr txBox="1"/>
          <p:nvPr/>
        </p:nvSpPr>
        <p:spPr>
          <a:xfrm>
            <a:off x="179388" y="1052513"/>
            <a:ext cx="8659812" cy="954107"/>
          </a:xfrm>
          <a:prstGeom prst="rect">
            <a:avLst/>
          </a:prstGeom>
          <a:noFill/>
        </p:spPr>
        <p:txBody>
          <a:bodyPr wrap="square">
            <a:spAutoFit/>
          </a:bodyPr>
          <a:lstStyle/>
          <a:p>
            <a:pPr marL="285750" indent="-285750">
              <a:defRPr/>
            </a:pPr>
            <a:r>
              <a:rPr lang="en-ZA" sz="2800" dirty="0" err="1" smtClean="0"/>
              <a:t>Umbiflow</a:t>
            </a:r>
            <a:r>
              <a:rPr lang="en-ZA" sz="2800" dirty="0" smtClean="0"/>
              <a:t> – Doppler ultrasound device for determining placental competence</a:t>
            </a:r>
          </a:p>
        </p:txBody>
      </p:sp>
      <p:sp>
        <p:nvSpPr>
          <p:cNvPr id="8" name="TextBox 7"/>
          <p:cNvSpPr txBox="1"/>
          <p:nvPr/>
        </p:nvSpPr>
        <p:spPr>
          <a:xfrm>
            <a:off x="2895600" y="2438400"/>
            <a:ext cx="6248400" cy="3785652"/>
          </a:xfrm>
          <a:prstGeom prst="rect">
            <a:avLst/>
          </a:prstGeom>
          <a:noFill/>
        </p:spPr>
        <p:txBody>
          <a:bodyPr wrap="square" rtlCol="0">
            <a:spAutoFit/>
          </a:bodyPr>
          <a:lstStyle/>
          <a:p>
            <a:pPr>
              <a:buFont typeface="Wingdings" pitchFamily="2" charset="2"/>
              <a:buChar char="Ø"/>
            </a:pPr>
            <a:r>
              <a:rPr lang="en-US" sz="2400" b="1" dirty="0" smtClean="0"/>
              <a:t> Designed for Primary Health Care in remote and low-resource settings.</a:t>
            </a:r>
          </a:p>
          <a:p>
            <a:pPr>
              <a:buFont typeface="Wingdings" pitchFamily="2" charset="2"/>
              <a:buChar char="Ø"/>
            </a:pPr>
            <a:endParaRPr lang="en-US" sz="2400" b="1" dirty="0" smtClean="0"/>
          </a:p>
          <a:p>
            <a:pPr>
              <a:buFont typeface="Wingdings" pitchFamily="2" charset="2"/>
              <a:buChar char="Ø"/>
            </a:pPr>
            <a:r>
              <a:rPr lang="en-US" sz="2400" b="1" dirty="0" smtClean="0"/>
              <a:t>Reduces dramatically the need for referrals to 2</a:t>
            </a:r>
            <a:r>
              <a:rPr lang="en-US" sz="2400" b="1" baseline="30000" dirty="0" smtClean="0"/>
              <a:t>0</a:t>
            </a:r>
            <a:r>
              <a:rPr lang="en-US" sz="2400" b="1" dirty="0" smtClean="0"/>
              <a:t> hospitals.  In rural setting, a substantial patient benefit.</a:t>
            </a:r>
          </a:p>
          <a:p>
            <a:pPr>
              <a:buFont typeface="Wingdings" pitchFamily="2" charset="2"/>
              <a:buChar char="Ø"/>
            </a:pPr>
            <a:endParaRPr lang="en-US" sz="2400" b="1" dirty="0" smtClean="0"/>
          </a:p>
          <a:p>
            <a:pPr>
              <a:buFont typeface="Wingdings" pitchFamily="2" charset="2"/>
              <a:buChar char="Ø"/>
            </a:pPr>
            <a:r>
              <a:rPr lang="en-US" sz="2400" b="1" dirty="0" smtClean="0"/>
              <a:t> Cost savings of 14x that at 2</a:t>
            </a:r>
            <a:r>
              <a:rPr lang="en-US" sz="2400" b="1" baseline="30000" dirty="0" smtClean="0"/>
              <a:t>0</a:t>
            </a:r>
            <a:r>
              <a:rPr lang="en-US" sz="2400" b="1" dirty="0" smtClean="0"/>
              <a:t> hospitals.</a:t>
            </a:r>
          </a:p>
          <a:p>
            <a:pPr>
              <a:buFont typeface="Wingdings" pitchFamily="2" charset="2"/>
              <a:buChar char="Ø"/>
            </a:pPr>
            <a:endParaRPr lang="en-US" sz="2400" b="1" dirty="0" smtClean="0"/>
          </a:p>
          <a:p>
            <a:pPr>
              <a:buFont typeface="Wingdings" pitchFamily="2" charset="2"/>
              <a:buChar char="Ø"/>
            </a:pPr>
            <a:r>
              <a:rPr lang="en-US" sz="2400" b="1" dirty="0" smtClean="0"/>
              <a:t>Improved healthcare at reduced costs.</a:t>
            </a:r>
          </a:p>
        </p:txBody>
      </p:sp>
      <p:pic>
        <p:nvPicPr>
          <p:cNvPr id="2054" name="Picture 6" descr="http://breakingbrown.com/wp-content/uploads/2014/07/pregnant.jpg"/>
          <p:cNvPicPr>
            <a:picLocks noChangeAspect="1" noChangeArrowheads="1"/>
          </p:cNvPicPr>
          <p:nvPr/>
        </p:nvPicPr>
        <p:blipFill>
          <a:blip r:embed="rId4"/>
          <a:srcRect r="16547"/>
          <a:stretch>
            <a:fillRect/>
          </a:stretch>
        </p:blipFill>
        <p:spPr bwMode="auto">
          <a:xfrm>
            <a:off x="0" y="2667000"/>
            <a:ext cx="2667000" cy="2743200"/>
          </a:xfrm>
          <a:prstGeom prst="rect">
            <a:avLst/>
          </a:prstGeom>
          <a:noFill/>
        </p:spPr>
      </p:pic>
      <p:sp>
        <p:nvSpPr>
          <p:cNvPr id="9" name="TextBox 8"/>
          <p:cNvSpPr txBox="1"/>
          <p:nvPr/>
        </p:nvSpPr>
        <p:spPr>
          <a:xfrm>
            <a:off x="6858000" y="1637288"/>
            <a:ext cx="2286000" cy="369332"/>
          </a:xfrm>
          <a:prstGeom prst="rect">
            <a:avLst/>
          </a:prstGeom>
          <a:noFill/>
        </p:spPr>
        <p:txBody>
          <a:bodyPr wrap="square" rtlCol="0">
            <a:spAutoFit/>
          </a:bodyPr>
          <a:lstStyle/>
          <a:p>
            <a:r>
              <a:rPr lang="en-US" dirty="0" smtClean="0"/>
              <a:t>R2million+ invested</a:t>
            </a:r>
            <a:endParaRPr lang="en-GB" dirty="0"/>
          </a:p>
        </p:txBody>
      </p:sp>
    </p:spTree>
  </p:cSld>
  <p:clrMapOvr>
    <a:masterClrMapping/>
  </p:clrMapOvr>
  <p:transition spd="slow"/>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1371600" y="0"/>
            <a:ext cx="7315200" cy="1052513"/>
          </a:xfrm>
        </p:spPr>
        <p:txBody>
          <a:bodyPr/>
          <a:lstStyle/>
          <a:p>
            <a:pPr algn="r"/>
            <a:r>
              <a:rPr lang="en-ZA" sz="3600" dirty="0" smtClean="0">
                <a:solidFill>
                  <a:schemeClr val="bg1"/>
                </a:solidFill>
                <a:latin typeface="Gill Sans MT" pitchFamily="34" charset="0"/>
                <a:cs typeface="Arial" pitchFamily="34" charset="0"/>
              </a:rPr>
              <a:t>Bio-innovation Case Studies</a:t>
            </a:r>
            <a:endParaRPr lang="en-GB" sz="3600" dirty="0" smtClean="0">
              <a:solidFill>
                <a:schemeClr val="bg1"/>
              </a:solidFill>
              <a:latin typeface="Gill Sans MT" pitchFamily="34" charset="0"/>
              <a:cs typeface="Arial" pitchFamily="34" charset="0"/>
            </a:endParaRPr>
          </a:p>
        </p:txBody>
      </p:sp>
      <p:pic>
        <p:nvPicPr>
          <p:cNvPr id="13316" name="Picture 4" descr="dst_logo"/>
          <p:cNvPicPr>
            <a:picLocks noChangeAspect="1" noChangeArrowheads="1"/>
          </p:cNvPicPr>
          <p:nvPr/>
        </p:nvPicPr>
        <p:blipFill>
          <a:blip r:embed="rId3"/>
          <a:srcRect/>
          <a:stretch>
            <a:fillRect/>
          </a:stretch>
        </p:blipFill>
        <p:spPr bwMode="auto">
          <a:xfrm>
            <a:off x="179388" y="5919788"/>
            <a:ext cx="2016125" cy="736600"/>
          </a:xfrm>
          <a:prstGeom prst="rect">
            <a:avLst/>
          </a:prstGeom>
          <a:noFill/>
          <a:ln w="9525">
            <a:noFill/>
            <a:miter lim="800000"/>
            <a:headEnd/>
            <a:tailEnd/>
          </a:ln>
        </p:spPr>
      </p:pic>
      <p:sp>
        <p:nvSpPr>
          <p:cNvPr id="7" name="TextBox 6"/>
          <p:cNvSpPr txBox="1"/>
          <p:nvPr/>
        </p:nvSpPr>
        <p:spPr>
          <a:xfrm>
            <a:off x="179388" y="1052513"/>
            <a:ext cx="8659812" cy="954107"/>
          </a:xfrm>
          <a:prstGeom prst="rect">
            <a:avLst/>
          </a:prstGeom>
          <a:noFill/>
        </p:spPr>
        <p:txBody>
          <a:bodyPr wrap="square">
            <a:spAutoFit/>
          </a:bodyPr>
          <a:lstStyle/>
          <a:p>
            <a:pPr marL="285750" indent="-285750">
              <a:defRPr/>
            </a:pPr>
            <a:r>
              <a:rPr lang="en-ZA" sz="2800" i="1" dirty="0" err="1" smtClean="0">
                <a:latin typeface="Gill Sans MT" pitchFamily="34" charset="0"/>
              </a:rPr>
              <a:t>mTriage</a:t>
            </a:r>
            <a:r>
              <a:rPr lang="en-ZA" sz="2800" dirty="0" smtClean="0">
                <a:latin typeface="Gill Sans MT" pitchFamily="34" charset="0"/>
              </a:rPr>
              <a:t> – mobile app for assessing urgency of medical treatment.</a:t>
            </a:r>
          </a:p>
        </p:txBody>
      </p:sp>
      <p:sp>
        <p:nvSpPr>
          <p:cNvPr id="8" name="TextBox 7"/>
          <p:cNvSpPr txBox="1"/>
          <p:nvPr/>
        </p:nvSpPr>
        <p:spPr>
          <a:xfrm>
            <a:off x="2895600" y="2006620"/>
            <a:ext cx="6248400" cy="4524315"/>
          </a:xfrm>
          <a:prstGeom prst="rect">
            <a:avLst/>
          </a:prstGeom>
          <a:noFill/>
        </p:spPr>
        <p:txBody>
          <a:bodyPr wrap="square" rtlCol="0">
            <a:spAutoFit/>
          </a:bodyPr>
          <a:lstStyle/>
          <a:p>
            <a:pPr>
              <a:buFont typeface="Wingdings" pitchFamily="2" charset="2"/>
              <a:buChar char="Ø"/>
            </a:pPr>
            <a:r>
              <a:rPr lang="en-US" sz="2400" b="1" dirty="0" smtClean="0"/>
              <a:t> </a:t>
            </a:r>
            <a:r>
              <a:rPr lang="en-US" sz="2400" b="1" dirty="0" smtClean="0">
                <a:latin typeface="Gill Sans MT" pitchFamily="34" charset="0"/>
              </a:rPr>
              <a:t>Triage - currently a paper-based system that is not completed &gt;25% of the time, and incorrectly triages up to 25% of patients. </a:t>
            </a:r>
          </a:p>
          <a:p>
            <a:pPr>
              <a:buFont typeface="Wingdings" pitchFamily="2" charset="2"/>
              <a:buChar char="Ø"/>
            </a:pPr>
            <a:endParaRPr lang="en-US" sz="2400" b="1" dirty="0" smtClean="0">
              <a:latin typeface="Gill Sans MT" pitchFamily="34" charset="0"/>
            </a:endParaRPr>
          </a:p>
          <a:p>
            <a:pPr>
              <a:buFont typeface="Wingdings" pitchFamily="2" charset="2"/>
              <a:buChar char="Ø"/>
            </a:pPr>
            <a:r>
              <a:rPr lang="en-US" sz="2400" b="1" dirty="0" smtClean="0">
                <a:latin typeface="Gill Sans MT" pitchFamily="34" charset="0"/>
              </a:rPr>
              <a:t> Tablet-based app that is simpler,  quicker and easier to triage.</a:t>
            </a:r>
          </a:p>
          <a:p>
            <a:pPr>
              <a:buFont typeface="Wingdings" pitchFamily="2" charset="2"/>
              <a:buChar char="Ø"/>
            </a:pPr>
            <a:endParaRPr lang="en-US" sz="2400" b="1" dirty="0" smtClean="0">
              <a:latin typeface="Gill Sans MT" pitchFamily="34" charset="0"/>
            </a:endParaRPr>
          </a:p>
          <a:p>
            <a:pPr>
              <a:buFont typeface="Wingdings" pitchFamily="2" charset="2"/>
              <a:buChar char="Ø"/>
            </a:pPr>
            <a:r>
              <a:rPr lang="en-US" sz="2400" b="1" dirty="0" smtClean="0">
                <a:latin typeface="Gill Sans MT" pitchFamily="34" charset="0"/>
              </a:rPr>
              <a:t> Cost savings in time and forms completed, potential lives saved.</a:t>
            </a:r>
          </a:p>
          <a:p>
            <a:pPr>
              <a:buFont typeface="Wingdings" pitchFamily="2" charset="2"/>
              <a:buChar char="Ø"/>
            </a:pPr>
            <a:endParaRPr lang="en-US" sz="2400" b="1" dirty="0" smtClean="0"/>
          </a:p>
          <a:p>
            <a:pPr>
              <a:buFont typeface="Wingdings" pitchFamily="2" charset="2"/>
              <a:buChar char="Ø"/>
            </a:pPr>
            <a:r>
              <a:rPr lang="en-US" sz="2400" b="1" dirty="0" smtClean="0"/>
              <a:t> </a:t>
            </a:r>
            <a:r>
              <a:rPr lang="en-US" sz="2400" b="1" dirty="0" smtClean="0">
                <a:latin typeface="Gill Sans MT" pitchFamily="34" charset="0"/>
              </a:rPr>
              <a:t>Improved healthcare at reduced costs</a:t>
            </a:r>
          </a:p>
        </p:txBody>
      </p:sp>
      <p:pic>
        <p:nvPicPr>
          <p:cNvPr id="84994" name="Picture 2" descr="http://cdn.madamenoire.com/wp-content/uploads/2013/03/doctor.jpg"/>
          <p:cNvPicPr>
            <a:picLocks noChangeAspect="1" noChangeArrowheads="1"/>
          </p:cNvPicPr>
          <p:nvPr/>
        </p:nvPicPr>
        <p:blipFill>
          <a:blip r:embed="rId4"/>
          <a:srcRect l="17829"/>
          <a:stretch>
            <a:fillRect/>
          </a:stretch>
        </p:blipFill>
        <p:spPr bwMode="auto">
          <a:xfrm>
            <a:off x="0" y="2286000"/>
            <a:ext cx="2458278" cy="3276600"/>
          </a:xfrm>
          <a:prstGeom prst="rect">
            <a:avLst/>
          </a:prstGeom>
          <a:noFill/>
        </p:spPr>
      </p:pic>
      <p:sp>
        <p:nvSpPr>
          <p:cNvPr id="9" name="TextBox 8"/>
          <p:cNvSpPr txBox="1"/>
          <p:nvPr/>
        </p:nvSpPr>
        <p:spPr>
          <a:xfrm>
            <a:off x="6553200" y="1637288"/>
            <a:ext cx="2590800" cy="369332"/>
          </a:xfrm>
          <a:prstGeom prst="rect">
            <a:avLst/>
          </a:prstGeom>
          <a:noFill/>
        </p:spPr>
        <p:txBody>
          <a:bodyPr wrap="square" rtlCol="0">
            <a:spAutoFit/>
          </a:bodyPr>
          <a:lstStyle/>
          <a:p>
            <a:r>
              <a:rPr lang="en-US" dirty="0" smtClean="0">
                <a:latin typeface="Gill Sans MT" pitchFamily="34" charset="0"/>
              </a:rPr>
              <a:t>R1.2+ million invested</a:t>
            </a:r>
            <a:endParaRPr lang="en-GB" dirty="0">
              <a:latin typeface="Gill Sans MT" pitchFamily="34" charset="0"/>
            </a:endParaRPr>
          </a:p>
        </p:txBody>
      </p:sp>
      <p:pic>
        <p:nvPicPr>
          <p:cNvPr id="10" name="Picture 4" descr="mTriage Calculator screen shot 0"/>
          <p:cNvPicPr>
            <a:picLocks noChangeAspect="1" noChangeArrowheads="1"/>
          </p:cNvPicPr>
          <p:nvPr/>
        </p:nvPicPr>
        <p:blipFill>
          <a:blip r:embed="rId5"/>
          <a:srcRect l="38999" t="22255" r="38867" b="17339"/>
          <a:stretch>
            <a:fillRect/>
          </a:stretch>
        </p:blipFill>
        <p:spPr bwMode="auto">
          <a:xfrm>
            <a:off x="1724018" y="3390900"/>
            <a:ext cx="942989" cy="1447800"/>
          </a:xfrm>
          <a:prstGeom prst="rect">
            <a:avLst/>
          </a:prstGeom>
          <a:noFill/>
        </p:spPr>
      </p:pic>
    </p:spTree>
  </p:cSld>
  <p:clrMapOvr>
    <a:masterClrMapping/>
  </p:clrMapOvr>
  <p:transition spd="slow"/>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4913" y="304800"/>
            <a:ext cx="8301887" cy="750381"/>
          </a:xfrm>
        </p:spPr>
        <p:txBody>
          <a:bodyPr>
            <a:normAutofit fontScale="90000"/>
          </a:bodyPr>
          <a:lstStyle/>
          <a:p>
            <a:pPr algn="r"/>
            <a:r>
              <a:rPr lang="en-US" sz="3600" dirty="0" smtClean="0">
                <a:solidFill>
                  <a:schemeClr val="bg1"/>
                </a:solidFill>
                <a:latin typeface="Gill Sans MT" pitchFamily="34" charset="0"/>
                <a:cs typeface="Arial" pitchFamily="34" charset="0"/>
              </a:rPr>
              <a:t>Geospatial information for </a:t>
            </a:r>
            <a:br>
              <a:rPr lang="en-US" sz="3600" dirty="0" smtClean="0">
                <a:solidFill>
                  <a:schemeClr val="bg1"/>
                </a:solidFill>
                <a:latin typeface="Gill Sans MT" pitchFamily="34" charset="0"/>
                <a:cs typeface="Arial" pitchFamily="34" charset="0"/>
              </a:rPr>
            </a:br>
            <a:r>
              <a:rPr lang="en-US" sz="3600" dirty="0" smtClean="0">
                <a:solidFill>
                  <a:schemeClr val="bg1"/>
                </a:solidFill>
                <a:latin typeface="Gill Sans MT" pitchFamily="34" charset="0"/>
                <a:cs typeface="Arial" pitchFamily="34" charset="0"/>
              </a:rPr>
              <a:t>election management </a:t>
            </a:r>
            <a:r>
              <a:rPr lang="en-US" dirty="0" smtClean="0"/>
              <a:t/>
            </a:r>
            <a:br>
              <a:rPr lang="en-US" dirty="0" smtClean="0"/>
            </a:br>
            <a:endParaRPr lang="en-GB" dirty="0"/>
          </a:p>
        </p:txBody>
      </p:sp>
      <p:pic>
        <p:nvPicPr>
          <p:cNvPr id="4" name="Picture 20" descr="south_africa_april_26_2004_5"/>
          <p:cNvPicPr>
            <a:picLocks noChangeAspect="1" noChangeArrowheads="1"/>
          </p:cNvPicPr>
          <p:nvPr/>
        </p:nvPicPr>
        <p:blipFill>
          <a:blip r:embed="rId2"/>
          <a:srcRect/>
          <a:stretch>
            <a:fillRect/>
          </a:stretch>
        </p:blipFill>
        <p:spPr bwMode="auto">
          <a:xfrm>
            <a:off x="384913" y="1055181"/>
            <a:ext cx="4173232" cy="5511874"/>
          </a:xfrm>
          <a:prstGeom prst="rect">
            <a:avLst/>
          </a:prstGeom>
          <a:noFill/>
        </p:spPr>
      </p:pic>
      <p:pic>
        <p:nvPicPr>
          <p:cNvPr id="1026" name="Picture 2" descr="C:\Users\ItumelengM\AppData\Local\Microsoft\Windows\Temporary Internet Files\Content.Outlook\L9W7PE4M\2014 elections.jpg"/>
          <p:cNvPicPr>
            <a:picLocks noChangeAspect="1" noChangeArrowheads="1"/>
          </p:cNvPicPr>
          <p:nvPr/>
        </p:nvPicPr>
        <p:blipFill>
          <a:blip r:embed="rId3"/>
          <a:srcRect/>
          <a:stretch>
            <a:fillRect/>
          </a:stretch>
        </p:blipFill>
        <p:spPr bwMode="auto">
          <a:xfrm>
            <a:off x="4558145" y="1055181"/>
            <a:ext cx="4128655" cy="5511874"/>
          </a:xfrm>
          <a:prstGeom prst="rect">
            <a:avLst/>
          </a:prstGeom>
          <a:no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latin typeface="Gill Sans MT" pitchFamily="34" charset="0"/>
                <a:cs typeface="Arial" pitchFamily="34" charset="0"/>
                <a:sym typeface="Wingdings" pitchFamily="2" charset="2"/>
              </a:rPr>
              <a:t>STI and triple challenge of inequality, poverty and unemployment</a:t>
            </a:r>
            <a:endParaRPr lang="en-GB" dirty="0"/>
          </a:p>
        </p:txBody>
      </p:sp>
      <p:graphicFrame>
        <p:nvGraphicFramePr>
          <p:cNvPr id="5" name="Content Placeholder 4"/>
          <p:cNvGraphicFramePr>
            <a:graphicFrameLocks noGrp="1"/>
          </p:cNvGraphicFramePr>
          <p:nvPr>
            <p:ph idx="1"/>
          </p:nvPr>
        </p:nvGraphicFramePr>
        <p:xfrm>
          <a:off x="457200" y="1"/>
          <a:ext cx="8229600" cy="6586412"/>
        </p:xfrm>
        <a:graphic>
          <a:graphicData uri="http://schemas.openxmlformats.org/drawingml/2006/table">
            <a:tbl>
              <a:tblPr firstRow="1" bandRow="1">
                <a:tableStyleId>{5C22544A-7EE6-4342-B048-85BDC9FD1C3A}</a:tableStyleId>
              </a:tblPr>
              <a:tblGrid>
                <a:gridCol w="2057400"/>
                <a:gridCol w="2057400"/>
                <a:gridCol w="2057400"/>
                <a:gridCol w="2057400"/>
              </a:tblGrid>
              <a:tr h="667827">
                <a:tc>
                  <a:txBody>
                    <a:bodyPr/>
                    <a:lstStyle/>
                    <a:p>
                      <a:r>
                        <a:rPr lang="en-US" sz="2000" dirty="0" smtClean="0">
                          <a:latin typeface="Gill Sans MT" pitchFamily="34" charset="0"/>
                        </a:rPr>
                        <a:t>STI Contribution</a:t>
                      </a:r>
                      <a:endParaRPr lang="en-GB" sz="2000" dirty="0">
                        <a:latin typeface="Gill Sans MT" pitchFamily="34" charset="0"/>
                      </a:endParaRPr>
                    </a:p>
                  </a:txBody>
                  <a:tcPr/>
                </a:tc>
                <a:tc>
                  <a:txBody>
                    <a:bodyPr/>
                    <a:lstStyle/>
                    <a:p>
                      <a:r>
                        <a:rPr lang="en-US" sz="2000" b="1" kern="1200" dirty="0" smtClean="0">
                          <a:solidFill>
                            <a:schemeClr val="lt1"/>
                          </a:solidFill>
                          <a:latin typeface="Gill Sans MT" pitchFamily="34" charset="0"/>
                          <a:ea typeface="+mn-ea"/>
                          <a:cs typeface="+mn-cs"/>
                        </a:rPr>
                        <a:t>Inequality</a:t>
                      </a:r>
                      <a:endParaRPr lang="en-GB" sz="2000" b="1" kern="1200" dirty="0" smtClean="0">
                        <a:solidFill>
                          <a:schemeClr val="lt1"/>
                        </a:solidFill>
                        <a:latin typeface="Gill Sans MT" pitchFamily="34" charset="0"/>
                        <a:ea typeface="+mn-ea"/>
                        <a:cs typeface="+mn-cs"/>
                      </a:endParaRPr>
                    </a:p>
                  </a:txBody>
                  <a:tcPr/>
                </a:tc>
                <a:tc>
                  <a:txBody>
                    <a:bodyPr/>
                    <a:lstStyle/>
                    <a:p>
                      <a:pPr marL="0" algn="l" defTabSz="457200" rtl="0" eaLnBrk="1" latinLnBrk="0" hangingPunct="1"/>
                      <a:r>
                        <a:rPr lang="en-US" sz="2000" b="1" kern="1200" dirty="0" smtClean="0">
                          <a:solidFill>
                            <a:schemeClr val="lt1"/>
                          </a:solidFill>
                          <a:latin typeface="Gill Sans MT" pitchFamily="34" charset="0"/>
                          <a:ea typeface="+mn-ea"/>
                          <a:cs typeface="+mn-cs"/>
                        </a:rPr>
                        <a:t>Poverty</a:t>
                      </a:r>
                      <a:endParaRPr lang="en-GB" sz="2000" b="1" kern="1200" dirty="0" smtClean="0">
                        <a:solidFill>
                          <a:schemeClr val="lt1"/>
                        </a:solidFill>
                        <a:latin typeface="Gill Sans MT" pitchFamily="34" charset="0"/>
                        <a:ea typeface="+mn-ea"/>
                        <a:cs typeface="+mn-cs"/>
                      </a:endParaRPr>
                    </a:p>
                  </a:txBody>
                  <a:tcPr/>
                </a:tc>
                <a:tc>
                  <a:txBody>
                    <a:bodyPr/>
                    <a:lstStyle/>
                    <a:p>
                      <a:pPr marL="0" algn="l" defTabSz="457200" rtl="0" eaLnBrk="1" latinLnBrk="0" hangingPunct="1"/>
                      <a:r>
                        <a:rPr lang="en-US" sz="2000" b="1" kern="1200" dirty="0" smtClean="0">
                          <a:solidFill>
                            <a:schemeClr val="lt1"/>
                          </a:solidFill>
                          <a:latin typeface="Gill Sans MT" pitchFamily="34" charset="0"/>
                          <a:ea typeface="+mn-ea"/>
                          <a:cs typeface="+mn-cs"/>
                        </a:rPr>
                        <a:t>Unemployment</a:t>
                      </a:r>
                      <a:endParaRPr lang="en-GB" sz="2000" b="1" kern="1200" dirty="0" smtClean="0">
                        <a:solidFill>
                          <a:schemeClr val="lt1"/>
                        </a:solidFill>
                        <a:latin typeface="Gill Sans MT" pitchFamily="34" charset="0"/>
                        <a:ea typeface="+mn-ea"/>
                        <a:cs typeface="+mn-cs"/>
                      </a:endParaRPr>
                    </a:p>
                  </a:txBody>
                  <a:tcPr/>
                </a:tc>
              </a:tr>
              <a:tr h="5885372">
                <a:tc>
                  <a:txBody>
                    <a:bodyPr/>
                    <a:lstStyle/>
                    <a:p>
                      <a:r>
                        <a:rPr lang="en-US" b="1" dirty="0" smtClean="0">
                          <a:latin typeface="Gill Sans MT" pitchFamily="34" charset="0"/>
                        </a:rPr>
                        <a:t>Indirect</a:t>
                      </a:r>
                      <a:endParaRPr lang="en-GB" b="1" dirty="0">
                        <a:latin typeface="Gill Sans MT" pitchFamily="34" charset="0"/>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b="0" i="1" kern="1200" dirty="0" smtClean="0">
                          <a:solidFill>
                            <a:schemeClr val="dk1"/>
                          </a:solidFill>
                          <a:latin typeface="Gill Sans MT" pitchFamily="34" charset="0"/>
                          <a:ea typeface="+mn-ea"/>
                          <a:cs typeface="+mn-cs"/>
                        </a:rPr>
                        <a:t> Targeted postgraduate bursaries (for black people and women) and funding to support young and emerging researchers.</a:t>
                      </a:r>
                      <a:endParaRPr lang="en-GB" sz="1600" b="0" kern="1200" dirty="0" smtClean="0">
                        <a:solidFill>
                          <a:schemeClr val="dk1"/>
                        </a:solidFill>
                        <a:latin typeface="Gill Sans MT" pitchFamily="34" charset="0"/>
                        <a:ea typeface="+mn-ea"/>
                        <a:cs typeface="+mn-cs"/>
                      </a:endParaRPr>
                    </a:p>
                    <a:p>
                      <a:endParaRPr lang="en-GB" sz="1600" b="0" kern="1200" dirty="0" smtClean="0">
                        <a:solidFill>
                          <a:schemeClr val="dk1"/>
                        </a:solidFill>
                        <a:latin typeface="Gill Sans MT" pitchFamily="34" charset="0"/>
                        <a:ea typeface="+mn-ea"/>
                        <a:cs typeface="+mn-cs"/>
                      </a:endParaRPr>
                    </a:p>
                    <a:p>
                      <a:endParaRPr lang="en-US" sz="1600" b="0" i="1" kern="1200" dirty="0" smtClean="0">
                        <a:solidFill>
                          <a:schemeClr val="dk1"/>
                        </a:solidFill>
                        <a:latin typeface="Gill Sans MT" pitchFamily="34" charset="0"/>
                        <a:ea typeface="+mn-ea"/>
                        <a:cs typeface="+mn-cs"/>
                      </a:endParaRPr>
                    </a:p>
                    <a:p>
                      <a:endParaRPr lang="en-US" sz="1600" b="0" i="1" kern="1200" dirty="0" smtClean="0">
                        <a:solidFill>
                          <a:schemeClr val="dk1"/>
                        </a:solidFill>
                        <a:latin typeface="Gill Sans MT" pitchFamily="34" charset="0"/>
                        <a:ea typeface="+mn-ea"/>
                        <a:cs typeface="+mn-cs"/>
                      </a:endParaRPr>
                    </a:p>
                    <a:p>
                      <a:endParaRPr lang="en-US" sz="1600" b="0" i="1" kern="1200" dirty="0" smtClean="0">
                        <a:solidFill>
                          <a:schemeClr val="dk1"/>
                        </a:solidFill>
                        <a:latin typeface="Gill Sans MT" pitchFamily="34" charset="0"/>
                        <a:ea typeface="+mn-ea"/>
                        <a:cs typeface="+mn-cs"/>
                      </a:endParaRPr>
                    </a:p>
                    <a:p>
                      <a:endParaRPr lang="en-US" sz="1600" b="0" i="1" kern="1200" dirty="0" smtClean="0">
                        <a:solidFill>
                          <a:schemeClr val="dk1"/>
                        </a:solidFill>
                        <a:latin typeface="Gill Sans MT" pitchFamily="34" charset="0"/>
                        <a:ea typeface="+mn-ea"/>
                        <a:cs typeface="+mn-cs"/>
                      </a:endParaRPr>
                    </a:p>
                    <a:p>
                      <a:endParaRPr lang="en-US" sz="1600" b="0" i="1" kern="1200" dirty="0" smtClean="0">
                        <a:solidFill>
                          <a:schemeClr val="dk1"/>
                        </a:solidFill>
                        <a:latin typeface="Gill Sans MT" pitchFamily="34" charset="0"/>
                        <a:ea typeface="+mn-ea"/>
                        <a:cs typeface="+mn-cs"/>
                      </a:endParaRPr>
                    </a:p>
                    <a:p>
                      <a:endParaRPr lang="en-US" sz="1600" b="0" i="1" kern="1200" dirty="0" smtClean="0">
                        <a:solidFill>
                          <a:schemeClr val="dk1"/>
                        </a:solidFill>
                        <a:latin typeface="Gill Sans MT" pitchFamily="34" charset="0"/>
                        <a:ea typeface="+mn-ea"/>
                        <a:cs typeface="+mn-cs"/>
                      </a:endParaRPr>
                    </a:p>
                    <a:p>
                      <a:r>
                        <a:rPr lang="en-US" sz="1600" b="0" i="1" kern="1200" dirty="0" smtClean="0">
                          <a:solidFill>
                            <a:schemeClr val="dk1"/>
                          </a:solidFill>
                          <a:latin typeface="Gill Sans MT" pitchFamily="34" charset="0"/>
                          <a:ea typeface="+mn-ea"/>
                          <a:cs typeface="+mn-cs"/>
                        </a:rPr>
                        <a:t>Use of technology to improve service delivery or demonstrate better living standards, such as through the use of wireless mesh networks to bridge the digital divide</a:t>
                      </a:r>
                      <a:r>
                        <a:rPr lang="en-US" sz="1600" b="0" kern="1200" dirty="0" smtClean="0">
                          <a:solidFill>
                            <a:schemeClr val="dk1"/>
                          </a:solidFill>
                          <a:latin typeface="Gill Sans MT" pitchFamily="34" charset="0"/>
                          <a:ea typeface="+mn-ea"/>
                          <a:cs typeface="+mn-cs"/>
                        </a:rPr>
                        <a:t>.</a:t>
                      </a:r>
                      <a:endParaRPr lang="en-GB" sz="1600" b="0" kern="1200" dirty="0" smtClean="0">
                        <a:solidFill>
                          <a:schemeClr val="dk1"/>
                        </a:solidFill>
                        <a:latin typeface="Gill Sans MT" pitchFamily="34" charset="0"/>
                        <a:ea typeface="+mn-ea"/>
                        <a:cs typeface="+mn-cs"/>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b="0" i="1" kern="1200" dirty="0" smtClean="0">
                          <a:solidFill>
                            <a:schemeClr val="dk1"/>
                          </a:solidFill>
                          <a:latin typeface="Gill Sans MT" pitchFamily="34" charset="0"/>
                          <a:ea typeface="+mn-ea"/>
                          <a:cs typeface="+mn-cs"/>
                        </a:rPr>
                        <a:t>Targeted postgraduate bursaries (for black people and women) and funding to support young and emerging researchers.</a:t>
                      </a:r>
                      <a:endParaRPr lang="en-GB" sz="1600" b="0" kern="1200" dirty="0" smtClean="0">
                        <a:solidFill>
                          <a:schemeClr val="dk1"/>
                        </a:solidFill>
                        <a:latin typeface="Gill Sans MT" pitchFamily="34" charset="0"/>
                        <a:ea typeface="+mn-ea"/>
                        <a:cs typeface="+mn-cs"/>
                      </a:endParaRPr>
                    </a:p>
                    <a:p>
                      <a:endParaRPr lang="en-US" sz="1600" b="0" i="1" kern="1200" dirty="0" smtClean="0">
                        <a:solidFill>
                          <a:schemeClr val="dk1"/>
                        </a:solidFill>
                        <a:latin typeface="Gill Sans MT" pitchFamily="34" charset="0"/>
                        <a:ea typeface="+mn-ea"/>
                        <a:cs typeface="+mn-cs"/>
                      </a:endParaRPr>
                    </a:p>
                    <a:p>
                      <a:r>
                        <a:rPr lang="en-US" sz="1600" b="0" i="1" kern="1200" dirty="0" smtClean="0">
                          <a:solidFill>
                            <a:schemeClr val="dk1"/>
                          </a:solidFill>
                          <a:latin typeface="Gill Sans MT" pitchFamily="34" charset="0"/>
                          <a:ea typeface="+mn-ea"/>
                          <a:cs typeface="+mn-cs"/>
                        </a:rPr>
                        <a:t>South African Research Chairs Initiative (SARChI), centres of excellence (CoEs) such as CoE on Food Security.</a:t>
                      </a:r>
                      <a:endParaRPr lang="en-GB" sz="1600" b="0" kern="1200" dirty="0" smtClean="0">
                        <a:solidFill>
                          <a:schemeClr val="dk1"/>
                        </a:solidFill>
                        <a:latin typeface="Gill Sans MT" pitchFamily="34" charset="0"/>
                        <a:ea typeface="+mn-ea"/>
                        <a:cs typeface="+mn-cs"/>
                      </a:endParaRPr>
                    </a:p>
                    <a:p>
                      <a:r>
                        <a:rPr lang="en-US" sz="1600" b="0" i="1" kern="1200" dirty="0" smtClean="0">
                          <a:solidFill>
                            <a:schemeClr val="dk1"/>
                          </a:solidFill>
                          <a:latin typeface="Gill Sans MT" pitchFamily="34" charset="0"/>
                          <a:ea typeface="+mn-ea"/>
                          <a:cs typeface="+mn-cs"/>
                        </a:rPr>
                        <a:t> </a:t>
                      </a:r>
                      <a:endParaRPr lang="en-GB" sz="1600" b="0" kern="1200" dirty="0" smtClean="0">
                        <a:solidFill>
                          <a:schemeClr val="dk1"/>
                        </a:solidFill>
                        <a:latin typeface="Gill Sans MT" pitchFamily="34" charset="0"/>
                        <a:ea typeface="+mn-ea"/>
                        <a:cs typeface="+mn-cs"/>
                      </a:endParaRPr>
                    </a:p>
                    <a:p>
                      <a:r>
                        <a:rPr lang="en-US" sz="1600" b="0" i="1" kern="1200" dirty="0" smtClean="0">
                          <a:solidFill>
                            <a:schemeClr val="dk1"/>
                          </a:solidFill>
                          <a:latin typeface="Gill Sans MT" pitchFamily="34" charset="0"/>
                          <a:ea typeface="+mn-ea"/>
                          <a:cs typeface="+mn-cs"/>
                        </a:rPr>
                        <a:t>Providing and packaging information to enhance policy decision making (from</a:t>
                      </a:r>
                      <a:r>
                        <a:rPr lang="en-US" sz="1600" b="0" i="1" kern="1200" baseline="0" dirty="0" smtClean="0">
                          <a:solidFill>
                            <a:schemeClr val="dk1"/>
                          </a:solidFill>
                          <a:latin typeface="Gill Sans MT" pitchFamily="34" charset="0"/>
                          <a:ea typeface="+mn-ea"/>
                          <a:cs typeface="+mn-cs"/>
                        </a:rPr>
                        <a:t> COE’s, </a:t>
                      </a:r>
                      <a:r>
                        <a:rPr lang="en-US" sz="1600" b="0" i="1" kern="1200" baseline="0" dirty="0" err="1" smtClean="0">
                          <a:solidFill>
                            <a:schemeClr val="dk1"/>
                          </a:solidFill>
                          <a:latin typeface="Gill Sans MT" pitchFamily="34" charset="0"/>
                          <a:ea typeface="+mn-ea"/>
                          <a:cs typeface="+mn-cs"/>
                        </a:rPr>
                        <a:t>SARChI</a:t>
                      </a:r>
                      <a:r>
                        <a:rPr lang="en-US" sz="1600" b="0" i="1" kern="1200" baseline="0" dirty="0" smtClean="0">
                          <a:solidFill>
                            <a:schemeClr val="dk1"/>
                          </a:solidFill>
                          <a:latin typeface="Gill Sans MT" pitchFamily="34" charset="0"/>
                          <a:ea typeface="+mn-ea"/>
                          <a:cs typeface="+mn-cs"/>
                        </a:rPr>
                        <a:t>)</a:t>
                      </a:r>
                      <a:r>
                        <a:rPr lang="en-US" sz="1600" b="0" i="1" kern="1200" dirty="0" smtClean="0">
                          <a:solidFill>
                            <a:schemeClr val="dk1"/>
                          </a:solidFill>
                          <a:latin typeface="Gill Sans MT" pitchFamily="34" charset="0"/>
                          <a:ea typeface="+mn-ea"/>
                          <a:cs typeface="+mn-cs"/>
                        </a:rPr>
                        <a:t>.</a:t>
                      </a:r>
                      <a:endParaRPr lang="en-GB" sz="1600" b="0" kern="1200" dirty="0" smtClean="0">
                        <a:solidFill>
                          <a:schemeClr val="dk1"/>
                        </a:solidFill>
                        <a:latin typeface="Gill Sans MT" pitchFamily="34" charset="0"/>
                        <a:ea typeface="+mn-ea"/>
                        <a:cs typeface="+mn-cs"/>
                      </a:endParaRPr>
                    </a:p>
                    <a:p>
                      <a:r>
                        <a:rPr lang="en-US" sz="1600" b="0" i="1" kern="1200" dirty="0" smtClean="0">
                          <a:solidFill>
                            <a:schemeClr val="dk1"/>
                          </a:solidFill>
                          <a:latin typeface="Gill Sans MT" pitchFamily="34" charset="0"/>
                          <a:ea typeface="+mn-ea"/>
                          <a:cs typeface="+mn-cs"/>
                        </a:rPr>
                        <a:t> </a:t>
                      </a:r>
                      <a:endParaRPr lang="en-GB" sz="1600" b="0" dirty="0">
                        <a:latin typeface="Gill Sans MT" pitchFamily="34" charset="0"/>
                      </a:endParaRPr>
                    </a:p>
                  </a:txBody>
                  <a:tcPr/>
                </a:tc>
                <a:tc>
                  <a:txBody>
                    <a:bodyPr/>
                    <a:lstStyle/>
                    <a:p>
                      <a:r>
                        <a:rPr lang="en-US" sz="1600" b="0" i="1" kern="1200" dirty="0" smtClean="0">
                          <a:solidFill>
                            <a:schemeClr val="dk1"/>
                          </a:solidFill>
                          <a:latin typeface="Gill Sans MT" pitchFamily="34" charset="0"/>
                          <a:ea typeface="+mn-ea"/>
                          <a:cs typeface="+mn-cs"/>
                        </a:rPr>
                        <a:t>Postgraduate bursaries, SARChI, </a:t>
                      </a:r>
                      <a:r>
                        <a:rPr lang="en-US" sz="1600" b="0" i="1" kern="1200" dirty="0" err="1" smtClean="0">
                          <a:solidFill>
                            <a:schemeClr val="dk1"/>
                          </a:solidFill>
                          <a:latin typeface="Gill Sans MT" pitchFamily="34" charset="0"/>
                          <a:ea typeface="+mn-ea"/>
                          <a:cs typeface="+mn-cs"/>
                        </a:rPr>
                        <a:t>CoE’s</a:t>
                      </a:r>
                      <a:r>
                        <a:rPr lang="en-US" sz="1600" b="0" i="1" kern="1200" dirty="0" smtClean="0">
                          <a:solidFill>
                            <a:schemeClr val="dk1"/>
                          </a:solidFill>
                          <a:latin typeface="Gill Sans MT" pitchFamily="34" charset="0"/>
                          <a:ea typeface="+mn-ea"/>
                          <a:cs typeface="+mn-cs"/>
                        </a:rPr>
                        <a:t> (agreement +/-</a:t>
                      </a:r>
                      <a:r>
                        <a:rPr lang="en-US" sz="1600" b="0" i="1" kern="1200" baseline="0" dirty="0" smtClean="0">
                          <a:solidFill>
                            <a:schemeClr val="dk1"/>
                          </a:solidFill>
                          <a:latin typeface="Gill Sans MT" pitchFamily="34" charset="0"/>
                          <a:ea typeface="+mn-ea"/>
                          <a:cs typeface="+mn-cs"/>
                        </a:rPr>
                        <a:t> 20% uptake of PhD graduates with institutions)</a:t>
                      </a:r>
                      <a:endParaRPr lang="en-GB" sz="1600" b="0" kern="1200" dirty="0" smtClean="0">
                        <a:solidFill>
                          <a:schemeClr val="dk1"/>
                        </a:solidFill>
                        <a:latin typeface="Gill Sans MT" pitchFamily="34" charset="0"/>
                        <a:ea typeface="+mn-ea"/>
                        <a:cs typeface="+mn-cs"/>
                      </a:endParaRPr>
                    </a:p>
                    <a:p>
                      <a:r>
                        <a:rPr lang="en-US" sz="1600" b="0" i="1" kern="1200" dirty="0" smtClean="0">
                          <a:solidFill>
                            <a:schemeClr val="dk1"/>
                          </a:solidFill>
                          <a:latin typeface="Gill Sans MT" pitchFamily="34" charset="0"/>
                          <a:ea typeface="+mn-ea"/>
                          <a:cs typeface="+mn-cs"/>
                        </a:rPr>
                        <a:t> </a:t>
                      </a:r>
                      <a:endParaRPr lang="en-GB" sz="1600" b="0" kern="1200" dirty="0" smtClean="0">
                        <a:solidFill>
                          <a:schemeClr val="dk1"/>
                        </a:solidFill>
                        <a:latin typeface="Gill Sans MT" pitchFamily="34" charset="0"/>
                        <a:ea typeface="+mn-ea"/>
                        <a:cs typeface="+mn-cs"/>
                      </a:endParaRPr>
                    </a:p>
                    <a:p>
                      <a:r>
                        <a:rPr lang="en-GB" sz="1600" b="0" i="1" kern="1200" dirty="0" smtClean="0">
                          <a:solidFill>
                            <a:schemeClr val="dk1"/>
                          </a:solidFill>
                          <a:latin typeface="Gill Sans MT" pitchFamily="34" charset="0"/>
                          <a:ea typeface="+mn-ea"/>
                          <a:cs typeface="+mn-cs"/>
                        </a:rPr>
                        <a:t>Research and development infrastructure-such</a:t>
                      </a:r>
                      <a:r>
                        <a:rPr lang="en-GB" sz="1600" b="0" i="1" kern="1200" baseline="0" dirty="0" smtClean="0">
                          <a:solidFill>
                            <a:schemeClr val="dk1"/>
                          </a:solidFill>
                          <a:latin typeface="Gill Sans MT" pitchFamily="34" charset="0"/>
                          <a:ea typeface="+mn-ea"/>
                          <a:cs typeface="+mn-cs"/>
                        </a:rPr>
                        <a:t> as </a:t>
                      </a:r>
                      <a:r>
                        <a:rPr lang="en-GB" sz="1600" b="0" i="1" kern="1200" dirty="0" smtClean="0">
                          <a:solidFill>
                            <a:schemeClr val="dk1"/>
                          </a:solidFill>
                          <a:latin typeface="Gill Sans MT" pitchFamily="34" charset="0"/>
                          <a:ea typeface="+mn-ea"/>
                          <a:cs typeface="+mn-cs"/>
                        </a:rPr>
                        <a:t>MeerKAT/Square Kilometre Array (SKA) radio astronomy telesco</a:t>
                      </a:r>
                      <a:r>
                        <a:rPr lang="en-GB" sz="1600" b="0" kern="1200" dirty="0" smtClean="0">
                          <a:solidFill>
                            <a:schemeClr val="dk1"/>
                          </a:solidFill>
                          <a:latin typeface="Gill Sans MT" pitchFamily="34" charset="0"/>
                          <a:ea typeface="+mn-ea"/>
                          <a:cs typeface="+mn-cs"/>
                        </a:rPr>
                        <a:t>pe.</a:t>
                      </a:r>
                    </a:p>
                    <a:p>
                      <a:pPr lvl="0"/>
                      <a:endParaRPr lang="en-GB" sz="1600" b="0" kern="1200" dirty="0" smtClean="0">
                        <a:solidFill>
                          <a:schemeClr val="dk1"/>
                        </a:solidFill>
                        <a:latin typeface="Gill Sans MT" pitchFamily="34" charset="0"/>
                        <a:ea typeface="+mn-ea"/>
                        <a:cs typeface="+mn-cs"/>
                      </a:endParaRPr>
                    </a:p>
                    <a:p>
                      <a:endParaRPr lang="en-GB" sz="1600" b="0" dirty="0">
                        <a:latin typeface="Gill Sans MT" pitchFamily="34" charset="0"/>
                      </a:endParaRPr>
                    </a:p>
                  </a:txBody>
                  <a:tcPr/>
                </a:tc>
              </a:tr>
            </a:tbl>
          </a:graphicData>
        </a:graphic>
      </p:graphicFrame>
      <p:sp>
        <p:nvSpPr>
          <p:cNvPr id="4" name="Slide Number Placeholder 3"/>
          <p:cNvSpPr>
            <a:spLocks noGrp="1"/>
          </p:cNvSpPr>
          <p:nvPr>
            <p:ph type="sldNum" sz="quarter" idx="12"/>
          </p:nvPr>
        </p:nvSpPr>
        <p:spPr/>
        <p:txBody>
          <a:bodyPr/>
          <a:lstStyle/>
          <a:p>
            <a:pPr>
              <a:defRPr/>
            </a:pPr>
            <a:fld id="{AF9D2C1F-4521-4230-8640-979ED7ED76E4}" type="slidenum">
              <a:rPr lang="en-US" smtClean="0"/>
              <a:pPr>
                <a:defRPr/>
              </a:pPr>
              <a:t>11</a:t>
            </a:fld>
            <a:endParaRPr lang="en-US"/>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lgn="ctr">
              <a:buNone/>
            </a:pPr>
            <a:r>
              <a:rPr lang="en-US" sz="4400" b="1" dirty="0" smtClean="0">
                <a:solidFill>
                  <a:schemeClr val="tx2">
                    <a:lumMod val="75000"/>
                  </a:schemeClr>
                </a:solidFill>
                <a:latin typeface="Gill Sans MT" pitchFamily="34" charset="0"/>
              </a:rPr>
              <a:t>Situational analysis</a:t>
            </a:r>
            <a:endParaRPr lang="en-GB" sz="4400" b="1" dirty="0">
              <a:solidFill>
                <a:schemeClr val="tx2">
                  <a:lumMod val="75000"/>
                </a:schemeClr>
              </a:solidFill>
              <a:latin typeface="Gill Sans MT" pitchFamily="34" charset="0"/>
            </a:endParaRPr>
          </a:p>
        </p:txBody>
      </p:sp>
      <p:sp>
        <p:nvSpPr>
          <p:cNvPr id="4" name="Slide Number Placeholder 3"/>
          <p:cNvSpPr>
            <a:spLocks noGrp="1"/>
          </p:cNvSpPr>
          <p:nvPr>
            <p:ph type="sldNum" sz="quarter" idx="12"/>
          </p:nvPr>
        </p:nvSpPr>
        <p:spPr/>
        <p:txBody>
          <a:bodyPr/>
          <a:lstStyle/>
          <a:p>
            <a:pPr>
              <a:defRPr/>
            </a:pPr>
            <a:fld id="{AF9D2C1F-4521-4230-8640-979ED7ED76E4}" type="slidenum">
              <a:rPr lang="en-US" smtClean="0"/>
              <a:pPr>
                <a:defRPr/>
              </a:pPr>
              <a:t>12</a:t>
            </a:fld>
            <a:endParaRPr lang="en-US"/>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1"/>
            <a:ext cx="7315200" cy="990600"/>
          </a:xfrm>
        </p:spPr>
        <p:txBody>
          <a:bodyPr/>
          <a:lstStyle/>
          <a:p>
            <a:pPr algn="ctr"/>
            <a:r>
              <a:rPr lang="en-US" sz="3400" dirty="0" smtClean="0">
                <a:solidFill>
                  <a:schemeClr val="bg1"/>
                </a:solidFill>
                <a:latin typeface="Gill Sans"/>
              </a:rPr>
              <a:t>STI and socio-economic development</a:t>
            </a:r>
            <a:endParaRPr lang="en-GB" sz="3400" dirty="0">
              <a:solidFill>
                <a:schemeClr val="bg1"/>
              </a:solidFill>
              <a:latin typeface="Gill Sans"/>
            </a:endParaRPr>
          </a:p>
        </p:txBody>
      </p:sp>
      <p:sp>
        <p:nvSpPr>
          <p:cNvPr id="3" name="Content Placeholder 2"/>
          <p:cNvSpPr>
            <a:spLocks noGrp="1"/>
          </p:cNvSpPr>
          <p:nvPr>
            <p:ph idx="1"/>
          </p:nvPr>
        </p:nvSpPr>
        <p:spPr>
          <a:xfrm>
            <a:off x="457200" y="1998662"/>
            <a:ext cx="8229600" cy="3944937"/>
          </a:xfrm>
        </p:spPr>
        <p:txBody>
          <a:bodyPr/>
          <a:lstStyle/>
          <a:p>
            <a:r>
              <a:rPr lang="en-US" dirty="0" smtClean="0">
                <a:latin typeface="Gill Sans MT" pitchFamily="34" charset="0"/>
              </a:rPr>
              <a:t>The role of STI in socio-economic development is </a:t>
            </a:r>
            <a:r>
              <a:rPr lang="en-US" dirty="0" err="1" smtClean="0">
                <a:latin typeface="Gill Sans MT" pitchFamily="34" charset="0"/>
              </a:rPr>
              <a:t>recognised</a:t>
            </a:r>
            <a:r>
              <a:rPr lang="en-US" dirty="0" smtClean="0">
                <a:latin typeface="Gill Sans MT" pitchFamily="34" charset="0"/>
              </a:rPr>
              <a:t> internationally.</a:t>
            </a:r>
          </a:p>
          <a:p>
            <a:r>
              <a:rPr lang="en-US" dirty="0" smtClean="0">
                <a:latin typeface="Gill Sans MT" pitchFamily="34" charset="0"/>
              </a:rPr>
              <a:t>STI are seen as:</a:t>
            </a:r>
          </a:p>
          <a:p>
            <a:pPr lvl="1"/>
            <a:r>
              <a:rPr lang="en-US" sz="3200" dirty="0" smtClean="0">
                <a:latin typeface="Gill Sans MT" pitchFamily="34" charset="0"/>
              </a:rPr>
              <a:t> </a:t>
            </a:r>
            <a:r>
              <a:rPr lang="en-US" dirty="0" smtClean="0">
                <a:latin typeface="Gill Sans MT" pitchFamily="34" charset="0"/>
              </a:rPr>
              <a:t>a source of new and sustainable growth and competitiveness and engine for addressing social challenges;</a:t>
            </a:r>
          </a:p>
          <a:p>
            <a:pPr lvl="1"/>
            <a:r>
              <a:rPr lang="en-US" dirty="0" smtClean="0">
                <a:latin typeface="Gill Sans MT" pitchFamily="34" charset="0"/>
              </a:rPr>
              <a:t>Holding the key to job creation and enhanced productivity.</a:t>
            </a:r>
          </a:p>
          <a:p>
            <a:pPr>
              <a:buNone/>
            </a:pPr>
            <a:r>
              <a:rPr lang="en-US" sz="2800" dirty="0" smtClean="0">
                <a:latin typeface="Gill Sans MT" pitchFamily="34" charset="0"/>
              </a:rPr>
              <a:t> </a:t>
            </a:r>
          </a:p>
          <a:p>
            <a:endParaRPr lang="en-GB" sz="2400" dirty="0">
              <a:latin typeface="Gill Sans MT" pitchFamily="34" charset="0"/>
            </a:endParaRPr>
          </a:p>
        </p:txBody>
      </p:sp>
      <p:sp>
        <p:nvSpPr>
          <p:cNvPr id="4" name="Slide Number Placeholder 3"/>
          <p:cNvSpPr>
            <a:spLocks noGrp="1"/>
          </p:cNvSpPr>
          <p:nvPr>
            <p:ph type="sldNum" sz="quarter" idx="12"/>
          </p:nvPr>
        </p:nvSpPr>
        <p:spPr/>
        <p:txBody>
          <a:bodyPr/>
          <a:lstStyle/>
          <a:p>
            <a:pPr>
              <a:defRPr/>
            </a:pPr>
            <a:fld id="{AF9D2C1F-4521-4230-8640-979ED7ED76E4}" type="slidenum">
              <a:rPr lang="en-US" smtClean="0"/>
              <a:pPr>
                <a:defRPr/>
              </a:pPr>
              <a:t>13</a:t>
            </a:fld>
            <a:endParaRPr lang="en-US"/>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1"/>
            <a:ext cx="7315200" cy="990600"/>
          </a:xfrm>
        </p:spPr>
        <p:txBody>
          <a:bodyPr/>
          <a:lstStyle/>
          <a:p>
            <a:pPr algn="ctr"/>
            <a:r>
              <a:rPr lang="en-US" sz="3300" dirty="0" smtClean="0">
                <a:solidFill>
                  <a:schemeClr val="bg1"/>
                </a:solidFill>
                <a:latin typeface="Gill Sans"/>
              </a:rPr>
              <a:t>STI and socio-economic development (2)</a:t>
            </a:r>
            <a:endParaRPr lang="en-GB" sz="3300" dirty="0">
              <a:solidFill>
                <a:schemeClr val="bg1"/>
              </a:solidFill>
              <a:latin typeface="Gill Sans"/>
            </a:endParaRPr>
          </a:p>
        </p:txBody>
      </p:sp>
      <p:sp>
        <p:nvSpPr>
          <p:cNvPr id="3" name="Content Placeholder 2"/>
          <p:cNvSpPr>
            <a:spLocks noGrp="1"/>
          </p:cNvSpPr>
          <p:nvPr>
            <p:ph idx="1"/>
          </p:nvPr>
        </p:nvSpPr>
        <p:spPr>
          <a:xfrm>
            <a:off x="457200" y="1752600"/>
            <a:ext cx="8229600" cy="4267199"/>
          </a:xfrm>
        </p:spPr>
        <p:txBody>
          <a:bodyPr/>
          <a:lstStyle/>
          <a:p>
            <a:r>
              <a:rPr lang="en-US" sz="2800" dirty="0" smtClean="0">
                <a:latin typeface="Gill Sans MT" pitchFamily="34" charset="0"/>
              </a:rPr>
              <a:t>Organisation for Economic Cooperation and Development (OECD) sees innovation as central in lifting economies out of the global economic crisis. </a:t>
            </a:r>
          </a:p>
          <a:p>
            <a:r>
              <a:rPr lang="en-US" sz="2800" dirty="0" smtClean="0">
                <a:latin typeface="Gill Sans MT" pitchFamily="34" charset="0"/>
              </a:rPr>
              <a:t> Both developed and developing countries </a:t>
            </a:r>
            <a:r>
              <a:rPr lang="en-US" sz="2800" dirty="0" err="1" smtClean="0">
                <a:latin typeface="Gill Sans MT" pitchFamily="34" charset="0"/>
              </a:rPr>
              <a:t>prioritised</a:t>
            </a:r>
            <a:r>
              <a:rPr lang="en-US" sz="2800" dirty="0" smtClean="0">
                <a:latin typeface="Gill Sans MT" pitchFamily="34" charset="0"/>
              </a:rPr>
              <a:t> innovation in response to the 2008 global economic downturn.</a:t>
            </a:r>
          </a:p>
          <a:p>
            <a:pPr lvl="1"/>
            <a:r>
              <a:rPr lang="en-US" sz="2000" dirty="0" smtClean="0">
                <a:latin typeface="Gill Sans MT" pitchFamily="34" charset="0"/>
              </a:rPr>
              <a:t>Put stimulus packages for investment in infrastructure and extended support for research, development and innovation, human capital development, green technology and the fostering of entrepreneurship. </a:t>
            </a:r>
          </a:p>
          <a:p>
            <a:r>
              <a:rPr lang="en-US" sz="2400" dirty="0" smtClean="0">
                <a:latin typeface="Gill Sans MT" pitchFamily="34" charset="0"/>
              </a:rPr>
              <a:t> </a:t>
            </a:r>
            <a:r>
              <a:rPr lang="en-US" sz="2800" dirty="0" smtClean="0">
                <a:latin typeface="Gill Sans MT" pitchFamily="34" charset="0"/>
              </a:rPr>
              <a:t>The NDP’s vision for 2030 takes similar approach.</a:t>
            </a:r>
            <a:endParaRPr lang="en-GB" sz="2800" dirty="0">
              <a:latin typeface="Gill Sans MT" pitchFamily="34" charset="0"/>
            </a:endParaRPr>
          </a:p>
        </p:txBody>
      </p:sp>
      <p:sp>
        <p:nvSpPr>
          <p:cNvPr id="4" name="Slide Number Placeholder 3"/>
          <p:cNvSpPr>
            <a:spLocks noGrp="1"/>
          </p:cNvSpPr>
          <p:nvPr>
            <p:ph type="sldNum" sz="quarter" idx="12"/>
          </p:nvPr>
        </p:nvSpPr>
        <p:spPr/>
        <p:txBody>
          <a:bodyPr/>
          <a:lstStyle/>
          <a:p>
            <a:pPr>
              <a:defRPr/>
            </a:pPr>
            <a:fld id="{AF9D2C1F-4521-4230-8640-979ED7ED76E4}" type="slidenum">
              <a:rPr lang="en-US" smtClean="0"/>
              <a:pPr>
                <a:defRPr/>
              </a:pPr>
              <a:t>14</a:t>
            </a:fld>
            <a:endParaRPr lang="en-US"/>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1905000" y="0"/>
            <a:ext cx="7239000" cy="990600"/>
          </a:xfrm>
        </p:spPr>
        <p:txBody>
          <a:bodyPr/>
          <a:lstStyle/>
          <a:p>
            <a:pPr algn="ctr"/>
            <a:r>
              <a:rPr lang="en-US" sz="3300" dirty="0" smtClean="0">
                <a:solidFill>
                  <a:schemeClr val="bg1"/>
                </a:solidFill>
                <a:latin typeface="Gill Sans"/>
                <a:cs typeface="Arial" pitchFamily="34" charset="0"/>
                <a:sym typeface="Helvetica Neue"/>
              </a:rPr>
              <a:t>High-level critical review - Knowledge Generation </a:t>
            </a:r>
            <a:endParaRPr lang="en-GB" sz="3300" dirty="0" smtClean="0">
              <a:solidFill>
                <a:schemeClr val="bg1"/>
              </a:solidFill>
              <a:latin typeface="Gill Sans"/>
              <a:cs typeface="Arial" pitchFamily="34" charset="0"/>
              <a:sym typeface="Helvetica Neue"/>
            </a:endParaRPr>
          </a:p>
        </p:txBody>
      </p:sp>
      <p:sp>
        <p:nvSpPr>
          <p:cNvPr id="5123" name="Content Placeholder 2"/>
          <p:cNvSpPr>
            <a:spLocks noGrp="1"/>
          </p:cNvSpPr>
          <p:nvPr>
            <p:ph idx="1"/>
          </p:nvPr>
        </p:nvSpPr>
        <p:spPr>
          <a:xfrm>
            <a:off x="304800" y="1143000"/>
            <a:ext cx="8382000" cy="4518025"/>
          </a:xfrm>
        </p:spPr>
        <p:txBody>
          <a:bodyPr/>
          <a:lstStyle/>
          <a:p>
            <a:r>
              <a:rPr lang="en-US" sz="3000" dirty="0" smtClean="0">
                <a:latin typeface="Gill Sans MT" pitchFamily="34" charset="0"/>
                <a:cs typeface="Arial" pitchFamily="34" charset="0"/>
              </a:rPr>
              <a:t>Publications and students up as a result of Research Chairs, bursary values and COE’s.</a:t>
            </a:r>
          </a:p>
          <a:p>
            <a:pPr>
              <a:buFont typeface="Arial" pitchFamily="34" charset="0"/>
              <a:buNone/>
            </a:pPr>
            <a:endParaRPr lang="en-US" sz="3000" dirty="0" smtClean="0">
              <a:latin typeface="Gill Sans MT" pitchFamily="34" charset="0"/>
              <a:cs typeface="Arial" pitchFamily="34" charset="0"/>
            </a:endParaRPr>
          </a:p>
          <a:p>
            <a:r>
              <a:rPr lang="en-US" sz="3000" dirty="0" smtClean="0">
                <a:latin typeface="Gill Sans MT" pitchFamily="34" charset="0"/>
                <a:cs typeface="Arial" pitchFamily="34" charset="0"/>
              </a:rPr>
              <a:t>Productive and efficient researcher community.</a:t>
            </a:r>
          </a:p>
          <a:p>
            <a:pPr>
              <a:buFont typeface="Arial" pitchFamily="34" charset="0"/>
              <a:buNone/>
            </a:pPr>
            <a:endParaRPr lang="en-US" sz="3000" dirty="0" smtClean="0">
              <a:latin typeface="Gill Sans MT" pitchFamily="34" charset="0"/>
              <a:cs typeface="Arial" pitchFamily="34" charset="0"/>
            </a:endParaRPr>
          </a:p>
          <a:p>
            <a:r>
              <a:rPr lang="en-US" sz="3000" dirty="0" smtClean="0">
                <a:latin typeface="Gill Sans MT" pitchFamily="34" charset="0"/>
                <a:cs typeface="Arial" pitchFamily="34" charset="0"/>
              </a:rPr>
              <a:t>Lack the required critical mass for social and economic transformation </a:t>
            </a:r>
            <a:r>
              <a:rPr lang="en-US" sz="3000" dirty="0" smtClean="0">
                <a:latin typeface="Gill Sans MT" pitchFamily="34" charset="0"/>
                <a:cs typeface="Arial" pitchFamily="34" charset="0"/>
                <a:sym typeface="Wingdings" pitchFamily="2" charset="2"/>
              </a:rPr>
              <a:t> we need large-scale focused interventions.</a:t>
            </a:r>
          </a:p>
          <a:p>
            <a:endParaRPr lang="en-US" sz="3000" dirty="0" smtClean="0">
              <a:solidFill>
                <a:schemeClr val="tx2"/>
              </a:solidFill>
              <a:latin typeface="Arial" pitchFamily="34" charset="0"/>
              <a:cs typeface="Arial" pitchFamily="34" charset="0"/>
            </a:endParaRPr>
          </a:p>
        </p:txBody>
      </p:sp>
      <p:sp>
        <p:nvSpPr>
          <p:cNvPr id="5124" name="Slide Number Placeholder 3"/>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8C0DA24-C49E-43F0-9C5D-6B2CF788BFCC}" type="slidenum">
              <a:rPr lang="en-US" smtClean="0">
                <a:latin typeface="Gill Sans MT" pitchFamily="34" charset="0"/>
                <a:cs typeface="Arial" pitchFamily="34" charset="0"/>
              </a:rPr>
              <a:pPr fontAlgn="base">
                <a:spcBef>
                  <a:spcPct val="0"/>
                </a:spcBef>
                <a:spcAft>
                  <a:spcPct val="0"/>
                </a:spcAft>
              </a:pPr>
              <a:t>15</a:t>
            </a:fld>
            <a:endParaRPr lang="en-US" smtClean="0">
              <a:latin typeface="Gill Sans MT" pitchFamily="34" charset="0"/>
              <a:cs typeface="Arial" pitchFamily="34"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2057400" y="228600"/>
            <a:ext cx="6400800" cy="487363"/>
          </a:xfrm>
        </p:spPr>
        <p:txBody>
          <a:bodyPr/>
          <a:lstStyle/>
          <a:p>
            <a:pPr algn="ctr"/>
            <a:r>
              <a:rPr lang="en-US" sz="3300" dirty="0" smtClean="0">
                <a:solidFill>
                  <a:schemeClr val="bg1"/>
                </a:solidFill>
                <a:latin typeface="Gill Sans"/>
                <a:cs typeface="Arial" pitchFamily="34" charset="0"/>
              </a:rPr>
              <a:t>Way forward - Knowledge Generation</a:t>
            </a:r>
            <a:endParaRPr lang="en-GB" sz="3300" dirty="0" smtClean="0">
              <a:solidFill>
                <a:schemeClr val="bg1"/>
              </a:solidFill>
              <a:latin typeface="Gill Sans"/>
              <a:cs typeface="Arial" pitchFamily="34" charset="0"/>
            </a:endParaRPr>
          </a:p>
        </p:txBody>
      </p:sp>
      <p:sp>
        <p:nvSpPr>
          <p:cNvPr id="7171" name="Content Placeholder 2"/>
          <p:cNvSpPr>
            <a:spLocks noGrp="1"/>
          </p:cNvSpPr>
          <p:nvPr>
            <p:ph idx="1"/>
          </p:nvPr>
        </p:nvSpPr>
        <p:spPr>
          <a:xfrm>
            <a:off x="304800" y="1143000"/>
            <a:ext cx="8382000" cy="5233988"/>
          </a:xfrm>
        </p:spPr>
        <p:txBody>
          <a:bodyPr/>
          <a:lstStyle/>
          <a:p>
            <a:r>
              <a:rPr lang="en-US" sz="2800" dirty="0" smtClean="0">
                <a:latin typeface="Gill Sans MT" pitchFamily="34" charset="0"/>
                <a:cs typeface="Arial" pitchFamily="34" charset="0"/>
              </a:rPr>
              <a:t>Deepen and scale-up implementation of successful programmes (Chairs, COE’s).</a:t>
            </a:r>
          </a:p>
          <a:p>
            <a:r>
              <a:rPr lang="en-US" sz="2800" dirty="0" smtClean="0">
                <a:latin typeface="Gill Sans MT" pitchFamily="34" charset="0"/>
                <a:cs typeface="Arial" pitchFamily="34" charset="0"/>
              </a:rPr>
              <a:t>Mobilise resources for infrastructure (equipment and cyber) – includes access to international infrastructure.</a:t>
            </a:r>
          </a:p>
          <a:p>
            <a:r>
              <a:rPr lang="en-US" sz="2800" dirty="0" smtClean="0">
                <a:latin typeface="Gill Sans MT" pitchFamily="34" charset="0"/>
                <a:cs typeface="Arial" pitchFamily="34" charset="0"/>
              </a:rPr>
              <a:t>Strengthen efforts to grow the next generation of researchers-especially black and women.</a:t>
            </a:r>
          </a:p>
          <a:p>
            <a:r>
              <a:rPr lang="en-US" sz="2800" dirty="0" smtClean="0">
                <a:latin typeface="Gill Sans MT" pitchFamily="34" charset="0"/>
                <a:cs typeface="Arial" pitchFamily="34" charset="0"/>
              </a:rPr>
              <a:t>Implement revised strategies to build the pipeline for research and innovation.</a:t>
            </a:r>
          </a:p>
          <a:p>
            <a:r>
              <a:rPr lang="en-US" sz="2800" dirty="0" smtClean="0">
                <a:latin typeface="Gill Sans MT" pitchFamily="34" charset="0"/>
                <a:cs typeface="Arial" pitchFamily="34" charset="0"/>
              </a:rPr>
              <a:t>New arrangements for scaled-up research efforts (building focused large-scale initiatives).</a:t>
            </a:r>
          </a:p>
        </p:txBody>
      </p:sp>
      <p:sp>
        <p:nvSpPr>
          <p:cNvPr id="7172" name="Slide Number Placeholder 3"/>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FE52661-725F-48E3-A18F-4B28EAD9BF0A}" type="slidenum">
              <a:rPr lang="en-US" smtClean="0">
                <a:latin typeface="Gill Sans MT" pitchFamily="34" charset="0"/>
                <a:cs typeface="Arial" pitchFamily="34" charset="0"/>
              </a:rPr>
              <a:pPr fontAlgn="base">
                <a:spcBef>
                  <a:spcPct val="0"/>
                </a:spcBef>
                <a:spcAft>
                  <a:spcPct val="0"/>
                </a:spcAft>
              </a:pPr>
              <a:t>16</a:t>
            </a:fld>
            <a:endParaRPr lang="en-US" smtClean="0">
              <a:latin typeface="Gill Sans MT" pitchFamily="34" charset="0"/>
              <a:cs typeface="Arial" pitchFamily="34"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1905000" y="-76200"/>
            <a:ext cx="7239000" cy="1219200"/>
          </a:xfrm>
        </p:spPr>
        <p:txBody>
          <a:bodyPr/>
          <a:lstStyle/>
          <a:p>
            <a:pPr algn="ctr"/>
            <a:r>
              <a:rPr lang="en-US" sz="3200" dirty="0" smtClean="0">
                <a:solidFill>
                  <a:schemeClr val="bg1"/>
                </a:solidFill>
                <a:latin typeface="Gill Sans"/>
                <a:cs typeface="Arial" pitchFamily="34" charset="0"/>
              </a:rPr>
              <a:t>4 dimensions of knowledge exploitation</a:t>
            </a:r>
            <a:endParaRPr lang="en-GB" sz="3200" dirty="0" smtClean="0">
              <a:solidFill>
                <a:schemeClr val="bg1"/>
              </a:solidFill>
              <a:latin typeface="Gill Sans"/>
              <a:cs typeface="Arial" pitchFamily="34" charset="0"/>
            </a:endParaRPr>
          </a:p>
        </p:txBody>
      </p:sp>
      <p:sp>
        <p:nvSpPr>
          <p:cNvPr id="5123" name="Slide Number Placeholder 3"/>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C573BEB-1128-4ECC-8766-07D69E8659B3}" type="slidenum">
              <a:rPr lang="en-US" smtClean="0">
                <a:latin typeface="Gill Sans MT" pitchFamily="34" charset="0"/>
                <a:cs typeface="Arial" pitchFamily="34" charset="0"/>
              </a:rPr>
              <a:pPr fontAlgn="base">
                <a:spcBef>
                  <a:spcPct val="0"/>
                </a:spcBef>
                <a:spcAft>
                  <a:spcPct val="0"/>
                </a:spcAft>
              </a:pPr>
              <a:t>17</a:t>
            </a:fld>
            <a:endParaRPr lang="en-US" smtClean="0">
              <a:latin typeface="Gill Sans MT" pitchFamily="34" charset="0"/>
              <a:cs typeface="Arial" pitchFamily="34" charset="0"/>
            </a:endParaRPr>
          </a:p>
        </p:txBody>
      </p:sp>
      <p:sp>
        <p:nvSpPr>
          <p:cNvPr id="6" name="Rectangle 5"/>
          <p:cNvSpPr/>
          <p:nvPr/>
        </p:nvSpPr>
        <p:spPr>
          <a:xfrm>
            <a:off x="152400" y="1219200"/>
            <a:ext cx="8839200" cy="4419600"/>
          </a:xfrm>
          <a:prstGeom prst="rect">
            <a:avLst/>
          </a:prstGeom>
          <a:solidFill>
            <a:schemeClr val="accent6">
              <a:lumMod val="60000"/>
              <a:lumOff val="40000"/>
            </a:scheme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p>
        </p:txBody>
      </p:sp>
      <p:sp>
        <p:nvSpPr>
          <p:cNvPr id="8" name="Rectangle 7"/>
          <p:cNvSpPr/>
          <p:nvPr/>
        </p:nvSpPr>
        <p:spPr>
          <a:xfrm>
            <a:off x="381000" y="1295400"/>
            <a:ext cx="1981200" cy="4114800"/>
          </a:xfrm>
          <a:prstGeom prst="rect">
            <a:avLst/>
          </a:prstGeom>
          <a:solidFill>
            <a:srgbClr val="002060"/>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800" dirty="0"/>
              <a:t>Build New Industries</a:t>
            </a:r>
            <a:endParaRPr lang="en-GB" sz="2800" dirty="0"/>
          </a:p>
        </p:txBody>
      </p:sp>
      <p:sp>
        <p:nvSpPr>
          <p:cNvPr id="9" name="Rectangle 8"/>
          <p:cNvSpPr/>
          <p:nvPr/>
        </p:nvSpPr>
        <p:spPr>
          <a:xfrm>
            <a:off x="2514600" y="1295400"/>
            <a:ext cx="1981200" cy="4114800"/>
          </a:xfrm>
          <a:prstGeom prst="rect">
            <a:avLst/>
          </a:prstGeom>
          <a:solidFill>
            <a:srgbClr val="002060"/>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800" dirty="0"/>
              <a:t>Strengthen the </a:t>
            </a:r>
          </a:p>
          <a:p>
            <a:pPr algn="ctr">
              <a:defRPr/>
            </a:pPr>
            <a:r>
              <a:rPr lang="en-US" sz="2800" dirty="0"/>
              <a:t>competitiveness of existing industries (like mining and agriculture)</a:t>
            </a:r>
            <a:endParaRPr lang="en-GB" sz="2800" dirty="0"/>
          </a:p>
        </p:txBody>
      </p:sp>
      <p:sp>
        <p:nvSpPr>
          <p:cNvPr id="10" name="Rectangle 9"/>
          <p:cNvSpPr/>
          <p:nvPr/>
        </p:nvSpPr>
        <p:spPr>
          <a:xfrm>
            <a:off x="4648200" y="1295400"/>
            <a:ext cx="1981200" cy="4114800"/>
          </a:xfrm>
          <a:prstGeom prst="rect">
            <a:avLst/>
          </a:prstGeom>
          <a:solidFill>
            <a:srgbClr val="002060"/>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800" dirty="0"/>
              <a:t>Support </a:t>
            </a:r>
            <a:r>
              <a:rPr lang="en-US" sz="2800" dirty="0" err="1"/>
              <a:t>localisation</a:t>
            </a:r>
            <a:r>
              <a:rPr lang="en-US" sz="2800" dirty="0"/>
              <a:t> </a:t>
            </a:r>
            <a:r>
              <a:rPr lang="en-US" sz="2800" dirty="0" err="1"/>
              <a:t>oppor-tunities</a:t>
            </a:r>
            <a:endParaRPr lang="en-GB" sz="2800" dirty="0"/>
          </a:p>
        </p:txBody>
      </p:sp>
      <p:sp>
        <p:nvSpPr>
          <p:cNvPr id="11" name="Rectangle 10"/>
          <p:cNvSpPr/>
          <p:nvPr/>
        </p:nvSpPr>
        <p:spPr>
          <a:xfrm>
            <a:off x="6858000" y="1295400"/>
            <a:ext cx="1981200" cy="4114800"/>
          </a:xfrm>
          <a:prstGeom prst="rect">
            <a:avLst/>
          </a:prstGeom>
          <a:solidFill>
            <a:srgbClr val="002060"/>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800" dirty="0"/>
              <a:t>Support priority social outcomes (education, health, rural develop-</a:t>
            </a:r>
            <a:r>
              <a:rPr lang="en-US" sz="2800" dirty="0" err="1"/>
              <a:t>ment</a:t>
            </a:r>
            <a:r>
              <a:rPr lang="en-US" sz="2800" dirty="0"/>
              <a:t>)</a:t>
            </a:r>
            <a:endParaRPr lang="en-GB" sz="2800" dirty="0"/>
          </a:p>
        </p:txBody>
      </p:sp>
      <p:sp>
        <p:nvSpPr>
          <p:cNvPr id="12" name="Rectangle 11"/>
          <p:cNvSpPr/>
          <p:nvPr/>
        </p:nvSpPr>
        <p:spPr>
          <a:xfrm>
            <a:off x="152400" y="5791200"/>
            <a:ext cx="8839200" cy="738188"/>
          </a:xfrm>
          <a:prstGeom prst="rect">
            <a:avLst/>
          </a:prstGeom>
          <a:solidFill>
            <a:srgbClr val="002060"/>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800" dirty="0"/>
              <a:t>Strategic use of local procurement opportunities</a:t>
            </a:r>
            <a:endParaRPr lang="en-GB" sz="2800"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2057400" y="228600"/>
            <a:ext cx="7086600" cy="487363"/>
          </a:xfrm>
        </p:spPr>
        <p:txBody>
          <a:bodyPr/>
          <a:lstStyle/>
          <a:p>
            <a:pPr algn="ctr"/>
            <a:r>
              <a:rPr lang="en-US" sz="3200" dirty="0" smtClean="0">
                <a:solidFill>
                  <a:schemeClr val="bg1"/>
                </a:solidFill>
                <a:latin typeface="Gill Sans"/>
                <a:cs typeface="Arial" pitchFamily="34" charset="0"/>
                <a:sym typeface="Helvetica Neue"/>
              </a:rPr>
              <a:t>High-level critical review - Knowledge Exploitation</a:t>
            </a:r>
            <a:endParaRPr lang="en-GB" sz="3200" dirty="0" smtClean="0">
              <a:solidFill>
                <a:schemeClr val="bg1"/>
              </a:solidFill>
              <a:latin typeface="Gill Sans"/>
              <a:cs typeface="Arial" pitchFamily="34" charset="0"/>
              <a:sym typeface="Helvetica Neue"/>
            </a:endParaRPr>
          </a:p>
        </p:txBody>
      </p:sp>
      <p:sp>
        <p:nvSpPr>
          <p:cNvPr id="6147" name="Content Placeholder 2"/>
          <p:cNvSpPr>
            <a:spLocks noGrp="1"/>
          </p:cNvSpPr>
          <p:nvPr>
            <p:ph idx="1"/>
          </p:nvPr>
        </p:nvSpPr>
        <p:spPr>
          <a:xfrm>
            <a:off x="304800" y="1143000"/>
            <a:ext cx="8382000" cy="4800600"/>
          </a:xfrm>
        </p:spPr>
        <p:txBody>
          <a:bodyPr/>
          <a:lstStyle/>
          <a:p>
            <a:r>
              <a:rPr lang="en-US" dirty="0" smtClean="0">
                <a:latin typeface="Gill Sans MT" pitchFamily="34" charset="0"/>
                <a:cs typeface="Arial" pitchFamily="34" charset="0"/>
              </a:rPr>
              <a:t>Substantially strengthened the KE architecture (IPR Act, TIA, NIPMO).</a:t>
            </a:r>
          </a:p>
          <a:p>
            <a:r>
              <a:rPr lang="en-US" dirty="0" smtClean="0">
                <a:latin typeface="Gill Sans MT" pitchFamily="34" charset="0"/>
                <a:cs typeface="Arial" pitchFamily="34" charset="0"/>
                <a:sym typeface="Wingdings" pitchFamily="2" charset="2"/>
              </a:rPr>
              <a:t>Important large-scales pilot/ demonstrator initiatives that can support new industry development (FEI, Titanium, HySA, Bioeconomy).</a:t>
            </a:r>
          </a:p>
          <a:p>
            <a:r>
              <a:rPr lang="en-US" dirty="0" smtClean="0">
                <a:latin typeface="Gill Sans MT" pitchFamily="34" charset="0"/>
                <a:cs typeface="Arial" pitchFamily="34" charset="0"/>
                <a:sym typeface="Wingdings" pitchFamily="2" charset="2"/>
              </a:rPr>
              <a:t>Build a reputation as a strategic and credible economic partner – industry, IDC, </a:t>
            </a:r>
            <a:r>
              <a:rPr lang="en-US" dirty="0" err="1" smtClean="0">
                <a:latin typeface="Gill Sans MT" pitchFamily="34" charset="0"/>
                <a:cs typeface="Arial" pitchFamily="34" charset="0"/>
                <a:sym typeface="Wingdings" pitchFamily="2" charset="2"/>
              </a:rPr>
              <a:t>dti</a:t>
            </a:r>
            <a:r>
              <a:rPr lang="en-US" dirty="0" smtClean="0">
                <a:latin typeface="Gill Sans MT" pitchFamily="34" charset="0"/>
                <a:cs typeface="Arial" pitchFamily="34" charset="0"/>
                <a:sym typeface="Wingdings" pitchFamily="2" charset="2"/>
              </a:rPr>
              <a:t>.</a:t>
            </a:r>
          </a:p>
          <a:p>
            <a:endParaRPr lang="en-US" dirty="0" smtClean="0">
              <a:latin typeface="Gill Sans MT" pitchFamily="34" charset="0"/>
              <a:cs typeface="Arial" pitchFamily="34" charset="0"/>
            </a:endParaRPr>
          </a:p>
        </p:txBody>
      </p:sp>
      <p:sp>
        <p:nvSpPr>
          <p:cNvPr id="6148" name="Slide Number Placeholder 3"/>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77A1216-BC3C-4217-A3D9-E95317ABD227}" type="slidenum">
              <a:rPr lang="en-US" smtClean="0">
                <a:latin typeface="Gill Sans MT" pitchFamily="34" charset="0"/>
                <a:cs typeface="Arial" pitchFamily="34" charset="0"/>
              </a:rPr>
              <a:pPr fontAlgn="base">
                <a:spcBef>
                  <a:spcPct val="0"/>
                </a:spcBef>
                <a:spcAft>
                  <a:spcPct val="0"/>
                </a:spcAft>
              </a:pPr>
              <a:t>18</a:t>
            </a:fld>
            <a:endParaRPr lang="en-US" smtClean="0">
              <a:latin typeface="Gill Sans MT" pitchFamily="34" charset="0"/>
              <a:cs typeface="Arial" pitchFamily="34"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1905000" y="-76200"/>
            <a:ext cx="7239000" cy="1143000"/>
          </a:xfrm>
        </p:spPr>
        <p:txBody>
          <a:bodyPr/>
          <a:lstStyle/>
          <a:p>
            <a:pPr algn="ctr"/>
            <a:r>
              <a:rPr lang="en-US" sz="3200" dirty="0" smtClean="0">
                <a:solidFill>
                  <a:schemeClr val="bg1"/>
                </a:solidFill>
                <a:latin typeface="Gill Sans"/>
                <a:cs typeface="Arial" pitchFamily="34" charset="0"/>
                <a:sym typeface="Helvetica Neue"/>
              </a:rPr>
              <a:t>High-level critical review - Knowledge Exploitation</a:t>
            </a:r>
            <a:endParaRPr lang="en-GB" sz="3200" dirty="0" smtClean="0">
              <a:solidFill>
                <a:schemeClr val="bg1"/>
              </a:solidFill>
              <a:latin typeface="Gill Sans"/>
              <a:cs typeface="Arial" pitchFamily="34" charset="0"/>
              <a:sym typeface="Helvetica Neue"/>
            </a:endParaRPr>
          </a:p>
        </p:txBody>
      </p:sp>
      <p:sp>
        <p:nvSpPr>
          <p:cNvPr id="6147" name="Content Placeholder 2"/>
          <p:cNvSpPr>
            <a:spLocks noGrp="1"/>
          </p:cNvSpPr>
          <p:nvPr>
            <p:ph idx="1"/>
          </p:nvPr>
        </p:nvSpPr>
        <p:spPr>
          <a:xfrm>
            <a:off x="304800" y="1143000"/>
            <a:ext cx="8382000" cy="4800600"/>
          </a:xfrm>
        </p:spPr>
        <p:txBody>
          <a:bodyPr/>
          <a:lstStyle/>
          <a:p>
            <a:r>
              <a:rPr lang="en-US" dirty="0" smtClean="0">
                <a:latin typeface="Gill Sans MT" pitchFamily="34" charset="0"/>
                <a:cs typeface="Arial" pitchFamily="34" charset="0"/>
              </a:rPr>
              <a:t>Generated significant learning on R&amp;D-led industrial development and S&amp;T for social impact.</a:t>
            </a:r>
          </a:p>
          <a:p>
            <a:pPr>
              <a:buNone/>
            </a:pPr>
            <a:endParaRPr lang="en-US" dirty="0" smtClean="0">
              <a:latin typeface="Gill Sans MT" pitchFamily="34" charset="0"/>
              <a:cs typeface="Arial" pitchFamily="34" charset="0"/>
            </a:endParaRPr>
          </a:p>
          <a:p>
            <a:r>
              <a:rPr lang="en-US" dirty="0" smtClean="0">
                <a:latin typeface="Gill Sans MT" pitchFamily="34" charset="0"/>
                <a:cs typeface="Arial" pitchFamily="34" charset="0"/>
              </a:rPr>
              <a:t>Have not always packaged our work effectively.</a:t>
            </a:r>
          </a:p>
          <a:p>
            <a:endParaRPr lang="en-US" dirty="0" smtClean="0">
              <a:latin typeface="Gill Sans MT" pitchFamily="34" charset="0"/>
              <a:cs typeface="Arial" pitchFamily="34" charset="0"/>
            </a:endParaRPr>
          </a:p>
        </p:txBody>
      </p:sp>
      <p:sp>
        <p:nvSpPr>
          <p:cNvPr id="6148" name="Slide Number Placeholder 3"/>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77A1216-BC3C-4217-A3D9-E95317ABD227}" type="slidenum">
              <a:rPr lang="en-US" smtClean="0">
                <a:latin typeface="Gill Sans MT" pitchFamily="34" charset="0"/>
                <a:cs typeface="Arial" pitchFamily="34" charset="0"/>
              </a:rPr>
              <a:pPr fontAlgn="base">
                <a:spcBef>
                  <a:spcPct val="0"/>
                </a:spcBef>
                <a:spcAft>
                  <a:spcPct val="0"/>
                </a:spcAft>
              </a:pPr>
              <a:t>19</a:t>
            </a:fld>
            <a:endParaRPr lang="en-US" smtClean="0">
              <a:latin typeface="Gill Sans MT" pitchFamily="34" charset="0"/>
              <a:cs typeface="Arial" pitchFamily="34"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AutoShape 8"/>
          <p:cNvSpPr>
            <a:spLocks/>
          </p:cNvSpPr>
          <p:nvPr/>
        </p:nvSpPr>
        <p:spPr bwMode="auto">
          <a:xfrm>
            <a:off x="1600200" y="152400"/>
            <a:ext cx="7315200" cy="738188"/>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w="9525">
            <a:noFill/>
            <a:miter lim="800000"/>
            <a:headEnd/>
            <a:tailEnd/>
          </a:ln>
        </p:spPr>
        <p:txBody>
          <a:bodyPr lIns="0" tIns="0" rIns="0" bIns="0" anchor="ctr"/>
          <a:lstStyle/>
          <a:p>
            <a:pPr marL="101600" algn="ctr">
              <a:lnSpc>
                <a:spcPct val="80000"/>
              </a:lnSpc>
              <a:spcBef>
                <a:spcPts val="850"/>
              </a:spcBef>
            </a:pPr>
            <a:r>
              <a:rPr lang="en-US" sz="3500" b="1" dirty="0" smtClean="0">
                <a:solidFill>
                  <a:srgbClr val="FFFFFF"/>
                </a:solidFill>
                <a:latin typeface="Gill Sans MT" pitchFamily="34" charset="0"/>
                <a:sym typeface="Helvetica Neue"/>
              </a:rPr>
              <a:t>	</a:t>
            </a:r>
            <a:r>
              <a:rPr lang="en-US" sz="3600" b="1" dirty="0" smtClean="0">
                <a:solidFill>
                  <a:srgbClr val="FFFFFF"/>
                </a:solidFill>
                <a:latin typeface="Gill Sans MT" pitchFamily="34" charset="0"/>
                <a:cs typeface="Arial" pitchFamily="34" charset="0"/>
                <a:sym typeface="Helvetica Neue"/>
              </a:rPr>
              <a:t>Outline of the Presentation</a:t>
            </a:r>
            <a:endParaRPr lang="en-US" sz="3600" dirty="0">
              <a:latin typeface="Gill Sans MT" pitchFamily="34" charset="0"/>
              <a:cs typeface="Arial" pitchFamily="34" charset="0"/>
            </a:endParaRPr>
          </a:p>
        </p:txBody>
      </p:sp>
      <p:sp>
        <p:nvSpPr>
          <p:cNvPr id="9" name="Content Placeholder 2"/>
          <p:cNvSpPr txBox="1">
            <a:spLocks/>
          </p:cNvSpPr>
          <p:nvPr/>
        </p:nvSpPr>
        <p:spPr bwMode="auto">
          <a:xfrm>
            <a:off x="457200" y="1066800"/>
            <a:ext cx="8229600" cy="4676775"/>
          </a:xfrm>
          <a:prstGeom prst="rect">
            <a:avLst/>
          </a:prstGeom>
          <a:noFill/>
          <a:ln w="9525">
            <a:noFill/>
            <a:miter lim="800000"/>
            <a:headEnd/>
            <a:tailEnd/>
          </a:ln>
        </p:spPr>
        <p:txBody>
          <a:bodyPr/>
          <a:lstStyle/>
          <a:p>
            <a:pPr algn="ctr" fontAlgn="auto">
              <a:spcBef>
                <a:spcPct val="20000"/>
              </a:spcBef>
              <a:spcAft>
                <a:spcPts val="0"/>
              </a:spcAft>
              <a:buClr>
                <a:srgbClr val="F36403"/>
              </a:buClr>
              <a:buFont typeface="Arial"/>
              <a:buNone/>
              <a:defRPr/>
            </a:pPr>
            <a:endParaRPr lang="en-GB" sz="2400" b="1" dirty="0">
              <a:solidFill>
                <a:schemeClr val="tx1">
                  <a:tint val="75000"/>
                </a:schemeClr>
              </a:solidFill>
              <a:latin typeface="Gill Sans MT" pitchFamily="34" charset="0"/>
              <a:ea typeface="+mn-ea"/>
              <a:cs typeface="Gill Sans MT"/>
            </a:endParaRPr>
          </a:p>
          <a:p>
            <a:pPr marL="457200" indent="-457200" fontAlgn="auto">
              <a:spcBef>
                <a:spcPct val="20000"/>
              </a:spcBef>
              <a:spcAft>
                <a:spcPts val="0"/>
              </a:spcAft>
              <a:buClr>
                <a:srgbClr val="F36403"/>
              </a:buClr>
              <a:buFont typeface="Arial"/>
              <a:buChar char="•"/>
              <a:defRPr/>
            </a:pPr>
            <a:endParaRPr lang="en-US" sz="2800" dirty="0">
              <a:solidFill>
                <a:schemeClr val="tx1">
                  <a:tint val="75000"/>
                </a:schemeClr>
              </a:solidFill>
              <a:latin typeface="Gill Sans MT" pitchFamily="34" charset="0"/>
              <a:ea typeface="+mn-ea"/>
              <a:cs typeface="Arial"/>
            </a:endParaRPr>
          </a:p>
        </p:txBody>
      </p:sp>
      <p:sp>
        <p:nvSpPr>
          <p:cNvPr id="4100" name="Slide Number Placeholder 3"/>
          <p:cNvSpPr>
            <a:spLocks noGrp="1"/>
          </p:cNvSpPr>
          <p:nvPr>
            <p:ph type="sldNum" sz="quarter" idx="12"/>
          </p:nvPr>
        </p:nvSpPr>
        <p:spPr bwMode="auto">
          <a:xfrm>
            <a:off x="7010400" y="6264275"/>
            <a:ext cx="2133600" cy="365125"/>
          </a:xfrm>
          <a:noFill/>
          <a:ln>
            <a:miter lim="800000"/>
            <a:headEnd/>
            <a:tailEnd/>
          </a:ln>
        </p:spPr>
        <p:txBody>
          <a:bodyPr/>
          <a:lstStyle/>
          <a:p>
            <a:fld id="{D983EFD4-6816-43DF-97BB-289AC468D55D}" type="slidenum">
              <a:rPr lang="en-US" sz="2500" b="0" smtClean="0">
                <a:ea typeface="MS PGothic" pitchFamily="34" charset="-128"/>
              </a:rPr>
              <a:pPr/>
              <a:t>2</a:t>
            </a:fld>
            <a:endParaRPr lang="en-US" sz="2500" b="0" smtClean="0">
              <a:ea typeface="MS PGothic" pitchFamily="34" charset="-128"/>
            </a:endParaRPr>
          </a:p>
        </p:txBody>
      </p:sp>
      <p:sp>
        <p:nvSpPr>
          <p:cNvPr id="4101" name="AutoShape 8"/>
          <p:cNvSpPr>
            <a:spLocks/>
          </p:cNvSpPr>
          <p:nvPr/>
        </p:nvSpPr>
        <p:spPr bwMode="auto">
          <a:xfrm>
            <a:off x="0" y="5908675"/>
            <a:ext cx="3429000" cy="644525"/>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w="9525">
            <a:noFill/>
            <a:miter lim="800000"/>
            <a:headEnd/>
            <a:tailEnd/>
          </a:ln>
        </p:spPr>
        <p:txBody>
          <a:bodyPr lIns="0" tIns="0" rIns="0" bIns="0" anchor="ctr"/>
          <a:lstStyle/>
          <a:p>
            <a:pPr marL="101600">
              <a:lnSpc>
                <a:spcPct val="80000"/>
              </a:lnSpc>
              <a:spcBef>
                <a:spcPts val="850"/>
              </a:spcBef>
            </a:pPr>
            <a:r>
              <a:rPr lang="en-US" sz="3500" dirty="0" err="1" smtClean="0">
                <a:solidFill>
                  <a:srgbClr val="FFFFFF"/>
                </a:solidFill>
                <a:latin typeface="Gill Sans MT" pitchFamily="34" charset="0"/>
                <a:sym typeface="Helvetica Neue"/>
              </a:rPr>
              <a:t>esentation</a:t>
            </a:r>
            <a:endParaRPr lang="en-US" sz="2500" dirty="0">
              <a:latin typeface="Gill Sans MT" pitchFamily="34" charset="0"/>
            </a:endParaRPr>
          </a:p>
        </p:txBody>
      </p:sp>
      <p:sp>
        <p:nvSpPr>
          <p:cNvPr id="6" name="Rectangle 5"/>
          <p:cNvSpPr/>
          <p:nvPr/>
        </p:nvSpPr>
        <p:spPr>
          <a:xfrm>
            <a:off x="457200" y="1295400"/>
            <a:ext cx="8382000" cy="5878532"/>
          </a:xfrm>
          <a:prstGeom prst="rect">
            <a:avLst/>
          </a:prstGeom>
        </p:spPr>
        <p:txBody>
          <a:bodyPr wrap="square">
            <a:spAutoFit/>
          </a:bodyPr>
          <a:lstStyle/>
          <a:p>
            <a:pPr marL="463550" indent="-463550" algn="just">
              <a:buFont typeface="Arial" pitchFamily="34" charset="0"/>
              <a:buChar char="•"/>
            </a:pPr>
            <a:r>
              <a:rPr lang="en-US" sz="2800" dirty="0" smtClean="0">
                <a:latin typeface="Gill Sans MT" pitchFamily="34" charset="0"/>
              </a:rPr>
              <a:t>Vision, mission, values</a:t>
            </a:r>
          </a:p>
          <a:p>
            <a:pPr marL="463550" indent="-463550" algn="just">
              <a:buFont typeface="Arial" pitchFamily="34" charset="0"/>
              <a:buChar char="•"/>
            </a:pPr>
            <a:r>
              <a:rPr lang="en-US" sz="2800" dirty="0" smtClean="0">
                <a:latin typeface="Gill Sans MT" pitchFamily="34" charset="0"/>
              </a:rPr>
              <a:t>National Development Plan (NDP and the role of Science Technology and Innovation (STI);</a:t>
            </a:r>
          </a:p>
          <a:p>
            <a:pPr marL="795338" lvl="1" indent="-284163">
              <a:buFont typeface="Arial" pitchFamily="34" charset="0"/>
              <a:buChar char="•"/>
            </a:pPr>
            <a:r>
              <a:rPr lang="en-US" sz="2400" b="1" dirty="0" smtClean="0">
                <a:solidFill>
                  <a:schemeClr val="accent6">
                    <a:lumMod val="75000"/>
                  </a:schemeClr>
                </a:solidFill>
                <a:latin typeface="Gill Sans MT"/>
                <a:cs typeface="Gill Sans MT"/>
              </a:rPr>
              <a:t>STI’s contribution to eradication of inequality, poverty and unemployment;</a:t>
            </a:r>
          </a:p>
          <a:p>
            <a:pPr indent="463550" algn="just">
              <a:buFont typeface="Arial" pitchFamily="34" charset="0"/>
              <a:buChar char="•"/>
            </a:pPr>
            <a:r>
              <a:rPr lang="en-US" sz="2800" dirty="0" smtClean="0">
                <a:latin typeface="Gill Sans MT" pitchFamily="34" charset="0"/>
              </a:rPr>
              <a:t>The situational analysis</a:t>
            </a:r>
          </a:p>
          <a:p>
            <a:pPr marL="795338" lvl="1" indent="-284163">
              <a:buFont typeface="Arial" pitchFamily="34" charset="0"/>
              <a:buChar char="•"/>
            </a:pPr>
            <a:r>
              <a:rPr lang="en-US" sz="2400" b="1" dirty="0" smtClean="0">
                <a:solidFill>
                  <a:schemeClr val="accent6">
                    <a:lumMod val="75000"/>
                  </a:schemeClr>
                </a:solidFill>
                <a:latin typeface="Gill Sans MT"/>
                <a:cs typeface="Gill Sans MT"/>
              </a:rPr>
              <a:t>STI’s contribution to socioeconomic development.</a:t>
            </a:r>
          </a:p>
          <a:p>
            <a:pPr marL="795338" lvl="1" indent="-284163">
              <a:buFont typeface="Arial" pitchFamily="34" charset="0"/>
              <a:buChar char="•"/>
            </a:pPr>
            <a:r>
              <a:rPr lang="en-US" sz="2400" b="1" dirty="0" smtClean="0">
                <a:solidFill>
                  <a:schemeClr val="accent6">
                    <a:lumMod val="75000"/>
                  </a:schemeClr>
                </a:solidFill>
                <a:latin typeface="Gill Sans MT"/>
                <a:cs typeface="Gill Sans MT"/>
              </a:rPr>
              <a:t>Knowledge generation and exploitation.</a:t>
            </a:r>
          </a:p>
          <a:p>
            <a:pPr indent="463550" algn="just">
              <a:buFont typeface="Arial" pitchFamily="34" charset="0"/>
              <a:buChar char="•"/>
            </a:pPr>
            <a:r>
              <a:rPr lang="en-US" sz="2800" dirty="0" smtClean="0">
                <a:latin typeface="Gill Sans MT" pitchFamily="34" charset="0"/>
              </a:rPr>
              <a:t>The strategic outcome-oriented goals.</a:t>
            </a:r>
          </a:p>
          <a:p>
            <a:pPr indent="463550" algn="just">
              <a:buFont typeface="Arial" pitchFamily="34" charset="0"/>
              <a:buChar char="•"/>
            </a:pPr>
            <a:r>
              <a:rPr lang="en-US" sz="2800" smtClean="0">
                <a:latin typeface="Gill Sans MT" pitchFamily="34" charset="0"/>
              </a:rPr>
              <a:t>Financing. </a:t>
            </a:r>
            <a:endParaRPr lang="en-US" sz="2800" dirty="0" smtClean="0">
              <a:latin typeface="Gill Sans MT" pitchFamily="34" charset="0"/>
            </a:endParaRPr>
          </a:p>
          <a:p>
            <a:pPr indent="463550" algn="just">
              <a:buFont typeface="Arial" pitchFamily="34" charset="0"/>
              <a:buChar char="•"/>
            </a:pPr>
            <a:r>
              <a:rPr lang="en-US" sz="2800" dirty="0" smtClean="0">
                <a:latin typeface="Gill Sans MT" pitchFamily="34" charset="0"/>
              </a:rPr>
              <a:t>Conclusion.</a:t>
            </a:r>
          </a:p>
          <a:p>
            <a:pPr algn="just"/>
            <a:r>
              <a:rPr lang="en-US" sz="2400" dirty="0" smtClean="0"/>
              <a:t>	</a:t>
            </a:r>
          </a:p>
          <a:p>
            <a:pPr algn="just"/>
            <a:endParaRPr lang="en-US" sz="2400" dirty="0" smtClean="0"/>
          </a:p>
          <a:p>
            <a:pPr algn="just"/>
            <a:endParaRPr lang="en-US" dirty="0" smtClean="0"/>
          </a:p>
          <a:p>
            <a:pPr algn="just"/>
            <a:r>
              <a:rPr lang="en-US" dirty="0" smtClean="0"/>
              <a:t>.</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1447800" y="-76200"/>
            <a:ext cx="7010400" cy="1143000"/>
          </a:xfrm>
        </p:spPr>
        <p:txBody>
          <a:bodyPr/>
          <a:lstStyle/>
          <a:p>
            <a:pPr algn="ctr"/>
            <a:r>
              <a:rPr lang="en-US" sz="3000" dirty="0" smtClean="0">
                <a:solidFill>
                  <a:schemeClr val="bg1"/>
                </a:solidFill>
                <a:latin typeface="Arial" pitchFamily="34" charset="0"/>
                <a:cs typeface="Arial" pitchFamily="34" charset="0"/>
              </a:rPr>
              <a:t>Way forward - Knowledge Exploitation</a:t>
            </a:r>
            <a:endParaRPr lang="en-GB" sz="3000" dirty="0" smtClean="0">
              <a:solidFill>
                <a:schemeClr val="bg1"/>
              </a:solidFill>
              <a:latin typeface="Arial" pitchFamily="34" charset="0"/>
              <a:cs typeface="Arial" pitchFamily="34" charset="0"/>
            </a:endParaRPr>
          </a:p>
        </p:txBody>
      </p:sp>
      <p:sp>
        <p:nvSpPr>
          <p:cNvPr id="8195" name="Content Placeholder 2"/>
          <p:cNvSpPr>
            <a:spLocks noGrp="1"/>
          </p:cNvSpPr>
          <p:nvPr>
            <p:ph idx="1"/>
          </p:nvPr>
        </p:nvSpPr>
        <p:spPr>
          <a:xfrm>
            <a:off x="304800" y="1143000"/>
            <a:ext cx="8382000" cy="4800600"/>
          </a:xfrm>
        </p:spPr>
        <p:txBody>
          <a:bodyPr/>
          <a:lstStyle/>
          <a:p>
            <a:r>
              <a:rPr lang="en-US" sz="2800" dirty="0" smtClean="0">
                <a:latin typeface="Gill Sans MT" pitchFamily="34" charset="0"/>
                <a:cs typeface="Arial" pitchFamily="34" charset="0"/>
              </a:rPr>
              <a:t>Build and learn from experience on how to commercialise ideas from R&amp;D </a:t>
            </a:r>
          </a:p>
          <a:p>
            <a:r>
              <a:rPr lang="en-US" sz="2800" dirty="0" smtClean="0">
                <a:latin typeface="Gill Sans MT" pitchFamily="34" charset="0"/>
                <a:cs typeface="Arial" pitchFamily="34" charset="0"/>
              </a:rPr>
              <a:t>Introduction of an Emerging Industries Action Plan (to consolidate efforts to build new industries)</a:t>
            </a:r>
          </a:p>
          <a:p>
            <a:r>
              <a:rPr lang="en-US" sz="2800" dirty="0" smtClean="0">
                <a:latin typeface="Gill Sans MT" pitchFamily="34" charset="0"/>
                <a:cs typeface="Arial" pitchFamily="34" charset="0"/>
              </a:rPr>
              <a:t>Stronger partnership with industry and other government departments, especially existing industrial areas such as agriculture, mining, forestry, etc. </a:t>
            </a:r>
          </a:p>
          <a:p>
            <a:r>
              <a:rPr lang="en-US" sz="2800" dirty="0" smtClean="0">
                <a:latin typeface="Gill Sans MT" pitchFamily="34" charset="0"/>
                <a:cs typeface="Arial" pitchFamily="34" charset="0"/>
              </a:rPr>
              <a:t>Targeted innovation support for key social impact outcomes (education, health, etc.) </a:t>
            </a:r>
            <a:r>
              <a:rPr lang="en-US" sz="2800" dirty="0" smtClean="0">
                <a:latin typeface="Gill Sans MT" pitchFamily="34" charset="0"/>
                <a:cs typeface="Arial" pitchFamily="34" charset="0"/>
                <a:sym typeface="Wingdings" pitchFamily="2" charset="2"/>
              </a:rPr>
              <a:t> Innovation for Inclusive development initiatives.</a:t>
            </a:r>
            <a:endParaRPr lang="en-US" sz="2800" dirty="0" smtClean="0">
              <a:latin typeface="Gill Sans MT" pitchFamily="34" charset="0"/>
              <a:cs typeface="Arial" pitchFamily="34" charset="0"/>
            </a:endParaRPr>
          </a:p>
        </p:txBody>
      </p:sp>
      <p:sp>
        <p:nvSpPr>
          <p:cNvPr id="8196" name="Slide Number Placeholder 3"/>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DA8D9D8-C5C4-41A6-8F7A-C87315F2CDDA}" type="slidenum">
              <a:rPr lang="en-US" smtClean="0">
                <a:latin typeface="Gill Sans MT" pitchFamily="34" charset="0"/>
                <a:cs typeface="Arial" pitchFamily="34" charset="0"/>
              </a:rPr>
              <a:pPr fontAlgn="base">
                <a:spcBef>
                  <a:spcPct val="0"/>
                </a:spcBef>
                <a:spcAft>
                  <a:spcPct val="0"/>
                </a:spcAft>
              </a:pPr>
              <a:t>20</a:t>
            </a:fld>
            <a:endParaRPr lang="en-US" smtClean="0">
              <a:latin typeface="Gill Sans MT" pitchFamily="34" charset="0"/>
              <a:cs typeface="Arial" pitchFamily="34"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Content Placeholder 4"/>
          <p:cNvSpPr>
            <a:spLocks noGrp="1"/>
          </p:cNvSpPr>
          <p:nvPr>
            <p:ph idx="1"/>
          </p:nvPr>
        </p:nvSpPr>
        <p:spPr>
          <a:xfrm>
            <a:off x="457200" y="1360488"/>
            <a:ext cx="8229600" cy="4635500"/>
          </a:xfrm>
        </p:spPr>
        <p:txBody>
          <a:bodyPr/>
          <a:lstStyle/>
          <a:p>
            <a:r>
              <a:rPr lang="en-ZA" sz="2800" dirty="0" smtClean="0">
                <a:latin typeface="Gill Sans MT" pitchFamily="34" charset="0"/>
                <a:cs typeface="Arial" pitchFamily="34" charset="0"/>
              </a:rPr>
              <a:t>Continue to secure international and national STI funds in support of the NSI;</a:t>
            </a:r>
            <a:endParaRPr lang="en-ZA" dirty="0" smtClean="0">
              <a:latin typeface="Gill Sans MT" pitchFamily="34" charset="0"/>
              <a:cs typeface="Arial" pitchFamily="34" charset="0"/>
            </a:endParaRPr>
          </a:p>
          <a:p>
            <a:r>
              <a:rPr lang="en-ZA" sz="2800" dirty="0" smtClean="0">
                <a:latin typeface="Gill Sans MT" pitchFamily="34" charset="0"/>
                <a:cs typeface="Arial" pitchFamily="34" charset="0"/>
              </a:rPr>
              <a:t>To increase SA’s international exposure to knowledge and STI networks;</a:t>
            </a:r>
          </a:p>
          <a:p>
            <a:r>
              <a:rPr lang="en-ZA" sz="2800" dirty="0" smtClean="0">
                <a:latin typeface="Gill Sans MT" pitchFamily="34" charset="0"/>
                <a:cs typeface="Arial" pitchFamily="34" charset="0"/>
              </a:rPr>
              <a:t>To use science diplomacy to represent SA’s interests</a:t>
            </a:r>
          </a:p>
          <a:p>
            <a:r>
              <a:rPr lang="en-ZA" sz="2800" dirty="0" smtClean="0">
                <a:latin typeface="Gill Sans MT" pitchFamily="34" charset="0"/>
                <a:cs typeface="Arial" pitchFamily="34" charset="0"/>
              </a:rPr>
              <a:t>To support STI capacity in the rest of the African continent;</a:t>
            </a:r>
          </a:p>
          <a:p>
            <a:r>
              <a:rPr lang="en-ZA" sz="2800" dirty="0" smtClean="0">
                <a:latin typeface="Gill Sans MT" pitchFamily="34" charset="0"/>
                <a:cs typeface="Arial" pitchFamily="34" charset="0"/>
              </a:rPr>
              <a:t>To increase SA’s participation in international human capital development opportunities. </a:t>
            </a:r>
          </a:p>
        </p:txBody>
      </p:sp>
      <p:sp>
        <p:nvSpPr>
          <p:cNvPr id="6" name="Title 1"/>
          <p:cNvSpPr txBox="1">
            <a:spLocks/>
          </p:cNvSpPr>
          <p:nvPr/>
        </p:nvSpPr>
        <p:spPr>
          <a:xfrm>
            <a:off x="2667000" y="298450"/>
            <a:ext cx="6019800" cy="487363"/>
          </a:xfrm>
          <a:prstGeom prst="rect">
            <a:avLst/>
          </a:prstGeom>
        </p:spPr>
        <p:txBody>
          <a:bodyPr anchor="ctr"/>
          <a:lstStyle/>
          <a:p>
            <a:pPr algn="ctr" fontAlgn="auto">
              <a:spcAft>
                <a:spcPts val="0"/>
              </a:spcAft>
              <a:defRPr/>
            </a:pPr>
            <a:r>
              <a:rPr lang="en-ZA" sz="3600" b="1" dirty="0">
                <a:solidFill>
                  <a:schemeClr val="bg1"/>
                </a:solidFill>
                <a:latin typeface="Gill Sans MT" pitchFamily="34" charset="0"/>
                <a:ea typeface="+mj-ea"/>
                <a:cs typeface="Arial"/>
              </a:rPr>
              <a:t>International partnerships </a:t>
            </a:r>
            <a:endParaRPr lang="en-GB" sz="3600" b="1" dirty="0">
              <a:solidFill>
                <a:schemeClr val="bg1"/>
              </a:solidFill>
              <a:latin typeface="Gill Sans MT" pitchFamily="34" charset="0"/>
              <a:ea typeface="+mj-ea"/>
              <a:cs typeface="Aria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lgn="ctr">
              <a:buNone/>
            </a:pPr>
            <a:r>
              <a:rPr lang="en-US" sz="4400" b="1" dirty="0" smtClean="0">
                <a:solidFill>
                  <a:schemeClr val="tx2">
                    <a:lumMod val="75000"/>
                  </a:schemeClr>
                </a:solidFill>
                <a:latin typeface="Gill Sans MT" pitchFamily="34" charset="0"/>
              </a:rPr>
              <a:t>STI Policy Package, strategic outcome-oriented goals and selected initiatives</a:t>
            </a:r>
            <a:endParaRPr lang="en-GB" sz="4400" b="1" dirty="0">
              <a:solidFill>
                <a:schemeClr val="tx2">
                  <a:lumMod val="75000"/>
                </a:schemeClr>
              </a:solidFill>
              <a:latin typeface="Gill Sans MT" pitchFamily="34" charset="0"/>
            </a:endParaRPr>
          </a:p>
        </p:txBody>
      </p:sp>
      <p:sp>
        <p:nvSpPr>
          <p:cNvPr id="4" name="Slide Number Placeholder 3"/>
          <p:cNvSpPr>
            <a:spLocks noGrp="1"/>
          </p:cNvSpPr>
          <p:nvPr>
            <p:ph type="sldNum" sz="quarter" idx="12"/>
          </p:nvPr>
        </p:nvSpPr>
        <p:spPr/>
        <p:txBody>
          <a:bodyPr/>
          <a:lstStyle/>
          <a:p>
            <a:pPr>
              <a:defRPr/>
            </a:pPr>
            <a:fld id="{AF9D2C1F-4521-4230-8640-979ED7ED76E4}" type="slidenum">
              <a:rPr lang="en-US" smtClean="0"/>
              <a:pPr>
                <a:defRPr/>
              </a:pPr>
              <a:t>22</a:t>
            </a:fld>
            <a:endParaRPr lang="en-US"/>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481" name="Straight Connector 18"/>
          <p:cNvCxnSpPr>
            <a:cxnSpLocks noChangeShapeType="1"/>
          </p:cNvCxnSpPr>
          <p:nvPr/>
        </p:nvCxnSpPr>
        <p:spPr bwMode="auto">
          <a:xfrm>
            <a:off x="1727200" y="4800600"/>
            <a:ext cx="0" cy="990600"/>
          </a:xfrm>
          <a:prstGeom prst="line">
            <a:avLst/>
          </a:prstGeom>
          <a:noFill/>
          <a:ln w="25400">
            <a:solidFill>
              <a:schemeClr val="tx1"/>
            </a:solidFill>
            <a:prstDash val="sysDash"/>
            <a:round/>
            <a:headEnd/>
            <a:tailEnd/>
          </a:ln>
          <a:effectLst>
            <a:outerShdw dist="20000" dir="5400000" rotWithShape="0">
              <a:srgbClr val="808080">
                <a:alpha val="37999"/>
              </a:srgbClr>
            </a:outerShdw>
          </a:effectLst>
        </p:spPr>
      </p:cxnSp>
      <p:cxnSp>
        <p:nvCxnSpPr>
          <p:cNvPr id="20482" name="Straight Connector 68"/>
          <p:cNvCxnSpPr>
            <a:cxnSpLocks noChangeShapeType="1"/>
          </p:cNvCxnSpPr>
          <p:nvPr/>
        </p:nvCxnSpPr>
        <p:spPr bwMode="auto">
          <a:xfrm>
            <a:off x="2743200" y="3886200"/>
            <a:ext cx="0" cy="1935163"/>
          </a:xfrm>
          <a:prstGeom prst="line">
            <a:avLst/>
          </a:prstGeom>
          <a:noFill/>
          <a:ln w="25400">
            <a:solidFill>
              <a:schemeClr val="tx1"/>
            </a:solidFill>
            <a:prstDash val="sysDash"/>
            <a:round/>
            <a:headEnd/>
            <a:tailEnd/>
          </a:ln>
          <a:effectLst>
            <a:outerShdw dist="20000" dir="5400000" rotWithShape="0">
              <a:srgbClr val="808080">
                <a:alpha val="37999"/>
              </a:srgbClr>
            </a:outerShdw>
          </a:effectLst>
        </p:spPr>
      </p:cxnSp>
      <p:cxnSp>
        <p:nvCxnSpPr>
          <p:cNvPr id="20483" name="Straight Connector 70"/>
          <p:cNvCxnSpPr>
            <a:cxnSpLocks noChangeShapeType="1"/>
          </p:cNvCxnSpPr>
          <p:nvPr/>
        </p:nvCxnSpPr>
        <p:spPr bwMode="auto">
          <a:xfrm>
            <a:off x="4076700" y="3276600"/>
            <a:ext cx="0" cy="2514600"/>
          </a:xfrm>
          <a:prstGeom prst="line">
            <a:avLst/>
          </a:prstGeom>
          <a:noFill/>
          <a:ln w="25400">
            <a:solidFill>
              <a:schemeClr val="tx1"/>
            </a:solidFill>
            <a:prstDash val="sysDash"/>
            <a:round/>
            <a:headEnd/>
            <a:tailEnd/>
          </a:ln>
          <a:effectLst>
            <a:outerShdw dist="20000" dir="5400000" rotWithShape="0">
              <a:srgbClr val="808080">
                <a:alpha val="37999"/>
              </a:srgbClr>
            </a:outerShdw>
          </a:effectLst>
        </p:spPr>
      </p:cxnSp>
      <p:cxnSp>
        <p:nvCxnSpPr>
          <p:cNvPr id="20484" name="Straight Connector 73"/>
          <p:cNvCxnSpPr>
            <a:cxnSpLocks noChangeShapeType="1"/>
          </p:cNvCxnSpPr>
          <p:nvPr/>
        </p:nvCxnSpPr>
        <p:spPr bwMode="auto">
          <a:xfrm>
            <a:off x="5486400" y="2832100"/>
            <a:ext cx="0" cy="2959100"/>
          </a:xfrm>
          <a:prstGeom prst="line">
            <a:avLst/>
          </a:prstGeom>
          <a:noFill/>
          <a:ln w="25400">
            <a:solidFill>
              <a:schemeClr val="tx1"/>
            </a:solidFill>
            <a:prstDash val="sysDash"/>
            <a:round/>
            <a:headEnd/>
            <a:tailEnd/>
          </a:ln>
          <a:effectLst>
            <a:outerShdw dist="20000" dir="5400000" rotWithShape="0">
              <a:srgbClr val="808080">
                <a:alpha val="37999"/>
              </a:srgbClr>
            </a:outerShdw>
          </a:effectLst>
        </p:spPr>
      </p:cxnSp>
      <p:cxnSp>
        <p:nvCxnSpPr>
          <p:cNvPr id="20485" name="Straight Connector 75"/>
          <p:cNvCxnSpPr>
            <a:cxnSpLocks noChangeShapeType="1"/>
          </p:cNvCxnSpPr>
          <p:nvPr/>
        </p:nvCxnSpPr>
        <p:spPr bwMode="auto">
          <a:xfrm>
            <a:off x="7086600" y="2614613"/>
            <a:ext cx="0" cy="3155950"/>
          </a:xfrm>
          <a:prstGeom prst="line">
            <a:avLst/>
          </a:prstGeom>
          <a:noFill/>
          <a:ln w="25400">
            <a:solidFill>
              <a:schemeClr val="tx1"/>
            </a:solidFill>
            <a:prstDash val="sysDash"/>
            <a:round/>
            <a:headEnd/>
            <a:tailEnd/>
          </a:ln>
          <a:effectLst>
            <a:outerShdw dist="20000" dir="5400000" rotWithShape="0">
              <a:srgbClr val="808080">
                <a:alpha val="37999"/>
              </a:srgbClr>
            </a:outerShdw>
          </a:effectLst>
        </p:spPr>
      </p:cxnSp>
      <p:sp>
        <p:nvSpPr>
          <p:cNvPr id="8199" name="Text Box 8"/>
          <p:cNvSpPr txBox="1">
            <a:spLocks noChangeArrowheads="1"/>
          </p:cNvSpPr>
          <p:nvPr/>
        </p:nvSpPr>
        <p:spPr bwMode="auto">
          <a:xfrm>
            <a:off x="1382713" y="5802313"/>
            <a:ext cx="903287" cy="369887"/>
          </a:xfrm>
          <a:prstGeom prst="rect">
            <a:avLst/>
          </a:prstGeom>
          <a:noFill/>
          <a:ln w="9525">
            <a:noFill/>
            <a:miter lim="800000"/>
            <a:headEnd/>
            <a:tailEnd/>
          </a:ln>
        </p:spPr>
        <p:txBody>
          <a:bodyPr>
            <a:spAutoFit/>
          </a:bodyPr>
          <a:lstStyle/>
          <a:p>
            <a:pPr>
              <a:spcBef>
                <a:spcPct val="50000"/>
              </a:spcBef>
            </a:pPr>
            <a:r>
              <a:rPr lang="en-US" b="1">
                <a:latin typeface="Gill Sans MT" pitchFamily="34" charset="0"/>
                <a:ea typeface="ヒラギノ角ゴ Pro W3" pitchFamily="28" charset="-128"/>
              </a:rPr>
              <a:t>1996</a:t>
            </a:r>
          </a:p>
        </p:txBody>
      </p:sp>
      <p:sp>
        <p:nvSpPr>
          <p:cNvPr id="8200" name="Text Box 9"/>
          <p:cNvSpPr txBox="1">
            <a:spLocks noChangeArrowheads="1"/>
          </p:cNvSpPr>
          <p:nvPr/>
        </p:nvSpPr>
        <p:spPr bwMode="auto">
          <a:xfrm>
            <a:off x="2336800" y="5802313"/>
            <a:ext cx="863600" cy="369887"/>
          </a:xfrm>
          <a:prstGeom prst="rect">
            <a:avLst/>
          </a:prstGeom>
          <a:noFill/>
          <a:ln w="9525">
            <a:noFill/>
            <a:miter lim="800000"/>
            <a:headEnd/>
            <a:tailEnd/>
          </a:ln>
        </p:spPr>
        <p:txBody>
          <a:bodyPr>
            <a:spAutoFit/>
          </a:bodyPr>
          <a:lstStyle/>
          <a:p>
            <a:pPr>
              <a:spcBef>
                <a:spcPct val="50000"/>
              </a:spcBef>
            </a:pPr>
            <a:r>
              <a:rPr lang="en-US" b="1">
                <a:latin typeface="Gill Sans MT" pitchFamily="34" charset="0"/>
                <a:ea typeface="ヒラギノ角ゴ Pro W3" pitchFamily="28" charset="-128"/>
              </a:rPr>
              <a:t>2002</a:t>
            </a:r>
          </a:p>
        </p:txBody>
      </p:sp>
      <p:sp>
        <p:nvSpPr>
          <p:cNvPr id="8201" name="Text Box 10"/>
          <p:cNvSpPr txBox="1">
            <a:spLocks noChangeArrowheads="1"/>
          </p:cNvSpPr>
          <p:nvPr/>
        </p:nvSpPr>
        <p:spPr bwMode="auto">
          <a:xfrm>
            <a:off x="3657600" y="5802313"/>
            <a:ext cx="863600" cy="369887"/>
          </a:xfrm>
          <a:prstGeom prst="rect">
            <a:avLst/>
          </a:prstGeom>
          <a:noFill/>
          <a:ln w="9525">
            <a:noFill/>
            <a:miter lim="800000"/>
            <a:headEnd/>
            <a:tailEnd/>
          </a:ln>
        </p:spPr>
        <p:txBody>
          <a:bodyPr>
            <a:spAutoFit/>
          </a:bodyPr>
          <a:lstStyle/>
          <a:p>
            <a:pPr>
              <a:spcBef>
                <a:spcPct val="50000"/>
              </a:spcBef>
            </a:pPr>
            <a:r>
              <a:rPr lang="en-US" b="1">
                <a:latin typeface="Gill Sans MT" pitchFamily="34" charset="0"/>
                <a:ea typeface="ヒラギノ角ゴ Pro W3" pitchFamily="28" charset="-128"/>
              </a:rPr>
              <a:t>2004</a:t>
            </a:r>
          </a:p>
        </p:txBody>
      </p:sp>
      <p:sp>
        <p:nvSpPr>
          <p:cNvPr id="8202" name="Text Box 11"/>
          <p:cNvSpPr txBox="1">
            <a:spLocks noChangeArrowheads="1"/>
          </p:cNvSpPr>
          <p:nvPr/>
        </p:nvSpPr>
        <p:spPr bwMode="auto">
          <a:xfrm>
            <a:off x="5029200" y="5802313"/>
            <a:ext cx="863600" cy="369887"/>
          </a:xfrm>
          <a:prstGeom prst="rect">
            <a:avLst/>
          </a:prstGeom>
          <a:noFill/>
          <a:ln w="9525">
            <a:noFill/>
            <a:miter lim="800000"/>
            <a:headEnd/>
            <a:tailEnd/>
          </a:ln>
        </p:spPr>
        <p:txBody>
          <a:bodyPr>
            <a:spAutoFit/>
          </a:bodyPr>
          <a:lstStyle/>
          <a:p>
            <a:pPr>
              <a:spcBef>
                <a:spcPct val="50000"/>
              </a:spcBef>
            </a:pPr>
            <a:r>
              <a:rPr lang="en-US" b="1">
                <a:latin typeface="Gill Sans MT" pitchFamily="34" charset="0"/>
                <a:ea typeface="ヒラギノ角ゴ Pro W3" pitchFamily="28" charset="-128"/>
              </a:rPr>
              <a:t>2007</a:t>
            </a:r>
          </a:p>
        </p:txBody>
      </p:sp>
      <p:sp>
        <p:nvSpPr>
          <p:cNvPr id="8203" name="Text Box 23"/>
          <p:cNvSpPr txBox="1">
            <a:spLocks noChangeArrowheads="1"/>
          </p:cNvSpPr>
          <p:nvPr/>
        </p:nvSpPr>
        <p:spPr bwMode="auto">
          <a:xfrm>
            <a:off x="6692900" y="5802313"/>
            <a:ext cx="863600" cy="369887"/>
          </a:xfrm>
          <a:prstGeom prst="rect">
            <a:avLst/>
          </a:prstGeom>
          <a:noFill/>
          <a:ln w="9525">
            <a:noFill/>
            <a:miter lim="800000"/>
            <a:headEnd/>
            <a:tailEnd/>
          </a:ln>
        </p:spPr>
        <p:txBody>
          <a:bodyPr>
            <a:spAutoFit/>
          </a:bodyPr>
          <a:lstStyle/>
          <a:p>
            <a:pPr>
              <a:spcBef>
                <a:spcPct val="50000"/>
              </a:spcBef>
            </a:pPr>
            <a:r>
              <a:rPr lang="en-US" b="1">
                <a:latin typeface="Gill Sans MT" pitchFamily="34" charset="0"/>
                <a:ea typeface="ヒラギノ角ゴ Pro W3" pitchFamily="28" charset="-128"/>
              </a:rPr>
              <a:t>2009+</a:t>
            </a:r>
          </a:p>
        </p:txBody>
      </p:sp>
      <p:sp>
        <p:nvSpPr>
          <p:cNvPr id="8204" name="Rectangle 27"/>
          <p:cNvSpPr>
            <a:spLocks noGrp="1" noChangeArrowheads="1"/>
          </p:cNvSpPr>
          <p:nvPr>
            <p:ph type="title"/>
          </p:nvPr>
        </p:nvSpPr>
        <p:spPr>
          <a:xfrm>
            <a:off x="1905000" y="-152400"/>
            <a:ext cx="7216775" cy="1295400"/>
          </a:xfrm>
        </p:spPr>
        <p:txBody>
          <a:bodyPr/>
          <a:lstStyle/>
          <a:p>
            <a:pPr algn="ctr" eaLnBrk="1" hangingPunct="1"/>
            <a:r>
              <a:rPr lang="en-US" dirty="0" smtClean="0">
                <a:solidFill>
                  <a:schemeClr val="bg1"/>
                </a:solidFill>
                <a:latin typeface="Gill Sans"/>
                <a:cs typeface="Arial" pitchFamily="34" charset="0"/>
              </a:rPr>
              <a:t>Policy Overview </a:t>
            </a:r>
          </a:p>
        </p:txBody>
      </p:sp>
      <p:sp>
        <p:nvSpPr>
          <p:cNvPr id="8205" name="Line 22"/>
          <p:cNvSpPr>
            <a:spLocks noChangeShapeType="1"/>
          </p:cNvSpPr>
          <p:nvPr/>
        </p:nvSpPr>
        <p:spPr bwMode="auto">
          <a:xfrm flipV="1">
            <a:off x="469900" y="5802313"/>
            <a:ext cx="8651875" cy="19050"/>
          </a:xfrm>
          <a:prstGeom prst="line">
            <a:avLst/>
          </a:prstGeom>
          <a:noFill/>
          <a:ln w="9525">
            <a:solidFill>
              <a:schemeClr val="tx1"/>
            </a:solidFill>
            <a:round/>
            <a:headEnd/>
            <a:tailEnd/>
          </a:ln>
        </p:spPr>
        <p:txBody>
          <a:bodyPr/>
          <a:lstStyle/>
          <a:p>
            <a:endParaRPr lang="en-GB"/>
          </a:p>
        </p:txBody>
      </p:sp>
      <p:graphicFrame>
        <p:nvGraphicFramePr>
          <p:cNvPr id="15" name="Diagram 14"/>
          <p:cNvGraphicFramePr/>
          <p:nvPr/>
        </p:nvGraphicFramePr>
        <p:xfrm>
          <a:off x="0" y="1060510"/>
          <a:ext cx="9829801" cy="48068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0494" name="Line Callout 1 16"/>
          <p:cNvSpPr>
            <a:spLocks/>
          </p:cNvSpPr>
          <p:nvPr/>
        </p:nvSpPr>
        <p:spPr bwMode="auto">
          <a:xfrm>
            <a:off x="228600" y="3810000"/>
            <a:ext cx="1295400" cy="609600"/>
          </a:xfrm>
          <a:prstGeom prst="borderCallout1">
            <a:avLst>
              <a:gd name="adj1" fmla="val 103824"/>
              <a:gd name="adj2" fmla="val 49755"/>
              <a:gd name="adj3" fmla="val 141088"/>
              <a:gd name="adj4" fmla="val 98023"/>
            </a:avLst>
          </a:prstGeom>
          <a:gradFill rotWithShape="1">
            <a:gsLst>
              <a:gs pos="0">
                <a:srgbClr val="9BC1FF"/>
              </a:gs>
              <a:gs pos="100000">
                <a:srgbClr val="3F80CD"/>
              </a:gs>
            </a:gsLst>
            <a:lin ang="5400000"/>
          </a:gradFill>
          <a:ln w="9525">
            <a:solidFill>
              <a:srgbClr val="4A7EBB"/>
            </a:solidFill>
            <a:miter lim="800000"/>
            <a:headEnd/>
            <a:tailEnd/>
          </a:ln>
          <a:effectLst>
            <a:outerShdw dist="23000" dir="5400000" rotWithShape="0">
              <a:srgbClr val="808080">
                <a:alpha val="34998"/>
              </a:srgbClr>
            </a:outerShdw>
          </a:effectLst>
        </p:spPr>
        <p:txBody>
          <a:bodyPr anchor="ctr"/>
          <a:lstStyle/>
          <a:p>
            <a:pPr algn="ctr">
              <a:defRPr/>
            </a:pPr>
            <a:r>
              <a:rPr lang="en-GB" sz="1600" b="1">
                <a:solidFill>
                  <a:srgbClr val="FFFFFF"/>
                </a:solidFill>
                <a:latin typeface="Gill Sans MT" pitchFamily="34" charset="0"/>
                <a:ea typeface="ヒラギノ角ゴ Pro W3" pitchFamily="28" charset="-128"/>
              </a:rPr>
              <a:t>Developing the NSI</a:t>
            </a:r>
          </a:p>
        </p:txBody>
      </p:sp>
      <p:sp>
        <p:nvSpPr>
          <p:cNvPr id="20495" name="Line Callout 1 57"/>
          <p:cNvSpPr>
            <a:spLocks/>
          </p:cNvSpPr>
          <p:nvPr/>
        </p:nvSpPr>
        <p:spPr bwMode="auto">
          <a:xfrm>
            <a:off x="228600" y="1890713"/>
            <a:ext cx="1981200" cy="1562100"/>
          </a:xfrm>
          <a:prstGeom prst="borderCallout1">
            <a:avLst>
              <a:gd name="adj1" fmla="val 103824"/>
              <a:gd name="adj2" fmla="val 49755"/>
              <a:gd name="adj3" fmla="val 116069"/>
              <a:gd name="adj4" fmla="val 106926"/>
            </a:avLst>
          </a:prstGeom>
          <a:gradFill rotWithShape="1">
            <a:gsLst>
              <a:gs pos="0">
                <a:srgbClr val="9BC1FF"/>
              </a:gs>
              <a:gs pos="100000">
                <a:srgbClr val="3F80CD"/>
              </a:gs>
            </a:gsLst>
            <a:lin ang="5400000"/>
          </a:gradFill>
          <a:ln w="9525">
            <a:solidFill>
              <a:srgbClr val="4A7EBB"/>
            </a:solidFill>
            <a:miter lim="800000"/>
            <a:headEnd/>
            <a:tailEnd/>
          </a:ln>
          <a:effectLst>
            <a:outerShdw dist="23000" dir="5400000" rotWithShape="0">
              <a:srgbClr val="808080">
                <a:alpha val="34998"/>
              </a:srgbClr>
            </a:outerShdw>
          </a:effectLst>
        </p:spPr>
        <p:txBody>
          <a:bodyPr anchor="ctr"/>
          <a:lstStyle/>
          <a:p>
            <a:pPr>
              <a:buClr>
                <a:srgbClr val="FF0000"/>
              </a:buClr>
              <a:buFont typeface="Wingdings" pitchFamily="2" charset="2"/>
              <a:buNone/>
              <a:defRPr/>
            </a:pPr>
            <a:r>
              <a:rPr lang="en-GB" sz="1600" b="1">
                <a:solidFill>
                  <a:srgbClr val="FFFFFF"/>
                </a:solidFill>
                <a:latin typeface="Gill Sans MT" pitchFamily="34" charset="0"/>
                <a:ea typeface="ヒラギノ角ゴ Pro W3" pitchFamily="28" charset="-128"/>
              </a:rPr>
              <a:t>New Public S&amp;T missions</a:t>
            </a:r>
          </a:p>
          <a:p>
            <a:pPr>
              <a:buClr>
                <a:srgbClr val="FF0000"/>
              </a:buClr>
              <a:buFont typeface="Wingdings" pitchFamily="2" charset="2"/>
              <a:buChar char="§"/>
              <a:defRPr/>
            </a:pPr>
            <a:r>
              <a:rPr lang="en-GB" sz="1600" b="1">
                <a:solidFill>
                  <a:srgbClr val="FFFFFF"/>
                </a:solidFill>
                <a:latin typeface="Gill Sans MT" pitchFamily="34" charset="0"/>
                <a:ea typeface="ヒラギノ角ゴ Pro W3" pitchFamily="28" charset="-128"/>
              </a:rPr>
              <a:t> Biotechnology</a:t>
            </a:r>
          </a:p>
          <a:p>
            <a:pPr>
              <a:buClr>
                <a:srgbClr val="FF0000"/>
              </a:buClr>
              <a:buFont typeface="Wingdings" pitchFamily="2" charset="2"/>
              <a:buChar char="§"/>
              <a:defRPr/>
            </a:pPr>
            <a:r>
              <a:rPr lang="en-GB" sz="1600" b="1">
                <a:solidFill>
                  <a:srgbClr val="FFFFFF"/>
                </a:solidFill>
                <a:latin typeface="Gill Sans MT" pitchFamily="34" charset="0"/>
                <a:ea typeface="ヒラギノ角ゴ Pro W3" pitchFamily="28" charset="-128"/>
              </a:rPr>
              <a:t> ICT</a:t>
            </a:r>
          </a:p>
          <a:p>
            <a:pPr>
              <a:buClr>
                <a:srgbClr val="FF0000"/>
              </a:buClr>
              <a:buFont typeface="Wingdings" pitchFamily="2" charset="2"/>
              <a:buChar char="§"/>
              <a:defRPr/>
            </a:pPr>
            <a:r>
              <a:rPr lang="en-GB" sz="1600" b="1">
                <a:solidFill>
                  <a:srgbClr val="FFFFFF"/>
                </a:solidFill>
                <a:latin typeface="Gill Sans MT" pitchFamily="34" charset="0"/>
                <a:ea typeface="ヒラギノ角ゴ Pro W3" pitchFamily="28" charset="-128"/>
              </a:rPr>
              <a:t> Advanced Mnfg</a:t>
            </a:r>
          </a:p>
          <a:p>
            <a:pPr>
              <a:buClr>
                <a:srgbClr val="FF0000"/>
              </a:buClr>
              <a:buFont typeface="Wingdings" pitchFamily="2" charset="2"/>
              <a:buChar char="§"/>
              <a:defRPr/>
            </a:pPr>
            <a:r>
              <a:rPr lang="en-GB" sz="1600" b="1">
                <a:solidFill>
                  <a:srgbClr val="FFFFFF"/>
                </a:solidFill>
                <a:latin typeface="Gill Sans MT" pitchFamily="34" charset="0"/>
                <a:ea typeface="ヒラギノ角ゴ Pro W3" pitchFamily="28" charset="-128"/>
              </a:rPr>
              <a:t> Astronomy</a:t>
            </a:r>
          </a:p>
        </p:txBody>
      </p:sp>
      <p:sp>
        <p:nvSpPr>
          <p:cNvPr id="20496" name="Line Callout 1 58"/>
          <p:cNvSpPr>
            <a:spLocks/>
          </p:cNvSpPr>
          <p:nvPr/>
        </p:nvSpPr>
        <p:spPr bwMode="auto">
          <a:xfrm>
            <a:off x="2590800" y="1905000"/>
            <a:ext cx="1447800" cy="609600"/>
          </a:xfrm>
          <a:prstGeom prst="borderCallout1">
            <a:avLst>
              <a:gd name="adj1" fmla="val 103824"/>
              <a:gd name="adj2" fmla="val 49755"/>
              <a:gd name="adj3" fmla="val 152769"/>
              <a:gd name="adj4" fmla="val 73407"/>
            </a:avLst>
          </a:prstGeom>
          <a:gradFill rotWithShape="1">
            <a:gsLst>
              <a:gs pos="0">
                <a:srgbClr val="9BC1FF"/>
              </a:gs>
              <a:gs pos="100000">
                <a:srgbClr val="3F80CD"/>
              </a:gs>
            </a:gsLst>
            <a:lin ang="5400000"/>
          </a:gradFill>
          <a:ln w="9525">
            <a:solidFill>
              <a:srgbClr val="4A7EBB"/>
            </a:solidFill>
            <a:miter lim="800000"/>
            <a:headEnd/>
            <a:tailEnd/>
          </a:ln>
          <a:effectLst>
            <a:outerShdw dist="23000" dir="5400000" rotWithShape="0">
              <a:srgbClr val="808080">
                <a:alpha val="34998"/>
              </a:srgbClr>
            </a:outerShdw>
          </a:effectLst>
        </p:spPr>
        <p:txBody>
          <a:bodyPr anchor="ctr"/>
          <a:lstStyle/>
          <a:p>
            <a:pPr algn="ctr">
              <a:defRPr/>
            </a:pPr>
            <a:r>
              <a:rPr lang="en-GB" sz="1600" b="1">
                <a:solidFill>
                  <a:srgbClr val="FFFFFF"/>
                </a:solidFill>
                <a:latin typeface="Gill Sans MT" pitchFamily="34" charset="0"/>
                <a:ea typeface="ヒラギノ角ゴ Pro W3" pitchFamily="28" charset="-128"/>
              </a:rPr>
              <a:t>Creation </a:t>
            </a:r>
          </a:p>
          <a:p>
            <a:pPr algn="ctr">
              <a:defRPr/>
            </a:pPr>
            <a:r>
              <a:rPr lang="en-GB" sz="1600" b="1">
                <a:solidFill>
                  <a:srgbClr val="FFFFFF"/>
                </a:solidFill>
                <a:latin typeface="Gill Sans MT" pitchFamily="34" charset="0"/>
                <a:ea typeface="ヒラギノ角ゴ Pro W3" pitchFamily="28" charset="-128"/>
              </a:rPr>
              <a:t>of DST</a:t>
            </a:r>
          </a:p>
        </p:txBody>
      </p:sp>
      <p:sp>
        <p:nvSpPr>
          <p:cNvPr id="20497" name="Line Callout 1 59"/>
          <p:cNvSpPr>
            <a:spLocks/>
          </p:cNvSpPr>
          <p:nvPr/>
        </p:nvSpPr>
        <p:spPr bwMode="auto">
          <a:xfrm>
            <a:off x="2819400" y="4953000"/>
            <a:ext cx="1143000" cy="609600"/>
          </a:xfrm>
          <a:prstGeom prst="borderCallout1">
            <a:avLst>
              <a:gd name="adj1" fmla="val -3505"/>
              <a:gd name="adj2" fmla="val 35139"/>
              <a:gd name="adj3" fmla="val -120796"/>
              <a:gd name="adj4" fmla="val 4958"/>
            </a:avLst>
          </a:prstGeom>
          <a:gradFill rotWithShape="1">
            <a:gsLst>
              <a:gs pos="0">
                <a:srgbClr val="9BC1FF"/>
              </a:gs>
              <a:gs pos="100000">
                <a:srgbClr val="3F80CD"/>
              </a:gs>
            </a:gsLst>
            <a:lin ang="5400000"/>
          </a:gradFill>
          <a:ln w="9525">
            <a:solidFill>
              <a:srgbClr val="4A7EBB"/>
            </a:solidFill>
            <a:miter lim="800000"/>
            <a:headEnd/>
            <a:tailEnd/>
          </a:ln>
          <a:effectLst>
            <a:outerShdw dist="23000" dir="5400000" rotWithShape="0">
              <a:srgbClr val="808080">
                <a:alpha val="34998"/>
              </a:srgbClr>
            </a:outerShdw>
          </a:effectLst>
        </p:spPr>
        <p:txBody>
          <a:bodyPr anchor="ctr"/>
          <a:lstStyle/>
          <a:p>
            <a:pPr algn="ctr">
              <a:defRPr/>
            </a:pPr>
            <a:r>
              <a:rPr lang="en-GB" sz="1600" b="1" i="1">
                <a:solidFill>
                  <a:srgbClr val="FFFFFF"/>
                </a:solidFill>
                <a:latin typeface="Gill Sans MT" pitchFamily="34" charset="0"/>
                <a:ea typeface="ヒラギノ角ゴ Pro W3" pitchFamily="28" charset="-128"/>
              </a:rPr>
              <a:t>S&amp;T </a:t>
            </a:r>
          </a:p>
          <a:p>
            <a:pPr algn="ctr">
              <a:defRPr/>
            </a:pPr>
            <a:r>
              <a:rPr lang="en-GB" sz="1600" b="1" i="1">
                <a:solidFill>
                  <a:srgbClr val="FFFFFF"/>
                </a:solidFill>
                <a:latin typeface="Gill Sans MT" pitchFamily="34" charset="0"/>
                <a:ea typeface="ヒラギノ角ゴ Pro W3" pitchFamily="28" charset="-128"/>
              </a:rPr>
              <a:t>Missions</a:t>
            </a:r>
          </a:p>
        </p:txBody>
      </p:sp>
      <p:sp>
        <p:nvSpPr>
          <p:cNvPr id="20498" name="Line Callout 1 60"/>
          <p:cNvSpPr>
            <a:spLocks/>
          </p:cNvSpPr>
          <p:nvPr/>
        </p:nvSpPr>
        <p:spPr bwMode="auto">
          <a:xfrm>
            <a:off x="5657850" y="4419600"/>
            <a:ext cx="2114550" cy="1219200"/>
          </a:xfrm>
          <a:prstGeom prst="borderCallout1">
            <a:avLst>
              <a:gd name="adj1" fmla="val -3505"/>
              <a:gd name="adj2" fmla="val 35139"/>
              <a:gd name="adj3" fmla="val -105935"/>
              <a:gd name="adj4" fmla="val 1329"/>
            </a:avLst>
          </a:prstGeom>
          <a:gradFill rotWithShape="1">
            <a:gsLst>
              <a:gs pos="0">
                <a:srgbClr val="9BC1FF"/>
              </a:gs>
              <a:gs pos="100000">
                <a:srgbClr val="3F80CD"/>
              </a:gs>
            </a:gsLst>
            <a:lin ang="5400000"/>
          </a:gradFill>
          <a:ln w="9525">
            <a:solidFill>
              <a:srgbClr val="4A7EBB"/>
            </a:solidFill>
            <a:miter lim="800000"/>
            <a:headEnd/>
            <a:tailEnd/>
          </a:ln>
          <a:effectLst>
            <a:outerShdw dist="23000" dir="5400000" rotWithShape="0">
              <a:srgbClr val="808080">
                <a:alpha val="34998"/>
              </a:srgbClr>
            </a:outerShdw>
          </a:effectLst>
        </p:spPr>
        <p:txBody>
          <a:bodyPr anchor="ctr"/>
          <a:lstStyle/>
          <a:p>
            <a:pPr>
              <a:buClr>
                <a:srgbClr val="FF0000"/>
              </a:buClr>
              <a:buFont typeface="Wingdings" pitchFamily="2" charset="2"/>
              <a:buNone/>
              <a:defRPr/>
            </a:pPr>
            <a:r>
              <a:rPr lang="en-GB" sz="1600" b="1" i="1">
                <a:solidFill>
                  <a:srgbClr val="FFFFFF"/>
                </a:solidFill>
                <a:latin typeface="Gill Sans MT" pitchFamily="34" charset="0"/>
                <a:ea typeface="ヒラギノ角ゴ Pro W3" pitchFamily="28" charset="-128"/>
              </a:rPr>
              <a:t>Knowledge-based economy</a:t>
            </a:r>
          </a:p>
          <a:p>
            <a:pPr>
              <a:buClr>
                <a:srgbClr val="FF0000"/>
              </a:buClr>
              <a:buFont typeface="Wingdings" pitchFamily="2" charset="2"/>
              <a:buChar char="§"/>
              <a:defRPr/>
            </a:pPr>
            <a:r>
              <a:rPr lang="en-GB" sz="1600" b="1" i="1">
                <a:solidFill>
                  <a:srgbClr val="FFFFFF"/>
                </a:solidFill>
                <a:latin typeface="Gill Sans MT" pitchFamily="34" charset="0"/>
                <a:ea typeface="ヒラギノ角ゴ Pro W3" pitchFamily="28" charset="-128"/>
              </a:rPr>
              <a:t> Grand challenges</a:t>
            </a:r>
          </a:p>
          <a:p>
            <a:pPr>
              <a:buClr>
                <a:srgbClr val="FF0000"/>
              </a:buClr>
              <a:buFont typeface="Wingdings" pitchFamily="2" charset="2"/>
              <a:buChar char="§"/>
              <a:defRPr/>
            </a:pPr>
            <a:r>
              <a:rPr lang="en-GB" sz="1600" b="1" i="1">
                <a:solidFill>
                  <a:srgbClr val="FFFFFF"/>
                </a:solidFill>
                <a:latin typeface="Gill Sans MT" pitchFamily="34" charset="0"/>
                <a:ea typeface="ヒラギノ角ゴ Pro W3" pitchFamily="28" charset="-128"/>
              </a:rPr>
              <a:t> Human capital development</a:t>
            </a:r>
          </a:p>
        </p:txBody>
      </p:sp>
      <p:sp>
        <p:nvSpPr>
          <p:cNvPr id="20499" name="Line Callout 1 61"/>
          <p:cNvSpPr>
            <a:spLocks/>
          </p:cNvSpPr>
          <p:nvPr/>
        </p:nvSpPr>
        <p:spPr bwMode="auto">
          <a:xfrm>
            <a:off x="4343400" y="1103313"/>
            <a:ext cx="1447800" cy="768350"/>
          </a:xfrm>
          <a:prstGeom prst="borderCallout1">
            <a:avLst>
              <a:gd name="adj1" fmla="val 103824"/>
              <a:gd name="adj2" fmla="val 49755"/>
              <a:gd name="adj3" fmla="val 159083"/>
              <a:gd name="adj4" fmla="val 61449"/>
            </a:avLst>
          </a:prstGeom>
          <a:gradFill rotWithShape="1">
            <a:gsLst>
              <a:gs pos="0">
                <a:srgbClr val="9BC1FF"/>
              </a:gs>
              <a:gs pos="100000">
                <a:srgbClr val="3F80CD"/>
              </a:gs>
            </a:gsLst>
            <a:lin ang="5400000"/>
          </a:gradFill>
          <a:ln w="9525">
            <a:solidFill>
              <a:srgbClr val="4A7EBB"/>
            </a:solidFill>
            <a:miter lim="800000"/>
            <a:headEnd/>
            <a:tailEnd/>
          </a:ln>
          <a:effectLst>
            <a:outerShdw dist="23000" dir="5400000" rotWithShape="0">
              <a:srgbClr val="808080">
                <a:alpha val="34998"/>
              </a:srgbClr>
            </a:outerShdw>
          </a:effectLst>
        </p:spPr>
        <p:txBody>
          <a:bodyPr anchor="ctr"/>
          <a:lstStyle/>
          <a:p>
            <a:pPr algn="ctr">
              <a:defRPr/>
            </a:pPr>
            <a:r>
              <a:rPr lang="en-GB" sz="1600" b="1">
                <a:solidFill>
                  <a:srgbClr val="FFFFFF"/>
                </a:solidFill>
                <a:latin typeface="Gill Sans MT" pitchFamily="34" charset="0"/>
                <a:ea typeface="ヒラギノ角ゴ Pro W3" pitchFamily="28" charset="-128"/>
              </a:rPr>
              <a:t>OECD Review of </a:t>
            </a:r>
          </a:p>
          <a:p>
            <a:pPr algn="ctr">
              <a:defRPr/>
            </a:pPr>
            <a:r>
              <a:rPr lang="en-GB" sz="1600" b="1">
                <a:solidFill>
                  <a:srgbClr val="FFFFFF"/>
                </a:solidFill>
                <a:latin typeface="Gill Sans MT" pitchFamily="34" charset="0"/>
                <a:ea typeface="ヒラギノ角ゴ Pro W3" pitchFamily="28" charset="-128"/>
              </a:rPr>
              <a:t>SA NSI</a:t>
            </a:r>
          </a:p>
        </p:txBody>
      </p:sp>
      <p:sp>
        <p:nvSpPr>
          <p:cNvPr id="20500" name="Line Callout 1 63"/>
          <p:cNvSpPr>
            <a:spLocks/>
          </p:cNvSpPr>
          <p:nvPr/>
        </p:nvSpPr>
        <p:spPr bwMode="auto">
          <a:xfrm>
            <a:off x="7162800" y="3505200"/>
            <a:ext cx="990600" cy="741363"/>
          </a:xfrm>
          <a:prstGeom prst="borderCallout1">
            <a:avLst>
              <a:gd name="adj1" fmla="val -3505"/>
              <a:gd name="adj2" fmla="val 35139"/>
              <a:gd name="adj3" fmla="val -115273"/>
              <a:gd name="adj4" fmla="val 2056"/>
            </a:avLst>
          </a:prstGeom>
          <a:gradFill rotWithShape="1">
            <a:gsLst>
              <a:gs pos="0">
                <a:srgbClr val="9BC1FF"/>
              </a:gs>
              <a:gs pos="100000">
                <a:srgbClr val="3F80CD"/>
              </a:gs>
            </a:gsLst>
            <a:lin ang="5400000"/>
          </a:gradFill>
          <a:ln w="9525">
            <a:solidFill>
              <a:srgbClr val="4A7EBB"/>
            </a:solidFill>
            <a:miter lim="800000"/>
            <a:headEnd/>
            <a:tailEnd/>
          </a:ln>
          <a:effectLst>
            <a:outerShdw dist="23000" dir="5400000" rotWithShape="0">
              <a:srgbClr val="808080">
                <a:alpha val="34998"/>
              </a:srgbClr>
            </a:outerShdw>
          </a:effectLst>
        </p:spPr>
        <p:txBody>
          <a:bodyPr anchor="ctr"/>
          <a:lstStyle/>
          <a:p>
            <a:pPr>
              <a:buClr>
                <a:srgbClr val="FF0000"/>
              </a:buClr>
              <a:buFont typeface="Wingdings" pitchFamily="2" charset="2"/>
              <a:buChar char="§"/>
              <a:defRPr/>
            </a:pPr>
            <a:r>
              <a:rPr lang="en-GB" sz="1600" b="1" i="1">
                <a:solidFill>
                  <a:srgbClr val="FFFFFF"/>
                </a:solidFill>
                <a:latin typeface="Gill Sans MT" pitchFamily="34" charset="0"/>
                <a:ea typeface="ヒラギノ角ゴ Pro W3" pitchFamily="28" charset="-128"/>
              </a:rPr>
              <a:t>  TIA</a:t>
            </a:r>
          </a:p>
          <a:p>
            <a:pPr>
              <a:buClr>
                <a:srgbClr val="FF0000"/>
              </a:buClr>
              <a:buFont typeface="Wingdings" pitchFamily="2" charset="2"/>
              <a:buChar char="§"/>
              <a:defRPr/>
            </a:pPr>
            <a:r>
              <a:rPr lang="en-GB" sz="1600" b="1" i="1">
                <a:solidFill>
                  <a:srgbClr val="FFFFFF"/>
                </a:solidFill>
                <a:latin typeface="Gill Sans MT" pitchFamily="34" charset="0"/>
                <a:ea typeface="ヒラギノ角ゴ Pro W3" pitchFamily="28" charset="-128"/>
              </a:rPr>
              <a:t> SANSA</a:t>
            </a:r>
          </a:p>
          <a:p>
            <a:pPr>
              <a:buClr>
                <a:srgbClr val="FF0000"/>
              </a:buClr>
              <a:buFont typeface="Wingdings" pitchFamily="2" charset="2"/>
              <a:buChar char="§"/>
              <a:defRPr/>
            </a:pPr>
            <a:r>
              <a:rPr lang="en-GB" sz="1600" b="1" i="1">
                <a:solidFill>
                  <a:srgbClr val="FFFFFF"/>
                </a:solidFill>
                <a:latin typeface="Gill Sans MT" pitchFamily="34" charset="0"/>
                <a:ea typeface="ヒラギノ角ゴ Pro W3" pitchFamily="28" charset="-128"/>
              </a:rPr>
              <a:t> IPR</a:t>
            </a:r>
          </a:p>
        </p:txBody>
      </p:sp>
      <p:sp>
        <p:nvSpPr>
          <p:cNvPr id="8214" name="Slide Number Placeholder 5"/>
          <p:cNvSpPr txBox="1">
            <a:spLocks/>
          </p:cNvSpPr>
          <p:nvPr/>
        </p:nvSpPr>
        <p:spPr bwMode="auto">
          <a:xfrm>
            <a:off x="6218238" y="6376988"/>
            <a:ext cx="2133600" cy="365125"/>
          </a:xfrm>
          <a:prstGeom prst="rect">
            <a:avLst/>
          </a:prstGeom>
          <a:noFill/>
          <a:ln w="9525">
            <a:noFill/>
            <a:miter lim="800000"/>
            <a:headEnd/>
            <a:tailEnd/>
          </a:ln>
        </p:spPr>
        <p:txBody>
          <a:bodyPr anchor="ctr"/>
          <a:lstStyle/>
          <a:p>
            <a:pPr algn="r"/>
            <a:fld id="{27A58339-E3F4-4710-9985-B1D23E9FCF88}" type="slidenum">
              <a:rPr lang="en-US" sz="1200" b="1">
                <a:latin typeface="Gill Sans MT" pitchFamily="34" charset="0"/>
              </a:rPr>
              <a:pPr algn="r"/>
              <a:t>23</a:t>
            </a:fld>
            <a:endParaRPr lang="en-US" sz="1200" b="1">
              <a:latin typeface="Gill Sans MT" pitchFamily="34" charset="0"/>
            </a:endParaRPr>
          </a:p>
        </p:txBody>
      </p:sp>
      <p:pic>
        <p:nvPicPr>
          <p:cNvPr id="8215" name="Picture 4" descr="C:\Users\AzwilitsheiM\Desktop\DST LOGO\20yrs Logo_vek (2).jpg"/>
          <p:cNvPicPr>
            <a:picLocks noChangeAspect="1" noChangeArrowheads="1"/>
          </p:cNvPicPr>
          <p:nvPr/>
        </p:nvPicPr>
        <p:blipFill>
          <a:blip r:embed="rId7"/>
          <a:srcRect/>
          <a:stretch>
            <a:fillRect/>
          </a:stretch>
        </p:blipFill>
        <p:spPr bwMode="auto">
          <a:xfrm>
            <a:off x="6724650" y="6172200"/>
            <a:ext cx="2038350" cy="5699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152400"/>
            <a:ext cx="7239000" cy="1066800"/>
          </a:xfrm>
        </p:spPr>
        <p:txBody>
          <a:bodyPr/>
          <a:lstStyle/>
          <a:p>
            <a:pPr algn="ctr"/>
            <a:r>
              <a:rPr lang="en-GB" sz="3200" dirty="0" smtClean="0">
                <a:solidFill>
                  <a:schemeClr val="bg1"/>
                </a:solidFill>
                <a:latin typeface="Gill Sans"/>
              </a:rPr>
              <a:t>Strategic outcome-oriented goal</a:t>
            </a:r>
            <a:r>
              <a:rPr lang="en-US" sz="3200" dirty="0" smtClean="0">
                <a:solidFill>
                  <a:schemeClr val="bg1"/>
                </a:solidFill>
                <a:latin typeface="Gill Sans"/>
                <a:sym typeface="Helvetica Neue"/>
              </a:rPr>
              <a:t> </a:t>
            </a:r>
            <a:r>
              <a:rPr lang="en-US" sz="3200" dirty="0" smtClean="0">
                <a:solidFill>
                  <a:srgbClr val="FFFFFF"/>
                </a:solidFill>
                <a:latin typeface="Gill Sans"/>
                <a:sym typeface="Helvetica Neue"/>
              </a:rPr>
              <a:t>(1)</a:t>
            </a:r>
            <a:r>
              <a:rPr lang="en-US" sz="3200" dirty="0" smtClean="0">
                <a:latin typeface="Gill Sans"/>
              </a:rPr>
              <a:t/>
            </a:r>
            <a:br>
              <a:rPr lang="en-US" sz="3200" dirty="0" smtClean="0">
                <a:latin typeface="Gill Sans"/>
              </a:rPr>
            </a:br>
            <a:endParaRPr lang="en-GB" sz="3200" dirty="0">
              <a:solidFill>
                <a:schemeClr val="bg1"/>
              </a:solidFill>
              <a:latin typeface="Gill Sans"/>
              <a:cs typeface="Arial" pitchFamily="34" charset="0"/>
            </a:endParaRPr>
          </a:p>
        </p:txBody>
      </p:sp>
      <p:sp>
        <p:nvSpPr>
          <p:cNvPr id="3" name="Content Placeholder 2"/>
          <p:cNvSpPr>
            <a:spLocks noGrp="1"/>
          </p:cNvSpPr>
          <p:nvPr>
            <p:ph idx="1"/>
          </p:nvPr>
        </p:nvSpPr>
        <p:spPr>
          <a:xfrm>
            <a:off x="457200" y="1524000"/>
            <a:ext cx="8229600" cy="4852988"/>
          </a:xfrm>
        </p:spPr>
        <p:txBody>
          <a:bodyPr/>
          <a:lstStyle/>
          <a:p>
            <a:pPr marL="439738" indent="-439738" eaLnBrk="1" hangingPunct="1">
              <a:lnSpc>
                <a:spcPct val="80000"/>
              </a:lnSpc>
              <a:spcBef>
                <a:spcPts val="675"/>
              </a:spcBef>
              <a:buFont typeface="Wingdings" pitchFamily="2" charset="2"/>
              <a:buChar char="q"/>
            </a:pPr>
            <a:r>
              <a:rPr lang="en-GB" sz="3600" b="1" dirty="0" smtClean="0">
                <a:latin typeface="Gill Sans MT" pitchFamily="34" charset="0"/>
              </a:rPr>
              <a:t>To build on previous gains in building a responsive, coordinated and efficient NSI</a:t>
            </a:r>
            <a:r>
              <a:rPr lang="en-GB" sz="3600" dirty="0" smtClean="0">
                <a:latin typeface="Gill Sans MT" pitchFamily="34" charset="0"/>
              </a:rPr>
              <a:t>;</a:t>
            </a:r>
          </a:p>
          <a:p>
            <a:pPr marL="439738" indent="-439738" eaLnBrk="1" hangingPunct="1">
              <a:lnSpc>
                <a:spcPct val="80000"/>
              </a:lnSpc>
              <a:spcBef>
                <a:spcPts val="675"/>
              </a:spcBef>
              <a:buNone/>
            </a:pPr>
            <a:endParaRPr lang="en-GB" sz="1400" dirty="0" smtClean="0">
              <a:latin typeface="Gill Sans MT" pitchFamily="34" charset="0"/>
            </a:endParaRPr>
          </a:p>
          <a:p>
            <a:r>
              <a:rPr lang="en-GB" sz="2000" b="1" dirty="0" smtClean="0">
                <a:latin typeface="Gill Sans MT" pitchFamily="34" charset="0"/>
              </a:rPr>
              <a:t>Proxy Indicator 1</a:t>
            </a:r>
            <a:r>
              <a:rPr lang="en-GB" sz="2000" dirty="0" smtClean="0">
                <a:latin typeface="Gill Sans MT" pitchFamily="34" charset="0"/>
              </a:rPr>
              <a:t>:  Cabinet approval secured for the first comprehensive decadal plan for STI aligned to the NDP by 2019.</a:t>
            </a:r>
          </a:p>
          <a:p>
            <a:r>
              <a:rPr lang="en-GB" sz="2000" b="1" dirty="0" smtClean="0">
                <a:latin typeface="Gill Sans MT" pitchFamily="34" charset="0"/>
              </a:rPr>
              <a:t>Proxy Indicator 2</a:t>
            </a:r>
            <a:r>
              <a:rPr lang="en-GB" sz="2000" dirty="0" smtClean="0">
                <a:latin typeface="Gill Sans MT" pitchFamily="34" charset="0"/>
              </a:rPr>
              <a:t>:  Budget coordination and legislative instrument for coordination finalised by 2019.</a:t>
            </a:r>
          </a:p>
          <a:p>
            <a:r>
              <a:rPr lang="en-GB" sz="2000" b="1" dirty="0" smtClean="0">
                <a:latin typeface="Gill Sans MT" pitchFamily="34" charset="0"/>
              </a:rPr>
              <a:t>Proxy Indicator 3</a:t>
            </a:r>
            <a:r>
              <a:rPr lang="en-GB" sz="2000" dirty="0" smtClean="0">
                <a:latin typeface="Gill Sans MT" pitchFamily="34" charset="0"/>
              </a:rPr>
              <a:t>:  Improved systems in place by 2019 for a more rational and strategic deployment of public funding for STI activities.</a:t>
            </a:r>
          </a:p>
          <a:p>
            <a:r>
              <a:rPr lang="en-GB" sz="2000" b="1" dirty="0" smtClean="0">
                <a:latin typeface="Gill Sans MT" pitchFamily="34" charset="0"/>
              </a:rPr>
              <a:t>Proxy Indicator 4</a:t>
            </a:r>
            <a:r>
              <a:rPr lang="en-GB" sz="2000" dirty="0" smtClean="0">
                <a:latin typeface="Gill Sans MT" pitchFamily="34" charset="0"/>
              </a:rPr>
              <a:t>:  By 2019, a 300% increase in the rand value of investment by government and the private sector in R&amp;D partnerships as compared to 2013 achieved (MTSF Outcome 4, sub-outcome 10).</a:t>
            </a:r>
          </a:p>
          <a:p>
            <a:pPr marL="463550" indent="-463550">
              <a:buNone/>
            </a:pPr>
            <a:endParaRPr lang="en-GB" dirty="0"/>
          </a:p>
        </p:txBody>
      </p:sp>
      <p:sp>
        <p:nvSpPr>
          <p:cNvPr id="4" name="Slide Number Placeholder 3"/>
          <p:cNvSpPr>
            <a:spLocks noGrp="1"/>
          </p:cNvSpPr>
          <p:nvPr>
            <p:ph type="sldNum" sz="quarter" idx="12"/>
          </p:nvPr>
        </p:nvSpPr>
        <p:spPr/>
        <p:txBody>
          <a:bodyPr/>
          <a:lstStyle/>
          <a:p>
            <a:pPr>
              <a:defRPr/>
            </a:pPr>
            <a:fld id="{AF9D2C1F-4521-4230-8640-979ED7ED76E4}" type="slidenum">
              <a:rPr lang="en-US" smtClean="0"/>
              <a:pPr>
                <a:defRPr/>
              </a:pPr>
              <a:t>24</a:t>
            </a:fld>
            <a:endParaRPr lang="en-US"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228600"/>
            <a:ext cx="7315200" cy="762000"/>
          </a:xfrm>
        </p:spPr>
        <p:txBody>
          <a:bodyPr/>
          <a:lstStyle/>
          <a:p>
            <a:pPr algn="ctr"/>
            <a:r>
              <a:rPr lang="en-GB" sz="3200" dirty="0" smtClean="0">
                <a:solidFill>
                  <a:schemeClr val="bg1"/>
                </a:solidFill>
                <a:latin typeface="Gill Sans"/>
              </a:rPr>
              <a:t>Strategic outcome-oriented goal</a:t>
            </a:r>
            <a:r>
              <a:rPr lang="en-US" sz="3200" dirty="0" smtClean="0">
                <a:solidFill>
                  <a:schemeClr val="bg1"/>
                </a:solidFill>
                <a:latin typeface="Gill Sans"/>
                <a:sym typeface="Helvetica Neue"/>
              </a:rPr>
              <a:t> </a:t>
            </a:r>
            <a:r>
              <a:rPr lang="en-US" sz="3200" dirty="0" smtClean="0">
                <a:solidFill>
                  <a:srgbClr val="FFFFFF"/>
                </a:solidFill>
                <a:latin typeface="Gill Sans"/>
                <a:sym typeface="Helvetica Neue"/>
              </a:rPr>
              <a:t>(2)</a:t>
            </a:r>
            <a:r>
              <a:rPr lang="en-US" sz="3200" dirty="0" smtClean="0">
                <a:latin typeface="Gill Sans"/>
              </a:rPr>
              <a:t/>
            </a:r>
            <a:br>
              <a:rPr lang="en-US" sz="3200" dirty="0" smtClean="0">
                <a:latin typeface="Gill Sans"/>
              </a:rPr>
            </a:br>
            <a:endParaRPr lang="en-GB" sz="3200" dirty="0">
              <a:solidFill>
                <a:schemeClr val="bg1"/>
              </a:solidFill>
              <a:latin typeface="Gill Sans"/>
              <a:cs typeface="Arial" pitchFamily="34" charset="0"/>
            </a:endParaRPr>
          </a:p>
        </p:txBody>
      </p:sp>
      <p:sp>
        <p:nvSpPr>
          <p:cNvPr id="3" name="Content Placeholder 2"/>
          <p:cNvSpPr>
            <a:spLocks noGrp="1"/>
          </p:cNvSpPr>
          <p:nvPr>
            <p:ph idx="1"/>
          </p:nvPr>
        </p:nvSpPr>
        <p:spPr>
          <a:xfrm>
            <a:off x="457200" y="1524000"/>
            <a:ext cx="8229600" cy="4852988"/>
          </a:xfrm>
        </p:spPr>
        <p:txBody>
          <a:bodyPr/>
          <a:lstStyle/>
          <a:p>
            <a:pPr marL="439738" indent="-439738" eaLnBrk="1" hangingPunct="1">
              <a:lnSpc>
                <a:spcPct val="80000"/>
              </a:lnSpc>
              <a:spcBef>
                <a:spcPts val="675"/>
              </a:spcBef>
              <a:buFont typeface="Wingdings" pitchFamily="2" charset="2"/>
              <a:buChar char="q"/>
            </a:pPr>
            <a:r>
              <a:rPr lang="en-GB" b="1" dirty="0" smtClean="0">
                <a:latin typeface="Gill Sans MT" pitchFamily="34" charset="0"/>
              </a:rPr>
              <a:t>To maintain and increase the relative contribution of South African researchers to global scientific output;</a:t>
            </a:r>
          </a:p>
          <a:p>
            <a:pPr marL="439738" indent="-439738" eaLnBrk="1" hangingPunct="1">
              <a:lnSpc>
                <a:spcPct val="80000"/>
              </a:lnSpc>
              <a:spcBef>
                <a:spcPts val="675"/>
              </a:spcBef>
              <a:buNone/>
            </a:pPr>
            <a:endParaRPr lang="en-GB" sz="2800" b="1" dirty="0" smtClean="0">
              <a:latin typeface="Gill Sans MT" pitchFamily="34" charset="0"/>
            </a:endParaRPr>
          </a:p>
          <a:p>
            <a:r>
              <a:rPr lang="en-GB" sz="2400" b="1" dirty="0" smtClean="0">
                <a:latin typeface="Gill Sans MT" pitchFamily="34" charset="0"/>
              </a:rPr>
              <a:t>Proxy Indicator 1</a:t>
            </a:r>
            <a:r>
              <a:rPr lang="en-GB" sz="2400" dirty="0" smtClean="0">
                <a:latin typeface="Gill Sans MT" pitchFamily="34" charset="0"/>
              </a:rPr>
              <a:t>:  22 032 researchers supported by 2019.</a:t>
            </a:r>
          </a:p>
          <a:p>
            <a:r>
              <a:rPr lang="en-GB" sz="2400" b="1" dirty="0" smtClean="0">
                <a:latin typeface="Gill Sans MT" pitchFamily="34" charset="0"/>
              </a:rPr>
              <a:t>Proxy Indicator 2</a:t>
            </a:r>
            <a:r>
              <a:rPr lang="en-GB" sz="2400" dirty="0" smtClean="0">
                <a:latin typeface="Gill Sans MT" pitchFamily="34" charset="0"/>
              </a:rPr>
              <a:t>:  Publication of at least 33 700 ISI-accredited research articles supported by 2019.</a:t>
            </a:r>
          </a:p>
          <a:p>
            <a:r>
              <a:rPr lang="en-GB" sz="2400" b="1" dirty="0" smtClean="0">
                <a:latin typeface="Gill Sans MT" pitchFamily="34" charset="0"/>
              </a:rPr>
              <a:t>Proxy Indicator 3</a:t>
            </a:r>
            <a:r>
              <a:rPr lang="en-GB" sz="2400" dirty="0" smtClean="0">
                <a:latin typeface="Gill Sans MT" pitchFamily="34" charset="0"/>
              </a:rPr>
              <a:t>:  Number of articles co-published with researchers on the African continent doubled.</a:t>
            </a:r>
          </a:p>
          <a:p>
            <a:pPr marL="463550" indent="-463550">
              <a:buNone/>
            </a:pPr>
            <a:endParaRPr lang="en-GB" dirty="0"/>
          </a:p>
        </p:txBody>
      </p:sp>
      <p:sp>
        <p:nvSpPr>
          <p:cNvPr id="4" name="Slide Number Placeholder 3"/>
          <p:cNvSpPr>
            <a:spLocks noGrp="1"/>
          </p:cNvSpPr>
          <p:nvPr>
            <p:ph type="sldNum" sz="quarter" idx="12"/>
          </p:nvPr>
        </p:nvSpPr>
        <p:spPr/>
        <p:txBody>
          <a:bodyPr/>
          <a:lstStyle/>
          <a:p>
            <a:pPr>
              <a:defRPr/>
            </a:pPr>
            <a:fld id="{AF9D2C1F-4521-4230-8640-979ED7ED76E4}" type="slidenum">
              <a:rPr lang="en-US" smtClean="0"/>
              <a:pPr>
                <a:defRPr/>
              </a:pPr>
              <a:t>25</a:t>
            </a:fld>
            <a:endParaRPr lang="en-US"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152400"/>
            <a:ext cx="7239000" cy="1066800"/>
          </a:xfrm>
        </p:spPr>
        <p:txBody>
          <a:bodyPr/>
          <a:lstStyle/>
          <a:p>
            <a:pPr algn="ctr"/>
            <a:r>
              <a:rPr lang="en-GB" sz="3200" dirty="0" smtClean="0">
                <a:solidFill>
                  <a:schemeClr val="bg1"/>
                </a:solidFill>
                <a:latin typeface="Gill Sans"/>
              </a:rPr>
              <a:t>Strategic outcome-oriented goal</a:t>
            </a:r>
            <a:r>
              <a:rPr lang="en-US" sz="3200" dirty="0" smtClean="0">
                <a:solidFill>
                  <a:schemeClr val="bg1"/>
                </a:solidFill>
                <a:latin typeface="Gill Sans"/>
                <a:sym typeface="Helvetica Neue"/>
              </a:rPr>
              <a:t> </a:t>
            </a:r>
            <a:r>
              <a:rPr lang="en-US" sz="3200" dirty="0" smtClean="0">
                <a:solidFill>
                  <a:srgbClr val="FFFFFF"/>
                </a:solidFill>
                <a:latin typeface="Gill Sans"/>
                <a:sym typeface="Helvetica Neue"/>
              </a:rPr>
              <a:t>(3)</a:t>
            </a:r>
            <a:r>
              <a:rPr lang="en-US" sz="3200" dirty="0" smtClean="0">
                <a:latin typeface="Gill Sans"/>
              </a:rPr>
              <a:t/>
            </a:r>
            <a:br>
              <a:rPr lang="en-US" sz="3200" dirty="0" smtClean="0">
                <a:latin typeface="Gill Sans"/>
              </a:rPr>
            </a:br>
            <a:endParaRPr lang="en-GB" sz="3200" dirty="0">
              <a:solidFill>
                <a:schemeClr val="bg1"/>
              </a:solidFill>
              <a:latin typeface="Gill Sans"/>
              <a:cs typeface="Arial" pitchFamily="34" charset="0"/>
            </a:endParaRPr>
          </a:p>
        </p:txBody>
      </p:sp>
      <p:sp>
        <p:nvSpPr>
          <p:cNvPr id="3" name="Content Placeholder 2"/>
          <p:cNvSpPr>
            <a:spLocks noGrp="1"/>
          </p:cNvSpPr>
          <p:nvPr>
            <p:ph idx="1"/>
          </p:nvPr>
        </p:nvSpPr>
        <p:spPr>
          <a:xfrm>
            <a:off x="457200" y="1524000"/>
            <a:ext cx="8229600" cy="4852988"/>
          </a:xfrm>
        </p:spPr>
        <p:txBody>
          <a:bodyPr/>
          <a:lstStyle/>
          <a:p>
            <a:pPr marL="439738" indent="-439738" eaLnBrk="1" hangingPunct="1">
              <a:lnSpc>
                <a:spcPct val="80000"/>
              </a:lnSpc>
              <a:spcBef>
                <a:spcPts val="675"/>
              </a:spcBef>
              <a:buFont typeface="Wingdings" pitchFamily="2" charset="2"/>
              <a:buChar char="q"/>
            </a:pPr>
            <a:r>
              <a:rPr lang="en-GB" b="1" dirty="0" smtClean="0">
                <a:latin typeface="Gill Sans MT" pitchFamily="34" charset="0"/>
              </a:rPr>
              <a:t>To increase the number of high-level graduates and improve their </a:t>
            </a:r>
            <a:r>
              <a:rPr lang="en-GB" b="1" dirty="0" err="1" smtClean="0">
                <a:latin typeface="Gill Sans MT" pitchFamily="34" charset="0"/>
              </a:rPr>
              <a:t>representivity</a:t>
            </a:r>
            <a:r>
              <a:rPr lang="en-GB" b="1" dirty="0" smtClean="0">
                <a:latin typeface="Gill Sans MT" pitchFamily="34" charset="0"/>
              </a:rPr>
              <a:t>; </a:t>
            </a:r>
          </a:p>
          <a:p>
            <a:pPr marL="439738" indent="-439738" eaLnBrk="1" hangingPunct="1">
              <a:lnSpc>
                <a:spcPct val="80000"/>
              </a:lnSpc>
              <a:spcBef>
                <a:spcPts val="675"/>
              </a:spcBef>
              <a:buNone/>
            </a:pPr>
            <a:endParaRPr lang="en-GB" b="1" dirty="0" smtClean="0">
              <a:latin typeface="Gill Sans MT" pitchFamily="34" charset="0"/>
            </a:endParaRPr>
          </a:p>
          <a:p>
            <a:r>
              <a:rPr lang="en-GB" sz="2000" b="1" dirty="0" smtClean="0">
                <a:latin typeface="Gill Sans MT" pitchFamily="34" charset="0"/>
              </a:rPr>
              <a:t>Proxy Indicator 1</a:t>
            </a:r>
            <a:r>
              <a:rPr lang="en-GB" sz="2000" dirty="0" smtClean="0">
                <a:latin typeface="Gill Sans MT" pitchFamily="34" charset="0"/>
              </a:rPr>
              <a:t>:  70 960 postgraduate students supported by 2019.</a:t>
            </a:r>
          </a:p>
          <a:p>
            <a:r>
              <a:rPr lang="en-GB" sz="2000" b="1" dirty="0" smtClean="0">
                <a:latin typeface="Gill Sans MT" pitchFamily="34" charset="0"/>
              </a:rPr>
              <a:t>Proxy Indicator 2</a:t>
            </a:r>
            <a:r>
              <a:rPr lang="en-GB" sz="2000" dirty="0" smtClean="0">
                <a:latin typeface="Gill Sans MT" pitchFamily="34" charset="0"/>
              </a:rPr>
              <a:t>:  4 200 graduates and students placed in science, engineering, technology and innovation (SETI) institutions by March 2019.</a:t>
            </a:r>
          </a:p>
          <a:p>
            <a:r>
              <a:rPr lang="en-GB" sz="2000" b="1" dirty="0" smtClean="0">
                <a:latin typeface="Gill Sans MT" pitchFamily="34" charset="0"/>
              </a:rPr>
              <a:t>Proxy Indicator 3</a:t>
            </a:r>
            <a:r>
              <a:rPr lang="en-GB" sz="2000" dirty="0" smtClean="0">
                <a:latin typeface="Gill Sans MT" pitchFamily="34" charset="0"/>
              </a:rPr>
              <a:t>: 5 521 160 people reached through science engagement activities by 2019.</a:t>
            </a:r>
          </a:p>
          <a:p>
            <a:r>
              <a:rPr lang="en-GB" sz="2000" b="1" dirty="0" smtClean="0">
                <a:latin typeface="Gill Sans MT" pitchFamily="34" charset="0"/>
              </a:rPr>
              <a:t>Proxy Indicator 4</a:t>
            </a:r>
            <a:r>
              <a:rPr lang="en-GB" sz="2000" dirty="0" smtClean="0">
                <a:latin typeface="Gill Sans MT" pitchFamily="34" charset="0"/>
              </a:rPr>
              <a:t>:  Three times the number of master's and PhDs in areas of priority identified in the NRDS and TYIP by 2019 (measured on a 2012 baseline).</a:t>
            </a:r>
            <a:endParaRPr lang="en-GB" sz="2000" b="1" dirty="0" smtClean="0">
              <a:latin typeface="Gill Sans MT" pitchFamily="34" charset="0"/>
            </a:endParaRPr>
          </a:p>
          <a:p>
            <a:pPr marL="439738" indent="-439738" eaLnBrk="1" hangingPunct="1">
              <a:lnSpc>
                <a:spcPct val="80000"/>
              </a:lnSpc>
              <a:spcBef>
                <a:spcPts val="675"/>
              </a:spcBef>
              <a:buFont typeface="Wingdings" pitchFamily="2" charset="2"/>
              <a:buChar char="q"/>
            </a:pPr>
            <a:endParaRPr lang="en-GB" dirty="0"/>
          </a:p>
        </p:txBody>
      </p:sp>
      <p:sp>
        <p:nvSpPr>
          <p:cNvPr id="4" name="Slide Number Placeholder 3"/>
          <p:cNvSpPr>
            <a:spLocks noGrp="1"/>
          </p:cNvSpPr>
          <p:nvPr>
            <p:ph type="sldNum" sz="quarter" idx="12"/>
          </p:nvPr>
        </p:nvSpPr>
        <p:spPr/>
        <p:txBody>
          <a:bodyPr/>
          <a:lstStyle/>
          <a:p>
            <a:pPr>
              <a:defRPr/>
            </a:pPr>
            <a:fld id="{AF9D2C1F-4521-4230-8640-979ED7ED76E4}" type="slidenum">
              <a:rPr lang="en-US" smtClean="0"/>
              <a:pPr>
                <a:defRPr/>
              </a:pPr>
              <a:t>26</a:t>
            </a:fld>
            <a:endParaRPr lang="en-US"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152400"/>
            <a:ext cx="7239000" cy="1066800"/>
          </a:xfrm>
        </p:spPr>
        <p:txBody>
          <a:bodyPr/>
          <a:lstStyle/>
          <a:p>
            <a:pPr algn="ctr"/>
            <a:r>
              <a:rPr lang="en-GB" sz="3200" dirty="0" smtClean="0">
                <a:solidFill>
                  <a:schemeClr val="bg1"/>
                </a:solidFill>
                <a:latin typeface="Gill Sans"/>
              </a:rPr>
              <a:t>Strategic outcome-oriented goal</a:t>
            </a:r>
            <a:r>
              <a:rPr lang="en-US" sz="3200" dirty="0" smtClean="0">
                <a:solidFill>
                  <a:schemeClr val="bg1"/>
                </a:solidFill>
                <a:latin typeface="Gill Sans"/>
                <a:sym typeface="Helvetica Neue"/>
              </a:rPr>
              <a:t> </a:t>
            </a:r>
            <a:r>
              <a:rPr lang="en-US" sz="3200" dirty="0" smtClean="0">
                <a:solidFill>
                  <a:srgbClr val="FFFFFF"/>
                </a:solidFill>
                <a:latin typeface="Gill Sans"/>
                <a:sym typeface="Helvetica Neue"/>
              </a:rPr>
              <a:t>(4)</a:t>
            </a:r>
            <a:r>
              <a:rPr lang="en-US" sz="3200" dirty="0" smtClean="0">
                <a:latin typeface="Gill Sans"/>
              </a:rPr>
              <a:t/>
            </a:r>
            <a:br>
              <a:rPr lang="en-US" sz="3200" dirty="0" smtClean="0">
                <a:latin typeface="Gill Sans"/>
              </a:rPr>
            </a:br>
            <a:endParaRPr lang="en-GB" sz="3200" dirty="0">
              <a:solidFill>
                <a:schemeClr val="bg1"/>
              </a:solidFill>
              <a:latin typeface="Gill Sans"/>
              <a:cs typeface="Arial" pitchFamily="34" charset="0"/>
            </a:endParaRPr>
          </a:p>
        </p:txBody>
      </p:sp>
      <p:sp>
        <p:nvSpPr>
          <p:cNvPr id="3" name="Content Placeholder 2"/>
          <p:cNvSpPr>
            <a:spLocks noGrp="1"/>
          </p:cNvSpPr>
          <p:nvPr>
            <p:ph idx="1"/>
          </p:nvPr>
        </p:nvSpPr>
        <p:spPr>
          <a:xfrm>
            <a:off x="457200" y="1524000"/>
            <a:ext cx="8229600" cy="4852988"/>
          </a:xfrm>
        </p:spPr>
        <p:txBody>
          <a:bodyPr/>
          <a:lstStyle/>
          <a:p>
            <a:pPr marL="439738" indent="-439738" eaLnBrk="1" hangingPunct="1">
              <a:lnSpc>
                <a:spcPct val="80000"/>
              </a:lnSpc>
              <a:spcBef>
                <a:spcPts val="675"/>
              </a:spcBef>
              <a:buFont typeface="Wingdings" pitchFamily="2" charset="2"/>
              <a:buChar char="q"/>
            </a:pPr>
            <a:r>
              <a:rPr lang="en-GB" sz="3600" b="1" dirty="0" smtClean="0">
                <a:latin typeface="Gill Sans MT" pitchFamily="34" charset="0"/>
              </a:rPr>
              <a:t>To derive a greater share of economic growth from R&amp;D-based opportunities and partnerships;</a:t>
            </a:r>
          </a:p>
          <a:p>
            <a:r>
              <a:rPr lang="en-GB" sz="2400" b="1" dirty="0" smtClean="0">
                <a:latin typeface="Gill Sans MT" pitchFamily="34" charset="0"/>
              </a:rPr>
              <a:t>Proxy Indicator 1</a:t>
            </a:r>
            <a:r>
              <a:rPr lang="en-GB" sz="2400" dirty="0" smtClean="0">
                <a:latin typeface="Gill Sans MT" pitchFamily="34" charset="0"/>
              </a:rPr>
              <a:t>:  By 2019, new commercial and industrial financing of R2bn secured for a portfolio of R&amp;D-led industrial development initiatives funded by the DST.</a:t>
            </a:r>
          </a:p>
          <a:p>
            <a:r>
              <a:rPr lang="en-GB" sz="2400" b="1" dirty="0" smtClean="0">
                <a:latin typeface="Gill Sans MT" pitchFamily="34" charset="0"/>
              </a:rPr>
              <a:t>Proxy Indicator 2</a:t>
            </a:r>
            <a:r>
              <a:rPr lang="en-GB" sz="2400" dirty="0" smtClean="0">
                <a:latin typeface="Gill Sans MT" pitchFamily="34" charset="0"/>
              </a:rPr>
              <a:t>:  By 2019, additional revenue of R500m generated from firms and companies that are or have received support from DST-funded instruments since 2010.</a:t>
            </a:r>
          </a:p>
          <a:p>
            <a:r>
              <a:rPr lang="en-GB" sz="2400" b="1" dirty="0" smtClean="0">
                <a:latin typeface="Gill Sans MT" pitchFamily="34" charset="0"/>
              </a:rPr>
              <a:t>Proxy Indicator 3</a:t>
            </a:r>
            <a:r>
              <a:rPr lang="en-GB" sz="2400" dirty="0" smtClean="0">
                <a:latin typeface="Gill Sans MT" pitchFamily="34" charset="0"/>
              </a:rPr>
              <a:t>:  By 2019, performance of 10 000 SMEs improved through technology interventions.</a:t>
            </a:r>
            <a:endParaRPr lang="en-US" altLang="ja-JP" sz="2400" dirty="0" smtClean="0">
              <a:latin typeface="Gill Sans MT" pitchFamily="34" charset="0"/>
              <a:cs typeface="Arial" pitchFamily="34" charset="0"/>
            </a:endParaRPr>
          </a:p>
          <a:p>
            <a:pPr marL="439738" indent="-439738" eaLnBrk="1" hangingPunct="1">
              <a:lnSpc>
                <a:spcPct val="80000"/>
              </a:lnSpc>
              <a:spcBef>
                <a:spcPts val="675"/>
              </a:spcBef>
              <a:buFont typeface="Wingdings" pitchFamily="2" charset="2"/>
              <a:buChar char="q"/>
            </a:pPr>
            <a:endParaRPr lang="en-GB" sz="2400" dirty="0"/>
          </a:p>
        </p:txBody>
      </p:sp>
      <p:sp>
        <p:nvSpPr>
          <p:cNvPr id="4" name="Slide Number Placeholder 3"/>
          <p:cNvSpPr>
            <a:spLocks noGrp="1"/>
          </p:cNvSpPr>
          <p:nvPr>
            <p:ph type="sldNum" sz="quarter" idx="12"/>
          </p:nvPr>
        </p:nvSpPr>
        <p:spPr/>
        <p:txBody>
          <a:bodyPr/>
          <a:lstStyle/>
          <a:p>
            <a:pPr>
              <a:defRPr/>
            </a:pPr>
            <a:fld id="{AF9D2C1F-4521-4230-8640-979ED7ED76E4}" type="slidenum">
              <a:rPr lang="en-US" smtClean="0"/>
              <a:pPr>
                <a:defRPr/>
              </a:pPr>
              <a:t>27</a:t>
            </a:fld>
            <a:endParaRPr lang="en-US"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228600"/>
            <a:ext cx="7239000" cy="1066800"/>
          </a:xfrm>
        </p:spPr>
        <p:txBody>
          <a:bodyPr/>
          <a:lstStyle/>
          <a:p>
            <a:pPr algn="ctr"/>
            <a:r>
              <a:rPr lang="en-GB" sz="3300" dirty="0" smtClean="0">
                <a:solidFill>
                  <a:schemeClr val="bg1"/>
                </a:solidFill>
                <a:latin typeface="Gill Sans"/>
              </a:rPr>
              <a:t>Strategic outcome-oriented goal</a:t>
            </a:r>
            <a:r>
              <a:rPr lang="en-US" sz="3300" dirty="0" smtClean="0">
                <a:solidFill>
                  <a:schemeClr val="bg1"/>
                </a:solidFill>
                <a:latin typeface="Gill Sans"/>
                <a:sym typeface="Helvetica Neue"/>
              </a:rPr>
              <a:t> </a:t>
            </a:r>
            <a:r>
              <a:rPr lang="en-US" sz="3300" dirty="0" smtClean="0">
                <a:solidFill>
                  <a:srgbClr val="FFFFFF"/>
                </a:solidFill>
                <a:latin typeface="Gill Sans"/>
                <a:sym typeface="Helvetica Neue"/>
              </a:rPr>
              <a:t>(5)</a:t>
            </a:r>
            <a:r>
              <a:rPr lang="en-US" sz="3300" dirty="0" smtClean="0">
                <a:latin typeface="Gill Sans"/>
              </a:rPr>
              <a:t/>
            </a:r>
            <a:br>
              <a:rPr lang="en-US" sz="3300" dirty="0" smtClean="0">
                <a:latin typeface="Gill Sans"/>
              </a:rPr>
            </a:br>
            <a:endParaRPr lang="en-GB" sz="3300" dirty="0">
              <a:solidFill>
                <a:schemeClr val="bg1"/>
              </a:solidFill>
              <a:latin typeface="Gill Sans"/>
              <a:cs typeface="Arial" pitchFamily="34" charset="0"/>
            </a:endParaRPr>
          </a:p>
        </p:txBody>
      </p:sp>
      <p:sp>
        <p:nvSpPr>
          <p:cNvPr id="3" name="Content Placeholder 2"/>
          <p:cNvSpPr>
            <a:spLocks noGrp="1"/>
          </p:cNvSpPr>
          <p:nvPr>
            <p:ph idx="1"/>
          </p:nvPr>
        </p:nvSpPr>
        <p:spPr>
          <a:xfrm>
            <a:off x="457200" y="1524000"/>
            <a:ext cx="8229600" cy="4852988"/>
          </a:xfrm>
        </p:spPr>
        <p:txBody>
          <a:bodyPr/>
          <a:lstStyle/>
          <a:p>
            <a:pPr marL="439738" indent="-439738" eaLnBrk="1" hangingPunct="1">
              <a:lnSpc>
                <a:spcPct val="80000"/>
              </a:lnSpc>
              <a:spcBef>
                <a:spcPts val="675"/>
              </a:spcBef>
              <a:buFont typeface="Wingdings" pitchFamily="2" charset="2"/>
              <a:buChar char="q"/>
            </a:pPr>
            <a:r>
              <a:rPr lang="en-GB" b="1" dirty="0" smtClean="0">
                <a:latin typeface="Gill Sans MT" pitchFamily="34" charset="0"/>
              </a:rPr>
              <a:t>To accelerate inclusive development through scientific knowledge, evidence and appropriate technology.</a:t>
            </a:r>
            <a:endParaRPr lang="en-US" b="1" dirty="0" smtClean="0">
              <a:latin typeface="Gill Sans MT" pitchFamily="34" charset="0"/>
              <a:cs typeface="Arial" pitchFamily="34" charset="0"/>
            </a:endParaRPr>
          </a:p>
          <a:p>
            <a:pPr marL="439738" indent="-439738" eaLnBrk="1" hangingPunct="1">
              <a:lnSpc>
                <a:spcPct val="80000"/>
              </a:lnSpc>
              <a:spcBef>
                <a:spcPts val="675"/>
              </a:spcBef>
              <a:buNone/>
            </a:pPr>
            <a:endParaRPr lang="en-US" altLang="ja-JP" sz="2400" dirty="0" smtClean="0">
              <a:latin typeface="Gill Sans MT" pitchFamily="34" charset="0"/>
              <a:cs typeface="Arial" pitchFamily="34" charset="0"/>
            </a:endParaRPr>
          </a:p>
          <a:p>
            <a:r>
              <a:rPr lang="en-GB" sz="2000" b="1" dirty="0" smtClean="0">
                <a:latin typeface="Gill Sans MT" pitchFamily="34" charset="0"/>
              </a:rPr>
              <a:t>Proxy Indicator 1</a:t>
            </a:r>
            <a:r>
              <a:rPr lang="en-GB" sz="2000" dirty="0" smtClean="0">
                <a:latin typeface="Gill Sans MT" pitchFamily="34" charset="0"/>
              </a:rPr>
              <a:t>:  By 2019, decision-support provided that strengthens or improves the delivery of at least 10 government services or functions.</a:t>
            </a:r>
          </a:p>
          <a:p>
            <a:r>
              <a:rPr lang="en-GB" sz="2000" b="1" dirty="0" smtClean="0">
                <a:latin typeface="Gill Sans MT" pitchFamily="34" charset="0"/>
              </a:rPr>
              <a:t>Proxy Indicator 2</a:t>
            </a:r>
            <a:r>
              <a:rPr lang="en-GB" sz="2000" dirty="0" smtClean="0">
                <a:latin typeface="Gill Sans MT" pitchFamily="34" charset="0"/>
              </a:rPr>
              <a:t>:  Between 2014 and 2019, contribution of technology-based opportunities for local economic development introduced or strengthened in at least five distressed municipalities.</a:t>
            </a:r>
          </a:p>
          <a:p>
            <a:r>
              <a:rPr lang="en-GB" sz="2000" b="1" dirty="0" smtClean="0">
                <a:latin typeface="Gill Sans MT" pitchFamily="34" charset="0"/>
              </a:rPr>
              <a:t>Proxy Indicator 3</a:t>
            </a:r>
            <a:r>
              <a:rPr lang="en-GB" sz="2000" dirty="0" smtClean="0">
                <a:latin typeface="Gill Sans MT" pitchFamily="34" charset="0"/>
              </a:rPr>
              <a:t>:  By 2019, opportunities for improving the standard of living of at least 500 000 people in South Africa and/or 12 communities unlocked through S&amp;T interventions funded by the DST.</a:t>
            </a:r>
            <a:endParaRPr lang="en-US" sz="2000" dirty="0" smtClean="0">
              <a:latin typeface="Gill Sans MT" pitchFamily="34" charset="0"/>
              <a:cs typeface="Arial" pitchFamily="34" charset="0"/>
            </a:endParaRPr>
          </a:p>
          <a:p>
            <a:pPr marL="439738" indent="-439738" eaLnBrk="1" hangingPunct="1">
              <a:lnSpc>
                <a:spcPct val="80000"/>
              </a:lnSpc>
              <a:spcBef>
                <a:spcPts val="675"/>
              </a:spcBef>
              <a:buFont typeface="Wingdings" pitchFamily="2" charset="2"/>
              <a:buChar char="q"/>
            </a:pPr>
            <a:endParaRPr lang="en-GB" sz="2400" dirty="0"/>
          </a:p>
        </p:txBody>
      </p:sp>
      <p:sp>
        <p:nvSpPr>
          <p:cNvPr id="4" name="Slide Number Placeholder 3"/>
          <p:cNvSpPr>
            <a:spLocks noGrp="1"/>
          </p:cNvSpPr>
          <p:nvPr>
            <p:ph type="sldNum" sz="quarter" idx="12"/>
          </p:nvPr>
        </p:nvSpPr>
        <p:spPr/>
        <p:txBody>
          <a:bodyPr/>
          <a:lstStyle/>
          <a:p>
            <a:pPr>
              <a:defRPr/>
            </a:pPr>
            <a:fld id="{AF9D2C1F-4521-4230-8640-979ED7ED76E4}" type="slidenum">
              <a:rPr lang="en-US" smtClean="0"/>
              <a:pPr>
                <a:defRPr/>
              </a:pPr>
              <a:t>28</a:t>
            </a:fld>
            <a:endParaRPr lang="en-US"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152400"/>
            <a:ext cx="7239000" cy="1066800"/>
          </a:xfrm>
        </p:spPr>
        <p:txBody>
          <a:bodyPr/>
          <a:lstStyle/>
          <a:p>
            <a:pPr algn="ctr"/>
            <a:r>
              <a:rPr lang="en-GB" sz="3200" dirty="0" smtClean="0">
                <a:solidFill>
                  <a:schemeClr val="bg1"/>
                </a:solidFill>
                <a:latin typeface="Gill Sans"/>
              </a:rPr>
              <a:t>Strategic outcome-oriented goal</a:t>
            </a:r>
            <a:r>
              <a:rPr lang="en-US" sz="3200" dirty="0" smtClean="0">
                <a:solidFill>
                  <a:schemeClr val="bg1"/>
                </a:solidFill>
                <a:latin typeface="Gill Sans"/>
                <a:sym typeface="Helvetica Neue"/>
              </a:rPr>
              <a:t> </a:t>
            </a:r>
            <a:r>
              <a:rPr lang="en-US" sz="3200" dirty="0" smtClean="0">
                <a:solidFill>
                  <a:srgbClr val="FFFFFF"/>
                </a:solidFill>
                <a:latin typeface="Gill Sans"/>
                <a:sym typeface="Helvetica Neue"/>
              </a:rPr>
              <a:t>(3)</a:t>
            </a:r>
            <a:r>
              <a:rPr lang="en-US" sz="3200" dirty="0" smtClean="0">
                <a:latin typeface="Gill Sans"/>
              </a:rPr>
              <a:t/>
            </a:r>
            <a:br>
              <a:rPr lang="en-US" sz="3200" dirty="0" smtClean="0">
                <a:latin typeface="Gill Sans"/>
              </a:rPr>
            </a:br>
            <a:endParaRPr lang="en-GB" sz="3200" dirty="0">
              <a:solidFill>
                <a:schemeClr val="bg1"/>
              </a:solidFill>
              <a:latin typeface="Gill Sans"/>
              <a:cs typeface="Arial" pitchFamily="34" charset="0"/>
            </a:endParaRPr>
          </a:p>
        </p:txBody>
      </p:sp>
      <p:sp>
        <p:nvSpPr>
          <p:cNvPr id="3" name="Content Placeholder 2"/>
          <p:cNvSpPr>
            <a:spLocks noGrp="1"/>
          </p:cNvSpPr>
          <p:nvPr>
            <p:ph idx="1"/>
          </p:nvPr>
        </p:nvSpPr>
        <p:spPr>
          <a:xfrm>
            <a:off x="457200" y="1524000"/>
            <a:ext cx="8229600" cy="4852988"/>
          </a:xfrm>
        </p:spPr>
        <p:txBody>
          <a:bodyPr/>
          <a:lstStyle/>
          <a:p>
            <a:pPr marL="439738" indent="-439738" eaLnBrk="1" hangingPunct="1">
              <a:lnSpc>
                <a:spcPct val="80000"/>
              </a:lnSpc>
              <a:spcBef>
                <a:spcPts val="675"/>
              </a:spcBef>
              <a:buFont typeface="Wingdings" pitchFamily="2" charset="2"/>
              <a:buChar char="q"/>
            </a:pPr>
            <a:r>
              <a:rPr lang="en-GB" b="1" dirty="0" smtClean="0">
                <a:latin typeface="Gill Sans MT" pitchFamily="34" charset="0"/>
              </a:rPr>
              <a:t>To increase the number of high-level graduates and improve their </a:t>
            </a:r>
            <a:r>
              <a:rPr lang="en-GB" b="1" dirty="0" err="1" smtClean="0">
                <a:latin typeface="Gill Sans MT" pitchFamily="34" charset="0"/>
              </a:rPr>
              <a:t>representivity</a:t>
            </a:r>
            <a:r>
              <a:rPr lang="en-GB" b="1" dirty="0" smtClean="0">
                <a:latin typeface="Gill Sans MT" pitchFamily="34" charset="0"/>
              </a:rPr>
              <a:t>; </a:t>
            </a:r>
          </a:p>
          <a:p>
            <a:pPr marL="439738" indent="-439738" eaLnBrk="1" hangingPunct="1">
              <a:lnSpc>
                <a:spcPct val="80000"/>
              </a:lnSpc>
              <a:spcBef>
                <a:spcPts val="675"/>
              </a:spcBef>
              <a:buNone/>
            </a:pPr>
            <a:endParaRPr lang="en-GB" b="1" dirty="0" smtClean="0">
              <a:latin typeface="Gill Sans MT" pitchFamily="34" charset="0"/>
            </a:endParaRPr>
          </a:p>
          <a:p>
            <a:r>
              <a:rPr lang="en-GB" sz="2000" b="1" dirty="0" smtClean="0">
                <a:latin typeface="Gill Sans MT" pitchFamily="34" charset="0"/>
              </a:rPr>
              <a:t>Proxy Indicator 1</a:t>
            </a:r>
            <a:r>
              <a:rPr lang="en-GB" sz="2000" dirty="0" smtClean="0">
                <a:latin typeface="Gill Sans MT" pitchFamily="34" charset="0"/>
              </a:rPr>
              <a:t>:  70 960 postgraduate students supported by 2019.</a:t>
            </a:r>
          </a:p>
          <a:p>
            <a:r>
              <a:rPr lang="en-GB" sz="2000" b="1" dirty="0" smtClean="0">
                <a:latin typeface="Gill Sans MT" pitchFamily="34" charset="0"/>
              </a:rPr>
              <a:t>Proxy Indicator 2</a:t>
            </a:r>
            <a:r>
              <a:rPr lang="en-GB" sz="2000" dirty="0" smtClean="0">
                <a:latin typeface="Gill Sans MT" pitchFamily="34" charset="0"/>
              </a:rPr>
              <a:t>:  4 200 graduates and students placed in science, engineering, technology and innovation (SETI) institutions by March 2019.</a:t>
            </a:r>
          </a:p>
          <a:p>
            <a:r>
              <a:rPr lang="en-GB" sz="2000" b="1" dirty="0" smtClean="0">
                <a:latin typeface="Gill Sans MT" pitchFamily="34" charset="0"/>
              </a:rPr>
              <a:t>Proxy Indicator 3</a:t>
            </a:r>
            <a:r>
              <a:rPr lang="en-GB" sz="2000" dirty="0" smtClean="0">
                <a:latin typeface="Gill Sans MT" pitchFamily="34" charset="0"/>
              </a:rPr>
              <a:t>: 5 521 160 people reached through science engagement activities by 2019.</a:t>
            </a:r>
          </a:p>
          <a:p>
            <a:r>
              <a:rPr lang="en-GB" sz="2000" b="1" dirty="0" smtClean="0">
                <a:latin typeface="Gill Sans MT" pitchFamily="34" charset="0"/>
              </a:rPr>
              <a:t>Proxy Indicator 4</a:t>
            </a:r>
            <a:r>
              <a:rPr lang="en-GB" sz="2000" dirty="0" smtClean="0">
                <a:latin typeface="Gill Sans MT" pitchFamily="34" charset="0"/>
              </a:rPr>
              <a:t>:  Three times the number of master's and PhDs in areas of priority identified in the NRDS and TYIP by 2019 (measured on a 2012 baseline).</a:t>
            </a:r>
            <a:endParaRPr lang="en-GB" sz="2000" b="1" dirty="0" smtClean="0">
              <a:latin typeface="Gill Sans MT" pitchFamily="34" charset="0"/>
            </a:endParaRPr>
          </a:p>
          <a:p>
            <a:pPr marL="439738" indent="-439738" eaLnBrk="1" hangingPunct="1">
              <a:lnSpc>
                <a:spcPct val="80000"/>
              </a:lnSpc>
              <a:spcBef>
                <a:spcPts val="675"/>
              </a:spcBef>
              <a:buFont typeface="Wingdings" pitchFamily="2" charset="2"/>
              <a:buChar char="q"/>
            </a:pPr>
            <a:endParaRPr lang="en-GB" dirty="0"/>
          </a:p>
        </p:txBody>
      </p:sp>
      <p:sp>
        <p:nvSpPr>
          <p:cNvPr id="4" name="Slide Number Placeholder 3"/>
          <p:cNvSpPr>
            <a:spLocks noGrp="1"/>
          </p:cNvSpPr>
          <p:nvPr>
            <p:ph type="sldNum" sz="quarter" idx="12"/>
          </p:nvPr>
        </p:nvSpPr>
        <p:spPr/>
        <p:txBody>
          <a:bodyPr/>
          <a:lstStyle/>
          <a:p>
            <a:pPr>
              <a:defRPr/>
            </a:pPr>
            <a:fld id="{AF9D2C1F-4521-4230-8640-979ED7ED76E4}" type="slidenum">
              <a:rPr lang="en-US" smtClean="0"/>
              <a:pPr>
                <a:defRPr/>
              </a:pPr>
              <a:t>29</a:t>
            </a:fld>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3" name="Rectangle 5"/>
          <p:cNvSpPr>
            <a:spLocks noChangeArrowheads="1"/>
          </p:cNvSpPr>
          <p:nvPr/>
        </p:nvSpPr>
        <p:spPr bwMode="auto">
          <a:xfrm>
            <a:off x="684213" y="3505200"/>
            <a:ext cx="7772400" cy="2587625"/>
          </a:xfrm>
          <a:prstGeom prst="rect">
            <a:avLst/>
          </a:prstGeom>
          <a:noFill/>
          <a:ln w="9525">
            <a:noFill/>
            <a:miter lim="800000"/>
            <a:headEnd/>
            <a:tailEnd/>
          </a:ln>
        </p:spPr>
        <p:txBody>
          <a:bodyPr/>
          <a:lstStyle/>
          <a:p>
            <a:pPr marL="0" lvl="1" algn="ctr" fontAlgn="auto">
              <a:lnSpc>
                <a:spcPct val="80000"/>
              </a:lnSpc>
              <a:spcBef>
                <a:spcPts val="675"/>
              </a:spcBef>
              <a:spcAft>
                <a:spcPts val="0"/>
              </a:spcAft>
              <a:defRPr/>
            </a:pPr>
            <a:r>
              <a:rPr lang="en-ZA" sz="2800" b="1" dirty="0">
                <a:solidFill>
                  <a:schemeClr val="accent6">
                    <a:lumMod val="75000"/>
                  </a:schemeClr>
                </a:solidFill>
                <a:latin typeface="Gill Sans MT"/>
                <a:cs typeface="Gill Sans MT"/>
              </a:rPr>
              <a:t>Mission</a:t>
            </a:r>
            <a:endParaRPr lang="en-US" sz="2800" b="1" dirty="0">
              <a:latin typeface="Gill Sans MT"/>
              <a:cs typeface="Gill Sans MT"/>
            </a:endParaRPr>
          </a:p>
          <a:p>
            <a:r>
              <a:rPr lang="en-GB" sz="2800" dirty="0" smtClean="0">
                <a:latin typeface="Gill Sans MT"/>
                <a:cs typeface="Gill Sans MT"/>
              </a:rPr>
              <a:t>To provide leadership, an enabling environment, and resources for science, technology and innovation in support of South Africa's development</a:t>
            </a:r>
            <a:r>
              <a:rPr lang="en-US" sz="2800" dirty="0" smtClean="0">
                <a:latin typeface="Gill Sans MT"/>
                <a:cs typeface="Gill Sans MT"/>
              </a:rPr>
              <a:t>.</a:t>
            </a:r>
            <a:endParaRPr lang="en-US" sz="2800" dirty="0">
              <a:latin typeface="Gill Sans MT"/>
              <a:cs typeface="Gill Sans MT"/>
            </a:endParaRPr>
          </a:p>
        </p:txBody>
      </p:sp>
      <p:sp>
        <p:nvSpPr>
          <p:cNvPr id="9225" name="Rectangle 7"/>
          <p:cNvSpPr>
            <a:spLocks noChangeArrowheads="1"/>
          </p:cNvSpPr>
          <p:nvPr/>
        </p:nvSpPr>
        <p:spPr bwMode="auto">
          <a:xfrm>
            <a:off x="1116013" y="1447800"/>
            <a:ext cx="6954837" cy="1625060"/>
          </a:xfrm>
          <a:prstGeom prst="rect">
            <a:avLst/>
          </a:prstGeom>
          <a:noFill/>
          <a:ln w="9525">
            <a:noFill/>
            <a:miter lim="800000"/>
            <a:headEnd/>
            <a:tailEnd/>
          </a:ln>
        </p:spPr>
        <p:txBody>
          <a:bodyPr>
            <a:spAutoFit/>
          </a:bodyPr>
          <a:lstStyle/>
          <a:p>
            <a:pPr marL="0" lvl="1" algn="ctr" fontAlgn="auto">
              <a:lnSpc>
                <a:spcPct val="80000"/>
              </a:lnSpc>
              <a:spcBef>
                <a:spcPts val="675"/>
              </a:spcBef>
              <a:spcAft>
                <a:spcPts val="0"/>
              </a:spcAft>
              <a:defRPr/>
            </a:pPr>
            <a:r>
              <a:rPr lang="en-ZA" sz="3200" b="1" dirty="0" smtClean="0">
                <a:solidFill>
                  <a:schemeClr val="accent6">
                    <a:lumMod val="75000"/>
                  </a:schemeClr>
                </a:solidFill>
                <a:latin typeface="Arial" charset="0"/>
                <a:cs typeface="Arial" charset="0"/>
              </a:rPr>
              <a:t>Vision</a:t>
            </a:r>
            <a:endParaRPr lang="en-US" sz="2800" b="1" dirty="0" smtClean="0">
              <a:solidFill>
                <a:schemeClr val="accent6">
                  <a:lumMod val="75000"/>
                </a:schemeClr>
              </a:solidFill>
              <a:latin typeface="Gill Sans MT"/>
              <a:cs typeface="Arial" charset="0"/>
            </a:endParaRPr>
          </a:p>
          <a:p>
            <a:r>
              <a:rPr lang="en-GB" b="1" dirty="0" smtClean="0"/>
              <a:t> </a:t>
            </a:r>
            <a:endParaRPr lang="en-GB" sz="1600" dirty="0" smtClean="0"/>
          </a:p>
          <a:p>
            <a:pPr algn="ctr"/>
            <a:r>
              <a:rPr lang="en-GB" sz="2800" dirty="0" smtClean="0">
                <a:latin typeface="Gill Sans MT"/>
                <a:cs typeface="Gill Sans MT"/>
              </a:rPr>
              <a:t>Increased well-being and prosperity through science, technology and innovation</a:t>
            </a:r>
            <a:endParaRPr lang="en-US" sz="2800" dirty="0">
              <a:latin typeface="Gill Sans MT"/>
              <a:cs typeface="Gill Sans MT"/>
            </a:endParaRPr>
          </a:p>
        </p:txBody>
      </p:sp>
      <p:sp>
        <p:nvSpPr>
          <p:cNvPr id="5124" name="AutoShape 8"/>
          <p:cNvSpPr>
            <a:spLocks/>
          </p:cNvSpPr>
          <p:nvPr/>
        </p:nvSpPr>
        <p:spPr bwMode="auto">
          <a:xfrm>
            <a:off x="1905000" y="328613"/>
            <a:ext cx="6551613" cy="401637"/>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w="9525">
            <a:noFill/>
            <a:miter lim="800000"/>
            <a:headEnd/>
            <a:tailEnd/>
          </a:ln>
        </p:spPr>
        <p:txBody>
          <a:bodyPr lIns="0" tIns="0" rIns="0" bIns="0" anchor="ctr"/>
          <a:lstStyle/>
          <a:p>
            <a:pPr marL="101600" algn="ctr">
              <a:lnSpc>
                <a:spcPct val="80000"/>
              </a:lnSpc>
              <a:spcBef>
                <a:spcPts val="850"/>
              </a:spcBef>
            </a:pPr>
            <a:r>
              <a:rPr lang="en-US" sz="3600" b="1" dirty="0">
                <a:solidFill>
                  <a:srgbClr val="FFFFFF"/>
                </a:solidFill>
                <a:latin typeface="Gill Sans MT" pitchFamily="34" charset="0"/>
                <a:sym typeface="Helvetica Neue"/>
              </a:rPr>
              <a:t>Vision and Mission</a:t>
            </a:r>
            <a:endParaRPr lang="en-US" sz="3600" dirty="0">
              <a:latin typeface="Gill Sans MT" pitchFamily="34" charset="0"/>
            </a:endParaRPr>
          </a:p>
        </p:txBody>
      </p:sp>
      <p:sp>
        <p:nvSpPr>
          <p:cNvPr id="5125" name="Slide Number Placeholder 5"/>
          <p:cNvSpPr>
            <a:spLocks noGrp="1"/>
          </p:cNvSpPr>
          <p:nvPr>
            <p:ph type="sldNum" sz="quarter" idx="12"/>
          </p:nvPr>
        </p:nvSpPr>
        <p:spPr bwMode="auto">
          <a:xfrm>
            <a:off x="3276600" y="6224588"/>
            <a:ext cx="2133600" cy="365125"/>
          </a:xfrm>
          <a:noFill/>
          <a:ln>
            <a:miter lim="800000"/>
            <a:headEnd/>
            <a:tailEnd/>
          </a:ln>
        </p:spPr>
        <p:txBody>
          <a:bodyPr wrap="square" numCol="1" anchorCtr="0" compatLnSpc="1">
            <a:prstTxWarp prst="textNoShape">
              <a:avLst/>
            </a:prstTxWarp>
          </a:bodyPr>
          <a:lstStyle/>
          <a:p>
            <a:pPr algn="ctr" fontAlgn="base">
              <a:spcBef>
                <a:spcPct val="0"/>
              </a:spcBef>
              <a:spcAft>
                <a:spcPct val="0"/>
              </a:spcAft>
            </a:pPr>
            <a:fld id="{A19A6566-0943-4872-912A-1E09BB4C6E6E}" type="slidenum">
              <a:rPr lang="en-US" smtClean="0">
                <a:latin typeface="Gill Sans MT" pitchFamily="34" charset="0"/>
                <a:cs typeface="Arial" pitchFamily="34" charset="0"/>
              </a:rPr>
              <a:pPr algn="ctr" fontAlgn="base">
                <a:spcBef>
                  <a:spcPct val="0"/>
                </a:spcBef>
                <a:spcAft>
                  <a:spcPct val="0"/>
                </a:spcAft>
              </a:pPr>
              <a:t>3</a:t>
            </a:fld>
            <a:endParaRPr lang="en-US" smtClean="0">
              <a:latin typeface="Gill Sans MT" pitchFamily="34" charset="0"/>
              <a:cs typeface="Arial" pitchFamily="34"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152400"/>
            <a:ext cx="7239000" cy="1371600"/>
          </a:xfrm>
        </p:spPr>
        <p:txBody>
          <a:bodyPr/>
          <a:lstStyle/>
          <a:p>
            <a:pPr algn="ctr"/>
            <a:r>
              <a:rPr lang="en-GB" sz="2800" dirty="0" smtClean="0">
                <a:solidFill>
                  <a:schemeClr val="bg1"/>
                </a:solidFill>
                <a:latin typeface="Gill Sans"/>
              </a:rPr>
              <a:t>Strategic outcome-oriented goal</a:t>
            </a:r>
            <a:r>
              <a:rPr lang="en-US" sz="2800" dirty="0" smtClean="0">
                <a:solidFill>
                  <a:schemeClr val="bg1"/>
                </a:solidFill>
                <a:latin typeface="Gill Sans"/>
                <a:sym typeface="Helvetica Neue"/>
              </a:rPr>
              <a:t> </a:t>
            </a:r>
            <a:r>
              <a:rPr lang="en-US" sz="2800" dirty="0" smtClean="0">
                <a:solidFill>
                  <a:srgbClr val="FFFFFF"/>
                </a:solidFill>
                <a:latin typeface="Gill Sans"/>
                <a:sym typeface="Helvetica Neue"/>
              </a:rPr>
              <a:t>(3)</a:t>
            </a:r>
            <a:r>
              <a:rPr lang="en-US" sz="2800" dirty="0" smtClean="0">
                <a:latin typeface="Gill Sans"/>
              </a:rPr>
              <a:t/>
            </a:r>
            <a:br>
              <a:rPr lang="en-US" sz="2800" dirty="0" smtClean="0">
                <a:latin typeface="Gill Sans"/>
              </a:rPr>
            </a:br>
            <a:r>
              <a:rPr lang="en-US" sz="2800" dirty="0" smtClean="0">
                <a:latin typeface="Gill Sans"/>
              </a:rPr>
              <a:t> </a:t>
            </a:r>
            <a:r>
              <a:rPr lang="en-US" sz="2800" dirty="0" smtClean="0">
                <a:solidFill>
                  <a:schemeClr val="bg1"/>
                </a:solidFill>
                <a:latin typeface="Gill Sans"/>
              </a:rPr>
              <a:t>proposed interventions</a:t>
            </a:r>
            <a:endParaRPr lang="en-GB" sz="2800" dirty="0">
              <a:solidFill>
                <a:schemeClr val="bg1"/>
              </a:solidFill>
              <a:latin typeface="Gill Sans"/>
              <a:cs typeface="Arial" pitchFamily="34" charset="0"/>
            </a:endParaRPr>
          </a:p>
        </p:txBody>
      </p:sp>
      <p:sp>
        <p:nvSpPr>
          <p:cNvPr id="3" name="Content Placeholder 2"/>
          <p:cNvSpPr>
            <a:spLocks noGrp="1"/>
          </p:cNvSpPr>
          <p:nvPr>
            <p:ph idx="1"/>
          </p:nvPr>
        </p:nvSpPr>
        <p:spPr>
          <a:xfrm>
            <a:off x="457200" y="1524000"/>
            <a:ext cx="8229600" cy="4852988"/>
          </a:xfrm>
        </p:spPr>
        <p:txBody>
          <a:bodyPr/>
          <a:lstStyle/>
          <a:p>
            <a:pPr marL="439738" indent="-439738" eaLnBrk="1" hangingPunct="1">
              <a:lnSpc>
                <a:spcPct val="80000"/>
              </a:lnSpc>
              <a:spcBef>
                <a:spcPts val="675"/>
              </a:spcBef>
              <a:buFont typeface="Wingdings" pitchFamily="2" charset="2"/>
              <a:buChar char="q"/>
            </a:pPr>
            <a:r>
              <a:rPr lang="en-GB" b="1" dirty="0" smtClean="0">
                <a:latin typeface="Gill Sans MT" pitchFamily="34" charset="0"/>
              </a:rPr>
              <a:t>To increase the number of high-level graduates and improve their </a:t>
            </a:r>
            <a:r>
              <a:rPr lang="en-GB" b="1" dirty="0" err="1" smtClean="0">
                <a:latin typeface="Gill Sans MT" pitchFamily="34" charset="0"/>
              </a:rPr>
              <a:t>representivity</a:t>
            </a:r>
            <a:r>
              <a:rPr lang="en-GB" b="1" dirty="0" smtClean="0">
                <a:latin typeface="Gill Sans MT" pitchFamily="34" charset="0"/>
              </a:rPr>
              <a:t>; </a:t>
            </a:r>
          </a:p>
          <a:p>
            <a:pPr marL="439738" indent="-439738" eaLnBrk="1" hangingPunct="1">
              <a:lnSpc>
                <a:spcPct val="80000"/>
              </a:lnSpc>
              <a:spcBef>
                <a:spcPts val="675"/>
              </a:spcBef>
              <a:buNone/>
            </a:pPr>
            <a:endParaRPr lang="en-GB" b="1" dirty="0" smtClean="0">
              <a:latin typeface="Gill Sans MT" pitchFamily="34" charset="0"/>
            </a:endParaRPr>
          </a:p>
          <a:p>
            <a:r>
              <a:rPr lang="en-US" sz="2000" dirty="0" smtClean="0">
                <a:latin typeface="Gill Sans MT" pitchFamily="34" charset="0"/>
              </a:rPr>
              <a:t>The Department will design and implement a system to track graduates;</a:t>
            </a:r>
          </a:p>
          <a:p>
            <a:r>
              <a:rPr lang="en-US" sz="2000" dirty="0" smtClean="0">
                <a:latin typeface="Gill Sans MT" pitchFamily="34" charset="0"/>
              </a:rPr>
              <a:t>Internship </a:t>
            </a:r>
            <a:r>
              <a:rPr lang="en-US" sz="2000" dirty="0" err="1" smtClean="0">
                <a:latin typeface="Gill Sans MT" pitchFamily="34" charset="0"/>
              </a:rPr>
              <a:t>programme</a:t>
            </a:r>
            <a:r>
              <a:rPr lang="en-US" sz="2000" dirty="0" smtClean="0">
                <a:latin typeface="Gill Sans MT" pitchFamily="34" charset="0"/>
              </a:rPr>
              <a:t> will be expanded;</a:t>
            </a:r>
          </a:p>
          <a:p>
            <a:r>
              <a:rPr lang="en-US" sz="2000" dirty="0" smtClean="0">
                <a:latin typeface="Gill Sans MT" pitchFamily="34" charset="0"/>
              </a:rPr>
              <a:t>More funding for researchers and students will be </a:t>
            </a:r>
            <a:r>
              <a:rPr lang="en-US" sz="2000" dirty="0" err="1" smtClean="0">
                <a:latin typeface="Gill Sans MT" pitchFamily="34" charset="0"/>
              </a:rPr>
              <a:t>mobilised</a:t>
            </a:r>
            <a:r>
              <a:rPr lang="en-US" sz="2000" dirty="0" smtClean="0">
                <a:latin typeface="Gill Sans MT" pitchFamily="34" charset="0"/>
              </a:rPr>
              <a:t>;</a:t>
            </a:r>
          </a:p>
          <a:p>
            <a:r>
              <a:rPr lang="en-US" sz="2000" dirty="0" smtClean="0">
                <a:latin typeface="Gill Sans MT" pitchFamily="34" charset="0"/>
              </a:rPr>
              <a:t>To ensure equity and transformation of HCD-bursary beneficiaries will consist of 80% black, 55% women and 4% disabled.  </a:t>
            </a:r>
          </a:p>
          <a:p>
            <a:r>
              <a:rPr lang="en-US" sz="2000" dirty="0" smtClean="0">
                <a:latin typeface="Gill Sans MT" pitchFamily="34" charset="0"/>
              </a:rPr>
              <a:t>Science engagement strategy to be implemented.</a:t>
            </a:r>
          </a:p>
          <a:p>
            <a:pPr>
              <a:buNone/>
            </a:pPr>
            <a:endParaRPr lang="en-GB" sz="2000" dirty="0" smtClean="0">
              <a:latin typeface="Gill Sans MT" pitchFamily="34" charset="0"/>
            </a:endParaRPr>
          </a:p>
        </p:txBody>
      </p:sp>
      <p:sp>
        <p:nvSpPr>
          <p:cNvPr id="4" name="Slide Number Placeholder 3"/>
          <p:cNvSpPr>
            <a:spLocks noGrp="1"/>
          </p:cNvSpPr>
          <p:nvPr>
            <p:ph type="sldNum" sz="quarter" idx="12"/>
          </p:nvPr>
        </p:nvSpPr>
        <p:spPr/>
        <p:txBody>
          <a:bodyPr/>
          <a:lstStyle/>
          <a:p>
            <a:pPr>
              <a:defRPr/>
            </a:pPr>
            <a:fld id="{AF9D2C1F-4521-4230-8640-979ED7ED76E4}" type="slidenum">
              <a:rPr lang="en-US" smtClean="0"/>
              <a:pPr>
                <a:defRPr/>
              </a:pPr>
              <a:t>30</a:t>
            </a:fld>
            <a:endParaRPr lang="en-US"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152400"/>
            <a:ext cx="7239000" cy="1066800"/>
          </a:xfrm>
        </p:spPr>
        <p:txBody>
          <a:bodyPr/>
          <a:lstStyle/>
          <a:p>
            <a:pPr algn="ctr"/>
            <a:r>
              <a:rPr lang="en-GB" sz="3200" dirty="0" smtClean="0">
                <a:solidFill>
                  <a:schemeClr val="bg1"/>
                </a:solidFill>
                <a:latin typeface="Gill Sans"/>
              </a:rPr>
              <a:t>Strategic outcome-oriented goal</a:t>
            </a:r>
            <a:r>
              <a:rPr lang="en-US" sz="3200" dirty="0" smtClean="0">
                <a:solidFill>
                  <a:schemeClr val="bg1"/>
                </a:solidFill>
                <a:latin typeface="Gill Sans"/>
                <a:sym typeface="Helvetica Neue"/>
              </a:rPr>
              <a:t> </a:t>
            </a:r>
            <a:r>
              <a:rPr lang="en-US" sz="3200" dirty="0" smtClean="0">
                <a:solidFill>
                  <a:srgbClr val="FFFFFF"/>
                </a:solidFill>
                <a:latin typeface="Gill Sans"/>
                <a:sym typeface="Helvetica Neue"/>
              </a:rPr>
              <a:t>(4)</a:t>
            </a:r>
            <a:r>
              <a:rPr lang="en-US" sz="3200" dirty="0" smtClean="0">
                <a:latin typeface="Gill Sans"/>
              </a:rPr>
              <a:t/>
            </a:r>
            <a:br>
              <a:rPr lang="en-US" sz="3200" dirty="0" smtClean="0">
                <a:latin typeface="Gill Sans"/>
              </a:rPr>
            </a:br>
            <a:endParaRPr lang="en-GB" sz="3200" dirty="0">
              <a:solidFill>
                <a:schemeClr val="bg1"/>
              </a:solidFill>
              <a:latin typeface="Gill Sans"/>
              <a:cs typeface="Arial" pitchFamily="34" charset="0"/>
            </a:endParaRPr>
          </a:p>
        </p:txBody>
      </p:sp>
      <p:sp>
        <p:nvSpPr>
          <p:cNvPr id="3" name="Content Placeholder 2"/>
          <p:cNvSpPr>
            <a:spLocks noGrp="1"/>
          </p:cNvSpPr>
          <p:nvPr>
            <p:ph idx="1"/>
          </p:nvPr>
        </p:nvSpPr>
        <p:spPr>
          <a:xfrm>
            <a:off x="457200" y="1524000"/>
            <a:ext cx="8229600" cy="4852988"/>
          </a:xfrm>
        </p:spPr>
        <p:txBody>
          <a:bodyPr/>
          <a:lstStyle/>
          <a:p>
            <a:pPr marL="439738" indent="-439738" eaLnBrk="1" hangingPunct="1">
              <a:lnSpc>
                <a:spcPct val="80000"/>
              </a:lnSpc>
              <a:spcBef>
                <a:spcPts val="675"/>
              </a:spcBef>
              <a:buFont typeface="Wingdings" pitchFamily="2" charset="2"/>
              <a:buChar char="q"/>
            </a:pPr>
            <a:r>
              <a:rPr lang="en-GB" sz="3600" b="1" dirty="0" smtClean="0">
                <a:latin typeface="Gill Sans MT" pitchFamily="34" charset="0"/>
              </a:rPr>
              <a:t>To derive a greater share of economic growth from R&amp;D-based opportunities and partnerships;</a:t>
            </a:r>
          </a:p>
          <a:p>
            <a:r>
              <a:rPr lang="en-GB" sz="2400" b="1" dirty="0" smtClean="0">
                <a:latin typeface="Gill Sans MT" pitchFamily="34" charset="0"/>
              </a:rPr>
              <a:t>Proxy Indicator 1</a:t>
            </a:r>
            <a:r>
              <a:rPr lang="en-GB" sz="2400" dirty="0" smtClean="0">
                <a:latin typeface="Gill Sans MT" pitchFamily="34" charset="0"/>
              </a:rPr>
              <a:t>:  By 2019, new commercial and industrial financing of R2bn secured for a portfolio of R&amp;D-led industrial development initiatives funded by the DST.</a:t>
            </a:r>
          </a:p>
          <a:p>
            <a:r>
              <a:rPr lang="en-GB" sz="2400" b="1" dirty="0" smtClean="0">
                <a:latin typeface="Gill Sans MT" pitchFamily="34" charset="0"/>
              </a:rPr>
              <a:t>Proxy Indicator 2</a:t>
            </a:r>
            <a:r>
              <a:rPr lang="en-GB" sz="2400" dirty="0" smtClean="0">
                <a:latin typeface="Gill Sans MT" pitchFamily="34" charset="0"/>
              </a:rPr>
              <a:t>:  By 2019, additional revenue of R500m generated from firms and companies that are or have received support from DST-funded instruments since 2010.</a:t>
            </a:r>
          </a:p>
          <a:p>
            <a:r>
              <a:rPr lang="en-GB" sz="2400" b="1" dirty="0" smtClean="0">
                <a:latin typeface="Gill Sans MT" pitchFamily="34" charset="0"/>
              </a:rPr>
              <a:t>Proxy Indicator 3</a:t>
            </a:r>
            <a:r>
              <a:rPr lang="en-GB" sz="2400" dirty="0" smtClean="0">
                <a:latin typeface="Gill Sans MT" pitchFamily="34" charset="0"/>
              </a:rPr>
              <a:t>:  By 2019, performance of 10 000 SMEs improved through technology interventions.</a:t>
            </a:r>
            <a:endParaRPr lang="en-US" altLang="ja-JP" sz="2400" dirty="0" smtClean="0">
              <a:latin typeface="Gill Sans MT" pitchFamily="34" charset="0"/>
              <a:cs typeface="Arial" pitchFamily="34" charset="0"/>
            </a:endParaRPr>
          </a:p>
          <a:p>
            <a:pPr marL="439738" indent="-439738" eaLnBrk="1" hangingPunct="1">
              <a:lnSpc>
                <a:spcPct val="80000"/>
              </a:lnSpc>
              <a:spcBef>
                <a:spcPts val="675"/>
              </a:spcBef>
              <a:buFont typeface="Wingdings" pitchFamily="2" charset="2"/>
              <a:buChar char="q"/>
            </a:pPr>
            <a:endParaRPr lang="en-GB" sz="2400" dirty="0"/>
          </a:p>
        </p:txBody>
      </p:sp>
      <p:sp>
        <p:nvSpPr>
          <p:cNvPr id="4" name="Slide Number Placeholder 3"/>
          <p:cNvSpPr>
            <a:spLocks noGrp="1"/>
          </p:cNvSpPr>
          <p:nvPr>
            <p:ph type="sldNum" sz="quarter" idx="12"/>
          </p:nvPr>
        </p:nvSpPr>
        <p:spPr/>
        <p:txBody>
          <a:bodyPr/>
          <a:lstStyle/>
          <a:p>
            <a:pPr>
              <a:defRPr/>
            </a:pPr>
            <a:fld id="{AF9D2C1F-4521-4230-8640-979ED7ED76E4}" type="slidenum">
              <a:rPr lang="en-US" smtClean="0"/>
              <a:pPr>
                <a:defRPr/>
              </a:pPr>
              <a:t>31</a:t>
            </a:fld>
            <a:endParaRPr lang="en-US"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1905000" y="-76200"/>
            <a:ext cx="7239000" cy="1219200"/>
          </a:xfrm>
        </p:spPr>
        <p:txBody>
          <a:bodyPr/>
          <a:lstStyle/>
          <a:p>
            <a:pPr algn="ctr"/>
            <a:r>
              <a:rPr lang="en-US" sz="3200" dirty="0" smtClean="0">
                <a:solidFill>
                  <a:schemeClr val="bg1"/>
                </a:solidFill>
                <a:latin typeface="Gill Sans"/>
                <a:cs typeface="Arial" pitchFamily="34" charset="0"/>
              </a:rPr>
              <a:t>4 dimensions of knowledge exploitation</a:t>
            </a:r>
            <a:endParaRPr lang="en-GB" sz="3200" dirty="0" smtClean="0">
              <a:solidFill>
                <a:schemeClr val="bg1"/>
              </a:solidFill>
              <a:latin typeface="Gill Sans"/>
              <a:cs typeface="Arial" pitchFamily="34" charset="0"/>
            </a:endParaRPr>
          </a:p>
        </p:txBody>
      </p:sp>
      <p:sp>
        <p:nvSpPr>
          <p:cNvPr id="5123" name="Slide Number Placeholder 3"/>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C573BEB-1128-4ECC-8766-07D69E8659B3}" type="slidenum">
              <a:rPr lang="en-US" smtClean="0">
                <a:latin typeface="Gill Sans MT" pitchFamily="34" charset="0"/>
                <a:cs typeface="Arial" pitchFamily="34" charset="0"/>
              </a:rPr>
              <a:pPr fontAlgn="base">
                <a:spcBef>
                  <a:spcPct val="0"/>
                </a:spcBef>
                <a:spcAft>
                  <a:spcPct val="0"/>
                </a:spcAft>
              </a:pPr>
              <a:t>32</a:t>
            </a:fld>
            <a:endParaRPr lang="en-US" smtClean="0">
              <a:latin typeface="Gill Sans MT" pitchFamily="34" charset="0"/>
              <a:cs typeface="Arial" pitchFamily="34" charset="0"/>
            </a:endParaRPr>
          </a:p>
        </p:txBody>
      </p:sp>
      <p:sp>
        <p:nvSpPr>
          <p:cNvPr id="6" name="Rectangle 5"/>
          <p:cNvSpPr/>
          <p:nvPr/>
        </p:nvSpPr>
        <p:spPr>
          <a:xfrm>
            <a:off x="152400" y="1219200"/>
            <a:ext cx="8839200" cy="4419600"/>
          </a:xfrm>
          <a:prstGeom prst="rect">
            <a:avLst/>
          </a:prstGeom>
          <a:solidFill>
            <a:schemeClr val="accent6">
              <a:lumMod val="60000"/>
              <a:lumOff val="40000"/>
            </a:scheme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p>
        </p:txBody>
      </p:sp>
      <p:sp>
        <p:nvSpPr>
          <p:cNvPr id="8" name="Rectangle 7"/>
          <p:cNvSpPr/>
          <p:nvPr/>
        </p:nvSpPr>
        <p:spPr>
          <a:xfrm>
            <a:off x="381000" y="1295400"/>
            <a:ext cx="1981200" cy="4114800"/>
          </a:xfrm>
          <a:prstGeom prst="rect">
            <a:avLst/>
          </a:prstGeom>
          <a:solidFill>
            <a:srgbClr val="002060"/>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800" dirty="0"/>
              <a:t>Build New Industries</a:t>
            </a:r>
            <a:endParaRPr lang="en-GB" sz="2800" dirty="0"/>
          </a:p>
        </p:txBody>
      </p:sp>
      <p:sp>
        <p:nvSpPr>
          <p:cNvPr id="9" name="Rectangle 8"/>
          <p:cNvSpPr/>
          <p:nvPr/>
        </p:nvSpPr>
        <p:spPr>
          <a:xfrm>
            <a:off x="2514600" y="1295400"/>
            <a:ext cx="1981200" cy="4114800"/>
          </a:xfrm>
          <a:prstGeom prst="rect">
            <a:avLst/>
          </a:prstGeom>
          <a:solidFill>
            <a:srgbClr val="002060"/>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800" dirty="0"/>
              <a:t>Strengthen the </a:t>
            </a:r>
          </a:p>
          <a:p>
            <a:pPr algn="ctr">
              <a:defRPr/>
            </a:pPr>
            <a:r>
              <a:rPr lang="en-US" sz="2800" dirty="0"/>
              <a:t>competitiveness of existing industries (like mining and agriculture)</a:t>
            </a:r>
            <a:endParaRPr lang="en-GB" sz="2800" dirty="0"/>
          </a:p>
        </p:txBody>
      </p:sp>
      <p:sp>
        <p:nvSpPr>
          <p:cNvPr id="10" name="Rectangle 9"/>
          <p:cNvSpPr/>
          <p:nvPr/>
        </p:nvSpPr>
        <p:spPr>
          <a:xfrm>
            <a:off x="4648200" y="1295400"/>
            <a:ext cx="1981200" cy="4114800"/>
          </a:xfrm>
          <a:prstGeom prst="rect">
            <a:avLst/>
          </a:prstGeom>
          <a:solidFill>
            <a:srgbClr val="002060"/>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800" dirty="0"/>
              <a:t>Support </a:t>
            </a:r>
            <a:r>
              <a:rPr lang="en-US" sz="2800" dirty="0" err="1"/>
              <a:t>localisation</a:t>
            </a:r>
            <a:r>
              <a:rPr lang="en-US" sz="2800" dirty="0"/>
              <a:t> </a:t>
            </a:r>
            <a:r>
              <a:rPr lang="en-US" sz="2800" dirty="0" err="1"/>
              <a:t>oppor-tunities</a:t>
            </a:r>
            <a:endParaRPr lang="en-GB" sz="2800" dirty="0"/>
          </a:p>
        </p:txBody>
      </p:sp>
      <p:sp>
        <p:nvSpPr>
          <p:cNvPr id="11" name="Rectangle 10"/>
          <p:cNvSpPr/>
          <p:nvPr/>
        </p:nvSpPr>
        <p:spPr>
          <a:xfrm>
            <a:off x="6858000" y="1295400"/>
            <a:ext cx="1981200" cy="4114800"/>
          </a:xfrm>
          <a:prstGeom prst="rect">
            <a:avLst/>
          </a:prstGeom>
          <a:solidFill>
            <a:srgbClr val="002060"/>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800" dirty="0"/>
              <a:t>Support priority social outcomes (education, health, rural develop-</a:t>
            </a:r>
            <a:r>
              <a:rPr lang="en-US" sz="2800" dirty="0" err="1"/>
              <a:t>ment</a:t>
            </a:r>
            <a:r>
              <a:rPr lang="en-US" sz="2800" dirty="0"/>
              <a:t>)</a:t>
            </a:r>
            <a:endParaRPr lang="en-GB" sz="2800" dirty="0"/>
          </a:p>
        </p:txBody>
      </p:sp>
      <p:sp>
        <p:nvSpPr>
          <p:cNvPr id="12" name="Rectangle 11"/>
          <p:cNvSpPr/>
          <p:nvPr/>
        </p:nvSpPr>
        <p:spPr>
          <a:xfrm>
            <a:off x="152400" y="5791200"/>
            <a:ext cx="8839200" cy="738188"/>
          </a:xfrm>
          <a:prstGeom prst="rect">
            <a:avLst/>
          </a:prstGeom>
          <a:solidFill>
            <a:srgbClr val="002060"/>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800" dirty="0"/>
              <a:t>Strategic use of local procurement opportunities</a:t>
            </a:r>
            <a:endParaRPr lang="en-GB" sz="2800"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fld id="{873D2C7D-1E31-4E6D-9439-FED80FF5CA93}" type="datetime1">
              <a:rPr lang="en-US"/>
              <a:pPr>
                <a:defRPr/>
              </a:pPr>
              <a:t>4/23/2015</a:t>
            </a:fld>
            <a:endParaRPr lang="en-US" dirty="0"/>
          </a:p>
        </p:txBody>
      </p:sp>
      <p:sp>
        <p:nvSpPr>
          <p:cNvPr id="3075" name="Slide Number Placeholder 4"/>
          <p:cNvSpPr>
            <a:spLocks noGrp="1"/>
          </p:cNvSpPr>
          <p:nvPr>
            <p:ph type="sldNum" sz="quarter" idx="12"/>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F38DBFE-0A36-4154-97BB-B60B45936510}" type="slidenum">
              <a:rPr lang="en-US">
                <a:latin typeface="Gill Sans MT" pitchFamily="34" charset="0"/>
                <a:cs typeface="Arial" charset="0"/>
              </a:rPr>
              <a:pPr fontAlgn="base">
                <a:spcBef>
                  <a:spcPct val="0"/>
                </a:spcBef>
                <a:spcAft>
                  <a:spcPct val="0"/>
                </a:spcAft>
                <a:defRPr/>
              </a:pPr>
              <a:t>33</a:t>
            </a:fld>
            <a:endParaRPr lang="en-US" dirty="0">
              <a:latin typeface="Gill Sans MT" pitchFamily="34" charset="0"/>
              <a:cs typeface="Arial" charset="0"/>
            </a:endParaRPr>
          </a:p>
        </p:txBody>
      </p:sp>
      <p:sp>
        <p:nvSpPr>
          <p:cNvPr id="79" name="Rounded Rectangle 78"/>
          <p:cNvSpPr/>
          <p:nvPr/>
        </p:nvSpPr>
        <p:spPr>
          <a:xfrm>
            <a:off x="2285984" y="446713"/>
            <a:ext cx="4143404" cy="881062"/>
          </a:xfrm>
          <a:prstGeom prst="roundRect">
            <a:avLst/>
          </a:prstGeom>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ZA" sz="1100" dirty="0"/>
              <a:t>Economic Impact</a:t>
            </a:r>
          </a:p>
          <a:p>
            <a:pPr algn="ctr" fontAlgn="auto">
              <a:spcBef>
                <a:spcPts val="0"/>
              </a:spcBef>
              <a:spcAft>
                <a:spcPts val="0"/>
              </a:spcAft>
              <a:defRPr/>
            </a:pPr>
            <a:r>
              <a:rPr lang="en-ZA" sz="1100" dirty="0"/>
              <a:t>GDP; Current Account Deficit;  Economic competitiveness</a:t>
            </a:r>
          </a:p>
        </p:txBody>
      </p:sp>
      <p:cxnSp>
        <p:nvCxnSpPr>
          <p:cNvPr id="80" name="Straight Connector 79"/>
          <p:cNvCxnSpPr/>
          <p:nvPr/>
        </p:nvCxnSpPr>
        <p:spPr>
          <a:xfrm>
            <a:off x="999912" y="1643050"/>
            <a:ext cx="6357982" cy="1588"/>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sp>
        <p:nvSpPr>
          <p:cNvPr id="81" name="Rounded Rectangle 80"/>
          <p:cNvSpPr/>
          <p:nvPr/>
        </p:nvSpPr>
        <p:spPr>
          <a:xfrm>
            <a:off x="4000496" y="1857364"/>
            <a:ext cx="865188" cy="936625"/>
          </a:xfrm>
          <a:prstGeom prst="roundRect">
            <a:avLst/>
          </a:prstGeom>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ZA" sz="1100" dirty="0"/>
              <a:t>TBP</a:t>
            </a:r>
            <a:endParaRPr lang="en-GB" sz="1100" dirty="0"/>
          </a:p>
        </p:txBody>
      </p:sp>
      <p:cxnSp>
        <p:nvCxnSpPr>
          <p:cNvPr id="82" name="Straight Connector 81"/>
          <p:cNvCxnSpPr/>
          <p:nvPr/>
        </p:nvCxnSpPr>
        <p:spPr>
          <a:xfrm>
            <a:off x="1000100" y="3143248"/>
            <a:ext cx="6500858" cy="1588"/>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sp>
        <p:nvSpPr>
          <p:cNvPr id="83" name="Rounded Rectangle 82"/>
          <p:cNvSpPr/>
          <p:nvPr/>
        </p:nvSpPr>
        <p:spPr>
          <a:xfrm>
            <a:off x="5072066" y="1857364"/>
            <a:ext cx="1000132" cy="936625"/>
          </a:xfrm>
          <a:prstGeom prst="roundRect">
            <a:avLst/>
          </a:prstGeom>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ZA" sz="1100" dirty="0"/>
              <a:t>Increase companies  turnover </a:t>
            </a:r>
            <a:endParaRPr lang="en-GB" sz="1100" dirty="0"/>
          </a:p>
        </p:txBody>
      </p:sp>
      <p:sp>
        <p:nvSpPr>
          <p:cNvPr id="84" name="Rounded Rectangle 83"/>
          <p:cNvSpPr/>
          <p:nvPr/>
        </p:nvSpPr>
        <p:spPr>
          <a:xfrm>
            <a:off x="6215074" y="1857364"/>
            <a:ext cx="1092189" cy="936625"/>
          </a:xfrm>
          <a:prstGeom prst="roundRect">
            <a:avLst/>
          </a:prstGeom>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ZA" sz="1100" dirty="0"/>
              <a:t>Improved productivity in SMEs </a:t>
            </a:r>
            <a:endParaRPr lang="en-GB" sz="1100" dirty="0"/>
          </a:p>
        </p:txBody>
      </p:sp>
      <p:cxnSp>
        <p:nvCxnSpPr>
          <p:cNvPr id="85" name="Straight Connector 84"/>
          <p:cNvCxnSpPr/>
          <p:nvPr/>
        </p:nvCxnSpPr>
        <p:spPr>
          <a:xfrm>
            <a:off x="1000100" y="4572008"/>
            <a:ext cx="6500858" cy="1588"/>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86" name="Straight Connector 85"/>
          <p:cNvCxnSpPr/>
          <p:nvPr/>
        </p:nvCxnSpPr>
        <p:spPr>
          <a:xfrm>
            <a:off x="914400" y="5857892"/>
            <a:ext cx="6629400" cy="1588"/>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sp>
        <p:nvSpPr>
          <p:cNvPr id="87" name="Rounded Rectangle 86"/>
          <p:cNvSpPr/>
          <p:nvPr/>
        </p:nvSpPr>
        <p:spPr>
          <a:xfrm>
            <a:off x="971550" y="6165850"/>
            <a:ext cx="1655763" cy="503238"/>
          </a:xfrm>
          <a:prstGeom prst="roundRect">
            <a:avLst/>
          </a:prstGeom>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ZA" sz="1100" dirty="0"/>
              <a:t>FEI</a:t>
            </a:r>
          </a:p>
          <a:p>
            <a:pPr algn="ctr" fontAlgn="auto">
              <a:spcBef>
                <a:spcPts val="0"/>
              </a:spcBef>
              <a:spcAft>
                <a:spcPts val="0"/>
              </a:spcAft>
              <a:defRPr/>
            </a:pPr>
            <a:r>
              <a:rPr lang="en-ZA" sz="1100" dirty="0"/>
              <a:t>HYSA</a:t>
            </a:r>
            <a:endParaRPr lang="en-GB" sz="1100" dirty="0"/>
          </a:p>
        </p:txBody>
      </p:sp>
      <p:sp>
        <p:nvSpPr>
          <p:cNvPr id="88" name="Rounded Rectangle 87"/>
          <p:cNvSpPr/>
          <p:nvPr/>
        </p:nvSpPr>
        <p:spPr>
          <a:xfrm>
            <a:off x="928662" y="4857760"/>
            <a:ext cx="1701800" cy="661988"/>
          </a:xfrm>
          <a:prstGeom prst="roundRect">
            <a:avLst/>
          </a:prstGeom>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ZA" sz="1100" dirty="0"/>
              <a:t>AMTS</a:t>
            </a:r>
          </a:p>
          <a:p>
            <a:pPr algn="ctr" fontAlgn="auto">
              <a:spcBef>
                <a:spcPts val="0"/>
              </a:spcBef>
              <a:spcAft>
                <a:spcPts val="0"/>
              </a:spcAft>
              <a:defRPr/>
            </a:pPr>
            <a:r>
              <a:rPr lang="en-ZA" sz="1100" dirty="0"/>
              <a:t>AMI</a:t>
            </a:r>
          </a:p>
          <a:p>
            <a:pPr algn="ctr" fontAlgn="auto">
              <a:spcBef>
                <a:spcPts val="0"/>
              </a:spcBef>
              <a:spcAft>
                <a:spcPts val="0"/>
              </a:spcAft>
              <a:defRPr/>
            </a:pPr>
            <a:r>
              <a:rPr lang="en-ZA" sz="1100" dirty="0"/>
              <a:t>Biocomposites, RBI; ICT Roadmap</a:t>
            </a:r>
            <a:endParaRPr lang="en-GB" sz="1100" dirty="0"/>
          </a:p>
        </p:txBody>
      </p:sp>
      <p:sp>
        <p:nvSpPr>
          <p:cNvPr id="89" name="Rounded Rectangle 88"/>
          <p:cNvSpPr/>
          <p:nvPr/>
        </p:nvSpPr>
        <p:spPr>
          <a:xfrm>
            <a:off x="3001963" y="6165850"/>
            <a:ext cx="2217737" cy="503238"/>
          </a:xfrm>
          <a:prstGeom prst="roundRect">
            <a:avLst/>
          </a:prstGeom>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ZA" sz="1100" dirty="0"/>
              <a:t>Sectoral interventions (Mining; manufacturing; forestry; etc.) </a:t>
            </a:r>
            <a:endParaRPr lang="en-GB" sz="1100" dirty="0"/>
          </a:p>
        </p:txBody>
      </p:sp>
      <p:sp>
        <p:nvSpPr>
          <p:cNvPr id="90" name="Rounded Rectangle 89"/>
          <p:cNvSpPr/>
          <p:nvPr/>
        </p:nvSpPr>
        <p:spPr>
          <a:xfrm>
            <a:off x="5651500" y="6216650"/>
            <a:ext cx="1944688" cy="452438"/>
          </a:xfrm>
          <a:prstGeom prst="roundRect">
            <a:avLst/>
          </a:prstGeom>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ZA" sz="1100" dirty="0"/>
              <a:t>Projects funded at OTTs</a:t>
            </a:r>
            <a:endParaRPr lang="en-GB" sz="1100" dirty="0"/>
          </a:p>
        </p:txBody>
      </p:sp>
      <p:sp>
        <p:nvSpPr>
          <p:cNvPr id="91" name="Rounded Rectangle 90"/>
          <p:cNvSpPr/>
          <p:nvPr/>
        </p:nvSpPr>
        <p:spPr>
          <a:xfrm>
            <a:off x="2857488" y="4857760"/>
            <a:ext cx="1368425" cy="661988"/>
          </a:xfrm>
          <a:prstGeom prst="roundRect">
            <a:avLst/>
          </a:prstGeom>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ZA" sz="1100" dirty="0"/>
              <a:t>EIAP</a:t>
            </a:r>
            <a:endParaRPr lang="en-GB" sz="1100" dirty="0"/>
          </a:p>
        </p:txBody>
      </p:sp>
      <p:sp>
        <p:nvSpPr>
          <p:cNvPr id="92" name="Rounded Rectangle 91"/>
          <p:cNvSpPr/>
          <p:nvPr/>
        </p:nvSpPr>
        <p:spPr>
          <a:xfrm>
            <a:off x="4500562" y="4857760"/>
            <a:ext cx="1295400" cy="661988"/>
          </a:xfrm>
          <a:prstGeom prst="roundRect">
            <a:avLst/>
          </a:prstGeom>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ZA" sz="1100" dirty="0"/>
              <a:t>SIF (ECSP)</a:t>
            </a:r>
            <a:endParaRPr lang="en-GB" sz="1100" dirty="0"/>
          </a:p>
        </p:txBody>
      </p:sp>
      <p:sp>
        <p:nvSpPr>
          <p:cNvPr id="93" name="Rounded Rectangle 92"/>
          <p:cNvSpPr/>
          <p:nvPr/>
        </p:nvSpPr>
        <p:spPr>
          <a:xfrm>
            <a:off x="6143636" y="4857760"/>
            <a:ext cx="1295400" cy="647700"/>
          </a:xfrm>
          <a:prstGeom prst="roundRect">
            <a:avLst/>
          </a:prstGeom>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ZA" sz="1100" dirty="0"/>
              <a:t>TSP</a:t>
            </a:r>
          </a:p>
          <a:p>
            <a:pPr algn="ctr" fontAlgn="auto">
              <a:spcBef>
                <a:spcPts val="0"/>
              </a:spcBef>
              <a:spcAft>
                <a:spcPts val="0"/>
              </a:spcAft>
              <a:defRPr/>
            </a:pPr>
            <a:r>
              <a:rPr lang="en-ZA" sz="1100" dirty="0"/>
              <a:t>TLP</a:t>
            </a:r>
            <a:endParaRPr lang="en-GB" sz="1100" dirty="0"/>
          </a:p>
        </p:txBody>
      </p:sp>
      <p:sp>
        <p:nvSpPr>
          <p:cNvPr id="95" name="Rounded Rectangle 94"/>
          <p:cNvSpPr/>
          <p:nvPr/>
        </p:nvSpPr>
        <p:spPr>
          <a:xfrm>
            <a:off x="1025500" y="3429000"/>
            <a:ext cx="1631950" cy="715382"/>
          </a:xfrm>
          <a:prstGeom prst="roundRect">
            <a:avLst/>
          </a:prstGeom>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ZA" sz="1100" dirty="0"/>
              <a:t>No.and impact  of ideas commercialised from research</a:t>
            </a:r>
            <a:endParaRPr lang="en-GB" sz="1100" dirty="0"/>
          </a:p>
        </p:txBody>
      </p:sp>
      <p:sp>
        <p:nvSpPr>
          <p:cNvPr id="97" name="Rounded Rectangle 96"/>
          <p:cNvSpPr/>
          <p:nvPr/>
        </p:nvSpPr>
        <p:spPr>
          <a:xfrm>
            <a:off x="5937270" y="3500438"/>
            <a:ext cx="1492250" cy="647700"/>
          </a:xfrm>
          <a:prstGeom prst="roundRect">
            <a:avLst/>
          </a:prstGeom>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ZA" sz="1100" dirty="0"/>
              <a:t>Programmes to be upscaled and rolled out</a:t>
            </a:r>
            <a:endParaRPr lang="en-GB" sz="1100" dirty="0"/>
          </a:p>
        </p:txBody>
      </p:sp>
      <p:sp>
        <p:nvSpPr>
          <p:cNvPr id="34" name="Right Brace 33"/>
          <p:cNvSpPr/>
          <p:nvPr/>
        </p:nvSpPr>
        <p:spPr>
          <a:xfrm>
            <a:off x="7635899" y="3286124"/>
            <a:ext cx="365125" cy="1071570"/>
          </a:xfrm>
          <a:prstGeom prst="rightBrac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GB" dirty="0"/>
          </a:p>
        </p:txBody>
      </p:sp>
      <p:sp>
        <p:nvSpPr>
          <p:cNvPr id="2075" name="TextBox 35"/>
          <p:cNvSpPr txBox="1">
            <a:spLocks noChangeArrowheads="1"/>
          </p:cNvSpPr>
          <p:nvPr/>
        </p:nvSpPr>
        <p:spPr bwMode="auto">
          <a:xfrm>
            <a:off x="8205822" y="777875"/>
            <a:ext cx="1295400" cy="307777"/>
          </a:xfrm>
          <a:prstGeom prst="rect">
            <a:avLst/>
          </a:prstGeom>
          <a:noFill/>
          <a:ln w="9525">
            <a:noFill/>
            <a:miter lim="800000"/>
            <a:headEnd/>
            <a:tailEnd/>
          </a:ln>
        </p:spPr>
        <p:txBody>
          <a:bodyPr>
            <a:spAutoFit/>
          </a:bodyPr>
          <a:lstStyle/>
          <a:p>
            <a:r>
              <a:rPr lang="en-ZA" sz="1400" dirty="0">
                <a:solidFill>
                  <a:schemeClr val="accent6">
                    <a:lumMod val="75000"/>
                  </a:schemeClr>
                </a:solidFill>
                <a:latin typeface="Calibri" pitchFamily="34" charset="0"/>
              </a:rPr>
              <a:t>Impact</a:t>
            </a:r>
            <a:endParaRPr lang="en-GB" sz="1400" dirty="0">
              <a:solidFill>
                <a:schemeClr val="accent6">
                  <a:lumMod val="75000"/>
                </a:schemeClr>
              </a:solidFill>
              <a:latin typeface="Calibri" pitchFamily="34" charset="0"/>
            </a:endParaRPr>
          </a:p>
        </p:txBody>
      </p:sp>
      <p:sp>
        <p:nvSpPr>
          <p:cNvPr id="2076" name="TextBox 36"/>
          <p:cNvSpPr txBox="1">
            <a:spLocks noChangeArrowheads="1"/>
          </p:cNvSpPr>
          <p:nvPr/>
        </p:nvSpPr>
        <p:spPr bwMode="auto">
          <a:xfrm>
            <a:off x="8134384" y="2181225"/>
            <a:ext cx="1295400" cy="307777"/>
          </a:xfrm>
          <a:prstGeom prst="rect">
            <a:avLst/>
          </a:prstGeom>
          <a:noFill/>
          <a:ln w="9525">
            <a:noFill/>
            <a:miter lim="800000"/>
            <a:headEnd/>
            <a:tailEnd/>
          </a:ln>
        </p:spPr>
        <p:txBody>
          <a:bodyPr>
            <a:spAutoFit/>
          </a:bodyPr>
          <a:lstStyle/>
          <a:p>
            <a:r>
              <a:rPr lang="en-ZA" sz="1400" dirty="0">
                <a:solidFill>
                  <a:schemeClr val="accent6">
                    <a:lumMod val="75000"/>
                  </a:schemeClr>
                </a:solidFill>
                <a:latin typeface="Calibri" pitchFamily="34" charset="0"/>
              </a:rPr>
              <a:t>Outcomes</a:t>
            </a:r>
            <a:endParaRPr lang="en-GB" sz="1400" dirty="0">
              <a:solidFill>
                <a:schemeClr val="accent6">
                  <a:lumMod val="75000"/>
                </a:schemeClr>
              </a:solidFill>
              <a:latin typeface="Calibri" pitchFamily="34" charset="0"/>
            </a:endParaRPr>
          </a:p>
        </p:txBody>
      </p:sp>
      <p:sp>
        <p:nvSpPr>
          <p:cNvPr id="2077" name="TextBox 37"/>
          <p:cNvSpPr txBox="1">
            <a:spLocks noChangeArrowheads="1"/>
          </p:cNvSpPr>
          <p:nvPr/>
        </p:nvSpPr>
        <p:spPr bwMode="auto">
          <a:xfrm>
            <a:off x="8102600" y="3286124"/>
            <a:ext cx="1149350" cy="954087"/>
          </a:xfrm>
          <a:prstGeom prst="rect">
            <a:avLst/>
          </a:prstGeom>
          <a:noFill/>
          <a:ln w="9525">
            <a:noFill/>
            <a:miter lim="800000"/>
            <a:headEnd/>
            <a:tailEnd/>
          </a:ln>
        </p:spPr>
        <p:txBody>
          <a:bodyPr>
            <a:spAutoFit/>
          </a:bodyPr>
          <a:lstStyle/>
          <a:p>
            <a:r>
              <a:rPr lang="en-ZA" sz="1400" dirty="0">
                <a:solidFill>
                  <a:schemeClr val="accent6">
                    <a:lumMod val="75000"/>
                  </a:schemeClr>
                </a:solidFill>
                <a:latin typeface="Calibri" pitchFamily="34" charset="0"/>
              </a:rPr>
              <a:t>Proxy output-orientated indicators</a:t>
            </a:r>
          </a:p>
        </p:txBody>
      </p:sp>
      <p:sp>
        <p:nvSpPr>
          <p:cNvPr id="2078" name="TextBox 38"/>
          <p:cNvSpPr txBox="1">
            <a:spLocks noChangeArrowheads="1"/>
          </p:cNvSpPr>
          <p:nvPr/>
        </p:nvSpPr>
        <p:spPr bwMode="auto">
          <a:xfrm>
            <a:off x="8143900" y="4956175"/>
            <a:ext cx="1000100" cy="523220"/>
          </a:xfrm>
          <a:prstGeom prst="rect">
            <a:avLst/>
          </a:prstGeom>
          <a:noFill/>
          <a:ln w="9525">
            <a:noFill/>
            <a:miter lim="800000"/>
            <a:headEnd/>
            <a:tailEnd/>
          </a:ln>
        </p:spPr>
        <p:txBody>
          <a:bodyPr wrap="square">
            <a:spAutoFit/>
          </a:bodyPr>
          <a:lstStyle/>
          <a:p>
            <a:r>
              <a:rPr lang="en-ZA" sz="1400" dirty="0" smtClean="0">
                <a:solidFill>
                  <a:schemeClr val="accent6">
                    <a:lumMod val="75000"/>
                  </a:schemeClr>
                </a:solidFill>
                <a:latin typeface="Calibri" pitchFamily="34" charset="0"/>
              </a:rPr>
              <a:t>NSI initiatives</a:t>
            </a:r>
            <a:endParaRPr lang="en-ZA" sz="1400" dirty="0">
              <a:solidFill>
                <a:schemeClr val="accent6">
                  <a:lumMod val="75000"/>
                </a:schemeClr>
              </a:solidFill>
              <a:latin typeface="Calibri" pitchFamily="34" charset="0"/>
            </a:endParaRPr>
          </a:p>
        </p:txBody>
      </p:sp>
      <p:sp>
        <p:nvSpPr>
          <p:cNvPr id="44" name="Rounded Rectangle 43"/>
          <p:cNvSpPr/>
          <p:nvPr/>
        </p:nvSpPr>
        <p:spPr>
          <a:xfrm>
            <a:off x="2771775" y="3429000"/>
            <a:ext cx="1500188" cy="720724"/>
          </a:xfrm>
          <a:prstGeom prst="roundRect">
            <a:avLst/>
          </a:prstGeom>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ZA" sz="1100" dirty="0"/>
              <a:t>Industrial finance secured for DST funded initiatives (TIA, CSIR)</a:t>
            </a:r>
            <a:endParaRPr lang="en-GB" sz="1100" dirty="0"/>
          </a:p>
        </p:txBody>
      </p:sp>
      <p:sp>
        <p:nvSpPr>
          <p:cNvPr id="45" name="Rounded Rectangle 44"/>
          <p:cNvSpPr/>
          <p:nvPr/>
        </p:nvSpPr>
        <p:spPr>
          <a:xfrm>
            <a:off x="4429124" y="3429000"/>
            <a:ext cx="1357322" cy="720724"/>
          </a:xfrm>
          <a:prstGeom prst="roundRect">
            <a:avLst/>
          </a:prstGeom>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ZA" sz="1100" dirty="0"/>
              <a:t>Private equity funds</a:t>
            </a:r>
            <a:endParaRPr lang="en-GB" sz="1100" dirty="0"/>
          </a:p>
        </p:txBody>
      </p:sp>
      <p:sp>
        <p:nvSpPr>
          <p:cNvPr id="51" name="Rounded Rectangle 50"/>
          <p:cNvSpPr/>
          <p:nvPr/>
        </p:nvSpPr>
        <p:spPr>
          <a:xfrm>
            <a:off x="2643174" y="1857364"/>
            <a:ext cx="1135063" cy="923925"/>
          </a:xfrm>
          <a:prstGeom prst="roundRect">
            <a:avLst/>
          </a:prstGeom>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ZA" sz="1100" dirty="0"/>
              <a:t>No. of spin out companies from commercialised ideas</a:t>
            </a:r>
            <a:endParaRPr lang="en-GB" sz="1100" dirty="0"/>
          </a:p>
        </p:txBody>
      </p:sp>
      <p:sp>
        <p:nvSpPr>
          <p:cNvPr id="52" name="Rounded Rectangle 51"/>
          <p:cNvSpPr/>
          <p:nvPr/>
        </p:nvSpPr>
        <p:spPr>
          <a:xfrm>
            <a:off x="1071538" y="1857364"/>
            <a:ext cx="1295400" cy="908050"/>
          </a:xfrm>
          <a:prstGeom prst="roundRect">
            <a:avLst/>
          </a:prstGeom>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ZA" sz="1100" dirty="0"/>
              <a:t>Revenues from licensed technologies commercialised </a:t>
            </a:r>
            <a:endParaRPr lang="en-GB" sz="1100" dirty="0"/>
          </a:p>
        </p:txBody>
      </p:sp>
      <p:sp>
        <p:nvSpPr>
          <p:cNvPr id="41" name="Right Brace 40"/>
          <p:cNvSpPr/>
          <p:nvPr/>
        </p:nvSpPr>
        <p:spPr>
          <a:xfrm>
            <a:off x="7635899" y="4714884"/>
            <a:ext cx="365125" cy="990600"/>
          </a:xfrm>
          <a:prstGeom prst="rightBrac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GB" dirty="0"/>
          </a:p>
        </p:txBody>
      </p:sp>
      <p:sp>
        <p:nvSpPr>
          <p:cNvPr id="48" name="Right Brace 47"/>
          <p:cNvSpPr/>
          <p:nvPr/>
        </p:nvSpPr>
        <p:spPr>
          <a:xfrm>
            <a:off x="7643834" y="1928802"/>
            <a:ext cx="365125" cy="990600"/>
          </a:xfrm>
          <a:prstGeom prst="rightBrac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GB" dirty="0"/>
          </a:p>
        </p:txBody>
      </p:sp>
      <p:sp>
        <p:nvSpPr>
          <p:cNvPr id="49" name="Right Brace 48"/>
          <p:cNvSpPr/>
          <p:nvPr/>
        </p:nvSpPr>
        <p:spPr>
          <a:xfrm>
            <a:off x="7643834" y="500042"/>
            <a:ext cx="365125" cy="990600"/>
          </a:xfrm>
          <a:prstGeom prst="rightBrac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GB" dirty="0"/>
          </a:p>
        </p:txBody>
      </p:sp>
      <p:sp>
        <p:nvSpPr>
          <p:cNvPr id="54" name="TextBox 53"/>
          <p:cNvSpPr txBox="1"/>
          <p:nvPr/>
        </p:nvSpPr>
        <p:spPr>
          <a:xfrm rot="16200000">
            <a:off x="-1922786" y="3708680"/>
            <a:ext cx="4643469" cy="369332"/>
          </a:xfrm>
          <a:prstGeom prst="rect">
            <a:avLst/>
          </a:prstGeom>
          <a:noFill/>
        </p:spPr>
        <p:txBody>
          <a:bodyPr wrap="square" rtlCol="0">
            <a:spAutoFit/>
          </a:bodyPr>
          <a:lstStyle/>
          <a:p>
            <a:pPr algn="ctr"/>
            <a:r>
              <a:rPr lang="en-ZA" dirty="0" smtClean="0">
                <a:solidFill>
                  <a:schemeClr val="accent6">
                    <a:lumMod val="75000"/>
                  </a:schemeClr>
                </a:solidFill>
              </a:rPr>
              <a:t>National System of Innovation </a:t>
            </a:r>
            <a:endParaRPr lang="en-GB" dirty="0">
              <a:solidFill>
                <a:schemeClr val="accent6">
                  <a:lumMod val="75000"/>
                </a:schemeClr>
              </a:solidFill>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ZA" sz="3500" dirty="0" smtClean="0">
                <a:solidFill>
                  <a:schemeClr val="bg1"/>
                </a:solidFill>
              </a:rPr>
              <a:t>SA’s current account deficit</a:t>
            </a:r>
            <a:endParaRPr lang="en-ZA" sz="3500" dirty="0">
              <a:solidFill>
                <a:schemeClr val="bg1"/>
              </a:solidFill>
            </a:endParaRPr>
          </a:p>
        </p:txBody>
      </p:sp>
      <p:sp>
        <p:nvSpPr>
          <p:cNvPr id="3" name="Content Placeholder 2"/>
          <p:cNvSpPr>
            <a:spLocks noGrp="1"/>
          </p:cNvSpPr>
          <p:nvPr>
            <p:ph idx="1"/>
          </p:nvPr>
        </p:nvSpPr>
        <p:spPr>
          <a:xfrm>
            <a:off x="357158" y="4143380"/>
            <a:ext cx="8329642" cy="1982783"/>
          </a:xfrm>
        </p:spPr>
        <p:txBody>
          <a:bodyPr>
            <a:noAutofit/>
          </a:bodyPr>
          <a:lstStyle/>
          <a:p>
            <a:endParaRPr lang="en-US" sz="2200" dirty="0" smtClean="0"/>
          </a:p>
          <a:p>
            <a:pPr>
              <a:buNone/>
            </a:pPr>
            <a:endParaRPr lang="en-US" sz="2200" dirty="0" smtClean="0"/>
          </a:p>
          <a:p>
            <a:pPr>
              <a:buNone/>
            </a:pPr>
            <a:endParaRPr lang="en-US" sz="2200" dirty="0" smtClean="0"/>
          </a:p>
          <a:p>
            <a:pPr>
              <a:buNone/>
            </a:pPr>
            <a:endParaRPr lang="en-US" sz="2200" dirty="0" smtClean="0"/>
          </a:p>
          <a:p>
            <a:pPr>
              <a:buNone/>
            </a:pPr>
            <a:endParaRPr lang="en-US" sz="2200" dirty="0" smtClean="0"/>
          </a:p>
          <a:p>
            <a:endParaRPr lang="en-US" sz="2200" dirty="0" smtClean="0"/>
          </a:p>
          <a:p>
            <a:endParaRPr lang="en-US" sz="2200" dirty="0" smtClean="0"/>
          </a:p>
          <a:p>
            <a:endParaRPr lang="en-US" sz="2200" dirty="0" smtClean="0"/>
          </a:p>
          <a:p>
            <a:endParaRPr lang="en-US" sz="2200" dirty="0" smtClean="0"/>
          </a:p>
          <a:p>
            <a:endParaRPr lang="en-US" sz="2200" dirty="0" smtClean="0"/>
          </a:p>
          <a:p>
            <a:pPr lvl="1"/>
            <a:endParaRPr lang="en-GB" sz="2200" dirty="0" smtClean="0"/>
          </a:p>
        </p:txBody>
      </p:sp>
      <p:sp>
        <p:nvSpPr>
          <p:cNvPr id="4" name="Footer Placeholder 3"/>
          <p:cNvSpPr>
            <a:spLocks noGrp="1"/>
          </p:cNvSpPr>
          <p:nvPr>
            <p:ph type="ftr" sz="quarter" idx="11"/>
          </p:nvPr>
        </p:nvSpPr>
        <p:spPr/>
        <p:txBody>
          <a:bodyPr/>
          <a:lstStyle/>
          <a:p>
            <a:r>
              <a:rPr lang="en-ZA" dirty="0" smtClean="0"/>
              <a:t>www.dst.gov.za</a:t>
            </a:r>
            <a:endParaRPr lang="en-ZA" dirty="0"/>
          </a:p>
        </p:txBody>
      </p:sp>
      <p:sp>
        <p:nvSpPr>
          <p:cNvPr id="5" name="Slide Number Placeholder 4"/>
          <p:cNvSpPr>
            <a:spLocks noGrp="1"/>
          </p:cNvSpPr>
          <p:nvPr>
            <p:ph type="sldNum" sz="quarter" idx="4294967295"/>
          </p:nvPr>
        </p:nvSpPr>
        <p:spPr>
          <a:xfrm>
            <a:off x="6182816" y="6356350"/>
            <a:ext cx="2133600" cy="365125"/>
          </a:xfrm>
          <a:prstGeom prst="rect">
            <a:avLst/>
          </a:prstGeom>
        </p:spPr>
        <p:txBody>
          <a:bodyPr/>
          <a:lstStyle/>
          <a:p>
            <a:fld id="{BFAD8D7B-0938-4F27-A517-1DCF86397A3D}" type="slidenum">
              <a:rPr lang="en-ZA" smtClean="0"/>
              <a:pPr/>
              <a:t>34</a:t>
            </a:fld>
            <a:endParaRPr lang="en-ZA" dirty="0"/>
          </a:p>
        </p:txBody>
      </p:sp>
      <p:pic>
        <p:nvPicPr>
          <p:cNvPr id="10" name="Picture 9" descr="CurrentAcc2014Q2.jpg"/>
          <p:cNvPicPr>
            <a:picLocks noChangeAspect="1"/>
          </p:cNvPicPr>
          <p:nvPr/>
        </p:nvPicPr>
        <p:blipFill>
          <a:blip r:embed="rId3"/>
          <a:stretch>
            <a:fillRect/>
          </a:stretch>
        </p:blipFill>
        <p:spPr>
          <a:xfrm>
            <a:off x="571472" y="1693863"/>
            <a:ext cx="7286676" cy="4249737"/>
          </a:xfrm>
          <a:prstGeom prst="rect">
            <a:avLst/>
          </a:prstGeom>
        </p:spPr>
      </p:pic>
      <p:sp>
        <p:nvSpPr>
          <p:cNvPr id="11" name="Rectangle 10"/>
          <p:cNvSpPr/>
          <p:nvPr/>
        </p:nvSpPr>
        <p:spPr>
          <a:xfrm>
            <a:off x="1905000" y="285728"/>
            <a:ext cx="7239000" cy="646331"/>
          </a:xfrm>
          <a:prstGeom prst="rect">
            <a:avLst/>
          </a:prstGeom>
        </p:spPr>
        <p:txBody>
          <a:bodyPr wrap="square">
            <a:spAutoFit/>
          </a:bodyPr>
          <a:lstStyle/>
          <a:p>
            <a:pPr algn="ctr"/>
            <a:r>
              <a:rPr lang="en-ZA" sz="3600" b="1" dirty="0" smtClean="0">
                <a:solidFill>
                  <a:schemeClr val="bg1"/>
                </a:solidFill>
                <a:latin typeface="Gill Sans"/>
                <a:cs typeface="Arial" pitchFamily="34" charset="0"/>
              </a:rPr>
              <a:t>Current Account Deficit</a:t>
            </a:r>
            <a:endParaRPr lang="en-GB" sz="3600" b="1" dirty="0">
              <a:solidFill>
                <a:schemeClr val="bg1"/>
              </a:solidFill>
              <a:latin typeface="Gill Sans"/>
              <a:cs typeface="Arial" pitchFamily="34" charset="0"/>
            </a:endParaRPr>
          </a:p>
        </p:txBody>
      </p:sp>
      <p:sp>
        <p:nvSpPr>
          <p:cNvPr id="13" name="Text Placeholder 6"/>
          <p:cNvSpPr txBox="1">
            <a:spLocks/>
          </p:cNvSpPr>
          <p:nvPr/>
        </p:nvSpPr>
        <p:spPr>
          <a:xfrm>
            <a:off x="571472" y="6126162"/>
            <a:ext cx="8143900" cy="303219"/>
          </a:xfrm>
          <a:prstGeom prst="rect">
            <a:avLst/>
          </a:prstGeom>
        </p:spPr>
        <p:txBody>
          <a:bodyPr vert="horz" lIns="91440" tIns="45720" rIns="91440" bIns="45720" rtlCol="0">
            <a:noAutofit/>
          </a:bodyPr>
          <a:lstStyle/>
          <a:p>
            <a:pPr marL="342900" marR="0" lvl="0" indent="-342900" algn="l" defTabSz="914400" rtl="0" eaLnBrk="1" fontAlgn="auto" latinLnBrk="0" hangingPunct="1">
              <a:lnSpc>
                <a:spcPct val="100000"/>
              </a:lnSpc>
              <a:spcBef>
                <a:spcPct val="20000"/>
              </a:spcBef>
              <a:spcAft>
                <a:spcPts val="0"/>
              </a:spcAft>
              <a:buClr>
                <a:srgbClr val="F36403"/>
              </a:buClr>
              <a:buSzTx/>
              <a:tabLst/>
              <a:defRPr/>
            </a:pPr>
            <a:endParaRPr kumimoji="0" lang="en-GB" sz="2000" b="1" i="0" u="none" strike="noStrike" kern="1200" cap="none" spc="0" normalizeH="0" baseline="0" noProof="0" dirty="0">
              <a:ln>
                <a:noFill/>
              </a:ln>
              <a:solidFill>
                <a:schemeClr val="tx1"/>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xmlns="" val="354675259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1"/>
            <a:ext cx="7239000" cy="1066800"/>
          </a:xfrm>
        </p:spPr>
        <p:txBody>
          <a:bodyPr/>
          <a:lstStyle/>
          <a:p>
            <a:pPr algn="ctr"/>
            <a:r>
              <a:rPr lang="en-US" sz="3000" dirty="0" smtClean="0">
                <a:solidFill>
                  <a:schemeClr val="bg1"/>
                </a:solidFill>
                <a:latin typeface="Gill Sans"/>
              </a:rPr>
              <a:t>Disembodied and Embodied Technologies</a:t>
            </a:r>
            <a:endParaRPr lang="en-GB" sz="3000" dirty="0">
              <a:solidFill>
                <a:schemeClr val="bg1"/>
              </a:solidFill>
              <a:latin typeface="Gill Sans"/>
            </a:endParaRPr>
          </a:p>
        </p:txBody>
      </p:sp>
      <p:sp>
        <p:nvSpPr>
          <p:cNvPr id="3" name="Content Placeholder 2"/>
          <p:cNvSpPr>
            <a:spLocks noGrp="1"/>
          </p:cNvSpPr>
          <p:nvPr>
            <p:ph idx="1"/>
          </p:nvPr>
        </p:nvSpPr>
        <p:spPr>
          <a:xfrm>
            <a:off x="457200" y="1371600"/>
            <a:ext cx="8229600" cy="4289425"/>
          </a:xfrm>
        </p:spPr>
        <p:txBody>
          <a:bodyPr/>
          <a:lstStyle/>
          <a:p>
            <a:pPr algn="just"/>
            <a:r>
              <a:rPr lang="en-US" sz="2800" dirty="0" smtClean="0">
                <a:solidFill>
                  <a:srgbClr val="FF0000"/>
                </a:solidFill>
                <a:latin typeface="Gill Sans MT" pitchFamily="34" charset="0"/>
              </a:rPr>
              <a:t>Disembodied  technologies </a:t>
            </a:r>
            <a:r>
              <a:rPr lang="en-US" sz="2800" dirty="0" smtClean="0">
                <a:latin typeface="Gill Sans MT" pitchFamily="34" charset="0"/>
              </a:rPr>
              <a:t>: TBP (royalties and licensee fees):</a:t>
            </a:r>
          </a:p>
          <a:p>
            <a:pPr lvl="1" algn="just"/>
            <a:r>
              <a:rPr lang="en-US" sz="2400" dirty="0" smtClean="0">
                <a:solidFill>
                  <a:schemeClr val="tx1"/>
                </a:solidFill>
                <a:latin typeface="Gill Sans MT" pitchFamily="34" charset="0"/>
              </a:rPr>
              <a:t>TBP balance as % of total current account balance stood at 9.7% (2012);</a:t>
            </a:r>
          </a:p>
          <a:p>
            <a:pPr lvl="1" algn="just"/>
            <a:r>
              <a:rPr lang="en-US" sz="2400" dirty="0" smtClean="0">
                <a:solidFill>
                  <a:schemeClr val="tx1"/>
                </a:solidFill>
                <a:latin typeface="Gill Sans MT" pitchFamily="34" charset="0"/>
              </a:rPr>
              <a:t> As % of GDP moved from  0.3 % in 2003 to 0.5% in 2012. </a:t>
            </a:r>
          </a:p>
          <a:p>
            <a:pPr algn="just"/>
            <a:r>
              <a:rPr lang="en-US" sz="2800" dirty="0" smtClean="0">
                <a:solidFill>
                  <a:srgbClr val="FF0000"/>
                </a:solidFill>
                <a:latin typeface="Gill Sans MT" pitchFamily="34" charset="0"/>
              </a:rPr>
              <a:t>Embodied  technologies </a:t>
            </a:r>
            <a:r>
              <a:rPr lang="en-US" sz="2800" dirty="0" smtClean="0">
                <a:latin typeface="Gill Sans MT" pitchFamily="34" charset="0"/>
              </a:rPr>
              <a:t>:</a:t>
            </a:r>
          </a:p>
          <a:p>
            <a:pPr lvl="1" algn="just"/>
            <a:r>
              <a:rPr lang="en-US" sz="2400" dirty="0" smtClean="0">
                <a:latin typeface="Gill Sans MT" pitchFamily="34" charset="0"/>
              </a:rPr>
              <a:t>High-technology manufacturing  imports and exports</a:t>
            </a:r>
          </a:p>
          <a:p>
            <a:pPr lvl="1" algn="just"/>
            <a:r>
              <a:rPr lang="en-US" sz="2400" dirty="0" smtClean="0">
                <a:latin typeface="Gill Sans MT" pitchFamily="34" charset="0"/>
              </a:rPr>
              <a:t>Stood at 3.4 % of .GDP in 2011</a:t>
            </a:r>
          </a:p>
        </p:txBody>
      </p:sp>
      <p:sp>
        <p:nvSpPr>
          <p:cNvPr id="4" name="Slide Number Placeholder 3"/>
          <p:cNvSpPr>
            <a:spLocks noGrp="1"/>
          </p:cNvSpPr>
          <p:nvPr>
            <p:ph type="sldNum" sz="quarter" idx="12"/>
          </p:nvPr>
        </p:nvSpPr>
        <p:spPr/>
        <p:txBody>
          <a:bodyPr/>
          <a:lstStyle/>
          <a:p>
            <a:pPr>
              <a:defRPr/>
            </a:pPr>
            <a:fld id="{AF9D2C1F-4521-4230-8640-979ED7ED76E4}" type="slidenum">
              <a:rPr lang="en-US" smtClean="0"/>
              <a:pPr>
                <a:defRPr/>
              </a:pPr>
              <a:t>35</a:t>
            </a:fld>
            <a:endParaRPr lang="en-US"/>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142901"/>
            <a:ext cx="6858000" cy="1142960"/>
          </a:xfrm>
        </p:spPr>
        <p:txBody>
          <a:bodyPr>
            <a:noAutofit/>
          </a:bodyPr>
          <a:lstStyle/>
          <a:p>
            <a:pPr algn="ctr"/>
            <a:r>
              <a:rPr lang="en-ZA" sz="3300" dirty="0" smtClean="0">
                <a:solidFill>
                  <a:srgbClr val="FF0000"/>
                </a:solidFill>
                <a:latin typeface="Gill Sans"/>
              </a:rPr>
              <a:t> </a:t>
            </a:r>
            <a:r>
              <a:rPr lang="en-ZA" sz="3300" dirty="0" smtClean="0">
                <a:solidFill>
                  <a:schemeClr val="bg1"/>
                </a:solidFill>
                <a:latin typeface="Gill Sans"/>
              </a:rPr>
              <a:t>SA Technology Balance </a:t>
            </a:r>
            <a:br>
              <a:rPr lang="en-ZA" sz="3300" dirty="0" smtClean="0">
                <a:solidFill>
                  <a:schemeClr val="bg1"/>
                </a:solidFill>
                <a:latin typeface="Gill Sans"/>
              </a:rPr>
            </a:br>
            <a:r>
              <a:rPr lang="en-ZA" sz="3300" dirty="0" smtClean="0">
                <a:solidFill>
                  <a:schemeClr val="bg1"/>
                </a:solidFill>
                <a:latin typeface="Gill Sans"/>
              </a:rPr>
              <a:t>of Payments</a:t>
            </a:r>
            <a:r>
              <a:rPr lang="en-GB" sz="3300" dirty="0" smtClean="0">
                <a:latin typeface="Gill Sans"/>
              </a:rPr>
              <a:t/>
            </a:r>
            <a:br>
              <a:rPr lang="en-GB" sz="3300" dirty="0" smtClean="0">
                <a:latin typeface="Gill Sans"/>
              </a:rPr>
            </a:br>
            <a:endParaRPr lang="en-ZA" sz="3300" dirty="0">
              <a:solidFill>
                <a:schemeClr val="bg1"/>
              </a:solidFill>
              <a:latin typeface="Gill Sans"/>
            </a:endParaRPr>
          </a:p>
        </p:txBody>
      </p:sp>
      <p:sp>
        <p:nvSpPr>
          <p:cNvPr id="4" name="Footer Placeholder 3"/>
          <p:cNvSpPr>
            <a:spLocks noGrp="1"/>
          </p:cNvSpPr>
          <p:nvPr>
            <p:ph type="ftr" sz="quarter" idx="11"/>
          </p:nvPr>
        </p:nvSpPr>
        <p:spPr/>
        <p:txBody>
          <a:bodyPr/>
          <a:lstStyle/>
          <a:p>
            <a:r>
              <a:rPr lang="en-ZA" smtClean="0"/>
              <a:t>www.dst.gov.za</a:t>
            </a:r>
            <a:endParaRPr lang="en-ZA"/>
          </a:p>
        </p:txBody>
      </p:sp>
      <p:sp>
        <p:nvSpPr>
          <p:cNvPr id="5" name="Slide Number Placeholder 4"/>
          <p:cNvSpPr>
            <a:spLocks noGrp="1"/>
          </p:cNvSpPr>
          <p:nvPr>
            <p:ph type="sldNum" sz="quarter" idx="4294967295"/>
          </p:nvPr>
        </p:nvSpPr>
        <p:spPr>
          <a:xfrm>
            <a:off x="6182816" y="6356350"/>
            <a:ext cx="2133600" cy="365125"/>
          </a:xfrm>
          <a:prstGeom prst="rect">
            <a:avLst/>
          </a:prstGeom>
        </p:spPr>
        <p:txBody>
          <a:bodyPr/>
          <a:lstStyle/>
          <a:p>
            <a:fld id="{BFAD8D7B-0938-4F27-A517-1DCF86397A3D}" type="slidenum">
              <a:rPr lang="en-ZA" smtClean="0"/>
              <a:pPr/>
              <a:t>36</a:t>
            </a:fld>
            <a:endParaRPr lang="en-ZA"/>
          </a:p>
        </p:txBody>
      </p:sp>
      <p:graphicFrame>
        <p:nvGraphicFramePr>
          <p:cNvPr id="13" name="Content Placeholder 12"/>
          <p:cNvGraphicFramePr>
            <a:graphicFrameLocks noGrp="1"/>
          </p:cNvGraphicFramePr>
          <p:nvPr>
            <p:ph idx="1"/>
          </p:nvPr>
        </p:nvGraphicFramePr>
        <p:xfrm>
          <a:off x="714348" y="1285861"/>
          <a:ext cx="7000924" cy="3214710"/>
        </p:xfrm>
        <a:graphic>
          <a:graphicData uri="http://schemas.openxmlformats.org/drawingml/2006/chart">
            <c:chart xmlns:c="http://schemas.openxmlformats.org/drawingml/2006/chart" xmlns:r="http://schemas.openxmlformats.org/officeDocument/2006/relationships" r:id="rId2"/>
          </a:graphicData>
        </a:graphic>
      </p:graphicFrame>
      <p:sp>
        <p:nvSpPr>
          <p:cNvPr id="14" name="TextBox 13"/>
          <p:cNvSpPr txBox="1"/>
          <p:nvPr/>
        </p:nvSpPr>
        <p:spPr>
          <a:xfrm>
            <a:off x="642910" y="4643446"/>
            <a:ext cx="7215238" cy="1569660"/>
          </a:xfrm>
          <a:prstGeom prst="rect">
            <a:avLst/>
          </a:prstGeom>
          <a:noFill/>
        </p:spPr>
        <p:txBody>
          <a:bodyPr wrap="square" rtlCol="0">
            <a:spAutoFit/>
          </a:bodyPr>
          <a:lstStyle/>
          <a:p>
            <a:pPr>
              <a:buFont typeface="Arial" pitchFamily="34" charset="0"/>
              <a:buChar char="•"/>
              <a:tabLst>
                <a:tab pos="393700" algn="l"/>
              </a:tabLst>
            </a:pPr>
            <a:r>
              <a:rPr lang="en-US" sz="2400" b="1" dirty="0" smtClean="0"/>
              <a:t>	 </a:t>
            </a:r>
            <a:r>
              <a:rPr lang="en-US" sz="2400" dirty="0" smtClean="0">
                <a:latin typeface="Gill Sans MT" pitchFamily="34" charset="0"/>
              </a:rPr>
              <a:t>SA is a net importer of technology;</a:t>
            </a:r>
          </a:p>
          <a:p>
            <a:pPr>
              <a:buFont typeface="Arial" pitchFamily="34" charset="0"/>
              <a:buChar char="•"/>
              <a:tabLst>
                <a:tab pos="457200" algn="l"/>
              </a:tabLst>
            </a:pPr>
            <a:r>
              <a:rPr lang="en-US" sz="2400" dirty="0" smtClean="0">
                <a:latin typeface="Gill Sans MT" pitchFamily="34" charset="0"/>
              </a:rPr>
              <a:t>	The gap between imports and exports has been 	increasing; </a:t>
            </a:r>
          </a:p>
          <a:p>
            <a:pPr>
              <a:buFont typeface="Arial" pitchFamily="34" charset="0"/>
              <a:buChar char="•"/>
              <a:tabLst>
                <a:tab pos="457200" algn="l"/>
              </a:tabLst>
            </a:pPr>
            <a:r>
              <a:rPr lang="en-US" sz="2400" dirty="0" smtClean="0">
                <a:latin typeface="Gill Sans MT" pitchFamily="34" charset="0"/>
              </a:rPr>
              <a:t>	Points to increasing local demand for technology.</a:t>
            </a:r>
          </a:p>
        </p:txBody>
      </p:sp>
    </p:spTree>
    <p:extLst>
      <p:ext uri="{BB962C8B-B14F-4D97-AF65-F5344CB8AC3E}">
        <p14:creationId xmlns:p14="http://schemas.microsoft.com/office/powerpoint/2010/main" xmlns="" val="354675259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9712" y="214290"/>
            <a:ext cx="7164288" cy="928670"/>
          </a:xfrm>
        </p:spPr>
        <p:txBody>
          <a:bodyPr>
            <a:normAutofit fontScale="90000"/>
          </a:bodyPr>
          <a:lstStyle/>
          <a:p>
            <a:pPr algn="ctr"/>
            <a:r>
              <a:rPr lang="en-ZA" sz="4000" dirty="0" smtClean="0">
                <a:solidFill>
                  <a:schemeClr val="bg1"/>
                </a:solidFill>
                <a:latin typeface="Gill Sans MT" pitchFamily="34" charset="0"/>
                <a:cs typeface="Arial" pitchFamily="34" charset="0"/>
              </a:rPr>
              <a:t> Rising SA </a:t>
            </a:r>
            <a:r>
              <a:rPr lang="en-ZA" sz="3700" dirty="0" smtClean="0">
                <a:solidFill>
                  <a:schemeClr val="bg1"/>
                </a:solidFill>
                <a:latin typeface="Gill Sans MT" pitchFamily="34" charset="0"/>
                <a:cs typeface="Arial" pitchFamily="34" charset="0"/>
              </a:rPr>
              <a:t>technology</a:t>
            </a:r>
            <a:r>
              <a:rPr lang="en-ZA" sz="4000" dirty="0" smtClean="0">
                <a:solidFill>
                  <a:schemeClr val="bg1"/>
                </a:solidFill>
                <a:latin typeface="Gill Sans MT" pitchFamily="34" charset="0"/>
                <a:cs typeface="Arial" pitchFamily="34" charset="0"/>
              </a:rPr>
              <a:t> exports </a:t>
            </a:r>
            <a:r>
              <a:rPr lang="en-GB" sz="3600" dirty="0" smtClean="0"/>
              <a:t/>
            </a:r>
            <a:br>
              <a:rPr lang="en-GB" sz="3600" dirty="0" smtClean="0"/>
            </a:br>
            <a:endParaRPr lang="en-ZA" sz="3500" dirty="0">
              <a:solidFill>
                <a:schemeClr val="bg1"/>
              </a:solidFill>
            </a:endParaRPr>
          </a:p>
        </p:txBody>
      </p:sp>
      <p:sp>
        <p:nvSpPr>
          <p:cNvPr id="4" name="Footer Placeholder 3"/>
          <p:cNvSpPr>
            <a:spLocks noGrp="1"/>
          </p:cNvSpPr>
          <p:nvPr>
            <p:ph type="ftr" sz="quarter" idx="11"/>
          </p:nvPr>
        </p:nvSpPr>
        <p:spPr/>
        <p:txBody>
          <a:bodyPr/>
          <a:lstStyle/>
          <a:p>
            <a:r>
              <a:rPr lang="en-ZA" smtClean="0"/>
              <a:t>www.dst.gov.za</a:t>
            </a:r>
            <a:endParaRPr lang="en-ZA"/>
          </a:p>
        </p:txBody>
      </p:sp>
      <p:sp>
        <p:nvSpPr>
          <p:cNvPr id="5" name="Slide Number Placeholder 4"/>
          <p:cNvSpPr>
            <a:spLocks noGrp="1"/>
          </p:cNvSpPr>
          <p:nvPr>
            <p:ph type="sldNum" sz="quarter" idx="4294967295"/>
          </p:nvPr>
        </p:nvSpPr>
        <p:spPr>
          <a:xfrm>
            <a:off x="6182816" y="6356350"/>
            <a:ext cx="2133600" cy="365125"/>
          </a:xfrm>
          <a:prstGeom prst="rect">
            <a:avLst/>
          </a:prstGeom>
        </p:spPr>
        <p:txBody>
          <a:bodyPr/>
          <a:lstStyle/>
          <a:p>
            <a:fld id="{BFAD8D7B-0938-4F27-A517-1DCF86397A3D}" type="slidenum">
              <a:rPr lang="en-ZA" smtClean="0"/>
              <a:pPr/>
              <a:t>37</a:t>
            </a:fld>
            <a:endParaRPr lang="en-ZA"/>
          </a:p>
        </p:txBody>
      </p:sp>
      <p:sp>
        <p:nvSpPr>
          <p:cNvPr id="14" name="TextBox 13"/>
          <p:cNvSpPr txBox="1"/>
          <p:nvPr/>
        </p:nvSpPr>
        <p:spPr>
          <a:xfrm>
            <a:off x="642910" y="4429132"/>
            <a:ext cx="7858180" cy="1938992"/>
          </a:xfrm>
          <a:prstGeom prst="rect">
            <a:avLst/>
          </a:prstGeom>
          <a:noFill/>
        </p:spPr>
        <p:txBody>
          <a:bodyPr wrap="square" rtlCol="0">
            <a:spAutoFit/>
          </a:bodyPr>
          <a:lstStyle/>
          <a:p>
            <a:pPr>
              <a:buFont typeface="Arial" pitchFamily="34" charset="0"/>
              <a:buChar char="•"/>
              <a:tabLst>
                <a:tab pos="346075" algn="l"/>
              </a:tabLst>
            </a:pPr>
            <a:r>
              <a:rPr lang="en-US" sz="2400" b="1" dirty="0" smtClean="0"/>
              <a:t>	</a:t>
            </a:r>
            <a:r>
              <a:rPr lang="en-US" sz="2400" dirty="0" smtClean="0">
                <a:latin typeface="Gill Sans MT" pitchFamily="34" charset="0"/>
              </a:rPr>
              <a:t>SA technology exports have been increasing; </a:t>
            </a:r>
          </a:p>
          <a:p>
            <a:pPr>
              <a:buFont typeface="Arial" pitchFamily="34" charset="0"/>
              <a:buChar char="•"/>
              <a:tabLst>
                <a:tab pos="393700" algn="l"/>
              </a:tabLst>
            </a:pPr>
            <a:r>
              <a:rPr lang="en-US" sz="2400" dirty="0" smtClean="0">
                <a:latin typeface="Gill Sans MT" pitchFamily="34" charset="0"/>
              </a:rPr>
              <a:t>	Points to growing capacity in the knowledge sectors of 	the SA economy;</a:t>
            </a:r>
          </a:p>
          <a:p>
            <a:pPr>
              <a:buFont typeface="Arial" pitchFamily="34" charset="0"/>
              <a:buChar char="•"/>
              <a:tabLst>
                <a:tab pos="393700" algn="l"/>
              </a:tabLst>
            </a:pPr>
            <a:r>
              <a:rPr lang="en-US" sz="2400" dirty="0" smtClean="0">
                <a:latin typeface="Gill Sans MT" pitchFamily="34" charset="0"/>
              </a:rPr>
              <a:t>	Hence there is potential to boost SA exports and 	support local industry with locally grown technologies.</a:t>
            </a:r>
          </a:p>
        </p:txBody>
      </p:sp>
      <p:graphicFrame>
        <p:nvGraphicFramePr>
          <p:cNvPr id="9" name="Content Placeholder 8"/>
          <p:cNvGraphicFramePr>
            <a:graphicFrameLocks noGrp="1"/>
          </p:cNvGraphicFramePr>
          <p:nvPr>
            <p:ph idx="1"/>
          </p:nvPr>
        </p:nvGraphicFramePr>
        <p:xfrm>
          <a:off x="357158" y="1142984"/>
          <a:ext cx="8229600" cy="314327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xmlns="" val="354675259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ZA" sz="3500" dirty="0" smtClean="0">
                <a:solidFill>
                  <a:schemeClr val="bg1"/>
                </a:solidFill>
              </a:rPr>
              <a:t>SA’s current account deficit</a:t>
            </a:r>
            <a:endParaRPr lang="en-ZA" sz="3500" dirty="0">
              <a:solidFill>
                <a:schemeClr val="bg1"/>
              </a:solidFill>
            </a:endParaRPr>
          </a:p>
        </p:txBody>
      </p:sp>
      <p:sp>
        <p:nvSpPr>
          <p:cNvPr id="3" name="Content Placeholder 2"/>
          <p:cNvSpPr>
            <a:spLocks noGrp="1"/>
          </p:cNvSpPr>
          <p:nvPr>
            <p:ph idx="1"/>
          </p:nvPr>
        </p:nvSpPr>
        <p:spPr>
          <a:xfrm>
            <a:off x="457200" y="1285860"/>
            <a:ext cx="8229600" cy="4857784"/>
          </a:xfrm>
        </p:spPr>
        <p:txBody>
          <a:bodyPr>
            <a:noAutofit/>
          </a:bodyPr>
          <a:lstStyle/>
          <a:p>
            <a:pPr>
              <a:buNone/>
            </a:pPr>
            <a:endParaRPr lang="en-US" sz="2200" dirty="0" smtClean="0"/>
          </a:p>
          <a:p>
            <a:endParaRPr lang="en-US" sz="2200" dirty="0" smtClean="0"/>
          </a:p>
          <a:p>
            <a:endParaRPr lang="en-US" sz="2200" dirty="0" smtClean="0"/>
          </a:p>
          <a:p>
            <a:endParaRPr lang="en-US" sz="2200" dirty="0" smtClean="0"/>
          </a:p>
          <a:p>
            <a:endParaRPr lang="en-US" sz="2200" dirty="0" smtClean="0"/>
          </a:p>
          <a:p>
            <a:pPr lvl="1"/>
            <a:endParaRPr lang="en-GB" sz="2200" dirty="0" smtClean="0"/>
          </a:p>
        </p:txBody>
      </p:sp>
      <p:sp>
        <p:nvSpPr>
          <p:cNvPr id="4" name="Footer Placeholder 3"/>
          <p:cNvSpPr>
            <a:spLocks noGrp="1"/>
          </p:cNvSpPr>
          <p:nvPr>
            <p:ph type="ftr" sz="quarter" idx="11"/>
          </p:nvPr>
        </p:nvSpPr>
        <p:spPr/>
        <p:txBody>
          <a:bodyPr/>
          <a:lstStyle/>
          <a:p>
            <a:r>
              <a:rPr lang="en-ZA" dirty="0" smtClean="0"/>
              <a:t>www.dst.gov.za</a:t>
            </a:r>
            <a:endParaRPr lang="en-ZA" dirty="0"/>
          </a:p>
        </p:txBody>
      </p:sp>
      <p:sp>
        <p:nvSpPr>
          <p:cNvPr id="5" name="Slide Number Placeholder 4"/>
          <p:cNvSpPr>
            <a:spLocks noGrp="1"/>
          </p:cNvSpPr>
          <p:nvPr>
            <p:ph type="sldNum" sz="quarter" idx="4294967295"/>
          </p:nvPr>
        </p:nvSpPr>
        <p:spPr>
          <a:xfrm>
            <a:off x="6182816" y="6356350"/>
            <a:ext cx="2133600" cy="365125"/>
          </a:xfrm>
          <a:prstGeom prst="rect">
            <a:avLst/>
          </a:prstGeom>
        </p:spPr>
        <p:txBody>
          <a:bodyPr/>
          <a:lstStyle/>
          <a:p>
            <a:fld id="{BFAD8D7B-0938-4F27-A517-1DCF86397A3D}" type="slidenum">
              <a:rPr lang="en-ZA" smtClean="0"/>
              <a:pPr/>
              <a:t>38</a:t>
            </a:fld>
            <a:endParaRPr lang="en-ZA" dirty="0"/>
          </a:p>
        </p:txBody>
      </p:sp>
      <p:sp>
        <p:nvSpPr>
          <p:cNvPr id="11" name="Rectangle 10"/>
          <p:cNvSpPr/>
          <p:nvPr/>
        </p:nvSpPr>
        <p:spPr>
          <a:xfrm>
            <a:off x="2057400" y="152400"/>
            <a:ext cx="7086599" cy="646331"/>
          </a:xfrm>
          <a:prstGeom prst="rect">
            <a:avLst/>
          </a:prstGeom>
        </p:spPr>
        <p:txBody>
          <a:bodyPr wrap="square">
            <a:spAutoFit/>
          </a:bodyPr>
          <a:lstStyle/>
          <a:p>
            <a:pPr algn="ctr"/>
            <a:r>
              <a:rPr lang="en-ZA" sz="3600" b="1" dirty="0" smtClean="0">
                <a:solidFill>
                  <a:schemeClr val="bg1"/>
                </a:solidFill>
                <a:latin typeface="Gill Sans"/>
                <a:cs typeface="Gill Sans"/>
              </a:rPr>
              <a:t>Manufacturing Trade Deficit </a:t>
            </a:r>
            <a:endParaRPr lang="en-GB" sz="3600" b="1" dirty="0">
              <a:solidFill>
                <a:schemeClr val="bg1"/>
              </a:solidFill>
              <a:latin typeface="Gill Sans"/>
              <a:cs typeface="Gill Sans"/>
            </a:endParaRPr>
          </a:p>
        </p:txBody>
      </p:sp>
      <p:sp>
        <p:nvSpPr>
          <p:cNvPr id="14" name="TextBox 13"/>
          <p:cNvSpPr txBox="1"/>
          <p:nvPr/>
        </p:nvSpPr>
        <p:spPr>
          <a:xfrm>
            <a:off x="714348" y="4724401"/>
            <a:ext cx="8072494" cy="1384995"/>
          </a:xfrm>
          <a:prstGeom prst="rect">
            <a:avLst/>
          </a:prstGeom>
          <a:noFill/>
        </p:spPr>
        <p:txBody>
          <a:bodyPr wrap="square" rtlCol="0">
            <a:spAutoFit/>
          </a:bodyPr>
          <a:lstStyle/>
          <a:p>
            <a:pPr>
              <a:buFont typeface="Arial" pitchFamily="34" charset="0"/>
              <a:buChar char="•"/>
              <a:tabLst>
                <a:tab pos="457200" algn="l"/>
              </a:tabLst>
            </a:pPr>
            <a:endParaRPr lang="en-US" dirty="0" smtClean="0"/>
          </a:p>
          <a:p>
            <a:pPr>
              <a:buFont typeface="Arial" pitchFamily="34" charset="0"/>
              <a:buChar char="•"/>
              <a:tabLst>
                <a:tab pos="457200" algn="l"/>
              </a:tabLst>
            </a:pPr>
            <a:r>
              <a:rPr lang="en-US" sz="2000" b="1" smtClean="0">
                <a:latin typeface="Arial" pitchFamily="34" charset="0"/>
                <a:cs typeface="Arial" pitchFamily="34" charset="0"/>
              </a:rPr>
              <a:t>	</a:t>
            </a:r>
            <a:r>
              <a:rPr lang="en-US" sz="2400" smtClean="0">
                <a:latin typeface="Gill Sans MT" pitchFamily="34" charset="0"/>
                <a:cs typeface="Arial" pitchFamily="34" charset="0"/>
              </a:rPr>
              <a:t>SA’s </a:t>
            </a:r>
            <a:r>
              <a:rPr lang="en-US" sz="2400" dirty="0" smtClean="0">
                <a:latin typeface="Gill Sans MT" pitchFamily="34" charset="0"/>
                <a:cs typeface="Arial" pitchFamily="34" charset="0"/>
              </a:rPr>
              <a:t>growing trade deficit in the manufacturing sector is 	a structural concern for the economy. </a:t>
            </a:r>
          </a:p>
          <a:p>
            <a:pPr>
              <a:buFont typeface="Arial" pitchFamily="34" charset="0"/>
              <a:buChar char="•"/>
              <a:tabLst>
                <a:tab pos="457200" algn="l"/>
              </a:tabLst>
            </a:pPr>
            <a:endParaRPr lang="en-GB" dirty="0"/>
          </a:p>
        </p:txBody>
      </p:sp>
      <p:pic>
        <p:nvPicPr>
          <p:cNvPr id="16" name="Picture 15" descr="C:\Users\KGOMOT~1\AppData\Local\Temp\image.png"/>
          <p:cNvPicPr/>
          <p:nvPr/>
        </p:nvPicPr>
        <p:blipFill>
          <a:blip r:embed="rId3"/>
          <a:srcRect/>
          <a:stretch>
            <a:fillRect/>
          </a:stretch>
        </p:blipFill>
        <p:spPr bwMode="auto">
          <a:xfrm>
            <a:off x="1071538" y="1206501"/>
            <a:ext cx="6366217" cy="3898900"/>
          </a:xfrm>
          <a:prstGeom prst="rect">
            <a:avLst/>
          </a:prstGeom>
          <a:noFill/>
          <a:ln w="9525">
            <a:noFill/>
            <a:miter lim="800000"/>
            <a:headEnd/>
            <a:tailEnd/>
          </a:ln>
        </p:spPr>
      </p:pic>
    </p:spTree>
    <p:extLst>
      <p:ext uri="{BB962C8B-B14F-4D97-AF65-F5344CB8AC3E}">
        <p14:creationId xmlns:p14="http://schemas.microsoft.com/office/powerpoint/2010/main" xmlns="" val="354675259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152400"/>
            <a:ext cx="7239000" cy="1142960"/>
          </a:xfrm>
        </p:spPr>
        <p:txBody>
          <a:bodyPr>
            <a:noAutofit/>
          </a:bodyPr>
          <a:lstStyle/>
          <a:p>
            <a:pPr algn="ctr"/>
            <a:r>
              <a:rPr lang="en-ZA" sz="2700" dirty="0" smtClean="0">
                <a:latin typeface="Gill Sans"/>
              </a:rPr>
              <a:t> </a:t>
            </a:r>
            <a:r>
              <a:rPr lang="en-ZA" sz="2700" dirty="0" smtClean="0">
                <a:solidFill>
                  <a:schemeClr val="bg1"/>
                </a:solidFill>
                <a:latin typeface="Gill Sans"/>
              </a:rPr>
              <a:t>SA High-Technology Manufacturing Trade Deficit Trend (Million Current USD)</a:t>
            </a:r>
            <a:r>
              <a:rPr lang="en-GB" sz="2700" dirty="0" smtClean="0">
                <a:latin typeface="Gill Sans"/>
              </a:rPr>
              <a:t/>
            </a:r>
            <a:br>
              <a:rPr lang="en-GB" sz="2700" dirty="0" smtClean="0">
                <a:latin typeface="Gill Sans"/>
              </a:rPr>
            </a:br>
            <a:endParaRPr lang="en-ZA" sz="2700" dirty="0">
              <a:solidFill>
                <a:schemeClr val="bg1"/>
              </a:solidFill>
              <a:latin typeface="Gill Sans"/>
            </a:endParaRPr>
          </a:p>
        </p:txBody>
      </p:sp>
      <p:sp>
        <p:nvSpPr>
          <p:cNvPr id="3" name="Content Placeholder 2"/>
          <p:cNvSpPr>
            <a:spLocks noGrp="1"/>
          </p:cNvSpPr>
          <p:nvPr>
            <p:ph idx="1"/>
          </p:nvPr>
        </p:nvSpPr>
        <p:spPr>
          <a:xfrm>
            <a:off x="428596" y="1285860"/>
            <a:ext cx="8229600" cy="5052337"/>
          </a:xfrm>
        </p:spPr>
        <p:txBody>
          <a:bodyPr>
            <a:noAutofit/>
          </a:bodyPr>
          <a:lstStyle/>
          <a:p>
            <a:pPr>
              <a:buFontTx/>
              <a:buChar char="-"/>
            </a:pPr>
            <a:endParaRPr lang="en-US" sz="2200" b="1" dirty="0" smtClean="0"/>
          </a:p>
          <a:p>
            <a:endParaRPr lang="en-US" sz="2200" dirty="0" smtClean="0"/>
          </a:p>
          <a:p>
            <a:endParaRPr lang="en-US" sz="2200" dirty="0" smtClean="0"/>
          </a:p>
          <a:p>
            <a:endParaRPr lang="en-US" sz="2200" dirty="0" smtClean="0"/>
          </a:p>
          <a:p>
            <a:pPr lvl="1"/>
            <a:endParaRPr lang="en-GB" sz="2200" dirty="0" smtClean="0"/>
          </a:p>
        </p:txBody>
      </p:sp>
      <p:sp>
        <p:nvSpPr>
          <p:cNvPr id="4" name="Footer Placeholder 3"/>
          <p:cNvSpPr>
            <a:spLocks noGrp="1"/>
          </p:cNvSpPr>
          <p:nvPr>
            <p:ph type="ftr" sz="quarter" idx="11"/>
          </p:nvPr>
        </p:nvSpPr>
        <p:spPr/>
        <p:txBody>
          <a:bodyPr/>
          <a:lstStyle/>
          <a:p>
            <a:r>
              <a:rPr lang="en-ZA" smtClean="0"/>
              <a:t>www.dst.gov.za</a:t>
            </a:r>
            <a:endParaRPr lang="en-ZA"/>
          </a:p>
        </p:txBody>
      </p:sp>
      <p:sp>
        <p:nvSpPr>
          <p:cNvPr id="5" name="Slide Number Placeholder 4"/>
          <p:cNvSpPr>
            <a:spLocks noGrp="1"/>
          </p:cNvSpPr>
          <p:nvPr>
            <p:ph type="sldNum" sz="quarter" idx="4294967295"/>
          </p:nvPr>
        </p:nvSpPr>
        <p:spPr>
          <a:xfrm>
            <a:off x="6182816" y="6356350"/>
            <a:ext cx="2133600" cy="365125"/>
          </a:xfrm>
          <a:prstGeom prst="rect">
            <a:avLst/>
          </a:prstGeom>
        </p:spPr>
        <p:txBody>
          <a:bodyPr/>
          <a:lstStyle/>
          <a:p>
            <a:fld id="{BFAD8D7B-0938-4F27-A517-1DCF86397A3D}" type="slidenum">
              <a:rPr lang="en-ZA" smtClean="0"/>
              <a:pPr/>
              <a:t>39</a:t>
            </a:fld>
            <a:endParaRPr lang="en-ZA"/>
          </a:p>
        </p:txBody>
      </p:sp>
      <p:graphicFrame>
        <p:nvGraphicFramePr>
          <p:cNvPr id="6" name="Chart 5"/>
          <p:cNvGraphicFramePr/>
          <p:nvPr/>
        </p:nvGraphicFramePr>
        <p:xfrm>
          <a:off x="1142976" y="1357298"/>
          <a:ext cx="6500858" cy="2714644"/>
        </p:xfrm>
        <a:graphic>
          <a:graphicData uri="http://schemas.openxmlformats.org/drawingml/2006/chart">
            <c:chart xmlns:c="http://schemas.openxmlformats.org/drawingml/2006/chart" xmlns:r="http://schemas.openxmlformats.org/officeDocument/2006/relationships" r:id="rId2"/>
          </a:graphicData>
        </a:graphic>
      </p:graphicFrame>
      <p:sp>
        <p:nvSpPr>
          <p:cNvPr id="8" name="Rectangle 7"/>
          <p:cNvSpPr/>
          <p:nvPr/>
        </p:nvSpPr>
        <p:spPr>
          <a:xfrm>
            <a:off x="857224" y="4214818"/>
            <a:ext cx="7786742" cy="22145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smtClean="0">
                <a:solidFill>
                  <a:schemeClr val="tx1"/>
                </a:solidFill>
                <a:latin typeface="Gill Sans MT" pitchFamily="34" charset="0"/>
                <a:cs typeface="Arial" pitchFamily="34" charset="0"/>
              </a:rPr>
              <a:t>Rate of trade deficit growth differs depending on the industry:</a:t>
            </a:r>
          </a:p>
          <a:p>
            <a:endParaRPr lang="en-US" sz="2000" dirty="0" smtClean="0">
              <a:solidFill>
                <a:schemeClr val="tx1"/>
              </a:solidFill>
              <a:latin typeface="Gill Sans MT" pitchFamily="34" charset="0"/>
              <a:cs typeface="Arial" pitchFamily="34" charset="0"/>
            </a:endParaRPr>
          </a:p>
          <a:p>
            <a:pPr>
              <a:buFont typeface="Arial" pitchFamily="34" charset="0"/>
              <a:buChar char="•"/>
              <a:tabLst>
                <a:tab pos="404813" algn="l"/>
              </a:tabLst>
            </a:pPr>
            <a:r>
              <a:rPr lang="en-US" sz="2000" dirty="0" smtClean="0">
                <a:solidFill>
                  <a:schemeClr val="tx1"/>
                </a:solidFill>
                <a:latin typeface="Gill Sans MT" pitchFamily="34" charset="0"/>
                <a:cs typeface="Arial" pitchFamily="34" charset="0"/>
              </a:rPr>
              <a:t> 	Electronics sector 14.5% per year</a:t>
            </a:r>
          </a:p>
          <a:p>
            <a:pPr>
              <a:buFont typeface="Arial" pitchFamily="34" charset="0"/>
              <a:buChar char="•"/>
              <a:tabLst>
                <a:tab pos="404813" algn="l"/>
              </a:tabLst>
            </a:pPr>
            <a:r>
              <a:rPr lang="en-US" sz="2000" dirty="0" smtClean="0">
                <a:solidFill>
                  <a:schemeClr val="tx1"/>
                </a:solidFill>
                <a:latin typeface="Gill Sans MT" pitchFamily="34" charset="0"/>
                <a:cs typeface="Arial" pitchFamily="34" charset="0"/>
              </a:rPr>
              <a:t>	Pharmaceuticals 12.7% per year</a:t>
            </a:r>
          </a:p>
          <a:p>
            <a:pPr>
              <a:buFont typeface="Arial" pitchFamily="34" charset="0"/>
              <a:buChar char="•"/>
              <a:tabLst>
                <a:tab pos="404813" algn="l"/>
              </a:tabLst>
            </a:pPr>
            <a:r>
              <a:rPr lang="en-US" sz="2000" dirty="0" smtClean="0">
                <a:solidFill>
                  <a:schemeClr val="tx1"/>
                </a:solidFill>
                <a:latin typeface="Gill Sans MT" pitchFamily="34" charset="0"/>
                <a:cs typeface="Arial" pitchFamily="34" charset="0"/>
              </a:rPr>
              <a:t>	Scientific instruments 11.0% per year</a:t>
            </a:r>
          </a:p>
          <a:p>
            <a:pPr>
              <a:buFont typeface="Arial" pitchFamily="34" charset="0"/>
              <a:buChar char="•"/>
              <a:tabLst>
                <a:tab pos="404813" algn="l"/>
              </a:tabLst>
            </a:pPr>
            <a:r>
              <a:rPr lang="en-US" sz="2000" dirty="0" smtClean="0">
                <a:solidFill>
                  <a:schemeClr val="tx1"/>
                </a:solidFill>
                <a:latin typeface="Gill Sans MT" pitchFamily="34" charset="0"/>
                <a:cs typeface="Arial" pitchFamily="34" charset="0"/>
              </a:rPr>
              <a:t>	Office, accounting and computing machinery 10.7% per year</a:t>
            </a:r>
          </a:p>
          <a:p>
            <a:pPr>
              <a:buFont typeface="Arial" pitchFamily="34" charset="0"/>
              <a:buChar char="•"/>
              <a:tabLst>
                <a:tab pos="404813" algn="l"/>
              </a:tabLst>
            </a:pPr>
            <a:r>
              <a:rPr lang="en-US" sz="2000" dirty="0" smtClean="0">
                <a:solidFill>
                  <a:schemeClr val="tx1"/>
                </a:solidFill>
                <a:latin typeface="Gill Sans MT" pitchFamily="34" charset="0"/>
                <a:cs typeface="Arial" pitchFamily="34" charset="0"/>
              </a:rPr>
              <a:t>	Aerospace 3.5% per year</a:t>
            </a:r>
            <a:endParaRPr lang="en-GB" dirty="0">
              <a:solidFill>
                <a:schemeClr val="tx1"/>
              </a:solidFill>
              <a:latin typeface="Gill Sans MT" pitchFamily="34" charset="0"/>
            </a:endParaRPr>
          </a:p>
        </p:txBody>
      </p:sp>
    </p:spTree>
    <p:extLst>
      <p:ext uri="{BB962C8B-B14F-4D97-AF65-F5344CB8AC3E}">
        <p14:creationId xmlns:p14="http://schemas.microsoft.com/office/powerpoint/2010/main" xmlns="" val="354675259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0"/>
            <a:ext cx="7315200" cy="1066800"/>
          </a:xfrm>
        </p:spPr>
        <p:txBody>
          <a:bodyPr/>
          <a:lstStyle/>
          <a:p>
            <a:pPr algn="ctr"/>
            <a:r>
              <a:rPr lang="en-US" sz="3500" dirty="0" smtClean="0">
                <a:solidFill>
                  <a:schemeClr val="bg1"/>
                </a:solidFill>
                <a:latin typeface="Gill Sans"/>
              </a:rPr>
              <a:t>NDP and the role of STI (1)</a:t>
            </a:r>
            <a:endParaRPr lang="en-GB" sz="3500" dirty="0">
              <a:solidFill>
                <a:schemeClr val="bg1"/>
              </a:solidFill>
              <a:latin typeface="Gill Sans"/>
            </a:endParaRPr>
          </a:p>
        </p:txBody>
      </p:sp>
      <p:sp>
        <p:nvSpPr>
          <p:cNvPr id="3" name="Content Placeholder 2"/>
          <p:cNvSpPr>
            <a:spLocks noGrp="1"/>
          </p:cNvSpPr>
          <p:nvPr>
            <p:ph idx="1"/>
          </p:nvPr>
        </p:nvSpPr>
        <p:spPr>
          <a:xfrm>
            <a:off x="457200" y="1447800"/>
            <a:ext cx="8229600" cy="4213225"/>
          </a:xfrm>
        </p:spPr>
        <p:txBody>
          <a:bodyPr/>
          <a:lstStyle/>
          <a:p>
            <a:pPr algn="just"/>
            <a:r>
              <a:rPr lang="en-US" dirty="0" smtClean="0">
                <a:latin typeface="Gill Sans MT" pitchFamily="34" charset="0"/>
              </a:rPr>
              <a:t>The NDP acknowledges economic development is a longer-term project and that innovation should grow in importance over time.</a:t>
            </a:r>
          </a:p>
          <a:p>
            <a:pPr algn="just"/>
            <a:r>
              <a:rPr lang="en-US" dirty="0" smtClean="0">
                <a:latin typeface="Gill Sans MT" pitchFamily="34" charset="0"/>
              </a:rPr>
              <a:t>Identifies three phases:</a:t>
            </a:r>
          </a:p>
          <a:p>
            <a:pPr lvl="1" algn="just"/>
            <a:r>
              <a:rPr lang="en-US" dirty="0" smtClean="0">
                <a:latin typeface="Gill Sans MT" pitchFamily="34" charset="0"/>
              </a:rPr>
              <a:t>The </a:t>
            </a:r>
            <a:r>
              <a:rPr lang="en-US" b="1" dirty="0" smtClean="0">
                <a:latin typeface="Gill Sans MT" pitchFamily="34" charset="0"/>
              </a:rPr>
              <a:t>first phase (2012-2017</a:t>
            </a:r>
            <a:r>
              <a:rPr lang="en-US" dirty="0" smtClean="0">
                <a:solidFill>
                  <a:schemeClr val="tx1"/>
                </a:solidFill>
                <a:latin typeface="Gill Sans MT" pitchFamily="34" charset="0"/>
              </a:rPr>
              <a:t>), the focus should be on 'intensifying research and development spending, emphasising opportunities linked to existing industries‘ .</a:t>
            </a:r>
            <a:endParaRPr lang="en-GB" dirty="0" smtClean="0">
              <a:solidFill>
                <a:schemeClr val="tx1"/>
              </a:solidFill>
              <a:latin typeface="Gill Sans MT" pitchFamily="34" charset="0"/>
            </a:endParaRPr>
          </a:p>
        </p:txBody>
      </p:sp>
      <p:sp>
        <p:nvSpPr>
          <p:cNvPr id="4" name="Slide Number Placeholder 3"/>
          <p:cNvSpPr>
            <a:spLocks noGrp="1"/>
          </p:cNvSpPr>
          <p:nvPr>
            <p:ph type="sldNum" sz="quarter" idx="12"/>
          </p:nvPr>
        </p:nvSpPr>
        <p:spPr/>
        <p:txBody>
          <a:bodyPr/>
          <a:lstStyle/>
          <a:p>
            <a:pPr>
              <a:defRPr/>
            </a:pPr>
            <a:fld id="{AF9D2C1F-4521-4230-8640-979ED7ED76E4}" type="slidenum">
              <a:rPr lang="en-US" smtClean="0"/>
              <a:pPr>
                <a:defRPr/>
              </a:pPr>
              <a:t>4</a:t>
            </a:fld>
            <a:endParaRPr lang="en-US"/>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5" name="Slide Number Placeholder 5"/>
          <p:cNvSpPr>
            <a:spLocks noGrp="1"/>
          </p:cNvSpPr>
          <p:nvPr>
            <p:ph type="sldNum" sz="quarter" idx="12"/>
          </p:nvPr>
        </p:nvSpPr>
        <p:spPr bwMode="auto">
          <a:xfrm>
            <a:off x="3276600" y="6224588"/>
            <a:ext cx="2133600" cy="365125"/>
          </a:xfrm>
          <a:noFill/>
          <a:ln>
            <a:miter lim="800000"/>
            <a:headEnd/>
            <a:tailEnd/>
          </a:ln>
        </p:spPr>
        <p:txBody>
          <a:bodyPr wrap="square" numCol="1" anchorCtr="0" compatLnSpc="1">
            <a:prstTxWarp prst="textNoShape">
              <a:avLst/>
            </a:prstTxWarp>
          </a:bodyPr>
          <a:lstStyle/>
          <a:p>
            <a:pPr algn="ctr" fontAlgn="base">
              <a:spcBef>
                <a:spcPct val="0"/>
              </a:spcBef>
              <a:spcAft>
                <a:spcPct val="0"/>
              </a:spcAft>
            </a:pPr>
            <a:fld id="{A19A6566-0943-4872-912A-1E09BB4C6E6E}" type="slidenum">
              <a:rPr lang="en-US" smtClean="0">
                <a:latin typeface="Gill Sans MT" pitchFamily="34" charset="0"/>
                <a:cs typeface="Arial" pitchFamily="34" charset="0"/>
              </a:rPr>
              <a:pPr algn="ctr" fontAlgn="base">
                <a:spcBef>
                  <a:spcPct val="0"/>
                </a:spcBef>
                <a:spcAft>
                  <a:spcPct val="0"/>
                </a:spcAft>
              </a:pPr>
              <a:t>40</a:t>
            </a:fld>
            <a:endParaRPr lang="en-US" smtClean="0">
              <a:latin typeface="Gill Sans MT" pitchFamily="34" charset="0"/>
              <a:cs typeface="Arial" pitchFamily="34" charset="0"/>
            </a:endParaRPr>
          </a:p>
        </p:txBody>
      </p:sp>
      <p:sp>
        <p:nvSpPr>
          <p:cNvPr id="6" name="Rectangle 7"/>
          <p:cNvSpPr>
            <a:spLocks noChangeArrowheads="1"/>
          </p:cNvSpPr>
          <p:nvPr/>
        </p:nvSpPr>
        <p:spPr bwMode="auto">
          <a:xfrm>
            <a:off x="230189" y="1296988"/>
            <a:ext cx="3808411" cy="4894673"/>
          </a:xfrm>
          <a:prstGeom prst="rect">
            <a:avLst/>
          </a:prstGeom>
          <a:noFill/>
          <a:ln w="9525">
            <a:noFill/>
            <a:miter lim="800000"/>
            <a:headEnd/>
            <a:tailEnd/>
          </a:ln>
        </p:spPr>
        <p:txBody>
          <a:bodyPr wrap="square">
            <a:spAutoFit/>
          </a:bodyPr>
          <a:lstStyle/>
          <a:p>
            <a:pPr marL="0" lvl="1" algn="ctr" fontAlgn="auto">
              <a:lnSpc>
                <a:spcPct val="80000"/>
              </a:lnSpc>
              <a:spcBef>
                <a:spcPts val="675"/>
              </a:spcBef>
              <a:spcAft>
                <a:spcPts val="0"/>
              </a:spcAft>
              <a:defRPr/>
            </a:pPr>
            <a:r>
              <a:rPr lang="en-ZA" b="1" dirty="0" smtClean="0">
                <a:latin typeface="GillSans" pitchFamily="34" charset="0"/>
                <a:cs typeface="Arial" charset="0"/>
              </a:rPr>
              <a:t>Current Account Deficit</a:t>
            </a:r>
          </a:p>
          <a:p>
            <a:pPr marL="0" lvl="1" fontAlgn="auto">
              <a:lnSpc>
                <a:spcPct val="80000"/>
              </a:lnSpc>
              <a:spcBef>
                <a:spcPts val="675"/>
              </a:spcBef>
              <a:spcAft>
                <a:spcPts val="0"/>
              </a:spcAft>
              <a:defRPr/>
            </a:pPr>
            <a:r>
              <a:rPr lang="en-ZA" dirty="0" smtClean="0">
                <a:latin typeface="GillSans" pitchFamily="34" charset="0"/>
                <a:cs typeface="Arial" charset="0"/>
              </a:rPr>
              <a:t>Agriculture;  Current Account deficit</a:t>
            </a:r>
          </a:p>
          <a:p>
            <a:pPr marL="0" lvl="1" fontAlgn="auto">
              <a:lnSpc>
                <a:spcPct val="80000"/>
              </a:lnSpc>
              <a:spcBef>
                <a:spcPts val="675"/>
              </a:spcBef>
              <a:spcAft>
                <a:spcPts val="0"/>
              </a:spcAft>
              <a:defRPr/>
            </a:pPr>
            <a:endParaRPr lang="en-ZA" dirty="0" smtClean="0">
              <a:latin typeface="GillSans" pitchFamily="34" charset="0"/>
              <a:cs typeface="Arial" charset="0"/>
            </a:endParaRPr>
          </a:p>
          <a:p>
            <a:pPr marL="0" lvl="1" fontAlgn="auto">
              <a:lnSpc>
                <a:spcPct val="80000"/>
              </a:lnSpc>
              <a:spcBef>
                <a:spcPts val="675"/>
              </a:spcBef>
              <a:spcAft>
                <a:spcPts val="0"/>
              </a:spcAft>
              <a:defRPr/>
            </a:pPr>
            <a:endParaRPr lang="en-ZA" dirty="0" smtClean="0">
              <a:latin typeface="GillSans" pitchFamily="34" charset="0"/>
              <a:cs typeface="Arial" charset="0"/>
            </a:endParaRPr>
          </a:p>
          <a:p>
            <a:pPr marL="0" lvl="1" fontAlgn="auto">
              <a:lnSpc>
                <a:spcPct val="80000"/>
              </a:lnSpc>
              <a:spcBef>
                <a:spcPts val="675"/>
              </a:spcBef>
              <a:spcAft>
                <a:spcPts val="0"/>
              </a:spcAft>
              <a:defRPr/>
            </a:pPr>
            <a:r>
              <a:rPr lang="en-ZA" dirty="0" smtClean="0">
                <a:latin typeface="GillSans" pitchFamily="34" charset="0"/>
                <a:cs typeface="Arial" charset="0"/>
              </a:rPr>
              <a:t>Aerospace</a:t>
            </a:r>
          </a:p>
          <a:p>
            <a:pPr marL="0" lvl="1" fontAlgn="auto">
              <a:lnSpc>
                <a:spcPct val="80000"/>
              </a:lnSpc>
              <a:spcBef>
                <a:spcPts val="675"/>
              </a:spcBef>
              <a:spcAft>
                <a:spcPts val="0"/>
              </a:spcAft>
              <a:defRPr/>
            </a:pPr>
            <a:endParaRPr lang="en-ZA" dirty="0" smtClean="0">
              <a:latin typeface="GillSans" pitchFamily="34" charset="0"/>
              <a:cs typeface="Arial" charset="0"/>
            </a:endParaRPr>
          </a:p>
          <a:p>
            <a:pPr marL="0" lvl="1" fontAlgn="auto">
              <a:lnSpc>
                <a:spcPct val="80000"/>
              </a:lnSpc>
              <a:spcBef>
                <a:spcPts val="675"/>
              </a:spcBef>
              <a:spcAft>
                <a:spcPts val="0"/>
              </a:spcAft>
              <a:defRPr/>
            </a:pPr>
            <a:r>
              <a:rPr lang="en-ZA" dirty="0" smtClean="0">
                <a:latin typeface="GillSans" pitchFamily="34" charset="0"/>
                <a:cs typeface="Arial" charset="0"/>
              </a:rPr>
              <a:t>Manufacturing</a:t>
            </a:r>
          </a:p>
          <a:p>
            <a:pPr marL="0" lvl="1" fontAlgn="auto">
              <a:lnSpc>
                <a:spcPct val="80000"/>
              </a:lnSpc>
              <a:spcBef>
                <a:spcPts val="675"/>
              </a:spcBef>
              <a:spcAft>
                <a:spcPts val="0"/>
              </a:spcAft>
              <a:defRPr/>
            </a:pPr>
            <a:r>
              <a:rPr lang="en-ZA" dirty="0" smtClean="0">
                <a:latin typeface="Gill Sans"/>
                <a:cs typeface="Arial" charset="0"/>
              </a:rPr>
              <a:t>Electronics sector</a:t>
            </a:r>
          </a:p>
          <a:p>
            <a:pPr marL="0" lvl="1" fontAlgn="auto">
              <a:lnSpc>
                <a:spcPct val="80000"/>
              </a:lnSpc>
              <a:spcBef>
                <a:spcPts val="675"/>
              </a:spcBef>
              <a:spcAft>
                <a:spcPts val="0"/>
              </a:spcAft>
              <a:defRPr/>
            </a:pPr>
            <a:r>
              <a:rPr lang="en-ZA" dirty="0" smtClean="0">
                <a:latin typeface="Gill Sans"/>
                <a:cs typeface="Arial" charset="0"/>
              </a:rPr>
              <a:t>office equipment, </a:t>
            </a:r>
            <a:r>
              <a:rPr lang="en-US" dirty="0" smtClean="0">
                <a:latin typeface="Gill Sans"/>
                <a:cs typeface="Arial" pitchFamily="34" charset="0"/>
              </a:rPr>
              <a:t>accounting and  computing machinery</a:t>
            </a:r>
            <a:r>
              <a:rPr lang="en-ZA" dirty="0" smtClean="0">
                <a:latin typeface="Gill Sans"/>
                <a:cs typeface="Arial" charset="0"/>
              </a:rPr>
              <a:t> </a:t>
            </a:r>
          </a:p>
          <a:p>
            <a:pPr marL="0" lvl="1" fontAlgn="auto">
              <a:lnSpc>
                <a:spcPct val="80000"/>
              </a:lnSpc>
              <a:spcBef>
                <a:spcPts val="675"/>
              </a:spcBef>
              <a:spcAft>
                <a:spcPts val="0"/>
              </a:spcAft>
              <a:defRPr/>
            </a:pPr>
            <a:endParaRPr lang="en-ZA" dirty="0" smtClean="0">
              <a:latin typeface="Gill Sans"/>
              <a:cs typeface="Arial" charset="0"/>
            </a:endParaRPr>
          </a:p>
          <a:p>
            <a:pPr marL="0" lvl="1" fontAlgn="auto">
              <a:lnSpc>
                <a:spcPct val="80000"/>
              </a:lnSpc>
              <a:spcBef>
                <a:spcPts val="675"/>
              </a:spcBef>
              <a:spcAft>
                <a:spcPts val="0"/>
              </a:spcAft>
              <a:defRPr/>
            </a:pPr>
            <a:r>
              <a:rPr lang="en-ZA" dirty="0" smtClean="0">
                <a:latin typeface="Gill Sans"/>
                <a:cs typeface="Arial" charset="0"/>
              </a:rPr>
              <a:t>Pharmaceutical</a:t>
            </a:r>
          </a:p>
          <a:p>
            <a:pPr marL="0" lvl="1" fontAlgn="auto">
              <a:lnSpc>
                <a:spcPct val="80000"/>
              </a:lnSpc>
              <a:spcBef>
                <a:spcPts val="675"/>
              </a:spcBef>
              <a:spcAft>
                <a:spcPts val="0"/>
              </a:spcAft>
              <a:defRPr/>
            </a:pPr>
            <a:endParaRPr lang="en-ZA" dirty="0" smtClean="0">
              <a:latin typeface="GillSans" pitchFamily="34" charset="0"/>
              <a:cs typeface="Arial" charset="0"/>
            </a:endParaRPr>
          </a:p>
          <a:p>
            <a:pPr marL="0" lvl="1" fontAlgn="auto">
              <a:lnSpc>
                <a:spcPct val="80000"/>
              </a:lnSpc>
              <a:spcBef>
                <a:spcPts val="675"/>
              </a:spcBef>
              <a:spcAft>
                <a:spcPts val="0"/>
              </a:spcAft>
              <a:defRPr/>
            </a:pPr>
            <a:endParaRPr lang="en-ZA" dirty="0" smtClean="0">
              <a:latin typeface="GillSans" pitchFamily="34" charset="0"/>
              <a:cs typeface="Arial" charset="0"/>
            </a:endParaRPr>
          </a:p>
          <a:p>
            <a:pPr marL="0" lvl="1" fontAlgn="auto">
              <a:lnSpc>
                <a:spcPct val="80000"/>
              </a:lnSpc>
              <a:spcBef>
                <a:spcPts val="675"/>
              </a:spcBef>
              <a:spcAft>
                <a:spcPts val="0"/>
              </a:spcAft>
              <a:defRPr/>
            </a:pPr>
            <a:r>
              <a:rPr lang="en-ZA" dirty="0" smtClean="0">
                <a:latin typeface="GillSans" pitchFamily="34" charset="0"/>
                <a:cs typeface="Arial" charset="0"/>
              </a:rPr>
              <a:t>  </a:t>
            </a:r>
          </a:p>
          <a:p>
            <a:pPr marL="0" lvl="1" fontAlgn="auto">
              <a:lnSpc>
                <a:spcPct val="80000"/>
              </a:lnSpc>
              <a:spcBef>
                <a:spcPts val="675"/>
              </a:spcBef>
              <a:spcAft>
                <a:spcPts val="0"/>
              </a:spcAft>
              <a:defRPr/>
            </a:pPr>
            <a:endParaRPr lang="en-US" dirty="0">
              <a:latin typeface="GillSans" pitchFamily="34" charset="0"/>
              <a:cs typeface="Gill Sans MT"/>
            </a:endParaRPr>
          </a:p>
        </p:txBody>
      </p:sp>
      <p:sp>
        <p:nvSpPr>
          <p:cNvPr id="9" name="Rectangle 7"/>
          <p:cNvSpPr>
            <a:spLocks noChangeArrowheads="1"/>
          </p:cNvSpPr>
          <p:nvPr/>
        </p:nvSpPr>
        <p:spPr bwMode="auto">
          <a:xfrm>
            <a:off x="4114800" y="1295400"/>
            <a:ext cx="4267200" cy="5607176"/>
          </a:xfrm>
          <a:prstGeom prst="rect">
            <a:avLst/>
          </a:prstGeom>
          <a:noFill/>
          <a:ln w="9525">
            <a:noFill/>
            <a:miter lim="800000"/>
            <a:headEnd/>
            <a:tailEnd/>
          </a:ln>
        </p:spPr>
        <p:txBody>
          <a:bodyPr wrap="square">
            <a:spAutoFit/>
          </a:bodyPr>
          <a:lstStyle/>
          <a:p>
            <a:pPr marL="0" lvl="1" algn="ctr" fontAlgn="auto">
              <a:lnSpc>
                <a:spcPct val="80000"/>
              </a:lnSpc>
              <a:spcBef>
                <a:spcPts val="675"/>
              </a:spcBef>
              <a:spcAft>
                <a:spcPts val="0"/>
              </a:spcAft>
              <a:defRPr/>
            </a:pPr>
            <a:r>
              <a:rPr lang="en-ZA" b="1" dirty="0" smtClean="0">
                <a:latin typeface="GillSans" pitchFamily="34" charset="0"/>
                <a:cs typeface="Arial" charset="0"/>
              </a:rPr>
              <a:t>Indicators</a:t>
            </a:r>
          </a:p>
          <a:p>
            <a:pPr marL="0" lvl="1" fontAlgn="auto">
              <a:lnSpc>
                <a:spcPct val="80000"/>
              </a:lnSpc>
              <a:spcBef>
                <a:spcPts val="675"/>
              </a:spcBef>
              <a:spcAft>
                <a:spcPts val="0"/>
              </a:spcAft>
              <a:defRPr/>
            </a:pPr>
            <a:r>
              <a:rPr lang="en-ZA" dirty="0" err="1" smtClean="0">
                <a:latin typeface="GillSans" pitchFamily="34" charset="0"/>
                <a:cs typeface="Arial" charset="0"/>
              </a:rPr>
              <a:t>Bioeconomy</a:t>
            </a:r>
            <a:r>
              <a:rPr lang="en-ZA" dirty="0" smtClean="0">
                <a:latin typeface="GillSans" pitchFamily="34" charset="0"/>
                <a:cs typeface="Arial" charset="0"/>
              </a:rPr>
              <a:t>,   GDP      </a:t>
            </a:r>
            <a:r>
              <a:rPr lang="en-ZA" baseline="30000" dirty="0" smtClean="0">
                <a:latin typeface="GillSans" pitchFamily="34" charset="0"/>
                <a:cs typeface="Arial" charset="0"/>
              </a:rPr>
              <a:t>+</a:t>
            </a:r>
            <a:r>
              <a:rPr lang="en-ZA" dirty="0" smtClean="0">
                <a:latin typeface="GillSans" pitchFamily="34" charset="0"/>
                <a:cs typeface="Arial" charset="0"/>
              </a:rPr>
              <a:t>,  CCA</a:t>
            </a:r>
          </a:p>
          <a:p>
            <a:pPr marL="0" lvl="1" fontAlgn="auto">
              <a:lnSpc>
                <a:spcPct val="80000"/>
              </a:lnSpc>
              <a:spcBef>
                <a:spcPts val="675"/>
              </a:spcBef>
              <a:spcAft>
                <a:spcPts val="0"/>
              </a:spcAft>
              <a:defRPr/>
            </a:pPr>
            <a:r>
              <a:rPr lang="en-ZA" dirty="0" smtClean="0">
                <a:latin typeface="GillSans" pitchFamily="34" charset="0"/>
                <a:cs typeface="Arial" charset="0"/>
              </a:rPr>
              <a:t>Animal cluster (TIA)      </a:t>
            </a:r>
            <a:r>
              <a:rPr lang="en-ZA" baseline="30000" dirty="0" smtClean="0">
                <a:latin typeface="GillSans" pitchFamily="34" charset="0"/>
                <a:cs typeface="Arial" charset="0"/>
              </a:rPr>
              <a:t>+</a:t>
            </a:r>
            <a:r>
              <a:rPr lang="en-ZA" dirty="0" smtClean="0">
                <a:latin typeface="GillSans" pitchFamily="34" charset="0"/>
                <a:cs typeface="Arial" charset="0"/>
              </a:rPr>
              <a:t> GDP </a:t>
            </a:r>
          </a:p>
          <a:p>
            <a:pPr marL="0" lvl="1" fontAlgn="auto">
              <a:lnSpc>
                <a:spcPct val="80000"/>
              </a:lnSpc>
              <a:spcBef>
                <a:spcPts val="675"/>
              </a:spcBef>
              <a:spcAft>
                <a:spcPts val="0"/>
              </a:spcAft>
              <a:defRPr/>
            </a:pPr>
            <a:endParaRPr lang="en-ZA" dirty="0" smtClean="0">
              <a:latin typeface="GillSans" pitchFamily="34" charset="0"/>
              <a:cs typeface="Arial" charset="0"/>
            </a:endParaRPr>
          </a:p>
          <a:p>
            <a:pPr marL="0" lvl="1" fontAlgn="auto">
              <a:lnSpc>
                <a:spcPct val="80000"/>
              </a:lnSpc>
              <a:spcBef>
                <a:spcPts val="675"/>
              </a:spcBef>
              <a:spcAft>
                <a:spcPts val="0"/>
              </a:spcAft>
              <a:defRPr/>
            </a:pPr>
            <a:r>
              <a:rPr lang="en-ZA" dirty="0" smtClean="0">
                <a:latin typeface="GillSans" pitchFamily="34" charset="0"/>
                <a:cs typeface="Arial" charset="0"/>
              </a:rPr>
              <a:t>UAS,      GDP    </a:t>
            </a:r>
            <a:r>
              <a:rPr lang="en-ZA" baseline="30000" dirty="0" smtClean="0">
                <a:latin typeface="GillSans" pitchFamily="34" charset="0"/>
                <a:cs typeface="Arial" charset="0"/>
              </a:rPr>
              <a:t>+</a:t>
            </a:r>
            <a:endParaRPr lang="en-ZA" dirty="0" smtClean="0">
              <a:latin typeface="GillSans" pitchFamily="34" charset="0"/>
              <a:cs typeface="Arial" charset="0"/>
            </a:endParaRPr>
          </a:p>
          <a:p>
            <a:pPr marL="0" lvl="1" fontAlgn="auto">
              <a:lnSpc>
                <a:spcPct val="80000"/>
              </a:lnSpc>
              <a:spcBef>
                <a:spcPts val="675"/>
              </a:spcBef>
              <a:spcAft>
                <a:spcPts val="0"/>
              </a:spcAft>
              <a:defRPr/>
            </a:pPr>
            <a:r>
              <a:rPr lang="en-ZA" dirty="0" err="1" smtClean="0">
                <a:latin typeface="GillSans" pitchFamily="34" charset="0"/>
                <a:cs typeface="Arial" charset="0"/>
              </a:rPr>
              <a:t>Biocomposites</a:t>
            </a:r>
            <a:r>
              <a:rPr lang="en-ZA" dirty="0" smtClean="0">
                <a:latin typeface="GillSans" pitchFamily="34" charset="0"/>
                <a:cs typeface="Arial" charset="0"/>
              </a:rPr>
              <a:t>       </a:t>
            </a:r>
            <a:r>
              <a:rPr lang="en-ZA" baseline="30000" dirty="0" smtClean="0">
                <a:latin typeface="GillSans" pitchFamily="34" charset="0"/>
                <a:cs typeface="Arial" charset="0"/>
              </a:rPr>
              <a:t>+</a:t>
            </a:r>
            <a:r>
              <a:rPr lang="en-ZA" dirty="0" smtClean="0">
                <a:latin typeface="GillSans" pitchFamily="34" charset="0"/>
                <a:cs typeface="Arial" charset="0"/>
              </a:rPr>
              <a:t>  GDP</a:t>
            </a:r>
          </a:p>
          <a:p>
            <a:pPr marL="0" lvl="1" fontAlgn="auto">
              <a:lnSpc>
                <a:spcPct val="80000"/>
              </a:lnSpc>
              <a:spcBef>
                <a:spcPts val="675"/>
              </a:spcBef>
              <a:spcAft>
                <a:spcPts val="0"/>
              </a:spcAft>
              <a:defRPr/>
            </a:pPr>
            <a:r>
              <a:rPr lang="en-ZA" dirty="0" smtClean="0">
                <a:latin typeface="GillSans" pitchFamily="34" charset="0"/>
                <a:cs typeface="Arial" charset="0"/>
              </a:rPr>
              <a:t>AMTS, SIF, Nanotechnology </a:t>
            </a:r>
            <a:r>
              <a:rPr lang="en-ZA" dirty="0" err="1" smtClean="0">
                <a:latin typeface="GillSans" pitchFamily="34" charset="0"/>
                <a:cs typeface="Arial" charset="0"/>
              </a:rPr>
              <a:t>Centers</a:t>
            </a:r>
            <a:endParaRPr lang="en-ZA" dirty="0" smtClean="0">
              <a:latin typeface="GillSans" pitchFamily="34" charset="0"/>
              <a:cs typeface="Arial" charset="0"/>
            </a:endParaRPr>
          </a:p>
          <a:p>
            <a:pPr marL="0" lvl="1" fontAlgn="auto">
              <a:lnSpc>
                <a:spcPct val="80000"/>
              </a:lnSpc>
              <a:spcBef>
                <a:spcPts val="675"/>
              </a:spcBef>
              <a:spcAft>
                <a:spcPts val="0"/>
              </a:spcAft>
              <a:defRPr/>
            </a:pPr>
            <a:r>
              <a:rPr lang="en-ZA" dirty="0" err="1" smtClean="0">
                <a:latin typeface="GillSans" pitchFamily="34" charset="0"/>
                <a:cs typeface="Arial" charset="0"/>
              </a:rPr>
              <a:t>Bioeconomy</a:t>
            </a:r>
            <a:r>
              <a:rPr lang="en-ZA" dirty="0" smtClean="0">
                <a:latin typeface="GillSans" pitchFamily="34" charset="0"/>
                <a:cs typeface="Arial" charset="0"/>
              </a:rPr>
              <a:t> (Industry)     </a:t>
            </a:r>
            <a:r>
              <a:rPr lang="en-ZA" baseline="30000" dirty="0" smtClean="0">
                <a:latin typeface="GillSans" pitchFamily="34" charset="0"/>
                <a:cs typeface="Arial" charset="0"/>
              </a:rPr>
              <a:t> +</a:t>
            </a:r>
            <a:r>
              <a:rPr lang="en-ZA" dirty="0" smtClean="0">
                <a:latin typeface="GillSans" pitchFamily="34" charset="0"/>
                <a:cs typeface="Arial" charset="0"/>
              </a:rPr>
              <a:t> (CAD), GDP</a:t>
            </a:r>
          </a:p>
          <a:p>
            <a:pPr marL="0" lvl="1" fontAlgn="auto">
              <a:lnSpc>
                <a:spcPct val="80000"/>
              </a:lnSpc>
              <a:spcBef>
                <a:spcPts val="675"/>
              </a:spcBef>
              <a:spcAft>
                <a:spcPts val="0"/>
              </a:spcAft>
              <a:defRPr/>
            </a:pPr>
            <a:r>
              <a:rPr lang="en-ZA" dirty="0" smtClean="0">
                <a:latin typeface="GillSans" pitchFamily="34" charset="0"/>
                <a:cs typeface="Arial" charset="0"/>
              </a:rPr>
              <a:t>ICT Roadmap;     </a:t>
            </a:r>
          </a:p>
          <a:p>
            <a:pPr marL="0" lvl="1" fontAlgn="auto">
              <a:lnSpc>
                <a:spcPct val="80000"/>
              </a:lnSpc>
              <a:spcBef>
                <a:spcPts val="675"/>
              </a:spcBef>
              <a:spcAft>
                <a:spcPts val="0"/>
              </a:spcAft>
              <a:defRPr/>
            </a:pPr>
            <a:r>
              <a:rPr lang="en-ZA" dirty="0" smtClean="0">
                <a:latin typeface="GillSans" pitchFamily="34" charset="0"/>
                <a:cs typeface="Arial" charset="0"/>
              </a:rPr>
              <a:t>   </a:t>
            </a:r>
          </a:p>
          <a:p>
            <a:pPr marL="0" lvl="1" fontAlgn="auto">
              <a:lnSpc>
                <a:spcPct val="80000"/>
              </a:lnSpc>
              <a:spcBef>
                <a:spcPts val="675"/>
              </a:spcBef>
              <a:spcAft>
                <a:spcPts val="0"/>
              </a:spcAft>
              <a:defRPr/>
            </a:pPr>
            <a:r>
              <a:rPr lang="en-ZA" dirty="0" smtClean="0">
                <a:latin typeface="GillSans" pitchFamily="34" charset="0"/>
                <a:cs typeface="Arial" charset="0"/>
              </a:rPr>
              <a:t>   </a:t>
            </a:r>
            <a:r>
              <a:rPr lang="en-ZA" baseline="30000" dirty="0" smtClean="0">
                <a:latin typeface="GillSans" pitchFamily="34" charset="0"/>
                <a:cs typeface="Arial" charset="0"/>
              </a:rPr>
              <a:t>+</a:t>
            </a:r>
            <a:r>
              <a:rPr lang="en-ZA" dirty="0" smtClean="0">
                <a:latin typeface="GillSans" pitchFamily="34" charset="0"/>
                <a:cs typeface="Arial" charset="0"/>
              </a:rPr>
              <a:t> CAD, GDP </a:t>
            </a:r>
          </a:p>
          <a:p>
            <a:pPr marL="0" lvl="1" fontAlgn="auto">
              <a:lnSpc>
                <a:spcPct val="80000"/>
              </a:lnSpc>
              <a:spcBef>
                <a:spcPts val="675"/>
              </a:spcBef>
              <a:spcAft>
                <a:spcPts val="0"/>
              </a:spcAft>
              <a:buFont typeface="Arial" pitchFamily="34" charset="0"/>
              <a:buChar char="•"/>
              <a:defRPr/>
            </a:pPr>
            <a:r>
              <a:rPr lang="en-ZA" dirty="0" smtClean="0">
                <a:latin typeface="GillSans" pitchFamily="34" charset="0"/>
                <a:cs typeface="Arial" charset="0"/>
              </a:rPr>
              <a:t> SHIP</a:t>
            </a:r>
          </a:p>
          <a:p>
            <a:pPr marL="0" lvl="1" fontAlgn="auto">
              <a:lnSpc>
                <a:spcPct val="80000"/>
              </a:lnSpc>
              <a:spcBef>
                <a:spcPts val="675"/>
              </a:spcBef>
              <a:spcAft>
                <a:spcPts val="0"/>
              </a:spcAft>
              <a:buFont typeface="Arial" pitchFamily="34" charset="0"/>
              <a:buChar char="•"/>
              <a:defRPr/>
            </a:pPr>
            <a:r>
              <a:rPr lang="en-ZA" dirty="0" smtClean="0">
                <a:latin typeface="GillSans" pitchFamily="34" charset="0"/>
                <a:cs typeface="Arial" charset="0"/>
              </a:rPr>
              <a:t> </a:t>
            </a:r>
            <a:r>
              <a:rPr lang="en-ZA" dirty="0" err="1" smtClean="0">
                <a:latin typeface="GillSans" pitchFamily="34" charset="0"/>
                <a:cs typeface="Arial" charset="0"/>
              </a:rPr>
              <a:t>Bioeconomy</a:t>
            </a:r>
            <a:r>
              <a:rPr lang="en-ZA" dirty="0" smtClean="0">
                <a:latin typeface="GillSans" pitchFamily="34" charset="0"/>
                <a:cs typeface="Arial" charset="0"/>
              </a:rPr>
              <a:t> (Health)</a:t>
            </a:r>
          </a:p>
          <a:p>
            <a:pPr marL="0" lvl="1" fontAlgn="auto">
              <a:lnSpc>
                <a:spcPct val="80000"/>
              </a:lnSpc>
              <a:spcBef>
                <a:spcPts val="675"/>
              </a:spcBef>
              <a:spcAft>
                <a:spcPts val="0"/>
              </a:spcAft>
              <a:defRPr/>
            </a:pPr>
            <a:endParaRPr lang="en-ZA" dirty="0" smtClean="0">
              <a:latin typeface="GillSans" pitchFamily="34" charset="0"/>
              <a:cs typeface="Arial" charset="0"/>
            </a:endParaRPr>
          </a:p>
          <a:p>
            <a:pPr marL="0" lvl="1" fontAlgn="auto">
              <a:lnSpc>
                <a:spcPct val="80000"/>
              </a:lnSpc>
              <a:spcBef>
                <a:spcPts val="675"/>
              </a:spcBef>
              <a:spcAft>
                <a:spcPts val="0"/>
              </a:spcAft>
              <a:defRPr/>
            </a:pPr>
            <a:r>
              <a:rPr lang="en-ZA" dirty="0" smtClean="0">
                <a:latin typeface="GillSans" pitchFamily="34" charset="0"/>
                <a:cs typeface="Arial" charset="0"/>
              </a:rPr>
              <a:t>                             </a:t>
            </a:r>
          </a:p>
          <a:p>
            <a:pPr marL="0" lvl="1" fontAlgn="auto">
              <a:lnSpc>
                <a:spcPct val="80000"/>
              </a:lnSpc>
              <a:spcBef>
                <a:spcPts val="675"/>
              </a:spcBef>
              <a:spcAft>
                <a:spcPts val="0"/>
              </a:spcAft>
              <a:defRPr/>
            </a:pPr>
            <a:endParaRPr lang="en-ZA" dirty="0" smtClean="0">
              <a:latin typeface="GillSans" pitchFamily="34" charset="0"/>
              <a:cs typeface="Arial" charset="0"/>
            </a:endParaRPr>
          </a:p>
          <a:p>
            <a:pPr marL="0" lvl="1" fontAlgn="auto">
              <a:lnSpc>
                <a:spcPct val="80000"/>
              </a:lnSpc>
              <a:spcBef>
                <a:spcPts val="675"/>
              </a:spcBef>
              <a:spcAft>
                <a:spcPts val="0"/>
              </a:spcAft>
              <a:defRPr/>
            </a:pPr>
            <a:r>
              <a:rPr lang="en-ZA" dirty="0" smtClean="0">
                <a:latin typeface="GillSans" pitchFamily="34" charset="0"/>
                <a:cs typeface="Arial" charset="0"/>
              </a:rPr>
              <a:t>  </a:t>
            </a:r>
          </a:p>
          <a:p>
            <a:pPr marL="0" lvl="1" fontAlgn="auto">
              <a:lnSpc>
                <a:spcPct val="80000"/>
              </a:lnSpc>
              <a:spcBef>
                <a:spcPts val="675"/>
              </a:spcBef>
              <a:spcAft>
                <a:spcPts val="0"/>
              </a:spcAft>
              <a:defRPr/>
            </a:pPr>
            <a:endParaRPr lang="en-US" dirty="0">
              <a:latin typeface="GillSans" pitchFamily="34" charset="0"/>
              <a:cs typeface="Gill Sans MT"/>
            </a:endParaRPr>
          </a:p>
        </p:txBody>
      </p:sp>
      <p:cxnSp>
        <p:nvCxnSpPr>
          <p:cNvPr id="30" name="Straight Connector 29"/>
          <p:cNvCxnSpPr/>
          <p:nvPr/>
        </p:nvCxnSpPr>
        <p:spPr>
          <a:xfrm>
            <a:off x="227012" y="1295400"/>
            <a:ext cx="83820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227011" y="2258568"/>
            <a:ext cx="8378821"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228600" y="2817812"/>
            <a:ext cx="83820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227012" y="3429000"/>
            <a:ext cx="83820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227012" y="4267200"/>
            <a:ext cx="83820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228600" y="5332412"/>
            <a:ext cx="83820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rot="5400000">
            <a:off x="2020889" y="3314700"/>
            <a:ext cx="4037012" cy="1589"/>
          </a:xfrm>
          <a:prstGeom prst="line">
            <a:avLst/>
          </a:prstGeom>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rot="5400000">
            <a:off x="-1789109" y="3314700"/>
            <a:ext cx="4038600" cy="1"/>
          </a:xfrm>
          <a:prstGeom prst="line">
            <a:avLst/>
          </a:prstGeom>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rot="16200000" flipH="1">
            <a:off x="6588915" y="3313905"/>
            <a:ext cx="4037014" cy="3179"/>
          </a:xfrm>
          <a:prstGeom prst="line">
            <a:avLst/>
          </a:prstGeom>
        </p:spPr>
        <p:style>
          <a:lnRef idx="2">
            <a:schemeClr val="accent1"/>
          </a:lnRef>
          <a:fillRef idx="0">
            <a:schemeClr val="accent1"/>
          </a:fillRef>
          <a:effectRef idx="1">
            <a:schemeClr val="accent1"/>
          </a:effectRef>
          <a:fontRef idx="minor">
            <a:schemeClr val="tx1"/>
          </a:fontRef>
        </p:style>
      </p:cxnSp>
      <p:sp>
        <p:nvSpPr>
          <p:cNvPr id="24" name="Title 1"/>
          <p:cNvSpPr txBox="1">
            <a:spLocks/>
          </p:cNvSpPr>
          <p:nvPr/>
        </p:nvSpPr>
        <p:spPr bwMode="auto">
          <a:xfrm>
            <a:off x="1905000" y="-1"/>
            <a:ext cx="7239000" cy="106680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smtClean="0">
                <a:ln>
                  <a:noFill/>
                </a:ln>
                <a:solidFill>
                  <a:schemeClr val="bg1"/>
                </a:solidFill>
                <a:effectLst/>
                <a:uLnTx/>
                <a:uFillTx/>
                <a:latin typeface="Gill Sans MT" pitchFamily="34" charset="0"/>
                <a:ea typeface="MS PGothic" pitchFamily="34" charset="-128"/>
                <a:cs typeface="Arial" pitchFamily="34" charset="0"/>
              </a:rPr>
              <a:t>Current  Account </a:t>
            </a:r>
            <a:r>
              <a:rPr lang="en-US" sz="3200" b="1" dirty="0" smtClean="0">
                <a:solidFill>
                  <a:schemeClr val="bg1"/>
                </a:solidFill>
                <a:latin typeface="Gill Sans MT" pitchFamily="34" charset="0"/>
                <a:cs typeface="Arial" pitchFamily="34" charset="0"/>
              </a:rPr>
              <a:t>D</a:t>
            </a:r>
            <a:r>
              <a:rPr kumimoji="0" lang="en-US" sz="3200" b="1" i="0" u="none" strike="noStrike" kern="1200" cap="none" spc="0" normalizeH="0" baseline="0" noProof="0" dirty="0" err="1" smtClean="0">
                <a:ln>
                  <a:noFill/>
                </a:ln>
                <a:solidFill>
                  <a:schemeClr val="bg1"/>
                </a:solidFill>
                <a:effectLst/>
                <a:uLnTx/>
                <a:uFillTx/>
                <a:latin typeface="Gill Sans MT" pitchFamily="34" charset="0"/>
                <a:ea typeface="MS PGothic" pitchFamily="34" charset="-128"/>
                <a:cs typeface="Arial" pitchFamily="34" charset="0"/>
              </a:rPr>
              <a:t>eficit</a:t>
            </a:r>
            <a:endParaRPr kumimoji="0" lang="en-GB" sz="3200" b="1" i="0" u="none" strike="noStrike" kern="1200" cap="none" spc="0" normalizeH="0" baseline="0" noProof="0" dirty="0">
              <a:ln>
                <a:noFill/>
              </a:ln>
              <a:solidFill>
                <a:schemeClr val="bg1"/>
              </a:solidFill>
              <a:effectLst/>
              <a:uLnTx/>
              <a:uFillTx/>
              <a:latin typeface="Gill Sans MT" pitchFamily="34" charset="0"/>
              <a:ea typeface="MS PGothic" pitchFamily="34" charset="-128"/>
              <a:cs typeface="Arial" pitchFamily="34" charset="0"/>
            </a:endParaRPr>
          </a:p>
        </p:txBody>
      </p:sp>
      <p:sp>
        <p:nvSpPr>
          <p:cNvPr id="25" name="Isosceles Triangle 24"/>
          <p:cNvSpPr/>
          <p:nvPr/>
        </p:nvSpPr>
        <p:spPr>
          <a:xfrm>
            <a:off x="6362700" y="1676400"/>
            <a:ext cx="228600" cy="179832"/>
          </a:xfrm>
          <a:prstGeom prst="triangl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7" name="Isosceles Triangle 26"/>
          <p:cNvSpPr/>
          <p:nvPr/>
        </p:nvSpPr>
        <p:spPr>
          <a:xfrm>
            <a:off x="6629400" y="3520504"/>
            <a:ext cx="228600" cy="179832"/>
          </a:xfrm>
          <a:prstGeom prst="triangl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8" name="Isosceles Triangle 27"/>
          <p:cNvSpPr/>
          <p:nvPr/>
        </p:nvSpPr>
        <p:spPr>
          <a:xfrm>
            <a:off x="4191000" y="4419600"/>
            <a:ext cx="228600" cy="179832"/>
          </a:xfrm>
          <a:prstGeom prst="triangl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ZA" dirty="0" smtClean="0"/>
              <a:t> </a:t>
            </a:r>
            <a:endParaRPr lang="en-GB" dirty="0"/>
          </a:p>
        </p:txBody>
      </p:sp>
      <p:sp>
        <p:nvSpPr>
          <p:cNvPr id="23" name="Isosceles Triangle 22"/>
          <p:cNvSpPr/>
          <p:nvPr/>
        </p:nvSpPr>
        <p:spPr>
          <a:xfrm>
            <a:off x="6400800" y="1953768"/>
            <a:ext cx="228600" cy="179832"/>
          </a:xfrm>
          <a:prstGeom prst="triangl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6" name="Isosceles Triangle 25"/>
          <p:cNvSpPr/>
          <p:nvPr/>
        </p:nvSpPr>
        <p:spPr>
          <a:xfrm>
            <a:off x="5600700" y="2528316"/>
            <a:ext cx="228600" cy="179832"/>
          </a:xfrm>
          <a:prstGeom prst="triangl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9" name="Isosceles Triangle 28"/>
          <p:cNvSpPr/>
          <p:nvPr/>
        </p:nvSpPr>
        <p:spPr>
          <a:xfrm>
            <a:off x="5943600" y="2909316"/>
            <a:ext cx="228600" cy="179832"/>
          </a:xfrm>
          <a:prstGeom prst="triangl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6" descr="parent650mm"/>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714750" y="1285875"/>
            <a:ext cx="1998785" cy="901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43" name="Picture 27" descr="infrastructure 650mm"/>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014047" y="4370388"/>
            <a:ext cx="2048608" cy="703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44" name="Picture 28" descr="catalysis650mm"/>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774832" y="4370389"/>
            <a:ext cx="1491762" cy="684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45" name="Picture 25" descr="systems650mm"/>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6411058" y="4370388"/>
            <a:ext cx="1635369" cy="704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46" name="_s522247"/>
          <p:cNvSpPr>
            <a:spLocks noChangeArrowheads="1"/>
          </p:cNvSpPr>
          <p:nvPr/>
        </p:nvSpPr>
        <p:spPr bwMode="auto">
          <a:xfrm>
            <a:off x="3574075" y="1143000"/>
            <a:ext cx="2277208" cy="1911350"/>
          </a:xfrm>
          <a:prstGeom prst="roundRect">
            <a:avLst>
              <a:gd name="adj" fmla="val 16667"/>
            </a:avLst>
          </a:prstGeom>
          <a:noFill/>
          <a:ln w="3175">
            <a:solidFill>
              <a:schemeClr val="bg1">
                <a:lumMod val="50000"/>
              </a:schemeClr>
            </a:solidFill>
            <a:round/>
            <a:headEnd/>
            <a:tailEnd/>
          </a:ln>
          <a:effectLst/>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en-US" dirty="0">
              <a:ea typeface="MS PGothic" panose="020B0600070205080204" pitchFamily="34" charset="-128"/>
            </a:endParaRPr>
          </a:p>
          <a:p>
            <a:pPr algn="ctr" eaLnBrk="1" hangingPunct="1"/>
            <a:endParaRPr lang="en-US" dirty="0">
              <a:ea typeface="MS PGothic" panose="020B0600070205080204" pitchFamily="34" charset="-128"/>
            </a:endParaRPr>
          </a:p>
          <a:p>
            <a:pPr algn="ctr" eaLnBrk="1" hangingPunct="1"/>
            <a:endParaRPr lang="en-US" dirty="0">
              <a:ea typeface="MS PGothic" panose="020B0600070205080204" pitchFamily="34" charset="-128"/>
            </a:endParaRPr>
          </a:p>
          <a:p>
            <a:pPr algn="ctr" eaLnBrk="1" hangingPunct="1"/>
            <a:r>
              <a:rPr lang="en-US" sz="2400" dirty="0">
                <a:ea typeface="MS PGothic" panose="020B0600070205080204" pitchFamily="34" charset="-128"/>
              </a:rPr>
              <a:t>DST</a:t>
            </a:r>
            <a:endParaRPr lang="nb-NO" sz="2400" dirty="0">
              <a:ea typeface="MS PGothic" panose="020B0600070205080204" pitchFamily="34" charset="-128"/>
            </a:endParaRPr>
          </a:p>
        </p:txBody>
      </p:sp>
      <p:sp>
        <p:nvSpPr>
          <p:cNvPr id="10249" name="_s522250"/>
          <p:cNvSpPr>
            <a:spLocks noChangeArrowheads="1"/>
          </p:cNvSpPr>
          <p:nvPr/>
        </p:nvSpPr>
        <p:spPr bwMode="auto">
          <a:xfrm>
            <a:off x="6232281" y="4008438"/>
            <a:ext cx="2278673" cy="1911350"/>
          </a:xfrm>
          <a:prstGeom prst="roundRect">
            <a:avLst>
              <a:gd name="adj" fmla="val 16667"/>
            </a:avLst>
          </a:prstGeom>
          <a:noFill/>
          <a:ln w="3175">
            <a:solidFill>
              <a:schemeClr val="bg1">
                <a:lumMod val="50000"/>
              </a:schemeClr>
            </a:solidFill>
            <a:round/>
            <a:headEnd/>
            <a:tailEnd/>
          </a:ln>
          <a:effectLst/>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en-US" dirty="0">
              <a:ea typeface="MS PGothic" panose="020B0600070205080204" pitchFamily="34" charset="-128"/>
            </a:endParaRPr>
          </a:p>
          <a:p>
            <a:pPr algn="ctr" eaLnBrk="1" hangingPunct="1"/>
            <a:endParaRPr lang="en-US" dirty="0">
              <a:ea typeface="MS PGothic" panose="020B0600070205080204" pitchFamily="34" charset="-128"/>
            </a:endParaRPr>
          </a:p>
          <a:p>
            <a:pPr algn="ctr" eaLnBrk="1" hangingPunct="1"/>
            <a:endParaRPr lang="en-US" dirty="0">
              <a:ea typeface="MS PGothic" panose="020B0600070205080204" pitchFamily="34" charset="-128"/>
            </a:endParaRPr>
          </a:p>
          <a:p>
            <a:pPr algn="ctr" eaLnBrk="1" hangingPunct="1"/>
            <a:endParaRPr lang="en-US" dirty="0">
              <a:ea typeface="MS PGothic" panose="020B0600070205080204" pitchFamily="34" charset="-128"/>
            </a:endParaRPr>
          </a:p>
          <a:p>
            <a:pPr algn="ctr" eaLnBrk="1" hangingPunct="1"/>
            <a:r>
              <a:rPr lang="en-US" sz="2400" dirty="0">
                <a:ea typeface="MS PGothic" panose="020B0600070205080204" pitchFamily="34" charset="-128"/>
              </a:rPr>
              <a:t>UWC</a:t>
            </a:r>
            <a:endParaRPr lang="nb-NO" sz="2400" dirty="0">
              <a:ea typeface="MS PGothic" panose="020B0600070205080204" pitchFamily="34" charset="-128"/>
            </a:endParaRPr>
          </a:p>
        </p:txBody>
      </p:sp>
      <p:sp>
        <p:nvSpPr>
          <p:cNvPr id="10250" name="_s522249"/>
          <p:cNvSpPr>
            <a:spLocks noChangeArrowheads="1"/>
          </p:cNvSpPr>
          <p:nvPr/>
        </p:nvSpPr>
        <p:spPr bwMode="auto">
          <a:xfrm>
            <a:off x="3582866" y="4008438"/>
            <a:ext cx="2278673" cy="1911350"/>
          </a:xfrm>
          <a:prstGeom prst="roundRect">
            <a:avLst>
              <a:gd name="adj" fmla="val 16667"/>
            </a:avLst>
          </a:prstGeom>
          <a:noFill/>
          <a:ln w="3175">
            <a:solidFill>
              <a:schemeClr val="bg1">
                <a:lumMod val="50000"/>
              </a:schemeClr>
            </a:solidFill>
            <a:round/>
            <a:headEnd/>
            <a:tailEnd/>
          </a:ln>
          <a:effectLst/>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en-US" dirty="0">
              <a:ea typeface="MS PGothic" panose="020B0600070205080204" pitchFamily="34" charset="-128"/>
            </a:endParaRPr>
          </a:p>
          <a:p>
            <a:pPr algn="ctr" eaLnBrk="1" hangingPunct="1"/>
            <a:endParaRPr lang="en-US" dirty="0">
              <a:ea typeface="MS PGothic" panose="020B0600070205080204" pitchFamily="34" charset="-128"/>
            </a:endParaRPr>
          </a:p>
          <a:p>
            <a:pPr algn="ctr" eaLnBrk="1" hangingPunct="1"/>
            <a:endParaRPr lang="en-US" dirty="0">
              <a:ea typeface="MS PGothic" panose="020B0600070205080204" pitchFamily="34" charset="-128"/>
            </a:endParaRPr>
          </a:p>
          <a:p>
            <a:pPr algn="ctr" eaLnBrk="1" hangingPunct="1"/>
            <a:endParaRPr lang="en-US" dirty="0">
              <a:ea typeface="MS PGothic" panose="020B0600070205080204" pitchFamily="34" charset="-128"/>
            </a:endParaRPr>
          </a:p>
          <a:p>
            <a:pPr algn="ctr" eaLnBrk="1" hangingPunct="1"/>
            <a:r>
              <a:rPr lang="en-US" sz="2400" dirty="0">
                <a:ea typeface="MS PGothic" panose="020B0600070205080204" pitchFamily="34" charset="-128"/>
              </a:rPr>
              <a:t>UCT / MINTEK</a:t>
            </a:r>
            <a:endParaRPr lang="nb-NO" sz="2400" dirty="0">
              <a:ea typeface="MS PGothic" panose="020B0600070205080204" pitchFamily="34" charset="-128"/>
            </a:endParaRPr>
          </a:p>
        </p:txBody>
      </p:sp>
      <p:sp>
        <p:nvSpPr>
          <p:cNvPr id="10251" name="_s522248"/>
          <p:cNvSpPr>
            <a:spLocks noChangeArrowheads="1"/>
          </p:cNvSpPr>
          <p:nvPr/>
        </p:nvSpPr>
        <p:spPr bwMode="auto">
          <a:xfrm>
            <a:off x="914401" y="4008438"/>
            <a:ext cx="2278674" cy="1911350"/>
          </a:xfrm>
          <a:prstGeom prst="roundRect">
            <a:avLst>
              <a:gd name="adj" fmla="val 16667"/>
            </a:avLst>
          </a:prstGeom>
          <a:noFill/>
          <a:ln w="3175">
            <a:solidFill>
              <a:schemeClr val="bg1">
                <a:lumMod val="50000"/>
              </a:schemeClr>
            </a:solidFill>
            <a:round/>
            <a:headEnd/>
            <a:tailEnd/>
          </a:ln>
          <a:effectLst/>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en-US" dirty="0">
              <a:ea typeface="MS PGothic" panose="020B0600070205080204" pitchFamily="34" charset="-128"/>
            </a:endParaRPr>
          </a:p>
          <a:p>
            <a:pPr algn="ctr" eaLnBrk="1" hangingPunct="1"/>
            <a:endParaRPr lang="en-US" dirty="0">
              <a:ea typeface="MS PGothic" panose="020B0600070205080204" pitchFamily="34" charset="-128"/>
            </a:endParaRPr>
          </a:p>
          <a:p>
            <a:pPr algn="ctr" eaLnBrk="1" hangingPunct="1"/>
            <a:endParaRPr lang="en-US" dirty="0">
              <a:ea typeface="MS PGothic" panose="020B0600070205080204" pitchFamily="34" charset="-128"/>
            </a:endParaRPr>
          </a:p>
          <a:p>
            <a:pPr algn="ctr" eaLnBrk="1" hangingPunct="1"/>
            <a:endParaRPr lang="en-US" dirty="0">
              <a:ea typeface="MS PGothic" panose="020B0600070205080204" pitchFamily="34" charset="-128"/>
            </a:endParaRPr>
          </a:p>
          <a:p>
            <a:pPr algn="ctr" eaLnBrk="1" hangingPunct="1"/>
            <a:r>
              <a:rPr lang="en-US" sz="2400" dirty="0">
                <a:ea typeface="MS PGothic" panose="020B0600070205080204" pitchFamily="34" charset="-128"/>
              </a:rPr>
              <a:t>NWU / CSIR</a:t>
            </a:r>
            <a:endParaRPr lang="nb-NO" sz="2400" dirty="0">
              <a:ea typeface="MS PGothic" panose="020B0600070205080204" pitchFamily="34" charset="-128"/>
            </a:endParaRPr>
          </a:p>
        </p:txBody>
      </p:sp>
      <p:cxnSp>
        <p:nvCxnSpPr>
          <p:cNvPr id="10252" name="_s522244"/>
          <p:cNvCxnSpPr>
            <a:cxnSpLocks noChangeShapeType="1"/>
          </p:cNvCxnSpPr>
          <p:nvPr/>
        </p:nvCxnSpPr>
        <p:spPr bwMode="auto">
          <a:xfrm rot="5400000" flipH="1">
            <a:off x="5577378" y="2202352"/>
            <a:ext cx="930275" cy="2659674"/>
          </a:xfrm>
          <a:prstGeom prst="bentConnector3">
            <a:avLst>
              <a:gd name="adj1" fmla="val 13259"/>
            </a:avLst>
          </a:prstGeom>
          <a:noFill/>
          <a:ln w="28575">
            <a:solidFill>
              <a:schemeClr val="tx1"/>
            </a:solidFill>
            <a:miter lim="800000"/>
            <a:headEnd/>
            <a:tailEnd/>
          </a:ln>
          <a:extLst>
            <a:ext uri="{909E8E84-426E-40dd-AFC4-6F175D3DCCD1}">
              <a14:hiddenFill xmlns:a14="http://schemas.microsoft.com/office/drawing/2010/main" xmlns="">
                <a:noFill/>
              </a14:hiddenFill>
            </a:ext>
          </a:extLst>
        </p:spPr>
      </p:cxnSp>
      <p:cxnSp>
        <p:nvCxnSpPr>
          <p:cNvPr id="10253" name="_s522246"/>
          <p:cNvCxnSpPr>
            <a:cxnSpLocks noChangeShapeType="1"/>
          </p:cNvCxnSpPr>
          <p:nvPr/>
        </p:nvCxnSpPr>
        <p:spPr bwMode="auto">
          <a:xfrm rot="-5400000">
            <a:off x="2917704" y="2202352"/>
            <a:ext cx="930275" cy="2659673"/>
          </a:xfrm>
          <a:prstGeom prst="bentConnector3">
            <a:avLst>
              <a:gd name="adj1" fmla="val 13259"/>
            </a:avLst>
          </a:prstGeom>
          <a:noFill/>
          <a:ln w="28575">
            <a:solidFill>
              <a:schemeClr val="tx1"/>
            </a:solidFill>
            <a:miter lim="800000"/>
            <a:headEnd/>
            <a:tailEnd/>
          </a:ln>
          <a:extLst>
            <a:ext uri="{909E8E84-426E-40dd-AFC4-6F175D3DCCD1}">
              <a14:hiddenFill xmlns:a14="http://schemas.microsoft.com/office/drawing/2010/main" xmlns="">
                <a:noFill/>
              </a14:hiddenFill>
            </a:ext>
          </a:extLst>
        </p:spPr>
      </p:cxnSp>
      <p:sp>
        <p:nvSpPr>
          <p:cNvPr id="2" name="Title 1"/>
          <p:cNvSpPr>
            <a:spLocks noGrp="1"/>
          </p:cNvSpPr>
          <p:nvPr>
            <p:ph type="title"/>
          </p:nvPr>
        </p:nvSpPr>
        <p:spPr/>
        <p:txBody>
          <a:bodyPr/>
          <a:lstStyle/>
          <a:p>
            <a:r>
              <a:rPr>
                <a:solidFill>
                  <a:schemeClr val="bg1"/>
                </a:solidFill>
              </a:rPr>
              <a:t>HySA Centres of </a:t>
            </a:r>
            <a:r>
              <a:rPr smtClean="0">
                <a:solidFill>
                  <a:schemeClr val="bg1"/>
                </a:solidFill>
              </a:rPr>
              <a:t>Competence</a:t>
            </a:r>
            <a:endParaRPr>
              <a:solidFill>
                <a:schemeClr val="bg1"/>
              </a:solidFill>
            </a:endParaRPr>
          </a:p>
        </p:txBody>
      </p:sp>
    </p:spTree>
    <p:extLst>
      <p:ext uri="{BB962C8B-B14F-4D97-AF65-F5344CB8AC3E}">
        <p14:creationId xmlns:p14="http://schemas.microsoft.com/office/powerpoint/2010/main" xmlns="" val="727000486"/>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smtClean="0">
                <a:solidFill>
                  <a:schemeClr val="bg1"/>
                </a:solidFill>
              </a:rPr>
              <a:t>HySA Timelines</a:t>
            </a:r>
            <a:endParaRPr lang="en-GB" dirty="0"/>
          </a:p>
        </p:txBody>
      </p:sp>
      <p:pic>
        <p:nvPicPr>
          <p:cNvPr id="3" name="Picture 2"/>
          <p:cNvPicPr/>
          <p:nvPr/>
        </p:nvPicPr>
        <p:blipFill rotWithShape="1">
          <a:blip r:embed="rId2">
            <a:extLst>
              <a:ext uri="{28A0092B-C50C-407E-A947-70E740481C1C}">
                <a14:useLocalDpi xmlns:a14="http://schemas.microsoft.com/office/drawing/2010/main" xmlns="" val="0"/>
              </a:ext>
            </a:extLst>
          </a:blip>
          <a:srcRect b="10193"/>
          <a:stretch/>
        </p:blipFill>
        <p:spPr bwMode="auto">
          <a:xfrm>
            <a:off x="620422" y="1047262"/>
            <a:ext cx="7957263" cy="4861169"/>
          </a:xfrm>
          <a:prstGeom prst="rect">
            <a:avLst/>
          </a:prstGeom>
          <a:noFill/>
          <a:ln w="9525" cap="flat" cmpd="sng" algn="ctr">
            <a:solidFill>
              <a:srgbClr val="4F81BD"/>
            </a:solidFill>
            <a:prstDash val="solid"/>
            <a:miter lim="800000"/>
            <a:headEnd type="none" w="med" len="med"/>
            <a:tailEnd type="none" w="med" len="med"/>
          </a:ln>
          <a:effectLst/>
          <a:extLst>
            <a:ext uri="{53640926-AAD7-44d8-BBD7-CCE9431645EC}">
              <a14:shadowObscured xmlns:a14="http://schemas.microsoft.com/office/drawing/2010/main" xmlns=""/>
            </a:ext>
          </a:extLst>
        </p:spPr>
      </p:pic>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smtClean="0">
                <a:solidFill>
                  <a:schemeClr val="bg1"/>
                </a:solidFill>
              </a:rPr>
              <a:t>Market for HySA Components</a:t>
            </a:r>
            <a:endParaRPr lang="en-GB" dirty="0"/>
          </a:p>
        </p:txBody>
      </p:sp>
      <p:pic>
        <p:nvPicPr>
          <p:cNvPr id="3" name="Picture 2"/>
          <p:cNvPicPr/>
          <p:nvPr/>
        </p:nvPicPr>
        <p:blipFill>
          <a:blip r:embed="rId2">
            <a:extLst>
              <a:ext uri="{28A0092B-C50C-407E-A947-70E740481C1C}">
                <a14:useLocalDpi xmlns:a14="http://schemas.microsoft.com/office/drawing/2010/main" xmlns="" val="0"/>
              </a:ext>
            </a:extLst>
          </a:blip>
          <a:srcRect/>
          <a:stretch>
            <a:fillRect/>
          </a:stretch>
        </p:blipFill>
        <p:spPr bwMode="auto">
          <a:xfrm>
            <a:off x="705391" y="1453663"/>
            <a:ext cx="5188611" cy="1242647"/>
          </a:xfrm>
          <a:prstGeom prst="rect">
            <a:avLst/>
          </a:prstGeom>
          <a:noFill/>
          <a:ln w="6350" cmpd="sng">
            <a:solidFill>
              <a:srgbClr val="000000"/>
            </a:solidFill>
            <a:miter lim="800000"/>
            <a:headEnd/>
            <a:tailEnd/>
          </a:ln>
          <a:effectLst/>
        </p:spPr>
      </p:pic>
      <p:sp>
        <p:nvSpPr>
          <p:cNvPr id="4" name="TextBox 3"/>
          <p:cNvSpPr txBox="1"/>
          <p:nvPr/>
        </p:nvSpPr>
        <p:spPr>
          <a:xfrm>
            <a:off x="627636" y="969107"/>
            <a:ext cx="2654826" cy="369332"/>
          </a:xfrm>
          <a:prstGeom prst="rect">
            <a:avLst/>
          </a:prstGeom>
          <a:noFill/>
        </p:spPr>
        <p:txBody>
          <a:bodyPr wrap="square" rtlCol="0">
            <a:spAutoFit/>
          </a:bodyPr>
          <a:lstStyle/>
          <a:p>
            <a:r>
              <a:rPr lang="en-ZA" sz="1800" dirty="0" smtClean="0">
                <a:latin typeface="Arial" pitchFamily="34" charset="0"/>
              </a:rPr>
              <a:t>1. 	Catalyst Market</a:t>
            </a:r>
            <a:endParaRPr lang="en-GB" sz="1800" dirty="0">
              <a:latin typeface="Arial" pitchFamily="34" charset="0"/>
            </a:endParaRPr>
          </a:p>
        </p:txBody>
      </p:sp>
      <p:sp>
        <p:nvSpPr>
          <p:cNvPr id="7" name="TextBox 6"/>
          <p:cNvSpPr txBox="1"/>
          <p:nvPr/>
        </p:nvSpPr>
        <p:spPr>
          <a:xfrm>
            <a:off x="490565" y="5080001"/>
            <a:ext cx="8029407" cy="800219"/>
          </a:xfrm>
          <a:prstGeom prst="rect">
            <a:avLst/>
          </a:prstGeom>
          <a:noFill/>
        </p:spPr>
        <p:txBody>
          <a:bodyPr wrap="square" rtlCol="0">
            <a:spAutoFit/>
          </a:bodyPr>
          <a:lstStyle/>
          <a:p>
            <a:r>
              <a:rPr lang="en-ZA" sz="1800" dirty="0" smtClean="0">
                <a:latin typeface="Arial" pitchFamily="34" charset="0"/>
              </a:rPr>
              <a:t>4</a:t>
            </a:r>
            <a:r>
              <a:rPr lang="en-ZA" dirty="0" smtClean="0">
                <a:latin typeface="Arial" pitchFamily="34" charset="0"/>
              </a:rPr>
              <a:t>.	 </a:t>
            </a:r>
            <a:r>
              <a:rPr lang="en-ZA" sz="1800" dirty="0" smtClean="0">
                <a:latin typeface="Arial" pitchFamily="34" charset="0"/>
              </a:rPr>
              <a:t>Combined Heat and Power (CHP) Units:  </a:t>
            </a:r>
            <a:r>
              <a:rPr lang="en-ZA" sz="1400" dirty="0" smtClean="0">
                <a:latin typeface="Arial" pitchFamily="34" charset="0"/>
              </a:rPr>
              <a:t>Current costs are at $30 000/kW</a:t>
            </a:r>
          </a:p>
          <a:p>
            <a:r>
              <a:rPr lang="en-ZA" sz="1400" dirty="0" smtClean="0">
                <a:solidFill>
                  <a:srgbClr val="FF0000"/>
                </a:solidFill>
                <a:latin typeface="Arial" pitchFamily="34" charset="0"/>
              </a:rPr>
              <a:t>	Assuming we produce 1000 x 1kW units per year sold at $15 000/kW would result in Revenue 	of $15 mil/yr.</a:t>
            </a:r>
            <a:endParaRPr lang="en-GB" sz="1400" dirty="0">
              <a:solidFill>
                <a:srgbClr val="FF0000"/>
              </a:solidFill>
              <a:latin typeface="Arial" pitchFamily="34" charset="0"/>
            </a:endParaRPr>
          </a:p>
        </p:txBody>
      </p:sp>
      <p:sp>
        <p:nvSpPr>
          <p:cNvPr id="9" name="TextBox 8"/>
          <p:cNvSpPr txBox="1"/>
          <p:nvPr/>
        </p:nvSpPr>
        <p:spPr>
          <a:xfrm>
            <a:off x="559100" y="4067907"/>
            <a:ext cx="8162870" cy="800219"/>
          </a:xfrm>
          <a:prstGeom prst="rect">
            <a:avLst/>
          </a:prstGeom>
          <a:noFill/>
        </p:spPr>
        <p:txBody>
          <a:bodyPr wrap="square" rtlCol="0">
            <a:spAutoFit/>
          </a:bodyPr>
          <a:lstStyle/>
          <a:p>
            <a:r>
              <a:rPr lang="en-ZA" sz="1800" dirty="0" smtClean="0">
                <a:latin typeface="Arial" pitchFamily="34" charset="0"/>
              </a:rPr>
              <a:t>3. 	Metal Hydride (MH) hydrogen storage material: </a:t>
            </a:r>
            <a:r>
              <a:rPr lang="en-ZA" sz="1400" dirty="0" smtClean="0">
                <a:latin typeface="Arial" pitchFamily="34" charset="0"/>
              </a:rPr>
              <a:t>Current costs are at ZAR1400/kg</a:t>
            </a:r>
          </a:p>
          <a:p>
            <a:r>
              <a:rPr lang="en-ZA" sz="1400" dirty="0" smtClean="0">
                <a:solidFill>
                  <a:srgbClr val="FF0000"/>
                </a:solidFill>
                <a:latin typeface="Arial" pitchFamily="34" charset="0"/>
              </a:rPr>
              <a:t>	Assuming we produce 1000 kg of MH per year sold at ZAR1 200/kg would result in Revenue of 	ZAR1.2 mil/yr. </a:t>
            </a:r>
            <a:endParaRPr lang="en-GB" sz="1400" dirty="0">
              <a:solidFill>
                <a:srgbClr val="FF0000"/>
              </a:solidFill>
              <a:latin typeface="Arial" pitchFamily="34" charset="0"/>
            </a:endParaRPr>
          </a:p>
        </p:txBody>
      </p:sp>
      <p:sp>
        <p:nvSpPr>
          <p:cNvPr id="10" name="TextBox 9"/>
          <p:cNvSpPr txBox="1"/>
          <p:nvPr/>
        </p:nvSpPr>
        <p:spPr>
          <a:xfrm>
            <a:off x="591564" y="3079261"/>
            <a:ext cx="8303545" cy="800219"/>
          </a:xfrm>
          <a:prstGeom prst="rect">
            <a:avLst/>
          </a:prstGeom>
          <a:noFill/>
        </p:spPr>
        <p:txBody>
          <a:bodyPr wrap="square" rtlCol="0">
            <a:spAutoFit/>
          </a:bodyPr>
          <a:lstStyle/>
          <a:p>
            <a:pPr>
              <a:tabLst>
                <a:tab pos="225425" algn="l"/>
              </a:tabLst>
            </a:pPr>
            <a:r>
              <a:rPr lang="en-ZA" sz="1800" dirty="0" smtClean="0">
                <a:latin typeface="Arial" pitchFamily="34" charset="0"/>
              </a:rPr>
              <a:t>2. 	Membrane Electrode Assembly (MEA): </a:t>
            </a:r>
            <a:r>
              <a:rPr lang="en-ZA" sz="1400" dirty="0" smtClean="0">
                <a:latin typeface="Arial" pitchFamily="34" charset="0"/>
              </a:rPr>
              <a:t>Current costs are at ZAR1500/MEA</a:t>
            </a:r>
          </a:p>
          <a:p>
            <a:r>
              <a:rPr lang="en-ZA" sz="1400" dirty="0" smtClean="0">
                <a:solidFill>
                  <a:srgbClr val="FF0000"/>
                </a:solidFill>
                <a:latin typeface="Arial" pitchFamily="34" charset="0"/>
              </a:rPr>
              <a:t>	Assuming we produce 1000 000 MEA units per year sold at ZAR1200/MEA would result in 	Revenue of ZAR1.2 billion/yr. </a:t>
            </a:r>
            <a:endParaRPr lang="en-GB" sz="1400" dirty="0">
              <a:solidFill>
                <a:srgbClr val="FF0000"/>
              </a:solidFill>
              <a:latin typeface="Arial" pitchFamily="34" charset="0"/>
            </a:endParaRPr>
          </a:p>
        </p:txBody>
      </p:sp>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p:cNvSpPr txBox="1"/>
          <p:nvPr/>
        </p:nvSpPr>
        <p:spPr>
          <a:xfrm>
            <a:off x="1779712" y="0"/>
            <a:ext cx="7364288" cy="1015663"/>
          </a:xfrm>
          <a:prstGeom prst="rect">
            <a:avLst/>
          </a:prstGeom>
          <a:noFill/>
        </p:spPr>
        <p:txBody>
          <a:bodyPr wrap="square" rtlCol="0">
            <a:spAutoFit/>
          </a:bodyPr>
          <a:lstStyle/>
          <a:p>
            <a:pPr algn="ctr"/>
            <a:r>
              <a:rPr lang="en-ZA" sz="3000" b="1" dirty="0" smtClean="0">
                <a:solidFill>
                  <a:schemeClr val="bg1"/>
                </a:solidFill>
                <a:latin typeface="Gill Sans"/>
                <a:cs typeface="Arial" pitchFamily="34" charset="0"/>
              </a:rPr>
              <a:t>Cheaper Titanium Powder –</a:t>
            </a:r>
          </a:p>
          <a:p>
            <a:pPr algn="ctr"/>
            <a:r>
              <a:rPr lang="en-ZA" sz="3000" b="1" dirty="0" smtClean="0">
                <a:solidFill>
                  <a:schemeClr val="bg1"/>
                </a:solidFill>
                <a:latin typeface="Gill Sans"/>
                <a:cs typeface="Arial" pitchFamily="34" charset="0"/>
              </a:rPr>
              <a:t> Changing the Industry</a:t>
            </a:r>
            <a:endParaRPr lang="en-GB" sz="3000" b="1" dirty="0">
              <a:solidFill>
                <a:schemeClr val="bg1"/>
              </a:solidFill>
              <a:latin typeface="Gill Sans"/>
              <a:cs typeface="Arial" pitchFamily="34" charset="0"/>
            </a:endParaRPr>
          </a:p>
        </p:txBody>
      </p:sp>
      <p:sp>
        <p:nvSpPr>
          <p:cNvPr id="37" name="Text Box 23"/>
          <p:cNvSpPr txBox="1">
            <a:spLocks noChangeArrowheads="1"/>
          </p:cNvSpPr>
          <p:nvPr/>
        </p:nvSpPr>
        <p:spPr bwMode="auto">
          <a:xfrm>
            <a:off x="6688138" y="1160832"/>
            <a:ext cx="2347912" cy="78483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pitchFamily="34" charset="0"/>
                <a:ea typeface="ヒラギノ角ゴ Pro W3"/>
                <a:cs typeface="ヒラギノ角ゴ Pro W3"/>
              </a:defRPr>
            </a:lvl1pPr>
            <a:lvl2pPr marL="742950" indent="-285750" eaLnBrk="0" hangingPunct="0">
              <a:defRPr sz="2400">
                <a:solidFill>
                  <a:schemeClr val="tx1"/>
                </a:solidFill>
                <a:latin typeface="Arial" pitchFamily="34" charset="0"/>
                <a:ea typeface="ヒラギノ角ゴ Pro W3"/>
                <a:cs typeface="ヒラギノ角ゴ Pro W3"/>
              </a:defRPr>
            </a:lvl2pPr>
            <a:lvl3pPr marL="1143000" indent="-228600" eaLnBrk="0" hangingPunct="0">
              <a:defRPr sz="2400">
                <a:solidFill>
                  <a:schemeClr val="tx1"/>
                </a:solidFill>
                <a:latin typeface="Arial" pitchFamily="34" charset="0"/>
                <a:ea typeface="ヒラギノ角ゴ Pro W3"/>
                <a:cs typeface="ヒラギノ角ゴ Pro W3"/>
              </a:defRPr>
            </a:lvl3pPr>
            <a:lvl4pPr marL="1600200" indent="-228600" eaLnBrk="0" hangingPunct="0">
              <a:defRPr sz="2400">
                <a:solidFill>
                  <a:schemeClr val="tx1"/>
                </a:solidFill>
                <a:latin typeface="Arial" pitchFamily="34" charset="0"/>
                <a:ea typeface="ヒラギノ角ゴ Pro W3"/>
                <a:cs typeface="ヒラギノ角ゴ Pro W3"/>
              </a:defRPr>
            </a:lvl4pPr>
            <a:lvl5pPr marL="2057400" indent="-228600" eaLnBrk="0" hangingPunct="0">
              <a:defRPr sz="2400">
                <a:solidFill>
                  <a:schemeClr val="tx1"/>
                </a:solidFill>
                <a:latin typeface="Arial"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9pPr>
          </a:lstStyle>
          <a:p>
            <a:pPr algn="ctr" defTabSz="914400" eaLnBrk="1" hangingPunct="1"/>
            <a:r>
              <a:rPr lang="en-US" sz="1500" b="1" dirty="0">
                <a:solidFill>
                  <a:srgbClr val="FFFFFF"/>
                </a:solidFill>
                <a:latin typeface="Trebuchet MS" pitchFamily="34" charset="0"/>
                <a:cs typeface="Lucida Sans Unicode" pitchFamily="34" charset="0"/>
              </a:rPr>
              <a:t>Final Products/Components:  USD/kg 150 – 20,000</a:t>
            </a:r>
          </a:p>
        </p:txBody>
      </p:sp>
      <p:sp>
        <p:nvSpPr>
          <p:cNvPr id="38" name="AutoShape 20"/>
          <p:cNvSpPr>
            <a:spLocks noChangeArrowheads="1"/>
          </p:cNvSpPr>
          <p:nvPr/>
        </p:nvSpPr>
        <p:spPr bwMode="auto">
          <a:xfrm rot="16200000" flipV="1">
            <a:off x="1904330" y="5187925"/>
            <a:ext cx="538162" cy="620713"/>
          </a:xfrm>
          <a:custGeom>
            <a:avLst/>
            <a:gdLst>
              <a:gd name="T0" fmla="*/ 9377996 w 21600"/>
              <a:gd name="T1" fmla="*/ 0 h 21600"/>
              <a:gd name="T2" fmla="*/ 9377996 w 21600"/>
              <a:gd name="T3" fmla="*/ 10049430 h 21600"/>
              <a:gd name="T4" fmla="*/ 2006921 w 21600"/>
              <a:gd name="T5" fmla="*/ 17853919 h 21600"/>
              <a:gd name="T6" fmla="*/ 13391837 w 21600"/>
              <a:gd name="T7" fmla="*/ 5024729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rgbClr val="66FFCC"/>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4400"/>
            <a:endParaRPr lang="en-GB">
              <a:solidFill>
                <a:srgbClr val="AFAFAF"/>
              </a:solidFill>
            </a:endParaRPr>
          </a:p>
        </p:txBody>
      </p:sp>
      <p:sp>
        <p:nvSpPr>
          <p:cNvPr id="39" name="Rectangle 31"/>
          <p:cNvSpPr>
            <a:spLocks noChangeArrowheads="1"/>
          </p:cNvSpPr>
          <p:nvPr/>
        </p:nvSpPr>
        <p:spPr bwMode="auto">
          <a:xfrm>
            <a:off x="3671888" y="3840163"/>
            <a:ext cx="0" cy="230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4400"/>
            <a:endParaRPr lang="en-GB" sz="1500" b="1">
              <a:solidFill>
                <a:srgbClr val="000000"/>
              </a:solidFill>
              <a:latin typeface="Trebuchet MS" pitchFamily="34" charset="0"/>
              <a:cs typeface="Lucida Sans Unicode" pitchFamily="34" charset="0"/>
            </a:endParaRPr>
          </a:p>
        </p:txBody>
      </p:sp>
      <p:sp>
        <p:nvSpPr>
          <p:cNvPr id="40" name="Rectangle 32"/>
          <p:cNvSpPr>
            <a:spLocks noChangeArrowheads="1"/>
          </p:cNvSpPr>
          <p:nvPr/>
        </p:nvSpPr>
        <p:spPr bwMode="auto">
          <a:xfrm>
            <a:off x="3622675" y="3929063"/>
            <a:ext cx="57150"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4400"/>
            <a:r>
              <a:rPr lang="en-US" sz="1500" b="1">
                <a:solidFill>
                  <a:srgbClr val="000000"/>
                </a:solidFill>
                <a:latin typeface="Trebuchet MS" pitchFamily="34" charset="0"/>
                <a:cs typeface="Lucida Sans Unicode" pitchFamily="34" charset="0"/>
              </a:rPr>
              <a:t> </a:t>
            </a:r>
          </a:p>
        </p:txBody>
      </p:sp>
      <p:sp>
        <p:nvSpPr>
          <p:cNvPr id="41" name="Text Box 53"/>
          <p:cNvSpPr txBox="1">
            <a:spLocks noChangeArrowheads="1"/>
          </p:cNvSpPr>
          <p:nvPr/>
        </p:nvSpPr>
        <p:spPr bwMode="auto">
          <a:xfrm>
            <a:off x="179512" y="5301208"/>
            <a:ext cx="1600200" cy="558800"/>
          </a:xfrm>
          <a:prstGeom prst="rect">
            <a:avLst/>
          </a:prstGeom>
          <a:solidFill>
            <a:srgbClr val="FFFF00"/>
          </a:solidFill>
          <a:ln w="9525">
            <a:solidFill>
              <a:schemeClr val="tx1"/>
            </a:solidFill>
            <a:miter lim="800000"/>
            <a:headEnd/>
            <a:tailEnd/>
          </a:ln>
          <a:effectLst/>
          <a:extLst/>
        </p:spPr>
        <p:txBody>
          <a:bodyPr>
            <a:spAutoFit/>
          </a:bodyPr>
          <a:lstStyle>
            <a:lvl1pPr eaLnBrk="0" hangingPunct="0">
              <a:defRPr sz="2400">
                <a:solidFill>
                  <a:schemeClr val="tx1"/>
                </a:solidFill>
                <a:latin typeface="Arial" pitchFamily="34" charset="0"/>
                <a:ea typeface="ヒラギノ角ゴ Pro W3"/>
                <a:cs typeface="ヒラギノ角ゴ Pro W3"/>
              </a:defRPr>
            </a:lvl1pPr>
            <a:lvl2pPr marL="742950" indent="-285750" eaLnBrk="0" hangingPunct="0">
              <a:defRPr sz="2400">
                <a:solidFill>
                  <a:schemeClr val="tx1"/>
                </a:solidFill>
                <a:latin typeface="Arial" pitchFamily="34" charset="0"/>
                <a:ea typeface="ヒラギノ角ゴ Pro W3"/>
                <a:cs typeface="ヒラギノ角ゴ Pro W3"/>
              </a:defRPr>
            </a:lvl2pPr>
            <a:lvl3pPr marL="1143000" indent="-228600" eaLnBrk="0" hangingPunct="0">
              <a:defRPr sz="2400">
                <a:solidFill>
                  <a:schemeClr val="tx1"/>
                </a:solidFill>
                <a:latin typeface="Arial" pitchFamily="34" charset="0"/>
                <a:ea typeface="ヒラギノ角ゴ Pro W3"/>
                <a:cs typeface="ヒラギノ角ゴ Pro W3"/>
              </a:defRPr>
            </a:lvl3pPr>
            <a:lvl4pPr marL="1600200" indent="-228600" eaLnBrk="0" hangingPunct="0">
              <a:defRPr sz="2400">
                <a:solidFill>
                  <a:schemeClr val="tx1"/>
                </a:solidFill>
                <a:latin typeface="Arial" pitchFamily="34" charset="0"/>
                <a:ea typeface="ヒラギノ角ゴ Pro W3"/>
                <a:cs typeface="ヒラギノ角ゴ Pro W3"/>
              </a:defRPr>
            </a:lvl4pPr>
            <a:lvl5pPr marL="2057400" indent="-228600" eaLnBrk="0" hangingPunct="0">
              <a:defRPr sz="2400">
                <a:solidFill>
                  <a:schemeClr val="tx1"/>
                </a:solidFill>
                <a:latin typeface="Arial"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9pPr>
          </a:lstStyle>
          <a:p>
            <a:pPr algn="ctr" defTabSz="914400" eaLnBrk="1" hangingPunct="1"/>
            <a:r>
              <a:rPr lang="en-GB" sz="1500" b="1" dirty="0" err="1">
                <a:solidFill>
                  <a:srgbClr val="000000"/>
                </a:solidFill>
                <a:latin typeface="Trebuchet MS" pitchFamily="34" charset="0"/>
              </a:rPr>
              <a:t>Ilmenite</a:t>
            </a:r>
            <a:endParaRPr lang="en-GB" sz="1500" b="1" dirty="0">
              <a:solidFill>
                <a:srgbClr val="000000"/>
              </a:solidFill>
              <a:latin typeface="Trebuchet MS" pitchFamily="34" charset="0"/>
            </a:endParaRPr>
          </a:p>
          <a:p>
            <a:pPr algn="ctr" defTabSz="914400" eaLnBrk="1" hangingPunct="1"/>
            <a:r>
              <a:rPr lang="en-GB" sz="1500" b="1" dirty="0" smtClean="0">
                <a:solidFill>
                  <a:srgbClr val="000000"/>
                </a:solidFill>
                <a:latin typeface="Trebuchet MS" pitchFamily="34" charset="0"/>
              </a:rPr>
              <a:t>1 USD/kg </a:t>
            </a:r>
            <a:r>
              <a:rPr lang="en-GB" sz="1500" b="1" dirty="0">
                <a:solidFill>
                  <a:srgbClr val="000000"/>
                </a:solidFill>
                <a:latin typeface="Trebuchet MS" pitchFamily="34" charset="0"/>
              </a:rPr>
              <a:t>Ti</a:t>
            </a:r>
          </a:p>
        </p:txBody>
      </p:sp>
      <p:sp>
        <p:nvSpPr>
          <p:cNvPr id="42" name="Text Box 54"/>
          <p:cNvSpPr txBox="1">
            <a:spLocks noChangeArrowheads="1"/>
          </p:cNvSpPr>
          <p:nvPr/>
        </p:nvSpPr>
        <p:spPr bwMode="auto">
          <a:xfrm>
            <a:off x="1459632" y="4653136"/>
            <a:ext cx="1600200" cy="553998"/>
          </a:xfrm>
          <a:prstGeom prst="rect">
            <a:avLst/>
          </a:prstGeom>
          <a:solidFill>
            <a:srgbClr val="FFFF00"/>
          </a:solidFill>
          <a:ln w="9525">
            <a:solidFill>
              <a:schemeClr val="tx1"/>
            </a:solidFill>
            <a:miter lim="800000"/>
            <a:headEnd/>
            <a:tailEnd/>
          </a:ln>
          <a:effectLst/>
          <a:extLst/>
        </p:spPr>
        <p:txBody>
          <a:bodyPr>
            <a:spAutoFit/>
          </a:bodyPr>
          <a:lstStyle>
            <a:lvl1pPr eaLnBrk="0" hangingPunct="0">
              <a:defRPr sz="2400">
                <a:solidFill>
                  <a:schemeClr val="tx1"/>
                </a:solidFill>
                <a:latin typeface="Arial" pitchFamily="34" charset="0"/>
                <a:ea typeface="ヒラギノ角ゴ Pro W3"/>
                <a:cs typeface="ヒラギノ角ゴ Pro W3"/>
              </a:defRPr>
            </a:lvl1pPr>
            <a:lvl2pPr marL="742950" indent="-285750" eaLnBrk="0" hangingPunct="0">
              <a:defRPr sz="2400">
                <a:solidFill>
                  <a:schemeClr val="tx1"/>
                </a:solidFill>
                <a:latin typeface="Arial" pitchFamily="34" charset="0"/>
                <a:ea typeface="ヒラギノ角ゴ Pro W3"/>
                <a:cs typeface="ヒラギノ角ゴ Pro W3"/>
              </a:defRPr>
            </a:lvl2pPr>
            <a:lvl3pPr marL="1143000" indent="-228600" eaLnBrk="0" hangingPunct="0">
              <a:defRPr sz="2400">
                <a:solidFill>
                  <a:schemeClr val="tx1"/>
                </a:solidFill>
                <a:latin typeface="Arial" pitchFamily="34" charset="0"/>
                <a:ea typeface="ヒラギノ角ゴ Pro W3"/>
                <a:cs typeface="ヒラギノ角ゴ Pro W3"/>
              </a:defRPr>
            </a:lvl3pPr>
            <a:lvl4pPr marL="1600200" indent="-228600" eaLnBrk="0" hangingPunct="0">
              <a:defRPr sz="2400">
                <a:solidFill>
                  <a:schemeClr val="tx1"/>
                </a:solidFill>
                <a:latin typeface="Arial" pitchFamily="34" charset="0"/>
                <a:ea typeface="ヒラギノ角ゴ Pro W3"/>
                <a:cs typeface="ヒラギノ角ゴ Pro W3"/>
              </a:defRPr>
            </a:lvl4pPr>
            <a:lvl5pPr marL="2057400" indent="-228600" eaLnBrk="0" hangingPunct="0">
              <a:defRPr sz="2400">
                <a:solidFill>
                  <a:schemeClr val="tx1"/>
                </a:solidFill>
                <a:latin typeface="Arial"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9pPr>
          </a:lstStyle>
          <a:p>
            <a:pPr algn="ctr" defTabSz="914400" eaLnBrk="1" hangingPunct="1"/>
            <a:r>
              <a:rPr lang="en-GB" sz="1500" b="1" dirty="0">
                <a:solidFill>
                  <a:srgbClr val="000000"/>
                </a:solidFill>
                <a:latin typeface="Trebuchet MS" pitchFamily="34" charset="0"/>
              </a:rPr>
              <a:t>TiO</a:t>
            </a:r>
            <a:r>
              <a:rPr lang="en-GB" sz="1500" b="1" baseline="-25000" dirty="0">
                <a:solidFill>
                  <a:srgbClr val="000000"/>
                </a:solidFill>
                <a:latin typeface="Trebuchet MS" pitchFamily="34" charset="0"/>
              </a:rPr>
              <a:t>2</a:t>
            </a:r>
            <a:r>
              <a:rPr lang="en-GB" sz="1500" b="1" dirty="0">
                <a:solidFill>
                  <a:srgbClr val="000000"/>
                </a:solidFill>
                <a:latin typeface="Trebuchet MS" pitchFamily="34" charset="0"/>
              </a:rPr>
              <a:t> Slag</a:t>
            </a:r>
          </a:p>
          <a:p>
            <a:pPr algn="ctr" defTabSz="914400" eaLnBrk="1" hangingPunct="1"/>
            <a:r>
              <a:rPr lang="en-GB" sz="1500" b="1" dirty="0" smtClean="0">
                <a:solidFill>
                  <a:srgbClr val="000000"/>
                </a:solidFill>
                <a:latin typeface="Trebuchet MS" pitchFamily="34" charset="0"/>
              </a:rPr>
              <a:t>1.45 USD/kg </a:t>
            </a:r>
            <a:r>
              <a:rPr lang="en-GB" sz="1500" b="1" dirty="0">
                <a:solidFill>
                  <a:srgbClr val="000000"/>
                </a:solidFill>
                <a:latin typeface="Trebuchet MS" pitchFamily="34" charset="0"/>
              </a:rPr>
              <a:t>Ti</a:t>
            </a:r>
          </a:p>
        </p:txBody>
      </p:sp>
      <p:sp>
        <p:nvSpPr>
          <p:cNvPr id="43" name="Text Box 55"/>
          <p:cNvSpPr txBox="1">
            <a:spLocks noChangeArrowheads="1"/>
          </p:cNvSpPr>
          <p:nvPr/>
        </p:nvSpPr>
        <p:spPr bwMode="auto">
          <a:xfrm>
            <a:off x="3848100" y="3374256"/>
            <a:ext cx="1371600" cy="558800"/>
          </a:xfrm>
          <a:prstGeom prst="rect">
            <a:avLst/>
          </a:prstGeom>
          <a:solidFill>
            <a:srgbClr val="FFFF00"/>
          </a:solidFill>
          <a:ln w="9525">
            <a:solidFill>
              <a:schemeClr val="tx1"/>
            </a:solidFill>
            <a:miter lim="800000"/>
            <a:headEnd/>
            <a:tailEnd/>
          </a:ln>
          <a:effectLst/>
          <a:extLst/>
        </p:spPr>
        <p:txBody>
          <a:bodyPr>
            <a:spAutoFit/>
          </a:bodyPr>
          <a:lstStyle>
            <a:lvl1pPr eaLnBrk="0" hangingPunct="0">
              <a:defRPr sz="2400">
                <a:solidFill>
                  <a:schemeClr val="tx1"/>
                </a:solidFill>
                <a:latin typeface="Arial" pitchFamily="34" charset="0"/>
                <a:ea typeface="ヒラギノ角ゴ Pro W3"/>
                <a:cs typeface="ヒラギノ角ゴ Pro W3"/>
              </a:defRPr>
            </a:lvl1pPr>
            <a:lvl2pPr marL="742950" indent="-285750" eaLnBrk="0" hangingPunct="0">
              <a:defRPr sz="2400">
                <a:solidFill>
                  <a:schemeClr val="tx1"/>
                </a:solidFill>
                <a:latin typeface="Arial" pitchFamily="34" charset="0"/>
                <a:ea typeface="ヒラギノ角ゴ Pro W3"/>
                <a:cs typeface="ヒラギノ角ゴ Pro W3"/>
              </a:defRPr>
            </a:lvl2pPr>
            <a:lvl3pPr marL="1143000" indent="-228600" eaLnBrk="0" hangingPunct="0">
              <a:defRPr sz="2400">
                <a:solidFill>
                  <a:schemeClr val="tx1"/>
                </a:solidFill>
                <a:latin typeface="Arial" pitchFamily="34" charset="0"/>
                <a:ea typeface="ヒラギノ角ゴ Pro W3"/>
                <a:cs typeface="ヒラギノ角ゴ Pro W3"/>
              </a:defRPr>
            </a:lvl3pPr>
            <a:lvl4pPr marL="1600200" indent="-228600" eaLnBrk="0" hangingPunct="0">
              <a:defRPr sz="2400">
                <a:solidFill>
                  <a:schemeClr val="tx1"/>
                </a:solidFill>
                <a:latin typeface="Arial" pitchFamily="34" charset="0"/>
                <a:ea typeface="ヒラギノ角ゴ Pro W3"/>
                <a:cs typeface="ヒラギノ角ゴ Pro W3"/>
              </a:defRPr>
            </a:lvl4pPr>
            <a:lvl5pPr marL="2057400" indent="-228600" eaLnBrk="0" hangingPunct="0">
              <a:defRPr sz="2400">
                <a:solidFill>
                  <a:schemeClr val="tx1"/>
                </a:solidFill>
                <a:latin typeface="Arial"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9pPr>
          </a:lstStyle>
          <a:p>
            <a:pPr algn="ctr" defTabSz="914400" eaLnBrk="1" hangingPunct="1"/>
            <a:r>
              <a:rPr lang="en-GB" sz="1500" b="1" dirty="0">
                <a:solidFill>
                  <a:srgbClr val="000000"/>
                </a:solidFill>
                <a:latin typeface="Trebuchet MS" pitchFamily="34" charset="0"/>
              </a:rPr>
              <a:t>Ti Sponge</a:t>
            </a:r>
          </a:p>
          <a:p>
            <a:pPr algn="ctr" defTabSz="914400" eaLnBrk="1" hangingPunct="1"/>
            <a:r>
              <a:rPr lang="en-GB" sz="1500" b="1" dirty="0">
                <a:solidFill>
                  <a:srgbClr val="000000"/>
                </a:solidFill>
                <a:latin typeface="Trebuchet MS" pitchFamily="34" charset="0"/>
              </a:rPr>
              <a:t>10 USD/kg Ti</a:t>
            </a:r>
          </a:p>
        </p:txBody>
      </p:sp>
      <p:sp>
        <p:nvSpPr>
          <p:cNvPr id="44" name="Text Box 56"/>
          <p:cNvSpPr txBox="1">
            <a:spLocks noChangeArrowheads="1"/>
          </p:cNvSpPr>
          <p:nvPr/>
        </p:nvSpPr>
        <p:spPr bwMode="auto">
          <a:xfrm>
            <a:off x="2660313" y="4027130"/>
            <a:ext cx="1483087" cy="553998"/>
          </a:xfrm>
          <a:prstGeom prst="rect">
            <a:avLst/>
          </a:prstGeom>
          <a:solidFill>
            <a:srgbClr val="FFFF00"/>
          </a:solidFill>
          <a:ln w="9525">
            <a:solidFill>
              <a:schemeClr val="tx1"/>
            </a:solidFill>
            <a:miter lim="800000"/>
            <a:headEnd/>
            <a:tailEnd/>
          </a:ln>
          <a:effectLst/>
          <a:extLst/>
        </p:spPr>
        <p:txBody>
          <a:bodyPr wrap="square">
            <a:spAutoFit/>
          </a:bodyPr>
          <a:lstStyle>
            <a:lvl1pPr eaLnBrk="0" hangingPunct="0">
              <a:defRPr sz="2400">
                <a:solidFill>
                  <a:schemeClr val="tx1"/>
                </a:solidFill>
                <a:latin typeface="Arial" pitchFamily="34" charset="0"/>
                <a:ea typeface="ヒラギノ角ゴ Pro W3"/>
                <a:cs typeface="ヒラギノ角ゴ Pro W3"/>
              </a:defRPr>
            </a:lvl1pPr>
            <a:lvl2pPr marL="742950" indent="-285750" eaLnBrk="0" hangingPunct="0">
              <a:defRPr sz="2400">
                <a:solidFill>
                  <a:schemeClr val="tx1"/>
                </a:solidFill>
                <a:latin typeface="Arial" pitchFamily="34" charset="0"/>
                <a:ea typeface="ヒラギノ角ゴ Pro W3"/>
                <a:cs typeface="ヒラギノ角ゴ Pro W3"/>
              </a:defRPr>
            </a:lvl2pPr>
            <a:lvl3pPr marL="1143000" indent="-228600" eaLnBrk="0" hangingPunct="0">
              <a:defRPr sz="2400">
                <a:solidFill>
                  <a:schemeClr val="tx1"/>
                </a:solidFill>
                <a:latin typeface="Arial" pitchFamily="34" charset="0"/>
                <a:ea typeface="ヒラギノ角ゴ Pro W3"/>
                <a:cs typeface="ヒラギノ角ゴ Pro W3"/>
              </a:defRPr>
            </a:lvl3pPr>
            <a:lvl4pPr marL="1600200" indent="-228600" eaLnBrk="0" hangingPunct="0">
              <a:defRPr sz="2400">
                <a:solidFill>
                  <a:schemeClr val="tx1"/>
                </a:solidFill>
                <a:latin typeface="Arial" pitchFamily="34" charset="0"/>
                <a:ea typeface="ヒラギノ角ゴ Pro W3"/>
                <a:cs typeface="ヒラギノ角ゴ Pro W3"/>
              </a:defRPr>
            </a:lvl4pPr>
            <a:lvl5pPr marL="2057400" indent="-228600" eaLnBrk="0" hangingPunct="0">
              <a:defRPr sz="2400">
                <a:solidFill>
                  <a:schemeClr val="tx1"/>
                </a:solidFill>
                <a:latin typeface="Arial"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9pPr>
          </a:lstStyle>
          <a:p>
            <a:pPr algn="ctr" defTabSz="914400" eaLnBrk="1" hangingPunct="1"/>
            <a:r>
              <a:rPr lang="en-GB" sz="1500" b="1" dirty="0">
                <a:solidFill>
                  <a:srgbClr val="000000"/>
                </a:solidFill>
                <a:latin typeface="Trebuchet MS" pitchFamily="34" charset="0"/>
              </a:rPr>
              <a:t>TiCl</a:t>
            </a:r>
            <a:r>
              <a:rPr lang="en-GB" sz="1500" b="1" baseline="-25000" dirty="0">
                <a:solidFill>
                  <a:srgbClr val="000000"/>
                </a:solidFill>
                <a:latin typeface="Trebuchet MS" pitchFamily="34" charset="0"/>
              </a:rPr>
              <a:t>4</a:t>
            </a:r>
          </a:p>
          <a:p>
            <a:pPr algn="ctr" defTabSz="914400" eaLnBrk="1" hangingPunct="1"/>
            <a:r>
              <a:rPr lang="en-GB" sz="1500" b="1" dirty="0" smtClean="0">
                <a:solidFill>
                  <a:srgbClr val="000000"/>
                </a:solidFill>
                <a:latin typeface="Trebuchet MS" pitchFamily="34" charset="0"/>
              </a:rPr>
              <a:t>4.4 </a:t>
            </a:r>
            <a:r>
              <a:rPr lang="en-GB" sz="1500" b="1" dirty="0">
                <a:solidFill>
                  <a:srgbClr val="000000"/>
                </a:solidFill>
                <a:latin typeface="Trebuchet MS" pitchFamily="34" charset="0"/>
              </a:rPr>
              <a:t>USD/kg Ti</a:t>
            </a:r>
          </a:p>
        </p:txBody>
      </p:sp>
      <p:sp>
        <p:nvSpPr>
          <p:cNvPr id="45" name="Text Box 57"/>
          <p:cNvSpPr txBox="1">
            <a:spLocks noChangeArrowheads="1"/>
          </p:cNvSpPr>
          <p:nvPr/>
        </p:nvSpPr>
        <p:spPr bwMode="auto">
          <a:xfrm>
            <a:off x="4972050" y="2726184"/>
            <a:ext cx="1371600" cy="558800"/>
          </a:xfrm>
          <a:prstGeom prst="rect">
            <a:avLst/>
          </a:prstGeom>
          <a:solidFill>
            <a:srgbClr val="FFFF00"/>
          </a:solidFill>
          <a:ln w="9525">
            <a:solidFill>
              <a:schemeClr val="tx1"/>
            </a:solidFill>
            <a:miter lim="800000"/>
            <a:headEnd/>
            <a:tailEnd/>
          </a:ln>
          <a:effectLst/>
          <a:extLst/>
        </p:spPr>
        <p:txBody>
          <a:bodyPr>
            <a:spAutoFit/>
          </a:bodyPr>
          <a:lstStyle>
            <a:lvl1pPr eaLnBrk="0" hangingPunct="0">
              <a:defRPr sz="2400">
                <a:solidFill>
                  <a:schemeClr val="tx1"/>
                </a:solidFill>
                <a:latin typeface="Arial" pitchFamily="34" charset="0"/>
                <a:ea typeface="ヒラギノ角ゴ Pro W3"/>
                <a:cs typeface="ヒラギノ角ゴ Pro W3"/>
              </a:defRPr>
            </a:lvl1pPr>
            <a:lvl2pPr marL="742950" indent="-285750" eaLnBrk="0" hangingPunct="0">
              <a:defRPr sz="2400">
                <a:solidFill>
                  <a:schemeClr val="tx1"/>
                </a:solidFill>
                <a:latin typeface="Arial" pitchFamily="34" charset="0"/>
                <a:ea typeface="ヒラギノ角ゴ Pro W3"/>
                <a:cs typeface="ヒラギノ角ゴ Pro W3"/>
              </a:defRPr>
            </a:lvl2pPr>
            <a:lvl3pPr marL="1143000" indent="-228600" eaLnBrk="0" hangingPunct="0">
              <a:defRPr sz="2400">
                <a:solidFill>
                  <a:schemeClr val="tx1"/>
                </a:solidFill>
                <a:latin typeface="Arial" pitchFamily="34" charset="0"/>
                <a:ea typeface="ヒラギノ角ゴ Pro W3"/>
                <a:cs typeface="ヒラギノ角ゴ Pro W3"/>
              </a:defRPr>
            </a:lvl3pPr>
            <a:lvl4pPr marL="1600200" indent="-228600" eaLnBrk="0" hangingPunct="0">
              <a:defRPr sz="2400">
                <a:solidFill>
                  <a:schemeClr val="tx1"/>
                </a:solidFill>
                <a:latin typeface="Arial" pitchFamily="34" charset="0"/>
                <a:ea typeface="ヒラギノ角ゴ Pro W3"/>
                <a:cs typeface="ヒラギノ角ゴ Pro W3"/>
              </a:defRPr>
            </a:lvl4pPr>
            <a:lvl5pPr marL="2057400" indent="-228600" eaLnBrk="0" hangingPunct="0">
              <a:defRPr sz="2400">
                <a:solidFill>
                  <a:schemeClr val="tx1"/>
                </a:solidFill>
                <a:latin typeface="Arial"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9pPr>
          </a:lstStyle>
          <a:p>
            <a:pPr algn="ctr" defTabSz="914400" eaLnBrk="1" hangingPunct="1"/>
            <a:r>
              <a:rPr lang="en-GB" sz="1500" b="1">
                <a:solidFill>
                  <a:srgbClr val="000000"/>
                </a:solidFill>
                <a:latin typeface="Trebuchet MS" pitchFamily="34" charset="0"/>
              </a:rPr>
              <a:t>Ti Ingot</a:t>
            </a:r>
          </a:p>
          <a:p>
            <a:pPr algn="ctr" defTabSz="914400" eaLnBrk="1" hangingPunct="1"/>
            <a:r>
              <a:rPr lang="en-GB" sz="1500" b="1">
                <a:solidFill>
                  <a:srgbClr val="000000"/>
                </a:solidFill>
                <a:latin typeface="Trebuchet MS" pitchFamily="34" charset="0"/>
              </a:rPr>
              <a:t>20 USD/kg Ti</a:t>
            </a:r>
          </a:p>
        </p:txBody>
      </p:sp>
      <p:sp>
        <p:nvSpPr>
          <p:cNvPr id="46" name="Text Box 58"/>
          <p:cNvSpPr txBox="1">
            <a:spLocks noChangeArrowheads="1"/>
          </p:cNvSpPr>
          <p:nvPr/>
        </p:nvSpPr>
        <p:spPr bwMode="auto">
          <a:xfrm>
            <a:off x="6000812" y="2078112"/>
            <a:ext cx="1676400" cy="558800"/>
          </a:xfrm>
          <a:prstGeom prst="rect">
            <a:avLst/>
          </a:prstGeom>
          <a:solidFill>
            <a:srgbClr val="FFFF00"/>
          </a:solidFill>
          <a:ln w="9525">
            <a:solidFill>
              <a:schemeClr val="tx1"/>
            </a:solidFill>
            <a:miter lim="800000"/>
            <a:headEnd/>
            <a:tailEnd/>
          </a:ln>
          <a:effectLst/>
          <a:extLst/>
        </p:spPr>
        <p:txBody>
          <a:bodyPr>
            <a:spAutoFit/>
          </a:bodyPr>
          <a:lstStyle>
            <a:lvl1pPr eaLnBrk="0" hangingPunct="0">
              <a:defRPr sz="2400">
                <a:solidFill>
                  <a:schemeClr val="tx1"/>
                </a:solidFill>
                <a:latin typeface="Arial" pitchFamily="34" charset="0"/>
                <a:ea typeface="ヒラギノ角ゴ Pro W3"/>
                <a:cs typeface="ヒラギノ角ゴ Pro W3"/>
              </a:defRPr>
            </a:lvl1pPr>
            <a:lvl2pPr marL="742950" indent="-285750" eaLnBrk="0" hangingPunct="0">
              <a:defRPr sz="2400">
                <a:solidFill>
                  <a:schemeClr val="tx1"/>
                </a:solidFill>
                <a:latin typeface="Arial" pitchFamily="34" charset="0"/>
                <a:ea typeface="ヒラギノ角ゴ Pro W3"/>
                <a:cs typeface="ヒラギノ角ゴ Pro W3"/>
              </a:defRPr>
            </a:lvl2pPr>
            <a:lvl3pPr marL="1143000" indent="-228600" eaLnBrk="0" hangingPunct="0">
              <a:defRPr sz="2400">
                <a:solidFill>
                  <a:schemeClr val="tx1"/>
                </a:solidFill>
                <a:latin typeface="Arial" pitchFamily="34" charset="0"/>
                <a:ea typeface="ヒラギノ角ゴ Pro W3"/>
                <a:cs typeface="ヒラギノ角ゴ Pro W3"/>
              </a:defRPr>
            </a:lvl3pPr>
            <a:lvl4pPr marL="1600200" indent="-228600" eaLnBrk="0" hangingPunct="0">
              <a:defRPr sz="2400">
                <a:solidFill>
                  <a:schemeClr val="tx1"/>
                </a:solidFill>
                <a:latin typeface="Arial" pitchFamily="34" charset="0"/>
                <a:ea typeface="ヒラギノ角ゴ Pro W3"/>
                <a:cs typeface="ヒラギノ角ゴ Pro W3"/>
              </a:defRPr>
            </a:lvl4pPr>
            <a:lvl5pPr marL="2057400" indent="-228600" eaLnBrk="0" hangingPunct="0">
              <a:defRPr sz="2400">
                <a:solidFill>
                  <a:schemeClr val="tx1"/>
                </a:solidFill>
                <a:latin typeface="Arial"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9pPr>
          </a:lstStyle>
          <a:p>
            <a:pPr algn="ctr" defTabSz="914400" eaLnBrk="1" hangingPunct="1"/>
            <a:r>
              <a:rPr lang="en-GB" sz="1500" b="1" dirty="0">
                <a:solidFill>
                  <a:srgbClr val="000000"/>
                </a:solidFill>
                <a:latin typeface="Trebuchet MS" pitchFamily="34" charset="0"/>
              </a:rPr>
              <a:t>Ti Mill Products</a:t>
            </a:r>
          </a:p>
          <a:p>
            <a:pPr algn="ctr" defTabSz="914400" eaLnBrk="1" hangingPunct="1"/>
            <a:r>
              <a:rPr lang="en-GB" sz="1500" b="1" dirty="0">
                <a:solidFill>
                  <a:srgbClr val="000000"/>
                </a:solidFill>
                <a:latin typeface="Trebuchet MS" pitchFamily="34" charset="0"/>
              </a:rPr>
              <a:t>50 USD/kg Ti</a:t>
            </a:r>
          </a:p>
        </p:txBody>
      </p:sp>
      <p:sp>
        <p:nvSpPr>
          <p:cNvPr id="47" name="Text Box 59"/>
          <p:cNvSpPr txBox="1">
            <a:spLocks noChangeArrowheads="1"/>
          </p:cNvSpPr>
          <p:nvPr/>
        </p:nvSpPr>
        <p:spPr bwMode="auto">
          <a:xfrm>
            <a:off x="6648400" y="4022328"/>
            <a:ext cx="1524000" cy="558800"/>
          </a:xfrm>
          <a:prstGeom prst="rect">
            <a:avLst/>
          </a:prstGeom>
          <a:solidFill>
            <a:srgbClr val="FFFF00"/>
          </a:solidFill>
          <a:ln w="9525">
            <a:solidFill>
              <a:schemeClr val="tx1"/>
            </a:solidFill>
            <a:miter lim="800000"/>
            <a:headEnd/>
            <a:tailEnd/>
          </a:ln>
          <a:effectLst/>
          <a:extLst/>
        </p:spPr>
        <p:txBody>
          <a:bodyPr>
            <a:spAutoFit/>
          </a:bodyPr>
          <a:lstStyle>
            <a:lvl1pPr eaLnBrk="0" hangingPunct="0">
              <a:defRPr sz="2400">
                <a:solidFill>
                  <a:schemeClr val="tx1"/>
                </a:solidFill>
                <a:latin typeface="Arial" pitchFamily="34" charset="0"/>
                <a:ea typeface="ヒラギノ角ゴ Pro W3"/>
                <a:cs typeface="ヒラギノ角ゴ Pro W3"/>
              </a:defRPr>
            </a:lvl1pPr>
            <a:lvl2pPr marL="742950" indent="-285750" eaLnBrk="0" hangingPunct="0">
              <a:defRPr sz="2400">
                <a:solidFill>
                  <a:schemeClr val="tx1"/>
                </a:solidFill>
                <a:latin typeface="Arial" pitchFamily="34" charset="0"/>
                <a:ea typeface="ヒラギノ角ゴ Pro W3"/>
                <a:cs typeface="ヒラギノ角ゴ Pro W3"/>
              </a:defRPr>
            </a:lvl2pPr>
            <a:lvl3pPr marL="1143000" indent="-228600" eaLnBrk="0" hangingPunct="0">
              <a:defRPr sz="2400">
                <a:solidFill>
                  <a:schemeClr val="tx1"/>
                </a:solidFill>
                <a:latin typeface="Arial" pitchFamily="34" charset="0"/>
                <a:ea typeface="ヒラギノ角ゴ Pro W3"/>
                <a:cs typeface="ヒラギノ角ゴ Pro W3"/>
              </a:defRPr>
            </a:lvl3pPr>
            <a:lvl4pPr marL="1600200" indent="-228600" eaLnBrk="0" hangingPunct="0">
              <a:defRPr sz="2400">
                <a:solidFill>
                  <a:schemeClr val="tx1"/>
                </a:solidFill>
                <a:latin typeface="Arial" pitchFamily="34" charset="0"/>
                <a:ea typeface="ヒラギノ角ゴ Pro W3"/>
                <a:cs typeface="ヒラギノ角ゴ Pro W3"/>
              </a:defRPr>
            </a:lvl4pPr>
            <a:lvl5pPr marL="2057400" indent="-228600" eaLnBrk="0" hangingPunct="0">
              <a:defRPr sz="2400">
                <a:solidFill>
                  <a:schemeClr val="tx1"/>
                </a:solidFill>
                <a:latin typeface="Arial"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9pPr>
          </a:lstStyle>
          <a:p>
            <a:pPr algn="ctr" defTabSz="914400" eaLnBrk="1" hangingPunct="1"/>
            <a:r>
              <a:rPr lang="en-GB" sz="1500" b="1" dirty="0">
                <a:solidFill>
                  <a:srgbClr val="000000"/>
                </a:solidFill>
                <a:latin typeface="Trebuchet MS" pitchFamily="34" charset="0"/>
              </a:rPr>
              <a:t>TiO</a:t>
            </a:r>
            <a:r>
              <a:rPr lang="en-GB" sz="1500" b="1" baseline="-25000" dirty="0">
                <a:solidFill>
                  <a:srgbClr val="000000"/>
                </a:solidFill>
                <a:latin typeface="Trebuchet MS" pitchFamily="34" charset="0"/>
              </a:rPr>
              <a:t>2</a:t>
            </a:r>
            <a:r>
              <a:rPr lang="en-GB" sz="1500" b="1" dirty="0">
                <a:solidFill>
                  <a:srgbClr val="000000"/>
                </a:solidFill>
                <a:latin typeface="Trebuchet MS" pitchFamily="34" charset="0"/>
              </a:rPr>
              <a:t> Pigment</a:t>
            </a:r>
            <a:endParaRPr lang="en-GB" sz="1500" b="1" baseline="-25000" dirty="0">
              <a:solidFill>
                <a:srgbClr val="000000"/>
              </a:solidFill>
              <a:latin typeface="Trebuchet MS" pitchFamily="34" charset="0"/>
            </a:endParaRPr>
          </a:p>
          <a:p>
            <a:pPr algn="ctr" defTabSz="914400" eaLnBrk="1" hangingPunct="1"/>
            <a:r>
              <a:rPr lang="en-GB" sz="1500" b="1" dirty="0" smtClean="0">
                <a:solidFill>
                  <a:srgbClr val="000000"/>
                </a:solidFill>
                <a:latin typeface="Trebuchet MS" pitchFamily="34" charset="0"/>
              </a:rPr>
              <a:t>5.3 </a:t>
            </a:r>
            <a:r>
              <a:rPr lang="en-GB" sz="1500" b="1" dirty="0">
                <a:solidFill>
                  <a:srgbClr val="000000"/>
                </a:solidFill>
                <a:latin typeface="Trebuchet MS" pitchFamily="34" charset="0"/>
              </a:rPr>
              <a:t>USD/kg Ti</a:t>
            </a:r>
          </a:p>
        </p:txBody>
      </p:sp>
      <p:sp>
        <p:nvSpPr>
          <p:cNvPr id="49" name="AutoShape 20"/>
          <p:cNvSpPr>
            <a:spLocks noChangeArrowheads="1"/>
          </p:cNvSpPr>
          <p:nvPr/>
        </p:nvSpPr>
        <p:spPr bwMode="auto">
          <a:xfrm rot="16200000" flipV="1">
            <a:off x="3199681" y="4539059"/>
            <a:ext cx="538162" cy="622300"/>
          </a:xfrm>
          <a:custGeom>
            <a:avLst/>
            <a:gdLst>
              <a:gd name="T0" fmla="*/ 9377996 w 21600"/>
              <a:gd name="T1" fmla="*/ 0 h 21600"/>
              <a:gd name="T2" fmla="*/ 9377996 w 21600"/>
              <a:gd name="T3" fmla="*/ 10075123 h 21600"/>
              <a:gd name="T4" fmla="*/ 2006921 w 21600"/>
              <a:gd name="T5" fmla="*/ 17899566 h 21600"/>
              <a:gd name="T6" fmla="*/ 13391837 w 21600"/>
              <a:gd name="T7" fmla="*/ 5037576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rgbClr val="66FFCC"/>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4400"/>
            <a:endParaRPr lang="en-GB">
              <a:solidFill>
                <a:srgbClr val="AFAFAF"/>
              </a:solidFill>
            </a:endParaRPr>
          </a:p>
        </p:txBody>
      </p:sp>
      <p:sp>
        <p:nvSpPr>
          <p:cNvPr id="50" name="AutoShape 20"/>
          <p:cNvSpPr>
            <a:spLocks noChangeArrowheads="1"/>
          </p:cNvSpPr>
          <p:nvPr/>
        </p:nvSpPr>
        <p:spPr bwMode="auto">
          <a:xfrm rot="16200000" flipV="1">
            <a:off x="6440041" y="2632745"/>
            <a:ext cx="538162" cy="622300"/>
          </a:xfrm>
          <a:custGeom>
            <a:avLst/>
            <a:gdLst>
              <a:gd name="T0" fmla="*/ 9377996 w 21600"/>
              <a:gd name="T1" fmla="*/ 0 h 21600"/>
              <a:gd name="T2" fmla="*/ 9377996 w 21600"/>
              <a:gd name="T3" fmla="*/ 10075123 h 21600"/>
              <a:gd name="T4" fmla="*/ 2006921 w 21600"/>
              <a:gd name="T5" fmla="*/ 17899566 h 21600"/>
              <a:gd name="T6" fmla="*/ 13391837 w 21600"/>
              <a:gd name="T7" fmla="*/ 5037576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rgbClr val="66FFCC"/>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4400"/>
            <a:endParaRPr lang="en-GB">
              <a:solidFill>
                <a:srgbClr val="AFAFAF"/>
              </a:solidFill>
            </a:endParaRPr>
          </a:p>
        </p:txBody>
      </p:sp>
      <p:sp>
        <p:nvSpPr>
          <p:cNvPr id="51" name="AutoShape 20"/>
          <p:cNvSpPr>
            <a:spLocks noChangeArrowheads="1"/>
          </p:cNvSpPr>
          <p:nvPr/>
        </p:nvSpPr>
        <p:spPr bwMode="auto">
          <a:xfrm rot="16200000" flipV="1">
            <a:off x="5333355" y="3281610"/>
            <a:ext cx="538163" cy="620712"/>
          </a:xfrm>
          <a:custGeom>
            <a:avLst/>
            <a:gdLst>
              <a:gd name="T0" fmla="*/ 9378013 w 21600"/>
              <a:gd name="T1" fmla="*/ 0 h 21600"/>
              <a:gd name="T2" fmla="*/ 9378013 w 21600"/>
              <a:gd name="T3" fmla="*/ 10049413 h 21600"/>
              <a:gd name="T4" fmla="*/ 2006924 w 21600"/>
              <a:gd name="T5" fmla="*/ 17853890 h 21600"/>
              <a:gd name="T6" fmla="*/ 13391862 w 21600"/>
              <a:gd name="T7" fmla="*/ 5024721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rgbClr val="66FFCC"/>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4400"/>
            <a:endParaRPr lang="en-GB">
              <a:solidFill>
                <a:srgbClr val="AFAFAF"/>
              </a:solidFill>
            </a:endParaRPr>
          </a:p>
        </p:txBody>
      </p:sp>
      <p:sp>
        <p:nvSpPr>
          <p:cNvPr id="52" name="AutoShape 20"/>
          <p:cNvSpPr>
            <a:spLocks noChangeArrowheads="1"/>
          </p:cNvSpPr>
          <p:nvPr/>
        </p:nvSpPr>
        <p:spPr bwMode="auto">
          <a:xfrm rot="16200000" flipV="1">
            <a:off x="4254029" y="3890988"/>
            <a:ext cx="538162" cy="622300"/>
          </a:xfrm>
          <a:custGeom>
            <a:avLst/>
            <a:gdLst>
              <a:gd name="T0" fmla="*/ 9377996 w 21600"/>
              <a:gd name="T1" fmla="*/ 0 h 21600"/>
              <a:gd name="T2" fmla="*/ 9377996 w 21600"/>
              <a:gd name="T3" fmla="*/ 10075123 h 21600"/>
              <a:gd name="T4" fmla="*/ 2006921 w 21600"/>
              <a:gd name="T5" fmla="*/ 17899566 h 21600"/>
              <a:gd name="T6" fmla="*/ 13391837 w 21600"/>
              <a:gd name="T7" fmla="*/ 5037576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rgbClr val="66FFCC"/>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4400"/>
            <a:endParaRPr lang="en-GB">
              <a:solidFill>
                <a:srgbClr val="AFAFAF"/>
              </a:solidFill>
            </a:endParaRPr>
          </a:p>
        </p:txBody>
      </p:sp>
      <p:sp>
        <p:nvSpPr>
          <p:cNvPr id="53" name="AutoShape 20"/>
          <p:cNvSpPr>
            <a:spLocks noChangeArrowheads="1"/>
          </p:cNvSpPr>
          <p:nvPr/>
        </p:nvSpPr>
        <p:spPr bwMode="auto">
          <a:xfrm rot="16200000" flipV="1">
            <a:off x="7736978" y="1913458"/>
            <a:ext cx="536575" cy="622300"/>
          </a:xfrm>
          <a:custGeom>
            <a:avLst/>
            <a:gdLst>
              <a:gd name="T0" fmla="*/ 9350341 w 21600"/>
              <a:gd name="T1" fmla="*/ 0 h 21600"/>
              <a:gd name="T2" fmla="*/ 9350341 w 21600"/>
              <a:gd name="T3" fmla="*/ 10075123 h 21600"/>
              <a:gd name="T4" fmla="*/ 2001002 w 21600"/>
              <a:gd name="T5" fmla="*/ 17899566 h 21600"/>
              <a:gd name="T6" fmla="*/ 13352346 w 21600"/>
              <a:gd name="T7" fmla="*/ 5037576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rgbClr val="66FFCC"/>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4400"/>
            <a:endParaRPr lang="en-GB">
              <a:solidFill>
                <a:srgbClr val="AFAFAF"/>
              </a:solidFill>
            </a:endParaRPr>
          </a:p>
        </p:txBody>
      </p:sp>
      <p:sp>
        <p:nvSpPr>
          <p:cNvPr id="54" name="AutoShape 62"/>
          <p:cNvSpPr>
            <a:spLocks noChangeArrowheads="1"/>
          </p:cNvSpPr>
          <p:nvPr/>
        </p:nvSpPr>
        <p:spPr bwMode="auto">
          <a:xfrm>
            <a:off x="5096420" y="4149080"/>
            <a:ext cx="1347788" cy="288000"/>
          </a:xfrm>
          <a:prstGeom prst="rightArrow">
            <a:avLst>
              <a:gd name="adj1" fmla="val 60000"/>
              <a:gd name="adj2" fmla="val 96430"/>
            </a:avLst>
          </a:prstGeom>
          <a:solidFill>
            <a:srgbClr val="66FFCC"/>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4400"/>
            <a:endParaRPr lang="en-ZA">
              <a:solidFill>
                <a:srgbClr val="000000"/>
              </a:solidFill>
            </a:endParaRPr>
          </a:p>
        </p:txBody>
      </p:sp>
      <p:grpSp>
        <p:nvGrpSpPr>
          <p:cNvPr id="3" name="Group 3"/>
          <p:cNvGrpSpPr/>
          <p:nvPr/>
        </p:nvGrpSpPr>
        <p:grpSpPr>
          <a:xfrm>
            <a:off x="4572000" y="1258888"/>
            <a:ext cx="2088232" cy="1341913"/>
            <a:chOff x="4572000" y="1258888"/>
            <a:chExt cx="2088232" cy="1341913"/>
          </a:xfrm>
        </p:grpSpPr>
        <p:sp>
          <p:nvSpPr>
            <p:cNvPr id="48" name="Text Box 61"/>
            <p:cNvSpPr txBox="1">
              <a:spLocks noChangeArrowheads="1"/>
            </p:cNvSpPr>
            <p:nvPr/>
          </p:nvSpPr>
          <p:spPr bwMode="auto">
            <a:xfrm>
              <a:off x="4572000" y="1258888"/>
              <a:ext cx="1524000" cy="558800"/>
            </a:xfrm>
            <a:prstGeom prst="rect">
              <a:avLst/>
            </a:prstGeom>
            <a:solidFill>
              <a:srgbClr val="FFFF00"/>
            </a:solidFill>
            <a:ln w="9525">
              <a:solidFill>
                <a:schemeClr val="tx1"/>
              </a:solidFill>
              <a:miter lim="800000"/>
              <a:headEnd/>
              <a:tailEnd/>
            </a:ln>
            <a:effectLst/>
            <a:extLst/>
          </p:spPr>
          <p:txBody>
            <a:bodyPr>
              <a:spAutoFit/>
            </a:bodyPr>
            <a:lstStyle>
              <a:lvl1pPr eaLnBrk="0" hangingPunct="0">
                <a:defRPr sz="2400">
                  <a:solidFill>
                    <a:schemeClr val="tx1"/>
                  </a:solidFill>
                  <a:latin typeface="Arial" pitchFamily="34" charset="0"/>
                  <a:ea typeface="ヒラギノ角ゴ Pro W3"/>
                  <a:cs typeface="ヒラギノ角ゴ Pro W3"/>
                </a:defRPr>
              </a:lvl1pPr>
              <a:lvl2pPr marL="742950" indent="-285750" eaLnBrk="0" hangingPunct="0">
                <a:defRPr sz="2400">
                  <a:solidFill>
                    <a:schemeClr val="tx1"/>
                  </a:solidFill>
                  <a:latin typeface="Arial" pitchFamily="34" charset="0"/>
                  <a:ea typeface="ヒラギノ角ゴ Pro W3"/>
                  <a:cs typeface="ヒラギノ角ゴ Pro W3"/>
                </a:defRPr>
              </a:lvl2pPr>
              <a:lvl3pPr marL="1143000" indent="-228600" eaLnBrk="0" hangingPunct="0">
                <a:defRPr sz="2400">
                  <a:solidFill>
                    <a:schemeClr val="tx1"/>
                  </a:solidFill>
                  <a:latin typeface="Arial" pitchFamily="34" charset="0"/>
                  <a:ea typeface="ヒラギノ角ゴ Pro W3"/>
                  <a:cs typeface="ヒラギノ角ゴ Pro W3"/>
                </a:defRPr>
              </a:lvl3pPr>
              <a:lvl4pPr marL="1600200" indent="-228600" eaLnBrk="0" hangingPunct="0">
                <a:defRPr sz="2400">
                  <a:solidFill>
                    <a:schemeClr val="tx1"/>
                  </a:solidFill>
                  <a:latin typeface="Arial" pitchFamily="34" charset="0"/>
                  <a:ea typeface="ヒラギノ角ゴ Pro W3"/>
                  <a:cs typeface="ヒラギノ角ゴ Pro W3"/>
                </a:defRPr>
              </a:lvl4pPr>
              <a:lvl5pPr marL="2057400" indent="-228600" eaLnBrk="0" hangingPunct="0">
                <a:defRPr sz="2400">
                  <a:solidFill>
                    <a:schemeClr val="tx1"/>
                  </a:solidFill>
                  <a:latin typeface="Arial"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9pPr>
            </a:lstStyle>
            <a:p>
              <a:pPr algn="ctr" defTabSz="914400" eaLnBrk="1" hangingPunct="1"/>
              <a:r>
                <a:rPr lang="en-GB" sz="1500" b="1" dirty="0">
                  <a:solidFill>
                    <a:srgbClr val="000000"/>
                  </a:solidFill>
                  <a:latin typeface="Trebuchet MS" pitchFamily="34" charset="0"/>
                </a:rPr>
                <a:t>Ti Powder</a:t>
              </a:r>
              <a:endParaRPr lang="en-GB" sz="1500" b="1" baseline="-25000" dirty="0">
                <a:solidFill>
                  <a:srgbClr val="000000"/>
                </a:solidFill>
                <a:latin typeface="Trebuchet MS" pitchFamily="34" charset="0"/>
              </a:endParaRPr>
            </a:p>
            <a:p>
              <a:pPr algn="ctr" defTabSz="914400" eaLnBrk="1" hangingPunct="1"/>
              <a:r>
                <a:rPr lang="en-GB" sz="1500" b="1" dirty="0">
                  <a:solidFill>
                    <a:srgbClr val="000000"/>
                  </a:solidFill>
                  <a:latin typeface="Trebuchet MS" pitchFamily="34" charset="0"/>
                </a:rPr>
                <a:t>40 USD/kg Ti</a:t>
              </a:r>
            </a:p>
          </p:txBody>
        </p:sp>
        <p:sp>
          <p:nvSpPr>
            <p:cNvPr id="55" name="AutoShape 66"/>
            <p:cNvSpPr>
              <a:spLocks noChangeArrowheads="1"/>
            </p:cNvSpPr>
            <p:nvPr/>
          </p:nvSpPr>
          <p:spPr bwMode="auto">
            <a:xfrm rot="-5400000">
              <a:off x="4982436" y="2074975"/>
              <a:ext cx="691653" cy="360000"/>
            </a:xfrm>
            <a:prstGeom prst="rightArrow">
              <a:avLst>
                <a:gd name="adj1" fmla="val 50000"/>
                <a:gd name="adj2" fmla="val 52413"/>
              </a:avLst>
            </a:prstGeom>
            <a:solidFill>
              <a:srgbClr val="66FFCC"/>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4400"/>
              <a:endParaRPr lang="en-ZA">
                <a:solidFill>
                  <a:srgbClr val="000000"/>
                </a:solidFill>
              </a:endParaRPr>
            </a:p>
          </p:txBody>
        </p:sp>
        <p:sp>
          <p:nvSpPr>
            <p:cNvPr id="56" name="AutoShape 64"/>
            <p:cNvSpPr>
              <a:spLocks noChangeArrowheads="1"/>
            </p:cNvSpPr>
            <p:nvPr/>
          </p:nvSpPr>
          <p:spPr bwMode="auto">
            <a:xfrm>
              <a:off x="6168107" y="1412874"/>
              <a:ext cx="492125" cy="324000"/>
            </a:xfrm>
            <a:prstGeom prst="rightArrow">
              <a:avLst>
                <a:gd name="adj1" fmla="val 50000"/>
                <a:gd name="adj2" fmla="val 38276"/>
              </a:avLst>
            </a:prstGeom>
            <a:solidFill>
              <a:srgbClr val="66FFCC"/>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4400"/>
              <a:endParaRPr lang="en-ZA">
                <a:solidFill>
                  <a:srgbClr val="000000"/>
                </a:solidFill>
              </a:endParaRPr>
            </a:p>
          </p:txBody>
        </p:sp>
      </p:grpSp>
      <p:grpSp>
        <p:nvGrpSpPr>
          <p:cNvPr id="4" name="Group 2"/>
          <p:cNvGrpSpPr/>
          <p:nvPr/>
        </p:nvGrpSpPr>
        <p:grpSpPr>
          <a:xfrm>
            <a:off x="2660313" y="1196393"/>
            <a:ext cx="3956652" cy="2736663"/>
            <a:chOff x="2620360" y="1196393"/>
            <a:chExt cx="3956652" cy="2736663"/>
          </a:xfrm>
        </p:grpSpPr>
        <p:sp>
          <p:nvSpPr>
            <p:cNvPr id="24" name="Text Box 61"/>
            <p:cNvSpPr txBox="1">
              <a:spLocks noChangeArrowheads="1"/>
            </p:cNvSpPr>
            <p:nvPr/>
          </p:nvSpPr>
          <p:spPr bwMode="auto">
            <a:xfrm>
              <a:off x="2620360" y="1196393"/>
              <a:ext cx="1767671" cy="648431"/>
            </a:xfrm>
            <a:prstGeom prst="rect">
              <a:avLst/>
            </a:prstGeom>
            <a:solidFill>
              <a:srgbClr val="92D050"/>
            </a:solidFill>
            <a:ln w="9525">
              <a:solidFill>
                <a:schemeClr val="tx1"/>
              </a:solidFill>
              <a:miter lim="800000"/>
              <a:headEnd/>
              <a:tailEnd/>
            </a:ln>
          </p:spPr>
          <p:txBody>
            <a:bodyPr anchor="ctr" anchorCtr="1"/>
            <a:lstStyle>
              <a:lvl1pPr eaLnBrk="0" hangingPunct="0">
                <a:defRPr sz="2400">
                  <a:solidFill>
                    <a:schemeClr val="tx1"/>
                  </a:solidFill>
                  <a:latin typeface="Arial" pitchFamily="34" charset="0"/>
                  <a:ea typeface="ヒラギノ角ゴ Pro W3"/>
                  <a:cs typeface="ヒラギノ角ゴ Pro W3"/>
                </a:defRPr>
              </a:lvl1pPr>
              <a:lvl2pPr marL="742950" indent="-285750" eaLnBrk="0" hangingPunct="0">
                <a:defRPr sz="2400">
                  <a:solidFill>
                    <a:schemeClr val="tx1"/>
                  </a:solidFill>
                  <a:latin typeface="Arial" pitchFamily="34" charset="0"/>
                  <a:ea typeface="ヒラギノ角ゴ Pro W3"/>
                  <a:cs typeface="ヒラギノ角ゴ Pro W3"/>
                </a:defRPr>
              </a:lvl2pPr>
              <a:lvl3pPr marL="1143000" indent="-228600" eaLnBrk="0" hangingPunct="0">
                <a:defRPr sz="2400">
                  <a:solidFill>
                    <a:schemeClr val="tx1"/>
                  </a:solidFill>
                  <a:latin typeface="Arial" pitchFamily="34" charset="0"/>
                  <a:ea typeface="ヒラギノ角ゴ Pro W3"/>
                  <a:cs typeface="ヒラギノ角ゴ Pro W3"/>
                </a:defRPr>
              </a:lvl3pPr>
              <a:lvl4pPr marL="1600200" indent="-228600" eaLnBrk="0" hangingPunct="0">
                <a:defRPr sz="2400">
                  <a:solidFill>
                    <a:schemeClr val="tx1"/>
                  </a:solidFill>
                  <a:latin typeface="Arial" pitchFamily="34" charset="0"/>
                  <a:ea typeface="ヒラギノ角ゴ Pro W3"/>
                  <a:cs typeface="ヒラギノ角ゴ Pro W3"/>
                </a:defRPr>
              </a:lvl4pPr>
              <a:lvl5pPr marL="2057400" indent="-228600" eaLnBrk="0" hangingPunct="0">
                <a:defRPr sz="2400">
                  <a:solidFill>
                    <a:schemeClr val="tx1"/>
                  </a:solidFill>
                  <a:latin typeface="Arial"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9pPr>
            </a:lstStyle>
            <a:p>
              <a:pPr algn="ctr" defTabSz="914400" eaLnBrk="1" hangingPunct="1"/>
              <a:r>
                <a:rPr lang="en-GB" sz="1500" b="1" dirty="0">
                  <a:solidFill>
                    <a:srgbClr val="000000"/>
                  </a:solidFill>
                  <a:latin typeface="Trebuchet MS" pitchFamily="34" charset="0"/>
                </a:rPr>
                <a:t>Ti Powder</a:t>
              </a:r>
              <a:endParaRPr lang="en-GB" sz="1500" b="1" baseline="-25000" dirty="0">
                <a:solidFill>
                  <a:srgbClr val="000000"/>
                </a:solidFill>
                <a:latin typeface="Trebuchet MS" pitchFamily="34" charset="0"/>
              </a:endParaRPr>
            </a:p>
            <a:p>
              <a:pPr algn="ctr" defTabSz="914400" eaLnBrk="1" hangingPunct="1"/>
              <a:r>
                <a:rPr lang="en-GB" sz="1500" b="1" dirty="0">
                  <a:solidFill>
                    <a:srgbClr val="000000"/>
                  </a:solidFill>
                  <a:latin typeface="Trebuchet MS" pitchFamily="34" charset="0"/>
                </a:rPr>
                <a:t>10 USD/kg Ti</a:t>
              </a:r>
            </a:p>
          </p:txBody>
        </p:sp>
        <p:sp>
          <p:nvSpPr>
            <p:cNvPr id="25" name="Down Arrow 2"/>
            <p:cNvSpPr>
              <a:spLocks noChangeArrowheads="1"/>
            </p:cNvSpPr>
            <p:nvPr/>
          </p:nvSpPr>
          <p:spPr bwMode="auto">
            <a:xfrm rot="10800000">
              <a:off x="3163896" y="1909148"/>
              <a:ext cx="396000" cy="2023908"/>
            </a:xfrm>
            <a:prstGeom prst="downArrow">
              <a:avLst>
                <a:gd name="adj1" fmla="val 50000"/>
                <a:gd name="adj2" fmla="val 50008"/>
              </a:avLst>
            </a:prstGeom>
            <a:solidFill>
              <a:srgbClr val="92D050"/>
            </a:solidFill>
            <a:ln w="9525" algn="ctr">
              <a:solidFill>
                <a:schemeClr val="tx1"/>
              </a:solidFill>
              <a:round/>
              <a:headEnd/>
              <a:tailEnd/>
            </a:ln>
          </p:spPr>
          <p:txBody>
            <a:bodyPr/>
            <a:lstStyle/>
            <a:p>
              <a:pPr defTabSz="914400" eaLnBrk="0" hangingPunct="0"/>
              <a:endParaRPr lang="en-ZA">
                <a:solidFill>
                  <a:srgbClr val="AFAFAF"/>
                </a:solidFill>
              </a:endParaRPr>
            </a:p>
          </p:txBody>
        </p:sp>
        <p:sp>
          <p:nvSpPr>
            <p:cNvPr id="26" name="Right Arrow 3"/>
            <p:cNvSpPr>
              <a:spLocks noChangeArrowheads="1"/>
            </p:cNvSpPr>
            <p:nvPr/>
          </p:nvSpPr>
          <p:spPr bwMode="auto">
            <a:xfrm>
              <a:off x="4427983" y="1328787"/>
              <a:ext cx="2149029" cy="372021"/>
            </a:xfrm>
            <a:prstGeom prst="rightArrow">
              <a:avLst>
                <a:gd name="adj1" fmla="val 50000"/>
                <a:gd name="adj2" fmla="val 50125"/>
              </a:avLst>
            </a:prstGeom>
            <a:solidFill>
              <a:srgbClr val="92D050"/>
            </a:solidFill>
            <a:ln w="9525" algn="ctr">
              <a:solidFill>
                <a:schemeClr val="tx1"/>
              </a:solidFill>
              <a:round/>
              <a:headEnd/>
              <a:tailEnd/>
            </a:ln>
          </p:spPr>
          <p:txBody>
            <a:bodyPr/>
            <a:lstStyle/>
            <a:p>
              <a:pPr defTabSz="914400" eaLnBrk="0" hangingPunct="0"/>
              <a:endParaRPr lang="en-ZA">
                <a:solidFill>
                  <a:srgbClr val="AFAFAF"/>
                </a:solidFill>
              </a:endParaRPr>
            </a:p>
          </p:txBody>
        </p:sp>
      </p:grpSp>
      <p:sp>
        <p:nvSpPr>
          <p:cNvPr id="2" name="TextBox 1"/>
          <p:cNvSpPr txBox="1"/>
          <p:nvPr/>
        </p:nvSpPr>
        <p:spPr>
          <a:xfrm>
            <a:off x="35496" y="1196752"/>
            <a:ext cx="1582549" cy="369332"/>
          </a:xfrm>
          <a:prstGeom prst="rect">
            <a:avLst/>
          </a:prstGeom>
          <a:noFill/>
        </p:spPr>
        <p:txBody>
          <a:bodyPr wrap="none" rtlCol="0">
            <a:spAutoFit/>
          </a:bodyPr>
          <a:lstStyle/>
          <a:p>
            <a:r>
              <a:rPr lang="en-ZA" sz="1800" dirty="0" smtClean="0">
                <a:solidFill>
                  <a:schemeClr val="tx1"/>
                </a:solidFill>
              </a:rPr>
              <a:t>Typical prices</a:t>
            </a:r>
            <a:endParaRPr lang="en-GB" sz="1800" dirty="0">
              <a:solidFill>
                <a:schemeClr val="tx1"/>
              </a:solidFill>
            </a:endParaRPr>
          </a:p>
        </p:txBody>
      </p:sp>
      <p:sp>
        <p:nvSpPr>
          <p:cNvPr id="6" name="Bent Arrow 5"/>
          <p:cNvSpPr/>
          <p:nvPr/>
        </p:nvSpPr>
        <p:spPr bwMode="auto">
          <a:xfrm flipV="1">
            <a:off x="5076056" y="1772816"/>
            <a:ext cx="896094" cy="747216"/>
          </a:xfrm>
          <a:prstGeom prst="bentArrow">
            <a:avLst/>
          </a:prstGeom>
          <a:solidFill>
            <a:srgbClr val="92D050"/>
          </a:solidFill>
          <a:ln w="9525" algn="ctr">
            <a:solidFill>
              <a:schemeClr val="tx1"/>
            </a:solidFill>
            <a:round/>
            <a:headEnd/>
            <a:tailEnd/>
          </a:ln>
        </p:spPr>
        <p:txBody>
          <a:bodyPr/>
          <a:lstStyle/>
          <a:p>
            <a:pPr defTabSz="914400" eaLnBrk="0" hangingPunct="0"/>
            <a:endParaRPr lang="en-GB">
              <a:solidFill>
                <a:srgbClr val="AFAFAF"/>
              </a:solidFill>
            </a:endParaRPr>
          </a:p>
        </p:txBody>
      </p:sp>
      <p:grpSp>
        <p:nvGrpSpPr>
          <p:cNvPr id="8" name="Group 29"/>
          <p:cNvGrpSpPr/>
          <p:nvPr/>
        </p:nvGrpSpPr>
        <p:grpSpPr>
          <a:xfrm>
            <a:off x="144828" y="4590459"/>
            <a:ext cx="5526745" cy="1358821"/>
            <a:chOff x="144828" y="4590459"/>
            <a:chExt cx="5526745" cy="1358821"/>
          </a:xfrm>
        </p:grpSpPr>
        <p:sp>
          <p:nvSpPr>
            <p:cNvPr id="31" name="Rectangle 30"/>
            <p:cNvSpPr/>
            <p:nvPr/>
          </p:nvSpPr>
          <p:spPr bwMode="auto">
            <a:xfrm>
              <a:off x="144828" y="4590459"/>
              <a:ext cx="2951608" cy="1358821"/>
            </a:xfrm>
            <a:prstGeom prst="rect">
              <a:avLst/>
            </a:prstGeom>
            <a:noFill/>
            <a:ln w="28575"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81000"/>
                </a:lnSpc>
                <a:spcBef>
                  <a:spcPct val="0"/>
                </a:spcBef>
                <a:spcAft>
                  <a:spcPct val="0"/>
                </a:spcAft>
                <a:buClr>
                  <a:srgbClr val="AFAFAF"/>
                </a:buClr>
                <a:buSzPct val="100000"/>
                <a:buFont typeface="Arial" pitchFamily="34" charset="0"/>
                <a:buNone/>
                <a:tabLst/>
              </a:pPr>
              <a:endParaRPr kumimoji="0" lang="en-GB" sz="2400" b="0" i="0" u="none" strike="noStrike" cap="none" normalizeH="0" baseline="0" smtClean="0">
                <a:ln>
                  <a:noFill/>
                </a:ln>
                <a:solidFill>
                  <a:schemeClr val="bg1"/>
                </a:solidFill>
                <a:effectLst/>
                <a:latin typeface="Arial" pitchFamily="34" charset="0"/>
                <a:ea typeface="Arial Unicode MS" pitchFamily="34" charset="-128"/>
                <a:cs typeface="Arial Unicode MS" pitchFamily="34" charset="-128"/>
              </a:endParaRPr>
            </a:p>
          </p:txBody>
        </p:sp>
        <p:sp>
          <p:nvSpPr>
            <p:cNvPr id="32" name="TextBox 31"/>
            <p:cNvSpPr txBox="1"/>
            <p:nvPr/>
          </p:nvSpPr>
          <p:spPr>
            <a:xfrm>
              <a:off x="3059832" y="5445224"/>
              <a:ext cx="2611741" cy="400110"/>
            </a:xfrm>
            <a:prstGeom prst="rect">
              <a:avLst/>
            </a:prstGeom>
            <a:noFill/>
          </p:spPr>
          <p:txBody>
            <a:bodyPr wrap="none" rtlCol="0">
              <a:spAutoFit/>
            </a:bodyPr>
            <a:lstStyle/>
            <a:p>
              <a:r>
                <a:rPr lang="en-ZA" sz="2000" b="1" dirty="0" smtClean="0">
                  <a:solidFill>
                    <a:srgbClr val="FF0000"/>
                  </a:solidFill>
                </a:rPr>
                <a:t>Current SA industry</a:t>
              </a:r>
              <a:endParaRPr lang="en-GB" sz="2000" b="1" dirty="0">
                <a:solidFill>
                  <a:srgbClr val="FF0000"/>
                </a:solidFill>
              </a:endParaRPr>
            </a:p>
          </p:txBody>
        </p:sp>
      </p:grpSp>
      <p:cxnSp>
        <p:nvCxnSpPr>
          <p:cNvPr id="7" name="Straight Arrow Connector 6"/>
          <p:cNvCxnSpPr/>
          <p:nvPr/>
        </p:nvCxnSpPr>
        <p:spPr bwMode="auto">
          <a:xfrm>
            <a:off x="4143400" y="2146424"/>
            <a:ext cx="284584" cy="1066552"/>
          </a:xfrm>
          <a:prstGeom prst="straightConnector1">
            <a:avLst/>
          </a:prstGeom>
          <a:solidFill>
            <a:srgbClr val="00B8FF"/>
          </a:solidFill>
          <a:ln w="38100" cap="flat" cmpd="sng" algn="ctr">
            <a:solidFill>
              <a:srgbClr val="FF0000"/>
            </a:solidFill>
            <a:prstDash val="solid"/>
            <a:round/>
            <a:headEnd type="arrow"/>
            <a:tailEnd type="arrow"/>
          </a:ln>
          <a:effectLst/>
        </p:spPr>
      </p:cxnSp>
      <p:graphicFrame>
        <p:nvGraphicFramePr>
          <p:cNvPr id="5" name="Table 4"/>
          <p:cNvGraphicFramePr>
            <a:graphicFrameLocks noGrp="1"/>
          </p:cNvGraphicFramePr>
          <p:nvPr>
            <p:extLst>
              <p:ext uri="{D42A27DB-BD31-4B8C-83A1-F6EECF244321}">
                <p14:modId xmlns:p14="http://schemas.microsoft.com/office/powerpoint/2010/main" xmlns="" val="121041483"/>
              </p:ext>
            </p:extLst>
          </p:nvPr>
        </p:nvGraphicFramePr>
        <p:xfrm>
          <a:off x="4478519" y="4705643"/>
          <a:ext cx="4680521" cy="2123440"/>
        </p:xfrm>
        <a:graphic>
          <a:graphicData uri="http://schemas.openxmlformats.org/drawingml/2006/table">
            <a:tbl>
              <a:tblPr firstRow="1" bandRow="1">
                <a:tableStyleId>{5C22544A-7EE6-4342-B048-85BDC9FD1C3A}</a:tableStyleId>
              </a:tblPr>
              <a:tblGrid>
                <a:gridCol w="1178904"/>
                <a:gridCol w="606049"/>
                <a:gridCol w="606049"/>
                <a:gridCol w="740727"/>
                <a:gridCol w="808065"/>
                <a:gridCol w="740727"/>
              </a:tblGrid>
              <a:tr h="370840">
                <a:tc>
                  <a:txBody>
                    <a:bodyPr/>
                    <a:lstStyle/>
                    <a:p>
                      <a:r>
                        <a:rPr lang="en-ZA" sz="1200" dirty="0" smtClean="0"/>
                        <a:t>Product</a:t>
                      </a:r>
                      <a:endParaRPr lang="en-ZA" sz="1200" dirty="0"/>
                    </a:p>
                  </a:txBody>
                  <a:tcPr/>
                </a:tc>
                <a:tc>
                  <a:txBody>
                    <a:bodyPr/>
                    <a:lstStyle/>
                    <a:p>
                      <a:r>
                        <a:rPr lang="en-ZA" sz="1200" dirty="0" err="1" smtClean="0"/>
                        <a:t>Vol</a:t>
                      </a:r>
                      <a:endParaRPr lang="en-ZA" sz="1200" dirty="0"/>
                    </a:p>
                  </a:txBody>
                  <a:tcPr/>
                </a:tc>
                <a:tc>
                  <a:txBody>
                    <a:bodyPr/>
                    <a:lstStyle/>
                    <a:p>
                      <a:r>
                        <a:rPr lang="en-ZA" sz="1200" dirty="0" smtClean="0"/>
                        <a:t>Price</a:t>
                      </a:r>
                      <a:endParaRPr lang="en-ZA" sz="1200" dirty="0"/>
                    </a:p>
                  </a:txBody>
                  <a:tcPr/>
                </a:tc>
                <a:tc>
                  <a:txBody>
                    <a:bodyPr/>
                    <a:lstStyle/>
                    <a:p>
                      <a:r>
                        <a:rPr lang="en-ZA" sz="1200" dirty="0" smtClean="0"/>
                        <a:t>Gross</a:t>
                      </a:r>
                      <a:r>
                        <a:rPr lang="en-ZA" sz="1200" baseline="0" dirty="0" smtClean="0"/>
                        <a:t> value 2015</a:t>
                      </a:r>
                      <a:endParaRPr lang="en-ZA" sz="1200" dirty="0"/>
                    </a:p>
                  </a:txBody>
                  <a:tcPr/>
                </a:tc>
                <a:tc>
                  <a:txBody>
                    <a:bodyPr/>
                    <a:lstStyle/>
                    <a:p>
                      <a:r>
                        <a:rPr lang="en-ZA" sz="1200" dirty="0" smtClean="0"/>
                        <a:t>Gross value 2020</a:t>
                      </a:r>
                      <a:endParaRPr lang="en-ZA" sz="1200" dirty="0"/>
                    </a:p>
                  </a:txBody>
                  <a:tcPr/>
                </a:tc>
                <a:tc>
                  <a:txBody>
                    <a:bodyPr/>
                    <a:lstStyle/>
                    <a:p>
                      <a:r>
                        <a:rPr lang="en-ZA" sz="1200" dirty="0" smtClean="0"/>
                        <a:t>Gross value 2025</a:t>
                      </a:r>
                      <a:endParaRPr lang="en-ZA" sz="1200" dirty="0"/>
                    </a:p>
                  </a:txBody>
                  <a:tcPr/>
                </a:tc>
              </a:tr>
              <a:tr h="370840">
                <a:tc>
                  <a:txBody>
                    <a:bodyPr/>
                    <a:lstStyle/>
                    <a:p>
                      <a:r>
                        <a:rPr lang="en-ZA" sz="1200" dirty="0" smtClean="0"/>
                        <a:t>TiO2 slag</a:t>
                      </a:r>
                      <a:endParaRPr lang="en-ZA" sz="1200" dirty="0"/>
                    </a:p>
                  </a:txBody>
                  <a:tcPr/>
                </a:tc>
                <a:tc>
                  <a:txBody>
                    <a:bodyPr/>
                    <a:lstStyle/>
                    <a:p>
                      <a:endParaRPr lang="en-ZA" sz="1200" dirty="0"/>
                    </a:p>
                  </a:txBody>
                  <a:tcPr/>
                </a:tc>
                <a:tc>
                  <a:txBody>
                    <a:bodyPr/>
                    <a:lstStyle/>
                    <a:p>
                      <a:r>
                        <a:rPr lang="en-ZA" sz="1200" dirty="0" smtClean="0"/>
                        <a:t>1.45</a:t>
                      </a:r>
                      <a:endParaRPr lang="en-ZA" sz="1200" dirty="0"/>
                    </a:p>
                  </a:txBody>
                  <a:tcPr/>
                </a:tc>
                <a:tc>
                  <a:txBody>
                    <a:bodyPr/>
                    <a:lstStyle/>
                    <a:p>
                      <a:endParaRPr lang="en-ZA" sz="1200" dirty="0"/>
                    </a:p>
                  </a:txBody>
                  <a:tcPr/>
                </a:tc>
                <a:tc>
                  <a:txBody>
                    <a:bodyPr/>
                    <a:lstStyle/>
                    <a:p>
                      <a:endParaRPr lang="en-ZA" sz="1200" dirty="0"/>
                    </a:p>
                  </a:txBody>
                  <a:tcPr/>
                </a:tc>
                <a:tc>
                  <a:txBody>
                    <a:bodyPr/>
                    <a:lstStyle/>
                    <a:p>
                      <a:endParaRPr lang="en-ZA" sz="1200" dirty="0"/>
                    </a:p>
                  </a:txBody>
                  <a:tcPr/>
                </a:tc>
              </a:tr>
              <a:tr h="370840">
                <a:tc>
                  <a:txBody>
                    <a:bodyPr/>
                    <a:lstStyle/>
                    <a:p>
                      <a:r>
                        <a:rPr lang="en-ZA" sz="1200" dirty="0" smtClean="0">
                          <a:solidFill>
                            <a:srgbClr val="C00000"/>
                          </a:solidFill>
                        </a:rPr>
                        <a:t>TiCl4</a:t>
                      </a:r>
                      <a:endParaRPr lang="en-ZA" sz="1200" dirty="0">
                        <a:solidFill>
                          <a:srgbClr val="C00000"/>
                        </a:solidFill>
                      </a:endParaRPr>
                    </a:p>
                  </a:txBody>
                  <a:tcPr/>
                </a:tc>
                <a:tc>
                  <a:txBody>
                    <a:bodyPr/>
                    <a:lstStyle/>
                    <a:p>
                      <a:endParaRPr lang="en-ZA" sz="1200" dirty="0">
                        <a:solidFill>
                          <a:srgbClr val="C00000"/>
                        </a:solidFill>
                      </a:endParaRPr>
                    </a:p>
                  </a:txBody>
                  <a:tcPr/>
                </a:tc>
                <a:tc>
                  <a:txBody>
                    <a:bodyPr/>
                    <a:lstStyle/>
                    <a:p>
                      <a:r>
                        <a:rPr lang="en-ZA" sz="1200" dirty="0" smtClean="0">
                          <a:solidFill>
                            <a:srgbClr val="C00000"/>
                          </a:solidFill>
                        </a:rPr>
                        <a:t>4.4</a:t>
                      </a:r>
                      <a:endParaRPr lang="en-ZA" sz="1200" dirty="0">
                        <a:solidFill>
                          <a:srgbClr val="C00000"/>
                        </a:solidFill>
                      </a:endParaRPr>
                    </a:p>
                  </a:txBody>
                  <a:tcPr/>
                </a:tc>
                <a:tc>
                  <a:txBody>
                    <a:bodyPr/>
                    <a:lstStyle/>
                    <a:p>
                      <a:endParaRPr lang="en-ZA" sz="1200" dirty="0">
                        <a:solidFill>
                          <a:srgbClr val="C00000"/>
                        </a:solidFill>
                      </a:endParaRPr>
                    </a:p>
                  </a:txBody>
                  <a:tcPr/>
                </a:tc>
                <a:tc>
                  <a:txBody>
                    <a:bodyPr/>
                    <a:lstStyle/>
                    <a:p>
                      <a:endParaRPr lang="en-ZA" sz="1200" dirty="0">
                        <a:solidFill>
                          <a:srgbClr val="C00000"/>
                        </a:solidFill>
                      </a:endParaRPr>
                    </a:p>
                  </a:txBody>
                  <a:tcPr/>
                </a:tc>
                <a:tc>
                  <a:txBody>
                    <a:bodyPr/>
                    <a:lstStyle/>
                    <a:p>
                      <a:endParaRPr lang="en-ZA" sz="1200" dirty="0">
                        <a:solidFill>
                          <a:srgbClr val="C00000"/>
                        </a:solidFill>
                      </a:endParaRPr>
                    </a:p>
                  </a:txBody>
                  <a:tcPr/>
                </a:tc>
              </a:tr>
              <a:tr h="370840">
                <a:tc>
                  <a:txBody>
                    <a:bodyPr/>
                    <a:lstStyle/>
                    <a:p>
                      <a:r>
                        <a:rPr lang="en-ZA" sz="1200" dirty="0" smtClean="0"/>
                        <a:t>TiO2 pigment</a:t>
                      </a:r>
                      <a:endParaRPr lang="en-ZA" sz="1200" dirty="0"/>
                    </a:p>
                  </a:txBody>
                  <a:tcPr/>
                </a:tc>
                <a:tc>
                  <a:txBody>
                    <a:bodyPr/>
                    <a:lstStyle/>
                    <a:p>
                      <a:endParaRPr lang="en-ZA" sz="1200"/>
                    </a:p>
                  </a:txBody>
                  <a:tcPr/>
                </a:tc>
                <a:tc>
                  <a:txBody>
                    <a:bodyPr/>
                    <a:lstStyle/>
                    <a:p>
                      <a:r>
                        <a:rPr lang="en-ZA" sz="1200" dirty="0" smtClean="0"/>
                        <a:t>5.3</a:t>
                      </a:r>
                      <a:endParaRPr lang="en-ZA" sz="1200" dirty="0"/>
                    </a:p>
                  </a:txBody>
                  <a:tcPr/>
                </a:tc>
                <a:tc>
                  <a:txBody>
                    <a:bodyPr/>
                    <a:lstStyle/>
                    <a:p>
                      <a:endParaRPr lang="en-ZA" sz="1200"/>
                    </a:p>
                  </a:txBody>
                  <a:tcPr/>
                </a:tc>
                <a:tc>
                  <a:txBody>
                    <a:bodyPr/>
                    <a:lstStyle/>
                    <a:p>
                      <a:endParaRPr lang="en-ZA" sz="1200"/>
                    </a:p>
                  </a:txBody>
                  <a:tcPr/>
                </a:tc>
                <a:tc>
                  <a:txBody>
                    <a:bodyPr/>
                    <a:lstStyle/>
                    <a:p>
                      <a:endParaRPr lang="en-ZA" sz="1200"/>
                    </a:p>
                  </a:txBody>
                  <a:tcPr/>
                </a:tc>
              </a:tr>
              <a:tr h="370840">
                <a:tc>
                  <a:txBody>
                    <a:bodyPr/>
                    <a:lstStyle/>
                    <a:p>
                      <a:r>
                        <a:rPr lang="en-ZA" sz="1200" dirty="0" err="1" smtClean="0"/>
                        <a:t>Ti</a:t>
                      </a:r>
                      <a:r>
                        <a:rPr lang="en-ZA" sz="1200" dirty="0" smtClean="0"/>
                        <a:t> powder</a:t>
                      </a:r>
                      <a:endParaRPr lang="en-ZA" sz="1200" dirty="0"/>
                    </a:p>
                  </a:txBody>
                  <a:tcPr/>
                </a:tc>
                <a:tc>
                  <a:txBody>
                    <a:bodyPr/>
                    <a:lstStyle/>
                    <a:p>
                      <a:endParaRPr lang="en-ZA" sz="1200"/>
                    </a:p>
                  </a:txBody>
                  <a:tcPr/>
                </a:tc>
                <a:tc>
                  <a:txBody>
                    <a:bodyPr/>
                    <a:lstStyle/>
                    <a:p>
                      <a:r>
                        <a:rPr lang="en-ZA" sz="1200" dirty="0" smtClean="0"/>
                        <a:t>10</a:t>
                      </a:r>
                      <a:endParaRPr lang="en-ZA" sz="1200" dirty="0"/>
                    </a:p>
                  </a:txBody>
                  <a:tcPr/>
                </a:tc>
                <a:tc>
                  <a:txBody>
                    <a:bodyPr/>
                    <a:lstStyle/>
                    <a:p>
                      <a:endParaRPr lang="en-ZA" sz="1200"/>
                    </a:p>
                  </a:txBody>
                  <a:tcPr/>
                </a:tc>
                <a:tc>
                  <a:txBody>
                    <a:bodyPr/>
                    <a:lstStyle/>
                    <a:p>
                      <a:endParaRPr lang="en-ZA" sz="1200"/>
                    </a:p>
                  </a:txBody>
                  <a:tcPr/>
                </a:tc>
                <a:tc>
                  <a:txBody>
                    <a:bodyPr/>
                    <a:lstStyle/>
                    <a:p>
                      <a:endParaRPr lang="en-ZA" sz="1200" dirty="0"/>
                    </a:p>
                  </a:txBody>
                  <a:tcPr/>
                </a:tc>
              </a:tr>
            </a:tbl>
          </a:graphicData>
        </a:graphic>
      </p:graphicFrame>
    </p:spTree>
    <p:extLst>
      <p:ext uri="{BB962C8B-B14F-4D97-AF65-F5344CB8AC3E}">
        <p14:creationId xmlns:p14="http://schemas.microsoft.com/office/powerpoint/2010/main" xmlns="" val="1678518640"/>
      </p:ext>
    </p:extLst>
  </p:cSld>
  <p:clrMapOvr>
    <a:masterClrMapping/>
  </p:clrMapOvr>
  <mc:AlternateContent xmlns:mc="http://schemas.openxmlformats.org/markup-compatibility/2006">
    <mc:Choice xmlns:p14="http://schemas.microsoft.com/office/powerpoint/2010/main" xmlns=""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par>
                                <p:cTn id="12" presetID="10" presetClass="exit" presetSubtype="0" fill="hold" nodeType="withEffect">
                                  <p:stCondLst>
                                    <p:cond delay="0"/>
                                  </p:stCondLst>
                                  <p:childTnLst>
                                    <p:animEffect transition="out" filter="fade">
                                      <p:cBhvr>
                                        <p:cTn id="13" dur="500"/>
                                        <p:tgtEl>
                                          <p:spTgt spid="3"/>
                                        </p:tgtEl>
                                      </p:cBhvr>
                                    </p:animEffect>
                                    <p:set>
                                      <p:cBhvr>
                                        <p:cTn id="14" dur="1" fill="hold">
                                          <p:stCondLst>
                                            <p:cond delay="499"/>
                                          </p:stCondLst>
                                        </p:cTn>
                                        <p:tgtEl>
                                          <p:spTgt spid="3"/>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2209799" y="0"/>
            <a:ext cx="6721475" cy="669925"/>
          </a:xfrm>
        </p:spPr>
        <p:txBody>
          <a:bodyPr>
            <a:noAutofit/>
          </a:bodyPr>
          <a:lstStyle/>
          <a:p>
            <a:pPr algn="ctr"/>
            <a:r>
              <a:rPr lang="en-ZA" sz="3600" dirty="0" smtClean="0">
                <a:solidFill>
                  <a:schemeClr val="bg1"/>
                </a:solidFill>
                <a:latin typeface="Arial" pitchFamily="34" charset="0"/>
                <a:cs typeface="Arial" pitchFamily="34" charset="0"/>
              </a:rPr>
              <a:t>Sector’s Contribution To GDP</a:t>
            </a:r>
          </a:p>
        </p:txBody>
      </p:sp>
      <p:sp>
        <p:nvSpPr>
          <p:cNvPr id="3" name="Content Placeholder 2"/>
          <p:cNvSpPr>
            <a:spLocks noGrp="1"/>
          </p:cNvSpPr>
          <p:nvPr>
            <p:ph idx="1"/>
          </p:nvPr>
        </p:nvSpPr>
        <p:spPr>
          <a:xfrm>
            <a:off x="457200" y="1112838"/>
            <a:ext cx="8474075" cy="5334000"/>
          </a:xfrm>
        </p:spPr>
        <p:txBody>
          <a:bodyPr>
            <a:noAutofit/>
          </a:bodyPr>
          <a:lstStyle/>
          <a:p>
            <a:pPr>
              <a:lnSpc>
                <a:spcPct val="125000"/>
              </a:lnSpc>
              <a:spcBef>
                <a:spcPct val="50000"/>
              </a:spcBef>
              <a:buFont typeface="Wingdings" pitchFamily="2" charset="2"/>
              <a:buChar char="§"/>
              <a:defRPr/>
            </a:pPr>
            <a:r>
              <a:rPr lang="en-US" sz="2400" dirty="0" smtClean="0"/>
              <a:t>9 SIFs established by end 2014/15</a:t>
            </a:r>
          </a:p>
          <a:p>
            <a:pPr lvl="1">
              <a:lnSpc>
                <a:spcPct val="125000"/>
              </a:lnSpc>
              <a:spcBef>
                <a:spcPct val="50000"/>
              </a:spcBef>
              <a:buFont typeface="Arial" pitchFamily="34" charset="0"/>
              <a:buNone/>
              <a:defRPr/>
            </a:pPr>
            <a:endParaRPr lang="en-US" sz="2400" dirty="0" smtClean="0"/>
          </a:p>
          <a:p>
            <a:pPr>
              <a:lnSpc>
                <a:spcPct val="125000"/>
              </a:lnSpc>
              <a:spcBef>
                <a:spcPct val="50000"/>
              </a:spcBef>
              <a:buFont typeface="Wingdings" pitchFamily="2" charset="2"/>
              <a:buChar char="§"/>
              <a:defRPr/>
            </a:pPr>
            <a:endParaRPr lang="en-US" sz="2400" dirty="0" smtClean="0">
              <a:solidFill>
                <a:schemeClr val="tx1">
                  <a:lumMod val="75000"/>
                  <a:lumOff val="25000"/>
                </a:schemeClr>
              </a:solidFill>
            </a:endParaRPr>
          </a:p>
          <a:p>
            <a:pPr>
              <a:lnSpc>
                <a:spcPct val="125000"/>
              </a:lnSpc>
              <a:spcBef>
                <a:spcPct val="50000"/>
              </a:spcBef>
              <a:buFont typeface="Arial" pitchFamily="34" charset="0"/>
              <a:buNone/>
              <a:defRPr/>
            </a:pPr>
            <a:endParaRPr lang="en-US" sz="2400" dirty="0" smtClean="0"/>
          </a:p>
          <a:p>
            <a:pPr lvl="1">
              <a:lnSpc>
                <a:spcPct val="125000"/>
              </a:lnSpc>
              <a:spcBef>
                <a:spcPct val="50000"/>
              </a:spcBef>
              <a:buFont typeface="Wingdings" pitchFamily="2" charset="2"/>
              <a:buChar char="§"/>
              <a:defRPr/>
            </a:pPr>
            <a:endParaRPr lang="en-US" sz="2400" dirty="0" smtClean="0"/>
          </a:p>
          <a:p>
            <a:pPr lvl="1">
              <a:lnSpc>
                <a:spcPct val="125000"/>
              </a:lnSpc>
              <a:spcBef>
                <a:spcPct val="50000"/>
              </a:spcBef>
              <a:buFont typeface="Wingdings" pitchFamily="2" charset="2"/>
              <a:buChar char="§"/>
              <a:defRPr/>
            </a:pPr>
            <a:endParaRPr lang="en-US" sz="2400" dirty="0" smtClean="0"/>
          </a:p>
        </p:txBody>
      </p:sp>
      <p:graphicFrame>
        <p:nvGraphicFramePr>
          <p:cNvPr id="5" name="Diagram 4"/>
          <p:cNvGraphicFramePr/>
          <p:nvPr/>
        </p:nvGraphicFramePr>
        <p:xfrm>
          <a:off x="762000" y="1371600"/>
          <a:ext cx="7696200" cy="50752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1"/>
            <a:ext cx="7086600" cy="914400"/>
          </a:xfrm>
        </p:spPr>
        <p:txBody>
          <a:bodyPr>
            <a:noAutofit/>
          </a:bodyPr>
          <a:lstStyle/>
          <a:p>
            <a:r>
              <a:rPr lang="en-ZA" sz="3600" dirty="0" smtClean="0">
                <a:solidFill>
                  <a:schemeClr val="bg1"/>
                </a:solidFill>
              </a:rPr>
              <a:t>Improvement on GDP Resulting from  SIF R&amp;D Intervention </a:t>
            </a:r>
            <a:endParaRPr lang="en-GB" sz="3600" dirty="0">
              <a:solidFill>
                <a:schemeClr val="bg1"/>
              </a:solidFill>
            </a:endParaRPr>
          </a:p>
        </p:txBody>
      </p:sp>
      <p:sp>
        <p:nvSpPr>
          <p:cNvPr id="3" name="Content Placeholder 2"/>
          <p:cNvSpPr>
            <a:spLocks noGrp="1"/>
          </p:cNvSpPr>
          <p:nvPr>
            <p:ph idx="1"/>
          </p:nvPr>
        </p:nvSpPr>
        <p:spPr>
          <a:xfrm>
            <a:off x="457200" y="1066800"/>
            <a:ext cx="8229600" cy="5072098"/>
          </a:xfrm>
        </p:spPr>
        <p:txBody>
          <a:bodyPr>
            <a:normAutofit/>
          </a:bodyPr>
          <a:lstStyle/>
          <a:p>
            <a:r>
              <a:rPr lang="en-ZA" dirty="0" smtClean="0"/>
              <a:t>Sectors supported by SIF constitute ±15% of GDP</a:t>
            </a:r>
          </a:p>
          <a:p>
            <a:pPr lvl="1">
              <a:buNone/>
            </a:pPr>
            <a:endParaRPr lang="en-GB" dirty="0"/>
          </a:p>
        </p:txBody>
      </p:sp>
      <p:graphicFrame>
        <p:nvGraphicFramePr>
          <p:cNvPr id="5" name="Table 4"/>
          <p:cNvGraphicFramePr>
            <a:graphicFrameLocks noGrp="1"/>
          </p:cNvGraphicFramePr>
          <p:nvPr/>
        </p:nvGraphicFramePr>
        <p:xfrm>
          <a:off x="1143000" y="2209800"/>
          <a:ext cx="6553200" cy="4079240"/>
        </p:xfrm>
        <a:graphic>
          <a:graphicData uri="http://schemas.openxmlformats.org/drawingml/2006/table">
            <a:tbl>
              <a:tblPr firstRow="1" bandRow="1">
                <a:tableStyleId>{5C22544A-7EE6-4342-B048-85BDC9FD1C3A}</a:tableStyleId>
              </a:tblPr>
              <a:tblGrid>
                <a:gridCol w="2184400"/>
                <a:gridCol w="2184400"/>
                <a:gridCol w="2184400"/>
              </a:tblGrid>
              <a:tr h="370840">
                <a:tc>
                  <a:txBody>
                    <a:bodyPr/>
                    <a:lstStyle/>
                    <a:p>
                      <a:r>
                        <a:rPr lang="en-ZA" dirty="0" smtClean="0"/>
                        <a:t>Primary Sectors </a:t>
                      </a:r>
                      <a:endParaRPr lang="en-GB" dirty="0"/>
                    </a:p>
                  </a:txBody>
                  <a:tcPr>
                    <a:solidFill>
                      <a:schemeClr val="tx2"/>
                    </a:solidFill>
                  </a:tcPr>
                </a:tc>
                <a:tc>
                  <a:txBody>
                    <a:bodyPr/>
                    <a:lstStyle/>
                    <a:p>
                      <a:r>
                        <a:rPr lang="en-ZA" dirty="0" smtClean="0"/>
                        <a:t>Secondary Sectors </a:t>
                      </a:r>
                      <a:endParaRPr lang="en-GB" dirty="0"/>
                    </a:p>
                  </a:txBody>
                  <a:tcPr>
                    <a:solidFill>
                      <a:schemeClr val="tx2"/>
                    </a:solidFill>
                  </a:tcPr>
                </a:tc>
                <a:tc>
                  <a:txBody>
                    <a:bodyPr/>
                    <a:lstStyle/>
                    <a:p>
                      <a:r>
                        <a:rPr lang="en-ZA" dirty="0" smtClean="0"/>
                        <a:t>% GDP </a:t>
                      </a:r>
                      <a:endParaRPr lang="en-GB" dirty="0"/>
                    </a:p>
                  </a:txBody>
                  <a:tcPr>
                    <a:solidFill>
                      <a:schemeClr val="tx2"/>
                    </a:solidFill>
                  </a:tcPr>
                </a:tc>
              </a:tr>
              <a:tr h="370840">
                <a:tc>
                  <a:txBody>
                    <a:bodyPr/>
                    <a:lstStyle/>
                    <a:p>
                      <a:endParaRPr lang="en-GB" dirty="0"/>
                    </a:p>
                  </a:txBody>
                  <a:tcPr/>
                </a:tc>
                <a:tc>
                  <a:txBody>
                    <a:bodyPr/>
                    <a:lstStyle/>
                    <a:p>
                      <a:r>
                        <a:rPr lang="en-ZA" dirty="0" smtClean="0"/>
                        <a:t>SAMMRI </a:t>
                      </a:r>
                      <a:endParaRPr lang="en-GB" dirty="0"/>
                    </a:p>
                  </a:txBody>
                  <a:tcPr/>
                </a:tc>
                <a:tc>
                  <a:txBody>
                    <a:bodyPr/>
                    <a:lstStyle/>
                    <a:p>
                      <a:r>
                        <a:rPr lang="en-ZA" dirty="0" smtClean="0"/>
                        <a:t>8.8</a:t>
                      </a:r>
                      <a:endParaRPr lang="en-GB" dirty="0"/>
                    </a:p>
                  </a:txBody>
                  <a:tcPr/>
                </a:tc>
              </a:tr>
              <a:tr h="370840">
                <a:tc>
                  <a:txBody>
                    <a:bodyPr/>
                    <a:lstStyle/>
                    <a:p>
                      <a:r>
                        <a:rPr lang="en-ZA" dirty="0" smtClean="0"/>
                        <a:t>CRI </a:t>
                      </a:r>
                      <a:endParaRPr lang="en-GB" dirty="0"/>
                    </a:p>
                  </a:txBody>
                  <a:tcPr/>
                </a:tc>
                <a:tc>
                  <a:txBody>
                    <a:bodyPr/>
                    <a:lstStyle/>
                    <a:p>
                      <a:endParaRPr lang="en-GB"/>
                    </a:p>
                  </a:txBody>
                  <a:tcPr/>
                </a:tc>
                <a:tc>
                  <a:txBody>
                    <a:bodyPr/>
                    <a:lstStyle/>
                    <a:p>
                      <a:r>
                        <a:rPr lang="en-ZA" dirty="0" smtClean="0"/>
                        <a:t>0.16</a:t>
                      </a:r>
                      <a:endParaRPr lang="en-GB" dirty="0"/>
                    </a:p>
                  </a:txBody>
                  <a:tcPr/>
                </a:tc>
              </a:tr>
              <a:tr h="370840">
                <a:tc>
                  <a:txBody>
                    <a:bodyPr/>
                    <a:lstStyle/>
                    <a:p>
                      <a:r>
                        <a:rPr lang="en-ZA" dirty="0" smtClean="0"/>
                        <a:t>MFFASA</a:t>
                      </a:r>
                      <a:endParaRPr lang="en-GB" dirty="0"/>
                    </a:p>
                  </a:txBody>
                  <a:tcPr/>
                </a:tc>
                <a:tc>
                  <a:txBody>
                    <a:bodyPr/>
                    <a:lstStyle/>
                    <a:p>
                      <a:endParaRPr lang="en-GB" dirty="0"/>
                    </a:p>
                  </a:txBody>
                  <a:tcPr/>
                </a:tc>
                <a:tc>
                  <a:txBody>
                    <a:bodyPr/>
                    <a:lstStyle/>
                    <a:p>
                      <a:r>
                        <a:rPr lang="en-ZA" dirty="0" smtClean="0"/>
                        <a:t>0.026</a:t>
                      </a:r>
                      <a:endParaRPr lang="en-GB" dirty="0"/>
                    </a:p>
                  </a:txBody>
                  <a:tcPr/>
                </a:tc>
              </a:tr>
              <a:tr h="370840">
                <a:tc>
                  <a:txBody>
                    <a:bodyPr/>
                    <a:lstStyle/>
                    <a:p>
                      <a:r>
                        <a:rPr lang="en-ZA" dirty="0" smtClean="0"/>
                        <a:t>FSA</a:t>
                      </a:r>
                      <a:endParaRPr lang="en-GB" dirty="0"/>
                    </a:p>
                  </a:txBody>
                  <a:tcPr/>
                </a:tc>
                <a:tc>
                  <a:txBody>
                    <a:bodyPr/>
                    <a:lstStyle/>
                    <a:p>
                      <a:endParaRPr lang="en-GB" dirty="0"/>
                    </a:p>
                  </a:txBody>
                  <a:tcPr/>
                </a:tc>
                <a:tc>
                  <a:txBody>
                    <a:bodyPr/>
                    <a:lstStyle/>
                    <a:p>
                      <a:r>
                        <a:rPr lang="en-ZA" dirty="0" smtClean="0"/>
                        <a:t>1.2</a:t>
                      </a:r>
                      <a:endParaRPr lang="en-GB" dirty="0"/>
                    </a:p>
                  </a:txBody>
                  <a:tcPr/>
                </a:tc>
              </a:tr>
              <a:tr h="370840">
                <a:tc>
                  <a:txBody>
                    <a:bodyPr/>
                    <a:lstStyle/>
                    <a:p>
                      <a:endParaRPr lang="en-GB" dirty="0"/>
                    </a:p>
                  </a:txBody>
                  <a:tcPr/>
                </a:tc>
                <a:tc>
                  <a:txBody>
                    <a:bodyPr/>
                    <a:lstStyle/>
                    <a:p>
                      <a:r>
                        <a:rPr lang="en-ZA" dirty="0" smtClean="0"/>
                        <a:t>PAMSA</a:t>
                      </a:r>
                      <a:endParaRPr lang="en-GB" dirty="0"/>
                    </a:p>
                  </a:txBody>
                  <a:tcPr/>
                </a:tc>
                <a:tc>
                  <a:txBody>
                    <a:bodyPr/>
                    <a:lstStyle/>
                    <a:p>
                      <a:r>
                        <a:rPr lang="en-ZA" dirty="0" smtClean="0"/>
                        <a:t>0.6</a:t>
                      </a:r>
                      <a:endParaRPr lang="en-GB" dirty="0"/>
                    </a:p>
                  </a:txBody>
                  <a:tcPr/>
                </a:tc>
              </a:tr>
              <a:tr h="370840">
                <a:tc>
                  <a:txBody>
                    <a:bodyPr/>
                    <a:lstStyle/>
                    <a:p>
                      <a:endParaRPr lang="en-GB" dirty="0"/>
                    </a:p>
                  </a:txBody>
                  <a:tcPr/>
                </a:tc>
                <a:tc>
                  <a:txBody>
                    <a:bodyPr/>
                    <a:lstStyle/>
                    <a:p>
                      <a:r>
                        <a:rPr lang="en-ZA" dirty="0" smtClean="0"/>
                        <a:t>SMRI</a:t>
                      </a:r>
                      <a:endParaRPr lang="en-GB" dirty="0"/>
                    </a:p>
                  </a:txBody>
                  <a:tcPr/>
                </a:tc>
                <a:tc>
                  <a:txBody>
                    <a:bodyPr/>
                    <a:lstStyle/>
                    <a:p>
                      <a:r>
                        <a:rPr lang="en-ZA" dirty="0" smtClean="0"/>
                        <a:t>0.7</a:t>
                      </a:r>
                      <a:endParaRPr lang="en-GB" dirty="0"/>
                    </a:p>
                  </a:txBody>
                  <a:tcPr/>
                </a:tc>
              </a:tr>
              <a:tr h="370840">
                <a:tc>
                  <a:txBody>
                    <a:bodyPr/>
                    <a:lstStyle/>
                    <a:p>
                      <a:endParaRPr lang="en-GB" dirty="0"/>
                    </a:p>
                  </a:txBody>
                  <a:tcPr/>
                </a:tc>
                <a:tc>
                  <a:txBody>
                    <a:bodyPr/>
                    <a:lstStyle/>
                    <a:p>
                      <a:r>
                        <a:rPr lang="en-ZA" dirty="0" smtClean="0"/>
                        <a:t>FPEF</a:t>
                      </a:r>
                      <a:r>
                        <a:rPr lang="en-ZA" baseline="0" dirty="0" smtClean="0"/>
                        <a:t> – PHI</a:t>
                      </a:r>
                      <a:endParaRPr lang="en-GB" dirty="0"/>
                    </a:p>
                  </a:txBody>
                  <a:tcPr/>
                </a:tc>
                <a:tc>
                  <a:txBody>
                    <a:bodyPr/>
                    <a:lstStyle/>
                    <a:p>
                      <a:r>
                        <a:rPr lang="en-ZA" dirty="0" smtClean="0"/>
                        <a:t>1</a:t>
                      </a:r>
                      <a:endParaRPr lang="en-GB" dirty="0"/>
                    </a:p>
                  </a:txBody>
                  <a:tcPr/>
                </a:tc>
              </a:tr>
              <a:tr h="370840">
                <a:tc>
                  <a:txBody>
                    <a:bodyPr/>
                    <a:lstStyle/>
                    <a:p>
                      <a:endParaRPr lang="en-GB" dirty="0"/>
                    </a:p>
                  </a:txBody>
                  <a:tcPr/>
                </a:tc>
                <a:tc>
                  <a:txBody>
                    <a:bodyPr/>
                    <a:lstStyle/>
                    <a:p>
                      <a:r>
                        <a:rPr lang="en-ZA" dirty="0" smtClean="0"/>
                        <a:t>MIASA</a:t>
                      </a:r>
                      <a:endParaRPr lang="en-GB" dirty="0"/>
                    </a:p>
                  </a:txBody>
                  <a:tcPr/>
                </a:tc>
                <a:tc>
                  <a:txBody>
                    <a:bodyPr/>
                    <a:lstStyle/>
                    <a:p>
                      <a:r>
                        <a:rPr lang="en-ZA" dirty="0" smtClean="0"/>
                        <a:t>-</a:t>
                      </a:r>
                      <a:endParaRPr lang="en-GB" dirty="0"/>
                    </a:p>
                  </a:txBody>
                  <a:tcPr/>
                </a:tc>
              </a:tr>
              <a:tr h="370840">
                <a:tc>
                  <a:txBody>
                    <a:bodyPr/>
                    <a:lstStyle/>
                    <a:p>
                      <a:endParaRPr lang="en-GB" dirty="0"/>
                    </a:p>
                  </a:txBody>
                  <a:tcPr/>
                </a:tc>
                <a:tc>
                  <a:txBody>
                    <a:bodyPr/>
                    <a:lstStyle/>
                    <a:p>
                      <a:r>
                        <a:rPr lang="en-ZA" dirty="0" smtClean="0"/>
                        <a:t>WINETECH</a:t>
                      </a:r>
                      <a:endParaRPr lang="en-GB" dirty="0"/>
                    </a:p>
                  </a:txBody>
                  <a:tcPr/>
                </a:tc>
                <a:tc>
                  <a:txBody>
                    <a:bodyPr/>
                    <a:lstStyle/>
                    <a:p>
                      <a:r>
                        <a:rPr lang="en-ZA" dirty="0" smtClean="0"/>
                        <a:t>2.2</a:t>
                      </a:r>
                      <a:endParaRPr lang="en-GB" dirty="0"/>
                    </a:p>
                  </a:txBody>
                  <a:tcPr/>
                </a:tc>
              </a:tr>
              <a:tr h="370840">
                <a:tc>
                  <a:txBody>
                    <a:bodyPr/>
                    <a:lstStyle/>
                    <a:p>
                      <a:endParaRPr lang="en-GB" dirty="0"/>
                    </a:p>
                  </a:txBody>
                  <a:tcPr/>
                </a:tc>
                <a:tc>
                  <a:txBody>
                    <a:bodyPr/>
                    <a:lstStyle/>
                    <a:p>
                      <a:r>
                        <a:rPr lang="en-ZA" b="1" dirty="0" smtClean="0"/>
                        <a:t>TOTAL </a:t>
                      </a:r>
                      <a:endParaRPr lang="en-GB" b="1" dirty="0"/>
                    </a:p>
                  </a:txBody>
                  <a:tcPr/>
                </a:tc>
                <a:tc>
                  <a:txBody>
                    <a:bodyPr/>
                    <a:lstStyle/>
                    <a:p>
                      <a:r>
                        <a:rPr lang="en-ZA" b="1" dirty="0" smtClean="0"/>
                        <a:t>14.69</a:t>
                      </a:r>
                      <a:endParaRPr lang="en-GB" b="1" dirty="0"/>
                    </a:p>
                  </a:txBody>
                  <a:tcPr/>
                </a:tc>
              </a:tr>
            </a:tbl>
          </a:graphicData>
        </a:graphic>
      </p:graphicFrame>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1949450" y="1"/>
            <a:ext cx="5518150" cy="1066800"/>
          </a:xfrm>
        </p:spPr>
        <p:txBody>
          <a:bodyPr>
            <a:normAutofit/>
          </a:bodyPr>
          <a:lstStyle/>
          <a:p>
            <a:pPr algn="r" eaLnBrk="1" hangingPunct="1"/>
            <a:r>
              <a:rPr lang="en-US" sz="2800" dirty="0" smtClean="0">
                <a:solidFill>
                  <a:schemeClr val="bg1"/>
                </a:solidFill>
              </a:rPr>
              <a:t>Improving Technological </a:t>
            </a:r>
            <a:br>
              <a:rPr lang="en-US" sz="2800" dirty="0" smtClean="0">
                <a:solidFill>
                  <a:schemeClr val="bg1"/>
                </a:solidFill>
              </a:rPr>
            </a:br>
            <a:r>
              <a:rPr lang="en-US" sz="2800" dirty="0" smtClean="0">
                <a:solidFill>
                  <a:schemeClr val="bg1"/>
                </a:solidFill>
              </a:rPr>
              <a:t>Capability of Local Firms</a:t>
            </a:r>
            <a:endParaRPr lang="en-GB" sz="2800" dirty="0" smtClean="0">
              <a:solidFill>
                <a:schemeClr val="bg1"/>
              </a:solidFill>
              <a:latin typeface="Arial" pitchFamily="34" charset="0"/>
              <a:cs typeface="Arial" pitchFamily="34" charset="0"/>
            </a:endParaRPr>
          </a:p>
        </p:txBody>
      </p:sp>
      <p:sp>
        <p:nvSpPr>
          <p:cNvPr id="5" name="TextBox 4"/>
          <p:cNvSpPr txBox="1"/>
          <p:nvPr/>
        </p:nvSpPr>
        <p:spPr>
          <a:xfrm>
            <a:off x="0" y="1066800"/>
            <a:ext cx="8937625" cy="2076450"/>
          </a:xfrm>
          <a:prstGeom prst="rect">
            <a:avLst/>
          </a:prstGeom>
          <a:noFill/>
        </p:spPr>
        <p:txBody>
          <a:bodyPr>
            <a:spAutoFit/>
          </a:bodyPr>
          <a:lstStyle/>
          <a:p>
            <a:pPr marL="342900" indent="-342900" fontAlgn="auto">
              <a:spcBef>
                <a:spcPct val="20000"/>
              </a:spcBef>
              <a:spcAft>
                <a:spcPts val="0"/>
              </a:spcAft>
              <a:buClr>
                <a:srgbClr val="F36403"/>
              </a:buClr>
              <a:defRPr/>
            </a:pPr>
            <a:r>
              <a:rPr lang="en-ZA" sz="2400" dirty="0">
                <a:latin typeface="Gill Sans MT" pitchFamily="34" charset="0"/>
              </a:rPr>
              <a:t>Technology Localisation Programme (TLP) Goal: </a:t>
            </a:r>
          </a:p>
          <a:p>
            <a:pPr marL="342900" indent="-342900" fontAlgn="auto">
              <a:spcBef>
                <a:spcPct val="20000"/>
              </a:spcBef>
              <a:spcAft>
                <a:spcPts val="0"/>
              </a:spcAft>
              <a:buClr>
                <a:srgbClr val="F36403"/>
              </a:buClr>
              <a:buFont typeface="Arial" pitchFamily="34" charset="0"/>
              <a:buChar char="•"/>
              <a:defRPr/>
            </a:pPr>
            <a:r>
              <a:rPr lang="en-ZA" sz="2400" dirty="0">
                <a:latin typeface="Gill Sans MT" pitchFamily="34" charset="0"/>
              </a:rPr>
              <a:t>Improve the technological capability of local firms leading to</a:t>
            </a:r>
          </a:p>
          <a:p>
            <a:pPr marL="742950" lvl="1" indent="-285750" fontAlgn="auto">
              <a:spcBef>
                <a:spcPct val="20000"/>
              </a:spcBef>
              <a:spcAft>
                <a:spcPts val="0"/>
              </a:spcAft>
              <a:buClr>
                <a:srgbClr val="0E66B1"/>
              </a:buClr>
              <a:buFont typeface="Wingdings" pitchFamily="2" charset="2"/>
              <a:buChar char="§"/>
              <a:defRPr/>
            </a:pPr>
            <a:r>
              <a:rPr lang="en-ZA" sz="2000" dirty="0">
                <a:solidFill>
                  <a:schemeClr val="tx1">
                    <a:lumMod val="75000"/>
                    <a:lumOff val="25000"/>
                  </a:schemeClr>
                </a:solidFill>
                <a:latin typeface="Gill Sans MT" pitchFamily="34" charset="0"/>
                <a:cs typeface="Arial"/>
              </a:rPr>
              <a:t>Increased competitiveness (quality, cost, customisation)</a:t>
            </a:r>
          </a:p>
          <a:p>
            <a:pPr marL="742950" lvl="1" indent="-285750" fontAlgn="auto">
              <a:spcBef>
                <a:spcPct val="20000"/>
              </a:spcBef>
              <a:spcAft>
                <a:spcPts val="0"/>
              </a:spcAft>
              <a:buClr>
                <a:srgbClr val="0E66B1"/>
              </a:buClr>
              <a:buFont typeface="Wingdings" pitchFamily="2" charset="2"/>
              <a:buChar char="§"/>
              <a:defRPr/>
            </a:pPr>
            <a:r>
              <a:rPr lang="en-ZA" sz="2000" dirty="0">
                <a:solidFill>
                  <a:schemeClr val="tx1">
                    <a:lumMod val="75000"/>
                    <a:lumOff val="25000"/>
                  </a:schemeClr>
                </a:solidFill>
                <a:latin typeface="Gill Sans MT" pitchFamily="34" charset="0"/>
                <a:cs typeface="Arial"/>
              </a:rPr>
              <a:t>Expanded capability (new products, services)</a:t>
            </a:r>
          </a:p>
          <a:p>
            <a:pPr marL="742950" lvl="1" indent="-285750" fontAlgn="auto">
              <a:spcBef>
                <a:spcPct val="20000"/>
              </a:spcBef>
              <a:spcAft>
                <a:spcPts val="0"/>
              </a:spcAft>
              <a:buClr>
                <a:srgbClr val="0E66B1"/>
              </a:buClr>
              <a:buFont typeface="Wingdings" pitchFamily="2" charset="2"/>
              <a:buChar char="§"/>
              <a:defRPr/>
            </a:pPr>
            <a:r>
              <a:rPr lang="en-ZA" sz="2000" dirty="0">
                <a:solidFill>
                  <a:schemeClr val="tx1">
                    <a:lumMod val="75000"/>
                    <a:lumOff val="25000"/>
                  </a:schemeClr>
                </a:solidFill>
                <a:latin typeface="Gill Sans MT" pitchFamily="34" charset="0"/>
                <a:cs typeface="Arial"/>
              </a:rPr>
              <a:t>Expanded market (local and global)</a:t>
            </a:r>
          </a:p>
        </p:txBody>
      </p:sp>
      <p:grpSp>
        <p:nvGrpSpPr>
          <p:cNvPr id="2" name="Group 18"/>
          <p:cNvGrpSpPr>
            <a:grpSpLocks/>
          </p:cNvGrpSpPr>
          <p:nvPr/>
        </p:nvGrpSpPr>
        <p:grpSpPr bwMode="auto">
          <a:xfrm>
            <a:off x="528638" y="3586163"/>
            <a:ext cx="4075112" cy="2965450"/>
            <a:chOff x="4430110" y="3993675"/>
            <a:chExt cx="4713890" cy="2826094"/>
          </a:xfrm>
        </p:grpSpPr>
        <p:grpSp>
          <p:nvGrpSpPr>
            <p:cNvPr id="3" name="Group 5"/>
            <p:cNvGrpSpPr>
              <a:grpSpLocks/>
            </p:cNvGrpSpPr>
            <p:nvPr/>
          </p:nvGrpSpPr>
          <p:grpSpPr bwMode="auto">
            <a:xfrm>
              <a:off x="4971132" y="3993675"/>
              <a:ext cx="4116547" cy="2826094"/>
              <a:chOff x="922157" y="2346376"/>
              <a:chExt cx="5330213" cy="3985404"/>
            </a:xfrm>
          </p:grpSpPr>
          <p:sp>
            <p:nvSpPr>
              <p:cNvPr id="30" name="Oval 29"/>
              <p:cNvSpPr/>
              <p:nvPr/>
            </p:nvSpPr>
            <p:spPr>
              <a:xfrm>
                <a:off x="923062" y="2346376"/>
                <a:ext cx="5328525" cy="3985404"/>
              </a:xfrm>
              <a:prstGeom prst="ellipse">
                <a:avLst/>
              </a:prstGeom>
              <a:gradFill flip="none" rotWithShape="1">
                <a:gsLst>
                  <a:gs pos="0">
                    <a:schemeClr val="accent5">
                      <a:lumMod val="40000"/>
                      <a:lumOff val="60000"/>
                      <a:alpha val="37000"/>
                    </a:schemeClr>
                  </a:gs>
                  <a:gs pos="100000">
                    <a:schemeClr val="accent1">
                      <a:tint val="50000"/>
                      <a:shade val="100000"/>
                      <a:satMod val="350000"/>
                    </a:schemeClr>
                  </a:gs>
                </a:gsLst>
                <a:lin ang="5400000" scaled="1"/>
                <a:tileRect/>
              </a:gradFill>
            </p:spPr>
            <p:style>
              <a:lnRef idx="1">
                <a:schemeClr val="accent1"/>
              </a:lnRef>
              <a:fillRef idx="3">
                <a:schemeClr val="accent1"/>
              </a:fillRef>
              <a:effectRef idx="2">
                <a:schemeClr val="accent1"/>
              </a:effectRef>
              <a:fontRef idx="minor">
                <a:schemeClr val="lt1"/>
              </a:fontRef>
            </p:style>
            <p:txBody>
              <a:bodyPr anchor="b" anchorCtr="1"/>
              <a:lstStyle/>
              <a:p>
                <a:pPr algn="ctr" fontAlgn="auto">
                  <a:spcBef>
                    <a:spcPts val="0"/>
                  </a:spcBef>
                  <a:spcAft>
                    <a:spcPts val="0"/>
                  </a:spcAft>
                  <a:defRPr/>
                </a:pPr>
                <a:endParaRPr lang="en-ZA" sz="2000" dirty="0">
                  <a:solidFill>
                    <a:schemeClr val="tx1"/>
                  </a:solidFill>
                </a:endParaRPr>
              </a:p>
              <a:p>
                <a:pPr algn="ctr" fontAlgn="auto">
                  <a:spcBef>
                    <a:spcPts val="0"/>
                  </a:spcBef>
                  <a:spcAft>
                    <a:spcPts val="0"/>
                  </a:spcAft>
                  <a:defRPr/>
                </a:pPr>
                <a:endParaRPr lang="en-ZA" sz="2000" dirty="0">
                  <a:solidFill>
                    <a:schemeClr val="tx1"/>
                  </a:solidFill>
                </a:endParaRPr>
              </a:p>
              <a:p>
                <a:pPr algn="ctr" fontAlgn="auto">
                  <a:spcBef>
                    <a:spcPts val="0"/>
                  </a:spcBef>
                  <a:spcAft>
                    <a:spcPts val="0"/>
                  </a:spcAft>
                  <a:defRPr/>
                </a:pPr>
                <a:endParaRPr lang="en-ZA" sz="2000" dirty="0">
                  <a:solidFill>
                    <a:schemeClr val="tx1"/>
                  </a:solidFill>
                </a:endParaRPr>
              </a:p>
              <a:p>
                <a:pPr algn="ctr" fontAlgn="auto">
                  <a:spcBef>
                    <a:spcPts val="0"/>
                  </a:spcBef>
                  <a:spcAft>
                    <a:spcPts val="0"/>
                  </a:spcAft>
                  <a:defRPr/>
                </a:pPr>
                <a:endParaRPr lang="en-ZA" sz="2000" dirty="0">
                  <a:solidFill>
                    <a:schemeClr val="tx1"/>
                  </a:solidFill>
                </a:endParaRPr>
              </a:p>
              <a:p>
                <a:pPr algn="ctr" fontAlgn="auto">
                  <a:spcBef>
                    <a:spcPts val="0"/>
                  </a:spcBef>
                  <a:spcAft>
                    <a:spcPts val="0"/>
                  </a:spcAft>
                  <a:defRPr/>
                </a:pPr>
                <a:endParaRPr lang="en-ZA" sz="2000" dirty="0">
                  <a:solidFill>
                    <a:schemeClr val="tx1"/>
                  </a:solidFill>
                </a:endParaRPr>
              </a:p>
              <a:p>
                <a:pPr algn="ctr" fontAlgn="auto">
                  <a:spcBef>
                    <a:spcPts val="0"/>
                  </a:spcBef>
                  <a:spcAft>
                    <a:spcPts val="0"/>
                  </a:spcAft>
                  <a:defRPr/>
                </a:pPr>
                <a:endParaRPr lang="en-ZA" sz="2000" dirty="0">
                  <a:solidFill>
                    <a:schemeClr val="tx1"/>
                  </a:solidFill>
                </a:endParaRPr>
              </a:p>
              <a:p>
                <a:pPr algn="ctr" fontAlgn="auto">
                  <a:spcBef>
                    <a:spcPts val="0"/>
                  </a:spcBef>
                  <a:spcAft>
                    <a:spcPts val="0"/>
                  </a:spcAft>
                  <a:defRPr/>
                </a:pPr>
                <a:endParaRPr lang="en-ZA" sz="2000" dirty="0">
                  <a:solidFill>
                    <a:schemeClr val="tx1"/>
                  </a:solidFill>
                </a:endParaRPr>
              </a:p>
              <a:p>
                <a:pPr algn="ctr" fontAlgn="auto">
                  <a:spcBef>
                    <a:spcPts val="0"/>
                  </a:spcBef>
                  <a:spcAft>
                    <a:spcPts val="0"/>
                  </a:spcAft>
                  <a:defRPr/>
                </a:pPr>
                <a:endParaRPr lang="en-ZA" sz="2000" dirty="0">
                  <a:solidFill>
                    <a:schemeClr val="tx1"/>
                  </a:solidFill>
                </a:endParaRPr>
              </a:p>
              <a:p>
                <a:pPr algn="ctr" fontAlgn="auto">
                  <a:spcBef>
                    <a:spcPts val="0"/>
                  </a:spcBef>
                  <a:spcAft>
                    <a:spcPts val="0"/>
                  </a:spcAft>
                  <a:defRPr/>
                </a:pPr>
                <a:endParaRPr lang="en-ZA" sz="2000" dirty="0">
                  <a:solidFill>
                    <a:schemeClr val="tx1"/>
                  </a:solidFill>
                </a:endParaRPr>
              </a:p>
              <a:p>
                <a:pPr algn="ctr" fontAlgn="auto">
                  <a:spcBef>
                    <a:spcPts val="0"/>
                  </a:spcBef>
                  <a:spcAft>
                    <a:spcPts val="0"/>
                  </a:spcAft>
                  <a:defRPr/>
                </a:pPr>
                <a:endParaRPr lang="en-ZA" sz="2000" dirty="0">
                  <a:solidFill>
                    <a:schemeClr val="tx1"/>
                  </a:solidFill>
                </a:endParaRPr>
              </a:p>
              <a:p>
                <a:pPr algn="ctr" fontAlgn="auto">
                  <a:spcBef>
                    <a:spcPts val="0"/>
                  </a:spcBef>
                  <a:spcAft>
                    <a:spcPts val="0"/>
                  </a:spcAft>
                  <a:defRPr/>
                </a:pPr>
                <a:endParaRPr lang="en-ZA" sz="2000" dirty="0">
                  <a:solidFill>
                    <a:schemeClr val="tx1"/>
                  </a:solidFill>
                </a:endParaRPr>
              </a:p>
              <a:p>
                <a:pPr algn="ctr" fontAlgn="auto">
                  <a:spcBef>
                    <a:spcPts val="0"/>
                  </a:spcBef>
                  <a:spcAft>
                    <a:spcPts val="0"/>
                  </a:spcAft>
                  <a:defRPr/>
                </a:pPr>
                <a:endParaRPr lang="en-ZA" sz="2000" dirty="0">
                  <a:solidFill>
                    <a:schemeClr val="tx1"/>
                  </a:solidFill>
                </a:endParaRPr>
              </a:p>
              <a:p>
                <a:pPr algn="ctr" fontAlgn="auto">
                  <a:spcBef>
                    <a:spcPts val="0"/>
                  </a:spcBef>
                  <a:spcAft>
                    <a:spcPts val="0"/>
                  </a:spcAft>
                  <a:defRPr/>
                </a:pPr>
                <a:endParaRPr lang="en-ZA" sz="2000" dirty="0">
                  <a:solidFill>
                    <a:schemeClr val="tx1"/>
                  </a:solidFill>
                </a:endParaRPr>
              </a:p>
              <a:p>
                <a:pPr algn="ctr" fontAlgn="auto">
                  <a:spcBef>
                    <a:spcPts val="0"/>
                  </a:spcBef>
                  <a:spcAft>
                    <a:spcPts val="0"/>
                  </a:spcAft>
                  <a:defRPr/>
                </a:pPr>
                <a:r>
                  <a:rPr lang="en-ZA" sz="2000" dirty="0">
                    <a:solidFill>
                      <a:schemeClr val="tx1"/>
                    </a:solidFill>
                  </a:rPr>
                  <a:t>Technology</a:t>
                </a:r>
                <a:endParaRPr lang="en-ZA" sz="1400" dirty="0">
                  <a:solidFill>
                    <a:schemeClr val="tx1"/>
                  </a:solidFill>
                </a:endParaRPr>
              </a:p>
            </p:txBody>
          </p:sp>
          <p:sp>
            <p:nvSpPr>
              <p:cNvPr id="31" name="Minus 30"/>
              <p:cNvSpPr/>
              <p:nvPr/>
            </p:nvSpPr>
            <p:spPr>
              <a:xfrm rot="10800000" flipV="1">
                <a:off x="3079676" y="4665505"/>
                <a:ext cx="884521" cy="772332"/>
              </a:xfrm>
              <a:prstGeom prst="mathMinus">
                <a:avLst/>
              </a:prstGeom>
              <a:gradFill>
                <a:gsLst>
                  <a:gs pos="0">
                    <a:srgbClr val="DDEBCF"/>
                  </a:gs>
                  <a:gs pos="50000">
                    <a:srgbClr val="9CB86E"/>
                  </a:gs>
                  <a:gs pos="100000">
                    <a:srgbClr val="156B13"/>
                  </a:gs>
                </a:gsLst>
                <a:lin ang="16200000" scaled="0"/>
              </a:gra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ZA" sz="1400" dirty="0"/>
              </a:p>
            </p:txBody>
          </p:sp>
          <p:sp>
            <p:nvSpPr>
              <p:cNvPr id="32" name="Minus 31"/>
              <p:cNvSpPr/>
              <p:nvPr/>
            </p:nvSpPr>
            <p:spPr>
              <a:xfrm rot="18251395" flipV="1">
                <a:off x="1684495" y="3655192"/>
                <a:ext cx="2252991" cy="770389"/>
              </a:xfrm>
              <a:prstGeom prst="mathMinus">
                <a:avLst/>
              </a:prstGeom>
              <a:gradFill>
                <a:gsLst>
                  <a:gs pos="0">
                    <a:srgbClr val="DDEBCF"/>
                  </a:gs>
                  <a:gs pos="50000">
                    <a:srgbClr val="9CB86E"/>
                  </a:gs>
                  <a:gs pos="100000">
                    <a:srgbClr val="156B13"/>
                  </a:gs>
                </a:gsLst>
                <a:lin ang="16200000" scaled="0"/>
              </a:gra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ZA" sz="1400" dirty="0"/>
              </a:p>
            </p:txBody>
          </p:sp>
          <p:sp>
            <p:nvSpPr>
              <p:cNvPr id="33" name="Minus 32"/>
              <p:cNvSpPr/>
              <p:nvPr/>
            </p:nvSpPr>
            <p:spPr>
              <a:xfrm rot="3414000" flipV="1">
                <a:off x="3207343" y="3667993"/>
                <a:ext cx="2188985" cy="770389"/>
              </a:xfrm>
              <a:prstGeom prst="mathMinus">
                <a:avLst/>
              </a:prstGeom>
              <a:gradFill>
                <a:gsLst>
                  <a:gs pos="0">
                    <a:srgbClr val="DDEBCF"/>
                  </a:gs>
                  <a:gs pos="50000">
                    <a:srgbClr val="9CB86E"/>
                  </a:gs>
                  <a:gs pos="100000">
                    <a:srgbClr val="156B13"/>
                  </a:gs>
                </a:gsLst>
                <a:lin ang="16200000" scaled="0"/>
              </a:gra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ZA" sz="1400" dirty="0"/>
              </a:p>
            </p:txBody>
          </p:sp>
          <p:sp>
            <p:nvSpPr>
              <p:cNvPr id="34" name="Oval 33"/>
              <p:cNvSpPr/>
              <p:nvPr/>
            </p:nvSpPr>
            <p:spPr>
              <a:xfrm>
                <a:off x="1412877" y="4665505"/>
                <a:ext cx="1928351" cy="772332"/>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ZA" sz="1400" dirty="0">
                    <a:solidFill>
                      <a:schemeClr val="tx1"/>
                    </a:solidFill>
                  </a:rPr>
                  <a:t>Plant &amp; equipment</a:t>
                </a:r>
              </a:p>
            </p:txBody>
          </p:sp>
          <p:sp>
            <p:nvSpPr>
              <p:cNvPr id="35" name="Oval 34"/>
              <p:cNvSpPr/>
              <p:nvPr/>
            </p:nvSpPr>
            <p:spPr>
              <a:xfrm>
                <a:off x="3788244" y="4665505"/>
                <a:ext cx="2230324" cy="772332"/>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ZA" sz="1400" dirty="0">
                    <a:solidFill>
                      <a:schemeClr val="tx1"/>
                    </a:solidFill>
                  </a:rPr>
                  <a:t>Organisation &amp; procedures</a:t>
                </a:r>
              </a:p>
            </p:txBody>
          </p:sp>
          <p:sp>
            <p:nvSpPr>
              <p:cNvPr id="36" name="Oval 35"/>
              <p:cNvSpPr/>
              <p:nvPr/>
            </p:nvSpPr>
            <p:spPr>
              <a:xfrm>
                <a:off x="2884701" y="2485054"/>
                <a:ext cx="1436157" cy="101982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ZA" sz="1400" dirty="0">
                    <a:solidFill>
                      <a:schemeClr val="tx1"/>
                    </a:solidFill>
                  </a:rPr>
                  <a:t>People &amp; skills</a:t>
                </a:r>
              </a:p>
            </p:txBody>
          </p:sp>
          <p:sp>
            <p:nvSpPr>
              <p:cNvPr id="37" name="Right Arrow 36"/>
              <p:cNvSpPr/>
              <p:nvPr/>
            </p:nvSpPr>
            <p:spPr>
              <a:xfrm rot="2177923">
                <a:off x="1527009" y="3210448"/>
                <a:ext cx="1578822" cy="844872"/>
              </a:xfrm>
              <a:prstGeom prst="rightArrow">
                <a:avLst/>
              </a:prstGeom>
              <a:gradFill>
                <a:gsLst>
                  <a:gs pos="0">
                    <a:srgbClr val="C0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ZA" sz="1400" dirty="0"/>
                  <a:t>Science</a:t>
                </a:r>
              </a:p>
            </p:txBody>
          </p:sp>
        </p:grpSp>
        <p:cxnSp>
          <p:nvCxnSpPr>
            <p:cNvPr id="25" name="Straight Connector 24"/>
            <p:cNvCxnSpPr/>
            <p:nvPr/>
          </p:nvCxnSpPr>
          <p:spPr>
            <a:xfrm>
              <a:off x="4430110" y="5350744"/>
              <a:ext cx="4713890" cy="0"/>
            </a:xfrm>
            <a:prstGeom prst="line">
              <a:avLst/>
            </a:prstGeom>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a:off x="4430110" y="4815178"/>
              <a:ext cx="1122005" cy="369147"/>
            </a:xfrm>
            <a:prstGeom prst="rect">
              <a:avLst/>
            </a:prstGeom>
            <a:solidFill>
              <a:schemeClr val="accent1">
                <a:lumMod val="20000"/>
                <a:lumOff val="80000"/>
                <a:alpha val="57000"/>
              </a:schemeClr>
            </a:solidFill>
          </p:spPr>
          <p:txBody>
            <a:bodyPr wrap="none">
              <a:spAutoFit/>
            </a:bodyPr>
            <a:lstStyle/>
            <a:p>
              <a:pPr fontAlgn="auto">
                <a:spcBef>
                  <a:spcPts val="0"/>
                </a:spcBef>
                <a:spcAft>
                  <a:spcPts val="0"/>
                </a:spcAft>
                <a:defRPr/>
              </a:pPr>
              <a:r>
                <a:rPr lang="en-ZA" dirty="0">
                  <a:latin typeface="+mn-lt"/>
                  <a:cs typeface="+mn-cs"/>
                </a:rPr>
                <a:t>Intangible</a:t>
              </a:r>
            </a:p>
          </p:txBody>
        </p:sp>
        <p:sp>
          <p:nvSpPr>
            <p:cNvPr id="29" name="TextBox 28"/>
            <p:cNvSpPr txBox="1"/>
            <p:nvPr/>
          </p:nvSpPr>
          <p:spPr>
            <a:xfrm>
              <a:off x="4430110" y="5476315"/>
              <a:ext cx="964079" cy="369147"/>
            </a:xfrm>
            <a:prstGeom prst="rect">
              <a:avLst/>
            </a:prstGeom>
            <a:solidFill>
              <a:schemeClr val="accent1">
                <a:lumMod val="20000"/>
                <a:lumOff val="80000"/>
                <a:alpha val="57000"/>
              </a:schemeClr>
            </a:solidFill>
          </p:spPr>
          <p:txBody>
            <a:bodyPr wrap="none">
              <a:spAutoFit/>
            </a:bodyPr>
            <a:lstStyle/>
            <a:p>
              <a:pPr fontAlgn="auto">
                <a:spcBef>
                  <a:spcPts val="0"/>
                </a:spcBef>
                <a:spcAft>
                  <a:spcPts val="0"/>
                </a:spcAft>
                <a:defRPr/>
              </a:pPr>
              <a:r>
                <a:rPr lang="en-ZA" dirty="0">
                  <a:latin typeface="+mn-lt"/>
                  <a:cs typeface="+mn-cs"/>
                </a:rPr>
                <a:t>Tangible</a:t>
              </a:r>
            </a:p>
          </p:txBody>
        </p:sp>
      </p:grpSp>
      <p:sp>
        <p:nvSpPr>
          <p:cNvPr id="38" name="Rectangle 37"/>
          <p:cNvSpPr>
            <a:spLocks noChangeArrowheads="1"/>
          </p:cNvSpPr>
          <p:nvPr/>
        </p:nvSpPr>
        <p:spPr bwMode="auto">
          <a:xfrm>
            <a:off x="4603750" y="3143250"/>
            <a:ext cx="4540250" cy="3170099"/>
          </a:xfrm>
          <a:prstGeom prst="rect">
            <a:avLst/>
          </a:prstGeom>
          <a:noFill/>
          <a:ln w="9525">
            <a:noFill/>
            <a:miter lim="800000"/>
            <a:headEnd/>
            <a:tailEnd/>
          </a:ln>
        </p:spPr>
        <p:txBody>
          <a:bodyPr>
            <a:spAutoFit/>
          </a:bodyPr>
          <a:lstStyle/>
          <a:p>
            <a:pPr>
              <a:buFont typeface="Arial" pitchFamily="34" charset="0"/>
              <a:buChar char="•"/>
            </a:pPr>
            <a:r>
              <a:rPr lang="en-ZA" sz="2000" dirty="0"/>
              <a:t> </a:t>
            </a:r>
            <a:r>
              <a:rPr lang="en-ZA" sz="2000" dirty="0">
                <a:latin typeface="Gill Sans MT" pitchFamily="34" charset="0"/>
              </a:rPr>
              <a:t>South African  industry is in need of             technology renewal</a:t>
            </a:r>
          </a:p>
          <a:p>
            <a:pPr lvl="1"/>
            <a:r>
              <a:rPr lang="en-ZA" sz="2000" dirty="0">
                <a:latin typeface="Gill Sans MT" pitchFamily="34" charset="0"/>
              </a:rPr>
              <a:t>Catch-up – valves, foundries</a:t>
            </a:r>
          </a:p>
          <a:p>
            <a:pPr lvl="1"/>
            <a:r>
              <a:rPr lang="en-ZA" sz="2000" dirty="0">
                <a:latin typeface="Gill Sans MT" pitchFamily="34" charset="0"/>
              </a:rPr>
              <a:t>Retain and improve competitiveness, reclaim &amp; market share</a:t>
            </a:r>
          </a:p>
          <a:p>
            <a:pPr lvl="1"/>
            <a:endParaRPr lang="en-ZA" sz="2000" dirty="0">
              <a:latin typeface="Gill Sans MT" pitchFamily="34" charset="0"/>
            </a:endParaRPr>
          </a:p>
          <a:p>
            <a:pPr>
              <a:buFont typeface="Arial" pitchFamily="34" charset="0"/>
              <a:buChar char="•"/>
            </a:pPr>
            <a:r>
              <a:rPr lang="en-ZA" sz="2000" dirty="0">
                <a:latin typeface="Gill Sans MT" pitchFamily="34" charset="0"/>
              </a:rPr>
              <a:t> Continued technology development</a:t>
            </a:r>
          </a:p>
          <a:p>
            <a:pPr lvl="1"/>
            <a:r>
              <a:rPr lang="en-ZA" sz="2000" dirty="0">
                <a:latin typeface="Gill Sans MT" pitchFamily="34" charset="0"/>
              </a:rPr>
              <a:t>Maintain and expand indigenous knowledge base</a:t>
            </a:r>
          </a:p>
          <a:p>
            <a:pPr lvl="1"/>
            <a:r>
              <a:rPr lang="en-ZA" sz="2000" dirty="0">
                <a:latin typeface="Gill Sans MT" pitchFamily="34" charset="0"/>
              </a:rPr>
              <a:t>Create and sustain skills pipeline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8">
                                            <p:txEl>
                                              <p:pRg st="0" end="0"/>
                                            </p:txEl>
                                          </p:spTgt>
                                        </p:tgtEl>
                                        <p:attrNameLst>
                                          <p:attrName>style.visibility</p:attrName>
                                        </p:attrNameLst>
                                      </p:cBhvr>
                                      <p:to>
                                        <p:strVal val="visible"/>
                                      </p:to>
                                    </p:set>
                                    <p:anim calcmode="lin" valueType="num">
                                      <p:cBhvr additive="base">
                                        <p:cTn id="7" dur="500" fill="hold"/>
                                        <p:tgtEl>
                                          <p:spTgt spid="3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8">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8">
                                            <p:txEl>
                                              <p:pRg st="1" end="1"/>
                                            </p:txEl>
                                          </p:spTgt>
                                        </p:tgtEl>
                                        <p:attrNameLst>
                                          <p:attrName>style.visibility</p:attrName>
                                        </p:attrNameLst>
                                      </p:cBhvr>
                                      <p:to>
                                        <p:strVal val="visible"/>
                                      </p:to>
                                    </p:set>
                                    <p:anim calcmode="lin" valueType="num">
                                      <p:cBhvr additive="base">
                                        <p:cTn id="11" dur="500" fill="hold"/>
                                        <p:tgtEl>
                                          <p:spTgt spid="38">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8">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8">
                                            <p:txEl>
                                              <p:pRg st="2" end="2"/>
                                            </p:txEl>
                                          </p:spTgt>
                                        </p:tgtEl>
                                        <p:attrNameLst>
                                          <p:attrName>style.visibility</p:attrName>
                                        </p:attrNameLst>
                                      </p:cBhvr>
                                      <p:to>
                                        <p:strVal val="visible"/>
                                      </p:to>
                                    </p:set>
                                    <p:anim calcmode="lin" valueType="num">
                                      <p:cBhvr additive="base">
                                        <p:cTn id="15" dur="500" fill="hold"/>
                                        <p:tgtEl>
                                          <p:spTgt spid="38">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8">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8">
                                            <p:txEl>
                                              <p:pRg st="4" end="4"/>
                                            </p:txEl>
                                          </p:spTgt>
                                        </p:tgtEl>
                                        <p:attrNameLst>
                                          <p:attrName>style.visibility</p:attrName>
                                        </p:attrNameLst>
                                      </p:cBhvr>
                                      <p:to>
                                        <p:strVal val="visible"/>
                                      </p:to>
                                    </p:set>
                                    <p:anim calcmode="lin" valueType="num">
                                      <p:cBhvr additive="base">
                                        <p:cTn id="19" dur="500" fill="hold"/>
                                        <p:tgtEl>
                                          <p:spTgt spid="38">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8">
                                            <p:txEl>
                                              <p:pRg st="4" end="4"/>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8">
                                            <p:txEl>
                                              <p:pRg st="5" end="5"/>
                                            </p:txEl>
                                          </p:spTgt>
                                        </p:tgtEl>
                                        <p:attrNameLst>
                                          <p:attrName>style.visibility</p:attrName>
                                        </p:attrNameLst>
                                      </p:cBhvr>
                                      <p:to>
                                        <p:strVal val="visible"/>
                                      </p:to>
                                    </p:set>
                                    <p:anim calcmode="lin" valueType="num">
                                      <p:cBhvr additive="base">
                                        <p:cTn id="23" dur="500" fill="hold"/>
                                        <p:tgtEl>
                                          <p:spTgt spid="38">
                                            <p:txEl>
                                              <p:pRg st="5" end="5"/>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8">
                                            <p:txEl>
                                              <p:pRg st="5" end="5"/>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38">
                                            <p:txEl>
                                              <p:pRg st="6" end="6"/>
                                            </p:txEl>
                                          </p:spTgt>
                                        </p:tgtEl>
                                        <p:attrNameLst>
                                          <p:attrName>style.visibility</p:attrName>
                                        </p:attrNameLst>
                                      </p:cBhvr>
                                      <p:to>
                                        <p:strVal val="visible"/>
                                      </p:to>
                                    </p:set>
                                    <p:anim calcmode="lin" valueType="num">
                                      <p:cBhvr additive="base">
                                        <p:cTn id="27" dur="500" fill="hold"/>
                                        <p:tgtEl>
                                          <p:spTgt spid="38">
                                            <p:txEl>
                                              <p:pRg st="6" end="6"/>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8">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build="allAtOnce"/>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idx="4294967295"/>
          </p:nvPr>
        </p:nvSpPr>
        <p:spPr>
          <a:xfrm>
            <a:off x="2286000" y="0"/>
            <a:ext cx="6858000" cy="1036638"/>
          </a:xfrm>
        </p:spPr>
        <p:txBody>
          <a:bodyPr/>
          <a:lstStyle/>
          <a:p>
            <a:pPr marL="101600" algn="ctr">
              <a:lnSpc>
                <a:spcPct val="120000"/>
              </a:lnSpc>
            </a:pPr>
            <a:r>
              <a:rPr lang="en-ZA" sz="3600" dirty="0" smtClean="0">
                <a:solidFill>
                  <a:schemeClr val="bg1"/>
                </a:solidFill>
                <a:latin typeface="Arial" pitchFamily="34" charset="0"/>
                <a:cs typeface="Arial" pitchFamily="34" charset="0"/>
              </a:rPr>
              <a:t>TLP Focus Areas</a:t>
            </a:r>
          </a:p>
        </p:txBody>
      </p:sp>
      <p:sp>
        <p:nvSpPr>
          <p:cNvPr id="5123" name="Slide Number Placeholder 4"/>
          <p:cNvSpPr txBox="1">
            <a:spLocks noGrp="1"/>
          </p:cNvSpPr>
          <p:nvPr/>
        </p:nvSpPr>
        <p:spPr bwMode="auto">
          <a:xfrm>
            <a:off x="7010400" y="6248400"/>
            <a:ext cx="1905000" cy="457200"/>
          </a:xfrm>
          <a:prstGeom prst="rect">
            <a:avLst/>
          </a:prstGeom>
          <a:noFill/>
          <a:ln w="9525">
            <a:noFill/>
            <a:miter lim="800000"/>
            <a:headEnd/>
            <a:tailEnd/>
          </a:ln>
        </p:spPr>
        <p:txBody>
          <a:bodyPr/>
          <a:lstStyle/>
          <a:p>
            <a:pPr algn="r" eaLnBrk="0" hangingPunct="0"/>
            <a:fld id="{4614C9B2-595E-4E44-B59C-1FE7ED6945EE}" type="slidenum">
              <a:rPr lang="en-US" sz="1000">
                <a:latin typeface="Calibri" pitchFamily="34" charset="0"/>
              </a:rPr>
              <a:pPr algn="r" eaLnBrk="0" hangingPunct="0"/>
              <a:t>48</a:t>
            </a:fld>
            <a:endParaRPr lang="en-US" sz="1000">
              <a:latin typeface="Calibri" pitchFamily="34" charset="0"/>
            </a:endParaRPr>
          </a:p>
        </p:txBody>
      </p:sp>
      <p:sp>
        <p:nvSpPr>
          <p:cNvPr id="6" name="Rectangle 5"/>
          <p:cNvSpPr/>
          <p:nvPr/>
        </p:nvSpPr>
        <p:spPr bwMode="auto">
          <a:xfrm>
            <a:off x="3624280" y="1285860"/>
            <a:ext cx="5395818" cy="1000132"/>
          </a:xfrm>
          <a:prstGeom prst="rect">
            <a:avLst/>
          </a:prstGeom>
          <a:gradFill>
            <a:gsLst>
              <a:gs pos="0">
                <a:srgbClr val="8488C4"/>
              </a:gs>
              <a:gs pos="53000">
                <a:srgbClr val="D4DEFF"/>
              </a:gs>
              <a:gs pos="83000">
                <a:srgbClr val="D4DEFF"/>
              </a:gs>
              <a:gs pos="100000">
                <a:srgbClr val="96AB94"/>
              </a:gs>
            </a:gsLst>
            <a:lin ang="16200000" scaled="0"/>
          </a:gradFill>
          <a:ln w="9525" cap="flat" cmpd="sng" algn="ctr">
            <a:noFill/>
            <a:prstDash val="solid"/>
            <a:round/>
            <a:headEnd type="none" w="med" len="med"/>
            <a:tailEnd type="none" w="med" len="med"/>
          </a:ln>
          <a:effectLst/>
          <a:scene3d>
            <a:camera prst="orthographicFront"/>
            <a:lightRig rig="threePt" dir="t"/>
          </a:scene3d>
          <a:sp3d>
            <a:bevelT/>
          </a:sp3d>
        </p:spPr>
        <p:txBody>
          <a:bodyPr anchor="ctr" anchorCtr="1"/>
          <a:lstStyle/>
          <a:p>
            <a:pPr algn="ctr" eaLnBrk="0" fontAlgn="auto" hangingPunct="0">
              <a:spcBef>
                <a:spcPts val="0"/>
              </a:spcBef>
              <a:spcAft>
                <a:spcPts val="0"/>
              </a:spcAft>
              <a:defRPr/>
            </a:pPr>
            <a:r>
              <a:rPr lang="en-ZA" sz="2000" b="1" dirty="0">
                <a:solidFill>
                  <a:schemeClr val="bg1">
                    <a:lumMod val="10000"/>
                  </a:schemeClr>
                </a:solidFill>
                <a:latin typeface="Arial" charset="0"/>
                <a:cs typeface="+mn-cs"/>
              </a:rPr>
              <a:t>PUBLIC PROCUREMENT / INFRASTRUCTURE PROGRAMMES</a:t>
            </a:r>
          </a:p>
        </p:txBody>
      </p:sp>
      <p:sp>
        <p:nvSpPr>
          <p:cNvPr id="7" name="Rectangle 6"/>
          <p:cNvSpPr/>
          <p:nvPr/>
        </p:nvSpPr>
        <p:spPr bwMode="auto">
          <a:xfrm>
            <a:off x="1600200" y="1285860"/>
            <a:ext cx="1885926" cy="1000132"/>
          </a:xfrm>
          <a:prstGeom prst="rect">
            <a:avLst/>
          </a:prstGeom>
          <a:gradFill>
            <a:gsLst>
              <a:gs pos="0">
                <a:srgbClr val="8488C4"/>
              </a:gs>
              <a:gs pos="53000">
                <a:srgbClr val="D4DEFF"/>
              </a:gs>
              <a:gs pos="83000">
                <a:srgbClr val="D4DEFF"/>
              </a:gs>
              <a:gs pos="100000">
                <a:srgbClr val="96AB94"/>
              </a:gs>
            </a:gsLst>
            <a:lin ang="16200000" scaled="0"/>
          </a:gradFill>
          <a:ln w="9525" cap="flat" cmpd="sng" algn="ctr">
            <a:noFill/>
            <a:prstDash val="solid"/>
            <a:round/>
            <a:headEnd type="none" w="med" len="med"/>
            <a:tailEnd type="none" w="med" len="med"/>
          </a:ln>
          <a:effectLst/>
          <a:scene3d>
            <a:camera prst="orthographicFront"/>
            <a:lightRig rig="threePt" dir="t"/>
          </a:scene3d>
          <a:sp3d>
            <a:bevelT/>
          </a:sp3d>
        </p:spPr>
        <p:txBody>
          <a:bodyPr anchor="ctr" anchorCtr="1"/>
          <a:lstStyle/>
          <a:p>
            <a:pPr algn="ctr" eaLnBrk="0" fontAlgn="auto" hangingPunct="0">
              <a:spcBef>
                <a:spcPts val="0"/>
              </a:spcBef>
              <a:spcAft>
                <a:spcPts val="0"/>
              </a:spcAft>
              <a:defRPr/>
            </a:pPr>
            <a:r>
              <a:rPr lang="en-ZA" sz="1600" b="1" dirty="0">
                <a:solidFill>
                  <a:schemeClr val="bg1">
                    <a:lumMod val="10000"/>
                  </a:schemeClr>
                </a:solidFill>
                <a:latin typeface="Arial" charset="0"/>
                <a:cs typeface="+mn-cs"/>
              </a:rPr>
              <a:t>SECTOR SUB-SECTOR INTERVENTIONS</a:t>
            </a:r>
          </a:p>
        </p:txBody>
      </p:sp>
      <p:pic>
        <p:nvPicPr>
          <p:cNvPr id="5130" name="Picture 4" descr="dst_logo"/>
          <p:cNvPicPr>
            <a:picLocks noChangeAspect="1" noChangeArrowheads="1"/>
          </p:cNvPicPr>
          <p:nvPr/>
        </p:nvPicPr>
        <p:blipFill>
          <a:blip r:embed="rId3"/>
          <a:srcRect/>
          <a:stretch>
            <a:fillRect/>
          </a:stretch>
        </p:blipFill>
        <p:spPr bwMode="auto">
          <a:xfrm>
            <a:off x="0" y="6296025"/>
            <a:ext cx="1600200" cy="561975"/>
          </a:xfrm>
          <a:prstGeom prst="rect">
            <a:avLst/>
          </a:prstGeom>
          <a:noFill/>
          <a:ln w="9525">
            <a:noFill/>
            <a:miter lim="800000"/>
            <a:headEnd/>
            <a:tailEnd/>
          </a:ln>
        </p:spPr>
      </p:pic>
      <p:sp>
        <p:nvSpPr>
          <p:cNvPr id="8" name="Rounded Rectangle 7"/>
          <p:cNvSpPr/>
          <p:nvPr/>
        </p:nvSpPr>
        <p:spPr>
          <a:xfrm>
            <a:off x="2660450" y="2908456"/>
            <a:ext cx="1201866" cy="682839"/>
          </a:xfrm>
          <a:prstGeom prst="roundRect">
            <a:avLst/>
          </a:prstGeom>
          <a:gradFill>
            <a:gsLst>
              <a:gs pos="0">
                <a:srgbClr val="5E9EFF"/>
              </a:gs>
              <a:gs pos="39999">
                <a:srgbClr val="85C2FF"/>
              </a:gs>
              <a:gs pos="70000">
                <a:srgbClr val="C4D6EB"/>
              </a:gs>
              <a:gs pos="100000">
                <a:srgbClr val="FFEBFA"/>
              </a:gs>
            </a:gsLst>
            <a:lin ang="16200000" scaled="0"/>
          </a:gradFill>
          <a:ln>
            <a:noFill/>
          </a:ln>
          <a:scene3d>
            <a:camera prst="orthographicFront"/>
            <a:lightRig rig="threePt" dir="t"/>
          </a:scene3d>
          <a:sp3d>
            <a:bevelT w="165100" prst="coolSlant"/>
          </a:sp3d>
        </p:spPr>
        <p:style>
          <a:lnRef idx="1">
            <a:schemeClr val="accent1"/>
          </a:lnRef>
          <a:fillRef idx="3">
            <a:schemeClr val="accent1"/>
          </a:fillRef>
          <a:effectRef idx="2">
            <a:schemeClr val="accent1"/>
          </a:effectRef>
          <a:fontRef idx="minor">
            <a:schemeClr val="lt1"/>
          </a:fontRef>
        </p:style>
        <p:txBody>
          <a:bodyPr anchor="ctr" anchorCtr="1"/>
          <a:lstStyle/>
          <a:p>
            <a:pPr algn="ctr" fontAlgn="auto">
              <a:spcBef>
                <a:spcPts val="0"/>
              </a:spcBef>
              <a:spcAft>
                <a:spcPts val="0"/>
              </a:spcAft>
              <a:defRPr/>
            </a:pPr>
            <a:r>
              <a:rPr lang="en-ZA" b="1" dirty="0">
                <a:solidFill>
                  <a:schemeClr val="tx1"/>
                </a:solidFill>
              </a:rPr>
              <a:t>Foundries</a:t>
            </a:r>
          </a:p>
        </p:txBody>
      </p:sp>
      <p:sp>
        <p:nvSpPr>
          <p:cNvPr id="9" name="Rounded Rectangle 8"/>
          <p:cNvSpPr/>
          <p:nvPr/>
        </p:nvSpPr>
        <p:spPr>
          <a:xfrm>
            <a:off x="7687712" y="2557144"/>
            <a:ext cx="1332386" cy="1385463"/>
          </a:xfrm>
          <a:prstGeom prst="roundRect">
            <a:avLst/>
          </a:prstGeom>
          <a:gradFill>
            <a:gsLst>
              <a:gs pos="0">
                <a:srgbClr val="5E9EFF"/>
              </a:gs>
              <a:gs pos="39999">
                <a:srgbClr val="85C2FF"/>
              </a:gs>
              <a:gs pos="70000">
                <a:srgbClr val="C4D6EB"/>
              </a:gs>
              <a:gs pos="100000">
                <a:srgbClr val="FFEBFA"/>
              </a:gs>
            </a:gsLst>
            <a:lin ang="16200000" scaled="0"/>
          </a:gradFill>
          <a:ln>
            <a:noFill/>
          </a:ln>
          <a:scene3d>
            <a:camera prst="orthographicFront"/>
            <a:lightRig rig="threePt" dir="t"/>
          </a:scene3d>
          <a:sp3d>
            <a:bevelT w="165100" prst="coolSlant"/>
          </a:sp3d>
        </p:spPr>
        <p:style>
          <a:lnRef idx="1">
            <a:schemeClr val="accent1"/>
          </a:lnRef>
          <a:fillRef idx="3">
            <a:schemeClr val="accent1"/>
          </a:fillRef>
          <a:effectRef idx="2">
            <a:schemeClr val="accent1"/>
          </a:effectRef>
          <a:fontRef idx="minor">
            <a:schemeClr val="lt1"/>
          </a:fontRef>
        </p:style>
        <p:txBody>
          <a:bodyPr anchor="ctr" anchorCtr="1"/>
          <a:lstStyle/>
          <a:p>
            <a:pPr algn="ctr" fontAlgn="auto">
              <a:spcBef>
                <a:spcPts val="0"/>
              </a:spcBef>
              <a:spcAft>
                <a:spcPts val="0"/>
              </a:spcAft>
              <a:defRPr/>
            </a:pPr>
            <a:r>
              <a:rPr lang="en-ZA" sz="1600" b="1" dirty="0">
                <a:solidFill>
                  <a:schemeClr val="tx1"/>
                </a:solidFill>
              </a:rPr>
              <a:t>Mega-science / Strategic Integrated </a:t>
            </a:r>
          </a:p>
          <a:p>
            <a:pPr algn="ctr" fontAlgn="auto">
              <a:spcBef>
                <a:spcPts val="0"/>
              </a:spcBef>
              <a:spcAft>
                <a:spcPts val="0"/>
              </a:spcAft>
              <a:defRPr/>
            </a:pPr>
            <a:r>
              <a:rPr lang="en-ZA" sz="1600" b="1" dirty="0">
                <a:solidFill>
                  <a:schemeClr val="tx1"/>
                </a:solidFill>
              </a:rPr>
              <a:t>Projects</a:t>
            </a:r>
          </a:p>
        </p:txBody>
      </p:sp>
      <p:sp>
        <p:nvSpPr>
          <p:cNvPr id="10" name="Rounded Rectangle 9"/>
          <p:cNvSpPr/>
          <p:nvPr/>
        </p:nvSpPr>
        <p:spPr>
          <a:xfrm>
            <a:off x="3862316" y="2908456"/>
            <a:ext cx="1154060" cy="682839"/>
          </a:xfrm>
          <a:prstGeom prst="roundRect">
            <a:avLst/>
          </a:prstGeom>
          <a:gradFill>
            <a:gsLst>
              <a:gs pos="0">
                <a:srgbClr val="5E9EFF"/>
              </a:gs>
              <a:gs pos="39999">
                <a:srgbClr val="85C2FF"/>
              </a:gs>
              <a:gs pos="70000">
                <a:srgbClr val="C4D6EB"/>
              </a:gs>
              <a:gs pos="100000">
                <a:srgbClr val="FFEBFA"/>
              </a:gs>
            </a:gsLst>
            <a:lin ang="16200000" scaled="0"/>
          </a:gradFill>
          <a:ln>
            <a:noFill/>
          </a:ln>
          <a:scene3d>
            <a:camera prst="orthographicFront"/>
            <a:lightRig rig="threePt" dir="t"/>
          </a:scene3d>
          <a:sp3d>
            <a:bevelT w="165100" prst="coolSlant"/>
          </a:sp3d>
        </p:spPr>
        <p:style>
          <a:lnRef idx="1">
            <a:schemeClr val="accent1"/>
          </a:lnRef>
          <a:fillRef idx="3">
            <a:schemeClr val="accent1"/>
          </a:fillRef>
          <a:effectRef idx="2">
            <a:schemeClr val="accent1"/>
          </a:effectRef>
          <a:fontRef idx="minor">
            <a:schemeClr val="lt1"/>
          </a:fontRef>
        </p:style>
        <p:txBody>
          <a:bodyPr anchor="ctr" anchorCtr="1"/>
          <a:lstStyle/>
          <a:p>
            <a:pPr algn="ctr" fontAlgn="auto">
              <a:spcBef>
                <a:spcPts val="0"/>
              </a:spcBef>
              <a:spcAft>
                <a:spcPts val="0"/>
              </a:spcAft>
              <a:defRPr/>
            </a:pPr>
            <a:r>
              <a:rPr lang="en-ZA" sz="1600" b="1" dirty="0">
                <a:solidFill>
                  <a:schemeClr val="tx1"/>
                </a:solidFill>
              </a:rPr>
              <a:t>Energy</a:t>
            </a:r>
          </a:p>
        </p:txBody>
      </p:sp>
      <p:sp>
        <p:nvSpPr>
          <p:cNvPr id="11" name="Rounded Rectangle 10"/>
          <p:cNvSpPr/>
          <p:nvPr/>
        </p:nvSpPr>
        <p:spPr>
          <a:xfrm>
            <a:off x="5202703" y="2908456"/>
            <a:ext cx="1253765" cy="682839"/>
          </a:xfrm>
          <a:prstGeom prst="roundRect">
            <a:avLst/>
          </a:prstGeom>
          <a:gradFill>
            <a:gsLst>
              <a:gs pos="0">
                <a:srgbClr val="5E9EFF"/>
              </a:gs>
              <a:gs pos="39999">
                <a:srgbClr val="85C2FF"/>
              </a:gs>
              <a:gs pos="70000">
                <a:srgbClr val="C4D6EB"/>
              </a:gs>
              <a:gs pos="100000">
                <a:srgbClr val="FFEBFA"/>
              </a:gs>
            </a:gsLst>
            <a:lin ang="16200000" scaled="0"/>
          </a:gradFill>
          <a:ln>
            <a:noFill/>
          </a:ln>
          <a:scene3d>
            <a:camera prst="orthographicFront"/>
            <a:lightRig rig="threePt" dir="t"/>
          </a:scene3d>
          <a:sp3d>
            <a:bevelT w="165100" prst="coolSlant"/>
          </a:sp3d>
        </p:spPr>
        <p:style>
          <a:lnRef idx="1">
            <a:schemeClr val="accent1"/>
          </a:lnRef>
          <a:fillRef idx="3">
            <a:schemeClr val="accent1"/>
          </a:fillRef>
          <a:effectRef idx="2">
            <a:schemeClr val="accent1"/>
          </a:effectRef>
          <a:fontRef idx="minor">
            <a:schemeClr val="lt1"/>
          </a:fontRef>
        </p:style>
        <p:txBody>
          <a:bodyPr anchor="ctr" anchorCtr="1"/>
          <a:lstStyle/>
          <a:p>
            <a:pPr algn="ctr" fontAlgn="auto">
              <a:spcBef>
                <a:spcPts val="0"/>
              </a:spcBef>
              <a:spcAft>
                <a:spcPts val="0"/>
              </a:spcAft>
              <a:defRPr/>
            </a:pPr>
            <a:r>
              <a:rPr lang="en-ZA" sz="1600" b="1" dirty="0">
                <a:solidFill>
                  <a:schemeClr val="tx1"/>
                </a:solidFill>
              </a:rPr>
              <a:t>Transport</a:t>
            </a:r>
          </a:p>
        </p:txBody>
      </p:sp>
      <p:sp>
        <p:nvSpPr>
          <p:cNvPr id="12" name="Rounded Rectangle 11"/>
          <p:cNvSpPr/>
          <p:nvPr/>
        </p:nvSpPr>
        <p:spPr>
          <a:xfrm>
            <a:off x="6456468" y="2908456"/>
            <a:ext cx="1231244" cy="682839"/>
          </a:xfrm>
          <a:prstGeom prst="roundRect">
            <a:avLst/>
          </a:prstGeom>
          <a:gradFill>
            <a:gsLst>
              <a:gs pos="0">
                <a:srgbClr val="5E9EFF"/>
              </a:gs>
              <a:gs pos="39999">
                <a:srgbClr val="85C2FF"/>
              </a:gs>
              <a:gs pos="70000">
                <a:srgbClr val="C4D6EB"/>
              </a:gs>
              <a:gs pos="100000">
                <a:srgbClr val="FFEBFA"/>
              </a:gs>
            </a:gsLst>
            <a:lin ang="16200000" scaled="0"/>
          </a:gradFill>
          <a:ln>
            <a:noFill/>
          </a:ln>
          <a:scene3d>
            <a:camera prst="orthographicFront"/>
            <a:lightRig rig="threePt" dir="t"/>
          </a:scene3d>
          <a:sp3d>
            <a:bevelT w="165100" prst="coolSlant"/>
          </a:sp3d>
        </p:spPr>
        <p:style>
          <a:lnRef idx="1">
            <a:schemeClr val="accent1"/>
          </a:lnRef>
          <a:fillRef idx="3">
            <a:schemeClr val="accent1"/>
          </a:fillRef>
          <a:effectRef idx="2">
            <a:schemeClr val="accent1"/>
          </a:effectRef>
          <a:fontRef idx="minor">
            <a:schemeClr val="lt1"/>
          </a:fontRef>
        </p:style>
        <p:txBody>
          <a:bodyPr anchor="ctr" anchorCtr="1"/>
          <a:lstStyle/>
          <a:p>
            <a:pPr algn="ctr" fontAlgn="auto">
              <a:spcBef>
                <a:spcPts val="0"/>
              </a:spcBef>
              <a:spcAft>
                <a:spcPts val="0"/>
              </a:spcAft>
              <a:defRPr/>
            </a:pPr>
            <a:r>
              <a:rPr lang="en-ZA" sz="1600" b="1" dirty="0">
                <a:solidFill>
                  <a:schemeClr val="tx1"/>
                </a:solidFill>
              </a:rPr>
              <a:t>Designated areas</a:t>
            </a:r>
          </a:p>
        </p:txBody>
      </p:sp>
      <p:sp>
        <p:nvSpPr>
          <p:cNvPr id="13" name="Rectangle 12"/>
          <p:cNvSpPr/>
          <p:nvPr/>
        </p:nvSpPr>
        <p:spPr>
          <a:xfrm>
            <a:off x="3821113" y="3751263"/>
            <a:ext cx="1243012" cy="738187"/>
          </a:xfrm>
          <a:prstGeom prst="rect">
            <a:avLst/>
          </a:prstGeom>
          <a:solidFill>
            <a:srgbClr val="8EAED9"/>
          </a:solidFill>
        </p:spPr>
        <p:style>
          <a:lnRef idx="1">
            <a:schemeClr val="accent1"/>
          </a:lnRef>
          <a:fillRef idx="3">
            <a:schemeClr val="accent1"/>
          </a:fillRef>
          <a:effectRef idx="2">
            <a:schemeClr val="accent1"/>
          </a:effectRef>
          <a:fontRef idx="minor">
            <a:schemeClr val="lt1"/>
          </a:fontRef>
        </p:style>
        <p:txBody>
          <a:bodyPr anchor="ctr" anchorCtr="1">
            <a:spAutoFit/>
          </a:bodyPr>
          <a:lstStyle/>
          <a:p>
            <a:pPr algn="ctr" fontAlgn="auto">
              <a:spcBef>
                <a:spcPts val="0"/>
              </a:spcBef>
              <a:spcAft>
                <a:spcPts val="0"/>
              </a:spcAft>
              <a:defRPr/>
            </a:pPr>
            <a:r>
              <a:rPr lang="en-ZA" sz="1400" dirty="0">
                <a:solidFill>
                  <a:schemeClr val="tx1"/>
                </a:solidFill>
              </a:rPr>
              <a:t>Coal based Power Generation</a:t>
            </a:r>
          </a:p>
        </p:txBody>
      </p:sp>
      <p:sp>
        <p:nvSpPr>
          <p:cNvPr id="14" name="Rectangle 13"/>
          <p:cNvSpPr/>
          <p:nvPr/>
        </p:nvSpPr>
        <p:spPr>
          <a:xfrm>
            <a:off x="3827463" y="4616450"/>
            <a:ext cx="1235075" cy="739775"/>
          </a:xfrm>
          <a:prstGeom prst="rect">
            <a:avLst/>
          </a:prstGeom>
          <a:solidFill>
            <a:srgbClr val="8EAED9"/>
          </a:solidFill>
        </p:spPr>
        <p:style>
          <a:lnRef idx="1">
            <a:schemeClr val="accent1"/>
          </a:lnRef>
          <a:fillRef idx="3">
            <a:schemeClr val="accent1"/>
          </a:fillRef>
          <a:effectRef idx="2">
            <a:schemeClr val="accent1"/>
          </a:effectRef>
          <a:fontRef idx="minor">
            <a:schemeClr val="lt1"/>
          </a:fontRef>
        </p:style>
        <p:txBody>
          <a:bodyPr anchor="ctr" anchorCtr="1">
            <a:spAutoFit/>
          </a:bodyPr>
          <a:lstStyle/>
          <a:p>
            <a:pPr algn="ctr" fontAlgn="auto">
              <a:spcBef>
                <a:spcPts val="0"/>
              </a:spcBef>
              <a:spcAft>
                <a:spcPts val="0"/>
              </a:spcAft>
              <a:defRPr/>
            </a:pPr>
            <a:r>
              <a:rPr lang="en-ZA" sz="1400" dirty="0">
                <a:solidFill>
                  <a:schemeClr val="tx1"/>
                </a:solidFill>
              </a:rPr>
              <a:t>Nuclear Power Generation</a:t>
            </a:r>
          </a:p>
        </p:txBody>
      </p:sp>
      <p:sp>
        <p:nvSpPr>
          <p:cNvPr id="15" name="Rectangle 14"/>
          <p:cNvSpPr/>
          <p:nvPr/>
        </p:nvSpPr>
        <p:spPr>
          <a:xfrm>
            <a:off x="3813175" y="5535613"/>
            <a:ext cx="1235075" cy="522287"/>
          </a:xfrm>
          <a:prstGeom prst="rect">
            <a:avLst/>
          </a:prstGeom>
          <a:solidFill>
            <a:srgbClr val="8EAED9"/>
          </a:solidFill>
        </p:spPr>
        <p:style>
          <a:lnRef idx="1">
            <a:schemeClr val="accent1"/>
          </a:lnRef>
          <a:fillRef idx="3">
            <a:schemeClr val="accent1"/>
          </a:fillRef>
          <a:effectRef idx="2">
            <a:schemeClr val="accent1"/>
          </a:effectRef>
          <a:fontRef idx="minor">
            <a:schemeClr val="lt1"/>
          </a:fontRef>
        </p:style>
        <p:txBody>
          <a:bodyPr anchor="ctr" anchorCtr="1">
            <a:spAutoFit/>
          </a:bodyPr>
          <a:lstStyle/>
          <a:p>
            <a:pPr algn="ctr" fontAlgn="auto">
              <a:spcBef>
                <a:spcPts val="0"/>
              </a:spcBef>
              <a:spcAft>
                <a:spcPts val="0"/>
              </a:spcAft>
              <a:defRPr/>
            </a:pPr>
            <a:r>
              <a:rPr lang="en-ZA" sz="1400" dirty="0">
                <a:solidFill>
                  <a:schemeClr val="tx1"/>
                </a:solidFill>
              </a:rPr>
              <a:t>Renewable Energy</a:t>
            </a:r>
          </a:p>
        </p:txBody>
      </p:sp>
      <p:sp>
        <p:nvSpPr>
          <p:cNvPr id="18" name="Rectangle 17"/>
          <p:cNvSpPr/>
          <p:nvPr/>
        </p:nvSpPr>
        <p:spPr>
          <a:xfrm>
            <a:off x="5202238" y="3784600"/>
            <a:ext cx="1254125" cy="307975"/>
          </a:xfrm>
          <a:prstGeom prst="rect">
            <a:avLst/>
          </a:prstGeom>
          <a:solidFill>
            <a:schemeClr val="accent1">
              <a:lumMod val="40000"/>
              <a:lumOff val="60000"/>
            </a:schemeClr>
          </a:solidFill>
        </p:spPr>
        <p:style>
          <a:lnRef idx="1">
            <a:schemeClr val="accent1"/>
          </a:lnRef>
          <a:fillRef idx="3">
            <a:schemeClr val="accent1"/>
          </a:fillRef>
          <a:effectRef idx="2">
            <a:schemeClr val="accent1"/>
          </a:effectRef>
          <a:fontRef idx="minor">
            <a:schemeClr val="lt1"/>
          </a:fontRef>
        </p:style>
        <p:txBody>
          <a:bodyPr anchor="ctr" anchorCtr="1">
            <a:spAutoFit/>
          </a:bodyPr>
          <a:lstStyle/>
          <a:p>
            <a:pPr algn="ctr" fontAlgn="auto">
              <a:spcBef>
                <a:spcPts val="0"/>
              </a:spcBef>
              <a:spcAft>
                <a:spcPts val="0"/>
              </a:spcAft>
              <a:defRPr/>
            </a:pPr>
            <a:r>
              <a:rPr lang="en-ZA" sz="1400" dirty="0">
                <a:solidFill>
                  <a:schemeClr val="tx1"/>
                </a:solidFill>
              </a:rPr>
              <a:t>Rolling stock</a:t>
            </a:r>
          </a:p>
        </p:txBody>
      </p:sp>
      <p:sp>
        <p:nvSpPr>
          <p:cNvPr id="19" name="Rectangle 18"/>
          <p:cNvSpPr/>
          <p:nvPr/>
        </p:nvSpPr>
        <p:spPr>
          <a:xfrm>
            <a:off x="5202238" y="4303713"/>
            <a:ext cx="1254125" cy="522287"/>
          </a:xfrm>
          <a:prstGeom prst="rect">
            <a:avLst/>
          </a:prstGeom>
          <a:solidFill>
            <a:schemeClr val="accent1">
              <a:lumMod val="40000"/>
              <a:lumOff val="60000"/>
            </a:schemeClr>
          </a:solidFill>
        </p:spPr>
        <p:style>
          <a:lnRef idx="1">
            <a:schemeClr val="accent1"/>
          </a:lnRef>
          <a:fillRef idx="3">
            <a:schemeClr val="accent1"/>
          </a:fillRef>
          <a:effectRef idx="2">
            <a:schemeClr val="accent1"/>
          </a:effectRef>
          <a:fontRef idx="minor">
            <a:schemeClr val="lt1"/>
          </a:fontRef>
        </p:style>
        <p:txBody>
          <a:bodyPr anchor="ctr" anchorCtr="1">
            <a:spAutoFit/>
          </a:bodyPr>
          <a:lstStyle/>
          <a:p>
            <a:pPr algn="ctr" fontAlgn="auto">
              <a:spcBef>
                <a:spcPts val="0"/>
              </a:spcBef>
              <a:spcAft>
                <a:spcPts val="0"/>
              </a:spcAft>
              <a:defRPr/>
            </a:pPr>
            <a:r>
              <a:rPr lang="en-ZA" sz="1400" dirty="0">
                <a:solidFill>
                  <a:schemeClr val="tx1"/>
                </a:solidFill>
              </a:rPr>
              <a:t>Port equipment</a:t>
            </a:r>
          </a:p>
        </p:txBody>
      </p:sp>
      <p:sp>
        <p:nvSpPr>
          <p:cNvPr id="20" name="Rectangle 19"/>
          <p:cNvSpPr/>
          <p:nvPr/>
        </p:nvSpPr>
        <p:spPr>
          <a:xfrm>
            <a:off x="6523038" y="3784600"/>
            <a:ext cx="1165225" cy="523875"/>
          </a:xfrm>
          <a:prstGeom prst="rect">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anchor="ctr" anchorCtr="1">
            <a:spAutoFit/>
          </a:bodyPr>
          <a:lstStyle/>
          <a:p>
            <a:pPr algn="ctr" fontAlgn="auto">
              <a:spcBef>
                <a:spcPts val="0"/>
              </a:spcBef>
              <a:spcAft>
                <a:spcPts val="0"/>
              </a:spcAft>
              <a:defRPr/>
            </a:pPr>
            <a:r>
              <a:rPr lang="en-ZA" sz="1400" dirty="0">
                <a:solidFill>
                  <a:schemeClr val="tx1"/>
                </a:solidFill>
              </a:rPr>
              <a:t>Solar-Water Heaters</a:t>
            </a:r>
          </a:p>
        </p:txBody>
      </p:sp>
      <p:sp>
        <p:nvSpPr>
          <p:cNvPr id="21" name="Rectangle 20"/>
          <p:cNvSpPr/>
          <p:nvPr/>
        </p:nvSpPr>
        <p:spPr>
          <a:xfrm>
            <a:off x="7951788" y="3995738"/>
            <a:ext cx="963612" cy="307975"/>
          </a:xfrm>
          <a:prstGeom prst="rect">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anchor="ctr" anchorCtr="1">
            <a:spAutoFit/>
          </a:bodyPr>
          <a:lstStyle/>
          <a:p>
            <a:pPr algn="ctr" fontAlgn="auto">
              <a:spcBef>
                <a:spcPts val="0"/>
              </a:spcBef>
              <a:spcAft>
                <a:spcPts val="0"/>
              </a:spcAft>
              <a:defRPr/>
            </a:pPr>
            <a:r>
              <a:rPr lang="en-ZA" sz="1400" dirty="0">
                <a:solidFill>
                  <a:schemeClr val="tx1"/>
                </a:solidFill>
              </a:rPr>
              <a:t>Meerkat</a:t>
            </a:r>
          </a:p>
        </p:txBody>
      </p:sp>
      <p:sp>
        <p:nvSpPr>
          <p:cNvPr id="22" name="Rectangle 21"/>
          <p:cNvSpPr/>
          <p:nvPr/>
        </p:nvSpPr>
        <p:spPr bwMode="auto">
          <a:xfrm>
            <a:off x="57150" y="1285860"/>
            <a:ext cx="1281422" cy="1000132"/>
          </a:xfrm>
          <a:prstGeom prst="rect">
            <a:avLst/>
          </a:prstGeom>
          <a:solidFill>
            <a:schemeClr val="accent6">
              <a:lumMod val="20000"/>
              <a:lumOff val="80000"/>
            </a:schemeClr>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nchorCtr="1"/>
          <a:lstStyle/>
          <a:p>
            <a:pPr algn="ctr" eaLnBrk="0" fontAlgn="auto" hangingPunct="0">
              <a:spcBef>
                <a:spcPts val="0"/>
              </a:spcBef>
              <a:spcAft>
                <a:spcPts val="0"/>
              </a:spcAft>
              <a:defRPr/>
            </a:pPr>
            <a:r>
              <a:rPr lang="en-ZA" sz="2000" b="1" dirty="0">
                <a:solidFill>
                  <a:schemeClr val="bg1">
                    <a:lumMod val="10000"/>
                  </a:schemeClr>
                </a:solidFill>
                <a:latin typeface="Arial" charset="0"/>
                <a:cs typeface="+mn-cs"/>
              </a:rPr>
              <a:t>OEM</a:t>
            </a:r>
          </a:p>
        </p:txBody>
      </p:sp>
      <p:sp>
        <p:nvSpPr>
          <p:cNvPr id="23" name="Rounded Rectangle 22"/>
          <p:cNvSpPr/>
          <p:nvPr/>
        </p:nvSpPr>
        <p:spPr>
          <a:xfrm>
            <a:off x="57150" y="2908456"/>
            <a:ext cx="1263280" cy="682839"/>
          </a:xfrm>
          <a:prstGeom prst="roundRect">
            <a:avLst/>
          </a:prstGeom>
          <a:solidFill>
            <a:schemeClr val="accent6">
              <a:lumMod val="20000"/>
              <a:lumOff val="80000"/>
            </a:schemeClr>
          </a:solidFill>
          <a:ln>
            <a:noFill/>
          </a:ln>
          <a:scene3d>
            <a:camera prst="orthographicFront"/>
            <a:lightRig rig="threePt" dir="t"/>
          </a:scene3d>
          <a:sp3d>
            <a:bevelT w="165100" prst="coolSlant"/>
          </a:sp3d>
        </p:spPr>
        <p:style>
          <a:lnRef idx="1">
            <a:schemeClr val="accent1"/>
          </a:lnRef>
          <a:fillRef idx="3">
            <a:schemeClr val="accent1"/>
          </a:fillRef>
          <a:effectRef idx="2">
            <a:schemeClr val="accent1"/>
          </a:effectRef>
          <a:fontRef idx="minor">
            <a:schemeClr val="lt1"/>
          </a:fontRef>
        </p:style>
        <p:txBody>
          <a:bodyPr anchor="ctr" anchorCtr="1"/>
          <a:lstStyle/>
          <a:p>
            <a:pPr algn="ctr" fontAlgn="auto">
              <a:spcBef>
                <a:spcPts val="0"/>
              </a:spcBef>
              <a:spcAft>
                <a:spcPts val="0"/>
              </a:spcAft>
              <a:defRPr/>
            </a:pPr>
            <a:r>
              <a:rPr lang="en-ZA" sz="1600" b="1" dirty="0">
                <a:solidFill>
                  <a:schemeClr val="tx1"/>
                </a:solidFill>
              </a:rPr>
              <a:t>Benchmarking</a:t>
            </a:r>
          </a:p>
        </p:txBody>
      </p:sp>
      <p:sp>
        <p:nvSpPr>
          <p:cNvPr id="24" name="Rounded Rectangle 23"/>
          <p:cNvSpPr/>
          <p:nvPr/>
        </p:nvSpPr>
        <p:spPr>
          <a:xfrm>
            <a:off x="1320430" y="2908456"/>
            <a:ext cx="1340020" cy="682839"/>
          </a:xfrm>
          <a:prstGeom prst="roundRect">
            <a:avLst/>
          </a:prstGeom>
          <a:solidFill>
            <a:schemeClr val="accent6">
              <a:lumMod val="20000"/>
              <a:lumOff val="80000"/>
            </a:schemeClr>
          </a:solidFill>
          <a:ln>
            <a:noFill/>
          </a:ln>
          <a:scene3d>
            <a:camera prst="orthographicFront"/>
            <a:lightRig rig="threePt" dir="t"/>
          </a:scene3d>
          <a:sp3d>
            <a:bevelT w="165100" prst="coolSlant"/>
          </a:sp3d>
        </p:spPr>
        <p:style>
          <a:lnRef idx="1">
            <a:schemeClr val="accent1"/>
          </a:lnRef>
          <a:fillRef idx="3">
            <a:schemeClr val="accent1"/>
          </a:fillRef>
          <a:effectRef idx="2">
            <a:schemeClr val="accent1"/>
          </a:effectRef>
          <a:fontRef idx="minor">
            <a:schemeClr val="lt1"/>
          </a:fontRef>
        </p:style>
        <p:txBody>
          <a:bodyPr anchor="ctr" anchorCtr="1"/>
          <a:lstStyle/>
          <a:p>
            <a:pPr algn="ctr" fontAlgn="auto">
              <a:spcBef>
                <a:spcPts val="0"/>
              </a:spcBef>
              <a:spcAft>
                <a:spcPts val="0"/>
              </a:spcAft>
              <a:defRPr/>
            </a:pPr>
            <a:r>
              <a:rPr lang="en-ZA" dirty="0">
                <a:solidFill>
                  <a:schemeClr val="tx1"/>
                </a:solidFill>
              </a:rPr>
              <a:t>Aerospace&amp;Defence</a:t>
            </a:r>
          </a:p>
        </p:txBody>
      </p:sp>
      <p:sp>
        <p:nvSpPr>
          <p:cNvPr id="25" name="Rounded Rectangle 24"/>
          <p:cNvSpPr/>
          <p:nvPr/>
        </p:nvSpPr>
        <p:spPr>
          <a:xfrm>
            <a:off x="57150" y="2285992"/>
            <a:ext cx="8962948" cy="622464"/>
          </a:xfrm>
          <a:prstGeom prst="roundRect">
            <a:avLst/>
          </a:prstGeom>
          <a:solidFill>
            <a:schemeClr val="accent6">
              <a:lumMod val="40000"/>
              <a:lumOff val="60000"/>
            </a:schemeClr>
          </a:solidFill>
          <a:ln>
            <a:noFill/>
          </a:ln>
          <a:scene3d>
            <a:camera prst="orthographicFront"/>
            <a:lightRig rig="threePt" dir="t"/>
          </a:scene3d>
          <a:sp3d>
            <a:bevelT w="165100" prst="coolSlant"/>
          </a:sp3d>
        </p:spPr>
        <p:style>
          <a:lnRef idx="1">
            <a:schemeClr val="accent1"/>
          </a:lnRef>
          <a:fillRef idx="3">
            <a:schemeClr val="accent1"/>
          </a:fillRef>
          <a:effectRef idx="2">
            <a:schemeClr val="accent1"/>
          </a:effectRef>
          <a:fontRef idx="minor">
            <a:schemeClr val="lt1"/>
          </a:fontRef>
        </p:style>
        <p:txBody>
          <a:bodyPr anchor="ctr" anchorCtr="1"/>
          <a:lstStyle/>
          <a:p>
            <a:pPr algn="ctr" fontAlgn="auto">
              <a:spcBef>
                <a:spcPts val="0"/>
              </a:spcBef>
              <a:spcAft>
                <a:spcPts val="0"/>
              </a:spcAft>
              <a:defRPr/>
            </a:pPr>
            <a:r>
              <a:rPr lang="en-ZA" sz="1600" b="1" dirty="0">
                <a:solidFill>
                  <a:schemeClr val="tx1"/>
                </a:solidFill>
              </a:rPr>
              <a:t>Industrial Transformation and SME development</a:t>
            </a:r>
          </a:p>
        </p:txBody>
      </p:sp>
      <p:sp>
        <p:nvSpPr>
          <p:cNvPr id="27" name="Rectangle 26"/>
          <p:cNvSpPr/>
          <p:nvPr/>
        </p:nvSpPr>
        <p:spPr>
          <a:xfrm>
            <a:off x="3862388" y="6248400"/>
            <a:ext cx="1185862" cy="307975"/>
          </a:xfrm>
          <a:prstGeom prst="rect">
            <a:avLst/>
          </a:prstGeom>
          <a:solidFill>
            <a:srgbClr val="8EAED9"/>
          </a:solidFill>
        </p:spPr>
        <p:style>
          <a:lnRef idx="1">
            <a:schemeClr val="accent1"/>
          </a:lnRef>
          <a:fillRef idx="3">
            <a:schemeClr val="accent1"/>
          </a:fillRef>
          <a:effectRef idx="2">
            <a:schemeClr val="accent1"/>
          </a:effectRef>
          <a:fontRef idx="minor">
            <a:schemeClr val="lt1"/>
          </a:fontRef>
        </p:style>
        <p:txBody>
          <a:bodyPr anchor="ctr" anchorCtr="1">
            <a:spAutoFit/>
          </a:bodyPr>
          <a:lstStyle/>
          <a:p>
            <a:pPr algn="ctr" fontAlgn="auto">
              <a:spcBef>
                <a:spcPts val="0"/>
              </a:spcBef>
              <a:spcAft>
                <a:spcPts val="0"/>
              </a:spcAft>
              <a:defRPr/>
            </a:pPr>
            <a:r>
              <a:rPr lang="en-ZA" sz="1400" dirty="0">
                <a:solidFill>
                  <a:schemeClr val="tx1"/>
                </a:solidFill>
              </a:rPr>
              <a:t>Oil &amp; Gas</a:t>
            </a:r>
          </a:p>
        </p:txBody>
      </p:sp>
      <p:sp>
        <p:nvSpPr>
          <p:cNvPr id="28" name="Rounded Rectangle 27"/>
          <p:cNvSpPr/>
          <p:nvPr/>
        </p:nvSpPr>
        <p:spPr>
          <a:xfrm>
            <a:off x="0" y="1036639"/>
            <a:ext cx="9144000" cy="249222"/>
          </a:xfrm>
          <a:prstGeom prst="roundRect">
            <a:avLst/>
          </a:prstGeom>
          <a:solidFill>
            <a:schemeClr val="accent6">
              <a:lumMod val="75000"/>
            </a:schemeClr>
          </a:solidFill>
          <a:ln>
            <a:noFill/>
          </a:ln>
          <a:scene3d>
            <a:camera prst="orthographicFront"/>
            <a:lightRig rig="threePt" dir="t"/>
          </a:scene3d>
          <a:sp3d>
            <a:bevelT w="165100" prst="coolSlant"/>
          </a:sp3d>
        </p:spPr>
        <p:style>
          <a:lnRef idx="1">
            <a:schemeClr val="accent1"/>
          </a:lnRef>
          <a:fillRef idx="3">
            <a:schemeClr val="accent1"/>
          </a:fillRef>
          <a:effectRef idx="2">
            <a:schemeClr val="accent1"/>
          </a:effectRef>
          <a:fontRef idx="minor">
            <a:schemeClr val="lt1"/>
          </a:fontRef>
        </p:style>
        <p:txBody>
          <a:bodyPr anchor="ctr" anchorCtr="1"/>
          <a:lstStyle/>
          <a:p>
            <a:pPr algn="ctr" fontAlgn="auto">
              <a:spcBef>
                <a:spcPts val="0"/>
              </a:spcBef>
              <a:spcAft>
                <a:spcPts val="0"/>
              </a:spcAft>
              <a:defRPr/>
            </a:pPr>
            <a:r>
              <a:rPr lang="en-ZA" sz="1600" b="1" dirty="0">
                <a:solidFill>
                  <a:schemeClr val="tx1"/>
                </a:solidFill>
              </a:rPr>
              <a:t>Provincial  Footprint</a:t>
            </a:r>
          </a:p>
        </p:txBody>
      </p:sp>
    </p:spTree>
  </p:cSld>
  <p:clrMapOvr>
    <a:masterClrMapping/>
  </p:clrMapOvr>
  <p:transition advClick="0">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8">
                                            <p:bg/>
                                          </p:spTgt>
                                        </p:tgtEl>
                                        <p:attrNameLst>
                                          <p:attrName>style.visibility</p:attrName>
                                        </p:attrNameLst>
                                      </p:cBhvr>
                                      <p:to>
                                        <p:strVal val="visible"/>
                                      </p:to>
                                    </p:set>
                                    <p:anim calcmode="lin" valueType="num">
                                      <p:cBhvr additive="base">
                                        <p:cTn id="7" dur="500" fill="hold"/>
                                        <p:tgtEl>
                                          <p:spTgt spid="28">
                                            <p:bg/>
                                          </p:spTgt>
                                        </p:tgtEl>
                                        <p:attrNameLst>
                                          <p:attrName>ppt_x</p:attrName>
                                        </p:attrNameLst>
                                      </p:cBhvr>
                                      <p:tavLst>
                                        <p:tav tm="0">
                                          <p:val>
                                            <p:strVal val="#ppt_x"/>
                                          </p:val>
                                        </p:tav>
                                        <p:tav tm="100000">
                                          <p:val>
                                            <p:strVal val="#ppt_x"/>
                                          </p:val>
                                        </p:tav>
                                      </p:tavLst>
                                    </p:anim>
                                    <p:anim calcmode="lin" valueType="num">
                                      <p:cBhvr additive="base">
                                        <p:cTn id="8" dur="500" fill="hold"/>
                                        <p:tgtEl>
                                          <p:spTgt spid="28">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8">
                                            <p:txEl>
                                              <p:pRg st="0" end="0"/>
                                            </p:txEl>
                                          </p:spTgt>
                                        </p:tgtEl>
                                        <p:attrNameLst>
                                          <p:attrName>style.visibility</p:attrName>
                                        </p:attrNameLst>
                                      </p:cBhvr>
                                      <p:to>
                                        <p:strVal val="visible"/>
                                      </p:to>
                                    </p:set>
                                    <p:anim calcmode="lin" valueType="num">
                                      <p:cBhvr additive="base">
                                        <p:cTn id="11" dur="500" fill="hold"/>
                                        <p:tgtEl>
                                          <p:spTgt spid="28">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uild="allAtOnce"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1859140" y="0"/>
            <a:ext cx="7284860" cy="1143000"/>
          </a:xfrm>
        </p:spPr>
        <p:txBody>
          <a:bodyPr>
            <a:noAutofit/>
          </a:bodyPr>
          <a:lstStyle/>
          <a:p>
            <a:pPr marL="101600" algn="ctr">
              <a:lnSpc>
                <a:spcPct val="120000"/>
              </a:lnSpc>
            </a:pPr>
            <a:r>
              <a:rPr lang="en-US" sz="2800" dirty="0" smtClean="0">
                <a:solidFill>
                  <a:schemeClr val="bg1"/>
                </a:solidFill>
                <a:latin typeface="Arial" pitchFamily="34" charset="0"/>
                <a:cs typeface="Arial" pitchFamily="34" charset="0"/>
              </a:rPr>
              <a:t>Comprehensive Approach to Technology </a:t>
            </a:r>
            <a:r>
              <a:rPr lang="en-US" sz="2800" dirty="0" err="1" smtClean="0">
                <a:solidFill>
                  <a:schemeClr val="bg1"/>
                </a:solidFill>
                <a:latin typeface="Arial" pitchFamily="34" charset="0"/>
                <a:cs typeface="Arial" pitchFamily="34" charset="0"/>
              </a:rPr>
              <a:t>Localisation</a:t>
            </a:r>
            <a:endParaRPr lang="en-GB" sz="2800" dirty="0" smtClean="0">
              <a:solidFill>
                <a:schemeClr val="bg1"/>
              </a:solidFill>
              <a:latin typeface="Arial" pitchFamily="34" charset="0"/>
              <a:cs typeface="Arial" pitchFamily="34" charset="0"/>
            </a:endParaRPr>
          </a:p>
        </p:txBody>
      </p:sp>
      <p:grpSp>
        <p:nvGrpSpPr>
          <p:cNvPr id="2" name="Group 7"/>
          <p:cNvGrpSpPr>
            <a:grpSpLocks/>
          </p:cNvGrpSpPr>
          <p:nvPr/>
        </p:nvGrpSpPr>
        <p:grpSpPr bwMode="auto">
          <a:xfrm>
            <a:off x="277813" y="2133600"/>
            <a:ext cx="6164262" cy="1466850"/>
            <a:chOff x="596264" y="2667000"/>
            <a:chExt cx="8302094" cy="1466850"/>
          </a:xfrm>
        </p:grpSpPr>
        <p:sp>
          <p:nvSpPr>
            <p:cNvPr id="17" name="Rounded Rectangle 16"/>
            <p:cNvSpPr/>
            <p:nvPr/>
          </p:nvSpPr>
          <p:spPr>
            <a:xfrm>
              <a:off x="596264" y="2667000"/>
              <a:ext cx="4557395" cy="1466850"/>
            </a:xfrm>
            <a:prstGeom prst="roundRect">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ZA" sz="2400" b="1" dirty="0">
                  <a:solidFill>
                    <a:schemeClr val="tx1"/>
                  </a:solidFill>
                </a:rPr>
                <a:t>Technology Assistance Packages (TAPs)</a:t>
              </a:r>
            </a:p>
          </p:txBody>
        </p:sp>
        <p:sp>
          <p:nvSpPr>
            <p:cNvPr id="18" name="Rounded Rectangle 17"/>
            <p:cNvSpPr/>
            <p:nvPr/>
          </p:nvSpPr>
          <p:spPr>
            <a:xfrm>
              <a:off x="5465555" y="2667000"/>
              <a:ext cx="3432803" cy="1466850"/>
            </a:xfrm>
            <a:prstGeom prst="roundRect">
              <a:avLst/>
            </a:prstGeom>
            <a:gradFill>
              <a:gsLst>
                <a:gs pos="0">
                  <a:schemeClr val="accent1">
                    <a:lumMod val="40000"/>
                    <a:lumOff val="60000"/>
                  </a:schemeClr>
                </a:gs>
                <a:gs pos="100000">
                  <a:schemeClr val="accent1">
                    <a:tint val="50000"/>
                    <a:shade val="100000"/>
                    <a:satMod val="350000"/>
                  </a:schemeClr>
                </a:gs>
              </a:gsLst>
              <a:lin ang="16200000" scaled="0"/>
            </a:gradFill>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ZA" sz="2400" b="1" dirty="0">
                  <a:solidFill>
                    <a:schemeClr val="tx1"/>
                  </a:solidFill>
                </a:rPr>
                <a:t>Technology Development Support Packages</a:t>
              </a:r>
            </a:p>
          </p:txBody>
        </p:sp>
      </p:grpSp>
      <p:grpSp>
        <p:nvGrpSpPr>
          <p:cNvPr id="3" name="Group 12"/>
          <p:cNvGrpSpPr>
            <a:grpSpLocks/>
          </p:cNvGrpSpPr>
          <p:nvPr/>
        </p:nvGrpSpPr>
        <p:grpSpPr bwMode="auto">
          <a:xfrm>
            <a:off x="231775" y="3849688"/>
            <a:ext cx="3430588" cy="1104900"/>
            <a:chOff x="278525" y="4914900"/>
            <a:chExt cx="4795002" cy="1104900"/>
          </a:xfrm>
        </p:grpSpPr>
        <p:sp>
          <p:nvSpPr>
            <p:cNvPr id="20" name="Rounded Rectangle 19"/>
            <p:cNvSpPr/>
            <p:nvPr/>
          </p:nvSpPr>
          <p:spPr>
            <a:xfrm>
              <a:off x="278525" y="4914900"/>
              <a:ext cx="2274600" cy="1104900"/>
            </a:xfrm>
            <a:prstGeom prst="roundRect">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ZA" sz="2000" b="1" dirty="0">
                  <a:solidFill>
                    <a:schemeClr val="tx1"/>
                  </a:solidFill>
                </a:rPr>
                <a:t>Firm Level TAP</a:t>
              </a:r>
            </a:p>
          </p:txBody>
        </p:sp>
        <p:sp>
          <p:nvSpPr>
            <p:cNvPr id="21" name="Rounded Rectangle 20"/>
            <p:cNvSpPr/>
            <p:nvPr/>
          </p:nvSpPr>
          <p:spPr>
            <a:xfrm>
              <a:off x="2844677" y="4914900"/>
              <a:ext cx="2228850" cy="1104900"/>
            </a:xfrm>
            <a:prstGeom prst="roundRect">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ZA" sz="2000" b="1" dirty="0">
                  <a:solidFill>
                    <a:schemeClr val="tx1"/>
                  </a:solidFill>
                </a:rPr>
                <a:t>Industry / sub-sector TAP</a:t>
              </a:r>
            </a:p>
          </p:txBody>
        </p:sp>
      </p:grpSp>
      <p:sp>
        <p:nvSpPr>
          <p:cNvPr id="22" name="Rounded Rectangle 21"/>
          <p:cNvSpPr/>
          <p:nvPr/>
        </p:nvSpPr>
        <p:spPr>
          <a:xfrm>
            <a:off x="3893059" y="3849954"/>
            <a:ext cx="2549016" cy="1104900"/>
          </a:xfrm>
          <a:prstGeom prst="roundRect">
            <a:avLst/>
          </a:prstGeom>
          <a:gradFill>
            <a:gsLst>
              <a:gs pos="0">
                <a:schemeClr val="accent1">
                  <a:lumMod val="40000"/>
                  <a:lumOff val="60000"/>
                </a:schemeClr>
              </a:gs>
              <a:gs pos="100000">
                <a:schemeClr val="accent1">
                  <a:tint val="50000"/>
                  <a:shade val="100000"/>
                  <a:satMod val="350000"/>
                </a:schemeClr>
              </a:gs>
            </a:gsLst>
            <a:lin ang="16200000" scaled="0"/>
          </a:gradFill>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ZA" sz="2000" b="1" dirty="0">
                <a:solidFill>
                  <a:schemeClr val="tx1"/>
                </a:solidFill>
              </a:rPr>
              <a:t>Technology Development Grants</a:t>
            </a:r>
          </a:p>
        </p:txBody>
      </p:sp>
      <p:sp>
        <p:nvSpPr>
          <p:cNvPr id="23" name="Rounded Rectangle 22"/>
          <p:cNvSpPr/>
          <p:nvPr/>
        </p:nvSpPr>
        <p:spPr>
          <a:xfrm>
            <a:off x="231775" y="5334000"/>
            <a:ext cx="8743658" cy="505444"/>
          </a:xfrm>
          <a:prstGeom prst="roundRect">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ZA" sz="2000" b="1" dirty="0">
                <a:solidFill>
                  <a:schemeClr val="tx1"/>
                </a:solidFill>
              </a:rPr>
              <a:t>Human Capital Development - Internships Programme</a:t>
            </a:r>
          </a:p>
        </p:txBody>
      </p:sp>
      <p:sp>
        <p:nvSpPr>
          <p:cNvPr id="24" name="Rounded Rectangle 23"/>
          <p:cNvSpPr/>
          <p:nvPr/>
        </p:nvSpPr>
        <p:spPr>
          <a:xfrm>
            <a:off x="231775" y="6096000"/>
            <a:ext cx="8762710" cy="505444"/>
          </a:xfrm>
          <a:prstGeom prst="roundRect">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ZA" sz="2000" b="1" dirty="0">
                <a:solidFill>
                  <a:schemeClr val="tx1"/>
                </a:solidFill>
              </a:rPr>
              <a:t>Technology Stations (Ring fenced funding to TIA)</a:t>
            </a:r>
          </a:p>
        </p:txBody>
      </p:sp>
      <p:sp>
        <p:nvSpPr>
          <p:cNvPr id="26" name="Rounded Rectangle 25"/>
          <p:cNvSpPr/>
          <p:nvPr/>
        </p:nvSpPr>
        <p:spPr bwMode="auto">
          <a:xfrm>
            <a:off x="6578115" y="2133600"/>
            <a:ext cx="2481748" cy="1466849"/>
          </a:xfrm>
          <a:prstGeom prst="roundRect">
            <a:avLst/>
          </a:prstGeom>
          <a:solidFill>
            <a:schemeClr val="accent6">
              <a:lumMod val="40000"/>
              <a:lumOff val="60000"/>
            </a:schemeClr>
          </a:solidFill>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ZA" sz="2000" b="1" dirty="0">
                <a:solidFill>
                  <a:schemeClr val="tx1"/>
                </a:solidFill>
              </a:rPr>
              <a:t>Profiling and Benchmarking database</a:t>
            </a:r>
          </a:p>
        </p:txBody>
      </p:sp>
      <p:sp>
        <p:nvSpPr>
          <p:cNvPr id="27" name="Rounded Rectangle 26"/>
          <p:cNvSpPr/>
          <p:nvPr/>
        </p:nvSpPr>
        <p:spPr>
          <a:xfrm>
            <a:off x="6578115" y="3849954"/>
            <a:ext cx="2481748" cy="1104634"/>
          </a:xfrm>
          <a:prstGeom prst="roundRect">
            <a:avLst/>
          </a:prstGeom>
          <a:solidFill>
            <a:schemeClr val="accent6">
              <a:lumMod val="40000"/>
              <a:lumOff val="60000"/>
            </a:schemeClr>
          </a:solidFill>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ZA" sz="1400" b="1" dirty="0">
                <a:solidFill>
                  <a:schemeClr val="tx1"/>
                </a:solidFill>
              </a:rPr>
              <a:t>Other supplier dev</a:t>
            </a:r>
          </a:p>
        </p:txBody>
      </p:sp>
      <p:sp>
        <p:nvSpPr>
          <p:cNvPr id="15" name="Oval 14"/>
          <p:cNvSpPr/>
          <p:nvPr/>
        </p:nvSpPr>
        <p:spPr>
          <a:xfrm>
            <a:off x="1295400" y="1143000"/>
            <a:ext cx="7078663" cy="990600"/>
          </a:xfrm>
          <a:prstGeom prst="ellipse">
            <a:avLst/>
          </a:prstGeom>
          <a:gradFill>
            <a:gsLst>
              <a:gs pos="0">
                <a:schemeClr val="tx2">
                  <a:lumMod val="60000"/>
                  <a:lumOff val="40000"/>
                  <a:alpha val="57000"/>
                </a:schemeClr>
              </a:gs>
              <a:gs pos="50000">
                <a:srgbClr val="9CB86E"/>
              </a:gs>
              <a:gs pos="100000">
                <a:srgbClr val="156B13"/>
              </a:gs>
            </a:gsLst>
            <a:lin ang="16200000" scaled="0"/>
          </a:gra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ZA" sz="2000" dirty="0">
                <a:solidFill>
                  <a:schemeClr val="tx1"/>
                </a:solidFill>
              </a:rPr>
              <a:t>Implementation:</a:t>
            </a:r>
          </a:p>
          <a:p>
            <a:pPr algn="ctr" fontAlgn="auto">
              <a:spcBef>
                <a:spcPts val="0"/>
              </a:spcBef>
              <a:spcAft>
                <a:spcPts val="0"/>
              </a:spcAft>
              <a:defRPr/>
            </a:pPr>
            <a:r>
              <a:rPr lang="en-ZA" sz="2000" b="1" dirty="0">
                <a:solidFill>
                  <a:schemeClr val="tx1"/>
                </a:solidFill>
              </a:rPr>
              <a:t>Technology Localisation Implementation Unit (TLIU)</a:t>
            </a:r>
            <a:r>
              <a:rPr lang="en-ZA" sz="2000" dirty="0">
                <a:solidFill>
                  <a:schemeClr val="tx1"/>
                </a:solidFill>
              </a:rPr>
              <a:t>, hosted </a:t>
            </a:r>
            <a:r>
              <a:rPr lang="en-ZA" sz="2400" dirty="0">
                <a:solidFill>
                  <a:schemeClr val="tx1"/>
                </a:solidFill>
              </a:rPr>
              <a:t>by the CSIR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1"/>
            <a:ext cx="7315200" cy="1066800"/>
          </a:xfrm>
        </p:spPr>
        <p:txBody>
          <a:bodyPr/>
          <a:lstStyle/>
          <a:p>
            <a:pPr algn="ctr"/>
            <a:r>
              <a:rPr lang="en-US" sz="3600" dirty="0" smtClean="0">
                <a:solidFill>
                  <a:schemeClr val="bg1"/>
                </a:solidFill>
                <a:latin typeface="Gill Sans"/>
              </a:rPr>
              <a:t>NDP and the role of STI cont. (2) </a:t>
            </a:r>
            <a:endParaRPr lang="en-GB" sz="3600" dirty="0">
              <a:solidFill>
                <a:schemeClr val="bg1"/>
              </a:solidFill>
              <a:latin typeface="Gill Sans"/>
            </a:endParaRPr>
          </a:p>
        </p:txBody>
      </p:sp>
      <p:sp>
        <p:nvSpPr>
          <p:cNvPr id="3" name="Content Placeholder 2"/>
          <p:cNvSpPr>
            <a:spLocks noGrp="1"/>
          </p:cNvSpPr>
          <p:nvPr>
            <p:ph idx="1"/>
          </p:nvPr>
        </p:nvSpPr>
        <p:spPr>
          <a:xfrm>
            <a:off x="457200" y="1066802"/>
            <a:ext cx="8229600" cy="4594224"/>
          </a:xfrm>
        </p:spPr>
        <p:txBody>
          <a:bodyPr/>
          <a:lstStyle/>
          <a:p>
            <a:pPr algn="just"/>
            <a:r>
              <a:rPr lang="en-US" sz="2400" b="1" dirty="0" smtClean="0">
                <a:latin typeface="Gill Sans MT" pitchFamily="34" charset="0"/>
              </a:rPr>
              <a:t>Second phase (2018-2023), </a:t>
            </a:r>
            <a:r>
              <a:rPr lang="en-US" sz="2400" dirty="0" smtClean="0">
                <a:latin typeface="Gill Sans MT" pitchFamily="34" charset="0"/>
              </a:rPr>
              <a:t>where the country should lay the foundations for more intensive improvements in productivity' where 'innovation across state, business and social sectors should start to become pervasive‘; and </a:t>
            </a:r>
          </a:p>
          <a:p>
            <a:pPr algn="just"/>
            <a:endParaRPr lang="en-US" sz="2400" dirty="0" smtClean="0">
              <a:latin typeface="Gill Sans MT" pitchFamily="34" charset="0"/>
            </a:endParaRPr>
          </a:p>
          <a:p>
            <a:pPr algn="just"/>
            <a:r>
              <a:rPr lang="en-US" sz="2400" b="1" dirty="0" smtClean="0">
                <a:latin typeface="Gill Sans MT" pitchFamily="34" charset="0"/>
              </a:rPr>
              <a:t>Third phase (2023-2030),  </a:t>
            </a:r>
            <a:r>
              <a:rPr lang="en-US" sz="2400" dirty="0" smtClean="0">
                <a:latin typeface="Gill Sans MT" pitchFamily="34" charset="0"/>
              </a:rPr>
              <a:t>the emphasis should be on consolidating the gains of the second phase, with greater emphasis on innovation, improved productivity, more intensive pursuit of a knowledge economy and better exploitation of comparative and competitive advantages in an integrated continent</a:t>
            </a:r>
            <a:r>
              <a:rPr lang="en-US" sz="2800" dirty="0" smtClean="0">
                <a:latin typeface="+mn-lt"/>
              </a:rPr>
              <a:t>'</a:t>
            </a:r>
            <a:r>
              <a:rPr lang="en-US" sz="2800" dirty="0" smtClean="0">
                <a:solidFill>
                  <a:srgbClr val="FF0000"/>
                </a:solidFill>
                <a:latin typeface="+mn-lt"/>
              </a:rPr>
              <a:t> </a:t>
            </a:r>
            <a:endParaRPr lang="en-GB" sz="2800" dirty="0" smtClean="0">
              <a:solidFill>
                <a:srgbClr val="FF0000"/>
              </a:solidFill>
              <a:latin typeface="+mn-lt"/>
            </a:endParaRPr>
          </a:p>
        </p:txBody>
      </p:sp>
      <p:sp>
        <p:nvSpPr>
          <p:cNvPr id="4" name="Slide Number Placeholder 3"/>
          <p:cNvSpPr>
            <a:spLocks noGrp="1"/>
          </p:cNvSpPr>
          <p:nvPr>
            <p:ph type="sldNum" sz="quarter" idx="12"/>
          </p:nvPr>
        </p:nvSpPr>
        <p:spPr/>
        <p:txBody>
          <a:bodyPr/>
          <a:lstStyle/>
          <a:p>
            <a:pPr>
              <a:defRPr/>
            </a:pPr>
            <a:fld id="{AF9D2C1F-4521-4230-8640-979ED7ED76E4}" type="slidenum">
              <a:rPr lang="en-US" smtClean="0"/>
              <a:pPr>
                <a:defRPr/>
              </a:pPr>
              <a:t>5</a:t>
            </a:fld>
            <a:endParaRPr lang="en-US"/>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1905001" y="0"/>
            <a:ext cx="6172199" cy="1066800"/>
          </a:xfrm>
        </p:spPr>
        <p:txBody>
          <a:bodyPr/>
          <a:lstStyle/>
          <a:p>
            <a:pPr algn="ctr"/>
            <a:r>
              <a:rPr lang="en-ZA" sz="3600" dirty="0" smtClean="0">
                <a:solidFill>
                  <a:schemeClr val="bg1"/>
                </a:solidFill>
                <a:latin typeface="Arial" pitchFamily="34" charset="0"/>
                <a:cs typeface="Arial" pitchFamily="34" charset="0"/>
              </a:rPr>
              <a:t>Highlights of Overall </a:t>
            </a:r>
            <a:br>
              <a:rPr lang="en-ZA" sz="3600" dirty="0" smtClean="0">
                <a:solidFill>
                  <a:schemeClr val="bg1"/>
                </a:solidFill>
                <a:latin typeface="Arial" pitchFamily="34" charset="0"/>
                <a:cs typeface="Arial" pitchFamily="34" charset="0"/>
              </a:rPr>
            </a:br>
            <a:r>
              <a:rPr lang="en-ZA" sz="3600" dirty="0" smtClean="0">
                <a:solidFill>
                  <a:schemeClr val="bg1"/>
                </a:solidFill>
                <a:latin typeface="Arial" pitchFamily="34" charset="0"/>
                <a:cs typeface="Arial" pitchFamily="34" charset="0"/>
              </a:rPr>
              <a:t>Impact of TAPs</a:t>
            </a:r>
            <a:endParaRPr lang="en-GB" sz="3600" dirty="0" smtClean="0">
              <a:solidFill>
                <a:schemeClr val="bg1"/>
              </a:solidFill>
              <a:latin typeface="Arial" pitchFamily="34" charset="0"/>
              <a:cs typeface="Arial" pitchFamily="34" charset="0"/>
            </a:endParaRPr>
          </a:p>
        </p:txBody>
      </p:sp>
      <p:pic>
        <p:nvPicPr>
          <p:cNvPr id="9219" name="Picture 6" descr="dst_logo"/>
          <p:cNvPicPr>
            <a:picLocks noChangeAspect="1" noChangeArrowheads="1"/>
          </p:cNvPicPr>
          <p:nvPr/>
        </p:nvPicPr>
        <p:blipFill>
          <a:blip r:embed="rId3"/>
          <a:srcRect/>
          <a:stretch>
            <a:fillRect/>
          </a:stretch>
        </p:blipFill>
        <p:spPr bwMode="auto">
          <a:xfrm>
            <a:off x="179388" y="5919788"/>
            <a:ext cx="2016125" cy="736600"/>
          </a:xfrm>
          <a:prstGeom prst="rect">
            <a:avLst/>
          </a:prstGeom>
          <a:noFill/>
          <a:ln w="9525">
            <a:noFill/>
            <a:miter lim="800000"/>
            <a:headEnd/>
            <a:tailEnd/>
          </a:ln>
        </p:spPr>
      </p:pic>
      <p:graphicFrame>
        <p:nvGraphicFramePr>
          <p:cNvPr id="10" name="Table 9"/>
          <p:cNvGraphicFramePr>
            <a:graphicFrameLocks noGrp="1"/>
          </p:cNvGraphicFramePr>
          <p:nvPr/>
        </p:nvGraphicFramePr>
        <p:xfrm>
          <a:off x="685800" y="1397000"/>
          <a:ext cx="7848600" cy="4522902"/>
        </p:xfrm>
        <a:graphic>
          <a:graphicData uri="http://schemas.openxmlformats.org/drawingml/2006/table">
            <a:tbl>
              <a:tblPr firstRow="1" bandRow="1">
                <a:tableStyleId>{7E9639D4-E3E2-4D34-9284-5A2195B3D0D7}</a:tableStyleId>
              </a:tblPr>
              <a:tblGrid>
                <a:gridCol w="6089890"/>
                <a:gridCol w="1758710"/>
              </a:tblGrid>
              <a:tr h="371397">
                <a:tc>
                  <a:txBody>
                    <a:bodyPr/>
                    <a:lstStyle/>
                    <a:p>
                      <a:r>
                        <a:rPr lang="en-ZA" sz="1800" dirty="0" smtClean="0">
                          <a:solidFill>
                            <a:schemeClr val="tx1"/>
                          </a:solidFill>
                          <a:latin typeface="Arial" pitchFamily="34" charset="0"/>
                          <a:cs typeface="Arial" pitchFamily="34" charset="0"/>
                        </a:rPr>
                        <a:t>Description</a:t>
                      </a:r>
                      <a:endParaRPr lang="en-ZA" sz="1800" dirty="0">
                        <a:solidFill>
                          <a:schemeClr val="tx1"/>
                        </a:solidFill>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ZA" sz="1800" smtClean="0">
                          <a:solidFill>
                            <a:schemeClr val="tx1"/>
                          </a:solidFill>
                          <a:latin typeface="Arial" pitchFamily="34" charset="0"/>
                          <a:cs typeface="Arial" pitchFamily="34" charset="0"/>
                        </a:rPr>
                        <a:t>Quantity</a:t>
                      </a:r>
                      <a:endParaRPr lang="en-ZA" sz="1800" dirty="0">
                        <a:solidFill>
                          <a:schemeClr val="tx1"/>
                        </a:solidFill>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1397">
                <a:tc>
                  <a:txBody>
                    <a:bodyPr/>
                    <a:lstStyle/>
                    <a:p>
                      <a:r>
                        <a:rPr lang="en-ZA" sz="1800" dirty="0" smtClean="0">
                          <a:latin typeface="Arial" pitchFamily="34" charset="0"/>
                          <a:cs typeface="Arial" pitchFamily="34" charset="0"/>
                        </a:rPr>
                        <a:t>Projects where IP was created</a:t>
                      </a:r>
                      <a:endParaRPr lang="en-ZA" sz="18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ZA" sz="1800" dirty="0" smtClean="0">
                          <a:latin typeface="Arial" pitchFamily="34" charset="0"/>
                          <a:cs typeface="Arial" pitchFamily="34" charset="0"/>
                        </a:rPr>
                        <a:t>6</a:t>
                      </a:r>
                      <a:endParaRPr lang="en-ZA" sz="18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1397">
                <a:tc>
                  <a:txBody>
                    <a:bodyPr/>
                    <a:lstStyle/>
                    <a:p>
                      <a:r>
                        <a:rPr lang="en-ZA" sz="1800" dirty="0" smtClean="0">
                          <a:latin typeface="Arial" pitchFamily="34" charset="0"/>
                          <a:cs typeface="Arial" pitchFamily="34" charset="0"/>
                        </a:rPr>
                        <a:t>Jobs created</a:t>
                      </a:r>
                      <a:endParaRPr lang="en-ZA" sz="18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ZA" sz="1800" dirty="0" smtClean="0">
                          <a:latin typeface="Arial" pitchFamily="34" charset="0"/>
                          <a:cs typeface="Arial" pitchFamily="34" charset="0"/>
                        </a:rPr>
                        <a:t>136</a:t>
                      </a:r>
                      <a:endParaRPr lang="en-ZA" sz="18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1397">
                <a:tc>
                  <a:txBody>
                    <a:bodyPr/>
                    <a:lstStyle/>
                    <a:p>
                      <a:r>
                        <a:rPr lang="en-ZA" sz="1800" dirty="0" smtClean="0">
                          <a:latin typeface="Arial" pitchFamily="34" charset="0"/>
                          <a:cs typeface="Arial" pitchFamily="34" charset="0"/>
                        </a:rPr>
                        <a:t>Tier</a:t>
                      </a:r>
                      <a:r>
                        <a:rPr lang="en-ZA" sz="1800" baseline="0" dirty="0" smtClean="0">
                          <a:latin typeface="Arial" pitchFamily="34" charset="0"/>
                          <a:cs typeface="Arial" pitchFamily="34" charset="0"/>
                        </a:rPr>
                        <a:t> upgrade of supplier</a:t>
                      </a:r>
                      <a:endParaRPr lang="en-ZA" sz="18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ZA" sz="1800" dirty="0" smtClean="0">
                          <a:latin typeface="Arial" pitchFamily="34" charset="0"/>
                          <a:cs typeface="Arial" pitchFamily="34" charset="0"/>
                        </a:rPr>
                        <a:t>20</a:t>
                      </a:r>
                      <a:endParaRPr lang="en-ZA" sz="18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1397">
                <a:tc>
                  <a:txBody>
                    <a:bodyPr/>
                    <a:lstStyle/>
                    <a:p>
                      <a:r>
                        <a:rPr lang="en-ZA" sz="1800" dirty="0" smtClean="0">
                          <a:latin typeface="Arial" pitchFamily="34" charset="0"/>
                          <a:cs typeface="Arial" pitchFamily="34" charset="0"/>
                        </a:rPr>
                        <a:t>Export capability achieved</a:t>
                      </a:r>
                      <a:endParaRPr lang="en-ZA" sz="18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ZA" sz="1800" dirty="0" smtClean="0">
                          <a:latin typeface="Arial" pitchFamily="34" charset="0"/>
                          <a:cs typeface="Arial" pitchFamily="34" charset="0"/>
                        </a:rPr>
                        <a:t>15</a:t>
                      </a:r>
                      <a:endParaRPr lang="en-ZA" sz="18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1397">
                <a:tc>
                  <a:txBody>
                    <a:bodyPr/>
                    <a:lstStyle/>
                    <a:p>
                      <a:r>
                        <a:rPr lang="en-ZA" sz="1800" dirty="0" smtClean="0">
                          <a:latin typeface="Arial" pitchFamily="34" charset="0"/>
                          <a:cs typeface="Arial" pitchFamily="34" charset="0"/>
                        </a:rPr>
                        <a:t>Import substitution achieved</a:t>
                      </a:r>
                      <a:endParaRPr lang="en-ZA" sz="18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ZA" sz="1800" dirty="0" smtClean="0">
                          <a:latin typeface="Arial" pitchFamily="34" charset="0"/>
                          <a:cs typeface="Arial" pitchFamily="34" charset="0"/>
                        </a:rPr>
                        <a:t>13</a:t>
                      </a:r>
                      <a:endParaRPr lang="en-ZA" sz="18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41041">
                <a:tc>
                  <a:txBody>
                    <a:bodyPr/>
                    <a:lstStyle/>
                    <a:p>
                      <a:r>
                        <a:rPr lang="en-ZA" sz="1800" dirty="0" smtClean="0">
                          <a:latin typeface="Arial" pitchFamily="34" charset="0"/>
                          <a:cs typeface="Arial" pitchFamily="34" charset="0"/>
                        </a:rPr>
                        <a:t>Productivity improvement achieved</a:t>
                      </a:r>
                      <a:r>
                        <a:rPr lang="en-ZA" sz="1800" baseline="0" dirty="0" smtClean="0">
                          <a:latin typeface="Arial" pitchFamily="34" charset="0"/>
                          <a:cs typeface="Arial" pitchFamily="34" charset="0"/>
                        </a:rPr>
                        <a:t> at company</a:t>
                      </a:r>
                      <a:endParaRPr lang="en-ZA" sz="18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ZA" sz="1800" dirty="0" smtClean="0">
                          <a:latin typeface="Arial" pitchFamily="34" charset="0"/>
                          <a:cs typeface="Arial" pitchFamily="34" charset="0"/>
                        </a:rPr>
                        <a:t>28</a:t>
                      </a:r>
                      <a:endParaRPr lang="en-ZA" sz="18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1397">
                <a:tc>
                  <a:txBody>
                    <a:bodyPr/>
                    <a:lstStyle/>
                    <a:p>
                      <a:r>
                        <a:rPr lang="en-ZA" sz="1800" dirty="0" smtClean="0">
                          <a:latin typeface="Arial" pitchFamily="34" charset="0"/>
                          <a:cs typeface="Arial" pitchFamily="34" charset="0"/>
                        </a:rPr>
                        <a:t>Scrap reduction achieved at company</a:t>
                      </a:r>
                      <a:endParaRPr lang="en-ZA" sz="18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ZA" sz="1800" dirty="0" smtClean="0">
                          <a:latin typeface="Arial" pitchFamily="34" charset="0"/>
                          <a:cs typeface="Arial" pitchFamily="34" charset="0"/>
                        </a:rPr>
                        <a:t>25</a:t>
                      </a:r>
                      <a:endParaRPr lang="en-ZA" sz="18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41041">
                <a:tc>
                  <a:txBody>
                    <a:bodyPr/>
                    <a:lstStyle/>
                    <a:p>
                      <a:r>
                        <a:rPr lang="en-ZA" sz="1800" dirty="0" smtClean="0">
                          <a:latin typeface="Arial" pitchFamily="34" charset="0"/>
                          <a:cs typeface="Arial" pitchFamily="34" charset="0"/>
                        </a:rPr>
                        <a:t>Companies where SOC work has been gained</a:t>
                      </a:r>
                      <a:endParaRPr lang="en-ZA" sz="18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ZA" sz="1800" dirty="0" smtClean="0">
                          <a:latin typeface="Arial" pitchFamily="34" charset="0"/>
                          <a:cs typeface="Arial" pitchFamily="34" charset="0"/>
                        </a:rPr>
                        <a:t>20</a:t>
                      </a:r>
                      <a:endParaRPr lang="en-ZA" sz="18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41041">
                <a:tc>
                  <a:txBody>
                    <a:bodyPr/>
                    <a:lstStyle/>
                    <a:p>
                      <a:r>
                        <a:rPr lang="en-ZA" sz="1800" dirty="0" smtClean="0">
                          <a:latin typeface="Arial" pitchFamily="34" charset="0"/>
                          <a:cs typeface="Arial" pitchFamily="34" charset="0"/>
                        </a:rPr>
                        <a:t>Companies where</a:t>
                      </a:r>
                      <a:r>
                        <a:rPr lang="en-ZA" sz="1800" baseline="0" dirty="0" smtClean="0">
                          <a:latin typeface="Arial" pitchFamily="34" charset="0"/>
                          <a:cs typeface="Arial" pitchFamily="34" charset="0"/>
                        </a:rPr>
                        <a:t> SOC work was retained/strengthened</a:t>
                      </a:r>
                      <a:endParaRPr lang="en-ZA" sz="18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ZA" sz="1800" dirty="0" smtClean="0">
                          <a:latin typeface="Arial" pitchFamily="34" charset="0"/>
                          <a:cs typeface="Arial" pitchFamily="34" charset="0"/>
                        </a:rPr>
                        <a:t>10</a:t>
                      </a:r>
                      <a:endParaRPr lang="en-ZA" sz="18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cSld>
  <p:clrMapOvr>
    <a:masterClrMapping/>
  </p:clrMapOvr>
  <p:transition spd="slow"/>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0"/>
            <a:ext cx="7620000" cy="1066800"/>
          </a:xfrm>
        </p:spPr>
        <p:txBody>
          <a:bodyPr/>
          <a:lstStyle/>
          <a:p>
            <a:r>
              <a:rPr lang="en-GB" sz="3300" dirty="0" smtClean="0">
                <a:solidFill>
                  <a:schemeClr val="bg1"/>
                </a:solidFill>
                <a:latin typeface="Gill Sans"/>
              </a:rPr>
              <a:t>Strategic Outcome-oriented Goal</a:t>
            </a:r>
            <a:r>
              <a:rPr lang="en-US" sz="3300" dirty="0" smtClean="0">
                <a:solidFill>
                  <a:schemeClr val="bg1"/>
                </a:solidFill>
                <a:latin typeface="Gill Sans"/>
                <a:sym typeface="Helvetica Neue"/>
              </a:rPr>
              <a:t> </a:t>
            </a:r>
            <a:r>
              <a:rPr lang="en-US" sz="3300" dirty="0" smtClean="0">
                <a:solidFill>
                  <a:srgbClr val="FFFFFF"/>
                </a:solidFill>
                <a:latin typeface="Gill Sans"/>
                <a:sym typeface="Helvetica Neue"/>
              </a:rPr>
              <a:t>(5)</a:t>
            </a:r>
            <a:endParaRPr lang="en-GB" sz="3300" dirty="0">
              <a:solidFill>
                <a:schemeClr val="bg1"/>
              </a:solidFill>
              <a:latin typeface="Gill Sans"/>
              <a:cs typeface="Arial" pitchFamily="34" charset="0"/>
            </a:endParaRPr>
          </a:p>
        </p:txBody>
      </p:sp>
      <p:sp>
        <p:nvSpPr>
          <p:cNvPr id="3" name="Content Placeholder 2"/>
          <p:cNvSpPr>
            <a:spLocks noGrp="1"/>
          </p:cNvSpPr>
          <p:nvPr>
            <p:ph idx="1"/>
          </p:nvPr>
        </p:nvSpPr>
        <p:spPr>
          <a:xfrm>
            <a:off x="457200" y="1524000"/>
            <a:ext cx="8229600" cy="4852988"/>
          </a:xfrm>
        </p:spPr>
        <p:txBody>
          <a:bodyPr/>
          <a:lstStyle/>
          <a:p>
            <a:pPr marL="439738" indent="-439738" eaLnBrk="1" hangingPunct="1">
              <a:lnSpc>
                <a:spcPct val="80000"/>
              </a:lnSpc>
              <a:spcBef>
                <a:spcPts val="675"/>
              </a:spcBef>
              <a:buFont typeface="Wingdings" pitchFamily="2" charset="2"/>
              <a:buChar char="q"/>
            </a:pPr>
            <a:r>
              <a:rPr lang="en-GB" b="1" dirty="0" smtClean="0">
                <a:latin typeface="Gill Sans MT" pitchFamily="34" charset="0"/>
              </a:rPr>
              <a:t>To accelerate inclusive development through scientific knowledge, evidence and appropriate technology.</a:t>
            </a:r>
            <a:endParaRPr lang="en-US" b="1" dirty="0" smtClean="0">
              <a:latin typeface="Gill Sans MT" pitchFamily="34" charset="0"/>
              <a:cs typeface="Arial" pitchFamily="34" charset="0"/>
            </a:endParaRPr>
          </a:p>
          <a:p>
            <a:pPr marL="439738" indent="-439738" eaLnBrk="1" hangingPunct="1">
              <a:lnSpc>
                <a:spcPct val="80000"/>
              </a:lnSpc>
              <a:spcBef>
                <a:spcPts val="675"/>
              </a:spcBef>
              <a:buNone/>
            </a:pPr>
            <a:endParaRPr lang="en-US" altLang="ja-JP" sz="2400" dirty="0" smtClean="0">
              <a:latin typeface="Gill Sans MT" pitchFamily="34" charset="0"/>
              <a:cs typeface="Arial" pitchFamily="34" charset="0"/>
            </a:endParaRPr>
          </a:p>
          <a:p>
            <a:r>
              <a:rPr lang="en-GB" sz="2000" b="1" dirty="0" smtClean="0">
                <a:latin typeface="Gill Sans MT" pitchFamily="34" charset="0"/>
              </a:rPr>
              <a:t>Proxy Indicator 1</a:t>
            </a:r>
            <a:r>
              <a:rPr lang="en-GB" sz="2000" dirty="0" smtClean="0">
                <a:latin typeface="Gill Sans MT" pitchFamily="34" charset="0"/>
              </a:rPr>
              <a:t>:  By 2019, decision-support provided that strengthens or improves the delivery of at least 10 government services or functions.</a:t>
            </a:r>
          </a:p>
          <a:p>
            <a:r>
              <a:rPr lang="en-GB" sz="2000" b="1" dirty="0" smtClean="0">
                <a:latin typeface="Gill Sans MT" pitchFamily="34" charset="0"/>
              </a:rPr>
              <a:t>Proxy Indicator 2</a:t>
            </a:r>
            <a:r>
              <a:rPr lang="en-GB" sz="2000" dirty="0" smtClean="0">
                <a:latin typeface="Gill Sans MT" pitchFamily="34" charset="0"/>
              </a:rPr>
              <a:t>:  Between 2014 and 2019, contribution of technology-based opportunities for local economic development introduced or strengthened in at least five distressed municipalities.</a:t>
            </a:r>
          </a:p>
          <a:p>
            <a:r>
              <a:rPr lang="en-GB" sz="2000" b="1" dirty="0" smtClean="0">
                <a:latin typeface="Gill Sans MT" pitchFamily="34" charset="0"/>
              </a:rPr>
              <a:t>Proxy Indicator 3</a:t>
            </a:r>
            <a:r>
              <a:rPr lang="en-GB" sz="2000" dirty="0" smtClean="0">
                <a:latin typeface="Gill Sans MT" pitchFamily="34" charset="0"/>
              </a:rPr>
              <a:t>:  By 2019, opportunities for improving the standard of living of at least 500 000 people in South Africa and/or 12 communities unlocked through S&amp;T interventions funded by the DST.</a:t>
            </a:r>
            <a:endParaRPr lang="en-US" sz="2000" dirty="0" smtClean="0">
              <a:latin typeface="Gill Sans MT" pitchFamily="34" charset="0"/>
              <a:cs typeface="Arial" pitchFamily="34" charset="0"/>
            </a:endParaRPr>
          </a:p>
          <a:p>
            <a:pPr marL="439738" indent="-439738" eaLnBrk="1" hangingPunct="1">
              <a:lnSpc>
                <a:spcPct val="80000"/>
              </a:lnSpc>
              <a:spcBef>
                <a:spcPts val="675"/>
              </a:spcBef>
              <a:buFont typeface="Wingdings" pitchFamily="2" charset="2"/>
              <a:buChar char="q"/>
            </a:pPr>
            <a:endParaRPr lang="en-GB" sz="2400" dirty="0"/>
          </a:p>
        </p:txBody>
      </p:sp>
      <p:sp>
        <p:nvSpPr>
          <p:cNvPr id="4" name="Slide Number Placeholder 3"/>
          <p:cNvSpPr>
            <a:spLocks noGrp="1"/>
          </p:cNvSpPr>
          <p:nvPr>
            <p:ph type="sldNum" sz="quarter" idx="12"/>
          </p:nvPr>
        </p:nvSpPr>
        <p:spPr/>
        <p:txBody>
          <a:bodyPr/>
          <a:lstStyle/>
          <a:p>
            <a:pPr>
              <a:defRPr/>
            </a:pPr>
            <a:fld id="{AF9D2C1F-4521-4230-8640-979ED7ED76E4}" type="slidenum">
              <a:rPr lang="en-US" smtClean="0"/>
              <a:pPr>
                <a:defRPr/>
              </a:pPr>
              <a:t>51</a:t>
            </a:fld>
            <a:endParaRPr lang="en-US"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1"/>
            <a:ext cx="7315200" cy="1066800"/>
          </a:xfrm>
        </p:spPr>
        <p:txBody>
          <a:bodyPr/>
          <a:lstStyle/>
          <a:p>
            <a:pPr algn="ctr"/>
            <a:r>
              <a:rPr lang="en-US" sz="3200" dirty="0" smtClean="0">
                <a:solidFill>
                  <a:srgbClr val="FFFFFF"/>
                </a:solidFill>
                <a:latin typeface="Gill Sans MT" pitchFamily="34" charset="0"/>
                <a:cs typeface="+mn-cs"/>
                <a:sym typeface="Helvetica Neue"/>
              </a:rPr>
              <a:t>Elements of Standard of Living</a:t>
            </a:r>
            <a:endParaRPr lang="en-GB" sz="3200" dirty="0">
              <a:solidFill>
                <a:srgbClr val="FFFFFF"/>
              </a:solidFill>
              <a:latin typeface="Gill Sans MT" pitchFamily="34" charset="0"/>
              <a:cs typeface="+mn-cs"/>
              <a:sym typeface="Helvetica Neue"/>
            </a:endParaRPr>
          </a:p>
        </p:txBody>
      </p:sp>
      <p:sp>
        <p:nvSpPr>
          <p:cNvPr id="3" name="Content Placeholder 2"/>
          <p:cNvSpPr>
            <a:spLocks noGrp="1"/>
          </p:cNvSpPr>
          <p:nvPr>
            <p:ph idx="1"/>
          </p:nvPr>
        </p:nvSpPr>
        <p:spPr/>
        <p:txBody>
          <a:bodyPr/>
          <a:lstStyle/>
          <a:p>
            <a:pPr>
              <a:buNone/>
            </a:pPr>
            <a:endParaRPr lang="en-GB" dirty="0"/>
          </a:p>
        </p:txBody>
      </p:sp>
      <p:sp>
        <p:nvSpPr>
          <p:cNvPr id="4" name="Slide Number Placeholder 3"/>
          <p:cNvSpPr>
            <a:spLocks noGrp="1"/>
          </p:cNvSpPr>
          <p:nvPr>
            <p:ph type="sldNum" sz="quarter" idx="12"/>
          </p:nvPr>
        </p:nvSpPr>
        <p:spPr/>
        <p:txBody>
          <a:bodyPr/>
          <a:lstStyle/>
          <a:p>
            <a:pPr>
              <a:defRPr/>
            </a:pPr>
            <a:fld id="{AF9D2C1F-4521-4230-8640-979ED7ED76E4}" type="slidenum">
              <a:rPr lang="en-US" smtClean="0"/>
              <a:pPr>
                <a:defRPr/>
              </a:pPr>
              <a:t>52</a:t>
            </a:fld>
            <a:endParaRPr lang="en-US"/>
          </a:p>
        </p:txBody>
      </p:sp>
      <p:pic>
        <p:nvPicPr>
          <p:cNvPr id="5" name="Picture 4"/>
          <p:cNvPicPr/>
          <p:nvPr/>
        </p:nvPicPr>
        <p:blipFill>
          <a:blip r:embed="rId2"/>
          <a:srcRect/>
          <a:stretch>
            <a:fillRect/>
          </a:stretch>
        </p:blipFill>
        <p:spPr bwMode="auto">
          <a:xfrm>
            <a:off x="1295400" y="2024482"/>
            <a:ext cx="7056438" cy="346191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500034" y="3286124"/>
            <a:ext cx="7858180" cy="1588"/>
          </a:xfrm>
          <a:prstGeom prst="line">
            <a:avLst/>
          </a:prstGeom>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7786710" y="2143116"/>
            <a:ext cx="973343" cy="369332"/>
          </a:xfrm>
          <a:prstGeom prst="rect">
            <a:avLst/>
          </a:prstGeom>
          <a:noFill/>
        </p:spPr>
        <p:txBody>
          <a:bodyPr wrap="none" rtlCol="0">
            <a:spAutoFit/>
          </a:bodyPr>
          <a:lstStyle/>
          <a:p>
            <a:r>
              <a:rPr lang="en-ZA" i="1" dirty="0" smtClean="0">
                <a:solidFill>
                  <a:schemeClr val="accent6">
                    <a:lumMod val="75000"/>
                  </a:schemeClr>
                </a:solidFill>
                <a:latin typeface="Gill Sans MT" pitchFamily="34" charset="0"/>
              </a:rPr>
              <a:t>Outcome</a:t>
            </a:r>
            <a:endParaRPr lang="en-GB" i="1" dirty="0">
              <a:solidFill>
                <a:schemeClr val="accent6">
                  <a:lumMod val="75000"/>
                </a:schemeClr>
              </a:solidFill>
              <a:latin typeface="Gill Sans MT" pitchFamily="34" charset="0"/>
            </a:endParaRPr>
          </a:p>
        </p:txBody>
      </p:sp>
      <p:sp>
        <p:nvSpPr>
          <p:cNvPr id="7" name="Rectangle 6"/>
          <p:cNvSpPr/>
          <p:nvPr/>
        </p:nvSpPr>
        <p:spPr>
          <a:xfrm>
            <a:off x="642910" y="1857364"/>
            <a:ext cx="2214578" cy="107157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400" dirty="0" smtClean="0">
                <a:solidFill>
                  <a:schemeClr val="tx1"/>
                </a:solidFill>
                <a:latin typeface="Gill Sans MT" pitchFamily="34" charset="0"/>
              </a:rPr>
              <a:t>Standard of living of [xxx] individuals improved through DST-funded S&amp;T interventions</a:t>
            </a:r>
            <a:endParaRPr lang="en-GB" sz="1400" dirty="0">
              <a:solidFill>
                <a:schemeClr val="tx1"/>
              </a:solidFill>
              <a:latin typeface="Gill Sans MT" pitchFamily="34" charset="0"/>
            </a:endParaRPr>
          </a:p>
        </p:txBody>
      </p:sp>
      <p:sp>
        <p:nvSpPr>
          <p:cNvPr id="8" name="Rectangle 7"/>
          <p:cNvSpPr/>
          <p:nvPr/>
        </p:nvSpPr>
        <p:spPr>
          <a:xfrm>
            <a:off x="5429256" y="1857364"/>
            <a:ext cx="2214578" cy="107157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400" dirty="0" smtClean="0">
                <a:solidFill>
                  <a:schemeClr val="tx1"/>
                </a:solidFill>
                <a:latin typeface="Gill Sans MT" pitchFamily="34" charset="0"/>
              </a:rPr>
              <a:t>Capacity of [</a:t>
            </a:r>
            <a:r>
              <a:rPr lang="en-ZA" sz="1400" dirty="0" err="1" smtClean="0">
                <a:solidFill>
                  <a:schemeClr val="tx1"/>
                </a:solidFill>
                <a:latin typeface="Gill Sans MT" pitchFamily="34" charset="0"/>
              </a:rPr>
              <a:t>xxxx</a:t>
            </a:r>
            <a:r>
              <a:rPr lang="en-ZA" sz="1400" dirty="0" smtClean="0">
                <a:solidFill>
                  <a:schemeClr val="tx1"/>
                </a:solidFill>
                <a:latin typeface="Gill Sans MT" pitchFamily="34" charset="0"/>
              </a:rPr>
              <a:t>] agencies improved to effectively use S&amp;T to improve standard of living </a:t>
            </a:r>
            <a:endParaRPr lang="en-GB" sz="1400" dirty="0">
              <a:solidFill>
                <a:schemeClr val="tx1"/>
              </a:solidFill>
              <a:latin typeface="Gill Sans MT" pitchFamily="34" charset="0"/>
            </a:endParaRPr>
          </a:p>
        </p:txBody>
      </p:sp>
      <p:sp>
        <p:nvSpPr>
          <p:cNvPr id="9" name="Rectangle 8"/>
          <p:cNvSpPr/>
          <p:nvPr/>
        </p:nvSpPr>
        <p:spPr>
          <a:xfrm>
            <a:off x="3071802" y="1857364"/>
            <a:ext cx="2214578" cy="107157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400" dirty="0" smtClean="0">
                <a:solidFill>
                  <a:schemeClr val="tx1"/>
                </a:solidFill>
                <a:latin typeface="Gill Sans MT" pitchFamily="34" charset="0"/>
              </a:rPr>
              <a:t>[xxx] communities benefiting from DST-funded S&amp;T interventions</a:t>
            </a:r>
            <a:endParaRPr lang="en-GB" sz="1400" dirty="0">
              <a:solidFill>
                <a:schemeClr val="tx1"/>
              </a:solidFill>
              <a:latin typeface="Gill Sans MT" pitchFamily="34" charset="0"/>
            </a:endParaRPr>
          </a:p>
        </p:txBody>
      </p:sp>
      <p:sp>
        <p:nvSpPr>
          <p:cNvPr id="10" name="TextBox 9"/>
          <p:cNvSpPr txBox="1"/>
          <p:nvPr/>
        </p:nvSpPr>
        <p:spPr>
          <a:xfrm>
            <a:off x="7715272" y="571480"/>
            <a:ext cx="787395" cy="369332"/>
          </a:xfrm>
          <a:prstGeom prst="rect">
            <a:avLst/>
          </a:prstGeom>
          <a:noFill/>
        </p:spPr>
        <p:txBody>
          <a:bodyPr wrap="none" rtlCol="0">
            <a:spAutoFit/>
          </a:bodyPr>
          <a:lstStyle/>
          <a:p>
            <a:r>
              <a:rPr lang="en-ZA" i="1" dirty="0" smtClean="0">
                <a:solidFill>
                  <a:schemeClr val="accent6">
                    <a:lumMod val="75000"/>
                  </a:schemeClr>
                </a:solidFill>
                <a:latin typeface="Gill Sans MT" pitchFamily="34" charset="0"/>
              </a:rPr>
              <a:t>Impact</a:t>
            </a:r>
            <a:endParaRPr lang="en-GB" i="1" dirty="0">
              <a:solidFill>
                <a:schemeClr val="accent6">
                  <a:lumMod val="75000"/>
                </a:schemeClr>
              </a:solidFill>
              <a:latin typeface="Gill Sans MT" pitchFamily="34" charset="0"/>
            </a:endParaRPr>
          </a:p>
        </p:txBody>
      </p:sp>
      <p:sp>
        <p:nvSpPr>
          <p:cNvPr id="13" name="Rectangle 12"/>
          <p:cNvSpPr/>
          <p:nvPr/>
        </p:nvSpPr>
        <p:spPr>
          <a:xfrm>
            <a:off x="3143240" y="285728"/>
            <a:ext cx="2214578" cy="107157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400" dirty="0" smtClean="0">
                <a:solidFill>
                  <a:schemeClr val="tx1"/>
                </a:solidFill>
                <a:latin typeface="Gill Sans MT" pitchFamily="34" charset="0"/>
              </a:rPr>
              <a:t>Improvement in development indicators equal or greater than peers </a:t>
            </a:r>
            <a:endParaRPr lang="en-GB" sz="1400" dirty="0">
              <a:solidFill>
                <a:schemeClr val="tx1"/>
              </a:solidFill>
              <a:latin typeface="Gill Sans MT" pitchFamily="34" charset="0"/>
            </a:endParaRPr>
          </a:p>
        </p:txBody>
      </p:sp>
      <p:cxnSp>
        <p:nvCxnSpPr>
          <p:cNvPr id="14" name="Straight Connector 13"/>
          <p:cNvCxnSpPr/>
          <p:nvPr/>
        </p:nvCxnSpPr>
        <p:spPr>
          <a:xfrm>
            <a:off x="642910" y="1643050"/>
            <a:ext cx="785818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500034" y="4786322"/>
            <a:ext cx="7858180" cy="1588"/>
          </a:xfrm>
          <a:prstGeom prst="line">
            <a:avLst/>
          </a:prstGeom>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7786710" y="3714752"/>
            <a:ext cx="877163" cy="369332"/>
          </a:xfrm>
          <a:prstGeom prst="rect">
            <a:avLst/>
          </a:prstGeom>
          <a:noFill/>
        </p:spPr>
        <p:txBody>
          <a:bodyPr wrap="none" rtlCol="0">
            <a:spAutoFit/>
          </a:bodyPr>
          <a:lstStyle/>
          <a:p>
            <a:r>
              <a:rPr lang="en-ZA" i="1" dirty="0" smtClean="0">
                <a:solidFill>
                  <a:schemeClr val="accent6">
                    <a:lumMod val="75000"/>
                  </a:schemeClr>
                </a:solidFill>
                <a:latin typeface="Gill Sans MT" pitchFamily="34" charset="0"/>
              </a:rPr>
              <a:t>Outputs</a:t>
            </a:r>
            <a:endParaRPr lang="en-GB" i="1" dirty="0">
              <a:solidFill>
                <a:schemeClr val="accent6">
                  <a:lumMod val="75000"/>
                </a:schemeClr>
              </a:solidFill>
              <a:latin typeface="Gill Sans MT" pitchFamily="34" charset="0"/>
            </a:endParaRPr>
          </a:p>
        </p:txBody>
      </p:sp>
      <p:sp>
        <p:nvSpPr>
          <p:cNvPr id="17" name="Rectangle 16"/>
          <p:cNvSpPr/>
          <p:nvPr/>
        </p:nvSpPr>
        <p:spPr>
          <a:xfrm>
            <a:off x="2357422" y="3500438"/>
            <a:ext cx="1571636" cy="107157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400" dirty="0" smtClean="0">
                <a:solidFill>
                  <a:schemeClr val="tx1"/>
                </a:solidFill>
                <a:latin typeface="Gill Sans MT" pitchFamily="34" charset="0"/>
              </a:rPr>
              <a:t># of users of DST-funded decision support systems</a:t>
            </a:r>
            <a:endParaRPr lang="en-GB" sz="1400" dirty="0">
              <a:solidFill>
                <a:schemeClr val="tx1"/>
              </a:solidFill>
              <a:latin typeface="Gill Sans MT" pitchFamily="34" charset="0"/>
            </a:endParaRPr>
          </a:p>
        </p:txBody>
      </p:sp>
      <p:sp>
        <p:nvSpPr>
          <p:cNvPr id="18" name="Rectangle 17"/>
          <p:cNvSpPr/>
          <p:nvPr/>
        </p:nvSpPr>
        <p:spPr>
          <a:xfrm>
            <a:off x="642910" y="3500438"/>
            <a:ext cx="1571636" cy="107157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400" dirty="0" smtClean="0">
                <a:solidFill>
                  <a:schemeClr val="tx1"/>
                </a:solidFill>
                <a:latin typeface="Gill Sans MT" pitchFamily="34" charset="0"/>
              </a:rPr>
              <a:t>Increased in evidence-based reports on development</a:t>
            </a:r>
            <a:endParaRPr lang="en-GB" sz="1400" dirty="0">
              <a:solidFill>
                <a:schemeClr val="tx1"/>
              </a:solidFill>
              <a:latin typeface="Gill Sans MT" pitchFamily="34" charset="0"/>
            </a:endParaRPr>
          </a:p>
        </p:txBody>
      </p:sp>
      <p:sp>
        <p:nvSpPr>
          <p:cNvPr id="19" name="Rectangle 18"/>
          <p:cNvSpPr/>
          <p:nvPr/>
        </p:nvSpPr>
        <p:spPr>
          <a:xfrm>
            <a:off x="4214810" y="3500438"/>
            <a:ext cx="1571636" cy="107157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400" dirty="0" smtClean="0">
                <a:solidFill>
                  <a:schemeClr val="tx1"/>
                </a:solidFill>
              </a:rPr>
              <a:t># </a:t>
            </a:r>
            <a:r>
              <a:rPr lang="en-ZA" sz="1400" dirty="0" smtClean="0">
                <a:solidFill>
                  <a:schemeClr val="tx1"/>
                </a:solidFill>
                <a:latin typeface="Gill Sans MT" pitchFamily="34" charset="0"/>
              </a:rPr>
              <a:t>of high-impact catalytic innovation projects</a:t>
            </a:r>
            <a:endParaRPr lang="en-GB" sz="1400" dirty="0">
              <a:solidFill>
                <a:schemeClr val="tx1"/>
              </a:solidFill>
              <a:latin typeface="Gill Sans MT" pitchFamily="34" charset="0"/>
            </a:endParaRPr>
          </a:p>
        </p:txBody>
      </p:sp>
      <p:sp>
        <p:nvSpPr>
          <p:cNvPr id="20" name="Rectangle 19"/>
          <p:cNvSpPr/>
          <p:nvPr/>
        </p:nvSpPr>
        <p:spPr>
          <a:xfrm>
            <a:off x="6143636" y="3500438"/>
            <a:ext cx="1571636" cy="107157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400" dirty="0" smtClean="0">
                <a:solidFill>
                  <a:schemeClr val="tx1"/>
                </a:solidFill>
                <a:latin typeface="Gill Sans MT" pitchFamily="34" charset="0"/>
              </a:rPr>
              <a:t>Increase in the use of data for policy and practice</a:t>
            </a:r>
            <a:endParaRPr lang="en-GB" sz="1400" dirty="0">
              <a:solidFill>
                <a:schemeClr val="tx1"/>
              </a:solidFill>
              <a:latin typeface="Gill Sans MT" pitchFamily="34" charset="0"/>
            </a:endParaRPr>
          </a:p>
        </p:txBody>
      </p:sp>
      <p:sp>
        <p:nvSpPr>
          <p:cNvPr id="21" name="TextBox 20"/>
          <p:cNvSpPr txBox="1"/>
          <p:nvPr/>
        </p:nvSpPr>
        <p:spPr>
          <a:xfrm>
            <a:off x="7786710" y="4929198"/>
            <a:ext cx="1204890" cy="1400383"/>
          </a:xfrm>
          <a:prstGeom prst="rect">
            <a:avLst/>
          </a:prstGeom>
          <a:noFill/>
        </p:spPr>
        <p:txBody>
          <a:bodyPr wrap="square" rtlCol="0">
            <a:spAutoFit/>
          </a:bodyPr>
          <a:lstStyle/>
          <a:p>
            <a:r>
              <a:rPr lang="en-ZA" sz="1700" i="1" dirty="0" smtClean="0">
                <a:solidFill>
                  <a:schemeClr val="accent6">
                    <a:lumMod val="75000"/>
                  </a:schemeClr>
                </a:solidFill>
                <a:latin typeface="Gill Sans MT" pitchFamily="34" charset="0"/>
              </a:rPr>
              <a:t>NSI initiatives informed by DST strategies</a:t>
            </a:r>
            <a:endParaRPr lang="en-GB" sz="1700" i="1" dirty="0">
              <a:solidFill>
                <a:schemeClr val="accent6">
                  <a:lumMod val="75000"/>
                </a:schemeClr>
              </a:solidFill>
              <a:latin typeface="Gill Sans MT" pitchFamily="34" charset="0"/>
            </a:endParaRPr>
          </a:p>
        </p:txBody>
      </p:sp>
      <p:sp>
        <p:nvSpPr>
          <p:cNvPr id="22" name="Rectangle 21"/>
          <p:cNvSpPr/>
          <p:nvPr/>
        </p:nvSpPr>
        <p:spPr>
          <a:xfrm>
            <a:off x="2500298" y="4929198"/>
            <a:ext cx="1428760" cy="178595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400" dirty="0" smtClean="0">
                <a:solidFill>
                  <a:schemeClr val="tx1"/>
                </a:solidFill>
                <a:latin typeface="Gill Sans MT" pitchFamily="34" charset="0"/>
              </a:rPr>
              <a:t>Demonstration Projects</a:t>
            </a:r>
          </a:p>
          <a:p>
            <a:pPr algn="ctr"/>
            <a:r>
              <a:rPr lang="en-ZA" sz="1400" dirty="0" smtClean="0">
                <a:solidFill>
                  <a:schemeClr val="tx1"/>
                </a:solidFill>
                <a:latin typeface="Gill Sans MT" pitchFamily="34" charset="0"/>
              </a:rPr>
              <a:t>(sanitation, e-education, human settlements, e-agriculture)</a:t>
            </a:r>
            <a:endParaRPr lang="en-GB" sz="1400" dirty="0">
              <a:solidFill>
                <a:schemeClr val="tx1"/>
              </a:solidFill>
              <a:latin typeface="Gill Sans MT" pitchFamily="34" charset="0"/>
            </a:endParaRPr>
          </a:p>
        </p:txBody>
      </p:sp>
      <p:sp>
        <p:nvSpPr>
          <p:cNvPr id="23" name="Rectangle 22"/>
          <p:cNvSpPr/>
          <p:nvPr/>
        </p:nvSpPr>
        <p:spPr>
          <a:xfrm>
            <a:off x="571472" y="4929198"/>
            <a:ext cx="1785950" cy="178595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400" dirty="0" smtClean="0">
                <a:solidFill>
                  <a:schemeClr val="tx1"/>
                </a:solidFill>
                <a:latin typeface="Gill Sans MT" pitchFamily="34" charset="0"/>
              </a:rPr>
              <a:t>Increased generation of  </a:t>
            </a:r>
            <a:r>
              <a:rPr lang="en-ZA" sz="1400" dirty="0">
                <a:solidFill>
                  <a:schemeClr val="tx1"/>
                </a:solidFill>
                <a:latin typeface="Gill Sans MT" pitchFamily="34" charset="0"/>
              </a:rPr>
              <a:t>k</a:t>
            </a:r>
            <a:r>
              <a:rPr lang="en-ZA" sz="1400" dirty="0" smtClean="0">
                <a:solidFill>
                  <a:schemeClr val="tx1"/>
                </a:solidFill>
                <a:latin typeface="Gill Sans MT" pitchFamily="34" charset="0"/>
              </a:rPr>
              <a:t>nowledge on development generation (Research Chairs, Centres of Excellence, HSRC, CSIR,  international research partnership)</a:t>
            </a:r>
            <a:endParaRPr lang="en-GB" sz="1400" dirty="0">
              <a:solidFill>
                <a:schemeClr val="tx1"/>
              </a:solidFill>
              <a:latin typeface="Gill Sans MT" pitchFamily="34" charset="0"/>
            </a:endParaRPr>
          </a:p>
        </p:txBody>
      </p:sp>
      <p:sp>
        <p:nvSpPr>
          <p:cNvPr id="24" name="Rectangle 23"/>
          <p:cNvSpPr/>
          <p:nvPr/>
        </p:nvSpPr>
        <p:spPr>
          <a:xfrm>
            <a:off x="4071934" y="4929198"/>
            <a:ext cx="1214446" cy="178595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400" dirty="0" smtClean="0">
                <a:solidFill>
                  <a:schemeClr val="tx1"/>
                </a:solidFill>
                <a:latin typeface="Gill Sans MT" pitchFamily="34" charset="0"/>
              </a:rPr>
              <a:t>Generation of Data  and modelling (including longitudinal studies)</a:t>
            </a:r>
            <a:endParaRPr lang="en-GB" sz="1400" dirty="0">
              <a:solidFill>
                <a:schemeClr val="tx1"/>
              </a:solidFill>
              <a:latin typeface="Gill Sans MT" pitchFamily="34" charset="0"/>
            </a:endParaRPr>
          </a:p>
        </p:txBody>
      </p:sp>
      <p:sp>
        <p:nvSpPr>
          <p:cNvPr id="25" name="Rectangle 24"/>
          <p:cNvSpPr/>
          <p:nvPr/>
        </p:nvSpPr>
        <p:spPr>
          <a:xfrm>
            <a:off x="6781800" y="4929198"/>
            <a:ext cx="1004910" cy="171451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400" dirty="0" smtClean="0">
                <a:solidFill>
                  <a:schemeClr val="tx1"/>
                </a:solidFill>
                <a:latin typeface="Gill Sans MT" pitchFamily="34" charset="0"/>
              </a:rPr>
              <a:t>Development and adaptation of promising technologies</a:t>
            </a:r>
            <a:endParaRPr lang="en-GB" sz="1400" dirty="0">
              <a:solidFill>
                <a:schemeClr val="tx1"/>
              </a:solidFill>
              <a:latin typeface="Gill Sans MT" pitchFamily="34" charset="0"/>
            </a:endParaRPr>
          </a:p>
        </p:txBody>
      </p:sp>
      <p:sp>
        <p:nvSpPr>
          <p:cNvPr id="26" name="Rectangle 25"/>
          <p:cNvSpPr/>
          <p:nvPr/>
        </p:nvSpPr>
        <p:spPr>
          <a:xfrm>
            <a:off x="5429256" y="4929198"/>
            <a:ext cx="1143008" cy="178595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400" dirty="0" smtClean="0">
                <a:solidFill>
                  <a:schemeClr val="tx1"/>
                </a:solidFill>
                <a:latin typeface="Gill Sans MT" pitchFamily="34" charset="0"/>
              </a:rPr>
              <a:t>Capacity building on technology and innovation management</a:t>
            </a:r>
            <a:endParaRPr lang="en-GB" sz="1400" dirty="0">
              <a:solidFill>
                <a:schemeClr val="tx1"/>
              </a:solidFill>
              <a:latin typeface="Gill Sans MT" pitchFamily="34" charset="0"/>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2"/>
          <p:cNvSpPr>
            <a:spLocks noGrp="1"/>
          </p:cNvSpPr>
          <p:nvPr>
            <p:ph type="title"/>
          </p:nvPr>
        </p:nvSpPr>
        <p:spPr>
          <a:xfrm>
            <a:off x="1981200" y="160338"/>
            <a:ext cx="6664325" cy="830262"/>
          </a:xfrm>
        </p:spPr>
        <p:txBody>
          <a:bodyPr/>
          <a:lstStyle/>
          <a:p>
            <a:pPr algn="ctr"/>
            <a:r>
              <a:rPr lang="en-US" sz="3600" dirty="0" smtClean="0">
                <a:solidFill>
                  <a:schemeClr val="bg1"/>
                </a:solidFill>
                <a:latin typeface="Arial" pitchFamily="34" charset="0"/>
                <a:cs typeface="Arial" pitchFamily="34" charset="0"/>
              </a:rPr>
              <a:t>Improved Standard of Living</a:t>
            </a:r>
            <a:endParaRPr lang="en-GB" sz="3600" dirty="0" smtClean="0">
              <a:solidFill>
                <a:schemeClr val="bg1"/>
              </a:solidFill>
              <a:latin typeface="Arial" pitchFamily="34" charset="0"/>
              <a:cs typeface="Arial" pitchFamily="34" charset="0"/>
            </a:endParaRPr>
          </a:p>
        </p:txBody>
      </p:sp>
      <p:sp>
        <p:nvSpPr>
          <p:cNvPr id="11267" name="Slide Number Placeholder 1"/>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99C73AD-8F06-46D5-AA97-0354B182B7BD}" type="slidenum">
              <a:rPr lang="en-US" smtClean="0">
                <a:latin typeface="Gill Sans MT" pitchFamily="34" charset="0"/>
                <a:cs typeface="Arial" pitchFamily="34" charset="0"/>
              </a:rPr>
              <a:pPr fontAlgn="base">
                <a:spcBef>
                  <a:spcPct val="0"/>
                </a:spcBef>
                <a:spcAft>
                  <a:spcPct val="0"/>
                </a:spcAft>
              </a:pPr>
              <a:t>54</a:t>
            </a:fld>
            <a:endParaRPr lang="en-US" smtClean="0">
              <a:latin typeface="Gill Sans MT" pitchFamily="34" charset="0"/>
              <a:cs typeface="Arial" pitchFamily="34" charset="0"/>
            </a:endParaRPr>
          </a:p>
        </p:txBody>
      </p:sp>
      <p:pic>
        <p:nvPicPr>
          <p:cNvPr id="11268" name="Picture 2" descr="Image result for kleinmond housing innovative technology"/>
          <p:cNvPicPr>
            <a:picLocks noChangeAspect="1" noChangeArrowheads="1"/>
          </p:cNvPicPr>
          <p:nvPr/>
        </p:nvPicPr>
        <p:blipFill>
          <a:blip r:embed="rId2"/>
          <a:srcRect/>
          <a:stretch>
            <a:fillRect/>
          </a:stretch>
        </p:blipFill>
        <p:spPr bwMode="auto">
          <a:xfrm>
            <a:off x="0" y="990600"/>
            <a:ext cx="3810000" cy="2819400"/>
          </a:xfrm>
          <a:prstGeom prst="rect">
            <a:avLst/>
          </a:prstGeom>
          <a:noFill/>
          <a:ln w="9525">
            <a:noFill/>
            <a:miter lim="800000"/>
            <a:headEnd/>
            <a:tailEnd/>
          </a:ln>
        </p:spPr>
      </p:pic>
      <p:sp>
        <p:nvSpPr>
          <p:cNvPr id="5" name="Down Arrow 4"/>
          <p:cNvSpPr/>
          <p:nvPr/>
        </p:nvSpPr>
        <p:spPr>
          <a:xfrm rot="16200000">
            <a:off x="3297237" y="3179763"/>
            <a:ext cx="703263" cy="1049338"/>
          </a:xfrm>
          <a:prstGeom prst="down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p>
        </p:txBody>
      </p:sp>
      <p:sp>
        <p:nvSpPr>
          <p:cNvPr id="11270" name="AutoShape 6" descr="Image result for kleinmond housing innovative technology"/>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GB"/>
          </a:p>
        </p:txBody>
      </p:sp>
      <p:sp>
        <p:nvSpPr>
          <p:cNvPr id="11271" name="AutoShape 8" descr="Image result for kleinmond housing innovative technology"/>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GB"/>
          </a:p>
        </p:txBody>
      </p:sp>
      <p:sp>
        <p:nvSpPr>
          <p:cNvPr id="11272" name="AutoShape 10" descr="Image result for kleinmond housing innovative technology"/>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GB"/>
          </a:p>
        </p:txBody>
      </p:sp>
      <p:pic>
        <p:nvPicPr>
          <p:cNvPr id="11273" name="Picture 4" descr="http://www.wrc.org.za/News/PublishingImages/Photo3.jpg"/>
          <p:cNvPicPr>
            <a:picLocks noChangeAspect="1" noChangeArrowheads="1"/>
          </p:cNvPicPr>
          <p:nvPr/>
        </p:nvPicPr>
        <p:blipFill>
          <a:blip r:embed="rId3"/>
          <a:srcRect/>
          <a:stretch>
            <a:fillRect/>
          </a:stretch>
        </p:blipFill>
        <p:spPr bwMode="auto">
          <a:xfrm>
            <a:off x="0" y="4056063"/>
            <a:ext cx="3578225" cy="2686050"/>
          </a:xfrm>
          <a:prstGeom prst="rect">
            <a:avLst/>
          </a:prstGeom>
          <a:noFill/>
          <a:ln w="9525">
            <a:noFill/>
            <a:miter lim="800000"/>
            <a:headEnd/>
            <a:tailEnd/>
          </a:ln>
        </p:spPr>
      </p:pic>
      <p:pic>
        <p:nvPicPr>
          <p:cNvPr id="11274" name="Picture 11"/>
          <p:cNvPicPr>
            <a:picLocks noChangeAspect="1" noChangeArrowheads="1"/>
          </p:cNvPicPr>
          <p:nvPr/>
        </p:nvPicPr>
        <p:blipFill>
          <a:blip r:embed="rId4"/>
          <a:srcRect/>
          <a:stretch>
            <a:fillRect/>
          </a:stretch>
        </p:blipFill>
        <p:spPr bwMode="auto">
          <a:xfrm>
            <a:off x="4173538" y="1066800"/>
            <a:ext cx="1498600" cy="5791200"/>
          </a:xfrm>
          <a:prstGeom prst="rect">
            <a:avLst/>
          </a:prstGeom>
          <a:noFill/>
          <a:ln w="9525">
            <a:noFill/>
            <a:miter lim="800000"/>
            <a:headEnd/>
            <a:tailEnd/>
          </a:ln>
        </p:spPr>
      </p:pic>
      <p:pic>
        <p:nvPicPr>
          <p:cNvPr id="11275" name="Picture 6" descr="Image result for TUT grassroots innovation"/>
          <p:cNvPicPr>
            <a:picLocks noChangeAspect="1" noChangeArrowheads="1"/>
          </p:cNvPicPr>
          <p:nvPr/>
        </p:nvPicPr>
        <p:blipFill>
          <a:blip r:embed="rId5"/>
          <a:srcRect/>
          <a:stretch>
            <a:fillRect/>
          </a:stretch>
        </p:blipFill>
        <p:spPr bwMode="auto">
          <a:xfrm>
            <a:off x="6218238" y="1066800"/>
            <a:ext cx="2925762" cy="2743200"/>
          </a:xfrm>
          <a:prstGeom prst="rect">
            <a:avLst/>
          </a:prstGeom>
          <a:noFill/>
          <a:ln w="9525">
            <a:noFill/>
            <a:miter lim="800000"/>
            <a:headEnd/>
            <a:tailEnd/>
          </a:ln>
        </p:spPr>
      </p:pic>
      <p:pic>
        <p:nvPicPr>
          <p:cNvPr id="11276" name="Picture 4" descr="http://ecx.images-amazon.com/images/I/51fMvGUPuJL._BO2,204,203,200_PIsitb-sticker-arrow-click,TopRight,35,-76_AA300_SH20_OU02_.jpg"/>
          <p:cNvPicPr>
            <a:picLocks noChangeAspect="1" noChangeArrowheads="1"/>
          </p:cNvPicPr>
          <p:nvPr/>
        </p:nvPicPr>
        <p:blipFill>
          <a:blip r:embed="rId6"/>
          <a:srcRect/>
          <a:stretch>
            <a:fillRect/>
          </a:stretch>
        </p:blipFill>
        <p:spPr bwMode="auto">
          <a:xfrm>
            <a:off x="6286500" y="3810000"/>
            <a:ext cx="2857500" cy="2857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4"/>
          <p:cNvSpPr>
            <a:spLocks noGrp="1"/>
          </p:cNvSpPr>
          <p:nvPr>
            <p:ph type="title"/>
          </p:nvPr>
        </p:nvSpPr>
        <p:spPr>
          <a:xfrm>
            <a:off x="1981200" y="0"/>
            <a:ext cx="7162800" cy="1066800"/>
          </a:xfrm>
        </p:spPr>
        <p:txBody>
          <a:bodyPr/>
          <a:lstStyle/>
          <a:p>
            <a:pPr algn="ctr"/>
            <a:r>
              <a:rPr lang="en-US" sz="2800" dirty="0" smtClean="0">
                <a:solidFill>
                  <a:schemeClr val="bg1"/>
                </a:solidFill>
                <a:latin typeface="Arial" pitchFamily="34" charset="0"/>
                <a:cs typeface="Arial" pitchFamily="34" charset="0"/>
              </a:rPr>
              <a:t>Decision support for improved service delivery: outputs and outcomes</a:t>
            </a:r>
            <a:endParaRPr lang="en-GB" sz="2800" dirty="0" smtClean="0">
              <a:solidFill>
                <a:schemeClr val="bg1"/>
              </a:solidFill>
              <a:latin typeface="Arial" pitchFamily="34" charset="0"/>
              <a:cs typeface="Arial" pitchFamily="34" charset="0"/>
            </a:endParaRPr>
          </a:p>
        </p:txBody>
      </p:sp>
      <p:sp>
        <p:nvSpPr>
          <p:cNvPr id="7171" name="Slide Number Placeholder 3"/>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41BE824-D3FA-47CD-9310-17DE8D0B74EF}" type="slidenum">
              <a:rPr lang="en-US" smtClean="0">
                <a:latin typeface="Gill Sans MT" pitchFamily="34" charset="0"/>
                <a:cs typeface="Arial" pitchFamily="34" charset="0"/>
              </a:rPr>
              <a:pPr fontAlgn="base">
                <a:spcBef>
                  <a:spcPct val="0"/>
                </a:spcBef>
                <a:spcAft>
                  <a:spcPct val="0"/>
                </a:spcAft>
              </a:pPr>
              <a:t>55</a:t>
            </a:fld>
            <a:endParaRPr lang="en-US" smtClean="0">
              <a:latin typeface="Gill Sans MT" pitchFamily="34" charset="0"/>
              <a:cs typeface="Arial" pitchFamily="34" charset="0"/>
            </a:endParaRPr>
          </a:p>
        </p:txBody>
      </p:sp>
      <p:pic>
        <p:nvPicPr>
          <p:cNvPr id="7172" name="Picture 2" descr="C:\Users\nohlanhlam\Pictures\ska eschool.jpg"/>
          <p:cNvPicPr>
            <a:picLocks noChangeAspect="1" noChangeArrowheads="1"/>
          </p:cNvPicPr>
          <p:nvPr/>
        </p:nvPicPr>
        <p:blipFill>
          <a:blip r:embed="rId2"/>
          <a:srcRect/>
          <a:stretch>
            <a:fillRect/>
          </a:stretch>
        </p:blipFill>
        <p:spPr bwMode="auto">
          <a:xfrm>
            <a:off x="3048000" y="1066800"/>
            <a:ext cx="2895600" cy="3011488"/>
          </a:xfrm>
          <a:prstGeom prst="rect">
            <a:avLst/>
          </a:prstGeom>
          <a:noFill/>
          <a:ln w="9525">
            <a:noFill/>
            <a:miter lim="800000"/>
            <a:headEnd/>
            <a:tailEnd/>
          </a:ln>
        </p:spPr>
      </p:pic>
      <p:pic>
        <p:nvPicPr>
          <p:cNvPr id="7173" name="Picture 3"/>
          <p:cNvPicPr>
            <a:picLocks noChangeAspect="1" noChangeArrowheads="1"/>
          </p:cNvPicPr>
          <p:nvPr/>
        </p:nvPicPr>
        <p:blipFill>
          <a:blip r:embed="rId3"/>
          <a:srcRect/>
          <a:stretch>
            <a:fillRect/>
          </a:stretch>
        </p:blipFill>
        <p:spPr bwMode="auto">
          <a:xfrm>
            <a:off x="5973763" y="1066800"/>
            <a:ext cx="3170237" cy="3011488"/>
          </a:xfrm>
          <a:prstGeom prst="rect">
            <a:avLst/>
          </a:prstGeom>
          <a:noFill/>
          <a:ln w="9525">
            <a:noFill/>
            <a:miter lim="800000"/>
            <a:headEnd/>
            <a:tailEnd/>
          </a:ln>
        </p:spPr>
      </p:pic>
      <p:pic>
        <p:nvPicPr>
          <p:cNvPr id="7174" name="Picture 7" descr="https://encrypted-tbn3.gstatic.com/images?q=tbn:ANd9GcS_bWKZiInCE7p0beRKu-ZAevnxR7wVl5IGXiElAEZQyl4uOlnUmQ"/>
          <p:cNvPicPr>
            <a:picLocks noChangeAspect="1" noChangeArrowheads="1"/>
          </p:cNvPicPr>
          <p:nvPr/>
        </p:nvPicPr>
        <p:blipFill>
          <a:blip r:embed="rId4"/>
          <a:srcRect/>
          <a:stretch>
            <a:fillRect/>
          </a:stretch>
        </p:blipFill>
        <p:spPr bwMode="auto">
          <a:xfrm>
            <a:off x="5943600" y="4078288"/>
            <a:ext cx="3200400" cy="2663825"/>
          </a:xfrm>
          <a:prstGeom prst="rect">
            <a:avLst/>
          </a:prstGeom>
          <a:noFill/>
          <a:ln w="9525">
            <a:noFill/>
            <a:miter lim="800000"/>
            <a:headEnd/>
            <a:tailEnd/>
          </a:ln>
        </p:spPr>
      </p:pic>
      <p:sp>
        <p:nvSpPr>
          <p:cNvPr id="7175" name="AutoShape 9" descr="Image result for SANITATION TECHNOLOGY DECISION SUPPORT TOOL"/>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GB"/>
          </a:p>
        </p:txBody>
      </p:sp>
      <p:pic>
        <p:nvPicPr>
          <p:cNvPr id="7176" name="Picture 6" descr="https://sanitationupdates.files.wordpress.com/2014/09/ecomendium_icon.png"/>
          <p:cNvPicPr>
            <a:picLocks noChangeAspect="1" noChangeArrowheads="1"/>
          </p:cNvPicPr>
          <p:nvPr/>
        </p:nvPicPr>
        <p:blipFill>
          <a:blip r:embed="rId5"/>
          <a:srcRect/>
          <a:stretch>
            <a:fillRect/>
          </a:stretch>
        </p:blipFill>
        <p:spPr bwMode="auto">
          <a:xfrm>
            <a:off x="0" y="4078288"/>
            <a:ext cx="2895600" cy="2779712"/>
          </a:xfrm>
          <a:prstGeom prst="rect">
            <a:avLst/>
          </a:prstGeom>
          <a:noFill/>
          <a:ln w="9525">
            <a:noFill/>
            <a:miter lim="800000"/>
            <a:headEnd/>
            <a:tailEnd/>
          </a:ln>
        </p:spPr>
      </p:pic>
      <p:pic>
        <p:nvPicPr>
          <p:cNvPr id="7177" name="Picture 10"/>
          <p:cNvPicPr>
            <a:picLocks noChangeAspect="1" noChangeArrowheads="1"/>
          </p:cNvPicPr>
          <p:nvPr/>
        </p:nvPicPr>
        <p:blipFill>
          <a:blip r:embed="rId6"/>
          <a:srcRect/>
          <a:stretch>
            <a:fillRect/>
          </a:stretch>
        </p:blipFill>
        <p:spPr bwMode="auto">
          <a:xfrm>
            <a:off x="0" y="1066800"/>
            <a:ext cx="2895600" cy="3011488"/>
          </a:xfrm>
          <a:prstGeom prst="rect">
            <a:avLst/>
          </a:prstGeom>
          <a:noFill/>
          <a:ln w="9525">
            <a:noFill/>
            <a:miter lim="800000"/>
            <a:headEnd/>
            <a:tailEnd/>
          </a:ln>
        </p:spPr>
      </p:pic>
      <p:sp>
        <p:nvSpPr>
          <p:cNvPr id="10" name="Rounded Rectangle 9"/>
          <p:cNvSpPr/>
          <p:nvPr/>
        </p:nvSpPr>
        <p:spPr>
          <a:xfrm>
            <a:off x="0" y="1066800"/>
            <a:ext cx="2209800" cy="685800"/>
          </a:xfrm>
          <a:prstGeom prst="round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dirty="0"/>
              <a:t>DRDLR, DHS, COGTA: Spatial planning policy  </a:t>
            </a:r>
            <a:endParaRPr lang="en-GB" dirty="0"/>
          </a:p>
        </p:txBody>
      </p:sp>
      <p:sp>
        <p:nvSpPr>
          <p:cNvPr id="11" name="Rounded Rectangle 10"/>
          <p:cNvSpPr/>
          <p:nvPr/>
        </p:nvSpPr>
        <p:spPr>
          <a:xfrm>
            <a:off x="3200400" y="1066800"/>
            <a:ext cx="1752600" cy="533400"/>
          </a:xfrm>
          <a:prstGeom prst="round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dirty="0"/>
              <a:t>BE: e-Education WP</a:t>
            </a:r>
            <a:endParaRPr lang="en-GB" dirty="0"/>
          </a:p>
        </p:txBody>
      </p:sp>
      <p:sp>
        <p:nvSpPr>
          <p:cNvPr id="12" name="Rounded Rectangle 11"/>
          <p:cNvSpPr/>
          <p:nvPr/>
        </p:nvSpPr>
        <p:spPr>
          <a:xfrm>
            <a:off x="5973763" y="2819400"/>
            <a:ext cx="2209800" cy="419100"/>
          </a:xfrm>
          <a:prstGeom prst="round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dirty="0" err="1"/>
              <a:t>DoH</a:t>
            </a:r>
            <a:r>
              <a:rPr lang="en-US" dirty="0"/>
              <a:t> and DBE: school health policy</a:t>
            </a:r>
            <a:endParaRPr lang="en-GB" dirty="0"/>
          </a:p>
        </p:txBody>
      </p:sp>
      <p:sp>
        <p:nvSpPr>
          <p:cNvPr id="13" name="Rounded Rectangle 12"/>
          <p:cNvSpPr/>
          <p:nvPr/>
        </p:nvSpPr>
        <p:spPr>
          <a:xfrm>
            <a:off x="7162800" y="4078288"/>
            <a:ext cx="1981200" cy="493712"/>
          </a:xfrm>
          <a:prstGeom prst="round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dirty="0"/>
              <a:t>DAFF: extension recovery</a:t>
            </a:r>
            <a:endParaRPr lang="en-GB" dirty="0"/>
          </a:p>
        </p:txBody>
      </p:sp>
      <p:sp>
        <p:nvSpPr>
          <p:cNvPr id="14" name="Rounded Rectangle 13"/>
          <p:cNvSpPr/>
          <p:nvPr/>
        </p:nvSpPr>
        <p:spPr>
          <a:xfrm>
            <a:off x="1447800" y="4078288"/>
            <a:ext cx="1600200" cy="493712"/>
          </a:xfrm>
          <a:prstGeom prst="round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dirty="0"/>
              <a:t>DWS &amp; Municipalities</a:t>
            </a:r>
            <a:endParaRPr lang="en-GB" dirty="0"/>
          </a:p>
        </p:txBody>
      </p:sp>
      <p:sp>
        <p:nvSpPr>
          <p:cNvPr id="15" name="Rounded Rectangle 14"/>
          <p:cNvSpPr/>
          <p:nvPr/>
        </p:nvSpPr>
        <p:spPr>
          <a:xfrm>
            <a:off x="3352800" y="4572000"/>
            <a:ext cx="2362200" cy="1804988"/>
          </a:xfrm>
          <a:prstGeom prst="roundRect">
            <a:avLst/>
          </a:prstGeom>
          <a:gradFill>
            <a:gsLst>
              <a:gs pos="0">
                <a:srgbClr val="FC9FCB"/>
              </a:gs>
              <a:gs pos="13000">
                <a:srgbClr val="F8B049"/>
              </a:gs>
              <a:gs pos="21001">
                <a:srgbClr val="F8B049"/>
              </a:gs>
              <a:gs pos="63000">
                <a:srgbClr val="FEE7F2"/>
              </a:gs>
              <a:gs pos="67000">
                <a:srgbClr val="F952A0"/>
              </a:gs>
              <a:gs pos="69000">
                <a:srgbClr val="C50849"/>
              </a:gs>
              <a:gs pos="82001">
                <a:srgbClr val="B43E85"/>
              </a:gs>
              <a:gs pos="100000">
                <a:srgbClr val="F8B049"/>
              </a:gs>
            </a:gsLst>
            <a:lin ang="16200000" scaled="0"/>
          </a:gradFill>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dirty="0">
                <a:solidFill>
                  <a:schemeClr val="tx1"/>
                </a:solidFill>
              </a:rPr>
              <a:t>Decision support intended to improve planning and implementation of services</a:t>
            </a:r>
            <a:endParaRPr lang="en-GB" dirty="0">
              <a:solidFill>
                <a:schemeClr val="tx1"/>
              </a:solidFill>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16" descr="http://www.timeslive.co.za/incoming/2014/12/03/nkowankowa.jpg/ALTERNATES/crop_630x400/Nkowankowa.JPG"/>
          <p:cNvPicPr>
            <a:picLocks noChangeAspect="1" noChangeArrowheads="1"/>
          </p:cNvPicPr>
          <p:nvPr/>
        </p:nvPicPr>
        <p:blipFill>
          <a:blip r:embed="rId2"/>
          <a:srcRect/>
          <a:stretch>
            <a:fillRect/>
          </a:stretch>
        </p:blipFill>
        <p:spPr bwMode="auto">
          <a:xfrm>
            <a:off x="3714750" y="1071563"/>
            <a:ext cx="5429250" cy="5786437"/>
          </a:xfrm>
          <a:prstGeom prst="rect">
            <a:avLst/>
          </a:prstGeom>
          <a:noFill/>
          <a:ln w="9525">
            <a:noFill/>
            <a:miter lim="800000"/>
            <a:headEnd/>
            <a:tailEnd/>
          </a:ln>
        </p:spPr>
      </p:pic>
      <p:pic>
        <p:nvPicPr>
          <p:cNvPr id="8195" name="Picture 14" descr="http://www.timeslive.co.za/incoming/2014/12/03/nkowankowa.jpg/ALTERNATES/crop_630x400/Nkowankowa.JPG"/>
          <p:cNvPicPr>
            <a:picLocks noChangeAspect="1" noChangeArrowheads="1"/>
          </p:cNvPicPr>
          <p:nvPr/>
        </p:nvPicPr>
        <p:blipFill>
          <a:blip r:embed="rId2"/>
          <a:srcRect/>
          <a:stretch>
            <a:fillRect/>
          </a:stretch>
        </p:blipFill>
        <p:spPr bwMode="auto">
          <a:xfrm>
            <a:off x="0" y="1000125"/>
            <a:ext cx="3714750" cy="5857875"/>
          </a:xfrm>
          <a:prstGeom prst="rect">
            <a:avLst/>
          </a:prstGeom>
          <a:noFill/>
          <a:ln w="9525">
            <a:noFill/>
            <a:miter lim="800000"/>
            <a:headEnd/>
            <a:tailEnd/>
          </a:ln>
        </p:spPr>
      </p:pic>
      <p:sp>
        <p:nvSpPr>
          <p:cNvPr id="8196" name="Text Placeholder 7"/>
          <p:cNvSpPr>
            <a:spLocks noGrp="1"/>
          </p:cNvSpPr>
          <p:nvPr>
            <p:ph type="body" idx="1"/>
          </p:nvPr>
        </p:nvSpPr>
        <p:spPr>
          <a:xfrm>
            <a:off x="2071688" y="214313"/>
            <a:ext cx="7072312" cy="785812"/>
          </a:xfrm>
        </p:spPr>
        <p:txBody>
          <a:bodyPr/>
          <a:lstStyle/>
          <a:p>
            <a:pPr algn="ctr"/>
            <a:r>
              <a:rPr lang="en-US" sz="2800" dirty="0" smtClean="0">
                <a:solidFill>
                  <a:schemeClr val="bg1"/>
                </a:solidFill>
                <a:latin typeface="Arial" pitchFamily="34" charset="0"/>
                <a:cs typeface="Arial" pitchFamily="34" charset="0"/>
              </a:rPr>
              <a:t>ILED: next five years (isolated projects to systemic interventions)</a:t>
            </a:r>
            <a:endParaRPr lang="en-GB" sz="2800" dirty="0" smtClean="0">
              <a:solidFill>
                <a:schemeClr val="bg1"/>
              </a:solidFill>
              <a:latin typeface="Arial" pitchFamily="34" charset="0"/>
              <a:cs typeface="Arial" pitchFamily="34" charset="0"/>
            </a:endParaRPr>
          </a:p>
        </p:txBody>
      </p:sp>
      <p:sp>
        <p:nvSpPr>
          <p:cNvPr id="4" name="Date Placeholder 3"/>
          <p:cNvSpPr>
            <a:spLocks noGrp="1"/>
          </p:cNvSpPr>
          <p:nvPr>
            <p:ph type="dt" sz="quarter" idx="10"/>
          </p:nvPr>
        </p:nvSpPr>
        <p:spPr/>
        <p:txBody>
          <a:bodyPr/>
          <a:lstStyle/>
          <a:p>
            <a:pPr>
              <a:defRPr/>
            </a:pPr>
            <a:r>
              <a:rPr lang="en-GB"/>
              <a:t>2/17/2015</a:t>
            </a:r>
          </a:p>
        </p:txBody>
      </p:sp>
      <p:sp>
        <p:nvSpPr>
          <p:cNvPr id="6" name="Footer Placeholder 5"/>
          <p:cNvSpPr>
            <a:spLocks noGrp="1"/>
          </p:cNvSpPr>
          <p:nvPr>
            <p:ph type="ftr" sz="quarter" idx="11"/>
          </p:nvPr>
        </p:nvSpPr>
        <p:spPr/>
        <p:txBody>
          <a:bodyPr/>
          <a:lstStyle/>
          <a:p>
            <a:pPr>
              <a:defRPr/>
            </a:pPr>
            <a:r>
              <a:rPr lang="en-ZA" smtClean="0"/>
              <a:t>Confidential</a:t>
            </a:r>
            <a:endParaRPr lang="en-GB" dirty="0"/>
          </a:p>
        </p:txBody>
      </p:sp>
      <p:sp>
        <p:nvSpPr>
          <p:cNvPr id="8199" name="Slide Number Placeholder 4"/>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F1FEF82-3F82-4CFD-A3BE-34D825C8F666}" type="slidenum">
              <a:rPr lang="en-GB" smtClean="0">
                <a:latin typeface="Gill Sans MT" pitchFamily="34" charset="0"/>
                <a:cs typeface="Arial" pitchFamily="34" charset="0"/>
              </a:rPr>
              <a:pPr fontAlgn="base">
                <a:spcBef>
                  <a:spcPct val="0"/>
                </a:spcBef>
                <a:spcAft>
                  <a:spcPct val="0"/>
                </a:spcAft>
              </a:pPr>
              <a:t>56</a:t>
            </a:fld>
            <a:endParaRPr lang="en-GB" smtClean="0">
              <a:latin typeface="Gill Sans MT" pitchFamily="34" charset="0"/>
              <a:cs typeface="Arial" pitchFamily="34" charset="0"/>
            </a:endParaRPr>
          </a:p>
        </p:txBody>
      </p:sp>
      <p:pic>
        <p:nvPicPr>
          <p:cNvPr id="8200" name="Picture 7"/>
          <p:cNvPicPr>
            <a:picLocks noGrp="1" noChangeAspect="1" noChangeArrowheads="1"/>
          </p:cNvPicPr>
          <p:nvPr>
            <p:ph sz="half" idx="2"/>
          </p:nvPr>
        </p:nvPicPr>
        <p:blipFill>
          <a:blip r:embed="rId3"/>
          <a:srcRect/>
          <a:stretch>
            <a:fillRect/>
          </a:stretch>
        </p:blipFill>
        <p:spPr>
          <a:xfrm>
            <a:off x="3714750" y="1000125"/>
            <a:ext cx="3500438" cy="2357438"/>
          </a:xfrm>
          <a:noFill/>
        </p:spPr>
      </p:pic>
      <p:pic>
        <p:nvPicPr>
          <p:cNvPr id="8201" name="Picture 8"/>
          <p:cNvPicPr>
            <a:picLocks noGrp="1" noChangeAspect="1" noChangeArrowheads="1"/>
          </p:cNvPicPr>
          <p:nvPr>
            <p:ph sz="quarter" idx="4"/>
          </p:nvPr>
        </p:nvPicPr>
        <p:blipFill>
          <a:blip r:embed="rId4"/>
          <a:srcRect/>
          <a:stretch>
            <a:fillRect/>
          </a:stretch>
        </p:blipFill>
        <p:spPr>
          <a:xfrm>
            <a:off x="6429375" y="1000125"/>
            <a:ext cx="2714625" cy="2428875"/>
          </a:xfrm>
          <a:noFill/>
        </p:spPr>
      </p:pic>
      <p:pic>
        <p:nvPicPr>
          <p:cNvPr id="8202" name="Picture 9"/>
          <p:cNvPicPr>
            <a:picLocks noChangeAspect="1" noChangeArrowheads="1"/>
          </p:cNvPicPr>
          <p:nvPr/>
        </p:nvPicPr>
        <p:blipFill>
          <a:blip r:embed="rId5"/>
          <a:srcRect/>
          <a:stretch>
            <a:fillRect/>
          </a:stretch>
        </p:blipFill>
        <p:spPr bwMode="auto">
          <a:xfrm>
            <a:off x="3714750" y="3357563"/>
            <a:ext cx="2571750" cy="2786062"/>
          </a:xfrm>
          <a:prstGeom prst="rect">
            <a:avLst/>
          </a:prstGeom>
          <a:noFill/>
          <a:ln w="9525">
            <a:noFill/>
            <a:miter lim="800000"/>
            <a:headEnd/>
            <a:tailEnd/>
          </a:ln>
        </p:spPr>
      </p:pic>
      <p:pic>
        <p:nvPicPr>
          <p:cNvPr id="8203" name="Picture 12" descr="C:\Users\NonhlanhlaM\AppData\Local\Microsoft\Windows\Temporary Internet Files\Content.Outlook\YCINVO9Y\2014-11-18T10 10 32+ZA+LP+tzaneen+facilities+factory8.jpg"/>
          <p:cNvPicPr>
            <a:picLocks noChangeAspect="1" noChangeArrowheads="1"/>
          </p:cNvPicPr>
          <p:nvPr/>
        </p:nvPicPr>
        <p:blipFill>
          <a:blip r:embed="rId6"/>
          <a:srcRect/>
          <a:stretch>
            <a:fillRect/>
          </a:stretch>
        </p:blipFill>
        <p:spPr bwMode="auto">
          <a:xfrm>
            <a:off x="0" y="1189038"/>
            <a:ext cx="2071688" cy="2473325"/>
          </a:xfrm>
          <a:prstGeom prst="rect">
            <a:avLst/>
          </a:prstGeom>
          <a:noFill/>
          <a:ln w="9525">
            <a:noFill/>
            <a:miter lim="800000"/>
            <a:headEnd/>
            <a:tailEnd/>
          </a:ln>
        </p:spPr>
      </p:pic>
      <p:sp>
        <p:nvSpPr>
          <p:cNvPr id="15" name="Right Arrow 14"/>
          <p:cNvSpPr/>
          <p:nvPr/>
        </p:nvSpPr>
        <p:spPr>
          <a:xfrm>
            <a:off x="2246313" y="3052763"/>
            <a:ext cx="1182687" cy="609600"/>
          </a:xfrm>
          <a:prstGeom prst="rightArrow">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p>
        </p:txBody>
      </p:sp>
      <p:pic>
        <p:nvPicPr>
          <p:cNvPr id="8205" name="Picture 6" descr="http://www.biz-development.com/SupplyChain/Integrated_Supply_Chain-2.jpg"/>
          <p:cNvPicPr>
            <a:picLocks noChangeAspect="1" noChangeArrowheads="1"/>
          </p:cNvPicPr>
          <p:nvPr/>
        </p:nvPicPr>
        <p:blipFill>
          <a:blip r:embed="rId7"/>
          <a:srcRect/>
          <a:stretch>
            <a:fillRect/>
          </a:stretch>
        </p:blipFill>
        <p:spPr bwMode="auto">
          <a:xfrm>
            <a:off x="6286500" y="3530600"/>
            <a:ext cx="2857500" cy="2613025"/>
          </a:xfrm>
          <a:prstGeom prst="rect">
            <a:avLst/>
          </a:prstGeom>
          <a:noFill/>
          <a:ln w="9525">
            <a:noFill/>
            <a:miter lim="800000"/>
            <a:headEnd/>
            <a:tailEnd/>
          </a:ln>
        </p:spPr>
      </p:pic>
      <p:graphicFrame>
        <p:nvGraphicFramePr>
          <p:cNvPr id="14" name="Content Placeholder 7"/>
          <p:cNvGraphicFramePr>
            <a:graphicFrameLocks/>
          </p:cNvGraphicFramePr>
          <p:nvPr/>
        </p:nvGraphicFramePr>
        <p:xfrm>
          <a:off x="4591050" y="2133600"/>
          <a:ext cx="2857500" cy="350043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Number Placeholder 1"/>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201E58D-3F64-4F51-9735-09AB673231EC}" type="slidenum">
              <a:rPr lang="en-US" smtClean="0">
                <a:latin typeface="Gill Sans MT" pitchFamily="34" charset="0"/>
                <a:cs typeface="Arial" pitchFamily="34" charset="0"/>
              </a:rPr>
              <a:pPr fontAlgn="base">
                <a:spcBef>
                  <a:spcPct val="0"/>
                </a:spcBef>
                <a:spcAft>
                  <a:spcPct val="0"/>
                </a:spcAft>
              </a:pPr>
              <a:t>57</a:t>
            </a:fld>
            <a:endParaRPr lang="en-US" smtClean="0">
              <a:latin typeface="Gill Sans MT" pitchFamily="34" charset="0"/>
              <a:cs typeface="Arial" pitchFamily="34" charset="0"/>
            </a:endParaRPr>
          </a:p>
        </p:txBody>
      </p:sp>
      <p:pic>
        <p:nvPicPr>
          <p:cNvPr id="9219" name="Picture 2" descr="Alfrednzo_A3only[2].pdf"/>
          <p:cNvPicPr>
            <a:picLocks noChangeAspect="1"/>
          </p:cNvPicPr>
          <p:nvPr/>
        </p:nvPicPr>
        <p:blipFill>
          <a:blip r:embed="rId2"/>
          <a:srcRect/>
          <a:stretch>
            <a:fillRect/>
          </a:stretch>
        </p:blipFill>
        <p:spPr bwMode="auto">
          <a:xfrm>
            <a:off x="-20638" y="476250"/>
            <a:ext cx="4668838" cy="6381750"/>
          </a:xfrm>
          <a:prstGeom prst="rect">
            <a:avLst/>
          </a:prstGeom>
          <a:noFill/>
          <a:ln w="9525">
            <a:noFill/>
            <a:miter lim="800000"/>
            <a:headEnd/>
            <a:tailEnd/>
          </a:ln>
        </p:spPr>
      </p:pic>
      <p:pic>
        <p:nvPicPr>
          <p:cNvPr id="9220" name="Picture 2" descr="C:\Users\NonhlanhlaM\Documents\27 DM\Mopani.jpg"/>
          <p:cNvPicPr>
            <a:picLocks noChangeAspect="1" noChangeArrowheads="1"/>
          </p:cNvPicPr>
          <p:nvPr/>
        </p:nvPicPr>
        <p:blipFill>
          <a:blip r:embed="rId3"/>
          <a:srcRect/>
          <a:stretch>
            <a:fillRect/>
          </a:stretch>
        </p:blipFill>
        <p:spPr bwMode="auto">
          <a:xfrm>
            <a:off x="4648200" y="476250"/>
            <a:ext cx="4495800" cy="61880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8"/>
          <p:cNvSpPr>
            <a:spLocks noGrp="1"/>
          </p:cNvSpPr>
          <p:nvPr>
            <p:ph type="title"/>
          </p:nvPr>
        </p:nvSpPr>
        <p:spPr>
          <a:xfrm>
            <a:off x="1905000" y="0"/>
            <a:ext cx="6629400" cy="990599"/>
          </a:xfrm>
        </p:spPr>
        <p:txBody>
          <a:bodyPr/>
          <a:lstStyle/>
          <a:p>
            <a:pPr algn="ctr"/>
            <a:r>
              <a:rPr lang="en-US" sz="3600" dirty="0" smtClean="0">
                <a:solidFill>
                  <a:schemeClr val="bg1"/>
                </a:solidFill>
                <a:latin typeface="Arial" pitchFamily="34" charset="0"/>
                <a:cs typeface="Arial" pitchFamily="34" charset="0"/>
              </a:rPr>
              <a:t>ILED:  Aquaculture and Essential Oils </a:t>
            </a:r>
            <a:endParaRPr lang="en-GB" sz="3600" dirty="0" smtClean="0">
              <a:solidFill>
                <a:schemeClr val="bg1"/>
              </a:solidFill>
              <a:latin typeface="Arial" pitchFamily="34" charset="0"/>
              <a:cs typeface="Arial" pitchFamily="34" charset="0"/>
            </a:endParaRPr>
          </a:p>
        </p:txBody>
      </p:sp>
      <p:sp>
        <p:nvSpPr>
          <p:cNvPr id="10243" name="Slide Number Placeholder 6"/>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D19FB1A-6E3A-41DF-B17C-1B435DA21BFD}" type="slidenum">
              <a:rPr lang="en-US" smtClean="0">
                <a:latin typeface="Gill Sans MT" pitchFamily="34" charset="0"/>
                <a:cs typeface="Arial" pitchFamily="34" charset="0"/>
              </a:rPr>
              <a:pPr fontAlgn="base">
                <a:spcBef>
                  <a:spcPct val="0"/>
                </a:spcBef>
                <a:spcAft>
                  <a:spcPct val="0"/>
                </a:spcAft>
              </a:pPr>
              <a:t>58</a:t>
            </a:fld>
            <a:endParaRPr lang="en-US" smtClean="0">
              <a:latin typeface="Gill Sans MT" pitchFamily="34" charset="0"/>
              <a:cs typeface="Arial" pitchFamily="34" charset="0"/>
            </a:endParaRPr>
          </a:p>
        </p:txBody>
      </p:sp>
      <p:pic>
        <p:nvPicPr>
          <p:cNvPr id="10244" name="Picture 2"/>
          <p:cNvPicPr>
            <a:picLocks noChangeAspect="1" noChangeArrowheads="1"/>
          </p:cNvPicPr>
          <p:nvPr/>
        </p:nvPicPr>
        <p:blipFill>
          <a:blip r:embed="rId2"/>
          <a:srcRect/>
          <a:stretch>
            <a:fillRect/>
          </a:stretch>
        </p:blipFill>
        <p:spPr bwMode="auto">
          <a:xfrm>
            <a:off x="0" y="990600"/>
            <a:ext cx="3276600" cy="2457450"/>
          </a:xfrm>
          <a:prstGeom prst="rect">
            <a:avLst/>
          </a:prstGeom>
          <a:noFill/>
          <a:ln w="9525">
            <a:noFill/>
            <a:miter lim="800000"/>
            <a:headEnd/>
            <a:tailEnd/>
          </a:ln>
        </p:spPr>
      </p:pic>
      <p:pic>
        <p:nvPicPr>
          <p:cNvPr id="10245" name="Picture 4"/>
          <p:cNvPicPr>
            <a:picLocks noChangeAspect="1" noChangeArrowheads="1"/>
          </p:cNvPicPr>
          <p:nvPr/>
        </p:nvPicPr>
        <p:blipFill>
          <a:blip r:embed="rId3"/>
          <a:srcRect/>
          <a:stretch>
            <a:fillRect/>
          </a:stretch>
        </p:blipFill>
        <p:spPr bwMode="auto">
          <a:xfrm>
            <a:off x="0" y="4400550"/>
            <a:ext cx="3505200" cy="2457450"/>
          </a:xfrm>
          <a:prstGeom prst="rect">
            <a:avLst/>
          </a:prstGeom>
          <a:noFill/>
          <a:ln w="9525">
            <a:noFill/>
            <a:miter lim="800000"/>
            <a:headEnd/>
            <a:tailEnd/>
          </a:ln>
        </p:spPr>
      </p:pic>
      <p:pic>
        <p:nvPicPr>
          <p:cNvPr id="10246" name="Picture 6" descr="https://encrypted-tbn3.gstatic.com/images?q=tbn:ANd9GcQJL9vWi1RziN5qoTANcianocq1YxZuvxwwxZ1qowkmzOBmJ4pYgQ"/>
          <p:cNvPicPr>
            <a:picLocks noChangeAspect="1" noChangeArrowheads="1"/>
          </p:cNvPicPr>
          <p:nvPr/>
        </p:nvPicPr>
        <p:blipFill>
          <a:blip r:embed="rId4"/>
          <a:srcRect/>
          <a:stretch>
            <a:fillRect/>
          </a:stretch>
        </p:blipFill>
        <p:spPr bwMode="auto">
          <a:xfrm>
            <a:off x="5810250" y="1066800"/>
            <a:ext cx="3333750" cy="2381250"/>
          </a:xfrm>
          <a:prstGeom prst="rect">
            <a:avLst/>
          </a:prstGeom>
          <a:noFill/>
          <a:ln w="9525">
            <a:noFill/>
            <a:miter lim="800000"/>
            <a:headEnd/>
            <a:tailEnd/>
          </a:ln>
        </p:spPr>
      </p:pic>
      <p:pic>
        <p:nvPicPr>
          <p:cNvPr id="10247" name="Picture 10"/>
          <p:cNvPicPr>
            <a:picLocks noChangeAspect="1" noChangeArrowheads="1"/>
          </p:cNvPicPr>
          <p:nvPr/>
        </p:nvPicPr>
        <p:blipFill>
          <a:blip r:embed="rId5"/>
          <a:srcRect/>
          <a:stretch>
            <a:fillRect/>
          </a:stretch>
        </p:blipFill>
        <p:spPr bwMode="auto">
          <a:xfrm>
            <a:off x="5943600" y="4244975"/>
            <a:ext cx="3116263" cy="2497138"/>
          </a:xfrm>
          <a:prstGeom prst="rect">
            <a:avLst/>
          </a:prstGeom>
          <a:noFill/>
          <a:ln w="9525">
            <a:noFill/>
            <a:miter lim="800000"/>
            <a:headEnd/>
            <a:tailEnd/>
          </a:ln>
        </p:spPr>
      </p:pic>
      <p:pic>
        <p:nvPicPr>
          <p:cNvPr id="10248" name="Diagram 1"/>
          <p:cNvPicPr>
            <a:picLocks noChangeArrowheads="1"/>
          </p:cNvPicPr>
          <p:nvPr/>
        </p:nvPicPr>
        <p:blipFill>
          <a:blip r:embed="rId6"/>
          <a:srcRect l="-31094" t="-278" r="-33327" b="-1807"/>
          <a:stretch>
            <a:fillRect/>
          </a:stretch>
        </p:blipFill>
        <p:spPr bwMode="auto">
          <a:xfrm>
            <a:off x="3313113" y="3886200"/>
            <a:ext cx="2905125" cy="2643188"/>
          </a:xfrm>
          <a:prstGeom prst="rect">
            <a:avLst/>
          </a:prstGeom>
          <a:noFill/>
          <a:ln w="9525">
            <a:noFill/>
            <a:miter lim="800000"/>
            <a:headEnd/>
            <a:tailEnd/>
          </a:ln>
        </p:spPr>
      </p:pic>
      <p:sp>
        <p:nvSpPr>
          <p:cNvPr id="17" name="Right Arrow 16"/>
          <p:cNvSpPr/>
          <p:nvPr/>
        </p:nvSpPr>
        <p:spPr>
          <a:xfrm>
            <a:off x="1219200" y="3733800"/>
            <a:ext cx="1524000" cy="152400"/>
          </a:xfrm>
          <a:prstGeom prst="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p>
        </p:txBody>
      </p:sp>
      <p:sp>
        <p:nvSpPr>
          <p:cNvPr id="18" name="Right Arrow 17"/>
          <p:cNvSpPr/>
          <p:nvPr/>
        </p:nvSpPr>
        <p:spPr>
          <a:xfrm>
            <a:off x="3962400" y="6589713"/>
            <a:ext cx="1524000" cy="152400"/>
          </a:xfrm>
          <a:prstGeom prst="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p>
        </p:txBody>
      </p:sp>
      <p:pic>
        <p:nvPicPr>
          <p:cNvPr id="10251" name="Picture 4"/>
          <p:cNvPicPr>
            <a:picLocks noChangeAspect="1" noChangeArrowheads="1"/>
          </p:cNvPicPr>
          <p:nvPr/>
        </p:nvPicPr>
        <p:blipFill>
          <a:blip r:embed="rId7"/>
          <a:srcRect/>
          <a:stretch>
            <a:fillRect/>
          </a:stretch>
        </p:blipFill>
        <p:spPr bwMode="auto">
          <a:xfrm>
            <a:off x="3810000" y="1066800"/>
            <a:ext cx="1676400" cy="23812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Slide Number Placeholder 1"/>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24AD0FC-C388-0B40-8CF9-B96896D6DDBC}" type="slidenum">
              <a:rPr lang="en-US" sz="1200">
                <a:latin typeface="Gill Sans MT" charset="0"/>
              </a:rPr>
              <a:pPr eaLnBrk="1" hangingPunct="1"/>
              <a:t>59</a:t>
            </a:fld>
            <a:endParaRPr lang="en-US" sz="1200" dirty="0">
              <a:latin typeface="Gill Sans MT" charset="0"/>
            </a:endParaRPr>
          </a:p>
        </p:txBody>
      </p:sp>
      <p:pic>
        <p:nvPicPr>
          <p:cNvPr id="2050" name="Picture 2"/>
          <p:cNvPicPr>
            <a:picLocks noChangeAspect="1" noChangeArrowheads="1"/>
          </p:cNvPicPr>
          <p:nvPr/>
        </p:nvPicPr>
        <p:blipFill>
          <a:blip r:embed="rId2"/>
          <a:srcRect/>
          <a:stretch>
            <a:fillRect/>
          </a:stretch>
        </p:blipFill>
        <p:spPr bwMode="auto">
          <a:xfrm>
            <a:off x="214282" y="1357298"/>
            <a:ext cx="2714644" cy="1704911"/>
          </a:xfrm>
          <a:prstGeom prst="rect">
            <a:avLst/>
          </a:prstGeom>
          <a:noFill/>
          <a:ln w="9525">
            <a:noFill/>
            <a:miter lim="800000"/>
            <a:headEnd/>
            <a:tailEnd/>
          </a:ln>
          <a:effectLst/>
        </p:spPr>
      </p:pic>
      <p:pic>
        <p:nvPicPr>
          <p:cNvPr id="7" name="Picture 2"/>
          <p:cNvPicPr>
            <a:picLocks noChangeAspect="1" noChangeArrowheads="1"/>
          </p:cNvPicPr>
          <p:nvPr/>
        </p:nvPicPr>
        <p:blipFill>
          <a:blip r:embed="rId3"/>
          <a:srcRect/>
          <a:stretch>
            <a:fillRect/>
          </a:stretch>
        </p:blipFill>
        <p:spPr bwMode="auto">
          <a:xfrm>
            <a:off x="3214678" y="1357298"/>
            <a:ext cx="2786082" cy="1662200"/>
          </a:xfrm>
          <a:prstGeom prst="rect">
            <a:avLst/>
          </a:prstGeom>
          <a:noFill/>
          <a:ln w="9525">
            <a:noFill/>
            <a:miter lim="800000"/>
            <a:headEnd/>
            <a:tailEnd/>
          </a:ln>
          <a:effectLst/>
        </p:spPr>
      </p:pic>
      <p:pic>
        <p:nvPicPr>
          <p:cNvPr id="8" name="Picture 2"/>
          <p:cNvPicPr>
            <a:picLocks noChangeAspect="1" noChangeArrowheads="1"/>
          </p:cNvPicPr>
          <p:nvPr/>
        </p:nvPicPr>
        <p:blipFill>
          <a:blip r:embed="rId4"/>
          <a:srcRect/>
          <a:stretch>
            <a:fillRect/>
          </a:stretch>
        </p:blipFill>
        <p:spPr bwMode="auto">
          <a:xfrm>
            <a:off x="6300234" y="1357298"/>
            <a:ext cx="2558046" cy="1662200"/>
          </a:xfrm>
          <a:prstGeom prst="rect">
            <a:avLst/>
          </a:prstGeom>
          <a:noFill/>
          <a:ln w="9525">
            <a:noFill/>
            <a:miter lim="800000"/>
            <a:headEnd/>
            <a:tailEnd/>
          </a:ln>
          <a:effectLst/>
        </p:spPr>
      </p:pic>
      <p:pic>
        <p:nvPicPr>
          <p:cNvPr id="9" name="Picture 2"/>
          <p:cNvPicPr>
            <a:picLocks noChangeAspect="1" noChangeArrowheads="1"/>
          </p:cNvPicPr>
          <p:nvPr/>
        </p:nvPicPr>
        <p:blipFill>
          <a:blip r:embed="rId5"/>
          <a:srcRect/>
          <a:stretch>
            <a:fillRect/>
          </a:stretch>
        </p:blipFill>
        <p:spPr bwMode="auto">
          <a:xfrm>
            <a:off x="214282" y="3264368"/>
            <a:ext cx="2714644" cy="1736268"/>
          </a:xfrm>
          <a:prstGeom prst="rect">
            <a:avLst/>
          </a:prstGeom>
          <a:noFill/>
          <a:ln w="9525">
            <a:noFill/>
            <a:miter lim="800000"/>
            <a:headEnd/>
            <a:tailEnd/>
          </a:ln>
          <a:effectLst/>
        </p:spPr>
      </p:pic>
      <p:pic>
        <p:nvPicPr>
          <p:cNvPr id="10" name="Picture 2"/>
          <p:cNvPicPr>
            <a:picLocks noChangeAspect="1" noChangeArrowheads="1"/>
          </p:cNvPicPr>
          <p:nvPr/>
        </p:nvPicPr>
        <p:blipFill>
          <a:blip r:embed="rId6"/>
          <a:srcRect/>
          <a:stretch>
            <a:fillRect/>
          </a:stretch>
        </p:blipFill>
        <p:spPr bwMode="auto">
          <a:xfrm>
            <a:off x="3265817" y="3264368"/>
            <a:ext cx="3020695" cy="1707807"/>
          </a:xfrm>
          <a:prstGeom prst="rect">
            <a:avLst/>
          </a:prstGeom>
          <a:noFill/>
          <a:ln w="9525">
            <a:noFill/>
            <a:miter lim="800000"/>
            <a:headEnd/>
            <a:tailEnd/>
          </a:ln>
          <a:effectLst/>
        </p:spPr>
      </p:pic>
      <p:sp>
        <p:nvSpPr>
          <p:cNvPr id="11" name="Title 1"/>
          <p:cNvSpPr>
            <a:spLocks noGrp="1"/>
          </p:cNvSpPr>
          <p:nvPr>
            <p:ph type="title"/>
          </p:nvPr>
        </p:nvSpPr>
        <p:spPr>
          <a:xfrm>
            <a:off x="1905000" y="76200"/>
            <a:ext cx="6953280" cy="914400"/>
          </a:xfrm>
        </p:spPr>
        <p:txBody>
          <a:bodyPr/>
          <a:lstStyle/>
          <a:p>
            <a:pPr algn="ctr"/>
            <a:r>
              <a:rPr lang="en-US" sz="3600" dirty="0" err="1" smtClean="0">
                <a:solidFill>
                  <a:schemeClr val="bg1"/>
                </a:solidFill>
                <a:latin typeface="Gill Sans"/>
              </a:rPr>
              <a:t>Agroprocessing</a:t>
            </a:r>
            <a:endParaRPr lang="en-GB" sz="3600" dirty="0">
              <a:solidFill>
                <a:schemeClr val="bg1"/>
              </a:solidFill>
              <a:latin typeface="Gill Sans"/>
            </a:endParaRPr>
          </a:p>
        </p:txBody>
      </p:sp>
    </p:spTree>
    <p:extLst>
      <p:ext uri="{BB962C8B-B14F-4D97-AF65-F5344CB8AC3E}">
        <p14:creationId xmlns:p14="http://schemas.microsoft.com/office/powerpoint/2010/main" xmlns="" val="56160135"/>
      </p:ext>
    </p:extLst>
  </p:cSld>
  <p:clrMapOvr>
    <a:masterClrMapping/>
  </p:clrMapOvr>
  <p:transition spd="slow"/>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1"/>
            <a:ext cx="7239000" cy="1066800"/>
          </a:xfrm>
        </p:spPr>
        <p:txBody>
          <a:bodyPr/>
          <a:lstStyle/>
          <a:p>
            <a:pPr algn="ctr"/>
            <a:r>
              <a:rPr lang="en-US" sz="3600" dirty="0" smtClean="0">
                <a:solidFill>
                  <a:schemeClr val="bg1"/>
                </a:solidFill>
                <a:latin typeface="Gill Sans"/>
              </a:rPr>
              <a:t>NDP and the role of STI (3) </a:t>
            </a:r>
            <a:endParaRPr lang="en-GB" sz="3600" dirty="0">
              <a:solidFill>
                <a:schemeClr val="bg1"/>
              </a:solidFill>
              <a:latin typeface="Gill Sans"/>
            </a:endParaRPr>
          </a:p>
        </p:txBody>
      </p:sp>
      <p:sp>
        <p:nvSpPr>
          <p:cNvPr id="3" name="Content Placeholder 2"/>
          <p:cNvSpPr>
            <a:spLocks noGrp="1"/>
          </p:cNvSpPr>
          <p:nvPr>
            <p:ph idx="1"/>
          </p:nvPr>
        </p:nvSpPr>
        <p:spPr>
          <a:xfrm>
            <a:off x="457200" y="1371600"/>
            <a:ext cx="8229600" cy="4289425"/>
          </a:xfrm>
        </p:spPr>
        <p:txBody>
          <a:bodyPr/>
          <a:lstStyle/>
          <a:p>
            <a:pPr algn="just"/>
            <a:r>
              <a:rPr lang="en-US" sz="3600" dirty="0" smtClean="0">
                <a:latin typeface="Gill Sans MT" pitchFamily="34" charset="0"/>
              </a:rPr>
              <a:t>In translating these NDP intentions into STI implementable actions, the following is proposed: </a:t>
            </a:r>
            <a:endParaRPr lang="en-GB" sz="3600" dirty="0" smtClean="0">
              <a:latin typeface="Gill Sans MT" pitchFamily="34" charset="0"/>
            </a:endParaRPr>
          </a:p>
        </p:txBody>
      </p:sp>
      <p:sp>
        <p:nvSpPr>
          <p:cNvPr id="4" name="Slide Number Placeholder 3"/>
          <p:cNvSpPr>
            <a:spLocks noGrp="1"/>
          </p:cNvSpPr>
          <p:nvPr>
            <p:ph type="sldNum" sz="quarter" idx="12"/>
          </p:nvPr>
        </p:nvSpPr>
        <p:spPr/>
        <p:txBody>
          <a:bodyPr/>
          <a:lstStyle/>
          <a:p>
            <a:pPr>
              <a:defRPr/>
            </a:pPr>
            <a:fld id="{AF9D2C1F-4521-4230-8640-979ED7ED76E4}" type="slidenum">
              <a:rPr lang="en-US" smtClean="0"/>
              <a:pPr>
                <a:defRPr/>
              </a:pPr>
              <a:t>6</a:t>
            </a:fld>
            <a:endParaRPr lang="en-US"/>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35146" y="1"/>
            <a:ext cx="6142054" cy="1169580"/>
          </a:xfrm>
        </p:spPr>
        <p:txBody>
          <a:bodyPr>
            <a:noAutofit/>
          </a:bodyPr>
          <a:lstStyle/>
          <a:p>
            <a:pPr lvl="2" algn="ctr" defTabSz="457200" rtl="0">
              <a:spcBef>
                <a:spcPct val="0"/>
              </a:spcBef>
            </a:pPr>
            <a:r>
              <a:rPr lang="en-ZA" sz="2400" b="1" dirty="0" smtClean="0">
                <a:solidFill>
                  <a:schemeClr val="bg1"/>
                </a:solidFill>
                <a:latin typeface="Gill Sans"/>
                <a:cs typeface="Gill Sans"/>
              </a:rPr>
              <a:t>The valued derived from </a:t>
            </a:r>
            <a:r>
              <a:rPr lang="en-ZA" sz="2400" b="1" dirty="0" err="1" smtClean="0">
                <a:solidFill>
                  <a:schemeClr val="bg1"/>
                </a:solidFill>
                <a:latin typeface="Gill Sans"/>
                <a:cs typeface="Gill Sans"/>
              </a:rPr>
              <a:t>Sumbandila</a:t>
            </a:r>
            <a:r>
              <a:rPr lang="en-ZA" sz="2400" b="1" dirty="0" smtClean="0">
                <a:solidFill>
                  <a:schemeClr val="bg1"/>
                </a:solidFill>
                <a:latin typeface="Gill Sans"/>
                <a:cs typeface="Gill Sans"/>
              </a:rPr>
              <a:t> </a:t>
            </a:r>
            <a:br>
              <a:rPr lang="en-ZA" sz="2400" b="1" dirty="0" smtClean="0">
                <a:solidFill>
                  <a:schemeClr val="bg1"/>
                </a:solidFill>
                <a:latin typeface="Gill Sans"/>
                <a:cs typeface="Gill Sans"/>
              </a:rPr>
            </a:br>
            <a:r>
              <a:rPr lang="en-ZA" sz="2400" b="1" dirty="0" smtClean="0">
                <a:solidFill>
                  <a:schemeClr val="bg1"/>
                </a:solidFill>
                <a:latin typeface="Gill Sans"/>
                <a:cs typeface="Gill Sans"/>
              </a:rPr>
              <a:t>Satellite Programme</a:t>
            </a:r>
            <a:r>
              <a:rPr lang="en-GB" sz="1600" b="1" dirty="0" smtClean="0">
                <a:solidFill>
                  <a:srgbClr val="F36403"/>
                </a:solidFill>
              </a:rPr>
              <a:t/>
            </a:r>
            <a:br>
              <a:rPr lang="en-GB" sz="1600" b="1" dirty="0" smtClean="0">
                <a:solidFill>
                  <a:srgbClr val="F36403"/>
                </a:solidFill>
              </a:rPr>
            </a:br>
            <a:endParaRPr lang="en-GB" sz="1600" b="1" dirty="0">
              <a:solidFill>
                <a:srgbClr val="F36403"/>
              </a:solidFill>
            </a:endParaRPr>
          </a:p>
        </p:txBody>
      </p:sp>
      <p:sp>
        <p:nvSpPr>
          <p:cNvPr id="3" name="Content Placeholder 2"/>
          <p:cNvSpPr>
            <a:spLocks noGrp="1"/>
          </p:cNvSpPr>
          <p:nvPr>
            <p:ph idx="1"/>
          </p:nvPr>
        </p:nvSpPr>
        <p:spPr>
          <a:xfrm>
            <a:off x="297712" y="1169581"/>
            <a:ext cx="8496664" cy="4343713"/>
          </a:xfrm>
        </p:spPr>
        <p:txBody>
          <a:bodyPr>
            <a:normAutofit fontScale="70000" lnSpcReduction="20000"/>
          </a:bodyPr>
          <a:lstStyle/>
          <a:p>
            <a:r>
              <a:rPr lang="en-GB" dirty="0" smtClean="0"/>
              <a:t>SumbandilaSat, an Earth observation microsatellite, was launched in 2009, at a cost of about R63 million.  It represented South Africa's re-entry into an active space programme. It was primarily a technology demonstrator satellite, which carried a number of experimental payloads from the research community.  The direct value or quantifiable portion of the return on investment for the Sumbandila programme indicated financial savings and gains amounting to about R136,4 million through the following: </a:t>
            </a:r>
          </a:p>
          <a:p>
            <a:pPr lvl="1">
              <a:buClr>
                <a:srgbClr val="F36403"/>
              </a:buClr>
              <a:buFont typeface="Wingdings" pitchFamily="2" charset="2"/>
              <a:buChar char="Ø"/>
            </a:pPr>
            <a:r>
              <a:rPr lang="en-GB" dirty="0" smtClean="0"/>
              <a:t>developing the satellite locally (saved at least R44,6 million).</a:t>
            </a:r>
          </a:p>
          <a:p>
            <a:pPr lvl="1">
              <a:buClr>
                <a:srgbClr val="F36403"/>
              </a:buClr>
              <a:buFont typeface="Wingdings" pitchFamily="2" charset="2"/>
              <a:buChar char="Ø"/>
            </a:pPr>
            <a:r>
              <a:rPr lang="en-GB" dirty="0" smtClean="0"/>
              <a:t>gains through the postgraduate degrees obtained (estimated as being worth R45 million).</a:t>
            </a:r>
          </a:p>
          <a:p>
            <a:pPr lvl="1">
              <a:buClr>
                <a:srgbClr val="F36403"/>
              </a:buClr>
              <a:buFont typeface="Wingdings" pitchFamily="2" charset="2"/>
              <a:buChar char="Ø"/>
            </a:pPr>
            <a:r>
              <a:rPr lang="en-GB" dirty="0" smtClean="0"/>
              <a:t>acquiring imagery from SumbandilaSat instead of purchasing images from other countries (R35,6 million).</a:t>
            </a:r>
          </a:p>
          <a:p>
            <a:pPr lvl="1">
              <a:buClr>
                <a:srgbClr val="F36403"/>
              </a:buClr>
              <a:buFont typeface="Wingdings" pitchFamily="2" charset="2"/>
              <a:buChar char="Ø"/>
            </a:pPr>
            <a:r>
              <a:rPr lang="en-GB" dirty="0" smtClean="0"/>
              <a:t>job creation and earnings of suppliers (R11,4 million).</a:t>
            </a:r>
            <a:endParaRPr lang="en-GB" dirty="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lgn="ctr">
              <a:buNone/>
            </a:pPr>
            <a:r>
              <a:rPr lang="en-US" sz="4400" b="1" dirty="0" smtClean="0">
                <a:solidFill>
                  <a:schemeClr val="tx2">
                    <a:lumMod val="75000"/>
                  </a:schemeClr>
                </a:solidFill>
                <a:latin typeface="Gill Sans MT" pitchFamily="34" charset="0"/>
              </a:rPr>
              <a:t>Selected APP performance indicators and targets (MTEF)</a:t>
            </a:r>
          </a:p>
        </p:txBody>
      </p:sp>
      <p:sp>
        <p:nvSpPr>
          <p:cNvPr id="4" name="Slide Number Placeholder 3"/>
          <p:cNvSpPr>
            <a:spLocks noGrp="1"/>
          </p:cNvSpPr>
          <p:nvPr>
            <p:ph type="sldNum" sz="quarter" idx="12"/>
          </p:nvPr>
        </p:nvSpPr>
        <p:spPr/>
        <p:txBody>
          <a:bodyPr/>
          <a:lstStyle/>
          <a:p>
            <a:pPr>
              <a:defRPr/>
            </a:pPr>
            <a:fld id="{AF9D2C1F-4521-4230-8640-979ED7ED76E4}" type="slidenum">
              <a:rPr lang="en-US" smtClean="0"/>
              <a:pPr>
                <a:defRPr/>
              </a:pPr>
              <a:t>61</a:t>
            </a:fld>
            <a:endParaRPr lang="en-US"/>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76200"/>
            <a:ext cx="7239000" cy="914400"/>
          </a:xfrm>
        </p:spPr>
        <p:txBody>
          <a:bodyPr/>
          <a:lstStyle/>
          <a:p>
            <a:pPr algn="ctr"/>
            <a:r>
              <a:rPr lang="en-US" sz="3000" dirty="0" smtClean="0">
                <a:solidFill>
                  <a:schemeClr val="bg1"/>
                </a:solidFill>
                <a:latin typeface="Gill Sans"/>
              </a:rPr>
              <a:t>Selected performance indicators</a:t>
            </a:r>
            <a:br>
              <a:rPr lang="en-US" sz="3000" dirty="0" smtClean="0">
                <a:solidFill>
                  <a:schemeClr val="bg1"/>
                </a:solidFill>
                <a:latin typeface="Gill Sans"/>
              </a:rPr>
            </a:br>
            <a:r>
              <a:rPr lang="en-US" sz="3000" dirty="0" smtClean="0">
                <a:solidFill>
                  <a:schemeClr val="bg1"/>
                </a:solidFill>
                <a:latin typeface="Gill Sans"/>
              </a:rPr>
              <a:t> and targets (1)</a:t>
            </a:r>
            <a:endParaRPr lang="en-GB" sz="3000" dirty="0">
              <a:solidFill>
                <a:schemeClr val="bg1"/>
              </a:solidFill>
              <a:latin typeface="Gill Sans"/>
            </a:endParaRPr>
          </a:p>
        </p:txBody>
      </p:sp>
      <p:graphicFrame>
        <p:nvGraphicFramePr>
          <p:cNvPr id="5" name="Content Placeholder 4"/>
          <p:cNvGraphicFramePr>
            <a:graphicFrameLocks noGrp="1"/>
          </p:cNvGraphicFramePr>
          <p:nvPr>
            <p:ph idx="1"/>
          </p:nvPr>
        </p:nvGraphicFramePr>
        <p:xfrm>
          <a:off x="304800" y="1371600"/>
          <a:ext cx="8610600" cy="5005388"/>
        </p:xfrm>
        <a:graphic>
          <a:graphicData uri="http://schemas.openxmlformats.org/drawingml/2006/table">
            <a:tbl>
              <a:tblPr firstRow="1" bandRow="1">
                <a:tableStyleId>{5C22544A-7EE6-4342-B048-85BDC9FD1C3A}</a:tableStyleId>
              </a:tblPr>
              <a:tblGrid>
                <a:gridCol w="4305300"/>
                <a:gridCol w="4305300"/>
              </a:tblGrid>
              <a:tr h="630308">
                <a:tc>
                  <a:txBody>
                    <a:bodyPr/>
                    <a:lstStyle/>
                    <a:p>
                      <a:r>
                        <a:rPr lang="en-ZA" sz="2800" dirty="0" smtClean="0"/>
                        <a:t>Performance indicator </a:t>
                      </a:r>
                      <a:endParaRPr lang="en-GB" sz="2800" dirty="0"/>
                    </a:p>
                  </a:txBody>
                  <a:tcPr/>
                </a:tc>
                <a:tc>
                  <a:txBody>
                    <a:bodyPr/>
                    <a:lstStyle/>
                    <a:p>
                      <a:r>
                        <a:rPr lang="en-ZA" sz="2800" dirty="0" smtClean="0"/>
                        <a:t>MTEF targets</a:t>
                      </a:r>
                      <a:endParaRPr lang="en-GB" sz="2800" dirty="0"/>
                    </a:p>
                  </a:txBody>
                  <a:tcPr/>
                </a:tc>
              </a:tr>
              <a:tr h="2187540">
                <a:tc>
                  <a:txBody>
                    <a:bodyPr/>
                    <a:lstStyle/>
                    <a:p>
                      <a:r>
                        <a:rPr lang="en-ZA" sz="2800" dirty="0" smtClean="0"/>
                        <a:t>Percentage alignment of DST planning documents </a:t>
                      </a:r>
                      <a:r>
                        <a:rPr lang="en-ZA" sz="2800" baseline="0" dirty="0" smtClean="0"/>
                        <a:t> (Strategic plan, APP and ENE)</a:t>
                      </a:r>
                      <a:endParaRPr lang="en-GB" sz="2800" dirty="0"/>
                    </a:p>
                  </a:txBody>
                  <a:tcPr/>
                </a:tc>
                <a:tc>
                  <a:txBody>
                    <a:bodyPr/>
                    <a:lstStyle/>
                    <a:p>
                      <a:r>
                        <a:rPr lang="en-ZA" sz="2800" dirty="0" smtClean="0"/>
                        <a:t>Minimum of 90% alignment across DST planning documents by 31 March 2018</a:t>
                      </a:r>
                      <a:endParaRPr lang="en-GB" sz="2800" dirty="0"/>
                    </a:p>
                  </a:txBody>
                  <a:tcPr/>
                </a:tc>
              </a:tr>
              <a:tr h="2187540">
                <a:tc>
                  <a:txBody>
                    <a:bodyPr/>
                    <a:lstStyle/>
                    <a:p>
                      <a:r>
                        <a:rPr lang="en-ZA" sz="2800" dirty="0" smtClean="0"/>
                        <a:t>Number of DST public</a:t>
                      </a:r>
                      <a:r>
                        <a:rPr lang="en-ZA" sz="2800" baseline="0" dirty="0" smtClean="0"/>
                        <a:t> </a:t>
                      </a:r>
                      <a:r>
                        <a:rPr lang="en-ZA" sz="2800" dirty="0" smtClean="0"/>
                        <a:t>entities’ annual reports submitted to Parliament</a:t>
                      </a:r>
                      <a:r>
                        <a:rPr lang="en-ZA" sz="2800" baseline="0" dirty="0" smtClean="0"/>
                        <a:t> </a:t>
                      </a:r>
                      <a:endParaRPr lang="en-GB" sz="2800" dirty="0"/>
                    </a:p>
                  </a:txBody>
                  <a:tcPr/>
                </a:tc>
                <a:tc>
                  <a:txBody>
                    <a:bodyPr/>
                    <a:lstStyle/>
                    <a:p>
                      <a:r>
                        <a:rPr lang="en-ZA" sz="2800" dirty="0" smtClean="0"/>
                        <a:t>24 DST public entities’ annual reports submitted to Parliament by 31 March 2018</a:t>
                      </a:r>
                      <a:endParaRPr lang="en-GB" sz="2800" dirty="0"/>
                    </a:p>
                  </a:txBody>
                  <a:tcPr/>
                </a:tc>
              </a:tr>
            </a:tbl>
          </a:graphicData>
        </a:graphic>
      </p:graphicFrame>
      <p:sp>
        <p:nvSpPr>
          <p:cNvPr id="4" name="Slide Number Placeholder 3"/>
          <p:cNvSpPr>
            <a:spLocks noGrp="1"/>
          </p:cNvSpPr>
          <p:nvPr>
            <p:ph type="sldNum" sz="quarter" idx="12"/>
          </p:nvPr>
        </p:nvSpPr>
        <p:spPr/>
        <p:txBody>
          <a:bodyPr/>
          <a:lstStyle/>
          <a:p>
            <a:pPr>
              <a:defRPr/>
            </a:pPr>
            <a:fld id="{C3821441-48AE-4004-A9FF-19E6D030AA43}" type="slidenum">
              <a:rPr lang="en-US" smtClean="0"/>
              <a:pPr>
                <a:defRPr/>
              </a:pPr>
              <a:t>62</a:t>
            </a:fld>
            <a:endParaRPr lang="en-US" dirty="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76200"/>
            <a:ext cx="7239000" cy="914400"/>
          </a:xfrm>
        </p:spPr>
        <p:txBody>
          <a:bodyPr/>
          <a:lstStyle/>
          <a:p>
            <a:pPr algn="ctr"/>
            <a:r>
              <a:rPr lang="en-US" sz="3000" dirty="0" smtClean="0">
                <a:solidFill>
                  <a:schemeClr val="bg1"/>
                </a:solidFill>
                <a:latin typeface="Gill Sans"/>
              </a:rPr>
              <a:t>Selected performance indicators and targets (3)</a:t>
            </a:r>
            <a:endParaRPr lang="en-GB" sz="3000" dirty="0">
              <a:solidFill>
                <a:schemeClr val="bg1"/>
              </a:solidFill>
              <a:latin typeface="Gill Sans"/>
            </a:endParaRPr>
          </a:p>
        </p:txBody>
      </p:sp>
      <p:graphicFrame>
        <p:nvGraphicFramePr>
          <p:cNvPr id="5" name="Content Placeholder 4"/>
          <p:cNvGraphicFramePr>
            <a:graphicFrameLocks noGrp="1"/>
          </p:cNvGraphicFramePr>
          <p:nvPr>
            <p:ph idx="1"/>
          </p:nvPr>
        </p:nvGraphicFramePr>
        <p:xfrm>
          <a:off x="228600" y="1219200"/>
          <a:ext cx="8686800" cy="5486400"/>
        </p:xfrm>
        <a:graphic>
          <a:graphicData uri="http://schemas.openxmlformats.org/drawingml/2006/table">
            <a:tbl>
              <a:tblPr firstRow="1" bandRow="1">
                <a:tableStyleId>{5C22544A-7EE6-4342-B048-85BDC9FD1C3A}</a:tableStyleId>
              </a:tblPr>
              <a:tblGrid>
                <a:gridCol w="4083538"/>
                <a:gridCol w="4603262"/>
              </a:tblGrid>
              <a:tr h="494321">
                <a:tc>
                  <a:txBody>
                    <a:bodyPr/>
                    <a:lstStyle/>
                    <a:p>
                      <a:r>
                        <a:rPr lang="en-ZA" sz="2800" dirty="0" smtClean="0"/>
                        <a:t>Performance indicator </a:t>
                      </a:r>
                      <a:endParaRPr lang="en-GB" sz="2800" dirty="0"/>
                    </a:p>
                  </a:txBody>
                  <a:tcPr/>
                </a:tc>
                <a:tc>
                  <a:txBody>
                    <a:bodyPr/>
                    <a:lstStyle/>
                    <a:p>
                      <a:r>
                        <a:rPr lang="en-ZA" sz="2800" dirty="0" smtClean="0"/>
                        <a:t>MTEF targets </a:t>
                      </a:r>
                      <a:endParaRPr lang="en-GB" sz="2800" dirty="0"/>
                    </a:p>
                  </a:txBody>
                  <a:tcPr/>
                </a:tc>
              </a:tr>
              <a:tr h="1308497">
                <a:tc>
                  <a:txBody>
                    <a:bodyPr/>
                    <a:lstStyle/>
                    <a:p>
                      <a:r>
                        <a:rPr lang="en-ZA" sz="2800" dirty="0" smtClean="0"/>
                        <a:t>Number of disclosures received</a:t>
                      </a:r>
                      <a:r>
                        <a:rPr lang="en-ZA" sz="2800" baseline="0" dirty="0" smtClean="0"/>
                        <a:t> from publicly-funded institutions </a:t>
                      </a:r>
                      <a:endParaRPr lang="en-GB" sz="2800" dirty="0"/>
                    </a:p>
                  </a:txBody>
                  <a:tcPr/>
                </a:tc>
                <a:tc>
                  <a:txBody>
                    <a:bodyPr/>
                    <a:lstStyle/>
                    <a:p>
                      <a:r>
                        <a:rPr lang="en-ZA" sz="2800" baseline="0" dirty="0" smtClean="0"/>
                        <a:t>900 disclosures received from publicly-funded institutions  by 31 March 2018</a:t>
                      </a:r>
                      <a:endParaRPr lang="en-GB" sz="2800" dirty="0"/>
                    </a:p>
                  </a:txBody>
                  <a:tcPr/>
                </a:tc>
              </a:tr>
              <a:tr h="1308497">
                <a:tc>
                  <a:txBody>
                    <a:bodyPr/>
                    <a:lstStyle/>
                    <a:p>
                      <a:r>
                        <a:rPr lang="en-ZA" sz="2800" dirty="0" smtClean="0"/>
                        <a:t>Number of policy directives developed and adopted by government </a:t>
                      </a:r>
                      <a:endParaRPr lang="en-GB" sz="2800" dirty="0"/>
                    </a:p>
                  </a:txBody>
                  <a:tcPr/>
                </a:tc>
                <a:tc>
                  <a:txBody>
                    <a:bodyPr/>
                    <a:lstStyle/>
                    <a:p>
                      <a:r>
                        <a:rPr lang="en-ZA" sz="2800" dirty="0" smtClean="0"/>
                        <a:t>10 policy directives developed and adopted by government by 31 March 2018</a:t>
                      </a:r>
                      <a:endParaRPr lang="en-GB" sz="2800" dirty="0"/>
                    </a:p>
                  </a:txBody>
                  <a:tcPr/>
                </a:tc>
              </a:tr>
              <a:tr h="2122673">
                <a:tc>
                  <a:txBody>
                    <a:bodyPr/>
                    <a:lstStyle/>
                    <a:p>
                      <a:r>
                        <a:rPr lang="en-ZA" sz="2800" dirty="0" smtClean="0"/>
                        <a:t>Number of knowledge products (patents and publications in space science, energy and </a:t>
                      </a:r>
                      <a:r>
                        <a:rPr lang="en-ZA" sz="2800" dirty="0" err="1" smtClean="0"/>
                        <a:t>bioeconomy</a:t>
                      </a:r>
                      <a:r>
                        <a:rPr lang="en-ZA" sz="2800" dirty="0" smtClean="0"/>
                        <a:t>) generated </a:t>
                      </a:r>
                      <a:endParaRPr lang="en-GB" sz="2800" dirty="0"/>
                    </a:p>
                  </a:txBody>
                  <a:tcPr/>
                </a:tc>
                <a:tc>
                  <a:txBody>
                    <a:bodyPr/>
                    <a:lstStyle/>
                    <a:p>
                      <a:r>
                        <a:rPr lang="en-ZA" sz="2800" dirty="0" smtClean="0"/>
                        <a:t>377 knowledge products (patents and publications in space science, energy and </a:t>
                      </a:r>
                      <a:r>
                        <a:rPr lang="en-ZA" sz="2800" dirty="0" err="1" smtClean="0"/>
                        <a:t>bioeconomy</a:t>
                      </a:r>
                      <a:r>
                        <a:rPr lang="en-ZA" sz="2800" dirty="0" smtClean="0"/>
                        <a:t>) generated by</a:t>
                      </a:r>
                      <a:r>
                        <a:rPr lang="en-ZA" sz="2800" baseline="0" dirty="0" smtClean="0"/>
                        <a:t> 31 March 2018</a:t>
                      </a:r>
                      <a:endParaRPr lang="en-GB" sz="2800" dirty="0"/>
                    </a:p>
                  </a:txBody>
                  <a:tcPr/>
                </a:tc>
              </a:tr>
            </a:tbl>
          </a:graphicData>
        </a:graphic>
      </p:graphicFrame>
      <p:sp>
        <p:nvSpPr>
          <p:cNvPr id="4" name="Slide Number Placeholder 3"/>
          <p:cNvSpPr>
            <a:spLocks noGrp="1"/>
          </p:cNvSpPr>
          <p:nvPr>
            <p:ph type="sldNum" sz="quarter" idx="12"/>
          </p:nvPr>
        </p:nvSpPr>
        <p:spPr/>
        <p:txBody>
          <a:bodyPr/>
          <a:lstStyle/>
          <a:p>
            <a:pPr>
              <a:defRPr/>
            </a:pPr>
            <a:fld id="{C3821441-48AE-4004-A9FF-19E6D030AA43}" type="slidenum">
              <a:rPr lang="en-US" smtClean="0"/>
              <a:pPr>
                <a:defRPr/>
              </a:pPr>
              <a:t>63</a:t>
            </a:fld>
            <a:endParaRPr lang="en-US" dirty="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76200"/>
            <a:ext cx="6858000" cy="914400"/>
          </a:xfrm>
        </p:spPr>
        <p:txBody>
          <a:bodyPr/>
          <a:lstStyle/>
          <a:p>
            <a:pPr algn="ctr"/>
            <a:r>
              <a:rPr lang="en-US" sz="3000" dirty="0" smtClean="0">
                <a:solidFill>
                  <a:schemeClr val="bg1"/>
                </a:solidFill>
                <a:latin typeface="Gill Sans"/>
              </a:rPr>
              <a:t>Selected performance indicators and targets (4)</a:t>
            </a:r>
            <a:endParaRPr lang="en-GB" sz="3000" dirty="0">
              <a:solidFill>
                <a:schemeClr val="bg1"/>
              </a:solidFill>
              <a:latin typeface="Gill Sans"/>
            </a:endParaRPr>
          </a:p>
        </p:txBody>
      </p:sp>
      <p:graphicFrame>
        <p:nvGraphicFramePr>
          <p:cNvPr id="5" name="Content Placeholder 4"/>
          <p:cNvGraphicFramePr>
            <a:graphicFrameLocks noGrp="1"/>
          </p:cNvGraphicFramePr>
          <p:nvPr>
            <p:ph idx="1"/>
          </p:nvPr>
        </p:nvGraphicFramePr>
        <p:xfrm>
          <a:off x="228600" y="1219201"/>
          <a:ext cx="8763000" cy="5394960"/>
        </p:xfrm>
        <a:graphic>
          <a:graphicData uri="http://schemas.openxmlformats.org/drawingml/2006/table">
            <a:tbl>
              <a:tblPr firstRow="1" bandRow="1">
                <a:tableStyleId>{5C22544A-7EE6-4342-B048-85BDC9FD1C3A}</a:tableStyleId>
              </a:tblPr>
              <a:tblGrid>
                <a:gridCol w="4495800"/>
                <a:gridCol w="4267200"/>
              </a:tblGrid>
              <a:tr h="489843">
                <a:tc>
                  <a:txBody>
                    <a:bodyPr/>
                    <a:lstStyle/>
                    <a:p>
                      <a:r>
                        <a:rPr lang="en-ZA" sz="2800" dirty="0" smtClean="0"/>
                        <a:t>Performance indicator </a:t>
                      </a:r>
                      <a:endParaRPr lang="en-GB" sz="2800" dirty="0"/>
                    </a:p>
                  </a:txBody>
                  <a:tcPr/>
                </a:tc>
                <a:tc>
                  <a:txBody>
                    <a:bodyPr/>
                    <a:lstStyle/>
                    <a:p>
                      <a:r>
                        <a:rPr lang="en-ZA" sz="2800" dirty="0" smtClean="0"/>
                        <a:t>MTEF targets </a:t>
                      </a:r>
                      <a:endParaRPr lang="en-GB" sz="2800" dirty="0"/>
                    </a:p>
                  </a:txBody>
                  <a:tcPr/>
                </a:tc>
              </a:tr>
              <a:tr h="2910244">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ZA" sz="2800" dirty="0" smtClean="0"/>
                        <a:t>Number of trainees supported (through</a:t>
                      </a:r>
                      <a:r>
                        <a:rPr lang="en-ZA" sz="2800" baseline="0" dirty="0" smtClean="0"/>
                        <a:t> bursaries, internships, high-end-skills development initiatives, conferences and workshops)</a:t>
                      </a:r>
                      <a:r>
                        <a:rPr lang="en-ZA" sz="2800" dirty="0" smtClean="0"/>
                        <a:t> in strategic and emerging research areas</a:t>
                      </a:r>
                      <a:endParaRPr lang="en-GB" sz="2800" dirty="0" smtClean="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ZA" sz="2800" dirty="0" smtClean="0"/>
                        <a:t>600 trainees supporte</a:t>
                      </a:r>
                      <a:r>
                        <a:rPr lang="en-ZA" sz="2800" baseline="0" dirty="0" smtClean="0"/>
                        <a:t>d in strategic and emerging research areas by 31 March 2018</a:t>
                      </a:r>
                      <a:endParaRPr lang="en-GB" sz="2800" dirty="0" smtClean="0"/>
                    </a:p>
                    <a:p>
                      <a:endParaRPr lang="en-GB" sz="2800" dirty="0"/>
                    </a:p>
                  </a:txBody>
                  <a:tcPr/>
                </a:tc>
              </a:tr>
              <a:tr h="1757700">
                <a:tc>
                  <a:txBody>
                    <a:bodyPr/>
                    <a:lstStyle/>
                    <a:p>
                      <a:r>
                        <a:rPr lang="en-ZA" sz="2800" dirty="0" smtClean="0"/>
                        <a:t>Number of new technology</a:t>
                      </a:r>
                      <a:r>
                        <a:rPr lang="en-ZA" sz="2800" baseline="0" dirty="0" smtClean="0"/>
                        <a:t> products, processes and/or services commercialised </a:t>
                      </a:r>
                      <a:endParaRPr lang="en-GB" sz="2800" dirty="0"/>
                    </a:p>
                  </a:txBody>
                  <a:tcPr/>
                </a:tc>
                <a:tc>
                  <a:txBody>
                    <a:bodyPr/>
                    <a:lstStyle/>
                    <a:p>
                      <a:r>
                        <a:rPr lang="en-ZA" sz="2800" dirty="0" smtClean="0"/>
                        <a:t>11 new technology</a:t>
                      </a:r>
                      <a:r>
                        <a:rPr lang="en-ZA" sz="2800" baseline="0" dirty="0" smtClean="0"/>
                        <a:t> products, processes and/or services commercialised  by 31 March 2018</a:t>
                      </a:r>
                      <a:endParaRPr lang="en-GB" sz="2800" dirty="0"/>
                    </a:p>
                  </a:txBody>
                  <a:tcPr/>
                </a:tc>
              </a:tr>
            </a:tbl>
          </a:graphicData>
        </a:graphic>
      </p:graphicFrame>
      <p:sp>
        <p:nvSpPr>
          <p:cNvPr id="4" name="Slide Number Placeholder 3"/>
          <p:cNvSpPr>
            <a:spLocks noGrp="1"/>
          </p:cNvSpPr>
          <p:nvPr>
            <p:ph type="sldNum" sz="quarter" idx="12"/>
          </p:nvPr>
        </p:nvSpPr>
        <p:spPr/>
        <p:txBody>
          <a:bodyPr/>
          <a:lstStyle/>
          <a:p>
            <a:pPr>
              <a:defRPr/>
            </a:pPr>
            <a:fld id="{C3821441-48AE-4004-A9FF-19E6D030AA43}" type="slidenum">
              <a:rPr lang="en-US" smtClean="0"/>
              <a:pPr>
                <a:defRPr/>
              </a:pPr>
              <a:t>64</a:t>
            </a:fld>
            <a:endParaRPr lang="en-US" dirty="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76200"/>
            <a:ext cx="6553200" cy="914400"/>
          </a:xfrm>
        </p:spPr>
        <p:txBody>
          <a:bodyPr/>
          <a:lstStyle/>
          <a:p>
            <a:pPr algn="ctr"/>
            <a:r>
              <a:rPr lang="en-US" sz="3000" dirty="0" smtClean="0">
                <a:solidFill>
                  <a:schemeClr val="bg1"/>
                </a:solidFill>
                <a:latin typeface="Gill Sans"/>
              </a:rPr>
              <a:t>Selected performance indicators and targets (4)</a:t>
            </a:r>
            <a:endParaRPr lang="en-GB" sz="3000" dirty="0">
              <a:solidFill>
                <a:schemeClr val="bg1"/>
              </a:solidFill>
              <a:latin typeface="Gill Sans"/>
            </a:endParaRPr>
          </a:p>
        </p:txBody>
      </p:sp>
      <p:graphicFrame>
        <p:nvGraphicFramePr>
          <p:cNvPr id="5" name="Content Placeholder 4"/>
          <p:cNvGraphicFramePr>
            <a:graphicFrameLocks noGrp="1"/>
          </p:cNvGraphicFramePr>
          <p:nvPr>
            <p:ph idx="1"/>
          </p:nvPr>
        </p:nvGraphicFramePr>
        <p:xfrm>
          <a:off x="228600" y="1219201"/>
          <a:ext cx="8763000" cy="5394960"/>
        </p:xfrm>
        <a:graphic>
          <a:graphicData uri="http://schemas.openxmlformats.org/drawingml/2006/table">
            <a:tbl>
              <a:tblPr firstRow="1" bandRow="1">
                <a:tableStyleId>{5C22544A-7EE6-4342-B048-85BDC9FD1C3A}</a:tableStyleId>
              </a:tblPr>
              <a:tblGrid>
                <a:gridCol w="4495800"/>
                <a:gridCol w="4267200"/>
              </a:tblGrid>
              <a:tr h="489843">
                <a:tc>
                  <a:txBody>
                    <a:bodyPr/>
                    <a:lstStyle/>
                    <a:p>
                      <a:r>
                        <a:rPr lang="en-ZA" sz="2800" dirty="0" smtClean="0"/>
                        <a:t>Performance indicator </a:t>
                      </a:r>
                      <a:endParaRPr lang="en-GB" sz="2800" dirty="0"/>
                    </a:p>
                  </a:txBody>
                  <a:tcPr/>
                </a:tc>
                <a:tc>
                  <a:txBody>
                    <a:bodyPr/>
                    <a:lstStyle/>
                    <a:p>
                      <a:r>
                        <a:rPr lang="en-ZA" sz="2800" dirty="0" smtClean="0"/>
                        <a:t>MTEF targets </a:t>
                      </a:r>
                      <a:endParaRPr lang="en-GB" sz="2800" dirty="0"/>
                    </a:p>
                  </a:txBody>
                  <a:tcPr/>
                </a:tc>
              </a:tr>
              <a:tr h="2910244">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ZA" sz="2800" dirty="0" smtClean="0"/>
                        <a:t>Number of trainees supported (through</a:t>
                      </a:r>
                      <a:r>
                        <a:rPr lang="en-ZA" sz="2800" baseline="0" dirty="0" smtClean="0"/>
                        <a:t> bursaries, internships, high-end-skills development initiatives, conferences and workshops)</a:t>
                      </a:r>
                      <a:r>
                        <a:rPr lang="en-ZA" sz="2800" dirty="0" smtClean="0"/>
                        <a:t> in strategic and emerging research areas</a:t>
                      </a:r>
                      <a:endParaRPr lang="en-GB" sz="2800" dirty="0" smtClean="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ZA" sz="2800" dirty="0" smtClean="0"/>
                        <a:t>600 trainees supporte</a:t>
                      </a:r>
                      <a:r>
                        <a:rPr lang="en-ZA" sz="2800" baseline="0" dirty="0" smtClean="0"/>
                        <a:t>d in strategic and emerging research areas by 31 March 2018</a:t>
                      </a:r>
                      <a:endParaRPr lang="en-GB" sz="2800" dirty="0" smtClean="0"/>
                    </a:p>
                    <a:p>
                      <a:endParaRPr lang="en-GB" sz="2800" dirty="0"/>
                    </a:p>
                  </a:txBody>
                  <a:tcPr/>
                </a:tc>
              </a:tr>
              <a:tr h="1757700">
                <a:tc>
                  <a:txBody>
                    <a:bodyPr/>
                    <a:lstStyle/>
                    <a:p>
                      <a:r>
                        <a:rPr lang="en-ZA" sz="2800" dirty="0" smtClean="0"/>
                        <a:t>Number of new technology</a:t>
                      </a:r>
                      <a:r>
                        <a:rPr lang="en-ZA" sz="2800" baseline="0" dirty="0" smtClean="0"/>
                        <a:t> products, processes and/or services commercialised </a:t>
                      </a:r>
                      <a:endParaRPr lang="en-GB" sz="2800" dirty="0"/>
                    </a:p>
                  </a:txBody>
                  <a:tcPr/>
                </a:tc>
                <a:tc>
                  <a:txBody>
                    <a:bodyPr/>
                    <a:lstStyle/>
                    <a:p>
                      <a:r>
                        <a:rPr lang="en-ZA" sz="2800" dirty="0" smtClean="0"/>
                        <a:t>11 new technology</a:t>
                      </a:r>
                      <a:r>
                        <a:rPr lang="en-ZA" sz="2800" baseline="0" dirty="0" smtClean="0"/>
                        <a:t> products, processes and/or services commercialised  by 31 March 2018</a:t>
                      </a:r>
                      <a:endParaRPr lang="en-GB" sz="2800" dirty="0"/>
                    </a:p>
                  </a:txBody>
                  <a:tcPr/>
                </a:tc>
              </a:tr>
            </a:tbl>
          </a:graphicData>
        </a:graphic>
      </p:graphicFrame>
      <p:sp>
        <p:nvSpPr>
          <p:cNvPr id="4" name="Slide Number Placeholder 3"/>
          <p:cNvSpPr>
            <a:spLocks noGrp="1"/>
          </p:cNvSpPr>
          <p:nvPr>
            <p:ph type="sldNum" sz="quarter" idx="12"/>
          </p:nvPr>
        </p:nvSpPr>
        <p:spPr/>
        <p:txBody>
          <a:bodyPr/>
          <a:lstStyle/>
          <a:p>
            <a:pPr>
              <a:defRPr/>
            </a:pPr>
            <a:fld id="{C3821441-48AE-4004-A9FF-19E6D030AA43}" type="slidenum">
              <a:rPr lang="en-US" smtClean="0"/>
              <a:pPr>
                <a:defRPr/>
              </a:pPr>
              <a:t>65</a:t>
            </a:fld>
            <a:endParaRPr lang="en-US" dirty="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0800" y="76200"/>
            <a:ext cx="5867400" cy="914400"/>
          </a:xfrm>
        </p:spPr>
        <p:txBody>
          <a:bodyPr/>
          <a:lstStyle/>
          <a:p>
            <a:pPr algn="ctr"/>
            <a:r>
              <a:rPr lang="en-US" sz="3000" dirty="0" smtClean="0">
                <a:solidFill>
                  <a:schemeClr val="bg1"/>
                </a:solidFill>
                <a:latin typeface="Gill Sans"/>
              </a:rPr>
              <a:t>Selected performance indicators and targets (5)</a:t>
            </a:r>
            <a:endParaRPr lang="en-GB" sz="3000" dirty="0">
              <a:solidFill>
                <a:schemeClr val="bg1"/>
              </a:solidFill>
              <a:latin typeface="Gill Sans"/>
            </a:endParaRPr>
          </a:p>
        </p:txBody>
      </p:sp>
      <p:graphicFrame>
        <p:nvGraphicFramePr>
          <p:cNvPr id="5" name="Content Placeholder 4"/>
          <p:cNvGraphicFramePr>
            <a:graphicFrameLocks noGrp="1"/>
          </p:cNvGraphicFramePr>
          <p:nvPr>
            <p:ph idx="1"/>
          </p:nvPr>
        </p:nvGraphicFramePr>
        <p:xfrm>
          <a:off x="228600" y="1295401"/>
          <a:ext cx="8763000" cy="5381890"/>
        </p:xfrm>
        <a:graphic>
          <a:graphicData uri="http://schemas.openxmlformats.org/drawingml/2006/table">
            <a:tbl>
              <a:tblPr firstRow="1" bandRow="1">
                <a:tableStyleId>{5C22544A-7EE6-4342-B048-85BDC9FD1C3A}</a:tableStyleId>
              </a:tblPr>
              <a:tblGrid>
                <a:gridCol w="4381500"/>
                <a:gridCol w="4381500"/>
              </a:tblGrid>
              <a:tr h="461436">
                <a:tc>
                  <a:txBody>
                    <a:bodyPr/>
                    <a:lstStyle/>
                    <a:p>
                      <a:r>
                        <a:rPr lang="en-ZA" sz="2800" dirty="0" smtClean="0"/>
                        <a:t>Performance indicator </a:t>
                      </a:r>
                      <a:endParaRPr lang="en-GB" sz="2800" dirty="0"/>
                    </a:p>
                  </a:txBody>
                  <a:tcPr/>
                </a:tc>
                <a:tc>
                  <a:txBody>
                    <a:bodyPr/>
                    <a:lstStyle/>
                    <a:p>
                      <a:r>
                        <a:rPr lang="en-ZA" sz="2800" dirty="0" smtClean="0"/>
                        <a:t>MTEF targets </a:t>
                      </a:r>
                      <a:endParaRPr lang="en-GB" sz="2800" dirty="0"/>
                    </a:p>
                  </a:txBody>
                  <a:tcPr/>
                </a:tc>
              </a:tr>
              <a:tr h="1981461">
                <a:tc>
                  <a:txBody>
                    <a:bodyPr/>
                    <a:lstStyle/>
                    <a:p>
                      <a:r>
                        <a:rPr lang="en-ZA" sz="2800" dirty="0" smtClean="0"/>
                        <a:t>Amount of international funds directly invested in research, innovation and STI HCD programmes in South Africa</a:t>
                      </a:r>
                      <a:endParaRPr lang="en-GB" sz="2800" dirty="0"/>
                    </a:p>
                  </a:txBody>
                  <a:tcPr/>
                </a:tc>
                <a:tc>
                  <a:txBody>
                    <a:bodyPr/>
                    <a:lstStyle/>
                    <a:p>
                      <a:r>
                        <a:rPr lang="en-ZA" sz="2800" dirty="0" smtClean="0"/>
                        <a:t>R2 billion of international funds directly invested in research, innovation and STI HCD programmes in South Africa by 31 March 2019</a:t>
                      </a:r>
                      <a:endParaRPr lang="en-GB" sz="2800" dirty="0"/>
                    </a:p>
                  </a:txBody>
                  <a:tcPr/>
                </a:tc>
              </a:tr>
              <a:tr h="2638690">
                <a:tc>
                  <a:txBody>
                    <a:bodyPr/>
                    <a:lstStyle/>
                    <a:p>
                      <a:r>
                        <a:rPr lang="en-ZA" sz="2800" dirty="0" smtClean="0"/>
                        <a:t>Number of leadership positions occupied by South Africa in international STI governance structures</a:t>
                      </a:r>
                      <a:endParaRPr lang="en-GB" sz="2800" dirty="0"/>
                    </a:p>
                  </a:txBody>
                  <a:tcPr/>
                </a:tc>
                <a:tc>
                  <a:txBody>
                    <a:bodyPr/>
                    <a:lstStyle/>
                    <a:p>
                      <a:r>
                        <a:rPr lang="en-ZA" sz="2800" dirty="0" smtClean="0"/>
                        <a:t>15 leadership positions occupied by South Africa in international STI governance structures by 31 March 2019</a:t>
                      </a:r>
                      <a:endParaRPr lang="en-GB" sz="2800" dirty="0"/>
                    </a:p>
                  </a:txBody>
                  <a:tcPr/>
                </a:tc>
              </a:tr>
            </a:tbl>
          </a:graphicData>
        </a:graphic>
      </p:graphicFrame>
      <p:sp>
        <p:nvSpPr>
          <p:cNvPr id="4" name="Slide Number Placeholder 3"/>
          <p:cNvSpPr>
            <a:spLocks noGrp="1"/>
          </p:cNvSpPr>
          <p:nvPr>
            <p:ph type="sldNum" sz="quarter" idx="12"/>
          </p:nvPr>
        </p:nvSpPr>
        <p:spPr/>
        <p:txBody>
          <a:bodyPr/>
          <a:lstStyle/>
          <a:p>
            <a:pPr>
              <a:defRPr/>
            </a:pPr>
            <a:fld id="{C3821441-48AE-4004-A9FF-19E6D030AA43}" type="slidenum">
              <a:rPr lang="en-US" smtClean="0"/>
              <a:pPr>
                <a:defRPr/>
              </a:pPr>
              <a:t>66</a:t>
            </a:fld>
            <a:endParaRPr lang="en-US" dirty="0"/>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76200"/>
            <a:ext cx="6781800" cy="914400"/>
          </a:xfrm>
        </p:spPr>
        <p:txBody>
          <a:bodyPr/>
          <a:lstStyle/>
          <a:p>
            <a:pPr algn="ctr"/>
            <a:r>
              <a:rPr lang="en-US" sz="3000" dirty="0" smtClean="0">
                <a:solidFill>
                  <a:schemeClr val="bg1"/>
                </a:solidFill>
                <a:latin typeface="Gill Sans"/>
              </a:rPr>
              <a:t>Selected performance indicators and targets (6)</a:t>
            </a:r>
            <a:endParaRPr lang="en-GB" sz="3000" dirty="0">
              <a:solidFill>
                <a:schemeClr val="bg1"/>
              </a:solidFill>
              <a:latin typeface="Gill Sans"/>
            </a:endParaRPr>
          </a:p>
        </p:txBody>
      </p:sp>
      <p:graphicFrame>
        <p:nvGraphicFramePr>
          <p:cNvPr id="5" name="Content Placeholder 4"/>
          <p:cNvGraphicFramePr>
            <a:graphicFrameLocks noGrp="1"/>
          </p:cNvGraphicFramePr>
          <p:nvPr>
            <p:ph idx="1"/>
          </p:nvPr>
        </p:nvGraphicFramePr>
        <p:xfrm>
          <a:off x="228600" y="1310640"/>
          <a:ext cx="8763000" cy="5394960"/>
        </p:xfrm>
        <a:graphic>
          <a:graphicData uri="http://schemas.openxmlformats.org/drawingml/2006/table">
            <a:tbl>
              <a:tblPr firstRow="1" bandRow="1">
                <a:tableStyleId>{5C22544A-7EE6-4342-B048-85BDC9FD1C3A}</a:tableStyleId>
              </a:tblPr>
              <a:tblGrid>
                <a:gridCol w="4381500"/>
                <a:gridCol w="4381500"/>
              </a:tblGrid>
              <a:tr h="517337">
                <a:tc>
                  <a:txBody>
                    <a:bodyPr/>
                    <a:lstStyle/>
                    <a:p>
                      <a:r>
                        <a:rPr lang="en-ZA" sz="2800" dirty="0" smtClean="0"/>
                        <a:t>Performance indicator </a:t>
                      </a:r>
                      <a:endParaRPr lang="en-GB" sz="2800" dirty="0"/>
                    </a:p>
                  </a:txBody>
                  <a:tcPr/>
                </a:tc>
                <a:tc>
                  <a:txBody>
                    <a:bodyPr/>
                    <a:lstStyle/>
                    <a:p>
                      <a:r>
                        <a:rPr lang="en-ZA" sz="2800" dirty="0" smtClean="0"/>
                        <a:t>MTEF</a:t>
                      </a:r>
                      <a:r>
                        <a:rPr lang="en-ZA" sz="2800" baseline="0" dirty="0" smtClean="0"/>
                        <a:t> targets</a:t>
                      </a:r>
                      <a:endParaRPr lang="en-GB" sz="2800" dirty="0"/>
                    </a:p>
                  </a:txBody>
                  <a:tcPr/>
                </a:tc>
              </a:tr>
              <a:tr h="2647546">
                <a:tc>
                  <a:txBody>
                    <a:bodyPr/>
                    <a:lstStyle/>
                    <a:p>
                      <a:r>
                        <a:rPr lang="en-ZA" sz="2800" dirty="0" smtClean="0"/>
                        <a:t>Number of South</a:t>
                      </a:r>
                      <a:r>
                        <a:rPr lang="en-ZA" sz="2800" baseline="0" dirty="0" smtClean="0"/>
                        <a:t> African students accepted into international training programmes offering a postgraduate qualification </a:t>
                      </a:r>
                      <a:endParaRPr lang="en-GB" sz="28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ZA" sz="2800" dirty="0" smtClean="0"/>
                        <a:t>550 of South</a:t>
                      </a:r>
                      <a:r>
                        <a:rPr lang="en-ZA" sz="2800" baseline="0" dirty="0" smtClean="0"/>
                        <a:t> African students accepted into international training programmes  offering a postgraduate qualification by 31 March 2018</a:t>
                      </a:r>
                      <a:endParaRPr lang="en-GB" sz="2800" dirty="0" smtClean="0"/>
                    </a:p>
                  </a:txBody>
                  <a:tcPr/>
                </a:tc>
              </a:tr>
              <a:tr h="2221505">
                <a:tc>
                  <a:txBody>
                    <a:bodyPr/>
                    <a:lstStyle/>
                    <a:p>
                      <a:r>
                        <a:rPr lang="en-ZA" sz="2800" dirty="0" smtClean="0"/>
                        <a:t>Number of approved AU or SADC STI initiatives endorsed at AU or SADC ministerial level supported (financially</a:t>
                      </a:r>
                      <a:r>
                        <a:rPr lang="en-ZA" sz="2800" baseline="0" dirty="0" smtClean="0"/>
                        <a:t> or in-kind)</a:t>
                      </a:r>
                      <a:endParaRPr lang="en-GB" sz="2800" dirty="0"/>
                    </a:p>
                  </a:txBody>
                  <a:tcPr/>
                </a:tc>
                <a:tc>
                  <a:txBody>
                    <a:bodyPr/>
                    <a:lstStyle/>
                    <a:p>
                      <a:r>
                        <a:rPr lang="en-ZA" sz="2800" dirty="0" smtClean="0"/>
                        <a:t>30 approved AU or SADC STI initiatives endorsed at AU or SADC ministerial level supported (financially</a:t>
                      </a:r>
                      <a:r>
                        <a:rPr lang="en-ZA" sz="2800" baseline="0" dirty="0" smtClean="0"/>
                        <a:t> or in-kind) by 31 March 2018</a:t>
                      </a:r>
                      <a:endParaRPr lang="en-GB" sz="2800" dirty="0"/>
                    </a:p>
                  </a:txBody>
                  <a:tcPr/>
                </a:tc>
              </a:tr>
            </a:tbl>
          </a:graphicData>
        </a:graphic>
      </p:graphicFrame>
      <p:sp>
        <p:nvSpPr>
          <p:cNvPr id="4" name="Slide Number Placeholder 3"/>
          <p:cNvSpPr>
            <a:spLocks noGrp="1"/>
          </p:cNvSpPr>
          <p:nvPr>
            <p:ph type="sldNum" sz="quarter" idx="12"/>
          </p:nvPr>
        </p:nvSpPr>
        <p:spPr/>
        <p:txBody>
          <a:bodyPr/>
          <a:lstStyle/>
          <a:p>
            <a:pPr>
              <a:defRPr/>
            </a:pPr>
            <a:fld id="{C3821441-48AE-4004-A9FF-19E6D030AA43}" type="slidenum">
              <a:rPr lang="en-US" smtClean="0"/>
              <a:pPr>
                <a:defRPr/>
              </a:pPr>
              <a:t>67</a:t>
            </a:fld>
            <a:endParaRPr lang="en-US" dirty="0"/>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6200"/>
            <a:ext cx="6781800" cy="914400"/>
          </a:xfrm>
        </p:spPr>
        <p:txBody>
          <a:bodyPr/>
          <a:lstStyle/>
          <a:p>
            <a:pPr algn="ctr"/>
            <a:r>
              <a:rPr lang="en-US" sz="3000" dirty="0" smtClean="0">
                <a:solidFill>
                  <a:schemeClr val="bg1"/>
                </a:solidFill>
                <a:latin typeface="Gill Sans"/>
              </a:rPr>
              <a:t>Selected performance indicators and targets (7)</a:t>
            </a:r>
            <a:endParaRPr lang="en-GB" sz="3000" dirty="0">
              <a:solidFill>
                <a:schemeClr val="bg1"/>
              </a:solidFill>
              <a:latin typeface="Gill Sans"/>
            </a:endParaRPr>
          </a:p>
        </p:txBody>
      </p:sp>
      <p:graphicFrame>
        <p:nvGraphicFramePr>
          <p:cNvPr id="5" name="Content Placeholder 4"/>
          <p:cNvGraphicFramePr>
            <a:graphicFrameLocks noGrp="1"/>
          </p:cNvGraphicFramePr>
          <p:nvPr>
            <p:ph idx="1"/>
          </p:nvPr>
        </p:nvGraphicFramePr>
        <p:xfrm>
          <a:off x="228600" y="1234440"/>
          <a:ext cx="8763000" cy="5394960"/>
        </p:xfrm>
        <a:graphic>
          <a:graphicData uri="http://schemas.openxmlformats.org/drawingml/2006/table">
            <a:tbl>
              <a:tblPr firstRow="1" bandRow="1">
                <a:tableStyleId>{5C22544A-7EE6-4342-B048-85BDC9FD1C3A}</a:tableStyleId>
              </a:tblPr>
              <a:tblGrid>
                <a:gridCol w="4158712"/>
                <a:gridCol w="4604288"/>
              </a:tblGrid>
              <a:tr h="492787">
                <a:tc>
                  <a:txBody>
                    <a:bodyPr/>
                    <a:lstStyle/>
                    <a:p>
                      <a:r>
                        <a:rPr lang="en-ZA" sz="2800" dirty="0" smtClean="0"/>
                        <a:t>Performance indicator </a:t>
                      </a:r>
                      <a:endParaRPr lang="en-GB" sz="2800" dirty="0"/>
                    </a:p>
                  </a:txBody>
                  <a:tcPr/>
                </a:tc>
                <a:tc>
                  <a:txBody>
                    <a:bodyPr/>
                    <a:lstStyle/>
                    <a:p>
                      <a:r>
                        <a:rPr lang="en-ZA" sz="2800" dirty="0" smtClean="0"/>
                        <a:t>MTEF</a:t>
                      </a:r>
                      <a:r>
                        <a:rPr lang="en-ZA" sz="2800" baseline="0" dirty="0" smtClean="0"/>
                        <a:t> targets</a:t>
                      </a:r>
                      <a:endParaRPr lang="en-GB" sz="2800" dirty="0"/>
                    </a:p>
                  </a:txBody>
                  <a:tcPr/>
                </a:tc>
              </a:tr>
              <a:tr h="2521909">
                <a:tc>
                  <a:txBody>
                    <a:bodyPr/>
                    <a:lstStyle/>
                    <a:p>
                      <a:r>
                        <a:rPr lang="en-ZA" sz="2800" dirty="0" smtClean="0"/>
                        <a:t>Number of research, innovation and STI HCD cooperation</a:t>
                      </a:r>
                      <a:r>
                        <a:rPr lang="en-ZA" sz="2800" baseline="0" dirty="0" smtClean="0"/>
                        <a:t> projects co-funded or supported in-kind by DST and other African partners</a:t>
                      </a:r>
                      <a:endParaRPr lang="en-GB" sz="28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ZA" sz="2800" dirty="0" smtClean="0"/>
                        <a:t>100 research, innovation and STI HCD cooperation</a:t>
                      </a:r>
                      <a:r>
                        <a:rPr lang="en-ZA" sz="2800" baseline="0" dirty="0" smtClean="0"/>
                        <a:t> projects co-funded or supported in-kind by DST and other African partners by 31 March 2018</a:t>
                      </a:r>
                      <a:endParaRPr lang="en-GB" sz="2800" dirty="0" smtClean="0"/>
                    </a:p>
                  </a:txBody>
                  <a:tcPr/>
                </a:tc>
              </a:tr>
              <a:tr h="2219291">
                <a:tc>
                  <a:txBody>
                    <a:bodyPr/>
                    <a:lstStyle/>
                    <a:p>
                      <a:r>
                        <a:rPr lang="en-ZA" sz="2800" dirty="0" smtClean="0"/>
                        <a:t>Total number of graduates and students placed in DST-funded work preparation programmes</a:t>
                      </a:r>
                      <a:r>
                        <a:rPr lang="en-ZA" sz="2800" baseline="0" dirty="0" smtClean="0"/>
                        <a:t> in SETI institutions</a:t>
                      </a:r>
                      <a:endParaRPr lang="en-GB" sz="28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ZA" sz="2800" dirty="0" smtClean="0"/>
                        <a:t>2 700 graduates and students placed in DST-funded work preparation programmes</a:t>
                      </a:r>
                      <a:r>
                        <a:rPr lang="en-ZA" sz="2800" baseline="0" dirty="0" smtClean="0"/>
                        <a:t> in SETI institutions by 31 March 2018</a:t>
                      </a:r>
                      <a:endParaRPr lang="en-GB" sz="2800" dirty="0" smtClean="0"/>
                    </a:p>
                  </a:txBody>
                  <a:tcPr/>
                </a:tc>
              </a:tr>
            </a:tbl>
          </a:graphicData>
        </a:graphic>
      </p:graphicFrame>
      <p:sp>
        <p:nvSpPr>
          <p:cNvPr id="4" name="Slide Number Placeholder 3"/>
          <p:cNvSpPr>
            <a:spLocks noGrp="1"/>
          </p:cNvSpPr>
          <p:nvPr>
            <p:ph type="sldNum" sz="quarter" idx="12"/>
          </p:nvPr>
        </p:nvSpPr>
        <p:spPr/>
        <p:txBody>
          <a:bodyPr/>
          <a:lstStyle/>
          <a:p>
            <a:pPr>
              <a:defRPr/>
            </a:pPr>
            <a:fld id="{C3821441-48AE-4004-A9FF-19E6D030AA43}" type="slidenum">
              <a:rPr lang="en-US" smtClean="0"/>
              <a:pPr>
                <a:defRPr/>
              </a:pPr>
              <a:t>68</a:t>
            </a:fld>
            <a:endParaRPr lang="en-US" dirty="0"/>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6200"/>
            <a:ext cx="6705600" cy="914400"/>
          </a:xfrm>
        </p:spPr>
        <p:txBody>
          <a:bodyPr/>
          <a:lstStyle/>
          <a:p>
            <a:pPr algn="ctr"/>
            <a:r>
              <a:rPr lang="en-US" sz="3000" dirty="0" smtClean="0">
                <a:solidFill>
                  <a:schemeClr val="bg1"/>
                </a:solidFill>
                <a:latin typeface="Gill Sans"/>
              </a:rPr>
              <a:t>Selected performance indicators and targets (8)</a:t>
            </a:r>
            <a:endParaRPr lang="en-GB" sz="3000" dirty="0">
              <a:solidFill>
                <a:schemeClr val="bg1"/>
              </a:solidFill>
              <a:latin typeface="Gill Sans"/>
            </a:endParaRPr>
          </a:p>
        </p:txBody>
      </p:sp>
      <p:graphicFrame>
        <p:nvGraphicFramePr>
          <p:cNvPr id="5" name="Content Placeholder 4"/>
          <p:cNvGraphicFramePr>
            <a:graphicFrameLocks noGrp="1"/>
          </p:cNvGraphicFramePr>
          <p:nvPr>
            <p:ph idx="1"/>
          </p:nvPr>
        </p:nvGraphicFramePr>
        <p:xfrm>
          <a:off x="228600" y="1283757"/>
          <a:ext cx="8763000" cy="5394960"/>
        </p:xfrm>
        <a:graphic>
          <a:graphicData uri="http://schemas.openxmlformats.org/drawingml/2006/table">
            <a:tbl>
              <a:tblPr firstRow="1" bandRow="1">
                <a:tableStyleId>{5C22544A-7EE6-4342-B048-85BDC9FD1C3A}</a:tableStyleId>
              </a:tblPr>
              <a:tblGrid>
                <a:gridCol w="4191000"/>
                <a:gridCol w="4572000"/>
              </a:tblGrid>
              <a:tr h="489180">
                <a:tc>
                  <a:txBody>
                    <a:bodyPr/>
                    <a:lstStyle/>
                    <a:p>
                      <a:r>
                        <a:rPr lang="en-ZA" sz="2800" dirty="0" smtClean="0"/>
                        <a:t>Performance indicator </a:t>
                      </a:r>
                      <a:endParaRPr lang="en-GB" sz="2800" dirty="0"/>
                    </a:p>
                  </a:txBody>
                  <a:tcPr/>
                </a:tc>
                <a:tc>
                  <a:txBody>
                    <a:bodyPr/>
                    <a:lstStyle/>
                    <a:p>
                      <a:r>
                        <a:rPr lang="en-ZA" sz="2800" dirty="0" smtClean="0"/>
                        <a:t>MTEF targets </a:t>
                      </a:r>
                      <a:endParaRPr lang="en-GB" sz="2800" dirty="0"/>
                    </a:p>
                  </a:txBody>
                  <a:tcPr/>
                </a:tc>
              </a:tr>
              <a:tr h="1697744">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ZA" sz="2800" dirty="0" smtClean="0"/>
                        <a:t>Average amount of</a:t>
                      </a:r>
                      <a:r>
                        <a:rPr lang="en-ZA" sz="2800" baseline="0" dirty="0" smtClean="0"/>
                        <a:t> </a:t>
                      </a:r>
                      <a:r>
                        <a:rPr lang="en-ZA" sz="2800" dirty="0" smtClean="0"/>
                        <a:t>bandwidth per </a:t>
                      </a:r>
                      <a:r>
                        <a:rPr lang="en-ZA" sz="2800" dirty="0" err="1" smtClean="0"/>
                        <a:t>SANReN</a:t>
                      </a:r>
                      <a:r>
                        <a:rPr lang="en-ZA" sz="2800" dirty="0" smtClean="0"/>
                        <a:t> site per year </a:t>
                      </a:r>
                      <a:endParaRPr lang="en-GB" sz="2800" dirty="0" smtClean="0"/>
                    </a:p>
                    <a:p>
                      <a:endParaRPr lang="en-GB" sz="28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ZA" sz="2800" dirty="0" smtClean="0"/>
                        <a:t>5 000 Mbps average bandwidth capacity available </a:t>
                      </a:r>
                      <a:r>
                        <a:rPr lang="en-ZA" sz="2800" baseline="0" dirty="0" smtClean="0"/>
                        <a:t>per </a:t>
                      </a:r>
                      <a:r>
                        <a:rPr lang="en-ZA" sz="2800" baseline="0" dirty="0" err="1" smtClean="0"/>
                        <a:t>SANReN</a:t>
                      </a:r>
                      <a:r>
                        <a:rPr lang="en-ZA" sz="2800" baseline="0" dirty="0" smtClean="0"/>
                        <a:t> site by 31 March 2018</a:t>
                      </a:r>
                      <a:endParaRPr lang="en-GB" sz="2800" dirty="0" smtClean="0"/>
                    </a:p>
                  </a:txBody>
                  <a:tcPr/>
                </a:tc>
              </a:tr>
              <a:tr h="2906307">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ZA" sz="2800" dirty="0" smtClean="0"/>
                        <a:t>Number of biennial</a:t>
                      </a:r>
                      <a:r>
                        <a:rPr lang="en-ZA" sz="2800" baseline="0" dirty="0" smtClean="0"/>
                        <a:t> reports on the state of climate change in South Africa  approved by Cabinet</a:t>
                      </a:r>
                      <a:endParaRPr lang="en-GB" sz="2800" dirty="0" smtClean="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ZA" sz="2800" dirty="0" smtClean="0"/>
                        <a:t>First report on the state of climate change in South Africa submitted to Cabinet for approval and process</a:t>
                      </a:r>
                      <a:r>
                        <a:rPr lang="en-ZA" sz="2800" baseline="0" dirty="0" smtClean="0"/>
                        <a:t> of compiling second biennial report initiated b</a:t>
                      </a:r>
                      <a:r>
                        <a:rPr lang="en-ZA" sz="2800" dirty="0" smtClean="0"/>
                        <a:t>y 31 March 2018</a:t>
                      </a:r>
                      <a:endParaRPr lang="en-GB" sz="2800" dirty="0" smtClean="0"/>
                    </a:p>
                  </a:txBody>
                  <a:tcPr/>
                </a:tc>
              </a:tr>
            </a:tbl>
          </a:graphicData>
        </a:graphic>
      </p:graphicFrame>
      <p:sp>
        <p:nvSpPr>
          <p:cNvPr id="4" name="Slide Number Placeholder 3"/>
          <p:cNvSpPr>
            <a:spLocks noGrp="1"/>
          </p:cNvSpPr>
          <p:nvPr>
            <p:ph type="sldNum" sz="quarter" idx="12"/>
          </p:nvPr>
        </p:nvSpPr>
        <p:spPr/>
        <p:txBody>
          <a:bodyPr/>
          <a:lstStyle/>
          <a:p>
            <a:pPr>
              <a:defRPr/>
            </a:pPr>
            <a:fld id="{C3821441-48AE-4004-A9FF-19E6D030AA43}" type="slidenum">
              <a:rPr lang="en-US" smtClean="0"/>
              <a:pPr>
                <a:defRPr/>
              </a:pPr>
              <a:t>69</a:t>
            </a:fld>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2"/>
          <p:cNvSpPr>
            <a:spLocks noGrp="1"/>
          </p:cNvSpPr>
          <p:nvPr>
            <p:ph type="title"/>
          </p:nvPr>
        </p:nvSpPr>
        <p:spPr>
          <a:xfrm>
            <a:off x="1981200" y="0"/>
            <a:ext cx="7162800" cy="990600"/>
          </a:xfrm>
        </p:spPr>
        <p:style>
          <a:lnRef idx="2">
            <a:schemeClr val="dk1"/>
          </a:lnRef>
          <a:fillRef idx="1">
            <a:schemeClr val="lt1"/>
          </a:fillRef>
          <a:effectRef idx="0">
            <a:schemeClr val="dk1"/>
          </a:effectRef>
          <a:fontRef idx="minor">
            <a:schemeClr val="dk1"/>
          </a:fontRef>
        </p:style>
        <p:txBody>
          <a:bodyPr/>
          <a:lstStyle/>
          <a:p>
            <a:r>
              <a:rPr lang="en-US" sz="3600" dirty="0" smtClean="0">
                <a:solidFill>
                  <a:schemeClr val="tx1"/>
                </a:solidFill>
                <a:latin typeface="+mn-lt"/>
              </a:rPr>
              <a:t>South Africa’s STI: Where to Go? </a:t>
            </a:r>
            <a:endParaRPr lang="en-GB" sz="3600" dirty="0" smtClean="0">
              <a:solidFill>
                <a:schemeClr val="tx1"/>
              </a:solidFill>
              <a:latin typeface="+mn-lt"/>
            </a:endParaRPr>
          </a:p>
        </p:txBody>
      </p:sp>
      <p:graphicFrame>
        <p:nvGraphicFramePr>
          <p:cNvPr id="5" name="Content Placeholder 4"/>
          <p:cNvGraphicFramePr>
            <a:graphicFrameLocks noGrp="1"/>
          </p:cNvGraphicFramePr>
          <p:nvPr>
            <p:ph idx="1"/>
          </p:nvPr>
        </p:nvGraphicFramePr>
        <p:xfrm>
          <a:off x="457200" y="990600"/>
          <a:ext cx="8229600" cy="5486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76200"/>
            <a:ext cx="6705600" cy="914400"/>
          </a:xfrm>
        </p:spPr>
        <p:txBody>
          <a:bodyPr/>
          <a:lstStyle/>
          <a:p>
            <a:pPr algn="ctr"/>
            <a:r>
              <a:rPr lang="en-US" sz="3000" dirty="0" smtClean="0">
                <a:solidFill>
                  <a:schemeClr val="bg1"/>
                </a:solidFill>
                <a:latin typeface="Gill Sans"/>
              </a:rPr>
              <a:t>Selected performance indicators and targets (9)</a:t>
            </a:r>
            <a:endParaRPr lang="en-GB" sz="3000" dirty="0">
              <a:solidFill>
                <a:schemeClr val="bg1"/>
              </a:solidFill>
              <a:latin typeface="Gill Sans"/>
            </a:endParaRPr>
          </a:p>
        </p:txBody>
      </p:sp>
      <p:graphicFrame>
        <p:nvGraphicFramePr>
          <p:cNvPr id="5" name="Content Placeholder 4"/>
          <p:cNvGraphicFramePr>
            <a:graphicFrameLocks noGrp="1"/>
          </p:cNvGraphicFramePr>
          <p:nvPr>
            <p:ph idx="1"/>
          </p:nvPr>
        </p:nvGraphicFramePr>
        <p:xfrm>
          <a:off x="228600" y="1295401"/>
          <a:ext cx="8763000" cy="4968240"/>
        </p:xfrm>
        <a:graphic>
          <a:graphicData uri="http://schemas.openxmlformats.org/drawingml/2006/table">
            <a:tbl>
              <a:tblPr firstRow="1" bandRow="1">
                <a:tableStyleId>{5C22544A-7EE6-4342-B048-85BDC9FD1C3A}</a:tableStyleId>
              </a:tblPr>
              <a:tblGrid>
                <a:gridCol w="4381500"/>
                <a:gridCol w="4381500"/>
              </a:tblGrid>
              <a:tr h="461436">
                <a:tc>
                  <a:txBody>
                    <a:bodyPr/>
                    <a:lstStyle/>
                    <a:p>
                      <a:r>
                        <a:rPr lang="en-ZA" sz="2800" dirty="0" smtClean="0"/>
                        <a:t>Performance indicator </a:t>
                      </a:r>
                      <a:endParaRPr lang="en-GB" sz="2800" dirty="0"/>
                    </a:p>
                  </a:txBody>
                  <a:tcPr/>
                </a:tc>
                <a:tc>
                  <a:txBody>
                    <a:bodyPr/>
                    <a:lstStyle/>
                    <a:p>
                      <a:r>
                        <a:rPr lang="en-ZA" sz="2800" dirty="0" smtClean="0"/>
                        <a:t>MTEF targets </a:t>
                      </a:r>
                      <a:endParaRPr lang="en-GB" sz="2800" dirty="0"/>
                    </a:p>
                  </a:txBody>
                  <a:tcPr/>
                </a:tc>
              </a:tr>
              <a:tr h="1310639">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ZA" sz="2800" dirty="0" smtClean="0"/>
                        <a:t>Number of research infrastructure grants awarded</a:t>
                      </a:r>
                      <a:r>
                        <a:rPr lang="en-ZA" sz="2800" baseline="0" dirty="0" smtClean="0"/>
                        <a:t> as per award letters</a:t>
                      </a:r>
                      <a:endParaRPr lang="en-GB" sz="2800" dirty="0" smtClean="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ZA" sz="2800" dirty="0" smtClean="0"/>
                        <a:t>200 research infrastructure grants awarded</a:t>
                      </a:r>
                      <a:r>
                        <a:rPr lang="en-ZA" sz="2800" baseline="0" dirty="0" smtClean="0"/>
                        <a:t> as per award letters by 31 March 2018</a:t>
                      </a:r>
                      <a:endParaRPr lang="en-GB" sz="2800" dirty="0" smtClean="0"/>
                    </a:p>
                  </a:txBody>
                  <a:tcPr/>
                </a:tc>
              </a:tr>
              <a:tr h="2638690">
                <a:tc>
                  <a:txBody>
                    <a:bodyPr/>
                    <a:lstStyle/>
                    <a:p>
                      <a:r>
                        <a:rPr lang="en-ZA" sz="2800" dirty="0" smtClean="0"/>
                        <a:t>Number of regulations on Astronomy Advantage Areas</a:t>
                      </a:r>
                      <a:r>
                        <a:rPr lang="en-ZA" sz="2800" baseline="0" dirty="0" smtClean="0"/>
                        <a:t> (AAAs) gazetted </a:t>
                      </a:r>
                      <a:endParaRPr lang="en-GB" sz="2800" dirty="0"/>
                    </a:p>
                  </a:txBody>
                  <a:tcPr/>
                </a:tc>
                <a:tc>
                  <a:txBody>
                    <a:bodyPr/>
                    <a:lstStyle/>
                    <a:p>
                      <a:r>
                        <a:rPr lang="en-ZA" sz="2800" dirty="0" smtClean="0"/>
                        <a:t>3 regulations on AAAs (frequency spectrum, electronic</a:t>
                      </a:r>
                      <a:r>
                        <a:rPr lang="en-ZA" sz="2800" baseline="0" dirty="0" smtClean="0"/>
                        <a:t> magnetic interference and SKA procedural matters and financial compensation) </a:t>
                      </a:r>
                      <a:r>
                        <a:rPr lang="en-ZA" sz="2800" dirty="0" smtClean="0"/>
                        <a:t>gazetted by 31 March 2018</a:t>
                      </a:r>
                      <a:endParaRPr lang="en-GB" sz="2800" dirty="0"/>
                    </a:p>
                  </a:txBody>
                  <a:tcPr/>
                </a:tc>
              </a:tr>
            </a:tbl>
          </a:graphicData>
        </a:graphic>
      </p:graphicFrame>
      <p:sp>
        <p:nvSpPr>
          <p:cNvPr id="4" name="Slide Number Placeholder 3"/>
          <p:cNvSpPr>
            <a:spLocks noGrp="1"/>
          </p:cNvSpPr>
          <p:nvPr>
            <p:ph type="sldNum" sz="quarter" idx="12"/>
          </p:nvPr>
        </p:nvSpPr>
        <p:spPr/>
        <p:txBody>
          <a:bodyPr/>
          <a:lstStyle/>
          <a:p>
            <a:pPr>
              <a:defRPr/>
            </a:pPr>
            <a:fld id="{C3821441-48AE-4004-A9FF-19E6D030AA43}" type="slidenum">
              <a:rPr lang="en-US" smtClean="0"/>
              <a:pPr>
                <a:defRPr/>
              </a:pPr>
              <a:t>70</a:t>
            </a:fld>
            <a:endParaRPr lang="en-US" dirty="0"/>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76200"/>
            <a:ext cx="6705600" cy="914400"/>
          </a:xfrm>
        </p:spPr>
        <p:txBody>
          <a:bodyPr/>
          <a:lstStyle/>
          <a:p>
            <a:pPr algn="ctr"/>
            <a:r>
              <a:rPr lang="en-US" sz="3000" dirty="0" smtClean="0">
                <a:solidFill>
                  <a:schemeClr val="bg1"/>
                </a:solidFill>
                <a:latin typeface="Gill Sans"/>
              </a:rPr>
              <a:t>Selected performance indicators and targets (10)</a:t>
            </a:r>
            <a:endParaRPr lang="en-GB" sz="3000" dirty="0">
              <a:solidFill>
                <a:schemeClr val="bg1"/>
              </a:solidFill>
              <a:latin typeface="Gill Sans"/>
            </a:endParaRPr>
          </a:p>
        </p:txBody>
      </p:sp>
      <p:graphicFrame>
        <p:nvGraphicFramePr>
          <p:cNvPr id="5" name="Content Placeholder 4"/>
          <p:cNvGraphicFramePr>
            <a:graphicFrameLocks noGrp="1"/>
          </p:cNvGraphicFramePr>
          <p:nvPr>
            <p:ph idx="1"/>
          </p:nvPr>
        </p:nvGraphicFramePr>
        <p:xfrm>
          <a:off x="228600" y="1260089"/>
          <a:ext cx="8763000" cy="5232151"/>
        </p:xfrm>
        <a:graphic>
          <a:graphicData uri="http://schemas.openxmlformats.org/drawingml/2006/table">
            <a:tbl>
              <a:tblPr firstRow="1" bandRow="1">
                <a:tableStyleId>{5C22544A-7EE6-4342-B048-85BDC9FD1C3A}</a:tableStyleId>
              </a:tblPr>
              <a:tblGrid>
                <a:gridCol w="4455763"/>
                <a:gridCol w="4307237"/>
              </a:tblGrid>
              <a:tr h="497097">
                <a:tc>
                  <a:txBody>
                    <a:bodyPr/>
                    <a:lstStyle/>
                    <a:p>
                      <a:r>
                        <a:rPr lang="en-ZA" sz="2800" dirty="0" smtClean="0"/>
                        <a:t>Performance indicator </a:t>
                      </a:r>
                      <a:endParaRPr lang="en-GB" sz="2800" dirty="0"/>
                    </a:p>
                  </a:txBody>
                  <a:tcPr/>
                </a:tc>
                <a:tc>
                  <a:txBody>
                    <a:bodyPr/>
                    <a:lstStyle/>
                    <a:p>
                      <a:r>
                        <a:rPr lang="en-ZA" sz="2800" dirty="0" smtClean="0"/>
                        <a:t>MTEF targets </a:t>
                      </a:r>
                      <a:endParaRPr lang="en-GB" sz="2800" dirty="0"/>
                    </a:p>
                  </a:txBody>
                  <a:tcPr/>
                </a:tc>
              </a:tr>
              <a:tr h="2488951">
                <a:tc>
                  <a:txBody>
                    <a:bodyPr/>
                    <a:lstStyle/>
                    <a:p>
                      <a:r>
                        <a:rPr lang="en-ZA" sz="2800" dirty="0" smtClean="0"/>
                        <a:t>Number of knowledge products on innovation for inclusive development published </a:t>
                      </a:r>
                      <a:endParaRPr lang="en-GB" sz="2800" dirty="0"/>
                    </a:p>
                  </a:txBody>
                  <a:tcPr/>
                </a:tc>
                <a:tc>
                  <a:txBody>
                    <a:bodyPr/>
                    <a:lstStyle/>
                    <a:p>
                      <a:r>
                        <a:rPr lang="en-ZA" sz="2800" dirty="0" smtClean="0"/>
                        <a:t>14 knowledge products on innovation for inclusive development published by</a:t>
                      </a:r>
                      <a:r>
                        <a:rPr lang="en-ZA" sz="2800" baseline="0" dirty="0" smtClean="0"/>
                        <a:t> 31 March 2018</a:t>
                      </a:r>
                      <a:endParaRPr lang="en-GB" sz="2800" dirty="0"/>
                    </a:p>
                  </a:txBody>
                  <a:tcPr/>
                </a:tc>
              </a:tr>
              <a:tr h="2134592">
                <a:tc>
                  <a:txBody>
                    <a:bodyPr/>
                    <a:lstStyle/>
                    <a:p>
                      <a:r>
                        <a:rPr lang="en-ZA" sz="2800" dirty="0" smtClean="0"/>
                        <a:t>Number of reports and policy briefings on the innovation system and innovation policy approved </a:t>
                      </a:r>
                      <a:r>
                        <a:rPr lang="en-ZA" sz="2800" dirty="0" err="1" smtClean="0"/>
                        <a:t>Exco</a:t>
                      </a:r>
                      <a:r>
                        <a:rPr lang="en-ZA" sz="2800" dirty="0" smtClean="0"/>
                        <a:t>/ published </a:t>
                      </a:r>
                      <a:endParaRPr lang="en-GB" sz="2800" dirty="0"/>
                    </a:p>
                  </a:txBody>
                  <a:tcPr/>
                </a:tc>
                <a:tc>
                  <a:txBody>
                    <a:bodyPr/>
                    <a:lstStyle/>
                    <a:p>
                      <a:r>
                        <a:rPr lang="en-ZA" sz="2800" dirty="0" smtClean="0"/>
                        <a:t>17 reports and policy briefings on the innovation system and innovation policy approved </a:t>
                      </a:r>
                      <a:r>
                        <a:rPr lang="en-ZA" sz="2800" dirty="0" err="1" smtClean="0"/>
                        <a:t>Exco</a:t>
                      </a:r>
                      <a:r>
                        <a:rPr lang="en-ZA" sz="2800" dirty="0" smtClean="0"/>
                        <a:t>/ published by 31 March 2018</a:t>
                      </a:r>
                      <a:endParaRPr lang="en-GB" sz="2800" dirty="0"/>
                    </a:p>
                  </a:txBody>
                  <a:tcPr/>
                </a:tc>
              </a:tr>
            </a:tbl>
          </a:graphicData>
        </a:graphic>
      </p:graphicFrame>
      <p:sp>
        <p:nvSpPr>
          <p:cNvPr id="4" name="Slide Number Placeholder 3"/>
          <p:cNvSpPr>
            <a:spLocks noGrp="1"/>
          </p:cNvSpPr>
          <p:nvPr>
            <p:ph type="sldNum" sz="quarter" idx="12"/>
          </p:nvPr>
        </p:nvSpPr>
        <p:spPr/>
        <p:txBody>
          <a:bodyPr/>
          <a:lstStyle/>
          <a:p>
            <a:pPr>
              <a:defRPr/>
            </a:pPr>
            <a:fld id="{C3821441-48AE-4004-A9FF-19E6D030AA43}" type="slidenum">
              <a:rPr lang="en-US" smtClean="0"/>
              <a:pPr>
                <a:defRPr/>
              </a:pPr>
              <a:t>71</a:t>
            </a:fld>
            <a:endParaRPr lang="en-US" dirty="0"/>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6200"/>
            <a:ext cx="6705600" cy="914400"/>
          </a:xfrm>
        </p:spPr>
        <p:txBody>
          <a:bodyPr/>
          <a:lstStyle/>
          <a:p>
            <a:pPr algn="ctr"/>
            <a:r>
              <a:rPr lang="en-US" sz="3000" dirty="0" smtClean="0">
                <a:solidFill>
                  <a:schemeClr val="bg1"/>
                </a:solidFill>
                <a:latin typeface="Gill Sans"/>
              </a:rPr>
              <a:t>Selected performance indicators and targets (11)</a:t>
            </a:r>
            <a:endParaRPr lang="en-GB" sz="3000" dirty="0">
              <a:solidFill>
                <a:schemeClr val="bg1"/>
              </a:solidFill>
              <a:latin typeface="Gill Sans"/>
            </a:endParaRPr>
          </a:p>
        </p:txBody>
      </p:sp>
      <p:graphicFrame>
        <p:nvGraphicFramePr>
          <p:cNvPr id="5" name="Content Placeholder 4"/>
          <p:cNvGraphicFramePr>
            <a:graphicFrameLocks noGrp="1"/>
          </p:cNvGraphicFramePr>
          <p:nvPr>
            <p:ph idx="1"/>
          </p:nvPr>
        </p:nvGraphicFramePr>
        <p:xfrm>
          <a:off x="228600" y="1260089"/>
          <a:ext cx="8763000" cy="5394960"/>
        </p:xfrm>
        <a:graphic>
          <a:graphicData uri="http://schemas.openxmlformats.org/drawingml/2006/table">
            <a:tbl>
              <a:tblPr firstRow="1" bandRow="1">
                <a:tableStyleId>{5C22544A-7EE6-4342-B048-85BDC9FD1C3A}</a:tableStyleId>
              </a:tblPr>
              <a:tblGrid>
                <a:gridCol w="4455763"/>
                <a:gridCol w="4307237"/>
              </a:tblGrid>
              <a:tr h="497097">
                <a:tc>
                  <a:txBody>
                    <a:bodyPr/>
                    <a:lstStyle/>
                    <a:p>
                      <a:r>
                        <a:rPr lang="en-ZA" sz="2800" dirty="0" smtClean="0"/>
                        <a:t>Performance indicator </a:t>
                      </a:r>
                      <a:endParaRPr lang="en-GB" sz="2800" dirty="0"/>
                    </a:p>
                  </a:txBody>
                  <a:tcPr/>
                </a:tc>
                <a:tc>
                  <a:txBody>
                    <a:bodyPr/>
                    <a:lstStyle/>
                    <a:p>
                      <a:r>
                        <a:rPr lang="en-ZA" sz="2800" dirty="0" smtClean="0"/>
                        <a:t>MTEF</a:t>
                      </a:r>
                      <a:r>
                        <a:rPr lang="en-ZA" sz="2800" baseline="0" dirty="0" smtClean="0"/>
                        <a:t> </a:t>
                      </a:r>
                      <a:r>
                        <a:rPr lang="en-ZA" sz="2800" dirty="0" smtClean="0"/>
                        <a:t>targets </a:t>
                      </a:r>
                      <a:endParaRPr lang="en-GB" sz="2800" dirty="0"/>
                    </a:p>
                  </a:txBody>
                  <a:tcPr/>
                </a:tc>
              </a:tr>
              <a:tr h="2488951">
                <a:tc>
                  <a:txBody>
                    <a:bodyPr/>
                    <a:lstStyle/>
                    <a:p>
                      <a:r>
                        <a:rPr lang="en-ZA" sz="2800" dirty="0" smtClean="0"/>
                        <a:t>Number of instruments funded in support of increased localisation, competitiveness and R&amp;D-led industry development</a:t>
                      </a:r>
                      <a:endParaRPr lang="en-GB" sz="2800" dirty="0"/>
                    </a:p>
                  </a:txBody>
                  <a:tcPr/>
                </a:tc>
                <a:tc>
                  <a:txBody>
                    <a:bodyPr/>
                    <a:lstStyle/>
                    <a:p>
                      <a:r>
                        <a:rPr lang="en-ZA" sz="2800" dirty="0" smtClean="0"/>
                        <a:t>11 instruments funded in support of increased localisation, competitiveness and R&amp;D-led industry</a:t>
                      </a:r>
                      <a:r>
                        <a:rPr lang="en-ZA" sz="2800" baseline="0" dirty="0" smtClean="0"/>
                        <a:t> development </a:t>
                      </a:r>
                      <a:r>
                        <a:rPr lang="en-ZA" sz="2800" dirty="0" smtClean="0"/>
                        <a:t>by</a:t>
                      </a:r>
                      <a:r>
                        <a:rPr lang="en-ZA" sz="2800" baseline="0" dirty="0" smtClean="0"/>
                        <a:t> 31 March 2018</a:t>
                      </a:r>
                      <a:endParaRPr lang="en-GB" sz="2800" dirty="0"/>
                    </a:p>
                  </a:txBody>
                  <a:tcPr/>
                </a:tc>
              </a:tr>
              <a:tr h="2134592">
                <a:tc>
                  <a:txBody>
                    <a:bodyPr/>
                    <a:lstStyle/>
                    <a:p>
                      <a:r>
                        <a:rPr lang="en-ZA" sz="2800" dirty="0" smtClean="0"/>
                        <a:t>Turnaround</a:t>
                      </a:r>
                      <a:r>
                        <a:rPr lang="en-ZA" sz="2800" baseline="0" dirty="0" smtClean="0"/>
                        <a:t> time in providing pre-approval decisions on applications for the R&amp;D tax incentive</a:t>
                      </a:r>
                      <a:endParaRPr lang="en-GB" sz="2800" dirty="0"/>
                    </a:p>
                  </a:txBody>
                  <a:tcPr/>
                </a:tc>
                <a:tc>
                  <a:txBody>
                    <a:bodyPr/>
                    <a:lstStyle/>
                    <a:p>
                      <a:r>
                        <a:rPr lang="en-ZA" sz="2800" dirty="0" smtClean="0"/>
                        <a:t>Pre-approval</a:t>
                      </a:r>
                      <a:r>
                        <a:rPr lang="en-ZA" sz="2800" baseline="0" dirty="0" smtClean="0"/>
                        <a:t> decisions provided within 90 days of date of application for the R&amp;D tax incentive by 31 March 2018</a:t>
                      </a:r>
                      <a:endParaRPr lang="en-GB" sz="2800" dirty="0"/>
                    </a:p>
                  </a:txBody>
                  <a:tcPr/>
                </a:tc>
              </a:tr>
            </a:tbl>
          </a:graphicData>
        </a:graphic>
      </p:graphicFrame>
      <p:sp>
        <p:nvSpPr>
          <p:cNvPr id="4" name="Slide Number Placeholder 3"/>
          <p:cNvSpPr>
            <a:spLocks noGrp="1"/>
          </p:cNvSpPr>
          <p:nvPr>
            <p:ph type="sldNum" sz="quarter" idx="12"/>
          </p:nvPr>
        </p:nvSpPr>
        <p:spPr/>
        <p:txBody>
          <a:bodyPr/>
          <a:lstStyle/>
          <a:p>
            <a:pPr>
              <a:defRPr/>
            </a:pPr>
            <a:fld id="{C3821441-48AE-4004-A9FF-19E6D030AA43}" type="slidenum">
              <a:rPr lang="en-US" smtClean="0"/>
              <a:pPr>
                <a:defRPr/>
              </a:pPr>
              <a:t>72</a:t>
            </a:fld>
            <a:endParaRPr lang="en-US" dirty="0"/>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6200"/>
            <a:ext cx="6858000" cy="914400"/>
          </a:xfrm>
        </p:spPr>
        <p:txBody>
          <a:bodyPr/>
          <a:lstStyle/>
          <a:p>
            <a:pPr algn="ctr"/>
            <a:r>
              <a:rPr lang="en-US" sz="3000" dirty="0" smtClean="0">
                <a:solidFill>
                  <a:schemeClr val="bg1"/>
                </a:solidFill>
                <a:latin typeface="Gill Sans"/>
              </a:rPr>
              <a:t>Selected performance indicators and targets (12)</a:t>
            </a:r>
            <a:endParaRPr lang="en-GB" sz="3000" dirty="0">
              <a:solidFill>
                <a:schemeClr val="bg1"/>
              </a:solidFill>
              <a:latin typeface="Gill Sans"/>
            </a:endParaRPr>
          </a:p>
        </p:txBody>
      </p:sp>
      <p:graphicFrame>
        <p:nvGraphicFramePr>
          <p:cNvPr id="5" name="Content Placeholder 4"/>
          <p:cNvGraphicFramePr>
            <a:graphicFrameLocks noGrp="1"/>
          </p:cNvGraphicFramePr>
          <p:nvPr>
            <p:ph idx="1"/>
          </p:nvPr>
        </p:nvGraphicFramePr>
        <p:xfrm>
          <a:off x="228600" y="1260089"/>
          <a:ext cx="8763000" cy="4876800"/>
        </p:xfrm>
        <a:graphic>
          <a:graphicData uri="http://schemas.openxmlformats.org/drawingml/2006/table">
            <a:tbl>
              <a:tblPr firstRow="1" bandRow="1">
                <a:tableStyleId>{5C22544A-7EE6-4342-B048-85BDC9FD1C3A}</a:tableStyleId>
              </a:tblPr>
              <a:tblGrid>
                <a:gridCol w="4455763"/>
                <a:gridCol w="4307237"/>
              </a:tblGrid>
              <a:tr h="497097">
                <a:tc>
                  <a:txBody>
                    <a:bodyPr/>
                    <a:lstStyle/>
                    <a:p>
                      <a:r>
                        <a:rPr lang="en-ZA" sz="2800" dirty="0" smtClean="0"/>
                        <a:t>Performance indicator </a:t>
                      </a:r>
                      <a:endParaRPr lang="en-GB" sz="2800" dirty="0"/>
                    </a:p>
                  </a:txBody>
                  <a:tcPr/>
                </a:tc>
                <a:tc>
                  <a:txBody>
                    <a:bodyPr/>
                    <a:lstStyle/>
                    <a:p>
                      <a:r>
                        <a:rPr lang="en-ZA" sz="2800" dirty="0" smtClean="0"/>
                        <a:t>MTEF</a:t>
                      </a:r>
                      <a:r>
                        <a:rPr lang="en-ZA" sz="2800" baseline="0" dirty="0" smtClean="0"/>
                        <a:t> </a:t>
                      </a:r>
                      <a:r>
                        <a:rPr lang="en-ZA" sz="2800" dirty="0" smtClean="0"/>
                        <a:t>targets </a:t>
                      </a:r>
                      <a:endParaRPr lang="en-GB" sz="2800" dirty="0"/>
                    </a:p>
                  </a:txBody>
                  <a:tcPr/>
                </a:tc>
              </a:tr>
              <a:tr h="2488951">
                <a:tc>
                  <a:txBody>
                    <a:bodyPr/>
                    <a:lstStyle/>
                    <a:p>
                      <a:r>
                        <a:rPr lang="en-ZA" sz="2800" dirty="0" smtClean="0"/>
                        <a:t>Number of high-level</a:t>
                      </a:r>
                      <a:r>
                        <a:rPr lang="en-ZA" sz="2800" baseline="0" dirty="0" smtClean="0"/>
                        <a:t> research graduates (master’s and doctoral) fully funded or co-funded in designated niche areas (advanced manufacturing, aerospace, chemicals, mining, advanced metals ,ICTs and sector innovation funds)</a:t>
                      </a:r>
                      <a:endParaRPr lang="en-GB" sz="2800" dirty="0"/>
                    </a:p>
                  </a:txBody>
                  <a:tcPr/>
                </a:tc>
                <a:tc>
                  <a:txBody>
                    <a:bodyPr/>
                    <a:lstStyle/>
                    <a:p>
                      <a:r>
                        <a:rPr lang="en-ZA" sz="2800" dirty="0" smtClean="0"/>
                        <a:t>863 high-level</a:t>
                      </a:r>
                      <a:r>
                        <a:rPr lang="en-ZA" sz="2800" baseline="0" dirty="0" smtClean="0"/>
                        <a:t> research graduates (master’s and doctoral) fully funded or co-funded in designated niche areas (advanced manufacturing, aerospace, chemicals, mining, advanced metals ,ICTs and sector innovation funds) by 31 March 2018</a:t>
                      </a:r>
                      <a:endParaRPr lang="en-GB" sz="2800" dirty="0"/>
                    </a:p>
                  </a:txBody>
                  <a:tcPr/>
                </a:tc>
              </a:tr>
            </a:tbl>
          </a:graphicData>
        </a:graphic>
      </p:graphicFrame>
      <p:sp>
        <p:nvSpPr>
          <p:cNvPr id="4" name="Slide Number Placeholder 3"/>
          <p:cNvSpPr>
            <a:spLocks noGrp="1"/>
          </p:cNvSpPr>
          <p:nvPr>
            <p:ph type="sldNum" sz="quarter" idx="12"/>
          </p:nvPr>
        </p:nvSpPr>
        <p:spPr/>
        <p:txBody>
          <a:bodyPr/>
          <a:lstStyle/>
          <a:p>
            <a:pPr>
              <a:defRPr/>
            </a:pPr>
            <a:fld id="{C3821441-48AE-4004-A9FF-19E6D030AA43}" type="slidenum">
              <a:rPr lang="en-US" smtClean="0"/>
              <a:pPr>
                <a:defRPr/>
              </a:pPr>
              <a:t>73</a:t>
            </a:fld>
            <a:endParaRPr lang="en-US" dirty="0"/>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304800"/>
            <a:ext cx="6934200" cy="487363"/>
          </a:xfrm>
        </p:spPr>
        <p:txBody>
          <a:bodyPr/>
          <a:lstStyle/>
          <a:p>
            <a:pPr marL="101600">
              <a:lnSpc>
                <a:spcPct val="80000"/>
              </a:lnSpc>
              <a:spcBef>
                <a:spcPts val="850"/>
              </a:spcBef>
            </a:pPr>
            <a:r>
              <a:rPr lang="en-US" sz="2000" dirty="0" smtClean="0">
                <a:solidFill>
                  <a:srgbClr val="FFFFFF"/>
                </a:solidFill>
                <a:latin typeface="Gill Sans MT" pitchFamily="34" charset="0"/>
                <a:sym typeface="Helvetica Neue"/>
              </a:rPr>
              <a:t>Gross Expenditure on Research and Development (GERD)  in current and constant 2005 Rand values</a:t>
            </a:r>
            <a:r>
              <a:rPr lang="en-US" sz="2000" dirty="0" smtClean="0">
                <a:latin typeface="Gill Sans MT" pitchFamily="34" charset="0"/>
              </a:rPr>
              <a:t/>
            </a:r>
            <a:br>
              <a:rPr lang="en-US" sz="2000" dirty="0" smtClean="0">
                <a:latin typeface="Gill Sans MT" pitchFamily="34" charset="0"/>
              </a:rPr>
            </a:br>
            <a:endParaRPr lang="en-GB" sz="2000" dirty="0"/>
          </a:p>
        </p:txBody>
      </p:sp>
      <p:sp>
        <p:nvSpPr>
          <p:cNvPr id="4" name="Slide Number Placeholder 3"/>
          <p:cNvSpPr>
            <a:spLocks noGrp="1"/>
          </p:cNvSpPr>
          <p:nvPr>
            <p:ph type="sldNum" sz="quarter" idx="12"/>
          </p:nvPr>
        </p:nvSpPr>
        <p:spPr/>
        <p:txBody>
          <a:bodyPr/>
          <a:lstStyle/>
          <a:p>
            <a:pPr>
              <a:defRPr/>
            </a:pPr>
            <a:fld id="{A2CB52BF-52D3-4AFA-AD9C-F15B6D08A8F2}" type="slidenum">
              <a:rPr lang="en-US" smtClean="0"/>
              <a:pPr>
                <a:defRPr/>
              </a:pPr>
              <a:t>74</a:t>
            </a:fld>
            <a:endParaRPr lang="en-US" dirty="0"/>
          </a:p>
        </p:txBody>
      </p:sp>
      <p:graphicFrame>
        <p:nvGraphicFramePr>
          <p:cNvPr id="5" name="Content Placeholder 4"/>
          <p:cNvGraphicFramePr>
            <a:graphicFrameLocks noGrp="1"/>
          </p:cNvGraphicFramePr>
          <p:nvPr>
            <p:ph idx="1"/>
          </p:nvPr>
        </p:nvGraphicFramePr>
        <p:xfrm>
          <a:off x="0" y="2667000"/>
          <a:ext cx="9144000" cy="383222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Table 6"/>
          <p:cNvGraphicFramePr>
            <a:graphicFrameLocks noGrp="1"/>
          </p:cNvGraphicFramePr>
          <p:nvPr/>
        </p:nvGraphicFramePr>
        <p:xfrm>
          <a:off x="0" y="990600"/>
          <a:ext cx="9144000" cy="1676400"/>
        </p:xfrm>
        <a:graphic>
          <a:graphicData uri="http://schemas.openxmlformats.org/drawingml/2006/table">
            <a:tbl>
              <a:tblPr firstRow="1" bandRow="1">
                <a:tableStyleId>{5C22544A-7EE6-4342-B048-85BDC9FD1C3A}</a:tableStyleId>
              </a:tblPr>
              <a:tblGrid>
                <a:gridCol w="1143000"/>
                <a:gridCol w="8001000"/>
              </a:tblGrid>
              <a:tr h="299258">
                <a:tc>
                  <a:txBody>
                    <a:bodyPr/>
                    <a:lstStyle/>
                    <a:p>
                      <a:r>
                        <a:rPr lang="en-ZA" dirty="0" smtClean="0"/>
                        <a:t>GERD</a:t>
                      </a:r>
                      <a:endParaRPr lang="en-GB" dirty="0"/>
                    </a:p>
                  </a:txBody>
                  <a:tcPr/>
                </a:tc>
                <a:tc>
                  <a:txBody>
                    <a:bodyPr/>
                    <a:lstStyle/>
                    <a:p>
                      <a:pPr algn="ctr"/>
                      <a:r>
                        <a:rPr lang="en-ZA" dirty="0" smtClean="0"/>
                        <a:t>Comment</a:t>
                      </a:r>
                      <a:endParaRPr lang="en-GB" dirty="0"/>
                    </a:p>
                  </a:txBody>
                  <a:tcPr/>
                </a:tc>
              </a:tr>
              <a:tr h="1072342">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kern="1200" dirty="0" smtClean="0">
                          <a:solidFill>
                            <a:schemeClr val="dk1"/>
                          </a:solidFill>
                          <a:latin typeface="+mn-lt"/>
                          <a:ea typeface="+mn-ea"/>
                          <a:cs typeface="+mn-cs"/>
                        </a:rPr>
                        <a:t>R23</a:t>
                      </a:r>
                      <a:r>
                        <a:rPr lang="en-US" sz="1800" kern="1200" baseline="0" dirty="0" smtClean="0">
                          <a:solidFill>
                            <a:schemeClr val="dk1"/>
                          </a:solidFill>
                          <a:latin typeface="+mn-lt"/>
                          <a:ea typeface="+mn-ea"/>
                          <a:cs typeface="+mn-cs"/>
                        </a:rPr>
                        <a:t>.871 billion</a:t>
                      </a:r>
                      <a:endParaRPr lang="en-GB" sz="1800" kern="1200" dirty="0" smtClean="0">
                        <a:solidFill>
                          <a:schemeClr val="dk1"/>
                        </a:solidFill>
                        <a:latin typeface="+mn-lt"/>
                        <a:ea typeface="+mn-ea"/>
                        <a:cs typeface="+mn-cs"/>
                      </a:endParaRPr>
                    </a:p>
                    <a:p>
                      <a:endParaRPr lang="en-GB" dirty="0"/>
                    </a:p>
                  </a:txBody>
                  <a:tcPr/>
                </a:tc>
                <a:tc>
                  <a:txBody>
                    <a:bodyPr/>
                    <a:lstStyle/>
                    <a:p>
                      <a:pPr marL="361950" marR="0" lvl="0" indent="-361950" algn="l" defTabSz="457200" rtl="0" eaLnBrk="1" fontAlgn="auto" latinLnBrk="0" hangingPunct="1">
                        <a:lnSpc>
                          <a:spcPct val="100000"/>
                        </a:lnSpc>
                        <a:spcBef>
                          <a:spcPts val="0"/>
                        </a:spcBef>
                        <a:spcAft>
                          <a:spcPts val="0"/>
                        </a:spcAft>
                        <a:buClrTx/>
                        <a:buSzTx/>
                        <a:buFont typeface="Arial" pitchFamily="34" charset="0"/>
                        <a:buChar char="•"/>
                        <a:tabLst/>
                        <a:defRPr/>
                      </a:pPr>
                      <a:r>
                        <a:rPr lang="en-US" sz="1800" kern="1200" dirty="0" smtClean="0">
                          <a:solidFill>
                            <a:schemeClr val="dk1"/>
                          </a:solidFill>
                          <a:latin typeface="+mn-lt"/>
                          <a:ea typeface="+mn-ea"/>
                          <a:cs typeface="+mn-cs"/>
                        </a:rPr>
                        <a:t>The 2012/13</a:t>
                      </a:r>
                      <a:r>
                        <a:rPr lang="en-US" sz="1800" kern="1200" baseline="0" dirty="0" smtClean="0">
                          <a:solidFill>
                            <a:schemeClr val="dk1"/>
                          </a:solidFill>
                          <a:latin typeface="+mn-lt"/>
                          <a:ea typeface="+mn-ea"/>
                          <a:cs typeface="+mn-cs"/>
                        </a:rPr>
                        <a:t> survey </a:t>
                      </a:r>
                      <a:r>
                        <a:rPr lang="en-US" sz="1800" kern="1200" dirty="0" smtClean="0">
                          <a:solidFill>
                            <a:schemeClr val="dk1"/>
                          </a:solidFill>
                          <a:latin typeface="+mn-lt"/>
                          <a:ea typeface="+mn-ea"/>
                          <a:cs typeface="+mn-cs"/>
                        </a:rPr>
                        <a:t>registered an increase o</a:t>
                      </a:r>
                      <a:r>
                        <a:rPr lang="en-US" sz="1800" kern="1200" baseline="0" dirty="0" smtClean="0">
                          <a:solidFill>
                            <a:schemeClr val="dk1"/>
                          </a:solidFill>
                          <a:latin typeface="+mn-lt"/>
                          <a:ea typeface="+mn-ea"/>
                          <a:cs typeface="+mn-cs"/>
                        </a:rPr>
                        <a:t>f  R1.662 billion or 9.7%    from R22.209 billion reported in 2011/12.</a:t>
                      </a:r>
                    </a:p>
                    <a:p>
                      <a:pPr marL="361950" marR="0" lvl="0" indent="-361950" algn="l" defTabSz="457200" rtl="0" eaLnBrk="1" fontAlgn="auto" latinLnBrk="0" hangingPunct="1">
                        <a:lnSpc>
                          <a:spcPct val="100000"/>
                        </a:lnSpc>
                        <a:spcBef>
                          <a:spcPts val="0"/>
                        </a:spcBef>
                        <a:spcAft>
                          <a:spcPts val="0"/>
                        </a:spcAft>
                        <a:buClrTx/>
                        <a:buSzTx/>
                        <a:buFont typeface="Arial" pitchFamily="34" charset="0"/>
                        <a:buNone/>
                        <a:tabLst/>
                        <a:defRPr/>
                      </a:pPr>
                      <a:endParaRPr lang="en-US" sz="800" kern="1200" baseline="0" dirty="0" smtClean="0">
                        <a:solidFill>
                          <a:schemeClr val="dk1"/>
                        </a:solidFill>
                        <a:latin typeface="+mn-lt"/>
                        <a:ea typeface="+mn-ea"/>
                        <a:cs typeface="+mn-cs"/>
                      </a:endParaRPr>
                    </a:p>
                    <a:p>
                      <a:pPr marL="361950" marR="0" lvl="0" indent="-361950" algn="l" defTabSz="457200" rtl="0" eaLnBrk="1" fontAlgn="auto" latinLnBrk="0" hangingPunct="1">
                        <a:lnSpc>
                          <a:spcPct val="100000"/>
                        </a:lnSpc>
                        <a:spcBef>
                          <a:spcPts val="0"/>
                        </a:spcBef>
                        <a:spcAft>
                          <a:spcPts val="0"/>
                        </a:spcAft>
                        <a:buClrTx/>
                        <a:buSzTx/>
                        <a:buFont typeface="Arial" pitchFamily="34" charset="0"/>
                        <a:buChar char="•"/>
                        <a:tabLst/>
                        <a:defRPr/>
                      </a:pPr>
                      <a:r>
                        <a:rPr lang="en-US" sz="1800" kern="1200" dirty="0" smtClean="0">
                          <a:solidFill>
                            <a:schemeClr val="dk1"/>
                          </a:solidFill>
                          <a:latin typeface="+mn-lt"/>
                          <a:ea typeface="+mn-ea"/>
                          <a:cs typeface="+mn-cs"/>
                        </a:rPr>
                        <a:t>The GERD has increased from 2011/12 to 2012/13 in both nominal and real terms, after the  decrease in 2008/09 to 2010/11.</a:t>
                      </a:r>
                      <a:endParaRPr lang="en-GB" dirty="0"/>
                    </a:p>
                  </a:txBody>
                  <a:tcPr/>
                </a:tc>
              </a:tr>
            </a:tbl>
          </a:graphicData>
        </a:graphic>
      </p:graphicFrame>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Number Placeholder 3"/>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8D9ECA0-A1B0-4F43-A22C-1F06EDE622D9}" type="slidenum">
              <a:rPr lang="en-US" smtClean="0">
                <a:latin typeface="Gill Sans MT" pitchFamily="34" charset="0"/>
                <a:cs typeface="Arial" pitchFamily="34" charset="0"/>
              </a:rPr>
              <a:pPr fontAlgn="base">
                <a:spcBef>
                  <a:spcPct val="0"/>
                </a:spcBef>
                <a:spcAft>
                  <a:spcPct val="0"/>
                </a:spcAft>
              </a:pPr>
              <a:t>75</a:t>
            </a:fld>
            <a:endParaRPr lang="en-US" smtClean="0">
              <a:latin typeface="Gill Sans MT" pitchFamily="34" charset="0"/>
              <a:cs typeface="Arial" pitchFamily="34" charset="0"/>
            </a:endParaRPr>
          </a:p>
        </p:txBody>
      </p:sp>
      <p:sp>
        <p:nvSpPr>
          <p:cNvPr id="10243" name="AutoShape 8"/>
          <p:cNvSpPr>
            <a:spLocks/>
          </p:cNvSpPr>
          <p:nvPr/>
        </p:nvSpPr>
        <p:spPr bwMode="auto">
          <a:xfrm>
            <a:off x="1828800" y="152400"/>
            <a:ext cx="7391400" cy="738188"/>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noFill/>
          <a:ln w="9525">
            <a:noFill/>
            <a:miter lim="800000"/>
            <a:headEnd/>
            <a:tailEnd/>
          </a:ln>
        </p:spPr>
        <p:txBody>
          <a:bodyPr lIns="0" tIns="0" rIns="0" bIns="0" anchor="ctr"/>
          <a:lstStyle/>
          <a:p>
            <a:pPr marL="101600" algn="ctr">
              <a:lnSpc>
                <a:spcPct val="80000"/>
              </a:lnSpc>
              <a:spcBef>
                <a:spcPts val="850"/>
              </a:spcBef>
            </a:pPr>
            <a:r>
              <a:rPr lang="en-US" sz="3500" b="1" dirty="0" smtClean="0">
                <a:solidFill>
                  <a:srgbClr val="FFFFFF"/>
                </a:solidFill>
                <a:latin typeface="Gill Sans MT" pitchFamily="34" charset="0"/>
                <a:sym typeface="Helvetica Neue"/>
              </a:rPr>
              <a:t>GERD </a:t>
            </a:r>
            <a:r>
              <a:rPr lang="en-US" sz="3500" b="1" dirty="0">
                <a:solidFill>
                  <a:srgbClr val="FFFFFF"/>
                </a:solidFill>
                <a:latin typeface="Gill Sans MT" pitchFamily="34" charset="0"/>
                <a:sym typeface="Helvetica Neue"/>
              </a:rPr>
              <a:t>as a % of GDP</a:t>
            </a:r>
          </a:p>
        </p:txBody>
      </p:sp>
      <p:graphicFrame>
        <p:nvGraphicFramePr>
          <p:cNvPr id="6" name="Table 5"/>
          <p:cNvGraphicFramePr>
            <a:graphicFrameLocks noGrp="1"/>
          </p:cNvGraphicFramePr>
          <p:nvPr/>
        </p:nvGraphicFramePr>
        <p:xfrm>
          <a:off x="0" y="990600"/>
          <a:ext cx="9144000" cy="1752599"/>
        </p:xfrm>
        <a:graphic>
          <a:graphicData uri="http://schemas.openxmlformats.org/drawingml/2006/table">
            <a:tbl>
              <a:tblPr firstRow="1" bandRow="1">
                <a:tableStyleId>{5C22544A-7EE6-4342-B048-85BDC9FD1C3A}</a:tableStyleId>
              </a:tblPr>
              <a:tblGrid>
                <a:gridCol w="1103586"/>
                <a:gridCol w="8040414"/>
              </a:tblGrid>
              <a:tr h="45094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GERD/GDP</a:t>
                      </a:r>
                      <a:endParaRPr lang="en-GB" sz="1400" dirty="0"/>
                    </a:p>
                  </a:txBody>
                  <a:tcPr/>
                </a:tc>
                <a:tc>
                  <a:txBody>
                    <a:bodyPr/>
                    <a:lstStyle/>
                    <a:p>
                      <a:pPr algn="ctr"/>
                      <a:r>
                        <a:rPr lang="en-US" sz="1800" dirty="0" smtClean="0">
                          <a:effectLst>
                            <a:outerShdw blurRad="38100" dist="38100" dir="2700000" algn="tl">
                              <a:srgbClr val="000000">
                                <a:alpha val="43137"/>
                              </a:srgbClr>
                            </a:outerShdw>
                          </a:effectLst>
                        </a:rPr>
                        <a:t>Comment </a:t>
                      </a:r>
                      <a:endParaRPr lang="en-GB" sz="1800" dirty="0">
                        <a:effectLst>
                          <a:outerShdw blurRad="38100" dist="38100" dir="2700000" algn="tl">
                            <a:srgbClr val="000000">
                              <a:alpha val="43137"/>
                            </a:srgbClr>
                          </a:outerShdw>
                        </a:effectLst>
                      </a:endParaRPr>
                    </a:p>
                  </a:txBody>
                  <a:tcPr/>
                </a:tc>
              </a:tr>
              <a:tr h="130165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0.76 %</a:t>
                      </a:r>
                      <a:endParaRPr lang="en-GB" sz="1400" dirty="0" smtClean="0"/>
                    </a:p>
                    <a:p>
                      <a:endParaRPr lang="en-GB" sz="1400" dirty="0"/>
                    </a:p>
                  </a:txBody>
                  <a:tcPr/>
                </a:tc>
                <a:tc>
                  <a:txBody>
                    <a:bodyPr/>
                    <a:lstStyle/>
                    <a:p>
                      <a:pPr marL="0" marR="0" lvl="0" indent="0" algn="just" defTabSz="914400" rtl="0" eaLnBrk="1" fontAlgn="auto" latinLnBrk="0" hangingPunct="1">
                        <a:lnSpc>
                          <a:spcPct val="150000"/>
                        </a:lnSpc>
                        <a:spcBef>
                          <a:spcPts val="0"/>
                        </a:spcBef>
                        <a:spcAft>
                          <a:spcPts val="0"/>
                        </a:spcAft>
                        <a:buClrTx/>
                        <a:buSzTx/>
                        <a:buFont typeface="Arial" pitchFamily="34" charset="0"/>
                        <a:buChar char="•"/>
                        <a:tabLst/>
                        <a:defRPr/>
                      </a:pPr>
                      <a:r>
                        <a:rPr lang="en-GB" sz="1600" kern="1200" dirty="0" smtClean="0">
                          <a:solidFill>
                            <a:schemeClr val="dk1"/>
                          </a:solidFill>
                          <a:latin typeface="+mn-lt"/>
                          <a:ea typeface="+mn-ea"/>
                          <a:cs typeface="+mn-cs"/>
                        </a:rPr>
                        <a:t>In the three</a:t>
                      </a:r>
                      <a:r>
                        <a:rPr lang="en-GB" sz="1600" kern="1200" baseline="0" dirty="0" smtClean="0">
                          <a:solidFill>
                            <a:schemeClr val="dk1"/>
                          </a:solidFill>
                          <a:latin typeface="+mn-lt"/>
                          <a:ea typeface="+mn-ea"/>
                          <a:cs typeface="+mn-cs"/>
                        </a:rPr>
                        <a:t> </a:t>
                      </a:r>
                      <a:r>
                        <a:rPr lang="en-GB" sz="1600" kern="1200" dirty="0" smtClean="0">
                          <a:solidFill>
                            <a:schemeClr val="dk1"/>
                          </a:solidFill>
                          <a:latin typeface="+mn-lt"/>
                          <a:ea typeface="+mn-ea"/>
                          <a:cs typeface="+mn-cs"/>
                        </a:rPr>
                        <a:t>consecutive years, 2010/11</a:t>
                      </a:r>
                      <a:r>
                        <a:rPr lang="en-GB" sz="1600" kern="1200" baseline="0" dirty="0" smtClean="0">
                          <a:solidFill>
                            <a:schemeClr val="dk1"/>
                          </a:solidFill>
                          <a:latin typeface="+mn-lt"/>
                          <a:ea typeface="+mn-ea"/>
                          <a:cs typeface="+mn-cs"/>
                        </a:rPr>
                        <a:t> to </a:t>
                      </a:r>
                      <a:r>
                        <a:rPr lang="en-GB" sz="1600" kern="1200" dirty="0" smtClean="0">
                          <a:solidFill>
                            <a:schemeClr val="dk1"/>
                          </a:solidFill>
                          <a:latin typeface="+mn-lt"/>
                          <a:ea typeface="+mn-ea"/>
                          <a:cs typeface="+mn-cs"/>
                        </a:rPr>
                        <a:t>2012/13, GERD/GDP remained</a:t>
                      </a:r>
                      <a:r>
                        <a:rPr lang="en-GB" sz="1600" kern="1200" baseline="0" dirty="0" smtClean="0">
                          <a:solidFill>
                            <a:schemeClr val="dk1"/>
                          </a:solidFill>
                          <a:latin typeface="+mn-lt"/>
                          <a:ea typeface="+mn-ea"/>
                          <a:cs typeface="+mn-cs"/>
                        </a:rPr>
                        <a:t> constant </a:t>
                      </a:r>
                      <a:r>
                        <a:rPr lang="en-GB" sz="1600" kern="1200" dirty="0" smtClean="0">
                          <a:solidFill>
                            <a:schemeClr val="dk1"/>
                          </a:solidFill>
                          <a:latin typeface="+mn-lt"/>
                          <a:ea typeface="+mn-ea"/>
                          <a:cs typeface="+mn-cs"/>
                        </a:rPr>
                        <a:t>at 0.76%.</a:t>
                      </a:r>
                      <a:r>
                        <a:rPr lang="en-GB" sz="1600" kern="1200" baseline="0" dirty="0" smtClean="0">
                          <a:solidFill>
                            <a:schemeClr val="dk1"/>
                          </a:solidFill>
                          <a:latin typeface="+mn-lt"/>
                          <a:ea typeface="+mn-ea"/>
                          <a:cs typeface="+mn-cs"/>
                        </a:rPr>
                        <a:t> </a:t>
                      </a:r>
                      <a:r>
                        <a:rPr lang="en-US" sz="1600" kern="1200" dirty="0" smtClean="0">
                          <a:solidFill>
                            <a:schemeClr val="dk1"/>
                          </a:solidFill>
                          <a:latin typeface="+mn-lt"/>
                          <a:ea typeface="+mn-ea"/>
                          <a:cs typeface="+mn-cs"/>
                        </a:rPr>
                        <a:t> </a:t>
                      </a:r>
                    </a:p>
                    <a:p>
                      <a:pPr marL="0" marR="0" lvl="0" indent="0" algn="just" defTabSz="914400" rtl="0" eaLnBrk="1" fontAlgn="auto" latinLnBrk="0" hangingPunct="1">
                        <a:lnSpc>
                          <a:spcPct val="150000"/>
                        </a:lnSpc>
                        <a:spcBef>
                          <a:spcPts val="0"/>
                        </a:spcBef>
                        <a:spcAft>
                          <a:spcPts val="0"/>
                        </a:spcAft>
                        <a:buClrTx/>
                        <a:buSzTx/>
                        <a:buFont typeface="Arial" pitchFamily="34" charset="0"/>
                        <a:buChar char="•"/>
                        <a:tabLst/>
                        <a:defRPr/>
                      </a:pPr>
                      <a:r>
                        <a:rPr lang="en-US" sz="1600" kern="1200" baseline="0" dirty="0" smtClean="0">
                          <a:solidFill>
                            <a:schemeClr val="tx1"/>
                          </a:solidFill>
                          <a:latin typeface="+mn-lt"/>
                          <a:ea typeface="+mn-ea"/>
                          <a:cs typeface="+mn-cs"/>
                        </a:rPr>
                        <a:t>At constant 2005 prices, GERD growth rate was at 2.6% from 2011/12, which is almost the same as GDP at 2.5% in 2012</a:t>
                      </a:r>
                      <a:endParaRPr lang="en-GB" sz="1600" kern="1200" dirty="0">
                        <a:solidFill>
                          <a:schemeClr val="tx1"/>
                        </a:solidFill>
                        <a:latin typeface="+mn-lt"/>
                        <a:ea typeface="+mn-ea"/>
                        <a:cs typeface="+mn-cs"/>
                      </a:endParaRPr>
                    </a:p>
                  </a:txBody>
                  <a:tcPr/>
                </a:tc>
              </a:tr>
            </a:tbl>
          </a:graphicData>
        </a:graphic>
      </p:graphicFrame>
      <p:graphicFrame>
        <p:nvGraphicFramePr>
          <p:cNvPr id="8" name="Chart 7"/>
          <p:cNvGraphicFramePr/>
          <p:nvPr/>
        </p:nvGraphicFramePr>
        <p:xfrm>
          <a:off x="0" y="2996026"/>
          <a:ext cx="8991600" cy="3380962"/>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idx="4294967295"/>
          </p:nvPr>
        </p:nvSpPr>
        <p:spPr>
          <a:xfrm>
            <a:off x="1952625" y="0"/>
            <a:ext cx="8867775" cy="1020763"/>
          </a:xfrm>
        </p:spPr>
        <p:txBody>
          <a:bodyPr/>
          <a:lstStyle/>
          <a:p>
            <a:r>
              <a:rPr lang="en-ZA" sz="4000" dirty="0" smtClean="0">
                <a:solidFill>
                  <a:schemeClr val="bg1"/>
                </a:solidFill>
                <a:latin typeface="Gill Sans MT" pitchFamily="34" charset="0"/>
                <a:cs typeface="Arial" charset="0"/>
              </a:rPr>
              <a:t>DST MTEF Budget Estimates</a:t>
            </a:r>
            <a:endParaRPr lang="en-GB" sz="4000" dirty="0" smtClean="0">
              <a:solidFill>
                <a:schemeClr val="bg1"/>
              </a:solidFill>
              <a:latin typeface="Gill Sans MT" pitchFamily="34" charset="0"/>
              <a:cs typeface="Arial" charset="0"/>
            </a:endParaRPr>
          </a:p>
        </p:txBody>
      </p:sp>
      <p:graphicFrame>
        <p:nvGraphicFramePr>
          <p:cNvPr id="6" name="Table 5"/>
          <p:cNvGraphicFramePr>
            <a:graphicFrameLocks noGrp="1"/>
          </p:cNvGraphicFramePr>
          <p:nvPr/>
        </p:nvGraphicFramePr>
        <p:xfrm>
          <a:off x="103188" y="1082675"/>
          <a:ext cx="8888314" cy="5714972"/>
        </p:xfrm>
        <a:graphic>
          <a:graphicData uri="http://schemas.openxmlformats.org/drawingml/2006/table">
            <a:tbl>
              <a:tblPr/>
              <a:tblGrid>
                <a:gridCol w="4586679"/>
                <a:gridCol w="1486019"/>
                <a:gridCol w="1407808"/>
                <a:gridCol w="1407808"/>
              </a:tblGrid>
              <a:tr h="601685">
                <a:tc>
                  <a:txBody>
                    <a:bodyPr/>
                    <a:lstStyle/>
                    <a:p>
                      <a:pPr>
                        <a:lnSpc>
                          <a:spcPct val="100000"/>
                        </a:lnSpc>
                        <a:spcAft>
                          <a:spcPts val="0"/>
                        </a:spcAft>
                      </a:pPr>
                      <a:r>
                        <a:rPr lang="en-US" sz="2000" b="1" kern="1200" dirty="0" smtClean="0">
                          <a:solidFill>
                            <a:schemeClr val="tx1"/>
                          </a:solidFill>
                          <a:latin typeface="Gill Sans MT" pitchFamily="34" charset="0"/>
                          <a:ea typeface="Calibri"/>
                          <a:cs typeface="Times New Roman"/>
                        </a:rPr>
                        <a:t>R’ thousand </a:t>
                      </a:r>
                      <a:endParaRPr lang="en-GB" sz="2000" b="1" kern="1200" dirty="0">
                        <a:solidFill>
                          <a:schemeClr val="tx1"/>
                        </a:solidFill>
                        <a:latin typeface="Gill Sans MT" pitchFamily="34" charset="0"/>
                        <a:ea typeface="Calibri"/>
                        <a:cs typeface="Times New Roman"/>
                      </a:endParaRPr>
                    </a:p>
                  </a:txBody>
                  <a:tcPr marL="8393" marR="8393" marT="839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58ED5"/>
                    </a:solidFill>
                  </a:tcPr>
                </a:tc>
                <a:tc>
                  <a:txBody>
                    <a:bodyPr/>
                    <a:lstStyle/>
                    <a:p>
                      <a:pPr>
                        <a:lnSpc>
                          <a:spcPct val="100000"/>
                        </a:lnSpc>
                        <a:spcAft>
                          <a:spcPts val="0"/>
                        </a:spcAft>
                      </a:pPr>
                      <a:r>
                        <a:rPr lang="en-GB" sz="2000" b="1" dirty="0" smtClean="0">
                          <a:latin typeface="Gill Sans MT" pitchFamily="34" charset="0"/>
                          <a:ea typeface="Calibri"/>
                          <a:cs typeface="Times New Roman"/>
                        </a:rPr>
                        <a:t>2015/16</a:t>
                      </a:r>
                      <a:endParaRPr lang="en-GB" sz="2000" dirty="0">
                        <a:latin typeface="Gill Sans MT" pitchFamily="34" charset="0"/>
                        <a:ea typeface="Calibri"/>
                        <a:cs typeface="Times New Roman"/>
                      </a:endParaRPr>
                    </a:p>
                  </a:txBody>
                  <a:tcPr marL="8393" marR="8393" marT="839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58ED5"/>
                    </a:solidFill>
                  </a:tcPr>
                </a:tc>
                <a:tc>
                  <a:txBody>
                    <a:bodyPr/>
                    <a:lstStyle/>
                    <a:p>
                      <a:pPr>
                        <a:lnSpc>
                          <a:spcPct val="100000"/>
                        </a:lnSpc>
                        <a:spcAft>
                          <a:spcPts val="0"/>
                        </a:spcAft>
                      </a:pPr>
                      <a:r>
                        <a:rPr lang="en-GB" sz="2000" b="1" dirty="0" smtClean="0">
                          <a:latin typeface="Gill Sans MT" pitchFamily="34" charset="0"/>
                          <a:ea typeface="Calibri"/>
                          <a:cs typeface="Times New Roman"/>
                        </a:rPr>
                        <a:t>2016/17</a:t>
                      </a:r>
                      <a:endParaRPr lang="en-GB" sz="2000" dirty="0">
                        <a:latin typeface="Gill Sans MT" pitchFamily="34" charset="0"/>
                        <a:ea typeface="Calibri"/>
                        <a:cs typeface="Times New Roman"/>
                      </a:endParaRPr>
                    </a:p>
                  </a:txBody>
                  <a:tcPr marL="8393" marR="8393" marT="839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58ED5"/>
                    </a:solidFill>
                  </a:tcPr>
                </a:tc>
                <a:tc>
                  <a:txBody>
                    <a:bodyPr/>
                    <a:lstStyle/>
                    <a:p>
                      <a:pPr>
                        <a:lnSpc>
                          <a:spcPct val="100000"/>
                        </a:lnSpc>
                        <a:spcAft>
                          <a:spcPts val="0"/>
                        </a:spcAft>
                      </a:pPr>
                      <a:endParaRPr lang="en-GB" sz="2000" dirty="0">
                        <a:latin typeface="Gill Sans MT" pitchFamily="34" charset="0"/>
                        <a:ea typeface="Calibri"/>
                        <a:cs typeface="Times New Roman"/>
                      </a:endParaRPr>
                    </a:p>
                    <a:p>
                      <a:pPr>
                        <a:lnSpc>
                          <a:spcPct val="100000"/>
                        </a:lnSpc>
                        <a:spcAft>
                          <a:spcPts val="0"/>
                        </a:spcAft>
                      </a:pPr>
                      <a:r>
                        <a:rPr lang="en-GB" sz="2000" b="1" dirty="0" smtClean="0">
                          <a:latin typeface="Gill Sans MT" pitchFamily="34" charset="0"/>
                          <a:ea typeface="Calibri"/>
                          <a:cs typeface="Times New Roman"/>
                        </a:rPr>
                        <a:t>2017/18</a:t>
                      </a:r>
                      <a:endParaRPr lang="en-GB" sz="2000" dirty="0">
                        <a:latin typeface="Gill Sans MT" pitchFamily="34" charset="0"/>
                        <a:ea typeface="Calibri"/>
                        <a:cs typeface="Times New Roman"/>
                      </a:endParaRPr>
                    </a:p>
                  </a:txBody>
                  <a:tcPr marL="8393" marR="8393" marT="8393"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58ED5"/>
                    </a:solidFill>
                  </a:tcPr>
                </a:tc>
              </a:tr>
              <a:tr h="349442">
                <a:tc>
                  <a:txBody>
                    <a:bodyPr/>
                    <a:lstStyle/>
                    <a:p>
                      <a:pPr>
                        <a:lnSpc>
                          <a:spcPct val="115000"/>
                        </a:lnSpc>
                        <a:spcAft>
                          <a:spcPts val="1000"/>
                        </a:spcAft>
                      </a:pPr>
                      <a:r>
                        <a:rPr lang="en-GB" sz="2000" b="1" dirty="0">
                          <a:latin typeface="Gill Sans MT" pitchFamily="34" charset="0"/>
                          <a:ea typeface="Calibri"/>
                          <a:cs typeface="Times New Roman"/>
                        </a:rPr>
                        <a:t>Programmes</a:t>
                      </a:r>
                      <a:endParaRPr lang="en-GB" sz="2000" dirty="0">
                        <a:latin typeface="Gill Sans MT" pitchFamily="34" charset="0"/>
                        <a:ea typeface="Calibri"/>
                        <a:cs typeface="Times New Roman"/>
                      </a:endParaRPr>
                    </a:p>
                  </a:txBody>
                  <a:tcPr marL="8393" marR="8393" marT="8393"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GB" sz="2000" b="1" dirty="0">
                          <a:latin typeface="Gill Sans MT" pitchFamily="34" charset="0"/>
                          <a:ea typeface="Calibri"/>
                          <a:cs typeface="Times New Roman"/>
                        </a:rPr>
                        <a:t> </a:t>
                      </a:r>
                      <a:endParaRPr lang="en-GB" sz="2000" dirty="0">
                        <a:latin typeface="Gill Sans MT" pitchFamily="34" charset="0"/>
                        <a:ea typeface="Calibri"/>
                        <a:cs typeface="Times New Roman"/>
                      </a:endParaRPr>
                    </a:p>
                  </a:txBody>
                  <a:tcPr marL="8393" marR="8393" marT="8393"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GB" sz="2000" b="1" dirty="0">
                          <a:latin typeface="Gill Sans MT" pitchFamily="34" charset="0"/>
                          <a:ea typeface="Calibri"/>
                          <a:cs typeface="Times New Roman"/>
                        </a:rPr>
                        <a:t> </a:t>
                      </a:r>
                      <a:endParaRPr lang="en-GB" sz="2000" dirty="0">
                        <a:latin typeface="Gill Sans MT" pitchFamily="34" charset="0"/>
                        <a:ea typeface="Calibri"/>
                        <a:cs typeface="Times New Roman"/>
                      </a:endParaRPr>
                    </a:p>
                  </a:txBody>
                  <a:tcPr marL="8393" marR="8393" marT="8393"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GB" sz="2000" b="1" dirty="0">
                          <a:latin typeface="Gill Sans MT" pitchFamily="34" charset="0"/>
                          <a:ea typeface="Calibri"/>
                          <a:cs typeface="Times New Roman"/>
                        </a:rPr>
                        <a:t> </a:t>
                      </a:r>
                      <a:endParaRPr lang="en-GB" sz="2000" dirty="0">
                        <a:latin typeface="Gill Sans MT" pitchFamily="34" charset="0"/>
                        <a:ea typeface="Calibri"/>
                        <a:cs typeface="Times New Roman"/>
                      </a:endParaRPr>
                    </a:p>
                  </a:txBody>
                  <a:tcPr marL="8393" marR="8393" marT="8393"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9442">
                <a:tc>
                  <a:txBody>
                    <a:bodyPr/>
                    <a:lstStyle/>
                    <a:p>
                      <a:pPr>
                        <a:lnSpc>
                          <a:spcPct val="115000"/>
                        </a:lnSpc>
                        <a:spcAft>
                          <a:spcPts val="1000"/>
                        </a:spcAft>
                      </a:pPr>
                      <a:r>
                        <a:rPr lang="en-GB" sz="2000" dirty="0">
                          <a:latin typeface="Gill Sans MT" pitchFamily="34" charset="0"/>
                          <a:ea typeface="Calibri"/>
                          <a:cs typeface="Times New Roman"/>
                        </a:rPr>
                        <a:t>Administration</a:t>
                      </a:r>
                    </a:p>
                  </a:txBody>
                  <a:tcPr marL="8393" marR="8393" marT="839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n-GB" sz="2000" kern="1200" dirty="0" smtClean="0">
                          <a:solidFill>
                            <a:schemeClr val="tx1"/>
                          </a:solidFill>
                          <a:latin typeface="Gill Sans MT" pitchFamily="34" charset="0"/>
                          <a:ea typeface="Calibri"/>
                          <a:cs typeface="Times New Roman"/>
                        </a:rPr>
                        <a:t>299 776</a:t>
                      </a:r>
                      <a:endParaRPr lang="en-GB" sz="2000" kern="1200" dirty="0">
                        <a:solidFill>
                          <a:schemeClr val="tx1"/>
                        </a:solidFill>
                        <a:latin typeface="Gill Sans MT" pitchFamily="34"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1000"/>
                        </a:spcAft>
                      </a:pPr>
                      <a:r>
                        <a:rPr lang="en-GB" sz="2000" kern="1200" dirty="0" smtClean="0">
                          <a:solidFill>
                            <a:schemeClr val="tx1"/>
                          </a:solidFill>
                          <a:latin typeface="Gill Sans MT" pitchFamily="34" charset="0"/>
                          <a:ea typeface="Calibri"/>
                          <a:cs typeface="Times New Roman"/>
                        </a:rPr>
                        <a:t>304 136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1000"/>
                        </a:spcAft>
                      </a:pPr>
                      <a:r>
                        <a:rPr lang="en-GB" sz="2000" kern="1200" dirty="0" smtClean="0">
                          <a:solidFill>
                            <a:schemeClr val="tx1"/>
                          </a:solidFill>
                          <a:latin typeface="Gill Sans MT" pitchFamily="34" charset="0"/>
                          <a:ea typeface="Calibri"/>
                          <a:cs typeface="Times New Roman"/>
                        </a:rPr>
                        <a:t>320 816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9442">
                <a:tc>
                  <a:txBody>
                    <a:bodyPr/>
                    <a:lstStyle/>
                    <a:p>
                      <a:pPr>
                        <a:lnSpc>
                          <a:spcPct val="115000"/>
                        </a:lnSpc>
                        <a:spcAft>
                          <a:spcPts val="1000"/>
                        </a:spcAft>
                      </a:pPr>
                      <a:r>
                        <a:rPr lang="en-GB" sz="2000" dirty="0" smtClean="0">
                          <a:latin typeface="Gill Sans MT" pitchFamily="34" charset="0"/>
                          <a:ea typeface="Calibri"/>
                          <a:cs typeface="Times New Roman"/>
                        </a:rPr>
                        <a:t>Technology Innovation </a:t>
                      </a:r>
                      <a:endParaRPr lang="en-GB" sz="2000" dirty="0">
                        <a:latin typeface="Gill Sans MT" pitchFamily="34" charset="0"/>
                        <a:ea typeface="Calibri"/>
                        <a:cs typeface="Times New Roman"/>
                      </a:endParaRPr>
                    </a:p>
                  </a:txBody>
                  <a:tcPr marL="8393" marR="8393" marT="839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1000"/>
                        </a:spcAft>
                      </a:pPr>
                      <a:r>
                        <a:rPr lang="en-GB" sz="2000" kern="1200" dirty="0" smtClean="0">
                          <a:solidFill>
                            <a:schemeClr val="tx1"/>
                          </a:solidFill>
                          <a:latin typeface="Gill Sans MT" pitchFamily="34" charset="0"/>
                          <a:ea typeface="Calibri"/>
                          <a:cs typeface="Times New Roman"/>
                        </a:rPr>
                        <a:t>1 008 817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1000"/>
                        </a:spcAft>
                      </a:pPr>
                      <a:r>
                        <a:rPr lang="en-GB" sz="2000" kern="1200" dirty="0" smtClean="0">
                          <a:solidFill>
                            <a:schemeClr val="tx1"/>
                          </a:solidFill>
                          <a:latin typeface="Gill Sans MT" pitchFamily="34" charset="0"/>
                          <a:ea typeface="Calibri"/>
                          <a:cs typeface="Times New Roman"/>
                        </a:rPr>
                        <a:t>1 011 636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1000"/>
                        </a:spcAft>
                      </a:pPr>
                      <a:r>
                        <a:rPr lang="en-GB" sz="2000" kern="1200" dirty="0" smtClean="0">
                          <a:solidFill>
                            <a:schemeClr val="tx1"/>
                          </a:solidFill>
                          <a:latin typeface="Gill Sans MT" pitchFamily="34" charset="0"/>
                          <a:ea typeface="Calibri"/>
                          <a:cs typeface="Times New Roman"/>
                        </a:rPr>
                        <a:t>1 044 314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9442">
                <a:tc>
                  <a:txBody>
                    <a:bodyPr/>
                    <a:lstStyle/>
                    <a:p>
                      <a:pPr>
                        <a:lnSpc>
                          <a:spcPct val="115000"/>
                        </a:lnSpc>
                        <a:spcAft>
                          <a:spcPts val="1000"/>
                        </a:spcAft>
                      </a:pPr>
                      <a:r>
                        <a:rPr lang="en-GB" sz="2000" dirty="0">
                          <a:latin typeface="Gill Sans MT" pitchFamily="34" charset="0"/>
                          <a:ea typeface="Calibri"/>
                          <a:cs typeface="Times New Roman"/>
                        </a:rPr>
                        <a:t>International Cooperation and Resources</a:t>
                      </a:r>
                    </a:p>
                  </a:txBody>
                  <a:tcPr marL="8393" marR="8393" marT="839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1000"/>
                        </a:spcAft>
                      </a:pPr>
                      <a:r>
                        <a:rPr lang="en-GB" sz="2000" kern="1200" dirty="0" smtClean="0">
                          <a:solidFill>
                            <a:schemeClr val="tx1"/>
                          </a:solidFill>
                          <a:latin typeface="Gill Sans MT" pitchFamily="34" charset="0"/>
                          <a:ea typeface="Calibri"/>
                          <a:cs typeface="Times New Roman"/>
                        </a:rPr>
                        <a:t>121 997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1000"/>
                        </a:spcAft>
                      </a:pPr>
                      <a:r>
                        <a:rPr lang="en-GB" sz="2000" kern="1200" dirty="0" smtClean="0">
                          <a:solidFill>
                            <a:schemeClr val="tx1"/>
                          </a:solidFill>
                          <a:latin typeface="Gill Sans MT" pitchFamily="34" charset="0"/>
                          <a:ea typeface="Calibri"/>
                          <a:cs typeface="Times New Roman"/>
                        </a:rPr>
                        <a:t>123 874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1000"/>
                        </a:spcAft>
                      </a:pPr>
                      <a:r>
                        <a:rPr lang="en-GB" sz="2000" kern="1200" dirty="0" smtClean="0">
                          <a:solidFill>
                            <a:schemeClr val="tx1"/>
                          </a:solidFill>
                          <a:latin typeface="Gill Sans MT" pitchFamily="34" charset="0"/>
                          <a:ea typeface="Calibri"/>
                          <a:cs typeface="Times New Roman"/>
                        </a:rPr>
                        <a:t>130 779</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9442">
                <a:tc>
                  <a:txBody>
                    <a:bodyPr/>
                    <a:lstStyle/>
                    <a:p>
                      <a:pPr>
                        <a:lnSpc>
                          <a:spcPct val="115000"/>
                        </a:lnSpc>
                        <a:spcAft>
                          <a:spcPts val="1000"/>
                        </a:spcAft>
                      </a:pPr>
                      <a:r>
                        <a:rPr lang="en-GB" sz="2000" dirty="0" smtClean="0">
                          <a:latin typeface="Gill Sans MT" pitchFamily="34" charset="0"/>
                          <a:ea typeface="Calibri"/>
                          <a:cs typeface="Times New Roman"/>
                        </a:rPr>
                        <a:t>Research Development and Support</a:t>
                      </a:r>
                      <a:endParaRPr lang="en-GB" sz="2000" dirty="0">
                        <a:latin typeface="Gill Sans MT" pitchFamily="34" charset="0"/>
                        <a:ea typeface="Calibri"/>
                        <a:cs typeface="Times New Roman"/>
                      </a:endParaRPr>
                    </a:p>
                  </a:txBody>
                  <a:tcPr marL="8393" marR="8393" marT="839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1000"/>
                        </a:spcAft>
                      </a:pPr>
                      <a:r>
                        <a:rPr lang="en-GB" sz="2000" kern="1200" dirty="0" smtClean="0">
                          <a:solidFill>
                            <a:schemeClr val="tx1"/>
                          </a:solidFill>
                          <a:latin typeface="Gill Sans MT" pitchFamily="34" charset="0"/>
                          <a:ea typeface="Calibri"/>
                          <a:cs typeface="Times New Roman"/>
                        </a:rPr>
                        <a:t>4 247 066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1000"/>
                        </a:spcAft>
                      </a:pPr>
                      <a:r>
                        <a:rPr lang="en-GB" sz="2000" kern="1200" dirty="0" smtClean="0">
                          <a:solidFill>
                            <a:schemeClr val="tx1"/>
                          </a:solidFill>
                          <a:latin typeface="Gill Sans MT" pitchFamily="34" charset="0"/>
                          <a:ea typeface="Calibri"/>
                          <a:cs typeface="Times New Roman"/>
                        </a:rPr>
                        <a:t>4 265 269</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1000"/>
                        </a:spcAft>
                      </a:pPr>
                      <a:r>
                        <a:rPr lang="en-GB" sz="2000" kern="1200" dirty="0" smtClean="0">
                          <a:solidFill>
                            <a:schemeClr val="tx1"/>
                          </a:solidFill>
                          <a:latin typeface="Gill Sans MT" pitchFamily="34" charset="0"/>
                          <a:ea typeface="Calibri"/>
                          <a:cs typeface="Times New Roman"/>
                        </a:rPr>
                        <a:t>4 448 474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9442">
                <a:tc>
                  <a:txBody>
                    <a:bodyPr/>
                    <a:lstStyle/>
                    <a:p>
                      <a:pPr>
                        <a:lnSpc>
                          <a:spcPct val="115000"/>
                        </a:lnSpc>
                        <a:spcAft>
                          <a:spcPts val="1000"/>
                        </a:spcAft>
                      </a:pPr>
                      <a:r>
                        <a:rPr lang="en-GB" sz="2000" dirty="0" smtClean="0">
                          <a:latin typeface="Gill Sans MT" pitchFamily="34" charset="0"/>
                          <a:ea typeface="Calibri"/>
                          <a:cs typeface="Times New Roman"/>
                        </a:rPr>
                        <a:t>Socio-Economic Innovation Partnerships</a:t>
                      </a:r>
                      <a:endParaRPr lang="en-GB" sz="2000" dirty="0">
                        <a:latin typeface="Gill Sans MT" pitchFamily="34" charset="0"/>
                        <a:ea typeface="Calibri"/>
                        <a:cs typeface="Times New Roman"/>
                      </a:endParaRPr>
                    </a:p>
                  </a:txBody>
                  <a:tcPr marL="8393" marR="8393" marT="839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1000"/>
                        </a:spcAft>
                      </a:pPr>
                      <a:r>
                        <a:rPr lang="en-GB" sz="2000" kern="1200" dirty="0" smtClean="0">
                          <a:solidFill>
                            <a:schemeClr val="tx1"/>
                          </a:solidFill>
                          <a:latin typeface="Gill Sans MT" pitchFamily="34" charset="0"/>
                          <a:ea typeface="Calibri"/>
                          <a:cs typeface="Times New Roman"/>
                        </a:rPr>
                        <a:t>1 804 464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1000"/>
                        </a:spcAft>
                      </a:pPr>
                      <a:r>
                        <a:rPr lang="en-GB" sz="2000" kern="1200" dirty="0" smtClean="0">
                          <a:solidFill>
                            <a:schemeClr val="tx1"/>
                          </a:solidFill>
                          <a:latin typeface="Gill Sans MT" pitchFamily="34" charset="0"/>
                          <a:ea typeface="Calibri"/>
                          <a:cs typeface="Times New Roman"/>
                        </a:rPr>
                        <a:t>1 857 270</a:t>
                      </a:r>
                    </a:p>
                  </a:txBody>
                  <a:tcPr marL="68580" marR="68580" marT="0" marB="0">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1000"/>
                        </a:spcAft>
                      </a:pPr>
                      <a:r>
                        <a:rPr lang="en-GB" sz="2000" kern="1200" dirty="0" smtClean="0">
                          <a:solidFill>
                            <a:schemeClr val="tx1"/>
                          </a:solidFill>
                          <a:latin typeface="Gill Sans MT" pitchFamily="34" charset="0"/>
                          <a:ea typeface="Calibri"/>
                          <a:cs typeface="Times New Roman"/>
                        </a:rPr>
                        <a:t>1 664 259</a:t>
                      </a:r>
                    </a:p>
                  </a:txBody>
                  <a:tcPr marL="68580" marR="68580" marT="0" marB="0">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9442">
                <a:tc>
                  <a:txBody>
                    <a:bodyPr/>
                    <a:lstStyle/>
                    <a:p>
                      <a:pPr>
                        <a:lnSpc>
                          <a:spcPct val="115000"/>
                        </a:lnSpc>
                        <a:spcAft>
                          <a:spcPts val="1000"/>
                        </a:spcAft>
                      </a:pPr>
                      <a:r>
                        <a:rPr lang="en-GB" sz="2000" b="1" dirty="0">
                          <a:latin typeface="Gill Sans MT" pitchFamily="34" charset="0"/>
                          <a:ea typeface="Calibri"/>
                          <a:cs typeface="Times New Roman"/>
                        </a:rPr>
                        <a:t>Total</a:t>
                      </a:r>
                      <a:endParaRPr lang="en-GB" sz="2000" dirty="0">
                        <a:latin typeface="Gill Sans MT" pitchFamily="34" charset="0"/>
                        <a:ea typeface="Calibri"/>
                        <a:cs typeface="Times New Roman"/>
                      </a:endParaRPr>
                    </a:p>
                  </a:txBody>
                  <a:tcPr marL="8393" marR="8393" marT="839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58ED5"/>
                    </a:solidFill>
                  </a:tcPr>
                </a:tc>
                <a:tc>
                  <a:txBody>
                    <a:bodyPr/>
                    <a:lstStyle/>
                    <a:p>
                      <a:pPr algn="r">
                        <a:lnSpc>
                          <a:spcPct val="115000"/>
                        </a:lnSpc>
                        <a:spcAft>
                          <a:spcPts val="1000"/>
                        </a:spcAft>
                      </a:pPr>
                      <a:r>
                        <a:rPr lang="en-GB" sz="2000" b="1" kern="1200" dirty="0" smtClean="0">
                          <a:solidFill>
                            <a:schemeClr val="tx1"/>
                          </a:solidFill>
                          <a:latin typeface="Gill Sans MT" pitchFamily="34" charset="0"/>
                          <a:ea typeface="Calibri"/>
                          <a:cs typeface="Times New Roman"/>
                        </a:rPr>
                        <a:t>7 482 120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58ED5"/>
                    </a:solidFill>
                  </a:tcPr>
                </a:tc>
                <a:tc>
                  <a:txBody>
                    <a:bodyPr/>
                    <a:lstStyle/>
                    <a:p>
                      <a:pPr algn="r">
                        <a:lnSpc>
                          <a:spcPct val="115000"/>
                        </a:lnSpc>
                        <a:spcAft>
                          <a:spcPts val="1000"/>
                        </a:spcAft>
                      </a:pPr>
                      <a:r>
                        <a:rPr lang="en-GB" sz="2000" b="1" kern="1200" dirty="0" smtClean="0">
                          <a:solidFill>
                            <a:schemeClr val="tx1"/>
                          </a:solidFill>
                          <a:latin typeface="Gill Sans MT" pitchFamily="34" charset="0"/>
                          <a:ea typeface="Calibri"/>
                          <a:cs typeface="Times New Roman"/>
                        </a:rPr>
                        <a:t>7 562 185</a:t>
                      </a:r>
                    </a:p>
                  </a:txBody>
                  <a:tcPr marL="68580" marR="68580" marT="0" marB="0">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58ED5"/>
                    </a:solidFill>
                  </a:tcPr>
                </a:tc>
                <a:tc>
                  <a:txBody>
                    <a:bodyPr/>
                    <a:lstStyle/>
                    <a:p>
                      <a:pPr algn="r">
                        <a:lnSpc>
                          <a:spcPct val="115000"/>
                        </a:lnSpc>
                        <a:spcAft>
                          <a:spcPts val="1000"/>
                        </a:spcAft>
                      </a:pPr>
                      <a:r>
                        <a:rPr lang="en-GB" sz="2000" b="1" kern="1200" dirty="0" smtClean="0">
                          <a:solidFill>
                            <a:schemeClr val="tx1"/>
                          </a:solidFill>
                          <a:latin typeface="Gill Sans MT" pitchFamily="34" charset="0"/>
                          <a:ea typeface="Calibri"/>
                          <a:cs typeface="Times New Roman"/>
                        </a:rPr>
                        <a:t>7 608 642</a:t>
                      </a:r>
                    </a:p>
                  </a:txBody>
                  <a:tcPr marL="68580" marR="68580" marT="0" marB="0">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58ED5"/>
                    </a:solidFill>
                  </a:tcPr>
                </a:tc>
              </a:tr>
              <a:tr h="445135">
                <a:tc>
                  <a:txBody>
                    <a:bodyPr/>
                    <a:lstStyle/>
                    <a:p>
                      <a:pPr>
                        <a:lnSpc>
                          <a:spcPct val="115000"/>
                        </a:lnSpc>
                        <a:spcAft>
                          <a:spcPts val="1000"/>
                        </a:spcAft>
                      </a:pPr>
                      <a:r>
                        <a:rPr lang="en-GB" sz="2000" dirty="0">
                          <a:latin typeface="Gill Sans MT" pitchFamily="34" charset="0"/>
                          <a:ea typeface="Calibri"/>
                          <a:cs typeface="Times New Roman"/>
                        </a:rPr>
                        <a:t>Compensation of employees</a:t>
                      </a:r>
                    </a:p>
                  </a:txBody>
                  <a:tcPr marL="8393" marR="8393" marT="839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1000"/>
                        </a:spcAft>
                      </a:pPr>
                      <a:r>
                        <a:rPr lang="en-GB" sz="2000" kern="1200" dirty="0" smtClean="0">
                          <a:solidFill>
                            <a:schemeClr val="tx1"/>
                          </a:solidFill>
                          <a:latin typeface="Gill Sans MT" pitchFamily="34" charset="0"/>
                          <a:ea typeface="Calibri"/>
                          <a:cs typeface="Times New Roman"/>
                        </a:rPr>
                        <a:t>291 302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1000"/>
                        </a:spcAft>
                      </a:pPr>
                      <a:r>
                        <a:rPr lang="en-GB" sz="2000" kern="1200" dirty="0" smtClean="0">
                          <a:solidFill>
                            <a:schemeClr val="tx1"/>
                          </a:solidFill>
                          <a:latin typeface="Gill Sans MT" pitchFamily="34" charset="0"/>
                          <a:ea typeface="Calibri"/>
                          <a:cs typeface="Times New Roman"/>
                        </a:rPr>
                        <a:t>302 433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1000"/>
                        </a:spcAft>
                      </a:pPr>
                      <a:r>
                        <a:rPr lang="en-GB" sz="2000" kern="1200" dirty="0" smtClean="0">
                          <a:solidFill>
                            <a:schemeClr val="tx1"/>
                          </a:solidFill>
                          <a:latin typeface="Gill Sans MT" pitchFamily="34" charset="0"/>
                          <a:ea typeface="Calibri"/>
                          <a:cs typeface="Times New Roman"/>
                        </a:rPr>
                        <a:t>321 334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45135">
                <a:tc>
                  <a:txBody>
                    <a:bodyPr/>
                    <a:lstStyle/>
                    <a:p>
                      <a:pPr>
                        <a:lnSpc>
                          <a:spcPct val="115000"/>
                        </a:lnSpc>
                        <a:spcAft>
                          <a:spcPts val="1000"/>
                        </a:spcAft>
                      </a:pPr>
                      <a:r>
                        <a:rPr lang="en-GB" sz="2000" dirty="0">
                          <a:latin typeface="Gill Sans MT" pitchFamily="34" charset="0"/>
                          <a:ea typeface="Calibri"/>
                          <a:cs typeface="Times New Roman"/>
                        </a:rPr>
                        <a:t>Goods and services</a:t>
                      </a:r>
                    </a:p>
                  </a:txBody>
                  <a:tcPr marL="8393" marR="8393" marT="839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1000"/>
                        </a:spcAft>
                      </a:pPr>
                      <a:r>
                        <a:rPr lang="en-GB" sz="2000" kern="1200" dirty="0" smtClean="0">
                          <a:solidFill>
                            <a:schemeClr val="tx1"/>
                          </a:solidFill>
                          <a:latin typeface="Gill Sans MT" pitchFamily="34" charset="0"/>
                          <a:ea typeface="Calibri"/>
                          <a:cs typeface="Times New Roman"/>
                        </a:rPr>
                        <a:t>205 076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1000"/>
                        </a:spcAft>
                      </a:pPr>
                      <a:r>
                        <a:rPr lang="en-GB" sz="2000" kern="1200" dirty="0" smtClean="0">
                          <a:solidFill>
                            <a:schemeClr val="tx1"/>
                          </a:solidFill>
                          <a:latin typeface="Gill Sans MT" pitchFamily="34" charset="0"/>
                          <a:ea typeface="Calibri"/>
                          <a:cs typeface="Times New Roman"/>
                        </a:rPr>
                        <a:t>205 459</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1000"/>
                        </a:spcAft>
                      </a:pPr>
                      <a:r>
                        <a:rPr lang="en-GB" sz="2000" kern="1200" dirty="0" smtClean="0">
                          <a:solidFill>
                            <a:schemeClr val="tx1"/>
                          </a:solidFill>
                          <a:latin typeface="Gill Sans MT" pitchFamily="34" charset="0"/>
                          <a:ea typeface="Calibri"/>
                          <a:cs typeface="Times New Roman"/>
                        </a:rPr>
                        <a:t>215 101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45135">
                <a:tc>
                  <a:txBody>
                    <a:bodyPr/>
                    <a:lstStyle/>
                    <a:p>
                      <a:pPr>
                        <a:lnSpc>
                          <a:spcPct val="115000"/>
                        </a:lnSpc>
                        <a:spcAft>
                          <a:spcPts val="1000"/>
                        </a:spcAft>
                      </a:pPr>
                      <a:r>
                        <a:rPr lang="en-GB" sz="2000" dirty="0">
                          <a:latin typeface="Gill Sans MT" pitchFamily="34" charset="0"/>
                          <a:ea typeface="Calibri"/>
                          <a:cs typeface="Times New Roman"/>
                        </a:rPr>
                        <a:t>Transfers and subsidies</a:t>
                      </a:r>
                    </a:p>
                  </a:txBody>
                  <a:tcPr marL="8393" marR="8393" marT="839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1000"/>
                        </a:spcAft>
                      </a:pPr>
                      <a:r>
                        <a:rPr lang="en-GB" sz="2000" kern="1200" dirty="0" smtClean="0">
                          <a:solidFill>
                            <a:schemeClr val="tx1"/>
                          </a:solidFill>
                          <a:latin typeface="Gill Sans MT" pitchFamily="34" charset="0"/>
                          <a:ea typeface="Calibri"/>
                          <a:cs typeface="Times New Roman"/>
                        </a:rPr>
                        <a:t>6 983 433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1000"/>
                        </a:spcAft>
                      </a:pPr>
                      <a:r>
                        <a:rPr lang="en-GB" sz="2000" kern="1200" dirty="0" smtClean="0">
                          <a:solidFill>
                            <a:schemeClr val="tx1"/>
                          </a:solidFill>
                          <a:latin typeface="Gill Sans MT" pitchFamily="34" charset="0"/>
                          <a:ea typeface="Calibri"/>
                          <a:cs typeface="Times New Roman"/>
                        </a:rPr>
                        <a:t>7 051 984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1000"/>
                        </a:spcAft>
                      </a:pPr>
                      <a:r>
                        <a:rPr lang="en-GB" sz="2000" kern="1200" dirty="0" smtClean="0">
                          <a:solidFill>
                            <a:schemeClr val="tx1"/>
                          </a:solidFill>
                          <a:latin typeface="Gill Sans MT" pitchFamily="34" charset="0"/>
                          <a:ea typeface="Calibri"/>
                          <a:cs typeface="Times New Roman"/>
                        </a:rPr>
                        <a:t>7 069 789</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45135">
                <a:tc>
                  <a:txBody>
                    <a:bodyPr/>
                    <a:lstStyle/>
                    <a:p>
                      <a:pPr>
                        <a:lnSpc>
                          <a:spcPct val="115000"/>
                        </a:lnSpc>
                        <a:spcAft>
                          <a:spcPts val="1000"/>
                        </a:spcAft>
                      </a:pPr>
                      <a:r>
                        <a:rPr lang="en-GB" sz="2000" dirty="0">
                          <a:latin typeface="Gill Sans MT" pitchFamily="34" charset="0"/>
                          <a:ea typeface="Calibri"/>
                          <a:cs typeface="Times New Roman"/>
                        </a:rPr>
                        <a:t>Payments for capital assets</a:t>
                      </a:r>
                    </a:p>
                  </a:txBody>
                  <a:tcPr marL="8393" marR="8393" marT="839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1000"/>
                        </a:spcAft>
                      </a:pPr>
                      <a:r>
                        <a:rPr lang="en-GB" sz="2000" kern="1200" dirty="0" smtClean="0">
                          <a:solidFill>
                            <a:schemeClr val="tx1"/>
                          </a:solidFill>
                          <a:latin typeface="Gill Sans MT" pitchFamily="34" charset="0"/>
                          <a:ea typeface="Calibri"/>
                          <a:cs typeface="Times New Roman"/>
                        </a:rPr>
                        <a:t>2 309</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1000"/>
                        </a:spcAft>
                      </a:pPr>
                      <a:r>
                        <a:rPr lang="en-GB" sz="2000" kern="1200" dirty="0" smtClean="0">
                          <a:solidFill>
                            <a:schemeClr val="tx1"/>
                          </a:solidFill>
                          <a:latin typeface="Gill Sans MT" pitchFamily="34" charset="0"/>
                          <a:ea typeface="Calibri"/>
                          <a:cs typeface="Times New Roman"/>
                        </a:rPr>
                        <a:t>2 309</a:t>
                      </a:r>
                    </a:p>
                  </a:txBody>
                  <a:tcPr marL="68580" marR="68580" marT="0" marB="0">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1000"/>
                        </a:spcAft>
                      </a:pPr>
                      <a:r>
                        <a:rPr lang="en-GB" sz="2000" kern="1200" dirty="0" smtClean="0">
                          <a:solidFill>
                            <a:schemeClr val="tx1"/>
                          </a:solidFill>
                          <a:latin typeface="Gill Sans MT" pitchFamily="34" charset="0"/>
                          <a:ea typeface="Calibri"/>
                          <a:cs typeface="Times New Roman"/>
                        </a:rPr>
                        <a:t>2 418</a:t>
                      </a:r>
                    </a:p>
                  </a:txBody>
                  <a:tcPr marL="68580" marR="68580" marT="0" marB="0">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45135">
                <a:tc>
                  <a:txBody>
                    <a:bodyPr/>
                    <a:lstStyle/>
                    <a:p>
                      <a:pPr>
                        <a:lnSpc>
                          <a:spcPct val="115000"/>
                        </a:lnSpc>
                        <a:spcAft>
                          <a:spcPts val="1000"/>
                        </a:spcAft>
                      </a:pPr>
                      <a:r>
                        <a:rPr lang="en-GB" sz="2000" dirty="0">
                          <a:latin typeface="Gill Sans MT" pitchFamily="34" charset="0"/>
                          <a:ea typeface="Calibri"/>
                          <a:cs typeface="Times New Roman"/>
                        </a:rPr>
                        <a:t>Payments for financial assets</a:t>
                      </a:r>
                    </a:p>
                  </a:txBody>
                  <a:tcPr marL="8393" marR="8393" marT="839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1000"/>
                        </a:spcAft>
                      </a:pPr>
                      <a:r>
                        <a:rPr lang="en-ZA" sz="1000" dirty="0" smtClean="0">
                          <a:latin typeface="Arial"/>
                          <a:ea typeface="Calibri"/>
                          <a:cs typeface="Times New Roman"/>
                        </a:rPr>
                        <a:t>-</a:t>
                      </a:r>
                      <a:endParaRPr lang="en-GB" sz="1000" dirty="0">
                        <a:latin typeface="Arial"/>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1000"/>
                        </a:spcAft>
                      </a:pPr>
                      <a:r>
                        <a:rPr lang="en-ZA" sz="1000" dirty="0" smtClean="0">
                          <a:latin typeface="Arial"/>
                          <a:ea typeface="Calibri"/>
                          <a:cs typeface="Times New Roman"/>
                        </a:rPr>
                        <a:t>-</a:t>
                      </a:r>
                      <a:endParaRPr lang="en-GB" sz="1000" dirty="0">
                        <a:latin typeface="Arial"/>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1000"/>
                        </a:spcAft>
                      </a:pPr>
                      <a:r>
                        <a:rPr lang="en-ZA" sz="1000" dirty="0" smtClean="0">
                          <a:latin typeface="Arial"/>
                          <a:ea typeface="Calibri"/>
                          <a:cs typeface="Times New Roman"/>
                        </a:rPr>
                        <a:t>-</a:t>
                      </a:r>
                      <a:endParaRPr lang="en-GB" sz="1000" dirty="0">
                        <a:latin typeface="Arial"/>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9442">
                <a:tc>
                  <a:txBody>
                    <a:bodyPr/>
                    <a:lstStyle/>
                    <a:p>
                      <a:pPr>
                        <a:lnSpc>
                          <a:spcPct val="115000"/>
                        </a:lnSpc>
                        <a:spcAft>
                          <a:spcPts val="1000"/>
                        </a:spcAft>
                      </a:pPr>
                      <a:r>
                        <a:rPr lang="en-GB" sz="2000" b="1" dirty="0">
                          <a:latin typeface="Gill Sans MT" pitchFamily="34" charset="0"/>
                          <a:ea typeface="Calibri"/>
                          <a:cs typeface="Times New Roman"/>
                        </a:rPr>
                        <a:t>Total</a:t>
                      </a:r>
                      <a:endParaRPr lang="en-GB" sz="2000" dirty="0">
                        <a:latin typeface="Gill Sans MT" pitchFamily="34" charset="0"/>
                        <a:ea typeface="Calibri"/>
                        <a:cs typeface="Times New Roman"/>
                      </a:endParaRPr>
                    </a:p>
                  </a:txBody>
                  <a:tcPr marL="8393" marR="8393" marT="839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58ED5"/>
                    </a:solidFill>
                  </a:tcPr>
                </a:tc>
                <a:tc>
                  <a:txBody>
                    <a:bodyPr/>
                    <a:lstStyle/>
                    <a:p>
                      <a:pPr algn="r">
                        <a:lnSpc>
                          <a:spcPct val="115000"/>
                        </a:lnSpc>
                        <a:spcAft>
                          <a:spcPts val="1000"/>
                        </a:spcAft>
                      </a:pPr>
                      <a:r>
                        <a:rPr lang="en-GB" sz="2000" b="1" kern="1200" dirty="0" smtClean="0">
                          <a:solidFill>
                            <a:schemeClr val="tx1"/>
                          </a:solidFill>
                          <a:latin typeface="Gill Sans MT" pitchFamily="34" charset="0"/>
                          <a:ea typeface="Calibri"/>
                          <a:cs typeface="Times New Roman"/>
                        </a:rPr>
                        <a:t>7 482 120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58ED5"/>
                    </a:solidFill>
                  </a:tcPr>
                </a:tc>
                <a:tc>
                  <a:txBody>
                    <a:bodyPr/>
                    <a:lstStyle/>
                    <a:p>
                      <a:pPr algn="r">
                        <a:lnSpc>
                          <a:spcPct val="115000"/>
                        </a:lnSpc>
                        <a:spcAft>
                          <a:spcPts val="1000"/>
                        </a:spcAft>
                      </a:pPr>
                      <a:r>
                        <a:rPr lang="en-GB" sz="2000" b="1" kern="1200" dirty="0" smtClean="0">
                          <a:solidFill>
                            <a:schemeClr val="tx1"/>
                          </a:solidFill>
                          <a:latin typeface="Gill Sans MT" pitchFamily="34" charset="0"/>
                          <a:ea typeface="Calibri"/>
                          <a:cs typeface="Times New Roman"/>
                        </a:rPr>
                        <a:t>7 562 185</a:t>
                      </a:r>
                    </a:p>
                  </a:txBody>
                  <a:tcPr marL="68580" marR="68580" marT="0" marB="0">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58ED5"/>
                    </a:solidFill>
                  </a:tcPr>
                </a:tc>
                <a:tc>
                  <a:txBody>
                    <a:bodyPr/>
                    <a:lstStyle/>
                    <a:p>
                      <a:pPr algn="r">
                        <a:lnSpc>
                          <a:spcPct val="115000"/>
                        </a:lnSpc>
                        <a:spcAft>
                          <a:spcPts val="1000"/>
                        </a:spcAft>
                      </a:pPr>
                      <a:r>
                        <a:rPr lang="en-GB" sz="2000" b="1" kern="1200" dirty="0" smtClean="0">
                          <a:solidFill>
                            <a:schemeClr val="tx1"/>
                          </a:solidFill>
                          <a:latin typeface="Gill Sans MT" pitchFamily="34" charset="0"/>
                          <a:ea typeface="Calibri"/>
                          <a:cs typeface="Times New Roman"/>
                        </a:rPr>
                        <a:t>7 608 642</a:t>
                      </a:r>
                    </a:p>
                  </a:txBody>
                  <a:tcPr marL="68580" marR="68580" marT="0" marB="0">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58ED5"/>
                    </a:solidFill>
                  </a:tcPr>
                </a:tc>
              </a:tr>
            </a:tbl>
          </a:graphicData>
        </a:graphic>
      </p:graphicFrame>
      <p:sp>
        <p:nvSpPr>
          <p:cNvPr id="2134" name="Slide Number Placeholder 3"/>
          <p:cNvSpPr>
            <a:spLocks noGrp="1"/>
          </p:cNvSpPr>
          <p:nvPr>
            <p:ph type="sldNum" sz="quarter" idx="12"/>
          </p:nvPr>
        </p:nvSpPr>
        <p:spPr bwMode="auto">
          <a:xfrm>
            <a:off x="3429000" y="6492875"/>
            <a:ext cx="2133600" cy="365125"/>
          </a:xfrm>
          <a:ln>
            <a:miter lim="800000"/>
            <a:headEnd/>
            <a:tailEnd/>
          </a:ln>
        </p:spPr>
        <p:txBody>
          <a:bodyPr/>
          <a:lstStyle/>
          <a:p>
            <a:pPr algn="ctr">
              <a:defRPr/>
            </a:pPr>
            <a:fld id="{E9F244E9-A8A8-4205-B0F9-0D12539B6917}" type="slidenum">
              <a:rPr lang="en-US" sz="1400" b="0" smtClean="0"/>
              <a:pPr algn="ctr">
                <a:defRPr/>
              </a:pPr>
              <a:t>76</a:t>
            </a:fld>
            <a:endParaRPr lang="en-US" sz="1400" b="0" smtClean="0"/>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idx="4294967295"/>
          </p:nvPr>
        </p:nvSpPr>
        <p:spPr>
          <a:xfrm>
            <a:off x="2209800" y="0"/>
            <a:ext cx="6934200" cy="1020763"/>
          </a:xfrm>
        </p:spPr>
        <p:txBody>
          <a:bodyPr/>
          <a:lstStyle/>
          <a:p>
            <a:pPr algn="ctr"/>
            <a:r>
              <a:rPr lang="en-ZA" sz="3600" dirty="0" smtClean="0">
                <a:solidFill>
                  <a:schemeClr val="bg1"/>
                </a:solidFill>
                <a:latin typeface="Gill Sans MT" pitchFamily="34" charset="0"/>
                <a:cs typeface="Arial" charset="0"/>
              </a:rPr>
              <a:t>Entities MTEF Allocations</a:t>
            </a:r>
            <a:endParaRPr lang="en-GB" sz="3600" dirty="0" smtClean="0">
              <a:solidFill>
                <a:schemeClr val="bg1"/>
              </a:solidFill>
              <a:latin typeface="Gill Sans MT" pitchFamily="34" charset="0"/>
              <a:cs typeface="Arial" charset="0"/>
            </a:endParaRPr>
          </a:p>
        </p:txBody>
      </p:sp>
      <p:graphicFrame>
        <p:nvGraphicFramePr>
          <p:cNvPr id="4" name="Table 3"/>
          <p:cNvGraphicFramePr>
            <a:graphicFrameLocks noGrp="1"/>
          </p:cNvGraphicFramePr>
          <p:nvPr/>
        </p:nvGraphicFramePr>
        <p:xfrm>
          <a:off x="111125" y="1133475"/>
          <a:ext cx="8866479" cy="5205282"/>
        </p:xfrm>
        <a:graphic>
          <a:graphicData uri="http://schemas.openxmlformats.org/drawingml/2006/table">
            <a:tbl>
              <a:tblPr firstRow="1" bandRow="1">
                <a:tableStyleId>{5C22544A-7EE6-4342-B048-85BDC9FD1C3A}</a:tableStyleId>
              </a:tblPr>
              <a:tblGrid>
                <a:gridCol w="4460875"/>
                <a:gridCol w="1524000"/>
                <a:gridCol w="1447800"/>
                <a:gridCol w="1433804"/>
              </a:tblGrid>
              <a:tr h="599227">
                <a:tc>
                  <a:txBody>
                    <a:bodyPr/>
                    <a:lstStyle/>
                    <a:p>
                      <a:pPr>
                        <a:lnSpc>
                          <a:spcPct val="100000"/>
                        </a:lnSpc>
                      </a:pPr>
                      <a:r>
                        <a:rPr lang="en-ZA" sz="2300" dirty="0" smtClean="0">
                          <a:latin typeface="Gill Sans MT" pitchFamily="34" charset="0"/>
                          <a:cs typeface="Arial" pitchFamily="34" charset="0"/>
                        </a:rPr>
                        <a:t>Institution </a:t>
                      </a:r>
                      <a:endParaRPr lang="en-GB" sz="2300" dirty="0">
                        <a:latin typeface="Gill Sans MT" pitchFamily="34" charset="0"/>
                        <a:cs typeface="Arial" pitchFamily="34" charset="0"/>
                      </a:endParaRPr>
                    </a:p>
                  </a:txBody>
                  <a:tcPr/>
                </a:tc>
                <a:tc>
                  <a:txBody>
                    <a:bodyPr/>
                    <a:lstStyle/>
                    <a:p>
                      <a:pPr algn="r">
                        <a:lnSpc>
                          <a:spcPct val="100000"/>
                        </a:lnSpc>
                      </a:pPr>
                      <a:r>
                        <a:rPr lang="en-ZA" sz="2300" dirty="0" smtClean="0">
                          <a:latin typeface="Gill Sans MT" pitchFamily="34" charset="0"/>
                          <a:cs typeface="Arial" pitchFamily="34" charset="0"/>
                        </a:rPr>
                        <a:t>2015/16</a:t>
                      </a:r>
                      <a:endParaRPr lang="en-GB" sz="2300" dirty="0">
                        <a:latin typeface="Gill Sans MT" pitchFamily="34" charset="0"/>
                        <a:cs typeface="Arial" pitchFamily="34" charset="0"/>
                      </a:endParaRPr>
                    </a:p>
                  </a:txBody>
                  <a:tcPr/>
                </a:tc>
                <a:tc>
                  <a:txBody>
                    <a:bodyPr/>
                    <a:lstStyle/>
                    <a:p>
                      <a:pPr algn="r">
                        <a:lnSpc>
                          <a:spcPct val="100000"/>
                        </a:lnSpc>
                      </a:pPr>
                      <a:r>
                        <a:rPr lang="en-ZA" sz="2300" dirty="0" smtClean="0">
                          <a:latin typeface="Gill Sans MT" pitchFamily="34" charset="0"/>
                          <a:cs typeface="Arial" pitchFamily="34" charset="0"/>
                        </a:rPr>
                        <a:t>2016/17</a:t>
                      </a:r>
                      <a:endParaRPr lang="en-GB" sz="2300" dirty="0">
                        <a:latin typeface="Gill Sans MT" pitchFamily="34" charset="0"/>
                        <a:cs typeface="Arial" pitchFamily="34" charset="0"/>
                      </a:endParaRPr>
                    </a:p>
                  </a:txBody>
                  <a:tcPr/>
                </a:tc>
                <a:tc>
                  <a:txBody>
                    <a:bodyPr/>
                    <a:lstStyle/>
                    <a:p>
                      <a:pPr>
                        <a:lnSpc>
                          <a:spcPct val="100000"/>
                        </a:lnSpc>
                      </a:pPr>
                      <a:r>
                        <a:rPr lang="en-ZA" sz="2300" smtClean="0">
                          <a:latin typeface="Gill Sans MT" pitchFamily="34" charset="0"/>
                          <a:cs typeface="Arial" pitchFamily="34" charset="0"/>
                        </a:rPr>
                        <a:t>2017/18</a:t>
                      </a:r>
                      <a:endParaRPr lang="en-GB" sz="2300" dirty="0">
                        <a:latin typeface="Gill Sans MT" pitchFamily="34" charset="0"/>
                        <a:cs typeface="Arial" pitchFamily="34" charset="0"/>
                      </a:endParaRPr>
                    </a:p>
                  </a:txBody>
                  <a:tcPr/>
                </a:tc>
              </a:tr>
              <a:tr h="439949">
                <a:tc>
                  <a:txBody>
                    <a:bodyPr/>
                    <a:lstStyle/>
                    <a:p>
                      <a:pPr>
                        <a:lnSpc>
                          <a:spcPct val="100000"/>
                        </a:lnSpc>
                      </a:pPr>
                      <a:endParaRPr lang="en-GB" sz="2300" dirty="0">
                        <a:latin typeface="Gill Sans MT" pitchFamily="34" charset="0"/>
                        <a:cs typeface="Arial" pitchFamily="34" charset="0"/>
                      </a:endParaRPr>
                    </a:p>
                  </a:txBody>
                  <a:tcPr/>
                </a:tc>
                <a:tc>
                  <a:txBody>
                    <a:bodyPr/>
                    <a:lstStyle/>
                    <a:p>
                      <a:pPr algn="r">
                        <a:lnSpc>
                          <a:spcPct val="100000"/>
                        </a:lnSpc>
                      </a:pPr>
                      <a:r>
                        <a:rPr lang="en-ZA" sz="2300" kern="1200" dirty="0" smtClean="0">
                          <a:solidFill>
                            <a:schemeClr val="dk1"/>
                          </a:solidFill>
                          <a:latin typeface="Gill Sans MT" pitchFamily="34" charset="0"/>
                          <a:ea typeface="+mn-ea"/>
                          <a:cs typeface="Arial" pitchFamily="34" charset="0"/>
                        </a:rPr>
                        <a:t>R’000</a:t>
                      </a:r>
                      <a:endParaRPr lang="en-GB" sz="2300" kern="1200" dirty="0">
                        <a:solidFill>
                          <a:schemeClr val="dk1"/>
                        </a:solidFill>
                        <a:latin typeface="Gill Sans MT" pitchFamily="34" charset="0"/>
                        <a:ea typeface="+mn-ea"/>
                        <a:cs typeface="Arial" pitchFamily="34" charset="0"/>
                      </a:endParaRPr>
                    </a:p>
                  </a:txBody>
                  <a:tcPr/>
                </a:tc>
                <a:tc>
                  <a:txBody>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ZA" sz="2300" kern="1200" dirty="0" smtClean="0">
                          <a:solidFill>
                            <a:schemeClr val="dk1"/>
                          </a:solidFill>
                          <a:latin typeface="Gill Sans MT" pitchFamily="34" charset="0"/>
                          <a:ea typeface="+mn-ea"/>
                          <a:cs typeface="Arial" pitchFamily="34" charset="0"/>
                        </a:rPr>
                        <a:t>R’000</a:t>
                      </a:r>
                      <a:endParaRPr lang="en-GB" sz="2300" kern="1200" dirty="0" smtClean="0">
                        <a:solidFill>
                          <a:schemeClr val="dk1"/>
                        </a:solidFill>
                        <a:latin typeface="Gill Sans MT" pitchFamily="34" charset="0"/>
                        <a:ea typeface="+mn-ea"/>
                        <a:cs typeface="Arial" pitchFamily="34" charset="0"/>
                      </a:endParaRPr>
                    </a:p>
                  </a:txBody>
                  <a:tcPr/>
                </a:tc>
                <a:tc>
                  <a:txBody>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ZA" sz="2300" kern="1200" dirty="0" smtClean="0">
                          <a:solidFill>
                            <a:schemeClr val="dk1"/>
                          </a:solidFill>
                          <a:latin typeface="Gill Sans MT" pitchFamily="34" charset="0"/>
                          <a:ea typeface="+mn-ea"/>
                          <a:cs typeface="Arial" pitchFamily="34" charset="0"/>
                        </a:rPr>
                        <a:t>R’000</a:t>
                      </a:r>
                      <a:endParaRPr lang="en-GB" sz="2300" kern="1200" dirty="0" smtClean="0">
                        <a:solidFill>
                          <a:schemeClr val="dk1"/>
                        </a:solidFill>
                        <a:latin typeface="Gill Sans MT" pitchFamily="34" charset="0"/>
                        <a:ea typeface="+mn-ea"/>
                        <a:cs typeface="Arial" pitchFamily="34" charset="0"/>
                      </a:endParaRPr>
                    </a:p>
                  </a:txBody>
                  <a:tcPr/>
                </a:tc>
              </a:tr>
              <a:tr h="568917">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ZA" sz="2300" dirty="0" smtClean="0">
                          <a:latin typeface="Gill Sans MT" pitchFamily="34" charset="0"/>
                          <a:cs typeface="Arial" pitchFamily="34" charset="0"/>
                        </a:rPr>
                        <a:t>Academy of Science of South Africa</a:t>
                      </a:r>
                      <a:endParaRPr lang="en-GB" sz="2300" dirty="0" smtClean="0">
                        <a:latin typeface="Gill Sans MT" pitchFamily="34" charset="0"/>
                        <a:cs typeface="Arial" pitchFamily="34" charset="0"/>
                      </a:endParaRPr>
                    </a:p>
                  </a:txBody>
                  <a:tcPr/>
                </a:tc>
                <a:tc>
                  <a:txBody>
                    <a:bodyPr/>
                    <a:lstStyle/>
                    <a:p>
                      <a:pPr algn="r">
                        <a:lnSpc>
                          <a:spcPct val="100000"/>
                        </a:lnSpc>
                      </a:pPr>
                      <a:r>
                        <a:rPr lang="en-ZA" sz="2300" dirty="0" smtClean="0">
                          <a:latin typeface="Gill Sans MT" pitchFamily="34" charset="0"/>
                          <a:cs typeface="Arial" pitchFamily="34" charset="0"/>
                        </a:rPr>
                        <a:t>22 991</a:t>
                      </a:r>
                      <a:endParaRPr lang="en-GB" sz="2300" dirty="0">
                        <a:latin typeface="Gill Sans MT" pitchFamily="34" charset="0"/>
                        <a:cs typeface="Arial" pitchFamily="34" charset="0"/>
                      </a:endParaRPr>
                    </a:p>
                  </a:txBody>
                  <a:tcPr/>
                </a:tc>
                <a:tc>
                  <a:txBody>
                    <a:bodyPr/>
                    <a:lstStyle/>
                    <a:p>
                      <a:pPr algn="r">
                        <a:lnSpc>
                          <a:spcPct val="100000"/>
                        </a:lnSpc>
                        <a:spcAft>
                          <a:spcPts val="0"/>
                        </a:spcAft>
                      </a:pPr>
                      <a:r>
                        <a:rPr lang="en-ZA" sz="2300" kern="1200" dirty="0" smtClean="0">
                          <a:solidFill>
                            <a:schemeClr val="dk1"/>
                          </a:solidFill>
                          <a:latin typeface="Gill Sans MT" pitchFamily="34" charset="0"/>
                          <a:ea typeface="+mn-ea"/>
                          <a:cs typeface="Arial" pitchFamily="34" charset="0"/>
                        </a:rPr>
                        <a:t>23 106</a:t>
                      </a:r>
                      <a:endParaRPr lang="en-GB" sz="2300" kern="1200" dirty="0" smtClean="0">
                        <a:solidFill>
                          <a:schemeClr val="dk1"/>
                        </a:solidFill>
                        <a:latin typeface="Gill Sans MT" pitchFamily="34" charset="0"/>
                        <a:ea typeface="+mn-ea"/>
                        <a:cs typeface="Arial" pitchFamily="34" charset="0"/>
                      </a:endParaRPr>
                    </a:p>
                  </a:txBody>
                  <a:tcPr marL="68580" marR="68580" marT="0" marB="0"/>
                </a:tc>
                <a:tc>
                  <a:txBody>
                    <a:bodyPr/>
                    <a:lstStyle/>
                    <a:p>
                      <a:pPr algn="r">
                        <a:lnSpc>
                          <a:spcPct val="100000"/>
                        </a:lnSpc>
                        <a:spcAft>
                          <a:spcPts val="0"/>
                        </a:spcAft>
                      </a:pPr>
                      <a:r>
                        <a:rPr lang="en-ZA" sz="2300" kern="1200" dirty="0" smtClean="0">
                          <a:solidFill>
                            <a:schemeClr val="dk1"/>
                          </a:solidFill>
                          <a:latin typeface="Gill Sans MT" pitchFamily="34" charset="0"/>
                          <a:ea typeface="+mn-ea"/>
                          <a:cs typeface="Arial" pitchFamily="34" charset="0"/>
                        </a:rPr>
                        <a:t>24 261</a:t>
                      </a:r>
                      <a:endParaRPr lang="en-GB" sz="2300" kern="1200" dirty="0" smtClean="0">
                        <a:solidFill>
                          <a:schemeClr val="dk1"/>
                        </a:solidFill>
                        <a:latin typeface="Gill Sans MT" pitchFamily="34" charset="0"/>
                        <a:ea typeface="+mn-ea"/>
                        <a:cs typeface="Arial" pitchFamily="34" charset="0"/>
                      </a:endParaRPr>
                    </a:p>
                  </a:txBody>
                  <a:tcPr marL="68580" marR="68580" marT="0" marB="0"/>
                </a:tc>
              </a:tr>
              <a:tr h="750634">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ZA" sz="2300" dirty="0" smtClean="0">
                          <a:latin typeface="Gill Sans MT" pitchFamily="34" charset="0"/>
                          <a:cs typeface="Arial" pitchFamily="34" charset="0"/>
                        </a:rPr>
                        <a:t>Council</a:t>
                      </a:r>
                      <a:r>
                        <a:rPr lang="en-ZA" sz="2300" baseline="0" dirty="0" smtClean="0">
                          <a:latin typeface="Gill Sans MT" pitchFamily="34" charset="0"/>
                          <a:cs typeface="Arial" pitchFamily="34" charset="0"/>
                        </a:rPr>
                        <a:t> for Scientific and Industrial Research </a:t>
                      </a:r>
                      <a:endParaRPr lang="en-GB" sz="2300" dirty="0" smtClean="0">
                        <a:latin typeface="Gill Sans MT" pitchFamily="34" charset="0"/>
                        <a:cs typeface="Arial" pitchFamily="34" charset="0"/>
                      </a:endParaRPr>
                    </a:p>
                  </a:txBody>
                  <a:tcPr/>
                </a:tc>
                <a:tc>
                  <a:txBody>
                    <a:bodyPr/>
                    <a:lstStyle/>
                    <a:p>
                      <a:pPr algn="r">
                        <a:lnSpc>
                          <a:spcPct val="100000"/>
                        </a:lnSpc>
                      </a:pPr>
                      <a:r>
                        <a:rPr lang="en-ZA" sz="2300" dirty="0" smtClean="0">
                          <a:latin typeface="Gill Sans MT" pitchFamily="34" charset="0"/>
                          <a:cs typeface="Arial" pitchFamily="34" charset="0"/>
                        </a:rPr>
                        <a:t>827 704</a:t>
                      </a:r>
                      <a:endParaRPr lang="en-GB" sz="2300" dirty="0">
                        <a:latin typeface="Gill Sans MT" pitchFamily="34" charset="0"/>
                        <a:cs typeface="Arial" pitchFamily="34" charset="0"/>
                      </a:endParaRPr>
                    </a:p>
                  </a:txBody>
                  <a:tcPr/>
                </a:tc>
                <a:tc>
                  <a:txBody>
                    <a:bodyPr/>
                    <a:lstStyle/>
                    <a:p>
                      <a:pPr algn="r">
                        <a:lnSpc>
                          <a:spcPct val="100000"/>
                        </a:lnSpc>
                        <a:spcAft>
                          <a:spcPts val="0"/>
                        </a:spcAft>
                      </a:pPr>
                      <a:r>
                        <a:rPr lang="en-ZA" sz="2300" kern="1200" dirty="0" smtClean="0">
                          <a:solidFill>
                            <a:schemeClr val="dk1"/>
                          </a:solidFill>
                          <a:latin typeface="Gill Sans MT" pitchFamily="34" charset="0"/>
                          <a:ea typeface="+mn-ea"/>
                          <a:cs typeface="Arial" pitchFamily="34" charset="0"/>
                        </a:rPr>
                        <a:t>872 043</a:t>
                      </a:r>
                      <a:endParaRPr lang="en-GB" sz="2300" kern="1200" dirty="0" smtClean="0">
                        <a:solidFill>
                          <a:schemeClr val="dk1"/>
                        </a:solidFill>
                        <a:latin typeface="Gill Sans MT" pitchFamily="34" charset="0"/>
                        <a:ea typeface="+mn-ea"/>
                        <a:cs typeface="Arial" pitchFamily="34" charset="0"/>
                      </a:endParaRPr>
                    </a:p>
                  </a:txBody>
                  <a:tcPr marL="68580" marR="68580" marT="0" marB="0"/>
                </a:tc>
                <a:tc>
                  <a:txBody>
                    <a:bodyPr/>
                    <a:lstStyle/>
                    <a:p>
                      <a:pPr algn="r">
                        <a:lnSpc>
                          <a:spcPct val="100000"/>
                        </a:lnSpc>
                        <a:spcAft>
                          <a:spcPts val="0"/>
                        </a:spcAft>
                      </a:pPr>
                      <a:r>
                        <a:rPr lang="en-ZA" sz="2300" kern="1200" dirty="0" smtClean="0">
                          <a:solidFill>
                            <a:schemeClr val="dk1"/>
                          </a:solidFill>
                          <a:latin typeface="Gill Sans MT" pitchFamily="34" charset="0"/>
                          <a:ea typeface="+mn-ea"/>
                          <a:cs typeface="Arial" pitchFamily="34" charset="0"/>
                        </a:rPr>
                        <a:t>915 645</a:t>
                      </a:r>
                      <a:endParaRPr lang="en-GB" sz="2300" kern="1200" dirty="0" smtClean="0">
                        <a:solidFill>
                          <a:schemeClr val="dk1"/>
                        </a:solidFill>
                        <a:latin typeface="Gill Sans MT" pitchFamily="34" charset="0"/>
                        <a:ea typeface="+mn-ea"/>
                        <a:cs typeface="Arial" pitchFamily="34" charset="0"/>
                      </a:endParaRPr>
                    </a:p>
                  </a:txBody>
                  <a:tcPr marL="68580" marR="68580" marT="0" marB="0"/>
                </a:tc>
              </a:tr>
              <a:tr h="660357">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ZA" sz="2300" dirty="0" smtClean="0">
                          <a:latin typeface="Gill Sans MT" pitchFamily="34" charset="0"/>
                          <a:cs typeface="Arial" pitchFamily="34" charset="0"/>
                        </a:rPr>
                        <a:t>Human Sciences Research Council</a:t>
                      </a:r>
                      <a:endParaRPr lang="en-GB" sz="2300" dirty="0" smtClean="0">
                        <a:latin typeface="Gill Sans MT" pitchFamily="34" charset="0"/>
                        <a:cs typeface="Arial" pitchFamily="34" charset="0"/>
                      </a:endParaRPr>
                    </a:p>
                  </a:txBody>
                  <a:tcPr/>
                </a:tc>
                <a:tc>
                  <a:txBody>
                    <a:bodyPr/>
                    <a:lstStyle/>
                    <a:p>
                      <a:pPr algn="r">
                        <a:lnSpc>
                          <a:spcPct val="100000"/>
                        </a:lnSpc>
                      </a:pPr>
                      <a:r>
                        <a:rPr lang="en-ZA" sz="2300" dirty="0" smtClean="0">
                          <a:latin typeface="Gill Sans MT" pitchFamily="34" charset="0"/>
                          <a:cs typeface="Arial" pitchFamily="34" charset="0"/>
                        </a:rPr>
                        <a:t>288 706</a:t>
                      </a:r>
                      <a:endParaRPr lang="en-GB" sz="2300" dirty="0">
                        <a:latin typeface="Gill Sans MT" pitchFamily="34" charset="0"/>
                        <a:cs typeface="Arial" pitchFamily="34" charset="0"/>
                      </a:endParaRPr>
                    </a:p>
                  </a:txBody>
                  <a:tcPr/>
                </a:tc>
                <a:tc>
                  <a:txBody>
                    <a:bodyPr/>
                    <a:lstStyle/>
                    <a:p>
                      <a:pPr algn="r">
                        <a:lnSpc>
                          <a:spcPct val="100000"/>
                        </a:lnSpc>
                        <a:spcAft>
                          <a:spcPts val="0"/>
                        </a:spcAft>
                      </a:pPr>
                      <a:r>
                        <a:rPr lang="en-ZA" sz="2300" kern="1200" dirty="0" smtClean="0">
                          <a:solidFill>
                            <a:schemeClr val="dk1"/>
                          </a:solidFill>
                          <a:latin typeface="Gill Sans MT" pitchFamily="34" charset="0"/>
                          <a:ea typeface="+mn-ea"/>
                          <a:cs typeface="Arial" pitchFamily="34" charset="0"/>
                        </a:rPr>
                        <a:t>290 149</a:t>
                      </a:r>
                      <a:endParaRPr lang="en-GB" sz="2300" kern="1200" dirty="0" smtClean="0">
                        <a:solidFill>
                          <a:schemeClr val="dk1"/>
                        </a:solidFill>
                        <a:latin typeface="Gill Sans MT" pitchFamily="34" charset="0"/>
                        <a:ea typeface="+mn-ea"/>
                        <a:cs typeface="Arial" pitchFamily="34" charset="0"/>
                      </a:endParaRPr>
                    </a:p>
                  </a:txBody>
                  <a:tcPr marL="68580" marR="68580" marT="0" marB="0"/>
                </a:tc>
                <a:tc>
                  <a:txBody>
                    <a:bodyPr/>
                    <a:lstStyle/>
                    <a:p>
                      <a:pPr algn="r">
                        <a:lnSpc>
                          <a:spcPct val="100000"/>
                        </a:lnSpc>
                        <a:spcAft>
                          <a:spcPts val="0"/>
                        </a:spcAft>
                      </a:pPr>
                      <a:r>
                        <a:rPr lang="en-ZA" sz="2300" kern="1200" dirty="0" smtClean="0">
                          <a:solidFill>
                            <a:schemeClr val="dk1"/>
                          </a:solidFill>
                          <a:latin typeface="Gill Sans MT" pitchFamily="34" charset="0"/>
                          <a:ea typeface="+mn-ea"/>
                          <a:cs typeface="Arial" pitchFamily="34" charset="0"/>
                        </a:rPr>
                        <a:t>304 656</a:t>
                      </a:r>
                      <a:endParaRPr lang="en-GB" sz="2300" kern="1200" dirty="0" smtClean="0">
                        <a:solidFill>
                          <a:schemeClr val="dk1"/>
                        </a:solidFill>
                        <a:latin typeface="Gill Sans MT" pitchFamily="34" charset="0"/>
                        <a:ea typeface="+mn-ea"/>
                        <a:cs typeface="Arial" pitchFamily="34" charset="0"/>
                      </a:endParaRPr>
                    </a:p>
                  </a:txBody>
                  <a:tcPr marL="68580" marR="68580" marT="0" marB="0"/>
                </a:tc>
              </a:tr>
              <a:tr h="599227">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ZA" sz="2300" dirty="0" smtClean="0">
                          <a:latin typeface="Gill Sans MT" pitchFamily="34" charset="0"/>
                          <a:cs typeface="Arial" pitchFamily="34" charset="0"/>
                        </a:rPr>
                        <a:t>National</a:t>
                      </a:r>
                      <a:r>
                        <a:rPr lang="en-ZA" sz="2300" baseline="0" dirty="0" smtClean="0">
                          <a:latin typeface="Gill Sans MT" pitchFamily="34" charset="0"/>
                          <a:cs typeface="Arial" pitchFamily="34" charset="0"/>
                        </a:rPr>
                        <a:t> Research Foundation </a:t>
                      </a:r>
                      <a:endParaRPr lang="en-GB" sz="2300" dirty="0" smtClean="0">
                        <a:latin typeface="Gill Sans MT" pitchFamily="34" charset="0"/>
                        <a:cs typeface="Arial" pitchFamily="34" charset="0"/>
                      </a:endParaRPr>
                    </a:p>
                  </a:txBody>
                  <a:tcPr/>
                </a:tc>
                <a:tc>
                  <a:txBody>
                    <a:bodyPr/>
                    <a:lstStyle/>
                    <a:p>
                      <a:pPr algn="r">
                        <a:lnSpc>
                          <a:spcPct val="100000"/>
                        </a:lnSpc>
                      </a:pPr>
                      <a:r>
                        <a:rPr lang="en-ZA" sz="2300" dirty="0" smtClean="0">
                          <a:latin typeface="Gill Sans MT" pitchFamily="34" charset="0"/>
                          <a:cs typeface="Arial" pitchFamily="34" charset="0"/>
                        </a:rPr>
                        <a:t>885 899</a:t>
                      </a:r>
                      <a:endParaRPr lang="en-GB" sz="2300" dirty="0">
                        <a:latin typeface="Gill Sans MT" pitchFamily="34" charset="0"/>
                        <a:cs typeface="Arial" pitchFamily="34" charset="0"/>
                      </a:endParaRPr>
                    </a:p>
                  </a:txBody>
                  <a:tcPr/>
                </a:tc>
                <a:tc>
                  <a:txBody>
                    <a:bodyPr/>
                    <a:lstStyle/>
                    <a:p>
                      <a:pPr algn="r">
                        <a:lnSpc>
                          <a:spcPct val="100000"/>
                        </a:lnSpc>
                        <a:spcAft>
                          <a:spcPts val="0"/>
                        </a:spcAft>
                      </a:pPr>
                      <a:r>
                        <a:rPr lang="en-ZA" sz="2300" kern="1200" dirty="0" smtClean="0">
                          <a:solidFill>
                            <a:schemeClr val="dk1"/>
                          </a:solidFill>
                          <a:latin typeface="Gill Sans MT" pitchFamily="34" charset="0"/>
                          <a:ea typeface="+mn-ea"/>
                          <a:cs typeface="Arial" pitchFamily="34" charset="0"/>
                        </a:rPr>
                        <a:t>882 805</a:t>
                      </a:r>
                      <a:endParaRPr lang="en-GB" sz="2300" kern="1200" dirty="0" smtClean="0">
                        <a:solidFill>
                          <a:schemeClr val="dk1"/>
                        </a:solidFill>
                        <a:latin typeface="Gill Sans MT" pitchFamily="34" charset="0"/>
                        <a:ea typeface="+mn-ea"/>
                        <a:cs typeface="Arial" pitchFamily="34" charset="0"/>
                      </a:endParaRPr>
                    </a:p>
                  </a:txBody>
                  <a:tcPr marL="68580" marR="68580" marT="0" marB="0"/>
                </a:tc>
                <a:tc>
                  <a:txBody>
                    <a:bodyPr/>
                    <a:lstStyle/>
                    <a:p>
                      <a:pPr algn="r">
                        <a:lnSpc>
                          <a:spcPct val="100000"/>
                        </a:lnSpc>
                        <a:spcAft>
                          <a:spcPts val="0"/>
                        </a:spcAft>
                      </a:pPr>
                      <a:r>
                        <a:rPr lang="en-ZA" sz="2300" kern="1200" dirty="0" smtClean="0">
                          <a:solidFill>
                            <a:schemeClr val="dk1"/>
                          </a:solidFill>
                          <a:latin typeface="Gill Sans MT" pitchFamily="34" charset="0"/>
                          <a:ea typeface="+mn-ea"/>
                          <a:cs typeface="Arial" pitchFamily="34" charset="0"/>
                        </a:rPr>
                        <a:t>925 964</a:t>
                      </a:r>
                      <a:endParaRPr lang="en-GB" sz="2300" kern="1200" dirty="0" smtClean="0">
                        <a:solidFill>
                          <a:schemeClr val="dk1"/>
                        </a:solidFill>
                        <a:latin typeface="Gill Sans MT" pitchFamily="34" charset="0"/>
                        <a:ea typeface="+mn-ea"/>
                        <a:cs typeface="Arial" pitchFamily="34" charset="0"/>
                      </a:endParaRPr>
                    </a:p>
                  </a:txBody>
                  <a:tcPr marL="68580" marR="68580" marT="0" marB="0"/>
                </a:tc>
              </a:tr>
              <a:tr h="750634">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ZA" sz="2300" dirty="0" smtClean="0">
                          <a:latin typeface="Gill Sans MT" pitchFamily="34" charset="0"/>
                          <a:cs typeface="Arial" pitchFamily="34" charset="0"/>
                        </a:rPr>
                        <a:t>South African National Space Agency</a:t>
                      </a:r>
                      <a:endParaRPr lang="en-GB" sz="2300" dirty="0" smtClean="0">
                        <a:latin typeface="Gill Sans MT" pitchFamily="34" charset="0"/>
                        <a:cs typeface="Arial" pitchFamily="34" charset="0"/>
                      </a:endParaRPr>
                    </a:p>
                  </a:txBody>
                  <a:tcPr/>
                </a:tc>
                <a:tc>
                  <a:txBody>
                    <a:bodyPr/>
                    <a:lstStyle/>
                    <a:p>
                      <a:pPr algn="r">
                        <a:lnSpc>
                          <a:spcPct val="100000"/>
                        </a:lnSpc>
                      </a:pPr>
                      <a:r>
                        <a:rPr lang="en-ZA" sz="2300" dirty="0" smtClean="0">
                          <a:latin typeface="Gill Sans MT" pitchFamily="34" charset="0"/>
                          <a:cs typeface="Arial" pitchFamily="34" charset="0"/>
                        </a:rPr>
                        <a:t>124 355</a:t>
                      </a:r>
                      <a:endParaRPr lang="en-GB" sz="2300" dirty="0">
                        <a:latin typeface="Gill Sans MT" pitchFamily="34" charset="0"/>
                        <a:cs typeface="Arial" pitchFamily="34" charset="0"/>
                      </a:endParaRPr>
                    </a:p>
                  </a:txBody>
                  <a:tcPr/>
                </a:tc>
                <a:tc>
                  <a:txBody>
                    <a:bodyPr/>
                    <a:lstStyle/>
                    <a:p>
                      <a:pPr algn="r">
                        <a:lnSpc>
                          <a:spcPct val="100000"/>
                        </a:lnSpc>
                        <a:spcAft>
                          <a:spcPts val="0"/>
                        </a:spcAft>
                      </a:pPr>
                      <a:r>
                        <a:rPr lang="en-ZA" sz="2300" kern="1200" dirty="0" smtClean="0">
                          <a:solidFill>
                            <a:schemeClr val="dk1"/>
                          </a:solidFill>
                          <a:latin typeface="Gill Sans MT" pitchFamily="34" charset="0"/>
                          <a:ea typeface="+mn-ea"/>
                          <a:cs typeface="Arial" pitchFamily="34" charset="0"/>
                        </a:rPr>
                        <a:t>124 977</a:t>
                      </a:r>
                      <a:endParaRPr lang="en-GB" sz="2300" kern="1200" dirty="0" smtClean="0">
                        <a:solidFill>
                          <a:schemeClr val="dk1"/>
                        </a:solidFill>
                        <a:latin typeface="Gill Sans MT" pitchFamily="34" charset="0"/>
                        <a:ea typeface="+mn-ea"/>
                        <a:cs typeface="Arial" pitchFamily="34" charset="0"/>
                      </a:endParaRPr>
                    </a:p>
                  </a:txBody>
                  <a:tcPr marL="68580" marR="68580" marT="0" marB="0"/>
                </a:tc>
                <a:tc>
                  <a:txBody>
                    <a:bodyPr/>
                    <a:lstStyle/>
                    <a:p>
                      <a:pPr algn="r">
                        <a:lnSpc>
                          <a:spcPct val="100000"/>
                        </a:lnSpc>
                        <a:spcAft>
                          <a:spcPts val="0"/>
                        </a:spcAft>
                      </a:pPr>
                      <a:r>
                        <a:rPr lang="en-ZA" sz="2300" kern="1200" dirty="0" smtClean="0">
                          <a:solidFill>
                            <a:schemeClr val="dk1"/>
                          </a:solidFill>
                          <a:latin typeface="Gill Sans MT" pitchFamily="34" charset="0"/>
                          <a:ea typeface="+mn-ea"/>
                          <a:cs typeface="Arial" pitchFamily="34" charset="0"/>
                        </a:rPr>
                        <a:t>131 226</a:t>
                      </a:r>
                      <a:endParaRPr lang="en-GB" sz="2300" kern="1200" dirty="0" smtClean="0">
                        <a:solidFill>
                          <a:schemeClr val="dk1"/>
                        </a:solidFill>
                        <a:latin typeface="Gill Sans MT" pitchFamily="34" charset="0"/>
                        <a:ea typeface="+mn-ea"/>
                        <a:cs typeface="Arial" pitchFamily="34" charset="0"/>
                      </a:endParaRPr>
                    </a:p>
                  </a:txBody>
                  <a:tcPr marL="68580" marR="68580" marT="0" marB="0"/>
                </a:tc>
              </a:tr>
              <a:tr h="750634">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ZA" sz="2300" dirty="0" smtClean="0">
                          <a:latin typeface="Gill Sans MT" pitchFamily="34" charset="0"/>
                          <a:cs typeface="Arial" pitchFamily="34" charset="0"/>
                        </a:rPr>
                        <a:t>Technology Innovation Agency</a:t>
                      </a:r>
                      <a:endParaRPr lang="en-GB" sz="2300" dirty="0" smtClean="0">
                        <a:latin typeface="Gill Sans MT" pitchFamily="34" charset="0"/>
                        <a:cs typeface="Arial" pitchFamily="34" charset="0"/>
                      </a:endParaRPr>
                    </a:p>
                  </a:txBody>
                  <a:tcPr/>
                </a:tc>
                <a:tc>
                  <a:txBody>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ZA" sz="2300" dirty="0" smtClean="0">
                          <a:latin typeface="Gill Sans MT" pitchFamily="34" charset="0"/>
                          <a:cs typeface="Arial" pitchFamily="34" charset="0"/>
                        </a:rPr>
                        <a:t>385 188</a:t>
                      </a:r>
                      <a:endParaRPr lang="en-GB" sz="2300" dirty="0">
                        <a:latin typeface="Gill Sans MT" pitchFamily="34" charset="0"/>
                        <a:cs typeface="Arial" pitchFamily="34" charset="0"/>
                      </a:endParaRPr>
                    </a:p>
                  </a:txBody>
                  <a:tcPr/>
                </a:tc>
                <a:tc>
                  <a:txBody>
                    <a:bodyPr/>
                    <a:lstStyle/>
                    <a:p>
                      <a:pPr algn="r">
                        <a:lnSpc>
                          <a:spcPct val="100000"/>
                        </a:lnSpc>
                        <a:spcAft>
                          <a:spcPts val="0"/>
                        </a:spcAft>
                      </a:pPr>
                      <a:r>
                        <a:rPr lang="en-ZA" sz="2300" kern="1200" dirty="0" smtClean="0">
                          <a:solidFill>
                            <a:schemeClr val="dk1"/>
                          </a:solidFill>
                          <a:latin typeface="Gill Sans MT" pitchFamily="34" charset="0"/>
                          <a:ea typeface="+mn-ea"/>
                          <a:cs typeface="Arial" pitchFamily="34" charset="0"/>
                        </a:rPr>
                        <a:t>387 364</a:t>
                      </a:r>
                      <a:endParaRPr lang="en-GB" sz="2300" kern="1200" dirty="0" smtClean="0">
                        <a:solidFill>
                          <a:schemeClr val="dk1"/>
                        </a:solidFill>
                        <a:latin typeface="Gill Sans MT" pitchFamily="34" charset="0"/>
                        <a:ea typeface="+mn-ea"/>
                        <a:cs typeface="Arial" pitchFamily="34" charset="0"/>
                      </a:endParaRPr>
                    </a:p>
                  </a:txBody>
                  <a:tcPr marL="68580" marR="68580" marT="0" marB="0"/>
                </a:tc>
                <a:tc>
                  <a:txBody>
                    <a:bodyPr/>
                    <a:lstStyle/>
                    <a:p>
                      <a:pPr algn="r">
                        <a:lnSpc>
                          <a:spcPct val="100000"/>
                        </a:lnSpc>
                        <a:spcAft>
                          <a:spcPts val="0"/>
                        </a:spcAft>
                      </a:pPr>
                      <a:r>
                        <a:rPr lang="en-ZA" sz="2300" kern="1200" dirty="0" smtClean="0">
                          <a:solidFill>
                            <a:schemeClr val="dk1"/>
                          </a:solidFill>
                          <a:latin typeface="Gill Sans MT" pitchFamily="34" charset="0"/>
                          <a:ea typeface="+mn-ea"/>
                          <a:cs typeface="Arial" pitchFamily="34" charset="0"/>
                        </a:rPr>
                        <a:t>406 732</a:t>
                      </a:r>
                      <a:endParaRPr lang="en-GB" sz="2300" kern="1200" dirty="0" smtClean="0">
                        <a:solidFill>
                          <a:schemeClr val="dk1"/>
                        </a:solidFill>
                        <a:latin typeface="Gill Sans MT" pitchFamily="34" charset="0"/>
                        <a:ea typeface="+mn-ea"/>
                        <a:cs typeface="Arial" pitchFamily="34" charset="0"/>
                      </a:endParaRPr>
                    </a:p>
                  </a:txBody>
                  <a:tcPr marL="68580" marR="68580" marT="0" marB="0"/>
                </a:tc>
              </a:tr>
            </a:tbl>
          </a:graphicData>
        </a:graphic>
      </p:graphicFrame>
      <p:sp>
        <p:nvSpPr>
          <p:cNvPr id="3122" name="Slide Number Placeholder 4"/>
          <p:cNvSpPr>
            <a:spLocks noGrp="1"/>
          </p:cNvSpPr>
          <p:nvPr>
            <p:ph type="sldNum" sz="quarter" idx="12"/>
          </p:nvPr>
        </p:nvSpPr>
        <p:spPr bwMode="auto">
          <a:xfrm>
            <a:off x="3429000" y="6492875"/>
            <a:ext cx="2133600" cy="365125"/>
          </a:xfrm>
          <a:ln>
            <a:miter lim="800000"/>
            <a:headEnd/>
            <a:tailEnd/>
          </a:ln>
        </p:spPr>
        <p:txBody>
          <a:bodyPr/>
          <a:lstStyle/>
          <a:p>
            <a:pPr algn="ctr">
              <a:defRPr/>
            </a:pPr>
            <a:fld id="{B826E040-5488-479C-B8F3-A6B337582E57}" type="slidenum">
              <a:rPr lang="en-US" sz="1400" b="0" smtClean="0"/>
              <a:pPr algn="ctr">
                <a:defRPr/>
              </a:pPr>
              <a:t>77</a:t>
            </a:fld>
            <a:endParaRPr lang="en-US" sz="1400" b="0" smtClean="0"/>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3"/>
          <p:cNvPicPr>
            <a:picLocks noChangeAspect="1"/>
          </p:cNvPicPr>
          <p:nvPr/>
        </p:nvPicPr>
        <p:blipFill>
          <a:blip r:embed="rId2"/>
          <a:srcRect/>
          <a:stretch>
            <a:fillRect/>
          </a:stretch>
        </p:blipFill>
        <p:spPr bwMode="auto">
          <a:xfrm>
            <a:off x="0" y="-100013"/>
            <a:ext cx="9144000" cy="6958013"/>
          </a:xfrm>
          <a:prstGeom prst="rect">
            <a:avLst/>
          </a:prstGeom>
          <a:noFill/>
          <a:ln w="9525">
            <a:noFill/>
            <a:miter lim="800000"/>
            <a:headEnd/>
            <a:tailEnd/>
          </a:ln>
        </p:spPr>
      </p:pic>
      <p:sp>
        <p:nvSpPr>
          <p:cNvPr id="2" name="Title 1"/>
          <p:cNvSpPr>
            <a:spLocks noGrp="1"/>
          </p:cNvSpPr>
          <p:nvPr>
            <p:ph type="title"/>
          </p:nvPr>
        </p:nvSpPr>
        <p:spPr/>
        <p:txBody>
          <a:bodyPr rtlCol="0">
            <a:normAutofit fontScale="90000"/>
          </a:bodyPr>
          <a:lstStyle/>
          <a:p>
            <a:pPr algn="ctr" eaLnBrk="1" fontAlgn="auto" hangingPunct="1">
              <a:spcAft>
                <a:spcPts val="0"/>
              </a:spcAft>
              <a:defRPr/>
            </a:pPr>
            <a:r>
              <a:rPr lang="en-US" dirty="0" err="1" smtClean="0"/>
              <a:t>Organogram</a:t>
            </a:r>
            <a:endParaRPr lang="en-ZA" dirty="0">
              <a:solidFill>
                <a:schemeClr val="tx2">
                  <a:lumMod val="60000"/>
                  <a:lumOff val="40000"/>
                </a:schemeClr>
              </a:solidFill>
              <a:latin typeface="Arial" pitchFamily="34" charset="0"/>
              <a:cs typeface="Arial" pitchFamily="34" charset="0"/>
            </a:endParaRPr>
          </a:p>
        </p:txBody>
      </p:sp>
      <p:graphicFrame>
        <p:nvGraphicFramePr>
          <p:cNvPr id="5" name="Organization Chart 2"/>
          <p:cNvGraphicFramePr/>
          <p:nvPr/>
        </p:nvGraphicFramePr>
        <p:xfrm>
          <a:off x="762000" y="762000"/>
          <a:ext cx="7543799" cy="4953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7848600" cy="487363"/>
          </a:xfrm>
        </p:spPr>
        <p:txBody>
          <a:bodyPr/>
          <a:lstStyle/>
          <a:p>
            <a:pPr algn="ctr"/>
            <a:r>
              <a:rPr lang="en-US" dirty="0" smtClean="0">
                <a:solidFill>
                  <a:schemeClr val="bg1"/>
                </a:solidFill>
                <a:latin typeface="Gill Sans MT" pitchFamily="34" charset="0"/>
              </a:rPr>
              <a:t>Conclusion</a:t>
            </a:r>
            <a:endParaRPr lang="en-GB" dirty="0">
              <a:solidFill>
                <a:schemeClr val="bg1"/>
              </a:solidFill>
              <a:latin typeface="Gill Sans MT" pitchFamily="34" charset="0"/>
            </a:endParaRPr>
          </a:p>
        </p:txBody>
      </p:sp>
      <p:sp>
        <p:nvSpPr>
          <p:cNvPr id="3" name="Content Placeholder 2"/>
          <p:cNvSpPr>
            <a:spLocks noGrp="1"/>
          </p:cNvSpPr>
          <p:nvPr>
            <p:ph idx="1"/>
          </p:nvPr>
        </p:nvSpPr>
        <p:spPr>
          <a:xfrm>
            <a:off x="304800" y="1143000"/>
            <a:ext cx="8382000" cy="4800600"/>
          </a:xfrm>
        </p:spPr>
        <p:txBody>
          <a:bodyPr/>
          <a:lstStyle/>
          <a:p>
            <a:pPr algn="just"/>
            <a:r>
              <a:rPr lang="en-US" sz="2800" dirty="0" smtClean="0">
                <a:latin typeface="Gill Sans MT" pitchFamily="34" charset="0"/>
              </a:rPr>
              <a:t>Need to build, grow and strengthen a National System of Innovation that is efficient, productive and beginning to be responsive to national priorities. </a:t>
            </a:r>
          </a:p>
          <a:p>
            <a:pPr algn="just"/>
            <a:r>
              <a:rPr lang="en-US" sz="2800" dirty="0" smtClean="0">
                <a:latin typeface="Gill Sans MT" pitchFamily="34" charset="0"/>
              </a:rPr>
              <a:t>Need to engage public entities and university to orient them on our approach to intended outcomes.</a:t>
            </a:r>
          </a:p>
          <a:p>
            <a:pPr algn="just"/>
            <a:r>
              <a:rPr lang="en-US" sz="2800" dirty="0" smtClean="0">
                <a:latin typeface="Gill Sans MT" pitchFamily="34" charset="0"/>
                <a:sym typeface="Wingdings" pitchFamily="2" charset="2"/>
              </a:rPr>
              <a:t>Enhance efforts at transformation and the building of a strong academy.</a:t>
            </a:r>
          </a:p>
          <a:p>
            <a:pPr algn="just"/>
            <a:r>
              <a:rPr lang="en-US" sz="2800" dirty="0" smtClean="0">
                <a:latin typeface="Gill Sans MT" pitchFamily="34" charset="0"/>
                <a:sym typeface="Wingdings" pitchFamily="2" charset="2"/>
              </a:rPr>
              <a:t>Institutional plans to accommodate and support young researchers.</a:t>
            </a:r>
          </a:p>
        </p:txBody>
      </p:sp>
      <p:sp>
        <p:nvSpPr>
          <p:cNvPr id="4" name="Slide Number Placeholder 3"/>
          <p:cNvSpPr>
            <a:spLocks noGrp="1"/>
          </p:cNvSpPr>
          <p:nvPr>
            <p:ph type="sldNum" sz="quarter" idx="12"/>
          </p:nvPr>
        </p:nvSpPr>
        <p:spPr/>
        <p:txBody>
          <a:bodyPr/>
          <a:lstStyle/>
          <a:p>
            <a:pPr>
              <a:defRPr/>
            </a:pPr>
            <a:fld id="{C3821441-48AE-4004-A9FF-19E6D030AA43}" type="slidenum">
              <a:rPr lang="en-US" smtClean="0"/>
              <a:pPr>
                <a:defRPr/>
              </a:pPr>
              <a:t>79</a:t>
            </a:fld>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AF9D2C1F-4521-4230-8640-979ED7ED76E4}" type="slidenum">
              <a:rPr lang="en-US" smtClean="0"/>
              <a:pPr>
                <a:defRPr/>
              </a:pPr>
              <a:t>8</a:t>
            </a:fld>
            <a:endParaRPr lang="en-US"/>
          </a:p>
        </p:txBody>
      </p:sp>
      <p:grpSp>
        <p:nvGrpSpPr>
          <p:cNvPr id="2" name="Group 10"/>
          <p:cNvGrpSpPr/>
          <p:nvPr/>
        </p:nvGrpSpPr>
        <p:grpSpPr>
          <a:xfrm>
            <a:off x="3749844" y="1371601"/>
            <a:ext cx="4932937" cy="4289425"/>
            <a:chOff x="3292643" y="1458444"/>
            <a:chExt cx="4932937" cy="3671256"/>
          </a:xfrm>
        </p:grpSpPr>
        <p:sp>
          <p:nvSpPr>
            <p:cNvPr id="15" name="Right Arrow 14"/>
            <p:cNvSpPr/>
            <p:nvPr/>
          </p:nvSpPr>
          <p:spPr>
            <a:xfrm>
              <a:off x="3292643" y="1458444"/>
              <a:ext cx="4932937" cy="3671256"/>
            </a:xfrm>
            <a:prstGeom prst="rightArrow">
              <a:avLst>
                <a:gd name="adj1" fmla="val 75000"/>
                <a:gd name="adj2" fmla="val 50000"/>
              </a:avLst>
            </a:prstGeom>
            <a:solidFill>
              <a:schemeClr val="accent6">
                <a:lumMod val="60000"/>
                <a:lumOff val="40000"/>
                <a:alpha val="90000"/>
              </a:schemeClr>
            </a:solidFill>
          </p:spPr>
          <p:style>
            <a:lnRef idx="2">
              <a:schemeClr val="dk2">
                <a:alpha val="90000"/>
                <a:tint val="40000"/>
                <a:hueOff val="0"/>
                <a:satOff val="0"/>
                <a:lumOff val="0"/>
                <a:alphaOff val="0"/>
              </a:schemeClr>
            </a:lnRef>
            <a:fillRef idx="1">
              <a:scrgbClr r="0" g="0" b="0"/>
            </a:fillRef>
            <a:effectRef idx="0">
              <a:schemeClr val="dk2">
                <a:alpha val="90000"/>
                <a:tint val="40000"/>
                <a:hueOff val="0"/>
                <a:satOff val="0"/>
                <a:lumOff val="0"/>
                <a:alphaOff val="0"/>
              </a:schemeClr>
            </a:effectRef>
            <a:fontRef idx="minor">
              <a:schemeClr val="dk1">
                <a:hueOff val="0"/>
                <a:satOff val="0"/>
                <a:lumOff val="0"/>
                <a:alphaOff val="0"/>
              </a:schemeClr>
            </a:fontRef>
          </p:style>
        </p:sp>
        <p:sp>
          <p:nvSpPr>
            <p:cNvPr id="16" name="Right Arrow 4"/>
            <p:cNvSpPr/>
            <p:nvPr/>
          </p:nvSpPr>
          <p:spPr>
            <a:xfrm>
              <a:off x="3292644" y="2347379"/>
              <a:ext cx="3717756" cy="2111112"/>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890" tIns="8890" rIns="8890" bIns="8890" numCol="1" spcCol="1270" anchor="t" anchorCtr="0">
              <a:noAutofit/>
            </a:bodyPr>
            <a:lstStyle/>
            <a:p>
              <a:pPr marL="114300" lvl="1" indent="-114300" algn="just" defTabSz="622300">
                <a:lnSpc>
                  <a:spcPct val="90000"/>
                </a:lnSpc>
                <a:spcAft>
                  <a:spcPct val="15000"/>
                </a:spcAft>
                <a:buChar char="••"/>
              </a:pPr>
              <a:r>
                <a:rPr lang="en-GB" b="1" kern="1200" dirty="0" smtClean="0">
                  <a:latin typeface="Gill Sans MT" pitchFamily="34" charset="0"/>
                </a:rPr>
                <a:t>Industrialisation enhanced by knowledge-</a:t>
              </a:r>
              <a:r>
                <a:rPr lang="en-GB" kern="1200" dirty="0" smtClean="0">
                  <a:latin typeface="Gill Sans MT" pitchFamily="34" charset="0"/>
                </a:rPr>
                <a:t>the</a:t>
              </a:r>
              <a:r>
                <a:rPr lang="en-GB" dirty="0" smtClean="0">
                  <a:latin typeface="Gill Sans MT" pitchFamily="34" charset="0"/>
                </a:rPr>
                <a:t> NSI will continue to accelerate the transformation of the STI sector (i.e. demographic </a:t>
              </a:r>
              <a:r>
                <a:rPr lang="en-GB" dirty="0" err="1" smtClean="0">
                  <a:latin typeface="Gill Sans MT" pitchFamily="34" charset="0"/>
                </a:rPr>
                <a:t>representivity</a:t>
              </a:r>
              <a:r>
                <a:rPr lang="en-GB" dirty="0" smtClean="0">
                  <a:latin typeface="Gill Sans MT" pitchFamily="34" charset="0"/>
                </a:rPr>
                <a:t>) and enhance efficiency in the economy through knowledge.  The government will continue to increase R&amp;D investment and commercialisation, and optimise the utilisation of inbound technology</a:t>
              </a:r>
              <a:endParaRPr lang="en-GB" kern="1200" dirty="0">
                <a:latin typeface="Gill Sans MT" pitchFamily="34" charset="0"/>
              </a:endParaRPr>
            </a:p>
          </p:txBody>
        </p:sp>
      </p:grpSp>
      <p:grpSp>
        <p:nvGrpSpPr>
          <p:cNvPr id="3" name="Group 11"/>
          <p:cNvGrpSpPr/>
          <p:nvPr/>
        </p:nvGrpSpPr>
        <p:grpSpPr>
          <a:xfrm>
            <a:off x="461219" y="2057400"/>
            <a:ext cx="3288625" cy="3095530"/>
            <a:chOff x="4018" y="2245170"/>
            <a:chExt cx="3288625" cy="2157256"/>
          </a:xfrm>
        </p:grpSpPr>
        <p:sp>
          <p:nvSpPr>
            <p:cNvPr id="13" name="Rounded Rectangle 12"/>
            <p:cNvSpPr/>
            <p:nvPr/>
          </p:nvSpPr>
          <p:spPr>
            <a:xfrm>
              <a:off x="4018" y="2364859"/>
              <a:ext cx="3288625" cy="2037567"/>
            </a:xfrm>
            <a:prstGeom prst="roundRect">
              <a:avLst/>
            </a:pr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14" name="Rounded Rectangle 6"/>
            <p:cNvSpPr/>
            <p:nvPr/>
          </p:nvSpPr>
          <p:spPr>
            <a:xfrm>
              <a:off x="103484" y="2245170"/>
              <a:ext cx="3089693" cy="183863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3830" tIns="81915" rIns="163830" bIns="81915" numCol="1" spcCol="1270" anchor="ctr" anchorCtr="0">
              <a:noAutofit/>
            </a:bodyPr>
            <a:lstStyle/>
            <a:p>
              <a:pPr lvl="0" algn="ctr" defTabSz="1911350" rtl="0">
                <a:lnSpc>
                  <a:spcPct val="90000"/>
                </a:lnSpc>
                <a:spcBef>
                  <a:spcPct val="0"/>
                </a:spcBef>
                <a:spcAft>
                  <a:spcPct val="35000"/>
                </a:spcAft>
              </a:pPr>
              <a:r>
                <a:rPr lang="en-GB" sz="4000" b="1" kern="1200" dirty="0" smtClean="0">
                  <a:latin typeface="Gill Sans MT" pitchFamily="34" charset="0"/>
                </a:rPr>
                <a:t>Phase Two (2018-2023)</a:t>
              </a:r>
              <a:endParaRPr lang="en-GB" sz="4000" kern="1200" dirty="0">
                <a:latin typeface="Gill Sans MT" pitchFamily="34" charset="0"/>
              </a:endParaRPr>
            </a:p>
          </p:txBody>
        </p:sp>
      </p:grpSp>
      <p:sp>
        <p:nvSpPr>
          <p:cNvPr id="17" name="Title 2"/>
          <p:cNvSpPr>
            <a:spLocks noGrp="1"/>
          </p:cNvSpPr>
          <p:nvPr>
            <p:ph type="title"/>
          </p:nvPr>
        </p:nvSpPr>
        <p:spPr>
          <a:xfrm>
            <a:off x="1981200" y="0"/>
            <a:ext cx="7162800" cy="990600"/>
          </a:xfrm>
        </p:spPr>
        <p:style>
          <a:lnRef idx="2">
            <a:schemeClr val="dk1"/>
          </a:lnRef>
          <a:fillRef idx="1">
            <a:schemeClr val="lt1"/>
          </a:fillRef>
          <a:effectRef idx="0">
            <a:schemeClr val="dk1"/>
          </a:effectRef>
          <a:fontRef idx="minor">
            <a:schemeClr val="dk1"/>
          </a:fontRef>
        </p:style>
        <p:txBody>
          <a:bodyPr/>
          <a:lstStyle/>
          <a:p>
            <a:r>
              <a:rPr lang="en-US" sz="3600" dirty="0" smtClean="0">
                <a:solidFill>
                  <a:schemeClr val="tx1"/>
                </a:solidFill>
                <a:latin typeface="+mn-lt"/>
              </a:rPr>
              <a:t>South Africa’s STI: Where to Go? </a:t>
            </a:r>
            <a:endParaRPr lang="en-GB" sz="3600" dirty="0" smtClean="0">
              <a:solidFill>
                <a:schemeClr val="tx1"/>
              </a:solidFill>
              <a:latin typeface="+mn-lt"/>
            </a:endParaRP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71600"/>
            <a:ext cx="8229600" cy="4289425"/>
          </a:xfrm>
        </p:spPr>
        <p:txBody>
          <a:bodyPr/>
          <a:lstStyle/>
          <a:p>
            <a:pPr algn="just"/>
            <a:r>
              <a:rPr lang="en-US" sz="2800" dirty="0" smtClean="0">
                <a:solidFill>
                  <a:schemeClr val="tx2"/>
                </a:solidFill>
                <a:sym typeface="Wingdings" pitchFamily="2" charset="2"/>
              </a:rPr>
              <a:t>Deepen implementation from lesson’s learnt in the past:</a:t>
            </a:r>
          </a:p>
          <a:p>
            <a:pPr marL="688975" indent="-344488" algn="just">
              <a:buFont typeface="Wingdings" pitchFamily="2" charset="2"/>
              <a:buChar char="ü"/>
            </a:pPr>
            <a:r>
              <a:rPr lang="en-US" sz="2800" dirty="0" smtClean="0">
                <a:solidFill>
                  <a:schemeClr val="tx2"/>
                </a:solidFill>
                <a:sym typeface="Wingdings" pitchFamily="2" charset="2"/>
              </a:rPr>
              <a:t>Moving pilots to semi pilots and full plants</a:t>
            </a:r>
          </a:p>
          <a:p>
            <a:pPr marL="688975" indent="-344488" algn="just">
              <a:buFont typeface="Wingdings" pitchFamily="2" charset="2"/>
              <a:buChar char="ü"/>
            </a:pPr>
            <a:r>
              <a:rPr lang="en-US" sz="2800" dirty="0" smtClean="0">
                <a:solidFill>
                  <a:schemeClr val="tx2"/>
                </a:solidFill>
                <a:sym typeface="Wingdings" pitchFamily="2" charset="2"/>
              </a:rPr>
              <a:t>Support government  in areas requiring technology solutions</a:t>
            </a:r>
          </a:p>
          <a:p>
            <a:pPr algn="just"/>
            <a:r>
              <a:rPr lang="en-US" sz="2800" dirty="0" smtClean="0">
                <a:solidFill>
                  <a:schemeClr val="tx2"/>
                </a:solidFill>
                <a:sym typeface="Wingdings" pitchFamily="2" charset="2"/>
              </a:rPr>
              <a:t>Communicate more strategically.</a:t>
            </a:r>
          </a:p>
          <a:p>
            <a:pPr algn="just"/>
            <a:r>
              <a:rPr lang="en-US" sz="2800" dirty="0" smtClean="0">
                <a:solidFill>
                  <a:schemeClr val="tx2"/>
                </a:solidFill>
                <a:latin typeface="Arial" pitchFamily="34" charset="0"/>
                <a:cs typeface="Arial" pitchFamily="34" charset="0"/>
                <a:sym typeface="Wingdings" pitchFamily="2" charset="2"/>
              </a:rPr>
              <a:t>Develop and enhance planning, analytical and evaluation capability</a:t>
            </a:r>
            <a:r>
              <a:rPr lang="en-US" dirty="0" smtClean="0">
                <a:solidFill>
                  <a:schemeClr val="tx2"/>
                </a:solidFill>
                <a:latin typeface="Arial" pitchFamily="34" charset="0"/>
                <a:cs typeface="Arial" pitchFamily="34" charset="0"/>
                <a:sym typeface="Wingdings" pitchFamily="2" charset="2"/>
              </a:rPr>
              <a:t>. </a:t>
            </a:r>
            <a:endParaRPr lang="en-US" dirty="0" smtClean="0">
              <a:solidFill>
                <a:schemeClr val="tx2"/>
              </a:solidFill>
              <a:sym typeface="Wingdings" pitchFamily="2" charset="2"/>
            </a:endParaRPr>
          </a:p>
          <a:p>
            <a:endParaRPr lang="en-GB" dirty="0"/>
          </a:p>
        </p:txBody>
      </p:sp>
      <p:sp>
        <p:nvSpPr>
          <p:cNvPr id="4" name="Slide Number Placeholder 3"/>
          <p:cNvSpPr>
            <a:spLocks noGrp="1"/>
          </p:cNvSpPr>
          <p:nvPr>
            <p:ph type="sldNum" sz="quarter" idx="12"/>
          </p:nvPr>
        </p:nvSpPr>
        <p:spPr/>
        <p:txBody>
          <a:bodyPr/>
          <a:lstStyle/>
          <a:p>
            <a:pPr>
              <a:defRPr/>
            </a:pPr>
            <a:fld id="{AF9D2C1F-4521-4230-8640-979ED7ED76E4}" type="slidenum">
              <a:rPr lang="en-US" smtClean="0"/>
              <a:pPr>
                <a:defRPr/>
              </a:pPr>
              <a:t>80</a:t>
            </a:fld>
            <a:endParaRPr lang="en-US"/>
          </a:p>
        </p:txBody>
      </p:sp>
      <p:sp>
        <p:nvSpPr>
          <p:cNvPr id="5" name="Title 1"/>
          <p:cNvSpPr>
            <a:spLocks noGrp="1"/>
          </p:cNvSpPr>
          <p:nvPr>
            <p:ph type="title"/>
          </p:nvPr>
        </p:nvSpPr>
        <p:spPr>
          <a:xfrm>
            <a:off x="762000" y="228600"/>
            <a:ext cx="7696200" cy="487363"/>
          </a:xfrm>
        </p:spPr>
        <p:txBody>
          <a:bodyPr/>
          <a:lstStyle/>
          <a:p>
            <a:pPr algn="ctr"/>
            <a:r>
              <a:rPr lang="en-US" smtClean="0">
                <a:solidFill>
                  <a:schemeClr val="bg1"/>
                </a:solidFill>
                <a:latin typeface="Gill Sans MT" pitchFamily="34" charset="0"/>
              </a:rPr>
              <a:t>Conclusion (2)</a:t>
            </a:r>
            <a:endParaRPr lang="en-GB" dirty="0">
              <a:solidFill>
                <a:schemeClr val="bg1"/>
              </a:solidFill>
            </a:endParaRP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3"/>
          <p:cNvSpPr>
            <a:spLocks noGrp="1" noChangeArrowheads="1"/>
          </p:cNvSpPr>
          <p:nvPr>
            <p:ph type="body" idx="1"/>
          </p:nvPr>
        </p:nvSpPr>
        <p:spPr>
          <a:xfrm>
            <a:off x="250825" y="1773238"/>
            <a:ext cx="8642350" cy="4319587"/>
          </a:xfrm>
        </p:spPr>
        <p:txBody>
          <a:bodyPr rtlCol="0">
            <a:normAutofit/>
          </a:bodyPr>
          <a:lstStyle/>
          <a:p>
            <a:pPr algn="ctr" eaLnBrk="1" fontAlgn="auto" hangingPunct="1">
              <a:lnSpc>
                <a:spcPct val="90000"/>
              </a:lnSpc>
              <a:spcBef>
                <a:spcPct val="0"/>
              </a:spcBef>
              <a:spcAft>
                <a:spcPts val="0"/>
              </a:spcAft>
              <a:buFont typeface="Arial"/>
              <a:buNone/>
              <a:defRPr/>
            </a:pPr>
            <a:endParaRPr lang="en-US" sz="3600" b="1" dirty="0" smtClean="0">
              <a:solidFill>
                <a:srgbClr val="F36403"/>
              </a:solidFill>
              <a:ea typeface="+mj-ea"/>
            </a:endParaRPr>
          </a:p>
          <a:p>
            <a:pPr algn="ctr" eaLnBrk="1" fontAlgn="auto" hangingPunct="1">
              <a:lnSpc>
                <a:spcPct val="90000"/>
              </a:lnSpc>
              <a:spcBef>
                <a:spcPct val="0"/>
              </a:spcBef>
              <a:spcAft>
                <a:spcPts val="0"/>
              </a:spcAft>
              <a:buFont typeface="Arial"/>
              <a:buNone/>
              <a:defRPr/>
            </a:pPr>
            <a:endParaRPr lang="en-US" sz="3600" b="1" dirty="0" smtClean="0">
              <a:solidFill>
                <a:srgbClr val="F36403"/>
              </a:solidFill>
              <a:ea typeface="+mj-ea"/>
            </a:endParaRPr>
          </a:p>
          <a:p>
            <a:pPr algn="ctr" eaLnBrk="1" fontAlgn="auto" hangingPunct="1">
              <a:lnSpc>
                <a:spcPct val="90000"/>
              </a:lnSpc>
              <a:spcBef>
                <a:spcPct val="0"/>
              </a:spcBef>
              <a:spcAft>
                <a:spcPts val="0"/>
              </a:spcAft>
              <a:buFont typeface="Arial"/>
              <a:buNone/>
              <a:defRPr/>
            </a:pPr>
            <a:endParaRPr lang="en-US" sz="3600" b="1" dirty="0" smtClean="0">
              <a:solidFill>
                <a:srgbClr val="F36403"/>
              </a:solidFill>
              <a:ea typeface="+mj-ea"/>
            </a:endParaRPr>
          </a:p>
          <a:p>
            <a:pPr algn="ctr" eaLnBrk="1" fontAlgn="auto" hangingPunct="1">
              <a:lnSpc>
                <a:spcPct val="90000"/>
              </a:lnSpc>
              <a:spcBef>
                <a:spcPct val="0"/>
              </a:spcBef>
              <a:spcAft>
                <a:spcPts val="0"/>
              </a:spcAft>
              <a:buFont typeface="Arial"/>
              <a:buNone/>
              <a:defRPr/>
            </a:pPr>
            <a:r>
              <a:rPr lang="en-US" sz="3600" b="1" dirty="0" smtClean="0">
                <a:solidFill>
                  <a:srgbClr val="F36403"/>
                </a:solidFill>
                <a:ea typeface="+mj-ea"/>
              </a:rPr>
              <a:t>	</a:t>
            </a:r>
            <a:r>
              <a:rPr lang="en-US" sz="4400" b="1" dirty="0" smtClean="0">
                <a:solidFill>
                  <a:schemeClr val="tx2">
                    <a:lumMod val="75000"/>
                  </a:schemeClr>
                </a:solidFill>
                <a:ea typeface="+mj-ea"/>
              </a:rPr>
              <a:t>Thank you</a:t>
            </a: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lgn="ctr">
              <a:buNone/>
            </a:pPr>
            <a:r>
              <a:rPr lang="en-US" sz="4400" b="1" dirty="0" smtClean="0">
                <a:solidFill>
                  <a:schemeClr val="tx2">
                    <a:lumMod val="75000"/>
                  </a:schemeClr>
                </a:solidFill>
                <a:latin typeface="Gill Sans MT" pitchFamily="34" charset="0"/>
              </a:rPr>
              <a:t>Appendix: STI Impact Case</a:t>
            </a:r>
          </a:p>
          <a:p>
            <a:pPr algn="ctr">
              <a:buNone/>
            </a:pPr>
            <a:r>
              <a:rPr lang="en-US" sz="4400" b="1" dirty="0" smtClean="0">
                <a:solidFill>
                  <a:schemeClr val="tx2">
                    <a:lumMod val="75000"/>
                  </a:schemeClr>
                </a:solidFill>
                <a:latin typeface="Gill Sans MT" pitchFamily="34" charset="0"/>
              </a:rPr>
              <a:t>Studies</a:t>
            </a:r>
            <a:endParaRPr lang="en-GB" sz="4400" b="1" dirty="0">
              <a:solidFill>
                <a:schemeClr val="tx2">
                  <a:lumMod val="75000"/>
                </a:schemeClr>
              </a:solidFill>
              <a:latin typeface="Gill Sans MT" pitchFamily="34" charset="0"/>
            </a:endParaRPr>
          </a:p>
        </p:txBody>
      </p:sp>
      <p:sp>
        <p:nvSpPr>
          <p:cNvPr id="4" name="Slide Number Placeholder 3"/>
          <p:cNvSpPr>
            <a:spLocks noGrp="1"/>
          </p:cNvSpPr>
          <p:nvPr>
            <p:ph type="sldNum" sz="quarter" idx="12"/>
          </p:nvPr>
        </p:nvSpPr>
        <p:spPr/>
        <p:txBody>
          <a:bodyPr/>
          <a:lstStyle/>
          <a:p>
            <a:pPr>
              <a:defRPr/>
            </a:pPr>
            <a:fld id="{AF9D2C1F-4521-4230-8640-979ED7ED76E4}" type="slidenum">
              <a:rPr lang="en-US" smtClean="0"/>
              <a:pPr>
                <a:defRPr/>
              </a:pPr>
              <a:t>82</a:t>
            </a:fld>
            <a:endParaRPr lang="en-US"/>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
            <a:ext cx="8229600" cy="1066801"/>
          </a:xfrm>
        </p:spPr>
        <p:txBody>
          <a:bodyPr/>
          <a:lstStyle/>
          <a:p>
            <a:pPr algn="r"/>
            <a:r>
              <a:rPr lang="en-US" sz="3200" dirty="0" smtClean="0">
                <a:solidFill>
                  <a:schemeClr val="bg1"/>
                </a:solidFill>
                <a:latin typeface="Gill Sans MT" pitchFamily="34" charset="0"/>
                <a:cs typeface="Arial" pitchFamily="34" charset="0"/>
              </a:rPr>
              <a:t>4 types of STI </a:t>
            </a:r>
            <a:br>
              <a:rPr lang="en-US" sz="3200" dirty="0" smtClean="0">
                <a:solidFill>
                  <a:schemeClr val="bg1"/>
                </a:solidFill>
                <a:latin typeface="Gill Sans MT" pitchFamily="34" charset="0"/>
                <a:cs typeface="Arial" pitchFamily="34" charset="0"/>
              </a:rPr>
            </a:br>
            <a:r>
              <a:rPr lang="en-US" sz="3200" dirty="0" smtClean="0">
                <a:solidFill>
                  <a:schemeClr val="bg1"/>
                </a:solidFill>
                <a:latin typeface="Gill Sans MT" pitchFamily="34" charset="0"/>
                <a:cs typeface="Arial" pitchFamily="34" charset="0"/>
              </a:rPr>
              <a:t>contributions/impacts</a:t>
            </a:r>
            <a:endParaRPr lang="en-GB" sz="3200" dirty="0">
              <a:solidFill>
                <a:schemeClr val="bg1"/>
              </a:solidFill>
              <a:latin typeface="Gill Sans MT" pitchFamily="34" charset="0"/>
              <a:cs typeface="Arial" pitchFamily="34" charset="0"/>
            </a:endParaRPr>
          </a:p>
        </p:txBody>
      </p:sp>
      <p:sp>
        <p:nvSpPr>
          <p:cNvPr id="3" name="Content Placeholder 2"/>
          <p:cNvSpPr>
            <a:spLocks noGrp="1"/>
          </p:cNvSpPr>
          <p:nvPr>
            <p:ph idx="1"/>
          </p:nvPr>
        </p:nvSpPr>
        <p:spPr>
          <a:xfrm>
            <a:off x="457200" y="1524000"/>
            <a:ext cx="8229600" cy="4852988"/>
          </a:xfrm>
        </p:spPr>
        <p:txBody>
          <a:bodyPr/>
          <a:lstStyle/>
          <a:p>
            <a:pPr marL="463550" indent="-463550"/>
            <a:r>
              <a:rPr lang="en-US" dirty="0" smtClean="0">
                <a:latin typeface="Gill Sans MT" pitchFamily="34" charset="0"/>
              </a:rPr>
              <a:t>Economic growth and competitiveness;</a:t>
            </a:r>
          </a:p>
          <a:p>
            <a:pPr marL="463550" indent="-463550"/>
            <a:r>
              <a:rPr lang="en-US" dirty="0" smtClean="0">
                <a:latin typeface="Gill Sans MT" pitchFamily="34" charset="0"/>
              </a:rPr>
              <a:t>Improved social development/quality of life/standard of living; </a:t>
            </a:r>
          </a:p>
          <a:p>
            <a:pPr marL="463550" indent="-463550"/>
            <a:r>
              <a:rPr lang="en-US" dirty="0" smtClean="0">
                <a:latin typeface="Gill Sans MT" pitchFamily="34" charset="0"/>
              </a:rPr>
              <a:t>Cost savings by government departments through the use of STI decision support;</a:t>
            </a:r>
          </a:p>
          <a:p>
            <a:pPr marL="463550" indent="-463550"/>
            <a:r>
              <a:rPr lang="en-US" dirty="0" smtClean="0">
                <a:latin typeface="Gill Sans MT" pitchFamily="34" charset="0"/>
              </a:rPr>
              <a:t>Enhanced government decision-making informed by STI policy.</a:t>
            </a:r>
          </a:p>
          <a:p>
            <a:pPr marL="463550" indent="-463550">
              <a:buNone/>
            </a:pPr>
            <a:endParaRPr lang="en-GB" dirty="0"/>
          </a:p>
        </p:txBody>
      </p:sp>
      <p:sp>
        <p:nvSpPr>
          <p:cNvPr id="4" name="Slide Number Placeholder 3"/>
          <p:cNvSpPr>
            <a:spLocks noGrp="1"/>
          </p:cNvSpPr>
          <p:nvPr>
            <p:ph type="sldNum" sz="quarter" idx="12"/>
          </p:nvPr>
        </p:nvSpPr>
        <p:spPr/>
        <p:txBody>
          <a:bodyPr/>
          <a:lstStyle/>
          <a:p>
            <a:pPr>
              <a:defRPr/>
            </a:pPr>
            <a:fld id="{AF9D2C1F-4521-4230-8640-979ED7ED76E4}" type="slidenum">
              <a:rPr lang="en-US" smtClean="0"/>
              <a:pPr>
                <a:defRPr/>
              </a:pPr>
              <a:t>83</a:t>
            </a:fld>
            <a:endParaRPr lang="en-US" dirty="0"/>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152400" y="0"/>
            <a:ext cx="6248400" cy="1052513"/>
          </a:xfrm>
        </p:spPr>
        <p:txBody>
          <a:bodyPr/>
          <a:lstStyle/>
          <a:p>
            <a:pPr algn="r"/>
            <a:r>
              <a:rPr lang="en-ZA" sz="3600" dirty="0" smtClean="0">
                <a:solidFill>
                  <a:schemeClr val="bg1"/>
                </a:solidFill>
                <a:latin typeface="Arial" pitchFamily="34" charset="0"/>
                <a:cs typeface="Arial" pitchFamily="34" charset="0"/>
              </a:rPr>
              <a:t>Bio-economy</a:t>
            </a:r>
            <a:endParaRPr lang="en-GB" sz="3600" dirty="0" smtClean="0">
              <a:solidFill>
                <a:schemeClr val="bg1"/>
              </a:solidFill>
              <a:latin typeface="Arial" pitchFamily="34" charset="0"/>
              <a:cs typeface="Arial" pitchFamily="34" charset="0"/>
            </a:endParaRPr>
          </a:p>
        </p:txBody>
      </p:sp>
      <p:pic>
        <p:nvPicPr>
          <p:cNvPr id="13316" name="Picture 4" descr="dst_logo"/>
          <p:cNvPicPr>
            <a:picLocks noChangeAspect="1" noChangeArrowheads="1"/>
          </p:cNvPicPr>
          <p:nvPr/>
        </p:nvPicPr>
        <p:blipFill>
          <a:blip r:embed="rId3"/>
          <a:srcRect/>
          <a:stretch>
            <a:fillRect/>
          </a:stretch>
        </p:blipFill>
        <p:spPr bwMode="auto">
          <a:xfrm>
            <a:off x="179388" y="5919788"/>
            <a:ext cx="2016125" cy="736600"/>
          </a:xfrm>
          <a:prstGeom prst="rect">
            <a:avLst/>
          </a:prstGeom>
          <a:noFill/>
          <a:ln w="9525">
            <a:noFill/>
            <a:miter lim="800000"/>
            <a:headEnd/>
            <a:tailEnd/>
          </a:ln>
        </p:spPr>
      </p:pic>
      <p:sp>
        <p:nvSpPr>
          <p:cNvPr id="7" name="TextBox 6"/>
          <p:cNvSpPr txBox="1"/>
          <p:nvPr/>
        </p:nvSpPr>
        <p:spPr>
          <a:xfrm>
            <a:off x="179388" y="1052513"/>
            <a:ext cx="8659812" cy="954107"/>
          </a:xfrm>
          <a:prstGeom prst="rect">
            <a:avLst/>
          </a:prstGeom>
          <a:noFill/>
        </p:spPr>
        <p:txBody>
          <a:bodyPr wrap="square">
            <a:spAutoFit/>
          </a:bodyPr>
          <a:lstStyle/>
          <a:p>
            <a:pPr marL="285750" indent="-285750">
              <a:defRPr/>
            </a:pPr>
            <a:r>
              <a:rPr lang="en-ZA" sz="2800" dirty="0" smtClean="0">
                <a:latin typeface="Gill Sans MT" pitchFamily="34" charset="0"/>
              </a:rPr>
              <a:t>Target: 5% GDP attributed to bio-economy by 2050  (~ R175 billion in today’s terms).</a:t>
            </a:r>
          </a:p>
        </p:txBody>
      </p:sp>
      <p:sp>
        <p:nvSpPr>
          <p:cNvPr id="8" name="TextBox 7"/>
          <p:cNvSpPr txBox="1"/>
          <p:nvPr/>
        </p:nvSpPr>
        <p:spPr>
          <a:xfrm>
            <a:off x="3124201" y="2134136"/>
            <a:ext cx="6019799" cy="3416320"/>
          </a:xfrm>
          <a:prstGeom prst="rect">
            <a:avLst/>
          </a:prstGeom>
          <a:noFill/>
        </p:spPr>
        <p:txBody>
          <a:bodyPr wrap="square" rtlCol="0">
            <a:spAutoFit/>
          </a:bodyPr>
          <a:lstStyle/>
          <a:p>
            <a:pPr>
              <a:buFont typeface="Wingdings" pitchFamily="2" charset="2"/>
              <a:buChar char="Ø"/>
            </a:pPr>
            <a:r>
              <a:rPr lang="en-US" dirty="0" smtClean="0"/>
              <a:t> </a:t>
            </a:r>
            <a:r>
              <a:rPr lang="en-US" sz="2400" dirty="0" smtClean="0">
                <a:latin typeface="Gill Sans MT" pitchFamily="34" charset="0"/>
              </a:rPr>
              <a:t>R2 billion invested by BRICs / TIA into biotech innovation (2003-10).</a:t>
            </a:r>
          </a:p>
          <a:p>
            <a:pPr>
              <a:buFont typeface="Wingdings" pitchFamily="2" charset="2"/>
              <a:buChar char="Ø"/>
            </a:pPr>
            <a:endParaRPr lang="en-US" sz="2400" dirty="0" smtClean="0">
              <a:latin typeface="Gill Sans MT" pitchFamily="34" charset="0"/>
            </a:endParaRPr>
          </a:p>
          <a:p>
            <a:pPr>
              <a:buFont typeface="Wingdings" pitchFamily="2" charset="2"/>
              <a:buChar char="Ø"/>
            </a:pPr>
            <a:r>
              <a:rPr lang="en-US" sz="2400" dirty="0" smtClean="0">
                <a:latin typeface="Gill Sans MT" pitchFamily="34" charset="0"/>
              </a:rPr>
              <a:t> By 2014, the top 7 biotech companies had a combined annual turnover of nearly R1 billion (from a direct investment of R63million).</a:t>
            </a:r>
          </a:p>
          <a:p>
            <a:pPr>
              <a:buFont typeface="Wingdings" pitchFamily="2" charset="2"/>
              <a:buChar char="Ø"/>
            </a:pPr>
            <a:endParaRPr lang="en-US" sz="2400" dirty="0" smtClean="0">
              <a:latin typeface="Gill Sans MT" pitchFamily="34" charset="0"/>
            </a:endParaRPr>
          </a:p>
          <a:p>
            <a:pPr>
              <a:buFont typeface="Wingdings" pitchFamily="2" charset="2"/>
              <a:buChar char="Ø"/>
            </a:pPr>
            <a:r>
              <a:rPr lang="en-US" sz="2400" dirty="0" smtClean="0">
                <a:latin typeface="Gill Sans MT" pitchFamily="34" charset="0"/>
              </a:rPr>
              <a:t>Taxes, jobs, wealth creation, export earnings, improved </a:t>
            </a:r>
            <a:r>
              <a:rPr lang="en-US" sz="2400" dirty="0" err="1" smtClean="0">
                <a:latin typeface="Gill Sans MT" pitchFamily="34" charset="0"/>
              </a:rPr>
              <a:t>QoL</a:t>
            </a:r>
            <a:r>
              <a:rPr lang="en-US" sz="2400" b="1" dirty="0" smtClean="0"/>
              <a:t>.</a:t>
            </a:r>
          </a:p>
        </p:txBody>
      </p:sp>
      <p:pic>
        <p:nvPicPr>
          <p:cNvPr id="9" name="image5.jpeg" descr="africa in petridish.jpg"/>
          <p:cNvPicPr/>
          <p:nvPr/>
        </p:nvPicPr>
        <p:blipFill>
          <a:blip r:embed="rId4">
            <a:extLst/>
          </a:blip>
          <a:srcRect b="5980"/>
          <a:stretch>
            <a:fillRect/>
          </a:stretch>
        </p:blipFill>
        <p:spPr>
          <a:xfrm>
            <a:off x="1" y="2743200"/>
            <a:ext cx="3124200" cy="1923595"/>
          </a:xfrm>
          <a:prstGeom prst="rect">
            <a:avLst/>
          </a:prstGeom>
          <a:ln w="12700">
            <a:miter lim="400000"/>
          </a:ln>
        </p:spPr>
      </p:pic>
      <p:grpSp>
        <p:nvGrpSpPr>
          <p:cNvPr id="2" name="Group 15"/>
          <p:cNvGrpSpPr/>
          <p:nvPr/>
        </p:nvGrpSpPr>
        <p:grpSpPr>
          <a:xfrm>
            <a:off x="2272607" y="5792272"/>
            <a:ext cx="4432993" cy="1027218"/>
            <a:chOff x="3086101" y="5179829"/>
            <a:chExt cx="4652259" cy="1361492"/>
          </a:xfrm>
        </p:grpSpPr>
        <p:pic>
          <p:nvPicPr>
            <p:cNvPr id="10" name="Picture 118" descr="CBI logo"/>
            <p:cNvPicPr>
              <a:picLocks noChangeAspect="1" noChangeArrowheads="1"/>
            </p:cNvPicPr>
            <p:nvPr/>
          </p:nvPicPr>
          <p:blipFill>
            <a:blip r:embed="rId5"/>
            <a:srcRect/>
            <a:stretch>
              <a:fillRect/>
            </a:stretch>
          </p:blipFill>
          <p:spPr bwMode="auto">
            <a:xfrm>
              <a:off x="4093461" y="6251301"/>
              <a:ext cx="1244600" cy="251510"/>
            </a:xfrm>
            <a:prstGeom prst="rect">
              <a:avLst/>
            </a:prstGeom>
            <a:noFill/>
            <a:ln w="9525">
              <a:noFill/>
              <a:miter lim="800000"/>
              <a:headEnd/>
              <a:tailEnd/>
            </a:ln>
          </p:spPr>
        </p:pic>
        <p:pic>
          <p:nvPicPr>
            <p:cNvPr id="11" name="Picture 119" descr="PlantBio"/>
            <p:cNvPicPr>
              <a:picLocks noChangeAspect="1" noChangeArrowheads="1"/>
            </p:cNvPicPr>
            <p:nvPr/>
          </p:nvPicPr>
          <p:blipFill>
            <a:blip r:embed="rId6"/>
            <a:srcRect/>
            <a:stretch>
              <a:fillRect/>
            </a:stretch>
          </p:blipFill>
          <p:spPr bwMode="auto">
            <a:xfrm>
              <a:off x="3086101" y="5961280"/>
              <a:ext cx="772933" cy="580041"/>
            </a:xfrm>
            <a:prstGeom prst="rect">
              <a:avLst/>
            </a:prstGeom>
            <a:noFill/>
            <a:ln w="9525">
              <a:noFill/>
              <a:miter lim="800000"/>
              <a:headEnd/>
              <a:tailEnd/>
            </a:ln>
          </p:spPr>
        </p:pic>
        <p:pic>
          <p:nvPicPr>
            <p:cNvPr id="12" name="Picture 120" descr="LIFElab_logo_small"/>
            <p:cNvPicPr>
              <a:picLocks noChangeAspect="1" noChangeArrowheads="1"/>
            </p:cNvPicPr>
            <p:nvPr/>
          </p:nvPicPr>
          <p:blipFill>
            <a:blip r:embed="rId7"/>
            <a:srcRect/>
            <a:stretch>
              <a:fillRect/>
            </a:stretch>
          </p:blipFill>
          <p:spPr bwMode="auto">
            <a:xfrm>
              <a:off x="3204699" y="5179829"/>
              <a:ext cx="535737" cy="535737"/>
            </a:xfrm>
            <a:prstGeom prst="rect">
              <a:avLst/>
            </a:prstGeom>
            <a:noFill/>
          </p:spPr>
        </p:pic>
        <p:pic>
          <p:nvPicPr>
            <p:cNvPr id="13" name="Picture 127" descr="biopad logo"/>
            <p:cNvPicPr>
              <a:picLocks noChangeAspect="1" noChangeArrowheads="1"/>
            </p:cNvPicPr>
            <p:nvPr/>
          </p:nvPicPr>
          <p:blipFill>
            <a:blip r:embed="rId8"/>
            <a:srcRect/>
            <a:stretch>
              <a:fillRect/>
            </a:stretch>
          </p:blipFill>
          <p:spPr bwMode="auto">
            <a:xfrm>
              <a:off x="3740436" y="5791647"/>
              <a:ext cx="1205749" cy="333302"/>
            </a:xfrm>
            <a:prstGeom prst="rect">
              <a:avLst/>
            </a:prstGeom>
            <a:noFill/>
          </p:spPr>
        </p:pic>
        <p:pic>
          <p:nvPicPr>
            <p:cNvPr id="14" name="Picture 18" descr="tianew"/>
            <p:cNvPicPr>
              <a:picLocks noChangeAspect="1" noChangeArrowheads="1"/>
            </p:cNvPicPr>
            <p:nvPr/>
          </p:nvPicPr>
          <p:blipFill>
            <a:blip r:embed="rId9"/>
            <a:srcRect t="18553" b="21407"/>
            <a:stretch>
              <a:fillRect/>
            </a:stretch>
          </p:blipFill>
          <p:spPr bwMode="auto">
            <a:xfrm>
              <a:off x="5807960" y="5567774"/>
              <a:ext cx="1930400" cy="935037"/>
            </a:xfrm>
            <a:prstGeom prst="rect">
              <a:avLst/>
            </a:prstGeom>
            <a:noFill/>
          </p:spPr>
        </p:pic>
        <p:sp>
          <p:nvSpPr>
            <p:cNvPr id="15" name="Right Arrow 14"/>
            <p:cNvSpPr/>
            <p:nvPr/>
          </p:nvSpPr>
          <p:spPr>
            <a:xfrm>
              <a:off x="5338061" y="5567774"/>
              <a:ext cx="469899" cy="935037"/>
            </a:xfrm>
            <a:prstGeom prst="rightArrow">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Tree>
  </p:cSld>
  <p:clrMapOvr>
    <a:masterClrMapping/>
  </p:clrMapOvr>
  <p:transition spd="slow"/>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1905000" y="0"/>
            <a:ext cx="7239000" cy="1052513"/>
          </a:xfrm>
        </p:spPr>
        <p:txBody>
          <a:bodyPr/>
          <a:lstStyle/>
          <a:p>
            <a:pPr algn="r"/>
            <a:r>
              <a:rPr lang="en-ZA" sz="3600" dirty="0" smtClean="0">
                <a:solidFill>
                  <a:schemeClr val="bg1"/>
                </a:solidFill>
                <a:latin typeface="Arial" pitchFamily="34" charset="0"/>
                <a:cs typeface="Arial" pitchFamily="34" charset="0"/>
              </a:rPr>
              <a:t>Bio-innovation Case Studies</a:t>
            </a:r>
            <a:endParaRPr lang="en-GB" sz="3600" dirty="0" smtClean="0">
              <a:solidFill>
                <a:schemeClr val="bg1"/>
              </a:solidFill>
              <a:latin typeface="Arial" pitchFamily="34" charset="0"/>
              <a:cs typeface="Arial" pitchFamily="34" charset="0"/>
            </a:endParaRPr>
          </a:p>
        </p:txBody>
      </p:sp>
      <p:pic>
        <p:nvPicPr>
          <p:cNvPr id="13316" name="Picture 4" descr="dst_logo"/>
          <p:cNvPicPr>
            <a:picLocks noChangeAspect="1" noChangeArrowheads="1"/>
          </p:cNvPicPr>
          <p:nvPr/>
        </p:nvPicPr>
        <p:blipFill>
          <a:blip r:embed="rId3"/>
          <a:srcRect/>
          <a:stretch>
            <a:fillRect/>
          </a:stretch>
        </p:blipFill>
        <p:spPr bwMode="auto">
          <a:xfrm>
            <a:off x="179388" y="5919788"/>
            <a:ext cx="2016125" cy="736600"/>
          </a:xfrm>
          <a:prstGeom prst="rect">
            <a:avLst/>
          </a:prstGeom>
          <a:noFill/>
          <a:ln w="9525">
            <a:noFill/>
            <a:miter lim="800000"/>
            <a:headEnd/>
            <a:tailEnd/>
          </a:ln>
        </p:spPr>
      </p:pic>
      <p:sp>
        <p:nvSpPr>
          <p:cNvPr id="7" name="TextBox 6"/>
          <p:cNvSpPr txBox="1"/>
          <p:nvPr/>
        </p:nvSpPr>
        <p:spPr>
          <a:xfrm>
            <a:off x="179388" y="1052513"/>
            <a:ext cx="4468812" cy="523220"/>
          </a:xfrm>
          <a:prstGeom prst="rect">
            <a:avLst/>
          </a:prstGeom>
          <a:noFill/>
        </p:spPr>
        <p:txBody>
          <a:bodyPr wrap="square">
            <a:spAutoFit/>
          </a:bodyPr>
          <a:lstStyle/>
          <a:p>
            <a:pPr marL="285750" indent="-285750">
              <a:defRPr/>
            </a:pPr>
            <a:r>
              <a:rPr lang="en-ZA" sz="2800" dirty="0" smtClean="0">
                <a:latin typeface="Gill Sans MT" pitchFamily="34" charset="0"/>
              </a:rPr>
              <a:t>Sterile False Codling Moth</a:t>
            </a:r>
          </a:p>
        </p:txBody>
      </p:sp>
      <p:sp>
        <p:nvSpPr>
          <p:cNvPr id="8" name="TextBox 7"/>
          <p:cNvSpPr txBox="1"/>
          <p:nvPr/>
        </p:nvSpPr>
        <p:spPr>
          <a:xfrm>
            <a:off x="2195513" y="1575733"/>
            <a:ext cx="6948486" cy="3785652"/>
          </a:xfrm>
          <a:prstGeom prst="rect">
            <a:avLst/>
          </a:prstGeom>
          <a:noFill/>
        </p:spPr>
        <p:txBody>
          <a:bodyPr wrap="square" rtlCol="0">
            <a:spAutoFit/>
          </a:bodyPr>
          <a:lstStyle/>
          <a:p>
            <a:pPr>
              <a:buFont typeface="Wingdings" pitchFamily="2" charset="2"/>
              <a:buChar char="Ø"/>
            </a:pPr>
            <a:r>
              <a:rPr lang="en-US" sz="2400" b="1" dirty="0" smtClean="0"/>
              <a:t> </a:t>
            </a:r>
            <a:r>
              <a:rPr lang="en-US" sz="2400" dirty="0" smtClean="0">
                <a:latin typeface="Gill Sans MT" pitchFamily="34" charset="0"/>
              </a:rPr>
              <a:t>Sterile male moth released and dramatically reduces FCM population;</a:t>
            </a:r>
          </a:p>
          <a:p>
            <a:pPr>
              <a:buFont typeface="Wingdings" pitchFamily="2" charset="2"/>
              <a:buChar char="Ø"/>
            </a:pPr>
            <a:r>
              <a:rPr lang="en-US" sz="2400" dirty="0" smtClean="0">
                <a:latin typeface="Gill Sans MT" pitchFamily="34" charset="0"/>
              </a:rPr>
              <a:t> Approximately 15tonnes/ha additional fruit due to XSIT, equating to R40 000/ha;</a:t>
            </a:r>
          </a:p>
          <a:p>
            <a:pPr>
              <a:buFont typeface="Wingdings" pitchFamily="2" charset="2"/>
              <a:buChar char="Ø"/>
            </a:pPr>
            <a:r>
              <a:rPr lang="en-US" sz="2400" dirty="0" smtClean="0">
                <a:latin typeface="Gill Sans MT" pitchFamily="34" charset="0"/>
              </a:rPr>
              <a:t> Currently </a:t>
            </a:r>
            <a:r>
              <a:rPr lang="en-ZA" sz="2400" dirty="0" smtClean="0">
                <a:latin typeface="Gill Sans MT" pitchFamily="34" charset="0"/>
              </a:rPr>
              <a:t>13 000 hectares under SIT  equating to R520 million additional income;</a:t>
            </a:r>
          </a:p>
          <a:p>
            <a:pPr>
              <a:buFont typeface="Wingdings" pitchFamily="2" charset="2"/>
              <a:buChar char="Ø"/>
            </a:pPr>
            <a:r>
              <a:rPr lang="en-US" sz="2400" dirty="0" smtClean="0">
                <a:latin typeface="Gill Sans MT" pitchFamily="34" charset="0"/>
              </a:rPr>
              <a:t> If expanded to </a:t>
            </a:r>
            <a:r>
              <a:rPr lang="en-ZA" sz="2400" dirty="0" smtClean="0">
                <a:latin typeface="Gill Sans MT" pitchFamily="34" charset="0"/>
              </a:rPr>
              <a:t>64 000 ha under citrus, this  equates to an additional income of R1.9billion;</a:t>
            </a:r>
          </a:p>
          <a:p>
            <a:pPr>
              <a:buFont typeface="Wingdings" pitchFamily="2" charset="2"/>
              <a:buChar char="Ø"/>
            </a:pPr>
            <a:r>
              <a:rPr lang="en-ZA" sz="2400" dirty="0" smtClean="0">
                <a:latin typeface="Gill Sans MT" pitchFamily="34" charset="0"/>
              </a:rPr>
              <a:t> 75% of all export markets have zero tolerance to FCM.</a:t>
            </a:r>
          </a:p>
        </p:txBody>
      </p:sp>
      <p:sp>
        <p:nvSpPr>
          <p:cNvPr id="11" name="TextBox 10"/>
          <p:cNvSpPr txBox="1"/>
          <p:nvPr/>
        </p:nvSpPr>
        <p:spPr>
          <a:xfrm>
            <a:off x="6477000" y="1175622"/>
            <a:ext cx="2667000" cy="400110"/>
          </a:xfrm>
          <a:prstGeom prst="rect">
            <a:avLst/>
          </a:prstGeom>
          <a:noFill/>
        </p:spPr>
        <p:txBody>
          <a:bodyPr wrap="square" rtlCol="0">
            <a:spAutoFit/>
          </a:bodyPr>
          <a:lstStyle/>
          <a:p>
            <a:r>
              <a:rPr lang="en-US" sz="2000" dirty="0" smtClean="0">
                <a:latin typeface="Gill Sans MT" pitchFamily="34" charset="0"/>
              </a:rPr>
              <a:t>R10 million invested</a:t>
            </a:r>
            <a:endParaRPr lang="en-GB" sz="2000" dirty="0">
              <a:latin typeface="Gill Sans MT" pitchFamily="34" charset="0"/>
            </a:endParaRPr>
          </a:p>
        </p:txBody>
      </p:sp>
      <p:pic>
        <p:nvPicPr>
          <p:cNvPr id="87042" name="Picture 2" descr="http://www.xsit.co.za/product_files/droppedImage.png"/>
          <p:cNvPicPr>
            <a:picLocks noChangeAspect="1" noChangeArrowheads="1"/>
          </p:cNvPicPr>
          <p:nvPr/>
        </p:nvPicPr>
        <p:blipFill>
          <a:blip r:embed="rId4"/>
          <a:srcRect/>
          <a:stretch>
            <a:fillRect/>
          </a:stretch>
        </p:blipFill>
        <p:spPr bwMode="auto">
          <a:xfrm>
            <a:off x="290513" y="1905000"/>
            <a:ext cx="1905000" cy="1085850"/>
          </a:xfrm>
          <a:prstGeom prst="rect">
            <a:avLst/>
          </a:prstGeom>
          <a:noFill/>
        </p:spPr>
      </p:pic>
    </p:spTree>
  </p:cSld>
  <p:clrMapOvr>
    <a:masterClrMapping/>
  </p:clrMapOvr>
  <p:transition spd="slow"/>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1905000" y="0"/>
            <a:ext cx="7239000" cy="1052513"/>
          </a:xfrm>
        </p:spPr>
        <p:txBody>
          <a:bodyPr/>
          <a:lstStyle/>
          <a:p>
            <a:pPr algn="ctr"/>
            <a:r>
              <a:rPr lang="en-ZA" sz="3600" dirty="0" err="1" smtClean="0">
                <a:solidFill>
                  <a:schemeClr val="bg1"/>
                </a:solidFill>
                <a:latin typeface="Arial" pitchFamily="34" charset="0"/>
                <a:cs typeface="Arial" pitchFamily="34" charset="0"/>
              </a:rPr>
              <a:t>Powertech</a:t>
            </a:r>
            <a:r>
              <a:rPr lang="en-ZA" sz="3600" dirty="0" smtClean="0">
                <a:solidFill>
                  <a:schemeClr val="bg1"/>
                </a:solidFill>
                <a:latin typeface="Arial" pitchFamily="34" charset="0"/>
                <a:cs typeface="Arial" pitchFamily="34" charset="0"/>
              </a:rPr>
              <a:t> Transformers</a:t>
            </a:r>
            <a:endParaRPr lang="en-GB" sz="3600" dirty="0" smtClean="0">
              <a:solidFill>
                <a:schemeClr val="bg1"/>
              </a:solidFill>
              <a:latin typeface="Arial" pitchFamily="34" charset="0"/>
              <a:cs typeface="Arial" pitchFamily="34" charset="0"/>
            </a:endParaRPr>
          </a:p>
        </p:txBody>
      </p:sp>
      <p:pic>
        <p:nvPicPr>
          <p:cNvPr id="13315" name="Picture 2"/>
          <p:cNvPicPr>
            <a:picLocks noChangeAspect="1" noChangeArrowheads="1"/>
          </p:cNvPicPr>
          <p:nvPr/>
        </p:nvPicPr>
        <p:blipFill>
          <a:blip r:embed="rId3"/>
          <a:srcRect l="37611" t="21864"/>
          <a:stretch>
            <a:fillRect/>
          </a:stretch>
        </p:blipFill>
        <p:spPr bwMode="auto">
          <a:xfrm>
            <a:off x="4356100" y="1412875"/>
            <a:ext cx="3960813" cy="3562350"/>
          </a:xfrm>
          <a:prstGeom prst="rect">
            <a:avLst/>
          </a:prstGeom>
          <a:noFill/>
          <a:ln w="9525">
            <a:noFill/>
            <a:miter lim="800000"/>
            <a:headEnd/>
            <a:tailEnd/>
          </a:ln>
        </p:spPr>
      </p:pic>
      <p:pic>
        <p:nvPicPr>
          <p:cNvPr id="13316" name="Picture 4" descr="dst_logo"/>
          <p:cNvPicPr>
            <a:picLocks noChangeAspect="1" noChangeArrowheads="1"/>
          </p:cNvPicPr>
          <p:nvPr/>
        </p:nvPicPr>
        <p:blipFill>
          <a:blip r:embed="rId4"/>
          <a:srcRect/>
          <a:stretch>
            <a:fillRect/>
          </a:stretch>
        </p:blipFill>
        <p:spPr bwMode="auto">
          <a:xfrm>
            <a:off x="179388" y="5919788"/>
            <a:ext cx="2016125" cy="736600"/>
          </a:xfrm>
          <a:prstGeom prst="rect">
            <a:avLst/>
          </a:prstGeom>
          <a:noFill/>
          <a:ln w="9525">
            <a:noFill/>
            <a:miter lim="800000"/>
            <a:headEnd/>
            <a:tailEnd/>
          </a:ln>
        </p:spPr>
      </p:pic>
      <p:sp>
        <p:nvSpPr>
          <p:cNvPr id="7" name="TextBox 6"/>
          <p:cNvSpPr txBox="1"/>
          <p:nvPr/>
        </p:nvSpPr>
        <p:spPr>
          <a:xfrm>
            <a:off x="395288" y="1052513"/>
            <a:ext cx="3960812" cy="4708981"/>
          </a:xfrm>
          <a:prstGeom prst="rect">
            <a:avLst/>
          </a:prstGeom>
          <a:noFill/>
        </p:spPr>
        <p:txBody>
          <a:bodyPr wrap="square">
            <a:spAutoFit/>
          </a:bodyPr>
          <a:lstStyle/>
          <a:p>
            <a:pPr marL="285750" indent="-285750">
              <a:buFont typeface="Arial" panose="020B0604020202020204" pitchFamily="34" charset="0"/>
              <a:buChar char="•"/>
              <a:defRPr/>
            </a:pPr>
            <a:r>
              <a:rPr lang="en-ZA" sz="2000" dirty="0"/>
              <a:t>The TLIU assisted Powertech Transformers (PTT) with the development of a Finite Element Model (FEM</a:t>
            </a:r>
            <a:r>
              <a:rPr lang="en-ZA" sz="2000" dirty="0" smtClean="0"/>
              <a:t>).</a:t>
            </a:r>
          </a:p>
          <a:p>
            <a:pPr marL="285750" indent="-285750">
              <a:buFont typeface="Arial" panose="020B0604020202020204" pitchFamily="34" charset="0"/>
              <a:buChar char="•"/>
              <a:defRPr/>
            </a:pPr>
            <a:endParaRPr lang="en-ZA" sz="2000" dirty="0"/>
          </a:p>
          <a:p>
            <a:pPr marL="285750" indent="-285750">
              <a:buFont typeface="Arial" panose="020B0604020202020204" pitchFamily="34" charset="0"/>
              <a:buChar char="•"/>
              <a:defRPr/>
            </a:pPr>
            <a:r>
              <a:rPr lang="en-ZA" sz="2000" dirty="0"/>
              <a:t>The FEM was used to determine the short circuit integrity in transformer windings caused by lightening</a:t>
            </a:r>
            <a:r>
              <a:rPr lang="en-ZA" sz="2000" dirty="0" smtClean="0"/>
              <a:t>.</a:t>
            </a:r>
          </a:p>
          <a:p>
            <a:pPr marL="285750" indent="-285750">
              <a:buFont typeface="Arial" panose="020B0604020202020204" pitchFamily="34" charset="0"/>
              <a:buChar char="•"/>
              <a:defRPr/>
            </a:pPr>
            <a:endParaRPr lang="en-ZA" sz="2000" dirty="0"/>
          </a:p>
          <a:p>
            <a:pPr marL="285750" indent="-285750">
              <a:buFont typeface="Arial" panose="020B0604020202020204" pitchFamily="34" charset="0"/>
              <a:buChar char="•"/>
              <a:defRPr/>
            </a:pPr>
            <a:r>
              <a:rPr lang="en-ZA" sz="2000" dirty="0"/>
              <a:t>This project was done in collaboration with the University of Pretoria and a variety of international subject matter experts</a:t>
            </a:r>
            <a:r>
              <a:rPr lang="en-ZA" sz="2000" dirty="0" smtClean="0"/>
              <a:t>.</a:t>
            </a:r>
            <a:endParaRPr lang="en-ZA" sz="2000" dirty="0"/>
          </a:p>
        </p:txBody>
      </p:sp>
    </p:spTree>
  </p:cSld>
  <p:clrMapOvr>
    <a:masterClrMapping/>
  </p:clrMapOvr>
  <p:transition spd="slow"/>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1905000" y="0"/>
            <a:ext cx="7239000" cy="1052513"/>
          </a:xfrm>
        </p:spPr>
        <p:txBody>
          <a:bodyPr/>
          <a:lstStyle/>
          <a:p>
            <a:pPr algn="ctr"/>
            <a:r>
              <a:rPr lang="en-ZA" sz="3600" dirty="0" err="1" smtClean="0">
                <a:solidFill>
                  <a:schemeClr val="bg1"/>
                </a:solidFill>
                <a:latin typeface="Arial" pitchFamily="34" charset="0"/>
                <a:cs typeface="Arial" pitchFamily="34" charset="0"/>
              </a:rPr>
              <a:t>Powertech</a:t>
            </a:r>
            <a:r>
              <a:rPr lang="en-ZA" sz="3600" dirty="0" smtClean="0">
                <a:solidFill>
                  <a:schemeClr val="bg1"/>
                </a:solidFill>
                <a:latin typeface="Arial" pitchFamily="34" charset="0"/>
                <a:cs typeface="Arial" pitchFamily="34" charset="0"/>
              </a:rPr>
              <a:t> Transformers (cont.)</a:t>
            </a:r>
            <a:endParaRPr lang="en-GB" sz="3600" dirty="0" smtClean="0">
              <a:solidFill>
                <a:schemeClr val="bg1"/>
              </a:solidFill>
              <a:latin typeface="Arial" pitchFamily="34" charset="0"/>
              <a:cs typeface="Arial" pitchFamily="34" charset="0"/>
            </a:endParaRPr>
          </a:p>
        </p:txBody>
      </p:sp>
      <p:pic>
        <p:nvPicPr>
          <p:cNvPr id="13315" name="Picture 2"/>
          <p:cNvPicPr>
            <a:picLocks noChangeAspect="1" noChangeArrowheads="1"/>
          </p:cNvPicPr>
          <p:nvPr/>
        </p:nvPicPr>
        <p:blipFill>
          <a:blip r:embed="rId3"/>
          <a:srcRect l="37611" t="21864"/>
          <a:stretch>
            <a:fillRect/>
          </a:stretch>
        </p:blipFill>
        <p:spPr bwMode="auto">
          <a:xfrm>
            <a:off x="4356100" y="1412875"/>
            <a:ext cx="3960813" cy="3562350"/>
          </a:xfrm>
          <a:prstGeom prst="rect">
            <a:avLst/>
          </a:prstGeom>
          <a:noFill/>
          <a:ln w="9525">
            <a:noFill/>
            <a:miter lim="800000"/>
            <a:headEnd/>
            <a:tailEnd/>
          </a:ln>
        </p:spPr>
      </p:pic>
      <p:pic>
        <p:nvPicPr>
          <p:cNvPr id="13316" name="Picture 4" descr="dst_logo"/>
          <p:cNvPicPr>
            <a:picLocks noChangeAspect="1" noChangeArrowheads="1"/>
          </p:cNvPicPr>
          <p:nvPr/>
        </p:nvPicPr>
        <p:blipFill>
          <a:blip r:embed="rId4"/>
          <a:srcRect/>
          <a:stretch>
            <a:fillRect/>
          </a:stretch>
        </p:blipFill>
        <p:spPr bwMode="auto">
          <a:xfrm>
            <a:off x="179388" y="5919788"/>
            <a:ext cx="2016125" cy="736600"/>
          </a:xfrm>
          <a:prstGeom prst="rect">
            <a:avLst/>
          </a:prstGeom>
          <a:noFill/>
          <a:ln w="9525">
            <a:noFill/>
            <a:miter lim="800000"/>
            <a:headEnd/>
            <a:tailEnd/>
          </a:ln>
        </p:spPr>
      </p:pic>
      <p:sp>
        <p:nvSpPr>
          <p:cNvPr id="7" name="TextBox 6"/>
          <p:cNvSpPr txBox="1"/>
          <p:nvPr/>
        </p:nvSpPr>
        <p:spPr>
          <a:xfrm>
            <a:off x="395288" y="1412875"/>
            <a:ext cx="3960812" cy="4278094"/>
          </a:xfrm>
          <a:prstGeom prst="rect">
            <a:avLst/>
          </a:prstGeom>
          <a:noFill/>
        </p:spPr>
        <p:txBody>
          <a:bodyPr wrap="square">
            <a:spAutoFit/>
          </a:bodyPr>
          <a:lstStyle/>
          <a:p>
            <a:pPr marL="285750" indent="-285750">
              <a:buFont typeface="Arial" panose="020B0604020202020204" pitchFamily="34" charset="0"/>
              <a:buChar char="•"/>
              <a:defRPr/>
            </a:pPr>
            <a:r>
              <a:rPr lang="en-ZA" sz="2400" dirty="0" smtClean="0"/>
              <a:t>This </a:t>
            </a:r>
            <a:r>
              <a:rPr lang="en-ZA" sz="2400" dirty="0"/>
              <a:t>project has resulted in the development of local design capability for transformer windings</a:t>
            </a:r>
            <a:r>
              <a:rPr lang="en-ZA" sz="2400" dirty="0" smtClean="0"/>
              <a:t>.</a:t>
            </a:r>
          </a:p>
          <a:p>
            <a:pPr marL="285750" indent="-285750">
              <a:buFont typeface="Arial" panose="020B0604020202020204" pitchFamily="34" charset="0"/>
              <a:buChar char="•"/>
              <a:defRPr/>
            </a:pPr>
            <a:endParaRPr lang="en-ZA" sz="2400" dirty="0"/>
          </a:p>
          <a:p>
            <a:pPr marL="285750" indent="-285750">
              <a:buFont typeface="Arial" panose="020B0604020202020204" pitchFamily="34" charset="0"/>
              <a:buChar char="•"/>
              <a:defRPr/>
            </a:pPr>
            <a:r>
              <a:rPr lang="en-ZA" sz="2400" dirty="0"/>
              <a:t>This project has assisted PTT to retain and gain orders with Eskom as well as gain orders into Nigeria.</a:t>
            </a:r>
          </a:p>
          <a:p>
            <a:pPr marL="285750" indent="-285750">
              <a:buFont typeface="Arial" panose="020B0604020202020204" pitchFamily="34" charset="0"/>
              <a:buChar char="•"/>
              <a:defRPr/>
            </a:pPr>
            <a:endParaRPr lang="en-ZA" sz="1600" dirty="0">
              <a:latin typeface="Arial Narrow" panose="020B0606020202030204" pitchFamily="34" charset="0"/>
            </a:endParaRPr>
          </a:p>
          <a:p>
            <a:pPr>
              <a:defRPr/>
            </a:pPr>
            <a:endParaRPr lang="en-ZA" sz="1600" dirty="0">
              <a:latin typeface="Arial Narrow" panose="020B0606020202030204" pitchFamily="34" charset="0"/>
            </a:endParaRPr>
          </a:p>
        </p:txBody>
      </p:sp>
    </p:spTree>
  </p:cSld>
  <p:clrMapOvr>
    <a:masterClrMapping/>
  </p:clrMapOvr>
  <p:transition spd="slow"/>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04283" y="256888"/>
            <a:ext cx="6994767" cy="487362"/>
          </a:xfrm>
        </p:spPr>
        <p:txBody>
          <a:bodyPr>
            <a:noAutofit/>
          </a:bodyPr>
          <a:lstStyle/>
          <a:p>
            <a:pPr algn="ctr"/>
            <a:r>
              <a:rPr lang="en-ZA" sz="3600" dirty="0" smtClean="0">
                <a:solidFill>
                  <a:schemeClr val="bg1"/>
                </a:solidFill>
              </a:rPr>
              <a:t> Sector Innovation Funds</a:t>
            </a:r>
            <a:endParaRPr lang="en-GB" sz="3600" dirty="0">
              <a:solidFill>
                <a:schemeClr val="tx1"/>
              </a:solidFill>
            </a:endParaRPr>
          </a:p>
        </p:txBody>
      </p:sp>
      <p:sp>
        <p:nvSpPr>
          <p:cNvPr id="3" name="Content Placeholder 2"/>
          <p:cNvSpPr>
            <a:spLocks noGrp="1"/>
          </p:cNvSpPr>
          <p:nvPr>
            <p:ph idx="1"/>
          </p:nvPr>
        </p:nvSpPr>
        <p:spPr>
          <a:xfrm>
            <a:off x="540327" y="1158486"/>
            <a:ext cx="8188037" cy="4806885"/>
          </a:xfrm>
        </p:spPr>
        <p:txBody>
          <a:bodyPr>
            <a:noAutofit/>
          </a:bodyPr>
          <a:lstStyle/>
          <a:p>
            <a:r>
              <a:rPr lang="en-ZA" sz="2400" dirty="0" smtClean="0">
                <a:latin typeface="Gill Sans MT" pitchFamily="34" charset="0"/>
              </a:rPr>
              <a:t>Economic Competitiveness funding enabled DST to broaden the SIF’s;</a:t>
            </a:r>
          </a:p>
          <a:p>
            <a:r>
              <a:rPr lang="en-ZA" sz="2400" dirty="0" smtClean="0">
                <a:latin typeface="Gill Sans MT" pitchFamily="34" charset="0"/>
              </a:rPr>
              <a:t>Initiated an open competitive process in 2013-resulted in nine successful applications (including PHI and SAMMRI). Establishment of the nine SIF’s at various stages</a:t>
            </a:r>
          </a:p>
          <a:p>
            <a:r>
              <a:rPr lang="en-ZA" sz="2400" dirty="0" smtClean="0">
                <a:latin typeface="Gill Sans MT" pitchFamily="34" charset="0"/>
              </a:rPr>
              <a:t>The SIF is co-designed and managed with industry but industry takes the lead in determining priorities and criteria for selecting projects to be funded</a:t>
            </a:r>
          </a:p>
          <a:p>
            <a:r>
              <a:rPr lang="en-ZA" sz="2400" dirty="0" smtClean="0">
                <a:latin typeface="Gill Sans MT" pitchFamily="34" charset="0"/>
              </a:rPr>
              <a:t>Negotiated a detailed and mutually beneficial performance and delivery framework. A key contractual requirement is increased funding from the private sector into the partnership but also more investment in R&amp;D in general</a:t>
            </a:r>
            <a:endParaRPr lang="en-GB" sz="2400" dirty="0">
              <a:latin typeface="Gill Sans MT" pitchFamily="34" charset="0"/>
            </a:endParaRP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04283" y="256888"/>
            <a:ext cx="6994767" cy="487362"/>
          </a:xfrm>
        </p:spPr>
        <p:txBody>
          <a:bodyPr>
            <a:noAutofit/>
          </a:bodyPr>
          <a:lstStyle/>
          <a:p>
            <a:pPr algn="ctr"/>
            <a:r>
              <a:rPr lang="en-ZA" sz="3600" dirty="0" smtClean="0">
                <a:solidFill>
                  <a:schemeClr val="bg1"/>
                </a:solidFill>
              </a:rPr>
              <a:t> Sector Innovation Funds</a:t>
            </a:r>
            <a:endParaRPr lang="en-GB" sz="3600" dirty="0">
              <a:solidFill>
                <a:schemeClr val="tx1"/>
              </a:solidFill>
            </a:endParaRPr>
          </a:p>
        </p:txBody>
      </p:sp>
      <p:sp>
        <p:nvSpPr>
          <p:cNvPr id="3" name="Content Placeholder 2"/>
          <p:cNvSpPr>
            <a:spLocks noGrp="1"/>
          </p:cNvSpPr>
          <p:nvPr>
            <p:ph idx="1"/>
          </p:nvPr>
        </p:nvSpPr>
        <p:spPr>
          <a:xfrm>
            <a:off x="540327" y="1158486"/>
            <a:ext cx="8188037" cy="4806885"/>
          </a:xfrm>
        </p:spPr>
        <p:txBody>
          <a:bodyPr>
            <a:noAutofit/>
          </a:bodyPr>
          <a:lstStyle/>
          <a:p>
            <a:r>
              <a:rPr lang="en-ZA" sz="2400" dirty="0" smtClean="0">
                <a:latin typeface="Gill Sans MT" pitchFamily="34" charset="0"/>
              </a:rPr>
              <a:t>Build on two successful partnerships:</a:t>
            </a:r>
          </a:p>
          <a:p>
            <a:pPr lvl="1"/>
            <a:r>
              <a:rPr lang="en-ZA" sz="2400" dirty="0" smtClean="0">
                <a:solidFill>
                  <a:srgbClr val="FF0000"/>
                </a:solidFill>
                <a:latin typeface="Gill Sans MT" pitchFamily="34" charset="0"/>
              </a:rPr>
              <a:t>Post-Harvest Innovation programme initiated in 2007. Second 3-year phase ending in March 2015;</a:t>
            </a:r>
          </a:p>
          <a:p>
            <a:pPr lvl="1"/>
            <a:r>
              <a:rPr lang="en-ZA" sz="2400" dirty="0" smtClean="0">
                <a:solidFill>
                  <a:srgbClr val="FF0000"/>
                </a:solidFill>
                <a:latin typeface="Gill Sans MT" pitchFamily="34" charset="0"/>
              </a:rPr>
              <a:t>South African Metals and Minerals Research Initiative (SAMMRI) – initiated in 2009, first DST funding support in 2011.</a:t>
            </a:r>
          </a:p>
          <a:p>
            <a:r>
              <a:rPr lang="en-ZA" sz="2400" dirty="0" smtClean="0">
                <a:latin typeface="Gill Sans MT" pitchFamily="34" charset="0"/>
              </a:rPr>
              <a:t>Ministerial Review Committee report recommends the establishment of co-operatively managed sector funds</a:t>
            </a:r>
            <a:r>
              <a:rPr lang="en-ZA" sz="2400" dirty="0" smtClean="0"/>
              <a:t>.</a:t>
            </a:r>
            <a:endParaRPr lang="en-GB" sz="2400" dirty="0"/>
          </a:p>
        </p:txBody>
      </p:sp>
      <p:pic>
        <p:nvPicPr>
          <p:cNvPr id="4" name="Picture 3" descr="PHI-2 Hi Res Logo Header Mar 2011.jpg"/>
          <p:cNvPicPr>
            <a:picLocks noChangeAspect="1"/>
          </p:cNvPicPr>
          <p:nvPr/>
        </p:nvPicPr>
        <p:blipFill>
          <a:blip r:embed="rId2"/>
          <a:stretch>
            <a:fillRect/>
          </a:stretch>
        </p:blipFill>
        <p:spPr>
          <a:xfrm>
            <a:off x="1130637" y="4857363"/>
            <a:ext cx="7064240" cy="89879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2000" fill="hold"/>
                                        <p:tgtEl>
                                          <p:spTgt spid="4"/>
                                        </p:tgtEl>
                                        <p:attrNameLst>
                                          <p:attrName>ppt_w</p:attrName>
                                        </p:attrNameLst>
                                      </p:cBhvr>
                                      <p:tavLst>
                                        <p:tav tm="0">
                                          <p:val>
                                            <p:fltVal val="0"/>
                                          </p:val>
                                        </p:tav>
                                        <p:tav tm="100000">
                                          <p:val>
                                            <p:strVal val="#ppt_w"/>
                                          </p:val>
                                        </p:tav>
                                      </p:tavLst>
                                    </p:anim>
                                    <p:anim calcmode="lin" valueType="num">
                                      <p:cBhvr>
                                        <p:cTn id="8" dur="20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AF9D2C1F-4521-4230-8640-979ED7ED76E4}" type="slidenum">
              <a:rPr lang="en-US" smtClean="0"/>
              <a:pPr>
                <a:defRPr/>
              </a:pPr>
              <a:t>9</a:t>
            </a:fld>
            <a:endParaRPr lang="en-US"/>
          </a:p>
        </p:txBody>
      </p:sp>
      <p:grpSp>
        <p:nvGrpSpPr>
          <p:cNvPr id="2" name="Group 10"/>
          <p:cNvGrpSpPr/>
          <p:nvPr/>
        </p:nvGrpSpPr>
        <p:grpSpPr>
          <a:xfrm>
            <a:off x="3749038" y="1600200"/>
            <a:ext cx="5242561" cy="4343400"/>
            <a:chOff x="3291838" y="2754786"/>
            <a:chExt cx="5242561" cy="2226418"/>
          </a:xfrm>
        </p:grpSpPr>
        <p:sp>
          <p:nvSpPr>
            <p:cNvPr id="15" name="Right Arrow 14"/>
            <p:cNvSpPr/>
            <p:nvPr/>
          </p:nvSpPr>
          <p:spPr>
            <a:xfrm>
              <a:off x="3291838" y="2754786"/>
              <a:ext cx="5242561" cy="2226418"/>
            </a:xfrm>
            <a:prstGeom prst="rightArrow">
              <a:avLst>
                <a:gd name="adj1" fmla="val 75000"/>
                <a:gd name="adj2" fmla="val 50000"/>
              </a:avLst>
            </a:prstGeom>
            <a:solidFill>
              <a:schemeClr val="accent6">
                <a:lumMod val="60000"/>
                <a:lumOff val="40000"/>
                <a:alpha val="90000"/>
              </a:schemeClr>
            </a:solidFill>
          </p:spPr>
          <p:style>
            <a:lnRef idx="2">
              <a:schemeClr val="dk2">
                <a:alpha val="90000"/>
                <a:tint val="40000"/>
                <a:hueOff val="0"/>
                <a:satOff val="0"/>
                <a:lumOff val="0"/>
                <a:alphaOff val="0"/>
              </a:schemeClr>
            </a:lnRef>
            <a:fillRef idx="1">
              <a:scrgbClr r="0" g="0" b="0"/>
            </a:fillRef>
            <a:effectRef idx="0">
              <a:schemeClr val="dk2">
                <a:alpha val="90000"/>
                <a:tint val="40000"/>
                <a:hueOff val="0"/>
                <a:satOff val="0"/>
                <a:lumOff val="0"/>
                <a:alphaOff val="0"/>
              </a:schemeClr>
            </a:effectRef>
            <a:fontRef idx="minor">
              <a:schemeClr val="dk1">
                <a:hueOff val="0"/>
                <a:satOff val="0"/>
                <a:lumOff val="0"/>
                <a:alphaOff val="0"/>
              </a:schemeClr>
            </a:fontRef>
          </p:style>
        </p:sp>
        <p:sp>
          <p:nvSpPr>
            <p:cNvPr id="16" name="Right Arrow 4"/>
            <p:cNvSpPr/>
            <p:nvPr/>
          </p:nvSpPr>
          <p:spPr>
            <a:xfrm>
              <a:off x="3291839" y="3143015"/>
              <a:ext cx="4175761" cy="168638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160" tIns="10160" rIns="10160" bIns="10160" numCol="1" spcCol="1270" anchor="t" anchorCtr="0">
              <a:noAutofit/>
            </a:bodyPr>
            <a:lstStyle/>
            <a:p>
              <a:pPr marL="171450" lvl="1" indent="-171450" defTabSz="711200">
                <a:lnSpc>
                  <a:spcPct val="90000"/>
                </a:lnSpc>
                <a:spcAft>
                  <a:spcPct val="15000"/>
                </a:spcAft>
                <a:buFontTx/>
                <a:buChar char="••"/>
              </a:pPr>
              <a:r>
                <a:rPr lang="en-GB" sz="2000" b="1" kern="1200" dirty="0" smtClean="0">
                  <a:latin typeface="Gill Sans MT" pitchFamily="34" charset="0"/>
                </a:rPr>
                <a:t>knowledge-based economy-</a:t>
              </a:r>
              <a:r>
                <a:rPr lang="en-GB" sz="2000" dirty="0" smtClean="0">
                  <a:latin typeface="Gill Sans MT" pitchFamily="34" charset="0"/>
                </a:rPr>
                <a:t>The number of knowledge workers and high-technology industries will have increased and boosted exports and increased the capacity to commercialise indigenous or local technologies.  Efforts will be directed at sustaining and expanding this progress</a:t>
              </a:r>
              <a:r>
                <a:rPr lang="en-GB" dirty="0" smtClean="0">
                  <a:latin typeface="Gill Sans MT" pitchFamily="34" charset="0"/>
                </a:rPr>
                <a:t>.</a:t>
              </a:r>
            </a:p>
            <a:p>
              <a:pPr marL="171450" lvl="1" indent="-171450" algn="l" defTabSz="711200" rtl="0">
                <a:lnSpc>
                  <a:spcPct val="90000"/>
                </a:lnSpc>
                <a:spcBef>
                  <a:spcPct val="0"/>
                </a:spcBef>
                <a:spcAft>
                  <a:spcPct val="15000"/>
                </a:spcAft>
                <a:buChar char="••"/>
              </a:pPr>
              <a:endParaRPr lang="en-GB" sz="2000" kern="1200" dirty="0"/>
            </a:p>
          </p:txBody>
        </p:sp>
      </p:grpSp>
      <p:grpSp>
        <p:nvGrpSpPr>
          <p:cNvPr id="3" name="Group 11"/>
          <p:cNvGrpSpPr/>
          <p:nvPr/>
        </p:nvGrpSpPr>
        <p:grpSpPr>
          <a:xfrm>
            <a:off x="457200" y="2209800"/>
            <a:ext cx="3291839" cy="3200400"/>
            <a:chOff x="0" y="3162266"/>
            <a:chExt cx="3291839" cy="1441539"/>
          </a:xfrm>
        </p:grpSpPr>
        <p:sp>
          <p:nvSpPr>
            <p:cNvPr id="13" name="Rounded Rectangle 12"/>
            <p:cNvSpPr/>
            <p:nvPr/>
          </p:nvSpPr>
          <p:spPr>
            <a:xfrm>
              <a:off x="0" y="3162266"/>
              <a:ext cx="3291839" cy="1363534"/>
            </a:xfrm>
            <a:prstGeom prst="roundRect">
              <a:avLst/>
            </a:pr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14" name="Rounded Rectangle 6"/>
            <p:cNvSpPr/>
            <p:nvPr/>
          </p:nvSpPr>
          <p:spPr>
            <a:xfrm>
              <a:off x="66562" y="3228828"/>
              <a:ext cx="3158715" cy="137497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4780" tIns="72390" rIns="144780" bIns="72390" numCol="1" spcCol="1270" anchor="ctr" anchorCtr="0">
              <a:noAutofit/>
            </a:bodyPr>
            <a:lstStyle/>
            <a:p>
              <a:pPr lvl="0" algn="ctr" defTabSz="1689100" rtl="0">
                <a:lnSpc>
                  <a:spcPct val="90000"/>
                </a:lnSpc>
                <a:spcBef>
                  <a:spcPct val="0"/>
                </a:spcBef>
                <a:spcAft>
                  <a:spcPct val="35000"/>
                </a:spcAft>
              </a:pPr>
              <a:r>
                <a:rPr lang="en-GB" sz="4000" b="1" kern="1200" dirty="0" smtClean="0">
                  <a:latin typeface="Gill Sans MT" pitchFamily="34" charset="0"/>
                </a:rPr>
                <a:t>Phase Three (2023-2030)</a:t>
              </a:r>
              <a:endParaRPr lang="en-GB" sz="4000" kern="1200" dirty="0">
                <a:latin typeface="Gill Sans MT" pitchFamily="34" charset="0"/>
              </a:endParaRPr>
            </a:p>
          </p:txBody>
        </p:sp>
      </p:grpSp>
      <p:sp>
        <p:nvSpPr>
          <p:cNvPr id="18" name="Title 2"/>
          <p:cNvSpPr>
            <a:spLocks noGrp="1"/>
          </p:cNvSpPr>
          <p:nvPr>
            <p:ph type="title"/>
          </p:nvPr>
        </p:nvSpPr>
        <p:spPr>
          <a:xfrm>
            <a:off x="1981200" y="0"/>
            <a:ext cx="7162800" cy="990600"/>
          </a:xfrm>
        </p:spPr>
        <p:style>
          <a:lnRef idx="2">
            <a:schemeClr val="dk1"/>
          </a:lnRef>
          <a:fillRef idx="1">
            <a:schemeClr val="lt1"/>
          </a:fillRef>
          <a:effectRef idx="0">
            <a:schemeClr val="dk1"/>
          </a:effectRef>
          <a:fontRef idx="minor">
            <a:schemeClr val="dk1"/>
          </a:fontRef>
        </p:style>
        <p:txBody>
          <a:bodyPr/>
          <a:lstStyle/>
          <a:p>
            <a:r>
              <a:rPr lang="en-US" sz="3600" dirty="0" smtClean="0">
                <a:solidFill>
                  <a:schemeClr val="tx1"/>
                </a:solidFill>
                <a:latin typeface="+mn-lt"/>
              </a:rPr>
              <a:t>South Africa’s STI: Where to Go? </a:t>
            </a:r>
            <a:endParaRPr lang="en-GB" sz="3600" dirty="0" smtClean="0">
              <a:solidFill>
                <a:schemeClr val="tx1"/>
              </a:solidFill>
              <a:latin typeface="+mn-lt"/>
            </a:endParaRP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457200" y="182563"/>
            <a:ext cx="5562600" cy="487362"/>
          </a:xfrm>
        </p:spPr>
        <p:txBody>
          <a:bodyPr>
            <a:noAutofit/>
          </a:bodyPr>
          <a:lstStyle/>
          <a:p>
            <a:pPr algn="r"/>
            <a:r>
              <a:rPr lang="en-ZA" sz="3600" dirty="0" smtClean="0">
                <a:solidFill>
                  <a:schemeClr val="bg1"/>
                </a:solidFill>
                <a:latin typeface="Arial" pitchFamily="34" charset="0"/>
                <a:cs typeface="Arial" pitchFamily="34" charset="0"/>
              </a:rPr>
              <a:t>Highlights</a:t>
            </a:r>
          </a:p>
        </p:txBody>
      </p:sp>
      <p:sp>
        <p:nvSpPr>
          <p:cNvPr id="3" name="Content Placeholder 2"/>
          <p:cNvSpPr>
            <a:spLocks noGrp="1"/>
          </p:cNvSpPr>
          <p:nvPr>
            <p:ph idx="1"/>
          </p:nvPr>
        </p:nvSpPr>
        <p:spPr>
          <a:xfrm>
            <a:off x="457200" y="1112838"/>
            <a:ext cx="8474075" cy="5334000"/>
          </a:xfrm>
        </p:spPr>
        <p:txBody>
          <a:bodyPr>
            <a:noAutofit/>
          </a:bodyPr>
          <a:lstStyle/>
          <a:p>
            <a:pPr>
              <a:lnSpc>
                <a:spcPct val="125000"/>
              </a:lnSpc>
              <a:spcBef>
                <a:spcPct val="50000"/>
              </a:spcBef>
              <a:buFont typeface="Arial" pitchFamily="34" charset="0"/>
              <a:buNone/>
              <a:defRPr/>
            </a:pPr>
            <a:r>
              <a:rPr lang="en-US" sz="2800" dirty="0" smtClean="0">
                <a:latin typeface="Gill Sans MT" pitchFamily="34" charset="0"/>
              </a:rPr>
              <a:t>POST HARVEST INNOVATION PROGRAMME:</a:t>
            </a:r>
          </a:p>
          <a:p>
            <a:pPr>
              <a:defRPr/>
            </a:pPr>
            <a:r>
              <a:rPr lang="en-US" sz="2800" b="1" dirty="0" smtClean="0">
                <a:latin typeface="Gill Sans MT" pitchFamily="34" charset="0"/>
              </a:rPr>
              <a:t>2006</a:t>
            </a:r>
            <a:r>
              <a:rPr lang="en-US" sz="2800" dirty="0" smtClean="0">
                <a:latin typeface="Gill Sans MT" pitchFamily="34" charset="0"/>
              </a:rPr>
              <a:t>: Study commissioned by the Department of Science and Technology into Post-Harvest and Cold Chain Technologies in the SA Fresh Fruit Industry;</a:t>
            </a:r>
          </a:p>
          <a:p>
            <a:pPr>
              <a:defRPr/>
            </a:pPr>
            <a:r>
              <a:rPr lang="en-US" sz="2800" b="1" dirty="0" smtClean="0">
                <a:latin typeface="Gill Sans MT" pitchFamily="34" charset="0"/>
              </a:rPr>
              <a:t>2007: </a:t>
            </a:r>
            <a:r>
              <a:rPr lang="en-US" sz="2800" dirty="0" smtClean="0">
                <a:latin typeface="Gill Sans MT" pitchFamily="34" charset="0"/>
              </a:rPr>
              <a:t>The First phase of PHI programme was launched with a Programme Management Unit driving the Programme;</a:t>
            </a:r>
          </a:p>
          <a:p>
            <a:pPr>
              <a:defRPr/>
            </a:pPr>
            <a:r>
              <a:rPr lang="en-US" sz="2800" b="1" dirty="0" smtClean="0">
                <a:latin typeface="Gill Sans MT" pitchFamily="34" charset="0"/>
              </a:rPr>
              <a:t>2011 - 2014: </a:t>
            </a:r>
            <a:r>
              <a:rPr lang="en-US" sz="2800" dirty="0" smtClean="0">
                <a:latin typeface="Gill Sans MT" pitchFamily="34" charset="0"/>
              </a:rPr>
              <a:t>Phase Two launched.</a:t>
            </a:r>
          </a:p>
          <a:p>
            <a:pPr>
              <a:defRPr/>
            </a:pPr>
            <a:r>
              <a:rPr lang="en-US" sz="2800" b="1" dirty="0" smtClean="0">
                <a:latin typeface="Gill Sans MT" pitchFamily="34" charset="0"/>
              </a:rPr>
              <a:t>2014 - 2017: </a:t>
            </a:r>
            <a:r>
              <a:rPr lang="en-US" sz="2800" dirty="0" smtClean="0">
                <a:latin typeface="Gill Sans MT" pitchFamily="34" charset="0"/>
              </a:rPr>
              <a:t>Beginning of Sustainability Phase (R30m)</a:t>
            </a:r>
          </a:p>
          <a:p>
            <a:pPr>
              <a:lnSpc>
                <a:spcPct val="125000"/>
              </a:lnSpc>
              <a:spcBef>
                <a:spcPct val="50000"/>
              </a:spcBef>
              <a:buFont typeface="Wingdings" pitchFamily="2" charset="2"/>
              <a:buChar char="§"/>
              <a:defRPr/>
            </a:pPr>
            <a:endParaRPr lang="en-US" sz="2400" dirty="0" smtClean="0"/>
          </a:p>
          <a:p>
            <a:pPr lvl="1">
              <a:lnSpc>
                <a:spcPct val="125000"/>
              </a:lnSpc>
              <a:spcBef>
                <a:spcPct val="50000"/>
              </a:spcBef>
              <a:buFont typeface="Arial" pitchFamily="34" charset="0"/>
              <a:buNone/>
              <a:defRPr/>
            </a:pPr>
            <a:endParaRPr lang="en-US" sz="2400" dirty="0" smtClean="0"/>
          </a:p>
          <a:p>
            <a:pPr>
              <a:lnSpc>
                <a:spcPct val="125000"/>
              </a:lnSpc>
              <a:spcBef>
                <a:spcPct val="50000"/>
              </a:spcBef>
              <a:buFont typeface="Wingdings" pitchFamily="2" charset="2"/>
              <a:buChar char="§"/>
              <a:defRPr/>
            </a:pPr>
            <a:endParaRPr lang="en-US" sz="2400" dirty="0" smtClean="0">
              <a:solidFill>
                <a:schemeClr val="tx1">
                  <a:lumMod val="75000"/>
                  <a:lumOff val="25000"/>
                </a:schemeClr>
              </a:solidFill>
            </a:endParaRPr>
          </a:p>
          <a:p>
            <a:pPr>
              <a:lnSpc>
                <a:spcPct val="125000"/>
              </a:lnSpc>
              <a:spcBef>
                <a:spcPct val="50000"/>
              </a:spcBef>
              <a:buFont typeface="Arial" pitchFamily="34" charset="0"/>
              <a:buNone/>
              <a:defRPr/>
            </a:pPr>
            <a:endParaRPr lang="en-US" sz="2400" dirty="0" smtClean="0"/>
          </a:p>
          <a:p>
            <a:pPr lvl="1">
              <a:lnSpc>
                <a:spcPct val="125000"/>
              </a:lnSpc>
              <a:spcBef>
                <a:spcPct val="50000"/>
              </a:spcBef>
              <a:buFont typeface="Wingdings" pitchFamily="2" charset="2"/>
              <a:buChar char="§"/>
              <a:defRPr/>
            </a:pPr>
            <a:endParaRPr lang="en-US" sz="2400" dirty="0" smtClean="0"/>
          </a:p>
          <a:p>
            <a:pPr lvl="1">
              <a:lnSpc>
                <a:spcPct val="125000"/>
              </a:lnSpc>
              <a:spcBef>
                <a:spcPct val="50000"/>
              </a:spcBef>
              <a:buFont typeface="Wingdings" pitchFamily="2" charset="2"/>
              <a:buChar char="§"/>
              <a:defRPr/>
            </a:pPr>
            <a:endParaRPr lang="en-US" sz="2400" dirty="0" smtClean="0"/>
          </a:p>
        </p:txBody>
      </p:sp>
      <p:pic>
        <p:nvPicPr>
          <p:cNvPr id="24580" name="Picture 2"/>
          <p:cNvPicPr>
            <a:picLocks noChangeAspect="1" noChangeArrowheads="1"/>
          </p:cNvPicPr>
          <p:nvPr/>
        </p:nvPicPr>
        <p:blipFill>
          <a:blip r:embed="rId2"/>
          <a:srcRect/>
          <a:stretch>
            <a:fillRect/>
          </a:stretch>
        </p:blipFill>
        <p:spPr bwMode="auto">
          <a:xfrm>
            <a:off x="34925" y="5038725"/>
            <a:ext cx="9109075" cy="1408113"/>
          </a:xfrm>
          <a:prstGeom prst="rect">
            <a:avLst/>
          </a:prstGeom>
          <a:noFill/>
          <a:ln w="9525">
            <a:noFill/>
            <a:miter lim="800000"/>
            <a:headEnd/>
            <a:tailEnd/>
          </a:ln>
        </p:spPr>
      </p:pic>
      <p:sp>
        <p:nvSpPr>
          <p:cNvPr id="6" name="Down Arrow 5"/>
          <p:cNvSpPr/>
          <p:nvPr/>
        </p:nvSpPr>
        <p:spPr>
          <a:xfrm>
            <a:off x="35496" y="2819400"/>
            <a:ext cx="484632" cy="1473940"/>
          </a:xfrm>
          <a:prstGeom prst="downArrow">
            <a:avLst/>
          </a:prstGeom>
          <a:effectLst>
            <a:glow rad="139700">
              <a:schemeClr val="accent3">
                <a:satMod val="175000"/>
                <a:alpha val="40000"/>
              </a:schemeClr>
            </a:glow>
            <a:outerShdw blurRad="40000" dist="23000" dir="5400000" rotWithShape="0">
              <a:srgbClr val="000000">
                <a:alpha val="35000"/>
              </a:srgbClr>
            </a:outerShdw>
          </a:effectLst>
        </p:spPr>
        <p:style>
          <a:lnRef idx="1">
            <a:schemeClr val="accent3"/>
          </a:lnRef>
          <a:fillRef idx="3">
            <a:schemeClr val="accent3"/>
          </a:fillRef>
          <a:effectRef idx="2">
            <a:schemeClr val="accent3"/>
          </a:effectRef>
          <a:fontRef idx="minor">
            <a:schemeClr val="lt1"/>
          </a:fontRef>
        </p:style>
        <p:txBody>
          <a:bodyPr vert="vert270" anchor="ctr"/>
          <a:lstStyle/>
          <a:p>
            <a:pPr algn="ctr">
              <a:defRPr/>
            </a:pPr>
            <a:r>
              <a:rPr lang="en-US" b="1" dirty="0">
                <a:solidFill>
                  <a:schemeClr val="tx1"/>
                </a:solidFill>
              </a:rPr>
              <a:t>R30m</a:t>
            </a:r>
            <a:endParaRPr lang="en-GB" b="1" dirty="0">
              <a:solidFill>
                <a:schemeClr val="tx1"/>
              </a:solidFill>
            </a:endParaRPr>
          </a:p>
        </p:txBody>
      </p:sp>
    </p:spTree>
  </p:cSld>
  <p:clrMapOvr>
    <a:masterClrMapping/>
  </p:clrMapOv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r>
              <a:rPr lang="en-US" smtClean="0">
                <a:latin typeface="Arial" pitchFamily="34" charset="0"/>
                <a:cs typeface="Arial" pitchFamily="34" charset="0"/>
              </a:rPr>
              <a:t>              FRUIT SA</a:t>
            </a:r>
          </a:p>
        </p:txBody>
      </p:sp>
      <p:pic>
        <p:nvPicPr>
          <p:cNvPr id="25603" name="Content Placeholder 3"/>
          <p:cNvPicPr>
            <a:picLocks noGrp="1" noChangeAspect="1"/>
          </p:cNvPicPr>
          <p:nvPr>
            <p:ph idx="1"/>
          </p:nvPr>
        </p:nvPicPr>
        <p:blipFill>
          <a:blip r:embed="rId2"/>
          <a:srcRect l="1512" r="1512"/>
          <a:stretch>
            <a:fillRect/>
          </a:stretch>
        </p:blipFill>
        <p:spPr>
          <a:xfrm>
            <a:off x="457200" y="1600200"/>
            <a:ext cx="2759075" cy="1641475"/>
          </a:xfrm>
        </p:spPr>
      </p:pic>
      <p:pic>
        <p:nvPicPr>
          <p:cNvPr id="25604" name="Picture 12" descr="FPEF logo hi-res purple.jpg"/>
          <p:cNvPicPr>
            <a:picLocks noChangeAspect="1"/>
          </p:cNvPicPr>
          <p:nvPr/>
        </p:nvPicPr>
        <p:blipFill>
          <a:blip r:embed="rId3"/>
          <a:srcRect/>
          <a:stretch>
            <a:fillRect/>
          </a:stretch>
        </p:blipFill>
        <p:spPr bwMode="auto">
          <a:xfrm>
            <a:off x="3870325" y="1814513"/>
            <a:ext cx="3363913" cy="1220787"/>
          </a:xfrm>
          <a:prstGeom prst="rect">
            <a:avLst/>
          </a:prstGeom>
          <a:noFill/>
          <a:ln w="38100">
            <a:solidFill>
              <a:srgbClr val="6E2144"/>
            </a:solidFill>
            <a:round/>
            <a:headEnd/>
            <a:tailEnd/>
          </a:ln>
        </p:spPr>
      </p:pic>
      <p:pic>
        <p:nvPicPr>
          <p:cNvPr id="25605" name="Picture 5"/>
          <p:cNvPicPr>
            <a:picLocks noChangeAspect="1"/>
          </p:cNvPicPr>
          <p:nvPr/>
        </p:nvPicPr>
        <p:blipFill>
          <a:blip r:embed="rId4"/>
          <a:srcRect/>
          <a:stretch>
            <a:fillRect/>
          </a:stretch>
        </p:blipFill>
        <p:spPr bwMode="auto">
          <a:xfrm>
            <a:off x="661988" y="3660775"/>
            <a:ext cx="3540125" cy="1784350"/>
          </a:xfrm>
          <a:prstGeom prst="rect">
            <a:avLst/>
          </a:prstGeom>
          <a:noFill/>
          <a:ln w="9525">
            <a:noFill/>
            <a:miter lim="800000"/>
            <a:headEnd/>
            <a:tailEnd/>
          </a:ln>
        </p:spPr>
      </p:pic>
      <p:pic>
        <p:nvPicPr>
          <p:cNvPr id="25606" name="Picture 6"/>
          <p:cNvPicPr>
            <a:picLocks noChangeAspect="1"/>
          </p:cNvPicPr>
          <p:nvPr/>
        </p:nvPicPr>
        <p:blipFill>
          <a:blip r:embed="rId5"/>
          <a:srcRect/>
          <a:stretch>
            <a:fillRect/>
          </a:stretch>
        </p:blipFill>
        <p:spPr bwMode="auto">
          <a:xfrm>
            <a:off x="4606925" y="4175125"/>
            <a:ext cx="1635125" cy="1579563"/>
          </a:xfrm>
          <a:prstGeom prst="rect">
            <a:avLst/>
          </a:prstGeom>
          <a:noFill/>
          <a:ln w="9525">
            <a:noFill/>
            <a:miter lim="800000"/>
            <a:headEnd/>
            <a:tailEnd/>
          </a:ln>
        </p:spPr>
      </p:pic>
      <p:pic>
        <p:nvPicPr>
          <p:cNvPr id="25607" name="Picture 1" descr="Fruit SA logo"/>
          <p:cNvPicPr>
            <a:picLocks noChangeAspect="1" noChangeArrowheads="1"/>
          </p:cNvPicPr>
          <p:nvPr/>
        </p:nvPicPr>
        <p:blipFill>
          <a:blip r:embed="rId6"/>
          <a:srcRect/>
          <a:stretch>
            <a:fillRect/>
          </a:stretch>
        </p:blipFill>
        <p:spPr bwMode="auto">
          <a:xfrm>
            <a:off x="7543800" y="1693863"/>
            <a:ext cx="1392238" cy="908050"/>
          </a:xfrm>
          <a:prstGeom prst="rect">
            <a:avLst/>
          </a:prstGeom>
          <a:noFill/>
          <a:ln w="9525">
            <a:noFill/>
            <a:miter lim="800000"/>
            <a:headEnd/>
            <a:tailEnd/>
          </a:ln>
        </p:spPr>
      </p:pic>
      <p:sp>
        <p:nvSpPr>
          <p:cNvPr id="25608" name="TextBox 8"/>
          <p:cNvSpPr txBox="1">
            <a:spLocks noChangeArrowheads="1"/>
          </p:cNvSpPr>
          <p:nvPr/>
        </p:nvSpPr>
        <p:spPr bwMode="auto">
          <a:xfrm>
            <a:off x="3486150" y="850900"/>
            <a:ext cx="184150" cy="369888"/>
          </a:xfrm>
          <a:prstGeom prst="rect">
            <a:avLst/>
          </a:prstGeom>
          <a:noFill/>
          <a:ln w="9525">
            <a:noFill/>
            <a:miter lim="800000"/>
            <a:headEnd/>
            <a:tailEnd/>
          </a:ln>
        </p:spPr>
        <p:txBody>
          <a:bodyPr wrap="none">
            <a:spAutoFit/>
          </a:bodyPr>
          <a:lstStyle/>
          <a:p>
            <a:r>
              <a:rPr lang="en-US"/>
              <a:t>	</a:t>
            </a:r>
          </a:p>
        </p:txBody>
      </p:sp>
      <p:pic>
        <p:nvPicPr>
          <p:cNvPr id="25609" name="Picture 2"/>
          <p:cNvPicPr>
            <a:picLocks noChangeAspect="1"/>
          </p:cNvPicPr>
          <p:nvPr/>
        </p:nvPicPr>
        <p:blipFill>
          <a:blip r:embed="rId7"/>
          <a:srcRect/>
          <a:stretch>
            <a:fillRect/>
          </a:stretch>
        </p:blipFill>
        <p:spPr bwMode="auto">
          <a:xfrm>
            <a:off x="6632575" y="4419600"/>
            <a:ext cx="1985963" cy="13350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762000" y="304800"/>
            <a:ext cx="6934200" cy="487363"/>
          </a:xfrm>
        </p:spPr>
        <p:txBody>
          <a:bodyPr>
            <a:noAutofit/>
          </a:bodyPr>
          <a:lstStyle/>
          <a:p>
            <a:pPr algn="r"/>
            <a:r>
              <a:rPr lang="en-ZA" sz="3600" dirty="0" smtClean="0">
                <a:solidFill>
                  <a:schemeClr val="bg1"/>
                </a:solidFill>
                <a:latin typeface="Arial" pitchFamily="34" charset="0"/>
                <a:cs typeface="Arial" pitchFamily="34" charset="0"/>
              </a:rPr>
              <a:t>           Project with Emerging Farmers</a:t>
            </a:r>
            <a:endParaRPr lang="en-GB" sz="3600" dirty="0" smtClean="0">
              <a:solidFill>
                <a:schemeClr val="bg1"/>
              </a:solidFill>
              <a:latin typeface="Arial" pitchFamily="34" charset="0"/>
              <a:cs typeface="Arial" pitchFamily="34" charset="0"/>
            </a:endParaRPr>
          </a:p>
        </p:txBody>
      </p:sp>
      <p:sp>
        <p:nvSpPr>
          <p:cNvPr id="27651" name="Content Placeholder 2"/>
          <p:cNvSpPr>
            <a:spLocks noGrp="1"/>
          </p:cNvSpPr>
          <p:nvPr>
            <p:ph idx="1"/>
          </p:nvPr>
        </p:nvSpPr>
        <p:spPr>
          <a:xfrm>
            <a:off x="228600" y="1295400"/>
            <a:ext cx="8763000" cy="5081588"/>
          </a:xfrm>
        </p:spPr>
        <p:txBody>
          <a:bodyPr>
            <a:noAutofit/>
          </a:bodyPr>
          <a:lstStyle/>
          <a:p>
            <a:pPr>
              <a:spcBef>
                <a:spcPts val="0"/>
              </a:spcBef>
              <a:buFont typeface="Arial" pitchFamily="34" charset="0"/>
              <a:buNone/>
            </a:pPr>
            <a:r>
              <a:rPr lang="en-ZA" sz="2800" dirty="0" smtClean="0">
                <a:latin typeface="Gill Sans MT" pitchFamily="34" charset="0"/>
                <a:cs typeface="Arial" pitchFamily="34" charset="0"/>
              </a:rPr>
              <a:t>Despite numerous challenges, the project achieved the following:</a:t>
            </a:r>
          </a:p>
          <a:p>
            <a:pPr>
              <a:spcBef>
                <a:spcPts val="0"/>
              </a:spcBef>
              <a:buFont typeface="Arial" pitchFamily="34" charset="0"/>
              <a:buNone/>
            </a:pPr>
            <a:endParaRPr lang="en-ZA" sz="2800" dirty="0" smtClean="0">
              <a:latin typeface="Gill Sans MT" pitchFamily="34" charset="0"/>
              <a:cs typeface="Arial" pitchFamily="34" charset="0"/>
            </a:endParaRPr>
          </a:p>
          <a:p>
            <a:pPr>
              <a:spcBef>
                <a:spcPts val="0"/>
              </a:spcBef>
            </a:pPr>
            <a:r>
              <a:rPr lang="en-ZA" sz="2800" dirty="0" smtClean="0">
                <a:latin typeface="Gill Sans MT" pitchFamily="34" charset="0"/>
                <a:cs typeface="Arial" pitchFamily="34" charset="0"/>
              </a:rPr>
              <a:t>1 farmer exported 2 containers of Granny Smith apples directly to UK (not via an export agent.)  </a:t>
            </a:r>
          </a:p>
          <a:p>
            <a:pPr>
              <a:spcBef>
                <a:spcPts val="0"/>
              </a:spcBef>
            </a:pPr>
            <a:endParaRPr lang="en-US" sz="2800" dirty="0" smtClean="0">
              <a:latin typeface="Gill Sans MT" pitchFamily="34" charset="0"/>
              <a:cs typeface="Arial" pitchFamily="34" charset="0"/>
            </a:endParaRPr>
          </a:p>
          <a:p>
            <a:pPr>
              <a:spcBef>
                <a:spcPts val="0"/>
              </a:spcBef>
            </a:pPr>
            <a:r>
              <a:rPr lang="en-ZA" sz="2800" dirty="0" smtClean="0">
                <a:latin typeface="Gill Sans MT" pitchFamily="34" charset="0"/>
                <a:cs typeface="Arial" pitchFamily="34" charset="0"/>
              </a:rPr>
              <a:t>Another farmer exported 2 containers of fruit to the Far East.</a:t>
            </a:r>
          </a:p>
          <a:p>
            <a:pPr>
              <a:spcBef>
                <a:spcPts val="0"/>
              </a:spcBef>
            </a:pPr>
            <a:endParaRPr lang="en-US" sz="2800" dirty="0" smtClean="0">
              <a:latin typeface="Gill Sans MT" pitchFamily="34" charset="0"/>
              <a:cs typeface="Arial" pitchFamily="34" charset="0"/>
            </a:endParaRPr>
          </a:p>
          <a:p>
            <a:pPr>
              <a:spcBef>
                <a:spcPts val="0"/>
              </a:spcBef>
            </a:pPr>
            <a:r>
              <a:rPr lang="en-ZA" sz="2800" dirty="0" smtClean="0">
                <a:latin typeface="Gill Sans MT" pitchFamily="34" charset="0"/>
                <a:cs typeface="Arial" pitchFamily="34" charset="0"/>
              </a:rPr>
              <a:t>4 more farmers to access formal local markets, which they now supply directly. </a:t>
            </a:r>
          </a:p>
        </p:txBody>
      </p:sp>
      <p:sp>
        <p:nvSpPr>
          <p:cNvPr id="27652" name="Slide Number Placeholder 3"/>
          <p:cNvSpPr>
            <a:spLocks noGrp="1"/>
          </p:cNvSpPr>
          <p:nvPr>
            <p:ph type="sldNum" sz="quarter" idx="12"/>
          </p:nvPr>
        </p:nvSpPr>
        <p:spPr bwMode="auto">
          <a:noFill/>
          <a:ln>
            <a:miter lim="800000"/>
            <a:headEnd/>
            <a:tailEnd/>
          </a:ln>
        </p:spPr>
        <p:txBody>
          <a:bodyPr/>
          <a:lstStyle/>
          <a:p>
            <a:fld id="{88D7FA70-065D-42BD-9968-BCF8EF8F188E}" type="slidenum">
              <a:rPr lang="en-US" smtClean="0"/>
              <a:pPr/>
              <a:t>92</a:t>
            </a:fld>
            <a:endParaRPr lang="en-US" smtClean="0"/>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06500"/>
            <a:ext cx="8229600" cy="4889500"/>
          </a:xfrm>
        </p:spPr>
        <p:txBody>
          <a:bodyPr/>
          <a:lstStyle/>
          <a:p>
            <a:pPr algn="ctr"/>
            <a:r>
              <a:rPr lang="en-US" sz="6000" dirty="0" smtClean="0">
                <a:solidFill>
                  <a:schemeClr val="tx2">
                    <a:lumMod val="75000"/>
                  </a:schemeClr>
                </a:solidFill>
              </a:rPr>
              <a:t/>
            </a:r>
            <a:br>
              <a:rPr lang="en-US" sz="6000" dirty="0" smtClean="0">
                <a:solidFill>
                  <a:schemeClr val="tx2">
                    <a:lumMod val="75000"/>
                  </a:schemeClr>
                </a:solidFill>
              </a:rPr>
            </a:br>
            <a:r>
              <a:rPr lang="en-US" dirty="0" smtClean="0">
                <a:solidFill>
                  <a:schemeClr val="tx2">
                    <a:lumMod val="75000"/>
                  </a:schemeClr>
                </a:solidFill>
                <a:latin typeface="Gill Sans MT" pitchFamily="34" charset="0"/>
              </a:rPr>
              <a:t>Case studies </a:t>
            </a:r>
            <a:br>
              <a:rPr lang="en-US" dirty="0" smtClean="0">
                <a:solidFill>
                  <a:schemeClr val="tx2">
                    <a:lumMod val="75000"/>
                  </a:schemeClr>
                </a:solidFill>
                <a:latin typeface="Gill Sans MT" pitchFamily="34" charset="0"/>
              </a:rPr>
            </a:br>
            <a:r>
              <a:rPr lang="en-US" dirty="0" smtClean="0">
                <a:solidFill>
                  <a:schemeClr val="tx2">
                    <a:lumMod val="75000"/>
                  </a:schemeClr>
                </a:solidFill>
                <a:latin typeface="Gill Sans MT" pitchFamily="34" charset="0"/>
              </a:rPr>
              <a:t>showing potential </a:t>
            </a:r>
            <a:br>
              <a:rPr lang="en-US" dirty="0" smtClean="0">
                <a:solidFill>
                  <a:schemeClr val="tx2">
                    <a:lumMod val="75000"/>
                  </a:schemeClr>
                </a:solidFill>
                <a:latin typeface="Gill Sans MT" pitchFamily="34" charset="0"/>
              </a:rPr>
            </a:br>
            <a:r>
              <a:rPr lang="en-US" dirty="0" smtClean="0">
                <a:solidFill>
                  <a:schemeClr val="tx2">
                    <a:lumMod val="75000"/>
                  </a:schemeClr>
                </a:solidFill>
                <a:latin typeface="Gill Sans MT" pitchFamily="34" charset="0"/>
              </a:rPr>
              <a:t>STI derived cost savings</a:t>
            </a:r>
            <a:r>
              <a:rPr lang="en-GB" dirty="0" smtClean="0">
                <a:solidFill>
                  <a:schemeClr val="tx2">
                    <a:lumMod val="75000"/>
                  </a:schemeClr>
                </a:solidFill>
                <a:latin typeface="Gill Sans MT" pitchFamily="34" charset="0"/>
              </a:rPr>
              <a:t/>
            </a:r>
            <a:br>
              <a:rPr lang="en-GB" dirty="0" smtClean="0">
                <a:solidFill>
                  <a:schemeClr val="tx2">
                    <a:lumMod val="75000"/>
                  </a:schemeClr>
                </a:solidFill>
                <a:latin typeface="Gill Sans MT" pitchFamily="34" charset="0"/>
              </a:rPr>
            </a:br>
            <a:endParaRPr lang="en-GB" dirty="0">
              <a:solidFill>
                <a:schemeClr val="tx2">
                  <a:lumMod val="75000"/>
                </a:schemeClr>
              </a:solidFill>
              <a:latin typeface="Gill Sans MT" pitchFamily="34" charset="0"/>
            </a:endParaRPr>
          </a:p>
        </p:txBody>
      </p:sp>
      <p:sp>
        <p:nvSpPr>
          <p:cNvPr id="3" name="Content Placeholder 2"/>
          <p:cNvSpPr>
            <a:spLocks noGrp="1"/>
          </p:cNvSpPr>
          <p:nvPr>
            <p:ph idx="1"/>
          </p:nvPr>
        </p:nvSpPr>
        <p:spPr>
          <a:xfrm>
            <a:off x="457200" y="228601"/>
            <a:ext cx="8229600" cy="609600"/>
          </a:xfrm>
        </p:spPr>
        <p:txBody>
          <a:bodyPr/>
          <a:lstStyle/>
          <a:p>
            <a:pPr>
              <a:buNone/>
            </a:pPr>
            <a:endParaRPr lang="en-GB" b="1" dirty="0"/>
          </a:p>
        </p:txBody>
      </p:sp>
      <p:sp>
        <p:nvSpPr>
          <p:cNvPr id="4" name="Slide Number Placeholder 3"/>
          <p:cNvSpPr>
            <a:spLocks noGrp="1"/>
          </p:cNvSpPr>
          <p:nvPr>
            <p:ph type="sldNum" sz="quarter" idx="12"/>
          </p:nvPr>
        </p:nvSpPr>
        <p:spPr/>
        <p:txBody>
          <a:bodyPr/>
          <a:lstStyle/>
          <a:p>
            <a:pPr>
              <a:defRPr/>
            </a:pPr>
            <a:fld id="{AF9D2C1F-4521-4230-8640-979ED7ED76E4}" type="slidenum">
              <a:rPr lang="en-US" smtClean="0"/>
              <a:pPr>
                <a:defRPr/>
              </a:pPr>
              <a:t>93</a:t>
            </a:fld>
            <a:endParaRPr lang="en-US"/>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1905000" y="0"/>
            <a:ext cx="7239000" cy="1052513"/>
          </a:xfrm>
        </p:spPr>
        <p:txBody>
          <a:bodyPr/>
          <a:lstStyle/>
          <a:p>
            <a:pPr algn="ctr"/>
            <a:r>
              <a:rPr lang="en-ZA" sz="3600" dirty="0" smtClean="0">
                <a:solidFill>
                  <a:schemeClr val="bg1"/>
                </a:solidFill>
                <a:latin typeface="Gill Sans MT" pitchFamily="34" charset="0"/>
                <a:cs typeface="Arial" pitchFamily="34" charset="0"/>
              </a:rPr>
              <a:t>Bio-innovation Case Studies</a:t>
            </a:r>
            <a:endParaRPr lang="en-GB" sz="3600" dirty="0" smtClean="0">
              <a:solidFill>
                <a:schemeClr val="bg1"/>
              </a:solidFill>
              <a:latin typeface="Gill Sans MT" pitchFamily="34" charset="0"/>
              <a:cs typeface="Arial" pitchFamily="34" charset="0"/>
            </a:endParaRPr>
          </a:p>
        </p:txBody>
      </p:sp>
      <p:pic>
        <p:nvPicPr>
          <p:cNvPr id="13316" name="Picture 4" descr="dst_logo"/>
          <p:cNvPicPr>
            <a:picLocks noChangeAspect="1" noChangeArrowheads="1"/>
          </p:cNvPicPr>
          <p:nvPr/>
        </p:nvPicPr>
        <p:blipFill>
          <a:blip r:embed="rId3"/>
          <a:srcRect/>
          <a:stretch>
            <a:fillRect/>
          </a:stretch>
        </p:blipFill>
        <p:spPr bwMode="auto">
          <a:xfrm>
            <a:off x="179388" y="5919788"/>
            <a:ext cx="2016125" cy="736600"/>
          </a:xfrm>
          <a:prstGeom prst="rect">
            <a:avLst/>
          </a:prstGeom>
          <a:noFill/>
          <a:ln w="9525">
            <a:noFill/>
            <a:miter lim="800000"/>
            <a:headEnd/>
            <a:tailEnd/>
          </a:ln>
        </p:spPr>
      </p:pic>
      <p:sp>
        <p:nvSpPr>
          <p:cNvPr id="7" name="TextBox 6"/>
          <p:cNvSpPr txBox="1"/>
          <p:nvPr/>
        </p:nvSpPr>
        <p:spPr>
          <a:xfrm>
            <a:off x="179388" y="1052513"/>
            <a:ext cx="8659812" cy="523220"/>
          </a:xfrm>
          <a:prstGeom prst="rect">
            <a:avLst/>
          </a:prstGeom>
          <a:noFill/>
        </p:spPr>
        <p:txBody>
          <a:bodyPr wrap="square">
            <a:spAutoFit/>
          </a:bodyPr>
          <a:lstStyle/>
          <a:p>
            <a:pPr marL="285750" indent="-285750">
              <a:defRPr/>
            </a:pPr>
            <a:r>
              <a:rPr lang="en-ZA" sz="2800" dirty="0" smtClean="0">
                <a:latin typeface="Gill Sans MT" pitchFamily="34" charset="0"/>
              </a:rPr>
              <a:t>Eucalyptus Genome Programme (UP)</a:t>
            </a:r>
          </a:p>
        </p:txBody>
      </p:sp>
      <p:sp>
        <p:nvSpPr>
          <p:cNvPr id="8" name="TextBox 7"/>
          <p:cNvSpPr txBox="1"/>
          <p:nvPr/>
        </p:nvSpPr>
        <p:spPr>
          <a:xfrm>
            <a:off x="2895600" y="1575734"/>
            <a:ext cx="6248400" cy="4893647"/>
          </a:xfrm>
          <a:prstGeom prst="rect">
            <a:avLst/>
          </a:prstGeom>
          <a:noFill/>
        </p:spPr>
        <p:txBody>
          <a:bodyPr wrap="square" rtlCol="0">
            <a:spAutoFit/>
          </a:bodyPr>
          <a:lstStyle/>
          <a:p>
            <a:pPr>
              <a:buFont typeface="Wingdings" pitchFamily="2" charset="2"/>
              <a:buChar char="Ø"/>
            </a:pPr>
            <a:r>
              <a:rPr lang="en-US" sz="2400" b="1" dirty="0" smtClean="0"/>
              <a:t> </a:t>
            </a:r>
            <a:r>
              <a:rPr lang="en-US" sz="2400" dirty="0" smtClean="0">
                <a:latin typeface="Gill Sans MT" pitchFamily="34" charset="0"/>
              </a:rPr>
              <a:t>Sequenced the Eucalyptus Genome.</a:t>
            </a:r>
          </a:p>
          <a:p>
            <a:pPr>
              <a:buFont typeface="Wingdings" pitchFamily="2" charset="2"/>
              <a:buChar char="Ø"/>
            </a:pPr>
            <a:endParaRPr lang="en-US" sz="2400" dirty="0" smtClean="0">
              <a:latin typeface="Gill Sans MT" pitchFamily="34" charset="0"/>
            </a:endParaRPr>
          </a:p>
          <a:p>
            <a:pPr>
              <a:buFont typeface="Wingdings" pitchFamily="2" charset="2"/>
              <a:buChar char="Ø"/>
            </a:pPr>
            <a:r>
              <a:rPr lang="en-US" sz="2400" dirty="0" smtClean="0">
                <a:latin typeface="Gill Sans MT" pitchFamily="34" charset="0"/>
              </a:rPr>
              <a:t> Identification of genetic markers for desirable traits, which speeds-up, and allows for more accurate, breeding.</a:t>
            </a:r>
          </a:p>
          <a:p>
            <a:pPr>
              <a:buFont typeface="Wingdings" pitchFamily="2" charset="2"/>
              <a:buChar char="Ø"/>
            </a:pPr>
            <a:endParaRPr lang="en-US" sz="2400" dirty="0" smtClean="0">
              <a:latin typeface="Gill Sans MT" pitchFamily="34" charset="0"/>
            </a:endParaRPr>
          </a:p>
          <a:p>
            <a:pPr>
              <a:buFont typeface="Wingdings" pitchFamily="2" charset="2"/>
              <a:buChar char="Ø"/>
            </a:pPr>
            <a:r>
              <a:rPr lang="en-US" sz="2400" dirty="0" smtClean="0">
                <a:latin typeface="Gill Sans MT" pitchFamily="34" charset="0"/>
              </a:rPr>
              <a:t> Estimated that the benefits of Marker Assisted Breeding over conventional breeding will save R81million over 15yrs per 30 000 ha.</a:t>
            </a:r>
          </a:p>
          <a:p>
            <a:pPr lvl="1">
              <a:buFont typeface="Wingdings" pitchFamily="2" charset="2"/>
              <a:buChar char="Ø"/>
            </a:pPr>
            <a:endParaRPr lang="en-US" sz="2400" dirty="0" smtClean="0">
              <a:latin typeface="Gill Sans MT" pitchFamily="34" charset="0"/>
            </a:endParaRPr>
          </a:p>
          <a:p>
            <a:pPr>
              <a:buFont typeface="Wingdings" pitchFamily="2" charset="2"/>
              <a:buChar char="Ø"/>
            </a:pPr>
            <a:r>
              <a:rPr lang="en-US" sz="2400" dirty="0" smtClean="0">
                <a:latin typeface="Gill Sans MT" pitchFamily="34" charset="0"/>
              </a:rPr>
              <a:t> Translated to the 1.2million ha total plantation in SA: equates to a potential saving of R3.4billion over 15 yrs.</a:t>
            </a:r>
          </a:p>
        </p:txBody>
      </p:sp>
      <p:pic>
        <p:nvPicPr>
          <p:cNvPr id="10" name="Picture 5"/>
          <p:cNvPicPr>
            <a:picLocks noChangeAspect="1" noChangeArrowheads="1"/>
          </p:cNvPicPr>
          <p:nvPr/>
        </p:nvPicPr>
        <p:blipFill>
          <a:blip r:embed="rId4" cstate="print"/>
          <a:srcRect b="17114"/>
          <a:stretch>
            <a:fillRect/>
          </a:stretch>
        </p:blipFill>
        <p:spPr bwMode="auto">
          <a:xfrm>
            <a:off x="0" y="1790700"/>
            <a:ext cx="2880562" cy="3581400"/>
          </a:xfrm>
          <a:prstGeom prst="rect">
            <a:avLst/>
          </a:prstGeom>
          <a:noFill/>
          <a:ln w="9525">
            <a:noFill/>
            <a:miter lim="800000"/>
            <a:headEnd/>
            <a:tailEnd/>
          </a:ln>
          <a:effectLst/>
        </p:spPr>
      </p:pic>
      <p:sp>
        <p:nvSpPr>
          <p:cNvPr id="11" name="TextBox 10"/>
          <p:cNvSpPr txBox="1"/>
          <p:nvPr/>
        </p:nvSpPr>
        <p:spPr>
          <a:xfrm>
            <a:off x="6477000" y="1175622"/>
            <a:ext cx="2667000" cy="400110"/>
          </a:xfrm>
          <a:prstGeom prst="rect">
            <a:avLst/>
          </a:prstGeom>
          <a:noFill/>
        </p:spPr>
        <p:txBody>
          <a:bodyPr wrap="square" rtlCol="0">
            <a:spAutoFit/>
          </a:bodyPr>
          <a:lstStyle/>
          <a:p>
            <a:r>
              <a:rPr lang="en-US" sz="2000" dirty="0" smtClean="0">
                <a:latin typeface="Gill Sans MT" pitchFamily="34" charset="0"/>
              </a:rPr>
              <a:t>R5.5+million invested</a:t>
            </a:r>
            <a:endParaRPr lang="en-GB" sz="2000" dirty="0">
              <a:latin typeface="Gill Sans MT" pitchFamily="34" charset="0"/>
            </a:endParaRPr>
          </a:p>
        </p:txBody>
      </p:sp>
    </p:spTree>
  </p:cSld>
  <p:clrMapOvr>
    <a:masterClrMapping/>
  </p:clrMapOvr>
  <p:transition spd="slow"/>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3B054E8D-3911-4491-85AB-4A160307F9F4}" type="slidenum">
              <a:rPr lang="en-GB" sz="2000" b="1" smtClean="0">
                <a:solidFill>
                  <a:schemeClr val="tx1"/>
                </a:solidFill>
              </a:rPr>
              <a:pPr/>
              <a:t>95</a:t>
            </a:fld>
            <a:endParaRPr lang="en-GB" sz="2000" b="1" dirty="0">
              <a:solidFill>
                <a:schemeClr val="tx1"/>
              </a:solidFill>
            </a:endParaRPr>
          </a:p>
        </p:txBody>
      </p:sp>
      <p:sp>
        <p:nvSpPr>
          <p:cNvPr id="10" name="Oval 9"/>
          <p:cNvSpPr/>
          <p:nvPr/>
        </p:nvSpPr>
        <p:spPr>
          <a:xfrm>
            <a:off x="3036474" y="2296899"/>
            <a:ext cx="2803867" cy="1852181"/>
          </a:xfrm>
          <a:prstGeom prst="ellipse">
            <a:avLst/>
          </a:prstGeom>
          <a:solidFill>
            <a:schemeClr val="accent5"/>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Social Welfare</a:t>
            </a:r>
          </a:p>
          <a:p>
            <a:pPr marL="285750" indent="-285750" algn="ctr">
              <a:buFont typeface="Arial"/>
              <a:buChar char="•"/>
            </a:pPr>
            <a:r>
              <a:rPr lang="en-US" dirty="0" smtClean="0"/>
              <a:t>GDP </a:t>
            </a:r>
          </a:p>
          <a:p>
            <a:pPr marL="285750" indent="-285750" algn="ctr">
              <a:buFont typeface="Arial"/>
              <a:buChar char="•"/>
            </a:pPr>
            <a:r>
              <a:rPr lang="en-US" dirty="0" smtClean="0"/>
              <a:t>Poverty alleviation</a:t>
            </a:r>
          </a:p>
          <a:p>
            <a:pPr marL="285750" indent="-285750" algn="ctr">
              <a:buFont typeface="Arial"/>
              <a:buChar char="•"/>
            </a:pPr>
            <a:r>
              <a:rPr lang="en-US" dirty="0" smtClean="0"/>
              <a:t>Employment</a:t>
            </a:r>
            <a:endParaRPr lang="en-US" dirty="0"/>
          </a:p>
        </p:txBody>
      </p:sp>
      <p:sp>
        <p:nvSpPr>
          <p:cNvPr id="13" name="Oval 12"/>
          <p:cNvSpPr/>
          <p:nvPr/>
        </p:nvSpPr>
        <p:spPr>
          <a:xfrm>
            <a:off x="6041516" y="2296899"/>
            <a:ext cx="2879306" cy="1780173"/>
          </a:xfrm>
          <a:prstGeom prst="ellipse">
            <a:avLst/>
          </a:prstGeom>
          <a:solidFill>
            <a:schemeClr val="accent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solidFill>
                <a:srgbClr val="FF0000"/>
              </a:solidFill>
            </a:endParaRPr>
          </a:p>
          <a:p>
            <a:pPr algn="ctr"/>
            <a:endParaRPr lang="en-US" dirty="0">
              <a:solidFill>
                <a:srgbClr val="FF0000"/>
              </a:solidFill>
            </a:endParaRPr>
          </a:p>
          <a:p>
            <a:pPr algn="ctr"/>
            <a:r>
              <a:rPr lang="en-US" dirty="0" smtClean="0">
                <a:solidFill>
                  <a:schemeClr val="tx1"/>
                </a:solidFill>
              </a:rPr>
              <a:t>Externalities or extra benefits</a:t>
            </a:r>
          </a:p>
          <a:p>
            <a:pPr marL="285750" indent="-285750" algn="ctr">
              <a:buFont typeface="Arial"/>
              <a:buChar char="•"/>
            </a:pPr>
            <a:r>
              <a:rPr lang="en-US" dirty="0" smtClean="0">
                <a:solidFill>
                  <a:schemeClr val="bg1"/>
                </a:solidFill>
              </a:rPr>
              <a:t>Attracting more/private  investment</a:t>
            </a:r>
          </a:p>
          <a:p>
            <a:pPr marL="285750" indent="-285750" algn="ctr">
              <a:buFont typeface="Arial"/>
              <a:buChar char="•"/>
            </a:pPr>
            <a:r>
              <a:rPr lang="en-US" dirty="0" smtClean="0">
                <a:solidFill>
                  <a:schemeClr val="bg1"/>
                </a:solidFill>
              </a:rPr>
              <a:t> Efficiencies</a:t>
            </a:r>
          </a:p>
          <a:p>
            <a:pPr algn="ctr"/>
            <a:endParaRPr lang="en-US" dirty="0" smtClean="0"/>
          </a:p>
          <a:p>
            <a:pPr algn="ctr"/>
            <a:endParaRPr lang="en-US" dirty="0"/>
          </a:p>
        </p:txBody>
      </p:sp>
      <p:sp>
        <p:nvSpPr>
          <p:cNvPr id="12" name="Oval 11"/>
          <p:cNvSpPr/>
          <p:nvPr/>
        </p:nvSpPr>
        <p:spPr>
          <a:xfrm>
            <a:off x="113161" y="2420888"/>
            <a:ext cx="2766146" cy="1685023"/>
          </a:xfrm>
          <a:prstGeom prst="ellipse">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Economic Returns</a:t>
            </a:r>
          </a:p>
          <a:p>
            <a:pPr algn="ctr"/>
            <a:r>
              <a:rPr lang="en-US" dirty="0" smtClean="0"/>
              <a:t>Financial gain / </a:t>
            </a:r>
            <a:endParaRPr lang="en-US" dirty="0"/>
          </a:p>
          <a:p>
            <a:pPr algn="ctr"/>
            <a:r>
              <a:rPr lang="en-US" dirty="0"/>
              <a:t>P</a:t>
            </a:r>
            <a:r>
              <a:rPr lang="en-US" dirty="0" smtClean="0"/>
              <a:t>rofit</a:t>
            </a:r>
          </a:p>
          <a:p>
            <a:pPr algn="ctr"/>
            <a:endParaRPr lang="en-US" dirty="0"/>
          </a:p>
        </p:txBody>
      </p:sp>
      <p:cxnSp>
        <p:nvCxnSpPr>
          <p:cNvPr id="17" name="Straight Arrow Connector 16"/>
          <p:cNvCxnSpPr/>
          <p:nvPr/>
        </p:nvCxnSpPr>
        <p:spPr>
          <a:xfrm>
            <a:off x="1458514" y="3933056"/>
            <a:ext cx="0" cy="603592"/>
          </a:xfrm>
          <a:prstGeom prst="straightConnector1">
            <a:avLst/>
          </a:prstGeom>
          <a:ln>
            <a:solidFill>
              <a:schemeClr val="tx2">
                <a:lumMod val="60000"/>
                <a:lumOff val="40000"/>
              </a:schemeClr>
            </a:solidFill>
            <a:tailEnd type="arrow"/>
          </a:ln>
        </p:spPr>
        <p:style>
          <a:lnRef idx="2">
            <a:schemeClr val="accent1"/>
          </a:lnRef>
          <a:fillRef idx="0">
            <a:schemeClr val="accent1"/>
          </a:fillRef>
          <a:effectRef idx="1">
            <a:schemeClr val="accent1"/>
          </a:effectRef>
          <a:fontRef idx="minor">
            <a:schemeClr val="tx1"/>
          </a:fontRef>
        </p:style>
      </p:cxnSp>
      <p:sp>
        <p:nvSpPr>
          <p:cNvPr id="18" name="Rectangle 17"/>
          <p:cNvSpPr/>
          <p:nvPr/>
        </p:nvSpPr>
        <p:spPr>
          <a:xfrm>
            <a:off x="452642" y="4545802"/>
            <a:ext cx="2426665" cy="917963"/>
          </a:xfrm>
          <a:prstGeom prst="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Economic Benefit</a:t>
            </a:r>
            <a:endParaRPr lang="en-US" dirty="0"/>
          </a:p>
        </p:txBody>
      </p:sp>
      <p:sp>
        <p:nvSpPr>
          <p:cNvPr id="19" name="Rectangle 18"/>
          <p:cNvSpPr/>
          <p:nvPr/>
        </p:nvSpPr>
        <p:spPr>
          <a:xfrm>
            <a:off x="4828183" y="4583526"/>
            <a:ext cx="2426665" cy="917963"/>
          </a:xfrm>
          <a:prstGeom prst="rect">
            <a:avLst/>
          </a:prstGeom>
          <a:solidFill>
            <a:schemeClr val="accent5"/>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Economic Impact</a:t>
            </a:r>
            <a:endParaRPr lang="en-US" dirty="0"/>
          </a:p>
        </p:txBody>
      </p:sp>
      <p:sp>
        <p:nvSpPr>
          <p:cNvPr id="20" name="Rectangle 19"/>
          <p:cNvSpPr/>
          <p:nvPr/>
        </p:nvSpPr>
        <p:spPr>
          <a:xfrm>
            <a:off x="3036474" y="1340768"/>
            <a:ext cx="5856006" cy="653905"/>
          </a:xfrm>
          <a:prstGeom prst="rect">
            <a:avLst/>
          </a:prstGeom>
          <a:solidFill>
            <a:schemeClr val="accent5"/>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Qualitative (Broad, soft, social outcomes)</a:t>
            </a:r>
            <a:endParaRPr lang="en-US" dirty="0"/>
          </a:p>
        </p:txBody>
      </p:sp>
      <p:sp>
        <p:nvSpPr>
          <p:cNvPr id="21" name="Rectangle 20"/>
          <p:cNvSpPr/>
          <p:nvPr/>
        </p:nvSpPr>
        <p:spPr>
          <a:xfrm>
            <a:off x="213748" y="1340767"/>
            <a:ext cx="2665559" cy="649383"/>
          </a:xfrm>
          <a:prstGeom prst="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Quantitative (</a:t>
            </a:r>
            <a:r>
              <a:rPr lang="en-US" dirty="0" err="1" smtClean="0"/>
              <a:t>Rands</a:t>
            </a:r>
            <a:r>
              <a:rPr lang="en-US" dirty="0" smtClean="0"/>
              <a:t> and </a:t>
            </a:r>
            <a:r>
              <a:rPr lang="en-US" dirty="0" err="1" smtClean="0"/>
              <a:t>Cents,hard</a:t>
            </a:r>
            <a:r>
              <a:rPr lang="en-US" dirty="0" smtClean="0"/>
              <a:t> stats/ratios)</a:t>
            </a:r>
            <a:endParaRPr lang="en-US" dirty="0"/>
          </a:p>
        </p:txBody>
      </p:sp>
      <p:sp>
        <p:nvSpPr>
          <p:cNvPr id="22" name="Rectangle 21"/>
          <p:cNvSpPr/>
          <p:nvPr/>
        </p:nvSpPr>
        <p:spPr>
          <a:xfrm>
            <a:off x="213748" y="5708975"/>
            <a:ext cx="8678732" cy="943112"/>
          </a:xfrm>
          <a:prstGeom prst="rect">
            <a:avLst/>
          </a:prstGeom>
          <a:solidFill>
            <a:schemeClr val="accent5">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																</a:t>
            </a:r>
            <a:endParaRPr lang="en-US" dirty="0">
              <a:solidFill>
                <a:srgbClr val="FF0000"/>
              </a:solidFill>
            </a:endParaRPr>
          </a:p>
        </p:txBody>
      </p:sp>
      <p:sp>
        <p:nvSpPr>
          <p:cNvPr id="23" name="Rectangle 22"/>
          <p:cNvSpPr/>
          <p:nvPr/>
        </p:nvSpPr>
        <p:spPr>
          <a:xfrm>
            <a:off x="590950" y="5859873"/>
            <a:ext cx="2288357" cy="528143"/>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FF0000"/>
                </a:solidFill>
              </a:rPr>
              <a:t>Return on Investment </a:t>
            </a:r>
            <a:endParaRPr lang="en-US" dirty="0">
              <a:solidFill>
                <a:srgbClr val="FF0000"/>
              </a:solidFill>
            </a:endParaRPr>
          </a:p>
        </p:txBody>
      </p:sp>
      <p:sp>
        <p:nvSpPr>
          <p:cNvPr id="25" name="Rectangle 24"/>
          <p:cNvSpPr/>
          <p:nvPr/>
        </p:nvSpPr>
        <p:spPr>
          <a:xfrm>
            <a:off x="236618" y="404664"/>
            <a:ext cx="8684204" cy="653905"/>
          </a:xfrm>
          <a:prstGeom prst="rect">
            <a:avLst/>
          </a:prstGeom>
          <a:solidFill>
            <a:schemeClr val="tx1">
              <a:lumMod val="65000"/>
              <a:lumOff val="3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smtClean="0"/>
              <a:t>SPACE ECONOMIC </a:t>
            </a:r>
            <a:r>
              <a:rPr lang="en-US" b="1" dirty="0" smtClean="0"/>
              <a:t>BENEFITS</a:t>
            </a:r>
            <a:endParaRPr lang="en-US" b="1" dirty="0"/>
          </a:p>
        </p:txBody>
      </p:sp>
      <p:sp>
        <p:nvSpPr>
          <p:cNvPr id="7" name="Right Brace 6"/>
          <p:cNvSpPr/>
          <p:nvPr/>
        </p:nvSpPr>
        <p:spPr>
          <a:xfrm rot="5400000">
            <a:off x="5837226" y="2966034"/>
            <a:ext cx="377784" cy="2852403"/>
          </a:xfrm>
          <a:prstGeom prst="rightBrace">
            <a:avLst>
              <a:gd name="adj1" fmla="val 8333"/>
              <a:gd name="adj2" fmla="val 53544"/>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ZA"/>
          </a:p>
        </p:txBody>
      </p:sp>
      <p:sp>
        <p:nvSpPr>
          <p:cNvPr id="27" name="Rectangle 26"/>
          <p:cNvSpPr/>
          <p:nvPr/>
        </p:nvSpPr>
        <p:spPr>
          <a:xfrm>
            <a:off x="4932040" y="5877272"/>
            <a:ext cx="2288357" cy="528143"/>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FF0000"/>
                </a:solidFill>
              </a:rPr>
              <a:t>Cost Benefit Analysis</a:t>
            </a:r>
            <a:endParaRPr lang="en-US" dirty="0">
              <a:solidFill>
                <a:srgbClr val="FF0000"/>
              </a:solidFill>
            </a:endParaRPr>
          </a:p>
        </p:txBody>
      </p:sp>
    </p:spTree>
    <p:extLst>
      <p:ext uri="{BB962C8B-B14F-4D97-AF65-F5344CB8AC3E}">
        <p14:creationId xmlns:p14="http://schemas.microsoft.com/office/powerpoint/2010/main" xmlns="" val="4190919302"/>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39162" y="361506"/>
            <a:ext cx="5911703" cy="487362"/>
          </a:xfrm>
        </p:spPr>
        <p:txBody>
          <a:bodyPr>
            <a:noAutofit/>
          </a:bodyPr>
          <a:lstStyle/>
          <a:p>
            <a:pPr algn="r"/>
            <a:r>
              <a:rPr lang="en-US" sz="3600" dirty="0" smtClean="0">
                <a:solidFill>
                  <a:schemeClr val="bg1"/>
                </a:solidFill>
                <a:latin typeface="Gill Sans MT" pitchFamily="34" charset="0"/>
                <a:cs typeface="Arial" pitchFamily="34" charset="0"/>
              </a:rPr>
              <a:t>Space applications (1)</a:t>
            </a:r>
            <a:endParaRPr lang="en-GB" sz="3600" dirty="0">
              <a:solidFill>
                <a:schemeClr val="bg1"/>
              </a:solidFill>
              <a:latin typeface="Gill Sans MT" pitchFamily="34" charset="0"/>
              <a:cs typeface="Arial" pitchFamily="34" charset="0"/>
            </a:endParaRPr>
          </a:p>
        </p:txBody>
      </p:sp>
      <p:sp>
        <p:nvSpPr>
          <p:cNvPr id="3" name="Content Placeholder 2"/>
          <p:cNvSpPr>
            <a:spLocks noGrp="1"/>
          </p:cNvSpPr>
          <p:nvPr>
            <p:ph idx="1"/>
          </p:nvPr>
        </p:nvSpPr>
        <p:spPr>
          <a:xfrm>
            <a:off x="170120" y="1222744"/>
            <a:ext cx="8474149" cy="3903760"/>
          </a:xfrm>
        </p:spPr>
        <p:txBody>
          <a:bodyPr>
            <a:normAutofit fontScale="92500" lnSpcReduction="20000"/>
          </a:bodyPr>
          <a:lstStyle/>
          <a:p>
            <a:pPr algn="just"/>
            <a:r>
              <a:rPr lang="en-ZA" dirty="0" smtClean="0"/>
              <a:t>AFIS</a:t>
            </a:r>
          </a:p>
          <a:p>
            <a:pPr lvl="1" algn="just"/>
            <a:r>
              <a:rPr lang="en-ZA" sz="2400" dirty="0" smtClean="0">
                <a:latin typeface="Gill Sans MT" pitchFamily="34" charset="0"/>
              </a:rPr>
              <a:t>In South Africa, approximately 20% of power supply disruptions are caused by fires that burn under Eskom’s transmission lines causing transient faults;</a:t>
            </a:r>
          </a:p>
          <a:p>
            <a:pPr lvl="1" algn="just"/>
            <a:r>
              <a:rPr lang="en-ZA" sz="2400" dirty="0" smtClean="0">
                <a:latin typeface="Gill Sans MT" pitchFamily="34" charset="0"/>
              </a:rPr>
              <a:t>Approximately 3500 wild fires on average are detected close to ESKOM’s </a:t>
            </a:r>
            <a:r>
              <a:rPr lang="en-ZA" sz="2400" dirty="0" err="1" smtClean="0">
                <a:latin typeface="Gill Sans MT" pitchFamily="34" charset="0"/>
              </a:rPr>
              <a:t>annualy</a:t>
            </a:r>
            <a:r>
              <a:rPr lang="en-ZA" sz="2400" dirty="0" smtClean="0">
                <a:latin typeface="Gill Sans MT" pitchFamily="34" charset="0"/>
              </a:rPr>
              <a:t>;</a:t>
            </a:r>
          </a:p>
          <a:p>
            <a:pPr lvl="1" algn="just"/>
            <a:r>
              <a:rPr lang="en-US" sz="2400" dirty="0" smtClean="0">
                <a:latin typeface="Gill Sans MT" pitchFamily="34" charset="0"/>
              </a:rPr>
              <a:t>Electricity disruptions can thus cost the South African economy as much as R15 million an hour, in direct costs, excluding the effects to other industries who rely on the power sector;</a:t>
            </a:r>
          </a:p>
          <a:p>
            <a:pPr lvl="1" algn="just"/>
            <a:r>
              <a:rPr lang="en-US" sz="2400" dirty="0" smtClean="0">
                <a:latin typeface="Gill Sans MT" pitchFamily="34" charset="0"/>
              </a:rPr>
              <a:t>If  the assumption is that wild fires contributes R1m of the R15m electric disruptions, and AFIS detecting 3500 fires, the savings due to this system is estimated at R3,5 billion.</a:t>
            </a:r>
          </a:p>
          <a:p>
            <a:pPr lvl="1" algn="just">
              <a:buNone/>
            </a:pPr>
            <a:endParaRPr lang="en-US" sz="1900" dirty="0" smtClean="0">
              <a:latin typeface="Gill Sans MT" pitchFamily="34" charset="0"/>
            </a:endParaRPr>
          </a:p>
          <a:p>
            <a:pPr algn="just"/>
            <a:endParaRPr lang="en-GB" sz="1600" dirty="0" smtClean="0"/>
          </a:p>
          <a:p>
            <a:pPr algn="just"/>
            <a:endParaRPr lang="en-US" sz="1600" dirty="0" smtClean="0"/>
          </a:p>
          <a:p>
            <a:endParaRPr lang="en-GB" dirty="0"/>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39162" y="361506"/>
            <a:ext cx="5911703" cy="487362"/>
          </a:xfrm>
        </p:spPr>
        <p:txBody>
          <a:bodyPr>
            <a:noAutofit/>
          </a:bodyPr>
          <a:lstStyle/>
          <a:p>
            <a:pPr algn="r"/>
            <a:r>
              <a:rPr lang="en-US" sz="3600" dirty="0" smtClean="0">
                <a:solidFill>
                  <a:schemeClr val="bg1"/>
                </a:solidFill>
                <a:latin typeface="Gill Sans MT" pitchFamily="34" charset="0"/>
                <a:cs typeface="Arial" pitchFamily="34" charset="0"/>
              </a:rPr>
              <a:t>Space applications (2) </a:t>
            </a:r>
            <a:endParaRPr lang="en-GB" sz="3600" dirty="0">
              <a:solidFill>
                <a:schemeClr val="bg1"/>
              </a:solidFill>
              <a:latin typeface="Gill Sans MT" pitchFamily="34" charset="0"/>
              <a:cs typeface="Arial" pitchFamily="34" charset="0"/>
            </a:endParaRPr>
          </a:p>
        </p:txBody>
      </p:sp>
      <p:sp>
        <p:nvSpPr>
          <p:cNvPr id="3" name="Content Placeholder 2"/>
          <p:cNvSpPr>
            <a:spLocks noGrp="1"/>
          </p:cNvSpPr>
          <p:nvPr>
            <p:ph idx="1"/>
          </p:nvPr>
        </p:nvSpPr>
        <p:spPr>
          <a:xfrm>
            <a:off x="170120" y="1222744"/>
            <a:ext cx="8474149" cy="3903760"/>
          </a:xfrm>
        </p:spPr>
        <p:txBody>
          <a:bodyPr>
            <a:normAutofit fontScale="92500"/>
          </a:bodyPr>
          <a:lstStyle/>
          <a:p>
            <a:pPr lvl="1" algn="just">
              <a:buNone/>
            </a:pPr>
            <a:endParaRPr lang="en-US" sz="1900" dirty="0" smtClean="0">
              <a:latin typeface="Gill Sans MT" pitchFamily="34" charset="0"/>
            </a:endParaRPr>
          </a:p>
          <a:p>
            <a:pPr algn="just"/>
            <a:r>
              <a:rPr lang="en-US" dirty="0" err="1" smtClean="0">
                <a:latin typeface="Gill Sans MT" pitchFamily="34" charset="0"/>
              </a:rPr>
              <a:t>StatsSA</a:t>
            </a:r>
            <a:r>
              <a:rPr lang="en-US" dirty="0" smtClean="0">
                <a:latin typeface="Gill Sans MT" pitchFamily="34" charset="0"/>
              </a:rPr>
              <a:t> Building Count and Census</a:t>
            </a:r>
          </a:p>
          <a:p>
            <a:pPr lvl="1"/>
            <a:r>
              <a:rPr lang="en-US" sz="3200" dirty="0" smtClean="0">
                <a:latin typeface="Gill Sans MT" pitchFamily="34" charset="0"/>
              </a:rPr>
              <a:t>SPOT 5 imagery has enabled Stats SA to prepare more accurate locality maps and listing maps for surveys and census field work;</a:t>
            </a:r>
          </a:p>
          <a:p>
            <a:pPr lvl="1"/>
            <a:r>
              <a:rPr lang="en-US" sz="3200" dirty="0" smtClean="0">
                <a:latin typeface="Gill Sans MT" pitchFamily="34" charset="0"/>
              </a:rPr>
              <a:t>It is estimated that if Stats SA  were to use human resources to collect this data it would cost them about R300 million. </a:t>
            </a:r>
          </a:p>
          <a:p>
            <a:endParaRPr lang="en-GB" sz="1600" dirty="0" smtClean="0"/>
          </a:p>
          <a:p>
            <a:pPr algn="just"/>
            <a:endParaRPr lang="en-US" sz="1600" dirty="0" smtClean="0"/>
          </a:p>
          <a:p>
            <a:endParaRPr lang="en-GB" dirty="0"/>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lgn="ctr">
              <a:buNone/>
            </a:pPr>
            <a:r>
              <a:rPr lang="en-US" sz="4400" b="1" dirty="0" smtClean="0">
                <a:solidFill>
                  <a:schemeClr val="tx2">
                    <a:lumMod val="75000"/>
                  </a:schemeClr>
                </a:solidFill>
                <a:latin typeface="Gill Sans MT" pitchFamily="34" charset="0"/>
              </a:rPr>
              <a:t>STI support to </a:t>
            </a:r>
          </a:p>
          <a:p>
            <a:pPr algn="ctr">
              <a:buNone/>
            </a:pPr>
            <a:r>
              <a:rPr lang="en-US" sz="4400" b="1" dirty="0" smtClean="0">
                <a:solidFill>
                  <a:schemeClr val="tx2">
                    <a:lumMod val="75000"/>
                  </a:schemeClr>
                </a:solidFill>
                <a:latin typeface="Gill Sans MT" pitchFamily="34" charset="0"/>
              </a:rPr>
              <a:t>decision-making </a:t>
            </a:r>
          </a:p>
          <a:p>
            <a:pPr algn="ctr">
              <a:buNone/>
            </a:pPr>
            <a:r>
              <a:rPr lang="en-US" sz="4400" b="1" dirty="0" smtClean="0">
                <a:solidFill>
                  <a:schemeClr val="tx2">
                    <a:lumMod val="75000"/>
                  </a:schemeClr>
                </a:solidFill>
                <a:latin typeface="Gill Sans MT" pitchFamily="34" charset="0"/>
              </a:rPr>
              <a:t>and saving of lives</a:t>
            </a:r>
            <a:endParaRPr lang="en-GB" sz="4400" b="1" dirty="0">
              <a:solidFill>
                <a:schemeClr val="tx2">
                  <a:lumMod val="75000"/>
                </a:schemeClr>
              </a:solidFill>
              <a:latin typeface="Gill Sans MT" pitchFamily="34" charset="0"/>
            </a:endParaRPr>
          </a:p>
        </p:txBody>
      </p:sp>
      <p:sp>
        <p:nvSpPr>
          <p:cNvPr id="4" name="Slide Number Placeholder 3"/>
          <p:cNvSpPr>
            <a:spLocks noGrp="1"/>
          </p:cNvSpPr>
          <p:nvPr>
            <p:ph type="sldNum" sz="quarter" idx="12"/>
          </p:nvPr>
        </p:nvSpPr>
        <p:spPr/>
        <p:txBody>
          <a:bodyPr/>
          <a:lstStyle/>
          <a:p>
            <a:pPr>
              <a:defRPr/>
            </a:pPr>
            <a:fld id="{AF9D2C1F-4521-4230-8640-979ED7ED76E4}" type="slidenum">
              <a:rPr lang="en-US" smtClean="0"/>
              <a:pPr>
                <a:defRPr/>
              </a:pPr>
              <a:t>98</a:t>
            </a:fld>
            <a:endParaRPr lang="en-US"/>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1905000" y="0"/>
            <a:ext cx="6629400" cy="1052513"/>
          </a:xfrm>
        </p:spPr>
        <p:txBody>
          <a:bodyPr/>
          <a:lstStyle/>
          <a:p>
            <a:pPr algn="r"/>
            <a:r>
              <a:rPr lang="en-ZA" sz="3600" dirty="0" smtClean="0">
                <a:solidFill>
                  <a:schemeClr val="bg1"/>
                </a:solidFill>
                <a:latin typeface="Arial" pitchFamily="34" charset="0"/>
                <a:cs typeface="Arial" pitchFamily="34" charset="0"/>
              </a:rPr>
              <a:t>Bio-innovation Case Studies</a:t>
            </a:r>
            <a:endParaRPr lang="en-GB" sz="3600" dirty="0" smtClean="0">
              <a:solidFill>
                <a:schemeClr val="bg1"/>
              </a:solidFill>
              <a:latin typeface="Arial" pitchFamily="34" charset="0"/>
              <a:cs typeface="Arial" pitchFamily="34" charset="0"/>
            </a:endParaRPr>
          </a:p>
        </p:txBody>
      </p:sp>
      <p:pic>
        <p:nvPicPr>
          <p:cNvPr id="13316" name="Picture 4" descr="dst_logo"/>
          <p:cNvPicPr>
            <a:picLocks noChangeAspect="1" noChangeArrowheads="1"/>
          </p:cNvPicPr>
          <p:nvPr/>
        </p:nvPicPr>
        <p:blipFill>
          <a:blip r:embed="rId3"/>
          <a:srcRect/>
          <a:stretch>
            <a:fillRect/>
          </a:stretch>
        </p:blipFill>
        <p:spPr bwMode="auto">
          <a:xfrm>
            <a:off x="179388" y="5919788"/>
            <a:ext cx="2016125" cy="736600"/>
          </a:xfrm>
          <a:prstGeom prst="rect">
            <a:avLst/>
          </a:prstGeom>
          <a:noFill/>
          <a:ln w="9525">
            <a:noFill/>
            <a:miter lim="800000"/>
            <a:headEnd/>
            <a:tailEnd/>
          </a:ln>
        </p:spPr>
      </p:pic>
      <p:sp>
        <p:nvSpPr>
          <p:cNvPr id="7" name="TextBox 6"/>
          <p:cNvSpPr txBox="1"/>
          <p:nvPr/>
        </p:nvSpPr>
        <p:spPr>
          <a:xfrm>
            <a:off x="179388" y="1052513"/>
            <a:ext cx="8659812" cy="1692771"/>
          </a:xfrm>
          <a:prstGeom prst="rect">
            <a:avLst/>
          </a:prstGeom>
          <a:noFill/>
        </p:spPr>
        <p:txBody>
          <a:bodyPr wrap="square">
            <a:spAutoFit/>
          </a:bodyPr>
          <a:lstStyle/>
          <a:p>
            <a:pPr marL="285750" indent="-285750">
              <a:defRPr/>
            </a:pPr>
            <a:r>
              <a:rPr lang="en-ZA" sz="2800" dirty="0" smtClean="0"/>
              <a:t>Health: Currently costing ~8.9% GDP</a:t>
            </a:r>
          </a:p>
          <a:p>
            <a:pPr marL="285750" indent="-285750">
              <a:defRPr/>
            </a:pPr>
            <a:r>
              <a:rPr lang="en-ZA" sz="2800" dirty="0" smtClean="0"/>
              <a:t>   </a:t>
            </a:r>
            <a:r>
              <a:rPr lang="en-ZA" sz="2400" dirty="0" smtClean="0"/>
              <a:t>Generally, govt. health science investments are not likely to result in a financial return, but rather a cost reduction and improved healthcare.</a:t>
            </a:r>
            <a:endParaRPr lang="en-ZA" sz="2800" dirty="0" smtClean="0"/>
          </a:p>
        </p:txBody>
      </p:sp>
      <p:sp>
        <p:nvSpPr>
          <p:cNvPr id="8" name="TextBox 7"/>
          <p:cNvSpPr txBox="1"/>
          <p:nvPr/>
        </p:nvSpPr>
        <p:spPr>
          <a:xfrm>
            <a:off x="3962400" y="3581400"/>
            <a:ext cx="5181600" cy="2677656"/>
          </a:xfrm>
          <a:prstGeom prst="rect">
            <a:avLst/>
          </a:prstGeom>
          <a:noFill/>
        </p:spPr>
        <p:txBody>
          <a:bodyPr wrap="square" rtlCol="0">
            <a:spAutoFit/>
          </a:bodyPr>
          <a:lstStyle/>
          <a:p>
            <a:pPr>
              <a:buFont typeface="Wingdings" pitchFamily="2" charset="2"/>
              <a:buChar char="Ø"/>
            </a:pPr>
            <a:r>
              <a:rPr lang="en-US" sz="2400" b="1" dirty="0" err="1" smtClean="0"/>
              <a:t>Govt’s</a:t>
            </a:r>
            <a:r>
              <a:rPr lang="en-US" sz="2400" b="1" dirty="0" smtClean="0"/>
              <a:t> HIV/AIDS ART </a:t>
            </a:r>
            <a:r>
              <a:rPr lang="en-US" sz="2400" b="1" dirty="0" err="1" smtClean="0"/>
              <a:t>programme</a:t>
            </a:r>
            <a:r>
              <a:rPr lang="en-US" sz="2400" b="1" dirty="0" smtClean="0"/>
              <a:t> cost R</a:t>
            </a:r>
            <a:r>
              <a:rPr lang="en-GB" sz="2400" b="1" dirty="0" smtClean="0"/>
              <a:t>5.4 billion in 2011.</a:t>
            </a:r>
            <a:endParaRPr lang="en-US" sz="2400" b="1" dirty="0" smtClean="0"/>
          </a:p>
          <a:p>
            <a:pPr>
              <a:buFont typeface="Wingdings" pitchFamily="2" charset="2"/>
              <a:buChar char="Ø"/>
            </a:pPr>
            <a:endParaRPr lang="en-US" sz="2400" b="1" dirty="0" smtClean="0"/>
          </a:p>
          <a:p>
            <a:pPr>
              <a:buFont typeface="Wingdings" pitchFamily="2" charset="2"/>
              <a:buChar char="Ø"/>
            </a:pPr>
            <a:r>
              <a:rPr lang="en-US" sz="2400" b="1" dirty="0" smtClean="0"/>
              <a:t> An HIV vaccine, or local manufacturing of ARVs, is surely a worthwhile venture?</a:t>
            </a:r>
          </a:p>
        </p:txBody>
      </p:sp>
      <p:pic>
        <p:nvPicPr>
          <p:cNvPr id="4098" name="Picture 2" descr="http://www.bchdmi.org/uploaded_images/hiv-curt.jpg"/>
          <p:cNvPicPr>
            <a:picLocks noChangeAspect="1" noChangeArrowheads="1"/>
          </p:cNvPicPr>
          <p:nvPr/>
        </p:nvPicPr>
        <p:blipFill>
          <a:blip r:embed="rId4"/>
          <a:srcRect l="3859" r="2674"/>
          <a:stretch>
            <a:fillRect/>
          </a:stretch>
        </p:blipFill>
        <p:spPr bwMode="auto">
          <a:xfrm>
            <a:off x="0" y="2868395"/>
            <a:ext cx="3608645" cy="3109258"/>
          </a:xfrm>
          <a:prstGeom prst="rect">
            <a:avLst/>
          </a:prstGeom>
          <a:noFill/>
        </p:spPr>
      </p:pic>
    </p:spTree>
  </p:cSld>
  <p:clrMapOvr>
    <a:masterClrMapping/>
  </p:clrMapOvr>
  <p:transition spd="slow"/>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4647</TotalTime>
  <Words>6596</Words>
  <Application>Microsoft Macintosh PowerPoint</Application>
  <PresentationFormat>On-screen Show (4:3)</PresentationFormat>
  <Paragraphs>1154</Paragraphs>
  <Slides>102</Slides>
  <Notes>45</Notes>
  <HiddenSlides>0</HiddenSlides>
  <MMClips>0</MMClips>
  <ScaleCrop>false</ScaleCrop>
  <HeadingPairs>
    <vt:vector size="4" baseType="variant">
      <vt:variant>
        <vt:lpstr>Theme</vt:lpstr>
      </vt:variant>
      <vt:variant>
        <vt:i4>1</vt:i4>
      </vt:variant>
      <vt:variant>
        <vt:lpstr>Slide Titles</vt:lpstr>
      </vt:variant>
      <vt:variant>
        <vt:i4>102</vt:i4>
      </vt:variant>
    </vt:vector>
  </HeadingPairs>
  <TitlesOfParts>
    <vt:vector size="103" baseType="lpstr">
      <vt:lpstr>Office Theme</vt:lpstr>
      <vt:lpstr>Slide 1</vt:lpstr>
      <vt:lpstr>Slide 2</vt:lpstr>
      <vt:lpstr>Slide 3</vt:lpstr>
      <vt:lpstr>NDP and the role of STI (1)</vt:lpstr>
      <vt:lpstr>NDP and the role of STI cont. (2) </vt:lpstr>
      <vt:lpstr>NDP and the role of STI (3) </vt:lpstr>
      <vt:lpstr>South Africa’s STI: Where to Go? </vt:lpstr>
      <vt:lpstr>South Africa’s STI: Where to Go? </vt:lpstr>
      <vt:lpstr>South Africa’s STI: Where to Go? </vt:lpstr>
      <vt:lpstr>STI and triple challenge of inequality, poverty and unemployment</vt:lpstr>
      <vt:lpstr>STI and triple challenge of inequality, poverty and unemployment</vt:lpstr>
      <vt:lpstr>Slide 12</vt:lpstr>
      <vt:lpstr>STI and socio-economic development</vt:lpstr>
      <vt:lpstr>STI and socio-economic development (2)</vt:lpstr>
      <vt:lpstr>High-level critical review - Knowledge Generation </vt:lpstr>
      <vt:lpstr>Way forward - Knowledge Generation</vt:lpstr>
      <vt:lpstr>4 dimensions of knowledge exploitation</vt:lpstr>
      <vt:lpstr>High-level critical review - Knowledge Exploitation</vt:lpstr>
      <vt:lpstr>High-level critical review - Knowledge Exploitation</vt:lpstr>
      <vt:lpstr>Way forward - Knowledge Exploitation</vt:lpstr>
      <vt:lpstr>Slide 21</vt:lpstr>
      <vt:lpstr>Slide 22</vt:lpstr>
      <vt:lpstr>Policy Overview </vt:lpstr>
      <vt:lpstr>Strategic outcome-oriented goal (1) </vt:lpstr>
      <vt:lpstr>Strategic outcome-oriented goal (2) </vt:lpstr>
      <vt:lpstr>Strategic outcome-oriented goal (3) </vt:lpstr>
      <vt:lpstr>Strategic outcome-oriented goal (4) </vt:lpstr>
      <vt:lpstr>Strategic outcome-oriented goal (5) </vt:lpstr>
      <vt:lpstr>Strategic outcome-oriented goal (3) </vt:lpstr>
      <vt:lpstr>Strategic outcome-oriented goal (3)  proposed interventions</vt:lpstr>
      <vt:lpstr>Strategic outcome-oriented goal (4) </vt:lpstr>
      <vt:lpstr>4 dimensions of knowledge exploitation</vt:lpstr>
      <vt:lpstr>Slide 33</vt:lpstr>
      <vt:lpstr>SA’s current account deficit</vt:lpstr>
      <vt:lpstr>Disembodied and Embodied Technologies</vt:lpstr>
      <vt:lpstr> SA Technology Balance  of Payments </vt:lpstr>
      <vt:lpstr> Rising SA technology exports  </vt:lpstr>
      <vt:lpstr>SA’s current account deficit</vt:lpstr>
      <vt:lpstr> SA High-Technology Manufacturing Trade Deficit Trend (Million Current USD) </vt:lpstr>
      <vt:lpstr>Slide 40</vt:lpstr>
      <vt:lpstr>HySA Centres of Competence</vt:lpstr>
      <vt:lpstr>HySA Timelines</vt:lpstr>
      <vt:lpstr>Market for HySA Components</vt:lpstr>
      <vt:lpstr>Slide 44</vt:lpstr>
      <vt:lpstr>Sector’s Contribution To GDP</vt:lpstr>
      <vt:lpstr>Improvement on GDP Resulting from  SIF R&amp;D Intervention </vt:lpstr>
      <vt:lpstr>Improving Technological  Capability of Local Firms</vt:lpstr>
      <vt:lpstr>TLP Focus Areas</vt:lpstr>
      <vt:lpstr>Comprehensive Approach to Technology Localisation</vt:lpstr>
      <vt:lpstr>Highlights of Overall  Impact of TAPs</vt:lpstr>
      <vt:lpstr>Strategic Outcome-oriented Goal (5)</vt:lpstr>
      <vt:lpstr>Elements of Standard of Living</vt:lpstr>
      <vt:lpstr>Slide 53</vt:lpstr>
      <vt:lpstr>Improved Standard of Living</vt:lpstr>
      <vt:lpstr>Decision support for improved service delivery: outputs and outcomes</vt:lpstr>
      <vt:lpstr>Slide 56</vt:lpstr>
      <vt:lpstr>Slide 57</vt:lpstr>
      <vt:lpstr>ILED:  Aquaculture and Essential Oils </vt:lpstr>
      <vt:lpstr>Agroprocessing</vt:lpstr>
      <vt:lpstr>The valued derived from Sumbandila  Satellite Programme </vt:lpstr>
      <vt:lpstr>Slide 61</vt:lpstr>
      <vt:lpstr>Selected performance indicators  and targets (1)</vt:lpstr>
      <vt:lpstr>Selected performance indicators and targets (3)</vt:lpstr>
      <vt:lpstr>Selected performance indicators and targets (4)</vt:lpstr>
      <vt:lpstr>Selected performance indicators and targets (4)</vt:lpstr>
      <vt:lpstr>Selected performance indicators and targets (5)</vt:lpstr>
      <vt:lpstr>Selected performance indicators and targets (6)</vt:lpstr>
      <vt:lpstr>Selected performance indicators and targets (7)</vt:lpstr>
      <vt:lpstr>Selected performance indicators and targets (8)</vt:lpstr>
      <vt:lpstr>Selected performance indicators and targets (9)</vt:lpstr>
      <vt:lpstr>Selected performance indicators and targets (10)</vt:lpstr>
      <vt:lpstr>Selected performance indicators and targets (11)</vt:lpstr>
      <vt:lpstr>Selected performance indicators and targets (12)</vt:lpstr>
      <vt:lpstr>Gross Expenditure on Research and Development (GERD)  in current and constant 2005 Rand values </vt:lpstr>
      <vt:lpstr>Slide 75</vt:lpstr>
      <vt:lpstr>DST MTEF Budget Estimates</vt:lpstr>
      <vt:lpstr>Entities MTEF Allocations</vt:lpstr>
      <vt:lpstr>Organogram</vt:lpstr>
      <vt:lpstr>Conclusion</vt:lpstr>
      <vt:lpstr>Conclusion (2)</vt:lpstr>
      <vt:lpstr>Slide 81</vt:lpstr>
      <vt:lpstr>Slide 82</vt:lpstr>
      <vt:lpstr>4 types of STI  contributions/impacts</vt:lpstr>
      <vt:lpstr>Bio-economy</vt:lpstr>
      <vt:lpstr>Bio-innovation Case Studies</vt:lpstr>
      <vt:lpstr>Powertech Transformers</vt:lpstr>
      <vt:lpstr>Powertech Transformers (cont.)</vt:lpstr>
      <vt:lpstr> Sector Innovation Funds</vt:lpstr>
      <vt:lpstr> Sector Innovation Funds</vt:lpstr>
      <vt:lpstr>Highlights</vt:lpstr>
      <vt:lpstr>              FRUIT SA</vt:lpstr>
      <vt:lpstr>           Project with Emerging Farmers</vt:lpstr>
      <vt:lpstr> Case studies  showing potential  STI derived cost savings </vt:lpstr>
      <vt:lpstr>Bio-innovation Case Studies</vt:lpstr>
      <vt:lpstr>Slide 95</vt:lpstr>
      <vt:lpstr>Space applications (1)</vt:lpstr>
      <vt:lpstr>Space applications (2) </vt:lpstr>
      <vt:lpstr>Slide 98</vt:lpstr>
      <vt:lpstr>Bio-innovation Case Studies</vt:lpstr>
      <vt:lpstr>Bio-innovation Case Studies</vt:lpstr>
      <vt:lpstr>Bio-innovation Case Studies</vt:lpstr>
      <vt:lpstr>Geospatial information for  election management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Studio1</dc:creator>
  <cp:lastModifiedBy>allenl</cp:lastModifiedBy>
  <cp:revision>802</cp:revision>
  <dcterms:created xsi:type="dcterms:W3CDTF">2013-02-22T07:37:51Z</dcterms:created>
  <dcterms:modified xsi:type="dcterms:W3CDTF">2015-04-23T11:16:03Z</dcterms:modified>
</cp:coreProperties>
</file>