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72" r:id="rId3"/>
  </p:sldMasterIdLst>
  <p:notesMasterIdLst>
    <p:notesMasterId r:id="rId21"/>
  </p:notesMasterIdLst>
  <p:handoutMasterIdLst>
    <p:handoutMasterId r:id="rId22"/>
  </p:handoutMasterIdLst>
  <p:sldIdLst>
    <p:sldId id="256" r:id="rId4"/>
    <p:sldId id="355" r:id="rId5"/>
    <p:sldId id="317" r:id="rId6"/>
    <p:sldId id="346" r:id="rId7"/>
    <p:sldId id="347" r:id="rId8"/>
    <p:sldId id="318" r:id="rId9"/>
    <p:sldId id="357" r:id="rId10"/>
    <p:sldId id="356" r:id="rId11"/>
    <p:sldId id="348" r:id="rId12"/>
    <p:sldId id="349" r:id="rId13"/>
    <p:sldId id="350" r:id="rId14"/>
    <p:sldId id="352" r:id="rId15"/>
    <p:sldId id="353" r:id="rId16"/>
    <p:sldId id="354" r:id="rId17"/>
    <p:sldId id="358" r:id="rId18"/>
    <p:sldId id="359" r:id="rId19"/>
    <p:sldId id="333" r:id="rId20"/>
  </p:sldIdLst>
  <p:sldSz cx="9144000" cy="6858000" type="screen4x3"/>
  <p:notesSz cx="6797675" cy="9926638"/>
  <p:defaultTextStyle>
    <a:defPPr>
      <a:defRPr lang="en-US"/>
    </a:defPPr>
    <a:lvl1pPr algn="l" rtl="0" fontAlgn="base">
      <a:spcBef>
        <a:spcPct val="0"/>
      </a:spcBef>
      <a:spcAft>
        <a:spcPct val="0"/>
      </a:spcAft>
      <a:defRPr kern="1200">
        <a:solidFill>
          <a:srgbClr val="000000"/>
        </a:solidFill>
        <a:latin typeface="Calibri" pitchFamily="34" charset="0"/>
        <a:ea typeface="ヒラギノ角ゴ ProN W3" pitchFamily="1" charset="-128"/>
        <a:cs typeface="+mn-cs"/>
        <a:sym typeface="Calibri" pitchFamily="34" charset="0"/>
      </a:defRPr>
    </a:lvl1pPr>
    <a:lvl2pPr marL="457200" algn="l" rtl="0" fontAlgn="base">
      <a:spcBef>
        <a:spcPct val="0"/>
      </a:spcBef>
      <a:spcAft>
        <a:spcPct val="0"/>
      </a:spcAft>
      <a:defRPr kern="1200">
        <a:solidFill>
          <a:srgbClr val="000000"/>
        </a:solidFill>
        <a:latin typeface="Calibri" pitchFamily="34" charset="0"/>
        <a:ea typeface="ヒラギノ角ゴ ProN W3" pitchFamily="1" charset="-128"/>
        <a:cs typeface="+mn-cs"/>
        <a:sym typeface="Calibri" pitchFamily="34" charset="0"/>
      </a:defRPr>
    </a:lvl2pPr>
    <a:lvl3pPr marL="914400" algn="l" rtl="0" fontAlgn="base">
      <a:spcBef>
        <a:spcPct val="0"/>
      </a:spcBef>
      <a:spcAft>
        <a:spcPct val="0"/>
      </a:spcAft>
      <a:defRPr kern="1200">
        <a:solidFill>
          <a:srgbClr val="000000"/>
        </a:solidFill>
        <a:latin typeface="Calibri" pitchFamily="34" charset="0"/>
        <a:ea typeface="ヒラギノ角ゴ ProN W3" pitchFamily="1" charset="-128"/>
        <a:cs typeface="+mn-cs"/>
        <a:sym typeface="Calibri" pitchFamily="34" charset="0"/>
      </a:defRPr>
    </a:lvl3pPr>
    <a:lvl4pPr marL="1371600" algn="l" rtl="0" fontAlgn="base">
      <a:spcBef>
        <a:spcPct val="0"/>
      </a:spcBef>
      <a:spcAft>
        <a:spcPct val="0"/>
      </a:spcAft>
      <a:defRPr kern="1200">
        <a:solidFill>
          <a:srgbClr val="000000"/>
        </a:solidFill>
        <a:latin typeface="Calibri" pitchFamily="34" charset="0"/>
        <a:ea typeface="ヒラギノ角ゴ ProN W3" pitchFamily="1" charset="-128"/>
        <a:cs typeface="+mn-cs"/>
        <a:sym typeface="Calibri" pitchFamily="34" charset="0"/>
      </a:defRPr>
    </a:lvl4pPr>
    <a:lvl5pPr marL="1828800" algn="l" rtl="0" fontAlgn="base">
      <a:spcBef>
        <a:spcPct val="0"/>
      </a:spcBef>
      <a:spcAft>
        <a:spcPct val="0"/>
      </a:spcAft>
      <a:defRPr kern="1200">
        <a:solidFill>
          <a:srgbClr val="000000"/>
        </a:solidFill>
        <a:latin typeface="Calibri" pitchFamily="34" charset="0"/>
        <a:ea typeface="ヒラギノ角ゴ ProN W3" pitchFamily="1" charset="-128"/>
        <a:cs typeface="+mn-cs"/>
        <a:sym typeface="Calibri" pitchFamily="34" charset="0"/>
      </a:defRPr>
    </a:lvl5pPr>
    <a:lvl6pPr marL="2286000" algn="l" defTabSz="914400" rtl="0" eaLnBrk="1" latinLnBrk="0" hangingPunct="1">
      <a:defRPr kern="1200">
        <a:solidFill>
          <a:srgbClr val="000000"/>
        </a:solidFill>
        <a:latin typeface="Calibri" pitchFamily="34" charset="0"/>
        <a:ea typeface="ヒラギノ角ゴ ProN W3" pitchFamily="1" charset="-128"/>
        <a:cs typeface="+mn-cs"/>
        <a:sym typeface="Calibri" pitchFamily="34" charset="0"/>
      </a:defRPr>
    </a:lvl6pPr>
    <a:lvl7pPr marL="2743200" algn="l" defTabSz="914400" rtl="0" eaLnBrk="1" latinLnBrk="0" hangingPunct="1">
      <a:defRPr kern="1200">
        <a:solidFill>
          <a:srgbClr val="000000"/>
        </a:solidFill>
        <a:latin typeface="Calibri" pitchFamily="34" charset="0"/>
        <a:ea typeface="ヒラギノ角ゴ ProN W3" pitchFamily="1" charset="-128"/>
        <a:cs typeface="+mn-cs"/>
        <a:sym typeface="Calibri" pitchFamily="34" charset="0"/>
      </a:defRPr>
    </a:lvl7pPr>
    <a:lvl8pPr marL="3200400" algn="l" defTabSz="914400" rtl="0" eaLnBrk="1" latinLnBrk="0" hangingPunct="1">
      <a:defRPr kern="1200">
        <a:solidFill>
          <a:srgbClr val="000000"/>
        </a:solidFill>
        <a:latin typeface="Calibri" pitchFamily="34" charset="0"/>
        <a:ea typeface="ヒラギノ角ゴ ProN W3" pitchFamily="1" charset="-128"/>
        <a:cs typeface="+mn-cs"/>
        <a:sym typeface="Calibri" pitchFamily="34" charset="0"/>
      </a:defRPr>
    </a:lvl8pPr>
    <a:lvl9pPr marL="3657600" algn="l" defTabSz="914400" rtl="0" eaLnBrk="1" latinLnBrk="0" hangingPunct="1">
      <a:defRPr kern="1200">
        <a:solidFill>
          <a:srgbClr val="000000"/>
        </a:solidFill>
        <a:latin typeface="Calibri" pitchFamily="34" charset="0"/>
        <a:ea typeface="ヒラギノ角ゴ ProN W3" pitchFamily="1" charset="-128"/>
        <a:cs typeface="+mn-cs"/>
        <a:sym typeface="Calibri"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eddy" initials="g"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352"/>
    <a:srgbClr val="D3CAB7"/>
    <a:srgbClr val="B1953A"/>
    <a:srgbClr val="5F38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6980" autoAdjust="0"/>
  </p:normalViewPr>
  <p:slideViewPr>
    <p:cSldViewPr>
      <p:cViewPr varScale="1">
        <p:scale>
          <a:sx n="70" d="100"/>
          <a:sy n="70" d="100"/>
        </p:scale>
        <p:origin x="115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00A1216-B320-44A6-8979-53A5E25C3E82}" type="datetimeFigureOut">
              <a:rPr lang="en-US" smtClean="0"/>
              <a:pPr/>
              <a:t>4/13/2015</a:t>
            </a:fld>
            <a:endParaRPr lang="en-ZA"/>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7933BFF-BA27-4187-818E-400EDE91790E}" type="slidenum">
              <a:rPr lang="en-ZA" smtClean="0"/>
              <a:pPr/>
              <a:t>‹#›</a:t>
            </a:fld>
            <a:endParaRPr lang="en-ZA"/>
          </a:p>
        </p:txBody>
      </p:sp>
    </p:spTree>
    <p:extLst>
      <p:ext uri="{BB962C8B-B14F-4D97-AF65-F5344CB8AC3E}">
        <p14:creationId xmlns:p14="http://schemas.microsoft.com/office/powerpoint/2010/main" val="1313931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4F5249C-48A9-451B-80F3-B7E8DA730BE6}" type="datetimeFigureOut">
              <a:rPr lang="en-US" smtClean="0"/>
              <a:pPr/>
              <a:t>4/13/2015</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8A94EBA-B047-4484-A0F4-0E889537EBFF}" type="slidenum">
              <a:rPr lang="en-ZA" smtClean="0"/>
              <a:pPr/>
              <a:t>‹#›</a:t>
            </a:fld>
            <a:endParaRPr lang="en-ZA"/>
          </a:p>
        </p:txBody>
      </p:sp>
    </p:spTree>
    <p:extLst>
      <p:ext uri="{BB962C8B-B14F-4D97-AF65-F5344CB8AC3E}">
        <p14:creationId xmlns:p14="http://schemas.microsoft.com/office/powerpoint/2010/main" val="3128800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1B9DFFEE-A0D3-4775-B801-7644FA09D9EF}" type="slidenum">
              <a:rPr lang="en-US"/>
              <a:pPr>
                <a:defRPr/>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F62D982A-C7CB-4068-AE13-B076F84F4E1D}" type="slidenum">
              <a:rPr lang="en-US"/>
              <a:pPr>
                <a:defRPr/>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581275"/>
            <a:ext cx="2057400" cy="2778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81275"/>
            <a:ext cx="6019800" cy="2778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BCC1E255-DB46-4598-98E8-B5073B495A7A}" type="slidenum">
              <a:rPr lang="en-US"/>
              <a:pPr>
                <a:defRPr/>
              </a:pPr>
              <a:t>‹#›</a:t>
            </a:fld>
            <a:endParaRPr lang="en-US"/>
          </a:p>
        </p:txBody>
      </p:sp>
    </p:spTree>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F1CB54B1-F0B6-4240-BF45-7E6EB762EED4}" type="slidenum">
              <a:rPr lang="en-US"/>
              <a:pPr>
                <a:defRPr/>
              </a:pPr>
              <a:t>‹#›</a:t>
            </a:fld>
            <a:endParaRPr lang="en-US"/>
          </a:p>
        </p:txBody>
      </p:sp>
    </p:spTree>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2F3005A4-54E8-4A56-892D-0D1E29862FC8}" type="slidenum">
              <a:rPr lang="en-US"/>
              <a:pPr>
                <a:defRPr/>
              </a:pPr>
              <a:t>‹#›</a:t>
            </a:fld>
            <a:endParaRPr lang="en-US"/>
          </a:p>
        </p:txBody>
      </p:sp>
    </p:spTree>
  </p:cSld>
  <p:clrMapOvr>
    <a:masterClrMapping/>
  </p:clrMapOvr>
  <p:transition spd="med">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4682B78C-D8F4-4B7D-87DD-5D8EDCCA23A2}" type="slidenum">
              <a:rPr lang="en-US"/>
              <a:pPr>
                <a:defRPr/>
              </a:pPr>
              <a:t>‹#›</a:t>
            </a:fld>
            <a:endParaRPr lang="en-US"/>
          </a:p>
        </p:txBody>
      </p:sp>
    </p:spTree>
  </p:cSld>
  <p:clrMapOvr>
    <a:masterClrMapping/>
  </p:clrMapOvr>
  <p:transition spd="med">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3098800"/>
            <a:ext cx="4038600" cy="280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098800"/>
            <a:ext cx="4038600" cy="280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7C939923-910B-4EB5-8552-1F64B1853C11}" type="slidenum">
              <a:rPr lang="en-US"/>
              <a:pPr>
                <a:defRPr/>
              </a:pPr>
              <a:t>‹#›</a:t>
            </a:fld>
            <a:endParaRPr lang="en-US"/>
          </a:p>
        </p:txBody>
      </p:sp>
    </p:spTree>
  </p:cSld>
  <p:clrMapOvr>
    <a:masterClrMapping/>
  </p:clrMapOvr>
  <p:transition spd="med">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867A4111-F824-4319-9622-520520170EB2}" type="slidenum">
              <a:rPr lang="en-US"/>
              <a:pPr>
                <a:defRPr/>
              </a:pPr>
              <a:t>‹#›</a:t>
            </a:fld>
            <a:endParaRPr lang="en-US"/>
          </a:p>
        </p:txBody>
      </p:sp>
    </p:spTree>
  </p:cSld>
  <p:clrMapOvr>
    <a:masterClrMapping/>
  </p:clrMapOvr>
  <p:transition spd="med">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1E0FCE96-30B6-4AF6-9D83-EEB2450D2322}" type="slidenum">
              <a:rPr lang="en-US"/>
              <a:pPr>
                <a:defRPr/>
              </a:pPr>
              <a:t>‹#›</a:t>
            </a:fld>
            <a:endParaRPr lang="en-US"/>
          </a:p>
        </p:txBody>
      </p:sp>
    </p:spTree>
  </p:cSld>
  <p:clrMapOvr>
    <a:masterClrMapping/>
  </p:clrMapOvr>
  <p:transition spd="med">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795227A8-8778-4E9D-A043-3FE0A25B129F}" type="slidenum">
              <a:rPr lang="en-US"/>
              <a:pPr>
                <a:defRPr/>
              </a:pPr>
              <a:t>‹#›</a:t>
            </a:fld>
            <a:endParaRPr lang="en-US"/>
          </a:p>
        </p:txBody>
      </p:sp>
    </p:spTree>
  </p:cSld>
  <p:clrMapOvr>
    <a:masterClrMapping/>
  </p:clrMapOvr>
  <p:transition spd="med">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69642A3F-152B-4B79-A5AD-BF2AC82ED5E2}" type="slidenum">
              <a:rPr lang="en-US"/>
              <a:pPr>
                <a:defRPr/>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4209917F-9A48-4C4F-AB53-1A0A556F79B6}" type="slidenum">
              <a:rPr lang="en-US"/>
              <a:pPr>
                <a:defRPr/>
              </a:pPr>
              <a:t>‹#›</a:t>
            </a:fld>
            <a:endParaRPr lang="en-US"/>
          </a:p>
        </p:txBody>
      </p:sp>
    </p:spTree>
  </p:cSld>
  <p:clrMapOvr>
    <a:masterClrMapping/>
  </p:clrMapOvr>
  <p:transition spd="med">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8D0129BE-2C10-4138-A096-668814721066}" type="slidenum">
              <a:rPr lang="en-US"/>
              <a:pPr>
                <a:defRPr/>
              </a:pPr>
              <a:t>‹#›</a:t>
            </a:fld>
            <a:endParaRPr lang="en-US"/>
          </a:p>
        </p:txBody>
      </p:sp>
    </p:spTree>
  </p:cSld>
  <p:clrMapOvr>
    <a:masterClrMapping/>
  </p:clrMapOvr>
  <p:transition spd="med">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DE9B9EF5-7662-4DA0-80D4-BF41A6AF2C27}" type="slidenum">
              <a:rPr lang="en-US"/>
              <a:pPr>
                <a:defRPr/>
              </a:pPr>
              <a:t>‹#›</a:t>
            </a:fld>
            <a:endParaRPr lang="en-US"/>
          </a:p>
        </p:txBody>
      </p:sp>
    </p:spTree>
  </p:cSld>
  <p:clrMapOvr>
    <a:masterClrMapping/>
  </p:clrMapOvr>
  <p:transition spd="med">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01875"/>
            <a:ext cx="2057400" cy="3603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01875"/>
            <a:ext cx="6019800" cy="3603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9791D01A-58E3-4BD6-80FF-CD59493FFCAE}" type="slidenum">
              <a:rPr lang="en-US"/>
              <a:pPr>
                <a:defRPr/>
              </a:pPr>
              <a:t>‹#›</a:t>
            </a:fld>
            <a:endParaRPr lang="en-US"/>
          </a:p>
        </p:txBody>
      </p:sp>
    </p:spTree>
  </p:cSld>
  <p:clrMapOvr>
    <a:masterClrMapping/>
  </p:clrMapOvr>
  <p:transition spd="med">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4C8E06EE-9590-42B0-BB99-05882E652AB5}" type="slidenum">
              <a:rPr lang="en-US" altLang="en-US"/>
              <a:pPr/>
              <a:t>‹#›</a:t>
            </a:fld>
            <a:endParaRPr lang="en-US" altLang="en-US"/>
          </a:p>
        </p:txBody>
      </p:sp>
    </p:spTree>
    <p:extLst>
      <p:ext uri="{BB962C8B-B14F-4D97-AF65-F5344CB8AC3E}">
        <p14:creationId xmlns:p14="http://schemas.microsoft.com/office/powerpoint/2010/main" val="3621609366"/>
      </p:ext>
    </p:extLst>
  </p:cSld>
  <p:clrMapOvr>
    <a:masterClrMapping/>
  </p:clrMapOvr>
  <p:transition spd="med">
    <p:wipe di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E0FD94AF-89A9-45CF-AC8F-0EA573249484}" type="slidenum">
              <a:rPr lang="en-US" altLang="en-US"/>
              <a:pPr/>
              <a:t>‹#›</a:t>
            </a:fld>
            <a:endParaRPr lang="en-US" altLang="en-US"/>
          </a:p>
        </p:txBody>
      </p:sp>
    </p:spTree>
    <p:extLst>
      <p:ext uri="{BB962C8B-B14F-4D97-AF65-F5344CB8AC3E}">
        <p14:creationId xmlns:p14="http://schemas.microsoft.com/office/powerpoint/2010/main" val="1609421331"/>
      </p:ext>
    </p:extLst>
  </p:cSld>
  <p:clrMapOvr>
    <a:masterClrMapping/>
  </p:clrMapOvr>
  <p:transition spd="med">
    <p:wipe dir="d"/>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fld id="{7E35B835-CDFD-4C08-9ABE-3CF8B1BE387F}" type="slidenum">
              <a:rPr lang="en-US" altLang="en-US"/>
              <a:pPr/>
              <a:t>‹#›</a:t>
            </a:fld>
            <a:endParaRPr lang="en-US" altLang="en-US"/>
          </a:p>
        </p:txBody>
      </p:sp>
    </p:spTree>
    <p:extLst>
      <p:ext uri="{BB962C8B-B14F-4D97-AF65-F5344CB8AC3E}">
        <p14:creationId xmlns:p14="http://schemas.microsoft.com/office/powerpoint/2010/main" val="1342041542"/>
      </p:ext>
    </p:extLst>
  </p:cSld>
  <p:clrMapOvr>
    <a:masterClrMapping/>
  </p:clrMapOvr>
  <p:transition spd="med">
    <p:wipe dir="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3098800"/>
            <a:ext cx="4038600" cy="280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098800"/>
            <a:ext cx="4038600" cy="280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fld id="{7264BBC7-3695-43B0-A25F-624A13B8101B}" type="slidenum">
              <a:rPr lang="en-US" altLang="en-US"/>
              <a:pPr/>
              <a:t>‹#›</a:t>
            </a:fld>
            <a:endParaRPr lang="en-US" altLang="en-US"/>
          </a:p>
        </p:txBody>
      </p:sp>
    </p:spTree>
    <p:extLst>
      <p:ext uri="{BB962C8B-B14F-4D97-AF65-F5344CB8AC3E}">
        <p14:creationId xmlns:p14="http://schemas.microsoft.com/office/powerpoint/2010/main" val="2539962922"/>
      </p:ext>
    </p:extLst>
  </p:cSld>
  <p:clrMapOvr>
    <a:masterClrMapping/>
  </p:clrMapOvr>
  <p:transition spd="med">
    <p:wipe dir="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fld id="{C67FE35A-AF90-4FB4-8EEC-FABAE524CA03}" type="slidenum">
              <a:rPr lang="en-US" altLang="en-US"/>
              <a:pPr/>
              <a:t>‹#›</a:t>
            </a:fld>
            <a:endParaRPr lang="en-US" altLang="en-US"/>
          </a:p>
        </p:txBody>
      </p:sp>
    </p:spTree>
    <p:extLst>
      <p:ext uri="{BB962C8B-B14F-4D97-AF65-F5344CB8AC3E}">
        <p14:creationId xmlns:p14="http://schemas.microsoft.com/office/powerpoint/2010/main" val="1972141802"/>
      </p:ext>
    </p:extLst>
  </p:cSld>
  <p:clrMapOvr>
    <a:masterClrMapping/>
  </p:clrMapOvr>
  <p:transition spd="med">
    <p:wipe dir="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fld id="{42F71B38-F861-4652-8963-079FCB4C6DD3}" type="slidenum">
              <a:rPr lang="en-US" altLang="en-US"/>
              <a:pPr/>
              <a:t>‹#›</a:t>
            </a:fld>
            <a:endParaRPr lang="en-US" altLang="en-US"/>
          </a:p>
        </p:txBody>
      </p:sp>
    </p:spTree>
    <p:extLst>
      <p:ext uri="{BB962C8B-B14F-4D97-AF65-F5344CB8AC3E}">
        <p14:creationId xmlns:p14="http://schemas.microsoft.com/office/powerpoint/2010/main" val="3615824953"/>
      </p:ext>
    </p:extLst>
  </p:cSld>
  <p:clrMapOvr>
    <a:masterClrMapping/>
  </p:clrMapOvr>
  <p:transition spd="med">
    <p:wipe dir="d"/>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fld id="{01C1CBE0-6D3D-4E7A-99CF-9C92F3662A9D}" type="slidenum">
              <a:rPr lang="en-US" altLang="en-US"/>
              <a:pPr/>
              <a:t>‹#›</a:t>
            </a:fld>
            <a:endParaRPr lang="en-US" altLang="en-US"/>
          </a:p>
        </p:txBody>
      </p:sp>
    </p:spTree>
    <p:extLst>
      <p:ext uri="{BB962C8B-B14F-4D97-AF65-F5344CB8AC3E}">
        <p14:creationId xmlns:p14="http://schemas.microsoft.com/office/powerpoint/2010/main" val="3486413776"/>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C8F7C42C-3A31-4E22-904D-78F328799DBB}" type="slidenum">
              <a:rPr lang="en-US"/>
              <a:pPr>
                <a:defRPr/>
              </a:pPr>
              <a:t>‹#›</a:t>
            </a:fld>
            <a:endParaRPr lang="en-US"/>
          </a:p>
        </p:txBody>
      </p:sp>
    </p:spTree>
  </p:cSld>
  <p:clrMapOvr>
    <a:masterClrMapping/>
  </p:clrMapOvr>
  <p:transition spd="med">
    <p:wipe di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4AEA2F35-93E3-4BCE-BB2A-5F603F329FF5}" type="slidenum">
              <a:rPr lang="en-US" altLang="en-US"/>
              <a:pPr/>
              <a:t>‹#›</a:t>
            </a:fld>
            <a:endParaRPr lang="en-US" altLang="en-US"/>
          </a:p>
        </p:txBody>
      </p:sp>
    </p:spTree>
    <p:extLst>
      <p:ext uri="{BB962C8B-B14F-4D97-AF65-F5344CB8AC3E}">
        <p14:creationId xmlns:p14="http://schemas.microsoft.com/office/powerpoint/2010/main" val="1274804535"/>
      </p:ext>
    </p:extLst>
  </p:cSld>
  <p:clrMapOvr>
    <a:masterClrMapping/>
  </p:clrMapOvr>
  <p:transition spd="med">
    <p:wipe di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fld id="{2DBD01B3-4287-464A-B937-3740C771BA4A}" type="slidenum">
              <a:rPr lang="en-US" altLang="en-US"/>
              <a:pPr/>
              <a:t>‹#›</a:t>
            </a:fld>
            <a:endParaRPr lang="en-US" altLang="en-US"/>
          </a:p>
        </p:txBody>
      </p:sp>
    </p:spTree>
    <p:extLst>
      <p:ext uri="{BB962C8B-B14F-4D97-AF65-F5344CB8AC3E}">
        <p14:creationId xmlns:p14="http://schemas.microsoft.com/office/powerpoint/2010/main" val="887449976"/>
      </p:ext>
    </p:extLst>
  </p:cSld>
  <p:clrMapOvr>
    <a:masterClrMapping/>
  </p:clrMapOvr>
  <p:transition spd="med">
    <p:wipe di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EC7F0BE9-546B-497B-922C-BDD073E9EC49}" type="slidenum">
              <a:rPr lang="en-US" altLang="en-US"/>
              <a:pPr/>
              <a:t>‹#›</a:t>
            </a:fld>
            <a:endParaRPr lang="en-US" altLang="en-US"/>
          </a:p>
        </p:txBody>
      </p:sp>
    </p:spTree>
    <p:extLst>
      <p:ext uri="{BB962C8B-B14F-4D97-AF65-F5344CB8AC3E}">
        <p14:creationId xmlns:p14="http://schemas.microsoft.com/office/powerpoint/2010/main" val="2756460546"/>
      </p:ext>
    </p:extLst>
  </p:cSld>
  <p:clrMapOvr>
    <a:masterClrMapping/>
  </p:clrMapOvr>
  <p:transition spd="med">
    <p:wipe dir="d"/>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01875"/>
            <a:ext cx="2057400" cy="3603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01875"/>
            <a:ext cx="6019800" cy="3603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623F27F5-0DDB-4783-A418-3F65C9456582}" type="slidenum">
              <a:rPr lang="en-US" altLang="en-US"/>
              <a:pPr/>
              <a:t>‹#›</a:t>
            </a:fld>
            <a:endParaRPr lang="en-US" altLang="en-US"/>
          </a:p>
        </p:txBody>
      </p:sp>
    </p:spTree>
    <p:extLst>
      <p:ext uri="{BB962C8B-B14F-4D97-AF65-F5344CB8AC3E}">
        <p14:creationId xmlns:p14="http://schemas.microsoft.com/office/powerpoint/2010/main" val="1260288477"/>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4330700"/>
            <a:ext cx="4038600" cy="1028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4330700"/>
            <a:ext cx="4038600" cy="1028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5D768090-16B8-4510-91AF-E1557D682C87}" type="slidenum">
              <a:rPr lang="en-US"/>
              <a:pPr>
                <a:defRPr/>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6755FFB1-7D1F-4F80-9C18-41CC08EA3875}" type="slidenum">
              <a:rPr lang="en-US"/>
              <a:pPr>
                <a:defRPr/>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153FE8DF-8E46-4B99-A7BE-8E06A4EECC4A}" type="slidenum">
              <a:rPr lang="en-US"/>
              <a:pPr>
                <a:defRPr/>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80A6CD7B-8DC8-459B-85F9-0D0D3C99BDE5}" type="slidenum">
              <a:rPr lang="en-US"/>
              <a:pPr>
                <a:defRPr/>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D028897C-6152-4C6F-8EA7-75C2380DB597}" type="slidenum">
              <a:rPr lang="en-US"/>
              <a:pPr>
                <a:defRPr/>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4522F85E-991B-4D7F-93C7-853A08152AEB}" type="slidenum">
              <a:rPr lang="en-US"/>
              <a:pPr>
                <a:defRPr/>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Powerpoint Presentation"/>
          <p:cNvPicPr>
            <a:picLocks noChangeAspect="1" noChangeArrowheads="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1027" name="Rectangle 1"/>
          <p:cNvSpPr>
            <a:spLocks noGrp="1" noChangeArrowheads="1"/>
          </p:cNvSpPr>
          <p:nvPr>
            <p:ph type="title"/>
          </p:nvPr>
        </p:nvSpPr>
        <p:spPr bwMode="auto">
          <a:xfrm>
            <a:off x="457200" y="2581275"/>
            <a:ext cx="8229600" cy="1508125"/>
          </a:xfrm>
          <a:prstGeom prst="rect">
            <a:avLst/>
          </a:prstGeom>
          <a:noFill/>
          <a:ln w="12700">
            <a:noFill/>
            <a:miter lim="800000"/>
            <a:headEnd/>
            <a:tailEnd/>
          </a:ln>
        </p:spPr>
        <p:txBody>
          <a:bodyPr vert="horz" wrap="square" lIns="50800" tIns="50800" rIns="91440" bIns="50800" numCol="1" anchor="ctr" anchorCtr="0" compatLnSpc="1">
            <a:prstTxWarp prst="textNoShape">
              <a:avLst/>
            </a:prstTxWarp>
          </a:bodyPr>
          <a:lstStyle/>
          <a:p>
            <a:pPr lvl="0"/>
            <a:r>
              <a:rPr lang="en-US" smtClean="0">
                <a:sym typeface="Arial" charset="0"/>
              </a:rPr>
              <a:t>Click to edit Master title style</a:t>
            </a:r>
          </a:p>
        </p:txBody>
      </p:sp>
      <p:sp>
        <p:nvSpPr>
          <p:cNvPr id="1028" name="Rectangle 2"/>
          <p:cNvSpPr>
            <a:spLocks noGrp="1" noChangeArrowheads="1"/>
          </p:cNvSpPr>
          <p:nvPr>
            <p:ph type="body" idx="1"/>
          </p:nvPr>
        </p:nvSpPr>
        <p:spPr bwMode="auto">
          <a:xfrm>
            <a:off x="457200" y="4330700"/>
            <a:ext cx="8229600" cy="1028700"/>
          </a:xfrm>
          <a:prstGeom prst="rect">
            <a:avLst/>
          </a:prstGeom>
          <a:noFill/>
          <a:ln w="12700">
            <a:noFill/>
            <a:miter lim="800000"/>
            <a:headEnd/>
            <a:tailEnd/>
          </a:ln>
        </p:spPr>
        <p:txBody>
          <a:bodyPr vert="horz" wrap="square" lIns="50800" tIns="50800" rIns="91440" bIns="50800" numCol="1" anchor="t" anchorCtr="0" compatLnSpc="1">
            <a:prstTxWarp prst="textNoShape">
              <a:avLst/>
            </a:prstTxWarp>
          </a:bodyPr>
          <a:lstStyle/>
          <a:p>
            <a:pPr lvl="0"/>
            <a:r>
              <a:rPr lang="en-US" smtClean="0">
                <a:sym typeface="Arial" charset="0"/>
              </a:rPr>
              <a:t>Click to edit Master text styles</a:t>
            </a:r>
          </a:p>
          <a:p>
            <a:pPr lvl="1"/>
            <a:r>
              <a:rPr lang="en-US" smtClean="0">
                <a:sym typeface="Arial" charset="0"/>
              </a:rPr>
              <a:t>Second level</a:t>
            </a:r>
          </a:p>
          <a:p>
            <a:pPr lvl="2"/>
            <a:r>
              <a:rPr lang="en-US" smtClean="0">
                <a:sym typeface="Arial" charset="0"/>
              </a:rPr>
              <a:t>Third level</a:t>
            </a:r>
          </a:p>
          <a:p>
            <a:pPr lvl="3"/>
            <a:r>
              <a:rPr lang="en-US" smtClean="0">
                <a:sym typeface="Arial" charset="0"/>
              </a:rPr>
              <a:t>Fourth level</a:t>
            </a:r>
          </a:p>
          <a:p>
            <a:pPr lvl="4"/>
            <a:r>
              <a:rPr lang="en-US" smtClean="0">
                <a:sym typeface="Arial" charset="0"/>
              </a:rPr>
              <a:t>Fifth level</a:t>
            </a:r>
          </a:p>
        </p:txBody>
      </p:sp>
      <p:sp>
        <p:nvSpPr>
          <p:cNvPr id="2" name="Text Box 3"/>
          <p:cNvSpPr txBox="1">
            <a:spLocks noGrp="1" noChangeArrowheads="1"/>
          </p:cNvSpPr>
          <p:nvPr>
            <p:ph type="sldNum" sz="quarter" idx="4"/>
          </p:nvPr>
        </p:nvSpPr>
        <p:spPr bwMode="auto">
          <a:xfrm>
            <a:off x="4429125" y="6399213"/>
            <a:ext cx="284163" cy="2794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200" b="1">
                <a:solidFill>
                  <a:srgbClr val="B1953A"/>
                </a:solidFill>
                <a:latin typeface="Arial" charset="0"/>
                <a:cs typeface="Arial" charset="0"/>
                <a:sym typeface="Arial" charset="0"/>
              </a:defRPr>
            </a:lvl1pPr>
          </a:lstStyle>
          <a:p>
            <a:pPr>
              <a:defRPr/>
            </a:pPr>
            <a:fld id="{35130C14-2E26-4512-9EFC-8955235460EC}" type="slidenum">
              <a:rPr lang="en-US"/>
              <a:pPr>
                <a:defRPr/>
              </a:pPr>
              <a:t>‹#›</a:t>
            </a:fld>
            <a:endParaRPr lang="en-US"/>
          </a:p>
        </p:txBody>
      </p:sp>
      <p:sp>
        <p:nvSpPr>
          <p:cNvPr id="17" name="Rectangle 8"/>
          <p:cNvSpPr>
            <a:spLocks/>
          </p:cNvSpPr>
          <p:nvPr userDrawn="1"/>
        </p:nvSpPr>
        <p:spPr bwMode="auto">
          <a:xfrm>
            <a:off x="8001000" y="152400"/>
            <a:ext cx="1100138" cy="254000"/>
          </a:xfrm>
          <a:prstGeom prst="rect">
            <a:avLst/>
          </a:prstGeom>
          <a:noFill/>
          <a:ln w="12700" cap="flat">
            <a:noFill/>
            <a:miter lim="800000"/>
            <a:headEnd type="none" w="med" len="med"/>
            <a:tailEnd type="none" w="med" len="med"/>
          </a:ln>
        </p:spPr>
        <p:txBody>
          <a:bodyPr lIns="0" tIns="0" rIns="0" bIns="0" anchor="ctr"/>
          <a:lstStyle/>
          <a:p>
            <a:pPr algn="ctr">
              <a:defRPr/>
            </a:pPr>
            <a:r>
              <a:rPr lang="en-US" sz="1000" b="1">
                <a:solidFill>
                  <a:srgbClr val="5F3844"/>
                </a:solidFill>
                <a:latin typeface="Helvetica" pitchFamily="1" charset="0"/>
                <a:cs typeface="Helvetica" pitchFamily="1" charset="0"/>
                <a:sym typeface="Helvetica" pitchFamily="1" charset="0"/>
              </a:rPr>
              <a:t>www.salga.org.za</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wipe dir="d"/>
  </p:transition>
  <p:timing>
    <p:tnLst>
      <p:par>
        <p:cTn id="1" dur="indefinite" restart="never" nodeType="tmRoot"/>
      </p:par>
    </p:tnLst>
  </p:timing>
  <p:hf hdr="0" ftr="0" dt="0"/>
  <p:txStyles>
    <p:titleStyle>
      <a:lvl1pPr marL="39688" indent="-39688" algn="ctr" rtl="0" eaLnBrk="0" fontAlgn="base" hangingPunct="0">
        <a:spcBef>
          <a:spcPct val="0"/>
        </a:spcBef>
        <a:spcAft>
          <a:spcPct val="0"/>
        </a:spcAft>
        <a:defRPr sz="4400" b="1">
          <a:solidFill>
            <a:srgbClr val="B1953A"/>
          </a:solidFill>
          <a:latin typeface="+mj-lt"/>
          <a:ea typeface="+mj-ea"/>
          <a:cs typeface="+mj-cs"/>
          <a:sym typeface="Arial" charset="0"/>
        </a:defRPr>
      </a:lvl1pPr>
      <a:lvl2pPr marL="39688" indent="-39688" algn="ctr" rtl="0" eaLnBrk="0" fontAlgn="base" hangingPunct="0">
        <a:spcBef>
          <a:spcPct val="0"/>
        </a:spcBef>
        <a:spcAft>
          <a:spcPct val="0"/>
        </a:spcAft>
        <a:defRPr sz="4400" b="1">
          <a:solidFill>
            <a:srgbClr val="B1953A"/>
          </a:solidFill>
          <a:latin typeface="Arial" charset="0"/>
          <a:ea typeface="ヒラギノ角ゴ ProN W6" charset="-128"/>
          <a:cs typeface="ヒラギノ角ゴ ProN W6" charset="-128"/>
          <a:sym typeface="Arial" charset="0"/>
        </a:defRPr>
      </a:lvl2pPr>
      <a:lvl3pPr marL="39688" indent="-39688" algn="ctr" rtl="0" eaLnBrk="0" fontAlgn="base" hangingPunct="0">
        <a:spcBef>
          <a:spcPct val="0"/>
        </a:spcBef>
        <a:spcAft>
          <a:spcPct val="0"/>
        </a:spcAft>
        <a:defRPr sz="4400" b="1">
          <a:solidFill>
            <a:srgbClr val="B1953A"/>
          </a:solidFill>
          <a:latin typeface="Arial" charset="0"/>
          <a:ea typeface="ヒラギノ角ゴ ProN W6" charset="-128"/>
          <a:cs typeface="ヒラギノ角ゴ ProN W6" charset="-128"/>
          <a:sym typeface="Arial" charset="0"/>
        </a:defRPr>
      </a:lvl3pPr>
      <a:lvl4pPr marL="39688" indent="-39688" algn="ctr" rtl="0" eaLnBrk="0" fontAlgn="base" hangingPunct="0">
        <a:spcBef>
          <a:spcPct val="0"/>
        </a:spcBef>
        <a:spcAft>
          <a:spcPct val="0"/>
        </a:spcAft>
        <a:defRPr sz="4400" b="1">
          <a:solidFill>
            <a:srgbClr val="B1953A"/>
          </a:solidFill>
          <a:latin typeface="Arial" charset="0"/>
          <a:ea typeface="ヒラギノ角ゴ ProN W6" charset="-128"/>
          <a:cs typeface="ヒラギノ角ゴ ProN W6" charset="-128"/>
          <a:sym typeface="Arial" charset="0"/>
        </a:defRPr>
      </a:lvl4pPr>
      <a:lvl5pPr marL="39688" indent="-39688" algn="ctr" rtl="0" eaLnBrk="0" fontAlgn="base" hangingPunct="0">
        <a:spcBef>
          <a:spcPct val="0"/>
        </a:spcBef>
        <a:spcAft>
          <a:spcPct val="0"/>
        </a:spcAft>
        <a:defRPr sz="4400" b="1">
          <a:solidFill>
            <a:srgbClr val="B1953A"/>
          </a:solidFill>
          <a:latin typeface="Arial" charset="0"/>
          <a:ea typeface="ヒラギノ角ゴ ProN W6" charset="-128"/>
          <a:cs typeface="ヒラギノ角ゴ ProN W6" charset="-128"/>
          <a:sym typeface="Arial" charset="0"/>
        </a:defRPr>
      </a:lvl5pPr>
      <a:lvl6pPr marL="496888" algn="ctr" rtl="0" fontAlgn="base">
        <a:spcBef>
          <a:spcPct val="0"/>
        </a:spcBef>
        <a:spcAft>
          <a:spcPct val="0"/>
        </a:spcAft>
        <a:defRPr sz="4400" b="1">
          <a:solidFill>
            <a:srgbClr val="A37C00"/>
          </a:solidFill>
          <a:latin typeface="Arial" charset="0"/>
          <a:ea typeface="ヒラギノ角ゴ ProN W6" charset="-128"/>
          <a:cs typeface="ヒラギノ角ゴ ProN W6" charset="-128"/>
          <a:sym typeface="Arial" charset="0"/>
        </a:defRPr>
      </a:lvl6pPr>
      <a:lvl7pPr marL="954088" algn="ctr" rtl="0" fontAlgn="base">
        <a:spcBef>
          <a:spcPct val="0"/>
        </a:spcBef>
        <a:spcAft>
          <a:spcPct val="0"/>
        </a:spcAft>
        <a:defRPr sz="4400" b="1">
          <a:solidFill>
            <a:srgbClr val="A37C00"/>
          </a:solidFill>
          <a:latin typeface="Arial" charset="0"/>
          <a:ea typeface="ヒラギノ角ゴ ProN W6" charset="-128"/>
          <a:cs typeface="ヒラギノ角ゴ ProN W6" charset="-128"/>
          <a:sym typeface="Arial" charset="0"/>
        </a:defRPr>
      </a:lvl7pPr>
      <a:lvl8pPr marL="1411288" algn="ctr" rtl="0" fontAlgn="base">
        <a:spcBef>
          <a:spcPct val="0"/>
        </a:spcBef>
        <a:spcAft>
          <a:spcPct val="0"/>
        </a:spcAft>
        <a:defRPr sz="4400" b="1">
          <a:solidFill>
            <a:srgbClr val="A37C00"/>
          </a:solidFill>
          <a:latin typeface="Arial" charset="0"/>
          <a:ea typeface="ヒラギノ角ゴ ProN W6" charset="-128"/>
          <a:cs typeface="ヒラギノ角ゴ ProN W6" charset="-128"/>
          <a:sym typeface="Arial" charset="0"/>
        </a:defRPr>
      </a:lvl8pPr>
      <a:lvl9pPr marL="1868488" algn="ctr" rtl="0" fontAlgn="base">
        <a:spcBef>
          <a:spcPct val="0"/>
        </a:spcBef>
        <a:spcAft>
          <a:spcPct val="0"/>
        </a:spcAft>
        <a:defRPr sz="4400" b="1">
          <a:solidFill>
            <a:srgbClr val="A37C00"/>
          </a:solidFill>
          <a:latin typeface="Arial" charset="0"/>
          <a:ea typeface="ヒラギノ角ゴ ProN W6" charset="-128"/>
          <a:cs typeface="ヒラギノ角ゴ ProN W6" charset="-128"/>
          <a:sym typeface="Arial" charset="0"/>
        </a:defRPr>
      </a:lvl9pPr>
    </p:titleStyle>
    <p:bodyStyle>
      <a:lvl1pPr marL="342900" indent="-342900" algn="l" rtl="0" eaLnBrk="0" fontAlgn="base" hangingPunct="0">
        <a:spcBef>
          <a:spcPts val="800"/>
        </a:spcBef>
        <a:spcAft>
          <a:spcPct val="0"/>
        </a:spcAft>
        <a:buSzPct val="100000"/>
        <a:buFont typeface="Arial" charset="0"/>
        <a:buChar char="•"/>
        <a:defRPr sz="2400">
          <a:solidFill>
            <a:srgbClr val="D3CAB7"/>
          </a:solidFill>
          <a:latin typeface="+mn-lt"/>
          <a:ea typeface="+mn-ea"/>
          <a:cs typeface="+mn-cs"/>
          <a:sym typeface="Arial" charset="0"/>
        </a:defRPr>
      </a:lvl1pPr>
      <a:lvl2pPr marL="731838" indent="-285750" algn="l" rtl="0" eaLnBrk="0" fontAlgn="base" hangingPunct="0">
        <a:spcBef>
          <a:spcPts val="700"/>
        </a:spcBef>
        <a:spcAft>
          <a:spcPct val="0"/>
        </a:spcAft>
        <a:buSzPct val="100000"/>
        <a:buFont typeface="Arial" charset="0"/>
        <a:buChar char="–"/>
        <a:defRPr sz="2000">
          <a:solidFill>
            <a:srgbClr val="D3CAB7"/>
          </a:solidFill>
          <a:latin typeface="+mn-lt"/>
          <a:ea typeface="+mn-ea"/>
          <a:cs typeface="+mn-cs"/>
          <a:sym typeface="Arial" charset="0"/>
        </a:defRPr>
      </a:lvl2pPr>
      <a:lvl3pPr marL="1074738" indent="-228600" algn="l" rtl="0" eaLnBrk="0" fontAlgn="base" hangingPunct="0">
        <a:spcBef>
          <a:spcPts val="600"/>
        </a:spcBef>
        <a:spcAft>
          <a:spcPct val="0"/>
        </a:spcAft>
        <a:buSzPct val="100000"/>
        <a:buFont typeface="Arial" charset="0"/>
        <a:buChar char="•"/>
        <a:defRPr sz="1600">
          <a:solidFill>
            <a:srgbClr val="D3CAB7"/>
          </a:solidFill>
          <a:latin typeface="+mn-lt"/>
          <a:ea typeface="+mn-ea"/>
          <a:cs typeface="+mn-cs"/>
          <a:sym typeface="Arial" charset="0"/>
        </a:defRPr>
      </a:lvl3pPr>
      <a:lvl4pPr marL="1417638" indent="-228600" algn="l" rtl="0" eaLnBrk="0" fontAlgn="base" hangingPunct="0">
        <a:spcBef>
          <a:spcPts val="500"/>
        </a:spcBef>
        <a:spcAft>
          <a:spcPct val="0"/>
        </a:spcAft>
        <a:buSzPct val="100000"/>
        <a:buFont typeface="Arial" charset="0"/>
        <a:buChar char="–"/>
        <a:defRPr sz="1200">
          <a:solidFill>
            <a:srgbClr val="D3CAB7"/>
          </a:solidFill>
          <a:latin typeface="+mn-lt"/>
          <a:ea typeface="+mn-ea"/>
          <a:cs typeface="+mn-cs"/>
          <a:sym typeface="Arial" charset="0"/>
        </a:defRPr>
      </a:lvl4pPr>
      <a:lvl5pPr marL="1760538" indent="-228600" algn="l" rtl="0" eaLnBrk="0" fontAlgn="base" hangingPunct="0">
        <a:spcBef>
          <a:spcPts val="500"/>
        </a:spcBef>
        <a:spcAft>
          <a:spcPct val="0"/>
        </a:spcAft>
        <a:buSzPct val="100000"/>
        <a:buFont typeface="Arial" charset="0"/>
        <a:buChar char="»"/>
        <a:defRPr sz="1200">
          <a:solidFill>
            <a:srgbClr val="D3CAB7"/>
          </a:solidFill>
          <a:latin typeface="+mn-lt"/>
          <a:ea typeface="+mn-ea"/>
          <a:cs typeface="+mn-cs"/>
          <a:sym typeface="Arial" charset="0"/>
        </a:defRPr>
      </a:lvl5pPr>
      <a:lvl6pPr marL="2503488" indent="-228600" algn="l" rtl="0" fontAlgn="base">
        <a:spcBef>
          <a:spcPts val="500"/>
        </a:spcBef>
        <a:spcAft>
          <a:spcPct val="0"/>
        </a:spcAft>
        <a:buClr>
          <a:srgbClr val="000000"/>
        </a:buClr>
        <a:buSzPct val="100000"/>
        <a:buFont typeface="Arial" charset="0"/>
        <a:buChar char="»"/>
        <a:defRPr sz="1200">
          <a:solidFill>
            <a:srgbClr val="CBC4A5"/>
          </a:solidFill>
          <a:latin typeface="+mn-lt"/>
          <a:ea typeface="+mn-ea"/>
          <a:cs typeface="+mn-cs"/>
          <a:sym typeface="Arial" charset="0"/>
        </a:defRPr>
      </a:lvl6pPr>
      <a:lvl7pPr marL="2960688" indent="-228600" algn="l" rtl="0" fontAlgn="base">
        <a:spcBef>
          <a:spcPts val="500"/>
        </a:spcBef>
        <a:spcAft>
          <a:spcPct val="0"/>
        </a:spcAft>
        <a:buClr>
          <a:srgbClr val="000000"/>
        </a:buClr>
        <a:buSzPct val="100000"/>
        <a:buFont typeface="Arial" charset="0"/>
        <a:buChar char="»"/>
        <a:defRPr sz="1200">
          <a:solidFill>
            <a:srgbClr val="CBC4A5"/>
          </a:solidFill>
          <a:latin typeface="+mn-lt"/>
          <a:ea typeface="+mn-ea"/>
          <a:cs typeface="+mn-cs"/>
          <a:sym typeface="Arial" charset="0"/>
        </a:defRPr>
      </a:lvl7pPr>
      <a:lvl8pPr marL="3417888" indent="-228600" algn="l" rtl="0" fontAlgn="base">
        <a:spcBef>
          <a:spcPts val="500"/>
        </a:spcBef>
        <a:spcAft>
          <a:spcPct val="0"/>
        </a:spcAft>
        <a:buClr>
          <a:srgbClr val="000000"/>
        </a:buClr>
        <a:buSzPct val="100000"/>
        <a:buFont typeface="Arial" charset="0"/>
        <a:buChar char="»"/>
        <a:defRPr sz="1200">
          <a:solidFill>
            <a:srgbClr val="CBC4A5"/>
          </a:solidFill>
          <a:latin typeface="+mn-lt"/>
          <a:ea typeface="+mn-ea"/>
          <a:cs typeface="+mn-cs"/>
          <a:sym typeface="Arial" charset="0"/>
        </a:defRPr>
      </a:lvl8pPr>
      <a:lvl9pPr marL="3875088" indent="-228600" algn="l" rtl="0" fontAlgn="base">
        <a:spcBef>
          <a:spcPts val="500"/>
        </a:spcBef>
        <a:spcAft>
          <a:spcPct val="0"/>
        </a:spcAft>
        <a:buClr>
          <a:srgbClr val="000000"/>
        </a:buClr>
        <a:buSzPct val="100000"/>
        <a:buFont typeface="Arial" charset="0"/>
        <a:buChar char="»"/>
        <a:defRPr sz="1200">
          <a:solidFill>
            <a:srgbClr val="CBC4A5"/>
          </a:solidFill>
          <a:latin typeface="+mn-lt"/>
          <a:ea typeface="+mn-ea"/>
          <a:cs typeface="+mn-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036" descr="Powerpoint Slide 2"/>
          <p:cNvPicPr>
            <a:picLocks noChangeAspect="1" noChangeArrowheads="1"/>
          </p:cNvPicPr>
          <p:nvPr userDrawn="1"/>
        </p:nvPicPr>
        <p:blipFill>
          <a:blip r:embed="rId13"/>
          <a:srcRect/>
          <a:stretch>
            <a:fillRect/>
          </a:stretch>
        </p:blipFill>
        <p:spPr bwMode="auto">
          <a:xfrm>
            <a:off x="0" y="0"/>
            <a:ext cx="9144000" cy="2606675"/>
          </a:xfrm>
          <a:prstGeom prst="rect">
            <a:avLst/>
          </a:prstGeom>
          <a:noFill/>
          <a:ln w="9525">
            <a:noFill/>
            <a:miter lim="800000"/>
            <a:headEnd/>
            <a:tailEnd/>
          </a:ln>
        </p:spPr>
      </p:pic>
      <p:sp>
        <p:nvSpPr>
          <p:cNvPr id="2051" name="Rectangle 1"/>
          <p:cNvSpPr>
            <a:spLocks noGrp="1" noChangeArrowheads="1"/>
          </p:cNvSpPr>
          <p:nvPr>
            <p:ph type="title"/>
          </p:nvPr>
        </p:nvSpPr>
        <p:spPr bwMode="auto">
          <a:xfrm>
            <a:off x="457200" y="2301875"/>
            <a:ext cx="8229600" cy="660400"/>
          </a:xfrm>
          <a:prstGeom prst="rect">
            <a:avLst/>
          </a:prstGeom>
          <a:noFill/>
          <a:ln w="12700">
            <a:noFill/>
            <a:miter lim="800000"/>
            <a:headEnd/>
            <a:tailEnd/>
          </a:ln>
        </p:spPr>
        <p:txBody>
          <a:bodyPr vert="horz" wrap="square" lIns="50800" tIns="50800" rIns="91440" bIns="50800" numCol="1" anchor="ctr" anchorCtr="0" compatLnSpc="1">
            <a:prstTxWarp prst="textNoShape">
              <a:avLst/>
            </a:prstTxWarp>
          </a:bodyPr>
          <a:lstStyle/>
          <a:p>
            <a:pPr lvl="0"/>
            <a:r>
              <a:rPr lang="en-US" smtClean="0">
                <a:sym typeface="Arial" charset="0"/>
              </a:rPr>
              <a:t>Click to edit Master title style</a:t>
            </a:r>
          </a:p>
        </p:txBody>
      </p:sp>
      <p:sp>
        <p:nvSpPr>
          <p:cNvPr id="2052" name="Rectangle 2"/>
          <p:cNvSpPr>
            <a:spLocks noGrp="1" noChangeArrowheads="1"/>
          </p:cNvSpPr>
          <p:nvPr>
            <p:ph type="body" idx="1"/>
          </p:nvPr>
        </p:nvSpPr>
        <p:spPr bwMode="auto">
          <a:xfrm>
            <a:off x="457200" y="3098800"/>
            <a:ext cx="8229600" cy="2806700"/>
          </a:xfrm>
          <a:prstGeom prst="rect">
            <a:avLst/>
          </a:prstGeom>
          <a:noFill/>
          <a:ln w="12700">
            <a:noFill/>
            <a:miter lim="800000"/>
            <a:headEnd/>
            <a:tailEnd/>
          </a:ln>
        </p:spPr>
        <p:txBody>
          <a:bodyPr vert="horz" wrap="square" lIns="50800" tIns="50800" rIns="91440" bIns="50800" numCol="1" anchor="t" anchorCtr="0" compatLnSpc="1">
            <a:prstTxWarp prst="textNoShape">
              <a:avLst/>
            </a:prstTxWarp>
          </a:bodyPr>
          <a:lstStyle/>
          <a:p>
            <a:pPr lvl="0"/>
            <a:r>
              <a:rPr lang="en-US" smtClean="0">
                <a:sym typeface="Arial" charset="0"/>
              </a:rPr>
              <a:t>Click to edit Master text styles</a:t>
            </a:r>
          </a:p>
          <a:p>
            <a:pPr lvl="1"/>
            <a:r>
              <a:rPr lang="en-US" smtClean="0">
                <a:sym typeface="Arial" charset="0"/>
              </a:rPr>
              <a:t>Second level</a:t>
            </a:r>
          </a:p>
          <a:p>
            <a:pPr lvl="2"/>
            <a:r>
              <a:rPr lang="en-US" smtClean="0">
                <a:sym typeface="Arial" charset="0"/>
              </a:rPr>
              <a:t>Third level</a:t>
            </a:r>
          </a:p>
          <a:p>
            <a:pPr lvl="3"/>
            <a:r>
              <a:rPr lang="en-US" smtClean="0">
                <a:sym typeface="Arial" charset="0"/>
              </a:rPr>
              <a:t>Fourth level</a:t>
            </a:r>
          </a:p>
          <a:p>
            <a:pPr lvl="4"/>
            <a:r>
              <a:rPr lang="en-US" smtClean="0">
                <a:sym typeface="Arial" charset="0"/>
              </a:rPr>
              <a:t>Fifth level</a:t>
            </a:r>
          </a:p>
        </p:txBody>
      </p:sp>
      <p:sp>
        <p:nvSpPr>
          <p:cNvPr id="2" name="Text Box 3"/>
          <p:cNvSpPr txBox="1">
            <a:spLocks noGrp="1" noChangeArrowheads="1"/>
          </p:cNvSpPr>
          <p:nvPr>
            <p:ph type="sldNum" sz="quarter" idx="4"/>
          </p:nvPr>
        </p:nvSpPr>
        <p:spPr bwMode="auto">
          <a:xfrm>
            <a:off x="4429125" y="6399213"/>
            <a:ext cx="284163" cy="2794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200" b="1">
                <a:solidFill>
                  <a:srgbClr val="B1953A"/>
                </a:solidFill>
                <a:latin typeface="Arial" charset="0"/>
                <a:cs typeface="Arial" charset="0"/>
                <a:sym typeface="Arial" charset="0"/>
              </a:defRPr>
            </a:lvl1pPr>
          </a:lstStyle>
          <a:p>
            <a:pPr>
              <a:defRPr/>
            </a:pPr>
            <a:fld id="{B8851339-A55E-41CF-A2F3-449D4EF54074}" type="slidenum">
              <a:rPr lang="en-US"/>
              <a:pPr>
                <a:defRPr/>
              </a:pPr>
              <a:t>‹#›</a:t>
            </a:fld>
            <a:endParaRPr lang="en-US"/>
          </a:p>
        </p:txBody>
      </p:sp>
      <p:sp>
        <p:nvSpPr>
          <p:cNvPr id="15" name="Rectangle 8"/>
          <p:cNvSpPr>
            <a:spLocks/>
          </p:cNvSpPr>
          <p:nvPr userDrawn="1"/>
        </p:nvSpPr>
        <p:spPr bwMode="auto">
          <a:xfrm>
            <a:off x="8001000" y="76200"/>
            <a:ext cx="1100138" cy="411163"/>
          </a:xfrm>
          <a:prstGeom prst="rect">
            <a:avLst/>
          </a:prstGeom>
          <a:noFill/>
          <a:ln w="12700" cap="flat">
            <a:noFill/>
            <a:miter lim="800000"/>
            <a:headEnd type="none" w="med" len="med"/>
            <a:tailEnd type="none" w="med" len="med"/>
          </a:ln>
        </p:spPr>
        <p:txBody>
          <a:bodyPr lIns="0" tIns="0" rIns="0" bIns="0" anchor="ctr"/>
          <a:lstStyle/>
          <a:p>
            <a:pPr algn="ctr">
              <a:defRPr/>
            </a:pPr>
            <a:r>
              <a:rPr lang="en-US" sz="900" b="1">
                <a:solidFill>
                  <a:srgbClr val="5F3844"/>
                </a:solidFill>
                <a:latin typeface="Helvetica" pitchFamily="1" charset="0"/>
                <a:cs typeface="Helvetica" pitchFamily="1" charset="0"/>
                <a:sym typeface="Helvetica" pitchFamily="1" charset="0"/>
              </a:rPr>
              <a:t>www.salga.org.za</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ipe dir="d"/>
  </p:transition>
  <p:timing>
    <p:tnLst>
      <p:par>
        <p:cTn id="1" dur="indefinite" restart="never" nodeType="tmRoot"/>
      </p:par>
    </p:tnLst>
  </p:timing>
  <p:hf hdr="0" ftr="0" dt="0"/>
  <p:txStyles>
    <p:titleStyle>
      <a:lvl1pPr marL="39688" indent="-39688" algn="l" rtl="0" eaLnBrk="0" fontAlgn="base" hangingPunct="0">
        <a:spcBef>
          <a:spcPct val="0"/>
        </a:spcBef>
        <a:spcAft>
          <a:spcPct val="0"/>
        </a:spcAft>
        <a:defRPr sz="2400" b="1">
          <a:solidFill>
            <a:srgbClr val="205352"/>
          </a:solidFill>
          <a:latin typeface="+mj-lt"/>
          <a:ea typeface="+mj-ea"/>
          <a:cs typeface="+mj-cs"/>
          <a:sym typeface="Arial" charset="0"/>
        </a:defRPr>
      </a:lvl1pPr>
      <a:lvl2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charset="0"/>
        </a:defRPr>
      </a:lvl2pPr>
      <a:lvl3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charset="0"/>
        </a:defRPr>
      </a:lvl3pPr>
      <a:lvl4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charset="0"/>
        </a:defRPr>
      </a:lvl4pPr>
      <a:lvl5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charset="0"/>
        </a:defRPr>
      </a:lvl5pPr>
      <a:lvl6pPr marL="4968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6pPr>
      <a:lvl7pPr marL="9540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7pPr>
      <a:lvl8pPr marL="14112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8pPr>
      <a:lvl9pPr marL="18684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9pPr>
    </p:titleStyle>
    <p:bodyStyle>
      <a:lvl1pPr marL="382588" indent="-342900" algn="l" rtl="0" eaLnBrk="0" fontAlgn="base" hangingPunct="0">
        <a:spcBef>
          <a:spcPts val="800"/>
        </a:spcBef>
        <a:spcAft>
          <a:spcPct val="0"/>
        </a:spcAft>
        <a:buClr>
          <a:srgbClr val="A37C00"/>
        </a:buClr>
        <a:buSzPct val="100000"/>
        <a:buFont typeface="Arial" charset="0"/>
        <a:buChar char="•"/>
        <a:defRPr sz="1400">
          <a:solidFill>
            <a:srgbClr val="B1953A"/>
          </a:solidFill>
          <a:latin typeface="+mn-lt"/>
          <a:ea typeface="+mn-ea"/>
          <a:cs typeface="+mn-cs"/>
          <a:sym typeface="Arial" charset="0"/>
        </a:defRPr>
      </a:lvl1pPr>
      <a:lvl2pPr marL="731838" indent="-285750" algn="l" rtl="0" eaLnBrk="0" fontAlgn="base" hangingPunct="0">
        <a:spcBef>
          <a:spcPts val="700"/>
        </a:spcBef>
        <a:spcAft>
          <a:spcPct val="0"/>
        </a:spcAft>
        <a:buClr>
          <a:srgbClr val="A37C00"/>
        </a:buClr>
        <a:buSzPct val="100000"/>
        <a:buFont typeface="Arial" charset="0"/>
        <a:buChar char="–"/>
        <a:defRPr sz="1400">
          <a:solidFill>
            <a:srgbClr val="B1953A"/>
          </a:solidFill>
          <a:latin typeface="+mn-lt"/>
          <a:ea typeface="+mn-ea"/>
          <a:cs typeface="+mn-cs"/>
          <a:sym typeface="Arial" charset="0"/>
        </a:defRPr>
      </a:lvl2pPr>
      <a:lvl3pPr marL="1131888" indent="-228600" algn="l" rtl="0" eaLnBrk="0" fontAlgn="base" hangingPunct="0">
        <a:spcBef>
          <a:spcPts val="600"/>
        </a:spcBef>
        <a:spcAft>
          <a:spcPct val="0"/>
        </a:spcAft>
        <a:buClr>
          <a:srgbClr val="A37C00"/>
        </a:buClr>
        <a:buSzPct val="100000"/>
        <a:buFont typeface="Arial" charset="0"/>
        <a:buChar char="•"/>
        <a:defRPr sz="1400">
          <a:solidFill>
            <a:srgbClr val="B1953A"/>
          </a:solidFill>
          <a:latin typeface="+mn-lt"/>
          <a:ea typeface="+mn-ea"/>
          <a:cs typeface="+mn-cs"/>
          <a:sym typeface="Arial" charset="0"/>
        </a:defRPr>
      </a:lvl3pPr>
      <a:lvl4pPr marL="1589088" indent="-228600" algn="l" rtl="0" eaLnBrk="0" fontAlgn="base" hangingPunct="0">
        <a:spcBef>
          <a:spcPts val="500"/>
        </a:spcBef>
        <a:spcAft>
          <a:spcPct val="0"/>
        </a:spcAft>
        <a:buClr>
          <a:srgbClr val="A37C00"/>
        </a:buClr>
        <a:buSzPct val="100000"/>
        <a:buFont typeface="Arial" charset="0"/>
        <a:buChar char="–"/>
        <a:defRPr sz="1400">
          <a:solidFill>
            <a:srgbClr val="B1953A"/>
          </a:solidFill>
          <a:latin typeface="+mn-lt"/>
          <a:ea typeface="+mn-ea"/>
          <a:cs typeface="+mn-cs"/>
          <a:sym typeface="Arial" charset="0"/>
        </a:defRPr>
      </a:lvl4pPr>
      <a:lvl5pPr marL="2046288" indent="-228600" algn="l" rtl="0" eaLnBrk="0" fontAlgn="base" hangingPunct="0">
        <a:spcBef>
          <a:spcPts val="500"/>
        </a:spcBef>
        <a:spcAft>
          <a:spcPct val="0"/>
        </a:spcAft>
        <a:buSzPct val="100000"/>
        <a:buFont typeface="Arial" charset="0"/>
        <a:buChar char="»"/>
        <a:defRPr sz="1400">
          <a:solidFill>
            <a:srgbClr val="B1953A"/>
          </a:solidFill>
          <a:latin typeface="+mn-lt"/>
          <a:ea typeface="+mn-ea"/>
          <a:cs typeface="+mn-cs"/>
          <a:sym typeface="Arial" charset="0"/>
        </a:defRPr>
      </a:lvl5pPr>
      <a:lvl6pPr marL="25034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6pPr>
      <a:lvl7pPr marL="29606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7pPr>
      <a:lvl8pPr marL="34178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8pPr>
      <a:lvl9pPr marL="38750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36" descr="Powerpoint Slid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260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
          <p:cNvSpPr>
            <a:spLocks noGrp="1" noChangeArrowheads="1"/>
          </p:cNvSpPr>
          <p:nvPr>
            <p:ph type="title"/>
          </p:nvPr>
        </p:nvSpPr>
        <p:spPr bwMode="auto">
          <a:xfrm>
            <a:off x="457200" y="2301875"/>
            <a:ext cx="82296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ctr" anchorCtr="0" compatLnSpc="1">
            <a:prstTxWarp prst="textNoShape">
              <a:avLst/>
            </a:prstTxWarp>
          </a:bodyPr>
          <a:lstStyle/>
          <a:p>
            <a:pPr lvl="0"/>
            <a:r>
              <a:rPr lang="en-US" altLang="en-US" smtClean="0">
                <a:sym typeface="Arial" pitchFamily="34" charset="0"/>
              </a:rPr>
              <a:t>Click to edit Master title style</a:t>
            </a:r>
          </a:p>
        </p:txBody>
      </p:sp>
      <p:sp>
        <p:nvSpPr>
          <p:cNvPr id="1028" name="Rectangle 2"/>
          <p:cNvSpPr>
            <a:spLocks noGrp="1" noChangeArrowheads="1"/>
          </p:cNvSpPr>
          <p:nvPr>
            <p:ph type="body" idx="1"/>
          </p:nvPr>
        </p:nvSpPr>
        <p:spPr bwMode="auto">
          <a:xfrm>
            <a:off x="457200" y="3098800"/>
            <a:ext cx="8229600" cy="280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smtClean="0">
                <a:sym typeface="Arial" pitchFamily="34" charset="0"/>
              </a:rPr>
              <a:t>Click to edit Master text styles</a:t>
            </a:r>
          </a:p>
          <a:p>
            <a:pPr lvl="1"/>
            <a:r>
              <a:rPr lang="en-US" altLang="en-US" smtClean="0">
                <a:sym typeface="Arial" pitchFamily="34" charset="0"/>
              </a:rPr>
              <a:t>Second level</a:t>
            </a:r>
          </a:p>
          <a:p>
            <a:pPr lvl="2"/>
            <a:r>
              <a:rPr lang="en-US" altLang="en-US" smtClean="0">
                <a:sym typeface="Arial" pitchFamily="34" charset="0"/>
              </a:rPr>
              <a:t>Third level</a:t>
            </a:r>
          </a:p>
          <a:p>
            <a:pPr lvl="3"/>
            <a:r>
              <a:rPr lang="en-US" altLang="en-US" smtClean="0">
                <a:sym typeface="Arial" pitchFamily="34" charset="0"/>
              </a:rPr>
              <a:t>Fourth level</a:t>
            </a:r>
          </a:p>
          <a:p>
            <a:pPr lvl="4"/>
            <a:r>
              <a:rPr lang="en-US" altLang="en-US" smtClean="0">
                <a:sym typeface="Arial" pitchFamily="34" charset="0"/>
              </a:rPr>
              <a:t>Fifth level</a:t>
            </a:r>
          </a:p>
        </p:txBody>
      </p:sp>
      <p:sp>
        <p:nvSpPr>
          <p:cNvPr id="2" name="Text Box 3"/>
          <p:cNvSpPr txBox="1">
            <a:spLocks noGrp="1" noChangeArrowheads="1"/>
          </p:cNvSpPr>
          <p:nvPr>
            <p:ph type="sldNum" sz="quarter" idx="4"/>
          </p:nvPr>
        </p:nvSpPr>
        <p:spPr bwMode="auto">
          <a:xfrm>
            <a:off x="4429125" y="6399213"/>
            <a:ext cx="284163" cy="2794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eaLnBrk="1" hangingPunct="1">
              <a:defRPr sz="1200" b="1">
                <a:solidFill>
                  <a:srgbClr val="B1953A"/>
                </a:solidFill>
                <a:latin typeface="Arial" pitchFamily="34" charset="0"/>
                <a:cs typeface="Arial" pitchFamily="34" charset="0"/>
                <a:sym typeface="Arial" pitchFamily="34" charset="0"/>
              </a:defRPr>
            </a:lvl1pPr>
          </a:lstStyle>
          <a:p>
            <a:fld id="{3E8B3A32-CE7C-43E5-818E-DF8639F25155}" type="slidenum">
              <a:rPr lang="en-US" altLang="en-US">
                <a:ea typeface="ヒラギノ角ゴ ProN W3" charset="-128"/>
              </a:rPr>
              <a:pPr/>
              <a:t>‹#›</a:t>
            </a:fld>
            <a:endParaRPr lang="en-US" altLang="en-US">
              <a:ea typeface="ヒラギノ角ゴ ProN W3" charset="-128"/>
            </a:endParaRPr>
          </a:p>
        </p:txBody>
      </p:sp>
      <p:sp>
        <p:nvSpPr>
          <p:cNvPr id="1030" name="Rectangle 8"/>
          <p:cNvSpPr>
            <a:spLocks/>
          </p:cNvSpPr>
          <p:nvPr userDrawn="1"/>
        </p:nvSpPr>
        <p:spPr bwMode="auto">
          <a:xfrm>
            <a:off x="8001000" y="76200"/>
            <a:ext cx="1100138"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lvl1pPr eaLnBrk="0" hangingPunct="0">
              <a:defRPr sz="2400">
                <a:solidFill>
                  <a:srgbClr val="000000"/>
                </a:solidFill>
                <a:latin typeface="Calibri" pitchFamily="34" charset="0"/>
                <a:ea typeface="ヒラギノ角ゴ ProN W3" charset="-128"/>
                <a:sym typeface="Calibri" pitchFamily="34" charset="0"/>
              </a:defRPr>
            </a:lvl1pPr>
            <a:lvl2pPr marL="742950" indent="-285750" eaLnBrk="0" hangingPunct="0">
              <a:defRPr sz="2400">
                <a:solidFill>
                  <a:srgbClr val="000000"/>
                </a:solidFill>
                <a:latin typeface="Calibri" pitchFamily="34" charset="0"/>
                <a:ea typeface="ヒラギノ角ゴ ProN W3" charset="-128"/>
                <a:sym typeface="Calibri" pitchFamily="34" charset="0"/>
              </a:defRPr>
            </a:lvl2pPr>
            <a:lvl3pPr marL="1143000" indent="-228600" eaLnBrk="0" hangingPunct="0">
              <a:defRPr sz="2400">
                <a:solidFill>
                  <a:srgbClr val="000000"/>
                </a:solidFill>
                <a:latin typeface="Calibri" pitchFamily="34" charset="0"/>
                <a:ea typeface="ヒラギノ角ゴ ProN W3" charset="-128"/>
                <a:sym typeface="Calibri" pitchFamily="34" charset="0"/>
              </a:defRPr>
            </a:lvl3pPr>
            <a:lvl4pPr marL="1600200" indent="-228600" eaLnBrk="0" hangingPunct="0">
              <a:defRPr sz="2400">
                <a:solidFill>
                  <a:srgbClr val="000000"/>
                </a:solidFill>
                <a:latin typeface="Calibri" pitchFamily="34" charset="0"/>
                <a:ea typeface="ヒラギノ角ゴ ProN W3" charset="-128"/>
                <a:sym typeface="Calibri" pitchFamily="34" charset="0"/>
              </a:defRPr>
            </a:lvl4pPr>
            <a:lvl5pPr marL="2057400" indent="-228600" eaLnBrk="0" hangingPunct="0">
              <a:defRPr sz="2400">
                <a:solidFill>
                  <a:srgbClr val="000000"/>
                </a:solidFill>
                <a:latin typeface="Calibri" pitchFamily="34" charset="0"/>
                <a:ea typeface="ヒラギノ角ゴ ProN W3" charset="-128"/>
                <a:sym typeface="Calibri" pitchFamily="34" charset="0"/>
              </a:defRPr>
            </a:lvl5pPr>
            <a:lvl6pPr marL="2514600" indent="-228600" eaLnBrk="0" fontAlgn="base" hangingPunct="0">
              <a:spcBef>
                <a:spcPct val="0"/>
              </a:spcBef>
              <a:spcAft>
                <a:spcPct val="0"/>
              </a:spcAft>
              <a:defRPr sz="2400">
                <a:solidFill>
                  <a:srgbClr val="000000"/>
                </a:solidFill>
                <a:latin typeface="Calibri" pitchFamily="34" charset="0"/>
                <a:ea typeface="ヒラギノ角ゴ ProN W3" charset="-128"/>
                <a:sym typeface="Calibri" pitchFamily="34" charset="0"/>
              </a:defRPr>
            </a:lvl6pPr>
            <a:lvl7pPr marL="2971800" indent="-228600" eaLnBrk="0" fontAlgn="base" hangingPunct="0">
              <a:spcBef>
                <a:spcPct val="0"/>
              </a:spcBef>
              <a:spcAft>
                <a:spcPct val="0"/>
              </a:spcAft>
              <a:defRPr sz="2400">
                <a:solidFill>
                  <a:srgbClr val="000000"/>
                </a:solidFill>
                <a:latin typeface="Calibri" pitchFamily="34" charset="0"/>
                <a:ea typeface="ヒラギノ角ゴ ProN W3" charset="-128"/>
                <a:sym typeface="Calibri" pitchFamily="34" charset="0"/>
              </a:defRPr>
            </a:lvl7pPr>
            <a:lvl8pPr marL="3429000" indent="-228600" eaLnBrk="0" fontAlgn="base" hangingPunct="0">
              <a:spcBef>
                <a:spcPct val="0"/>
              </a:spcBef>
              <a:spcAft>
                <a:spcPct val="0"/>
              </a:spcAft>
              <a:defRPr sz="2400">
                <a:solidFill>
                  <a:srgbClr val="000000"/>
                </a:solidFill>
                <a:latin typeface="Calibri" pitchFamily="34" charset="0"/>
                <a:ea typeface="ヒラギノ角ゴ ProN W3" charset="-128"/>
                <a:sym typeface="Calibri" pitchFamily="34" charset="0"/>
              </a:defRPr>
            </a:lvl8pPr>
            <a:lvl9pPr marL="3886200" indent="-228600" eaLnBrk="0" fontAlgn="base" hangingPunct="0">
              <a:spcBef>
                <a:spcPct val="0"/>
              </a:spcBef>
              <a:spcAft>
                <a:spcPct val="0"/>
              </a:spcAft>
              <a:defRPr sz="2400">
                <a:solidFill>
                  <a:srgbClr val="000000"/>
                </a:solidFill>
                <a:latin typeface="Calibri" pitchFamily="34" charset="0"/>
                <a:ea typeface="ヒラギノ角ゴ ProN W3" charset="-128"/>
                <a:sym typeface="Calibri" pitchFamily="34" charset="0"/>
              </a:defRPr>
            </a:lvl9pPr>
          </a:lstStyle>
          <a:p>
            <a:pPr algn="ctr" eaLnBrk="1" hangingPunct="1">
              <a:defRPr/>
            </a:pPr>
            <a:r>
              <a:rPr lang="en-US" altLang="en-US" sz="900" b="1" dirty="0" smtClean="0">
                <a:solidFill>
                  <a:srgbClr val="5F3844"/>
                </a:solidFill>
                <a:latin typeface="Helvetica" charset="0"/>
                <a:sym typeface="Helvetica" charset="0"/>
              </a:rPr>
              <a:t>www.salga.org.za</a:t>
            </a:r>
          </a:p>
        </p:txBody>
      </p:sp>
    </p:spTree>
    <p:extLst>
      <p:ext uri="{BB962C8B-B14F-4D97-AF65-F5344CB8AC3E}">
        <p14:creationId xmlns:p14="http://schemas.microsoft.com/office/powerpoint/2010/main" val="26830198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wipe dir="d"/>
  </p:transition>
  <p:timing>
    <p:tnLst>
      <p:par>
        <p:cTn id="1" dur="indefinite" restart="never" nodeType="tmRoot"/>
      </p:par>
    </p:tnLst>
  </p:timing>
  <p:hf hdr="0" ftr="0" dt="0"/>
  <p:txStyles>
    <p:titleStyle>
      <a:lvl1pPr marL="39688" indent="-39688" algn="l" rtl="0" eaLnBrk="0" fontAlgn="base" hangingPunct="0">
        <a:spcBef>
          <a:spcPct val="0"/>
        </a:spcBef>
        <a:spcAft>
          <a:spcPct val="0"/>
        </a:spcAft>
        <a:defRPr sz="2400" b="1">
          <a:solidFill>
            <a:srgbClr val="205352"/>
          </a:solidFill>
          <a:latin typeface="+mj-lt"/>
          <a:ea typeface="+mj-ea"/>
          <a:cs typeface="+mj-cs"/>
          <a:sym typeface="Arial" pitchFamily="34" charset="0"/>
        </a:defRPr>
      </a:lvl1pPr>
      <a:lvl2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pitchFamily="34" charset="0"/>
        </a:defRPr>
      </a:lvl2pPr>
      <a:lvl3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pitchFamily="34" charset="0"/>
        </a:defRPr>
      </a:lvl3pPr>
      <a:lvl4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pitchFamily="34" charset="0"/>
        </a:defRPr>
      </a:lvl4pPr>
      <a:lvl5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pitchFamily="34" charset="0"/>
        </a:defRPr>
      </a:lvl5pPr>
      <a:lvl6pPr marL="4968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6pPr>
      <a:lvl7pPr marL="9540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7pPr>
      <a:lvl8pPr marL="14112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8pPr>
      <a:lvl9pPr marL="18684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9pPr>
    </p:titleStyle>
    <p:bodyStyle>
      <a:lvl1pPr marL="382588" indent="-342900" algn="l" rtl="0" eaLnBrk="0" fontAlgn="base" hangingPunct="0">
        <a:spcBef>
          <a:spcPts val="800"/>
        </a:spcBef>
        <a:spcAft>
          <a:spcPct val="0"/>
        </a:spcAft>
        <a:buClr>
          <a:srgbClr val="A37C00"/>
        </a:buClr>
        <a:buSzPct val="100000"/>
        <a:buFont typeface="Arial" pitchFamily="34" charset="0"/>
        <a:buChar char="•"/>
        <a:defRPr sz="1400">
          <a:solidFill>
            <a:srgbClr val="B1953A"/>
          </a:solidFill>
          <a:latin typeface="+mn-lt"/>
          <a:ea typeface="+mn-ea"/>
          <a:cs typeface="+mn-cs"/>
          <a:sym typeface="Arial" pitchFamily="34" charset="0"/>
        </a:defRPr>
      </a:lvl1pPr>
      <a:lvl2pPr marL="731838" indent="-285750" algn="l" rtl="0" eaLnBrk="0" fontAlgn="base" hangingPunct="0">
        <a:spcBef>
          <a:spcPts val="700"/>
        </a:spcBef>
        <a:spcAft>
          <a:spcPct val="0"/>
        </a:spcAft>
        <a:buClr>
          <a:srgbClr val="A37C00"/>
        </a:buClr>
        <a:buSzPct val="100000"/>
        <a:buFont typeface="Arial" pitchFamily="34" charset="0"/>
        <a:buChar char="–"/>
        <a:defRPr sz="1400">
          <a:solidFill>
            <a:srgbClr val="B1953A"/>
          </a:solidFill>
          <a:latin typeface="+mn-lt"/>
          <a:ea typeface="+mn-ea"/>
          <a:cs typeface="+mn-cs"/>
          <a:sym typeface="Arial" pitchFamily="34" charset="0"/>
        </a:defRPr>
      </a:lvl2pPr>
      <a:lvl3pPr marL="1131888" indent="-228600" algn="l" rtl="0" eaLnBrk="0" fontAlgn="base" hangingPunct="0">
        <a:spcBef>
          <a:spcPts val="600"/>
        </a:spcBef>
        <a:spcAft>
          <a:spcPct val="0"/>
        </a:spcAft>
        <a:buClr>
          <a:srgbClr val="A37C00"/>
        </a:buClr>
        <a:buSzPct val="100000"/>
        <a:buFont typeface="Arial" pitchFamily="34" charset="0"/>
        <a:buChar char="•"/>
        <a:defRPr sz="1400">
          <a:solidFill>
            <a:srgbClr val="B1953A"/>
          </a:solidFill>
          <a:latin typeface="+mn-lt"/>
          <a:ea typeface="+mn-ea"/>
          <a:cs typeface="+mn-cs"/>
          <a:sym typeface="Arial" pitchFamily="34" charset="0"/>
        </a:defRPr>
      </a:lvl3pPr>
      <a:lvl4pPr marL="1589088" indent="-228600" algn="l" rtl="0" eaLnBrk="0" fontAlgn="base" hangingPunct="0">
        <a:spcBef>
          <a:spcPts val="500"/>
        </a:spcBef>
        <a:spcAft>
          <a:spcPct val="0"/>
        </a:spcAft>
        <a:buClr>
          <a:srgbClr val="A37C00"/>
        </a:buClr>
        <a:buSzPct val="100000"/>
        <a:buFont typeface="Arial" pitchFamily="34" charset="0"/>
        <a:buChar char="–"/>
        <a:defRPr sz="1400">
          <a:solidFill>
            <a:srgbClr val="B1953A"/>
          </a:solidFill>
          <a:latin typeface="+mn-lt"/>
          <a:ea typeface="+mn-ea"/>
          <a:cs typeface="+mn-cs"/>
          <a:sym typeface="Arial" pitchFamily="34" charset="0"/>
        </a:defRPr>
      </a:lvl4pPr>
      <a:lvl5pPr marL="2046288" indent="-228600" algn="l" rtl="0" eaLnBrk="0" fontAlgn="base" hangingPunct="0">
        <a:spcBef>
          <a:spcPts val="500"/>
        </a:spcBef>
        <a:spcAft>
          <a:spcPct val="0"/>
        </a:spcAft>
        <a:buSzPct val="100000"/>
        <a:buFont typeface="Arial" pitchFamily="34" charset="0"/>
        <a:buChar char="»"/>
        <a:defRPr sz="1400">
          <a:solidFill>
            <a:srgbClr val="B1953A"/>
          </a:solidFill>
          <a:latin typeface="+mn-lt"/>
          <a:ea typeface="+mn-ea"/>
          <a:cs typeface="+mn-cs"/>
          <a:sym typeface="Arial" pitchFamily="34" charset="0"/>
        </a:defRPr>
      </a:lvl5pPr>
      <a:lvl6pPr marL="25034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6pPr>
      <a:lvl7pPr marL="29606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7pPr>
      <a:lvl8pPr marL="34178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8pPr>
      <a:lvl9pPr marL="3875088" indent="-228600" algn="l" rtl="0" fontAlgn="base">
        <a:spcBef>
          <a:spcPts val="500"/>
        </a:spcBef>
        <a:spcAft>
          <a:spcPct val="0"/>
        </a:spcAft>
        <a:buSzPct val="100000"/>
        <a:buFont typeface="Arial" charset="0"/>
        <a:buChar char="»"/>
        <a:defRPr sz="1400">
          <a:solidFill>
            <a:srgbClr val="A37C00"/>
          </a:solidFill>
          <a:latin typeface="+mn-lt"/>
          <a:ea typeface="+mn-ea"/>
          <a:cs typeface="+mn-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4429125" y="6399213"/>
            <a:ext cx="284163" cy="279400"/>
          </a:xfrm>
          <a:prstGeom prst="rect">
            <a:avLst/>
          </a:prstGeom>
          <a:noFill/>
          <a:ln w="12700">
            <a:noFill/>
            <a:miter lim="800000"/>
            <a:headEnd/>
            <a:tailEnd/>
          </a:ln>
        </p:spPr>
        <p:txBody>
          <a:bodyPr wrap="none" anchor="ctr"/>
          <a:lstStyle/>
          <a:p>
            <a:pPr algn="ctr"/>
            <a:fld id="{3F73C3F4-04AD-4A4C-821F-3BD57541495F}" type="slidenum">
              <a:rPr lang="en-ZA" sz="1200">
                <a:solidFill>
                  <a:schemeClr val="bg1"/>
                </a:solidFill>
              </a:rPr>
              <a:pPr algn="ctr"/>
              <a:t>1</a:t>
            </a:fld>
            <a:endParaRPr lang="en-US" sz="1200" b="1" dirty="0">
              <a:solidFill>
                <a:srgbClr val="A37C00"/>
              </a:solidFill>
              <a:latin typeface="Arial" charset="0"/>
              <a:cs typeface="Arial" charset="0"/>
              <a:sym typeface="Arial" charset="0"/>
            </a:endParaRPr>
          </a:p>
        </p:txBody>
      </p:sp>
      <p:sp>
        <p:nvSpPr>
          <p:cNvPr id="3076" name="Rectangle 10"/>
          <p:cNvSpPr>
            <a:spLocks noGrp="1" noChangeArrowheads="1"/>
          </p:cNvSpPr>
          <p:nvPr>
            <p:ph type="title"/>
          </p:nvPr>
        </p:nvSpPr>
        <p:spPr>
          <a:xfrm>
            <a:off x="611560" y="2780928"/>
            <a:ext cx="7924800" cy="2736304"/>
          </a:xfrm>
        </p:spPr>
        <p:txBody>
          <a:bodyPr rIns="132080"/>
          <a:lstStyle/>
          <a:p>
            <a:pPr marL="0">
              <a:spcAft>
                <a:spcPts val="600"/>
              </a:spcAft>
            </a:pPr>
            <a:r>
              <a:rPr lang="en-ZA" sz="3600" dirty="0" smtClean="0">
                <a:solidFill>
                  <a:schemeClr val="bg1"/>
                </a:solidFill>
              </a:rPr>
              <a:t/>
            </a:r>
            <a:br>
              <a:rPr lang="en-ZA" sz="3600" dirty="0" smtClean="0">
                <a:solidFill>
                  <a:schemeClr val="bg1"/>
                </a:solidFill>
              </a:rPr>
            </a:br>
            <a:r>
              <a:rPr lang="en-ZA" sz="2800" dirty="0" smtClean="0">
                <a:solidFill>
                  <a:schemeClr val="bg1"/>
                </a:solidFill>
              </a:rPr>
              <a:t>Comments </a:t>
            </a:r>
            <a:r>
              <a:rPr lang="en-ZA" sz="2800" dirty="0">
                <a:solidFill>
                  <a:schemeClr val="bg1"/>
                </a:solidFill>
              </a:rPr>
              <a:t>on the </a:t>
            </a:r>
            <a:r>
              <a:rPr lang="en-ZA" sz="2800" dirty="0" smtClean="0">
                <a:solidFill>
                  <a:schemeClr val="bg1"/>
                </a:solidFill>
              </a:rPr>
              <a:t>2015 </a:t>
            </a:r>
            <a:r>
              <a:rPr lang="en-ZA" sz="2800" dirty="0" err="1" smtClean="0">
                <a:solidFill>
                  <a:schemeClr val="bg1"/>
                </a:solidFill>
              </a:rPr>
              <a:t>DoRB</a:t>
            </a:r>
            <a:r>
              <a:rPr lang="en-ZA" sz="3600" dirty="0">
                <a:solidFill>
                  <a:schemeClr val="bg1"/>
                </a:solidFill>
              </a:rPr>
              <a:t/>
            </a:r>
            <a:br>
              <a:rPr lang="en-ZA" sz="3600" dirty="0">
                <a:solidFill>
                  <a:schemeClr val="bg1"/>
                </a:solidFill>
              </a:rPr>
            </a:br>
            <a:r>
              <a:rPr lang="en-ZA" sz="1400" dirty="0">
                <a:solidFill>
                  <a:schemeClr val="bg1"/>
                </a:solidFill>
              </a:rPr>
              <a:t/>
            </a:r>
            <a:br>
              <a:rPr lang="en-ZA" sz="1400" dirty="0">
                <a:solidFill>
                  <a:schemeClr val="bg1"/>
                </a:solidFill>
              </a:rPr>
            </a:br>
            <a:r>
              <a:rPr lang="en-ZA" sz="1400" dirty="0" smtClean="0">
                <a:solidFill>
                  <a:schemeClr val="bg1"/>
                </a:solidFill>
              </a:rPr>
              <a:t/>
            </a:r>
            <a:br>
              <a:rPr lang="en-ZA" sz="1400" dirty="0" smtClean="0">
                <a:solidFill>
                  <a:schemeClr val="bg1"/>
                </a:solidFill>
              </a:rPr>
            </a:br>
            <a:r>
              <a:rPr lang="en-ZA" sz="1400" dirty="0" smtClean="0">
                <a:solidFill>
                  <a:schemeClr val="bg1"/>
                </a:solidFill>
              </a:rPr>
              <a:t/>
            </a:r>
            <a:br>
              <a:rPr lang="en-ZA" sz="1400" dirty="0" smtClean="0">
                <a:solidFill>
                  <a:schemeClr val="bg1"/>
                </a:solidFill>
              </a:rPr>
            </a:br>
            <a:r>
              <a:rPr lang="en-ZA" sz="2000" dirty="0" smtClean="0">
                <a:solidFill>
                  <a:schemeClr val="bg1"/>
                </a:solidFill>
              </a:rPr>
              <a:t> Select Committee on Appropriations </a:t>
            </a:r>
            <a:r>
              <a:rPr lang="en-ZA" sz="2000" dirty="0">
                <a:solidFill>
                  <a:schemeClr val="bg1"/>
                </a:solidFill>
              </a:rPr>
              <a:t/>
            </a:r>
            <a:br>
              <a:rPr lang="en-ZA" sz="2000" dirty="0">
                <a:solidFill>
                  <a:schemeClr val="bg1"/>
                </a:solidFill>
              </a:rPr>
            </a:br>
            <a:r>
              <a:rPr lang="en-ZA" sz="2000" dirty="0">
                <a:solidFill>
                  <a:schemeClr val="bg1"/>
                </a:solidFill>
              </a:rPr>
              <a:t/>
            </a:r>
            <a:br>
              <a:rPr lang="en-ZA" sz="2000" dirty="0">
                <a:solidFill>
                  <a:schemeClr val="bg1"/>
                </a:solidFill>
              </a:rPr>
            </a:br>
            <a:r>
              <a:rPr lang="en-ZA" sz="2000" dirty="0" smtClean="0">
                <a:solidFill>
                  <a:schemeClr val="bg1"/>
                </a:solidFill>
              </a:rPr>
              <a:t>14 April 2015</a:t>
            </a:r>
            <a:r>
              <a:rPr lang="en-ZA" sz="2000" dirty="0">
                <a:solidFill>
                  <a:schemeClr val="bg1"/>
                </a:solidFill>
              </a:rPr>
              <a:t/>
            </a:r>
            <a:br>
              <a:rPr lang="en-ZA" sz="2000" dirty="0">
                <a:solidFill>
                  <a:schemeClr val="bg1"/>
                </a:solidFill>
              </a:rPr>
            </a:br>
            <a:r>
              <a:rPr lang="en-ZA" sz="2000" dirty="0" smtClean="0">
                <a:solidFill>
                  <a:schemeClr val="bg1"/>
                </a:solidFill>
              </a:rPr>
              <a:t/>
            </a:r>
            <a:br>
              <a:rPr lang="en-ZA" sz="2000" dirty="0" smtClean="0">
                <a:solidFill>
                  <a:schemeClr val="bg1"/>
                </a:solidFill>
              </a:rPr>
            </a:br>
            <a:r>
              <a:rPr lang="en-ZA" sz="2000" dirty="0" smtClean="0">
                <a:solidFill>
                  <a:schemeClr val="bg1"/>
                </a:solidFill>
              </a:rPr>
              <a:t/>
            </a:r>
            <a:br>
              <a:rPr lang="en-ZA" sz="2000" dirty="0" smtClean="0">
                <a:solidFill>
                  <a:schemeClr val="bg1"/>
                </a:solidFill>
              </a:rPr>
            </a:br>
            <a:r>
              <a:rPr lang="en-ZA" sz="1600" dirty="0" smtClean="0">
                <a:solidFill>
                  <a:schemeClr val="bg1"/>
                </a:solidFill>
              </a:rPr>
              <a:t/>
            </a:r>
            <a:br>
              <a:rPr lang="en-ZA" sz="1600" dirty="0" smtClean="0">
                <a:solidFill>
                  <a:schemeClr val="bg1"/>
                </a:solidFill>
              </a:rPr>
            </a:br>
            <a:r>
              <a:rPr lang="en-ZA" sz="1600" dirty="0">
                <a:solidFill>
                  <a:schemeClr val="bg1"/>
                </a:solidFill>
              </a:rPr>
              <a:t/>
            </a:r>
            <a:br>
              <a:rPr lang="en-ZA" sz="1600" dirty="0">
                <a:solidFill>
                  <a:schemeClr val="bg1"/>
                </a:solidFill>
              </a:rPr>
            </a:br>
            <a:endParaRPr lang="en-ZA" sz="1600" dirty="0">
              <a:solidFill>
                <a:schemeClr val="bg1"/>
              </a:solidFill>
            </a:endParaRPr>
          </a:p>
        </p:txBody>
      </p:sp>
      <p:sp>
        <p:nvSpPr>
          <p:cNvPr id="6" name="Rectangle 5"/>
          <p:cNvSpPr/>
          <p:nvPr/>
        </p:nvSpPr>
        <p:spPr>
          <a:xfrm>
            <a:off x="8100392" y="6135301"/>
            <a:ext cx="1535609" cy="276999"/>
          </a:xfrm>
          <a:prstGeom prst="rect">
            <a:avLst/>
          </a:prstGeom>
        </p:spPr>
        <p:txBody>
          <a:bodyPr wrap="square">
            <a:spAutoFit/>
          </a:bodyPr>
          <a:lstStyle/>
          <a:p>
            <a:fld id="{80EAB921-BD33-4E5E-93E4-CDC839A130D2}" type="slidenum">
              <a:rPr lang="en-US" sz="1200" b="1" smtClean="0">
                <a:solidFill>
                  <a:srgbClr val="A37C00"/>
                </a:solidFill>
                <a:latin typeface="Arial" charset="0"/>
                <a:cs typeface="Arial" charset="0"/>
                <a:sym typeface="Arial" charset="0"/>
              </a:rPr>
              <a:pPr/>
              <a:t>1</a:t>
            </a:fld>
            <a:endParaRPr lang="en-ZA"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0" y="2209800"/>
            <a:ext cx="9144000" cy="4648200"/>
          </a:xfrm>
        </p:spPr>
        <p:txBody>
          <a:bodyPr/>
          <a:lstStyle/>
          <a:p>
            <a:pPr marL="342900" lvl="1" algn="just">
              <a:spcBef>
                <a:spcPct val="0"/>
              </a:spcBef>
              <a:spcAft>
                <a:spcPts val="0"/>
              </a:spcAft>
              <a:buSzPct val="90000"/>
            </a:pPr>
            <a:r>
              <a:rPr lang="en-ZA" sz="1600" dirty="0" smtClean="0">
                <a:solidFill>
                  <a:srgbClr val="000000"/>
                </a:solidFill>
                <a:cs typeface="Arial" panose="020B0604020202020204" pitchFamily="34" charset="0"/>
              </a:rPr>
              <a:t>With all the positives noted above, as SALGA we are still not happy with the less than 10% of the fiscus going to LG compared to other spheres of government</a:t>
            </a:r>
          </a:p>
          <a:p>
            <a:pPr marL="342900" lvl="1" algn="just">
              <a:spcBef>
                <a:spcPct val="0"/>
              </a:spcBef>
              <a:spcAft>
                <a:spcPts val="0"/>
              </a:spcAft>
              <a:buSzPct val="90000"/>
            </a:pPr>
            <a:endParaRPr lang="en-ZA" sz="1600" dirty="0">
              <a:solidFill>
                <a:srgbClr val="000000"/>
              </a:solidFill>
              <a:cs typeface="Arial" panose="020B0604020202020204" pitchFamily="34" charset="0"/>
            </a:endParaRPr>
          </a:p>
          <a:p>
            <a:pPr marL="285750" lvl="1" algn="just">
              <a:spcBef>
                <a:spcPct val="0"/>
              </a:spcBef>
              <a:spcAft>
                <a:spcPts val="0"/>
              </a:spcAft>
              <a:buSzPct val="90000"/>
            </a:pPr>
            <a:r>
              <a:rPr lang="en-ZA" sz="1600" dirty="0" smtClean="0">
                <a:solidFill>
                  <a:srgbClr val="000000"/>
                </a:solidFill>
                <a:cs typeface="Arial" panose="020B0604020202020204" pitchFamily="34" charset="0"/>
              </a:rPr>
              <a:t>The as yet unresolved issue of the </a:t>
            </a:r>
            <a:r>
              <a:rPr lang="en-ZA" sz="1600" dirty="0">
                <a:solidFill>
                  <a:srgbClr val="000000"/>
                </a:solidFill>
                <a:cs typeface="Arial" panose="020B0604020202020204" pitchFamily="34" charset="0"/>
              </a:rPr>
              <a:t>Human Settlements Development Grant is a matter </a:t>
            </a:r>
            <a:r>
              <a:rPr lang="en-ZA" sz="1600" dirty="0" smtClean="0">
                <a:solidFill>
                  <a:srgbClr val="000000"/>
                </a:solidFill>
                <a:cs typeface="Arial" panose="020B0604020202020204" pitchFamily="34" charset="0"/>
              </a:rPr>
              <a:t>of concern to us and should remain a matter of </a:t>
            </a:r>
            <a:r>
              <a:rPr lang="en-ZA" sz="1600" dirty="0">
                <a:solidFill>
                  <a:srgbClr val="000000"/>
                </a:solidFill>
                <a:cs typeface="Arial" panose="020B0604020202020204" pitchFamily="34" charset="0"/>
              </a:rPr>
              <a:t>on-going discussion between </a:t>
            </a:r>
            <a:r>
              <a:rPr lang="en-ZA" sz="1600" dirty="0" smtClean="0">
                <a:solidFill>
                  <a:srgbClr val="000000"/>
                </a:solidFill>
                <a:cs typeface="Arial" panose="020B0604020202020204" pitchFamily="34" charset="0"/>
              </a:rPr>
              <a:t>SALGA, </a:t>
            </a:r>
            <a:r>
              <a:rPr lang="en-ZA" sz="1600" dirty="0">
                <a:solidFill>
                  <a:srgbClr val="000000"/>
                </a:solidFill>
                <a:cs typeface="Arial" panose="020B0604020202020204" pitchFamily="34" charset="0"/>
              </a:rPr>
              <a:t>NT and the Human Settlements Department </a:t>
            </a:r>
            <a:endParaRPr lang="en-ZA" sz="1600" dirty="0" smtClean="0">
              <a:solidFill>
                <a:srgbClr val="000000"/>
              </a:solidFill>
              <a:cs typeface="Arial" panose="020B0604020202020204" pitchFamily="34" charset="0"/>
            </a:endParaRPr>
          </a:p>
          <a:p>
            <a:pPr marL="285750" lvl="1" algn="just">
              <a:spcBef>
                <a:spcPct val="0"/>
              </a:spcBef>
              <a:spcAft>
                <a:spcPts val="0"/>
              </a:spcAft>
              <a:buSzPct val="90000"/>
            </a:pPr>
            <a:endParaRPr lang="en-ZA" sz="1600" dirty="0">
              <a:solidFill>
                <a:srgbClr val="000000"/>
              </a:solidFill>
              <a:ea typeface="Calibri"/>
              <a:cs typeface="Arial" panose="020B0604020202020204" pitchFamily="34" charset="0"/>
            </a:endParaRPr>
          </a:p>
          <a:p>
            <a:pPr marL="285750" lvl="1" algn="just">
              <a:spcBef>
                <a:spcPct val="0"/>
              </a:spcBef>
              <a:spcAft>
                <a:spcPts val="0"/>
              </a:spcAft>
              <a:buSzPct val="90000"/>
            </a:pPr>
            <a:r>
              <a:rPr lang="en-ZA" sz="1600" dirty="0" smtClean="0">
                <a:solidFill>
                  <a:prstClr val="black"/>
                </a:solidFill>
                <a:ea typeface="Calibri"/>
                <a:cs typeface="Times New Roman"/>
              </a:rPr>
              <a:t>We will continue pursuing our proposal for an increased fiscal support for small rural municipalities with limited tax base</a:t>
            </a:r>
          </a:p>
          <a:p>
            <a:pPr marL="0" lvl="1" indent="0" algn="just">
              <a:spcBef>
                <a:spcPct val="0"/>
              </a:spcBef>
              <a:spcAft>
                <a:spcPts val="0"/>
              </a:spcAft>
              <a:buSzPct val="90000"/>
              <a:buNone/>
            </a:pPr>
            <a:endParaRPr lang="en-ZA" sz="1600" dirty="0" smtClean="0">
              <a:solidFill>
                <a:prstClr val="black"/>
              </a:solidFill>
              <a:ea typeface="Calibri"/>
              <a:cs typeface="Times New Roman"/>
            </a:endParaRPr>
          </a:p>
          <a:p>
            <a:pPr marL="285750" lvl="1" algn="just">
              <a:spcBef>
                <a:spcPct val="0"/>
              </a:spcBef>
              <a:spcAft>
                <a:spcPts val="0"/>
              </a:spcAft>
              <a:buSzPct val="90000"/>
            </a:pPr>
            <a:r>
              <a:rPr lang="en-ZA" sz="1600" dirty="0" smtClean="0">
                <a:solidFill>
                  <a:prstClr val="black"/>
                </a:solidFill>
                <a:ea typeface="Calibri"/>
                <a:cs typeface="Times New Roman"/>
              </a:rPr>
              <a:t>We will again endeavour to work with both the Treasury </a:t>
            </a:r>
            <a:r>
              <a:rPr lang="en-ZA" sz="1600" dirty="0">
                <a:solidFill>
                  <a:prstClr val="black"/>
                </a:solidFill>
                <a:ea typeface="Calibri"/>
                <a:cs typeface="Times New Roman"/>
              </a:rPr>
              <a:t>and the FFC </a:t>
            </a:r>
            <a:r>
              <a:rPr lang="en-ZA" sz="1600" dirty="0" smtClean="0">
                <a:solidFill>
                  <a:prstClr val="black"/>
                </a:solidFill>
                <a:ea typeface="Calibri"/>
                <a:cs typeface="Times New Roman"/>
              </a:rPr>
              <a:t>in investigating a more </a:t>
            </a:r>
            <a:r>
              <a:rPr lang="en-ZA" sz="1600" dirty="0">
                <a:solidFill>
                  <a:prstClr val="black"/>
                </a:solidFill>
                <a:ea typeface="Calibri"/>
                <a:cs typeface="Times New Roman"/>
              </a:rPr>
              <a:t>workable district revenue generation and funding </a:t>
            </a:r>
            <a:r>
              <a:rPr lang="en-ZA" sz="1600" dirty="0" smtClean="0">
                <a:solidFill>
                  <a:prstClr val="black"/>
                </a:solidFill>
                <a:ea typeface="Calibri"/>
                <a:cs typeface="Times New Roman"/>
              </a:rPr>
              <a:t>model</a:t>
            </a:r>
          </a:p>
          <a:p>
            <a:pPr marL="285750" algn="just">
              <a:spcBef>
                <a:spcPct val="0"/>
              </a:spcBef>
              <a:spcAft>
                <a:spcPts val="600"/>
              </a:spcAft>
              <a:buSzPct val="90000"/>
            </a:pPr>
            <a:endParaRPr lang="en-ZA" sz="1600" dirty="0">
              <a:solidFill>
                <a:prstClr val="black"/>
              </a:solidFill>
              <a:ea typeface="Calibri"/>
              <a:cs typeface="Times New Roman"/>
            </a:endParaRPr>
          </a:p>
          <a:p>
            <a:pPr marL="228600" indent="-228600" algn="just">
              <a:spcBef>
                <a:spcPct val="0"/>
              </a:spcBef>
              <a:spcAft>
                <a:spcPts val="600"/>
              </a:spcAft>
              <a:buSzPct val="90000"/>
            </a:pPr>
            <a:r>
              <a:rPr lang="en-ZA" sz="1600" dirty="0">
                <a:solidFill>
                  <a:prstClr val="black"/>
                </a:solidFill>
                <a:cs typeface="Times New Roman"/>
              </a:rPr>
              <a:t>The issue of </a:t>
            </a:r>
            <a:r>
              <a:rPr lang="en-ZA" sz="1600" dirty="0" smtClean="0">
                <a:solidFill>
                  <a:prstClr val="black"/>
                </a:solidFill>
                <a:cs typeface="Times New Roman"/>
              </a:rPr>
              <a:t>state, households and private business </a:t>
            </a:r>
            <a:r>
              <a:rPr lang="en-ZA" sz="1600" dirty="0">
                <a:solidFill>
                  <a:prstClr val="black"/>
                </a:solidFill>
                <a:cs typeface="Times New Roman"/>
              </a:rPr>
              <a:t>indebtedness to </a:t>
            </a:r>
            <a:r>
              <a:rPr lang="en-ZA" sz="1600" dirty="0" smtClean="0">
                <a:solidFill>
                  <a:prstClr val="black"/>
                </a:solidFill>
                <a:cs typeface="Times New Roman"/>
              </a:rPr>
              <a:t>municipalities continues to be an albatross to us. Likewise, the issue of indebtedness of municipalities to Eskom and Water Boards does need urgent attention and resolution by all – more in this in a bit</a:t>
            </a:r>
            <a:endParaRPr lang="en-ZA" sz="1600" dirty="0">
              <a:solidFill>
                <a:prstClr val="black"/>
              </a:solidFill>
              <a:cs typeface="Times New Roman"/>
            </a:endParaRPr>
          </a:p>
          <a:p>
            <a:pPr marL="577850" lvl="1" indent="-228600">
              <a:spcBef>
                <a:spcPct val="0"/>
              </a:spcBef>
              <a:spcAft>
                <a:spcPts val="600"/>
              </a:spcAft>
              <a:buSzPct val="90000"/>
              <a:defRPr/>
            </a:pPr>
            <a:endParaRPr lang="en-ZA" sz="3200" dirty="0" smtClean="0">
              <a:solidFill>
                <a:srgbClr val="000000"/>
              </a:solidFill>
            </a:endParaRPr>
          </a:p>
          <a:p>
            <a:pPr marL="228600" indent="-228600">
              <a:spcBef>
                <a:spcPct val="0"/>
              </a:spcBef>
              <a:spcAft>
                <a:spcPts val="600"/>
              </a:spcAft>
              <a:buSzPct val="90000"/>
              <a:defRPr/>
            </a:pPr>
            <a:endParaRPr lang="en-ZA" sz="3200" dirty="0" smtClean="0">
              <a:solidFill>
                <a:srgbClr val="000000"/>
              </a:solidFill>
            </a:endParaRPr>
          </a:p>
          <a:p>
            <a:pPr marL="228600" indent="-228600">
              <a:spcBef>
                <a:spcPct val="0"/>
              </a:spcBef>
              <a:spcAft>
                <a:spcPts val="600"/>
              </a:spcAft>
              <a:buSzPct val="90000"/>
              <a:defRPr/>
            </a:pPr>
            <a:endParaRPr lang="en-ZA" sz="3200" dirty="0" smtClean="0">
              <a:solidFill>
                <a:srgbClr val="000000"/>
              </a:solidFill>
            </a:endParaRPr>
          </a:p>
        </p:txBody>
      </p:sp>
      <p:sp>
        <p:nvSpPr>
          <p:cNvPr id="4" name="Title 1"/>
          <p:cNvSpPr txBox="1">
            <a:spLocks/>
          </p:cNvSpPr>
          <p:nvPr/>
        </p:nvSpPr>
        <p:spPr bwMode="auto">
          <a:xfrm>
            <a:off x="2699792" y="838200"/>
            <a:ext cx="4968552" cy="1143000"/>
          </a:xfrm>
          <a:prstGeom prst="rect">
            <a:avLst/>
          </a:prstGeom>
          <a:noFill/>
          <a:ln w="12700">
            <a:noFill/>
            <a:miter lim="800000"/>
            <a:headEnd/>
            <a:tailEnd/>
          </a:ln>
        </p:spPr>
        <p:txBody>
          <a:bodyPr lIns="50800" tIns="50800" bIns="50800" anchor="ctr"/>
          <a:lstStyle/>
          <a:p>
            <a:pPr lvl="0" algn="ctr"/>
            <a:r>
              <a:rPr lang="en-ZA" sz="2400" b="1" dirty="0">
                <a:solidFill>
                  <a:schemeClr val="tx2"/>
                </a:solidFill>
                <a:latin typeface="+mj-lt"/>
                <a:sym typeface="Arial" charset="0"/>
              </a:rPr>
              <a:t>Major Changes / Additions in the </a:t>
            </a:r>
            <a:endParaRPr lang="en-ZA" sz="2400" b="1" dirty="0" smtClean="0">
              <a:solidFill>
                <a:schemeClr val="tx2"/>
              </a:solidFill>
              <a:latin typeface="+mj-lt"/>
              <a:sym typeface="Arial" charset="0"/>
            </a:endParaRPr>
          </a:p>
          <a:p>
            <a:pPr lvl="0" algn="ctr"/>
            <a:r>
              <a:rPr lang="en-ZA" sz="2400" b="1" dirty="0" smtClean="0">
                <a:solidFill>
                  <a:schemeClr val="tx2"/>
                </a:solidFill>
                <a:latin typeface="+mj-lt"/>
                <a:sym typeface="Arial" charset="0"/>
              </a:rPr>
              <a:t>2015 </a:t>
            </a:r>
            <a:r>
              <a:rPr lang="en-ZA" sz="2400" b="1" dirty="0" err="1">
                <a:solidFill>
                  <a:schemeClr val="tx2"/>
                </a:solidFill>
                <a:latin typeface="+mj-lt"/>
                <a:sym typeface="Arial" charset="0"/>
              </a:rPr>
              <a:t>DoR</a:t>
            </a:r>
            <a:r>
              <a:rPr lang="en-ZA" sz="2400" b="1" dirty="0">
                <a:solidFill>
                  <a:schemeClr val="tx2"/>
                </a:solidFill>
                <a:latin typeface="+mj-lt"/>
                <a:sym typeface="Arial" charset="0"/>
              </a:rPr>
              <a:t> </a:t>
            </a:r>
          </a:p>
        </p:txBody>
      </p:sp>
      <p:sp>
        <p:nvSpPr>
          <p:cNvPr id="5" name="Slide Number Placeholder 4"/>
          <p:cNvSpPr>
            <a:spLocks noGrp="1"/>
          </p:cNvSpPr>
          <p:nvPr>
            <p:ph type="sldNum" sz="quarter" idx="10"/>
          </p:nvPr>
        </p:nvSpPr>
        <p:spPr/>
        <p:txBody>
          <a:bodyPr/>
          <a:lstStyle/>
          <a:p>
            <a:pPr>
              <a:defRPr/>
            </a:pPr>
            <a:fld id="{600E9ACD-F826-4898-87D4-66AE87CD4CBD}" type="slidenum">
              <a:rPr lang="en-US" smtClean="0"/>
              <a:pPr>
                <a:defRPr/>
              </a:pPr>
              <a:t>10</a:t>
            </a:fld>
            <a:endParaRPr lang="en-US"/>
          </a:p>
        </p:txBody>
      </p:sp>
    </p:spTree>
    <p:extLst>
      <p:ext uri="{BB962C8B-B14F-4D97-AF65-F5344CB8AC3E}">
        <p14:creationId xmlns:p14="http://schemas.microsoft.com/office/powerpoint/2010/main" val="1036041758"/>
      </p:ext>
    </p:extLst>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824" y="1052736"/>
            <a:ext cx="5698976" cy="864097"/>
          </a:xfrm>
        </p:spPr>
        <p:txBody>
          <a:bodyPr/>
          <a:lstStyle/>
          <a:p>
            <a:pPr marL="0" lvl="0" indent="0" algn="ctr" eaLnBrk="1" hangingPunct="1"/>
            <a:r>
              <a:rPr lang="en-ZA" kern="1200" dirty="0" smtClean="0">
                <a:solidFill>
                  <a:prstClr val="black">
                    <a:lumMod val="65000"/>
                    <a:lumOff val="35000"/>
                  </a:prstClr>
                </a:solidFill>
                <a:latin typeface="Calibri" pitchFamily="34" charset="0"/>
                <a:ea typeface="ヒラギノ角ゴ ProN W3" pitchFamily="1" charset="-128"/>
              </a:rPr>
              <a:t/>
            </a:r>
            <a:br>
              <a:rPr lang="en-ZA" kern="1200" dirty="0" smtClean="0">
                <a:solidFill>
                  <a:prstClr val="black">
                    <a:lumMod val="65000"/>
                    <a:lumOff val="35000"/>
                  </a:prstClr>
                </a:solidFill>
                <a:latin typeface="Calibri" pitchFamily="34" charset="0"/>
                <a:ea typeface="ヒラギノ角ゴ ProN W3" pitchFamily="1" charset="-128"/>
              </a:rPr>
            </a:br>
            <a:r>
              <a:rPr lang="en-ZA" kern="1200" dirty="0" smtClean="0">
                <a:solidFill>
                  <a:schemeClr val="tx2"/>
                </a:solidFill>
                <a:ea typeface="ヒラギノ角ゴ ProN W3" pitchFamily="1" charset="-128"/>
              </a:rPr>
              <a:t>Major </a:t>
            </a:r>
            <a:r>
              <a:rPr lang="en-ZA" kern="1200" dirty="0">
                <a:solidFill>
                  <a:schemeClr val="tx2"/>
                </a:solidFill>
                <a:ea typeface="ヒラギノ角ゴ ProN W3" pitchFamily="1" charset="-128"/>
              </a:rPr>
              <a:t>Changes / Additions in the </a:t>
            </a:r>
            <a:r>
              <a:rPr lang="en-ZA" kern="1200" dirty="0" smtClean="0">
                <a:solidFill>
                  <a:schemeClr val="tx2"/>
                </a:solidFill>
                <a:ea typeface="ヒラギノ角ゴ ProN W3" pitchFamily="1" charset="-128"/>
              </a:rPr>
              <a:t/>
            </a:r>
            <a:br>
              <a:rPr lang="en-ZA" kern="1200" dirty="0" smtClean="0">
                <a:solidFill>
                  <a:schemeClr val="tx2"/>
                </a:solidFill>
                <a:ea typeface="ヒラギノ角ゴ ProN W3" pitchFamily="1" charset="-128"/>
              </a:rPr>
            </a:br>
            <a:r>
              <a:rPr lang="en-ZA" kern="1200" dirty="0" smtClean="0">
                <a:solidFill>
                  <a:schemeClr val="tx2"/>
                </a:solidFill>
                <a:ea typeface="ヒラギノ角ゴ ProN W3" pitchFamily="1" charset="-128"/>
              </a:rPr>
              <a:t>2015 </a:t>
            </a:r>
            <a:r>
              <a:rPr lang="en-ZA" kern="1200" dirty="0" err="1">
                <a:solidFill>
                  <a:schemeClr val="tx2"/>
                </a:solidFill>
                <a:ea typeface="ヒラギノ角ゴ ProN W3" pitchFamily="1" charset="-128"/>
              </a:rPr>
              <a:t>DoR</a:t>
            </a:r>
            <a:r>
              <a:rPr lang="en-ZA" kern="1200" dirty="0">
                <a:solidFill>
                  <a:schemeClr val="tx2"/>
                </a:solidFill>
                <a:ea typeface="ヒラギノ角ゴ ProN W3" pitchFamily="1" charset="-128"/>
              </a:rPr>
              <a:t> </a:t>
            </a:r>
            <a:r>
              <a:rPr lang="en-ZA" b="0" kern="1200" dirty="0">
                <a:solidFill>
                  <a:prstClr val="black">
                    <a:lumMod val="65000"/>
                    <a:lumOff val="35000"/>
                  </a:prstClr>
                </a:solidFill>
                <a:latin typeface="Calibri" pitchFamily="34" charset="0"/>
                <a:ea typeface="ヒラギノ角ゴ ProN W3" pitchFamily="1" charset="-128"/>
              </a:rPr>
              <a:t/>
            </a:r>
            <a:br>
              <a:rPr lang="en-ZA" b="0" kern="1200" dirty="0">
                <a:solidFill>
                  <a:prstClr val="black">
                    <a:lumMod val="65000"/>
                    <a:lumOff val="35000"/>
                  </a:prstClr>
                </a:solidFill>
                <a:latin typeface="Calibri" pitchFamily="34" charset="0"/>
                <a:ea typeface="ヒラギノ角ゴ ProN W3" pitchFamily="1" charset="-128"/>
              </a:rPr>
            </a:br>
            <a:endParaRPr lang="en-ZA" dirty="0"/>
          </a:p>
        </p:txBody>
      </p:sp>
      <p:sp>
        <p:nvSpPr>
          <p:cNvPr id="3" name="Content Placeholder 2"/>
          <p:cNvSpPr>
            <a:spLocks noGrp="1"/>
          </p:cNvSpPr>
          <p:nvPr>
            <p:ph idx="1"/>
          </p:nvPr>
        </p:nvSpPr>
        <p:spPr>
          <a:xfrm>
            <a:off x="0" y="2276872"/>
            <a:ext cx="9144000" cy="4464496"/>
          </a:xfrm>
        </p:spPr>
        <p:txBody>
          <a:bodyPr/>
          <a:lstStyle/>
          <a:p>
            <a:pPr marL="228600" lvl="0" indent="-228600" algn="just">
              <a:spcBef>
                <a:spcPct val="0"/>
              </a:spcBef>
              <a:spcAft>
                <a:spcPts val="600"/>
              </a:spcAft>
              <a:buSzPct val="90000"/>
              <a:defRPr/>
            </a:pPr>
            <a:r>
              <a:rPr lang="en-ZA" sz="1730" dirty="0">
                <a:solidFill>
                  <a:prstClr val="black"/>
                </a:solidFill>
                <a:latin typeface="Arial Narrow" panose="020B0606020202030204" pitchFamily="34" charset="0"/>
                <a:ea typeface="Calibri"/>
                <a:cs typeface="Times New Roman"/>
              </a:rPr>
              <a:t>As we continue to articulate the need for increased LG funding, we are equally mindful of our responsibility to ensure better </a:t>
            </a:r>
            <a:r>
              <a:rPr lang="en-ZA" sz="1800" dirty="0">
                <a:solidFill>
                  <a:prstClr val="black"/>
                </a:solidFill>
                <a:latin typeface="Arial Narrow" panose="020B0606020202030204" pitchFamily="34" charset="0"/>
                <a:ea typeface="Calibri"/>
                <a:cs typeface="Times New Roman"/>
              </a:rPr>
              <a:t>management of these resources</a:t>
            </a:r>
          </a:p>
          <a:p>
            <a:pPr marL="577850" lvl="1" indent="-228600" algn="just">
              <a:spcBef>
                <a:spcPct val="0"/>
              </a:spcBef>
              <a:spcAft>
                <a:spcPts val="600"/>
              </a:spcAft>
              <a:buSzPct val="90000"/>
              <a:defRPr/>
            </a:pPr>
            <a:r>
              <a:rPr lang="en-ZA" sz="1800" dirty="0">
                <a:solidFill>
                  <a:prstClr val="black"/>
                </a:solidFill>
                <a:latin typeface="Arial Narrow" panose="020B0606020202030204" pitchFamily="34" charset="0"/>
                <a:ea typeface="Calibri"/>
                <a:cs typeface="Times New Roman"/>
              </a:rPr>
              <a:t>Accordingly, in 2015/16 </a:t>
            </a:r>
            <a:r>
              <a:rPr lang="en-ZA" sz="1800" dirty="0" smtClean="0">
                <a:solidFill>
                  <a:prstClr val="black"/>
                </a:solidFill>
                <a:latin typeface="Arial Narrow" panose="020B0606020202030204" pitchFamily="34" charset="0"/>
                <a:ea typeface="Calibri"/>
                <a:cs typeface="Times New Roman"/>
              </a:rPr>
              <a:t>SALGA </a:t>
            </a:r>
            <a:r>
              <a:rPr lang="en-ZA" sz="1800" dirty="0">
                <a:solidFill>
                  <a:prstClr val="black"/>
                </a:solidFill>
                <a:latin typeface="Arial Narrow" panose="020B0606020202030204" pitchFamily="34" charset="0"/>
                <a:ea typeface="Calibri"/>
                <a:cs typeface="Times New Roman"/>
              </a:rPr>
              <a:t>will invest more in monitoring the performance and capacitation of municipal oversight structures such as MPAC Committees, Audit Committees and the Internal Audit </a:t>
            </a:r>
            <a:r>
              <a:rPr lang="en-ZA" sz="1800" dirty="0" smtClean="0">
                <a:solidFill>
                  <a:prstClr val="black"/>
                </a:solidFill>
                <a:latin typeface="Arial Narrow" panose="020B0606020202030204" pitchFamily="34" charset="0"/>
                <a:ea typeface="Calibri"/>
                <a:cs typeface="Times New Roman"/>
              </a:rPr>
              <a:t>function</a:t>
            </a:r>
          </a:p>
          <a:p>
            <a:pPr marL="577850" lvl="1" indent="-228600" algn="just">
              <a:spcBef>
                <a:spcPct val="0"/>
              </a:spcBef>
              <a:spcAft>
                <a:spcPts val="600"/>
              </a:spcAft>
              <a:buSzPct val="90000"/>
              <a:defRPr/>
            </a:pPr>
            <a:r>
              <a:rPr lang="en-ZA" sz="1800" dirty="0" smtClean="0">
                <a:solidFill>
                  <a:prstClr val="black"/>
                </a:solidFill>
                <a:latin typeface="Arial Narrow" panose="020B0606020202030204" pitchFamily="34" charset="0"/>
                <a:ea typeface="Calibri"/>
                <a:cs typeface="Times New Roman"/>
              </a:rPr>
              <a:t>We will encourage municipalities to strive for value for money and implement the cost saving provisions recommended by Treasury</a:t>
            </a:r>
            <a:endParaRPr lang="en-ZA" sz="1800" dirty="0">
              <a:solidFill>
                <a:prstClr val="black"/>
              </a:solidFill>
              <a:latin typeface="Arial Narrow" panose="020B0606020202030204" pitchFamily="34" charset="0"/>
              <a:ea typeface="Calibri"/>
              <a:cs typeface="Times New Roman"/>
            </a:endParaRPr>
          </a:p>
          <a:p>
            <a:pPr marL="577850" lvl="1" indent="-228600" algn="just">
              <a:spcBef>
                <a:spcPct val="0"/>
              </a:spcBef>
              <a:spcAft>
                <a:spcPts val="600"/>
              </a:spcAft>
              <a:buSzPct val="90000"/>
              <a:defRPr/>
            </a:pPr>
            <a:r>
              <a:rPr lang="en-ZA" sz="1800" dirty="0" smtClean="0">
                <a:solidFill>
                  <a:prstClr val="black"/>
                </a:solidFill>
                <a:latin typeface="Arial Narrow" panose="020B0606020202030204" pitchFamily="34" charset="0"/>
                <a:ea typeface="Calibri"/>
                <a:cs typeface="Times New Roman"/>
              </a:rPr>
              <a:t>Equally</a:t>
            </a:r>
            <a:r>
              <a:rPr lang="en-ZA" sz="1800" dirty="0">
                <a:solidFill>
                  <a:prstClr val="black"/>
                </a:solidFill>
                <a:latin typeface="Arial Narrow" panose="020B0606020202030204" pitchFamily="34" charset="0"/>
                <a:ea typeface="Calibri"/>
                <a:cs typeface="Times New Roman"/>
              </a:rPr>
              <a:t>, we will continue engaging with NT and </a:t>
            </a:r>
            <a:r>
              <a:rPr lang="en-ZA" sz="1800" dirty="0" err="1">
                <a:solidFill>
                  <a:prstClr val="black"/>
                </a:solidFill>
                <a:latin typeface="Arial Narrow" panose="020B0606020202030204" pitchFamily="34" charset="0"/>
                <a:ea typeface="Calibri"/>
                <a:cs typeface="Times New Roman"/>
              </a:rPr>
              <a:t>DCoG</a:t>
            </a:r>
            <a:r>
              <a:rPr lang="en-ZA" sz="1800" dirty="0">
                <a:solidFill>
                  <a:prstClr val="black"/>
                </a:solidFill>
                <a:latin typeface="Arial Narrow" panose="020B0606020202030204" pitchFamily="34" charset="0"/>
                <a:ea typeface="Calibri"/>
                <a:cs typeface="Times New Roman"/>
              </a:rPr>
              <a:t> on the matter of unfunded and underfunded mandates as was agreed upon at the Budget Forum</a:t>
            </a:r>
          </a:p>
          <a:p>
            <a:pPr marL="577850" lvl="1" indent="-228600" algn="just">
              <a:spcBef>
                <a:spcPct val="0"/>
              </a:spcBef>
              <a:spcAft>
                <a:spcPts val="600"/>
              </a:spcAft>
              <a:buSzPct val="90000"/>
              <a:defRPr/>
            </a:pPr>
            <a:r>
              <a:rPr lang="en-ZA" sz="1800" dirty="0" smtClean="0">
                <a:solidFill>
                  <a:prstClr val="black"/>
                </a:solidFill>
                <a:latin typeface="Arial Narrow" panose="020B0606020202030204" pitchFamily="34" charset="0"/>
                <a:ea typeface="Calibri"/>
                <a:cs typeface="Times New Roman"/>
              </a:rPr>
              <a:t>We </a:t>
            </a:r>
            <a:r>
              <a:rPr lang="en-ZA" sz="1800" dirty="0">
                <a:solidFill>
                  <a:prstClr val="black"/>
                </a:solidFill>
                <a:latin typeface="Arial Narrow" panose="020B0606020202030204" pitchFamily="34" charset="0"/>
                <a:ea typeface="Calibri"/>
                <a:cs typeface="Times New Roman"/>
              </a:rPr>
              <a:t>do welcome as well the agreed upon arrangement of having two Budget Forums a year, one focussing specifically on </a:t>
            </a:r>
            <a:r>
              <a:rPr lang="en-ZA" sz="1800" dirty="0" smtClean="0">
                <a:solidFill>
                  <a:prstClr val="black"/>
                </a:solidFill>
                <a:latin typeface="Arial Narrow" panose="020B0606020202030204" pitchFamily="34" charset="0"/>
                <a:ea typeface="Calibri"/>
                <a:cs typeface="Times New Roman"/>
              </a:rPr>
              <a:t>LG</a:t>
            </a:r>
            <a:r>
              <a:rPr lang="en-ZA" sz="1800" dirty="0">
                <a:solidFill>
                  <a:prstClr val="black"/>
                </a:solidFill>
                <a:latin typeface="Arial Narrow" panose="020B0606020202030204" pitchFamily="34" charset="0"/>
                <a:ea typeface="Calibri"/>
                <a:cs typeface="Times New Roman"/>
              </a:rPr>
              <a:t> </a:t>
            </a:r>
            <a:r>
              <a:rPr lang="en-ZA" sz="1800" dirty="0" smtClean="0">
                <a:solidFill>
                  <a:prstClr val="black"/>
                </a:solidFill>
                <a:latin typeface="Arial Narrow" panose="020B0606020202030204" pitchFamily="34" charset="0"/>
                <a:ea typeface="Calibri"/>
                <a:cs typeface="Times New Roman"/>
              </a:rPr>
              <a:t>(possibly around June)</a:t>
            </a:r>
            <a:endParaRPr lang="en-ZA" sz="1800" dirty="0">
              <a:solidFill>
                <a:prstClr val="black"/>
              </a:solidFill>
              <a:latin typeface="Arial Narrow" panose="020B0606020202030204" pitchFamily="34" charset="0"/>
              <a:ea typeface="Calibri"/>
              <a:cs typeface="Times New Roman"/>
            </a:endParaRPr>
          </a:p>
          <a:p>
            <a:pPr marL="977900" lvl="2" algn="just">
              <a:spcBef>
                <a:spcPct val="0"/>
              </a:spcBef>
              <a:spcAft>
                <a:spcPts val="600"/>
              </a:spcAft>
              <a:buSzPct val="90000"/>
              <a:defRPr/>
            </a:pPr>
            <a:r>
              <a:rPr lang="en-ZA" sz="1800" dirty="0" smtClean="0">
                <a:solidFill>
                  <a:prstClr val="black"/>
                </a:solidFill>
                <a:latin typeface="Arial Narrow" panose="020B0606020202030204" pitchFamily="34" charset="0"/>
                <a:ea typeface="Calibri"/>
                <a:cs typeface="Times New Roman"/>
              </a:rPr>
              <a:t>We </a:t>
            </a:r>
            <a:r>
              <a:rPr lang="en-ZA" sz="1800" dirty="0">
                <a:solidFill>
                  <a:prstClr val="black"/>
                </a:solidFill>
                <a:latin typeface="Arial Narrow" panose="020B0606020202030204" pitchFamily="34" charset="0"/>
                <a:ea typeface="Calibri"/>
                <a:cs typeface="Times New Roman"/>
              </a:rPr>
              <a:t>intend using this for better engagement , scoping of the issues and collective resolution on matters that will find space in the </a:t>
            </a:r>
            <a:r>
              <a:rPr lang="en-ZA" sz="1800" dirty="0" err="1">
                <a:solidFill>
                  <a:prstClr val="black"/>
                </a:solidFill>
                <a:latin typeface="Arial Narrow" panose="020B0606020202030204" pitchFamily="34" charset="0"/>
                <a:ea typeface="Calibri"/>
                <a:cs typeface="Times New Roman"/>
              </a:rPr>
              <a:t>DoRB</a:t>
            </a:r>
            <a:r>
              <a:rPr lang="en-ZA" sz="1800" dirty="0">
                <a:solidFill>
                  <a:prstClr val="black"/>
                </a:solidFill>
                <a:latin typeface="Arial Narrow" panose="020B0606020202030204" pitchFamily="34" charset="0"/>
                <a:ea typeface="Calibri"/>
                <a:cs typeface="Times New Roman"/>
              </a:rPr>
              <a:t> in subsequent years.</a:t>
            </a:r>
          </a:p>
          <a:p>
            <a:endParaRPr lang="en-ZA" dirty="0"/>
          </a:p>
        </p:txBody>
      </p:sp>
      <p:sp>
        <p:nvSpPr>
          <p:cNvPr id="4" name="Slide Number Placeholder 3"/>
          <p:cNvSpPr>
            <a:spLocks noGrp="1"/>
          </p:cNvSpPr>
          <p:nvPr>
            <p:ph type="sldNum" sz="quarter" idx="10"/>
          </p:nvPr>
        </p:nvSpPr>
        <p:spPr/>
        <p:txBody>
          <a:bodyPr/>
          <a:lstStyle/>
          <a:p>
            <a:pPr>
              <a:defRPr/>
            </a:pPr>
            <a:fld id="{2F3005A4-54E8-4A56-892D-0D1E29862FC8}" type="slidenum">
              <a:rPr lang="en-US" smtClean="0"/>
              <a:pPr>
                <a:defRPr/>
              </a:pPr>
              <a:t>11</a:t>
            </a:fld>
            <a:endParaRPr lang="en-US"/>
          </a:p>
        </p:txBody>
      </p:sp>
    </p:spTree>
    <p:extLst>
      <p:ext uri="{BB962C8B-B14F-4D97-AF65-F5344CB8AC3E}">
        <p14:creationId xmlns:p14="http://schemas.microsoft.com/office/powerpoint/2010/main" val="4130569412"/>
      </p:ext>
    </p:extLst>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0" y="2204864"/>
            <a:ext cx="9144000" cy="4576936"/>
          </a:xfrm>
        </p:spPr>
        <p:txBody>
          <a:bodyPr/>
          <a:lstStyle/>
          <a:p>
            <a:pPr marL="285750" lvl="1">
              <a:spcBef>
                <a:spcPct val="0"/>
              </a:spcBef>
              <a:spcAft>
                <a:spcPts val="0"/>
              </a:spcAft>
              <a:buSzPct val="90000"/>
            </a:pPr>
            <a:r>
              <a:rPr lang="en-ZA" sz="1750" dirty="0" smtClean="0">
                <a:solidFill>
                  <a:srgbClr val="000000"/>
                </a:solidFill>
                <a:cs typeface="Arial" panose="020B0604020202020204" pitchFamily="34" charset="0"/>
              </a:rPr>
              <a:t>With regards to cities, we note that:</a:t>
            </a:r>
          </a:p>
          <a:p>
            <a:pPr marL="577850" lvl="1" indent="-228600">
              <a:spcBef>
                <a:spcPct val="0"/>
              </a:spcBef>
              <a:spcAft>
                <a:spcPts val="600"/>
              </a:spcAft>
              <a:buSzPct val="90000"/>
            </a:pPr>
            <a:r>
              <a:rPr lang="en-ZA" sz="1700" dirty="0" smtClean="0">
                <a:solidFill>
                  <a:srgbClr val="000000"/>
                </a:solidFill>
                <a:latin typeface="Arial" panose="020B0604020202020204" pitchFamily="34" charset="0"/>
                <a:cs typeface="Arial" panose="020B0604020202020204" pitchFamily="34" charset="0"/>
              </a:rPr>
              <a:t>NT will not be funding the transformation of cities’ transport logistics but would rather assist them in deploying their own resources towards this endeavour</a:t>
            </a:r>
          </a:p>
          <a:p>
            <a:pPr marL="577850" lvl="1" indent="-228600">
              <a:spcBef>
                <a:spcPct val="0"/>
              </a:spcBef>
              <a:spcAft>
                <a:spcPts val="600"/>
              </a:spcAft>
              <a:buSzPct val="90000"/>
            </a:pPr>
            <a:r>
              <a:rPr lang="en-ZA" sz="1700" dirty="0" smtClean="0">
                <a:solidFill>
                  <a:srgbClr val="000000"/>
                </a:solidFill>
                <a:latin typeface="Arial" panose="020B0604020202020204" pitchFamily="34" charset="0"/>
                <a:cs typeface="Arial" panose="020B0604020202020204" pitchFamily="34" charset="0"/>
              </a:rPr>
              <a:t>This goes with the merging of the two transport grants, viz. the public transport operating grant and the public transport infrastructure grant</a:t>
            </a:r>
          </a:p>
          <a:p>
            <a:pPr marL="577850" lvl="1" indent="-228600">
              <a:spcBef>
                <a:spcPct val="0"/>
              </a:spcBef>
              <a:spcAft>
                <a:spcPts val="600"/>
              </a:spcAft>
              <a:buSzPct val="90000"/>
            </a:pPr>
            <a:r>
              <a:rPr lang="en-ZA" sz="1700" dirty="0" smtClean="0">
                <a:solidFill>
                  <a:srgbClr val="000000"/>
                </a:solidFill>
                <a:latin typeface="Arial" panose="020B0604020202020204" pitchFamily="34" charset="0"/>
                <a:cs typeface="Arial" panose="020B0604020202020204" pitchFamily="34" charset="0"/>
              </a:rPr>
              <a:t>This creates a positive possibility of moving funds between these two grants</a:t>
            </a:r>
          </a:p>
          <a:p>
            <a:pPr marL="977900" lvl="2">
              <a:spcBef>
                <a:spcPct val="0"/>
              </a:spcBef>
              <a:spcAft>
                <a:spcPts val="600"/>
              </a:spcAft>
              <a:buSzPct val="90000"/>
            </a:pPr>
            <a:r>
              <a:rPr lang="en-ZA" sz="1700" dirty="0" smtClean="0">
                <a:solidFill>
                  <a:srgbClr val="000000"/>
                </a:solidFill>
                <a:latin typeface="Arial" panose="020B0604020202020204" pitchFamily="34" charset="0"/>
                <a:cs typeface="Arial" panose="020B0604020202020204" pitchFamily="34" charset="0"/>
              </a:rPr>
              <a:t>As SALGA we will endeavour to ensure that the grant funds more sustainable transport solutions</a:t>
            </a:r>
          </a:p>
          <a:p>
            <a:pPr marL="577850" lvl="1" indent="-228600">
              <a:spcBef>
                <a:spcPct val="0"/>
              </a:spcBef>
              <a:spcAft>
                <a:spcPts val="600"/>
              </a:spcAft>
              <a:buSzPct val="90000"/>
            </a:pPr>
            <a:r>
              <a:rPr lang="en-ZA" sz="1700" dirty="0" smtClean="0">
                <a:solidFill>
                  <a:srgbClr val="000000"/>
                </a:solidFill>
                <a:latin typeface="Arial" panose="020B0604020202020204" pitchFamily="34" charset="0"/>
                <a:cs typeface="Arial" panose="020B0604020202020204" pitchFamily="34" charset="0"/>
              </a:rPr>
              <a:t>The undertaking that NT/DBSA will assist cities to expand their borrowing instruments and assist them in making better use of their own resources</a:t>
            </a:r>
          </a:p>
          <a:p>
            <a:pPr marL="977900" lvl="2">
              <a:spcBef>
                <a:spcPct val="0"/>
              </a:spcBef>
              <a:spcAft>
                <a:spcPts val="600"/>
              </a:spcAft>
              <a:buSzPct val="90000"/>
            </a:pPr>
            <a:r>
              <a:rPr lang="en-ZA" sz="1700" dirty="0" smtClean="0">
                <a:solidFill>
                  <a:srgbClr val="000000"/>
                </a:solidFill>
                <a:latin typeface="Arial" panose="020B0604020202020204" pitchFamily="34" charset="0"/>
                <a:cs typeface="Arial" panose="020B0604020202020204" pitchFamily="34" charset="0"/>
              </a:rPr>
              <a:t>This goes with the call that cities should make a bigger contribution to their own capital budgets</a:t>
            </a:r>
          </a:p>
          <a:p>
            <a:pPr marL="228600" indent="-228600">
              <a:spcBef>
                <a:spcPct val="0"/>
              </a:spcBef>
              <a:spcAft>
                <a:spcPts val="600"/>
              </a:spcAft>
              <a:buSzPct val="90000"/>
            </a:pPr>
            <a:r>
              <a:rPr lang="en-ZA" sz="1700" dirty="0" smtClean="0">
                <a:solidFill>
                  <a:srgbClr val="000000"/>
                </a:solidFill>
                <a:latin typeface="Arial" panose="020B0604020202020204" pitchFamily="34" charset="0"/>
                <a:cs typeface="Arial" panose="020B0604020202020204" pitchFamily="34" charset="0"/>
              </a:rPr>
              <a:t>We further note that with regard to MIG, municipalities would be henceforth allowed to use a portion of this grant for refurbishment (not maintenance) on condition that they maintain the standard of the asset over time</a:t>
            </a:r>
          </a:p>
        </p:txBody>
      </p:sp>
      <p:sp>
        <p:nvSpPr>
          <p:cNvPr id="4" name="Title 1"/>
          <p:cNvSpPr txBox="1">
            <a:spLocks/>
          </p:cNvSpPr>
          <p:nvPr/>
        </p:nvSpPr>
        <p:spPr bwMode="auto">
          <a:xfrm>
            <a:off x="2843808" y="787400"/>
            <a:ext cx="5256584" cy="1143000"/>
          </a:xfrm>
          <a:prstGeom prst="rect">
            <a:avLst/>
          </a:prstGeom>
          <a:noFill/>
          <a:ln w="12700">
            <a:noFill/>
            <a:miter lim="800000"/>
            <a:headEnd/>
            <a:tailEnd/>
          </a:ln>
        </p:spPr>
        <p:txBody>
          <a:bodyPr lIns="50800" tIns="50800" bIns="50800" anchor="ctr"/>
          <a:lstStyle>
            <a:defPPr>
              <a:defRPr lang="en-US"/>
            </a:defPPr>
            <a:lvl1pPr marL="39688" indent="-39688" algn="ctr" eaLnBrk="0" hangingPunct="0">
              <a:defRPr sz="3600" b="1" kern="0">
                <a:solidFill>
                  <a:schemeClr val="tx1"/>
                </a:solidFill>
                <a:latin typeface="+mj-lt"/>
                <a:ea typeface="+mj-ea"/>
                <a:cs typeface="+mj-cs"/>
              </a:defRPr>
            </a:lvl1pPr>
          </a:lstStyle>
          <a:p>
            <a:r>
              <a:rPr lang="en-ZA" sz="2400" dirty="0" smtClean="0">
                <a:solidFill>
                  <a:schemeClr val="tx2"/>
                </a:solidFill>
                <a:sym typeface="Arial" charset="0"/>
              </a:rPr>
              <a:t>Assessment of direct and indirect grants </a:t>
            </a:r>
            <a:endParaRPr lang="en-ZA" sz="2400" dirty="0">
              <a:solidFill>
                <a:schemeClr val="tx2"/>
              </a:solidFill>
              <a:sym typeface="Arial" charset="0"/>
            </a:endParaRPr>
          </a:p>
        </p:txBody>
      </p:sp>
      <p:sp>
        <p:nvSpPr>
          <p:cNvPr id="5" name="Slide Number Placeholder 4"/>
          <p:cNvSpPr>
            <a:spLocks noGrp="1"/>
          </p:cNvSpPr>
          <p:nvPr>
            <p:ph type="sldNum" sz="quarter" idx="10"/>
          </p:nvPr>
        </p:nvSpPr>
        <p:spPr/>
        <p:txBody>
          <a:bodyPr/>
          <a:lstStyle/>
          <a:p>
            <a:pPr>
              <a:defRPr/>
            </a:pPr>
            <a:fld id="{600E9ACD-F826-4898-87D4-66AE87CD4CBD}" type="slidenum">
              <a:rPr lang="en-US" smtClean="0"/>
              <a:pPr>
                <a:defRPr/>
              </a:pPr>
              <a:t>12</a:t>
            </a:fld>
            <a:endParaRPr lang="en-US"/>
          </a:p>
        </p:txBody>
      </p:sp>
    </p:spTree>
    <p:extLst>
      <p:ext uri="{BB962C8B-B14F-4D97-AF65-F5344CB8AC3E}">
        <p14:creationId xmlns:p14="http://schemas.microsoft.com/office/powerpoint/2010/main" val="2164048965"/>
      </p:ext>
    </p:extLst>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824" y="908721"/>
            <a:ext cx="5698976" cy="864096"/>
          </a:xfrm>
        </p:spPr>
        <p:txBody>
          <a:bodyPr/>
          <a:lstStyle/>
          <a:p>
            <a:r>
              <a:rPr lang="en-ZA" dirty="0" smtClean="0">
                <a:solidFill>
                  <a:schemeClr val="tx2"/>
                </a:solidFill>
              </a:rPr>
              <a:t>Successes and challenges</a:t>
            </a:r>
            <a:endParaRPr lang="en-ZA" dirty="0">
              <a:solidFill>
                <a:schemeClr val="tx2"/>
              </a:solidFill>
            </a:endParaRPr>
          </a:p>
        </p:txBody>
      </p:sp>
      <p:sp>
        <p:nvSpPr>
          <p:cNvPr id="3" name="Content Placeholder 2"/>
          <p:cNvSpPr>
            <a:spLocks noGrp="1"/>
          </p:cNvSpPr>
          <p:nvPr>
            <p:ph idx="1"/>
          </p:nvPr>
        </p:nvSpPr>
        <p:spPr>
          <a:xfrm>
            <a:off x="107504" y="2276872"/>
            <a:ext cx="9036496" cy="4392488"/>
          </a:xfrm>
        </p:spPr>
        <p:txBody>
          <a:bodyPr/>
          <a:lstStyle/>
          <a:p>
            <a:pPr algn="just"/>
            <a:r>
              <a:rPr lang="en-ZA" sz="1600" dirty="0" smtClean="0">
                <a:solidFill>
                  <a:schemeClr val="tx2"/>
                </a:solidFill>
              </a:rPr>
              <a:t>We note some of the strides in reforming the grants system and we will continue making our inputs in those areas that have not been finalized as yet</a:t>
            </a:r>
          </a:p>
          <a:p>
            <a:pPr algn="just"/>
            <a:r>
              <a:rPr lang="en-ZA" sz="1600" dirty="0" smtClean="0">
                <a:solidFill>
                  <a:schemeClr val="tx2"/>
                </a:solidFill>
              </a:rPr>
              <a:t>SALGA welcomes the allocation of the Demarcation Transition Grant of R139m to support those municipalities affected by demarcations issues in KZN and GP</a:t>
            </a:r>
          </a:p>
          <a:p>
            <a:pPr lvl="1" algn="just"/>
            <a:r>
              <a:rPr lang="en-ZA" sz="1600" dirty="0" smtClean="0">
                <a:solidFill>
                  <a:schemeClr val="tx2"/>
                </a:solidFill>
              </a:rPr>
              <a:t>we will lobby for continued support to these areas so that they do not suffer the negative fate experienced by Tshwane</a:t>
            </a:r>
          </a:p>
          <a:p>
            <a:pPr algn="just"/>
            <a:r>
              <a:rPr lang="en-ZA" sz="1600" dirty="0" smtClean="0">
                <a:solidFill>
                  <a:schemeClr val="tx2"/>
                </a:solidFill>
              </a:rPr>
              <a:t>We will engage with NT and DBSA to ensure that the support intended for cities is well managed and coordinated</a:t>
            </a:r>
          </a:p>
          <a:p>
            <a:pPr algn="just"/>
            <a:r>
              <a:rPr lang="en-ZA" sz="1600" dirty="0" smtClean="0">
                <a:solidFill>
                  <a:schemeClr val="tx2"/>
                </a:solidFill>
              </a:rPr>
              <a:t>The unresolved issues around the Housing Development Grant and other grants would be a subject of our engagement at the next LG dedicated Budget Forum</a:t>
            </a:r>
          </a:p>
          <a:p>
            <a:pPr algn="just"/>
            <a:r>
              <a:rPr lang="en-ZA" sz="1600" dirty="0" smtClean="0">
                <a:solidFill>
                  <a:schemeClr val="tx2"/>
                </a:solidFill>
              </a:rPr>
              <a:t>We will continue with our work on the issue of unfunded/underfunded mandates, billing systems, review of funding instruments for district municipalities and municipal debts</a:t>
            </a:r>
          </a:p>
          <a:p>
            <a:pPr algn="just"/>
            <a:r>
              <a:rPr lang="en-ZA" sz="1600" dirty="0" smtClean="0">
                <a:solidFill>
                  <a:schemeClr val="tx2"/>
                </a:solidFill>
              </a:rPr>
              <a:t>We will also continue working with NT, MISA and other entities in bringing about the requisite capacity in municipalities so as to ensure that they do spend their grant allocations accordingly</a:t>
            </a:r>
            <a:endParaRPr lang="en-ZA" sz="1600" dirty="0">
              <a:solidFill>
                <a:schemeClr val="tx2"/>
              </a:solidFill>
            </a:endParaRPr>
          </a:p>
        </p:txBody>
      </p:sp>
      <p:sp>
        <p:nvSpPr>
          <p:cNvPr id="4" name="Slide Number Placeholder 3"/>
          <p:cNvSpPr>
            <a:spLocks noGrp="1"/>
          </p:cNvSpPr>
          <p:nvPr>
            <p:ph type="sldNum" sz="quarter" idx="10"/>
          </p:nvPr>
        </p:nvSpPr>
        <p:spPr/>
        <p:txBody>
          <a:bodyPr/>
          <a:lstStyle/>
          <a:p>
            <a:pPr>
              <a:defRPr/>
            </a:pPr>
            <a:fld id="{2F3005A4-54E8-4A56-892D-0D1E29862FC8}" type="slidenum">
              <a:rPr lang="en-US" smtClean="0"/>
              <a:pPr>
                <a:defRPr/>
              </a:pPr>
              <a:t>13</a:t>
            </a:fld>
            <a:endParaRPr lang="en-US"/>
          </a:p>
        </p:txBody>
      </p:sp>
    </p:spTree>
    <p:extLst>
      <p:ext uri="{BB962C8B-B14F-4D97-AF65-F5344CB8AC3E}">
        <p14:creationId xmlns:p14="http://schemas.microsoft.com/office/powerpoint/2010/main" val="934140992"/>
      </p:ext>
    </p:extLst>
  </p:cSld>
  <p:clrMapOvr>
    <a:masterClrMapping/>
  </p:clrMapOvr>
  <p:transition spd="med">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1124745"/>
            <a:ext cx="5842992" cy="720080"/>
          </a:xfrm>
        </p:spPr>
        <p:txBody>
          <a:bodyPr/>
          <a:lstStyle/>
          <a:p>
            <a:pPr algn="ctr"/>
            <a:r>
              <a:rPr lang="en-ZA" dirty="0" smtClean="0">
                <a:solidFill>
                  <a:schemeClr val="tx2"/>
                </a:solidFill>
              </a:rPr>
              <a:t>Other Issues – the withholding of the ES by NT</a:t>
            </a:r>
            <a:endParaRPr lang="en-ZA" dirty="0">
              <a:solidFill>
                <a:schemeClr val="tx2"/>
              </a:solidFill>
            </a:endParaRPr>
          </a:p>
        </p:txBody>
      </p:sp>
      <p:sp>
        <p:nvSpPr>
          <p:cNvPr id="3" name="Content Placeholder 2"/>
          <p:cNvSpPr>
            <a:spLocks noGrp="1"/>
          </p:cNvSpPr>
          <p:nvPr>
            <p:ph idx="1"/>
          </p:nvPr>
        </p:nvSpPr>
        <p:spPr>
          <a:xfrm>
            <a:off x="107504" y="2276872"/>
            <a:ext cx="8928992" cy="4248472"/>
          </a:xfrm>
        </p:spPr>
        <p:txBody>
          <a:bodyPr/>
          <a:lstStyle/>
          <a:p>
            <a:pPr marL="228600" lvl="0" indent="-228600">
              <a:spcBef>
                <a:spcPts val="0"/>
              </a:spcBef>
              <a:spcAft>
                <a:spcPts val="600"/>
              </a:spcAft>
              <a:buSzPct val="90000"/>
              <a:defRPr/>
            </a:pPr>
            <a:r>
              <a:rPr lang="en-ZA" sz="1800" dirty="0" smtClean="0">
                <a:solidFill>
                  <a:schemeClr val="tx2"/>
                </a:solidFill>
              </a:rPr>
              <a:t>An email was sent by NT at 6.47pm on Friday 6</a:t>
            </a:r>
            <a:r>
              <a:rPr lang="en-ZA" sz="1800" baseline="30000" dirty="0" smtClean="0">
                <a:solidFill>
                  <a:schemeClr val="tx2"/>
                </a:solidFill>
              </a:rPr>
              <a:t>th</a:t>
            </a:r>
            <a:r>
              <a:rPr lang="en-ZA" sz="1800" dirty="0" smtClean="0">
                <a:solidFill>
                  <a:schemeClr val="tx2"/>
                </a:solidFill>
              </a:rPr>
              <a:t> March to about 60 municipalities requiring them to comply with certain measures dealing with their debts to Eskom and Water Boards. </a:t>
            </a:r>
          </a:p>
          <a:p>
            <a:pPr marL="577850" lvl="1" indent="-228600">
              <a:spcBef>
                <a:spcPts val="0"/>
              </a:spcBef>
              <a:spcAft>
                <a:spcPts val="600"/>
              </a:spcAft>
              <a:buSzPct val="90000"/>
              <a:defRPr/>
            </a:pPr>
            <a:r>
              <a:rPr lang="en-ZA" sz="1800" dirty="0" smtClean="0">
                <a:solidFill>
                  <a:schemeClr val="tx2"/>
                </a:solidFill>
              </a:rPr>
              <a:t>The deadline for this compliance was stated to be the next Friday 13</a:t>
            </a:r>
            <a:r>
              <a:rPr lang="en-ZA" sz="1800" baseline="30000" dirty="0" smtClean="0">
                <a:solidFill>
                  <a:schemeClr val="tx2"/>
                </a:solidFill>
              </a:rPr>
              <a:t>th</a:t>
            </a:r>
            <a:r>
              <a:rPr lang="en-ZA" sz="1800" dirty="0" smtClean="0">
                <a:solidFill>
                  <a:schemeClr val="tx2"/>
                </a:solidFill>
              </a:rPr>
              <a:t> March failing which NT would withhold the ES allocation due on 22 March</a:t>
            </a:r>
          </a:p>
          <a:p>
            <a:pPr marL="228600" indent="-228600">
              <a:spcBef>
                <a:spcPts val="0"/>
              </a:spcBef>
              <a:spcAft>
                <a:spcPts val="600"/>
              </a:spcAft>
              <a:buSzPct val="90000"/>
              <a:defRPr/>
            </a:pPr>
            <a:endParaRPr lang="en-ZA" sz="1800" dirty="0" smtClean="0">
              <a:solidFill>
                <a:schemeClr val="tx2"/>
              </a:solidFill>
            </a:endParaRPr>
          </a:p>
          <a:p>
            <a:pPr marL="228600" indent="-228600">
              <a:spcBef>
                <a:spcPts val="0"/>
              </a:spcBef>
              <a:spcAft>
                <a:spcPts val="600"/>
              </a:spcAft>
              <a:buSzPct val="90000"/>
              <a:defRPr/>
            </a:pPr>
            <a:r>
              <a:rPr lang="en-ZA" sz="1800" dirty="0" smtClean="0">
                <a:solidFill>
                  <a:schemeClr val="tx2"/>
                </a:solidFill>
              </a:rPr>
              <a:t>SALGA wrote to the Minister of Finance on 09 March requesting that this action be held in abeyance until a meeting is held between the Minister and the Chairperson of SALGA to find amicable and sustainable solutions to the matter</a:t>
            </a:r>
          </a:p>
          <a:p>
            <a:pPr marL="577850" lvl="1" indent="-228600">
              <a:spcBef>
                <a:spcPts val="0"/>
              </a:spcBef>
              <a:spcAft>
                <a:spcPts val="600"/>
              </a:spcAft>
              <a:buSzPct val="90000"/>
              <a:defRPr/>
            </a:pPr>
            <a:r>
              <a:rPr lang="en-ZA" sz="1800" dirty="0" smtClean="0">
                <a:solidFill>
                  <a:schemeClr val="tx2"/>
                </a:solidFill>
              </a:rPr>
              <a:t>Until to date such a meeting has not been held and a letter of reminder about the request has been sent</a:t>
            </a:r>
          </a:p>
          <a:p>
            <a:pPr marL="577850" lvl="1" indent="-228600">
              <a:spcBef>
                <a:spcPts val="0"/>
              </a:spcBef>
              <a:spcAft>
                <a:spcPts val="600"/>
              </a:spcAft>
              <a:buSzPct val="90000"/>
              <a:defRPr/>
            </a:pPr>
            <a:r>
              <a:rPr lang="en-ZA" sz="1800" dirty="0" smtClean="0">
                <a:solidFill>
                  <a:schemeClr val="tx2"/>
                </a:solidFill>
              </a:rPr>
              <a:t>Another letter has also been sent to the President requesting his intervention on the matter before SALGA could formally lodge an IGR dispute</a:t>
            </a:r>
            <a:endParaRPr lang="en-ZA" sz="1800" dirty="0">
              <a:solidFill>
                <a:schemeClr val="tx2"/>
              </a:solidFill>
            </a:endParaRPr>
          </a:p>
        </p:txBody>
      </p:sp>
      <p:sp>
        <p:nvSpPr>
          <p:cNvPr id="4" name="Slide Number Placeholder 3"/>
          <p:cNvSpPr>
            <a:spLocks noGrp="1"/>
          </p:cNvSpPr>
          <p:nvPr>
            <p:ph type="sldNum" sz="quarter" idx="10"/>
          </p:nvPr>
        </p:nvSpPr>
        <p:spPr/>
        <p:txBody>
          <a:bodyPr/>
          <a:lstStyle/>
          <a:p>
            <a:pPr>
              <a:defRPr/>
            </a:pPr>
            <a:fld id="{2F3005A4-54E8-4A56-892D-0D1E29862FC8}" type="slidenum">
              <a:rPr lang="en-US" smtClean="0"/>
              <a:pPr>
                <a:defRPr/>
              </a:pPr>
              <a:t>14</a:t>
            </a:fld>
            <a:endParaRPr lang="en-US"/>
          </a:p>
        </p:txBody>
      </p:sp>
    </p:spTree>
    <p:extLst>
      <p:ext uri="{BB962C8B-B14F-4D97-AF65-F5344CB8AC3E}">
        <p14:creationId xmlns:p14="http://schemas.microsoft.com/office/powerpoint/2010/main" val="2015802822"/>
      </p:ext>
    </p:extLst>
  </p:cSld>
  <p:clrMapOvr>
    <a:masterClrMapping/>
  </p:clrMapOvr>
  <p:transition spd="med">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spcBef>
                <a:spcPts val="800"/>
              </a:spcBef>
              <a:buClr>
                <a:srgbClr val="A37C00"/>
              </a:buClr>
              <a:buSzPct val="100000"/>
              <a:buFont typeface="Arial" pitchFamily="34" charset="0"/>
              <a:buChar char="•"/>
              <a:defRPr sz="1400">
                <a:solidFill>
                  <a:srgbClr val="B1953A"/>
                </a:solidFill>
                <a:latin typeface="Arial" pitchFamily="34" charset="0"/>
                <a:ea typeface="ヒラギノ角ゴ ProN W3" charset="-128"/>
                <a:sym typeface="Arial" pitchFamily="34" charset="0"/>
              </a:defRPr>
            </a:lvl1pPr>
            <a:lvl2pPr marL="742950" indent="-285750">
              <a:spcBef>
                <a:spcPts val="700"/>
              </a:spcBef>
              <a:buClr>
                <a:srgbClr val="A37C00"/>
              </a:buClr>
              <a:buSzPct val="100000"/>
              <a:buFont typeface="Arial" pitchFamily="34" charset="0"/>
              <a:buChar char="–"/>
              <a:defRPr sz="1400">
                <a:solidFill>
                  <a:srgbClr val="B1953A"/>
                </a:solidFill>
                <a:latin typeface="Arial" pitchFamily="34" charset="0"/>
                <a:ea typeface="ヒラギノ角ゴ ProN W3" charset="-128"/>
                <a:sym typeface="Arial" pitchFamily="34" charset="0"/>
              </a:defRPr>
            </a:lvl2pPr>
            <a:lvl3pPr marL="1143000" indent="-228600">
              <a:spcBef>
                <a:spcPts val="600"/>
              </a:spcBef>
              <a:buClr>
                <a:srgbClr val="A37C00"/>
              </a:buClr>
              <a:buSzPct val="100000"/>
              <a:buFont typeface="Arial" pitchFamily="34" charset="0"/>
              <a:buChar char="•"/>
              <a:defRPr sz="1400">
                <a:solidFill>
                  <a:srgbClr val="B1953A"/>
                </a:solidFill>
                <a:latin typeface="Arial" pitchFamily="34" charset="0"/>
                <a:ea typeface="ヒラギノ角ゴ ProN W3" charset="-128"/>
                <a:sym typeface="Arial" pitchFamily="34" charset="0"/>
              </a:defRPr>
            </a:lvl3pPr>
            <a:lvl4pPr marL="1600200" indent="-228600">
              <a:spcBef>
                <a:spcPts val="500"/>
              </a:spcBef>
              <a:buClr>
                <a:srgbClr val="A37C00"/>
              </a:buClr>
              <a:buSzPct val="100000"/>
              <a:buFont typeface="Arial" pitchFamily="34" charset="0"/>
              <a:buChar char="–"/>
              <a:defRPr sz="1400">
                <a:solidFill>
                  <a:srgbClr val="B1953A"/>
                </a:solidFill>
                <a:latin typeface="Arial" pitchFamily="34" charset="0"/>
                <a:ea typeface="ヒラギノ角ゴ ProN W3" charset="-128"/>
                <a:sym typeface="Arial" pitchFamily="34" charset="0"/>
              </a:defRPr>
            </a:lvl4pPr>
            <a:lvl5pPr marL="2057400" indent="-228600">
              <a:spcBef>
                <a:spcPts val="500"/>
              </a:spcBef>
              <a:buSzPct val="100000"/>
              <a:buFont typeface="Arial" pitchFamily="34" charset="0"/>
              <a:buChar char="»"/>
              <a:defRPr sz="1400">
                <a:solidFill>
                  <a:srgbClr val="B1953A"/>
                </a:solidFill>
                <a:latin typeface="Arial" pitchFamily="34" charset="0"/>
                <a:ea typeface="ヒラギノ角ゴ ProN W3" charset="-128"/>
                <a:sym typeface="Arial" pitchFamily="34" charset="0"/>
              </a:defRPr>
            </a:lvl5pPr>
            <a:lvl6pPr marL="2514600" indent="-228600" eaLnBrk="0" fontAlgn="base" hangingPunct="0">
              <a:spcBef>
                <a:spcPts val="500"/>
              </a:spcBef>
              <a:spcAft>
                <a:spcPct val="0"/>
              </a:spcAft>
              <a:buSzPct val="100000"/>
              <a:buFont typeface="Arial" pitchFamily="34" charset="0"/>
              <a:buChar char="»"/>
              <a:defRPr sz="1400">
                <a:solidFill>
                  <a:srgbClr val="B1953A"/>
                </a:solidFill>
                <a:latin typeface="Arial" pitchFamily="34" charset="0"/>
                <a:ea typeface="ヒラギノ角ゴ ProN W3" charset="-128"/>
                <a:sym typeface="Arial" pitchFamily="34" charset="0"/>
              </a:defRPr>
            </a:lvl6pPr>
            <a:lvl7pPr marL="2971800" indent="-228600" eaLnBrk="0" fontAlgn="base" hangingPunct="0">
              <a:spcBef>
                <a:spcPts val="500"/>
              </a:spcBef>
              <a:spcAft>
                <a:spcPct val="0"/>
              </a:spcAft>
              <a:buSzPct val="100000"/>
              <a:buFont typeface="Arial" pitchFamily="34" charset="0"/>
              <a:buChar char="»"/>
              <a:defRPr sz="1400">
                <a:solidFill>
                  <a:srgbClr val="B1953A"/>
                </a:solidFill>
                <a:latin typeface="Arial" pitchFamily="34" charset="0"/>
                <a:ea typeface="ヒラギノ角ゴ ProN W3" charset="-128"/>
                <a:sym typeface="Arial" pitchFamily="34" charset="0"/>
              </a:defRPr>
            </a:lvl7pPr>
            <a:lvl8pPr marL="3429000" indent="-228600" eaLnBrk="0" fontAlgn="base" hangingPunct="0">
              <a:spcBef>
                <a:spcPts val="500"/>
              </a:spcBef>
              <a:spcAft>
                <a:spcPct val="0"/>
              </a:spcAft>
              <a:buSzPct val="100000"/>
              <a:buFont typeface="Arial" pitchFamily="34" charset="0"/>
              <a:buChar char="»"/>
              <a:defRPr sz="1400">
                <a:solidFill>
                  <a:srgbClr val="B1953A"/>
                </a:solidFill>
                <a:latin typeface="Arial" pitchFamily="34" charset="0"/>
                <a:ea typeface="ヒラギノ角ゴ ProN W3" charset="-128"/>
                <a:sym typeface="Arial" pitchFamily="34" charset="0"/>
              </a:defRPr>
            </a:lvl8pPr>
            <a:lvl9pPr marL="3886200" indent="-228600" eaLnBrk="0" fontAlgn="base" hangingPunct="0">
              <a:spcBef>
                <a:spcPts val="500"/>
              </a:spcBef>
              <a:spcAft>
                <a:spcPct val="0"/>
              </a:spcAft>
              <a:buSzPct val="100000"/>
              <a:buFont typeface="Arial" pitchFamily="34" charset="0"/>
              <a:buChar char="»"/>
              <a:defRPr sz="1400">
                <a:solidFill>
                  <a:srgbClr val="B1953A"/>
                </a:solidFill>
                <a:latin typeface="Arial" pitchFamily="34" charset="0"/>
                <a:ea typeface="ヒラギノ角ゴ ProN W3" charset="-128"/>
                <a:sym typeface="Arial" pitchFamily="34" charset="0"/>
              </a:defRPr>
            </a:lvl9pPr>
          </a:lstStyle>
          <a:p>
            <a:pPr>
              <a:spcBef>
                <a:spcPct val="0"/>
              </a:spcBef>
              <a:buClrTx/>
              <a:buSzTx/>
              <a:buFontTx/>
              <a:buNone/>
            </a:pPr>
            <a:fld id="{973706C7-8773-4806-9DE6-CB27255CE6F0}" type="slidenum">
              <a:rPr lang="en-US" altLang="en-US" sz="1200">
                <a:solidFill>
                  <a:srgbClr val="A37C00"/>
                </a:solidFill>
              </a:rPr>
              <a:pPr>
                <a:spcBef>
                  <a:spcPct val="0"/>
                </a:spcBef>
                <a:buClrTx/>
                <a:buSzTx/>
                <a:buFontTx/>
                <a:buNone/>
              </a:pPr>
              <a:t>15</a:t>
            </a:fld>
            <a:endParaRPr lang="en-US" altLang="en-US" sz="1200">
              <a:solidFill>
                <a:srgbClr val="A37C00"/>
              </a:solidFill>
            </a:endParaRPr>
          </a:p>
        </p:txBody>
      </p:sp>
      <p:sp>
        <p:nvSpPr>
          <p:cNvPr id="6" name="Title 1"/>
          <p:cNvSpPr txBox="1">
            <a:spLocks/>
          </p:cNvSpPr>
          <p:nvPr/>
        </p:nvSpPr>
        <p:spPr bwMode="auto">
          <a:xfrm>
            <a:off x="2231323" y="914400"/>
            <a:ext cx="5334000" cy="100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50800" tIns="50800" bIns="50800" anchor="ctr"/>
          <a:lstStyle>
            <a:lvl1pPr marL="39688" indent="-39688" algn="l" rtl="0" eaLnBrk="0" fontAlgn="base" hangingPunct="0">
              <a:spcBef>
                <a:spcPct val="0"/>
              </a:spcBef>
              <a:spcAft>
                <a:spcPct val="0"/>
              </a:spcAft>
              <a:defRPr sz="2400" b="1">
                <a:solidFill>
                  <a:srgbClr val="205352"/>
                </a:solidFill>
                <a:latin typeface="+mj-lt"/>
                <a:ea typeface="+mj-ea"/>
                <a:cs typeface="+mj-cs"/>
                <a:sym typeface="Arial" pitchFamily="34" charset="0"/>
              </a:defRPr>
            </a:lvl1pPr>
            <a:lvl2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pitchFamily="34" charset="0"/>
              </a:defRPr>
            </a:lvl2pPr>
            <a:lvl3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pitchFamily="34" charset="0"/>
              </a:defRPr>
            </a:lvl3pPr>
            <a:lvl4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pitchFamily="34" charset="0"/>
              </a:defRPr>
            </a:lvl4pPr>
            <a:lvl5pPr marL="39688" indent="-39688" algn="l" rtl="0" eaLnBrk="0" fontAlgn="base" hangingPunct="0">
              <a:spcBef>
                <a:spcPct val="0"/>
              </a:spcBef>
              <a:spcAft>
                <a:spcPct val="0"/>
              </a:spcAft>
              <a:defRPr sz="2400" b="1">
                <a:solidFill>
                  <a:srgbClr val="205352"/>
                </a:solidFill>
                <a:latin typeface="Arial" charset="0"/>
                <a:ea typeface="ヒラギノ角ゴ ProN W6" charset="-128"/>
                <a:cs typeface="ヒラギノ角ゴ ProN W6" charset="-128"/>
                <a:sym typeface="Arial" pitchFamily="34" charset="0"/>
              </a:defRPr>
            </a:lvl5pPr>
            <a:lvl6pPr marL="4968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6pPr>
            <a:lvl7pPr marL="9540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7pPr>
            <a:lvl8pPr marL="14112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8pPr>
            <a:lvl9pPr marL="1868488" algn="l" rtl="0" fontAlgn="base">
              <a:spcBef>
                <a:spcPct val="0"/>
              </a:spcBef>
              <a:spcAft>
                <a:spcPct val="0"/>
              </a:spcAft>
              <a:defRPr sz="2400" b="1">
                <a:solidFill>
                  <a:srgbClr val="004400"/>
                </a:solidFill>
                <a:latin typeface="Arial" charset="0"/>
                <a:ea typeface="ヒラギノ角ゴ ProN W6" charset="-128"/>
                <a:cs typeface="ヒラギノ角ゴ ProN W6" charset="-128"/>
                <a:sym typeface="Arial" charset="0"/>
              </a:defRPr>
            </a:lvl9pPr>
          </a:lstStyle>
          <a:p>
            <a:pPr algn="ctr">
              <a:defRPr/>
            </a:pPr>
            <a:r>
              <a:rPr lang="en-ZA" altLang="en-US" sz="2800" kern="0" dirty="0" smtClean="0">
                <a:solidFill>
                  <a:schemeClr val="tx2"/>
                </a:solidFill>
              </a:rPr>
              <a:t>Other </a:t>
            </a:r>
            <a:r>
              <a:rPr lang="en-ZA" altLang="en-US" sz="2800" kern="0" dirty="0">
                <a:solidFill>
                  <a:schemeClr val="tx2"/>
                </a:solidFill>
              </a:rPr>
              <a:t>Issues – the withholding of the ES by NT</a:t>
            </a:r>
            <a:endParaRPr lang="en-US" altLang="en-US" sz="2800" kern="0" dirty="0" smtClean="0">
              <a:solidFill>
                <a:schemeClr val="tx2"/>
              </a:solidFill>
            </a:endParaRPr>
          </a:p>
        </p:txBody>
      </p:sp>
      <p:sp>
        <p:nvSpPr>
          <p:cNvPr id="5124" name="Content Placeholder 1"/>
          <p:cNvSpPr>
            <a:spLocks noGrp="1"/>
          </p:cNvSpPr>
          <p:nvPr>
            <p:ph idx="1"/>
          </p:nvPr>
        </p:nvSpPr>
        <p:spPr>
          <a:xfrm>
            <a:off x="0" y="2200275"/>
            <a:ext cx="8229600" cy="4495800"/>
          </a:xfrm>
        </p:spPr>
        <p:txBody>
          <a:bodyPr/>
          <a:lstStyle/>
          <a:p>
            <a:pPr algn="just"/>
            <a:r>
              <a:rPr lang="en-ZA" altLang="en-US" dirty="0" smtClean="0">
                <a:solidFill>
                  <a:schemeClr val="tx1"/>
                </a:solidFill>
              </a:rPr>
              <a:t>On 30 March SALGA was advised by the affected municipalities that they did not get their ES allocation and that they were battling to pay staff salaries, other creditors and to render general services</a:t>
            </a:r>
          </a:p>
          <a:p>
            <a:pPr lvl="1" algn="just"/>
            <a:r>
              <a:rPr lang="en-ZA" altLang="en-US" dirty="0" smtClean="0">
                <a:solidFill>
                  <a:schemeClr val="tx1"/>
                </a:solidFill>
              </a:rPr>
              <a:t>A bilateral was held between SALGA and NT officials on 1 April to seek an urgent resolution and get clarity on the matter</a:t>
            </a:r>
          </a:p>
          <a:p>
            <a:pPr lvl="1" algn="just"/>
            <a:r>
              <a:rPr lang="en-ZA" altLang="en-US" dirty="0" smtClean="0">
                <a:solidFill>
                  <a:schemeClr val="tx1"/>
                </a:solidFill>
              </a:rPr>
              <a:t>A special SALGA NEC was convened on 02 April to deliberate and resolve on the matter</a:t>
            </a:r>
          </a:p>
          <a:p>
            <a:pPr lvl="1" algn="just"/>
            <a:r>
              <a:rPr lang="en-ZA" altLang="en-US" dirty="0" smtClean="0">
                <a:solidFill>
                  <a:schemeClr val="tx1"/>
                </a:solidFill>
              </a:rPr>
              <a:t>Amongst the resolutions taken by the NEC on the matter were the following:</a:t>
            </a:r>
          </a:p>
          <a:p>
            <a:pPr lvl="2" algn="just"/>
            <a:r>
              <a:rPr lang="en-ZA" altLang="en-US" dirty="0" smtClean="0">
                <a:solidFill>
                  <a:schemeClr val="tx1"/>
                </a:solidFill>
              </a:rPr>
              <a:t>Seek legal opinion on the constitutionality of the action by NT in collaboration with the FFC</a:t>
            </a:r>
          </a:p>
          <a:p>
            <a:pPr lvl="2" algn="just"/>
            <a:r>
              <a:rPr lang="en-ZA" altLang="en-US" dirty="0" smtClean="0">
                <a:solidFill>
                  <a:schemeClr val="tx1"/>
                </a:solidFill>
              </a:rPr>
              <a:t>Advise the affected municipalities to not bind themselves with unsustainable commitments</a:t>
            </a:r>
          </a:p>
          <a:p>
            <a:pPr lvl="2" algn="just"/>
            <a:r>
              <a:rPr lang="en-ZA" altLang="en-US" dirty="0" smtClean="0">
                <a:solidFill>
                  <a:schemeClr val="tx1"/>
                </a:solidFill>
              </a:rPr>
              <a:t>Write to the Minister of Finance requesting an urgent meeting; to the President to request his intervention; and to the Deputy President for SALGA to be represented in all structures dealing with the energy crisis issue</a:t>
            </a:r>
          </a:p>
          <a:p>
            <a:pPr lvl="2" algn="just"/>
            <a:r>
              <a:rPr lang="en-ZA" altLang="en-US" dirty="0" smtClean="0">
                <a:solidFill>
                  <a:schemeClr val="tx1"/>
                </a:solidFill>
              </a:rPr>
              <a:t>Continue to engage NT and </a:t>
            </a:r>
            <a:r>
              <a:rPr lang="en-ZA" altLang="en-US" dirty="0" err="1" smtClean="0">
                <a:solidFill>
                  <a:schemeClr val="tx1"/>
                </a:solidFill>
              </a:rPr>
              <a:t>Cogta</a:t>
            </a:r>
            <a:r>
              <a:rPr lang="en-ZA" altLang="en-US" dirty="0" smtClean="0">
                <a:solidFill>
                  <a:schemeClr val="tx1"/>
                </a:solidFill>
              </a:rPr>
              <a:t> so that viable and sustainable solutions are found to the management of creditors (not just Eskom and Water Boards) and debtors by municipalities</a:t>
            </a:r>
          </a:p>
          <a:p>
            <a:pPr lvl="2" algn="just"/>
            <a:endParaRPr lang="en-ZA" altLang="en-US" dirty="0" smtClean="0">
              <a:solidFill>
                <a:schemeClr val="tx1"/>
              </a:solidFill>
            </a:endParaRPr>
          </a:p>
        </p:txBody>
      </p:sp>
    </p:spTree>
    <p:extLst>
      <p:ext uri="{BB962C8B-B14F-4D97-AF65-F5344CB8AC3E}">
        <p14:creationId xmlns:p14="http://schemas.microsoft.com/office/powerpoint/2010/main" val="4024946149"/>
      </p:ext>
    </p:extLst>
  </p:cSld>
  <p:clrMapOvr>
    <a:masterClrMapping/>
  </p:clrMapOvr>
  <p:transition spd="med">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438400" y="914400"/>
            <a:ext cx="5257800" cy="786408"/>
          </a:xfrm>
        </p:spPr>
        <p:txBody>
          <a:bodyPr/>
          <a:lstStyle/>
          <a:p>
            <a:pPr algn="ctr"/>
            <a:r>
              <a:rPr lang="en-ZA" altLang="en-US" dirty="0">
                <a:solidFill>
                  <a:schemeClr val="tx2"/>
                </a:solidFill>
              </a:rPr>
              <a:t>Other Issues – the withholding of the ES by NT</a:t>
            </a:r>
          </a:p>
        </p:txBody>
      </p:sp>
      <p:sp>
        <p:nvSpPr>
          <p:cNvPr id="6147" name="Content Placeholder 2"/>
          <p:cNvSpPr>
            <a:spLocks noGrp="1"/>
          </p:cNvSpPr>
          <p:nvPr>
            <p:ph idx="1"/>
          </p:nvPr>
        </p:nvSpPr>
        <p:spPr>
          <a:xfrm>
            <a:off x="457200" y="2276872"/>
            <a:ext cx="8229600" cy="4032448"/>
          </a:xfrm>
        </p:spPr>
        <p:txBody>
          <a:bodyPr/>
          <a:lstStyle/>
          <a:p>
            <a:r>
              <a:rPr lang="en-ZA" altLang="en-US" sz="1800" dirty="0" smtClean="0">
                <a:solidFill>
                  <a:schemeClr val="tx2"/>
                </a:solidFill>
              </a:rPr>
              <a:t>NEC Resolutions continued:</a:t>
            </a:r>
          </a:p>
          <a:p>
            <a:pPr lvl="1"/>
            <a:r>
              <a:rPr lang="en-ZA" altLang="en-US" sz="1800" dirty="0" smtClean="0">
                <a:solidFill>
                  <a:schemeClr val="tx2"/>
                </a:solidFill>
              </a:rPr>
              <a:t>Caution against the imposition of conditions on the ES and thus making it some sort of a conditional grant</a:t>
            </a:r>
          </a:p>
          <a:p>
            <a:pPr lvl="1"/>
            <a:r>
              <a:rPr lang="en-ZA" altLang="en-US" sz="1800" dirty="0" smtClean="0">
                <a:solidFill>
                  <a:schemeClr val="tx2"/>
                </a:solidFill>
              </a:rPr>
              <a:t>Acknowledge Eskom as a strategic asset and continue to work with the company based on our </a:t>
            </a:r>
            <a:r>
              <a:rPr lang="en-ZA" altLang="en-US" sz="1800" dirty="0" err="1" smtClean="0">
                <a:solidFill>
                  <a:schemeClr val="tx2"/>
                </a:solidFill>
              </a:rPr>
              <a:t>MoU</a:t>
            </a:r>
            <a:endParaRPr lang="en-ZA" altLang="en-US" sz="1800" dirty="0" smtClean="0">
              <a:solidFill>
                <a:schemeClr val="tx2"/>
              </a:solidFill>
            </a:endParaRPr>
          </a:p>
          <a:p>
            <a:pPr lvl="1"/>
            <a:r>
              <a:rPr lang="en-ZA" altLang="en-US" sz="1800" dirty="0" smtClean="0">
                <a:solidFill>
                  <a:schemeClr val="tx2"/>
                </a:solidFill>
              </a:rPr>
              <a:t>Urge municipalities not to take independent legal action outside the NEC framework</a:t>
            </a:r>
          </a:p>
          <a:p>
            <a:pPr lvl="1"/>
            <a:r>
              <a:rPr lang="en-ZA" altLang="en-US" sz="1800" dirty="0" smtClean="0">
                <a:solidFill>
                  <a:schemeClr val="tx2"/>
                </a:solidFill>
              </a:rPr>
              <a:t>Call upon NT to take a balance approach on the matter, e.g. equally demanding of National and Provincial governments to honour their debts to municipalities</a:t>
            </a:r>
          </a:p>
          <a:p>
            <a:pPr lvl="1"/>
            <a:r>
              <a:rPr lang="en-ZA" altLang="en-US" sz="1800" dirty="0" smtClean="0">
                <a:solidFill>
                  <a:schemeClr val="tx2"/>
                </a:solidFill>
              </a:rPr>
              <a:t>And lastly urge municipalities to take required measures to enforce their debt management policies</a:t>
            </a:r>
          </a:p>
        </p:txBody>
      </p:sp>
      <p:sp>
        <p:nvSpPr>
          <p:cNvPr id="6148" name="Slide Number Placehold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rgbClr val="000000"/>
                </a:solidFill>
                <a:latin typeface="Calibri" pitchFamily="34" charset="0"/>
                <a:ea typeface="ヒラギノ角ゴ ProN W3" charset="-128"/>
                <a:sym typeface="Calibri" pitchFamily="34" charset="0"/>
              </a:defRPr>
            </a:lvl1pPr>
            <a:lvl2pPr marL="742950" indent="-285750">
              <a:defRPr sz="2400">
                <a:solidFill>
                  <a:srgbClr val="000000"/>
                </a:solidFill>
                <a:latin typeface="Calibri" pitchFamily="34" charset="0"/>
                <a:ea typeface="ヒラギノ角ゴ ProN W3" charset="-128"/>
                <a:sym typeface="Calibri" pitchFamily="34" charset="0"/>
              </a:defRPr>
            </a:lvl2pPr>
            <a:lvl3pPr marL="1143000" indent="-228600">
              <a:defRPr sz="2400">
                <a:solidFill>
                  <a:srgbClr val="000000"/>
                </a:solidFill>
                <a:latin typeface="Calibri" pitchFamily="34" charset="0"/>
                <a:ea typeface="ヒラギノ角ゴ ProN W3" charset="-128"/>
                <a:sym typeface="Calibri" pitchFamily="34" charset="0"/>
              </a:defRPr>
            </a:lvl3pPr>
            <a:lvl4pPr marL="1600200" indent="-228600">
              <a:defRPr sz="2400">
                <a:solidFill>
                  <a:srgbClr val="000000"/>
                </a:solidFill>
                <a:latin typeface="Calibri" pitchFamily="34" charset="0"/>
                <a:ea typeface="ヒラギノ角ゴ ProN W3" charset="-128"/>
                <a:sym typeface="Calibri" pitchFamily="34" charset="0"/>
              </a:defRPr>
            </a:lvl4pPr>
            <a:lvl5pPr marL="2057400" indent="-228600">
              <a:defRPr sz="2400">
                <a:solidFill>
                  <a:srgbClr val="000000"/>
                </a:solidFill>
                <a:latin typeface="Calibri" pitchFamily="34" charset="0"/>
                <a:ea typeface="ヒラギノ角ゴ ProN W3" charset="-128"/>
                <a:sym typeface="Calibri" pitchFamily="34" charset="0"/>
              </a:defRPr>
            </a:lvl5pPr>
            <a:lvl6pPr marL="2514600" indent="-228600" eaLnBrk="0" fontAlgn="base" hangingPunct="0">
              <a:spcBef>
                <a:spcPct val="0"/>
              </a:spcBef>
              <a:spcAft>
                <a:spcPct val="0"/>
              </a:spcAft>
              <a:defRPr sz="2400">
                <a:solidFill>
                  <a:srgbClr val="000000"/>
                </a:solidFill>
                <a:latin typeface="Calibri" pitchFamily="34" charset="0"/>
                <a:ea typeface="ヒラギノ角ゴ ProN W3" charset="-128"/>
                <a:sym typeface="Calibri" pitchFamily="34" charset="0"/>
              </a:defRPr>
            </a:lvl6pPr>
            <a:lvl7pPr marL="2971800" indent="-228600" eaLnBrk="0" fontAlgn="base" hangingPunct="0">
              <a:spcBef>
                <a:spcPct val="0"/>
              </a:spcBef>
              <a:spcAft>
                <a:spcPct val="0"/>
              </a:spcAft>
              <a:defRPr sz="2400">
                <a:solidFill>
                  <a:srgbClr val="000000"/>
                </a:solidFill>
                <a:latin typeface="Calibri" pitchFamily="34" charset="0"/>
                <a:ea typeface="ヒラギノ角ゴ ProN W3" charset="-128"/>
                <a:sym typeface="Calibri" pitchFamily="34" charset="0"/>
              </a:defRPr>
            </a:lvl7pPr>
            <a:lvl8pPr marL="3429000" indent="-228600" eaLnBrk="0" fontAlgn="base" hangingPunct="0">
              <a:spcBef>
                <a:spcPct val="0"/>
              </a:spcBef>
              <a:spcAft>
                <a:spcPct val="0"/>
              </a:spcAft>
              <a:defRPr sz="2400">
                <a:solidFill>
                  <a:srgbClr val="000000"/>
                </a:solidFill>
                <a:latin typeface="Calibri" pitchFamily="34" charset="0"/>
                <a:ea typeface="ヒラギノ角ゴ ProN W3" charset="-128"/>
                <a:sym typeface="Calibri" pitchFamily="34" charset="0"/>
              </a:defRPr>
            </a:lvl8pPr>
            <a:lvl9pPr marL="3886200" indent="-228600" eaLnBrk="0" fontAlgn="base" hangingPunct="0">
              <a:spcBef>
                <a:spcPct val="0"/>
              </a:spcBef>
              <a:spcAft>
                <a:spcPct val="0"/>
              </a:spcAft>
              <a:defRPr sz="2400">
                <a:solidFill>
                  <a:srgbClr val="000000"/>
                </a:solidFill>
                <a:latin typeface="Calibri" pitchFamily="34" charset="0"/>
                <a:ea typeface="ヒラギノ角ゴ ProN W3" charset="-128"/>
                <a:sym typeface="Calibri" pitchFamily="34" charset="0"/>
              </a:defRPr>
            </a:lvl9pPr>
          </a:lstStyle>
          <a:p>
            <a:fld id="{5CDFB784-2022-4F8D-9285-99D2A1525689}" type="slidenum">
              <a:rPr lang="en-US" altLang="en-US" sz="1200">
                <a:solidFill>
                  <a:srgbClr val="B1953A"/>
                </a:solidFill>
                <a:latin typeface="Arial" pitchFamily="34" charset="0"/>
                <a:sym typeface="Arial" pitchFamily="34" charset="0"/>
              </a:rPr>
              <a:pPr/>
              <a:t>16</a:t>
            </a:fld>
            <a:endParaRPr lang="en-US" altLang="en-US" sz="1200">
              <a:solidFill>
                <a:srgbClr val="B1953A"/>
              </a:solidFill>
              <a:latin typeface="Arial" pitchFamily="34" charset="0"/>
              <a:sym typeface="Arial" pitchFamily="34" charset="0"/>
            </a:endParaRPr>
          </a:p>
        </p:txBody>
      </p:sp>
    </p:spTree>
    <p:extLst>
      <p:ext uri="{BB962C8B-B14F-4D97-AF65-F5344CB8AC3E}">
        <p14:creationId xmlns:p14="http://schemas.microsoft.com/office/powerpoint/2010/main" val="1176859287"/>
      </p:ext>
    </p:extLst>
  </p:cSld>
  <p:clrMapOvr>
    <a:masterClrMapping/>
  </p:clrMapOvr>
  <p:transition spd="med">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590800" y="838200"/>
            <a:ext cx="5410200" cy="1143000"/>
          </a:xfrm>
        </p:spPr>
        <p:txBody>
          <a:bodyPr/>
          <a:lstStyle/>
          <a:p>
            <a:pPr algn="ctr"/>
            <a:r>
              <a:rPr lang="en-ZA" dirty="0">
                <a:solidFill>
                  <a:schemeClr val="tx2"/>
                </a:solidFill>
                <a:sym typeface="Calibri" pitchFamily="34" charset="0"/>
              </a:rPr>
              <a:t>Conclusion</a:t>
            </a:r>
          </a:p>
        </p:txBody>
      </p:sp>
      <p:sp>
        <p:nvSpPr>
          <p:cNvPr id="3" name="Content Placeholder 2"/>
          <p:cNvSpPr>
            <a:spLocks noGrp="1"/>
          </p:cNvSpPr>
          <p:nvPr>
            <p:ph idx="1"/>
          </p:nvPr>
        </p:nvSpPr>
        <p:spPr>
          <a:xfrm>
            <a:off x="0" y="2209800"/>
            <a:ext cx="9144000" cy="4648200"/>
          </a:xfrm>
        </p:spPr>
        <p:txBody>
          <a:bodyPr/>
          <a:lstStyle/>
          <a:p>
            <a:pPr marL="577850" lvl="1" indent="-228600">
              <a:spcBef>
                <a:spcPts val="0"/>
              </a:spcBef>
              <a:spcAft>
                <a:spcPts val="600"/>
              </a:spcAft>
              <a:buSzPct val="90000"/>
              <a:defRPr/>
            </a:pPr>
            <a:endParaRPr lang="en-ZA" sz="1800" dirty="0" smtClean="0">
              <a:solidFill>
                <a:schemeClr val="tx1"/>
              </a:solidFill>
              <a:cs typeface="Calibri" pitchFamily="34" charset="0"/>
            </a:endParaRPr>
          </a:p>
          <a:p>
            <a:pPr lvl="0" algn="just"/>
            <a:r>
              <a:rPr lang="en-ZA" sz="1800" dirty="0" smtClean="0">
                <a:solidFill>
                  <a:prstClr val="black"/>
                </a:solidFill>
              </a:rPr>
              <a:t>SALGA </a:t>
            </a:r>
            <a:r>
              <a:rPr lang="en-ZA" sz="1800" dirty="0">
                <a:solidFill>
                  <a:prstClr val="black"/>
                </a:solidFill>
              </a:rPr>
              <a:t>notes and welcomes the </a:t>
            </a:r>
            <a:r>
              <a:rPr lang="en-ZA" sz="1800" dirty="0" err="1">
                <a:solidFill>
                  <a:prstClr val="black"/>
                </a:solidFill>
              </a:rPr>
              <a:t>DoRB</a:t>
            </a:r>
            <a:r>
              <a:rPr lang="en-ZA" sz="1800" dirty="0">
                <a:solidFill>
                  <a:prstClr val="black"/>
                </a:solidFill>
              </a:rPr>
              <a:t> 2015/16</a:t>
            </a:r>
          </a:p>
          <a:p>
            <a:pPr lvl="0" algn="just"/>
            <a:endParaRPr lang="en-ZA" sz="1800" dirty="0">
              <a:solidFill>
                <a:prstClr val="black"/>
              </a:solidFill>
            </a:endParaRPr>
          </a:p>
          <a:p>
            <a:pPr lvl="1" algn="just"/>
            <a:r>
              <a:rPr lang="en-ZA" sz="1800" dirty="0">
                <a:solidFill>
                  <a:prstClr val="black"/>
                </a:solidFill>
              </a:rPr>
              <a:t>We equally note the ongoing work on finding solutions to local government funding and capacity building</a:t>
            </a:r>
          </a:p>
          <a:p>
            <a:pPr lvl="1" algn="just"/>
            <a:endParaRPr lang="en-ZA" sz="1800" dirty="0">
              <a:solidFill>
                <a:prstClr val="black"/>
              </a:solidFill>
            </a:endParaRPr>
          </a:p>
          <a:p>
            <a:pPr lvl="1" algn="just"/>
            <a:r>
              <a:rPr lang="en-ZA" sz="1800" dirty="0">
                <a:solidFill>
                  <a:prstClr val="black"/>
                </a:solidFill>
              </a:rPr>
              <a:t>We </a:t>
            </a:r>
            <a:r>
              <a:rPr lang="en-ZA" sz="1800" dirty="0" smtClean="0">
                <a:solidFill>
                  <a:prstClr val="black"/>
                </a:solidFill>
              </a:rPr>
              <a:t>are however concerned and disturbed by the knee-jerk action by NT of withholding ES to some municipalities as it undermines the performance of their functions and the delivery of basic services to the poor</a:t>
            </a:r>
            <a:endParaRPr lang="en-ZA" sz="1800" dirty="0">
              <a:solidFill>
                <a:prstClr val="black"/>
              </a:solidFill>
            </a:endParaRPr>
          </a:p>
          <a:p>
            <a:pPr lvl="2" algn="just"/>
            <a:r>
              <a:rPr lang="en-ZA" sz="1800" dirty="0" smtClean="0">
                <a:solidFill>
                  <a:prstClr val="black"/>
                </a:solidFill>
              </a:rPr>
              <a:t>We </a:t>
            </a:r>
            <a:r>
              <a:rPr lang="en-ZA" sz="1800" dirty="0">
                <a:solidFill>
                  <a:prstClr val="black"/>
                </a:solidFill>
              </a:rPr>
              <a:t>will continue engaging </a:t>
            </a:r>
            <a:r>
              <a:rPr lang="en-ZA" sz="1800" dirty="0" smtClean="0">
                <a:solidFill>
                  <a:prstClr val="black"/>
                </a:solidFill>
              </a:rPr>
              <a:t>with related parties in finding long term solutions to the management of municipal budgets, cash flows and revenue streams</a:t>
            </a:r>
            <a:endParaRPr lang="en-ZA" sz="2400" dirty="0" smtClean="0">
              <a:solidFill>
                <a:schemeClr val="dk1"/>
              </a:solidFill>
              <a:latin typeface="+mj-lt"/>
              <a:cs typeface="Calibri" pitchFamily="34" charset="0"/>
            </a:endParaRPr>
          </a:p>
        </p:txBody>
      </p:sp>
      <p:sp>
        <p:nvSpPr>
          <p:cNvPr id="4" name="Slide Number Placeholder 3"/>
          <p:cNvSpPr>
            <a:spLocks noGrp="1"/>
          </p:cNvSpPr>
          <p:nvPr>
            <p:ph type="sldNum" sz="quarter" idx="10"/>
          </p:nvPr>
        </p:nvSpPr>
        <p:spPr/>
        <p:txBody>
          <a:bodyPr/>
          <a:lstStyle/>
          <a:p>
            <a:pPr>
              <a:defRPr/>
            </a:pPr>
            <a:fld id="{600E9ACD-F826-4898-87D4-66AE87CD4CBD}" type="slidenum">
              <a:rPr lang="en-US" smtClean="0"/>
              <a:pPr>
                <a:defRPr/>
              </a:pPr>
              <a:t>17</a:t>
            </a:fld>
            <a:endParaRPr lang="en-US"/>
          </a:p>
        </p:txBody>
      </p:sp>
    </p:spTree>
    <p:extLst>
      <p:ext uri="{BB962C8B-B14F-4D97-AF65-F5344CB8AC3E}">
        <p14:creationId xmlns:p14="http://schemas.microsoft.com/office/powerpoint/2010/main" val="3325754481"/>
      </p:ext>
    </p:extLst>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9832" y="692697"/>
            <a:ext cx="5626968" cy="1368152"/>
          </a:xfrm>
        </p:spPr>
        <p:txBody>
          <a:bodyPr/>
          <a:lstStyle/>
          <a:p>
            <a:pPr algn="ctr"/>
            <a:r>
              <a:rPr lang="en-ZA" dirty="0" smtClean="0">
                <a:solidFill>
                  <a:schemeClr val="tx2"/>
                </a:solidFill>
              </a:rPr>
              <a:t>Introduction </a:t>
            </a:r>
            <a:endParaRPr lang="en-ZA" dirty="0">
              <a:solidFill>
                <a:schemeClr val="tx2"/>
              </a:solidFill>
            </a:endParaRPr>
          </a:p>
        </p:txBody>
      </p:sp>
      <p:sp>
        <p:nvSpPr>
          <p:cNvPr id="3" name="Content Placeholder 2"/>
          <p:cNvSpPr>
            <a:spLocks noGrp="1"/>
          </p:cNvSpPr>
          <p:nvPr>
            <p:ph idx="1"/>
          </p:nvPr>
        </p:nvSpPr>
        <p:spPr>
          <a:xfrm>
            <a:off x="0" y="2276872"/>
            <a:ext cx="9144000" cy="4320480"/>
          </a:xfrm>
        </p:spPr>
        <p:txBody>
          <a:bodyPr/>
          <a:lstStyle/>
          <a:p>
            <a:pPr algn="just"/>
            <a:r>
              <a:rPr lang="en-ZA" sz="1600" dirty="0" smtClean="0">
                <a:solidFill>
                  <a:schemeClr val="tx2"/>
                </a:solidFill>
              </a:rPr>
              <a:t>Chairperson, thanks for the invitation and opportunity to once again come and present to the Select Committee on Appropriations </a:t>
            </a:r>
          </a:p>
          <a:p>
            <a:pPr marL="39688" indent="0" algn="just">
              <a:buNone/>
            </a:pPr>
            <a:endParaRPr lang="en-ZA" sz="1600" dirty="0" smtClean="0">
              <a:solidFill>
                <a:schemeClr val="tx2"/>
              </a:solidFill>
            </a:endParaRPr>
          </a:p>
          <a:p>
            <a:pPr algn="just"/>
            <a:r>
              <a:rPr lang="en-ZA" sz="1600" dirty="0" smtClean="0">
                <a:solidFill>
                  <a:schemeClr val="tx2"/>
                </a:solidFill>
              </a:rPr>
              <a:t>We are making this presentation interestingly in a period when there has been so much in the media about the withholding of the Equitable Share (ES) to some municipalities by National Treasury and SALGA’s views on the matter</a:t>
            </a:r>
          </a:p>
          <a:p>
            <a:pPr algn="just"/>
            <a:endParaRPr lang="en-ZA" sz="1600" dirty="0" smtClean="0">
              <a:solidFill>
                <a:schemeClr val="tx2"/>
              </a:solidFill>
            </a:endParaRPr>
          </a:p>
          <a:p>
            <a:pPr algn="just"/>
            <a:r>
              <a:rPr lang="en-ZA" sz="1600" dirty="0" smtClean="0">
                <a:solidFill>
                  <a:schemeClr val="tx2"/>
                </a:solidFill>
              </a:rPr>
              <a:t>We are also meeting just a couple of weeks after SALGA hosted a successful National Members’ Assembly (NMA) from the 23</a:t>
            </a:r>
            <a:r>
              <a:rPr lang="en-ZA" sz="1600" baseline="30000" dirty="0" smtClean="0">
                <a:solidFill>
                  <a:schemeClr val="tx2"/>
                </a:solidFill>
              </a:rPr>
              <a:t>rd</a:t>
            </a:r>
            <a:r>
              <a:rPr lang="en-ZA" sz="1600" dirty="0" smtClean="0">
                <a:solidFill>
                  <a:schemeClr val="tx2"/>
                </a:solidFill>
              </a:rPr>
              <a:t> to 26</a:t>
            </a:r>
            <a:r>
              <a:rPr lang="en-ZA" sz="1600" baseline="30000" dirty="0" smtClean="0">
                <a:solidFill>
                  <a:schemeClr val="tx2"/>
                </a:solidFill>
              </a:rPr>
              <a:t>th</a:t>
            </a:r>
            <a:r>
              <a:rPr lang="en-ZA" sz="1600" dirty="0" smtClean="0">
                <a:solidFill>
                  <a:schemeClr val="tx2"/>
                </a:solidFill>
              </a:rPr>
              <a:t> of March at Gallagher Estates in </a:t>
            </a:r>
            <a:r>
              <a:rPr lang="en-ZA" sz="1600" dirty="0" err="1" smtClean="0">
                <a:solidFill>
                  <a:schemeClr val="tx2"/>
                </a:solidFill>
              </a:rPr>
              <a:t>Midrand</a:t>
            </a:r>
            <a:r>
              <a:rPr lang="en-ZA" sz="1600" dirty="0" smtClean="0">
                <a:solidFill>
                  <a:schemeClr val="tx2"/>
                </a:solidFill>
              </a:rPr>
              <a:t>. The NMA took a number of resolutions which the committee would be interested in pertaining to local government (LG) finances and LG generally</a:t>
            </a:r>
          </a:p>
          <a:p>
            <a:pPr algn="just"/>
            <a:endParaRPr lang="en-ZA" sz="1600" dirty="0" smtClean="0">
              <a:solidFill>
                <a:schemeClr val="tx2"/>
              </a:solidFill>
            </a:endParaRPr>
          </a:p>
          <a:p>
            <a:pPr algn="just"/>
            <a:r>
              <a:rPr lang="en-ZA" sz="1600" dirty="0" smtClean="0">
                <a:solidFill>
                  <a:schemeClr val="tx2"/>
                </a:solidFill>
              </a:rPr>
              <a:t>As an independent voice of organised local government, SALGA does always appreciate and welcome the opportunity to present its views to the committee and on some of the key issues entailed by the 2015/16 budget in particular</a:t>
            </a:r>
            <a:endParaRPr lang="en-ZA" sz="1600" dirty="0">
              <a:solidFill>
                <a:schemeClr val="tx2"/>
              </a:solidFill>
            </a:endParaRPr>
          </a:p>
        </p:txBody>
      </p:sp>
      <p:sp>
        <p:nvSpPr>
          <p:cNvPr id="4" name="Slide Number Placeholder 3"/>
          <p:cNvSpPr>
            <a:spLocks noGrp="1"/>
          </p:cNvSpPr>
          <p:nvPr>
            <p:ph type="sldNum" sz="quarter" idx="10"/>
          </p:nvPr>
        </p:nvSpPr>
        <p:spPr/>
        <p:txBody>
          <a:bodyPr/>
          <a:lstStyle/>
          <a:p>
            <a:pPr>
              <a:defRPr/>
            </a:pPr>
            <a:fld id="{2F3005A4-54E8-4A56-892D-0D1E29862FC8}" type="slidenum">
              <a:rPr lang="en-US" smtClean="0"/>
              <a:pPr>
                <a:defRPr/>
              </a:pPr>
              <a:t>2</a:t>
            </a:fld>
            <a:endParaRPr lang="en-US"/>
          </a:p>
        </p:txBody>
      </p:sp>
    </p:spTree>
    <p:extLst>
      <p:ext uri="{BB962C8B-B14F-4D97-AF65-F5344CB8AC3E}">
        <p14:creationId xmlns:p14="http://schemas.microsoft.com/office/powerpoint/2010/main" val="2310109770"/>
      </p:ext>
    </p:extLst>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0" y="2209800"/>
            <a:ext cx="9144000" cy="4648200"/>
          </a:xfrm>
        </p:spPr>
        <p:txBody>
          <a:bodyPr/>
          <a:lstStyle/>
          <a:p>
            <a:pPr marL="0" indent="0" algn="just">
              <a:spcBef>
                <a:spcPct val="0"/>
              </a:spcBef>
              <a:spcAft>
                <a:spcPts val="600"/>
              </a:spcAft>
              <a:buSzPct val="90000"/>
              <a:buNone/>
              <a:defRPr/>
            </a:pPr>
            <a:r>
              <a:rPr lang="en-ZA" sz="1800" dirty="0" smtClean="0">
                <a:solidFill>
                  <a:srgbClr val="000000"/>
                </a:solidFill>
              </a:rPr>
              <a:t>SALGA notes and welcomes the 2015 budget proposals as presented by Minister Nene in Parliament on the 25</a:t>
            </a:r>
            <a:r>
              <a:rPr lang="en-ZA" sz="1800" baseline="30000" dirty="0" smtClean="0">
                <a:solidFill>
                  <a:srgbClr val="000000"/>
                </a:solidFill>
              </a:rPr>
              <a:t>th</a:t>
            </a:r>
            <a:r>
              <a:rPr lang="en-ZA" sz="1800" dirty="0" smtClean="0">
                <a:solidFill>
                  <a:srgbClr val="000000"/>
                </a:solidFill>
              </a:rPr>
              <a:t> February 2015</a:t>
            </a:r>
          </a:p>
          <a:p>
            <a:pPr marL="0" indent="0" algn="just">
              <a:spcBef>
                <a:spcPct val="0"/>
              </a:spcBef>
              <a:spcAft>
                <a:spcPts val="600"/>
              </a:spcAft>
              <a:buSzPct val="90000"/>
              <a:buNone/>
              <a:defRPr/>
            </a:pPr>
            <a:endParaRPr lang="en-ZA" sz="1800" dirty="0" smtClean="0">
              <a:solidFill>
                <a:srgbClr val="000000"/>
              </a:solidFill>
            </a:endParaRPr>
          </a:p>
          <a:p>
            <a:pPr marL="577850" lvl="1" indent="-228600" algn="just">
              <a:spcBef>
                <a:spcPct val="0"/>
              </a:spcBef>
              <a:spcAft>
                <a:spcPts val="600"/>
              </a:spcAft>
              <a:buSzPct val="90000"/>
              <a:defRPr/>
            </a:pPr>
            <a:r>
              <a:rPr lang="en-ZA" sz="1800" dirty="0" smtClean="0">
                <a:solidFill>
                  <a:srgbClr val="000000"/>
                </a:solidFill>
              </a:rPr>
              <a:t>We note the difficult economic context and the challenges that the budget seeks to address and most of these challenges are acutely felt in the LG space</a:t>
            </a:r>
          </a:p>
          <a:p>
            <a:pPr marL="577850" lvl="1" indent="-228600" algn="just">
              <a:spcBef>
                <a:spcPct val="0"/>
              </a:spcBef>
              <a:spcAft>
                <a:spcPts val="600"/>
              </a:spcAft>
              <a:buSzPct val="90000"/>
              <a:defRPr/>
            </a:pPr>
            <a:endParaRPr lang="en-ZA" sz="1800" dirty="0" smtClean="0">
              <a:solidFill>
                <a:srgbClr val="000000"/>
              </a:solidFill>
            </a:endParaRPr>
          </a:p>
          <a:p>
            <a:pPr marL="577850" lvl="1" indent="-228600" algn="just">
              <a:spcBef>
                <a:spcPct val="0"/>
              </a:spcBef>
              <a:spcAft>
                <a:spcPts val="600"/>
              </a:spcAft>
              <a:buSzPct val="90000"/>
              <a:defRPr/>
            </a:pPr>
            <a:r>
              <a:rPr lang="en-ZA" sz="1800" dirty="0" smtClean="0">
                <a:solidFill>
                  <a:srgbClr val="000000"/>
                </a:solidFill>
              </a:rPr>
              <a:t>Our collective resolve and ability to deal with these challenges would largely mitigate against the desperation that sometimes local government stakeholders feel which at times results and manifest in the form of the so called ‘service delivery protests’</a:t>
            </a:r>
          </a:p>
          <a:p>
            <a:pPr marL="577850" lvl="1" indent="-228600" algn="just">
              <a:spcBef>
                <a:spcPct val="0"/>
              </a:spcBef>
              <a:spcAft>
                <a:spcPts val="600"/>
              </a:spcAft>
              <a:buSzPct val="90000"/>
              <a:defRPr/>
            </a:pPr>
            <a:endParaRPr lang="en-ZA" sz="1800" dirty="0" smtClean="0">
              <a:solidFill>
                <a:srgbClr val="000000"/>
              </a:solidFill>
            </a:endParaRPr>
          </a:p>
          <a:p>
            <a:pPr marL="577850" lvl="1" indent="-228600" algn="just">
              <a:spcBef>
                <a:spcPct val="0"/>
              </a:spcBef>
              <a:spcAft>
                <a:spcPts val="600"/>
              </a:spcAft>
              <a:buSzPct val="90000"/>
              <a:defRPr/>
            </a:pPr>
            <a:r>
              <a:rPr lang="en-ZA" sz="1800" dirty="0" smtClean="0">
                <a:solidFill>
                  <a:srgbClr val="000000"/>
                </a:solidFill>
              </a:rPr>
              <a:t>The budget is therefore not only an instrument to provide for the medium-to-long term developmental trajectory, but also a short term instrument to address the most pressing challenges that people experience</a:t>
            </a:r>
          </a:p>
          <a:p>
            <a:pPr marL="0" indent="0">
              <a:spcBef>
                <a:spcPct val="0"/>
              </a:spcBef>
              <a:spcAft>
                <a:spcPts val="600"/>
              </a:spcAft>
              <a:buSzPct val="90000"/>
              <a:buNone/>
              <a:defRPr/>
            </a:pPr>
            <a:endParaRPr lang="en-ZA" sz="3200" dirty="0" smtClean="0">
              <a:solidFill>
                <a:srgbClr val="000000"/>
              </a:solidFill>
            </a:endParaRPr>
          </a:p>
          <a:p>
            <a:pPr marL="577850" lvl="1" indent="-228600">
              <a:spcBef>
                <a:spcPct val="0"/>
              </a:spcBef>
              <a:spcAft>
                <a:spcPts val="600"/>
              </a:spcAft>
              <a:buSzPct val="90000"/>
              <a:defRPr/>
            </a:pPr>
            <a:endParaRPr lang="en-ZA" sz="3200" dirty="0" smtClean="0">
              <a:solidFill>
                <a:srgbClr val="000000"/>
              </a:solidFill>
            </a:endParaRPr>
          </a:p>
          <a:p>
            <a:pPr marL="228600" indent="-228600">
              <a:spcBef>
                <a:spcPct val="0"/>
              </a:spcBef>
              <a:spcAft>
                <a:spcPts val="600"/>
              </a:spcAft>
              <a:buSzPct val="90000"/>
              <a:defRPr/>
            </a:pPr>
            <a:endParaRPr lang="en-ZA" sz="3200" dirty="0" smtClean="0">
              <a:solidFill>
                <a:srgbClr val="000000"/>
              </a:solidFill>
            </a:endParaRPr>
          </a:p>
          <a:p>
            <a:pPr marL="228600" indent="-228600">
              <a:spcBef>
                <a:spcPct val="0"/>
              </a:spcBef>
              <a:spcAft>
                <a:spcPts val="600"/>
              </a:spcAft>
              <a:buSzPct val="90000"/>
              <a:defRPr/>
            </a:pPr>
            <a:endParaRPr lang="en-ZA" sz="3200" dirty="0" smtClean="0">
              <a:solidFill>
                <a:srgbClr val="000000"/>
              </a:solidFill>
            </a:endParaRPr>
          </a:p>
        </p:txBody>
      </p:sp>
      <p:sp>
        <p:nvSpPr>
          <p:cNvPr id="4" name="Title 1"/>
          <p:cNvSpPr txBox="1">
            <a:spLocks/>
          </p:cNvSpPr>
          <p:nvPr/>
        </p:nvSpPr>
        <p:spPr bwMode="auto">
          <a:xfrm>
            <a:off x="2555776" y="838200"/>
            <a:ext cx="5400600" cy="1143000"/>
          </a:xfrm>
          <a:prstGeom prst="rect">
            <a:avLst/>
          </a:prstGeom>
          <a:noFill/>
          <a:ln w="12700">
            <a:noFill/>
            <a:miter lim="800000"/>
            <a:headEnd/>
            <a:tailEnd/>
          </a:ln>
        </p:spPr>
        <p:txBody>
          <a:bodyPr lIns="50800" tIns="50800" bIns="50800" anchor="ctr"/>
          <a:lstStyle/>
          <a:p>
            <a:pPr marL="39688" indent="-39688" algn="ctr" eaLnBrk="0" hangingPunct="0">
              <a:defRPr/>
            </a:pPr>
            <a:r>
              <a:rPr lang="en-ZA" sz="2400" b="1" kern="0" dirty="0" smtClean="0">
                <a:solidFill>
                  <a:schemeClr val="tx2"/>
                </a:solidFill>
                <a:latin typeface="+mj-lt"/>
                <a:ea typeface="+mj-ea"/>
                <a:cs typeface="+mj-cs"/>
              </a:rPr>
              <a:t>Overview and general assessment</a:t>
            </a:r>
          </a:p>
          <a:p>
            <a:pPr marL="39688" indent="-39688" algn="ctr" eaLnBrk="0" hangingPunct="0">
              <a:defRPr/>
            </a:pPr>
            <a:r>
              <a:rPr lang="en-ZA" sz="2400" b="1" kern="0" dirty="0" smtClean="0">
                <a:solidFill>
                  <a:schemeClr val="tx2"/>
                </a:solidFill>
                <a:latin typeface="+mj-lt"/>
                <a:ea typeface="+mj-ea"/>
                <a:cs typeface="+mj-cs"/>
                <a:sym typeface="Arial" charset="0"/>
              </a:rPr>
              <a:t>Of </a:t>
            </a:r>
            <a:r>
              <a:rPr lang="en-ZA" sz="2400" b="1" kern="0" dirty="0" err="1" smtClean="0">
                <a:solidFill>
                  <a:schemeClr val="tx2"/>
                </a:solidFill>
                <a:latin typeface="+mj-lt"/>
                <a:ea typeface="+mj-ea"/>
                <a:cs typeface="+mj-cs"/>
                <a:sym typeface="Arial" charset="0"/>
              </a:rPr>
              <a:t>DoR</a:t>
            </a:r>
            <a:r>
              <a:rPr lang="en-ZA" sz="2400" b="1" kern="0" dirty="0" smtClean="0">
                <a:solidFill>
                  <a:schemeClr val="tx2"/>
                </a:solidFill>
                <a:latin typeface="+mj-lt"/>
                <a:ea typeface="+mj-ea"/>
                <a:cs typeface="+mj-cs"/>
                <a:sym typeface="Arial" charset="0"/>
              </a:rPr>
              <a:t> 2015</a:t>
            </a:r>
            <a:endParaRPr lang="en-ZA" sz="2400" b="1" kern="0" dirty="0">
              <a:solidFill>
                <a:schemeClr val="tx2"/>
              </a:solidFill>
              <a:latin typeface="+mj-lt"/>
              <a:ea typeface="+mj-ea"/>
              <a:cs typeface="+mj-cs"/>
              <a:sym typeface="Arial" charset="0"/>
            </a:endParaRPr>
          </a:p>
        </p:txBody>
      </p:sp>
      <p:sp>
        <p:nvSpPr>
          <p:cNvPr id="5" name="Slide Number Placeholder 4"/>
          <p:cNvSpPr>
            <a:spLocks noGrp="1"/>
          </p:cNvSpPr>
          <p:nvPr>
            <p:ph type="sldNum" sz="quarter" idx="10"/>
          </p:nvPr>
        </p:nvSpPr>
        <p:spPr/>
        <p:txBody>
          <a:bodyPr/>
          <a:lstStyle/>
          <a:p>
            <a:pPr>
              <a:defRPr/>
            </a:pPr>
            <a:fld id="{600E9ACD-F826-4898-87D4-66AE87CD4CBD}" type="slidenum">
              <a:rPr lang="en-US" smtClean="0"/>
              <a:pPr>
                <a:defRPr/>
              </a:pPr>
              <a:t>3</a:t>
            </a:fld>
            <a:endParaRPr lang="en-US"/>
          </a:p>
        </p:txBody>
      </p:sp>
    </p:spTree>
    <p:extLst>
      <p:ext uri="{BB962C8B-B14F-4D97-AF65-F5344CB8AC3E}">
        <p14:creationId xmlns:p14="http://schemas.microsoft.com/office/powerpoint/2010/main" val="3003207270"/>
      </p:ext>
    </p:extLst>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0" y="2132856"/>
            <a:ext cx="9144000" cy="4608512"/>
          </a:xfrm>
        </p:spPr>
        <p:txBody>
          <a:bodyPr/>
          <a:lstStyle/>
          <a:p>
            <a:pPr marL="228600" indent="-228600" algn="just">
              <a:spcBef>
                <a:spcPct val="0"/>
              </a:spcBef>
              <a:spcAft>
                <a:spcPts val="600"/>
              </a:spcAft>
              <a:buSzPct val="90000"/>
              <a:defRPr/>
            </a:pPr>
            <a:endParaRPr lang="en-ZA" sz="2000" dirty="0" smtClean="0">
              <a:solidFill>
                <a:srgbClr val="000000"/>
              </a:solidFill>
            </a:endParaRPr>
          </a:p>
          <a:p>
            <a:pPr marL="228600" indent="-228600" algn="just">
              <a:spcBef>
                <a:spcPct val="0"/>
              </a:spcBef>
              <a:spcAft>
                <a:spcPts val="600"/>
              </a:spcAft>
              <a:buSzPct val="90000"/>
              <a:defRPr/>
            </a:pPr>
            <a:r>
              <a:rPr lang="en-ZA" sz="1800" dirty="0" smtClean="0">
                <a:solidFill>
                  <a:srgbClr val="000000"/>
                </a:solidFill>
              </a:rPr>
              <a:t>As we had previously indicated to this Committee, SALGA did extensively engage with National Treasury, the FFC, </a:t>
            </a:r>
            <a:r>
              <a:rPr lang="en-ZA" sz="1800" dirty="0" err="1" smtClean="0">
                <a:solidFill>
                  <a:srgbClr val="000000"/>
                </a:solidFill>
              </a:rPr>
              <a:t>DCoG</a:t>
            </a:r>
            <a:r>
              <a:rPr lang="en-ZA" sz="1800" dirty="0" smtClean="0">
                <a:solidFill>
                  <a:srgbClr val="000000"/>
                </a:solidFill>
              </a:rPr>
              <a:t> and other stakeholders on matters pertaining to the fiscal state of the country and the budget allocations proposed</a:t>
            </a:r>
          </a:p>
          <a:p>
            <a:pPr marL="228600" indent="-228600" algn="just">
              <a:spcBef>
                <a:spcPct val="0"/>
              </a:spcBef>
              <a:spcAft>
                <a:spcPts val="600"/>
              </a:spcAft>
              <a:buSzPct val="90000"/>
              <a:defRPr/>
            </a:pPr>
            <a:endParaRPr lang="en-ZA" sz="1800" dirty="0">
              <a:solidFill>
                <a:srgbClr val="000000"/>
              </a:solidFill>
            </a:endParaRPr>
          </a:p>
          <a:p>
            <a:pPr marL="228600" indent="-228600" algn="just">
              <a:spcBef>
                <a:spcPct val="0"/>
              </a:spcBef>
              <a:spcAft>
                <a:spcPts val="600"/>
              </a:spcAft>
              <a:buSzPct val="90000"/>
              <a:defRPr/>
            </a:pPr>
            <a:r>
              <a:rPr lang="en-ZA" sz="1800" dirty="0" smtClean="0">
                <a:solidFill>
                  <a:srgbClr val="000000"/>
                </a:solidFill>
              </a:rPr>
              <a:t>We have during these engagements made inputs pertaining to local government funding, the vertical division of revenue (the equitable share arrangement) and support going to Local Government through conditional grants </a:t>
            </a:r>
          </a:p>
          <a:p>
            <a:pPr marL="228600" indent="-228600" algn="just">
              <a:spcBef>
                <a:spcPct val="0"/>
              </a:spcBef>
              <a:spcAft>
                <a:spcPts val="600"/>
              </a:spcAft>
              <a:buSzPct val="90000"/>
              <a:defRPr/>
            </a:pPr>
            <a:endParaRPr lang="en-ZA" sz="1800" dirty="0">
              <a:solidFill>
                <a:srgbClr val="000000"/>
              </a:solidFill>
            </a:endParaRPr>
          </a:p>
          <a:p>
            <a:pPr marL="228600" indent="-228600" algn="just">
              <a:spcBef>
                <a:spcPct val="0"/>
              </a:spcBef>
              <a:spcAft>
                <a:spcPts val="600"/>
              </a:spcAft>
              <a:buSzPct val="90000"/>
              <a:defRPr/>
            </a:pPr>
            <a:r>
              <a:rPr lang="en-ZA" sz="1800" dirty="0" smtClean="0">
                <a:solidFill>
                  <a:srgbClr val="000000"/>
                </a:solidFill>
              </a:rPr>
              <a:t>Most pertinently, SALGA participated in the Budget Forum convened by the Minister of Finance on the 29</a:t>
            </a:r>
            <a:r>
              <a:rPr lang="en-ZA" sz="1800" baseline="30000" dirty="0" smtClean="0">
                <a:solidFill>
                  <a:srgbClr val="000000"/>
                </a:solidFill>
              </a:rPr>
              <a:t>th</a:t>
            </a:r>
            <a:r>
              <a:rPr lang="en-ZA" sz="1800" dirty="0" smtClean="0">
                <a:solidFill>
                  <a:srgbClr val="000000"/>
                </a:solidFill>
              </a:rPr>
              <a:t> September 2014 where most issues related to the </a:t>
            </a:r>
            <a:r>
              <a:rPr lang="en-ZA" sz="1800" dirty="0" err="1" smtClean="0">
                <a:solidFill>
                  <a:srgbClr val="000000"/>
                </a:solidFill>
              </a:rPr>
              <a:t>DoRB</a:t>
            </a:r>
            <a:r>
              <a:rPr lang="en-ZA" sz="1800" dirty="0" smtClean="0">
                <a:solidFill>
                  <a:srgbClr val="000000"/>
                </a:solidFill>
              </a:rPr>
              <a:t> were discussed</a:t>
            </a:r>
            <a:r>
              <a:rPr lang="en-ZA" sz="1700" dirty="0" smtClean="0">
                <a:solidFill>
                  <a:srgbClr val="000000"/>
                </a:solidFill>
              </a:rPr>
              <a:t>.</a:t>
            </a:r>
            <a:endParaRPr lang="en-ZA" sz="3200" dirty="0" smtClean="0">
              <a:solidFill>
                <a:srgbClr val="000000"/>
              </a:solidFill>
            </a:endParaRPr>
          </a:p>
        </p:txBody>
      </p:sp>
      <p:sp>
        <p:nvSpPr>
          <p:cNvPr id="4" name="Title 1"/>
          <p:cNvSpPr txBox="1">
            <a:spLocks/>
          </p:cNvSpPr>
          <p:nvPr/>
        </p:nvSpPr>
        <p:spPr bwMode="auto">
          <a:xfrm>
            <a:off x="2555776" y="909754"/>
            <a:ext cx="5400600" cy="1143000"/>
          </a:xfrm>
          <a:prstGeom prst="rect">
            <a:avLst/>
          </a:prstGeom>
          <a:noFill/>
          <a:ln w="12700">
            <a:noFill/>
            <a:miter lim="800000"/>
            <a:headEnd/>
            <a:tailEnd/>
          </a:ln>
        </p:spPr>
        <p:txBody>
          <a:bodyPr lIns="50800" tIns="50800" bIns="50800" anchor="ctr"/>
          <a:lstStyle/>
          <a:p>
            <a:pPr marL="39688" lvl="0" indent="-39688" algn="ctr" eaLnBrk="0" hangingPunct="0">
              <a:defRPr/>
            </a:pPr>
            <a:r>
              <a:rPr lang="en-ZA" sz="2400" b="1" kern="0" dirty="0">
                <a:solidFill>
                  <a:schemeClr val="tx2"/>
                </a:solidFill>
                <a:latin typeface="Arial"/>
                <a:ea typeface="+mj-ea"/>
                <a:cs typeface="+mj-cs"/>
              </a:rPr>
              <a:t>Overview and general assessment</a:t>
            </a:r>
          </a:p>
          <a:p>
            <a:pPr marL="39688" lvl="0" indent="-39688" algn="ctr" eaLnBrk="0" hangingPunct="0">
              <a:defRPr/>
            </a:pPr>
            <a:r>
              <a:rPr lang="en-ZA" sz="2400" b="1" kern="0" dirty="0">
                <a:solidFill>
                  <a:schemeClr val="tx2"/>
                </a:solidFill>
                <a:latin typeface="Arial"/>
                <a:ea typeface="+mj-ea"/>
                <a:cs typeface="+mj-cs"/>
                <a:sym typeface="Arial" charset="0"/>
              </a:rPr>
              <a:t>Of </a:t>
            </a:r>
            <a:r>
              <a:rPr lang="en-ZA" sz="2400" b="1" kern="0" dirty="0" err="1" smtClean="0">
                <a:solidFill>
                  <a:schemeClr val="tx2"/>
                </a:solidFill>
                <a:latin typeface="Arial"/>
                <a:ea typeface="+mj-ea"/>
                <a:cs typeface="+mj-cs"/>
                <a:sym typeface="Arial" charset="0"/>
              </a:rPr>
              <a:t>DoR</a:t>
            </a:r>
            <a:r>
              <a:rPr lang="en-ZA" sz="2400" b="1" kern="0" dirty="0" smtClean="0">
                <a:solidFill>
                  <a:schemeClr val="tx2"/>
                </a:solidFill>
                <a:latin typeface="Arial"/>
                <a:ea typeface="+mj-ea"/>
                <a:cs typeface="+mj-cs"/>
                <a:sym typeface="Arial" charset="0"/>
              </a:rPr>
              <a:t> </a:t>
            </a:r>
            <a:r>
              <a:rPr lang="en-ZA" sz="2400" b="1" kern="0" dirty="0">
                <a:solidFill>
                  <a:schemeClr val="tx2"/>
                </a:solidFill>
                <a:latin typeface="Arial"/>
                <a:ea typeface="+mj-ea"/>
                <a:cs typeface="+mj-cs"/>
                <a:sym typeface="Arial" charset="0"/>
              </a:rPr>
              <a:t>2015</a:t>
            </a:r>
          </a:p>
        </p:txBody>
      </p:sp>
      <p:sp>
        <p:nvSpPr>
          <p:cNvPr id="5" name="Slide Number Placeholder 4"/>
          <p:cNvSpPr>
            <a:spLocks noGrp="1"/>
          </p:cNvSpPr>
          <p:nvPr>
            <p:ph type="sldNum" sz="quarter" idx="10"/>
          </p:nvPr>
        </p:nvSpPr>
        <p:spPr/>
        <p:txBody>
          <a:bodyPr/>
          <a:lstStyle/>
          <a:p>
            <a:pPr>
              <a:defRPr/>
            </a:pPr>
            <a:fld id="{600E9ACD-F826-4898-87D4-66AE87CD4CBD}" type="slidenum">
              <a:rPr lang="en-US" smtClean="0"/>
              <a:pPr>
                <a:defRPr/>
              </a:pPr>
              <a:t>4</a:t>
            </a:fld>
            <a:endParaRPr lang="en-US"/>
          </a:p>
        </p:txBody>
      </p:sp>
    </p:spTree>
    <p:extLst>
      <p:ext uri="{BB962C8B-B14F-4D97-AF65-F5344CB8AC3E}">
        <p14:creationId xmlns:p14="http://schemas.microsoft.com/office/powerpoint/2010/main" val="2787522174"/>
      </p:ext>
    </p:extLst>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0" y="2204864"/>
            <a:ext cx="9144000" cy="4576936"/>
          </a:xfrm>
        </p:spPr>
        <p:txBody>
          <a:bodyPr/>
          <a:lstStyle/>
          <a:p>
            <a:pPr marL="342900" algn="just">
              <a:spcAft>
                <a:spcPts val="0"/>
              </a:spcAft>
              <a:buFont typeface="Arial" panose="020B0604020202020204" pitchFamily="34" charset="0"/>
              <a:buChar char="•"/>
            </a:pPr>
            <a:r>
              <a:rPr lang="en-ZA" sz="1800" dirty="0" smtClean="0">
                <a:solidFill>
                  <a:schemeClr val="tx1"/>
                </a:solidFill>
                <a:cs typeface="Times New Roman"/>
              </a:rPr>
              <a:t>SALGA is cognizant of the state of our country’s finances, our debt burden, and the competing needs for our limited resources</a:t>
            </a:r>
          </a:p>
          <a:p>
            <a:pPr marL="342900" algn="just">
              <a:spcAft>
                <a:spcPts val="0"/>
              </a:spcAft>
              <a:buFont typeface="Arial" panose="020B0604020202020204" pitchFamily="34" charset="0"/>
              <a:buChar char="•"/>
            </a:pPr>
            <a:endParaRPr lang="en-ZA" sz="1800" dirty="0" smtClean="0">
              <a:solidFill>
                <a:schemeClr val="tx1"/>
              </a:solidFill>
              <a:cs typeface="Times New Roman"/>
            </a:endParaRPr>
          </a:p>
          <a:p>
            <a:pPr marL="342900" algn="just">
              <a:spcAft>
                <a:spcPts val="0"/>
              </a:spcAft>
              <a:buFont typeface="Arial" panose="020B0604020202020204" pitchFamily="34" charset="0"/>
              <a:buChar char="•"/>
            </a:pPr>
            <a:r>
              <a:rPr lang="en-ZA" sz="1800" dirty="0" smtClean="0">
                <a:solidFill>
                  <a:schemeClr val="tx1"/>
                </a:solidFill>
                <a:cs typeface="Times New Roman"/>
              </a:rPr>
              <a:t>We are aware and mindful of the need to strategically leverage the limited resources to drive the NDP and to secure the fundamentals that will put our country on a developmental trajectory and address the trifecta of poverty, unemployment and inequality</a:t>
            </a:r>
          </a:p>
          <a:p>
            <a:pPr marL="342900" algn="just">
              <a:spcAft>
                <a:spcPts val="0"/>
              </a:spcAft>
              <a:buFont typeface="Arial" panose="020B0604020202020204" pitchFamily="34" charset="0"/>
              <a:buChar char="•"/>
            </a:pPr>
            <a:endParaRPr lang="en-ZA" sz="1800" dirty="0" smtClean="0">
              <a:solidFill>
                <a:schemeClr val="tx1"/>
              </a:solidFill>
              <a:cs typeface="Times New Roman"/>
            </a:endParaRPr>
          </a:p>
          <a:p>
            <a:pPr marL="342900" algn="just">
              <a:spcAft>
                <a:spcPts val="0"/>
              </a:spcAft>
              <a:buFont typeface="Arial" panose="020B0604020202020204" pitchFamily="34" charset="0"/>
              <a:buChar char="•"/>
            </a:pPr>
            <a:r>
              <a:rPr lang="en-ZA" sz="1800" dirty="0" smtClean="0">
                <a:solidFill>
                  <a:schemeClr val="tx1"/>
                </a:solidFill>
                <a:cs typeface="Times New Roman"/>
              </a:rPr>
              <a:t>Within this context, we contend however that it is in everyone’s interest to ensure that LG is properly resourced and capacitated to meet her developmental challenges</a:t>
            </a:r>
          </a:p>
          <a:p>
            <a:pPr marL="342900" algn="just">
              <a:spcAft>
                <a:spcPts val="0"/>
              </a:spcAft>
              <a:buFont typeface="Arial" panose="020B0604020202020204" pitchFamily="34" charset="0"/>
              <a:buChar char="•"/>
            </a:pPr>
            <a:endParaRPr lang="en-ZA" sz="1800" dirty="0" smtClean="0">
              <a:solidFill>
                <a:schemeClr val="tx1"/>
              </a:solidFill>
              <a:cs typeface="Times New Roman"/>
            </a:endParaRPr>
          </a:p>
          <a:p>
            <a:pPr marL="342900" algn="just">
              <a:spcAft>
                <a:spcPts val="0"/>
              </a:spcAft>
              <a:buFont typeface="Arial" panose="020B0604020202020204" pitchFamily="34" charset="0"/>
              <a:buChar char="•"/>
            </a:pPr>
            <a:r>
              <a:rPr lang="en-ZA" sz="1800" dirty="0" smtClean="0">
                <a:solidFill>
                  <a:schemeClr val="tx1"/>
                </a:solidFill>
                <a:cs typeface="Times New Roman"/>
              </a:rPr>
              <a:t>Accordingly, in this submission we highlight some pertinent matters that seek to demonstrate our take not just on the </a:t>
            </a:r>
            <a:r>
              <a:rPr lang="en-ZA" sz="1800" dirty="0" err="1" smtClean="0">
                <a:solidFill>
                  <a:schemeClr val="tx1"/>
                </a:solidFill>
                <a:cs typeface="Times New Roman"/>
              </a:rPr>
              <a:t>DoRB</a:t>
            </a:r>
            <a:r>
              <a:rPr lang="en-ZA" sz="1800" dirty="0" smtClean="0">
                <a:solidFill>
                  <a:schemeClr val="tx1"/>
                </a:solidFill>
                <a:cs typeface="Times New Roman"/>
              </a:rPr>
              <a:t> but in working with other spheres to address issues pertinent to LG resourcing</a:t>
            </a:r>
            <a:endParaRPr lang="en-ZA" sz="1800" dirty="0" smtClean="0">
              <a:solidFill>
                <a:schemeClr val="tx1"/>
              </a:solidFill>
            </a:endParaRPr>
          </a:p>
        </p:txBody>
      </p:sp>
      <p:sp>
        <p:nvSpPr>
          <p:cNvPr id="4" name="Title 1"/>
          <p:cNvSpPr txBox="1">
            <a:spLocks/>
          </p:cNvSpPr>
          <p:nvPr/>
        </p:nvSpPr>
        <p:spPr bwMode="auto">
          <a:xfrm>
            <a:off x="2590800" y="838200"/>
            <a:ext cx="5257800" cy="1143000"/>
          </a:xfrm>
          <a:prstGeom prst="rect">
            <a:avLst/>
          </a:prstGeom>
          <a:noFill/>
          <a:ln w="12700">
            <a:noFill/>
            <a:miter lim="800000"/>
            <a:headEnd/>
            <a:tailEnd/>
          </a:ln>
        </p:spPr>
        <p:txBody>
          <a:bodyPr lIns="50800" tIns="50800" bIns="50800" anchor="ctr"/>
          <a:lstStyle>
            <a:defPPr>
              <a:defRPr lang="en-US"/>
            </a:defPPr>
            <a:lvl1pPr marL="39688" indent="-39688" algn="ctr" eaLnBrk="0" hangingPunct="0">
              <a:defRPr sz="3600" b="1" kern="0">
                <a:solidFill>
                  <a:schemeClr val="tx1"/>
                </a:solidFill>
                <a:latin typeface="+mj-lt"/>
                <a:ea typeface="+mj-ea"/>
                <a:cs typeface="+mj-cs"/>
              </a:defRPr>
            </a:lvl1pPr>
          </a:lstStyle>
          <a:p>
            <a:pPr lvl="0">
              <a:defRPr/>
            </a:pPr>
            <a:r>
              <a:rPr lang="en-ZA" sz="2400" dirty="0">
                <a:solidFill>
                  <a:schemeClr val="tx2"/>
                </a:solidFill>
              </a:rPr>
              <a:t>Overview and general assessment</a:t>
            </a:r>
          </a:p>
          <a:p>
            <a:pPr lvl="0">
              <a:defRPr/>
            </a:pPr>
            <a:r>
              <a:rPr lang="en-ZA" sz="2400" dirty="0">
                <a:solidFill>
                  <a:schemeClr val="tx2"/>
                </a:solidFill>
                <a:sym typeface="Arial" charset="0"/>
              </a:rPr>
              <a:t>Of </a:t>
            </a:r>
            <a:r>
              <a:rPr lang="en-ZA" sz="2400" dirty="0" err="1" smtClean="0">
                <a:solidFill>
                  <a:schemeClr val="tx2"/>
                </a:solidFill>
                <a:sym typeface="Arial" charset="0"/>
              </a:rPr>
              <a:t>DoR</a:t>
            </a:r>
            <a:r>
              <a:rPr lang="en-ZA" sz="2400" dirty="0" smtClean="0">
                <a:solidFill>
                  <a:schemeClr val="tx2"/>
                </a:solidFill>
                <a:sym typeface="Arial" charset="0"/>
              </a:rPr>
              <a:t> </a:t>
            </a:r>
            <a:r>
              <a:rPr lang="en-ZA" sz="2400" dirty="0">
                <a:solidFill>
                  <a:schemeClr val="tx2"/>
                </a:solidFill>
                <a:sym typeface="Arial" charset="0"/>
              </a:rPr>
              <a:t>2015</a:t>
            </a:r>
          </a:p>
        </p:txBody>
      </p:sp>
      <p:sp>
        <p:nvSpPr>
          <p:cNvPr id="5" name="Slide Number Placeholder 4"/>
          <p:cNvSpPr>
            <a:spLocks noGrp="1"/>
          </p:cNvSpPr>
          <p:nvPr>
            <p:ph type="sldNum" sz="quarter" idx="10"/>
          </p:nvPr>
        </p:nvSpPr>
        <p:spPr/>
        <p:txBody>
          <a:bodyPr/>
          <a:lstStyle/>
          <a:p>
            <a:pPr>
              <a:defRPr/>
            </a:pPr>
            <a:fld id="{600E9ACD-F826-4898-87D4-66AE87CD4CBD}" type="slidenum">
              <a:rPr lang="en-US" smtClean="0"/>
              <a:pPr>
                <a:defRPr/>
              </a:pPr>
              <a:t>5</a:t>
            </a:fld>
            <a:endParaRPr lang="en-US"/>
          </a:p>
        </p:txBody>
      </p:sp>
    </p:spTree>
    <p:extLst>
      <p:ext uri="{BB962C8B-B14F-4D97-AF65-F5344CB8AC3E}">
        <p14:creationId xmlns:p14="http://schemas.microsoft.com/office/powerpoint/2010/main" val="3683210168"/>
      </p:ext>
    </p:extLst>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0" y="2204864"/>
            <a:ext cx="9144000" cy="4576936"/>
          </a:xfrm>
        </p:spPr>
        <p:txBody>
          <a:bodyPr/>
          <a:lstStyle/>
          <a:p>
            <a:pPr marL="342900">
              <a:spcAft>
                <a:spcPts val="0"/>
              </a:spcAft>
              <a:buFont typeface="Arial" panose="020B0604020202020204" pitchFamily="34" charset="0"/>
              <a:buChar char="•"/>
            </a:pPr>
            <a:r>
              <a:rPr lang="en-ZA" sz="1800" b="1" dirty="0" smtClean="0">
                <a:solidFill>
                  <a:schemeClr val="tx1"/>
                </a:solidFill>
                <a:ea typeface="Calibri"/>
                <a:cs typeface="Times New Roman"/>
              </a:rPr>
              <a:t>SALGA notes that:</a:t>
            </a:r>
          </a:p>
          <a:p>
            <a:pPr marL="692150" lvl="1">
              <a:spcAft>
                <a:spcPts val="0"/>
              </a:spcAft>
              <a:buFont typeface="Arial" panose="020B0604020202020204" pitchFamily="34" charset="0"/>
              <a:buChar char="•"/>
            </a:pPr>
            <a:r>
              <a:rPr lang="en-ZA" sz="1800" dirty="0" smtClean="0">
                <a:solidFill>
                  <a:schemeClr val="tx1"/>
                </a:solidFill>
                <a:ea typeface="Calibri"/>
                <a:cs typeface="Times New Roman"/>
              </a:rPr>
              <a:t>There is no baseline reduction made in the LG Equitable Share though the new formula is still being implemented over the MTEF. </a:t>
            </a:r>
          </a:p>
          <a:p>
            <a:pPr marL="1092200" lvl="2">
              <a:spcAft>
                <a:spcPts val="0"/>
              </a:spcAft>
              <a:buFont typeface="Arial" panose="020B0604020202020204" pitchFamily="34" charset="0"/>
              <a:buChar char="•"/>
            </a:pPr>
            <a:r>
              <a:rPr lang="en-ZA" sz="1800" dirty="0" smtClean="0">
                <a:solidFill>
                  <a:schemeClr val="tx1"/>
                </a:solidFill>
                <a:ea typeface="Calibri"/>
                <a:cs typeface="Times New Roman"/>
              </a:rPr>
              <a:t>However, the work on the review of the Equitable Share has to continue so that LG gets a better share of the national </a:t>
            </a:r>
            <a:r>
              <a:rPr lang="en-ZA" sz="1800" dirty="0" err="1" smtClean="0">
                <a:solidFill>
                  <a:schemeClr val="tx1"/>
                </a:solidFill>
                <a:ea typeface="Calibri"/>
                <a:cs typeface="Times New Roman"/>
              </a:rPr>
              <a:t>fiscus</a:t>
            </a:r>
            <a:r>
              <a:rPr lang="en-ZA" sz="1800" dirty="0" smtClean="0">
                <a:solidFill>
                  <a:schemeClr val="tx1"/>
                </a:solidFill>
                <a:ea typeface="Calibri"/>
                <a:cs typeface="Times New Roman"/>
              </a:rPr>
              <a:t>, not the current 9% which falls far short in enabling LG to meet her ever growing challenges</a:t>
            </a:r>
          </a:p>
          <a:p>
            <a:pPr marL="1092200" lvl="2">
              <a:spcAft>
                <a:spcPts val="0"/>
              </a:spcAft>
              <a:buFont typeface="Arial" panose="020B0604020202020204" pitchFamily="34" charset="0"/>
              <a:buChar char="•"/>
            </a:pPr>
            <a:r>
              <a:rPr lang="en-ZA" sz="1800" dirty="0" smtClean="0">
                <a:solidFill>
                  <a:schemeClr val="tx1"/>
                </a:solidFill>
                <a:ea typeface="Calibri"/>
                <a:cs typeface="Times New Roman"/>
              </a:rPr>
              <a:t>The inflationary adjustment of the ES also falls short compared to the increase in some of the administered prices such as water and electricity tariffs</a:t>
            </a:r>
          </a:p>
          <a:p>
            <a:pPr marL="1092200" lvl="2">
              <a:spcAft>
                <a:spcPts val="0"/>
              </a:spcAft>
              <a:buFont typeface="Arial" panose="020B0604020202020204" pitchFamily="34" charset="0"/>
              <a:buChar char="•"/>
            </a:pPr>
            <a:r>
              <a:rPr lang="en-ZA" sz="1800" dirty="0" smtClean="0">
                <a:solidFill>
                  <a:schemeClr val="tx1"/>
                </a:solidFill>
                <a:ea typeface="Calibri"/>
                <a:cs typeface="Times New Roman"/>
              </a:rPr>
              <a:t>Given the spatial distortions in our economy, the LGES remains the main source in most municipalities to drive the developmental imperatives and meet service obligations to the poor and the indigent</a:t>
            </a:r>
          </a:p>
          <a:p>
            <a:pPr marL="1549400" lvl="3">
              <a:spcAft>
                <a:spcPts val="0"/>
              </a:spcAft>
              <a:buFont typeface="Arial" panose="020B0604020202020204" pitchFamily="34" charset="0"/>
              <a:buChar char="•"/>
            </a:pPr>
            <a:r>
              <a:rPr lang="en-ZA" sz="1800" dirty="0" smtClean="0">
                <a:solidFill>
                  <a:schemeClr val="tx1"/>
                </a:solidFill>
                <a:ea typeface="Calibri"/>
                <a:cs typeface="Times New Roman"/>
              </a:rPr>
              <a:t>A more holistic approach to the allocation therefore remains a matter to be addressed so that LG is fully resourced and enabled </a:t>
            </a:r>
          </a:p>
          <a:p>
            <a:pPr marL="0" indent="0">
              <a:spcAft>
                <a:spcPts val="0"/>
              </a:spcAft>
              <a:buNone/>
            </a:pPr>
            <a:r>
              <a:rPr lang="en-ZA" sz="1800" dirty="0" smtClean="0">
                <a:solidFill>
                  <a:schemeClr val="tx1"/>
                </a:solidFill>
                <a:ea typeface="Calibri"/>
                <a:cs typeface="Times New Roman"/>
              </a:rPr>
              <a:t>       </a:t>
            </a:r>
            <a:endParaRPr lang="en-ZA" sz="1800" dirty="0" smtClean="0">
              <a:solidFill>
                <a:schemeClr val="tx1"/>
              </a:solidFill>
            </a:endParaRPr>
          </a:p>
        </p:txBody>
      </p:sp>
      <p:sp>
        <p:nvSpPr>
          <p:cNvPr id="4" name="Title 1"/>
          <p:cNvSpPr txBox="1">
            <a:spLocks/>
          </p:cNvSpPr>
          <p:nvPr/>
        </p:nvSpPr>
        <p:spPr bwMode="auto">
          <a:xfrm>
            <a:off x="2590800" y="838200"/>
            <a:ext cx="5257800" cy="1143000"/>
          </a:xfrm>
          <a:prstGeom prst="rect">
            <a:avLst/>
          </a:prstGeom>
          <a:noFill/>
          <a:ln w="12700">
            <a:noFill/>
            <a:miter lim="800000"/>
            <a:headEnd/>
            <a:tailEnd/>
          </a:ln>
        </p:spPr>
        <p:txBody>
          <a:bodyPr lIns="50800" tIns="50800" bIns="50800" anchor="ctr"/>
          <a:lstStyle>
            <a:defPPr>
              <a:defRPr lang="en-US"/>
            </a:defPPr>
            <a:lvl1pPr marL="39688" indent="-39688" algn="ctr" eaLnBrk="0" hangingPunct="0">
              <a:defRPr sz="3600" b="1" kern="0">
                <a:solidFill>
                  <a:schemeClr val="tx1"/>
                </a:solidFill>
                <a:latin typeface="+mj-lt"/>
                <a:ea typeface="+mj-ea"/>
                <a:cs typeface="+mj-cs"/>
              </a:defRPr>
            </a:lvl1pPr>
          </a:lstStyle>
          <a:p>
            <a:r>
              <a:rPr lang="en-ZA" sz="2400" dirty="0" smtClean="0">
                <a:solidFill>
                  <a:schemeClr val="tx2"/>
                </a:solidFill>
                <a:sym typeface="Arial" charset="0"/>
              </a:rPr>
              <a:t>Major Changes / Additions in the 2015 </a:t>
            </a:r>
            <a:r>
              <a:rPr lang="en-ZA" sz="2400" dirty="0" err="1" smtClean="0">
                <a:solidFill>
                  <a:schemeClr val="tx2"/>
                </a:solidFill>
                <a:sym typeface="Arial" charset="0"/>
              </a:rPr>
              <a:t>DoR</a:t>
            </a:r>
            <a:r>
              <a:rPr lang="en-ZA" sz="2400" dirty="0" smtClean="0">
                <a:solidFill>
                  <a:schemeClr val="tx2"/>
                </a:solidFill>
                <a:sym typeface="Arial" charset="0"/>
              </a:rPr>
              <a:t> </a:t>
            </a:r>
            <a:endParaRPr lang="en-ZA" sz="2400" dirty="0">
              <a:solidFill>
                <a:schemeClr val="tx2"/>
              </a:solidFill>
              <a:sym typeface="Arial" charset="0"/>
            </a:endParaRPr>
          </a:p>
        </p:txBody>
      </p:sp>
      <p:sp>
        <p:nvSpPr>
          <p:cNvPr id="5" name="Slide Number Placeholder 4"/>
          <p:cNvSpPr>
            <a:spLocks noGrp="1"/>
          </p:cNvSpPr>
          <p:nvPr>
            <p:ph type="sldNum" sz="quarter" idx="10"/>
          </p:nvPr>
        </p:nvSpPr>
        <p:spPr/>
        <p:txBody>
          <a:bodyPr/>
          <a:lstStyle/>
          <a:p>
            <a:pPr>
              <a:defRPr/>
            </a:pPr>
            <a:fld id="{600E9ACD-F826-4898-87D4-66AE87CD4CBD}" type="slidenum">
              <a:rPr lang="en-US" smtClean="0"/>
              <a:pPr>
                <a:defRPr/>
              </a:pPr>
              <a:t>6</a:t>
            </a:fld>
            <a:endParaRPr lang="en-US"/>
          </a:p>
        </p:txBody>
      </p:sp>
    </p:spTree>
    <p:extLst>
      <p:ext uri="{BB962C8B-B14F-4D97-AF65-F5344CB8AC3E}">
        <p14:creationId xmlns:p14="http://schemas.microsoft.com/office/powerpoint/2010/main" val="2566911404"/>
      </p:ext>
    </p:extLst>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824" y="836713"/>
            <a:ext cx="5698976" cy="1080120"/>
          </a:xfrm>
        </p:spPr>
        <p:txBody>
          <a:bodyPr/>
          <a:lstStyle/>
          <a:p>
            <a:pPr algn="ctr"/>
            <a:r>
              <a:rPr lang="en-ZA" dirty="0" smtClean="0">
                <a:solidFill>
                  <a:schemeClr val="tx2"/>
                </a:solidFill>
              </a:rPr>
              <a:t>Basket of Services Adjustments</a:t>
            </a:r>
            <a:endParaRPr lang="en-ZA" dirty="0">
              <a:solidFill>
                <a:schemeClr val="tx2"/>
              </a:solidFill>
            </a:endParaRPr>
          </a:p>
        </p:txBody>
      </p:sp>
      <p:sp>
        <p:nvSpPr>
          <p:cNvPr id="3" name="Content Placeholder 2"/>
          <p:cNvSpPr>
            <a:spLocks noGrp="1"/>
          </p:cNvSpPr>
          <p:nvPr>
            <p:ph idx="1"/>
          </p:nvPr>
        </p:nvSpPr>
        <p:spPr>
          <a:xfrm>
            <a:off x="107504" y="2276872"/>
            <a:ext cx="8928992" cy="4104456"/>
          </a:xfrm>
        </p:spPr>
        <p:txBody>
          <a:bodyPr/>
          <a:lstStyle/>
          <a:p>
            <a:pPr marL="39688" indent="0">
              <a:lnSpc>
                <a:spcPct val="107000"/>
              </a:lnSpc>
              <a:spcAft>
                <a:spcPts val="0"/>
              </a:spcAft>
              <a:buNone/>
            </a:pPr>
            <a:r>
              <a:rPr lang="en-US" sz="1200" dirty="0">
                <a:solidFill>
                  <a:schemeClr val="tx2"/>
                </a:solidFill>
                <a:latin typeface="Arial-BoldMT"/>
                <a:ea typeface="Calibri"/>
                <a:cs typeface="Arial-BoldMT"/>
              </a:rPr>
              <a:t>Amounts per basic service allocated through the </a:t>
            </a:r>
            <a:r>
              <a:rPr lang="en-US" sz="1200" dirty="0" smtClean="0">
                <a:solidFill>
                  <a:schemeClr val="tx2"/>
                </a:solidFill>
                <a:latin typeface="Arial-BoldMT"/>
                <a:ea typeface="Calibri"/>
                <a:cs typeface="Arial-BoldMT"/>
              </a:rPr>
              <a:t>Local </a:t>
            </a:r>
            <a:r>
              <a:rPr lang="en-US" sz="1200" dirty="0">
                <a:solidFill>
                  <a:schemeClr val="tx2"/>
                </a:solidFill>
                <a:latin typeface="Arial-BoldMT"/>
                <a:ea typeface="Calibri"/>
                <a:cs typeface="Arial-BoldMT"/>
              </a:rPr>
              <a:t>Government Equitable Share – </a:t>
            </a:r>
            <a:r>
              <a:rPr lang="en-US" sz="1200" dirty="0" smtClean="0">
                <a:solidFill>
                  <a:schemeClr val="tx2"/>
                </a:solidFill>
                <a:latin typeface="Arial-BoldMT"/>
                <a:ea typeface="Calibri"/>
                <a:cs typeface="Arial-BoldMT"/>
              </a:rPr>
              <a:t>2015/16</a:t>
            </a:r>
            <a:endParaRPr lang="en-ZA" dirty="0" smtClean="0">
              <a:solidFill>
                <a:schemeClr val="tx2"/>
              </a:solidFill>
              <a:latin typeface="Calibri"/>
              <a:ea typeface="Calibri"/>
              <a:cs typeface="Times New Roman"/>
            </a:endParaRPr>
          </a:p>
          <a:p>
            <a:pPr>
              <a:lnSpc>
                <a:spcPct val="107000"/>
              </a:lnSpc>
              <a:spcAft>
                <a:spcPts val="0"/>
              </a:spcAft>
            </a:pPr>
            <a:endParaRPr lang="en-ZA" dirty="0">
              <a:latin typeface="Calibri"/>
              <a:ea typeface="Calibri"/>
              <a:cs typeface="Times New Roman"/>
            </a:endParaRPr>
          </a:p>
          <a:p>
            <a:pPr marL="39688" indent="0">
              <a:lnSpc>
                <a:spcPct val="107000"/>
              </a:lnSpc>
              <a:spcAft>
                <a:spcPts val="0"/>
              </a:spcAft>
              <a:buNone/>
            </a:pPr>
            <a:r>
              <a:rPr lang="en-ZA" dirty="0">
                <a:latin typeface="Calibri"/>
                <a:ea typeface="Calibri"/>
                <a:cs typeface="Times New Roman"/>
              </a:rPr>
              <a:t> </a:t>
            </a:r>
          </a:p>
          <a:p>
            <a:pPr>
              <a:lnSpc>
                <a:spcPct val="107000"/>
              </a:lnSpc>
              <a:spcAft>
                <a:spcPts val="0"/>
              </a:spcAft>
            </a:pPr>
            <a:endParaRPr lang="en-ZA" b="1" dirty="0" smtClean="0">
              <a:latin typeface="Calibri"/>
              <a:ea typeface="Calibri"/>
              <a:cs typeface="Times New Roman"/>
            </a:endParaRPr>
          </a:p>
          <a:p>
            <a:pPr>
              <a:lnSpc>
                <a:spcPct val="107000"/>
              </a:lnSpc>
              <a:spcAft>
                <a:spcPts val="0"/>
              </a:spcAft>
            </a:pPr>
            <a:endParaRPr lang="en-ZA" b="1" dirty="0">
              <a:latin typeface="Calibri"/>
              <a:ea typeface="Calibri"/>
              <a:cs typeface="Times New Roman"/>
            </a:endParaRPr>
          </a:p>
          <a:p>
            <a:pPr>
              <a:lnSpc>
                <a:spcPct val="107000"/>
              </a:lnSpc>
              <a:spcAft>
                <a:spcPts val="0"/>
              </a:spcAft>
            </a:pPr>
            <a:endParaRPr lang="en-ZA" b="1" dirty="0" smtClean="0">
              <a:latin typeface="Calibri"/>
              <a:ea typeface="Calibri"/>
              <a:cs typeface="Times New Roman"/>
            </a:endParaRPr>
          </a:p>
          <a:p>
            <a:pPr>
              <a:lnSpc>
                <a:spcPct val="107000"/>
              </a:lnSpc>
              <a:spcAft>
                <a:spcPts val="0"/>
              </a:spcAft>
            </a:pPr>
            <a:endParaRPr lang="en-ZA" b="1" dirty="0">
              <a:latin typeface="Calibri"/>
              <a:ea typeface="Calibri"/>
              <a:cs typeface="Times New Roman"/>
            </a:endParaRPr>
          </a:p>
          <a:p>
            <a:pPr>
              <a:lnSpc>
                <a:spcPct val="107000"/>
              </a:lnSpc>
              <a:spcAft>
                <a:spcPts val="0"/>
              </a:spcAft>
            </a:pPr>
            <a:endParaRPr lang="en-ZA" b="1" dirty="0" smtClean="0">
              <a:latin typeface="Calibri"/>
              <a:ea typeface="Calibri"/>
              <a:cs typeface="Times New Roman"/>
            </a:endParaRPr>
          </a:p>
          <a:p>
            <a:pPr>
              <a:lnSpc>
                <a:spcPct val="107000"/>
              </a:lnSpc>
              <a:spcAft>
                <a:spcPts val="0"/>
              </a:spcAft>
            </a:pPr>
            <a:endParaRPr lang="en-ZA" b="1" dirty="0">
              <a:latin typeface="Calibri"/>
              <a:ea typeface="Calibri"/>
              <a:cs typeface="Times New Roman"/>
            </a:endParaRPr>
          </a:p>
          <a:p>
            <a:pPr>
              <a:lnSpc>
                <a:spcPct val="107000"/>
              </a:lnSpc>
              <a:spcAft>
                <a:spcPts val="0"/>
              </a:spcAft>
            </a:pPr>
            <a:endParaRPr lang="en-ZA" b="1" dirty="0" smtClean="0">
              <a:latin typeface="Calibri"/>
              <a:ea typeface="Calibri"/>
              <a:cs typeface="Times New Roman"/>
            </a:endParaRPr>
          </a:p>
          <a:p>
            <a:pPr>
              <a:lnSpc>
                <a:spcPct val="107000"/>
              </a:lnSpc>
              <a:spcAft>
                <a:spcPts val="0"/>
              </a:spcAft>
            </a:pPr>
            <a:r>
              <a:rPr lang="en-ZA" sz="1200" dirty="0" smtClean="0">
                <a:solidFill>
                  <a:schemeClr val="tx2"/>
                </a:solidFill>
                <a:latin typeface="Calibri"/>
                <a:ea typeface="Calibri"/>
                <a:cs typeface="Times New Roman"/>
              </a:rPr>
              <a:t>The </a:t>
            </a:r>
            <a:r>
              <a:rPr lang="en-ZA" sz="1200" dirty="0">
                <a:solidFill>
                  <a:schemeClr val="tx2"/>
                </a:solidFill>
                <a:latin typeface="Calibri"/>
                <a:ea typeface="Calibri"/>
                <a:cs typeface="Times New Roman"/>
              </a:rPr>
              <a:t>2014 data is derived from Table W 1.22 DORB 2014 PG 92</a:t>
            </a:r>
          </a:p>
          <a:p>
            <a:pPr>
              <a:lnSpc>
                <a:spcPct val="107000"/>
              </a:lnSpc>
              <a:spcAft>
                <a:spcPts val="0"/>
              </a:spcAft>
            </a:pPr>
            <a:r>
              <a:rPr lang="en-ZA" sz="1200" dirty="0">
                <a:solidFill>
                  <a:schemeClr val="tx2"/>
                </a:solidFill>
                <a:latin typeface="Calibri"/>
                <a:ea typeface="Calibri"/>
                <a:cs typeface="Times New Roman"/>
              </a:rPr>
              <a:t>The 2015 data is derived from Table W 1.27 DORB 2015 PG 95</a:t>
            </a:r>
          </a:p>
          <a:p>
            <a:pPr lvl="1">
              <a:lnSpc>
                <a:spcPct val="107000"/>
              </a:lnSpc>
              <a:spcAft>
                <a:spcPts val="800"/>
              </a:spcAft>
            </a:pPr>
            <a:r>
              <a:rPr lang="en-ZA" sz="1600" dirty="0" smtClean="0">
                <a:solidFill>
                  <a:schemeClr val="tx2"/>
                </a:solidFill>
                <a:latin typeface="Calibri"/>
                <a:ea typeface="Calibri"/>
                <a:cs typeface="Times New Roman"/>
              </a:rPr>
              <a:t>NERSA </a:t>
            </a:r>
            <a:r>
              <a:rPr lang="en-ZA" sz="1600" dirty="0">
                <a:solidFill>
                  <a:schemeClr val="tx2"/>
                </a:solidFill>
                <a:latin typeface="Calibri"/>
                <a:ea typeface="Calibri"/>
                <a:cs typeface="Times New Roman"/>
              </a:rPr>
              <a:t>provided municipalities with a guideline tariff increase of </a:t>
            </a:r>
            <a:r>
              <a:rPr lang="en-ZA" sz="1600" b="1" dirty="0">
                <a:solidFill>
                  <a:schemeClr val="tx2"/>
                </a:solidFill>
                <a:latin typeface="Calibri"/>
                <a:ea typeface="Calibri"/>
                <a:cs typeface="Times New Roman"/>
              </a:rPr>
              <a:t>12.20 % - </a:t>
            </a:r>
            <a:r>
              <a:rPr lang="en-ZA" sz="1600" dirty="0">
                <a:solidFill>
                  <a:schemeClr val="tx2"/>
                </a:solidFill>
                <a:latin typeface="Calibri"/>
                <a:ea typeface="Calibri"/>
                <a:cs typeface="Times New Roman"/>
              </a:rPr>
              <a:t>therefore the equitable share </a:t>
            </a:r>
            <a:r>
              <a:rPr lang="en-ZA" sz="1600" dirty="0" smtClean="0">
                <a:solidFill>
                  <a:schemeClr val="tx2"/>
                </a:solidFill>
                <a:latin typeface="Calibri"/>
                <a:ea typeface="Calibri"/>
                <a:cs typeface="Times New Roman"/>
              </a:rPr>
              <a:t> just about covers </a:t>
            </a:r>
            <a:r>
              <a:rPr lang="en-ZA" sz="1600" dirty="0">
                <a:solidFill>
                  <a:schemeClr val="tx2"/>
                </a:solidFill>
                <a:latin typeface="Calibri"/>
                <a:ea typeface="Calibri"/>
                <a:cs typeface="Times New Roman"/>
              </a:rPr>
              <a:t>the increase</a:t>
            </a:r>
          </a:p>
          <a:p>
            <a:endParaRPr lang="en-ZA" dirty="0"/>
          </a:p>
        </p:txBody>
      </p:sp>
      <p:sp>
        <p:nvSpPr>
          <p:cNvPr id="4" name="Slide Number Placeholder 3"/>
          <p:cNvSpPr>
            <a:spLocks noGrp="1"/>
          </p:cNvSpPr>
          <p:nvPr>
            <p:ph type="sldNum" sz="quarter" idx="10"/>
          </p:nvPr>
        </p:nvSpPr>
        <p:spPr/>
        <p:txBody>
          <a:bodyPr/>
          <a:lstStyle/>
          <a:p>
            <a:pPr>
              <a:defRPr/>
            </a:pPr>
            <a:fld id="{2F3005A4-54E8-4A56-892D-0D1E29862FC8}" type="slidenum">
              <a:rPr lang="en-US" smtClean="0"/>
              <a:pPr>
                <a:defRPr/>
              </a:pPr>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042806677"/>
              </p:ext>
            </p:extLst>
          </p:nvPr>
        </p:nvGraphicFramePr>
        <p:xfrm>
          <a:off x="1187625" y="2780926"/>
          <a:ext cx="6840759" cy="2448272"/>
        </p:xfrm>
        <a:graphic>
          <a:graphicData uri="http://schemas.openxmlformats.org/drawingml/2006/table">
            <a:tbl>
              <a:tblPr firstRow="1" firstCol="1" bandRow="1"/>
              <a:tblGrid>
                <a:gridCol w="1404179"/>
                <a:gridCol w="410257"/>
                <a:gridCol w="1680151"/>
                <a:gridCol w="273136"/>
                <a:gridCol w="1401007"/>
                <a:gridCol w="273136"/>
                <a:gridCol w="1398893"/>
              </a:tblGrid>
              <a:tr h="317692">
                <a:tc>
                  <a:txBody>
                    <a:bodyPr/>
                    <a:lstStyle/>
                    <a:p>
                      <a:pPr algn="l">
                        <a:lnSpc>
                          <a:spcPct val="107000"/>
                        </a:lnSpc>
                      </a:pPr>
                      <a:endParaRPr lang="en-ZA" sz="1100">
                        <a:effectLst/>
                        <a:latin typeface="Calibri"/>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lnSpc>
                          <a:spcPct val="107000"/>
                        </a:lnSpc>
                      </a:pPr>
                      <a:endParaRPr lang="en-ZA" sz="1100">
                        <a:effectLst/>
                        <a:latin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gridSpan="5">
                  <a:txBody>
                    <a:bodyPr/>
                    <a:lstStyle/>
                    <a:p>
                      <a:pPr algn="ctr">
                        <a:lnSpc>
                          <a:spcPct val="107000"/>
                        </a:lnSpc>
                        <a:spcAft>
                          <a:spcPts val="0"/>
                        </a:spcAft>
                      </a:pPr>
                      <a:r>
                        <a:rPr lang="en-US" sz="1100" b="1">
                          <a:solidFill>
                            <a:srgbClr val="000000"/>
                          </a:solidFill>
                          <a:effectLst/>
                          <a:latin typeface="Calibri"/>
                          <a:ea typeface="Times New Roman"/>
                          <a:cs typeface="Times New Roman"/>
                        </a:rPr>
                        <a:t>Total allocation per service( R millions)</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302148">
                <a:tc>
                  <a:txBody>
                    <a:bodyPr/>
                    <a:lstStyle/>
                    <a:p>
                      <a:pPr algn="l">
                        <a:lnSpc>
                          <a:spcPct val="107000"/>
                        </a:lnSpc>
                        <a:spcAft>
                          <a:spcPts val="0"/>
                        </a:spcAft>
                      </a:pPr>
                      <a:r>
                        <a:rPr lang="en-US" sz="1100" b="1" u="sng">
                          <a:solidFill>
                            <a:srgbClr val="000000"/>
                          </a:solidFill>
                          <a:effectLst/>
                          <a:latin typeface="Calibri"/>
                          <a:ea typeface="Times New Roman"/>
                          <a:cs typeface="Times New Roman"/>
                        </a:rPr>
                        <a:t>Basic Service</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0"/>
                        </a:spcAft>
                      </a:pPr>
                      <a:r>
                        <a:rPr lang="en-US" sz="1100" b="1" u="sng">
                          <a:solidFill>
                            <a:srgbClr val="000000"/>
                          </a:solidFill>
                          <a:effectLst/>
                          <a:latin typeface="Calibri"/>
                          <a:ea typeface="Times New Roman"/>
                          <a:cs typeface="Times New Roman"/>
                        </a:rPr>
                        <a:t>2014</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0"/>
                        </a:spcAft>
                      </a:pPr>
                      <a:r>
                        <a:rPr lang="en-US" sz="1100" b="1" u="sng">
                          <a:solidFill>
                            <a:srgbClr val="000000"/>
                          </a:solidFill>
                          <a:effectLst/>
                          <a:latin typeface="Calibri"/>
                          <a:ea typeface="Times New Roman"/>
                          <a:cs typeface="Times New Roman"/>
                        </a:rPr>
                        <a:t>2015</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07000"/>
                        </a:lnSpc>
                        <a:spcAft>
                          <a:spcPts val="0"/>
                        </a:spcAft>
                      </a:pPr>
                      <a:r>
                        <a:rPr lang="en-US" sz="1100" b="1" u="sng">
                          <a:solidFill>
                            <a:srgbClr val="000000"/>
                          </a:solidFill>
                          <a:effectLst/>
                          <a:latin typeface="Calibri"/>
                          <a:ea typeface="Times New Roman"/>
                          <a:cs typeface="Times New Roman"/>
                        </a:rPr>
                        <a:t>% increase</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02148">
                <a:tc>
                  <a:txBody>
                    <a:bodyPr/>
                    <a:lstStyle/>
                    <a:p>
                      <a:pPr algn="l">
                        <a:lnSpc>
                          <a:spcPct val="107000"/>
                        </a:lnSpc>
                        <a:spcAft>
                          <a:spcPts val="0"/>
                        </a:spcAft>
                      </a:pPr>
                      <a:r>
                        <a:rPr lang="en-US" sz="1100">
                          <a:solidFill>
                            <a:srgbClr val="000000"/>
                          </a:solidFill>
                          <a:effectLst/>
                          <a:latin typeface="Calibri"/>
                          <a:ea typeface="Times New Roman"/>
                          <a:cs typeface="Times New Roman"/>
                        </a:rPr>
                        <a:t>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b="1">
                          <a:solidFill>
                            <a:srgbClr val="000000"/>
                          </a:solidFill>
                          <a:effectLst/>
                          <a:latin typeface="Calibri"/>
                          <a:ea typeface="Times New Roman"/>
                          <a:cs typeface="Times New Roman"/>
                        </a:rPr>
                        <a:t>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b="1">
                          <a:solidFill>
                            <a:srgbClr val="000000"/>
                          </a:solidFill>
                          <a:effectLst/>
                          <a:latin typeface="Calibri"/>
                          <a:ea typeface="Times New Roman"/>
                          <a:cs typeface="Times New Roman"/>
                        </a:rPr>
                        <a:t>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b="1">
                          <a:solidFill>
                            <a:srgbClr val="000000"/>
                          </a:solidFill>
                          <a:effectLst/>
                          <a:latin typeface="Calibri"/>
                          <a:ea typeface="Times New Roman"/>
                          <a:cs typeface="Times New Roman"/>
                        </a:rPr>
                        <a:t>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02148">
                <a:tc>
                  <a:txBody>
                    <a:bodyPr/>
                    <a:lstStyle/>
                    <a:p>
                      <a:pPr algn="l">
                        <a:lnSpc>
                          <a:spcPct val="107000"/>
                        </a:lnSpc>
                        <a:spcAft>
                          <a:spcPts val="0"/>
                        </a:spcAft>
                      </a:pPr>
                      <a:r>
                        <a:rPr lang="en-US" sz="1100">
                          <a:solidFill>
                            <a:srgbClr val="000000"/>
                          </a:solidFill>
                          <a:effectLst/>
                          <a:latin typeface="Calibri"/>
                          <a:ea typeface="Times New Roman"/>
                          <a:cs typeface="Times New Roman"/>
                        </a:rPr>
                        <a:t>Energy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6 289,00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7 122,00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0"/>
                        </a:spcAft>
                      </a:pPr>
                      <a:r>
                        <a:rPr lang="en-US" sz="1100">
                          <a:solidFill>
                            <a:srgbClr val="000000"/>
                          </a:solidFill>
                          <a:effectLst/>
                          <a:latin typeface="Calibri"/>
                          <a:ea typeface="Times New Roman"/>
                          <a:cs typeface="Times New Roman"/>
                        </a:rPr>
                        <a:t>13%</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02148">
                <a:tc>
                  <a:txBody>
                    <a:bodyPr/>
                    <a:lstStyle/>
                    <a:p>
                      <a:pPr algn="l">
                        <a:lnSpc>
                          <a:spcPct val="107000"/>
                        </a:lnSpc>
                        <a:spcAft>
                          <a:spcPts val="0"/>
                        </a:spcAft>
                      </a:pPr>
                      <a:r>
                        <a:rPr lang="en-US" sz="1100">
                          <a:solidFill>
                            <a:srgbClr val="000000"/>
                          </a:solidFill>
                          <a:effectLst/>
                          <a:latin typeface="Calibri"/>
                          <a:ea typeface="Times New Roman"/>
                          <a:cs typeface="Times New Roman"/>
                        </a:rPr>
                        <a:t>Water</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9 722,00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10 732,00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0"/>
                        </a:spcAft>
                      </a:pPr>
                      <a:r>
                        <a:rPr lang="en-US" sz="1100">
                          <a:solidFill>
                            <a:srgbClr val="000000"/>
                          </a:solidFill>
                          <a:effectLst/>
                          <a:latin typeface="Calibri"/>
                          <a:ea typeface="Times New Roman"/>
                          <a:cs typeface="Times New Roman"/>
                        </a:rPr>
                        <a:t>10%</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02148">
                <a:tc>
                  <a:txBody>
                    <a:bodyPr/>
                    <a:lstStyle/>
                    <a:p>
                      <a:pPr algn="l">
                        <a:lnSpc>
                          <a:spcPct val="107000"/>
                        </a:lnSpc>
                        <a:spcAft>
                          <a:spcPts val="0"/>
                        </a:spcAft>
                      </a:pPr>
                      <a:r>
                        <a:rPr lang="en-US" sz="1100">
                          <a:solidFill>
                            <a:srgbClr val="000000"/>
                          </a:solidFill>
                          <a:effectLst/>
                          <a:latin typeface="Calibri"/>
                          <a:ea typeface="Times New Roman"/>
                          <a:cs typeface="Times New Roman"/>
                        </a:rPr>
                        <a:t>Sanitation</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7 937,00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8 651,00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0"/>
                        </a:spcAft>
                      </a:pPr>
                      <a:r>
                        <a:rPr lang="en-US" sz="1100">
                          <a:solidFill>
                            <a:srgbClr val="000000"/>
                          </a:solidFill>
                          <a:effectLst/>
                          <a:latin typeface="Calibri"/>
                          <a:ea typeface="Times New Roman"/>
                          <a:cs typeface="Times New Roman"/>
                        </a:rPr>
                        <a:t>9%</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02148">
                <a:tc>
                  <a:txBody>
                    <a:bodyPr/>
                    <a:lstStyle/>
                    <a:p>
                      <a:pPr algn="l">
                        <a:lnSpc>
                          <a:spcPct val="107000"/>
                        </a:lnSpc>
                        <a:spcAft>
                          <a:spcPts val="0"/>
                        </a:spcAft>
                      </a:pPr>
                      <a:r>
                        <a:rPr lang="en-US" sz="1100">
                          <a:solidFill>
                            <a:srgbClr val="000000"/>
                          </a:solidFill>
                          <a:effectLst/>
                          <a:latin typeface="Calibri"/>
                          <a:ea typeface="Times New Roman"/>
                          <a:cs typeface="Times New Roman"/>
                        </a:rPr>
                        <a:t>Refuse</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6 654,00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7 252,00 </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07000"/>
                        </a:lnSpc>
                      </a:pPr>
                      <a:endParaRPr lang="en-ZA" sz="1100">
                        <a:effectLst/>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07000"/>
                        </a:lnSpc>
                        <a:spcAft>
                          <a:spcPts val="0"/>
                        </a:spcAft>
                      </a:pPr>
                      <a:r>
                        <a:rPr lang="en-US" sz="1100">
                          <a:solidFill>
                            <a:srgbClr val="000000"/>
                          </a:solidFill>
                          <a:effectLst/>
                          <a:latin typeface="Calibri"/>
                          <a:ea typeface="Times New Roman"/>
                          <a:cs typeface="Times New Roman"/>
                        </a:rPr>
                        <a:t>9%</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17692">
                <a:tc>
                  <a:txBody>
                    <a:bodyPr/>
                    <a:lstStyle/>
                    <a:p>
                      <a:pPr algn="l">
                        <a:lnSpc>
                          <a:spcPct val="107000"/>
                        </a:lnSpc>
                      </a:pPr>
                      <a:endParaRPr lang="en-ZA" sz="1100">
                        <a:effectLst/>
                        <a:latin typeface="Calibri"/>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a:lnSpc>
                          <a:spcPct val="107000"/>
                        </a:lnSpc>
                      </a:pPr>
                      <a:endParaRPr lang="en-ZA" sz="1100">
                        <a:effectLst/>
                        <a:latin typeface="Calibri"/>
                      </a:endParaRPr>
                    </a:p>
                  </a:txBody>
                  <a:tcPr marL="68580" marR="68580" marT="0" marB="0" anchor="b">
                    <a:lnL>
                      <a:noFill/>
                    </a:lnL>
                    <a:lnR>
                      <a:noFill/>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30 603,00 </a:t>
                      </a:r>
                      <a:endParaRPr lang="en-ZA" sz="11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l">
                        <a:lnSpc>
                          <a:spcPct val="107000"/>
                        </a:lnSpc>
                      </a:pPr>
                      <a:endParaRPr lang="en-ZA" sz="1100">
                        <a:effectLst/>
                        <a:latin typeface="Calibri"/>
                      </a:endParaRPr>
                    </a:p>
                  </a:txBody>
                  <a:tcPr marL="68580" marR="68580" marT="0" marB="0" anchor="b">
                    <a:lnL>
                      <a:noFill/>
                    </a:lnL>
                    <a:lnR>
                      <a:noFill/>
                    </a:lnR>
                    <a:lnT>
                      <a:noFill/>
                    </a:lnT>
                    <a:lnB>
                      <a:noFill/>
                    </a:lnB>
                  </a:tcPr>
                </a:tc>
                <a:tc>
                  <a:txBody>
                    <a:bodyPr/>
                    <a:lstStyle/>
                    <a:p>
                      <a:pPr algn="l">
                        <a:lnSpc>
                          <a:spcPct val="107000"/>
                        </a:lnSpc>
                        <a:spcAft>
                          <a:spcPts val="0"/>
                        </a:spcAft>
                      </a:pPr>
                      <a:r>
                        <a:rPr lang="en-US" sz="1100">
                          <a:solidFill>
                            <a:srgbClr val="000000"/>
                          </a:solidFill>
                          <a:effectLst/>
                          <a:latin typeface="Calibri"/>
                          <a:ea typeface="Times New Roman"/>
                          <a:cs typeface="Times New Roman"/>
                        </a:rPr>
                        <a:t> 33 757,00 </a:t>
                      </a:r>
                      <a:endParaRPr lang="en-ZA" sz="11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l">
                        <a:lnSpc>
                          <a:spcPct val="107000"/>
                        </a:lnSpc>
                      </a:pPr>
                      <a:endParaRPr lang="en-ZA" sz="1100">
                        <a:effectLst/>
                        <a:latin typeface="Calibri"/>
                      </a:endParaRPr>
                    </a:p>
                  </a:txBody>
                  <a:tcPr marL="68580" marR="68580" marT="0" marB="0" anchor="b">
                    <a:lnL>
                      <a:noFill/>
                    </a:lnL>
                    <a:lnR>
                      <a:noFill/>
                    </a:lnR>
                    <a:lnT>
                      <a:noFill/>
                    </a:lnT>
                    <a:lnB>
                      <a:noFill/>
                    </a:lnB>
                  </a:tcPr>
                </a:tc>
                <a:tc>
                  <a:txBody>
                    <a:bodyPr/>
                    <a:lstStyle/>
                    <a:p>
                      <a:pPr algn="r">
                        <a:lnSpc>
                          <a:spcPct val="107000"/>
                        </a:lnSpc>
                        <a:spcAft>
                          <a:spcPts val="0"/>
                        </a:spcAft>
                      </a:pPr>
                      <a:r>
                        <a:rPr lang="en-US" sz="1100" dirty="0">
                          <a:solidFill>
                            <a:srgbClr val="000000"/>
                          </a:solidFill>
                          <a:effectLst/>
                          <a:latin typeface="Calibri"/>
                          <a:ea typeface="Times New Roman"/>
                          <a:cs typeface="Times New Roman"/>
                        </a:rPr>
                        <a:t>10%</a:t>
                      </a:r>
                      <a:endParaRPr lang="en-ZA" sz="1100" dirty="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5130975"/>
      </p:ext>
    </p:extLst>
  </p:cSld>
  <p:clrMapOvr>
    <a:masterClrMapping/>
  </p:clrMapOvr>
  <p:transition spd="med">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0" y="2204864"/>
            <a:ext cx="9144000" cy="4576936"/>
          </a:xfrm>
        </p:spPr>
        <p:txBody>
          <a:bodyPr/>
          <a:lstStyle/>
          <a:p>
            <a:pPr marL="342900">
              <a:spcAft>
                <a:spcPts val="0"/>
              </a:spcAft>
              <a:buFont typeface="Arial" panose="020B0604020202020204" pitchFamily="34" charset="0"/>
              <a:buChar char="•"/>
            </a:pPr>
            <a:r>
              <a:rPr lang="en-ZA" sz="1800" dirty="0" smtClean="0">
                <a:solidFill>
                  <a:schemeClr val="tx1"/>
                </a:solidFill>
                <a:ea typeface="Calibri"/>
                <a:cs typeface="Times New Roman"/>
              </a:rPr>
              <a:t>We have, honourable Chairperson, conducted detailed studies on the actual costs of providing electricity, water and sanitation in various municipalities versus what is provided for in the equitable share.</a:t>
            </a:r>
          </a:p>
          <a:p>
            <a:pPr marL="342900">
              <a:spcAft>
                <a:spcPts val="0"/>
              </a:spcAft>
              <a:buFont typeface="Arial" panose="020B0604020202020204" pitchFamily="34" charset="0"/>
              <a:buChar char="•"/>
            </a:pPr>
            <a:r>
              <a:rPr lang="en-ZA" sz="1800" dirty="0" smtClean="0">
                <a:solidFill>
                  <a:schemeClr val="tx1"/>
                </a:solidFill>
                <a:ea typeface="Calibri"/>
                <a:cs typeface="Times New Roman"/>
              </a:rPr>
              <a:t>Indications are that by and large, the LGES falls far shorter of the actual cost:</a:t>
            </a:r>
          </a:p>
          <a:p>
            <a:pPr marL="342900">
              <a:spcAft>
                <a:spcPts val="0"/>
              </a:spcAft>
              <a:buFont typeface="Arial" panose="020B0604020202020204" pitchFamily="34" charset="0"/>
              <a:buChar char="•"/>
            </a:pPr>
            <a:endParaRPr lang="en-ZA" sz="1800" dirty="0" smtClean="0">
              <a:solidFill>
                <a:schemeClr val="tx1"/>
              </a:solidFill>
              <a:ea typeface="Calibri"/>
              <a:cs typeface="Times New Roman"/>
            </a:endParaRPr>
          </a:p>
          <a:p>
            <a:pPr marL="742950" lvl="1" eaLnBrk="1" fontAlgn="auto" hangingPunct="1">
              <a:spcBef>
                <a:spcPts val="0"/>
              </a:spcBef>
              <a:spcAft>
                <a:spcPts val="0"/>
              </a:spcAft>
              <a:buClrTx/>
              <a:buSzTx/>
            </a:pPr>
            <a:r>
              <a:rPr lang="en-ZA" sz="1800" kern="1200" dirty="0">
                <a:solidFill>
                  <a:srgbClr val="000000"/>
                </a:solidFill>
              </a:rPr>
              <a:t>The shortfall in the 2014 ES allocation for Electricity was R 3.56 billion, or 62.2 % of the ES, with the calculated cost being R 9.3 billion </a:t>
            </a:r>
            <a:endParaRPr lang="en-ZA" sz="1800" kern="1200" dirty="0" smtClean="0">
              <a:solidFill>
                <a:srgbClr val="000000"/>
              </a:solidFill>
            </a:endParaRPr>
          </a:p>
          <a:p>
            <a:pPr marL="742950" lvl="1" eaLnBrk="1" fontAlgn="auto" hangingPunct="1">
              <a:spcBef>
                <a:spcPts val="0"/>
              </a:spcBef>
              <a:spcAft>
                <a:spcPts val="0"/>
              </a:spcAft>
              <a:buClrTx/>
              <a:buSzTx/>
            </a:pPr>
            <a:endParaRPr lang="en-ZA" sz="1800" kern="1200" dirty="0">
              <a:solidFill>
                <a:srgbClr val="000000"/>
              </a:solidFill>
            </a:endParaRPr>
          </a:p>
          <a:p>
            <a:pPr marL="742950" lvl="1" eaLnBrk="1" fontAlgn="auto" hangingPunct="1">
              <a:spcBef>
                <a:spcPts val="0"/>
              </a:spcBef>
              <a:spcAft>
                <a:spcPts val="0"/>
              </a:spcAft>
              <a:buClrTx/>
              <a:buSzTx/>
            </a:pPr>
            <a:r>
              <a:rPr lang="en-ZA" sz="1800" kern="1200" dirty="0">
                <a:solidFill>
                  <a:srgbClr val="000000"/>
                </a:solidFill>
              </a:rPr>
              <a:t>The shortfall in the 2014 ES allocation for Water compared to the calculated cost of R 9.4 billion was R 638 million, or 7.3% of the </a:t>
            </a:r>
            <a:r>
              <a:rPr lang="en-ZA" sz="1800" kern="1200" dirty="0" smtClean="0">
                <a:solidFill>
                  <a:srgbClr val="000000"/>
                </a:solidFill>
              </a:rPr>
              <a:t>ES</a:t>
            </a:r>
          </a:p>
          <a:p>
            <a:pPr marL="742950" lvl="1" eaLnBrk="1" fontAlgn="auto" hangingPunct="1">
              <a:spcBef>
                <a:spcPts val="0"/>
              </a:spcBef>
              <a:spcAft>
                <a:spcPts val="0"/>
              </a:spcAft>
              <a:buClrTx/>
              <a:buSzTx/>
            </a:pPr>
            <a:endParaRPr lang="en-ZA" sz="1800" kern="1200" dirty="0">
              <a:solidFill>
                <a:srgbClr val="000000"/>
              </a:solidFill>
            </a:endParaRPr>
          </a:p>
          <a:p>
            <a:pPr marL="742950" lvl="1" eaLnBrk="1" fontAlgn="auto" hangingPunct="1">
              <a:spcBef>
                <a:spcPts val="0"/>
              </a:spcBef>
              <a:spcAft>
                <a:spcPts val="0"/>
              </a:spcAft>
              <a:buClrTx/>
              <a:buSzTx/>
            </a:pPr>
            <a:r>
              <a:rPr lang="en-ZA" sz="1800" kern="1200" dirty="0">
                <a:solidFill>
                  <a:srgbClr val="000000"/>
                </a:solidFill>
              </a:rPr>
              <a:t>The 2014 ES allocation for Sanitation was R 951 million (13 %) more than the calculated cost of R 6.4 billion</a:t>
            </a:r>
          </a:p>
          <a:p>
            <a:pPr marL="342900">
              <a:spcAft>
                <a:spcPts val="0"/>
              </a:spcAft>
              <a:buFont typeface="Arial" panose="020B0604020202020204" pitchFamily="34" charset="0"/>
              <a:buChar char="•"/>
            </a:pPr>
            <a:r>
              <a:rPr lang="en-ZA" sz="1800" dirty="0" smtClean="0">
                <a:solidFill>
                  <a:schemeClr val="tx1"/>
                </a:solidFill>
                <a:ea typeface="Calibri"/>
                <a:cs typeface="Times New Roman"/>
              </a:rPr>
              <a:t>These are matters that we intend taking up with Treasury and the FFC</a:t>
            </a:r>
          </a:p>
          <a:p>
            <a:pPr marL="342900">
              <a:spcAft>
                <a:spcPts val="0"/>
              </a:spcAft>
              <a:buFont typeface="Arial" panose="020B0604020202020204" pitchFamily="34" charset="0"/>
              <a:buChar char="•"/>
            </a:pPr>
            <a:endParaRPr lang="en-ZA" sz="1800" b="1" dirty="0">
              <a:solidFill>
                <a:schemeClr val="tx1"/>
              </a:solidFill>
              <a:ea typeface="Calibri"/>
              <a:cs typeface="Times New Roman"/>
            </a:endParaRPr>
          </a:p>
        </p:txBody>
      </p:sp>
      <p:sp>
        <p:nvSpPr>
          <p:cNvPr id="4" name="Title 1"/>
          <p:cNvSpPr txBox="1">
            <a:spLocks/>
          </p:cNvSpPr>
          <p:nvPr/>
        </p:nvSpPr>
        <p:spPr bwMode="auto">
          <a:xfrm>
            <a:off x="2590800" y="838200"/>
            <a:ext cx="5257800" cy="1143000"/>
          </a:xfrm>
          <a:prstGeom prst="rect">
            <a:avLst/>
          </a:prstGeom>
          <a:noFill/>
          <a:ln w="12700">
            <a:noFill/>
            <a:miter lim="800000"/>
            <a:headEnd/>
            <a:tailEnd/>
          </a:ln>
        </p:spPr>
        <p:txBody>
          <a:bodyPr lIns="50800" tIns="50800" bIns="50800" anchor="ctr"/>
          <a:lstStyle>
            <a:defPPr>
              <a:defRPr lang="en-US"/>
            </a:defPPr>
            <a:lvl1pPr marL="39688" indent="-39688" algn="ctr" eaLnBrk="0" hangingPunct="0">
              <a:defRPr sz="3600" b="1" kern="0">
                <a:solidFill>
                  <a:schemeClr val="tx1"/>
                </a:solidFill>
                <a:latin typeface="+mj-lt"/>
                <a:ea typeface="+mj-ea"/>
                <a:cs typeface="+mj-cs"/>
              </a:defRPr>
            </a:lvl1pPr>
          </a:lstStyle>
          <a:p>
            <a:r>
              <a:rPr lang="en-ZA" sz="2400" dirty="0" smtClean="0">
                <a:solidFill>
                  <a:srgbClr val="000000"/>
                </a:solidFill>
                <a:sym typeface="Arial" charset="0"/>
              </a:rPr>
              <a:t>Major Changes / Additions in the 2015 </a:t>
            </a:r>
            <a:r>
              <a:rPr lang="en-ZA" sz="2400" dirty="0" err="1" smtClean="0">
                <a:solidFill>
                  <a:srgbClr val="000000"/>
                </a:solidFill>
                <a:sym typeface="Arial" charset="0"/>
              </a:rPr>
              <a:t>DoR</a:t>
            </a:r>
            <a:r>
              <a:rPr lang="en-ZA" sz="2400" dirty="0" smtClean="0">
                <a:solidFill>
                  <a:srgbClr val="000000"/>
                </a:solidFill>
                <a:sym typeface="Arial" charset="0"/>
              </a:rPr>
              <a:t> </a:t>
            </a:r>
            <a:endParaRPr lang="en-ZA" sz="2400" dirty="0">
              <a:solidFill>
                <a:srgbClr val="000000"/>
              </a:solidFill>
              <a:sym typeface="Arial" charset="0"/>
            </a:endParaRPr>
          </a:p>
        </p:txBody>
      </p:sp>
      <p:sp>
        <p:nvSpPr>
          <p:cNvPr id="5" name="Slide Number Placeholder 4"/>
          <p:cNvSpPr>
            <a:spLocks noGrp="1"/>
          </p:cNvSpPr>
          <p:nvPr>
            <p:ph type="sldNum" sz="quarter" idx="10"/>
          </p:nvPr>
        </p:nvSpPr>
        <p:spPr/>
        <p:txBody>
          <a:bodyPr/>
          <a:lstStyle/>
          <a:p>
            <a:pPr>
              <a:defRPr/>
            </a:pPr>
            <a:fld id="{600E9ACD-F826-4898-87D4-66AE87CD4CBD}" type="slidenum">
              <a:rPr lang="en-US" smtClean="0"/>
              <a:pPr>
                <a:defRPr/>
              </a:pPr>
              <a:t>8</a:t>
            </a:fld>
            <a:endParaRPr lang="en-US"/>
          </a:p>
        </p:txBody>
      </p:sp>
    </p:spTree>
    <p:extLst>
      <p:ext uri="{BB962C8B-B14F-4D97-AF65-F5344CB8AC3E}">
        <p14:creationId xmlns:p14="http://schemas.microsoft.com/office/powerpoint/2010/main" val="438210330"/>
      </p:ext>
    </p:extLst>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0" y="2060848"/>
            <a:ext cx="9144000" cy="4797152"/>
          </a:xfrm>
        </p:spPr>
        <p:txBody>
          <a:bodyPr/>
          <a:lstStyle/>
          <a:p>
            <a:pPr marL="342900" algn="just">
              <a:spcAft>
                <a:spcPts val="0"/>
              </a:spcAft>
              <a:buFont typeface="Arial" panose="020B0604020202020204" pitchFamily="34" charset="0"/>
              <a:buChar char="•"/>
            </a:pPr>
            <a:r>
              <a:rPr lang="en-ZA" sz="1800" b="1" dirty="0" smtClean="0">
                <a:solidFill>
                  <a:schemeClr val="tx1"/>
                </a:solidFill>
                <a:ea typeface="Calibri"/>
                <a:cs typeface="Times New Roman"/>
              </a:rPr>
              <a:t>SALGA notes and welcomes the support provided by the budget to the cities through the following measures:</a:t>
            </a:r>
          </a:p>
          <a:p>
            <a:pPr marL="692150" lvl="1" algn="just">
              <a:spcAft>
                <a:spcPts val="0"/>
              </a:spcAft>
              <a:buFont typeface="Arial" panose="020B0604020202020204" pitchFamily="34" charset="0"/>
              <a:buChar char="•"/>
            </a:pPr>
            <a:r>
              <a:rPr lang="en-ZA" sz="1800" dirty="0" smtClean="0">
                <a:solidFill>
                  <a:schemeClr val="tx1"/>
                </a:solidFill>
                <a:ea typeface="Calibri"/>
                <a:cs typeface="Times New Roman"/>
              </a:rPr>
              <a:t>Modifying the infrastructure grant system by reducing the number of grants, introducing more flexible grant conditions and increasing the certainty of transfers over a longer time period</a:t>
            </a:r>
          </a:p>
          <a:p>
            <a:pPr marL="692150" lvl="1" algn="just">
              <a:spcAft>
                <a:spcPts val="0"/>
              </a:spcAft>
              <a:buFont typeface="Arial" panose="020B0604020202020204" pitchFamily="34" charset="0"/>
              <a:buChar char="•"/>
            </a:pPr>
            <a:r>
              <a:rPr lang="en-ZA" sz="1800" dirty="0" smtClean="0">
                <a:solidFill>
                  <a:schemeClr val="tx1"/>
                </a:solidFill>
                <a:ea typeface="Calibri"/>
                <a:cs typeface="Times New Roman"/>
              </a:rPr>
              <a:t>Refocusing the Neighbourhood Development Partnership Program to support the development of economic hubs in large urban townships</a:t>
            </a:r>
          </a:p>
          <a:p>
            <a:pPr marL="692150" lvl="1" algn="just">
              <a:spcAft>
                <a:spcPts val="0"/>
              </a:spcAft>
              <a:buFont typeface="Arial" panose="020B0604020202020204" pitchFamily="34" charset="0"/>
              <a:buChar char="•"/>
            </a:pPr>
            <a:r>
              <a:rPr lang="en-ZA" sz="1800" dirty="0" smtClean="0">
                <a:solidFill>
                  <a:schemeClr val="tx1"/>
                </a:solidFill>
                <a:ea typeface="Calibri"/>
                <a:cs typeface="Times New Roman"/>
              </a:rPr>
              <a:t>Reforming the system of development charges to improve the fairness and transparency, and reduce delays in infrastructure provision for private land developments</a:t>
            </a:r>
          </a:p>
          <a:p>
            <a:pPr marL="692150" lvl="1" algn="just">
              <a:spcAft>
                <a:spcPts val="0"/>
              </a:spcAft>
              <a:buFont typeface="Arial" panose="020B0604020202020204" pitchFamily="34" charset="0"/>
              <a:buChar char="•"/>
            </a:pPr>
            <a:r>
              <a:rPr lang="en-ZA" sz="1800" dirty="0" smtClean="0">
                <a:solidFill>
                  <a:schemeClr val="tx1"/>
                </a:solidFill>
                <a:ea typeface="Calibri"/>
                <a:cs typeface="Times New Roman"/>
              </a:rPr>
              <a:t>Reviewing the sustainability of existing own-revenue sources for metro municipalities</a:t>
            </a:r>
          </a:p>
          <a:p>
            <a:pPr marL="692150" lvl="1" algn="just">
              <a:spcAft>
                <a:spcPts val="0"/>
              </a:spcAft>
              <a:buFont typeface="Arial" panose="020B0604020202020204" pitchFamily="34" charset="0"/>
              <a:buChar char="•"/>
            </a:pPr>
            <a:r>
              <a:rPr lang="en-ZA" sz="1800" dirty="0" smtClean="0">
                <a:solidFill>
                  <a:schemeClr val="tx1"/>
                </a:solidFill>
                <a:ea typeface="Calibri"/>
                <a:cs typeface="Times New Roman"/>
              </a:rPr>
              <a:t>Expanding opportunities for private investment in municipal infrastructure through the DBSA increasing its origination of longer term loans</a:t>
            </a:r>
          </a:p>
          <a:p>
            <a:pPr marL="692150" lvl="1" algn="just">
              <a:spcAft>
                <a:spcPts val="0"/>
              </a:spcAft>
              <a:buFont typeface="Arial" panose="020B0604020202020204" pitchFamily="34" charset="0"/>
              <a:buChar char="•"/>
            </a:pPr>
            <a:r>
              <a:rPr lang="en-ZA" sz="1800" dirty="0" smtClean="0">
                <a:solidFill>
                  <a:schemeClr val="tx1"/>
                </a:solidFill>
                <a:ea typeface="Calibri"/>
                <a:cs typeface="Times New Roman"/>
              </a:rPr>
              <a:t>Project preparation facility provided in partnership with DBSA</a:t>
            </a:r>
            <a:endParaRPr lang="en-ZA" sz="1800" dirty="0">
              <a:solidFill>
                <a:schemeClr val="tx1"/>
              </a:solidFill>
              <a:ea typeface="Calibri"/>
              <a:cs typeface="Times New Roman"/>
            </a:endParaRPr>
          </a:p>
          <a:p>
            <a:pPr marL="0" indent="0">
              <a:spcAft>
                <a:spcPts val="0"/>
              </a:spcAft>
              <a:buNone/>
            </a:pPr>
            <a:r>
              <a:rPr lang="en-ZA" sz="1800" dirty="0" smtClean="0">
                <a:solidFill>
                  <a:schemeClr val="tx1"/>
                </a:solidFill>
                <a:ea typeface="Calibri"/>
                <a:cs typeface="Times New Roman"/>
              </a:rPr>
              <a:t>       </a:t>
            </a:r>
            <a:endParaRPr lang="en-ZA" sz="1800" dirty="0" smtClean="0">
              <a:solidFill>
                <a:schemeClr val="tx1"/>
              </a:solidFill>
            </a:endParaRPr>
          </a:p>
        </p:txBody>
      </p:sp>
      <p:sp>
        <p:nvSpPr>
          <p:cNvPr id="4" name="Title 1"/>
          <p:cNvSpPr txBox="1">
            <a:spLocks/>
          </p:cNvSpPr>
          <p:nvPr/>
        </p:nvSpPr>
        <p:spPr bwMode="auto">
          <a:xfrm>
            <a:off x="2590800" y="838200"/>
            <a:ext cx="5257800" cy="1143000"/>
          </a:xfrm>
          <a:prstGeom prst="rect">
            <a:avLst/>
          </a:prstGeom>
          <a:noFill/>
          <a:ln w="12700">
            <a:noFill/>
            <a:miter lim="800000"/>
            <a:headEnd/>
            <a:tailEnd/>
          </a:ln>
        </p:spPr>
        <p:txBody>
          <a:bodyPr lIns="50800" tIns="50800" bIns="50800" anchor="ctr"/>
          <a:lstStyle>
            <a:defPPr>
              <a:defRPr lang="en-US"/>
            </a:defPPr>
            <a:lvl1pPr marL="39688" indent="-39688" algn="ctr" eaLnBrk="0" hangingPunct="0">
              <a:defRPr sz="3600" b="1" kern="0">
                <a:solidFill>
                  <a:schemeClr val="tx1"/>
                </a:solidFill>
                <a:latin typeface="+mj-lt"/>
                <a:ea typeface="+mj-ea"/>
                <a:cs typeface="+mj-cs"/>
              </a:defRPr>
            </a:lvl1pPr>
          </a:lstStyle>
          <a:p>
            <a:r>
              <a:rPr lang="en-ZA" sz="2400" dirty="0" smtClean="0">
                <a:solidFill>
                  <a:schemeClr val="tx2"/>
                </a:solidFill>
                <a:sym typeface="Arial" charset="0"/>
              </a:rPr>
              <a:t>Major Changes / Additions in the 2015 </a:t>
            </a:r>
            <a:r>
              <a:rPr lang="en-ZA" sz="2400" dirty="0" err="1" smtClean="0">
                <a:solidFill>
                  <a:schemeClr val="tx2"/>
                </a:solidFill>
                <a:sym typeface="Arial" charset="0"/>
              </a:rPr>
              <a:t>DoR</a:t>
            </a:r>
            <a:r>
              <a:rPr lang="en-ZA" sz="2400" dirty="0" smtClean="0">
                <a:solidFill>
                  <a:schemeClr val="tx2"/>
                </a:solidFill>
                <a:sym typeface="Arial" charset="0"/>
              </a:rPr>
              <a:t> </a:t>
            </a:r>
            <a:endParaRPr lang="en-ZA" sz="2400" dirty="0">
              <a:solidFill>
                <a:schemeClr val="tx2"/>
              </a:solidFill>
              <a:sym typeface="Arial" charset="0"/>
            </a:endParaRPr>
          </a:p>
        </p:txBody>
      </p:sp>
      <p:sp>
        <p:nvSpPr>
          <p:cNvPr id="5" name="Slide Number Placeholder 4"/>
          <p:cNvSpPr>
            <a:spLocks noGrp="1"/>
          </p:cNvSpPr>
          <p:nvPr>
            <p:ph type="sldNum" sz="quarter" idx="10"/>
          </p:nvPr>
        </p:nvSpPr>
        <p:spPr/>
        <p:txBody>
          <a:bodyPr/>
          <a:lstStyle/>
          <a:p>
            <a:pPr>
              <a:defRPr/>
            </a:pPr>
            <a:fld id="{600E9ACD-F826-4898-87D4-66AE87CD4CBD}" type="slidenum">
              <a:rPr lang="en-US" smtClean="0"/>
              <a:pPr>
                <a:defRPr/>
              </a:pPr>
              <a:t>9</a:t>
            </a:fld>
            <a:endParaRPr lang="en-US"/>
          </a:p>
        </p:txBody>
      </p:sp>
    </p:spTree>
    <p:extLst>
      <p:ext uri="{BB962C8B-B14F-4D97-AF65-F5344CB8AC3E}">
        <p14:creationId xmlns:p14="http://schemas.microsoft.com/office/powerpoint/2010/main" val="3780827245"/>
      </p:ext>
    </p:extLst>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4F81BD"/>
      </a:accent1>
      <a:accent2>
        <a:srgbClr val="333399"/>
      </a:accent2>
      <a:accent3>
        <a:srgbClr val="FFFFFF"/>
      </a:accent3>
      <a:accent4>
        <a:srgbClr val="000000"/>
      </a:accent4>
      <a:accent5>
        <a:srgbClr val="B2C1DB"/>
      </a:accent5>
      <a:accent6>
        <a:srgbClr val="2D2D8A"/>
      </a:accent6>
      <a:hlink>
        <a:srgbClr val="009999"/>
      </a:hlink>
      <a:folHlink>
        <a:srgbClr val="99CC00"/>
      </a:folHlink>
    </a:clrScheme>
    <a:fontScheme name="Office Theme">
      <a:majorFont>
        <a:latin typeface="Arial"/>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charset="0"/>
            <a:ea typeface="ヒラギノ角ゴ ProN W3" charset="-128"/>
            <a:cs typeface="ヒラギノ角ゴ ProN W3" charset="-128"/>
            <a:sym typeface="Calibri" charset="0"/>
          </a:defRPr>
        </a:defPPr>
      </a:lstStyle>
    </a:spDef>
    <a:ln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charset="0"/>
            <a:ea typeface="ヒラギノ角ゴ ProN W3" charset="-128"/>
            <a:cs typeface="ヒラギノ角ゴ ProN W3" charset="-128"/>
            <a:sym typeface="Calibri"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xt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ext Slide">
      <a:majorFont>
        <a:latin typeface="Arial"/>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charset="0"/>
            <a:ea typeface="ヒラギノ角ゴ ProN W3" charset="-128"/>
            <a:cs typeface="ヒラギノ角ゴ ProN W3" charset="-128"/>
            <a:sym typeface="Calibri" charset="0"/>
          </a:defRPr>
        </a:defPPr>
      </a:lstStyle>
    </a:spDef>
    <a:ln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charset="0"/>
            <a:ea typeface="ヒラギノ角ゴ ProN W3" charset="-128"/>
            <a:cs typeface="ヒラギノ角ゴ ProN W3" charset="-128"/>
            <a:sym typeface="Calibri" charset="0"/>
          </a:defRPr>
        </a:defPPr>
      </a:lstStyle>
    </a:lnDef>
  </a:objectDefaults>
  <a:extraClrSchemeLst>
    <a:extraClrScheme>
      <a:clrScheme name="Tex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ext Slide">
  <a:themeElements>
    <a:clrScheme name="">
      <a:dk1>
        <a:srgbClr val="000000"/>
      </a:dk1>
      <a:lt1>
        <a:srgbClr val="FFFFFF"/>
      </a:lt1>
      <a:dk2>
        <a:srgbClr val="000000"/>
      </a:dk2>
      <a:lt2>
        <a:srgbClr val="808080"/>
      </a:lt2>
      <a:accent1>
        <a:srgbClr val="4F81BD"/>
      </a:accent1>
      <a:accent2>
        <a:srgbClr val="333399"/>
      </a:accent2>
      <a:accent3>
        <a:srgbClr val="FFFFFF"/>
      </a:accent3>
      <a:accent4>
        <a:srgbClr val="000000"/>
      </a:accent4>
      <a:accent5>
        <a:srgbClr val="B2C1DB"/>
      </a:accent5>
      <a:accent6>
        <a:srgbClr val="2D2D8A"/>
      </a:accent6>
      <a:hlink>
        <a:srgbClr val="009999"/>
      </a:hlink>
      <a:folHlink>
        <a:srgbClr val="99CC00"/>
      </a:folHlink>
    </a:clrScheme>
    <a:fontScheme name="Text Slide">
      <a:majorFont>
        <a:latin typeface="Arial"/>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charset="0"/>
            <a:ea typeface="ヒラギノ角ゴ ProN W3" charset="-128"/>
            <a:cs typeface="ヒラギノ角ゴ ProN W3" charset="-128"/>
            <a:sym typeface="Calibri" charset="0"/>
          </a:defRPr>
        </a:defPPr>
      </a:lstStyle>
    </a:spDef>
    <a:lnDef>
      <a:spPr bwMode="auto">
        <a:xfrm>
          <a:off x="0" y="0"/>
          <a:ext cx="1" cy="1"/>
        </a:xfrm>
        <a:custGeom>
          <a:avLst/>
          <a:gdLst/>
          <a:ahLst/>
          <a:cxnLst/>
          <a:rect l="0" t="0" r="0" b="0"/>
          <a:pathLst/>
        </a:custGeom>
        <a:solidFill>
          <a:srgbClr val="4F81BD"/>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Calibri" charset="0"/>
            <a:ea typeface="ヒラギノ角ゴ ProN W3" charset="-128"/>
            <a:cs typeface="ヒラギノ角ゴ ProN W3" charset="-128"/>
            <a:sym typeface="Calibri" charset="0"/>
          </a:defRPr>
        </a:defPPr>
      </a:lstStyle>
    </a:lnDef>
  </a:objectDefaults>
  <a:extraClrSchemeLst>
    <a:extraClrScheme>
      <a:clrScheme name="Tex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4396</TotalTime>
  <Pages>0</Pages>
  <Words>2263</Words>
  <Characters>0</Characters>
  <Application>Microsoft Office PowerPoint</Application>
  <PresentationFormat>On-screen Show (4:3)</PresentationFormat>
  <Lines>0</Lines>
  <Paragraphs>191</Paragraphs>
  <Slides>17</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17</vt:i4>
      </vt:variant>
    </vt:vector>
  </HeadingPairs>
  <TitlesOfParts>
    <vt:vector size="28" baseType="lpstr">
      <vt:lpstr>Arial</vt:lpstr>
      <vt:lpstr>Arial Narrow</vt:lpstr>
      <vt:lpstr>Arial-BoldMT</vt:lpstr>
      <vt:lpstr>Calibri</vt:lpstr>
      <vt:lpstr>Helvetica</vt:lpstr>
      <vt:lpstr>Times New Roman</vt:lpstr>
      <vt:lpstr>ヒラギノ角ゴ ProN W3</vt:lpstr>
      <vt:lpstr>ヒラギノ角ゴ ProN W6</vt:lpstr>
      <vt:lpstr>Office Theme</vt:lpstr>
      <vt:lpstr>Text Slide</vt:lpstr>
      <vt:lpstr>1_Text Slide</vt:lpstr>
      <vt:lpstr> Comments on the 2015 DoRB     Select Committee on Appropriations   14 April 2015     </vt:lpstr>
      <vt:lpstr>Introduction </vt:lpstr>
      <vt:lpstr>PowerPoint Presentation</vt:lpstr>
      <vt:lpstr>PowerPoint Presentation</vt:lpstr>
      <vt:lpstr>PowerPoint Presentation</vt:lpstr>
      <vt:lpstr>PowerPoint Presentation</vt:lpstr>
      <vt:lpstr>Basket of Services Adjustments</vt:lpstr>
      <vt:lpstr>PowerPoint Presentation</vt:lpstr>
      <vt:lpstr>PowerPoint Presentation</vt:lpstr>
      <vt:lpstr>PowerPoint Presentation</vt:lpstr>
      <vt:lpstr> Major Changes / Additions in the  2015 DoR  </vt:lpstr>
      <vt:lpstr>PowerPoint Presentation</vt:lpstr>
      <vt:lpstr>Successes and challenges</vt:lpstr>
      <vt:lpstr>Other Issues – the withholding of the ES by NT</vt:lpstr>
      <vt:lpstr>PowerPoint Presentation</vt:lpstr>
      <vt:lpstr>Other Issues – the withholding of the ES by NT</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Raymond Qhawe Nkomo</dc:creator>
  <cp:lastModifiedBy>Lubabalo Nodada</cp:lastModifiedBy>
  <cp:revision>317</cp:revision>
  <cp:lastPrinted>2014-03-03T09:05:34Z</cp:lastPrinted>
  <dcterms:modified xsi:type="dcterms:W3CDTF">2015-04-13T06:17:19Z</dcterms:modified>
</cp:coreProperties>
</file>