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1" r:id="rId2"/>
    <p:sldId id="339" r:id="rId3"/>
    <p:sldId id="309" r:id="rId4"/>
    <p:sldId id="338" r:id="rId5"/>
    <p:sldId id="310" r:id="rId6"/>
    <p:sldId id="336" r:id="rId7"/>
    <p:sldId id="318" r:id="rId8"/>
    <p:sldId id="319" r:id="rId9"/>
    <p:sldId id="294" r:id="rId10"/>
    <p:sldId id="308" r:id="rId11"/>
    <p:sldId id="327" r:id="rId12"/>
    <p:sldId id="329" r:id="rId13"/>
    <p:sldId id="330" r:id="rId14"/>
    <p:sldId id="322" r:id="rId15"/>
    <p:sldId id="323" r:id="rId16"/>
    <p:sldId id="317" r:id="rId17"/>
    <p:sldId id="321" r:id="rId18"/>
    <p:sldId id="326" r:id="rId19"/>
    <p:sldId id="331" r:id="rId20"/>
    <p:sldId id="335" r:id="rId21"/>
    <p:sldId id="307" r:id="rId22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na" initials="" lastIdx="4" clrIdx="0"/>
  <p:cmAuthor id="1" name="Bongani" initials="" lastIdx="5" clrIdx="1"/>
  <p:cmAuthor id="2" name="Ramosm" initials="R" lastIdx="8" clrIdx="2"/>
  <p:cmAuthor id="3" name="eddie" initials="e" lastIdx="1" clrIdx="3"/>
  <p:cmAuthor id="4" name="ramosm" initials="r" lastIdx="60" clrIdx="4"/>
  <p:cmAuthor id="5" name="Bongani Khumalo" initials="BK" lastIdx="10" clrIdx="5">
    <p:extLst>
      <p:ext uri="{19B8F6BF-5375-455C-9EA6-DF929625EA0E}">
        <p15:presenceInfo xmlns:p15="http://schemas.microsoft.com/office/powerpoint/2012/main" userId="S-1-5-21-1960408961-796845957-839522115-1127" providerId="AD"/>
      </p:ext>
    </p:extLst>
  </p:cmAuthor>
  <p:cmAuthor id="6" name="Eddie Rakabe" initials="ER" lastIdx="0" clrIdx="6">
    <p:extLst>
      <p:ext uri="{19B8F6BF-5375-455C-9EA6-DF929625EA0E}">
        <p15:presenceInfo xmlns:p15="http://schemas.microsoft.com/office/powerpoint/2012/main" userId="S-1-5-21-1960408961-796845957-839522115-91831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7150"/>
    <a:srgbClr val="3F9367"/>
    <a:srgbClr val="366C5B"/>
    <a:srgbClr val="8AAC8C"/>
    <a:srgbClr val="73C399"/>
    <a:srgbClr val="FF0000"/>
    <a:srgbClr val="C25552"/>
    <a:srgbClr val="4AAC79"/>
    <a:srgbClr val="CD7371"/>
    <a:srgbClr val="356F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6" autoAdjust="0"/>
    <p:restoredTop sz="93011" autoAdjust="0"/>
  </p:normalViewPr>
  <p:slideViewPr>
    <p:cSldViewPr>
      <p:cViewPr varScale="1">
        <p:scale>
          <a:sx n="69" d="100"/>
          <a:sy n="69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70471" cy="49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988" tIns="44494" rIns="88988" bIns="44494" numCol="1" anchor="t" anchorCtr="0" compatLnSpc="1">
            <a:prstTxWarp prst="textNoShape">
              <a:avLst/>
            </a:prstTxWarp>
          </a:bodyPr>
          <a:lstStyle>
            <a:lvl1pPr defTabSz="890594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5997" y="0"/>
            <a:ext cx="2970471" cy="49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988" tIns="44494" rIns="88988" bIns="44494" numCol="1" anchor="t" anchorCtr="0" compatLnSpc="1">
            <a:prstTxWarp prst="textNoShape">
              <a:avLst/>
            </a:prstTxWarp>
          </a:bodyPr>
          <a:lstStyle>
            <a:lvl1pPr algn="r" defTabSz="890594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6BEFFA2-CC14-4FDE-A445-50A6B94DBAB3}" type="datetimeFigureOut">
              <a:rPr lang="en-ZA"/>
              <a:pPr>
                <a:defRPr/>
              </a:pPr>
              <a:t>2015/04/14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47366"/>
            <a:ext cx="2970471" cy="498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988" tIns="44494" rIns="88988" bIns="44494" numCol="1" anchor="b" anchorCtr="0" compatLnSpc="1">
            <a:prstTxWarp prst="textNoShape">
              <a:avLst/>
            </a:prstTxWarp>
          </a:bodyPr>
          <a:lstStyle>
            <a:lvl1pPr defTabSz="890594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5997" y="9447366"/>
            <a:ext cx="2970471" cy="498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988" tIns="44494" rIns="88988" bIns="44494" numCol="1" anchor="b" anchorCtr="0" compatLnSpc="1">
            <a:prstTxWarp prst="textNoShape">
              <a:avLst/>
            </a:prstTxWarp>
          </a:bodyPr>
          <a:lstStyle>
            <a:lvl1pPr algn="r" defTabSz="890594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6B8D383-57A9-4777-A67E-11AD701ABB2F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50699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70471" cy="49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988" tIns="44494" rIns="88988" bIns="44494" numCol="1" anchor="t" anchorCtr="0" compatLnSpc="1">
            <a:prstTxWarp prst="textNoShape">
              <a:avLst/>
            </a:prstTxWarp>
          </a:bodyPr>
          <a:lstStyle>
            <a:lvl1pPr defTabSz="890594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5997" y="0"/>
            <a:ext cx="2970471" cy="49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988" tIns="44494" rIns="88988" bIns="44494" numCol="1" anchor="t" anchorCtr="0" compatLnSpc="1">
            <a:prstTxWarp prst="textNoShape">
              <a:avLst/>
            </a:prstTxWarp>
          </a:bodyPr>
          <a:lstStyle>
            <a:lvl1pPr algn="r" defTabSz="890594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4B5B533-3D88-4860-9C61-8F3E6D3ABFC6}" type="datetimeFigureOut">
              <a:rPr lang="en-ZA"/>
              <a:pPr>
                <a:defRPr/>
              </a:pPr>
              <a:t>2015/04/14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5213" tIns="42606" rIns="85213" bIns="42606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495" y="4725998"/>
            <a:ext cx="5487013" cy="4476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988" tIns="44494" rIns="88988" bIns="444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47366"/>
            <a:ext cx="2970471" cy="498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988" tIns="44494" rIns="88988" bIns="44494" numCol="1" anchor="b" anchorCtr="0" compatLnSpc="1">
            <a:prstTxWarp prst="textNoShape">
              <a:avLst/>
            </a:prstTxWarp>
          </a:bodyPr>
          <a:lstStyle>
            <a:lvl1pPr defTabSz="890594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5997" y="9447366"/>
            <a:ext cx="2970471" cy="498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988" tIns="44494" rIns="88988" bIns="44494" numCol="1" anchor="b" anchorCtr="0" compatLnSpc="1">
            <a:prstTxWarp prst="textNoShape">
              <a:avLst/>
            </a:prstTxWarp>
          </a:bodyPr>
          <a:lstStyle>
            <a:lvl1pPr algn="r" defTabSz="890594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E72BF19-97AF-455C-BABB-E3608C95AFAC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90116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A527B6-3C9F-4946-935C-7864660A66DE}" type="slidenum">
              <a:rPr lang="en-ZA" smtClean="0"/>
              <a:pPr/>
              <a:t>1</a:t>
            </a:fld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1542744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72BF19-97AF-455C-BABB-E3608C95AFAC}" type="slidenum">
              <a:rPr lang="en-ZA" smtClean="0"/>
              <a:pPr>
                <a:defRPr/>
              </a:pPr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26034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72BF19-97AF-455C-BABB-E3608C95AFAC}" type="slidenum">
              <a:rPr lang="en-ZA" smtClean="0"/>
              <a:pPr>
                <a:defRPr/>
              </a:pPr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64133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72BF19-97AF-455C-BABB-E3608C95AFAC}" type="slidenum">
              <a:rPr lang="en-ZA" smtClean="0"/>
              <a:pPr>
                <a:defRPr/>
              </a:pPr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94513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72BF19-97AF-455C-BABB-E3608C95AFAC}" type="slidenum">
              <a:rPr lang="en-ZA" smtClean="0"/>
              <a:pPr>
                <a:defRPr/>
              </a:pPr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85705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72BF19-97AF-455C-BABB-E3608C95AFAC}" type="slidenum">
              <a:rPr lang="en-ZA" smtClean="0"/>
              <a:pPr>
                <a:defRPr/>
              </a:pPr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4451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ZA" sz="2000" dirty="0" smtClean="0"/>
              <a:t>Requires strategic oversight support from National Government to avoid disruptions to service delivery plans</a:t>
            </a:r>
          </a:p>
          <a:p>
            <a:r>
              <a:rPr lang="en-ZA" sz="2000" dirty="0" smtClean="0"/>
              <a:t> 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72BF19-97AF-455C-BABB-E3608C95AFAC}" type="slidenum">
              <a:rPr lang="en-ZA" smtClean="0"/>
              <a:pPr>
                <a:defRPr/>
              </a:pPr>
              <a:t>10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99785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72BF19-97AF-455C-BABB-E3608C95AFAC}" type="slidenum">
              <a:rPr lang="en-ZA" smtClean="0"/>
              <a:pPr>
                <a:defRPr/>
              </a:pPr>
              <a:t>17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02452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/>
          <p:cNvSpPr/>
          <p:nvPr userDrawn="1"/>
        </p:nvSpPr>
        <p:spPr>
          <a:xfrm>
            <a:off x="179388" y="188913"/>
            <a:ext cx="8785225" cy="6480175"/>
          </a:xfrm>
          <a:prstGeom prst="roundRect">
            <a:avLst>
              <a:gd name="adj" fmla="val 5506"/>
            </a:avLst>
          </a:prstGeom>
          <a:noFill/>
          <a:ln>
            <a:solidFill>
              <a:srgbClr val="3B71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 dirty="0"/>
          </a:p>
        </p:txBody>
      </p:sp>
      <p:pic>
        <p:nvPicPr>
          <p:cNvPr id="5" name="Picture 2" descr="C:\Users\Marina\Pictures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4400" y="500063"/>
            <a:ext cx="2197100" cy="199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13"/>
          <p:cNvCxnSpPr/>
          <p:nvPr userDrawn="1"/>
        </p:nvCxnSpPr>
        <p:spPr>
          <a:xfrm>
            <a:off x="323850" y="4653136"/>
            <a:ext cx="8496300" cy="0"/>
          </a:xfrm>
          <a:prstGeom prst="line">
            <a:avLst/>
          </a:prstGeom>
          <a:ln w="25400">
            <a:solidFill>
              <a:srgbClr val="3B71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1758057"/>
          </a:xfrm>
        </p:spPr>
        <p:txBody>
          <a:bodyPr/>
          <a:lstStyle>
            <a:lvl1pPr>
              <a:defRPr b="0" cap="small" baseline="0">
                <a:solidFill>
                  <a:srgbClr val="366C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60776"/>
            <a:ext cx="6400800" cy="1104528"/>
          </a:xfrm>
        </p:spPr>
        <p:txBody>
          <a:bodyPr/>
          <a:lstStyle>
            <a:lvl1pPr marL="0" indent="0" algn="ctr">
              <a:buNone/>
              <a:defRPr cap="small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ZA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32525"/>
            <a:ext cx="2133600" cy="365125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37288"/>
            <a:ext cx="2895600" cy="365125"/>
          </a:xfrm>
        </p:spPr>
        <p:txBody>
          <a:bodyPr/>
          <a:lstStyle>
            <a:lvl1pPr>
              <a:defRPr i="1">
                <a:solidFill>
                  <a:srgbClr val="3B71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ZA" smtClean="0"/>
              <a:t>Submission on the Division of Revenue - 14 April 2015</a:t>
            </a:r>
            <a:endParaRPr lang="en-Z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37288"/>
            <a:ext cx="2133600" cy="365125"/>
          </a:xfrm>
        </p:spPr>
        <p:txBody>
          <a:bodyPr/>
          <a:lstStyle>
            <a:lvl1pPr>
              <a:defRPr>
                <a:solidFill>
                  <a:srgbClr val="3B715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F5038123-8B37-436F-8CA4-4033D15F1413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rina\Pictures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5732463"/>
            <a:ext cx="10318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6"/>
          <p:cNvSpPr/>
          <p:nvPr userDrawn="1"/>
        </p:nvSpPr>
        <p:spPr>
          <a:xfrm>
            <a:off x="179388" y="188913"/>
            <a:ext cx="8785225" cy="6480175"/>
          </a:xfrm>
          <a:prstGeom prst="roundRect">
            <a:avLst>
              <a:gd name="adj" fmla="val 5506"/>
            </a:avLst>
          </a:prstGeom>
          <a:noFill/>
          <a:ln>
            <a:solidFill>
              <a:srgbClr val="3B71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 dirty="0"/>
          </a:p>
        </p:txBody>
      </p:sp>
      <p:cxnSp>
        <p:nvCxnSpPr>
          <p:cNvPr id="6" name="Straight Connector 7"/>
          <p:cNvCxnSpPr/>
          <p:nvPr userDrawn="1"/>
        </p:nvCxnSpPr>
        <p:spPr>
          <a:xfrm>
            <a:off x="323850" y="1484313"/>
            <a:ext cx="8496300" cy="0"/>
          </a:xfrm>
          <a:prstGeom prst="line">
            <a:avLst/>
          </a:prstGeom>
          <a:ln w="25400">
            <a:solidFill>
              <a:srgbClr val="3B71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cap="small" baseline="0">
                <a:solidFill>
                  <a:srgbClr val="3B71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37288"/>
            <a:ext cx="2133600" cy="365125"/>
          </a:xfrm>
        </p:spPr>
        <p:txBody>
          <a:bodyPr/>
          <a:lstStyle>
            <a:lvl1pPr>
              <a:defRPr>
                <a:solidFill>
                  <a:srgbClr val="3B7150"/>
                </a:solidFill>
              </a:defRPr>
            </a:lvl1pPr>
          </a:lstStyle>
          <a:p>
            <a:pPr>
              <a:defRPr/>
            </a:pPr>
            <a:fld id="{F1102E04-C8CA-4535-B9A8-E00E6E7F450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37288"/>
            <a:ext cx="2895600" cy="365125"/>
          </a:xfrm>
        </p:spPr>
        <p:txBody>
          <a:bodyPr/>
          <a:lstStyle>
            <a:lvl1pPr>
              <a:defRPr i="1">
                <a:solidFill>
                  <a:srgbClr val="3B71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ZA" smtClean="0"/>
              <a:t>Submission on the Division of Revenue - 14 April 2015</a:t>
            </a:r>
            <a:endParaRPr lang="en-Z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6"/>
          <p:cNvSpPr/>
          <p:nvPr userDrawn="1"/>
        </p:nvSpPr>
        <p:spPr>
          <a:xfrm>
            <a:off x="179388" y="188913"/>
            <a:ext cx="8785225" cy="6480175"/>
          </a:xfrm>
          <a:prstGeom prst="roundRect">
            <a:avLst>
              <a:gd name="adj" fmla="val 5506"/>
            </a:avLst>
          </a:prstGeom>
          <a:noFill/>
          <a:ln>
            <a:solidFill>
              <a:srgbClr val="3B71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 dirty="0"/>
          </a:p>
        </p:txBody>
      </p:sp>
      <p:pic>
        <p:nvPicPr>
          <p:cNvPr id="5" name="Picture 2" descr="C:\Users\Marina\Pictures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4400" y="500063"/>
            <a:ext cx="2197100" cy="199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140968"/>
            <a:ext cx="7772400" cy="1152128"/>
          </a:xfrm>
        </p:spPr>
        <p:txBody>
          <a:bodyPr anchor="b">
            <a:normAutofit/>
          </a:bodyPr>
          <a:lstStyle>
            <a:lvl1pPr marL="0" indent="0" algn="ctr">
              <a:buNone/>
              <a:defRPr sz="3600" cap="small" baseline="0">
                <a:solidFill>
                  <a:srgbClr val="3B71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37288"/>
            <a:ext cx="2895600" cy="365125"/>
          </a:xfrm>
        </p:spPr>
        <p:txBody>
          <a:bodyPr/>
          <a:lstStyle>
            <a:lvl1pPr>
              <a:defRPr i="1">
                <a:solidFill>
                  <a:srgbClr val="3B71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ZA" smtClean="0"/>
              <a:t>Submission on the Division of Revenue - 14 April 2015</a:t>
            </a:r>
            <a:endParaRPr lang="en-Z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ZA" smtClean="0"/>
              <a:t>Submission on the Division of Revenue - 14 April 2015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5F84B9C5-5F88-47F1-8C4A-E6B15934C5D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 cap="small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564904"/>
            <a:ext cx="8280400" cy="1757362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ZA" sz="3600" dirty="0" smtClean="0">
                <a:effectLst/>
              </a:rPr>
              <a:t>Submission on the 2015 Division of Revenue Bill</a:t>
            </a:r>
            <a:endParaRPr lang="en-ZA" sz="3600" dirty="0">
              <a:effectLst/>
            </a:endParaRPr>
          </a:p>
        </p:txBody>
      </p:sp>
      <p:sp>
        <p:nvSpPr>
          <p:cNvPr id="8194" name="Subtitle 2"/>
          <p:cNvSpPr>
            <a:spLocks noGrp="1"/>
          </p:cNvSpPr>
          <p:nvPr>
            <p:ph type="subTitle" idx="1"/>
          </p:nvPr>
        </p:nvSpPr>
        <p:spPr>
          <a:xfrm>
            <a:off x="1371600" y="6092825"/>
            <a:ext cx="6400800" cy="504825"/>
          </a:xfrm>
        </p:spPr>
        <p:txBody>
          <a:bodyPr/>
          <a:lstStyle/>
          <a:p>
            <a:pPr eaLnBrk="1" hangingPunct="1">
              <a:defRPr/>
            </a:pPr>
            <a:r>
              <a:rPr lang="en-ZA" sz="1800" i="1" cap="none" dirty="0" smtClean="0">
                <a:solidFill>
                  <a:srgbClr val="366C5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an Equitable Sharing of National Revenue</a:t>
            </a:r>
          </a:p>
        </p:txBody>
      </p:sp>
      <p:sp>
        <p:nvSpPr>
          <p:cNvPr id="8195" name="Subtitle 2"/>
          <p:cNvSpPr txBox="1">
            <a:spLocks/>
          </p:cNvSpPr>
          <p:nvPr/>
        </p:nvSpPr>
        <p:spPr bwMode="auto">
          <a:xfrm>
            <a:off x="1524000" y="5084763"/>
            <a:ext cx="6400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14 April 2015</a:t>
            </a:r>
            <a:endParaRPr lang="en-Z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>
                <a:effectLst/>
              </a:rPr>
              <a:t>Provincial Fiscal Framework [cont.]</a:t>
            </a:r>
            <a:endParaRPr lang="en-ZA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8784976" cy="5040560"/>
          </a:xfrm>
        </p:spPr>
        <p:txBody>
          <a:bodyPr/>
          <a:lstStyle/>
          <a:p>
            <a:r>
              <a:rPr lang="en-ZA" sz="2400" dirty="0" smtClean="0"/>
              <a:t>PES formula is updated with 2014 midyear population estimates, October Household Survey and health sector data for health component of formula </a:t>
            </a:r>
          </a:p>
          <a:p>
            <a:pPr lvl="1"/>
            <a:r>
              <a:rPr lang="en-ZA" sz="2000" dirty="0" smtClean="0"/>
              <a:t>Commission continues to support regular updating of formula. This ensures reliability and credibility of PES mechanism</a:t>
            </a:r>
          </a:p>
          <a:p>
            <a:pPr marL="342900" lvl="1" indent="-342900">
              <a:buFont typeface="Arial" charset="0"/>
              <a:buChar char="•"/>
            </a:pPr>
            <a:r>
              <a:rPr lang="en-ZA" sz="2400" dirty="0" smtClean="0"/>
              <a:t>The phasing-in of provincial allocations as a result of census 2011 data extended for another year until 2016/17</a:t>
            </a:r>
          </a:p>
          <a:p>
            <a:pPr marL="742950" lvl="2" indent="-342900"/>
            <a:r>
              <a:rPr lang="en-ZA" sz="2000" dirty="0" smtClean="0"/>
              <a:t>Commission supports this as it provides stability and does not </a:t>
            </a:r>
            <a:r>
              <a:rPr lang="en-ZA" sz="2000" dirty="0"/>
              <a:t>p</a:t>
            </a:r>
            <a:r>
              <a:rPr lang="en-ZA" sz="2000" dirty="0" smtClean="0"/>
              <a:t>ut at risk service delivery considerations</a:t>
            </a:r>
          </a:p>
          <a:p>
            <a:pPr marL="742950" lvl="2" indent="-342900"/>
            <a:r>
              <a:rPr lang="en-ZA" sz="2100" dirty="0" smtClean="0"/>
              <a:t>Commission would like to reiterate the need for national government to provide provinces with the necessary support as they absorb adjustments and transition to new allocation</a:t>
            </a:r>
            <a:endParaRPr lang="en-ZA" sz="2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10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0191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60648"/>
            <a:ext cx="8698886" cy="11430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ZA" sz="4000" dirty="0" smtClean="0">
                <a:effectLst/>
              </a:rPr>
              <a:t>Changes to Provincial Conditional Grants: Human Settlements</a:t>
            </a:r>
            <a:endParaRPr lang="en-ZA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4857784"/>
          </a:xfrm>
        </p:spPr>
        <p:txBody>
          <a:bodyPr>
            <a:normAutofit/>
          </a:bodyPr>
          <a:lstStyle/>
          <a:p>
            <a:r>
              <a:rPr lang="en-ZA" sz="2400" dirty="0" smtClean="0"/>
              <a:t>There is a delay with implementation of the Housing Function Shift </a:t>
            </a:r>
          </a:p>
          <a:p>
            <a:r>
              <a:rPr lang="en-ZA" sz="2400" dirty="0" smtClean="0"/>
              <a:t>For 2015/16 MTEF, R3.3 billion has been ring-fenced within the HSDG to continue with the upgrading </a:t>
            </a:r>
            <a:r>
              <a:rPr lang="en-ZA" sz="2400" dirty="0"/>
              <a:t>of human settlements in mining </a:t>
            </a:r>
            <a:r>
              <a:rPr lang="en-ZA" sz="2400" dirty="0" smtClean="0"/>
              <a:t>towns </a:t>
            </a:r>
            <a:r>
              <a:rPr lang="en-ZA" sz="2400" dirty="0"/>
              <a:t>in six </a:t>
            </a:r>
            <a:r>
              <a:rPr lang="en-ZA" sz="2400" dirty="0" smtClean="0"/>
              <a:t>provinces</a:t>
            </a:r>
          </a:p>
          <a:p>
            <a:pPr lvl="1" algn="just"/>
            <a:r>
              <a:rPr lang="en-ZA" sz="2000" dirty="0" smtClean="0"/>
              <a:t>In this regard, the Commission reiterates its recommendation made in its 2014 </a:t>
            </a:r>
            <a:r>
              <a:rPr lang="en-ZA" sz="2000" dirty="0"/>
              <a:t>Submission </a:t>
            </a:r>
            <a:r>
              <a:rPr lang="en-ZA" sz="2000" dirty="0" smtClean="0"/>
              <a:t>for </a:t>
            </a:r>
            <a:r>
              <a:rPr lang="en-ZA" sz="2000" dirty="0"/>
              <a:t>the </a:t>
            </a:r>
            <a:r>
              <a:rPr lang="en-ZA" sz="2000" dirty="0" err="1" smtClean="0"/>
              <a:t>DoR</a:t>
            </a:r>
            <a:r>
              <a:rPr lang="en-ZA" sz="2000" dirty="0" smtClean="0"/>
              <a:t> that  Government </a:t>
            </a:r>
            <a:r>
              <a:rPr lang="en-ZA" sz="2000" dirty="0"/>
              <a:t>should also consider rental option or a balanced </a:t>
            </a:r>
            <a:r>
              <a:rPr lang="en-ZA" sz="2000" dirty="0" smtClean="0"/>
              <a:t>mix as not all people </a:t>
            </a:r>
            <a:r>
              <a:rPr lang="en-ZA" sz="2000" dirty="0"/>
              <a:t>in informal settlements around mining areas prefer housing </a:t>
            </a:r>
            <a:r>
              <a:rPr lang="en-ZA" sz="2000" dirty="0" smtClean="0"/>
              <a:t>ownership </a:t>
            </a:r>
          </a:p>
          <a:p>
            <a:pPr algn="just"/>
            <a:r>
              <a:rPr lang="en-ZA" sz="2400" dirty="0" smtClean="0"/>
              <a:t>The </a:t>
            </a:r>
            <a:r>
              <a:rPr lang="en-ZA" sz="2400" dirty="0"/>
              <a:t>Commission welcomes downward revision of HSDG by R411.4 million.</a:t>
            </a:r>
          </a:p>
          <a:p>
            <a:pPr lvl="1" algn="just"/>
            <a:r>
              <a:rPr lang="en-ZA" sz="2000" dirty="0"/>
              <a:t>The department should put in place plans to mitigate against negative effect of this on </a:t>
            </a:r>
            <a:r>
              <a:rPr lang="en-ZA" sz="2000" dirty="0" smtClean="0"/>
              <a:t>existing </a:t>
            </a:r>
            <a:r>
              <a:rPr lang="en-ZA" sz="2000" dirty="0"/>
              <a:t>projects</a:t>
            </a:r>
          </a:p>
          <a:p>
            <a:pPr algn="just"/>
            <a:endParaRPr lang="en-ZA" sz="2400" strike="sngStrike" dirty="0" smtClean="0">
              <a:solidFill>
                <a:srgbClr val="FF0000"/>
              </a:solidFill>
            </a:endParaRPr>
          </a:p>
          <a:p>
            <a:pPr marL="857250" lvl="2" indent="0" algn="just">
              <a:lnSpc>
                <a:spcPct val="90000"/>
              </a:lnSpc>
              <a:buNone/>
            </a:pPr>
            <a:endParaRPr lang="en-ZA" dirty="0" smtClean="0"/>
          </a:p>
          <a:p>
            <a:pPr algn="just">
              <a:lnSpc>
                <a:spcPct val="90000"/>
              </a:lnSpc>
            </a:pPr>
            <a:endParaRPr lang="en-ZA" dirty="0" smtClean="0"/>
          </a:p>
          <a:p>
            <a:pPr marL="0" indent="0" algn="just">
              <a:lnSpc>
                <a:spcPct val="90000"/>
              </a:lnSpc>
              <a:buNone/>
            </a:pPr>
            <a:endParaRPr lang="en-ZA" dirty="0" smtClean="0"/>
          </a:p>
          <a:p>
            <a:pPr lvl="1">
              <a:lnSpc>
                <a:spcPct val="90000"/>
              </a:lnSpc>
            </a:pPr>
            <a:endParaRPr lang="en-ZA" sz="2400" dirty="0" smtClean="0"/>
          </a:p>
          <a:p>
            <a:pPr lvl="1">
              <a:lnSpc>
                <a:spcPct val="90000"/>
              </a:lnSpc>
            </a:pPr>
            <a:endParaRPr lang="en-ZA" sz="2400" dirty="0" smtClean="0"/>
          </a:p>
          <a:p>
            <a:pPr lvl="1">
              <a:lnSpc>
                <a:spcPct val="90000"/>
              </a:lnSpc>
            </a:pPr>
            <a:endParaRPr lang="en-ZA" sz="2400" dirty="0" smtClean="0"/>
          </a:p>
          <a:p>
            <a:pPr lvl="1">
              <a:lnSpc>
                <a:spcPct val="90000"/>
              </a:lnSpc>
            </a:pPr>
            <a:endParaRPr lang="en-ZA" sz="2000" dirty="0" smtClean="0">
              <a:solidFill>
                <a:srgbClr val="191919"/>
              </a:solidFill>
            </a:endParaRPr>
          </a:p>
          <a:p>
            <a:pPr lvl="2">
              <a:lnSpc>
                <a:spcPct val="90000"/>
              </a:lnSpc>
            </a:pPr>
            <a:endParaRPr lang="en-ZA" sz="2000" dirty="0" smtClean="0">
              <a:solidFill>
                <a:srgbClr val="191919"/>
              </a:solidFill>
            </a:endParaRPr>
          </a:p>
          <a:p>
            <a:pPr lvl="2">
              <a:lnSpc>
                <a:spcPct val="90000"/>
              </a:lnSpc>
            </a:pPr>
            <a:endParaRPr lang="en-ZA" sz="1800" dirty="0" smtClean="0">
              <a:solidFill>
                <a:srgbClr val="19191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11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1983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60648"/>
            <a:ext cx="8698886" cy="11430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ZA" sz="4000" dirty="0">
                <a:effectLst/>
              </a:rPr>
              <a:t>Changes to </a:t>
            </a:r>
            <a:r>
              <a:rPr lang="en-ZA" sz="4000" dirty="0" smtClean="0">
                <a:effectLst/>
              </a:rPr>
              <a:t>Provincial Conditional Grants</a:t>
            </a:r>
            <a:r>
              <a:rPr lang="en-ZA" sz="4000" dirty="0">
                <a:effectLst/>
              </a:rPr>
              <a:t>: </a:t>
            </a:r>
            <a:r>
              <a:rPr lang="en-ZA" sz="4000" dirty="0" smtClean="0">
                <a:effectLst/>
              </a:rPr>
              <a:t>Health</a:t>
            </a:r>
            <a:endParaRPr lang="en-ZA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485778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3000" dirty="0" smtClean="0"/>
              <a:t>A total of 5 Health Conditional Grants are revised downwards by over R770 </a:t>
            </a:r>
            <a:r>
              <a:rPr lang="en-US" sz="3000" dirty="0"/>
              <a:t>m</a:t>
            </a:r>
            <a:r>
              <a:rPr lang="en-US" sz="3000" dirty="0" smtClean="0"/>
              <a:t>illion mainly due to repriorisation and </a:t>
            </a:r>
            <a:r>
              <a:rPr lang="en-US" sz="3000" dirty="0"/>
              <a:t>underspending over 2015 MTEF </a:t>
            </a:r>
            <a:endParaRPr lang="en-US" sz="3000" dirty="0" smtClean="0"/>
          </a:p>
          <a:p>
            <a:pPr lvl="1" algn="just"/>
            <a:r>
              <a:rPr lang="en-US" sz="2600" dirty="0" smtClean="0"/>
              <a:t>Future reprioritisation of </a:t>
            </a:r>
            <a:r>
              <a:rPr lang="en-US" sz="2600" dirty="0"/>
              <a:t>this magnitude </a:t>
            </a:r>
            <a:r>
              <a:rPr lang="en-US" sz="2600" dirty="0" smtClean="0"/>
              <a:t>must be </a:t>
            </a:r>
            <a:r>
              <a:rPr lang="en-US" sz="2600" dirty="0"/>
              <a:t>preceded by a thorough expenditure review to determine the extent to which the objectives of the grant are </a:t>
            </a:r>
            <a:r>
              <a:rPr lang="en-US" sz="2600" dirty="0" smtClean="0"/>
              <a:t>affected</a:t>
            </a:r>
          </a:p>
          <a:p>
            <a:pPr marL="342900" lvl="1" indent="-342900" algn="just">
              <a:buFont typeface="Arial" charset="0"/>
              <a:buChar char="•"/>
            </a:pPr>
            <a:r>
              <a:rPr lang="en-US" sz="3000" dirty="0" smtClean="0"/>
              <a:t>The Commission notes with concern the rapid phase in of newly established Conditional grants into the PES without an assessment of whether grant objectives have been met or not</a:t>
            </a:r>
          </a:p>
          <a:p>
            <a:pPr marL="742950" lvl="2" indent="-342900" algn="just"/>
            <a:r>
              <a:rPr lang="en-US" sz="2600" dirty="0" smtClean="0"/>
              <a:t>Human </a:t>
            </a:r>
            <a:r>
              <a:rPr lang="en-US" sz="2600" dirty="0"/>
              <a:t>Papilloma Virus </a:t>
            </a:r>
            <a:r>
              <a:rPr lang="en-US" sz="2600" dirty="0" smtClean="0"/>
              <a:t>component </a:t>
            </a:r>
            <a:r>
              <a:rPr lang="en-US" sz="2600" dirty="0"/>
              <a:t>of </a:t>
            </a:r>
            <a:r>
              <a:rPr lang="en-US" sz="2600" dirty="0" smtClean="0"/>
              <a:t>the National Health Grant  </a:t>
            </a:r>
            <a:r>
              <a:rPr lang="en-US" sz="2600" dirty="0"/>
              <a:t>grant will be </a:t>
            </a:r>
            <a:r>
              <a:rPr lang="en-US" sz="2600" dirty="0" smtClean="0"/>
              <a:t>phased </a:t>
            </a:r>
            <a:r>
              <a:rPr lang="en-US" sz="2600" dirty="0"/>
              <a:t>into the </a:t>
            </a:r>
            <a:r>
              <a:rPr lang="en-US" sz="2600" dirty="0" smtClean="0"/>
              <a:t>PES from 2016/17</a:t>
            </a:r>
            <a:endParaRPr lang="en-ZA" sz="2600" dirty="0" smtClean="0"/>
          </a:p>
          <a:p>
            <a:pPr lvl="1" algn="just"/>
            <a:endParaRPr lang="en-ZA" sz="2400" dirty="0" smtClean="0"/>
          </a:p>
          <a:p>
            <a:pPr algn="just"/>
            <a:endParaRPr lang="en-ZA" dirty="0" smtClean="0"/>
          </a:p>
          <a:p>
            <a:pPr algn="just">
              <a:lnSpc>
                <a:spcPct val="90000"/>
              </a:lnSpc>
            </a:pPr>
            <a:endParaRPr lang="en-ZA" dirty="0" smtClean="0"/>
          </a:p>
          <a:p>
            <a:pPr marL="0" indent="0" algn="just">
              <a:lnSpc>
                <a:spcPct val="90000"/>
              </a:lnSpc>
              <a:buNone/>
            </a:pPr>
            <a:endParaRPr lang="en-ZA" dirty="0" smtClean="0"/>
          </a:p>
          <a:p>
            <a:pPr lvl="1">
              <a:lnSpc>
                <a:spcPct val="90000"/>
              </a:lnSpc>
            </a:pPr>
            <a:endParaRPr lang="en-ZA" sz="2400" dirty="0" smtClean="0"/>
          </a:p>
          <a:p>
            <a:pPr lvl="1">
              <a:lnSpc>
                <a:spcPct val="90000"/>
              </a:lnSpc>
            </a:pPr>
            <a:endParaRPr lang="en-ZA" sz="2400" dirty="0" smtClean="0"/>
          </a:p>
          <a:p>
            <a:pPr lvl="1">
              <a:lnSpc>
                <a:spcPct val="90000"/>
              </a:lnSpc>
            </a:pPr>
            <a:endParaRPr lang="en-ZA" sz="2400" dirty="0" smtClean="0"/>
          </a:p>
          <a:p>
            <a:pPr lvl="1">
              <a:lnSpc>
                <a:spcPct val="90000"/>
              </a:lnSpc>
            </a:pPr>
            <a:endParaRPr lang="en-ZA" sz="2000" dirty="0" smtClean="0">
              <a:solidFill>
                <a:srgbClr val="191919"/>
              </a:solidFill>
            </a:endParaRPr>
          </a:p>
          <a:p>
            <a:pPr lvl="2">
              <a:lnSpc>
                <a:spcPct val="90000"/>
              </a:lnSpc>
            </a:pPr>
            <a:endParaRPr lang="en-ZA" sz="2000" dirty="0" smtClean="0">
              <a:solidFill>
                <a:srgbClr val="191919"/>
              </a:solidFill>
            </a:endParaRPr>
          </a:p>
          <a:p>
            <a:pPr lvl="2">
              <a:lnSpc>
                <a:spcPct val="90000"/>
              </a:lnSpc>
            </a:pPr>
            <a:endParaRPr lang="en-ZA" sz="1800" dirty="0" smtClean="0">
              <a:solidFill>
                <a:srgbClr val="19191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12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3280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60648"/>
            <a:ext cx="8698886" cy="11430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ZA" sz="4000" dirty="0" smtClean="0">
                <a:effectLst/>
              </a:rPr>
              <a:t>Education</a:t>
            </a:r>
            <a:endParaRPr lang="en-ZA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485778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The Commission welcomes the merger of the Dinaledi Schools Grant and the Technical Secondary Schools Recapitalisation Grant into a new </a:t>
            </a:r>
            <a:r>
              <a:rPr lang="en-US" dirty="0" smtClean="0"/>
              <a:t>grant – the </a:t>
            </a:r>
            <a:r>
              <a:rPr lang="en-US" dirty="0" err="1" smtClean="0"/>
              <a:t>Maths</a:t>
            </a:r>
            <a:r>
              <a:rPr lang="en-US" dirty="0"/>
              <a:t>, Science and Technology </a:t>
            </a:r>
            <a:r>
              <a:rPr lang="en-US" dirty="0" smtClean="0"/>
              <a:t>Grant</a:t>
            </a:r>
          </a:p>
          <a:p>
            <a:pPr lvl="1" algn="just"/>
            <a:r>
              <a:rPr lang="en-US" dirty="0" smtClean="0"/>
              <a:t>This </a:t>
            </a:r>
            <a:r>
              <a:rPr lang="en-US" dirty="0"/>
              <a:t>is in line with previous </a:t>
            </a:r>
            <a:r>
              <a:rPr lang="en-US" dirty="0" smtClean="0"/>
              <a:t>recommendations </a:t>
            </a:r>
            <a:r>
              <a:rPr lang="en-US" dirty="0"/>
              <a:t>on streamlining grants with the same </a:t>
            </a:r>
            <a:r>
              <a:rPr lang="en-US" dirty="0" smtClean="0"/>
              <a:t>purpose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grant is allocated R18 billion over the MTEF. </a:t>
            </a:r>
            <a:endParaRPr lang="en-ZA" dirty="0"/>
          </a:p>
          <a:p>
            <a:pPr algn="just"/>
            <a:r>
              <a:rPr lang="en-US" dirty="0"/>
              <a:t>The Occupational Specific Dispensation</a:t>
            </a:r>
            <a:r>
              <a:rPr lang="en-US" i="1" dirty="0"/>
              <a:t> </a:t>
            </a:r>
            <a:r>
              <a:rPr lang="en-US" dirty="0" smtClean="0"/>
              <a:t>for </a:t>
            </a:r>
            <a:r>
              <a:rPr lang="en-US" dirty="0"/>
              <a:t>education sector therapists </a:t>
            </a:r>
            <a:r>
              <a:rPr lang="en-US" dirty="0" smtClean="0"/>
              <a:t>will </a:t>
            </a:r>
            <a:r>
              <a:rPr lang="en-US" dirty="0"/>
              <a:t>be phased into the PES in the 2016/17 </a:t>
            </a:r>
            <a:endParaRPr lang="en-US" dirty="0" smtClean="0"/>
          </a:p>
          <a:p>
            <a:pPr lvl="1" algn="just"/>
            <a:r>
              <a:rPr lang="en-US" dirty="0" smtClean="0"/>
              <a:t>Commission </a:t>
            </a:r>
            <a:r>
              <a:rPr lang="en-US" dirty="0"/>
              <a:t>supports gradual phase in of conditional grant into the </a:t>
            </a:r>
            <a:r>
              <a:rPr lang="en-US" dirty="0" smtClean="0"/>
              <a:t>PES</a:t>
            </a:r>
          </a:p>
          <a:p>
            <a:pPr lvl="1" algn="just"/>
            <a:r>
              <a:rPr lang="en-US" dirty="0" smtClean="0"/>
              <a:t>Systems must be put in to ensure efficient spent of allocated budgets on sector priorities rather than overspending allocated </a:t>
            </a:r>
            <a:r>
              <a:rPr lang="en-US" dirty="0"/>
              <a:t>budgets </a:t>
            </a:r>
            <a:r>
              <a:rPr lang="en-US" dirty="0" smtClean="0"/>
              <a:t>on personnel</a:t>
            </a:r>
            <a:endParaRPr lang="en-ZA" dirty="0"/>
          </a:p>
          <a:p>
            <a:pPr lvl="1" algn="just"/>
            <a:endParaRPr lang="en-ZA" sz="2400" dirty="0" smtClean="0"/>
          </a:p>
          <a:p>
            <a:pPr algn="just"/>
            <a:endParaRPr lang="en-ZA" dirty="0" smtClean="0"/>
          </a:p>
          <a:p>
            <a:pPr algn="just">
              <a:lnSpc>
                <a:spcPct val="90000"/>
              </a:lnSpc>
            </a:pPr>
            <a:endParaRPr lang="en-ZA" dirty="0" smtClean="0"/>
          </a:p>
          <a:p>
            <a:pPr marL="0" indent="0" algn="just">
              <a:lnSpc>
                <a:spcPct val="90000"/>
              </a:lnSpc>
              <a:buNone/>
            </a:pPr>
            <a:endParaRPr lang="en-ZA" dirty="0" smtClean="0"/>
          </a:p>
          <a:p>
            <a:pPr lvl="1">
              <a:lnSpc>
                <a:spcPct val="90000"/>
              </a:lnSpc>
            </a:pPr>
            <a:endParaRPr lang="en-ZA" sz="2400" dirty="0" smtClean="0"/>
          </a:p>
          <a:p>
            <a:pPr lvl="1">
              <a:lnSpc>
                <a:spcPct val="90000"/>
              </a:lnSpc>
            </a:pPr>
            <a:endParaRPr lang="en-ZA" sz="2400" dirty="0" smtClean="0"/>
          </a:p>
          <a:p>
            <a:pPr lvl="1">
              <a:lnSpc>
                <a:spcPct val="90000"/>
              </a:lnSpc>
            </a:pPr>
            <a:endParaRPr lang="en-ZA" sz="2400" dirty="0" smtClean="0"/>
          </a:p>
          <a:p>
            <a:pPr lvl="1">
              <a:lnSpc>
                <a:spcPct val="90000"/>
              </a:lnSpc>
            </a:pPr>
            <a:endParaRPr lang="en-ZA" sz="2000" dirty="0" smtClean="0">
              <a:solidFill>
                <a:srgbClr val="191919"/>
              </a:solidFill>
            </a:endParaRPr>
          </a:p>
          <a:p>
            <a:pPr lvl="2">
              <a:lnSpc>
                <a:spcPct val="90000"/>
              </a:lnSpc>
            </a:pPr>
            <a:endParaRPr lang="en-ZA" sz="2000" dirty="0" smtClean="0">
              <a:solidFill>
                <a:srgbClr val="191919"/>
              </a:solidFill>
            </a:endParaRPr>
          </a:p>
          <a:p>
            <a:pPr lvl="2">
              <a:lnSpc>
                <a:spcPct val="90000"/>
              </a:lnSpc>
            </a:pPr>
            <a:endParaRPr lang="en-ZA" sz="1800" dirty="0" smtClean="0">
              <a:solidFill>
                <a:srgbClr val="19191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13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8776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effectLst/>
              </a:rPr>
              <a:t>Local Government Baseline Adjustments</a:t>
            </a:r>
            <a:endParaRPr lang="en-ZA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/>
              <a:t>Over the 2015 MTEF, the </a:t>
            </a:r>
            <a:r>
              <a:rPr lang="en-US" sz="2800" dirty="0" smtClean="0"/>
              <a:t>Local Government </a:t>
            </a:r>
            <a:r>
              <a:rPr lang="en-US" sz="2800" dirty="0"/>
              <a:t>will receive </a:t>
            </a:r>
            <a:r>
              <a:rPr lang="en-US" sz="2800" dirty="0" smtClean="0"/>
              <a:t>9 </a:t>
            </a:r>
            <a:r>
              <a:rPr lang="en-US" sz="2800" dirty="0"/>
              <a:t>percent of total nationally raised revenues or </a:t>
            </a:r>
            <a:r>
              <a:rPr lang="en-US" sz="2800" dirty="0" smtClean="0"/>
              <a:t>R313.7 </a:t>
            </a:r>
            <a:r>
              <a:rPr lang="en-US" sz="2800" dirty="0"/>
              <a:t>billion in both conditional and non-conditional </a:t>
            </a:r>
            <a:r>
              <a:rPr lang="en-US" sz="2800" dirty="0" smtClean="0"/>
              <a:t>grants </a:t>
            </a:r>
            <a:endParaRPr lang="en-US" sz="2800" dirty="0"/>
          </a:p>
          <a:p>
            <a:pPr algn="just"/>
            <a:r>
              <a:rPr lang="en-US" sz="2800" dirty="0" smtClean="0"/>
              <a:t>The Commission  welcomes cushioning of the local </a:t>
            </a:r>
            <a:r>
              <a:rPr lang="en-US" sz="2800" dirty="0"/>
              <a:t>equitable share (LES) and infrastructure grants </a:t>
            </a:r>
            <a:r>
              <a:rPr lang="en-US" sz="2800" dirty="0" smtClean="0"/>
              <a:t>allocations  from cuts</a:t>
            </a:r>
            <a:endParaRPr lang="en-US" sz="2800" dirty="0"/>
          </a:p>
          <a:p>
            <a:pPr marL="657225" lvl="2" indent="-257175" algn="just"/>
            <a:r>
              <a:rPr lang="en-US" sz="2200" dirty="0" smtClean="0"/>
              <a:t>Allocations </a:t>
            </a:r>
            <a:r>
              <a:rPr lang="en-US" sz="2200" dirty="0"/>
              <a:t>continue to grow in real terms for the 2015 financial </a:t>
            </a:r>
            <a:r>
              <a:rPr lang="en-US" sz="2200" dirty="0" smtClean="0"/>
              <a:t>year</a:t>
            </a:r>
          </a:p>
          <a:p>
            <a:pPr marL="657225" lvl="2" indent="-257175" algn="just"/>
            <a:r>
              <a:rPr lang="en-US" sz="2200" dirty="0" smtClean="0"/>
              <a:t>Significant </a:t>
            </a:r>
            <a:r>
              <a:rPr lang="en-US" sz="2200" dirty="0"/>
              <a:t>growth in water, sanitation and electricity grants, in </a:t>
            </a:r>
            <a:r>
              <a:rPr lang="en-US" sz="2200" dirty="0" smtClean="0"/>
              <a:t>line with </a:t>
            </a:r>
            <a:r>
              <a:rPr lang="en-US" sz="2200" dirty="0"/>
              <a:t>the ‘Back to Basics’ plan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14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75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LES and Local Conditional Grants</a:t>
            </a:r>
            <a:endParaRPr lang="en-ZA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1800" dirty="0" smtClean="0"/>
              <a:t>LOCAL EQUITABLE SHARE </a:t>
            </a:r>
          </a:p>
          <a:p>
            <a:pPr algn="just"/>
            <a:r>
              <a:rPr lang="en-US" sz="2000" dirty="0" smtClean="0"/>
              <a:t>The </a:t>
            </a:r>
            <a:r>
              <a:rPr lang="en-US" sz="2000" dirty="0"/>
              <a:t>LES allocations continue to experience positive real growth into the </a:t>
            </a:r>
            <a:r>
              <a:rPr lang="en-US" sz="2000" dirty="0" smtClean="0"/>
              <a:t>MTEF (5.6 percent) </a:t>
            </a:r>
          </a:p>
          <a:p>
            <a:pPr marL="257175" lvl="1" indent="-257175" algn="just">
              <a:buFont typeface="Arial" charset="0"/>
              <a:buChar char="•"/>
            </a:pPr>
            <a:r>
              <a:rPr lang="en-US" sz="2000" dirty="0" smtClean="0"/>
              <a:t>Revised </a:t>
            </a:r>
            <a:r>
              <a:rPr lang="en-US" sz="2000" dirty="0"/>
              <a:t>LES continues to proportionately allocate more to rural municipalities while metros and urban municipalities raise the majority of </a:t>
            </a:r>
            <a:r>
              <a:rPr lang="en-US" sz="2000" dirty="0" smtClean="0"/>
              <a:t> </a:t>
            </a:r>
            <a:r>
              <a:rPr lang="en-US" sz="2000" dirty="0"/>
              <a:t>own </a:t>
            </a:r>
            <a:r>
              <a:rPr lang="en-US" sz="2000" dirty="0" smtClean="0"/>
              <a:t>revenues</a:t>
            </a:r>
            <a:r>
              <a:rPr lang="en-US" sz="1800" dirty="0" smtClean="0"/>
              <a:t> </a:t>
            </a:r>
            <a:endParaRPr lang="en-US" sz="1800" dirty="0"/>
          </a:p>
          <a:p>
            <a:pPr marL="0" lvl="1" indent="0" algn="just">
              <a:buNone/>
            </a:pPr>
            <a:r>
              <a:rPr lang="en-US" sz="1800" dirty="0" smtClean="0"/>
              <a:t>LOCAL GOVERNMENT CONDITIONAL GRANTS</a:t>
            </a:r>
          </a:p>
          <a:p>
            <a:pPr marL="257175" lvl="1" indent="-257175" algn="just">
              <a:buFont typeface="Arial" charset="0"/>
              <a:buChar char="•"/>
            </a:pPr>
            <a:r>
              <a:rPr lang="en-US" sz="2000" dirty="0" smtClean="0"/>
              <a:t>With the exception of infrastructure grants, Local Government  conditional grants experience baseline </a:t>
            </a:r>
            <a:r>
              <a:rPr lang="en-US" sz="2000" dirty="0"/>
              <a:t>reductions </a:t>
            </a:r>
            <a:r>
              <a:rPr lang="en-US" sz="2000" dirty="0" smtClean="0"/>
              <a:t>of </a:t>
            </a:r>
            <a:r>
              <a:rPr lang="en-US" sz="2000" dirty="0"/>
              <a:t>between 0.9 and 6 percent in </a:t>
            </a:r>
            <a:r>
              <a:rPr lang="en-US" sz="2000" dirty="0" smtClean="0"/>
              <a:t>2015/16.</a:t>
            </a:r>
          </a:p>
          <a:p>
            <a:pPr marL="257175" lvl="1" indent="-257175" algn="just">
              <a:buFont typeface="Arial" charset="0"/>
              <a:buChar char="•"/>
            </a:pPr>
            <a:r>
              <a:rPr lang="en-US" sz="2000" dirty="0" smtClean="0"/>
              <a:t>Improvements in spending efficiency will reduce the impact of reductions on service delivery</a:t>
            </a:r>
            <a:endParaRPr lang="en-ZA" sz="2000" dirty="0"/>
          </a:p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15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255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>
                <a:effectLst/>
              </a:rPr>
              <a:t>Responses to Commission Recommendations</a:t>
            </a:r>
            <a:endParaRPr lang="en-ZA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Government responded to Commission recommendations that were tabled to Parliament in May 2014</a:t>
            </a:r>
          </a:p>
          <a:p>
            <a:r>
              <a:rPr lang="en-ZA" dirty="0" smtClean="0"/>
              <a:t>Submission comprised of 13 Chapters with a total of 32 recommendations</a:t>
            </a:r>
          </a:p>
          <a:p>
            <a:r>
              <a:rPr lang="en-ZA" dirty="0" smtClean="0"/>
              <a:t>Commission welcomes the consultation processes and the responses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16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56392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>
                <a:effectLst/>
              </a:rPr>
              <a:t>Responses to Commission </a:t>
            </a:r>
            <a:r>
              <a:rPr lang="en-ZA" dirty="0" smtClean="0">
                <a:effectLst/>
              </a:rPr>
              <a:t>Recommendations (Cont)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Government agrees with the thrust of the recommendations</a:t>
            </a:r>
          </a:p>
          <a:p>
            <a:r>
              <a:rPr lang="en-ZA" dirty="0" smtClean="0"/>
              <a:t>Implementation of recommendations on the introduction of transitional demarcation grant is already underway</a:t>
            </a:r>
          </a:p>
          <a:p>
            <a:pPr lvl="1"/>
            <a:r>
              <a:rPr lang="en-ZA" dirty="0" smtClean="0"/>
              <a:t>Government needs to reconsider its proposal to make available the transitional demarcation funding for major re-demarcations only</a:t>
            </a:r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17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51116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>
                <a:effectLst/>
              </a:rPr>
              <a:t>Views on Appropriations Committee Recommendations</a:t>
            </a:r>
            <a:endParaRPr lang="en-ZA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3000" dirty="0" smtClean="0"/>
              <a:t>The recommendation to align functional budget groups to MTSF is important </a:t>
            </a:r>
          </a:p>
          <a:p>
            <a:pPr lvl="1"/>
            <a:r>
              <a:rPr lang="en-ZA" dirty="0" smtClean="0"/>
              <a:t>Alignment on planning is also critical  </a:t>
            </a:r>
          </a:p>
          <a:p>
            <a:r>
              <a:rPr lang="en-ZA" sz="3000" dirty="0" smtClean="0"/>
              <a:t>Commission welcomes the recommendation to introduce spending and performance efficiency targets</a:t>
            </a:r>
          </a:p>
          <a:p>
            <a:r>
              <a:rPr lang="en-ZA" sz="2800" dirty="0"/>
              <a:t>On municipal infrastructure maintenance, the Commission is of the view that stringent measures be introduced to enforce standard practices on asset care </a:t>
            </a:r>
            <a:r>
              <a:rPr lang="en-ZA" sz="2800" dirty="0" smtClean="0"/>
              <a:t>funding</a:t>
            </a:r>
            <a:endParaRPr lang="en-ZA" sz="2800" dirty="0"/>
          </a:p>
          <a:p>
            <a:pPr marL="0" indent="0">
              <a:buNone/>
            </a:pPr>
            <a:endParaRPr lang="en-ZA" sz="3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18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95568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>
                <a:effectLst/>
              </a:rPr>
              <a:t>Views on Appropriations Committee </a:t>
            </a:r>
            <a:r>
              <a:rPr lang="en-ZA" dirty="0" smtClean="0">
                <a:effectLst/>
              </a:rPr>
              <a:t>Recommendations</a:t>
            </a:r>
            <a:endParaRPr lang="en-ZA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Commission agrees with the Committee on the need for spending capacity to precede  introduction of conditional grants</a:t>
            </a:r>
          </a:p>
          <a:p>
            <a:pPr lvl="1"/>
            <a:r>
              <a:rPr lang="en-ZA" dirty="0" smtClean="0"/>
              <a:t>Conditional grants must be introduced only to address national priorities and </a:t>
            </a:r>
            <a:r>
              <a:rPr lang="en-ZA" dirty="0" err="1" smtClean="0"/>
              <a:t>spillover</a:t>
            </a:r>
            <a:r>
              <a:rPr lang="en-ZA" dirty="0" smtClean="0"/>
              <a:t> effects</a:t>
            </a:r>
          </a:p>
          <a:p>
            <a:r>
              <a:rPr lang="en-ZA" dirty="0"/>
              <a:t>Government </a:t>
            </a:r>
            <a:r>
              <a:rPr lang="en-ZA" dirty="0" smtClean="0"/>
              <a:t>has indicated that it agrees </a:t>
            </a:r>
            <a:r>
              <a:rPr lang="en-ZA" dirty="0"/>
              <a:t>with these recommendations </a:t>
            </a:r>
            <a:r>
              <a:rPr lang="en-ZA" dirty="0" smtClean="0"/>
              <a:t>so what remains is demonstration of an implementation plan</a:t>
            </a: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19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88248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effectLst/>
              </a:rPr>
              <a:t>Submission Outline</a:t>
            </a:r>
            <a:endParaRPr lang="en-ZA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4" y="1534036"/>
            <a:ext cx="8676964" cy="5063315"/>
          </a:xfrm>
        </p:spPr>
        <p:txBody>
          <a:bodyPr/>
          <a:lstStyle/>
          <a:p>
            <a:r>
              <a:rPr lang="en-ZA" sz="2300" dirty="0" smtClean="0"/>
              <a:t>Background</a:t>
            </a:r>
          </a:p>
          <a:p>
            <a:pPr lvl="1"/>
            <a:r>
              <a:rPr lang="en-ZA" sz="1900" dirty="0" smtClean="0"/>
              <a:t>Context</a:t>
            </a:r>
          </a:p>
          <a:p>
            <a:pPr lvl="1"/>
            <a:r>
              <a:rPr lang="en-ZA" sz="1900" dirty="0" smtClean="0"/>
              <a:t>Presentation highlights</a:t>
            </a:r>
          </a:p>
          <a:p>
            <a:r>
              <a:rPr lang="en-ZA" sz="2300" dirty="0" smtClean="0"/>
              <a:t>General and specific comments on the 2015 division of revenue bill</a:t>
            </a:r>
          </a:p>
          <a:p>
            <a:r>
              <a:rPr lang="en-ZA" sz="2300" dirty="0" smtClean="0"/>
              <a:t>National fiscal framework</a:t>
            </a:r>
          </a:p>
          <a:p>
            <a:r>
              <a:rPr lang="en-ZA" sz="2300" dirty="0" smtClean="0"/>
              <a:t>Provincial fiscal framework and medium term priorities</a:t>
            </a:r>
          </a:p>
          <a:p>
            <a:r>
              <a:rPr lang="en-ZA" sz="2300" dirty="0" smtClean="0"/>
              <a:t>LG fiscal framework and adjustments to conditional grants</a:t>
            </a:r>
          </a:p>
          <a:p>
            <a:r>
              <a:rPr lang="en-ZA" sz="2300" dirty="0" smtClean="0"/>
              <a:t>Government responses to Commission recommendations</a:t>
            </a:r>
          </a:p>
          <a:p>
            <a:r>
              <a:rPr lang="en-ZA" sz="2300" dirty="0" smtClean="0"/>
              <a:t>Government responses to SC on Appropriations recommendations</a:t>
            </a:r>
          </a:p>
          <a:p>
            <a:r>
              <a:rPr lang="en-ZA" sz="2300" dirty="0" smtClean="0"/>
              <a:t>Other issues</a:t>
            </a:r>
          </a:p>
          <a:p>
            <a:r>
              <a:rPr lang="en-ZA" sz="2300" dirty="0" smtClean="0"/>
              <a:t>Concluding remarks</a:t>
            </a:r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2504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ffectLst/>
              </a:rPr>
              <a:t>Conclusion</a:t>
            </a:r>
            <a:endParaRPr lang="en-US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088"/>
          </a:xfrm>
        </p:spPr>
        <p:txBody>
          <a:bodyPr/>
          <a:lstStyle/>
          <a:p>
            <a:r>
              <a:rPr lang="en-US" sz="3000" dirty="0" smtClean="0"/>
              <a:t>The 2015budget agrees with most aspects in the Commission’s submission for 2015/16 </a:t>
            </a:r>
            <a:r>
              <a:rPr lang="en-US" sz="3000" dirty="0" err="1" smtClean="0"/>
              <a:t>DoR</a:t>
            </a:r>
            <a:endParaRPr lang="en-US" sz="3000" dirty="0" smtClean="0"/>
          </a:p>
          <a:p>
            <a:r>
              <a:rPr lang="en-US" sz="3000" dirty="0" smtClean="0"/>
              <a:t>Efforts to protect infrastructure allocation and improve the system of local conditional transfers are commendable </a:t>
            </a:r>
          </a:p>
          <a:p>
            <a:r>
              <a:rPr lang="en-US" sz="3000" dirty="0" smtClean="0"/>
              <a:t>The fiscal framework should be reviewed continuously to ensure long term sustainability</a:t>
            </a:r>
          </a:p>
          <a:p>
            <a:r>
              <a:rPr lang="en-US" sz="3000" dirty="0" smtClean="0"/>
              <a:t>Building state capabilities is a necessary condition for improving spending outcomes and economic growth </a:t>
            </a: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20</a:t>
            </a:fld>
            <a:endParaRPr lang="en-Z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22313" y="2349500"/>
            <a:ext cx="7772400" cy="1150938"/>
          </a:xfrm>
        </p:spPr>
        <p:txBody>
          <a:bodyPr/>
          <a:lstStyle/>
          <a:p>
            <a:pPr>
              <a:defRPr/>
            </a:pPr>
            <a:r>
              <a:rPr lang="en-ZA" dirty="0" smtClean="0"/>
              <a:t>Thank You.</a:t>
            </a:r>
            <a:endParaRPr lang="en-ZA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555875" y="4619625"/>
            <a:ext cx="40322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ZA" sz="1600" i="1" dirty="0">
                <a:solidFill>
                  <a:srgbClr val="366C5B"/>
                </a:solidFill>
                <a:latin typeface="Times New Roman" pitchFamily="18" charset="0"/>
                <a:cs typeface="Times New Roman" pitchFamily="18" charset="0"/>
              </a:rPr>
              <a:t>Financial and Fiscal Commission</a:t>
            </a:r>
          </a:p>
          <a:p>
            <a:pPr algn="ctr">
              <a:defRPr/>
            </a:pPr>
            <a:r>
              <a:rPr lang="en-ZA" sz="1600" i="1" dirty="0">
                <a:solidFill>
                  <a:srgbClr val="366C5B"/>
                </a:solidFill>
                <a:latin typeface="Times New Roman" pitchFamily="18" charset="0"/>
                <a:cs typeface="Times New Roman" pitchFamily="18" charset="0"/>
              </a:rPr>
              <a:t>Montrose Place (2</a:t>
            </a:r>
            <a:r>
              <a:rPr lang="en-ZA" sz="1600" i="1" baseline="30000" dirty="0">
                <a:solidFill>
                  <a:srgbClr val="366C5B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ZA" sz="1600" i="1" dirty="0">
                <a:solidFill>
                  <a:srgbClr val="366C5B"/>
                </a:solidFill>
                <a:latin typeface="Times New Roman" pitchFamily="18" charset="0"/>
                <a:cs typeface="Times New Roman" pitchFamily="18" charset="0"/>
              </a:rPr>
              <a:t> Floor), Bekker Street,</a:t>
            </a:r>
          </a:p>
          <a:p>
            <a:pPr algn="ctr">
              <a:defRPr/>
            </a:pPr>
            <a:r>
              <a:rPr lang="en-ZA" sz="1600" i="1" dirty="0">
                <a:solidFill>
                  <a:srgbClr val="366C5B"/>
                </a:solidFill>
                <a:latin typeface="Times New Roman" pitchFamily="18" charset="0"/>
                <a:cs typeface="Times New Roman" pitchFamily="18" charset="0"/>
              </a:rPr>
              <a:t>Waterfall Park, Vorna Valley, Midrand,</a:t>
            </a:r>
          </a:p>
          <a:p>
            <a:pPr algn="ctr">
              <a:defRPr/>
            </a:pPr>
            <a:r>
              <a:rPr lang="en-ZA" sz="1600" i="1" dirty="0">
                <a:solidFill>
                  <a:srgbClr val="366C5B"/>
                </a:solidFill>
                <a:latin typeface="Times New Roman" pitchFamily="18" charset="0"/>
                <a:cs typeface="Times New Roman" pitchFamily="18" charset="0"/>
              </a:rPr>
              <a:t>Private Bag X69, Halfway House 1685</a:t>
            </a:r>
          </a:p>
          <a:p>
            <a:pPr algn="ctr">
              <a:defRPr/>
            </a:pPr>
            <a:r>
              <a:rPr lang="en-ZA" sz="1600" i="1" dirty="0">
                <a:solidFill>
                  <a:srgbClr val="366C5B"/>
                </a:solidFill>
                <a:latin typeface="Times New Roman" pitchFamily="18" charset="0"/>
                <a:cs typeface="Times New Roman" pitchFamily="18" charset="0"/>
              </a:rPr>
              <a:t>www.ffc.co.za</a:t>
            </a:r>
          </a:p>
          <a:p>
            <a:pPr algn="ctr">
              <a:defRPr/>
            </a:pPr>
            <a:r>
              <a:rPr lang="en-ZA" sz="1600" i="1" dirty="0">
                <a:solidFill>
                  <a:srgbClr val="366C5B"/>
                </a:solidFill>
                <a:latin typeface="Times New Roman" pitchFamily="18" charset="0"/>
                <a:cs typeface="Times New Roman" pitchFamily="18" charset="0"/>
              </a:rPr>
              <a:t>Tel: +27 11 207 2300</a:t>
            </a:r>
          </a:p>
          <a:p>
            <a:pPr algn="ctr">
              <a:defRPr/>
            </a:pPr>
            <a:r>
              <a:rPr lang="en-ZA" sz="1600" i="1" dirty="0">
                <a:solidFill>
                  <a:srgbClr val="366C5B"/>
                </a:solidFill>
                <a:latin typeface="Times New Roman" pitchFamily="18" charset="0"/>
                <a:cs typeface="Times New Roman" pitchFamily="18" charset="0"/>
              </a:rPr>
              <a:t>Fax: +27 86 589 1038</a:t>
            </a:r>
          </a:p>
          <a:p>
            <a:pPr marL="609600" indent="-609600" algn="ctr" eaLnBrk="0" hangingPunct="0">
              <a:spcBef>
                <a:spcPct val="20000"/>
              </a:spcBef>
              <a:defRPr/>
            </a:pPr>
            <a:endParaRPr lang="en-ZA" sz="1600" i="1" dirty="0">
              <a:solidFill>
                <a:srgbClr val="366C5B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000" dirty="0" smtClean="0">
                <a:effectLst/>
              </a:rPr>
              <a:t>The Context</a:t>
            </a:r>
            <a:endParaRPr lang="en-ZA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en-ZA" sz="3000" dirty="0" smtClean="0"/>
              <a:t>This submission is made in terms of section 214 of the Constitution and </a:t>
            </a:r>
            <a:r>
              <a:rPr lang="en-ZA" sz="3000" smtClean="0"/>
              <a:t>section 9 </a:t>
            </a:r>
            <a:r>
              <a:rPr lang="en-ZA" sz="3000" dirty="0" smtClean="0"/>
              <a:t>of IGFR Act</a:t>
            </a:r>
          </a:p>
          <a:p>
            <a:r>
              <a:rPr lang="en-ZA" sz="3000" dirty="0" smtClean="0"/>
              <a:t>Commission welcomes the general thrust of the Bill in maintaining fiscal consolidation </a:t>
            </a:r>
          </a:p>
          <a:p>
            <a:pPr lvl="1"/>
            <a:r>
              <a:rPr lang="en-ZA" sz="2600" dirty="0" smtClean="0"/>
              <a:t>Consolidation is necessary to achieve fiscal sustainability and pro-poor spending</a:t>
            </a:r>
          </a:p>
          <a:p>
            <a:r>
              <a:rPr lang="en-ZA" sz="3000" dirty="0" smtClean="0"/>
              <a:t>Commission welcomes the manner in which government has responded to its recommendations made for the 2015/16 division of revenue  </a:t>
            </a:r>
            <a:endParaRPr lang="en-ZA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347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effectLst/>
              </a:rPr>
              <a:t>Highlights of the Submission </a:t>
            </a:r>
            <a:endParaRPr lang="en-ZA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993" y="1417637"/>
            <a:ext cx="8229600" cy="5184775"/>
          </a:xfrm>
        </p:spPr>
        <p:txBody>
          <a:bodyPr/>
          <a:lstStyle/>
          <a:p>
            <a:r>
              <a:rPr lang="en-ZA" sz="3000" dirty="0" smtClean="0"/>
              <a:t>The 2015 budget continues with momentum of fiscal consolidation </a:t>
            </a:r>
          </a:p>
          <a:p>
            <a:pPr lvl="1"/>
            <a:r>
              <a:rPr lang="en-ZA" sz="2400" dirty="0" smtClean="0"/>
              <a:t>Spending efficiency will enhance capacity to absorb baseline reductions due to reduction in expenditure ceiling</a:t>
            </a:r>
          </a:p>
          <a:p>
            <a:r>
              <a:rPr lang="en-ZA" sz="3000" dirty="0" smtClean="0"/>
              <a:t>Local government and social spending has been cushioned against expenditure cuts </a:t>
            </a:r>
          </a:p>
          <a:p>
            <a:pPr lvl="1"/>
            <a:r>
              <a:rPr lang="en-ZA" sz="2400" dirty="0" smtClean="0"/>
              <a:t>Budget balancing not directly on the poorest</a:t>
            </a:r>
          </a:p>
          <a:p>
            <a:r>
              <a:rPr lang="en-ZA" dirty="0" smtClean="0"/>
              <a:t>Consultation </a:t>
            </a:r>
            <a:r>
              <a:rPr lang="en-ZA" dirty="0"/>
              <a:t>processes </a:t>
            </a:r>
            <a:r>
              <a:rPr lang="en-ZA" dirty="0" smtClean="0"/>
              <a:t>with FFC Act should be followed when there is a function shift upward </a:t>
            </a:r>
            <a:r>
              <a:rPr lang="en-ZA" dirty="0"/>
              <a:t>to avoid </a:t>
            </a:r>
            <a:r>
              <a:rPr lang="en-ZA" dirty="0" smtClean="0"/>
              <a:t>creating unfunded </a:t>
            </a:r>
            <a:r>
              <a:rPr lang="en-ZA" dirty="0"/>
              <a:t>mandates</a:t>
            </a:r>
          </a:p>
          <a:p>
            <a:pPr marL="0" indent="0">
              <a:buNone/>
            </a:pPr>
            <a:endParaRPr lang="en-ZA" dirty="0" smtClean="0"/>
          </a:p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48805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4000" dirty="0">
                <a:effectLst/>
              </a:rPr>
              <a:t>General and Specific </a:t>
            </a:r>
            <a:r>
              <a:rPr lang="en-ZA" sz="4000" dirty="0" smtClean="0">
                <a:effectLst/>
              </a:rPr>
              <a:t>Comments </a:t>
            </a:r>
            <a:r>
              <a:rPr lang="en-ZA" sz="4000" dirty="0">
                <a:effectLst/>
              </a:rPr>
              <a:t>on the Bill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088"/>
          </a:xfrm>
        </p:spPr>
        <p:txBody>
          <a:bodyPr/>
          <a:lstStyle/>
          <a:p>
            <a:r>
              <a:rPr lang="en-ZA" sz="2800" dirty="0" smtClean="0"/>
              <a:t>Commission welcomes the institutionalisation of Build Environment Performance Plans (BEPPs)  as a tool to foster spatial planning and development within Metros </a:t>
            </a:r>
            <a:endParaRPr lang="en-ZA" sz="2800" dirty="0"/>
          </a:p>
          <a:p>
            <a:pPr lvl="1"/>
            <a:r>
              <a:rPr lang="en-ZA" sz="2400" dirty="0" smtClean="0"/>
              <a:t>BEPP requirements should be extended to other municipalities and spheres of government  </a:t>
            </a:r>
          </a:p>
          <a:p>
            <a:r>
              <a:rPr lang="en-ZA" sz="2800" dirty="0" smtClean="0"/>
              <a:t>Provincial roads infrastructure grant to be  subjected to the new two year lead-planning and performance based allocation framework</a:t>
            </a:r>
          </a:p>
          <a:p>
            <a:pPr lvl="1"/>
            <a:r>
              <a:rPr lang="en-ZA" sz="2400" dirty="0" smtClean="0"/>
              <a:t>Other departments are advised to follow such good practice planning with their grants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7323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PES And Function Shifts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ZA" dirty="0" smtClean="0"/>
              <a:t>Commission notes that PES baseline continues to be affected by a series of functions and funding shifts</a:t>
            </a:r>
          </a:p>
          <a:p>
            <a:pPr marL="1200150" lvl="3" indent="-342900"/>
            <a:r>
              <a:rPr lang="en-ZA" dirty="0" smtClean="0"/>
              <a:t>FET function shift experienced initial delays in the target implementation date of the function shift because of budget disputes</a:t>
            </a:r>
          </a:p>
          <a:p>
            <a:pPr marL="1200150" lvl="3" indent="-342900"/>
            <a:r>
              <a:rPr lang="en-ZA" dirty="0" smtClean="0"/>
              <a:t>Commission welcomes the process and consultation that subsequently took place and endorses the FET shift</a:t>
            </a:r>
          </a:p>
          <a:p>
            <a:pPr marL="1200150" lvl="3" indent="-342900"/>
            <a:r>
              <a:rPr lang="en-US" dirty="0" smtClean="0"/>
              <a:t>T</a:t>
            </a:r>
            <a:r>
              <a:rPr lang="en-ZA" dirty="0" smtClean="0"/>
              <a:t>he national port health function was shifted through a legislative amendment (National Health Act)</a:t>
            </a:r>
          </a:p>
          <a:p>
            <a:pPr marL="1657350" lvl="4" indent="-342900"/>
            <a:r>
              <a:rPr lang="en-ZA" dirty="0" smtClean="0"/>
              <a:t>Given that this is a function shift, these types of legislative</a:t>
            </a:r>
            <a:br>
              <a:rPr lang="en-ZA" dirty="0" smtClean="0"/>
            </a:br>
            <a:r>
              <a:rPr lang="en-ZA" dirty="0" smtClean="0"/>
              <a:t>changes need to be done alongside the requirements of the FFC Act with respect to function shifts to avoid having problems of unfunded mandates arising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6</a:t>
            </a:fld>
            <a:endParaRPr lang="en-Z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000" dirty="0" smtClean="0">
                <a:effectLst/>
              </a:rPr>
              <a:t>National Fiscal Framework</a:t>
            </a:r>
            <a:endParaRPr lang="en-ZA" sz="4000" dirty="0">
              <a:effectLst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413792" y="1967674"/>
          <a:ext cx="8229599" cy="2901486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2669682"/>
                <a:gridCol w="951342"/>
                <a:gridCol w="951342"/>
                <a:gridCol w="957925"/>
                <a:gridCol w="900318"/>
                <a:gridCol w="900318"/>
                <a:gridCol w="898672"/>
              </a:tblGrid>
              <a:tr h="464700">
                <a:tc>
                  <a:txBody>
                    <a:bodyPr/>
                    <a:lstStyle/>
                    <a:p>
                      <a:endParaRPr lang="en-ZA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Outcome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Revised Estimate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Medium Term Estimates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222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R'million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2012/13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2013/14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2014/15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2015/16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2016/17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2017/18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Departments</a:t>
                      </a:r>
                      <a:endParaRPr lang="en-ZA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420 015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453 171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491 368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522 992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553 778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586 087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Provinces</a:t>
                      </a:r>
                      <a:endParaRPr lang="en-ZA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380 929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410 572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439 661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468 159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496 259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526 382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Local Government </a:t>
                      </a:r>
                      <a:endParaRPr lang="en-ZA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76 430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82 836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89 076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99 753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103 936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110 017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Non-interest Allocations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877 374</a:t>
                      </a:r>
                      <a:endParaRPr lang="en-ZA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946 579</a:t>
                      </a:r>
                      <a:endParaRPr lang="en-ZA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1 020 105</a:t>
                      </a:r>
                      <a:endParaRPr lang="en-ZA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1 090 904</a:t>
                      </a:r>
                      <a:endParaRPr lang="en-ZA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1 153 973</a:t>
                      </a:r>
                      <a:endParaRPr lang="en-ZA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1 222 486</a:t>
                      </a:r>
                      <a:endParaRPr lang="en-ZA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0496">
                <a:tc>
                  <a:txBody>
                    <a:bodyPr/>
                    <a:lstStyle/>
                    <a:p>
                      <a:endParaRPr lang="en-ZA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ZA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ZA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ZA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ZA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ZA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ZA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Real Year on Year Growth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ZA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ZA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ZA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ZA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ZA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ZA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Departments</a:t>
                      </a:r>
                      <a:endParaRPr lang="en-ZA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ZA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4.4%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4.7%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3.1%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2.9%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3.0%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Provinces</a:t>
                      </a:r>
                      <a:endParaRPr lang="en-ZA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ZA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4.3%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3.4%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3.2%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3.0%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3.2%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Local Government </a:t>
                      </a:r>
                      <a:endParaRPr lang="en-ZA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ZA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4.8%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3.9%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8.5%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1.2%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3.0%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Non-interest Allocations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ZA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4.4%</a:t>
                      </a:r>
                      <a:endParaRPr lang="en-ZA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4.1%</a:t>
                      </a:r>
                      <a:endParaRPr lang="en-ZA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3.6%</a:t>
                      </a:r>
                      <a:endParaRPr lang="en-ZA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2.8%</a:t>
                      </a:r>
                      <a:endParaRPr lang="en-ZA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3.1%</a:t>
                      </a:r>
                      <a:endParaRPr lang="en-ZA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13792" y="1556792"/>
            <a:ext cx="6894512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Division of Nationally Raised Revenue, 2012/13-2017/18 </a:t>
            </a:r>
            <a:endParaRPr lang="en-ZA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5063530"/>
            <a:ext cx="849694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Provincial share of national revenue decreases from 43.9 to 42.9 due to functions shifts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 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2015 MTEF period, 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revenue growth (6.8%) is projected to outpace expenditure 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growth  (4.8%)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9082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>
                <a:effectLst/>
              </a:rPr>
              <a:t>National Fiscal Framework [cont.]</a:t>
            </a:r>
            <a:endParaRPr lang="en-ZA" dirty="0">
              <a:effectLst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655908"/>
              </p:ext>
            </p:extLst>
          </p:nvPr>
        </p:nvGraphicFramePr>
        <p:xfrm>
          <a:off x="240150" y="1556792"/>
          <a:ext cx="8663700" cy="305619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978661"/>
                <a:gridCol w="909238"/>
                <a:gridCol w="916986"/>
                <a:gridCol w="918720"/>
                <a:gridCol w="920453"/>
                <a:gridCol w="918720"/>
                <a:gridCol w="918720"/>
                <a:gridCol w="1182202"/>
              </a:tblGrid>
              <a:tr h="1105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R'million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2012/13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2013/14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2014/15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2015/16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2016/17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2017/18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Real Annual Average Growth 2012/13-2017/18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1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Departments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420 015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453 171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491 368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522 992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553 778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586 087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3.60%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1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which: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endParaRPr lang="en-ZA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endParaRPr lang="en-ZA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endParaRPr lang="en-ZA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endParaRPr lang="en-ZA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endParaRPr lang="en-ZA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endParaRPr lang="en-ZA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endParaRPr lang="en-ZA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1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Indirect transfers to provinces</a:t>
                      </a:r>
                      <a:endParaRPr lang="en-ZA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2 315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2 693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4 116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3 458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3 596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3 967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8.0%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6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Indirect transfers to local government</a:t>
                      </a:r>
                      <a:endParaRPr lang="en-ZA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4 548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5 523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8 536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10 395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10 634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10 916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15.5%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0150" y="3356992"/>
            <a:ext cx="86637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endParaRPr lang="en-Z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Z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Z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Z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Indirect 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transfers to subnational governments show strong real growth over 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MTEF period, 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particularly in the case of local </a:t>
            </a: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Strong growth in Indirect transfers are welcome if the objective is to expedite service delivery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Indirect transfers must be accompanied by necessary support measures to enhance delivery capacity of local government and provinces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ZA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Z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195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n-ZA" sz="4000" dirty="0" smtClean="0">
                <a:effectLst/>
              </a:rPr>
              <a:t>Provincial Fiscal Framework</a:t>
            </a:r>
            <a:endParaRPr lang="en-ZA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5277838"/>
          </a:xfrm>
        </p:spPr>
        <p:txBody>
          <a:bodyPr/>
          <a:lstStyle/>
          <a:p>
            <a:r>
              <a:rPr lang="en-ZA" sz="2400" dirty="0" smtClean="0"/>
              <a:t>The 2015/16 provincial fiscal framework [inclusive of conditional grants] is revised downwards by R1.4 billion over the 2015 MTEF in comparison to 2014 MTBPS</a:t>
            </a:r>
          </a:p>
          <a:p>
            <a:r>
              <a:rPr lang="en-ZA" sz="2400" dirty="0" smtClean="0"/>
              <a:t>Despite downward revisions both </a:t>
            </a:r>
            <a:r>
              <a:rPr lang="en-ZA" sz="2400" dirty="0"/>
              <a:t>PES and conditional grants expected to grow at above the rate of </a:t>
            </a:r>
            <a:r>
              <a:rPr lang="en-ZA" sz="2400" dirty="0" smtClean="0"/>
              <a:t>inflation</a:t>
            </a:r>
          </a:p>
          <a:p>
            <a:pPr lvl="1"/>
            <a:r>
              <a:rPr lang="en-ZA" sz="2000" dirty="0" smtClean="0"/>
              <a:t>Commission welcomes approach taken of protecting key service delivery areas while cutting on inefficient and non-core spending areas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606350"/>
              </p:ext>
            </p:extLst>
          </p:nvPr>
        </p:nvGraphicFramePr>
        <p:xfrm>
          <a:off x="501059" y="4365104"/>
          <a:ext cx="8229599" cy="1440159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3478255"/>
                <a:gridCol w="1295822"/>
                <a:gridCol w="1727761"/>
                <a:gridCol w="1727761"/>
              </a:tblGrid>
              <a:tr h="480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2015/16</a:t>
                      </a:r>
                      <a:endParaRPr lang="en-Z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2016/17</a:t>
                      </a:r>
                      <a:endParaRPr lang="en-Z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2017/18</a:t>
                      </a:r>
                      <a:endParaRPr lang="en-Z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80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PES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1.3%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0.5%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0.4%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80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Conditional Grants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2.2%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1.0%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1.7%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7036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6706</TotalTime>
  <Words>1649</Words>
  <Application>Microsoft Office PowerPoint</Application>
  <PresentationFormat>On-screen Show (4:3)</PresentationFormat>
  <Paragraphs>280</Paragraphs>
  <Slides>21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Submission on the 2015 Division of Revenue Bill</vt:lpstr>
      <vt:lpstr>Submission Outline</vt:lpstr>
      <vt:lpstr>The Context</vt:lpstr>
      <vt:lpstr>Highlights of the Submission </vt:lpstr>
      <vt:lpstr>General and Specific Comments on the Bill  </vt:lpstr>
      <vt:lpstr>PES And Function Shifts</vt:lpstr>
      <vt:lpstr>National Fiscal Framework</vt:lpstr>
      <vt:lpstr>National Fiscal Framework [cont.]</vt:lpstr>
      <vt:lpstr>Provincial Fiscal Framework</vt:lpstr>
      <vt:lpstr>Provincial Fiscal Framework [cont.]</vt:lpstr>
      <vt:lpstr>Changes to Provincial Conditional Grants: Human Settlements</vt:lpstr>
      <vt:lpstr>Changes to Provincial Conditional Grants: Health</vt:lpstr>
      <vt:lpstr>Education</vt:lpstr>
      <vt:lpstr>Local Government Baseline Adjustments</vt:lpstr>
      <vt:lpstr>LES and Local Conditional Grants</vt:lpstr>
      <vt:lpstr>Responses to Commission Recommendations</vt:lpstr>
      <vt:lpstr>Responses to Commission Recommendations (Cont)</vt:lpstr>
      <vt:lpstr>Views on Appropriations Committee Recommendations</vt:lpstr>
      <vt:lpstr>Views on Appropriations Committee Recommendations</vt:lpstr>
      <vt:lpstr>Conclusion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the Western Cape Provincial Legislature</dc:title>
  <dc:creator>Marina</dc:creator>
  <cp:lastModifiedBy>Sasha Peters</cp:lastModifiedBy>
  <cp:revision>609</cp:revision>
  <cp:lastPrinted>2014-03-03T14:05:07Z</cp:lastPrinted>
  <dcterms:created xsi:type="dcterms:W3CDTF">2010-11-22T17:59:05Z</dcterms:created>
  <dcterms:modified xsi:type="dcterms:W3CDTF">2015-04-14T08:09:01Z</dcterms:modified>
</cp:coreProperties>
</file>