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Override5.xml" ContentType="application/vnd.openxmlformats-officedocument.themeOverr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4.xml" ContentType="application/vnd.openxmlformats-officedocument.drawingml.char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Override9.xml" ContentType="application/vnd.openxmlformats-officedocument.themeOverr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charts/chart6.xml" ContentType="application/vnd.openxmlformats-officedocument.drawingml.chart+xml"/>
  <Override PartName="/ppt/slideMasters/slideMaster7.xml" ContentType="application/vnd.openxmlformats-officedocument.presentationml.slideMaster+xml"/>
  <Override PartName="/ppt/theme/theme9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2" r:id="rId2"/>
    <p:sldMasterId id="2147483684" r:id="rId3"/>
    <p:sldMasterId id="2147483696" r:id="rId4"/>
    <p:sldMasterId id="2147483708" r:id="rId5"/>
    <p:sldMasterId id="2147483744" r:id="rId6"/>
    <p:sldMasterId id="2147483756" r:id="rId7"/>
    <p:sldMasterId id="2147484672" r:id="rId8"/>
  </p:sldMasterIdLst>
  <p:notesMasterIdLst>
    <p:notesMasterId r:id="rId57"/>
  </p:notesMasterIdLst>
  <p:sldIdLst>
    <p:sldId id="256" r:id="rId9"/>
    <p:sldId id="324" r:id="rId10"/>
    <p:sldId id="325" r:id="rId11"/>
    <p:sldId id="361" r:id="rId12"/>
    <p:sldId id="362" r:id="rId13"/>
    <p:sldId id="363" r:id="rId14"/>
    <p:sldId id="374" r:id="rId15"/>
    <p:sldId id="375" r:id="rId16"/>
    <p:sldId id="376" r:id="rId17"/>
    <p:sldId id="377" r:id="rId18"/>
    <p:sldId id="389" r:id="rId19"/>
    <p:sldId id="326" r:id="rId20"/>
    <p:sldId id="368" r:id="rId21"/>
    <p:sldId id="330" r:id="rId22"/>
    <p:sldId id="378" r:id="rId23"/>
    <p:sldId id="331" r:id="rId24"/>
    <p:sldId id="369" r:id="rId25"/>
    <p:sldId id="271" r:id="rId26"/>
    <p:sldId id="379" r:id="rId27"/>
    <p:sldId id="364" r:id="rId28"/>
    <p:sldId id="380" r:id="rId29"/>
    <p:sldId id="277" r:id="rId30"/>
    <p:sldId id="370" r:id="rId31"/>
    <p:sldId id="279" r:id="rId32"/>
    <p:sldId id="365" r:id="rId33"/>
    <p:sldId id="381" r:id="rId34"/>
    <p:sldId id="281" r:id="rId35"/>
    <p:sldId id="371" r:id="rId36"/>
    <p:sldId id="357" r:id="rId37"/>
    <p:sldId id="382" r:id="rId38"/>
    <p:sldId id="383" r:id="rId39"/>
    <p:sldId id="384" r:id="rId40"/>
    <p:sldId id="366" r:id="rId41"/>
    <p:sldId id="385" r:id="rId42"/>
    <p:sldId id="347" r:id="rId43"/>
    <p:sldId id="372" r:id="rId44"/>
    <p:sldId id="290" r:id="rId45"/>
    <p:sldId id="367" r:id="rId46"/>
    <p:sldId id="386" r:id="rId47"/>
    <p:sldId id="387" r:id="rId48"/>
    <p:sldId id="295" r:id="rId49"/>
    <p:sldId id="373" r:id="rId50"/>
    <p:sldId id="348" r:id="rId51"/>
    <p:sldId id="388" r:id="rId52"/>
    <p:sldId id="356" r:id="rId53"/>
    <p:sldId id="315" r:id="rId54"/>
    <p:sldId id="316" r:id="rId55"/>
    <p:sldId id="317" r:id="rId56"/>
  </p:sldIdLst>
  <p:sldSz cx="9144000" cy="6858000" type="screen4x3"/>
  <p:notesSz cx="6797675" cy="987266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BALOYI" initials="F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E74F"/>
    <a:srgbClr val="40F678"/>
    <a:srgbClr val="00FF00"/>
    <a:srgbClr val="079934"/>
    <a:srgbClr val="98480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600" autoAdjust="0"/>
    <p:restoredTop sz="94660"/>
  </p:normalViewPr>
  <p:slideViewPr>
    <p:cSldViewPr snapToGrid="0" snapToObjects="1">
      <p:cViewPr varScale="1">
        <p:scale>
          <a:sx n="118" d="100"/>
          <a:sy n="11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spPr>
              <a:solidFill>
                <a:srgbClr val="00FF00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rgbClr val="FF0000"/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lang="en-ZA" sz="1800" baseline="0"/>
                  </a:pPr>
                  <a:endParaRPr lang="en-US"/>
                </a:p>
              </c:txPr>
            </c:dLbl>
            <c:dLbl>
              <c:idx val="1"/>
              <c:spPr/>
              <c:txPr>
                <a:bodyPr/>
                <a:lstStyle/>
                <a:p>
                  <a:pPr>
                    <a:defRPr lang="en-ZA" sz="1800" baseline="0"/>
                  </a:pPr>
                  <a:endParaRPr lang="en-US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ZA" sz="1800" baseline="0"/>
                </a:pPr>
                <a:endParaRPr lang="en-US"/>
              </a:p>
            </c:txPr>
            <c:showVal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On target</c:v>
                </c:pt>
                <c:pt idx="1">
                  <c:v>Work in progress</c:v>
                </c:pt>
                <c:pt idx="2">
                  <c:v>off target 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0.67000000000000015</c:v>
                </c:pt>
                <c:pt idx="1">
                  <c:v>0.31000000000000005</c:v>
                </c:pt>
                <c:pt idx="2">
                  <c:v>2.0000000000000004E-2</c:v>
                </c:pt>
              </c:numCache>
            </c:numRef>
          </c:val>
        </c:ser>
        <c:dLbls/>
        <c:firstSliceAng val="0"/>
      </c:pieChart>
      <c:spPr>
        <a:noFill/>
        <a:ln w="25404">
          <a:noFill/>
        </a:ln>
      </c:spPr>
    </c:plotArea>
    <c:plotVisOnly val="1"/>
    <c:dispBlanksAs val="zero"/>
  </c:chart>
  <c:txPr>
    <a:bodyPr/>
    <a:lstStyle/>
    <a:p>
      <a:pPr>
        <a:defRPr sz="237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FF00"/>
            </a:solidFill>
          </c:spPr>
          <c:dPt>
            <c:idx val="1"/>
            <c:spPr>
              <a:solidFill>
                <a:srgbClr val="FF0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ZA"/>
                </a:pPr>
                <a:endParaRPr lang="en-US"/>
              </a:p>
            </c:txPr>
            <c:showVal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Sheet1!$A$2:$A$3</c:f>
              <c:strCache>
                <c:ptCount val="1"/>
                <c:pt idx="0">
                  <c:v>On target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 formatCode="0%">
                  <c:v>1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spPr>
              <a:solidFill>
                <a:srgbClr val="64FC18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rgbClr val="FF0000"/>
              </a:solidFill>
            </c:spPr>
          </c:dPt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ZA" sz="1800" b="0"/>
                </a:pPr>
                <a:endParaRPr lang="en-US"/>
              </a:p>
            </c:txPr>
            <c:showVal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3"/>
                <c:pt idx="0">
                  <c:v>On target</c:v>
                </c:pt>
                <c:pt idx="1">
                  <c:v>Work in progress</c:v>
                </c:pt>
                <c:pt idx="2">
                  <c:v>Off target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0.68</c:v>
                </c:pt>
                <c:pt idx="1">
                  <c:v>0.27</c:v>
                </c:pt>
                <c:pt idx="2">
                  <c:v>0.05</c:v>
                </c:pt>
              </c:numCache>
            </c:numRef>
          </c:val>
        </c:ser>
        <c:dLbls/>
        <c:firstSliceAng val="0"/>
      </c:pieChart>
      <c:spPr>
        <a:noFill/>
        <a:ln w="25405">
          <a:noFill/>
        </a:ln>
      </c:spPr>
    </c:plotArea>
    <c:plotVisOnly val="1"/>
    <c:dispBlanksAs val="zero"/>
  </c:chart>
  <c:txPr>
    <a:bodyPr/>
    <a:lstStyle/>
    <a:p>
      <a:pPr>
        <a:defRPr sz="1799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spPr>
              <a:solidFill>
                <a:srgbClr val="00FF00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rgbClr val="FF0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ZA" sz="1800"/>
                </a:pPr>
                <a:endParaRPr lang="en-US"/>
              </a:p>
            </c:txPr>
            <c:showVal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On target</c:v>
                </c:pt>
                <c:pt idx="1">
                  <c:v>Work in progress</c:v>
                </c:pt>
                <c:pt idx="2">
                  <c:v>Off target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0.47000000000000003</c:v>
                </c:pt>
                <c:pt idx="1">
                  <c:v>0.47000000000000003</c:v>
                </c:pt>
                <c:pt idx="2">
                  <c:v>6.0000000000000005E-2</c:v>
                </c:pt>
              </c:numCache>
            </c:numRef>
          </c:val>
        </c:ser>
        <c:dLbls/>
        <c:firstSliceAng val="0"/>
      </c:pieChart>
      <c:spPr>
        <a:noFill/>
        <a:ln w="25384">
          <a:noFill/>
        </a:ln>
      </c:spPr>
    </c:plotArea>
    <c:plotVisOnly val="1"/>
    <c:dispBlanksAs val="zero"/>
  </c:chart>
  <c:txPr>
    <a:bodyPr/>
    <a:lstStyle/>
    <a:p>
      <a:pPr>
        <a:defRPr sz="1794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spPr>
              <a:solidFill>
                <a:srgbClr val="64FC18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rgbClr val="FF0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ZA" sz="1800" baseline="0"/>
                </a:pPr>
                <a:endParaRPr lang="en-US"/>
              </a:p>
            </c:txPr>
            <c:showVal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3"/>
                <c:pt idx="0">
                  <c:v>On target</c:v>
                </c:pt>
                <c:pt idx="1">
                  <c:v>Work in progress</c:v>
                </c:pt>
                <c:pt idx="2">
                  <c:v>Off target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0.83000000000000007</c:v>
                </c:pt>
                <c:pt idx="1">
                  <c:v>0.14000000000000001</c:v>
                </c:pt>
                <c:pt idx="2">
                  <c:v>3.0000000000000002E-2</c:v>
                </c:pt>
              </c:numCache>
            </c:numRef>
          </c:val>
        </c:ser>
        <c:dLbls/>
        <c:firstSliceAng val="0"/>
      </c:pieChart>
      <c:spPr>
        <a:noFill/>
        <a:ln w="28487">
          <a:noFill/>
        </a:ln>
      </c:spPr>
    </c:plotArea>
    <c:plotVisOnly val="1"/>
    <c:dispBlanksAs val="zero"/>
  </c:chart>
  <c:txPr>
    <a:bodyPr/>
    <a:lstStyle/>
    <a:p>
      <a:pPr>
        <a:defRPr sz="2014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spPr>
              <a:solidFill>
                <a:srgbClr val="00FF00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lang="en-ZA" sz="1800"/>
                  </a:pPr>
                  <a:endParaRPr lang="en-US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lang="en-ZA" sz="1800"/>
                  </a:pPr>
                  <a:endParaRPr lang="en-US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lang="en-ZA" sz="1800"/>
                  </a:pPr>
                  <a:endParaRPr lang="en-US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lang="en-ZA" sz="1800"/>
                  </a:pPr>
                  <a:endParaRPr lang="en-US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delete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On target</c:v>
                </c:pt>
                <c:pt idx="1">
                  <c:v>Work in progress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0.64000000000000012</c:v>
                </c:pt>
                <c:pt idx="1">
                  <c:v>0.36000000000000004</c:v>
                </c:pt>
              </c:numCache>
            </c:numRef>
          </c:val>
        </c:ser>
        <c:dLbls/>
        <c:firstSliceAng val="0"/>
      </c:pieChart>
      <c:spPr>
        <a:noFill/>
        <a:ln w="29531">
          <a:noFill/>
        </a:ln>
      </c:spPr>
    </c:plotArea>
    <c:plotVisOnly val="1"/>
    <c:dispBlanksAs val="zero"/>
  </c:chart>
  <c:txPr>
    <a:bodyPr/>
    <a:lstStyle/>
    <a:p>
      <a:pPr>
        <a:defRPr sz="2090"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spPr>
              <a:solidFill>
                <a:srgbClr val="00FF00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rgbClr val="FF0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ZA" sz="1800"/>
                </a:pPr>
                <a:endParaRPr lang="en-US"/>
              </a:p>
            </c:txPr>
            <c:showVal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On target</c:v>
                </c:pt>
                <c:pt idx="1">
                  <c:v>Work in progress</c:v>
                </c:pt>
                <c:pt idx="2">
                  <c:v>Off target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0.54</c:v>
                </c:pt>
                <c:pt idx="1">
                  <c:v>0.38000000000000006</c:v>
                </c:pt>
                <c:pt idx="2">
                  <c:v>8.0000000000000016E-2</c:v>
                </c:pt>
              </c:numCache>
            </c:numRef>
          </c:val>
        </c:ser>
        <c:dLbls/>
        <c:firstSliceAng val="0"/>
      </c:pieChart>
      <c:spPr>
        <a:noFill/>
        <a:ln w="31537">
          <a:noFill/>
        </a:ln>
      </c:spPr>
    </c:plotArea>
    <c:plotVisOnly val="1"/>
    <c:dispBlanksAs val="zero"/>
  </c:chart>
  <c:txPr>
    <a:bodyPr/>
    <a:lstStyle/>
    <a:p>
      <a:pPr>
        <a:defRPr sz="2229"/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spPr>
              <a:solidFill>
                <a:srgbClr val="64FC18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rgbClr val="FF0000"/>
              </a:solidFill>
            </c:spPr>
          </c:dPt>
          <c:dLbls>
            <c:dLbl>
              <c:idx val="3"/>
              <c:layout>
                <c:manualLayout>
                  <c:x val="4.768781704977511E-3"/>
                  <c:y val="2.7384449831353696E-2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ZA" b="0"/>
                </a:pPr>
                <a:endParaRPr lang="en-US"/>
              </a:p>
            </c:txPr>
            <c:showVal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On target</c:v>
                </c:pt>
                <c:pt idx="1">
                  <c:v>Work in progress</c:v>
                </c:pt>
                <c:pt idx="2">
                  <c:v>Off target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0.68</c:v>
                </c:pt>
                <c:pt idx="1">
                  <c:v>0.29000000000000004</c:v>
                </c:pt>
                <c:pt idx="2">
                  <c:v>3.0000000000000002E-2</c:v>
                </c:pt>
              </c:numCache>
            </c:numRef>
          </c:val>
        </c:ser>
        <c:dLbls/>
        <c:firstSliceAng val="0"/>
      </c:pieChart>
      <c:spPr>
        <a:noFill/>
        <a:ln w="25405">
          <a:noFill/>
        </a:ln>
      </c:spPr>
    </c:plotArea>
    <c:plotVisOnly val="1"/>
    <c:dispBlanksAs val="zero"/>
  </c:chart>
  <c:txPr>
    <a:bodyPr/>
    <a:lstStyle/>
    <a:p>
      <a:pPr>
        <a:defRPr sz="1799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6EEE505-544F-4C46-B00C-E07BDD7473CE}" type="datetimeFigureOut">
              <a:rPr lang="en-ZA"/>
              <a:pPr>
                <a:defRPr/>
              </a:pPr>
              <a:t>2015/03/17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ZA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ZA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705892D-0E51-482C-A32D-3A370247C8E8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993562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C8F08-D37A-409B-B237-8B68E4713970}" type="datetimeFigureOut">
              <a:rPr lang="en-US"/>
              <a:pPr>
                <a:defRPr/>
              </a:pPr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BCE28-9B3C-4662-911C-BB54E1AC94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C0024-A10E-461C-B176-AC9161BE7C70}" type="datetimeFigureOut">
              <a:rPr lang="en-US"/>
              <a:pPr>
                <a:defRPr/>
              </a:pPr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37A2F-D8B3-42DF-AEC2-2BAFC8E839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5F5D0-9C75-493C-B626-8B2D8EDAE084}" type="datetimeFigureOut">
              <a:rPr lang="en-US"/>
              <a:pPr>
                <a:defRPr/>
              </a:pPr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B1F6B-D7FA-4E9F-BB55-64A69B8B12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9AE64-475B-4D53-8BA4-21F064DA2A2D}" type="datetimeFigureOut">
              <a:rPr lang="en-US"/>
              <a:pPr>
                <a:defRPr/>
              </a:pPr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DEC2E-F8F9-4D16-9ECF-FDE489BB52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AE5C2-81AE-4974-94C1-E879BC589A2E}" type="datetimeFigureOut">
              <a:rPr lang="en-US"/>
              <a:pPr>
                <a:defRPr/>
              </a:pPr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A5245-6941-4DD3-B8D0-7DCA1AEAC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1B4EE-343D-4910-918A-6654FFE8EA4D}" type="datetimeFigureOut">
              <a:rPr lang="en-US"/>
              <a:pPr>
                <a:defRPr/>
              </a:pPr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656D4-2D8B-4A1E-8ACE-10F591D72F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6920B-8FFC-4DAB-9E49-FD75929C215C}" type="datetimeFigureOut">
              <a:rPr lang="en-US"/>
              <a:pPr>
                <a:defRPr/>
              </a:pPr>
              <a:t>3/17/2015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AE630-5220-4C8A-8A4C-771292CB38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77815-AA0C-4EAE-89A5-A9CD20A06D26}" type="datetimeFigureOut">
              <a:rPr lang="en-US"/>
              <a:pPr>
                <a:defRPr/>
              </a:pPr>
              <a:t>3/17/2015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131B9-BBE9-490C-9B7F-627D6A5257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96E2C-24C7-4545-9F7B-3CBF827986F0}" type="datetimeFigureOut">
              <a:rPr lang="en-US"/>
              <a:pPr>
                <a:defRPr/>
              </a:pPr>
              <a:t>3/17/2015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9AF10-6F99-48A2-9396-098FFAD670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9268C-7A87-48DC-B0B7-D28F7B8B043F}" type="datetimeFigureOut">
              <a:rPr lang="en-US"/>
              <a:pPr>
                <a:defRPr/>
              </a:pPr>
              <a:t>3/17/2015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584AA-CE75-4A78-9477-4772677B70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07B5D-389F-4371-81A7-5C5748222C50}" type="datetimeFigureOut">
              <a:rPr lang="en-US"/>
              <a:pPr>
                <a:defRPr/>
              </a:pPr>
              <a:t>3/17/2015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9C321-B00A-44F5-81E5-B22B390DA0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D9715-ADE8-4ADB-B659-4B0A35E4BFFC}" type="datetimeFigureOut">
              <a:rPr lang="en-US"/>
              <a:pPr>
                <a:defRPr/>
              </a:pPr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A276A-55BD-41BA-9FCB-C1A6772C90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C7B7C-EA2B-4C89-B747-85813DEA04B8}" type="datetimeFigureOut">
              <a:rPr lang="en-US"/>
              <a:pPr>
                <a:defRPr/>
              </a:pPr>
              <a:t>3/17/2015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6CAE4-A164-494E-A1E2-840AE9B7A9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7F8CC-8F1F-4E1D-883C-505B4A8B0BAB}" type="datetimeFigureOut">
              <a:rPr lang="en-US"/>
              <a:pPr>
                <a:defRPr/>
              </a:pPr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D52C5-9038-4676-BBD4-FF78E28331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6F591-6B39-45C5-B8A6-6829F3535154}" type="datetimeFigureOut">
              <a:rPr lang="en-US"/>
              <a:pPr>
                <a:defRPr/>
              </a:pPr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151C1-D9A4-4DDD-A754-3AB160ADB9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64617-E1C3-4C52-A5AF-233AA5AA58CE}" type="datetimeFigureOut">
              <a:rPr lang="en-US"/>
              <a:pPr>
                <a:defRPr/>
              </a:pPr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7D79B-840A-4340-A255-10C5C0ED2D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B92FD-08FA-4E20-8203-4336996089D1}" type="datetimeFigureOut">
              <a:rPr lang="en-US"/>
              <a:pPr>
                <a:defRPr/>
              </a:pPr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CE6B8-6743-4E8A-91FF-DD5BA18C33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6D710-D0C7-47C0-98F9-2E8B9B2455C0}" type="datetimeFigureOut">
              <a:rPr lang="en-US"/>
              <a:pPr>
                <a:defRPr/>
              </a:pPr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CFC25-2CC0-4352-A6D1-71541628DC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DFAC7-E08D-4A1E-AB3E-F0184147BA05}" type="datetimeFigureOut">
              <a:rPr lang="en-US"/>
              <a:pPr>
                <a:defRPr/>
              </a:pPr>
              <a:t>3/17/2015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2F5F9-CE6B-4BEA-9F4A-5175519DC2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E4EDC-9E4A-404D-8ADC-9814C740898C}" type="datetimeFigureOut">
              <a:rPr lang="en-US"/>
              <a:pPr>
                <a:defRPr/>
              </a:pPr>
              <a:t>3/17/2015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662D8-D324-476F-8C70-07A47A3698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606E2-4975-4410-8A57-CC64168F280B}" type="datetimeFigureOut">
              <a:rPr lang="en-US"/>
              <a:pPr>
                <a:defRPr/>
              </a:pPr>
              <a:t>3/17/2015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E9E5E-6AE7-4CCB-8D1A-D031CD1ABA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C6867-FEF5-4B70-A17C-986CDD5D297A}" type="datetimeFigureOut">
              <a:rPr lang="en-US"/>
              <a:pPr>
                <a:defRPr/>
              </a:pPr>
              <a:t>3/17/2015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637A9-0F3B-48CC-8DAF-AABADE0D48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C98FC-4581-4E53-BB29-C2FB823D6F40}" type="datetimeFigureOut">
              <a:rPr lang="en-US"/>
              <a:pPr>
                <a:defRPr/>
              </a:pPr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D51EF-26F5-4471-B931-921E8285F7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4D1E3-06D5-428B-8F8B-A50005DAFEE8}" type="datetimeFigureOut">
              <a:rPr lang="en-US"/>
              <a:pPr>
                <a:defRPr/>
              </a:pPr>
              <a:t>3/17/2015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7D2AE-01E1-4375-A4A4-3CC861526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5520D-2237-465B-9E13-A98F690BAE02}" type="datetimeFigureOut">
              <a:rPr lang="en-US"/>
              <a:pPr>
                <a:defRPr/>
              </a:pPr>
              <a:t>3/17/2015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176C0-9CAE-4D83-B7A3-B8465D1DE1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14A8F-526A-4D50-B611-7657931CE087}" type="datetimeFigureOut">
              <a:rPr lang="en-US"/>
              <a:pPr>
                <a:defRPr/>
              </a:pPr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FE9F2-2B7A-4D35-96A9-1BCE7CA44C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F2C28-E67A-4B01-8DB4-B9108D44A11B}" type="datetimeFigureOut">
              <a:rPr lang="en-US"/>
              <a:pPr>
                <a:defRPr/>
              </a:pPr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E2CDE-53D3-4CE9-8CD4-43E3CCCA4D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5D3E041-F7EA-4797-8EB5-24B554AE123B}" type="datetimeFigureOut">
              <a:rPr lang="en-US"/>
              <a:pPr>
                <a:defRPr/>
              </a:pPr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DC6EA1C-2E34-438B-8630-8E4E87EF9E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757DE7D-2AEB-4A74-94AA-3D674BF6234D}" type="datetimeFigureOut">
              <a:rPr lang="en-US"/>
              <a:pPr>
                <a:defRPr/>
              </a:pPr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1E160DC-E700-4ECE-A1E4-87F6652FD4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7A64C7B-9B3A-42D4-8D10-3C706269CD5C}" type="datetimeFigureOut">
              <a:rPr lang="en-US"/>
              <a:pPr>
                <a:defRPr/>
              </a:pPr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EE1D5F1-26B9-4FB1-98E2-1D12929824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47A10A3-60E4-461A-85AE-F1CD2B45A5AD}" type="datetimeFigureOut">
              <a:rPr lang="en-US"/>
              <a:pPr>
                <a:defRPr/>
              </a:pPr>
              <a:t>3/17/2015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6DBD210-CF41-43E6-AF6A-7039256F51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A25A61D0-DEA9-4013-96F1-CFBD0743C47F}" type="datetimeFigureOut">
              <a:rPr lang="en-US"/>
              <a:pPr>
                <a:defRPr/>
              </a:pPr>
              <a:t>3/17/2015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C53B02B-6396-4033-94B1-850C4B6A4F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C0F5E42-20E5-48B5-82CF-A9D0CC757197}" type="datetimeFigureOut">
              <a:rPr lang="en-US"/>
              <a:pPr>
                <a:defRPr/>
              </a:pPr>
              <a:t>3/17/2015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4C527DAF-30FE-4CD0-A72C-7EC3738DAD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89029-DE19-44AC-9A18-C4CFCFFE7D0D}" type="datetimeFigureOut">
              <a:rPr lang="en-US"/>
              <a:pPr>
                <a:defRPr/>
              </a:pPr>
              <a:t>3/17/2015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C7163-682E-4C29-AD52-43F636394C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09E2C0E-428B-4717-93D0-19BF398B6D94}" type="datetimeFigureOut">
              <a:rPr lang="en-US"/>
              <a:pPr>
                <a:defRPr/>
              </a:pPr>
              <a:t>3/17/2015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8CC3A21-3D67-44BE-9B17-60A8D1B3BC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E22F0E5-78C9-447A-A5AF-05C27CD60451}" type="datetimeFigureOut">
              <a:rPr lang="en-US"/>
              <a:pPr>
                <a:defRPr/>
              </a:pPr>
              <a:t>3/17/2015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AC16FF0-B278-4478-9ADD-DD5828F734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8127988-25BD-4C2F-8C86-73A82D556DFD}" type="datetimeFigureOut">
              <a:rPr lang="en-US"/>
              <a:pPr>
                <a:defRPr/>
              </a:pPr>
              <a:t>3/17/2015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C75E8AD-1CDB-46E5-AB19-2377D3359E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AA4133DF-B0A4-440B-B2C9-31FB14C918AA}" type="datetimeFigureOut">
              <a:rPr lang="en-US"/>
              <a:pPr>
                <a:defRPr/>
              </a:pPr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A47A721-6B72-4FB1-A579-E0ECBDDC35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192EE5E-C8F3-40C1-82F3-0ECBDBEFC138}" type="datetimeFigureOut">
              <a:rPr lang="en-US"/>
              <a:pPr>
                <a:defRPr/>
              </a:pPr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D641E94-DE0A-4F5A-A325-72BDDFA53C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205D7-FA0F-4263-A815-6EBC553012F7}" type="datetimeFigureOut">
              <a:rPr lang="en-US"/>
              <a:pPr>
                <a:defRPr/>
              </a:pPr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D1C53-F295-480D-8610-220DC9AFB5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A7DF3-1635-4ADB-8F10-7DCC80B37D34}" type="datetimeFigureOut">
              <a:rPr lang="en-US"/>
              <a:pPr>
                <a:defRPr/>
              </a:pPr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76C53-5169-44F2-9417-87F2032BB1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E0780-5112-41FC-B3AE-CF4F9FBA4206}" type="datetimeFigureOut">
              <a:rPr lang="en-US"/>
              <a:pPr>
                <a:defRPr/>
              </a:pPr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8E045-FD72-47E5-A0CF-F0C5955262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065D1-BEF3-426B-BD34-34AFE86A6EC0}" type="datetimeFigureOut">
              <a:rPr lang="en-US"/>
              <a:pPr>
                <a:defRPr/>
              </a:pPr>
              <a:t>3/17/2015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F614E-736C-4740-9DF5-7CA200A11D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CB785-F5C7-4305-B8F6-D76D7149DCAE}" type="datetimeFigureOut">
              <a:rPr lang="en-US"/>
              <a:pPr>
                <a:defRPr/>
              </a:pPr>
              <a:t>3/17/2015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5C8E4-AC92-41F2-958E-7F075F4FF6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F7B6A-45A8-4409-8D23-C94357D0C0E1}" type="datetimeFigureOut">
              <a:rPr lang="en-US"/>
              <a:pPr>
                <a:defRPr/>
              </a:pPr>
              <a:t>3/17/2015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AFC37-58B4-461E-AA44-18D1D4EE98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BB5E3-EC99-46A5-8F2E-24AFF3B5380D}" type="datetimeFigureOut">
              <a:rPr lang="en-US"/>
              <a:pPr>
                <a:defRPr/>
              </a:pPr>
              <a:t>3/17/2015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BE141-6411-43BC-985C-726D9AB976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ECDA0-9E7F-4920-A02E-50FCCF33F631}" type="datetimeFigureOut">
              <a:rPr lang="en-US"/>
              <a:pPr>
                <a:defRPr/>
              </a:pPr>
              <a:t>3/17/2015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612BB-3F12-4E07-83BC-B53843E2BB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920AC-F355-417E-AE10-31AB1CF5D179}" type="datetimeFigureOut">
              <a:rPr lang="en-US"/>
              <a:pPr>
                <a:defRPr/>
              </a:pPr>
              <a:t>3/17/2015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C1098-4D54-4239-864D-85E3A47E52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71F92-DD73-479D-B554-C450F07354E0}" type="datetimeFigureOut">
              <a:rPr lang="en-US"/>
              <a:pPr>
                <a:defRPr/>
              </a:pPr>
              <a:t>3/17/2015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20E48-EC44-4E27-A1DC-D29F8F03D6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AEEE7-8E8B-46A7-8A7A-3AE426F01C1F}" type="datetimeFigureOut">
              <a:rPr lang="en-US"/>
              <a:pPr>
                <a:defRPr/>
              </a:pPr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44A7A-6555-43E2-882B-36AFC224A6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1BD36-BA12-4947-B8F1-7DA8666011E8}" type="datetimeFigureOut">
              <a:rPr lang="en-US"/>
              <a:pPr>
                <a:defRPr/>
              </a:pPr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804A3-0205-4F9D-8726-CDF9C1B187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63EEA-1836-4777-B135-8BCB5C76E606}" type="datetimeFigureOut">
              <a:rPr lang="en-US"/>
              <a:pPr>
                <a:defRPr/>
              </a:pPr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0A5F3-3A8B-4F6E-A583-DA0762E0FF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6DCDB-8527-47B3-8BED-5B715967FE59}" type="datetimeFigureOut">
              <a:rPr lang="en-US"/>
              <a:pPr>
                <a:defRPr/>
              </a:pPr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17D4D-4DE3-440F-9B73-9E495F3E6A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A905F-DE40-44C6-98C6-745F5833CBDF}" type="datetimeFigureOut">
              <a:rPr lang="en-US"/>
              <a:pPr>
                <a:defRPr/>
              </a:pPr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E83B7-7084-42C6-A281-439FE5E794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5A2DD-77F6-4BA9-91B4-503BE8977772}" type="datetimeFigureOut">
              <a:rPr lang="en-US"/>
              <a:pPr>
                <a:defRPr/>
              </a:pPr>
              <a:t>3/17/2015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32777-2F5E-47DE-8D78-802B127CF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87761-F559-4801-A600-9EE32AAF922D}" type="datetimeFigureOut">
              <a:rPr lang="en-US"/>
              <a:pPr>
                <a:defRPr/>
              </a:pPr>
              <a:t>3/17/2015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E66C2-8D31-4628-A347-3A1DA055F1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528E6-A0DE-4E12-B61D-75C7E33487EE}" type="datetimeFigureOut">
              <a:rPr lang="en-US"/>
              <a:pPr>
                <a:defRPr/>
              </a:pPr>
              <a:t>3/17/2015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69241-33F3-4B28-BBF8-FE983D6395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0842C-6D3F-4797-BCCF-87CEA34CA005}" type="datetimeFigureOut">
              <a:rPr lang="en-US"/>
              <a:pPr>
                <a:defRPr/>
              </a:pPr>
              <a:t>3/17/2015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AB170-1889-4AB6-BFD6-973D4AC158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A493F-359F-4523-B843-2FBE9F329A05}" type="datetimeFigureOut">
              <a:rPr lang="en-US"/>
              <a:pPr>
                <a:defRPr/>
              </a:pPr>
              <a:t>3/17/2015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4AB5F-2DED-43BA-BE52-52610DDA4B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2B208-A43B-439C-84E5-63143C0775B8}" type="datetimeFigureOut">
              <a:rPr lang="en-US"/>
              <a:pPr>
                <a:defRPr/>
              </a:pPr>
              <a:t>3/17/2015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2DF0D-3660-4D15-B6DC-74D166EB00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C4F25-1B54-4419-9A70-FB72F267649D}" type="datetimeFigureOut">
              <a:rPr lang="en-US"/>
              <a:pPr>
                <a:defRPr/>
              </a:pPr>
              <a:t>3/17/2015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49AAB-6BCA-43DB-A94E-EA425963D6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48177-48DF-47B9-9C45-6A6EC5406CA8}" type="datetimeFigureOut">
              <a:rPr lang="en-US"/>
              <a:pPr>
                <a:defRPr/>
              </a:pPr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8CF07-D6EC-4AA5-91E3-C4D7E37540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1FF00-2C36-4B5B-84B3-54B2B77A4ADD}" type="datetimeFigureOut">
              <a:rPr lang="en-US"/>
              <a:pPr>
                <a:defRPr/>
              </a:pPr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17BAC-354B-4981-B3EC-2806A5333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58BA178-BBFA-46C9-9F8F-C976815C4557}" type="datetimeFigureOut">
              <a:rPr lang="en-US"/>
              <a:pPr>
                <a:defRPr/>
              </a:pPr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FC39D0E-05F9-44B4-B208-E60507B541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31A6ECC-8070-49E2-9D84-B1FC129DA31A}" type="datetimeFigureOut">
              <a:rPr lang="en-US"/>
              <a:pPr>
                <a:defRPr/>
              </a:pPr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039872C-09EE-415E-A03C-B266F020B9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6651AF3-9951-4934-A2CC-F13D0111EEA0}" type="datetimeFigureOut">
              <a:rPr lang="en-US"/>
              <a:pPr>
                <a:defRPr/>
              </a:pPr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A791FD4-5238-4D68-AD8E-3253CCC089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CA71E-0127-43A2-AD48-E7AE32D88C4B}" type="datetimeFigureOut">
              <a:rPr lang="en-US"/>
              <a:pPr>
                <a:defRPr/>
              </a:pPr>
              <a:t>3/17/2015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CA158-7079-44F1-AF97-AFA0AFDBE3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7EB13F5-8D2D-47E0-94B5-C3961CC2025B}" type="datetimeFigureOut">
              <a:rPr lang="en-US"/>
              <a:pPr>
                <a:defRPr/>
              </a:pPr>
              <a:t>3/17/2015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B849FF3-CF09-4C81-BEF3-2221D7D101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D423224-5684-443C-93ED-2F6D2C4B3D68}" type="datetimeFigureOut">
              <a:rPr lang="en-US"/>
              <a:pPr>
                <a:defRPr/>
              </a:pPr>
              <a:t>3/17/2015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D595E7B-2AB5-47C7-9E6E-5A66CD4B4C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9CC1315-6CDF-4F5C-9A03-08E34A618BAA}" type="datetimeFigureOut">
              <a:rPr lang="en-US"/>
              <a:pPr>
                <a:defRPr/>
              </a:pPr>
              <a:t>3/17/2015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4FA3F937-9EA2-4BD8-ABC5-4F0EFB00C0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0837F6C-DDA3-44BA-8B3A-6B3BC97708AC}" type="datetimeFigureOut">
              <a:rPr lang="en-US"/>
              <a:pPr>
                <a:defRPr/>
              </a:pPr>
              <a:t>3/17/2015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EB0B1BD-0266-4808-9B3E-3654743E22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D0E16C8-E6AE-4C1B-95C8-BFEF8B3E6A3D}" type="datetimeFigureOut">
              <a:rPr lang="en-US"/>
              <a:pPr>
                <a:defRPr/>
              </a:pPr>
              <a:t>3/17/2015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A7EDC05D-34BF-4DBC-866C-74999AC415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AD8A616-6319-4E4A-B629-B2EBA35CE5B4}" type="datetimeFigureOut">
              <a:rPr lang="en-US"/>
              <a:pPr>
                <a:defRPr/>
              </a:pPr>
              <a:t>3/17/2015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AD0168C-BC5D-4E02-87BB-E3EF9C8FE4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EC6D5C8-9736-4F15-A20C-AC09ABFEB1BD}" type="datetimeFigureOut">
              <a:rPr lang="en-US"/>
              <a:pPr>
                <a:defRPr/>
              </a:pPr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8E4DE05-E86C-4167-8726-0638DE1AEB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34ABB0F-4AB8-47E8-9C27-33B507A8872B}" type="datetimeFigureOut">
              <a:rPr lang="en-US"/>
              <a:pPr>
                <a:defRPr/>
              </a:pPr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0CD6DE1-61F1-48FC-A710-A40BD8E951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C8F08-D37A-409B-B237-8B68E47139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BCE28-9B3C-4662-911C-BB54E1AC940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34506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D9715-ADE8-4ADB-B659-4B0A35E4BFF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A276A-55BD-41BA-9FCB-C1A6772C902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6029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7CC47-8E3D-45F0-8EEB-DC989C4B353F}" type="datetimeFigureOut">
              <a:rPr lang="en-US"/>
              <a:pPr>
                <a:defRPr/>
              </a:pPr>
              <a:t>3/17/2015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16DAB-599C-4400-AF73-23E549E561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C98FC-4581-4E53-BB29-C2FB823D6F4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D51EF-26F5-4471-B931-921E8285F7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10267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89029-DE19-44AC-9A18-C4CFCFFE7D0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C7163-682E-4C29-AD52-43F636394CC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105683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F7B6A-45A8-4409-8D23-C94357D0C0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AFC37-58B4-461E-AA44-18D1D4EE985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968679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87761-F559-4801-A600-9EE32AAF922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E66C2-8D31-4628-A347-3A1DA055F17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680077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CA71E-0127-43A2-AD48-E7AE32D88C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CA158-7079-44F1-AF97-AFA0AFDBE3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249325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7CC47-8E3D-45F0-8EEB-DC989C4B353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16DAB-599C-4400-AF73-23E549E561D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030694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A6BBA-766F-4616-8DD5-1753F1DB74D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200E6-8A67-4D8D-A2E2-433AC04C20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982072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C0024-A10E-461C-B176-AC9161BE7C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37A2F-D8B3-42DF-AEC2-2BAFC8E8390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305657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5F5D0-9C75-493C-B626-8B2D8EDAE08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B1F6B-D7FA-4E9F-BB55-64A69B8B12F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6501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A6BBA-766F-4616-8DD5-1753F1DB74DD}" type="datetimeFigureOut">
              <a:rPr lang="en-US"/>
              <a:pPr>
                <a:defRPr/>
              </a:pPr>
              <a:t>3/17/2015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200E6-8A67-4D8D-A2E2-433AC04C20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32AB0F-8071-49AA-8D11-3B484DF3357F}" type="datetimeFigureOut">
              <a:rPr lang="en-US"/>
              <a:pPr>
                <a:defRPr/>
              </a:pPr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41E72F-5CEF-4655-BC5D-05E357487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0" r:id="rId1"/>
    <p:sldLayoutId id="2147484541" r:id="rId2"/>
    <p:sldLayoutId id="2147484542" r:id="rId3"/>
    <p:sldLayoutId id="2147484543" r:id="rId4"/>
    <p:sldLayoutId id="2147484544" r:id="rId5"/>
    <p:sldLayoutId id="2147484545" r:id="rId6"/>
    <p:sldLayoutId id="2147484546" r:id="rId7"/>
    <p:sldLayoutId id="2147484547" r:id="rId8"/>
    <p:sldLayoutId id="2147484548" r:id="rId9"/>
    <p:sldLayoutId id="2147484549" r:id="rId10"/>
    <p:sldLayoutId id="2147484550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88D101-57FF-4602-B02A-65D0755CA193}" type="datetimeFigureOut">
              <a:rPr lang="en-US"/>
              <a:pPr>
                <a:defRPr/>
              </a:pPr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D8812D1-124A-4851-B363-C235851F8A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62" r:id="rId1"/>
    <p:sldLayoutId id="2147484563" r:id="rId2"/>
    <p:sldLayoutId id="2147484564" r:id="rId3"/>
    <p:sldLayoutId id="2147484565" r:id="rId4"/>
    <p:sldLayoutId id="2147484566" r:id="rId5"/>
    <p:sldLayoutId id="2147484567" r:id="rId6"/>
    <p:sldLayoutId id="2147484568" r:id="rId7"/>
    <p:sldLayoutId id="2147484569" r:id="rId8"/>
    <p:sldLayoutId id="2147484570" r:id="rId9"/>
    <p:sldLayoutId id="2147484571" r:id="rId10"/>
    <p:sldLayoutId id="2147484572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8B11A5-0762-42EF-ADAF-1A1683E401C6}" type="datetimeFigureOut">
              <a:rPr lang="en-US"/>
              <a:pPr>
                <a:defRPr/>
              </a:pPr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8E31CC-F800-4204-BC83-FDF691713D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73" r:id="rId1"/>
    <p:sldLayoutId id="2147484574" r:id="rId2"/>
    <p:sldLayoutId id="2147484575" r:id="rId3"/>
    <p:sldLayoutId id="2147484576" r:id="rId4"/>
    <p:sldLayoutId id="2147484577" r:id="rId5"/>
    <p:sldLayoutId id="2147484578" r:id="rId6"/>
    <p:sldLayoutId id="2147484579" r:id="rId7"/>
    <p:sldLayoutId id="2147484580" r:id="rId8"/>
    <p:sldLayoutId id="2147484581" r:id="rId9"/>
    <p:sldLayoutId id="2147484582" r:id="rId10"/>
    <p:sldLayoutId id="214748458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1B09D4-A2B1-41EE-A4B2-276C02701298}" type="datetimeFigureOut">
              <a:rPr lang="en-US"/>
              <a:pPr>
                <a:defRPr/>
              </a:pPr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75F188-4B1D-4441-A86F-828BE3AB08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50" r:id="rId1"/>
    <p:sldLayoutId id="2147484651" r:id="rId2"/>
    <p:sldLayoutId id="2147484652" r:id="rId3"/>
    <p:sldLayoutId id="2147484653" r:id="rId4"/>
    <p:sldLayoutId id="2147484654" r:id="rId5"/>
    <p:sldLayoutId id="2147484655" r:id="rId6"/>
    <p:sldLayoutId id="2147484656" r:id="rId7"/>
    <p:sldLayoutId id="2147484657" r:id="rId8"/>
    <p:sldLayoutId id="2147484658" r:id="rId9"/>
    <p:sldLayoutId id="2147484659" r:id="rId10"/>
    <p:sldLayoutId id="2147484660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D48838-0E56-4BAB-BC2B-1F5318C5D4E9}" type="datetimeFigureOut">
              <a:rPr lang="en-US"/>
              <a:pPr>
                <a:defRPr/>
              </a:pPr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2A8A90-7C07-46C5-8D39-B929C34BE1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4" r:id="rId1"/>
    <p:sldLayoutId id="2147484585" r:id="rId2"/>
    <p:sldLayoutId id="2147484586" r:id="rId3"/>
    <p:sldLayoutId id="2147484587" r:id="rId4"/>
    <p:sldLayoutId id="2147484588" r:id="rId5"/>
    <p:sldLayoutId id="2147484589" r:id="rId6"/>
    <p:sldLayoutId id="2147484590" r:id="rId7"/>
    <p:sldLayoutId id="2147484591" r:id="rId8"/>
    <p:sldLayoutId id="2147484592" r:id="rId9"/>
    <p:sldLayoutId id="2147484593" r:id="rId10"/>
    <p:sldLayoutId id="2147484594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042BD3-F015-44A4-B38D-EEEBBA4F1135}" type="datetimeFigureOut">
              <a:rPr lang="en-US"/>
              <a:pPr>
                <a:defRPr/>
              </a:pPr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5A9640-EEF4-4363-8F04-148BD19A85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7" r:id="rId1"/>
    <p:sldLayoutId id="2147484618" r:id="rId2"/>
    <p:sldLayoutId id="2147484619" r:id="rId3"/>
    <p:sldLayoutId id="2147484620" r:id="rId4"/>
    <p:sldLayoutId id="2147484621" r:id="rId5"/>
    <p:sldLayoutId id="2147484622" r:id="rId6"/>
    <p:sldLayoutId id="2147484623" r:id="rId7"/>
    <p:sldLayoutId id="2147484624" r:id="rId8"/>
    <p:sldLayoutId id="2147484625" r:id="rId9"/>
    <p:sldLayoutId id="2147484626" r:id="rId10"/>
    <p:sldLayoutId id="214748462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6E6DB4-C84F-4BEA-8192-AD29F596A850}" type="datetimeFigureOut">
              <a:rPr lang="en-US"/>
              <a:pPr>
                <a:defRPr/>
              </a:pPr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07CB64-8226-46E8-8446-182D26A3D4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1" r:id="rId1"/>
    <p:sldLayoutId id="2147484662" r:id="rId2"/>
    <p:sldLayoutId id="2147484663" r:id="rId3"/>
    <p:sldLayoutId id="2147484664" r:id="rId4"/>
    <p:sldLayoutId id="2147484665" r:id="rId5"/>
    <p:sldLayoutId id="2147484666" r:id="rId6"/>
    <p:sldLayoutId id="2147484667" r:id="rId7"/>
    <p:sldLayoutId id="2147484668" r:id="rId8"/>
    <p:sldLayoutId id="2147484669" r:id="rId9"/>
    <p:sldLayoutId id="2147484670" r:id="rId10"/>
    <p:sldLayoutId id="2147484671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32AB0F-8071-49AA-8D11-3B484DF3357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41E72F-5CEF-4655-BC5D-05E357487D6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7080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73" r:id="rId1"/>
    <p:sldLayoutId id="2147484674" r:id="rId2"/>
    <p:sldLayoutId id="2147484675" r:id="rId3"/>
    <p:sldLayoutId id="2147484676" r:id="rId4"/>
    <p:sldLayoutId id="2147484677" r:id="rId5"/>
    <p:sldLayoutId id="2147484678" r:id="rId6"/>
    <p:sldLayoutId id="2147484679" r:id="rId7"/>
    <p:sldLayoutId id="2147484680" r:id="rId8"/>
    <p:sldLayoutId id="2147484681" r:id="rId9"/>
    <p:sldLayoutId id="2147484682" r:id="rId10"/>
    <p:sldLayoutId id="214748468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9.xml"/><Relationship Id="rId1" Type="http://schemas.openxmlformats.org/officeDocument/2006/relationships/themeOverride" Target="../theme/themeOverride11.xml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ctrTitle"/>
          </p:nvPr>
        </p:nvSpPr>
        <p:spPr>
          <a:xfrm>
            <a:off x="298450" y="1027113"/>
            <a:ext cx="8718550" cy="987425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solidFill>
                  <a:schemeClr val="bg1"/>
                </a:solidFill>
              </a:rPr>
              <a:t>DEPARTMENT OF ENVIRONMENTAL AFFAIRS</a:t>
            </a:r>
          </a:p>
        </p:txBody>
      </p:sp>
      <p:sp>
        <p:nvSpPr>
          <p:cNvPr id="35843" name="Subtitle 2"/>
          <p:cNvSpPr>
            <a:spLocks noGrp="1"/>
          </p:cNvSpPr>
          <p:nvPr>
            <p:ph type="subTitle" idx="1"/>
          </p:nvPr>
        </p:nvSpPr>
        <p:spPr>
          <a:xfrm>
            <a:off x="957263" y="2014538"/>
            <a:ext cx="7580312" cy="1146175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FFFF"/>
                </a:solidFill>
              </a:rPr>
              <a:t>3</a:t>
            </a:r>
            <a:r>
              <a:rPr lang="en-US" altLang="en-US" baseline="30000" dirty="0" smtClean="0">
                <a:solidFill>
                  <a:srgbClr val="FFFFFF"/>
                </a:solidFill>
              </a:rPr>
              <a:t>rd</a:t>
            </a:r>
            <a:r>
              <a:rPr lang="en-US" altLang="en-US" dirty="0" smtClean="0">
                <a:solidFill>
                  <a:srgbClr val="FFFFFF"/>
                </a:solidFill>
              </a:rPr>
              <a:t> QUARTER PERFORMANCE REPORT</a:t>
            </a:r>
          </a:p>
          <a:p>
            <a:pPr eaLnBrk="1" hangingPunct="1"/>
            <a:r>
              <a:rPr lang="en-US" altLang="en-US" dirty="0" smtClean="0">
                <a:solidFill>
                  <a:srgbClr val="FFFFFF"/>
                </a:solidFill>
              </a:rPr>
              <a:t>2014/15</a:t>
            </a:r>
            <a:endParaRPr lang="en-US" alt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457200" y="42597"/>
            <a:ext cx="8229600" cy="361849"/>
          </a:xfrm>
        </p:spPr>
        <p:txBody>
          <a:bodyPr/>
          <a:lstStyle/>
          <a:p>
            <a:pPr eaLnBrk="1" hangingPunct="1"/>
            <a:r>
              <a:rPr lang="en-ZA" altLang="en-US" sz="2600" dirty="0">
                <a:solidFill>
                  <a:srgbClr val="008000"/>
                </a:solidFill>
              </a:rPr>
              <a:t>PROGRAMME 1 : ADMINISTRATION</a:t>
            </a:r>
            <a:endParaRPr lang="en-US" altLang="en-US" sz="2600" dirty="0" smtClean="0">
              <a:solidFill>
                <a:srgbClr val="008000"/>
              </a:solidFill>
            </a:endParaRPr>
          </a:p>
        </p:txBody>
      </p:sp>
      <p:graphicFrame>
        <p:nvGraphicFramePr>
          <p:cNvPr id="6" name="Group 1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43134617"/>
              </p:ext>
            </p:extLst>
          </p:nvPr>
        </p:nvGraphicFramePr>
        <p:xfrm>
          <a:off x="334483" y="724683"/>
          <a:ext cx="8107768" cy="4206360"/>
        </p:xfrm>
        <a:graphic>
          <a:graphicData uri="http://schemas.openxmlformats.org/drawingml/2006/table">
            <a:tbl>
              <a:tblPr/>
              <a:tblGrid>
                <a:gridCol w="5620987"/>
                <a:gridCol w="828927"/>
                <a:gridCol w="828927"/>
                <a:gridCol w="828927"/>
              </a:tblGrid>
              <a:tr h="88365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lang="en-ZA" sz="1400" b="1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SO:  Enhanced international governance instruments and agreements supportive of SA environmental and sustainable development priorities</a:t>
                      </a:r>
                      <a:endParaRPr lang="en-US" sz="1400" b="1" kern="1200" baseline="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1454" marR="914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1454" marR="914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1454" marR="914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lang="en-US" sz="1400" b="1" kern="1200" baseline="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1454" marR="914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3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Performance indicator </a:t>
                      </a:r>
                    </a:p>
                  </a:txBody>
                  <a:tcPr marL="91454" marR="914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Q1</a:t>
                      </a:r>
                    </a:p>
                  </a:txBody>
                  <a:tcPr marL="91454" marR="914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Q2</a:t>
                      </a:r>
                    </a:p>
                  </a:txBody>
                  <a:tcPr marL="91454" marR="914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Q3 </a:t>
                      </a:r>
                    </a:p>
                  </a:txBody>
                  <a:tcPr marL="91454" marR="914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766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Number of South African positions on Chemical and Waste, Biodiversity, Sustainable Development (SD), African and bilateral South-South, South-North and International Environmental Governance (IEG) processes prepared, negotiated and reported </a:t>
                      </a:r>
                      <a:r>
                        <a:rPr lang="en-ZA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[AT: 2 Climate change positions for formal international engagements (UNFCCC) developed and approved]</a:t>
                      </a:r>
                      <a:endParaRPr lang="en-ZA" sz="1400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45728" marR="45728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</a:tr>
              <a:tr h="4699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The financial value of resources raised from multilateral and bilateral donors to support the department, SA and Africa’s programmes 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45728" marR="45728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</a:tr>
              <a:tr h="4699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Mandatory international and national reports prepared and submitted within timeframe (in terms of relevant legislation and/or international obligations/conventions) </a:t>
                      </a:r>
                      <a:r>
                        <a:rPr lang="en-ZA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[AT: 2013/14 NEMA S26 report tabled to Parliament within timeframe]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45728" marR="45728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</a:tr>
              <a:tr h="4699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Mandatory international and national reports prepared and submitted within timeframe (in terms of relevant legislation and/or international</a:t>
                      </a:r>
                      <a:r>
                        <a:rPr lang="en-ZA" sz="1400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obligations/conventions) </a:t>
                      </a:r>
                      <a:r>
                        <a:rPr lang="en-ZA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[AT: First Biennial Update Report completed and submitted to UNFCCC]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45728" marR="45728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</a:tr>
            </a:tbl>
          </a:graphicData>
        </a:graphic>
      </p:graphicFrame>
      <p:grpSp>
        <p:nvGrpSpPr>
          <p:cNvPr id="45088" name="Group 6"/>
          <p:cNvGrpSpPr>
            <a:grpSpLocks/>
          </p:cNvGrpSpPr>
          <p:nvPr/>
        </p:nvGrpSpPr>
        <p:grpSpPr bwMode="auto">
          <a:xfrm>
            <a:off x="469900" y="5276934"/>
            <a:ext cx="6934200" cy="215900"/>
            <a:chOff x="685800" y="6400800"/>
            <a:chExt cx="6934200" cy="215900"/>
          </a:xfrm>
        </p:grpSpPr>
        <p:sp>
          <p:nvSpPr>
            <p:cNvPr id="45089" name="Rectangle 463"/>
            <p:cNvSpPr>
              <a:spLocks noChangeArrowheads="1"/>
            </p:cNvSpPr>
            <p:nvPr/>
          </p:nvSpPr>
          <p:spPr bwMode="auto">
            <a:xfrm>
              <a:off x="685800" y="6400800"/>
              <a:ext cx="215900" cy="215900"/>
            </a:xfrm>
            <a:prstGeom prst="rect">
              <a:avLst/>
            </a:prstGeom>
            <a:solidFill>
              <a:srgbClr val="66FF3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6525" tIns="46037" rIns="136525" bIns="46037" anchor="b"/>
            <a:lstStyle/>
            <a:p>
              <a:pPr marL="228600" lvl="2">
                <a:lnSpc>
                  <a:spcPct val="60000"/>
                </a:lnSpc>
                <a:buClr>
                  <a:srgbClr val="000000"/>
                </a:buClr>
              </a:pPr>
              <a:r>
                <a:rPr lang="en-US" altLang="en-US" sz="1200" dirty="0">
                  <a:solidFill>
                    <a:srgbClr val="333399"/>
                  </a:solidFill>
                </a:rPr>
                <a:t>= On Target</a:t>
              </a:r>
            </a:p>
          </p:txBody>
        </p:sp>
        <p:sp>
          <p:nvSpPr>
            <p:cNvPr id="45090" name="Rectangle 464"/>
            <p:cNvSpPr>
              <a:spLocks noChangeArrowheads="1"/>
            </p:cNvSpPr>
            <p:nvPr/>
          </p:nvSpPr>
          <p:spPr bwMode="auto">
            <a:xfrm>
              <a:off x="2590800" y="6400800"/>
              <a:ext cx="215900" cy="21590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6525" tIns="46037" rIns="136525" bIns="46037" anchor="b"/>
            <a:lstStyle/>
            <a:p>
              <a:pPr marL="228600" lvl="2">
                <a:lnSpc>
                  <a:spcPct val="60000"/>
                </a:lnSpc>
                <a:buClr>
                  <a:srgbClr val="000000"/>
                </a:buClr>
              </a:pPr>
              <a:r>
                <a:rPr lang="en-US" altLang="en-US" sz="1200" dirty="0">
                  <a:solidFill>
                    <a:srgbClr val="333399"/>
                  </a:solidFill>
                </a:rPr>
                <a:t>= Work in progress</a:t>
              </a:r>
            </a:p>
          </p:txBody>
        </p:sp>
        <p:sp>
          <p:nvSpPr>
            <p:cNvPr id="45091" name="Rectangle 465"/>
            <p:cNvSpPr>
              <a:spLocks noChangeArrowheads="1"/>
            </p:cNvSpPr>
            <p:nvPr/>
          </p:nvSpPr>
          <p:spPr bwMode="auto">
            <a:xfrm>
              <a:off x="4724400" y="6400800"/>
              <a:ext cx="215900" cy="21590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6525" tIns="46037" rIns="136525" bIns="46037" anchor="b"/>
            <a:lstStyle/>
            <a:p>
              <a:pPr marL="228600" lvl="2">
                <a:lnSpc>
                  <a:spcPct val="60000"/>
                </a:lnSpc>
                <a:buClr>
                  <a:srgbClr val="000000"/>
                </a:buClr>
              </a:pPr>
              <a:r>
                <a:rPr lang="en-US" altLang="en-US" sz="1200">
                  <a:solidFill>
                    <a:srgbClr val="333399"/>
                  </a:solidFill>
                </a:rPr>
                <a:t>= Off target</a:t>
              </a:r>
            </a:p>
          </p:txBody>
        </p:sp>
        <p:sp>
          <p:nvSpPr>
            <p:cNvPr id="45092" name="Rectangle 465"/>
            <p:cNvSpPr>
              <a:spLocks noChangeArrowheads="1"/>
            </p:cNvSpPr>
            <p:nvPr/>
          </p:nvSpPr>
          <p:spPr bwMode="auto">
            <a:xfrm>
              <a:off x="6248400" y="6400800"/>
              <a:ext cx="215900" cy="215900"/>
            </a:xfrm>
            <a:prstGeom prst="rect">
              <a:avLst/>
            </a:prstGeom>
            <a:solidFill>
              <a:srgbClr val="00B0F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6525" tIns="46037" rIns="136525" bIns="46037" anchor="b"/>
            <a:lstStyle/>
            <a:p>
              <a:pPr marL="228600" lvl="2">
                <a:lnSpc>
                  <a:spcPct val="60000"/>
                </a:lnSpc>
                <a:buClr>
                  <a:srgbClr val="000000"/>
                </a:buClr>
              </a:pPr>
              <a:endParaRPr lang="en-US" altLang="en-US" sz="1200">
                <a:solidFill>
                  <a:srgbClr val="333399"/>
                </a:solidFill>
              </a:endParaRPr>
            </a:p>
            <a:p>
              <a:pPr marL="228600" lvl="2">
                <a:lnSpc>
                  <a:spcPct val="60000"/>
                </a:lnSpc>
                <a:buClr>
                  <a:srgbClr val="000000"/>
                </a:buClr>
              </a:pPr>
              <a:endParaRPr lang="en-US" altLang="en-US" sz="1200">
                <a:solidFill>
                  <a:srgbClr val="333399"/>
                </a:solidFill>
              </a:endParaRPr>
            </a:p>
            <a:p>
              <a:pPr marL="228600" lvl="2">
                <a:lnSpc>
                  <a:spcPct val="60000"/>
                </a:lnSpc>
                <a:buClr>
                  <a:srgbClr val="000000"/>
                </a:buClr>
              </a:pPr>
              <a:r>
                <a:rPr lang="en-US" altLang="en-US" sz="1200">
                  <a:solidFill>
                    <a:srgbClr val="333399"/>
                  </a:solidFill>
                </a:rPr>
                <a:t>= No</a:t>
              </a:r>
            </a:p>
            <a:p>
              <a:pPr marL="228600" lvl="2">
                <a:lnSpc>
                  <a:spcPct val="60000"/>
                </a:lnSpc>
                <a:buClr>
                  <a:srgbClr val="000000"/>
                </a:buClr>
              </a:pPr>
              <a:r>
                <a:rPr lang="en-US" altLang="en-US" sz="1200">
                  <a:solidFill>
                    <a:srgbClr val="333399"/>
                  </a:solidFill>
                </a:rPr>
                <a:t>milestone</a:t>
              </a:r>
            </a:p>
          </p:txBody>
        </p:sp>
        <p:sp>
          <p:nvSpPr>
            <p:cNvPr id="13" name="Rectangle 465"/>
            <p:cNvSpPr>
              <a:spLocks noChangeArrowheads="1"/>
            </p:cNvSpPr>
            <p:nvPr/>
          </p:nvSpPr>
          <p:spPr bwMode="auto">
            <a:xfrm>
              <a:off x="7404100" y="6400800"/>
              <a:ext cx="215900" cy="2159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6525" tIns="46037" rIns="136525" bIns="46037" anchor="b"/>
            <a:lstStyle/>
            <a:p>
              <a:pPr marL="228600" lvl="2">
                <a:lnSpc>
                  <a:spcPct val="60000"/>
                </a:lnSpc>
                <a:buClr>
                  <a:prstClr val="black"/>
                </a:buClr>
                <a:buSzPct val="100000"/>
                <a:defRPr/>
              </a:pPr>
              <a:r>
                <a:rPr lang="en-US" sz="1200" dirty="0">
                  <a:solidFill>
                    <a:srgbClr val="333399"/>
                  </a:solidFill>
                  <a:latin typeface="Arial" charset="0"/>
                </a:rPr>
                <a:t>= Information not </a:t>
              </a:r>
            </a:p>
            <a:p>
              <a:pPr marL="228600" lvl="2">
                <a:lnSpc>
                  <a:spcPct val="60000"/>
                </a:lnSpc>
                <a:buClr>
                  <a:prstClr val="black"/>
                </a:buClr>
                <a:buSzPct val="100000"/>
                <a:defRPr/>
              </a:pPr>
              <a:r>
                <a:rPr lang="en-US" sz="1200" dirty="0">
                  <a:solidFill>
                    <a:srgbClr val="333399"/>
                  </a:solidFill>
                  <a:latin typeface="Arial" charset="0"/>
                </a:rPr>
                <a:t>provided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0079637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457200" y="42597"/>
            <a:ext cx="8229600" cy="361849"/>
          </a:xfrm>
        </p:spPr>
        <p:txBody>
          <a:bodyPr/>
          <a:lstStyle/>
          <a:p>
            <a:pPr eaLnBrk="1" hangingPunct="1"/>
            <a:r>
              <a:rPr lang="en-ZA" altLang="en-US" sz="2600" dirty="0">
                <a:solidFill>
                  <a:srgbClr val="008000"/>
                </a:solidFill>
              </a:rPr>
              <a:t>PROGRAMME 1 : ADMINISTRATION</a:t>
            </a:r>
            <a:endParaRPr lang="en-US" altLang="en-US" sz="2600" dirty="0" smtClean="0">
              <a:solidFill>
                <a:srgbClr val="008000"/>
              </a:solidFill>
            </a:endParaRPr>
          </a:p>
        </p:txBody>
      </p:sp>
      <p:graphicFrame>
        <p:nvGraphicFramePr>
          <p:cNvPr id="6" name="Group 1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38540404"/>
              </p:ext>
            </p:extLst>
          </p:nvPr>
        </p:nvGraphicFramePr>
        <p:xfrm>
          <a:off x="334483" y="786229"/>
          <a:ext cx="8107768" cy="2316540"/>
        </p:xfrm>
        <a:graphic>
          <a:graphicData uri="http://schemas.openxmlformats.org/drawingml/2006/table">
            <a:tbl>
              <a:tblPr/>
              <a:tblGrid>
                <a:gridCol w="5620987"/>
                <a:gridCol w="828927"/>
                <a:gridCol w="828927"/>
                <a:gridCol w="828927"/>
              </a:tblGrid>
              <a:tr h="88365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lang="en-ZA" sz="1400" b="1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SO:  Enhanced international governance instruments and agreements supportive of SA environmental and sustainable development priorities</a:t>
                      </a:r>
                      <a:endParaRPr lang="en-US" sz="1400" b="1" kern="1200" baseline="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1454" marR="914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1454" marR="914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1454" marR="914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lang="en-US" sz="1400" b="1" kern="1200" baseline="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1454" marR="914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3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Performance indicator </a:t>
                      </a:r>
                    </a:p>
                  </a:txBody>
                  <a:tcPr marL="91454" marR="914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Q1</a:t>
                      </a:r>
                    </a:p>
                  </a:txBody>
                  <a:tcPr marL="91454" marR="914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Q2</a:t>
                      </a:r>
                    </a:p>
                  </a:txBody>
                  <a:tcPr marL="91454" marR="914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Q3</a:t>
                      </a:r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US" sz="1400" b="1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1454" marR="914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9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Mandatory international and national reports prepared and submitted within timeframe (in terms of relevant legislation and/or international obligations/conventions) </a:t>
                      </a:r>
                      <a:r>
                        <a:rPr lang="en-ZA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[AT: Principles and procedures for compilation of TNC finalized]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45728" marR="45728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288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Mandatory international and national reports prepared and submitted within timeframe (in terms of relevant legislation and/or international obligations/conventions) </a:t>
                      </a:r>
                      <a:r>
                        <a:rPr lang="en-ZA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[AT: Draft GHG Inventory 2000-2012 compiled]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45728" marR="45728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</a:tr>
            </a:tbl>
          </a:graphicData>
        </a:graphic>
      </p:graphicFrame>
      <p:grpSp>
        <p:nvGrpSpPr>
          <p:cNvPr id="45088" name="Group 6"/>
          <p:cNvGrpSpPr>
            <a:grpSpLocks/>
          </p:cNvGrpSpPr>
          <p:nvPr/>
        </p:nvGrpSpPr>
        <p:grpSpPr bwMode="auto">
          <a:xfrm>
            <a:off x="469900" y="5276934"/>
            <a:ext cx="6934200" cy="215900"/>
            <a:chOff x="685800" y="6400800"/>
            <a:chExt cx="6934200" cy="215900"/>
          </a:xfrm>
        </p:grpSpPr>
        <p:sp>
          <p:nvSpPr>
            <p:cNvPr id="45089" name="Rectangle 463"/>
            <p:cNvSpPr>
              <a:spLocks noChangeArrowheads="1"/>
            </p:cNvSpPr>
            <p:nvPr/>
          </p:nvSpPr>
          <p:spPr bwMode="auto">
            <a:xfrm>
              <a:off x="685800" y="6400800"/>
              <a:ext cx="215900" cy="215900"/>
            </a:xfrm>
            <a:prstGeom prst="rect">
              <a:avLst/>
            </a:prstGeom>
            <a:solidFill>
              <a:srgbClr val="66FF3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6525" tIns="46037" rIns="136525" bIns="46037" anchor="b"/>
            <a:lstStyle/>
            <a:p>
              <a:pPr marL="228600" lvl="2">
                <a:lnSpc>
                  <a:spcPct val="60000"/>
                </a:lnSpc>
                <a:buClr>
                  <a:srgbClr val="000000"/>
                </a:buClr>
              </a:pPr>
              <a:r>
                <a:rPr lang="en-US" altLang="en-US" sz="1200" dirty="0">
                  <a:solidFill>
                    <a:srgbClr val="333399"/>
                  </a:solidFill>
                </a:rPr>
                <a:t>= On Target</a:t>
              </a:r>
            </a:p>
          </p:txBody>
        </p:sp>
        <p:sp>
          <p:nvSpPr>
            <p:cNvPr id="45090" name="Rectangle 464"/>
            <p:cNvSpPr>
              <a:spLocks noChangeArrowheads="1"/>
            </p:cNvSpPr>
            <p:nvPr/>
          </p:nvSpPr>
          <p:spPr bwMode="auto">
            <a:xfrm>
              <a:off x="2590800" y="6400800"/>
              <a:ext cx="215900" cy="21590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6525" tIns="46037" rIns="136525" bIns="46037" anchor="b"/>
            <a:lstStyle/>
            <a:p>
              <a:pPr marL="228600" lvl="2">
                <a:lnSpc>
                  <a:spcPct val="60000"/>
                </a:lnSpc>
                <a:buClr>
                  <a:srgbClr val="000000"/>
                </a:buClr>
              </a:pPr>
              <a:r>
                <a:rPr lang="en-US" altLang="en-US" sz="1200" dirty="0">
                  <a:solidFill>
                    <a:srgbClr val="333399"/>
                  </a:solidFill>
                </a:rPr>
                <a:t>= Work in progress</a:t>
              </a:r>
            </a:p>
          </p:txBody>
        </p:sp>
        <p:sp>
          <p:nvSpPr>
            <p:cNvPr id="45091" name="Rectangle 465"/>
            <p:cNvSpPr>
              <a:spLocks noChangeArrowheads="1"/>
            </p:cNvSpPr>
            <p:nvPr/>
          </p:nvSpPr>
          <p:spPr bwMode="auto">
            <a:xfrm>
              <a:off x="4724400" y="6400800"/>
              <a:ext cx="215900" cy="21590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6525" tIns="46037" rIns="136525" bIns="46037" anchor="b"/>
            <a:lstStyle/>
            <a:p>
              <a:pPr marL="228600" lvl="2">
                <a:lnSpc>
                  <a:spcPct val="60000"/>
                </a:lnSpc>
                <a:buClr>
                  <a:srgbClr val="000000"/>
                </a:buClr>
              </a:pPr>
              <a:r>
                <a:rPr lang="en-US" altLang="en-US" sz="1200">
                  <a:solidFill>
                    <a:srgbClr val="333399"/>
                  </a:solidFill>
                </a:rPr>
                <a:t>= Off target</a:t>
              </a:r>
            </a:p>
          </p:txBody>
        </p:sp>
        <p:sp>
          <p:nvSpPr>
            <p:cNvPr id="45092" name="Rectangle 465"/>
            <p:cNvSpPr>
              <a:spLocks noChangeArrowheads="1"/>
            </p:cNvSpPr>
            <p:nvPr/>
          </p:nvSpPr>
          <p:spPr bwMode="auto">
            <a:xfrm>
              <a:off x="6248400" y="6400800"/>
              <a:ext cx="215900" cy="215900"/>
            </a:xfrm>
            <a:prstGeom prst="rect">
              <a:avLst/>
            </a:prstGeom>
            <a:solidFill>
              <a:srgbClr val="00B0F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6525" tIns="46037" rIns="136525" bIns="46037" anchor="b"/>
            <a:lstStyle/>
            <a:p>
              <a:pPr marL="228600" lvl="2">
                <a:lnSpc>
                  <a:spcPct val="60000"/>
                </a:lnSpc>
                <a:buClr>
                  <a:srgbClr val="000000"/>
                </a:buClr>
              </a:pPr>
              <a:endParaRPr lang="en-US" altLang="en-US" sz="1200">
                <a:solidFill>
                  <a:srgbClr val="333399"/>
                </a:solidFill>
              </a:endParaRPr>
            </a:p>
            <a:p>
              <a:pPr marL="228600" lvl="2">
                <a:lnSpc>
                  <a:spcPct val="60000"/>
                </a:lnSpc>
                <a:buClr>
                  <a:srgbClr val="000000"/>
                </a:buClr>
              </a:pPr>
              <a:endParaRPr lang="en-US" altLang="en-US" sz="1200">
                <a:solidFill>
                  <a:srgbClr val="333399"/>
                </a:solidFill>
              </a:endParaRPr>
            </a:p>
            <a:p>
              <a:pPr marL="228600" lvl="2">
                <a:lnSpc>
                  <a:spcPct val="60000"/>
                </a:lnSpc>
                <a:buClr>
                  <a:srgbClr val="000000"/>
                </a:buClr>
              </a:pPr>
              <a:r>
                <a:rPr lang="en-US" altLang="en-US" sz="1200">
                  <a:solidFill>
                    <a:srgbClr val="333399"/>
                  </a:solidFill>
                </a:rPr>
                <a:t>= No</a:t>
              </a:r>
            </a:p>
            <a:p>
              <a:pPr marL="228600" lvl="2">
                <a:lnSpc>
                  <a:spcPct val="60000"/>
                </a:lnSpc>
                <a:buClr>
                  <a:srgbClr val="000000"/>
                </a:buClr>
              </a:pPr>
              <a:r>
                <a:rPr lang="en-US" altLang="en-US" sz="1200">
                  <a:solidFill>
                    <a:srgbClr val="333399"/>
                  </a:solidFill>
                </a:rPr>
                <a:t>milestone</a:t>
              </a:r>
            </a:p>
          </p:txBody>
        </p:sp>
        <p:sp>
          <p:nvSpPr>
            <p:cNvPr id="13" name="Rectangle 465"/>
            <p:cNvSpPr>
              <a:spLocks noChangeArrowheads="1"/>
            </p:cNvSpPr>
            <p:nvPr/>
          </p:nvSpPr>
          <p:spPr bwMode="auto">
            <a:xfrm>
              <a:off x="7404100" y="6400800"/>
              <a:ext cx="215900" cy="2159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6525" tIns="46037" rIns="136525" bIns="46037" anchor="b"/>
            <a:lstStyle/>
            <a:p>
              <a:pPr marL="228600" lvl="2">
                <a:lnSpc>
                  <a:spcPct val="60000"/>
                </a:lnSpc>
                <a:buClr>
                  <a:prstClr val="black"/>
                </a:buClr>
                <a:buSzPct val="100000"/>
                <a:defRPr/>
              </a:pPr>
              <a:r>
                <a:rPr lang="en-US" sz="1200" dirty="0">
                  <a:solidFill>
                    <a:srgbClr val="333399"/>
                  </a:solidFill>
                  <a:latin typeface="Arial" charset="0"/>
                </a:rPr>
                <a:t>= Information not </a:t>
              </a:r>
            </a:p>
            <a:p>
              <a:pPr marL="228600" lvl="2">
                <a:lnSpc>
                  <a:spcPct val="60000"/>
                </a:lnSpc>
                <a:buClr>
                  <a:prstClr val="black"/>
                </a:buClr>
                <a:buSzPct val="100000"/>
                <a:defRPr/>
              </a:pPr>
              <a:r>
                <a:rPr lang="en-US" sz="1200" dirty="0">
                  <a:solidFill>
                    <a:srgbClr val="333399"/>
                  </a:solidFill>
                  <a:latin typeface="Arial" charset="0"/>
                </a:rPr>
                <a:t>provided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8273314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8650"/>
          </a:xfrm>
        </p:spPr>
        <p:txBody>
          <a:bodyPr/>
          <a:lstStyle/>
          <a:p>
            <a:pPr eaLnBrk="1" hangingPunct="1"/>
            <a:r>
              <a:rPr lang="en-US" altLang="en-US" sz="2600" dirty="0" smtClean="0">
                <a:solidFill>
                  <a:srgbClr val="008000"/>
                </a:solidFill>
              </a:rPr>
              <a:t>SUMMARY </a:t>
            </a:r>
            <a:r>
              <a:rPr lang="en-US" altLang="en-US" sz="2600" dirty="0">
                <a:solidFill>
                  <a:srgbClr val="008000"/>
                </a:solidFill>
              </a:rPr>
              <a:t>OF </a:t>
            </a:r>
            <a:r>
              <a:rPr lang="en-US" altLang="en-US" sz="2600" dirty="0" smtClean="0">
                <a:solidFill>
                  <a:srgbClr val="008000"/>
                </a:solidFill>
              </a:rPr>
              <a:t>PROGRAMME 1 Q3 </a:t>
            </a:r>
            <a:r>
              <a:rPr lang="en-US" altLang="en-US" sz="2600" dirty="0">
                <a:solidFill>
                  <a:srgbClr val="008000"/>
                </a:solidFill>
              </a:rPr>
              <a:t>PERFORMANCE </a:t>
            </a:r>
            <a:endParaRPr lang="en-US" altLang="en-US" sz="2600" dirty="0" smtClean="0">
              <a:solidFill>
                <a:srgbClr val="008000"/>
              </a:solidFill>
            </a:endParaRPr>
          </a:p>
        </p:txBody>
      </p:sp>
      <p:graphicFrame>
        <p:nvGraphicFramePr>
          <p:cNvPr id="7" name="Group 1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17669166"/>
              </p:ext>
            </p:extLst>
          </p:nvPr>
        </p:nvGraphicFramePr>
        <p:xfrm>
          <a:off x="323850" y="822325"/>
          <a:ext cx="8233296" cy="1067587"/>
        </p:xfrm>
        <a:graphic>
          <a:graphicData uri="http://schemas.openxmlformats.org/drawingml/2006/table">
            <a:tbl>
              <a:tblPr/>
              <a:tblGrid>
                <a:gridCol w="1891826"/>
                <a:gridCol w="1624576"/>
                <a:gridCol w="1521228"/>
                <a:gridCol w="1353393"/>
                <a:gridCol w="1842273"/>
              </a:tblGrid>
              <a:tr h="40847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% On target</a:t>
                      </a:r>
                      <a:endParaRPr kumimoji="0" lang="en-ZA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8590" marR="6859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% Work in progress</a:t>
                      </a:r>
                      <a:endParaRPr kumimoji="0" lang="en-ZA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8590" marR="6859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% Off Target</a:t>
                      </a:r>
                      <a:endParaRPr kumimoji="0" lang="en-ZA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8590" marR="6859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% No milestone</a:t>
                      </a:r>
                      <a:endParaRPr kumimoji="0" lang="en-ZA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8590" marR="6859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% Information not provided</a:t>
                      </a:r>
                      <a:endParaRPr kumimoji="0" lang="en-ZA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8590" marR="6859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lumMod val="50000"/>
                      </a:srgbClr>
                    </a:solidFill>
                  </a:tcPr>
                </a:tc>
              </a:tr>
              <a:tr h="64086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67% (35/52)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31% (16/52)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"/>
                          <a:cs typeface=""/>
                        </a:rPr>
                        <a:t>2% (1/52)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ZA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6057004"/>
              </p:ext>
            </p:extLst>
          </p:nvPr>
        </p:nvGraphicFramePr>
        <p:xfrm>
          <a:off x="269419" y="2016493"/>
          <a:ext cx="8312150" cy="2989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0436593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Box 8"/>
          <p:cNvSpPr txBox="1">
            <a:spLocks noChangeArrowheads="1"/>
          </p:cNvSpPr>
          <p:nvPr/>
        </p:nvSpPr>
        <p:spPr bwMode="auto">
          <a:xfrm>
            <a:off x="2890838" y="5011738"/>
            <a:ext cx="344646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200" b="1" dirty="0">
                <a:solidFill>
                  <a:srgbClr val="FFFFFF"/>
                </a:solidFill>
              </a:rPr>
              <a:t>Legal </a:t>
            </a:r>
            <a:r>
              <a:rPr lang="en-US" altLang="en-US" sz="1200" b="1" dirty="0" err="1">
                <a:solidFill>
                  <a:srgbClr val="FFFFFF"/>
                </a:solidFill>
              </a:rPr>
              <a:t>Authorisations</a:t>
            </a:r>
            <a:r>
              <a:rPr lang="en-US" altLang="en-US" sz="1200" b="1" dirty="0">
                <a:solidFill>
                  <a:srgbClr val="FFFFFF"/>
                </a:solidFill>
              </a:rPr>
              <a:t> and Compliance Inspectorate</a:t>
            </a:r>
          </a:p>
          <a:p>
            <a:endParaRPr lang="en-US" altLang="en-US" sz="1200" dirty="0">
              <a:solidFill>
                <a:srgbClr val="000000"/>
              </a:solidFill>
            </a:endParaRPr>
          </a:p>
          <a:p>
            <a:endParaRPr lang="en-US" altLang="en-US" sz="1200" dirty="0">
              <a:solidFill>
                <a:srgbClr val="000000"/>
              </a:solidFill>
            </a:endParaRPr>
          </a:p>
          <a:p>
            <a:endParaRPr lang="en-US" altLang="en-US" sz="1200" dirty="0"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01613" y="1685925"/>
            <a:ext cx="8815387" cy="9874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8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PROGRAMME 2: LEGAL AUTHORISATIONS AND COMPLIANCE INSPECTORATE</a:t>
            </a:r>
            <a:endParaRPr lang="en-US" altLang="en-US" sz="28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843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9"/>
          <p:cNvSpPr>
            <a:spLocks noGrp="1"/>
          </p:cNvSpPr>
          <p:nvPr>
            <p:ph type="title"/>
          </p:nvPr>
        </p:nvSpPr>
        <p:spPr>
          <a:xfrm>
            <a:off x="457200" y="107950"/>
            <a:ext cx="8229600" cy="551473"/>
          </a:xfrm>
        </p:spPr>
        <p:txBody>
          <a:bodyPr/>
          <a:lstStyle/>
          <a:p>
            <a:pPr eaLnBrk="1" hangingPunct="1"/>
            <a:r>
              <a:rPr lang="en-US" altLang="en-US" sz="2600" dirty="0">
                <a:solidFill>
                  <a:srgbClr val="008000"/>
                </a:solidFill>
              </a:rPr>
              <a:t>PROGRAMME </a:t>
            </a:r>
            <a:r>
              <a:rPr lang="en-US" altLang="en-US" sz="2600" dirty="0" smtClean="0">
                <a:solidFill>
                  <a:srgbClr val="008000"/>
                </a:solidFill>
              </a:rPr>
              <a:t>2: LEGAL, AUTHORISATIONS, COMPLIANCE </a:t>
            </a:r>
            <a:r>
              <a:rPr lang="en-US" altLang="en-US" sz="2600" dirty="0">
                <a:solidFill>
                  <a:srgbClr val="008000"/>
                </a:solidFill>
              </a:rPr>
              <a:t>AND ENFORCEMENT</a:t>
            </a:r>
            <a:endParaRPr lang="en-ZA" altLang="en-US" sz="2600" dirty="0" smtClean="0">
              <a:solidFill>
                <a:srgbClr val="008000"/>
              </a:solidFill>
            </a:endParaRPr>
          </a:p>
        </p:txBody>
      </p:sp>
      <p:graphicFrame>
        <p:nvGraphicFramePr>
          <p:cNvPr id="5" name="Group 1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89733569"/>
              </p:ext>
            </p:extLst>
          </p:nvPr>
        </p:nvGraphicFramePr>
        <p:xfrm>
          <a:off x="250182" y="811517"/>
          <a:ext cx="8381882" cy="4085248"/>
        </p:xfrm>
        <a:graphic>
          <a:graphicData uri="http://schemas.openxmlformats.org/drawingml/2006/table">
            <a:tbl>
              <a:tblPr/>
              <a:tblGrid>
                <a:gridCol w="5532188"/>
                <a:gridCol w="949898"/>
                <a:gridCol w="949898"/>
                <a:gridCol w="949898"/>
              </a:tblGrid>
              <a:tr h="28629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1" dirty="0" smtClean="0">
                          <a:effectLst/>
                        </a:rPr>
                        <a:t>SO: Improved compliance with environmental legislation</a:t>
                      </a:r>
                      <a:endParaRPr lang="en-US" sz="1400" b="1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1442" marR="9144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1442" marR="9144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 marL="91442" marR="9144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1442" marR="9144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62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Performance indicator </a:t>
                      </a:r>
                    </a:p>
                  </a:txBody>
                  <a:tcPr marL="91442" marR="9144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Q1</a:t>
                      </a:r>
                    </a:p>
                  </a:txBody>
                  <a:tcPr marL="91442" marR="9144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Q2</a:t>
                      </a:r>
                    </a:p>
                  </a:txBody>
                  <a:tcPr marL="91442" marR="9144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Q3 </a:t>
                      </a:r>
                    </a:p>
                  </a:txBody>
                  <a:tcPr marL="91442" marR="9144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02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Number of environmental authorisations inspected 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22" marR="45722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2" marR="45722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2" marR="45722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2" marR="45722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</a:tr>
              <a:tr h="2371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Percentage of administrative enforcement actions resulting incompliance</a:t>
                      </a:r>
                    </a:p>
                  </a:txBody>
                  <a:tcPr marL="45722" marR="45722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2" marR="45722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2" marR="45722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2" marR="45722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</a:tr>
              <a:tr h="4341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Compliance and Enforcement Strategy for the Environmental Management Inspectorate developed and implemented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22" marR="45722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2" marR="45722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2" marR="45722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2" marR="45722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</a:tr>
              <a:tr h="3731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Number of criminal investigations finalised and dockets handed over for prosecution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22" marR="45722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2" marR="45722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2" marR="45722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2" marR="45722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</a:tr>
              <a:tr h="6011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Number of interventions implemented for Safety and Security of wildlife including rhinoceros populations in South Africa </a:t>
                      </a: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[AT: Review of the national strategy for the safety and security of rhinoceros population in SA Africa]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22" marR="45722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2" marR="45722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2" marR="45722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2" marR="45722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</a:tr>
              <a:tr h="6011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Number of interventions implemented for Safety and Security of wildlife including rhinoceros populations in South Africa </a:t>
                      </a: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[AT: </a:t>
                      </a:r>
                      <a:r>
                        <a:rPr kumimoji="0" lang="en-ZA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MoUs</a:t>
                      </a: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 with strategic government departments (Justice and Constitutional Development, Home Affairs, Correctional services and police) on safety and security of wildlife including rhino management]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22" marR="45722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2" marR="45722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2" marR="45722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2" marR="45722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</a:tr>
            </a:tbl>
          </a:graphicData>
        </a:graphic>
      </p:graphicFrame>
      <p:grpSp>
        <p:nvGrpSpPr>
          <p:cNvPr id="48170" name="Group 6"/>
          <p:cNvGrpSpPr>
            <a:grpSpLocks/>
          </p:cNvGrpSpPr>
          <p:nvPr/>
        </p:nvGrpSpPr>
        <p:grpSpPr bwMode="auto">
          <a:xfrm>
            <a:off x="485503" y="5490167"/>
            <a:ext cx="6934200" cy="215900"/>
            <a:chOff x="685800" y="6400800"/>
            <a:chExt cx="6934200" cy="215900"/>
          </a:xfrm>
        </p:grpSpPr>
        <p:sp>
          <p:nvSpPr>
            <p:cNvPr id="6" name="Rectangle 463"/>
            <p:cNvSpPr>
              <a:spLocks noChangeArrowheads="1"/>
            </p:cNvSpPr>
            <p:nvPr/>
          </p:nvSpPr>
          <p:spPr bwMode="auto">
            <a:xfrm>
              <a:off x="685800" y="6400800"/>
              <a:ext cx="215900" cy="215900"/>
            </a:xfrm>
            <a:prstGeom prst="rect">
              <a:avLst/>
            </a:prstGeom>
            <a:solidFill>
              <a:srgbClr val="66FF3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6525" tIns="46037" rIns="136525" bIns="46037" anchor="b"/>
            <a:lstStyle/>
            <a:p>
              <a:pPr marL="228600" lvl="2" defTabSz="914400"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defRPr/>
              </a:pPr>
              <a:r>
                <a:rPr lang="en-US" sz="1200" kern="0" dirty="0">
                  <a:solidFill>
                    <a:srgbClr val="333399"/>
                  </a:solidFill>
                  <a:latin typeface="Arial" pitchFamily="34" charset="0"/>
                  <a:cs typeface="Arial" pitchFamily="34" charset="0"/>
                </a:rPr>
                <a:t>= On Target</a:t>
              </a:r>
            </a:p>
          </p:txBody>
        </p:sp>
        <p:sp>
          <p:nvSpPr>
            <p:cNvPr id="7" name="Rectangle 464"/>
            <p:cNvSpPr>
              <a:spLocks noChangeArrowheads="1"/>
            </p:cNvSpPr>
            <p:nvPr/>
          </p:nvSpPr>
          <p:spPr bwMode="auto">
            <a:xfrm>
              <a:off x="2590800" y="6400800"/>
              <a:ext cx="215900" cy="21590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6525" tIns="46037" rIns="136525" bIns="46037" anchor="b"/>
            <a:lstStyle/>
            <a:p>
              <a:pPr marL="228600" lvl="2" defTabSz="914400"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defRPr/>
              </a:pPr>
              <a:r>
                <a:rPr lang="en-US" sz="1200" kern="0" dirty="0">
                  <a:solidFill>
                    <a:srgbClr val="333399"/>
                  </a:solidFill>
                  <a:latin typeface="Arial" pitchFamily="34" charset="0"/>
                  <a:cs typeface="Arial" pitchFamily="34" charset="0"/>
                </a:rPr>
                <a:t>= Work in progress</a:t>
              </a:r>
            </a:p>
          </p:txBody>
        </p:sp>
        <p:sp>
          <p:nvSpPr>
            <p:cNvPr id="8" name="Rectangle 465"/>
            <p:cNvSpPr>
              <a:spLocks noChangeArrowheads="1"/>
            </p:cNvSpPr>
            <p:nvPr/>
          </p:nvSpPr>
          <p:spPr bwMode="auto">
            <a:xfrm>
              <a:off x="4724400" y="6400800"/>
              <a:ext cx="215900" cy="21590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6525" tIns="46037" rIns="136525" bIns="46037" anchor="b"/>
            <a:lstStyle/>
            <a:p>
              <a:pPr marL="228600" lvl="2" defTabSz="914400"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defRPr/>
              </a:pPr>
              <a:r>
                <a:rPr lang="en-US" sz="1200" kern="0">
                  <a:solidFill>
                    <a:srgbClr val="333399"/>
                  </a:solidFill>
                  <a:latin typeface="Arial" pitchFamily="34" charset="0"/>
                  <a:cs typeface="Arial" pitchFamily="34" charset="0"/>
                </a:rPr>
                <a:t>= Off target</a:t>
              </a:r>
            </a:p>
          </p:txBody>
        </p:sp>
        <p:sp>
          <p:nvSpPr>
            <p:cNvPr id="9" name="Rectangle 465"/>
            <p:cNvSpPr>
              <a:spLocks noChangeArrowheads="1"/>
            </p:cNvSpPr>
            <p:nvPr/>
          </p:nvSpPr>
          <p:spPr bwMode="auto">
            <a:xfrm>
              <a:off x="6248400" y="6400800"/>
              <a:ext cx="215900" cy="215900"/>
            </a:xfrm>
            <a:prstGeom prst="rect">
              <a:avLst/>
            </a:prstGeom>
            <a:solidFill>
              <a:srgbClr val="00B0F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6525" tIns="46037" rIns="136525" bIns="46037" anchor="b"/>
            <a:lstStyle/>
            <a:p>
              <a:pPr marL="228600" lvl="2" defTabSz="914400"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defRPr/>
              </a:pPr>
              <a:endParaRPr lang="en-US" sz="1200" kern="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endParaRPr>
            </a:p>
            <a:p>
              <a:pPr marL="228600" lvl="2" defTabSz="914400"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defRPr/>
              </a:pPr>
              <a:endParaRPr lang="en-US" sz="1200" kern="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endParaRPr>
            </a:p>
            <a:p>
              <a:pPr marL="228600" lvl="2" defTabSz="914400"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defRPr/>
              </a:pPr>
              <a:r>
                <a:rPr lang="en-US" sz="1200" kern="0" dirty="0">
                  <a:solidFill>
                    <a:srgbClr val="333399"/>
                  </a:solidFill>
                  <a:latin typeface="Arial" pitchFamily="34" charset="0"/>
                  <a:cs typeface="Arial" pitchFamily="34" charset="0"/>
                </a:rPr>
                <a:t>= No</a:t>
              </a:r>
            </a:p>
            <a:p>
              <a:pPr marL="228600" lvl="2" defTabSz="914400"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defRPr/>
              </a:pPr>
              <a:r>
                <a:rPr lang="en-US" sz="1200" kern="0" dirty="0">
                  <a:solidFill>
                    <a:srgbClr val="333399"/>
                  </a:solidFill>
                  <a:latin typeface="Arial" pitchFamily="34" charset="0"/>
                  <a:cs typeface="Arial" pitchFamily="34" charset="0"/>
                </a:rPr>
                <a:t>milestone</a:t>
              </a:r>
            </a:p>
          </p:txBody>
        </p:sp>
        <p:sp>
          <p:nvSpPr>
            <p:cNvPr id="10" name="Rectangle 465"/>
            <p:cNvSpPr>
              <a:spLocks noChangeArrowheads="1"/>
            </p:cNvSpPr>
            <p:nvPr/>
          </p:nvSpPr>
          <p:spPr bwMode="auto">
            <a:xfrm>
              <a:off x="7404100" y="6400800"/>
              <a:ext cx="215900" cy="215900"/>
            </a:xfrm>
            <a:prstGeom prst="rect">
              <a:avLst/>
            </a:prstGeom>
            <a:solidFill>
              <a:srgbClr val="F79646">
                <a:lumMod val="50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6525" tIns="46037" rIns="136525" bIns="46037" anchor="b"/>
            <a:lstStyle/>
            <a:p>
              <a:pPr marL="228600" lvl="2" defTabSz="914400"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defRPr/>
              </a:pPr>
              <a:r>
                <a:rPr lang="en-US" sz="1200" kern="0" dirty="0">
                  <a:solidFill>
                    <a:srgbClr val="333399"/>
                  </a:solidFill>
                  <a:latin typeface="Arial" charset="0"/>
                </a:rPr>
                <a:t>= Information not </a:t>
              </a:r>
            </a:p>
            <a:p>
              <a:pPr marL="228600" lvl="2" defTabSz="914400"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defRPr/>
              </a:pPr>
              <a:r>
                <a:rPr lang="en-US" sz="1200" kern="0" dirty="0">
                  <a:solidFill>
                    <a:srgbClr val="333399"/>
                  </a:solidFill>
                  <a:latin typeface="Arial" charset="0"/>
                </a:rPr>
                <a:t>provided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07566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9"/>
          <p:cNvSpPr>
            <a:spLocks noGrp="1"/>
          </p:cNvSpPr>
          <p:nvPr>
            <p:ph type="title"/>
          </p:nvPr>
        </p:nvSpPr>
        <p:spPr>
          <a:xfrm>
            <a:off x="457200" y="107950"/>
            <a:ext cx="8229600" cy="695325"/>
          </a:xfrm>
        </p:spPr>
        <p:txBody>
          <a:bodyPr/>
          <a:lstStyle/>
          <a:p>
            <a:pPr eaLnBrk="1" hangingPunct="1"/>
            <a:r>
              <a:rPr lang="en-US" altLang="en-US" sz="2600" dirty="0">
                <a:solidFill>
                  <a:srgbClr val="008000"/>
                </a:solidFill>
              </a:rPr>
              <a:t>PROGRAMME 2 : </a:t>
            </a:r>
            <a:r>
              <a:rPr lang="en-US" altLang="en-US" sz="2600" dirty="0" smtClean="0">
                <a:solidFill>
                  <a:srgbClr val="008000"/>
                </a:solidFill>
              </a:rPr>
              <a:t>LEGAL, AUTHORISATIONS, COMPLIANCE </a:t>
            </a:r>
            <a:r>
              <a:rPr lang="en-US" altLang="en-US" sz="2600" dirty="0">
                <a:solidFill>
                  <a:srgbClr val="008000"/>
                </a:solidFill>
              </a:rPr>
              <a:t>AND ENFORCEMENT</a:t>
            </a:r>
            <a:endParaRPr lang="en-ZA" altLang="en-US" sz="2600" dirty="0" smtClean="0">
              <a:solidFill>
                <a:srgbClr val="008000"/>
              </a:solidFill>
            </a:endParaRPr>
          </a:p>
        </p:txBody>
      </p:sp>
      <p:graphicFrame>
        <p:nvGraphicFramePr>
          <p:cNvPr id="5" name="Group 1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52212458"/>
              </p:ext>
            </p:extLst>
          </p:nvPr>
        </p:nvGraphicFramePr>
        <p:xfrm>
          <a:off x="188912" y="1053237"/>
          <a:ext cx="8381882" cy="3904637"/>
        </p:xfrm>
        <a:graphic>
          <a:graphicData uri="http://schemas.openxmlformats.org/drawingml/2006/table">
            <a:tbl>
              <a:tblPr/>
              <a:tblGrid>
                <a:gridCol w="5532188"/>
                <a:gridCol w="949898"/>
                <a:gridCol w="949898"/>
                <a:gridCol w="949898"/>
              </a:tblGrid>
              <a:tr h="283194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SO: </a:t>
                      </a:r>
                      <a:r>
                        <a:rPr lang="en-ZA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Improved compliance with environmental legislation</a:t>
                      </a:r>
                      <a:endParaRPr lang="en-US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2" marR="9144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1442" marR="9144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1442" marR="9144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2" marR="9144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7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Performance indicator </a:t>
                      </a:r>
                    </a:p>
                  </a:txBody>
                  <a:tcPr marL="91442" marR="9144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Q1</a:t>
                      </a:r>
                    </a:p>
                  </a:txBody>
                  <a:tcPr marL="91442" marR="9144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Q2</a:t>
                      </a:r>
                    </a:p>
                  </a:txBody>
                  <a:tcPr marL="91442" marR="9144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Q3 </a:t>
                      </a:r>
                    </a:p>
                  </a:txBody>
                  <a:tcPr marL="91442" marR="9144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92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 pitchFamily="18" charset="0"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Number of interventions implemented for Safety and Security of wildlife including rhinoceros populations in South Africa </a:t>
                      </a: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[AT: Implementation of corrective actions relating to the implementation of TOPS regulations monitored in two provinces]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22" marR="45722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2" marR="45722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2" marR="45722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2" marR="45722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</a:tr>
              <a:tr h="5535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Number of interventions implemented for Safety and Security of wildlife including rhinoceros populations in South Africa </a:t>
                      </a: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[AT: Compliance assessments on the implementation of CITES regulations conducted in two provinces]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22" marR="45722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2" marR="45722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2" marR="45722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2" marR="45722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</a:tr>
              <a:tr h="5535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Number of interventions implemented for Safety and Security of wildlife including rhinoceros populations in South Africa </a:t>
                      </a: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[AT: 1100 environmental monitors trained and deployed]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22" marR="45722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2" marR="45722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2" marR="45722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2" marR="45722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</a:tr>
              <a:tr h="342568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SO: </a:t>
                      </a: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Potential negative impacts of all significant developments prevented or managed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22" marR="45722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 marL="45722" marR="45722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 marL="45722" marR="45722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22" marR="45722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11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Number of tools for mitigation of negative impacts of development developed and implemented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22" marR="45722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 marL="45722" marR="45722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2" marR="45722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2" marR="45722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</a:tr>
            </a:tbl>
          </a:graphicData>
        </a:graphic>
      </p:graphicFrame>
      <p:grpSp>
        <p:nvGrpSpPr>
          <p:cNvPr id="48170" name="Group 6"/>
          <p:cNvGrpSpPr>
            <a:grpSpLocks/>
          </p:cNvGrpSpPr>
          <p:nvPr/>
        </p:nvGrpSpPr>
        <p:grpSpPr bwMode="auto">
          <a:xfrm>
            <a:off x="474663" y="5284081"/>
            <a:ext cx="6934200" cy="215900"/>
            <a:chOff x="685800" y="6400800"/>
            <a:chExt cx="6934200" cy="215900"/>
          </a:xfrm>
        </p:grpSpPr>
        <p:sp>
          <p:nvSpPr>
            <p:cNvPr id="6" name="Rectangle 463"/>
            <p:cNvSpPr>
              <a:spLocks noChangeArrowheads="1"/>
            </p:cNvSpPr>
            <p:nvPr/>
          </p:nvSpPr>
          <p:spPr bwMode="auto">
            <a:xfrm>
              <a:off x="685800" y="6400800"/>
              <a:ext cx="215900" cy="215900"/>
            </a:xfrm>
            <a:prstGeom prst="rect">
              <a:avLst/>
            </a:prstGeom>
            <a:solidFill>
              <a:srgbClr val="66FF3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6525" tIns="46037" rIns="136525" bIns="46037" anchor="b"/>
            <a:lstStyle/>
            <a:p>
              <a:pPr marL="228600" lvl="2" defTabSz="914400"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defRPr/>
              </a:pPr>
              <a:r>
                <a:rPr lang="en-US" sz="1200" kern="0" dirty="0">
                  <a:solidFill>
                    <a:srgbClr val="333399"/>
                  </a:solidFill>
                  <a:latin typeface="Arial" pitchFamily="34" charset="0"/>
                  <a:cs typeface="Arial" pitchFamily="34" charset="0"/>
                </a:rPr>
                <a:t>= On Target</a:t>
              </a:r>
            </a:p>
          </p:txBody>
        </p:sp>
        <p:sp>
          <p:nvSpPr>
            <p:cNvPr id="7" name="Rectangle 464"/>
            <p:cNvSpPr>
              <a:spLocks noChangeArrowheads="1"/>
            </p:cNvSpPr>
            <p:nvPr/>
          </p:nvSpPr>
          <p:spPr bwMode="auto">
            <a:xfrm>
              <a:off x="2590800" y="6400800"/>
              <a:ext cx="215900" cy="21590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6525" tIns="46037" rIns="136525" bIns="46037" anchor="b"/>
            <a:lstStyle/>
            <a:p>
              <a:pPr marL="228600" lvl="2" defTabSz="914400"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defRPr/>
              </a:pPr>
              <a:r>
                <a:rPr lang="en-US" sz="1200" kern="0">
                  <a:solidFill>
                    <a:srgbClr val="333399"/>
                  </a:solidFill>
                  <a:latin typeface="Arial" pitchFamily="34" charset="0"/>
                  <a:cs typeface="Arial" pitchFamily="34" charset="0"/>
                </a:rPr>
                <a:t>= Work in progress</a:t>
              </a:r>
            </a:p>
          </p:txBody>
        </p:sp>
        <p:sp>
          <p:nvSpPr>
            <p:cNvPr id="8" name="Rectangle 465"/>
            <p:cNvSpPr>
              <a:spLocks noChangeArrowheads="1"/>
            </p:cNvSpPr>
            <p:nvPr/>
          </p:nvSpPr>
          <p:spPr bwMode="auto">
            <a:xfrm>
              <a:off x="4724400" y="6400800"/>
              <a:ext cx="215900" cy="21590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6525" tIns="46037" rIns="136525" bIns="46037" anchor="b"/>
            <a:lstStyle/>
            <a:p>
              <a:pPr marL="228600" lvl="2" defTabSz="914400"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defRPr/>
              </a:pPr>
              <a:r>
                <a:rPr lang="en-US" sz="1200" kern="0">
                  <a:solidFill>
                    <a:srgbClr val="333399"/>
                  </a:solidFill>
                  <a:latin typeface="Arial" pitchFamily="34" charset="0"/>
                  <a:cs typeface="Arial" pitchFamily="34" charset="0"/>
                </a:rPr>
                <a:t>= Off target</a:t>
              </a:r>
            </a:p>
          </p:txBody>
        </p:sp>
        <p:sp>
          <p:nvSpPr>
            <p:cNvPr id="9" name="Rectangle 465"/>
            <p:cNvSpPr>
              <a:spLocks noChangeArrowheads="1"/>
            </p:cNvSpPr>
            <p:nvPr/>
          </p:nvSpPr>
          <p:spPr bwMode="auto">
            <a:xfrm>
              <a:off x="6248400" y="6400800"/>
              <a:ext cx="215900" cy="215900"/>
            </a:xfrm>
            <a:prstGeom prst="rect">
              <a:avLst/>
            </a:prstGeom>
            <a:solidFill>
              <a:srgbClr val="00B0F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6525" tIns="46037" rIns="136525" bIns="46037" anchor="b"/>
            <a:lstStyle/>
            <a:p>
              <a:pPr marL="228600" lvl="2" defTabSz="914400"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defRPr/>
              </a:pPr>
              <a:endParaRPr lang="en-US" sz="1200" kern="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endParaRPr>
            </a:p>
            <a:p>
              <a:pPr marL="228600" lvl="2" defTabSz="914400"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defRPr/>
              </a:pPr>
              <a:endParaRPr lang="en-US" sz="1200" kern="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endParaRPr>
            </a:p>
            <a:p>
              <a:pPr marL="228600" lvl="2" defTabSz="914400"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defRPr/>
              </a:pPr>
              <a:r>
                <a:rPr lang="en-US" sz="1200" kern="0" dirty="0">
                  <a:solidFill>
                    <a:srgbClr val="333399"/>
                  </a:solidFill>
                  <a:latin typeface="Arial" pitchFamily="34" charset="0"/>
                  <a:cs typeface="Arial" pitchFamily="34" charset="0"/>
                </a:rPr>
                <a:t>= No</a:t>
              </a:r>
            </a:p>
            <a:p>
              <a:pPr marL="228600" lvl="2" defTabSz="914400"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defRPr/>
              </a:pPr>
              <a:r>
                <a:rPr lang="en-US" sz="1200" kern="0" dirty="0">
                  <a:solidFill>
                    <a:srgbClr val="333399"/>
                  </a:solidFill>
                  <a:latin typeface="Arial" pitchFamily="34" charset="0"/>
                  <a:cs typeface="Arial" pitchFamily="34" charset="0"/>
                </a:rPr>
                <a:t>milestone</a:t>
              </a:r>
            </a:p>
          </p:txBody>
        </p:sp>
        <p:sp>
          <p:nvSpPr>
            <p:cNvPr id="10" name="Rectangle 465"/>
            <p:cNvSpPr>
              <a:spLocks noChangeArrowheads="1"/>
            </p:cNvSpPr>
            <p:nvPr/>
          </p:nvSpPr>
          <p:spPr bwMode="auto">
            <a:xfrm>
              <a:off x="7404100" y="6400800"/>
              <a:ext cx="215900" cy="215900"/>
            </a:xfrm>
            <a:prstGeom prst="rect">
              <a:avLst/>
            </a:prstGeom>
            <a:solidFill>
              <a:srgbClr val="F79646">
                <a:lumMod val="50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6525" tIns="46037" rIns="136525" bIns="46037" anchor="b"/>
            <a:lstStyle/>
            <a:p>
              <a:pPr marL="228600" lvl="2" defTabSz="914400"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defRPr/>
              </a:pPr>
              <a:r>
                <a:rPr lang="en-US" sz="1200" kern="0" dirty="0">
                  <a:solidFill>
                    <a:srgbClr val="333399"/>
                  </a:solidFill>
                  <a:latin typeface="Arial" charset="0"/>
                </a:rPr>
                <a:t>= Information not </a:t>
              </a:r>
            </a:p>
            <a:p>
              <a:pPr marL="228600" lvl="2" defTabSz="914400"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defRPr/>
              </a:pPr>
              <a:r>
                <a:rPr lang="en-US" sz="1200" kern="0" dirty="0">
                  <a:solidFill>
                    <a:srgbClr val="333399"/>
                  </a:solidFill>
                  <a:latin typeface="Arial" charset="0"/>
                </a:rPr>
                <a:t>provided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35924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8650"/>
          </a:xfrm>
        </p:spPr>
        <p:txBody>
          <a:bodyPr/>
          <a:lstStyle/>
          <a:p>
            <a:pPr eaLnBrk="1" hangingPunct="1"/>
            <a:r>
              <a:rPr lang="en-US" altLang="en-US" sz="2600" dirty="0">
                <a:solidFill>
                  <a:srgbClr val="008000"/>
                </a:solidFill>
              </a:rPr>
              <a:t>SUMMARY OF </a:t>
            </a:r>
            <a:r>
              <a:rPr lang="en-US" altLang="en-US" sz="2600" dirty="0" smtClean="0">
                <a:solidFill>
                  <a:srgbClr val="008000"/>
                </a:solidFill>
              </a:rPr>
              <a:t>PROGRAMME 2 Q3 </a:t>
            </a:r>
            <a:r>
              <a:rPr lang="en-US" altLang="en-US" sz="2600" dirty="0">
                <a:solidFill>
                  <a:srgbClr val="008000"/>
                </a:solidFill>
              </a:rPr>
              <a:t>PERFORMANCE </a:t>
            </a:r>
            <a:endParaRPr lang="en-US" altLang="en-US" sz="2600" dirty="0" smtClean="0">
              <a:solidFill>
                <a:srgbClr val="008000"/>
              </a:solidFill>
            </a:endParaRPr>
          </a:p>
        </p:txBody>
      </p:sp>
      <p:graphicFrame>
        <p:nvGraphicFramePr>
          <p:cNvPr id="7" name="Group 1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33989066"/>
              </p:ext>
            </p:extLst>
          </p:nvPr>
        </p:nvGraphicFramePr>
        <p:xfrm>
          <a:off x="323850" y="822325"/>
          <a:ext cx="8347184" cy="1067587"/>
        </p:xfrm>
        <a:graphic>
          <a:graphicData uri="http://schemas.openxmlformats.org/drawingml/2006/table">
            <a:tbl>
              <a:tblPr/>
              <a:tblGrid>
                <a:gridCol w="1891826"/>
                <a:gridCol w="1624576"/>
                <a:gridCol w="1521228"/>
                <a:gridCol w="1353393"/>
                <a:gridCol w="1956161"/>
              </a:tblGrid>
              <a:tr h="40847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% On target</a:t>
                      </a:r>
                      <a:endParaRPr kumimoji="0" lang="en-ZA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8590" marR="6859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% Work in progress</a:t>
                      </a:r>
                      <a:endParaRPr kumimoji="0" lang="en-ZA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8590" marR="6859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% Off Target</a:t>
                      </a:r>
                      <a:endParaRPr kumimoji="0" lang="en-ZA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8590" marR="6859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% No milestone</a:t>
                      </a:r>
                      <a:endParaRPr kumimoji="0" lang="en-ZA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8590" marR="6859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% Information not provided</a:t>
                      </a:r>
                      <a:endParaRPr kumimoji="0" lang="en-ZA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8590" marR="6859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4807"/>
                    </a:solidFill>
                  </a:tcPr>
                </a:tc>
              </a:tr>
              <a:tr h="64086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100% (10/10)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"/>
                          <a:cs typeface=""/>
                        </a:rPr>
                        <a:t>-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ZA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xmlns="" val="876810206"/>
              </p:ext>
            </p:extLst>
          </p:nvPr>
        </p:nvGraphicFramePr>
        <p:xfrm>
          <a:off x="1524000" y="2209800"/>
          <a:ext cx="6096000" cy="2733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2723817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1649413"/>
            <a:ext cx="7772400" cy="9874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8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PROGRAMME 3: OCEANS </a:t>
            </a:r>
            <a:r>
              <a:rPr lang="en-US" altLang="en-US" sz="28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AND COASTS</a:t>
            </a:r>
          </a:p>
        </p:txBody>
      </p:sp>
      <p:sp>
        <p:nvSpPr>
          <p:cNvPr id="2052" name="TextBox 8"/>
          <p:cNvSpPr txBox="1">
            <a:spLocks noChangeArrowheads="1"/>
          </p:cNvSpPr>
          <p:nvPr/>
        </p:nvSpPr>
        <p:spPr bwMode="auto">
          <a:xfrm>
            <a:off x="3878263" y="5011738"/>
            <a:ext cx="151288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1200" b="1" dirty="0">
                <a:solidFill>
                  <a:srgbClr val="FFFFFF"/>
                </a:solidFill>
              </a:rPr>
              <a:t>Oceans and Coasts</a:t>
            </a:r>
          </a:p>
          <a:p>
            <a:pPr>
              <a:defRPr/>
            </a:pPr>
            <a:endParaRPr lang="en-US" altLang="en-US" sz="1200" dirty="0">
              <a:solidFill>
                <a:prstClr val="black"/>
              </a:solidFill>
            </a:endParaRPr>
          </a:p>
          <a:p>
            <a:pPr>
              <a:defRPr/>
            </a:pPr>
            <a:endParaRPr lang="en-US" altLang="en-US" sz="1200" dirty="0">
              <a:solidFill>
                <a:prstClr val="black"/>
              </a:solidFill>
            </a:endParaRPr>
          </a:p>
          <a:p>
            <a:pPr>
              <a:defRPr/>
            </a:pPr>
            <a:endParaRPr lang="en-US" altLang="en-US" sz="1200" dirty="0">
              <a:solidFill>
                <a:prstClr val="black"/>
              </a:solidFill>
            </a:endParaRPr>
          </a:p>
          <a:p>
            <a:pPr>
              <a:defRPr/>
            </a:pPr>
            <a:endParaRPr lang="en-US" altLang="en-US" sz="1200" dirty="0">
              <a:solidFill>
                <a:prstClr val="black"/>
              </a:solidFill>
            </a:endParaRPr>
          </a:p>
          <a:p>
            <a:pPr>
              <a:defRPr/>
            </a:pPr>
            <a:endParaRPr lang="en-US" altLang="en-US" sz="1200" dirty="0">
              <a:solidFill>
                <a:prstClr val="black"/>
              </a:solidFill>
            </a:endParaRPr>
          </a:p>
          <a:p>
            <a:pPr>
              <a:defRPr/>
            </a:pPr>
            <a:endParaRPr lang="en-US" altLang="en-US" sz="1200" dirty="0">
              <a:solidFill>
                <a:prstClr val="black"/>
              </a:solidFill>
            </a:endParaRPr>
          </a:p>
          <a:p>
            <a:pPr>
              <a:defRPr/>
            </a:pPr>
            <a:endParaRPr lang="en-US" altLang="en-US" sz="1200" dirty="0">
              <a:solidFill>
                <a:prstClr val="black"/>
              </a:solidFill>
            </a:endParaRPr>
          </a:p>
          <a:p>
            <a:pPr>
              <a:defRPr/>
            </a:pPr>
            <a:endParaRPr lang="en-US" altLang="en-US" sz="1200" dirty="0">
              <a:solidFill>
                <a:prstClr val="black"/>
              </a:solidFill>
            </a:endParaRPr>
          </a:p>
          <a:p>
            <a:pPr>
              <a:defRPr/>
            </a:pPr>
            <a:endParaRPr lang="en-US" altLang="en-US" sz="1200" dirty="0">
              <a:solidFill>
                <a:prstClr val="black"/>
              </a:solidFill>
            </a:endParaRPr>
          </a:p>
          <a:p>
            <a:pPr>
              <a:defRPr/>
            </a:pPr>
            <a:endParaRPr lang="en-US" altLang="en-US" sz="1200" dirty="0">
              <a:solidFill>
                <a:prstClr val="black"/>
              </a:solidFill>
            </a:endParaRPr>
          </a:p>
          <a:p>
            <a:pPr>
              <a:defRPr/>
            </a:pPr>
            <a:endParaRPr lang="en-US" alt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756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9"/>
          <p:cNvSpPr>
            <a:spLocks noGrp="1"/>
          </p:cNvSpPr>
          <p:nvPr>
            <p:ph type="title"/>
          </p:nvPr>
        </p:nvSpPr>
        <p:spPr>
          <a:xfrm>
            <a:off x="457200" y="168275"/>
            <a:ext cx="8229600" cy="695325"/>
          </a:xfrm>
        </p:spPr>
        <p:txBody>
          <a:bodyPr/>
          <a:lstStyle/>
          <a:p>
            <a:pPr eaLnBrk="1" hangingPunct="1"/>
            <a:r>
              <a:rPr lang="en-ZA" altLang="en-US" sz="2600" dirty="0">
                <a:solidFill>
                  <a:srgbClr val="008000"/>
                </a:solidFill>
              </a:rPr>
              <a:t>PROGRAMME 3 : OCEAN AND COASTS</a:t>
            </a:r>
            <a:endParaRPr lang="en-ZA" altLang="en-US" sz="2600" dirty="0" smtClean="0">
              <a:solidFill>
                <a:srgbClr val="008000"/>
              </a:solidFill>
            </a:endParaRPr>
          </a:p>
        </p:txBody>
      </p:sp>
      <p:graphicFrame>
        <p:nvGraphicFramePr>
          <p:cNvPr id="6" name="Group 1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94481731"/>
              </p:ext>
            </p:extLst>
          </p:nvPr>
        </p:nvGraphicFramePr>
        <p:xfrm>
          <a:off x="193675" y="884260"/>
          <a:ext cx="8493125" cy="4679777"/>
        </p:xfrm>
        <a:graphic>
          <a:graphicData uri="http://schemas.openxmlformats.org/drawingml/2006/table">
            <a:tbl>
              <a:tblPr/>
              <a:tblGrid>
                <a:gridCol w="5405897"/>
                <a:gridCol w="1029076"/>
                <a:gridCol w="1029076"/>
                <a:gridCol w="1029076"/>
              </a:tblGrid>
              <a:tr h="329078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SO: </a:t>
                      </a: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Ocean and coastal environment protected and conserved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91452" marR="9145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1452" marR="9145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1452" marR="9145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91452" marR="9145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9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Performance indicator </a:t>
                      </a:r>
                    </a:p>
                  </a:txBody>
                  <a:tcPr marL="91452" marR="9145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Q1</a:t>
                      </a:r>
                    </a:p>
                  </a:txBody>
                  <a:tcPr marL="91452" marR="9145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Q2</a:t>
                      </a:r>
                    </a:p>
                  </a:txBody>
                  <a:tcPr marL="91452" marR="9145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Q3 </a:t>
                      </a:r>
                    </a:p>
                  </a:txBody>
                  <a:tcPr marL="91452" marR="9145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Ocean management regime developed </a:t>
                      </a: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[AT: </a:t>
                      </a: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Report on the analysis of legislative framework with implication on ocean governance in SA finalised]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27" marR="45727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7" marR="45727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7" marR="45727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7" marR="45727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Ocean management regime developed </a:t>
                      </a: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[AT: </a:t>
                      </a: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Implementation plan for the Ocean Management policy developed]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27" marR="45727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7" marR="45727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7" marR="45727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7" marR="45727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595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Strategies and plans for management of ocean and coastal environment developed and implemented </a:t>
                      </a:r>
                      <a:r>
                        <a:rPr kumimoji="0" lang="en-ZA" sz="14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[AT: National framework implemented]</a:t>
                      </a:r>
                      <a:endParaRPr kumimoji="0" lang="en-US" sz="14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27" marR="45727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sz="1800" dirty="0">
                        <a:solidFill>
                          <a:srgbClr val="FF0000"/>
                        </a:solidFill>
                      </a:endParaRPr>
                    </a:p>
                  </a:txBody>
                  <a:tcPr marL="45728" marR="45728" marT="45748" marB="457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800" dirty="0">
                        <a:solidFill>
                          <a:srgbClr val="FF0000"/>
                        </a:solidFill>
                      </a:endParaRPr>
                    </a:p>
                  </a:txBody>
                  <a:tcPr marL="45728" marR="45728" marT="45748" marB="457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800" dirty="0">
                        <a:solidFill>
                          <a:srgbClr val="FF0000"/>
                        </a:solidFill>
                      </a:endParaRPr>
                    </a:p>
                  </a:txBody>
                  <a:tcPr marL="45728" marR="45728" marT="45748" marB="457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</a:tr>
              <a:tr h="5318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Strategies and plans for management of ocean and coastal environment developed and implemented </a:t>
                      </a:r>
                      <a:r>
                        <a:rPr kumimoji="0" lang="en-ZA" sz="14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[AT: NCMP launched and implementation plan developed]</a:t>
                      </a:r>
                      <a:endParaRPr kumimoji="0" lang="en-US" sz="14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27" marR="45727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7" marR="45727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7" marR="45727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7" marR="45727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</a:tr>
              <a:tr h="5318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Strategies and plans for management of ocean and coastal environment developed and implemented </a:t>
                      </a:r>
                      <a:r>
                        <a:rPr kumimoji="0" lang="en-ZA" sz="14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[AT: Additional 1 plan updated]</a:t>
                      </a:r>
                      <a:endParaRPr kumimoji="0" lang="en-US" sz="14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27" marR="45727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7" marR="45727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7" marR="45727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7" marR="45727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</a:tr>
              <a:tr h="5318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Strategies and plans for management of ocean and coastal environment developed and implemented </a:t>
                      </a:r>
                      <a:r>
                        <a:rPr kumimoji="0" lang="en-ZA" sz="14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[AT: 1 oil spill readiness exercise and 1 training session held]</a:t>
                      </a:r>
                      <a:endParaRPr kumimoji="0" lang="en-US" sz="14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27" marR="45727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7" marR="45727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7" marR="45727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7" marR="45727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</a:tr>
              <a:tr h="5318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Strategies and plans for management of ocean and coastal environment developed and implemented </a:t>
                      </a:r>
                      <a:r>
                        <a:rPr kumimoji="0" lang="en-ZA" sz="12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[AT: 5 estuary management plans developed]</a:t>
                      </a:r>
                      <a:endParaRPr kumimoji="0" lang="en-US" sz="14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27" marR="45727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7" marR="45727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7" marR="45727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7" marR="45727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</a:tr>
            </a:tbl>
          </a:graphicData>
        </a:graphic>
      </p:graphicFrame>
      <p:grpSp>
        <p:nvGrpSpPr>
          <p:cNvPr id="49189" name="Group 6"/>
          <p:cNvGrpSpPr>
            <a:grpSpLocks/>
          </p:cNvGrpSpPr>
          <p:nvPr/>
        </p:nvGrpSpPr>
        <p:grpSpPr bwMode="auto">
          <a:xfrm>
            <a:off x="457200" y="5655829"/>
            <a:ext cx="6934200" cy="215900"/>
            <a:chOff x="685800" y="6400800"/>
            <a:chExt cx="6934200" cy="215900"/>
          </a:xfrm>
        </p:grpSpPr>
        <p:sp>
          <p:nvSpPr>
            <p:cNvPr id="5" name="Rectangle 463"/>
            <p:cNvSpPr>
              <a:spLocks noChangeArrowheads="1"/>
            </p:cNvSpPr>
            <p:nvPr/>
          </p:nvSpPr>
          <p:spPr bwMode="auto">
            <a:xfrm>
              <a:off x="685800" y="6400800"/>
              <a:ext cx="215900" cy="215900"/>
            </a:xfrm>
            <a:prstGeom prst="rect">
              <a:avLst/>
            </a:prstGeom>
            <a:solidFill>
              <a:srgbClr val="66FF3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6525" tIns="46037" rIns="136525" bIns="46037" anchor="b"/>
            <a:lstStyle/>
            <a:p>
              <a:pPr marL="228600" lvl="2" defTabSz="914400"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defRPr/>
              </a:pPr>
              <a:r>
                <a:rPr lang="en-US" sz="1200" kern="0" dirty="0">
                  <a:solidFill>
                    <a:srgbClr val="333399"/>
                  </a:solidFill>
                  <a:latin typeface="Arial" pitchFamily="34" charset="0"/>
                  <a:cs typeface="Arial" pitchFamily="34" charset="0"/>
                </a:rPr>
                <a:t>= On Target</a:t>
              </a:r>
            </a:p>
          </p:txBody>
        </p:sp>
        <p:sp>
          <p:nvSpPr>
            <p:cNvPr id="7" name="Rectangle 464"/>
            <p:cNvSpPr>
              <a:spLocks noChangeArrowheads="1"/>
            </p:cNvSpPr>
            <p:nvPr/>
          </p:nvSpPr>
          <p:spPr bwMode="auto">
            <a:xfrm>
              <a:off x="2590800" y="6400800"/>
              <a:ext cx="215900" cy="21590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6525" tIns="46037" rIns="136525" bIns="46037" anchor="b"/>
            <a:lstStyle/>
            <a:p>
              <a:pPr marL="228600" lvl="2" defTabSz="914400"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defRPr/>
              </a:pPr>
              <a:r>
                <a:rPr lang="en-US" sz="1200" kern="0">
                  <a:solidFill>
                    <a:srgbClr val="333399"/>
                  </a:solidFill>
                  <a:latin typeface="Arial" pitchFamily="34" charset="0"/>
                  <a:cs typeface="Arial" pitchFamily="34" charset="0"/>
                </a:rPr>
                <a:t>= Work in progress</a:t>
              </a:r>
            </a:p>
          </p:txBody>
        </p:sp>
        <p:sp>
          <p:nvSpPr>
            <p:cNvPr id="8" name="Rectangle 465"/>
            <p:cNvSpPr>
              <a:spLocks noChangeArrowheads="1"/>
            </p:cNvSpPr>
            <p:nvPr/>
          </p:nvSpPr>
          <p:spPr bwMode="auto">
            <a:xfrm>
              <a:off x="4724400" y="6400800"/>
              <a:ext cx="215900" cy="21590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6525" tIns="46037" rIns="136525" bIns="46037" anchor="b"/>
            <a:lstStyle/>
            <a:p>
              <a:pPr marL="228600" lvl="2" defTabSz="914400"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defRPr/>
              </a:pPr>
              <a:r>
                <a:rPr lang="en-US" sz="1200" kern="0">
                  <a:solidFill>
                    <a:srgbClr val="333399"/>
                  </a:solidFill>
                  <a:latin typeface="Arial" pitchFamily="34" charset="0"/>
                  <a:cs typeface="Arial" pitchFamily="34" charset="0"/>
                </a:rPr>
                <a:t>= Off target</a:t>
              </a:r>
            </a:p>
          </p:txBody>
        </p:sp>
        <p:sp>
          <p:nvSpPr>
            <p:cNvPr id="9" name="Rectangle 465"/>
            <p:cNvSpPr>
              <a:spLocks noChangeArrowheads="1"/>
            </p:cNvSpPr>
            <p:nvPr/>
          </p:nvSpPr>
          <p:spPr bwMode="auto">
            <a:xfrm>
              <a:off x="6248400" y="6400800"/>
              <a:ext cx="215900" cy="215900"/>
            </a:xfrm>
            <a:prstGeom prst="rect">
              <a:avLst/>
            </a:prstGeom>
            <a:solidFill>
              <a:srgbClr val="00B0F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6525" tIns="46037" rIns="136525" bIns="46037" anchor="b"/>
            <a:lstStyle/>
            <a:p>
              <a:pPr marL="228600" lvl="2" defTabSz="914400"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defRPr/>
              </a:pPr>
              <a:endParaRPr lang="en-US" sz="1200" kern="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endParaRPr>
            </a:p>
            <a:p>
              <a:pPr marL="228600" lvl="2" defTabSz="914400"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defRPr/>
              </a:pPr>
              <a:endParaRPr lang="en-US" sz="1200" kern="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endParaRPr>
            </a:p>
            <a:p>
              <a:pPr marL="228600" lvl="2" defTabSz="914400"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defRPr/>
              </a:pPr>
              <a:r>
                <a:rPr lang="en-US" sz="1200" kern="0" dirty="0">
                  <a:solidFill>
                    <a:srgbClr val="333399"/>
                  </a:solidFill>
                  <a:latin typeface="Arial" pitchFamily="34" charset="0"/>
                  <a:cs typeface="Arial" pitchFamily="34" charset="0"/>
                </a:rPr>
                <a:t>= No</a:t>
              </a:r>
            </a:p>
            <a:p>
              <a:pPr marL="228600" lvl="2" defTabSz="914400"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defRPr/>
              </a:pPr>
              <a:r>
                <a:rPr lang="en-US" sz="1200" kern="0" dirty="0">
                  <a:solidFill>
                    <a:srgbClr val="333399"/>
                  </a:solidFill>
                  <a:latin typeface="Arial" pitchFamily="34" charset="0"/>
                  <a:cs typeface="Arial" pitchFamily="34" charset="0"/>
                </a:rPr>
                <a:t>milestone</a:t>
              </a:r>
            </a:p>
          </p:txBody>
        </p:sp>
        <p:sp>
          <p:nvSpPr>
            <p:cNvPr id="10" name="Rectangle 465"/>
            <p:cNvSpPr>
              <a:spLocks noChangeArrowheads="1"/>
            </p:cNvSpPr>
            <p:nvPr/>
          </p:nvSpPr>
          <p:spPr bwMode="auto">
            <a:xfrm>
              <a:off x="7404100" y="6400800"/>
              <a:ext cx="215900" cy="215900"/>
            </a:xfrm>
            <a:prstGeom prst="rect">
              <a:avLst/>
            </a:prstGeom>
            <a:solidFill>
              <a:srgbClr val="0BE74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6525" tIns="46037" rIns="136525" bIns="46037" anchor="b"/>
            <a:lstStyle/>
            <a:p>
              <a:pPr marL="228600" lvl="2" defTabSz="914400"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defRPr/>
              </a:pPr>
              <a:r>
                <a:rPr lang="en-US" sz="1200" kern="0" dirty="0">
                  <a:solidFill>
                    <a:srgbClr val="333399"/>
                  </a:solidFill>
                  <a:latin typeface="Arial" charset="0"/>
                </a:rPr>
                <a:t>= Information not </a:t>
              </a:r>
            </a:p>
            <a:p>
              <a:pPr marL="228600" lvl="2" defTabSz="914400"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defRPr/>
              </a:pPr>
              <a:r>
                <a:rPr lang="en-US" sz="1200" kern="0" dirty="0">
                  <a:solidFill>
                    <a:srgbClr val="333399"/>
                  </a:solidFill>
                  <a:latin typeface="Arial" charset="0"/>
                </a:rPr>
                <a:t>provided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9"/>
          <p:cNvSpPr>
            <a:spLocks noGrp="1"/>
          </p:cNvSpPr>
          <p:nvPr>
            <p:ph type="title"/>
          </p:nvPr>
        </p:nvSpPr>
        <p:spPr>
          <a:xfrm>
            <a:off x="457200" y="168275"/>
            <a:ext cx="8229600" cy="695325"/>
          </a:xfrm>
        </p:spPr>
        <p:txBody>
          <a:bodyPr/>
          <a:lstStyle/>
          <a:p>
            <a:pPr eaLnBrk="1" hangingPunct="1"/>
            <a:r>
              <a:rPr lang="en-ZA" altLang="en-US" sz="2600" dirty="0">
                <a:solidFill>
                  <a:srgbClr val="008000"/>
                </a:solidFill>
              </a:rPr>
              <a:t>PROGRAMME </a:t>
            </a:r>
            <a:r>
              <a:rPr lang="en-ZA" altLang="en-US" sz="2600" dirty="0" smtClean="0">
                <a:solidFill>
                  <a:srgbClr val="008000"/>
                </a:solidFill>
              </a:rPr>
              <a:t>3: </a:t>
            </a:r>
            <a:r>
              <a:rPr lang="en-ZA" altLang="en-US" sz="2600" dirty="0">
                <a:solidFill>
                  <a:srgbClr val="008000"/>
                </a:solidFill>
              </a:rPr>
              <a:t>OCEAN AND COASTS</a:t>
            </a:r>
            <a:endParaRPr lang="en-ZA" altLang="en-US" sz="2600" dirty="0" smtClean="0">
              <a:solidFill>
                <a:srgbClr val="008000"/>
              </a:solidFill>
            </a:endParaRPr>
          </a:p>
        </p:txBody>
      </p:sp>
      <p:graphicFrame>
        <p:nvGraphicFramePr>
          <p:cNvPr id="6" name="Group 1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25680414"/>
              </p:ext>
            </p:extLst>
          </p:nvPr>
        </p:nvGraphicFramePr>
        <p:xfrm>
          <a:off x="193674" y="736810"/>
          <a:ext cx="8493125" cy="4387160"/>
        </p:xfrm>
        <a:graphic>
          <a:graphicData uri="http://schemas.openxmlformats.org/drawingml/2006/table">
            <a:tbl>
              <a:tblPr/>
              <a:tblGrid>
                <a:gridCol w="5405897"/>
                <a:gridCol w="1029076"/>
                <a:gridCol w="1029076"/>
                <a:gridCol w="1029076"/>
              </a:tblGrid>
              <a:tr h="216284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SO: Ocean and coastal environment protected and conserved</a:t>
                      </a:r>
                    </a:p>
                  </a:txBody>
                  <a:tcPr marL="91452" marR="9145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1452" marR="9145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1452" marR="9145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91452" marR="9145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13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Performance indicator </a:t>
                      </a:r>
                    </a:p>
                  </a:txBody>
                  <a:tcPr marL="91452" marR="9145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Q1</a:t>
                      </a:r>
                    </a:p>
                  </a:txBody>
                  <a:tcPr marL="91452" marR="9145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Q2</a:t>
                      </a:r>
                    </a:p>
                  </a:txBody>
                  <a:tcPr marL="91452" marR="9145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Q3 </a:t>
                      </a:r>
                    </a:p>
                  </a:txBody>
                  <a:tcPr marL="91452" marR="9145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Strategies and plans for management of ocean and coastal environment developed and implemented </a:t>
                      </a:r>
                      <a:r>
                        <a:rPr kumimoji="0" lang="en-ZA" sz="14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[AT: One new draft protected Marine Species Plan developed (Turtle)]</a:t>
                      </a:r>
                      <a:endParaRPr kumimoji="0" lang="en-US" sz="14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27" marR="45727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7" marR="45727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7" marR="45727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7" marR="45727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</a:tr>
              <a:tr h="2990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Percentage of coastline with formal protection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27" marR="45727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7" marR="45727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7" marR="45727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7" marR="45727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030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Percentage increase of total area of EEZ under protection and managed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27" marR="45727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7" marR="45727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7" marR="45727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7" marR="45727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3636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Number of relief voyages to remote stations (Antarctica and Islands) undertaken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27" marR="45727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7" marR="45727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7" marR="45727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7" marR="45727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</a:tr>
              <a:tr h="227458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SO:  Strengthened science policy interface</a:t>
                      </a:r>
                    </a:p>
                  </a:txBody>
                  <a:tcPr marL="45727" marR="45727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7" marR="45727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7" marR="45727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27" marR="45727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Ocean and coastal research projects, surveys completed and monitoring projects undertaken </a:t>
                      </a: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[AT: 4 Surveys of priority habitats]</a:t>
                      </a:r>
                      <a:endParaRPr kumimoji="0" lang="en-ZA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27" marR="45727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7" marR="45727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7" marR="45727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7" marR="45727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</a:tr>
              <a:tr h="5318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Ocean and coastal research projects, surveys completed and monitoring projects undertaken </a:t>
                      </a: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[AT: Seabird population estimates for 12 species around SA and 2 Southern Ocean species]</a:t>
                      </a:r>
                      <a:endParaRPr kumimoji="0" lang="en-ZA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27" marR="45727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7" marR="45727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7" marR="45727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7" marR="45727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</a:tr>
              <a:tr h="3496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Ocean and coastal research projects, surveys completed and monitoring projects undertaken </a:t>
                      </a: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[AT: 2 Coastal research projects completed]</a:t>
                      </a:r>
                      <a:endParaRPr kumimoji="0" lang="en-ZA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27" marR="45727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7" marR="45727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7" marR="45727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7" marR="45727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</a:tr>
            </a:tbl>
          </a:graphicData>
        </a:graphic>
      </p:graphicFrame>
      <p:grpSp>
        <p:nvGrpSpPr>
          <p:cNvPr id="49189" name="Group 6"/>
          <p:cNvGrpSpPr>
            <a:grpSpLocks/>
          </p:cNvGrpSpPr>
          <p:nvPr/>
        </p:nvGrpSpPr>
        <p:grpSpPr bwMode="auto">
          <a:xfrm>
            <a:off x="457200" y="5251383"/>
            <a:ext cx="6934200" cy="215900"/>
            <a:chOff x="685800" y="6400800"/>
            <a:chExt cx="6934200" cy="215900"/>
          </a:xfrm>
        </p:grpSpPr>
        <p:sp>
          <p:nvSpPr>
            <p:cNvPr id="5" name="Rectangle 463"/>
            <p:cNvSpPr>
              <a:spLocks noChangeArrowheads="1"/>
            </p:cNvSpPr>
            <p:nvPr/>
          </p:nvSpPr>
          <p:spPr bwMode="auto">
            <a:xfrm>
              <a:off x="685800" y="6400800"/>
              <a:ext cx="215900" cy="215900"/>
            </a:xfrm>
            <a:prstGeom prst="rect">
              <a:avLst/>
            </a:prstGeom>
            <a:solidFill>
              <a:srgbClr val="66FF3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6525" tIns="46037" rIns="136525" bIns="46037" anchor="b"/>
            <a:lstStyle/>
            <a:p>
              <a:pPr marL="228600" lvl="2" defTabSz="914400"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defRPr/>
              </a:pPr>
              <a:r>
                <a:rPr lang="en-US" sz="1200" kern="0" dirty="0">
                  <a:solidFill>
                    <a:srgbClr val="333399"/>
                  </a:solidFill>
                  <a:latin typeface="Arial" pitchFamily="34" charset="0"/>
                  <a:cs typeface="Arial" pitchFamily="34" charset="0"/>
                </a:rPr>
                <a:t>= On Target</a:t>
              </a:r>
            </a:p>
          </p:txBody>
        </p:sp>
        <p:sp>
          <p:nvSpPr>
            <p:cNvPr id="7" name="Rectangle 464"/>
            <p:cNvSpPr>
              <a:spLocks noChangeArrowheads="1"/>
            </p:cNvSpPr>
            <p:nvPr/>
          </p:nvSpPr>
          <p:spPr bwMode="auto">
            <a:xfrm>
              <a:off x="2590800" y="6400800"/>
              <a:ext cx="215900" cy="21590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6525" tIns="46037" rIns="136525" bIns="46037" anchor="b"/>
            <a:lstStyle/>
            <a:p>
              <a:pPr marL="228600" lvl="2" defTabSz="914400"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defRPr/>
              </a:pPr>
              <a:r>
                <a:rPr lang="en-US" sz="1200" kern="0">
                  <a:solidFill>
                    <a:srgbClr val="333399"/>
                  </a:solidFill>
                  <a:latin typeface="Arial" pitchFamily="34" charset="0"/>
                  <a:cs typeface="Arial" pitchFamily="34" charset="0"/>
                </a:rPr>
                <a:t>= Work in progress</a:t>
              </a:r>
            </a:p>
          </p:txBody>
        </p:sp>
        <p:sp>
          <p:nvSpPr>
            <p:cNvPr id="8" name="Rectangle 465"/>
            <p:cNvSpPr>
              <a:spLocks noChangeArrowheads="1"/>
            </p:cNvSpPr>
            <p:nvPr/>
          </p:nvSpPr>
          <p:spPr bwMode="auto">
            <a:xfrm>
              <a:off x="4724400" y="6400800"/>
              <a:ext cx="215900" cy="21590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6525" tIns="46037" rIns="136525" bIns="46037" anchor="b"/>
            <a:lstStyle/>
            <a:p>
              <a:pPr marL="228600" lvl="2" defTabSz="914400"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defRPr/>
              </a:pPr>
              <a:r>
                <a:rPr lang="en-US" sz="1200" kern="0">
                  <a:solidFill>
                    <a:srgbClr val="333399"/>
                  </a:solidFill>
                  <a:latin typeface="Arial" pitchFamily="34" charset="0"/>
                  <a:cs typeface="Arial" pitchFamily="34" charset="0"/>
                </a:rPr>
                <a:t>= Off target</a:t>
              </a:r>
            </a:p>
          </p:txBody>
        </p:sp>
        <p:sp>
          <p:nvSpPr>
            <p:cNvPr id="9" name="Rectangle 465"/>
            <p:cNvSpPr>
              <a:spLocks noChangeArrowheads="1"/>
            </p:cNvSpPr>
            <p:nvPr/>
          </p:nvSpPr>
          <p:spPr bwMode="auto">
            <a:xfrm>
              <a:off x="6248400" y="6400800"/>
              <a:ext cx="215900" cy="215900"/>
            </a:xfrm>
            <a:prstGeom prst="rect">
              <a:avLst/>
            </a:prstGeom>
            <a:solidFill>
              <a:srgbClr val="00B0F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6525" tIns="46037" rIns="136525" bIns="46037" anchor="b"/>
            <a:lstStyle/>
            <a:p>
              <a:pPr marL="228600" lvl="2" defTabSz="914400"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defRPr/>
              </a:pPr>
              <a:endParaRPr lang="en-US" sz="1200" kern="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endParaRPr>
            </a:p>
            <a:p>
              <a:pPr marL="228600" lvl="2" defTabSz="914400"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defRPr/>
              </a:pPr>
              <a:endParaRPr lang="en-US" sz="1200" kern="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endParaRPr>
            </a:p>
            <a:p>
              <a:pPr marL="228600" lvl="2" defTabSz="914400"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defRPr/>
              </a:pPr>
              <a:r>
                <a:rPr lang="en-US" sz="1200" kern="0" dirty="0">
                  <a:solidFill>
                    <a:srgbClr val="333399"/>
                  </a:solidFill>
                  <a:latin typeface="Arial" pitchFamily="34" charset="0"/>
                  <a:cs typeface="Arial" pitchFamily="34" charset="0"/>
                </a:rPr>
                <a:t>= No</a:t>
              </a:r>
            </a:p>
            <a:p>
              <a:pPr marL="228600" lvl="2" defTabSz="914400"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defRPr/>
              </a:pPr>
              <a:r>
                <a:rPr lang="en-US" sz="1200" kern="0" dirty="0">
                  <a:solidFill>
                    <a:srgbClr val="333399"/>
                  </a:solidFill>
                  <a:latin typeface="Arial" pitchFamily="34" charset="0"/>
                  <a:cs typeface="Arial" pitchFamily="34" charset="0"/>
                </a:rPr>
                <a:t>milestone</a:t>
              </a:r>
            </a:p>
          </p:txBody>
        </p:sp>
        <p:sp>
          <p:nvSpPr>
            <p:cNvPr id="10" name="Rectangle 465"/>
            <p:cNvSpPr>
              <a:spLocks noChangeArrowheads="1"/>
            </p:cNvSpPr>
            <p:nvPr/>
          </p:nvSpPr>
          <p:spPr bwMode="auto">
            <a:xfrm>
              <a:off x="7404100" y="6400800"/>
              <a:ext cx="215900" cy="215900"/>
            </a:xfrm>
            <a:prstGeom prst="rect">
              <a:avLst/>
            </a:prstGeom>
            <a:solidFill>
              <a:srgbClr val="F79646">
                <a:lumMod val="50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6525" tIns="46037" rIns="136525" bIns="46037" anchor="b"/>
            <a:lstStyle/>
            <a:p>
              <a:pPr marL="228600" lvl="2" defTabSz="914400"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defRPr/>
              </a:pPr>
              <a:r>
                <a:rPr lang="en-US" sz="1200" kern="0" dirty="0">
                  <a:solidFill>
                    <a:srgbClr val="333399"/>
                  </a:solidFill>
                  <a:latin typeface="Arial" charset="0"/>
                </a:rPr>
                <a:t>= Information not </a:t>
              </a:r>
            </a:p>
            <a:p>
              <a:pPr marL="228600" lvl="2" defTabSz="914400"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defRPr/>
              </a:pPr>
              <a:r>
                <a:rPr lang="en-US" sz="1200" kern="0" dirty="0">
                  <a:solidFill>
                    <a:srgbClr val="333399"/>
                  </a:solidFill>
                  <a:latin typeface="Arial" charset="0"/>
                </a:rPr>
                <a:t>provided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51766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ub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PROGRAMME 1 : ADMINISTRATION</a:t>
            </a:r>
          </a:p>
        </p:txBody>
      </p:sp>
    </p:spTree>
    <p:extLst>
      <p:ext uri="{BB962C8B-B14F-4D97-AF65-F5344CB8AC3E}">
        <p14:creationId xmlns:p14="http://schemas.microsoft.com/office/powerpoint/2010/main" xmlns="" val="258798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9"/>
          <p:cNvSpPr>
            <a:spLocks noGrp="1"/>
          </p:cNvSpPr>
          <p:nvPr>
            <p:ph type="title"/>
          </p:nvPr>
        </p:nvSpPr>
        <p:spPr>
          <a:xfrm>
            <a:off x="457200" y="168275"/>
            <a:ext cx="8229600" cy="695325"/>
          </a:xfrm>
        </p:spPr>
        <p:txBody>
          <a:bodyPr/>
          <a:lstStyle/>
          <a:p>
            <a:pPr eaLnBrk="1" hangingPunct="1"/>
            <a:r>
              <a:rPr lang="en-ZA" altLang="en-US" sz="2600" dirty="0">
                <a:solidFill>
                  <a:srgbClr val="008000"/>
                </a:solidFill>
              </a:rPr>
              <a:t>PROGRAMME 3 : OCEAN AND COASTS</a:t>
            </a:r>
            <a:endParaRPr lang="en-ZA" altLang="en-US" sz="2600" dirty="0" smtClean="0">
              <a:solidFill>
                <a:srgbClr val="008000"/>
              </a:solidFill>
            </a:endParaRPr>
          </a:p>
        </p:txBody>
      </p:sp>
      <p:graphicFrame>
        <p:nvGraphicFramePr>
          <p:cNvPr id="6" name="Group 1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97403533"/>
              </p:ext>
            </p:extLst>
          </p:nvPr>
        </p:nvGraphicFramePr>
        <p:xfrm>
          <a:off x="193675" y="884260"/>
          <a:ext cx="8493125" cy="4629634"/>
        </p:xfrm>
        <a:graphic>
          <a:graphicData uri="http://schemas.openxmlformats.org/drawingml/2006/table">
            <a:tbl>
              <a:tblPr/>
              <a:tblGrid>
                <a:gridCol w="5405897"/>
                <a:gridCol w="1029076"/>
                <a:gridCol w="1029076"/>
                <a:gridCol w="1029076"/>
              </a:tblGrid>
              <a:tr h="25874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SO:  Strengthened science policy interface</a:t>
                      </a:r>
                    </a:p>
                  </a:txBody>
                  <a:tcPr marL="91452" marR="9145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1452" marR="9145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1452" marR="9145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91452" marR="9145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7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Performance indicator </a:t>
                      </a:r>
                    </a:p>
                  </a:txBody>
                  <a:tcPr marL="91452" marR="9145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Q1</a:t>
                      </a:r>
                    </a:p>
                  </a:txBody>
                  <a:tcPr marL="91452" marR="9145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Q2</a:t>
                      </a:r>
                    </a:p>
                  </a:txBody>
                  <a:tcPr marL="91452" marR="9145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Q3 </a:t>
                      </a:r>
                    </a:p>
                  </a:txBody>
                  <a:tcPr marL="91452" marR="9145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1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Number of interventions aimed at advancing the biodiversity science policy interface </a:t>
                      </a: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[AT: Biodiversity Research strategy finalised]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27" marR="45727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7" marR="45727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7" marR="45727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7" marR="45727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</a:tr>
              <a:tr h="5913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Number of interventions aimed at advancing the biodiversity science policy interface </a:t>
                      </a: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[AT: National IPBES hub established]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27" marR="45727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7" marR="45727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7" marR="45727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7" marR="45727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</a:tr>
              <a:tr h="6385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Number of interventions aimed at advancing the biodiversity science policy interface </a:t>
                      </a: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[AT: Elephant research strategy approved]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27" marR="45727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sz="1800" dirty="0"/>
                    </a:p>
                  </a:txBody>
                  <a:tcPr marL="45728" marR="45728" marT="45748" marB="457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800" dirty="0"/>
                    </a:p>
                  </a:txBody>
                  <a:tcPr marL="45728" marR="45728" marT="45748" marB="457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800" dirty="0"/>
                    </a:p>
                  </a:txBody>
                  <a:tcPr marL="45728" marR="45728" marT="45748" marB="457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</a:tr>
              <a:tr h="6385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Number of interventions aimed at advancing the biodiversity science policy interface </a:t>
                      </a: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[AT: Phase 1: UNCCD DLDD land cover mapping impact indicator research finalised]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27" marR="45727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sz="1800" dirty="0"/>
                    </a:p>
                  </a:txBody>
                  <a:tcPr marL="45728" marR="45728" marT="45748" marB="457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800" dirty="0"/>
                    </a:p>
                  </a:txBody>
                  <a:tcPr marL="45728" marR="45728" marT="45748" marB="457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800" dirty="0"/>
                    </a:p>
                  </a:txBody>
                  <a:tcPr marL="45728" marR="45728" marT="45748" marB="457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</a:tr>
              <a:tr h="6385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Number of interventions aimed at advancing the biodiversity science policy interface </a:t>
                      </a: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[AT: Report on the extent of MON810 insect resistance finalised]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27" marR="45727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sz="1800" dirty="0"/>
                    </a:p>
                  </a:txBody>
                  <a:tcPr marL="45728" marR="45728" marT="45748" marB="457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800" dirty="0"/>
                    </a:p>
                  </a:txBody>
                  <a:tcPr marL="45728" marR="45728" marT="45748" marB="457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800" dirty="0"/>
                    </a:p>
                  </a:txBody>
                  <a:tcPr marL="45728" marR="45728" marT="45748" marB="457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834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Number of interventions aimed at advancing the biodiversity science policy interface </a:t>
                      </a: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[AT: 2 Science/policy input Reports compiled on Risk Analysis for intensive breeding in the wildlife sector; and State of play report on Predator control and conservation]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27" marR="45727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sz="1800" dirty="0"/>
                    </a:p>
                  </a:txBody>
                  <a:tcPr marL="45728" marR="45728" marT="45748" marB="457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800" dirty="0"/>
                    </a:p>
                  </a:txBody>
                  <a:tcPr marL="45728" marR="45728" marT="45748" marB="457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800" dirty="0"/>
                    </a:p>
                  </a:txBody>
                  <a:tcPr marL="45728" marR="45728" marT="45748" marB="457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pSp>
        <p:nvGrpSpPr>
          <p:cNvPr id="49189" name="Group 6"/>
          <p:cNvGrpSpPr>
            <a:grpSpLocks/>
          </p:cNvGrpSpPr>
          <p:nvPr/>
        </p:nvGrpSpPr>
        <p:grpSpPr bwMode="auto">
          <a:xfrm>
            <a:off x="457200" y="5620660"/>
            <a:ext cx="6934200" cy="215900"/>
            <a:chOff x="685800" y="6400800"/>
            <a:chExt cx="6934200" cy="215900"/>
          </a:xfrm>
        </p:grpSpPr>
        <p:sp>
          <p:nvSpPr>
            <p:cNvPr id="5" name="Rectangle 463"/>
            <p:cNvSpPr>
              <a:spLocks noChangeArrowheads="1"/>
            </p:cNvSpPr>
            <p:nvPr/>
          </p:nvSpPr>
          <p:spPr bwMode="auto">
            <a:xfrm>
              <a:off x="685800" y="6400800"/>
              <a:ext cx="215900" cy="215900"/>
            </a:xfrm>
            <a:prstGeom prst="rect">
              <a:avLst/>
            </a:prstGeom>
            <a:solidFill>
              <a:srgbClr val="66FF3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6525" tIns="46037" rIns="136525" bIns="46037" anchor="b"/>
            <a:lstStyle/>
            <a:p>
              <a:pPr marL="228600" lvl="2" defTabSz="914400"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defRPr/>
              </a:pPr>
              <a:r>
                <a:rPr lang="en-US" sz="1200" kern="0" dirty="0">
                  <a:solidFill>
                    <a:srgbClr val="333399"/>
                  </a:solidFill>
                  <a:latin typeface="Arial" pitchFamily="34" charset="0"/>
                  <a:cs typeface="Arial" pitchFamily="34" charset="0"/>
                </a:rPr>
                <a:t>= On Target</a:t>
              </a:r>
            </a:p>
          </p:txBody>
        </p:sp>
        <p:sp>
          <p:nvSpPr>
            <p:cNvPr id="7" name="Rectangle 464"/>
            <p:cNvSpPr>
              <a:spLocks noChangeArrowheads="1"/>
            </p:cNvSpPr>
            <p:nvPr/>
          </p:nvSpPr>
          <p:spPr bwMode="auto">
            <a:xfrm>
              <a:off x="2590800" y="6400800"/>
              <a:ext cx="215900" cy="21590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6525" tIns="46037" rIns="136525" bIns="46037" anchor="b"/>
            <a:lstStyle/>
            <a:p>
              <a:pPr marL="228600" lvl="2" defTabSz="914400"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defRPr/>
              </a:pPr>
              <a:r>
                <a:rPr lang="en-US" sz="1200" kern="0">
                  <a:solidFill>
                    <a:srgbClr val="333399"/>
                  </a:solidFill>
                  <a:latin typeface="Arial" pitchFamily="34" charset="0"/>
                  <a:cs typeface="Arial" pitchFamily="34" charset="0"/>
                </a:rPr>
                <a:t>= Work in progress</a:t>
              </a:r>
            </a:p>
          </p:txBody>
        </p:sp>
        <p:sp>
          <p:nvSpPr>
            <p:cNvPr id="8" name="Rectangle 465"/>
            <p:cNvSpPr>
              <a:spLocks noChangeArrowheads="1"/>
            </p:cNvSpPr>
            <p:nvPr/>
          </p:nvSpPr>
          <p:spPr bwMode="auto">
            <a:xfrm>
              <a:off x="4724400" y="6400800"/>
              <a:ext cx="215900" cy="21590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6525" tIns="46037" rIns="136525" bIns="46037" anchor="b"/>
            <a:lstStyle/>
            <a:p>
              <a:pPr marL="228600" lvl="2" defTabSz="914400"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defRPr/>
              </a:pPr>
              <a:r>
                <a:rPr lang="en-US" sz="1200" kern="0">
                  <a:solidFill>
                    <a:srgbClr val="333399"/>
                  </a:solidFill>
                  <a:latin typeface="Arial" pitchFamily="34" charset="0"/>
                  <a:cs typeface="Arial" pitchFamily="34" charset="0"/>
                </a:rPr>
                <a:t>= Off target</a:t>
              </a:r>
            </a:p>
          </p:txBody>
        </p:sp>
        <p:sp>
          <p:nvSpPr>
            <p:cNvPr id="9" name="Rectangle 465"/>
            <p:cNvSpPr>
              <a:spLocks noChangeArrowheads="1"/>
            </p:cNvSpPr>
            <p:nvPr/>
          </p:nvSpPr>
          <p:spPr bwMode="auto">
            <a:xfrm>
              <a:off x="6248400" y="6400800"/>
              <a:ext cx="215900" cy="215900"/>
            </a:xfrm>
            <a:prstGeom prst="rect">
              <a:avLst/>
            </a:prstGeom>
            <a:solidFill>
              <a:srgbClr val="00B0F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6525" tIns="46037" rIns="136525" bIns="46037" anchor="b"/>
            <a:lstStyle/>
            <a:p>
              <a:pPr marL="228600" lvl="2" defTabSz="914400"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defRPr/>
              </a:pPr>
              <a:endParaRPr lang="en-US" sz="1200" kern="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endParaRPr>
            </a:p>
            <a:p>
              <a:pPr marL="228600" lvl="2" defTabSz="914400"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defRPr/>
              </a:pPr>
              <a:endParaRPr lang="en-US" sz="1200" kern="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endParaRPr>
            </a:p>
            <a:p>
              <a:pPr marL="228600" lvl="2" defTabSz="914400"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defRPr/>
              </a:pPr>
              <a:r>
                <a:rPr lang="en-US" sz="1200" kern="0" dirty="0">
                  <a:solidFill>
                    <a:srgbClr val="333399"/>
                  </a:solidFill>
                  <a:latin typeface="Arial" pitchFamily="34" charset="0"/>
                  <a:cs typeface="Arial" pitchFamily="34" charset="0"/>
                </a:rPr>
                <a:t>= No</a:t>
              </a:r>
            </a:p>
            <a:p>
              <a:pPr marL="228600" lvl="2" defTabSz="914400"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defRPr/>
              </a:pPr>
              <a:r>
                <a:rPr lang="en-US" sz="1200" kern="0" dirty="0">
                  <a:solidFill>
                    <a:srgbClr val="333399"/>
                  </a:solidFill>
                  <a:latin typeface="Arial" pitchFamily="34" charset="0"/>
                  <a:cs typeface="Arial" pitchFamily="34" charset="0"/>
                </a:rPr>
                <a:t>milestone</a:t>
              </a:r>
            </a:p>
          </p:txBody>
        </p:sp>
        <p:sp>
          <p:nvSpPr>
            <p:cNvPr id="10" name="Rectangle 465"/>
            <p:cNvSpPr>
              <a:spLocks noChangeArrowheads="1"/>
            </p:cNvSpPr>
            <p:nvPr/>
          </p:nvSpPr>
          <p:spPr bwMode="auto">
            <a:xfrm>
              <a:off x="7404100" y="6400800"/>
              <a:ext cx="215900" cy="215900"/>
            </a:xfrm>
            <a:prstGeom prst="rect">
              <a:avLst/>
            </a:prstGeom>
            <a:solidFill>
              <a:srgbClr val="F79646">
                <a:lumMod val="50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6525" tIns="46037" rIns="136525" bIns="46037" anchor="b"/>
            <a:lstStyle/>
            <a:p>
              <a:pPr marL="228600" lvl="2" defTabSz="914400"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defRPr/>
              </a:pPr>
              <a:r>
                <a:rPr lang="en-US" sz="1200" kern="0" dirty="0">
                  <a:solidFill>
                    <a:srgbClr val="333399"/>
                  </a:solidFill>
                  <a:latin typeface="Arial" charset="0"/>
                </a:rPr>
                <a:t>= Information not </a:t>
              </a:r>
            </a:p>
            <a:p>
              <a:pPr marL="228600" lvl="2" defTabSz="914400"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defRPr/>
              </a:pPr>
              <a:r>
                <a:rPr lang="en-US" sz="1200" kern="0" dirty="0">
                  <a:solidFill>
                    <a:srgbClr val="333399"/>
                  </a:solidFill>
                  <a:latin typeface="Arial" charset="0"/>
                </a:rPr>
                <a:t>provided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23505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9"/>
          <p:cNvSpPr>
            <a:spLocks noGrp="1"/>
          </p:cNvSpPr>
          <p:nvPr>
            <p:ph type="title"/>
          </p:nvPr>
        </p:nvSpPr>
        <p:spPr>
          <a:xfrm>
            <a:off x="457200" y="168275"/>
            <a:ext cx="8229600" cy="695325"/>
          </a:xfrm>
        </p:spPr>
        <p:txBody>
          <a:bodyPr/>
          <a:lstStyle/>
          <a:p>
            <a:pPr eaLnBrk="1" hangingPunct="1"/>
            <a:r>
              <a:rPr lang="en-ZA" altLang="en-US" sz="2600" dirty="0">
                <a:solidFill>
                  <a:srgbClr val="008000"/>
                </a:solidFill>
              </a:rPr>
              <a:t>PROGRAMME 3 : OCEAN AND COASTS</a:t>
            </a:r>
            <a:endParaRPr lang="en-ZA" altLang="en-US" sz="2600" dirty="0" smtClean="0">
              <a:solidFill>
                <a:srgbClr val="008000"/>
              </a:solidFill>
            </a:endParaRPr>
          </a:p>
        </p:txBody>
      </p:sp>
      <p:graphicFrame>
        <p:nvGraphicFramePr>
          <p:cNvPr id="6" name="Group 1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22229499"/>
              </p:ext>
            </p:extLst>
          </p:nvPr>
        </p:nvGraphicFramePr>
        <p:xfrm>
          <a:off x="193675" y="884260"/>
          <a:ext cx="8493125" cy="2125485"/>
        </p:xfrm>
        <a:graphic>
          <a:graphicData uri="http://schemas.openxmlformats.org/drawingml/2006/table">
            <a:tbl>
              <a:tblPr/>
              <a:tblGrid>
                <a:gridCol w="5405897"/>
                <a:gridCol w="1029076"/>
                <a:gridCol w="1029076"/>
                <a:gridCol w="1029076"/>
              </a:tblGrid>
              <a:tr h="320286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SO:  Strengthened science policy interface</a:t>
                      </a:r>
                    </a:p>
                  </a:txBody>
                  <a:tcPr marL="91452" marR="9145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1452" marR="9145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1452" marR="9145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91452" marR="9145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6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Performance indicator </a:t>
                      </a:r>
                    </a:p>
                  </a:txBody>
                  <a:tcPr marL="91452" marR="9145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Q1</a:t>
                      </a:r>
                    </a:p>
                  </a:txBody>
                  <a:tcPr marL="91452" marR="9145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Q2</a:t>
                      </a:r>
                    </a:p>
                  </a:txBody>
                  <a:tcPr marL="91452" marR="9145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Q3</a:t>
                      </a:r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US" sz="1400" b="1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1452" marR="9145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30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Number of observational platforms contributing to an ocean and coastal observation and monitoring network 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27" marR="45727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7" marR="45727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7" marR="45727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7" marR="45727" marT="45744" marB="457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835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Number of ecosystem process studies undertaken</a:t>
                      </a:r>
                      <a:endParaRPr kumimoji="0" lang="en-US" sz="14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27" marR="45727" marT="45744" marB="457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sz="1800" dirty="0"/>
                    </a:p>
                  </a:txBody>
                  <a:tcPr marL="45728" marR="45728" marT="45748" marB="457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800" dirty="0"/>
                    </a:p>
                  </a:txBody>
                  <a:tcPr marL="45728" marR="45728" marT="45748" marB="457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800" dirty="0"/>
                    </a:p>
                  </a:txBody>
                  <a:tcPr marL="45728" marR="45728" marT="45748" marB="457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pSp>
        <p:nvGrpSpPr>
          <p:cNvPr id="49189" name="Group 6"/>
          <p:cNvGrpSpPr>
            <a:grpSpLocks/>
          </p:cNvGrpSpPr>
          <p:nvPr/>
        </p:nvGrpSpPr>
        <p:grpSpPr bwMode="auto">
          <a:xfrm>
            <a:off x="457200" y="5251383"/>
            <a:ext cx="6934200" cy="215900"/>
            <a:chOff x="685800" y="6400800"/>
            <a:chExt cx="6934200" cy="215900"/>
          </a:xfrm>
        </p:grpSpPr>
        <p:sp>
          <p:nvSpPr>
            <p:cNvPr id="5" name="Rectangle 463"/>
            <p:cNvSpPr>
              <a:spLocks noChangeArrowheads="1"/>
            </p:cNvSpPr>
            <p:nvPr/>
          </p:nvSpPr>
          <p:spPr bwMode="auto">
            <a:xfrm>
              <a:off x="685800" y="6400800"/>
              <a:ext cx="215900" cy="215900"/>
            </a:xfrm>
            <a:prstGeom prst="rect">
              <a:avLst/>
            </a:prstGeom>
            <a:solidFill>
              <a:srgbClr val="66FF3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6525" tIns="46037" rIns="136525" bIns="46037" anchor="b"/>
            <a:lstStyle/>
            <a:p>
              <a:pPr marL="228600" lvl="2" defTabSz="914400"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defRPr/>
              </a:pPr>
              <a:r>
                <a:rPr lang="en-US" sz="1200" kern="0" dirty="0">
                  <a:solidFill>
                    <a:srgbClr val="333399"/>
                  </a:solidFill>
                  <a:latin typeface="Arial" pitchFamily="34" charset="0"/>
                  <a:cs typeface="Arial" pitchFamily="34" charset="0"/>
                </a:rPr>
                <a:t>= On Target</a:t>
              </a:r>
            </a:p>
          </p:txBody>
        </p:sp>
        <p:sp>
          <p:nvSpPr>
            <p:cNvPr id="7" name="Rectangle 464"/>
            <p:cNvSpPr>
              <a:spLocks noChangeArrowheads="1"/>
            </p:cNvSpPr>
            <p:nvPr/>
          </p:nvSpPr>
          <p:spPr bwMode="auto">
            <a:xfrm>
              <a:off x="2590800" y="6400800"/>
              <a:ext cx="215900" cy="21590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6525" tIns="46037" rIns="136525" bIns="46037" anchor="b"/>
            <a:lstStyle/>
            <a:p>
              <a:pPr marL="228600" lvl="2" defTabSz="914400"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defRPr/>
              </a:pPr>
              <a:r>
                <a:rPr lang="en-US" sz="1200" kern="0">
                  <a:solidFill>
                    <a:srgbClr val="333399"/>
                  </a:solidFill>
                  <a:latin typeface="Arial" pitchFamily="34" charset="0"/>
                  <a:cs typeface="Arial" pitchFamily="34" charset="0"/>
                </a:rPr>
                <a:t>= Work in progress</a:t>
              </a:r>
            </a:p>
          </p:txBody>
        </p:sp>
        <p:sp>
          <p:nvSpPr>
            <p:cNvPr id="8" name="Rectangle 465"/>
            <p:cNvSpPr>
              <a:spLocks noChangeArrowheads="1"/>
            </p:cNvSpPr>
            <p:nvPr/>
          </p:nvSpPr>
          <p:spPr bwMode="auto">
            <a:xfrm>
              <a:off x="4724400" y="6400800"/>
              <a:ext cx="215900" cy="21590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6525" tIns="46037" rIns="136525" bIns="46037" anchor="b"/>
            <a:lstStyle/>
            <a:p>
              <a:pPr marL="228600" lvl="2" defTabSz="914400"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defRPr/>
              </a:pPr>
              <a:r>
                <a:rPr lang="en-US" sz="1200" kern="0">
                  <a:solidFill>
                    <a:srgbClr val="333399"/>
                  </a:solidFill>
                  <a:latin typeface="Arial" pitchFamily="34" charset="0"/>
                  <a:cs typeface="Arial" pitchFamily="34" charset="0"/>
                </a:rPr>
                <a:t>= Off target</a:t>
              </a:r>
            </a:p>
          </p:txBody>
        </p:sp>
        <p:sp>
          <p:nvSpPr>
            <p:cNvPr id="9" name="Rectangle 465"/>
            <p:cNvSpPr>
              <a:spLocks noChangeArrowheads="1"/>
            </p:cNvSpPr>
            <p:nvPr/>
          </p:nvSpPr>
          <p:spPr bwMode="auto">
            <a:xfrm>
              <a:off x="6248400" y="6400800"/>
              <a:ext cx="215900" cy="215900"/>
            </a:xfrm>
            <a:prstGeom prst="rect">
              <a:avLst/>
            </a:prstGeom>
            <a:solidFill>
              <a:srgbClr val="00B0F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6525" tIns="46037" rIns="136525" bIns="46037" anchor="b"/>
            <a:lstStyle/>
            <a:p>
              <a:pPr marL="228600" lvl="2" defTabSz="914400"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defRPr/>
              </a:pPr>
              <a:endParaRPr lang="en-US" sz="1200" kern="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endParaRPr>
            </a:p>
            <a:p>
              <a:pPr marL="228600" lvl="2" defTabSz="914400"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defRPr/>
              </a:pPr>
              <a:endParaRPr lang="en-US" sz="1200" kern="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endParaRPr>
            </a:p>
            <a:p>
              <a:pPr marL="228600" lvl="2" defTabSz="914400"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defRPr/>
              </a:pPr>
              <a:r>
                <a:rPr lang="en-US" sz="1200" kern="0" dirty="0">
                  <a:solidFill>
                    <a:srgbClr val="333399"/>
                  </a:solidFill>
                  <a:latin typeface="Arial" pitchFamily="34" charset="0"/>
                  <a:cs typeface="Arial" pitchFamily="34" charset="0"/>
                </a:rPr>
                <a:t>= No</a:t>
              </a:r>
            </a:p>
            <a:p>
              <a:pPr marL="228600" lvl="2" defTabSz="914400"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defRPr/>
              </a:pPr>
              <a:r>
                <a:rPr lang="en-US" sz="1200" kern="0" dirty="0">
                  <a:solidFill>
                    <a:srgbClr val="333399"/>
                  </a:solidFill>
                  <a:latin typeface="Arial" pitchFamily="34" charset="0"/>
                  <a:cs typeface="Arial" pitchFamily="34" charset="0"/>
                </a:rPr>
                <a:t>milestone</a:t>
              </a:r>
            </a:p>
          </p:txBody>
        </p:sp>
        <p:sp>
          <p:nvSpPr>
            <p:cNvPr id="10" name="Rectangle 465"/>
            <p:cNvSpPr>
              <a:spLocks noChangeArrowheads="1"/>
            </p:cNvSpPr>
            <p:nvPr/>
          </p:nvSpPr>
          <p:spPr bwMode="auto">
            <a:xfrm>
              <a:off x="7404100" y="6400800"/>
              <a:ext cx="215900" cy="215900"/>
            </a:xfrm>
            <a:prstGeom prst="rect">
              <a:avLst/>
            </a:prstGeom>
            <a:solidFill>
              <a:srgbClr val="F79646">
                <a:lumMod val="50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6525" tIns="46037" rIns="136525" bIns="46037" anchor="b"/>
            <a:lstStyle/>
            <a:p>
              <a:pPr marL="228600" lvl="2" defTabSz="914400"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defRPr/>
              </a:pPr>
              <a:r>
                <a:rPr lang="en-US" sz="1200" kern="0" dirty="0">
                  <a:solidFill>
                    <a:srgbClr val="333399"/>
                  </a:solidFill>
                  <a:latin typeface="Arial" charset="0"/>
                </a:rPr>
                <a:t>= Information not </a:t>
              </a:r>
            </a:p>
            <a:p>
              <a:pPr marL="228600" lvl="2" defTabSz="914400"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defRPr/>
              </a:pPr>
              <a:r>
                <a:rPr lang="en-US" sz="1200" kern="0" dirty="0">
                  <a:solidFill>
                    <a:srgbClr val="333399"/>
                  </a:solidFill>
                  <a:latin typeface="Arial" charset="0"/>
                </a:rPr>
                <a:t>provided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42323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9"/>
          <p:cNvSpPr>
            <a:spLocks noGrp="1"/>
          </p:cNvSpPr>
          <p:nvPr>
            <p:ph type="title"/>
          </p:nvPr>
        </p:nvSpPr>
        <p:spPr>
          <a:xfrm>
            <a:off x="323850" y="115888"/>
            <a:ext cx="8351838" cy="550862"/>
          </a:xfrm>
        </p:spPr>
        <p:txBody>
          <a:bodyPr/>
          <a:lstStyle/>
          <a:p>
            <a:pPr eaLnBrk="1" hangingPunct="1"/>
            <a:r>
              <a:rPr lang="en-US" altLang="en-US" sz="2600" dirty="0" smtClean="0">
                <a:solidFill>
                  <a:srgbClr val="008000"/>
                </a:solidFill>
              </a:rPr>
              <a:t>SUMMARY </a:t>
            </a:r>
            <a:r>
              <a:rPr lang="en-US" altLang="en-US" sz="2600" dirty="0">
                <a:solidFill>
                  <a:srgbClr val="008000"/>
                </a:solidFill>
              </a:rPr>
              <a:t>OF PROGRAMME </a:t>
            </a:r>
            <a:r>
              <a:rPr lang="en-US" altLang="en-US" sz="2600" dirty="0" smtClean="0">
                <a:solidFill>
                  <a:srgbClr val="008000"/>
                </a:solidFill>
              </a:rPr>
              <a:t>3 Q3 </a:t>
            </a:r>
            <a:r>
              <a:rPr lang="en-US" altLang="en-US" sz="2600" dirty="0">
                <a:solidFill>
                  <a:srgbClr val="008000"/>
                </a:solidFill>
              </a:rPr>
              <a:t>PERFORMANCE </a:t>
            </a:r>
            <a:endParaRPr lang="en-ZA" altLang="en-US" sz="2400" b="1" dirty="0" smtClean="0">
              <a:latin typeface="Arial Narrow" pitchFamily="34" charset="0"/>
            </a:endParaRPr>
          </a:p>
        </p:txBody>
      </p:sp>
      <p:graphicFrame>
        <p:nvGraphicFramePr>
          <p:cNvPr id="7" name="Group 1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73042467"/>
              </p:ext>
            </p:extLst>
          </p:nvPr>
        </p:nvGraphicFramePr>
        <p:xfrm>
          <a:off x="323850" y="765175"/>
          <a:ext cx="8496300" cy="1113012"/>
        </p:xfrm>
        <a:graphic>
          <a:graphicData uri="http://schemas.openxmlformats.org/drawingml/2006/table">
            <a:tbl>
              <a:tblPr/>
              <a:tblGrid>
                <a:gridCol w="1588077"/>
                <a:gridCol w="1690255"/>
                <a:gridCol w="1616363"/>
                <a:gridCol w="1745673"/>
                <a:gridCol w="1855932"/>
              </a:tblGrid>
              <a:tr h="4729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% On target</a:t>
                      </a:r>
                      <a:endParaRPr kumimoji="0" lang="en-ZA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8590" marR="685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% Work in progress</a:t>
                      </a:r>
                      <a:endParaRPr kumimoji="0" lang="en-ZA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8590" marR="685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% Off Target</a:t>
                      </a:r>
                      <a:endParaRPr kumimoji="0" lang="en-ZA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8590" marR="685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% No milestone</a:t>
                      </a:r>
                      <a:endParaRPr kumimoji="0" lang="en-ZA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8590" marR="685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% Information not provided</a:t>
                      </a:r>
                      <a:endParaRPr kumimoji="0" lang="en-ZA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8590" marR="685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639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68% (15/22)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27% (6/22)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5% (1/22)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72082693"/>
              </p:ext>
            </p:extLst>
          </p:nvPr>
        </p:nvGraphicFramePr>
        <p:xfrm>
          <a:off x="323850" y="2133600"/>
          <a:ext cx="8496300" cy="3325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ctrTitle"/>
          </p:nvPr>
        </p:nvSpPr>
        <p:spPr>
          <a:xfrm>
            <a:off x="425450" y="1520825"/>
            <a:ext cx="8256588" cy="987425"/>
          </a:xfrm>
        </p:spPr>
        <p:txBody>
          <a:bodyPr/>
          <a:lstStyle/>
          <a:p>
            <a:pPr eaLnBrk="1" hangingPunct="1"/>
            <a:r>
              <a:rPr lang="en-ZA" altLang="en-US" sz="2800" dirty="0" smtClean="0">
                <a:solidFill>
                  <a:schemeClr val="bg1"/>
                </a:solidFill>
              </a:rPr>
              <a:t>PROGRAMME 4: CLIMATE CHANGE AND AIR QUALITY</a:t>
            </a:r>
            <a:endParaRPr lang="en-US" altLang="en-US" sz="2800" dirty="0" smtClean="0">
              <a:solidFill>
                <a:schemeClr val="bg1"/>
              </a:solidFill>
            </a:endParaRPr>
          </a:p>
        </p:txBody>
      </p:sp>
      <p:sp>
        <p:nvSpPr>
          <p:cNvPr id="67587" name="TextBox 8"/>
          <p:cNvSpPr txBox="1">
            <a:spLocks noChangeArrowheads="1"/>
          </p:cNvSpPr>
          <p:nvPr/>
        </p:nvSpPr>
        <p:spPr bwMode="auto">
          <a:xfrm>
            <a:off x="3201988" y="5011738"/>
            <a:ext cx="24193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200" b="1">
                <a:solidFill>
                  <a:srgbClr val="FFFFFF"/>
                </a:solidFill>
              </a:rPr>
              <a:t>Climate Change and Air Quality</a:t>
            </a:r>
            <a:endParaRPr lang="en-US" altLang="en-US" sz="1200">
              <a:solidFill>
                <a:srgbClr val="FFFFFF"/>
              </a:solidFill>
            </a:endParaRPr>
          </a:p>
          <a:p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74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27721272"/>
              </p:ext>
            </p:extLst>
          </p:nvPr>
        </p:nvGraphicFramePr>
        <p:xfrm>
          <a:off x="250824" y="667238"/>
          <a:ext cx="8435974" cy="3617492"/>
        </p:xfrm>
        <a:graphic>
          <a:graphicData uri="http://schemas.openxmlformats.org/drawingml/2006/table">
            <a:tbl>
              <a:tblPr/>
              <a:tblGrid>
                <a:gridCol w="5608030"/>
                <a:gridCol w="942648"/>
                <a:gridCol w="942648"/>
                <a:gridCol w="942648"/>
              </a:tblGrid>
              <a:tr h="314196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SO: </a:t>
                      </a: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Climate change impacts effectively managed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91453" marR="9145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1453" marR="9145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1453" marR="9145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91453" marR="9145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2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Performance indicator </a:t>
                      </a:r>
                    </a:p>
                  </a:txBody>
                  <a:tcPr marL="91453" marR="9145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Q1</a:t>
                      </a:r>
                    </a:p>
                  </a:txBody>
                  <a:tcPr marL="91453" marR="9145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Q2</a:t>
                      </a:r>
                    </a:p>
                  </a:txBody>
                  <a:tcPr marL="91453" marR="9145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Q3 </a:t>
                      </a:r>
                    </a:p>
                  </a:txBody>
                  <a:tcPr marL="91453" marR="9145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807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Number of sectors for which Long Term Adaptation Scenarios have been developed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45727" marR="45727"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7" marR="45727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7" marR="45727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7" marR="45727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434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Number of climate change adaptation studies conducted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27" marR="45727"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7" marR="45727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7" marR="45727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7" marR="45727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</a:tr>
              <a:tr h="5374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Number of sector adaptation plans aligned with the National climate change response policy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27" marR="45727"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7" marR="45727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7" marR="45727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7" marR="45727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638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National adaptation strategy developed and implementation facilitated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27" marR="45727"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7" marR="45727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7" marR="45727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7" marR="45727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</a:tr>
              <a:tr h="4952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National Framework for Climate Services developed and implemented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27" marR="45727"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7" marR="45727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7" marR="45727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7" marR="45727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</a:tr>
              <a:tr h="309335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SO: </a:t>
                      </a: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A fair contribution to the global effort to stabilize GHG concentrations in the atmosphere facilitated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27" marR="45727"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 marL="45727" marR="45727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 marL="45727" marR="45727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27" marR="45727"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52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Number of sector mitigation potential and impact studies conducted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27" marR="45727"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7" marR="45727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7" marR="45727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7" marR="45727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5739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442913"/>
          </a:xfrm>
        </p:spPr>
        <p:txBody>
          <a:bodyPr/>
          <a:lstStyle/>
          <a:p>
            <a:pPr eaLnBrk="1" hangingPunct="1"/>
            <a:r>
              <a:rPr lang="en-ZA" altLang="en-US" sz="2600" dirty="0" smtClean="0">
                <a:solidFill>
                  <a:srgbClr val="008000"/>
                </a:solidFill>
              </a:rPr>
              <a:t/>
            </a:r>
            <a:br>
              <a:rPr lang="en-ZA" altLang="en-US" sz="2600" dirty="0" smtClean="0">
                <a:solidFill>
                  <a:srgbClr val="008000"/>
                </a:solidFill>
              </a:rPr>
            </a:br>
            <a:r>
              <a:rPr lang="en-ZA" altLang="en-US" sz="2600" dirty="0" smtClean="0">
                <a:solidFill>
                  <a:srgbClr val="008000"/>
                </a:solidFill>
              </a:rPr>
              <a:t>PROGRAMME </a:t>
            </a:r>
            <a:r>
              <a:rPr lang="en-ZA" altLang="en-US" sz="2600" dirty="0">
                <a:solidFill>
                  <a:srgbClr val="008000"/>
                </a:solidFill>
              </a:rPr>
              <a:t>4 : CLIMATE CHANGE AND AIR QUALITY</a:t>
            </a:r>
            <a:endParaRPr lang="en-US" altLang="en-US" sz="2600" dirty="0" smtClean="0">
              <a:solidFill>
                <a:srgbClr val="008000"/>
              </a:solidFill>
            </a:endParaRPr>
          </a:p>
        </p:txBody>
      </p:sp>
      <p:grpSp>
        <p:nvGrpSpPr>
          <p:cNvPr id="57391" name="Group 6"/>
          <p:cNvGrpSpPr>
            <a:grpSpLocks/>
          </p:cNvGrpSpPr>
          <p:nvPr/>
        </p:nvGrpSpPr>
        <p:grpSpPr bwMode="auto">
          <a:xfrm>
            <a:off x="474663" y="4718998"/>
            <a:ext cx="6934200" cy="215900"/>
            <a:chOff x="685800" y="6400800"/>
            <a:chExt cx="6934200" cy="215900"/>
          </a:xfrm>
        </p:grpSpPr>
        <p:sp>
          <p:nvSpPr>
            <p:cNvPr id="6" name="Rectangle 463"/>
            <p:cNvSpPr>
              <a:spLocks noChangeArrowheads="1"/>
            </p:cNvSpPr>
            <p:nvPr/>
          </p:nvSpPr>
          <p:spPr bwMode="auto">
            <a:xfrm>
              <a:off x="685800" y="6400800"/>
              <a:ext cx="215900" cy="215900"/>
            </a:xfrm>
            <a:prstGeom prst="rect">
              <a:avLst/>
            </a:prstGeom>
            <a:solidFill>
              <a:srgbClr val="66FF3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6525" tIns="46037" rIns="136525" bIns="46037" anchor="b"/>
            <a:lstStyle/>
            <a:p>
              <a:pPr marL="228600" lvl="2" defTabSz="914400"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defRPr/>
              </a:pPr>
              <a:r>
                <a:rPr lang="en-US" sz="1200" kern="0" dirty="0">
                  <a:solidFill>
                    <a:srgbClr val="333399"/>
                  </a:solidFill>
                  <a:latin typeface="Arial" pitchFamily="34" charset="0"/>
                  <a:cs typeface="Arial" pitchFamily="34" charset="0"/>
                </a:rPr>
                <a:t>= On Target</a:t>
              </a:r>
            </a:p>
          </p:txBody>
        </p:sp>
        <p:sp>
          <p:nvSpPr>
            <p:cNvPr id="7" name="Rectangle 464"/>
            <p:cNvSpPr>
              <a:spLocks noChangeArrowheads="1"/>
            </p:cNvSpPr>
            <p:nvPr/>
          </p:nvSpPr>
          <p:spPr bwMode="auto">
            <a:xfrm>
              <a:off x="2590800" y="6400800"/>
              <a:ext cx="215900" cy="21590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6525" tIns="46037" rIns="136525" bIns="46037" anchor="b"/>
            <a:lstStyle/>
            <a:p>
              <a:pPr marL="228600" lvl="2" defTabSz="914400"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defRPr/>
              </a:pPr>
              <a:r>
                <a:rPr lang="en-US" sz="1200" kern="0" dirty="0">
                  <a:solidFill>
                    <a:srgbClr val="333399"/>
                  </a:solidFill>
                  <a:latin typeface="Arial" pitchFamily="34" charset="0"/>
                  <a:cs typeface="Arial" pitchFamily="34" charset="0"/>
                </a:rPr>
                <a:t>= Work in progress</a:t>
              </a:r>
            </a:p>
          </p:txBody>
        </p:sp>
        <p:sp>
          <p:nvSpPr>
            <p:cNvPr id="8" name="Rectangle 465"/>
            <p:cNvSpPr>
              <a:spLocks noChangeArrowheads="1"/>
            </p:cNvSpPr>
            <p:nvPr/>
          </p:nvSpPr>
          <p:spPr bwMode="auto">
            <a:xfrm>
              <a:off x="4724400" y="6400800"/>
              <a:ext cx="215900" cy="21590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6525" tIns="46037" rIns="136525" bIns="46037" anchor="b"/>
            <a:lstStyle/>
            <a:p>
              <a:pPr marL="228600" lvl="2" defTabSz="914400"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defRPr/>
              </a:pPr>
              <a:r>
                <a:rPr lang="en-US" sz="1200" kern="0" dirty="0">
                  <a:solidFill>
                    <a:srgbClr val="333399"/>
                  </a:solidFill>
                  <a:latin typeface="Arial" pitchFamily="34" charset="0"/>
                  <a:cs typeface="Arial" pitchFamily="34" charset="0"/>
                </a:rPr>
                <a:t>= Off target</a:t>
              </a:r>
            </a:p>
          </p:txBody>
        </p:sp>
        <p:sp>
          <p:nvSpPr>
            <p:cNvPr id="9" name="Rectangle 465"/>
            <p:cNvSpPr>
              <a:spLocks noChangeArrowheads="1"/>
            </p:cNvSpPr>
            <p:nvPr/>
          </p:nvSpPr>
          <p:spPr bwMode="auto">
            <a:xfrm>
              <a:off x="6248400" y="6400800"/>
              <a:ext cx="215900" cy="215900"/>
            </a:xfrm>
            <a:prstGeom prst="rect">
              <a:avLst/>
            </a:prstGeom>
            <a:solidFill>
              <a:srgbClr val="00B0F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6525" tIns="46037" rIns="136525" bIns="46037" anchor="b"/>
            <a:lstStyle/>
            <a:p>
              <a:pPr marL="228600" lvl="2" defTabSz="914400"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defRPr/>
              </a:pPr>
              <a:endParaRPr lang="en-US" sz="1200" kern="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endParaRPr>
            </a:p>
            <a:p>
              <a:pPr marL="228600" lvl="2" defTabSz="914400"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defRPr/>
              </a:pPr>
              <a:endParaRPr lang="en-US" sz="1200" kern="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endParaRPr>
            </a:p>
            <a:p>
              <a:pPr marL="228600" lvl="2" defTabSz="914400"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defRPr/>
              </a:pPr>
              <a:r>
                <a:rPr lang="en-US" sz="1200" kern="0" dirty="0">
                  <a:solidFill>
                    <a:srgbClr val="333399"/>
                  </a:solidFill>
                  <a:latin typeface="Arial" pitchFamily="34" charset="0"/>
                  <a:cs typeface="Arial" pitchFamily="34" charset="0"/>
                </a:rPr>
                <a:t>= No</a:t>
              </a:r>
            </a:p>
            <a:p>
              <a:pPr marL="228600" lvl="2" defTabSz="914400"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defRPr/>
              </a:pPr>
              <a:r>
                <a:rPr lang="en-US" sz="1200" kern="0" dirty="0">
                  <a:solidFill>
                    <a:srgbClr val="333399"/>
                  </a:solidFill>
                  <a:latin typeface="Arial" pitchFamily="34" charset="0"/>
                  <a:cs typeface="Arial" pitchFamily="34" charset="0"/>
                </a:rPr>
                <a:t>milestone</a:t>
              </a:r>
            </a:p>
          </p:txBody>
        </p:sp>
        <p:sp>
          <p:nvSpPr>
            <p:cNvPr id="10" name="Rectangle 465"/>
            <p:cNvSpPr>
              <a:spLocks noChangeArrowheads="1"/>
            </p:cNvSpPr>
            <p:nvPr/>
          </p:nvSpPr>
          <p:spPr bwMode="auto">
            <a:xfrm>
              <a:off x="7404100" y="6400800"/>
              <a:ext cx="215900" cy="215900"/>
            </a:xfrm>
            <a:prstGeom prst="rect">
              <a:avLst/>
            </a:prstGeom>
            <a:solidFill>
              <a:srgbClr val="F79646">
                <a:lumMod val="50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6525" tIns="46037" rIns="136525" bIns="46037" anchor="b"/>
            <a:lstStyle/>
            <a:p>
              <a:pPr marL="228600" lvl="2" defTabSz="914400"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defRPr/>
              </a:pPr>
              <a:r>
                <a:rPr lang="en-US" sz="1200" kern="0" dirty="0">
                  <a:solidFill>
                    <a:srgbClr val="333399"/>
                  </a:solidFill>
                  <a:latin typeface="Arial" charset="0"/>
                </a:rPr>
                <a:t>= Information not </a:t>
              </a:r>
            </a:p>
            <a:p>
              <a:pPr marL="228600" lvl="2" defTabSz="914400"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defRPr/>
              </a:pPr>
              <a:r>
                <a:rPr lang="en-US" sz="1200" kern="0" dirty="0">
                  <a:solidFill>
                    <a:srgbClr val="333399"/>
                  </a:solidFill>
                  <a:latin typeface="Arial" charset="0"/>
                </a:rPr>
                <a:t>provided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04968019"/>
              </p:ext>
            </p:extLst>
          </p:nvPr>
        </p:nvGraphicFramePr>
        <p:xfrm>
          <a:off x="250824" y="839973"/>
          <a:ext cx="8435974" cy="3674498"/>
        </p:xfrm>
        <a:graphic>
          <a:graphicData uri="http://schemas.openxmlformats.org/drawingml/2006/table">
            <a:tbl>
              <a:tblPr/>
              <a:tblGrid>
                <a:gridCol w="5608030"/>
                <a:gridCol w="942648"/>
                <a:gridCol w="942648"/>
                <a:gridCol w="942648"/>
              </a:tblGrid>
              <a:tr h="352826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SO: </a:t>
                      </a: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A fair contribution to the global effort to stabilize GHG concentrations in the atmosphere facilitated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91453" marR="9145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1453" marR="9145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1453" marR="9145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91453" marR="9145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528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Performance indicator </a:t>
                      </a:r>
                    </a:p>
                  </a:txBody>
                  <a:tcPr marL="91453" marR="9145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Q1</a:t>
                      </a:r>
                    </a:p>
                  </a:txBody>
                  <a:tcPr marL="91453" marR="9145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Q2</a:t>
                      </a:r>
                    </a:p>
                  </a:txBody>
                  <a:tcPr marL="91453" marR="9145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Q3 </a:t>
                      </a:r>
                    </a:p>
                  </a:txBody>
                  <a:tcPr marL="91453" marR="9145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4065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Number of Climate Change Response Policy interventions implemented </a:t>
                      </a:r>
                      <a:r>
                        <a:rPr lang="en-ZA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[AT: My 2050 Pathways Calculator developed]</a:t>
                      </a:r>
                      <a:endParaRPr lang="en-ZA" sz="1400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45727" marR="45727"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7" marR="45727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7" marR="45727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7" marR="45727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</a:tr>
              <a:tr h="5476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Number of Climate Change Response Policy interventions implemented </a:t>
                      </a:r>
                      <a:r>
                        <a:rPr lang="en-ZA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[AT: DEROs (Desired Emission Reduction Outcomes) for 5 Sectors developed]</a:t>
                      </a:r>
                      <a:endParaRPr lang="en-ZA" sz="1400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45727" marR="45727"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7" marR="45727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7" marR="45727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7" marR="45727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</a:tr>
              <a:tr h="4928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Number of Climate Change Response Policy interventions implemented </a:t>
                      </a:r>
                      <a:r>
                        <a:rPr lang="en-ZA" sz="12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[AT:</a:t>
                      </a:r>
                      <a:r>
                        <a:rPr lang="en-ZA" sz="1200" b="1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Mix of measures for 5 sectors developed]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27" marR="45727"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7" marR="45727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7" marR="45727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7" marR="45727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</a:tr>
              <a:tr h="5209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Number of Climate Change Response Policy interventions implemented </a:t>
                      </a:r>
                      <a:r>
                        <a:rPr lang="en-ZA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[AT:</a:t>
                      </a:r>
                      <a:r>
                        <a:rPr lang="en-ZA" sz="1400" b="1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Flagship Framework coordinated and facilitated for 2sectors (Energy Efficiency and Transport)] 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27" marR="45727"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7" marR="45727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7" marR="45727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7" marR="45727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</a:tr>
              <a:tr h="5561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Number of sector mitigation plans aligned with the National Climate Change Response policy</a:t>
                      </a:r>
                    </a:p>
                  </a:txBody>
                  <a:tcPr marL="45727" marR="45727"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7" marR="45727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7" marR="45727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7" marR="45727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5739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442913"/>
          </a:xfrm>
        </p:spPr>
        <p:txBody>
          <a:bodyPr/>
          <a:lstStyle/>
          <a:p>
            <a:pPr eaLnBrk="1" hangingPunct="1"/>
            <a:r>
              <a:rPr lang="en-ZA" altLang="en-US" sz="2600" dirty="0" smtClean="0">
                <a:solidFill>
                  <a:srgbClr val="008000"/>
                </a:solidFill>
              </a:rPr>
              <a:t/>
            </a:r>
            <a:br>
              <a:rPr lang="en-ZA" altLang="en-US" sz="2600" dirty="0" smtClean="0">
                <a:solidFill>
                  <a:srgbClr val="008000"/>
                </a:solidFill>
              </a:rPr>
            </a:br>
            <a:r>
              <a:rPr lang="en-ZA" altLang="en-US" sz="2600" dirty="0" smtClean="0">
                <a:solidFill>
                  <a:srgbClr val="008000"/>
                </a:solidFill>
              </a:rPr>
              <a:t>PROGRAMME 4: </a:t>
            </a:r>
            <a:r>
              <a:rPr lang="en-ZA" altLang="en-US" sz="2600" dirty="0">
                <a:solidFill>
                  <a:srgbClr val="008000"/>
                </a:solidFill>
              </a:rPr>
              <a:t>CLIMATE CHANGE AND AIR QUALITY</a:t>
            </a:r>
            <a:endParaRPr lang="en-US" altLang="en-US" sz="2600" dirty="0" smtClean="0">
              <a:solidFill>
                <a:srgbClr val="008000"/>
              </a:solidFill>
            </a:endParaRPr>
          </a:p>
        </p:txBody>
      </p:sp>
      <p:grpSp>
        <p:nvGrpSpPr>
          <p:cNvPr id="57391" name="Group 6"/>
          <p:cNvGrpSpPr>
            <a:grpSpLocks/>
          </p:cNvGrpSpPr>
          <p:nvPr/>
        </p:nvGrpSpPr>
        <p:grpSpPr bwMode="auto">
          <a:xfrm>
            <a:off x="474663" y="4718998"/>
            <a:ext cx="6934200" cy="215900"/>
            <a:chOff x="685800" y="6400800"/>
            <a:chExt cx="6934200" cy="215900"/>
          </a:xfrm>
        </p:grpSpPr>
        <p:sp>
          <p:nvSpPr>
            <p:cNvPr id="6" name="Rectangle 463"/>
            <p:cNvSpPr>
              <a:spLocks noChangeArrowheads="1"/>
            </p:cNvSpPr>
            <p:nvPr/>
          </p:nvSpPr>
          <p:spPr bwMode="auto">
            <a:xfrm>
              <a:off x="685800" y="6400800"/>
              <a:ext cx="215900" cy="215900"/>
            </a:xfrm>
            <a:prstGeom prst="rect">
              <a:avLst/>
            </a:prstGeom>
            <a:solidFill>
              <a:srgbClr val="66FF3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6525" tIns="46037" rIns="136525" bIns="46037" anchor="b"/>
            <a:lstStyle/>
            <a:p>
              <a:pPr marL="228600" lvl="2" defTabSz="914400"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defRPr/>
              </a:pPr>
              <a:r>
                <a:rPr lang="en-US" sz="1200" kern="0" dirty="0">
                  <a:solidFill>
                    <a:srgbClr val="333399"/>
                  </a:solidFill>
                  <a:latin typeface="Arial" pitchFamily="34" charset="0"/>
                  <a:cs typeface="Arial" pitchFamily="34" charset="0"/>
                </a:rPr>
                <a:t>= On Target</a:t>
              </a:r>
            </a:p>
          </p:txBody>
        </p:sp>
        <p:sp>
          <p:nvSpPr>
            <p:cNvPr id="7" name="Rectangle 464"/>
            <p:cNvSpPr>
              <a:spLocks noChangeArrowheads="1"/>
            </p:cNvSpPr>
            <p:nvPr/>
          </p:nvSpPr>
          <p:spPr bwMode="auto">
            <a:xfrm>
              <a:off x="2590800" y="6400800"/>
              <a:ext cx="215900" cy="21590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6525" tIns="46037" rIns="136525" bIns="46037" anchor="b"/>
            <a:lstStyle/>
            <a:p>
              <a:pPr marL="228600" lvl="2" defTabSz="914400"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defRPr/>
              </a:pPr>
              <a:r>
                <a:rPr lang="en-US" sz="1200" kern="0" dirty="0">
                  <a:solidFill>
                    <a:srgbClr val="333399"/>
                  </a:solidFill>
                  <a:latin typeface="Arial" pitchFamily="34" charset="0"/>
                  <a:cs typeface="Arial" pitchFamily="34" charset="0"/>
                </a:rPr>
                <a:t>= Work in progress</a:t>
              </a:r>
            </a:p>
          </p:txBody>
        </p:sp>
        <p:sp>
          <p:nvSpPr>
            <p:cNvPr id="8" name="Rectangle 465"/>
            <p:cNvSpPr>
              <a:spLocks noChangeArrowheads="1"/>
            </p:cNvSpPr>
            <p:nvPr/>
          </p:nvSpPr>
          <p:spPr bwMode="auto">
            <a:xfrm>
              <a:off x="4724400" y="6400800"/>
              <a:ext cx="215900" cy="21590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6525" tIns="46037" rIns="136525" bIns="46037" anchor="b"/>
            <a:lstStyle/>
            <a:p>
              <a:pPr marL="228600" lvl="2" defTabSz="914400"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defRPr/>
              </a:pPr>
              <a:r>
                <a:rPr lang="en-US" sz="1200" kern="0" dirty="0">
                  <a:solidFill>
                    <a:srgbClr val="333399"/>
                  </a:solidFill>
                  <a:latin typeface="Arial" pitchFamily="34" charset="0"/>
                  <a:cs typeface="Arial" pitchFamily="34" charset="0"/>
                </a:rPr>
                <a:t>= Off target</a:t>
              </a:r>
            </a:p>
          </p:txBody>
        </p:sp>
        <p:sp>
          <p:nvSpPr>
            <p:cNvPr id="9" name="Rectangle 465"/>
            <p:cNvSpPr>
              <a:spLocks noChangeArrowheads="1"/>
            </p:cNvSpPr>
            <p:nvPr/>
          </p:nvSpPr>
          <p:spPr bwMode="auto">
            <a:xfrm>
              <a:off x="6248400" y="6400800"/>
              <a:ext cx="215900" cy="215900"/>
            </a:xfrm>
            <a:prstGeom prst="rect">
              <a:avLst/>
            </a:prstGeom>
            <a:solidFill>
              <a:srgbClr val="00B0F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6525" tIns="46037" rIns="136525" bIns="46037" anchor="b"/>
            <a:lstStyle/>
            <a:p>
              <a:pPr marL="228600" lvl="2" defTabSz="914400"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defRPr/>
              </a:pPr>
              <a:endParaRPr lang="en-US" sz="1200" kern="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endParaRPr>
            </a:p>
            <a:p>
              <a:pPr marL="228600" lvl="2" defTabSz="914400"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defRPr/>
              </a:pPr>
              <a:endParaRPr lang="en-US" sz="1200" kern="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endParaRPr>
            </a:p>
            <a:p>
              <a:pPr marL="228600" lvl="2" defTabSz="914400"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defRPr/>
              </a:pPr>
              <a:r>
                <a:rPr lang="en-US" sz="1200" kern="0" dirty="0">
                  <a:solidFill>
                    <a:srgbClr val="333399"/>
                  </a:solidFill>
                  <a:latin typeface="Arial" pitchFamily="34" charset="0"/>
                  <a:cs typeface="Arial" pitchFamily="34" charset="0"/>
                </a:rPr>
                <a:t>= No</a:t>
              </a:r>
            </a:p>
            <a:p>
              <a:pPr marL="228600" lvl="2" defTabSz="914400"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defRPr/>
              </a:pPr>
              <a:r>
                <a:rPr lang="en-US" sz="1200" kern="0" dirty="0">
                  <a:solidFill>
                    <a:srgbClr val="333399"/>
                  </a:solidFill>
                  <a:latin typeface="Arial" pitchFamily="34" charset="0"/>
                  <a:cs typeface="Arial" pitchFamily="34" charset="0"/>
                </a:rPr>
                <a:t>milestone</a:t>
              </a:r>
            </a:p>
          </p:txBody>
        </p:sp>
        <p:sp>
          <p:nvSpPr>
            <p:cNvPr id="10" name="Rectangle 465"/>
            <p:cNvSpPr>
              <a:spLocks noChangeArrowheads="1"/>
            </p:cNvSpPr>
            <p:nvPr/>
          </p:nvSpPr>
          <p:spPr bwMode="auto">
            <a:xfrm>
              <a:off x="7404100" y="6400800"/>
              <a:ext cx="215900" cy="215900"/>
            </a:xfrm>
            <a:prstGeom prst="rect">
              <a:avLst/>
            </a:prstGeom>
            <a:solidFill>
              <a:srgbClr val="F79646">
                <a:lumMod val="50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6525" tIns="46037" rIns="136525" bIns="46037" anchor="b"/>
            <a:lstStyle/>
            <a:p>
              <a:pPr marL="228600" lvl="2" defTabSz="914400"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defRPr/>
              </a:pPr>
              <a:r>
                <a:rPr lang="en-US" sz="1200" kern="0" dirty="0">
                  <a:solidFill>
                    <a:srgbClr val="333399"/>
                  </a:solidFill>
                  <a:latin typeface="Arial" charset="0"/>
                </a:rPr>
                <a:t>= Information not </a:t>
              </a:r>
            </a:p>
            <a:p>
              <a:pPr marL="228600" lvl="2" defTabSz="914400"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defRPr/>
              </a:pPr>
              <a:r>
                <a:rPr lang="en-US" sz="1200" kern="0" dirty="0">
                  <a:solidFill>
                    <a:srgbClr val="333399"/>
                  </a:solidFill>
                  <a:latin typeface="Arial" charset="0"/>
                </a:rPr>
                <a:t>provided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5030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1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45238388"/>
              </p:ext>
            </p:extLst>
          </p:nvPr>
        </p:nvGraphicFramePr>
        <p:xfrm>
          <a:off x="250824" y="839973"/>
          <a:ext cx="8435974" cy="3591270"/>
        </p:xfrm>
        <a:graphic>
          <a:graphicData uri="http://schemas.openxmlformats.org/drawingml/2006/table">
            <a:tbl>
              <a:tblPr/>
              <a:tblGrid>
                <a:gridCol w="5608030"/>
                <a:gridCol w="942648"/>
                <a:gridCol w="942648"/>
                <a:gridCol w="942648"/>
              </a:tblGrid>
              <a:tr h="223896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SO:  Cleaner and healthy air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91453" marR="9145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1453" marR="9145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1453" marR="9145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91453" marR="9145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8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Performance indicator </a:t>
                      </a:r>
                    </a:p>
                  </a:txBody>
                  <a:tcPr marL="91453" marR="9145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Q1</a:t>
                      </a:r>
                    </a:p>
                  </a:txBody>
                  <a:tcPr marL="91453" marR="9145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Q2</a:t>
                      </a:r>
                    </a:p>
                  </a:txBody>
                  <a:tcPr marL="91453" marR="9145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Q3 </a:t>
                      </a:r>
                    </a:p>
                  </a:txBody>
                  <a:tcPr marL="91453" marR="9145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2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The National Air Quality Indicator (NAQI)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27" marR="45727"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7" marR="45727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7" marR="45727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7" marR="45727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</a:tr>
              <a:tr h="3341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Number of air quality monitoring stations reporting to SAAQIS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27" marR="45727"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7" marR="45727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7" marR="45727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7" marR="45727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035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AQA Regulatory Framework Developed and Implemented </a:t>
                      </a: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[AT: Emissions Offset Policy for AQM published]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27" marR="45727"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7" marR="45727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7" marR="45727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7" marR="45727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20911">
                <a:tc>
                  <a:txBody>
                    <a:bodyPr/>
                    <a:lstStyle/>
                    <a:p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AQA Regulatory Framework Developed and Implemented</a:t>
                      </a:r>
                      <a:r>
                        <a:rPr kumimoji="0" lang="en-ZA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[AT: Draft S23 – Small Scale Charcoal Plants Declared as Controlled Emitters]</a:t>
                      </a:r>
                      <a:endParaRPr kumimoji="0" lang="en-ZA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27" marR="45727"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27" marR="45727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27" marR="45727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27" marR="45727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2091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AQA Regulatory Framework Developed and Implemented </a:t>
                      </a: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[AT: 2 Priority Area AQMPs under implementation (Vaal and Highveld)]</a:t>
                      </a: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27" marR="45727"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27" marR="45727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27" marR="45727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27" marR="45727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5613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AQA Regulatory Framework Developed and Implemented </a:t>
                      </a: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[AT: Waterberg-Bojanala Priority Area AQMP and Threat Assessment Gazetted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]</a:t>
                      </a:r>
                      <a:endParaRPr kumimoji="0" lang="en-ZA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27" marR="45727" marT="45740" marB="4574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27" marR="45727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27" marR="45727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27" marR="45727"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5739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442913"/>
          </a:xfrm>
        </p:spPr>
        <p:txBody>
          <a:bodyPr/>
          <a:lstStyle/>
          <a:p>
            <a:pPr eaLnBrk="1" hangingPunct="1"/>
            <a:r>
              <a:rPr lang="en-ZA" altLang="en-US" sz="2600" dirty="0" smtClean="0">
                <a:solidFill>
                  <a:srgbClr val="008000"/>
                </a:solidFill>
              </a:rPr>
              <a:t/>
            </a:r>
            <a:br>
              <a:rPr lang="en-ZA" altLang="en-US" sz="2600" dirty="0" smtClean="0">
                <a:solidFill>
                  <a:srgbClr val="008000"/>
                </a:solidFill>
              </a:rPr>
            </a:br>
            <a:r>
              <a:rPr lang="en-ZA" altLang="en-US" sz="2600" dirty="0" smtClean="0">
                <a:solidFill>
                  <a:srgbClr val="008000"/>
                </a:solidFill>
              </a:rPr>
              <a:t>PROGRAMME </a:t>
            </a:r>
            <a:r>
              <a:rPr lang="en-ZA" altLang="en-US" sz="2600" dirty="0">
                <a:solidFill>
                  <a:srgbClr val="008000"/>
                </a:solidFill>
              </a:rPr>
              <a:t>4 : CLIMATE CHANGE AND AIR QUALITY</a:t>
            </a:r>
            <a:endParaRPr lang="en-US" altLang="en-US" sz="2600" dirty="0" smtClean="0">
              <a:solidFill>
                <a:srgbClr val="008000"/>
              </a:solidFill>
            </a:endParaRPr>
          </a:p>
        </p:txBody>
      </p:sp>
      <p:grpSp>
        <p:nvGrpSpPr>
          <p:cNvPr id="57391" name="Group 6"/>
          <p:cNvGrpSpPr>
            <a:grpSpLocks/>
          </p:cNvGrpSpPr>
          <p:nvPr/>
        </p:nvGrpSpPr>
        <p:grpSpPr bwMode="auto">
          <a:xfrm>
            <a:off x="474663" y="4718998"/>
            <a:ext cx="6934200" cy="215900"/>
            <a:chOff x="685800" y="6400800"/>
            <a:chExt cx="6934200" cy="215900"/>
          </a:xfrm>
        </p:grpSpPr>
        <p:sp>
          <p:nvSpPr>
            <p:cNvPr id="6" name="Rectangle 463"/>
            <p:cNvSpPr>
              <a:spLocks noChangeArrowheads="1"/>
            </p:cNvSpPr>
            <p:nvPr/>
          </p:nvSpPr>
          <p:spPr bwMode="auto">
            <a:xfrm>
              <a:off x="685800" y="6400800"/>
              <a:ext cx="215900" cy="215900"/>
            </a:xfrm>
            <a:prstGeom prst="rect">
              <a:avLst/>
            </a:prstGeom>
            <a:solidFill>
              <a:srgbClr val="66FF3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6525" tIns="46037" rIns="136525" bIns="46037" anchor="b"/>
            <a:lstStyle/>
            <a:p>
              <a:pPr marL="228600" lvl="2" defTabSz="914400"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defRPr/>
              </a:pPr>
              <a:r>
                <a:rPr lang="en-US" sz="1200" kern="0" dirty="0">
                  <a:solidFill>
                    <a:srgbClr val="333399"/>
                  </a:solidFill>
                  <a:latin typeface="Arial" pitchFamily="34" charset="0"/>
                  <a:cs typeface="Arial" pitchFamily="34" charset="0"/>
                </a:rPr>
                <a:t>= On Target</a:t>
              </a:r>
            </a:p>
          </p:txBody>
        </p:sp>
        <p:sp>
          <p:nvSpPr>
            <p:cNvPr id="7" name="Rectangle 464"/>
            <p:cNvSpPr>
              <a:spLocks noChangeArrowheads="1"/>
            </p:cNvSpPr>
            <p:nvPr/>
          </p:nvSpPr>
          <p:spPr bwMode="auto">
            <a:xfrm>
              <a:off x="2590800" y="6400800"/>
              <a:ext cx="215900" cy="21590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6525" tIns="46037" rIns="136525" bIns="46037" anchor="b"/>
            <a:lstStyle/>
            <a:p>
              <a:pPr marL="228600" lvl="2" defTabSz="914400"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defRPr/>
              </a:pPr>
              <a:r>
                <a:rPr lang="en-US" sz="1200" kern="0" dirty="0">
                  <a:solidFill>
                    <a:srgbClr val="333399"/>
                  </a:solidFill>
                  <a:latin typeface="Arial" pitchFamily="34" charset="0"/>
                  <a:cs typeface="Arial" pitchFamily="34" charset="0"/>
                </a:rPr>
                <a:t>= Work in progress</a:t>
              </a:r>
            </a:p>
          </p:txBody>
        </p:sp>
        <p:sp>
          <p:nvSpPr>
            <p:cNvPr id="8" name="Rectangle 465"/>
            <p:cNvSpPr>
              <a:spLocks noChangeArrowheads="1"/>
            </p:cNvSpPr>
            <p:nvPr/>
          </p:nvSpPr>
          <p:spPr bwMode="auto">
            <a:xfrm>
              <a:off x="4724400" y="6400800"/>
              <a:ext cx="215900" cy="21590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6525" tIns="46037" rIns="136525" bIns="46037" anchor="b"/>
            <a:lstStyle/>
            <a:p>
              <a:pPr marL="228600" lvl="2" defTabSz="914400"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defRPr/>
              </a:pPr>
              <a:r>
                <a:rPr lang="en-US" sz="1200" kern="0">
                  <a:solidFill>
                    <a:srgbClr val="333399"/>
                  </a:solidFill>
                  <a:latin typeface="Arial" pitchFamily="34" charset="0"/>
                  <a:cs typeface="Arial" pitchFamily="34" charset="0"/>
                </a:rPr>
                <a:t>= Off target</a:t>
              </a:r>
            </a:p>
          </p:txBody>
        </p:sp>
        <p:sp>
          <p:nvSpPr>
            <p:cNvPr id="9" name="Rectangle 465"/>
            <p:cNvSpPr>
              <a:spLocks noChangeArrowheads="1"/>
            </p:cNvSpPr>
            <p:nvPr/>
          </p:nvSpPr>
          <p:spPr bwMode="auto">
            <a:xfrm>
              <a:off x="6248400" y="6400800"/>
              <a:ext cx="215900" cy="215900"/>
            </a:xfrm>
            <a:prstGeom prst="rect">
              <a:avLst/>
            </a:prstGeom>
            <a:solidFill>
              <a:srgbClr val="00B0F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6525" tIns="46037" rIns="136525" bIns="46037" anchor="b"/>
            <a:lstStyle/>
            <a:p>
              <a:pPr marL="228600" lvl="2" defTabSz="914400"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defRPr/>
              </a:pPr>
              <a:endParaRPr lang="en-US" sz="1200" kern="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endParaRPr>
            </a:p>
            <a:p>
              <a:pPr marL="228600" lvl="2" defTabSz="914400"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defRPr/>
              </a:pPr>
              <a:endParaRPr lang="en-US" sz="1200" kern="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endParaRPr>
            </a:p>
            <a:p>
              <a:pPr marL="228600" lvl="2" defTabSz="914400"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defRPr/>
              </a:pPr>
              <a:r>
                <a:rPr lang="en-US" sz="1200" kern="0" dirty="0">
                  <a:solidFill>
                    <a:srgbClr val="333399"/>
                  </a:solidFill>
                  <a:latin typeface="Arial" pitchFamily="34" charset="0"/>
                  <a:cs typeface="Arial" pitchFamily="34" charset="0"/>
                </a:rPr>
                <a:t>= No</a:t>
              </a:r>
            </a:p>
            <a:p>
              <a:pPr marL="228600" lvl="2" defTabSz="914400"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defRPr/>
              </a:pPr>
              <a:r>
                <a:rPr lang="en-US" sz="1200" kern="0" dirty="0">
                  <a:solidFill>
                    <a:srgbClr val="333399"/>
                  </a:solidFill>
                  <a:latin typeface="Arial" pitchFamily="34" charset="0"/>
                  <a:cs typeface="Arial" pitchFamily="34" charset="0"/>
                </a:rPr>
                <a:t>milestone</a:t>
              </a:r>
            </a:p>
          </p:txBody>
        </p:sp>
        <p:sp>
          <p:nvSpPr>
            <p:cNvPr id="10" name="Rectangle 465"/>
            <p:cNvSpPr>
              <a:spLocks noChangeArrowheads="1"/>
            </p:cNvSpPr>
            <p:nvPr/>
          </p:nvSpPr>
          <p:spPr bwMode="auto">
            <a:xfrm>
              <a:off x="7404100" y="6400800"/>
              <a:ext cx="215900" cy="215900"/>
            </a:xfrm>
            <a:prstGeom prst="rect">
              <a:avLst/>
            </a:prstGeom>
            <a:solidFill>
              <a:srgbClr val="F79646">
                <a:lumMod val="50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6525" tIns="46037" rIns="136525" bIns="46037" anchor="b"/>
            <a:lstStyle/>
            <a:p>
              <a:pPr marL="228600" lvl="2" defTabSz="914400"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defRPr/>
              </a:pPr>
              <a:r>
                <a:rPr lang="en-US" sz="1200" kern="0" dirty="0">
                  <a:solidFill>
                    <a:srgbClr val="333399"/>
                  </a:solidFill>
                  <a:latin typeface="Arial" charset="0"/>
                </a:rPr>
                <a:t>= Information not </a:t>
              </a:r>
            </a:p>
            <a:p>
              <a:pPr marL="228600" lvl="2" defTabSz="914400"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defRPr/>
              </a:pPr>
              <a:r>
                <a:rPr lang="en-US" sz="1200" kern="0" dirty="0">
                  <a:solidFill>
                    <a:srgbClr val="333399"/>
                  </a:solidFill>
                  <a:latin typeface="Arial" charset="0"/>
                </a:rPr>
                <a:t>provided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59237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9"/>
          <p:cNvSpPr>
            <a:spLocks noGrp="1"/>
          </p:cNvSpPr>
          <p:nvPr>
            <p:ph type="title"/>
          </p:nvPr>
        </p:nvSpPr>
        <p:spPr>
          <a:xfrm>
            <a:off x="323850" y="44450"/>
            <a:ext cx="8351838" cy="550863"/>
          </a:xfrm>
        </p:spPr>
        <p:txBody>
          <a:bodyPr/>
          <a:lstStyle/>
          <a:p>
            <a:pPr eaLnBrk="1" hangingPunct="1"/>
            <a:r>
              <a:rPr lang="en-US" altLang="en-US" sz="2800" b="1" dirty="0" smtClean="0"/>
              <a:t/>
            </a:r>
            <a:br>
              <a:rPr lang="en-US" altLang="en-US" sz="2800" b="1" dirty="0" smtClean="0"/>
            </a:br>
            <a:r>
              <a:rPr lang="en-US" altLang="en-US" sz="2600" dirty="0">
                <a:solidFill>
                  <a:srgbClr val="008000"/>
                </a:solidFill>
              </a:rPr>
              <a:t>SUMMARY OF PROGRAMME </a:t>
            </a:r>
            <a:r>
              <a:rPr lang="en-US" altLang="en-US" sz="2600" dirty="0" smtClean="0">
                <a:solidFill>
                  <a:srgbClr val="008000"/>
                </a:solidFill>
              </a:rPr>
              <a:t>4 Q3 </a:t>
            </a:r>
            <a:r>
              <a:rPr lang="en-US" altLang="en-US" sz="2600" dirty="0">
                <a:solidFill>
                  <a:srgbClr val="008000"/>
                </a:solidFill>
              </a:rPr>
              <a:t>PERFORMANCE </a:t>
            </a:r>
            <a:r>
              <a:rPr lang="en-US" altLang="en-US" sz="2400" b="1" dirty="0" smtClean="0">
                <a:solidFill>
                  <a:srgbClr val="92D050"/>
                </a:solidFill>
                <a:latin typeface="Arial Narrow" pitchFamily="34" charset="0"/>
              </a:rPr>
              <a:t/>
            </a:r>
            <a:br>
              <a:rPr lang="en-US" altLang="en-US" sz="2400" b="1" dirty="0" smtClean="0">
                <a:solidFill>
                  <a:srgbClr val="92D050"/>
                </a:solidFill>
                <a:latin typeface="Arial Narrow" pitchFamily="34" charset="0"/>
              </a:rPr>
            </a:br>
            <a:endParaRPr lang="en-ZA" altLang="en-US" sz="2400" b="1" dirty="0" smtClean="0">
              <a:latin typeface="Arial Narrow" pitchFamily="34" charset="0"/>
            </a:endParaRPr>
          </a:p>
        </p:txBody>
      </p:sp>
      <p:graphicFrame>
        <p:nvGraphicFramePr>
          <p:cNvPr id="5" name="Group 1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15286701"/>
              </p:ext>
            </p:extLst>
          </p:nvPr>
        </p:nvGraphicFramePr>
        <p:xfrm>
          <a:off x="323850" y="614363"/>
          <a:ext cx="8496300" cy="962025"/>
        </p:xfrm>
        <a:graphic>
          <a:graphicData uri="http://schemas.openxmlformats.org/drawingml/2006/table">
            <a:tbl>
              <a:tblPr/>
              <a:tblGrid>
                <a:gridCol w="1891826"/>
                <a:gridCol w="1624576"/>
                <a:gridCol w="1521228"/>
                <a:gridCol w="1353393"/>
                <a:gridCol w="2105277"/>
              </a:tblGrid>
              <a:tr h="4730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% On target</a:t>
                      </a:r>
                      <a:endParaRPr kumimoji="0" lang="en-ZA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8590" marR="685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% Work in progress</a:t>
                      </a:r>
                      <a:endParaRPr kumimoji="0" lang="en-ZA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8590" marR="685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% Off Target</a:t>
                      </a:r>
                      <a:endParaRPr kumimoji="0" lang="en-ZA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8590" marR="685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% No milestone</a:t>
                      </a:r>
                      <a:endParaRPr kumimoji="0" lang="en-ZA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8590" marR="685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% Information not provided</a:t>
                      </a:r>
                      <a:endParaRPr kumimoji="0" lang="en-ZA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8590" marR="685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4889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47% (8 /17)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47% (817)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6% (1/17)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ZA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01165047"/>
              </p:ext>
            </p:extLst>
          </p:nvPr>
        </p:nvGraphicFramePr>
        <p:xfrm>
          <a:off x="655638" y="1819656"/>
          <a:ext cx="7758112" cy="3214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ctrTitle"/>
          </p:nvPr>
        </p:nvSpPr>
        <p:spPr>
          <a:xfrm>
            <a:off x="685800" y="1819275"/>
            <a:ext cx="7772400" cy="987425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solidFill>
                  <a:schemeClr val="bg1"/>
                </a:solidFill>
              </a:rPr>
              <a:t>PROGRAMME 5:  BIODIVERSITY AND CONSERVATION</a:t>
            </a:r>
          </a:p>
        </p:txBody>
      </p:sp>
      <p:sp>
        <p:nvSpPr>
          <p:cNvPr id="74755" name="TextBox 8"/>
          <p:cNvSpPr txBox="1">
            <a:spLocks noChangeArrowheads="1"/>
          </p:cNvSpPr>
          <p:nvPr/>
        </p:nvSpPr>
        <p:spPr bwMode="auto">
          <a:xfrm>
            <a:off x="3313113" y="5018088"/>
            <a:ext cx="24177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200" b="1">
                <a:solidFill>
                  <a:srgbClr val="FFFFFF"/>
                </a:solidFill>
                <a:latin typeface="Arial" charset="0"/>
              </a:rPr>
              <a:t>Biodiversity and Conservation</a:t>
            </a:r>
            <a:endParaRPr lang="en-US" altLang="en-US" sz="120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536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457200" y="6350"/>
            <a:ext cx="8229600" cy="796925"/>
          </a:xfrm>
        </p:spPr>
        <p:txBody>
          <a:bodyPr/>
          <a:lstStyle/>
          <a:p>
            <a:pPr eaLnBrk="1" hangingPunct="1"/>
            <a:r>
              <a:rPr lang="en-ZA" altLang="en-US" sz="2600" dirty="0">
                <a:solidFill>
                  <a:srgbClr val="008000"/>
                </a:solidFill>
              </a:rPr>
              <a:t>PROGRAMME </a:t>
            </a:r>
            <a:r>
              <a:rPr lang="en-ZA" altLang="en-US" sz="2600" dirty="0" smtClean="0">
                <a:solidFill>
                  <a:srgbClr val="008000"/>
                </a:solidFill>
              </a:rPr>
              <a:t>5: </a:t>
            </a:r>
            <a:r>
              <a:rPr lang="en-ZA" altLang="en-US" sz="2600" dirty="0">
                <a:solidFill>
                  <a:srgbClr val="008000"/>
                </a:solidFill>
              </a:rPr>
              <a:t>BIODIVERSITY AND CONSERVATION</a:t>
            </a:r>
            <a:endParaRPr lang="en-US" altLang="en-US" sz="2600" dirty="0" smtClean="0">
              <a:solidFill>
                <a:srgbClr val="008000"/>
              </a:solidFill>
            </a:endParaRPr>
          </a:p>
        </p:txBody>
      </p:sp>
      <p:graphicFrame>
        <p:nvGraphicFramePr>
          <p:cNvPr id="5" name="Group 1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33833774"/>
              </p:ext>
            </p:extLst>
          </p:nvPr>
        </p:nvGraphicFramePr>
        <p:xfrm>
          <a:off x="179387" y="665163"/>
          <a:ext cx="8534436" cy="3327990"/>
        </p:xfrm>
        <a:graphic>
          <a:graphicData uri="http://schemas.openxmlformats.org/drawingml/2006/table">
            <a:tbl>
              <a:tblPr/>
              <a:tblGrid>
                <a:gridCol w="5678751"/>
                <a:gridCol w="951895"/>
                <a:gridCol w="951895"/>
                <a:gridCol w="951895"/>
              </a:tblGrid>
              <a:tr h="241022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SO: </a:t>
                      </a: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Biodiversity conserved protected and threats mitigated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91443" marR="9144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1443" marR="9144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1443" marR="9144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91443" marR="9144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0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Performance indicator </a:t>
                      </a:r>
                    </a:p>
                  </a:txBody>
                  <a:tcPr marL="91443" marR="9144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Q1</a:t>
                      </a:r>
                    </a:p>
                  </a:txBody>
                  <a:tcPr marL="91443" marR="9144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Q2</a:t>
                      </a:r>
                    </a:p>
                  </a:txBody>
                  <a:tcPr marL="91443" marR="9144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Q3 </a:t>
                      </a:r>
                    </a:p>
                  </a:txBody>
                  <a:tcPr marL="91443" marR="9144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6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Percentage of land under conservation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45723" marR="45723" marT="45739" marB="457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3" marR="45723" marT="45739" marB="457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3" marR="45723" marT="45739" marB="457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3" marR="45723" marT="45739" marB="457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</a:tr>
              <a:tr h="4991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NPAES Reviewed and implemented</a:t>
                      </a:r>
                    </a:p>
                  </a:txBody>
                  <a:tcPr marL="45723" marR="45723" marT="45739" marB="457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3" marR="45723" marT="45739" marB="457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3" marR="45723" marT="45739" marB="457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3" marR="45723" marT="45739" marB="457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</a:tr>
              <a:tr h="2894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Number of additional stewardship sites established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45723" marR="45723" marT="45739" marB="457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3" marR="45723" marT="45739" marB="457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3" marR="45723" marT="45739" marB="457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3" marR="45723" marT="45739" marB="457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</a:tr>
              <a:tr h="4570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Percentage of area of state managed protected areas assessed with a METT score above 67 % 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45723" marR="45723" marT="45739" marB="457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3" marR="45723" marT="45739" marB="457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3" marR="45723" marT="45739" marB="457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3" marR="45723" marT="45739" marB="457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9860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Number of conservation and legislative tools to ensure the protection of species and ecosystems  developed and implemented </a:t>
                      </a:r>
                      <a:r>
                        <a:rPr lang="en-ZA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[AT: 14 legislative and conservation tools: Regulations for the registration of Professional Hunters, trainers and Hunting Outfitters published for</a:t>
                      </a:r>
                      <a:r>
                        <a:rPr lang="en-ZA" sz="1400" b="1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implementation]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45723" marR="45723" marT="45739" marB="457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3" marR="45723" marT="45739" marB="457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3" marR="45723" marT="45739" marB="457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3" marR="45723" marT="45739" marB="457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6148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7" y="4433454"/>
            <a:ext cx="8345487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7634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457200" y="42597"/>
            <a:ext cx="8229600" cy="754063"/>
          </a:xfrm>
        </p:spPr>
        <p:txBody>
          <a:bodyPr/>
          <a:lstStyle/>
          <a:p>
            <a:pPr eaLnBrk="1" hangingPunct="1"/>
            <a:r>
              <a:rPr lang="en-ZA" altLang="en-US" sz="2600" dirty="0">
                <a:solidFill>
                  <a:srgbClr val="008000"/>
                </a:solidFill>
              </a:rPr>
              <a:t>PROGRAMME 1 : ADMINISTRATION</a:t>
            </a:r>
            <a:endParaRPr lang="en-US" altLang="en-US" sz="2600" dirty="0" smtClean="0">
              <a:solidFill>
                <a:srgbClr val="008000"/>
              </a:solidFill>
            </a:endParaRPr>
          </a:p>
        </p:txBody>
      </p:sp>
      <p:graphicFrame>
        <p:nvGraphicFramePr>
          <p:cNvPr id="6" name="Group 1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09863245"/>
              </p:ext>
            </p:extLst>
          </p:nvPr>
        </p:nvGraphicFramePr>
        <p:xfrm>
          <a:off x="334483" y="826476"/>
          <a:ext cx="7355730" cy="4581942"/>
        </p:xfrm>
        <a:graphic>
          <a:graphicData uri="http://schemas.openxmlformats.org/drawingml/2006/table">
            <a:tbl>
              <a:tblPr/>
              <a:tblGrid>
                <a:gridCol w="5099610"/>
                <a:gridCol w="752040"/>
                <a:gridCol w="752040"/>
                <a:gridCol w="752040"/>
              </a:tblGrid>
              <a:tr h="211278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SO: </a:t>
                      </a: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Adequate and appropriate skilled staff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91454" marR="914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1454" marR="914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1454" marR="914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91454" marR="914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4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Performance indicator </a:t>
                      </a:r>
                    </a:p>
                  </a:txBody>
                  <a:tcPr marL="91454" marR="914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Q1</a:t>
                      </a:r>
                    </a:p>
                  </a:txBody>
                  <a:tcPr marL="91454" marR="914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Q2</a:t>
                      </a:r>
                    </a:p>
                  </a:txBody>
                  <a:tcPr marL="91454" marR="914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Q3 </a:t>
                      </a:r>
                    </a:p>
                  </a:txBody>
                  <a:tcPr marL="91454" marR="914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66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Percentage vacancy rate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45728" marR="45728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5318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Percentage turnover rate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45728" marR="45728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</a:tr>
              <a:tr h="3088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Percentage implementation of PMDS policy framework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45728" marR="45728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198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Number of HRD strategy initiatives implemented 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45728" marR="45728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SO: </a:t>
                      </a: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Secure, harmonious, transformed and conducive working environment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28" marR="45728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28" marR="45728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4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Percentage of Women, Blacks and People with disabilities at DEA </a:t>
                      </a:r>
                      <a:r>
                        <a:rPr lang="en-ZA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[AT: Women = 50%]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45728" marR="45728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</a:tr>
              <a:tr h="4465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Percentage of Women, Blacks and People with disabilities at DEA </a:t>
                      </a:r>
                      <a:r>
                        <a:rPr lang="en-ZA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[AT: Black</a:t>
                      </a:r>
                      <a:r>
                        <a:rPr lang="en-ZA" sz="1400" b="1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= 90]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45728" marR="45728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</a:tr>
              <a:tr h="4472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Percentage of Women, Blacks and People with disabilities at DEA </a:t>
                      </a:r>
                      <a:r>
                        <a:rPr lang="en-ZA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[AT:</a:t>
                      </a:r>
                      <a:r>
                        <a:rPr lang="en-ZA" sz="1400" b="1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People with Disabilities = 2%]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45728" marR="45728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</a:tr>
              <a:tr h="4465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Average number of days taken to resolve disciplinary cases </a:t>
                      </a:r>
                      <a:r>
                        <a:rPr lang="en-ZA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[AT</a:t>
                      </a:r>
                      <a:r>
                        <a:rPr lang="en-ZA" sz="1400" b="1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: 90 days misconduct cases]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45728" marR="45728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</a:tr>
              <a:tr h="4465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Average number of days taken to resolve disciplinary cases </a:t>
                      </a:r>
                      <a:r>
                        <a:rPr lang="en-ZA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[AT: 30 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1" kern="1200" dirty="0" err="1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ays</a:t>
                      </a:r>
                      <a:r>
                        <a:rPr lang="en-ZA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grievance cases]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45728" marR="45728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pSp>
        <p:nvGrpSpPr>
          <p:cNvPr id="45088" name="Group 6"/>
          <p:cNvGrpSpPr>
            <a:grpSpLocks/>
          </p:cNvGrpSpPr>
          <p:nvPr/>
        </p:nvGrpSpPr>
        <p:grpSpPr bwMode="auto">
          <a:xfrm>
            <a:off x="457200" y="5492834"/>
            <a:ext cx="6934200" cy="215900"/>
            <a:chOff x="685800" y="6400800"/>
            <a:chExt cx="6934200" cy="215900"/>
          </a:xfrm>
        </p:grpSpPr>
        <p:sp>
          <p:nvSpPr>
            <p:cNvPr id="45089" name="Rectangle 463"/>
            <p:cNvSpPr>
              <a:spLocks noChangeArrowheads="1"/>
            </p:cNvSpPr>
            <p:nvPr/>
          </p:nvSpPr>
          <p:spPr bwMode="auto">
            <a:xfrm>
              <a:off x="685800" y="6400800"/>
              <a:ext cx="215900" cy="215900"/>
            </a:xfrm>
            <a:prstGeom prst="rect">
              <a:avLst/>
            </a:prstGeom>
            <a:solidFill>
              <a:srgbClr val="66FF3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6525" tIns="46037" rIns="136525" bIns="46037" anchor="b"/>
            <a:lstStyle/>
            <a:p>
              <a:pPr marL="228600" lvl="2">
                <a:lnSpc>
                  <a:spcPct val="60000"/>
                </a:lnSpc>
                <a:buClr>
                  <a:srgbClr val="000000"/>
                </a:buClr>
              </a:pPr>
              <a:r>
                <a:rPr lang="en-US" altLang="en-US" sz="1200">
                  <a:solidFill>
                    <a:srgbClr val="333399"/>
                  </a:solidFill>
                </a:rPr>
                <a:t>= On Target</a:t>
              </a:r>
            </a:p>
          </p:txBody>
        </p:sp>
        <p:sp>
          <p:nvSpPr>
            <p:cNvPr id="45090" name="Rectangle 464"/>
            <p:cNvSpPr>
              <a:spLocks noChangeArrowheads="1"/>
            </p:cNvSpPr>
            <p:nvPr/>
          </p:nvSpPr>
          <p:spPr bwMode="auto">
            <a:xfrm>
              <a:off x="2590800" y="6400800"/>
              <a:ext cx="215900" cy="21590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6525" tIns="46037" rIns="136525" bIns="46037" anchor="b"/>
            <a:lstStyle/>
            <a:p>
              <a:pPr marL="228600" lvl="2">
                <a:lnSpc>
                  <a:spcPct val="60000"/>
                </a:lnSpc>
                <a:buClr>
                  <a:srgbClr val="000000"/>
                </a:buClr>
              </a:pPr>
              <a:r>
                <a:rPr lang="en-US" altLang="en-US" sz="1200" dirty="0">
                  <a:solidFill>
                    <a:srgbClr val="333399"/>
                  </a:solidFill>
                </a:rPr>
                <a:t>= Work in progress</a:t>
              </a:r>
            </a:p>
          </p:txBody>
        </p:sp>
        <p:sp>
          <p:nvSpPr>
            <p:cNvPr id="45091" name="Rectangle 465"/>
            <p:cNvSpPr>
              <a:spLocks noChangeArrowheads="1"/>
            </p:cNvSpPr>
            <p:nvPr/>
          </p:nvSpPr>
          <p:spPr bwMode="auto">
            <a:xfrm>
              <a:off x="4724400" y="6400800"/>
              <a:ext cx="215900" cy="21590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6525" tIns="46037" rIns="136525" bIns="46037" anchor="b"/>
            <a:lstStyle/>
            <a:p>
              <a:pPr marL="228600" lvl="2">
                <a:lnSpc>
                  <a:spcPct val="60000"/>
                </a:lnSpc>
                <a:buClr>
                  <a:srgbClr val="000000"/>
                </a:buClr>
              </a:pPr>
              <a:r>
                <a:rPr lang="en-US" altLang="en-US" sz="1200">
                  <a:solidFill>
                    <a:srgbClr val="333399"/>
                  </a:solidFill>
                </a:rPr>
                <a:t>= Off target</a:t>
              </a:r>
            </a:p>
          </p:txBody>
        </p:sp>
        <p:sp>
          <p:nvSpPr>
            <p:cNvPr id="45092" name="Rectangle 465"/>
            <p:cNvSpPr>
              <a:spLocks noChangeArrowheads="1"/>
            </p:cNvSpPr>
            <p:nvPr/>
          </p:nvSpPr>
          <p:spPr bwMode="auto">
            <a:xfrm>
              <a:off x="6248400" y="6400800"/>
              <a:ext cx="215900" cy="215900"/>
            </a:xfrm>
            <a:prstGeom prst="rect">
              <a:avLst/>
            </a:prstGeom>
            <a:solidFill>
              <a:srgbClr val="00B0F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6525" tIns="46037" rIns="136525" bIns="46037" anchor="b"/>
            <a:lstStyle/>
            <a:p>
              <a:pPr marL="228600" lvl="2">
                <a:lnSpc>
                  <a:spcPct val="60000"/>
                </a:lnSpc>
                <a:buClr>
                  <a:srgbClr val="000000"/>
                </a:buClr>
              </a:pPr>
              <a:endParaRPr lang="en-US" altLang="en-US" sz="1200">
                <a:solidFill>
                  <a:srgbClr val="333399"/>
                </a:solidFill>
              </a:endParaRPr>
            </a:p>
            <a:p>
              <a:pPr marL="228600" lvl="2">
                <a:lnSpc>
                  <a:spcPct val="60000"/>
                </a:lnSpc>
                <a:buClr>
                  <a:srgbClr val="000000"/>
                </a:buClr>
              </a:pPr>
              <a:endParaRPr lang="en-US" altLang="en-US" sz="1200">
                <a:solidFill>
                  <a:srgbClr val="333399"/>
                </a:solidFill>
              </a:endParaRPr>
            </a:p>
            <a:p>
              <a:pPr marL="228600" lvl="2">
                <a:lnSpc>
                  <a:spcPct val="60000"/>
                </a:lnSpc>
                <a:buClr>
                  <a:srgbClr val="000000"/>
                </a:buClr>
              </a:pPr>
              <a:r>
                <a:rPr lang="en-US" altLang="en-US" sz="1200">
                  <a:solidFill>
                    <a:srgbClr val="333399"/>
                  </a:solidFill>
                </a:rPr>
                <a:t>= No</a:t>
              </a:r>
            </a:p>
            <a:p>
              <a:pPr marL="228600" lvl="2">
                <a:lnSpc>
                  <a:spcPct val="60000"/>
                </a:lnSpc>
                <a:buClr>
                  <a:srgbClr val="000000"/>
                </a:buClr>
              </a:pPr>
              <a:r>
                <a:rPr lang="en-US" altLang="en-US" sz="1200">
                  <a:solidFill>
                    <a:srgbClr val="333399"/>
                  </a:solidFill>
                </a:rPr>
                <a:t>milestone</a:t>
              </a:r>
            </a:p>
          </p:txBody>
        </p:sp>
        <p:sp>
          <p:nvSpPr>
            <p:cNvPr id="13" name="Rectangle 465"/>
            <p:cNvSpPr>
              <a:spLocks noChangeArrowheads="1"/>
            </p:cNvSpPr>
            <p:nvPr/>
          </p:nvSpPr>
          <p:spPr bwMode="auto">
            <a:xfrm>
              <a:off x="7404100" y="6400800"/>
              <a:ext cx="215900" cy="2159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6525" tIns="46037" rIns="136525" bIns="46037" anchor="b"/>
            <a:lstStyle/>
            <a:p>
              <a:pPr marL="228600" lvl="2">
                <a:lnSpc>
                  <a:spcPct val="60000"/>
                </a:lnSpc>
                <a:buClr>
                  <a:prstClr val="black"/>
                </a:buClr>
                <a:buSzPct val="100000"/>
                <a:defRPr/>
              </a:pPr>
              <a:r>
                <a:rPr lang="en-US" sz="1200" dirty="0">
                  <a:solidFill>
                    <a:srgbClr val="333399"/>
                  </a:solidFill>
                  <a:latin typeface="Arial" charset="0"/>
                </a:rPr>
                <a:t>= Information not </a:t>
              </a:r>
            </a:p>
            <a:p>
              <a:pPr marL="228600" lvl="2">
                <a:lnSpc>
                  <a:spcPct val="60000"/>
                </a:lnSpc>
                <a:buClr>
                  <a:prstClr val="black"/>
                </a:buClr>
                <a:buSzPct val="100000"/>
                <a:defRPr/>
              </a:pPr>
              <a:r>
                <a:rPr lang="en-US" sz="1200" dirty="0">
                  <a:solidFill>
                    <a:srgbClr val="333399"/>
                  </a:solidFill>
                  <a:latin typeface="Arial" charset="0"/>
                </a:rPr>
                <a:t>provided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1779637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457200" y="6350"/>
            <a:ext cx="8229600" cy="796925"/>
          </a:xfrm>
        </p:spPr>
        <p:txBody>
          <a:bodyPr/>
          <a:lstStyle/>
          <a:p>
            <a:pPr eaLnBrk="1" hangingPunct="1"/>
            <a:r>
              <a:rPr lang="en-ZA" altLang="en-US" sz="2600" dirty="0">
                <a:solidFill>
                  <a:srgbClr val="008000"/>
                </a:solidFill>
              </a:rPr>
              <a:t>PROGRAMME 5 : BIODIVERSITY AND CONSERVATION</a:t>
            </a:r>
            <a:endParaRPr lang="en-US" altLang="en-US" sz="2600" dirty="0" smtClean="0">
              <a:solidFill>
                <a:srgbClr val="008000"/>
              </a:solidFill>
            </a:endParaRPr>
          </a:p>
        </p:txBody>
      </p:sp>
      <p:graphicFrame>
        <p:nvGraphicFramePr>
          <p:cNvPr id="5" name="Group 1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40826181"/>
              </p:ext>
            </p:extLst>
          </p:nvPr>
        </p:nvGraphicFramePr>
        <p:xfrm>
          <a:off x="179387" y="617771"/>
          <a:ext cx="8534436" cy="4097316"/>
        </p:xfrm>
        <a:graphic>
          <a:graphicData uri="http://schemas.openxmlformats.org/drawingml/2006/table">
            <a:tbl>
              <a:tblPr/>
              <a:tblGrid>
                <a:gridCol w="5678751"/>
                <a:gridCol w="951895"/>
                <a:gridCol w="951895"/>
                <a:gridCol w="951895"/>
              </a:tblGrid>
              <a:tr h="219763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SO: </a:t>
                      </a: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Biodiversity conserved protected and threats mitigated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91443" marR="9144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1443" marR="9144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1443" marR="9144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91443" marR="9144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7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Performance indicator </a:t>
                      </a:r>
                    </a:p>
                  </a:txBody>
                  <a:tcPr marL="91443" marR="9144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Q1</a:t>
                      </a:r>
                    </a:p>
                  </a:txBody>
                  <a:tcPr marL="91443" marR="9144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Q2</a:t>
                      </a:r>
                    </a:p>
                  </a:txBody>
                  <a:tcPr marL="91443" marR="9144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Q3 </a:t>
                      </a:r>
                    </a:p>
                  </a:txBody>
                  <a:tcPr marL="91443" marR="9144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60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Number of conservation and legislative tools to ensure the protection of species and ecosystems  developed and implemented </a:t>
                      </a:r>
                      <a:r>
                        <a:rPr lang="en-ZA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[AT: Review of the norms and standards for the management of elephants in South Africa initiated and amendments drafted]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45723" marR="45723" marT="45739" marB="457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3" marR="45723" marT="45739" marB="457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3" marR="45723" marT="45739" marB="457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3" marR="45723" marT="45739" marB="457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</a:tr>
              <a:tr h="6960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Number of conservation and legislative tools to ensure the protection of species and ecosystems  developed and implemented </a:t>
                      </a:r>
                      <a:r>
                        <a:rPr lang="en-ZA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[AT: TOPS regulations published for implementation and draft guideline for implementation developed]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45723" marR="45723" marT="45739" marB="457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3" marR="45723" marT="45739" marB="457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3" marR="45723" marT="45739" marB="457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3" marR="45723" marT="45739" marB="457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6960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Number of conservation and legislative tools to ensure the protection of species and ecosystems  developed and implemented </a:t>
                      </a:r>
                      <a:r>
                        <a:rPr lang="en-ZA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[AT:</a:t>
                      </a:r>
                      <a:r>
                        <a:rPr lang="en-ZA" sz="1400" b="1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BABS Amendments Regulations approved by Inter-governmental structures]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45723" marR="45723" marT="45739" marB="457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3" marR="45723" marT="45739" marB="457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3" marR="45723" marT="45739" marB="457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3" marR="45723" marT="45739" marB="457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</a:tr>
              <a:tr h="4745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Number of conservation and legislative tools to ensure the protection of species and ecosystems  developed and implemented </a:t>
                      </a:r>
                      <a:r>
                        <a:rPr lang="en-ZA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[AT: NEMBA review completed]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45723" marR="45723" marT="45739" marB="457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3" marR="45723" marT="45739" marB="457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3" marR="45723" marT="45739" marB="457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3" marR="45723" marT="45739" marB="457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</a:tr>
              <a:tr h="6960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Number of conservation and legislative tools to ensure the protection of species and ecosystems  developed and implemented </a:t>
                      </a:r>
                      <a:r>
                        <a:rPr lang="en-ZA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[AT: Amendment Bill to incorporate MPAs into NEMPAA finalised]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45723" marR="45723" marT="45739" marB="457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3" marR="45723" marT="45739" marB="457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3" marR="45723" marT="45739" marB="457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3" marR="45723" marT="45739" marB="457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</a:tr>
            </a:tbl>
          </a:graphicData>
        </a:graphic>
      </p:graphicFrame>
      <p:pic>
        <p:nvPicPr>
          <p:cNvPr id="6148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7" y="4639532"/>
            <a:ext cx="8345487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8299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457200" y="6350"/>
            <a:ext cx="8229600" cy="796925"/>
          </a:xfrm>
        </p:spPr>
        <p:txBody>
          <a:bodyPr/>
          <a:lstStyle/>
          <a:p>
            <a:pPr eaLnBrk="1" hangingPunct="1"/>
            <a:r>
              <a:rPr lang="en-ZA" altLang="en-US" sz="2600" dirty="0">
                <a:solidFill>
                  <a:srgbClr val="008000"/>
                </a:solidFill>
              </a:rPr>
              <a:t>PROGRAMME 5 : BIODIVERSITY AND CONSERVATION</a:t>
            </a:r>
            <a:endParaRPr lang="en-US" altLang="en-US" sz="2600" dirty="0" smtClean="0">
              <a:solidFill>
                <a:srgbClr val="008000"/>
              </a:solidFill>
            </a:endParaRPr>
          </a:p>
        </p:txBody>
      </p:sp>
      <p:graphicFrame>
        <p:nvGraphicFramePr>
          <p:cNvPr id="5" name="Group 1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12513115"/>
              </p:ext>
            </p:extLst>
          </p:nvPr>
        </p:nvGraphicFramePr>
        <p:xfrm>
          <a:off x="179387" y="665164"/>
          <a:ext cx="8534436" cy="4544966"/>
        </p:xfrm>
        <a:graphic>
          <a:graphicData uri="http://schemas.openxmlformats.org/drawingml/2006/table">
            <a:tbl>
              <a:tblPr/>
              <a:tblGrid>
                <a:gridCol w="5678751"/>
                <a:gridCol w="951895"/>
                <a:gridCol w="951895"/>
                <a:gridCol w="951895"/>
              </a:tblGrid>
              <a:tr h="230228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SO: </a:t>
                      </a: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Biodiversity conserved protected and threats mitigated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91443" marR="9144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1443" marR="9144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1443" marR="9144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91443" marR="9144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2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Performance indicator </a:t>
                      </a:r>
                    </a:p>
                  </a:txBody>
                  <a:tcPr marL="91443" marR="9144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Q1</a:t>
                      </a:r>
                    </a:p>
                  </a:txBody>
                  <a:tcPr marL="91443" marR="9144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Q2</a:t>
                      </a:r>
                    </a:p>
                  </a:txBody>
                  <a:tcPr marL="91443" marR="9144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Q3 </a:t>
                      </a:r>
                    </a:p>
                  </a:txBody>
                  <a:tcPr marL="91443" marR="9144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92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Number of conservation and legislative tools to ensure the protection of species and ecosystems  developed and implemented </a:t>
                      </a:r>
                      <a:r>
                        <a:rPr lang="en-ZA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[AT: A draft Amendment Bill incorporating provisions relating to TFCAs and WHS reserves into NEMPAA developed]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45723" marR="45723" marT="45739" marB="457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3" marR="45723" marT="45739" marB="457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2000" dirty="0"/>
                    </a:p>
                  </a:txBody>
                  <a:tcPr marL="45723" marR="45723" marT="45739" marB="457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2000" dirty="0"/>
                    </a:p>
                  </a:txBody>
                  <a:tcPr marL="45723" marR="45723" marT="45739" marB="457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</a:tr>
              <a:tr h="6991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Number of conservation and legislative tools to ensure the protection of species and ecosystems  developed and implemented </a:t>
                      </a:r>
                      <a:r>
                        <a:rPr lang="en-ZA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[AT:</a:t>
                      </a:r>
                      <a:r>
                        <a:rPr lang="en-ZA" sz="1400" b="1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Norms and Standards for the management of protected areas finalised]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45723" marR="45723" marT="45739" marB="457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3" marR="45723" marT="45739" marB="457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3" marR="45723" marT="45739" marB="457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3" marR="45723" marT="45739" marB="457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7292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Number of conservation and legislative tools to ensure the protection of species and ecosystems  developed and implemented </a:t>
                      </a:r>
                      <a:r>
                        <a:rPr lang="en-ZA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[AT: Draft Norms and standards for declaration and inclusion of private nature reserves completed]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45723" marR="45723" marT="45739" marB="457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3" marR="45723" marT="45739" marB="457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3" marR="45723" marT="45739" marB="457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3" marR="45723" marT="45739" marB="457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</a:tr>
              <a:tr h="6991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Number of conservation and legislative tools to ensure the protection of species and ecosystems  developed and implemented </a:t>
                      </a:r>
                      <a:r>
                        <a:rPr lang="en-ZA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[AT: Amendment of regulations for Special Nature Reserves, World Heritage Sites and National Parks published for implementation]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45723" marR="45723" marT="45739" marB="457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3" marR="45723" marT="45739" marB="457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3" marR="45723" marT="45739" marB="457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3" marR="45723" marT="45739" marB="457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</a:tr>
              <a:tr h="5165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Number of conservation and legislative tools to ensure the protection of species and ecosystems  developed and implemented  </a:t>
                      </a:r>
                      <a:r>
                        <a:rPr lang="en-ZA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[AT: Draft BMP for 1 ecosystem developed]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45723" marR="45723" marT="45739" marB="457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3" marR="45723" marT="45739" marB="457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3" marR="45723" marT="45739" marB="457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3" marR="45723" marT="45739" marB="457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</a:tr>
            </a:tbl>
          </a:graphicData>
        </a:graphic>
      </p:graphicFrame>
      <p:pic>
        <p:nvPicPr>
          <p:cNvPr id="6148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313" y="5466009"/>
            <a:ext cx="8345487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3543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457200" y="6350"/>
            <a:ext cx="8229600" cy="796925"/>
          </a:xfrm>
        </p:spPr>
        <p:txBody>
          <a:bodyPr/>
          <a:lstStyle/>
          <a:p>
            <a:pPr eaLnBrk="1" hangingPunct="1"/>
            <a:r>
              <a:rPr lang="en-ZA" altLang="en-US" sz="2600" dirty="0">
                <a:solidFill>
                  <a:srgbClr val="008000"/>
                </a:solidFill>
              </a:rPr>
              <a:t>PROGRAMME </a:t>
            </a:r>
            <a:r>
              <a:rPr lang="en-ZA" altLang="en-US" sz="2600" dirty="0" smtClean="0">
                <a:solidFill>
                  <a:srgbClr val="008000"/>
                </a:solidFill>
              </a:rPr>
              <a:t>5: </a:t>
            </a:r>
            <a:r>
              <a:rPr lang="en-ZA" altLang="en-US" sz="2600" dirty="0">
                <a:solidFill>
                  <a:srgbClr val="008000"/>
                </a:solidFill>
              </a:rPr>
              <a:t>BIODIVERSITY AND CONSERVATION</a:t>
            </a:r>
            <a:endParaRPr lang="en-US" altLang="en-US" sz="2600" dirty="0" smtClean="0">
              <a:solidFill>
                <a:srgbClr val="008000"/>
              </a:solidFill>
            </a:endParaRPr>
          </a:p>
        </p:txBody>
      </p:sp>
      <p:graphicFrame>
        <p:nvGraphicFramePr>
          <p:cNvPr id="5" name="Group 1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87668398"/>
              </p:ext>
            </p:extLst>
          </p:nvPr>
        </p:nvGraphicFramePr>
        <p:xfrm>
          <a:off x="179387" y="665163"/>
          <a:ext cx="8534436" cy="3692996"/>
        </p:xfrm>
        <a:graphic>
          <a:graphicData uri="http://schemas.openxmlformats.org/drawingml/2006/table">
            <a:tbl>
              <a:tblPr/>
              <a:tblGrid>
                <a:gridCol w="5678751"/>
                <a:gridCol w="951895"/>
                <a:gridCol w="951895"/>
                <a:gridCol w="951895"/>
              </a:tblGrid>
              <a:tr h="230963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SO: </a:t>
                      </a: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Biodiversity conserved protected and threats mitigated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91443" marR="9144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1443" marR="9144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1443" marR="9144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91443" marR="9144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9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Performance indicator </a:t>
                      </a:r>
                    </a:p>
                  </a:txBody>
                  <a:tcPr marL="91443" marR="9144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Q1</a:t>
                      </a:r>
                    </a:p>
                  </a:txBody>
                  <a:tcPr marL="91443" marR="9144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Q2</a:t>
                      </a:r>
                    </a:p>
                  </a:txBody>
                  <a:tcPr marL="91443" marR="9144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Q3 </a:t>
                      </a:r>
                    </a:p>
                  </a:txBody>
                  <a:tcPr marL="91443" marR="9144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79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Number of conservation and legislative tools to ensure the protection of species and ecosystems  developed and implemented </a:t>
                      </a:r>
                      <a:r>
                        <a:rPr lang="en-ZA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[AT:2 Biodiversity Management Plans for species finalised for public participation (African Lion, White Rhino) ,and one BMP-S finalised for implementation (Bearded Vulture)]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45723" marR="45723" marT="45739" marB="457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3" marR="45723" marT="45739" marB="457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3" marR="45723" marT="45739" marB="457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3" marR="45723" marT="45739" marB="457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379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Number of conservation and legislative tools to ensure the protection of species and ecosystems  developed and implemented </a:t>
                      </a:r>
                      <a:r>
                        <a:rPr lang="en-ZA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[AT: National Cycad Management Strategy and Action Plan approved for implementation]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45723" marR="45723" marT="45739" marB="457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3" marR="45723" marT="45739" marB="457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3" marR="45723" marT="45739" marB="457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3" marR="45723" marT="45739" marB="457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</a:tr>
              <a:tr h="4379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Number of conservation and legislative tools to ensure the protection of species and ecosystems developed and implemented </a:t>
                      </a:r>
                      <a:r>
                        <a:rPr lang="en-ZA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[AT:</a:t>
                      </a:r>
                      <a:r>
                        <a:rPr lang="en-ZA" sz="1400" b="1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NBSAP Review conducted]</a:t>
                      </a:r>
                      <a:endParaRPr lang="en-US" sz="1400" b="1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45723" marR="45723" marT="45739" marB="457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3" marR="45723" marT="45739" marB="457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3" marR="45723" marT="45739" marB="457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3" marR="45723" marT="45739" marB="457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</a:tr>
              <a:tr h="4379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Number of tools to mitigate threats to biodiversity </a:t>
                      </a:r>
                      <a:r>
                        <a:rPr lang="en-ZA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[AT: NAP review and alignment with the UNCCD 10 year Strategy and Framework finalised]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45723" marR="45723" marT="45739" marB="457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3" marR="45723" marT="45739" marB="457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3" marR="45723" marT="45739" marB="457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3" marR="45723" marT="45739" marB="457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</a:tr>
              <a:tr h="4379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Number of tools to mitigate threats to biodiversity</a:t>
                      </a:r>
                      <a:r>
                        <a:rPr lang="en-ZA" sz="1400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400" b="1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[AT: Draft Biodiversity climate change adaptation plans for 9 biomes developed]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45723" marR="45723" marT="45739" marB="457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3" marR="45723" marT="45739" marB="457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3" marR="45723" marT="45739" marB="457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3" marR="45723" marT="45739" marB="457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</a:tr>
            </a:tbl>
          </a:graphicData>
        </a:graphic>
      </p:graphicFrame>
      <p:pic>
        <p:nvPicPr>
          <p:cNvPr id="6148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812" y="4498855"/>
            <a:ext cx="8345487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4227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457200" y="149469"/>
            <a:ext cx="8229600" cy="334108"/>
          </a:xfrm>
        </p:spPr>
        <p:txBody>
          <a:bodyPr/>
          <a:lstStyle/>
          <a:p>
            <a:pPr eaLnBrk="1" hangingPunct="1"/>
            <a:r>
              <a:rPr lang="en-ZA" altLang="en-US" sz="2600" dirty="0">
                <a:solidFill>
                  <a:srgbClr val="008000"/>
                </a:solidFill>
              </a:rPr>
              <a:t>PROGRAMME 5 : BIODIVERSITY AND CONSERVATION</a:t>
            </a:r>
            <a:endParaRPr lang="en-US" altLang="en-US" sz="2600" dirty="0" smtClean="0">
              <a:solidFill>
                <a:srgbClr val="008000"/>
              </a:solidFill>
            </a:endParaRPr>
          </a:p>
        </p:txBody>
      </p:sp>
      <p:graphicFrame>
        <p:nvGraphicFramePr>
          <p:cNvPr id="5" name="Group 1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65370927"/>
              </p:ext>
            </p:extLst>
          </p:nvPr>
        </p:nvGraphicFramePr>
        <p:xfrm>
          <a:off x="179387" y="515694"/>
          <a:ext cx="8534436" cy="4386168"/>
        </p:xfrm>
        <a:graphic>
          <a:graphicData uri="http://schemas.openxmlformats.org/drawingml/2006/table">
            <a:tbl>
              <a:tblPr/>
              <a:tblGrid>
                <a:gridCol w="5678751"/>
                <a:gridCol w="951895"/>
                <a:gridCol w="951895"/>
                <a:gridCol w="951895"/>
              </a:tblGrid>
              <a:tr h="246747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SO: Biodiversity conserved protected and threats mitigated</a:t>
                      </a:r>
                    </a:p>
                  </a:txBody>
                  <a:tcPr marL="91443" marR="9144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1443" marR="9144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1443" marR="9144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91443" marR="9144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77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Performance indicator </a:t>
                      </a:r>
                    </a:p>
                  </a:txBody>
                  <a:tcPr marL="91443" marR="9144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Q1</a:t>
                      </a:r>
                    </a:p>
                  </a:txBody>
                  <a:tcPr marL="91443" marR="9144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Q2</a:t>
                      </a:r>
                    </a:p>
                  </a:txBody>
                  <a:tcPr marL="91443" marR="9144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Q3 </a:t>
                      </a:r>
                    </a:p>
                  </a:txBody>
                  <a:tcPr marL="91443" marR="9144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78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Tools for the implementation of the </a:t>
                      </a:r>
                      <a:r>
                        <a:rPr lang="en-ZA" sz="1400" kern="1200" dirty="0" err="1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Ramsar</a:t>
                      </a: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Convention developed and implemented </a:t>
                      </a:r>
                      <a:r>
                        <a:rPr lang="en-ZA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[AT: One </a:t>
                      </a:r>
                      <a:r>
                        <a:rPr lang="en-ZA" sz="1400" b="1" kern="1200" dirty="0" err="1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Ramsar</a:t>
                      </a:r>
                      <a:r>
                        <a:rPr lang="en-ZA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site designated]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45723" marR="45723" marT="45739" marB="457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3" marR="45723" marT="45739" marB="457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3" marR="45723" marT="45739" marB="457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3" marR="45723" marT="45739" marB="457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</a:tr>
              <a:tr h="4978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Tools for the implementation of the </a:t>
                      </a:r>
                      <a:r>
                        <a:rPr lang="en-ZA" sz="1400" kern="1200" dirty="0" err="1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Ramsar</a:t>
                      </a: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Convention developed and implemented </a:t>
                      </a:r>
                      <a:r>
                        <a:rPr lang="en-ZA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[AT:</a:t>
                      </a:r>
                      <a:r>
                        <a:rPr lang="en-ZA" sz="1400" b="1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Draft strategy to remove sites from the </a:t>
                      </a:r>
                      <a:r>
                        <a:rPr lang="en-ZA" sz="1400" b="1" kern="1200" baseline="0" dirty="0" err="1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Montreux</a:t>
                      </a:r>
                      <a:r>
                        <a:rPr lang="en-ZA" sz="1400" b="1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record developed]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45723" marR="45723" marT="45739" marB="457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3" marR="45723" marT="45739" marB="457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3" marR="45723" marT="45739" marB="457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3" marR="45723" marT="45739" marB="457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</a:tr>
              <a:tr h="292896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SO:  Fair access and equitable sharing of benefits from biological resources promoted</a:t>
                      </a:r>
                      <a:endParaRPr lang="en-US" sz="1400" b="1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45723" marR="45723" marT="45739" marB="457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 marL="45723" marR="45723" marT="45739" marB="457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 marL="45723" marR="45723" marT="45739" marB="457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45723" marR="45723" marT="45739" marB="457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14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Biodiversity Sector transformation framework developed and implemented 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45723" marR="45723" marT="45739" marB="457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3" marR="45723" marT="45739" marB="457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3" marR="45723" marT="45739" marB="457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3" marR="45723" marT="45739" marB="457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</a:tr>
              <a:tr h="7029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Number of sustainable natural resource based interventions and instruments identified, developed and implementation facilitated </a:t>
                      </a:r>
                      <a:r>
                        <a:rPr lang="en-ZA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[AT: National Biodiversity Economy Development Strategy finalised]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45723" marR="45723" marT="45739" marB="457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3" marR="45723" marT="45739" marB="457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3" marR="45723" marT="45739" marB="457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3" marR="45723" marT="45739" marB="457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</a:tr>
              <a:tr h="7029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Number of sustainable natural resource based interventions and instruments identified, developed and implementation facilitated </a:t>
                      </a:r>
                      <a:r>
                        <a:rPr lang="en-ZA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[AT: 2 Biodiversity Economy development projects supported for implementation]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45723" marR="45723" marT="45739" marB="457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3" marR="45723" marT="45739" marB="457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3" marR="45723" marT="45739" marB="457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3" marR="45723" marT="45739" marB="457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</a:tr>
              <a:tr h="5536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Number of sustainable natural resource based interventions and instruments identified, developed and implementation facilitated </a:t>
                      </a:r>
                      <a:r>
                        <a:rPr lang="en-ZA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[AT: 1 cross border trail operationalised]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45723" marR="45723" marT="45739" marB="457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3" marR="45723" marT="45739" marB="457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3" marR="45723" marT="45739" marB="457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3" marR="45723" marT="45739" marB="457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</a:tr>
            </a:tbl>
          </a:graphicData>
        </a:graphic>
      </p:graphicFrame>
      <p:pic>
        <p:nvPicPr>
          <p:cNvPr id="6148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7" y="5434994"/>
            <a:ext cx="8345487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1216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457200" y="6350"/>
            <a:ext cx="8229600" cy="796925"/>
          </a:xfrm>
        </p:spPr>
        <p:txBody>
          <a:bodyPr/>
          <a:lstStyle/>
          <a:p>
            <a:pPr eaLnBrk="1" hangingPunct="1"/>
            <a:r>
              <a:rPr lang="en-ZA" altLang="en-US" sz="2600" dirty="0">
                <a:solidFill>
                  <a:srgbClr val="008000"/>
                </a:solidFill>
              </a:rPr>
              <a:t>PROGRAMME 5 : BIODIVERSITY AND CONSERVATION</a:t>
            </a:r>
            <a:endParaRPr lang="en-US" altLang="en-US" sz="2600" dirty="0" smtClean="0">
              <a:solidFill>
                <a:srgbClr val="008000"/>
              </a:solidFill>
            </a:endParaRPr>
          </a:p>
        </p:txBody>
      </p:sp>
      <p:graphicFrame>
        <p:nvGraphicFramePr>
          <p:cNvPr id="5" name="Group 1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85282186"/>
              </p:ext>
            </p:extLst>
          </p:nvPr>
        </p:nvGraphicFramePr>
        <p:xfrm>
          <a:off x="179387" y="665163"/>
          <a:ext cx="8534436" cy="3168932"/>
        </p:xfrm>
        <a:graphic>
          <a:graphicData uri="http://schemas.openxmlformats.org/drawingml/2006/table">
            <a:tbl>
              <a:tblPr/>
              <a:tblGrid>
                <a:gridCol w="5678751"/>
                <a:gridCol w="951895"/>
                <a:gridCol w="951895"/>
                <a:gridCol w="951895"/>
              </a:tblGrid>
              <a:tr h="28733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SO: Biodiversity conserved protected and threats mitigated</a:t>
                      </a:r>
                    </a:p>
                  </a:txBody>
                  <a:tcPr marL="91443" marR="9144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1443" marR="9144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1443" marR="9144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91443" marR="9144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Performance indicator </a:t>
                      </a:r>
                    </a:p>
                  </a:txBody>
                  <a:tcPr marL="91443" marR="9144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Q1</a:t>
                      </a:r>
                    </a:p>
                  </a:txBody>
                  <a:tcPr marL="91443" marR="9144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Q2</a:t>
                      </a:r>
                    </a:p>
                  </a:txBody>
                  <a:tcPr marL="91443" marR="9144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Q3 </a:t>
                      </a:r>
                    </a:p>
                  </a:txBody>
                  <a:tcPr marL="91443" marR="9144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81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Number of sustainable natural resource based interventions and instruments identified, developed and implementation facilitated </a:t>
                      </a:r>
                      <a:r>
                        <a:rPr lang="en-ZA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[AT: One Project from the TFCA Catalogue implemented]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45723" marR="45723" marT="45739" marB="457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3" marR="45723" marT="45739" marB="457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3" marR="45723" marT="45739" marB="457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3" marR="45723" marT="45739" marB="457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</a:tr>
              <a:tr h="10179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Number of sustainable natural resource based interventions and instruments identified, developed and implementation facilitated </a:t>
                      </a:r>
                      <a:r>
                        <a:rPr lang="en-ZA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[AT: 3 natural resource based projects implemented (People &amp;Parks, Bushbuckridge, </a:t>
                      </a:r>
                      <a:r>
                        <a:rPr lang="en-ZA" sz="1400" b="1" kern="1200" dirty="0" err="1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Awelani</a:t>
                      </a:r>
                      <a:r>
                        <a:rPr lang="en-ZA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) One TFCA Natural Resource based project Implemented (</a:t>
                      </a:r>
                      <a:r>
                        <a:rPr lang="en-ZA" sz="1400" b="1" kern="1200" dirty="0" err="1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Awelani</a:t>
                      </a:r>
                      <a:r>
                        <a:rPr lang="en-ZA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)]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45723" marR="45723" marT="45739" marB="457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3" marR="45723" marT="45739" marB="457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3" marR="45723" marT="45739" marB="457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3" marR="45723" marT="45739" marB="457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</a:tr>
              <a:tr h="7881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Number of sustainable natural resource based interventions and instruments identified, developed and implementation facilitated </a:t>
                      </a:r>
                      <a:r>
                        <a:rPr lang="en-ZA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[AT: Implementation of the Bushbuckridge Master Plan (5projects) facilitated]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45723" marR="45723" marT="45739" marB="4573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3" marR="45723" marT="45739" marB="457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3" marR="45723" marT="45739" marB="457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3" marR="45723" marT="45739" marB="457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</a:tr>
            </a:tbl>
          </a:graphicData>
        </a:graphic>
      </p:graphicFrame>
      <p:pic>
        <p:nvPicPr>
          <p:cNvPr id="6148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812" y="4498855"/>
            <a:ext cx="8345487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453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9"/>
          <p:cNvSpPr>
            <a:spLocks noGrp="1"/>
          </p:cNvSpPr>
          <p:nvPr>
            <p:ph type="title"/>
          </p:nvPr>
        </p:nvSpPr>
        <p:spPr>
          <a:xfrm>
            <a:off x="323850" y="214313"/>
            <a:ext cx="8351838" cy="550862"/>
          </a:xfrm>
        </p:spPr>
        <p:txBody>
          <a:bodyPr/>
          <a:lstStyle/>
          <a:p>
            <a:r>
              <a:rPr lang="en-US" altLang="en-US" sz="2800" dirty="0">
                <a:solidFill>
                  <a:srgbClr val="008000"/>
                </a:solidFill>
              </a:rPr>
              <a:t>SUMMARY OF </a:t>
            </a:r>
            <a:r>
              <a:rPr lang="en-US" altLang="en-US" sz="2800" dirty="0" smtClean="0">
                <a:solidFill>
                  <a:srgbClr val="008000"/>
                </a:solidFill>
              </a:rPr>
              <a:t>PROGRAMME 5 Q3 </a:t>
            </a:r>
            <a:r>
              <a:rPr lang="en-US" altLang="en-US" sz="2800" dirty="0">
                <a:solidFill>
                  <a:srgbClr val="008000"/>
                </a:solidFill>
              </a:rPr>
              <a:t>PERFORMANCE </a:t>
            </a:r>
            <a:endParaRPr lang="en-ZA" altLang="en-US" sz="2400" b="1" dirty="0" smtClean="0">
              <a:latin typeface="Arial Narrow" pitchFamily="34" charset="0"/>
            </a:endParaRPr>
          </a:p>
        </p:txBody>
      </p:sp>
      <p:graphicFrame>
        <p:nvGraphicFramePr>
          <p:cNvPr id="7" name="Group 1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62855294"/>
              </p:ext>
            </p:extLst>
          </p:nvPr>
        </p:nvGraphicFramePr>
        <p:xfrm>
          <a:off x="323850" y="822325"/>
          <a:ext cx="8496300" cy="884279"/>
        </p:xfrm>
        <a:graphic>
          <a:graphicData uri="http://schemas.openxmlformats.org/drawingml/2006/table">
            <a:tbl>
              <a:tblPr/>
              <a:tblGrid>
                <a:gridCol w="1536848"/>
                <a:gridCol w="1626781"/>
                <a:gridCol w="1679944"/>
                <a:gridCol w="1547450"/>
                <a:gridCol w="2105277"/>
              </a:tblGrid>
              <a:tr h="2133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% On target</a:t>
                      </a:r>
                      <a:endParaRPr kumimoji="0" lang="en-ZA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8590" marR="685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% Work in progress</a:t>
                      </a:r>
                      <a:endParaRPr kumimoji="0" lang="en-ZA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8590" marR="685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% Off Target</a:t>
                      </a:r>
                      <a:endParaRPr kumimoji="0" lang="en-ZA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8590" marR="685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% No milestone</a:t>
                      </a:r>
                      <a:endParaRPr kumimoji="0" lang="en-ZA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8590" marR="685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% Information not provided</a:t>
                      </a:r>
                      <a:endParaRPr kumimoji="0" lang="en-ZA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8590" marR="685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6709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83% (24/29)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14% (4/29)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3% (1/29)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ZA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6538617"/>
              </p:ext>
            </p:extLst>
          </p:nvPr>
        </p:nvGraphicFramePr>
        <p:xfrm>
          <a:off x="280988" y="1706604"/>
          <a:ext cx="8394700" cy="4143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68419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ctrTitle"/>
          </p:nvPr>
        </p:nvSpPr>
        <p:spPr>
          <a:xfrm>
            <a:off x="685800" y="1874838"/>
            <a:ext cx="7772400" cy="847725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solidFill>
                  <a:schemeClr val="bg1"/>
                </a:solidFill>
              </a:rPr>
              <a:t/>
            </a:r>
            <a:br>
              <a:rPr lang="en-US" altLang="en-US" sz="2800" dirty="0" smtClean="0">
                <a:solidFill>
                  <a:schemeClr val="bg1"/>
                </a:solidFill>
              </a:rPr>
            </a:br>
            <a:r>
              <a:rPr lang="en-US" altLang="en-US" sz="2800" dirty="0" smtClean="0">
                <a:solidFill>
                  <a:schemeClr val="bg1"/>
                </a:solidFill>
              </a:rPr>
              <a:t>PROGRAMME 6: ENVIRONMENTAL PROGRAMMES</a:t>
            </a:r>
            <a:br>
              <a:rPr lang="en-US" altLang="en-US" sz="2800" dirty="0" smtClean="0">
                <a:solidFill>
                  <a:schemeClr val="bg1"/>
                </a:solidFill>
              </a:rPr>
            </a:br>
            <a:endParaRPr lang="en-US" altLang="en-US" sz="2800" dirty="0" smtClean="0">
              <a:solidFill>
                <a:schemeClr val="bg1"/>
              </a:solidFill>
            </a:endParaRPr>
          </a:p>
        </p:txBody>
      </p:sp>
      <p:sp>
        <p:nvSpPr>
          <p:cNvPr id="82947" name="TextBox 8"/>
          <p:cNvSpPr txBox="1">
            <a:spLocks noChangeArrowheads="1"/>
          </p:cNvSpPr>
          <p:nvPr/>
        </p:nvSpPr>
        <p:spPr bwMode="auto">
          <a:xfrm>
            <a:off x="3635375" y="5011738"/>
            <a:ext cx="21336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200" b="1">
                <a:solidFill>
                  <a:srgbClr val="FFFFFF"/>
                </a:solidFill>
              </a:rPr>
              <a:t>Environmental Programmes</a:t>
            </a:r>
          </a:p>
          <a:p>
            <a:endParaRPr lang="en-US" altLang="en-US" sz="1200">
              <a:solidFill>
                <a:srgbClr val="000000"/>
              </a:solidFill>
            </a:endParaRPr>
          </a:p>
          <a:p>
            <a:endParaRPr lang="en-US" altLang="en-US" sz="1200">
              <a:solidFill>
                <a:srgbClr val="000000"/>
              </a:solidFill>
            </a:endParaRPr>
          </a:p>
          <a:p>
            <a:endParaRPr lang="en-US" altLang="en-US" sz="1200">
              <a:solidFill>
                <a:srgbClr val="000000"/>
              </a:solidFill>
            </a:endParaRPr>
          </a:p>
          <a:p>
            <a:endParaRPr lang="en-US" altLang="en-US" sz="1200">
              <a:solidFill>
                <a:srgbClr val="000000"/>
              </a:solidFill>
            </a:endParaRPr>
          </a:p>
          <a:p>
            <a:endParaRPr lang="en-US" altLang="en-US" sz="1200">
              <a:solidFill>
                <a:srgbClr val="000000"/>
              </a:solidFill>
            </a:endParaRPr>
          </a:p>
          <a:p>
            <a:endParaRPr lang="en-US" altLang="en-US" sz="1200">
              <a:solidFill>
                <a:srgbClr val="000000"/>
              </a:solidFill>
            </a:endParaRPr>
          </a:p>
          <a:p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670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4213"/>
          </a:xfrm>
        </p:spPr>
        <p:txBody>
          <a:bodyPr/>
          <a:lstStyle/>
          <a:p>
            <a:pPr eaLnBrk="1" hangingPunct="1"/>
            <a:r>
              <a:rPr lang="en-ZA" altLang="en-US" sz="2600" dirty="0">
                <a:solidFill>
                  <a:srgbClr val="008000"/>
                </a:solidFill>
              </a:rPr>
              <a:t>PROGRAMME </a:t>
            </a:r>
            <a:r>
              <a:rPr lang="en-ZA" altLang="en-US" sz="2600" dirty="0" smtClean="0">
                <a:solidFill>
                  <a:srgbClr val="008000"/>
                </a:solidFill>
              </a:rPr>
              <a:t>6: </a:t>
            </a:r>
            <a:r>
              <a:rPr lang="en-ZA" altLang="en-US" sz="2600" dirty="0">
                <a:solidFill>
                  <a:srgbClr val="008000"/>
                </a:solidFill>
              </a:rPr>
              <a:t>ENVIRONMENTAL PROGRAMMES</a:t>
            </a:r>
            <a:endParaRPr lang="en-US" altLang="en-US" sz="2600" dirty="0" smtClean="0">
              <a:solidFill>
                <a:srgbClr val="008000"/>
              </a:solidFill>
            </a:endParaRPr>
          </a:p>
        </p:txBody>
      </p:sp>
      <p:grpSp>
        <p:nvGrpSpPr>
          <p:cNvPr id="68611" name="Group 6"/>
          <p:cNvGrpSpPr>
            <a:grpSpLocks/>
          </p:cNvGrpSpPr>
          <p:nvPr/>
        </p:nvGrpSpPr>
        <p:grpSpPr bwMode="auto">
          <a:xfrm>
            <a:off x="428625" y="4629150"/>
            <a:ext cx="6934200" cy="215900"/>
            <a:chOff x="685800" y="6400800"/>
            <a:chExt cx="6934200" cy="215900"/>
          </a:xfrm>
        </p:grpSpPr>
        <p:sp>
          <p:nvSpPr>
            <p:cNvPr id="6" name="Rectangle 463"/>
            <p:cNvSpPr>
              <a:spLocks noChangeArrowheads="1"/>
            </p:cNvSpPr>
            <p:nvPr/>
          </p:nvSpPr>
          <p:spPr bwMode="auto">
            <a:xfrm>
              <a:off x="685800" y="6400800"/>
              <a:ext cx="215900" cy="215900"/>
            </a:xfrm>
            <a:prstGeom prst="rect">
              <a:avLst/>
            </a:prstGeom>
            <a:solidFill>
              <a:srgbClr val="66FF3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6525" tIns="46037" rIns="136525" bIns="46037" anchor="b"/>
            <a:lstStyle/>
            <a:p>
              <a:pPr marL="228600" lvl="2" defTabSz="914400"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defRPr/>
              </a:pPr>
              <a:r>
                <a:rPr lang="en-US" sz="1200" kern="0" dirty="0">
                  <a:solidFill>
                    <a:srgbClr val="333399"/>
                  </a:solidFill>
                  <a:latin typeface="Arial" pitchFamily="34" charset="0"/>
                  <a:cs typeface="Arial" pitchFamily="34" charset="0"/>
                </a:rPr>
                <a:t>= On Target</a:t>
              </a:r>
            </a:p>
          </p:txBody>
        </p:sp>
        <p:sp>
          <p:nvSpPr>
            <p:cNvPr id="7" name="Rectangle 464"/>
            <p:cNvSpPr>
              <a:spLocks noChangeArrowheads="1"/>
            </p:cNvSpPr>
            <p:nvPr/>
          </p:nvSpPr>
          <p:spPr bwMode="auto">
            <a:xfrm>
              <a:off x="2590800" y="6400800"/>
              <a:ext cx="215900" cy="21590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6525" tIns="46037" rIns="136525" bIns="46037" anchor="b"/>
            <a:lstStyle/>
            <a:p>
              <a:pPr marL="228600" lvl="2" defTabSz="914400"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defRPr/>
              </a:pPr>
              <a:r>
                <a:rPr lang="en-US" sz="1200" kern="0" dirty="0">
                  <a:solidFill>
                    <a:srgbClr val="333399"/>
                  </a:solidFill>
                  <a:latin typeface="Arial" pitchFamily="34" charset="0"/>
                  <a:cs typeface="Arial" pitchFamily="34" charset="0"/>
                </a:rPr>
                <a:t>= Work in progress</a:t>
              </a:r>
            </a:p>
          </p:txBody>
        </p:sp>
        <p:sp>
          <p:nvSpPr>
            <p:cNvPr id="8" name="Rectangle 465"/>
            <p:cNvSpPr>
              <a:spLocks noChangeArrowheads="1"/>
            </p:cNvSpPr>
            <p:nvPr/>
          </p:nvSpPr>
          <p:spPr bwMode="auto">
            <a:xfrm>
              <a:off x="4724400" y="6400800"/>
              <a:ext cx="215900" cy="21590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6525" tIns="46037" rIns="136525" bIns="46037" anchor="b"/>
            <a:lstStyle/>
            <a:p>
              <a:pPr marL="228600" lvl="2" defTabSz="914400"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defRPr/>
              </a:pPr>
              <a:r>
                <a:rPr lang="en-US" sz="1200" kern="0">
                  <a:solidFill>
                    <a:srgbClr val="333399"/>
                  </a:solidFill>
                  <a:latin typeface="Arial" pitchFamily="34" charset="0"/>
                  <a:cs typeface="Arial" pitchFamily="34" charset="0"/>
                </a:rPr>
                <a:t>= Off target</a:t>
              </a:r>
            </a:p>
          </p:txBody>
        </p:sp>
        <p:sp>
          <p:nvSpPr>
            <p:cNvPr id="9" name="Rectangle 465"/>
            <p:cNvSpPr>
              <a:spLocks noChangeArrowheads="1"/>
            </p:cNvSpPr>
            <p:nvPr/>
          </p:nvSpPr>
          <p:spPr bwMode="auto">
            <a:xfrm>
              <a:off x="6248400" y="6400800"/>
              <a:ext cx="215900" cy="215900"/>
            </a:xfrm>
            <a:prstGeom prst="rect">
              <a:avLst/>
            </a:prstGeom>
            <a:solidFill>
              <a:srgbClr val="00B0F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6525" tIns="46037" rIns="136525" bIns="46037" anchor="b"/>
            <a:lstStyle/>
            <a:p>
              <a:pPr marL="228600" lvl="2" defTabSz="914400"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defRPr/>
              </a:pPr>
              <a:endParaRPr lang="en-US" sz="1200" kern="0">
                <a:solidFill>
                  <a:srgbClr val="333399"/>
                </a:solidFill>
                <a:latin typeface="Arial" pitchFamily="34" charset="0"/>
                <a:cs typeface="Arial" pitchFamily="34" charset="0"/>
              </a:endParaRPr>
            </a:p>
            <a:p>
              <a:pPr marL="228600" lvl="2" defTabSz="914400"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defRPr/>
              </a:pPr>
              <a:endParaRPr lang="en-US" sz="1200" kern="0">
                <a:solidFill>
                  <a:srgbClr val="333399"/>
                </a:solidFill>
                <a:latin typeface="Arial" pitchFamily="34" charset="0"/>
                <a:cs typeface="Arial" pitchFamily="34" charset="0"/>
              </a:endParaRPr>
            </a:p>
            <a:p>
              <a:pPr marL="228600" lvl="2" defTabSz="914400"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defRPr/>
              </a:pPr>
              <a:r>
                <a:rPr lang="en-US" sz="1200" kern="0">
                  <a:solidFill>
                    <a:srgbClr val="333399"/>
                  </a:solidFill>
                  <a:latin typeface="Arial" pitchFamily="34" charset="0"/>
                  <a:cs typeface="Arial" pitchFamily="34" charset="0"/>
                </a:rPr>
                <a:t>= No</a:t>
              </a:r>
            </a:p>
            <a:p>
              <a:pPr marL="228600" lvl="2" defTabSz="914400"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defRPr/>
              </a:pPr>
              <a:r>
                <a:rPr lang="en-US" sz="1200" kern="0">
                  <a:solidFill>
                    <a:srgbClr val="333399"/>
                  </a:solidFill>
                  <a:latin typeface="Arial" pitchFamily="34" charset="0"/>
                  <a:cs typeface="Arial" pitchFamily="34" charset="0"/>
                </a:rPr>
                <a:t>milestone</a:t>
              </a:r>
            </a:p>
          </p:txBody>
        </p:sp>
        <p:sp>
          <p:nvSpPr>
            <p:cNvPr id="10" name="Rectangle 465"/>
            <p:cNvSpPr>
              <a:spLocks noChangeArrowheads="1"/>
            </p:cNvSpPr>
            <p:nvPr/>
          </p:nvSpPr>
          <p:spPr bwMode="auto">
            <a:xfrm>
              <a:off x="7404100" y="6400800"/>
              <a:ext cx="215900" cy="215900"/>
            </a:xfrm>
            <a:prstGeom prst="rect">
              <a:avLst/>
            </a:prstGeom>
            <a:solidFill>
              <a:srgbClr val="F79646">
                <a:lumMod val="50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6525" tIns="46037" rIns="136525" bIns="46037" anchor="b"/>
            <a:lstStyle/>
            <a:p>
              <a:pPr marL="228600" lvl="2" defTabSz="914400"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defRPr/>
              </a:pPr>
              <a:r>
                <a:rPr lang="en-US" sz="1200" kern="0">
                  <a:solidFill>
                    <a:srgbClr val="333399"/>
                  </a:solidFill>
                  <a:latin typeface="Arial" charset="0"/>
                </a:rPr>
                <a:t>= Information not </a:t>
              </a:r>
            </a:p>
            <a:p>
              <a:pPr marL="228600" lvl="2" defTabSz="914400"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defRPr/>
              </a:pPr>
              <a:r>
                <a:rPr lang="en-US" sz="1200" kern="0">
                  <a:solidFill>
                    <a:srgbClr val="333399"/>
                  </a:solidFill>
                  <a:latin typeface="Arial" charset="0"/>
                </a:rPr>
                <a:t>provided</a:t>
              </a:r>
            </a:p>
          </p:txBody>
        </p:sp>
      </p:grpSp>
      <p:graphicFrame>
        <p:nvGraphicFramePr>
          <p:cNvPr id="11" name="Group 1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69023379"/>
              </p:ext>
            </p:extLst>
          </p:nvPr>
        </p:nvGraphicFramePr>
        <p:xfrm>
          <a:off x="342655" y="842474"/>
          <a:ext cx="8359777" cy="3457843"/>
        </p:xfrm>
        <a:graphic>
          <a:graphicData uri="http://schemas.openxmlformats.org/drawingml/2006/table">
            <a:tbl>
              <a:tblPr/>
              <a:tblGrid>
                <a:gridCol w="5499577"/>
                <a:gridCol w="953400"/>
                <a:gridCol w="953400"/>
                <a:gridCol w="953400"/>
              </a:tblGrid>
              <a:tr h="230187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SO: </a:t>
                      </a: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Improved socio-economic benefits within the environmental sector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97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Performance indicator 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Q1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Q2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Q3 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48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Number of Full Time Equivalents (FTEs) created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19" marR="45719" marT="45725" marB="45725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19" marR="45719" marT="45725" marB="4572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19" marR="45719" marT="45725" marB="4572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19" marR="45719" marT="45725" marB="4572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165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Number of SMMEs utilised (empowerment)</a:t>
                      </a:r>
                    </a:p>
                  </a:txBody>
                  <a:tcPr marL="45719" marR="45719" marT="45725" marB="45725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19" marR="45719" marT="45725" marB="4572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19" marR="45719" marT="45725" marB="4572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19" marR="45719" marT="45725" marB="4572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</a:tr>
              <a:tr h="31652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Number of Work Opportunities created </a:t>
                      </a:r>
                      <a:r>
                        <a:rPr kumimoji="0" lang="en-ZA" sz="14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[AT: 69 158 (Women- 55%)]</a:t>
                      </a:r>
                      <a:endParaRPr kumimoji="0" lang="en-US" sz="14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19" marR="45719" marT="45725" marB="45725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19" marR="45719" marT="45725" marB="4572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19" marR="45719" marT="45725" marB="4572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19" marR="45719" marT="45725" marB="4572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51693">
                <a:tc>
                  <a:txBody>
                    <a:bodyPr/>
                    <a:lstStyle/>
                    <a:p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Number of Work Opportunities created </a:t>
                      </a: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[AT: 69 158 (Youth – 60%)]</a:t>
                      </a: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19" marR="45719" marT="45725" marB="45725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19" marR="45719" marT="45725" marB="4572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19" marR="45719" marT="45725" marB="4572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19" marR="45719" marT="45725" marB="4572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</a:tr>
              <a:tr h="36976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Number of Work Opportunities created </a:t>
                      </a:r>
                      <a:r>
                        <a:rPr kumimoji="0" lang="en-ZA" sz="14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[AT:(People with Disabilities – 2%)]</a:t>
                      </a: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19" marR="45719" marT="45725" marB="45725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19" marR="45719" marT="45725" marB="4572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19" marR="45719" marT="45725" marB="4572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19" marR="45719" marT="45725" marB="4572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6976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Number of youths benefiting from the youth Environmental Services</a:t>
                      </a:r>
                      <a:endParaRPr kumimoji="0" lang="en-US" sz="14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19" marR="45719" marT="45725" marB="45725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19" marR="45719" marT="45725" marB="4572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19" marR="45719" marT="45725" marB="4572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19" marR="45719" marT="45725" marB="4572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</a:tr>
              <a:tr h="36976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Percentage of young people placed in exit opportunities (YES)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19" marR="45719" marT="45725" marB="45725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19" marR="45719" marT="45725" marB="4572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19" marR="45719" marT="45725" marB="4572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19" marR="45719" marT="45725" marB="4572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</a:tr>
              <a:tr h="3697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Number of overnight visitor and staff accommodation units established and/or renovated 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19" marR="45719" marT="45725" marB="45725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19" marR="45719" marT="45725" marB="4572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19" marR="45719" marT="45725" marB="4572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19" marR="45719" marT="45725" marB="4572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4213"/>
          </a:xfrm>
        </p:spPr>
        <p:txBody>
          <a:bodyPr/>
          <a:lstStyle/>
          <a:p>
            <a:pPr eaLnBrk="1" hangingPunct="1"/>
            <a:r>
              <a:rPr lang="en-ZA" altLang="en-US" sz="2600" dirty="0">
                <a:solidFill>
                  <a:srgbClr val="008000"/>
                </a:solidFill>
              </a:rPr>
              <a:t>PROGRAMME 6 : ENVIRONMENTAL PROGRAMMES</a:t>
            </a:r>
            <a:endParaRPr lang="en-US" altLang="en-US" sz="2600" dirty="0" smtClean="0">
              <a:solidFill>
                <a:srgbClr val="008000"/>
              </a:solidFill>
            </a:endParaRPr>
          </a:p>
        </p:txBody>
      </p:sp>
      <p:grpSp>
        <p:nvGrpSpPr>
          <p:cNvPr id="68611" name="Group 6"/>
          <p:cNvGrpSpPr>
            <a:grpSpLocks/>
          </p:cNvGrpSpPr>
          <p:nvPr/>
        </p:nvGrpSpPr>
        <p:grpSpPr bwMode="auto">
          <a:xfrm>
            <a:off x="428625" y="5750658"/>
            <a:ext cx="6934200" cy="215900"/>
            <a:chOff x="685800" y="6400800"/>
            <a:chExt cx="6934200" cy="215900"/>
          </a:xfrm>
        </p:grpSpPr>
        <p:sp>
          <p:nvSpPr>
            <p:cNvPr id="6" name="Rectangle 463"/>
            <p:cNvSpPr>
              <a:spLocks noChangeArrowheads="1"/>
            </p:cNvSpPr>
            <p:nvPr/>
          </p:nvSpPr>
          <p:spPr bwMode="auto">
            <a:xfrm>
              <a:off x="685800" y="6400800"/>
              <a:ext cx="215900" cy="215900"/>
            </a:xfrm>
            <a:prstGeom prst="rect">
              <a:avLst/>
            </a:prstGeom>
            <a:solidFill>
              <a:srgbClr val="66FF3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6525" tIns="46037" rIns="136525" bIns="46037" anchor="b"/>
            <a:lstStyle/>
            <a:p>
              <a:pPr marL="228600" lvl="2" defTabSz="914400"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defRPr/>
              </a:pPr>
              <a:r>
                <a:rPr lang="en-US" sz="1200" kern="0" dirty="0">
                  <a:solidFill>
                    <a:srgbClr val="333399"/>
                  </a:solidFill>
                  <a:latin typeface="Arial" pitchFamily="34" charset="0"/>
                  <a:cs typeface="Arial" pitchFamily="34" charset="0"/>
                </a:rPr>
                <a:t>= On Target</a:t>
              </a:r>
            </a:p>
          </p:txBody>
        </p:sp>
        <p:sp>
          <p:nvSpPr>
            <p:cNvPr id="7" name="Rectangle 464"/>
            <p:cNvSpPr>
              <a:spLocks noChangeArrowheads="1"/>
            </p:cNvSpPr>
            <p:nvPr/>
          </p:nvSpPr>
          <p:spPr bwMode="auto">
            <a:xfrm>
              <a:off x="2590800" y="6400800"/>
              <a:ext cx="215900" cy="21590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6525" tIns="46037" rIns="136525" bIns="46037" anchor="b"/>
            <a:lstStyle/>
            <a:p>
              <a:pPr marL="228600" lvl="2" defTabSz="914400"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defRPr/>
              </a:pPr>
              <a:r>
                <a:rPr lang="en-US" sz="1200" kern="0" dirty="0">
                  <a:solidFill>
                    <a:srgbClr val="333399"/>
                  </a:solidFill>
                  <a:latin typeface="Arial" pitchFamily="34" charset="0"/>
                  <a:cs typeface="Arial" pitchFamily="34" charset="0"/>
                </a:rPr>
                <a:t>= Work in progress</a:t>
              </a:r>
            </a:p>
          </p:txBody>
        </p:sp>
        <p:sp>
          <p:nvSpPr>
            <p:cNvPr id="8" name="Rectangle 465"/>
            <p:cNvSpPr>
              <a:spLocks noChangeArrowheads="1"/>
            </p:cNvSpPr>
            <p:nvPr/>
          </p:nvSpPr>
          <p:spPr bwMode="auto">
            <a:xfrm>
              <a:off x="4724400" y="6400800"/>
              <a:ext cx="215900" cy="21590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6525" tIns="46037" rIns="136525" bIns="46037" anchor="b"/>
            <a:lstStyle/>
            <a:p>
              <a:pPr marL="228600" lvl="2" defTabSz="914400"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defRPr/>
              </a:pPr>
              <a:r>
                <a:rPr lang="en-US" sz="1200" kern="0" dirty="0">
                  <a:solidFill>
                    <a:srgbClr val="333399"/>
                  </a:solidFill>
                  <a:latin typeface="Arial" pitchFamily="34" charset="0"/>
                  <a:cs typeface="Arial" pitchFamily="34" charset="0"/>
                </a:rPr>
                <a:t>= Off target</a:t>
              </a:r>
            </a:p>
          </p:txBody>
        </p:sp>
        <p:sp>
          <p:nvSpPr>
            <p:cNvPr id="9" name="Rectangle 465"/>
            <p:cNvSpPr>
              <a:spLocks noChangeArrowheads="1"/>
            </p:cNvSpPr>
            <p:nvPr/>
          </p:nvSpPr>
          <p:spPr bwMode="auto">
            <a:xfrm>
              <a:off x="6248400" y="6400800"/>
              <a:ext cx="215900" cy="215900"/>
            </a:xfrm>
            <a:prstGeom prst="rect">
              <a:avLst/>
            </a:prstGeom>
            <a:solidFill>
              <a:srgbClr val="00B0F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6525" tIns="46037" rIns="136525" bIns="46037" anchor="b"/>
            <a:lstStyle/>
            <a:p>
              <a:pPr marL="228600" lvl="2" defTabSz="914400"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defRPr/>
              </a:pPr>
              <a:endParaRPr lang="en-US" sz="1200" kern="0">
                <a:solidFill>
                  <a:srgbClr val="333399"/>
                </a:solidFill>
                <a:latin typeface="Arial" pitchFamily="34" charset="0"/>
                <a:cs typeface="Arial" pitchFamily="34" charset="0"/>
              </a:endParaRPr>
            </a:p>
            <a:p>
              <a:pPr marL="228600" lvl="2" defTabSz="914400"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defRPr/>
              </a:pPr>
              <a:endParaRPr lang="en-US" sz="1200" kern="0">
                <a:solidFill>
                  <a:srgbClr val="333399"/>
                </a:solidFill>
                <a:latin typeface="Arial" pitchFamily="34" charset="0"/>
                <a:cs typeface="Arial" pitchFamily="34" charset="0"/>
              </a:endParaRPr>
            </a:p>
            <a:p>
              <a:pPr marL="228600" lvl="2" defTabSz="914400"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defRPr/>
              </a:pPr>
              <a:r>
                <a:rPr lang="en-US" sz="1200" kern="0">
                  <a:solidFill>
                    <a:srgbClr val="333399"/>
                  </a:solidFill>
                  <a:latin typeface="Arial" pitchFamily="34" charset="0"/>
                  <a:cs typeface="Arial" pitchFamily="34" charset="0"/>
                </a:rPr>
                <a:t>= No</a:t>
              </a:r>
            </a:p>
            <a:p>
              <a:pPr marL="228600" lvl="2" defTabSz="914400"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defRPr/>
              </a:pPr>
              <a:r>
                <a:rPr lang="en-US" sz="1200" kern="0">
                  <a:solidFill>
                    <a:srgbClr val="333399"/>
                  </a:solidFill>
                  <a:latin typeface="Arial" pitchFamily="34" charset="0"/>
                  <a:cs typeface="Arial" pitchFamily="34" charset="0"/>
                </a:rPr>
                <a:t>milestone</a:t>
              </a:r>
            </a:p>
          </p:txBody>
        </p:sp>
        <p:sp>
          <p:nvSpPr>
            <p:cNvPr id="10" name="Rectangle 465"/>
            <p:cNvSpPr>
              <a:spLocks noChangeArrowheads="1"/>
            </p:cNvSpPr>
            <p:nvPr/>
          </p:nvSpPr>
          <p:spPr bwMode="auto">
            <a:xfrm>
              <a:off x="7404100" y="6400800"/>
              <a:ext cx="215900" cy="215900"/>
            </a:xfrm>
            <a:prstGeom prst="rect">
              <a:avLst/>
            </a:prstGeom>
            <a:solidFill>
              <a:srgbClr val="F79646">
                <a:lumMod val="50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6525" tIns="46037" rIns="136525" bIns="46037" anchor="b"/>
            <a:lstStyle/>
            <a:p>
              <a:pPr marL="228600" lvl="2" defTabSz="914400"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defRPr/>
              </a:pPr>
              <a:r>
                <a:rPr lang="en-US" sz="1200" kern="0">
                  <a:solidFill>
                    <a:srgbClr val="333399"/>
                  </a:solidFill>
                  <a:latin typeface="Arial" charset="0"/>
                </a:rPr>
                <a:t>= Information not </a:t>
              </a:r>
            </a:p>
            <a:p>
              <a:pPr marL="228600" lvl="2" defTabSz="914400"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defRPr/>
              </a:pPr>
              <a:r>
                <a:rPr lang="en-US" sz="1200" kern="0">
                  <a:solidFill>
                    <a:srgbClr val="333399"/>
                  </a:solidFill>
                  <a:latin typeface="Arial" charset="0"/>
                </a:rPr>
                <a:t>provided</a:t>
              </a:r>
            </a:p>
          </p:txBody>
        </p:sp>
      </p:grpSp>
      <p:graphicFrame>
        <p:nvGraphicFramePr>
          <p:cNvPr id="11" name="Group 1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10104654"/>
              </p:ext>
            </p:extLst>
          </p:nvPr>
        </p:nvGraphicFramePr>
        <p:xfrm>
          <a:off x="327024" y="684213"/>
          <a:ext cx="8359777" cy="3962634"/>
        </p:xfrm>
        <a:graphic>
          <a:graphicData uri="http://schemas.openxmlformats.org/drawingml/2006/table">
            <a:tbl>
              <a:tblPr/>
              <a:tblGrid>
                <a:gridCol w="5499577"/>
                <a:gridCol w="953400"/>
                <a:gridCol w="953400"/>
                <a:gridCol w="953400"/>
              </a:tblGrid>
              <a:tr h="20381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SO: </a:t>
                      </a: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Improved socio-economic benefits within the environmental sector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784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Performance indicator 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Q1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Q2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Q3 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4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Number of school desk equivalent 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19" marR="45719" marT="45725" marB="45725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19" marR="45719" marT="45725" marB="4572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19" marR="45719" marT="45725" marB="4572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19" marR="45719" marT="45725" marB="4572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</a:tr>
              <a:tr h="240313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SO:  Ecosystem services restored and maintained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19" marR="45719" marT="45725" marB="45725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19" marR="45719" marT="45725" marB="4572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19" marR="45719" marT="45725" marB="4572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19" marR="45719" marT="45725" marB="45725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80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Number of wetlands under rehabilitation 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19" marR="45719" marT="45725" marB="45725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19" marR="45719" marT="45725" marB="4572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19" marR="45719" marT="45725" marB="4572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19" marR="45719" marT="45725" marB="4572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285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Number of hectares of land where invasive alien plants treated/cleared (Initial Treatment)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19" marR="45719" marT="45725" marB="45725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19" marR="45719" marT="45725" marB="4572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19" marR="45719" marT="45725" marB="4572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19" marR="45719" marT="45725" marB="4572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</a:tr>
              <a:tr h="46888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Number of hectares of land where follow up invasive alien plants treated/cleared (Follow up Treatment)</a:t>
                      </a:r>
                    </a:p>
                  </a:txBody>
                  <a:tcPr marL="45719" marR="45719" marT="45725" marB="45725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19" marR="45719" marT="45725" marB="4572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19" marR="45719" marT="45725" marB="4572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19" marR="45719" marT="45725" marB="4572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</a:tr>
              <a:tr h="34750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Number of hectares of degraded land under repair</a:t>
                      </a:r>
                      <a:endParaRPr kumimoji="0" lang="en-US" sz="14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19" marR="45719" marT="45725" marB="45725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19" marR="45719" marT="45725" marB="4572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19" marR="45719" marT="45725" marB="4572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19" marR="45719" marT="45725" marB="4572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</a:tr>
              <a:tr h="218668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SO:  Ecosystem services restored and maintained</a:t>
                      </a:r>
                      <a:endParaRPr kumimoji="0" lang="en-US" sz="14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19" marR="45719" marT="45725" marB="45725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19" marR="45719" marT="45725" marB="4572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19" marR="45719" marT="45725" marB="4572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19" marR="45719" marT="45725" marB="45725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36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Number of kilometres of accessible coastline cleaned </a:t>
                      </a:r>
                      <a:endParaRPr kumimoji="0" lang="en-US" sz="1400" b="0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19" marR="45719" marT="45725" marB="45725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19" marR="45719" marT="45725" marB="4572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19" marR="45719" marT="45725" marB="4572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19" marR="45719" marT="45725" marB="4572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</a:tr>
              <a:tr h="48698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Percentage of wild fires suppressed (provided there are not more than 2000) 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19" marR="45719" marT="45725" marB="45725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19" marR="45719" marT="45725" marB="4572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19" marR="45719" marT="45725" marB="4572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19" marR="45719" marT="45725" marB="4572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2333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4213"/>
          </a:xfrm>
        </p:spPr>
        <p:txBody>
          <a:bodyPr/>
          <a:lstStyle/>
          <a:p>
            <a:pPr eaLnBrk="1" hangingPunct="1"/>
            <a:r>
              <a:rPr lang="en-ZA" altLang="en-US" sz="2600" dirty="0">
                <a:solidFill>
                  <a:srgbClr val="008000"/>
                </a:solidFill>
              </a:rPr>
              <a:t>PROGRAMME 6 : ENVIRONMENTAL PROGRAMMES</a:t>
            </a:r>
            <a:endParaRPr lang="en-US" altLang="en-US" sz="2600" dirty="0" smtClean="0">
              <a:solidFill>
                <a:srgbClr val="008000"/>
              </a:solidFill>
            </a:endParaRPr>
          </a:p>
        </p:txBody>
      </p:sp>
      <p:grpSp>
        <p:nvGrpSpPr>
          <p:cNvPr id="68611" name="Group 6"/>
          <p:cNvGrpSpPr>
            <a:grpSpLocks/>
          </p:cNvGrpSpPr>
          <p:nvPr/>
        </p:nvGrpSpPr>
        <p:grpSpPr bwMode="auto">
          <a:xfrm>
            <a:off x="428625" y="4629150"/>
            <a:ext cx="6934200" cy="215900"/>
            <a:chOff x="685800" y="6400800"/>
            <a:chExt cx="6934200" cy="215900"/>
          </a:xfrm>
        </p:grpSpPr>
        <p:sp>
          <p:nvSpPr>
            <p:cNvPr id="6" name="Rectangle 463"/>
            <p:cNvSpPr>
              <a:spLocks noChangeArrowheads="1"/>
            </p:cNvSpPr>
            <p:nvPr/>
          </p:nvSpPr>
          <p:spPr bwMode="auto">
            <a:xfrm>
              <a:off x="685800" y="6400800"/>
              <a:ext cx="215900" cy="215900"/>
            </a:xfrm>
            <a:prstGeom prst="rect">
              <a:avLst/>
            </a:prstGeom>
            <a:solidFill>
              <a:srgbClr val="66FF3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6525" tIns="46037" rIns="136525" bIns="46037" anchor="b"/>
            <a:lstStyle/>
            <a:p>
              <a:pPr marL="228600" lvl="2" defTabSz="914400"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defRPr/>
              </a:pPr>
              <a:r>
                <a:rPr lang="en-US" sz="1200" kern="0" dirty="0">
                  <a:solidFill>
                    <a:srgbClr val="333399"/>
                  </a:solidFill>
                  <a:latin typeface="Arial" pitchFamily="34" charset="0"/>
                  <a:cs typeface="Arial" pitchFamily="34" charset="0"/>
                </a:rPr>
                <a:t>= On Target</a:t>
              </a:r>
            </a:p>
          </p:txBody>
        </p:sp>
        <p:sp>
          <p:nvSpPr>
            <p:cNvPr id="7" name="Rectangle 464"/>
            <p:cNvSpPr>
              <a:spLocks noChangeArrowheads="1"/>
            </p:cNvSpPr>
            <p:nvPr/>
          </p:nvSpPr>
          <p:spPr bwMode="auto">
            <a:xfrm>
              <a:off x="2590800" y="6400800"/>
              <a:ext cx="215900" cy="21590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6525" tIns="46037" rIns="136525" bIns="46037" anchor="b"/>
            <a:lstStyle/>
            <a:p>
              <a:pPr marL="228600" lvl="2" defTabSz="914400"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defRPr/>
              </a:pPr>
              <a:r>
                <a:rPr lang="en-US" sz="1200" kern="0" dirty="0">
                  <a:solidFill>
                    <a:srgbClr val="333399"/>
                  </a:solidFill>
                  <a:latin typeface="Arial" pitchFamily="34" charset="0"/>
                  <a:cs typeface="Arial" pitchFamily="34" charset="0"/>
                </a:rPr>
                <a:t>= Work in progress</a:t>
              </a:r>
            </a:p>
          </p:txBody>
        </p:sp>
        <p:sp>
          <p:nvSpPr>
            <p:cNvPr id="8" name="Rectangle 465"/>
            <p:cNvSpPr>
              <a:spLocks noChangeArrowheads="1"/>
            </p:cNvSpPr>
            <p:nvPr/>
          </p:nvSpPr>
          <p:spPr bwMode="auto">
            <a:xfrm>
              <a:off x="4724400" y="6400800"/>
              <a:ext cx="215900" cy="21590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6525" tIns="46037" rIns="136525" bIns="46037" anchor="b"/>
            <a:lstStyle/>
            <a:p>
              <a:pPr marL="228600" lvl="2" defTabSz="914400"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defRPr/>
              </a:pPr>
              <a:r>
                <a:rPr lang="en-US" sz="1200" kern="0">
                  <a:solidFill>
                    <a:srgbClr val="333399"/>
                  </a:solidFill>
                  <a:latin typeface="Arial" pitchFamily="34" charset="0"/>
                  <a:cs typeface="Arial" pitchFamily="34" charset="0"/>
                </a:rPr>
                <a:t>= Off target</a:t>
              </a:r>
            </a:p>
          </p:txBody>
        </p:sp>
        <p:sp>
          <p:nvSpPr>
            <p:cNvPr id="9" name="Rectangle 465"/>
            <p:cNvSpPr>
              <a:spLocks noChangeArrowheads="1"/>
            </p:cNvSpPr>
            <p:nvPr/>
          </p:nvSpPr>
          <p:spPr bwMode="auto">
            <a:xfrm>
              <a:off x="6248400" y="6400800"/>
              <a:ext cx="215900" cy="215900"/>
            </a:xfrm>
            <a:prstGeom prst="rect">
              <a:avLst/>
            </a:prstGeom>
            <a:solidFill>
              <a:srgbClr val="00B0F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6525" tIns="46037" rIns="136525" bIns="46037" anchor="b"/>
            <a:lstStyle/>
            <a:p>
              <a:pPr marL="228600" lvl="2" defTabSz="914400"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defRPr/>
              </a:pPr>
              <a:endParaRPr lang="en-US" sz="1200" kern="0">
                <a:solidFill>
                  <a:srgbClr val="333399"/>
                </a:solidFill>
                <a:latin typeface="Arial" pitchFamily="34" charset="0"/>
                <a:cs typeface="Arial" pitchFamily="34" charset="0"/>
              </a:endParaRPr>
            </a:p>
            <a:p>
              <a:pPr marL="228600" lvl="2" defTabSz="914400"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defRPr/>
              </a:pPr>
              <a:endParaRPr lang="en-US" sz="1200" kern="0">
                <a:solidFill>
                  <a:srgbClr val="333399"/>
                </a:solidFill>
                <a:latin typeface="Arial" pitchFamily="34" charset="0"/>
                <a:cs typeface="Arial" pitchFamily="34" charset="0"/>
              </a:endParaRPr>
            </a:p>
            <a:p>
              <a:pPr marL="228600" lvl="2" defTabSz="914400"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defRPr/>
              </a:pPr>
              <a:r>
                <a:rPr lang="en-US" sz="1200" kern="0">
                  <a:solidFill>
                    <a:srgbClr val="333399"/>
                  </a:solidFill>
                  <a:latin typeface="Arial" pitchFamily="34" charset="0"/>
                  <a:cs typeface="Arial" pitchFamily="34" charset="0"/>
                </a:rPr>
                <a:t>= No</a:t>
              </a:r>
            </a:p>
            <a:p>
              <a:pPr marL="228600" lvl="2" defTabSz="914400"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defRPr/>
              </a:pPr>
              <a:r>
                <a:rPr lang="en-US" sz="1200" kern="0">
                  <a:solidFill>
                    <a:srgbClr val="333399"/>
                  </a:solidFill>
                  <a:latin typeface="Arial" pitchFamily="34" charset="0"/>
                  <a:cs typeface="Arial" pitchFamily="34" charset="0"/>
                </a:rPr>
                <a:t>milestone</a:t>
              </a:r>
            </a:p>
          </p:txBody>
        </p:sp>
        <p:sp>
          <p:nvSpPr>
            <p:cNvPr id="10" name="Rectangle 465"/>
            <p:cNvSpPr>
              <a:spLocks noChangeArrowheads="1"/>
            </p:cNvSpPr>
            <p:nvPr/>
          </p:nvSpPr>
          <p:spPr bwMode="auto">
            <a:xfrm>
              <a:off x="7404100" y="6400800"/>
              <a:ext cx="215900" cy="215900"/>
            </a:xfrm>
            <a:prstGeom prst="rect">
              <a:avLst/>
            </a:prstGeom>
            <a:solidFill>
              <a:srgbClr val="F79646">
                <a:lumMod val="50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6525" tIns="46037" rIns="136525" bIns="46037" anchor="b"/>
            <a:lstStyle/>
            <a:p>
              <a:pPr marL="228600" lvl="2" defTabSz="914400"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defRPr/>
              </a:pPr>
              <a:r>
                <a:rPr lang="en-US" sz="1200" kern="0">
                  <a:solidFill>
                    <a:srgbClr val="333399"/>
                  </a:solidFill>
                  <a:latin typeface="Arial" charset="0"/>
                </a:rPr>
                <a:t>= Information not </a:t>
              </a:r>
            </a:p>
            <a:p>
              <a:pPr marL="228600" lvl="2" defTabSz="914400"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defRPr/>
              </a:pPr>
              <a:r>
                <a:rPr lang="en-US" sz="1200" kern="0">
                  <a:solidFill>
                    <a:srgbClr val="333399"/>
                  </a:solidFill>
                  <a:latin typeface="Arial" charset="0"/>
                </a:rPr>
                <a:t>provided</a:t>
              </a:r>
            </a:p>
          </p:txBody>
        </p:sp>
      </p:grpSp>
      <p:graphicFrame>
        <p:nvGraphicFramePr>
          <p:cNvPr id="11" name="Group 1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13254385"/>
              </p:ext>
            </p:extLst>
          </p:nvPr>
        </p:nvGraphicFramePr>
        <p:xfrm>
          <a:off x="327024" y="684213"/>
          <a:ext cx="8359777" cy="3706102"/>
        </p:xfrm>
        <a:graphic>
          <a:graphicData uri="http://schemas.openxmlformats.org/drawingml/2006/table">
            <a:tbl>
              <a:tblPr/>
              <a:tblGrid>
                <a:gridCol w="5499577"/>
                <a:gridCol w="953400"/>
                <a:gridCol w="953400"/>
                <a:gridCol w="953400"/>
              </a:tblGrid>
              <a:tr h="274149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SO:  Enhanced contribution of the environmental sector towards Sustainable development and transition to a green economy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63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Performance indicator 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Q1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Q2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Q3 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6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Number of sustainable development, tools/instruments developed and implemented</a:t>
                      </a:r>
                    </a:p>
                  </a:txBody>
                  <a:tcPr marL="45719" marR="45719" marT="45725" marB="45725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19" marR="45719" marT="45725" marB="4572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19" marR="45719" marT="45725" marB="4572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19" marR="45719" marT="45725" marB="4572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</a:tr>
              <a:tr h="3000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Number of Green Fund projects approved and implemented 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19" marR="45719" marT="45725" marB="45725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19" marR="45719" marT="45725" marB="4572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19" marR="45719" marT="45725" marB="4572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19" marR="45719" marT="45725" marB="4572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</a:tr>
              <a:tr h="6371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Number of high-level environmental and sustainable development threat, weakness or opportunity early warning and/or response options researched and developed </a:t>
                      </a: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[AT: Quarterly early warning and/or issue scanning reports]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19" marR="45719" marT="45725" marB="45725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19" marR="45719" marT="45725" marB="4572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19" marR="45719" marT="45725" marB="4572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19" marR="45719" marT="45725" marB="4572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9933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Number of high-level environmental and sustainable development threat, weakness or opportunity early warning and/or response options researched and developed </a:t>
                      </a: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[AT: 4 emerging issue response options formally submitted to top management and approved responses initiated]</a:t>
                      </a:r>
                      <a:endParaRPr kumimoji="0" lang="en-ZA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19" marR="45719" marT="45725" marB="45725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19" marR="45719" marT="45725" marB="4572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19" marR="45719" marT="45725" marB="4572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19" marR="45719" marT="45725" marB="4572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</a:tr>
              <a:tr h="54474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Number of interventions for streamlining environmental authorisations finalised </a:t>
                      </a: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[AT: 1 legal instrument under evaluation and adjustment (adoption of environmental instruments).]</a:t>
                      </a:r>
                      <a:endParaRPr kumimoji="0" lang="en-ZA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19" marR="45719" marT="45725" marB="45725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19" marR="45719" marT="45725" marB="4572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19" marR="45719" marT="45725" marB="4572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19" marR="45719" marT="45725" marB="4572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500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457200" y="42597"/>
            <a:ext cx="8229600" cy="754063"/>
          </a:xfrm>
        </p:spPr>
        <p:txBody>
          <a:bodyPr/>
          <a:lstStyle/>
          <a:p>
            <a:pPr eaLnBrk="1" hangingPunct="1"/>
            <a:r>
              <a:rPr lang="en-ZA" altLang="en-US" sz="2600" dirty="0">
                <a:solidFill>
                  <a:srgbClr val="008000"/>
                </a:solidFill>
              </a:rPr>
              <a:t>PROGRAMME 1 : ADMINISTRATION</a:t>
            </a:r>
            <a:endParaRPr lang="en-US" altLang="en-US" sz="2600" dirty="0" smtClean="0">
              <a:solidFill>
                <a:srgbClr val="008000"/>
              </a:solidFill>
            </a:endParaRPr>
          </a:p>
        </p:txBody>
      </p:sp>
      <p:graphicFrame>
        <p:nvGraphicFramePr>
          <p:cNvPr id="6" name="Group 1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79059885"/>
              </p:ext>
            </p:extLst>
          </p:nvPr>
        </p:nvGraphicFramePr>
        <p:xfrm>
          <a:off x="334483" y="627025"/>
          <a:ext cx="8107768" cy="4521139"/>
        </p:xfrm>
        <a:graphic>
          <a:graphicData uri="http://schemas.openxmlformats.org/drawingml/2006/table">
            <a:tbl>
              <a:tblPr/>
              <a:tblGrid>
                <a:gridCol w="5620987"/>
                <a:gridCol w="828927"/>
                <a:gridCol w="828927"/>
                <a:gridCol w="828927"/>
              </a:tblGrid>
              <a:tr h="296167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SO: </a:t>
                      </a: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Secure, harmonious, transformed and conducive working environment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91454" marR="914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1454" marR="914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1454" marR="914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91454" marR="914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110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Performance indicator </a:t>
                      </a:r>
                    </a:p>
                  </a:txBody>
                  <a:tcPr marL="91454" marR="914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Q1</a:t>
                      </a:r>
                    </a:p>
                  </a:txBody>
                  <a:tcPr marL="91454" marR="914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Q2</a:t>
                      </a:r>
                    </a:p>
                  </a:txBody>
                  <a:tcPr marL="91454" marR="914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Q3</a:t>
                      </a:r>
                    </a:p>
                  </a:txBody>
                  <a:tcPr marL="91454" marR="914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29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Phased implementation of DEA New Head-Office Building PPP project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45728" marR="45728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</a:tr>
              <a:tr h="2813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Percentage implementation of security risk assessment</a:t>
                      </a:r>
                      <a:r>
                        <a:rPr lang="en-ZA" sz="1400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recommendations</a:t>
                      </a:r>
                    </a:p>
                  </a:txBody>
                  <a:tcPr marL="45728" marR="45728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</a:tr>
              <a:tr h="249085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SO:  Efficient and effective Information Technology service</a:t>
                      </a:r>
                    </a:p>
                  </a:txBody>
                  <a:tcPr marL="45728" marR="45728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28" marR="45728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490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Number of funded Master System Plan (MSP) implemented (as per schedule)</a:t>
                      </a:r>
                    </a:p>
                  </a:txBody>
                  <a:tcPr marL="45728" marR="45728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34281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Percentage availability of IT services</a:t>
                      </a:r>
                    </a:p>
                  </a:txBody>
                  <a:tcPr marL="45728" marR="45728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</a:tr>
              <a:tr h="262648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SO:  Equitable and sound cooperative governance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28" marR="45728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28" marR="45728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2530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Percentage compliance with statutory tabling and prescripts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45728" marR="45728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</a:tr>
              <a:tr h="4253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Unqualified Audit report</a:t>
                      </a:r>
                    </a:p>
                  </a:txBody>
                  <a:tcPr marL="45728" marR="45728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</a:tr>
              <a:tr h="3827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Percentage adherence to cabinet and cluster schedule as per approved protocol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45728" marR="45728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</a:tr>
              <a:tr h="4465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Percentage expenditure</a:t>
                      </a:r>
                    </a:p>
                  </a:txBody>
                  <a:tcPr marL="45728" marR="45728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</a:tr>
              <a:tr h="4465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Percentage of expenditure on affirmative procurement</a:t>
                      </a:r>
                    </a:p>
                  </a:txBody>
                  <a:tcPr marL="45728" marR="45728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</a:tr>
            </a:tbl>
          </a:graphicData>
        </a:graphic>
      </p:graphicFrame>
      <p:grpSp>
        <p:nvGrpSpPr>
          <p:cNvPr id="45088" name="Group 6"/>
          <p:cNvGrpSpPr>
            <a:grpSpLocks/>
          </p:cNvGrpSpPr>
          <p:nvPr/>
        </p:nvGrpSpPr>
        <p:grpSpPr bwMode="auto">
          <a:xfrm>
            <a:off x="469900" y="5276934"/>
            <a:ext cx="6934200" cy="215900"/>
            <a:chOff x="685800" y="6400800"/>
            <a:chExt cx="6934200" cy="215900"/>
          </a:xfrm>
        </p:grpSpPr>
        <p:sp>
          <p:nvSpPr>
            <p:cNvPr id="45089" name="Rectangle 463"/>
            <p:cNvSpPr>
              <a:spLocks noChangeArrowheads="1"/>
            </p:cNvSpPr>
            <p:nvPr/>
          </p:nvSpPr>
          <p:spPr bwMode="auto">
            <a:xfrm>
              <a:off x="685800" y="6400800"/>
              <a:ext cx="215900" cy="215900"/>
            </a:xfrm>
            <a:prstGeom prst="rect">
              <a:avLst/>
            </a:prstGeom>
            <a:solidFill>
              <a:srgbClr val="66FF3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6525" tIns="46037" rIns="136525" bIns="46037" anchor="b"/>
            <a:lstStyle/>
            <a:p>
              <a:pPr marL="228600" lvl="2">
                <a:lnSpc>
                  <a:spcPct val="60000"/>
                </a:lnSpc>
                <a:buClr>
                  <a:srgbClr val="000000"/>
                </a:buClr>
              </a:pPr>
              <a:r>
                <a:rPr lang="en-US" altLang="en-US" sz="1200">
                  <a:solidFill>
                    <a:srgbClr val="333399"/>
                  </a:solidFill>
                </a:rPr>
                <a:t>= On Target</a:t>
              </a:r>
            </a:p>
          </p:txBody>
        </p:sp>
        <p:sp>
          <p:nvSpPr>
            <p:cNvPr id="45090" name="Rectangle 464"/>
            <p:cNvSpPr>
              <a:spLocks noChangeArrowheads="1"/>
            </p:cNvSpPr>
            <p:nvPr/>
          </p:nvSpPr>
          <p:spPr bwMode="auto">
            <a:xfrm>
              <a:off x="2590800" y="6400800"/>
              <a:ext cx="215900" cy="21590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6525" tIns="46037" rIns="136525" bIns="46037" anchor="b"/>
            <a:lstStyle/>
            <a:p>
              <a:pPr marL="228600" lvl="2">
                <a:lnSpc>
                  <a:spcPct val="60000"/>
                </a:lnSpc>
                <a:buClr>
                  <a:srgbClr val="000000"/>
                </a:buClr>
              </a:pPr>
              <a:r>
                <a:rPr lang="en-US" altLang="en-US" sz="1200">
                  <a:solidFill>
                    <a:srgbClr val="333399"/>
                  </a:solidFill>
                </a:rPr>
                <a:t>= Work in progress</a:t>
              </a:r>
            </a:p>
          </p:txBody>
        </p:sp>
        <p:sp>
          <p:nvSpPr>
            <p:cNvPr id="45091" name="Rectangle 465"/>
            <p:cNvSpPr>
              <a:spLocks noChangeArrowheads="1"/>
            </p:cNvSpPr>
            <p:nvPr/>
          </p:nvSpPr>
          <p:spPr bwMode="auto">
            <a:xfrm>
              <a:off x="4724400" y="6400800"/>
              <a:ext cx="215900" cy="21590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6525" tIns="46037" rIns="136525" bIns="46037" anchor="b"/>
            <a:lstStyle/>
            <a:p>
              <a:pPr marL="228600" lvl="2">
                <a:lnSpc>
                  <a:spcPct val="60000"/>
                </a:lnSpc>
                <a:buClr>
                  <a:srgbClr val="000000"/>
                </a:buClr>
              </a:pPr>
              <a:r>
                <a:rPr lang="en-US" altLang="en-US" sz="1200">
                  <a:solidFill>
                    <a:srgbClr val="333399"/>
                  </a:solidFill>
                </a:rPr>
                <a:t>= Off target</a:t>
              </a:r>
            </a:p>
          </p:txBody>
        </p:sp>
        <p:sp>
          <p:nvSpPr>
            <p:cNvPr id="45092" name="Rectangle 465"/>
            <p:cNvSpPr>
              <a:spLocks noChangeArrowheads="1"/>
            </p:cNvSpPr>
            <p:nvPr/>
          </p:nvSpPr>
          <p:spPr bwMode="auto">
            <a:xfrm>
              <a:off x="6248400" y="6400800"/>
              <a:ext cx="215900" cy="215900"/>
            </a:xfrm>
            <a:prstGeom prst="rect">
              <a:avLst/>
            </a:prstGeom>
            <a:solidFill>
              <a:srgbClr val="00B0F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6525" tIns="46037" rIns="136525" bIns="46037" anchor="b"/>
            <a:lstStyle/>
            <a:p>
              <a:pPr marL="228600" lvl="2">
                <a:lnSpc>
                  <a:spcPct val="60000"/>
                </a:lnSpc>
                <a:buClr>
                  <a:srgbClr val="000000"/>
                </a:buClr>
              </a:pPr>
              <a:endParaRPr lang="en-US" altLang="en-US" sz="1200">
                <a:solidFill>
                  <a:srgbClr val="333399"/>
                </a:solidFill>
              </a:endParaRPr>
            </a:p>
            <a:p>
              <a:pPr marL="228600" lvl="2">
                <a:lnSpc>
                  <a:spcPct val="60000"/>
                </a:lnSpc>
                <a:buClr>
                  <a:srgbClr val="000000"/>
                </a:buClr>
              </a:pPr>
              <a:endParaRPr lang="en-US" altLang="en-US" sz="1200">
                <a:solidFill>
                  <a:srgbClr val="333399"/>
                </a:solidFill>
              </a:endParaRPr>
            </a:p>
            <a:p>
              <a:pPr marL="228600" lvl="2">
                <a:lnSpc>
                  <a:spcPct val="60000"/>
                </a:lnSpc>
                <a:buClr>
                  <a:srgbClr val="000000"/>
                </a:buClr>
              </a:pPr>
              <a:r>
                <a:rPr lang="en-US" altLang="en-US" sz="1200">
                  <a:solidFill>
                    <a:srgbClr val="333399"/>
                  </a:solidFill>
                </a:rPr>
                <a:t>= No</a:t>
              </a:r>
            </a:p>
            <a:p>
              <a:pPr marL="228600" lvl="2">
                <a:lnSpc>
                  <a:spcPct val="60000"/>
                </a:lnSpc>
                <a:buClr>
                  <a:srgbClr val="000000"/>
                </a:buClr>
              </a:pPr>
              <a:r>
                <a:rPr lang="en-US" altLang="en-US" sz="1200">
                  <a:solidFill>
                    <a:srgbClr val="333399"/>
                  </a:solidFill>
                </a:rPr>
                <a:t>milestone</a:t>
              </a:r>
            </a:p>
          </p:txBody>
        </p:sp>
        <p:sp>
          <p:nvSpPr>
            <p:cNvPr id="13" name="Rectangle 465"/>
            <p:cNvSpPr>
              <a:spLocks noChangeArrowheads="1"/>
            </p:cNvSpPr>
            <p:nvPr/>
          </p:nvSpPr>
          <p:spPr bwMode="auto">
            <a:xfrm>
              <a:off x="7404100" y="6400800"/>
              <a:ext cx="215900" cy="2159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6525" tIns="46037" rIns="136525" bIns="46037" anchor="b"/>
            <a:lstStyle/>
            <a:p>
              <a:pPr marL="228600" lvl="2">
                <a:lnSpc>
                  <a:spcPct val="60000"/>
                </a:lnSpc>
                <a:buClr>
                  <a:prstClr val="black"/>
                </a:buClr>
                <a:buSzPct val="100000"/>
                <a:defRPr/>
              </a:pPr>
              <a:r>
                <a:rPr lang="en-US" sz="1200" dirty="0">
                  <a:solidFill>
                    <a:srgbClr val="333399"/>
                  </a:solidFill>
                  <a:latin typeface="Arial" charset="0"/>
                </a:rPr>
                <a:t>= Information not </a:t>
              </a:r>
            </a:p>
            <a:p>
              <a:pPr marL="228600" lvl="2">
                <a:lnSpc>
                  <a:spcPct val="60000"/>
                </a:lnSpc>
                <a:buClr>
                  <a:prstClr val="black"/>
                </a:buClr>
                <a:buSzPct val="100000"/>
                <a:defRPr/>
              </a:pPr>
              <a:r>
                <a:rPr lang="en-US" sz="1200" dirty="0">
                  <a:solidFill>
                    <a:srgbClr val="333399"/>
                  </a:solidFill>
                  <a:latin typeface="Arial" charset="0"/>
                </a:rPr>
                <a:t>provided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4132173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4213"/>
          </a:xfrm>
        </p:spPr>
        <p:txBody>
          <a:bodyPr/>
          <a:lstStyle/>
          <a:p>
            <a:pPr eaLnBrk="1" hangingPunct="1"/>
            <a:r>
              <a:rPr lang="en-ZA" altLang="en-US" sz="2600" dirty="0">
                <a:solidFill>
                  <a:srgbClr val="008000"/>
                </a:solidFill>
              </a:rPr>
              <a:t>PROGRAMME 6 : ENVIRONMENTAL PROGRAMMES</a:t>
            </a:r>
            <a:endParaRPr lang="en-US" altLang="en-US" sz="2600" dirty="0" smtClean="0">
              <a:solidFill>
                <a:srgbClr val="008000"/>
              </a:solidFill>
            </a:endParaRPr>
          </a:p>
        </p:txBody>
      </p:sp>
      <p:grpSp>
        <p:nvGrpSpPr>
          <p:cNvPr id="68611" name="Group 6"/>
          <p:cNvGrpSpPr>
            <a:grpSpLocks/>
          </p:cNvGrpSpPr>
          <p:nvPr/>
        </p:nvGrpSpPr>
        <p:grpSpPr bwMode="auto">
          <a:xfrm>
            <a:off x="428625" y="4629150"/>
            <a:ext cx="6934200" cy="215900"/>
            <a:chOff x="685800" y="6400800"/>
            <a:chExt cx="6934200" cy="215900"/>
          </a:xfrm>
        </p:grpSpPr>
        <p:sp>
          <p:nvSpPr>
            <p:cNvPr id="6" name="Rectangle 463"/>
            <p:cNvSpPr>
              <a:spLocks noChangeArrowheads="1"/>
            </p:cNvSpPr>
            <p:nvPr/>
          </p:nvSpPr>
          <p:spPr bwMode="auto">
            <a:xfrm>
              <a:off x="685800" y="6400800"/>
              <a:ext cx="215900" cy="215900"/>
            </a:xfrm>
            <a:prstGeom prst="rect">
              <a:avLst/>
            </a:prstGeom>
            <a:solidFill>
              <a:srgbClr val="66FF3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6525" tIns="46037" rIns="136525" bIns="46037" anchor="b"/>
            <a:lstStyle/>
            <a:p>
              <a:pPr marL="228600" lvl="2" defTabSz="914400"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defRPr/>
              </a:pPr>
              <a:r>
                <a:rPr lang="en-US" sz="1200" kern="0" dirty="0">
                  <a:solidFill>
                    <a:srgbClr val="333399"/>
                  </a:solidFill>
                  <a:latin typeface="Arial" pitchFamily="34" charset="0"/>
                  <a:cs typeface="Arial" pitchFamily="34" charset="0"/>
                </a:rPr>
                <a:t>= On Target</a:t>
              </a:r>
            </a:p>
          </p:txBody>
        </p:sp>
        <p:sp>
          <p:nvSpPr>
            <p:cNvPr id="7" name="Rectangle 464"/>
            <p:cNvSpPr>
              <a:spLocks noChangeArrowheads="1"/>
            </p:cNvSpPr>
            <p:nvPr/>
          </p:nvSpPr>
          <p:spPr bwMode="auto">
            <a:xfrm>
              <a:off x="2590800" y="6400800"/>
              <a:ext cx="215900" cy="21590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6525" tIns="46037" rIns="136525" bIns="46037" anchor="b"/>
            <a:lstStyle/>
            <a:p>
              <a:pPr marL="228600" lvl="2" defTabSz="914400"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defRPr/>
              </a:pPr>
              <a:r>
                <a:rPr lang="en-US" sz="1200" kern="0" dirty="0">
                  <a:solidFill>
                    <a:srgbClr val="333399"/>
                  </a:solidFill>
                  <a:latin typeface="Arial" pitchFamily="34" charset="0"/>
                  <a:cs typeface="Arial" pitchFamily="34" charset="0"/>
                </a:rPr>
                <a:t>= Work in progress</a:t>
              </a:r>
            </a:p>
          </p:txBody>
        </p:sp>
        <p:sp>
          <p:nvSpPr>
            <p:cNvPr id="8" name="Rectangle 465"/>
            <p:cNvSpPr>
              <a:spLocks noChangeArrowheads="1"/>
            </p:cNvSpPr>
            <p:nvPr/>
          </p:nvSpPr>
          <p:spPr bwMode="auto">
            <a:xfrm>
              <a:off x="4724400" y="6400800"/>
              <a:ext cx="215900" cy="21590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6525" tIns="46037" rIns="136525" bIns="46037" anchor="b"/>
            <a:lstStyle/>
            <a:p>
              <a:pPr marL="228600" lvl="2" defTabSz="914400"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defRPr/>
              </a:pPr>
              <a:r>
                <a:rPr lang="en-US" sz="1200" kern="0">
                  <a:solidFill>
                    <a:srgbClr val="333399"/>
                  </a:solidFill>
                  <a:latin typeface="Arial" pitchFamily="34" charset="0"/>
                  <a:cs typeface="Arial" pitchFamily="34" charset="0"/>
                </a:rPr>
                <a:t>= Off target</a:t>
              </a:r>
            </a:p>
          </p:txBody>
        </p:sp>
        <p:sp>
          <p:nvSpPr>
            <p:cNvPr id="9" name="Rectangle 465"/>
            <p:cNvSpPr>
              <a:spLocks noChangeArrowheads="1"/>
            </p:cNvSpPr>
            <p:nvPr/>
          </p:nvSpPr>
          <p:spPr bwMode="auto">
            <a:xfrm>
              <a:off x="6248400" y="6400800"/>
              <a:ext cx="215900" cy="215900"/>
            </a:xfrm>
            <a:prstGeom prst="rect">
              <a:avLst/>
            </a:prstGeom>
            <a:solidFill>
              <a:srgbClr val="00B0F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6525" tIns="46037" rIns="136525" bIns="46037" anchor="b"/>
            <a:lstStyle/>
            <a:p>
              <a:pPr marL="228600" lvl="2" defTabSz="914400"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defRPr/>
              </a:pPr>
              <a:endParaRPr lang="en-US" sz="1200" kern="0">
                <a:solidFill>
                  <a:srgbClr val="333399"/>
                </a:solidFill>
                <a:latin typeface="Arial" pitchFamily="34" charset="0"/>
                <a:cs typeface="Arial" pitchFamily="34" charset="0"/>
              </a:endParaRPr>
            </a:p>
            <a:p>
              <a:pPr marL="228600" lvl="2" defTabSz="914400"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defRPr/>
              </a:pPr>
              <a:endParaRPr lang="en-US" sz="1200" kern="0">
                <a:solidFill>
                  <a:srgbClr val="333399"/>
                </a:solidFill>
                <a:latin typeface="Arial" pitchFamily="34" charset="0"/>
                <a:cs typeface="Arial" pitchFamily="34" charset="0"/>
              </a:endParaRPr>
            </a:p>
            <a:p>
              <a:pPr marL="228600" lvl="2" defTabSz="914400"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defRPr/>
              </a:pPr>
              <a:r>
                <a:rPr lang="en-US" sz="1200" kern="0">
                  <a:solidFill>
                    <a:srgbClr val="333399"/>
                  </a:solidFill>
                  <a:latin typeface="Arial" pitchFamily="34" charset="0"/>
                  <a:cs typeface="Arial" pitchFamily="34" charset="0"/>
                </a:rPr>
                <a:t>= No</a:t>
              </a:r>
            </a:p>
            <a:p>
              <a:pPr marL="228600" lvl="2" defTabSz="914400"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defRPr/>
              </a:pPr>
              <a:r>
                <a:rPr lang="en-US" sz="1200" kern="0">
                  <a:solidFill>
                    <a:srgbClr val="333399"/>
                  </a:solidFill>
                  <a:latin typeface="Arial" pitchFamily="34" charset="0"/>
                  <a:cs typeface="Arial" pitchFamily="34" charset="0"/>
                </a:rPr>
                <a:t>milestone</a:t>
              </a:r>
            </a:p>
          </p:txBody>
        </p:sp>
        <p:sp>
          <p:nvSpPr>
            <p:cNvPr id="10" name="Rectangle 465"/>
            <p:cNvSpPr>
              <a:spLocks noChangeArrowheads="1"/>
            </p:cNvSpPr>
            <p:nvPr/>
          </p:nvSpPr>
          <p:spPr bwMode="auto">
            <a:xfrm>
              <a:off x="7404100" y="6400800"/>
              <a:ext cx="215900" cy="215900"/>
            </a:xfrm>
            <a:prstGeom prst="rect">
              <a:avLst/>
            </a:prstGeom>
            <a:solidFill>
              <a:srgbClr val="F79646">
                <a:lumMod val="50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6525" tIns="46037" rIns="136525" bIns="46037" anchor="b"/>
            <a:lstStyle/>
            <a:p>
              <a:pPr marL="228600" lvl="2" defTabSz="914400"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defRPr/>
              </a:pPr>
              <a:r>
                <a:rPr lang="en-US" sz="1200" kern="0">
                  <a:solidFill>
                    <a:srgbClr val="333399"/>
                  </a:solidFill>
                  <a:latin typeface="Arial" charset="0"/>
                </a:rPr>
                <a:t>= Information not </a:t>
              </a:r>
            </a:p>
            <a:p>
              <a:pPr marL="228600" lvl="2" defTabSz="914400"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defRPr/>
              </a:pPr>
              <a:r>
                <a:rPr lang="en-US" sz="1200" kern="0">
                  <a:solidFill>
                    <a:srgbClr val="333399"/>
                  </a:solidFill>
                  <a:latin typeface="Arial" charset="0"/>
                </a:rPr>
                <a:t>provided</a:t>
              </a:r>
            </a:p>
          </p:txBody>
        </p:sp>
      </p:grpSp>
      <p:graphicFrame>
        <p:nvGraphicFramePr>
          <p:cNvPr id="11" name="Group 1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68371936"/>
              </p:ext>
            </p:extLst>
          </p:nvPr>
        </p:nvGraphicFramePr>
        <p:xfrm>
          <a:off x="327024" y="684213"/>
          <a:ext cx="8359777" cy="3793657"/>
        </p:xfrm>
        <a:graphic>
          <a:graphicData uri="http://schemas.openxmlformats.org/drawingml/2006/table">
            <a:tbl>
              <a:tblPr/>
              <a:tblGrid>
                <a:gridCol w="5499577"/>
                <a:gridCol w="953400"/>
                <a:gridCol w="953400"/>
                <a:gridCol w="953400"/>
              </a:tblGrid>
              <a:tr h="355519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SO:  Enhanced contribution of the environmental sector towards Sustainable development and transition to a green economy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32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Performance indicator 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Q1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Q2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Q3 </a:t>
                      </a:r>
                    </a:p>
                  </a:txBody>
                  <a:tcPr marL="91436" marR="91436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45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Number of interventions for streamlining environmental authorisations finalised </a:t>
                      </a: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[AT: 4 legal instruments gazetted for implementation (EIA, financial provisioning and mine closure regulations and revised listing notices]</a:t>
                      </a:r>
                      <a:endParaRPr kumimoji="0" lang="en-ZA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19" marR="45719" marT="45725" marB="45725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19" marR="45719" marT="45725" marB="4572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19" marR="45719" marT="45725" marB="4572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19" marR="45719" marT="45725" marB="4572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415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Number of interventions for streamlining environmental authorisations finalised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[</a:t>
                      </a: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AT: Readiness plan for the registration of ESPASA developed]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19" marR="45719" marT="45725" marB="45725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19" marR="45719" marT="45725" marB="4572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19" marR="45719" marT="45725" marB="4572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19" marR="45719" marT="45725" marB="4572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</a:tr>
              <a:tr h="5415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Number of interventions for streamlining environmental authorisations finalised [</a:t>
                      </a: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AT: 1 initiative on hydraulic fracturing of shale gas coordinated and supported]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19" marR="45719" marT="45725" marB="45725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19" marR="45719" marT="45725" marB="4572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19" marR="45719" marT="45725" marB="4572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19" marR="45719" marT="45725" marB="4572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7645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Number of interventions for streamlining environmental authorisations finalised </a:t>
                      </a: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[AT: 6 interventions for streamlining environmental authorisations for SIP and IPAP priorities developed]</a:t>
                      </a:r>
                      <a:endParaRPr kumimoji="0" lang="en-ZA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19" marR="45719" marT="45725" marB="45725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19" marR="45719" marT="45725" marB="4572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19" marR="45719" marT="45725" marB="4572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19" marR="45719" marT="45725" marB="4572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</a:tr>
              <a:tr h="54152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Number of interventions for streamlining environmental authorisations finalised </a:t>
                      </a: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[AT: 1 sector guideline developed (mining review guideline)]</a:t>
                      </a:r>
                      <a:endParaRPr kumimoji="0" lang="en-ZA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19" marR="45719" marT="45725" marB="45725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19" marR="45719" marT="45725" marB="4572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19" marR="45719" marT="45725" marB="4572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19" marR="45719" marT="45725" marB="4572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135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90550"/>
          </a:xfrm>
        </p:spPr>
        <p:txBody>
          <a:bodyPr/>
          <a:lstStyle/>
          <a:p>
            <a:pPr eaLnBrk="1" hangingPunct="1"/>
            <a:r>
              <a:rPr lang="en-US" altLang="en-US" sz="2600" dirty="0">
                <a:solidFill>
                  <a:srgbClr val="008000"/>
                </a:solidFill>
              </a:rPr>
              <a:t>SUMMARY OF </a:t>
            </a:r>
            <a:r>
              <a:rPr lang="en-US" altLang="en-US" sz="2600" dirty="0" smtClean="0">
                <a:solidFill>
                  <a:srgbClr val="008000"/>
                </a:solidFill>
              </a:rPr>
              <a:t>PROGRAMME 6 Q3 </a:t>
            </a:r>
            <a:r>
              <a:rPr lang="en-US" altLang="en-US" sz="2600" dirty="0">
                <a:solidFill>
                  <a:srgbClr val="008000"/>
                </a:solidFill>
              </a:rPr>
              <a:t>PERFORMANCE </a:t>
            </a:r>
            <a:endParaRPr lang="en-US" altLang="en-US" sz="2600" dirty="0" smtClean="0">
              <a:solidFill>
                <a:srgbClr val="008000"/>
              </a:solidFill>
            </a:endParaRPr>
          </a:p>
        </p:txBody>
      </p:sp>
      <p:graphicFrame>
        <p:nvGraphicFramePr>
          <p:cNvPr id="5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62870701"/>
              </p:ext>
            </p:extLst>
          </p:nvPr>
        </p:nvGraphicFramePr>
        <p:xfrm>
          <a:off x="374650" y="1709738"/>
          <a:ext cx="8394700" cy="3236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oup 1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86975188"/>
              </p:ext>
            </p:extLst>
          </p:nvPr>
        </p:nvGraphicFramePr>
        <p:xfrm>
          <a:off x="323850" y="546100"/>
          <a:ext cx="8496300" cy="1112838"/>
        </p:xfrm>
        <a:graphic>
          <a:graphicData uri="http://schemas.openxmlformats.org/drawingml/2006/table">
            <a:tbl>
              <a:tblPr/>
              <a:tblGrid>
                <a:gridCol w="1891826"/>
                <a:gridCol w="1624576"/>
                <a:gridCol w="1521228"/>
                <a:gridCol w="1353393"/>
                <a:gridCol w="2105277"/>
              </a:tblGrid>
              <a:tr h="47293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% On target</a:t>
                      </a:r>
                      <a:endParaRPr kumimoji="0" lang="en-ZA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8590" marR="6859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% Work in progress</a:t>
                      </a:r>
                      <a:endParaRPr kumimoji="0" lang="en-ZA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8590" marR="6859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% Off Target</a:t>
                      </a:r>
                      <a:endParaRPr kumimoji="0" lang="en-ZA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8590" marR="6859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% No milestone</a:t>
                      </a:r>
                      <a:endParaRPr kumimoji="0" lang="en-ZA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8590" marR="6859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% Information not provided</a:t>
                      </a:r>
                      <a:endParaRPr kumimoji="0" lang="en-ZA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8590" marR="6859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lumMod val="50000"/>
                      </a:srgbClr>
                    </a:solidFill>
                  </a:tcPr>
                </a:tc>
              </a:tr>
              <a:tr h="63990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64% (16/25)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36% (9/25)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ZA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ctrTitle"/>
          </p:nvPr>
        </p:nvSpPr>
        <p:spPr>
          <a:xfrm>
            <a:off x="314325" y="1851025"/>
            <a:ext cx="8220075" cy="987425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solidFill>
                  <a:schemeClr val="bg1"/>
                </a:solidFill>
              </a:rPr>
              <a:t>PROGRAMME 7: CHEMICALS AND WASTE MANAGEMENT </a:t>
            </a:r>
          </a:p>
        </p:txBody>
      </p:sp>
      <p:sp>
        <p:nvSpPr>
          <p:cNvPr id="88067" name="TextBox 8"/>
          <p:cNvSpPr txBox="1">
            <a:spLocks noChangeArrowheads="1"/>
          </p:cNvSpPr>
          <p:nvPr/>
        </p:nvSpPr>
        <p:spPr bwMode="auto">
          <a:xfrm>
            <a:off x="3201988" y="5011738"/>
            <a:ext cx="24193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200" b="1" dirty="0">
                <a:solidFill>
                  <a:srgbClr val="FFFFFF"/>
                </a:solidFill>
              </a:rPr>
              <a:t>Chemicals and Waste Management</a:t>
            </a:r>
          </a:p>
          <a:p>
            <a:endParaRPr lang="en-US" altLang="en-US" sz="1200" dirty="0">
              <a:solidFill>
                <a:srgbClr val="000000"/>
              </a:solidFill>
            </a:endParaRPr>
          </a:p>
          <a:p>
            <a:endParaRPr lang="en-US" alt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228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1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15899658"/>
              </p:ext>
            </p:extLst>
          </p:nvPr>
        </p:nvGraphicFramePr>
        <p:xfrm>
          <a:off x="250824" y="723948"/>
          <a:ext cx="8435975" cy="4193892"/>
        </p:xfrm>
        <a:graphic>
          <a:graphicData uri="http://schemas.openxmlformats.org/drawingml/2006/table">
            <a:tbl>
              <a:tblPr/>
              <a:tblGrid>
                <a:gridCol w="5811803"/>
                <a:gridCol w="874724"/>
                <a:gridCol w="874724"/>
                <a:gridCol w="874724"/>
              </a:tblGrid>
              <a:tr h="222427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SO:</a:t>
                      </a: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  Less waste that is better managed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91453" marR="91453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1453" marR="91453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1453" marR="91453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91453" marR="91453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856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Performance indicator </a:t>
                      </a:r>
                    </a:p>
                  </a:txBody>
                  <a:tcPr marL="91453" marR="91453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Q1</a:t>
                      </a:r>
                    </a:p>
                  </a:txBody>
                  <a:tcPr marL="91453" marR="91453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Q2</a:t>
                      </a:r>
                    </a:p>
                  </a:txBody>
                  <a:tcPr marL="91453" marR="91453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Q3 </a:t>
                      </a:r>
                    </a:p>
                  </a:txBody>
                  <a:tcPr marL="91453" marR="91453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168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Number of waste management Instruments developed and implemented </a:t>
                      </a: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[AT: HCRW Management Regulations finalised]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27" marR="45727" marT="45733" marB="4573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7" marR="45727" marT="45733" marB="4573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7" marR="45727" marT="45733" marB="4573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7" marR="45727" marT="45733" marB="4573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9413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"/>
                          <a:cs typeface="Arial" charset="0"/>
                        </a:rPr>
                        <a:t>Number of waste management Instruments developed and implemented </a:t>
                      </a: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"/>
                          <a:cs typeface="Arial" charset="0"/>
                        </a:rPr>
                        <a:t>[AT: Norms and Standards for the Validation of the Treatment Efficacy and Operation of Non combustion Technology Used to Treat Health Care Risk Waste finalised]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27" marR="45727" marT="45733" marB="4573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7" marR="45727" marT="45733" marB="4573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7" marR="45727" marT="45733" marB="4573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7" marR="45727" marT="45733" marB="4573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9168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"/>
                          <a:cs typeface="Arial" charset="0"/>
                        </a:rPr>
                        <a:t>Number of waste management Instruments developed and implemented </a:t>
                      </a: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"/>
                          <a:cs typeface="Arial" charset="0"/>
                        </a:rPr>
                        <a:t>[AT: Draft Import-Export regulations developed]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27" marR="45727" marT="45733" marB="4573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7" marR="45727" marT="45733" marB="4573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7" marR="45727" marT="45733" marB="4573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7" marR="45727" marT="45733" marB="4573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</a:tr>
              <a:tr h="5270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Number of waste management Instruments developed and implemented </a:t>
                      </a: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[AT: Draft Norms &amp; Standards/guidelines for preparation of Waste Derived Fuel (WDF) developed]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27" marR="45727" marT="45733" marB="4573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7" marR="45727" marT="45733" marB="4573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7" marR="45727" marT="45733" marB="4573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7" marR="45727" marT="45733" marB="4573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270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Number of waste management Instruments developed and implemented </a:t>
                      </a: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[AT: Draft of Norms and Standards for the sorting, shredding, grinding or bailing of general waste developed]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27" marR="45727" marT="45733" marB="4573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7" marR="45727" marT="45733" marB="4573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7" marR="45727" marT="45733" marB="4573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7" marR="45727" marT="45733" marB="4573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</a:tr>
              <a:tr h="5270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Percentage increase in waste being reused, recycled and recovered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27" marR="45727" marT="45733" marB="4573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7" marR="45727" marT="45733" marB="4573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7" marR="45727" marT="45733" marB="4573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7" marR="45727" marT="45733" marB="4573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</a:tr>
            </a:tbl>
          </a:graphicData>
        </a:graphic>
      </p:graphicFrame>
      <p:grpSp>
        <p:nvGrpSpPr>
          <p:cNvPr id="75818" name="Group 6"/>
          <p:cNvGrpSpPr>
            <a:grpSpLocks/>
          </p:cNvGrpSpPr>
          <p:nvPr/>
        </p:nvGrpSpPr>
        <p:grpSpPr bwMode="auto">
          <a:xfrm>
            <a:off x="546588" y="5560289"/>
            <a:ext cx="6934200" cy="215900"/>
            <a:chOff x="685800" y="6400800"/>
            <a:chExt cx="6934200" cy="215900"/>
          </a:xfrm>
        </p:grpSpPr>
        <p:sp>
          <p:nvSpPr>
            <p:cNvPr id="7" name="Rectangle 463"/>
            <p:cNvSpPr>
              <a:spLocks noChangeArrowheads="1"/>
            </p:cNvSpPr>
            <p:nvPr/>
          </p:nvSpPr>
          <p:spPr bwMode="auto">
            <a:xfrm>
              <a:off x="685800" y="6400800"/>
              <a:ext cx="215900" cy="215900"/>
            </a:xfrm>
            <a:prstGeom prst="rect">
              <a:avLst/>
            </a:prstGeom>
            <a:solidFill>
              <a:srgbClr val="66FF3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6525" tIns="46037" rIns="136525" bIns="46037" anchor="b"/>
            <a:lstStyle/>
            <a:p>
              <a:pPr marL="228600" lvl="2" defTabSz="914400"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defRPr/>
              </a:pPr>
              <a:r>
                <a:rPr lang="en-US" sz="1200" kern="0" dirty="0">
                  <a:solidFill>
                    <a:srgbClr val="333399"/>
                  </a:solidFill>
                  <a:latin typeface="Arial" pitchFamily="34" charset="0"/>
                  <a:cs typeface="Arial" pitchFamily="34" charset="0"/>
                </a:rPr>
                <a:t>= On Target</a:t>
              </a:r>
            </a:p>
          </p:txBody>
        </p:sp>
        <p:sp>
          <p:nvSpPr>
            <p:cNvPr id="8" name="Rectangle 464"/>
            <p:cNvSpPr>
              <a:spLocks noChangeArrowheads="1"/>
            </p:cNvSpPr>
            <p:nvPr/>
          </p:nvSpPr>
          <p:spPr bwMode="auto">
            <a:xfrm>
              <a:off x="2590800" y="6400800"/>
              <a:ext cx="215900" cy="21590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6525" tIns="46037" rIns="136525" bIns="46037" anchor="b"/>
            <a:lstStyle/>
            <a:p>
              <a:pPr marL="228600" lvl="2" defTabSz="914400"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defRPr/>
              </a:pPr>
              <a:r>
                <a:rPr lang="en-US" sz="1200" kern="0" dirty="0">
                  <a:solidFill>
                    <a:srgbClr val="333399"/>
                  </a:solidFill>
                  <a:latin typeface="Arial" pitchFamily="34" charset="0"/>
                  <a:cs typeface="Arial" pitchFamily="34" charset="0"/>
                </a:rPr>
                <a:t>= Work in progress</a:t>
              </a:r>
            </a:p>
          </p:txBody>
        </p:sp>
        <p:sp>
          <p:nvSpPr>
            <p:cNvPr id="9" name="Rectangle 465"/>
            <p:cNvSpPr>
              <a:spLocks noChangeArrowheads="1"/>
            </p:cNvSpPr>
            <p:nvPr/>
          </p:nvSpPr>
          <p:spPr bwMode="auto">
            <a:xfrm>
              <a:off x="4724400" y="6400800"/>
              <a:ext cx="215900" cy="21590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6525" tIns="46037" rIns="136525" bIns="46037" anchor="b"/>
            <a:lstStyle/>
            <a:p>
              <a:pPr marL="228600" lvl="2" defTabSz="914400"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defRPr/>
              </a:pPr>
              <a:r>
                <a:rPr lang="en-US" sz="1200" kern="0">
                  <a:solidFill>
                    <a:srgbClr val="333399"/>
                  </a:solidFill>
                  <a:latin typeface="Arial" pitchFamily="34" charset="0"/>
                  <a:cs typeface="Arial" pitchFamily="34" charset="0"/>
                </a:rPr>
                <a:t>= Off target</a:t>
              </a:r>
            </a:p>
          </p:txBody>
        </p:sp>
        <p:sp>
          <p:nvSpPr>
            <p:cNvPr id="10" name="Rectangle 465"/>
            <p:cNvSpPr>
              <a:spLocks noChangeArrowheads="1"/>
            </p:cNvSpPr>
            <p:nvPr/>
          </p:nvSpPr>
          <p:spPr bwMode="auto">
            <a:xfrm>
              <a:off x="6248400" y="6400800"/>
              <a:ext cx="215900" cy="215900"/>
            </a:xfrm>
            <a:prstGeom prst="rect">
              <a:avLst/>
            </a:prstGeom>
            <a:solidFill>
              <a:srgbClr val="00B0F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6525" tIns="46037" rIns="136525" bIns="46037" anchor="b"/>
            <a:lstStyle/>
            <a:p>
              <a:pPr marL="228600" lvl="2" defTabSz="914400"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defRPr/>
              </a:pPr>
              <a:endParaRPr lang="en-US" sz="1200" kern="0">
                <a:solidFill>
                  <a:srgbClr val="333399"/>
                </a:solidFill>
                <a:latin typeface="Arial" pitchFamily="34" charset="0"/>
                <a:cs typeface="Arial" pitchFamily="34" charset="0"/>
              </a:endParaRPr>
            </a:p>
            <a:p>
              <a:pPr marL="228600" lvl="2" defTabSz="914400"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defRPr/>
              </a:pPr>
              <a:endParaRPr lang="en-US" sz="1200" kern="0">
                <a:solidFill>
                  <a:srgbClr val="333399"/>
                </a:solidFill>
                <a:latin typeface="Arial" pitchFamily="34" charset="0"/>
                <a:cs typeface="Arial" pitchFamily="34" charset="0"/>
              </a:endParaRPr>
            </a:p>
            <a:p>
              <a:pPr marL="228600" lvl="2" defTabSz="914400"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defRPr/>
              </a:pPr>
              <a:r>
                <a:rPr lang="en-US" sz="1200" kern="0">
                  <a:solidFill>
                    <a:srgbClr val="333399"/>
                  </a:solidFill>
                  <a:latin typeface="Arial" pitchFamily="34" charset="0"/>
                  <a:cs typeface="Arial" pitchFamily="34" charset="0"/>
                </a:rPr>
                <a:t>= No</a:t>
              </a:r>
            </a:p>
            <a:p>
              <a:pPr marL="228600" lvl="2" defTabSz="914400"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defRPr/>
              </a:pPr>
              <a:r>
                <a:rPr lang="en-US" sz="1200" kern="0">
                  <a:solidFill>
                    <a:srgbClr val="333399"/>
                  </a:solidFill>
                  <a:latin typeface="Arial" pitchFamily="34" charset="0"/>
                  <a:cs typeface="Arial" pitchFamily="34" charset="0"/>
                </a:rPr>
                <a:t>milestone</a:t>
              </a:r>
            </a:p>
          </p:txBody>
        </p:sp>
        <p:sp>
          <p:nvSpPr>
            <p:cNvPr id="11" name="Rectangle 465"/>
            <p:cNvSpPr>
              <a:spLocks noChangeArrowheads="1"/>
            </p:cNvSpPr>
            <p:nvPr/>
          </p:nvSpPr>
          <p:spPr bwMode="auto">
            <a:xfrm>
              <a:off x="7404100" y="6400800"/>
              <a:ext cx="215900" cy="215900"/>
            </a:xfrm>
            <a:prstGeom prst="rect">
              <a:avLst/>
            </a:prstGeom>
            <a:solidFill>
              <a:srgbClr val="F79646">
                <a:lumMod val="50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6525" tIns="46037" rIns="136525" bIns="46037" anchor="b"/>
            <a:lstStyle/>
            <a:p>
              <a:pPr marL="228600" lvl="2" defTabSz="914400"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defRPr/>
              </a:pPr>
              <a:r>
                <a:rPr lang="en-US" sz="1200" kern="0">
                  <a:solidFill>
                    <a:srgbClr val="333399"/>
                  </a:solidFill>
                  <a:latin typeface="Arial" charset="0"/>
                </a:rPr>
                <a:t>= Information not </a:t>
              </a:r>
            </a:p>
            <a:p>
              <a:pPr marL="228600" lvl="2" defTabSz="914400"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defRPr/>
              </a:pPr>
              <a:r>
                <a:rPr lang="en-US" sz="1200" kern="0">
                  <a:solidFill>
                    <a:srgbClr val="333399"/>
                  </a:solidFill>
                  <a:latin typeface="Arial" charset="0"/>
                </a:rPr>
                <a:t>provided</a:t>
              </a:r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76288"/>
          </a:xfrm>
        </p:spPr>
        <p:txBody>
          <a:bodyPr/>
          <a:lstStyle/>
          <a:p>
            <a:pPr eaLnBrk="1" hangingPunct="1"/>
            <a:r>
              <a:rPr lang="en-ZA" altLang="en-US" sz="2600" dirty="0">
                <a:solidFill>
                  <a:srgbClr val="008000"/>
                </a:solidFill>
              </a:rPr>
              <a:t>PROGRAMME 7 : CHEMICALS AND WASTE MANAGEMENT</a:t>
            </a:r>
            <a:endParaRPr lang="en-US" altLang="en-US" sz="2600" dirty="0" smtClean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269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1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53412441"/>
              </p:ext>
            </p:extLst>
          </p:nvPr>
        </p:nvGraphicFramePr>
        <p:xfrm>
          <a:off x="250824" y="723948"/>
          <a:ext cx="8435975" cy="3742293"/>
        </p:xfrm>
        <a:graphic>
          <a:graphicData uri="http://schemas.openxmlformats.org/drawingml/2006/table">
            <a:tbl>
              <a:tblPr/>
              <a:tblGrid>
                <a:gridCol w="5811803"/>
                <a:gridCol w="874724"/>
                <a:gridCol w="874724"/>
                <a:gridCol w="874724"/>
              </a:tblGrid>
              <a:tr h="26079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SO:</a:t>
                      </a: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  Less waste that is better managed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91453" marR="91453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1453" marR="91453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1453" marR="91453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91453" marR="91453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40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Performance indicator </a:t>
                      </a:r>
                    </a:p>
                  </a:txBody>
                  <a:tcPr marL="91453" marR="91453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Q1</a:t>
                      </a:r>
                    </a:p>
                  </a:txBody>
                  <a:tcPr marL="91453" marR="91453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Q2</a:t>
                      </a:r>
                    </a:p>
                  </a:txBody>
                  <a:tcPr marL="91453" marR="91453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Q3 </a:t>
                      </a:r>
                    </a:p>
                  </a:txBody>
                  <a:tcPr marL="91453" marR="91453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85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Number of Integrated industry waste management plans reviewed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27" marR="45727" marT="45733" marB="4573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7" marR="45727" marT="45733" marB="4573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7" marR="45727" marT="45733" marB="4573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7" marR="45727" marT="45733" marB="4573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</a:tr>
              <a:tr h="3251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Percentage of unlicensed waste disposal sites authorised per annum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27" marR="45727" marT="45733" marB="4573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7" marR="45727" marT="45733" marB="4573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7" marR="45727" marT="45733" marB="4573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7" marR="45727" marT="45733" marB="4573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022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Number of buy-back centres established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27" marR="45727" marT="45733" marB="4573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7" marR="45727" marT="45733" marB="4573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7" marR="45727" marT="45733" marB="4573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7" marR="45727" marT="45733" marB="4573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4080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Number of chemical management instruments developed and implemented </a:t>
                      </a: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[AT: National Implementation Plan for the Stockholm convention updated]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27" marR="45727" marT="45733" marB="4573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7" marR="45727" marT="45733" marB="4573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7" marR="45727" marT="45733" marB="4573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7" marR="45727" marT="45733" marB="4573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</a:tr>
              <a:tr h="40800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Number of chemical management instruments developed and implemented </a:t>
                      </a: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[AT: Draft PCB phase out plan for municipalities developed]</a:t>
                      </a: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27" marR="45727" marT="45733" marB="4573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27" marR="45727" marT="45733" marB="4573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7" marR="45727" marT="45733" marB="4573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7" marR="45727" marT="45733" marB="4573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</a:tr>
              <a:tr h="40800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Number of chemical management instruments developed and implemented </a:t>
                      </a: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[AT: Study on impact of </a:t>
                      </a:r>
                      <a:r>
                        <a:rPr kumimoji="0" lang="en-ZA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Minamata</a:t>
                      </a: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 Convention on Mercury conducted]</a:t>
                      </a: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27" marR="45727" marT="45733" marB="4573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27" marR="45727" marT="45733" marB="4573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7" marR="45727" marT="45733" marB="4573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7" marR="45727" marT="45733" marB="4573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0800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Number of chemical management instruments developed and implemented </a:t>
                      </a: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[AT: Draft national chemicals profile developed]</a:t>
                      </a:r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27" marR="45727" marT="45733" marB="45733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0" lang="en-ZA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27" marR="45727" marT="45733" marB="4573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7" marR="45727" marT="45733" marB="4573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7" marR="45727" marT="45733" marB="45733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</a:tr>
            </a:tbl>
          </a:graphicData>
        </a:graphic>
      </p:graphicFrame>
      <p:grpSp>
        <p:nvGrpSpPr>
          <p:cNvPr id="75818" name="Group 6"/>
          <p:cNvGrpSpPr>
            <a:grpSpLocks/>
          </p:cNvGrpSpPr>
          <p:nvPr/>
        </p:nvGrpSpPr>
        <p:grpSpPr bwMode="auto">
          <a:xfrm>
            <a:off x="457200" y="4707435"/>
            <a:ext cx="6934200" cy="215900"/>
            <a:chOff x="685800" y="6400800"/>
            <a:chExt cx="6934200" cy="215900"/>
          </a:xfrm>
        </p:grpSpPr>
        <p:sp>
          <p:nvSpPr>
            <p:cNvPr id="7" name="Rectangle 463"/>
            <p:cNvSpPr>
              <a:spLocks noChangeArrowheads="1"/>
            </p:cNvSpPr>
            <p:nvPr/>
          </p:nvSpPr>
          <p:spPr bwMode="auto">
            <a:xfrm>
              <a:off x="685800" y="6400800"/>
              <a:ext cx="215900" cy="215900"/>
            </a:xfrm>
            <a:prstGeom prst="rect">
              <a:avLst/>
            </a:prstGeom>
            <a:solidFill>
              <a:srgbClr val="66FF3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6525" tIns="46037" rIns="136525" bIns="46037" anchor="b"/>
            <a:lstStyle/>
            <a:p>
              <a:pPr marL="228600" lvl="2" defTabSz="914400"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defRPr/>
              </a:pPr>
              <a:r>
                <a:rPr lang="en-US" sz="1200" kern="0" dirty="0">
                  <a:solidFill>
                    <a:srgbClr val="333399"/>
                  </a:solidFill>
                  <a:latin typeface="Arial" pitchFamily="34" charset="0"/>
                  <a:cs typeface="Arial" pitchFamily="34" charset="0"/>
                </a:rPr>
                <a:t>= On Target</a:t>
              </a:r>
            </a:p>
          </p:txBody>
        </p:sp>
        <p:sp>
          <p:nvSpPr>
            <p:cNvPr id="8" name="Rectangle 464"/>
            <p:cNvSpPr>
              <a:spLocks noChangeArrowheads="1"/>
            </p:cNvSpPr>
            <p:nvPr/>
          </p:nvSpPr>
          <p:spPr bwMode="auto">
            <a:xfrm>
              <a:off x="2590800" y="6400800"/>
              <a:ext cx="215900" cy="21590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6525" tIns="46037" rIns="136525" bIns="46037" anchor="b"/>
            <a:lstStyle/>
            <a:p>
              <a:pPr marL="228600" lvl="2" defTabSz="914400"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defRPr/>
              </a:pPr>
              <a:r>
                <a:rPr lang="en-US" sz="1200" kern="0" dirty="0">
                  <a:solidFill>
                    <a:srgbClr val="333399"/>
                  </a:solidFill>
                  <a:latin typeface="Arial" pitchFamily="34" charset="0"/>
                  <a:cs typeface="Arial" pitchFamily="34" charset="0"/>
                </a:rPr>
                <a:t>= Work in progress</a:t>
              </a:r>
            </a:p>
          </p:txBody>
        </p:sp>
        <p:sp>
          <p:nvSpPr>
            <p:cNvPr id="9" name="Rectangle 465"/>
            <p:cNvSpPr>
              <a:spLocks noChangeArrowheads="1"/>
            </p:cNvSpPr>
            <p:nvPr/>
          </p:nvSpPr>
          <p:spPr bwMode="auto">
            <a:xfrm>
              <a:off x="4724400" y="6400800"/>
              <a:ext cx="215900" cy="21590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6525" tIns="46037" rIns="136525" bIns="46037" anchor="b"/>
            <a:lstStyle/>
            <a:p>
              <a:pPr marL="228600" lvl="2" defTabSz="914400"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defRPr/>
              </a:pPr>
              <a:r>
                <a:rPr lang="en-US" sz="1200" kern="0">
                  <a:solidFill>
                    <a:srgbClr val="333399"/>
                  </a:solidFill>
                  <a:latin typeface="Arial" pitchFamily="34" charset="0"/>
                  <a:cs typeface="Arial" pitchFamily="34" charset="0"/>
                </a:rPr>
                <a:t>= Off target</a:t>
              </a:r>
            </a:p>
          </p:txBody>
        </p:sp>
        <p:sp>
          <p:nvSpPr>
            <p:cNvPr id="10" name="Rectangle 465"/>
            <p:cNvSpPr>
              <a:spLocks noChangeArrowheads="1"/>
            </p:cNvSpPr>
            <p:nvPr/>
          </p:nvSpPr>
          <p:spPr bwMode="auto">
            <a:xfrm>
              <a:off x="6248400" y="6400800"/>
              <a:ext cx="215900" cy="215900"/>
            </a:xfrm>
            <a:prstGeom prst="rect">
              <a:avLst/>
            </a:prstGeom>
            <a:solidFill>
              <a:srgbClr val="00B0F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6525" tIns="46037" rIns="136525" bIns="46037" anchor="b"/>
            <a:lstStyle/>
            <a:p>
              <a:pPr marL="228600" lvl="2" defTabSz="914400"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defRPr/>
              </a:pPr>
              <a:endParaRPr lang="en-US" sz="1200" kern="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endParaRPr>
            </a:p>
            <a:p>
              <a:pPr marL="228600" lvl="2" defTabSz="914400"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defRPr/>
              </a:pPr>
              <a:endParaRPr lang="en-US" sz="1200" kern="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endParaRPr>
            </a:p>
            <a:p>
              <a:pPr marL="228600" lvl="2" defTabSz="914400"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defRPr/>
              </a:pPr>
              <a:r>
                <a:rPr lang="en-US" sz="1200" kern="0" dirty="0">
                  <a:solidFill>
                    <a:srgbClr val="333399"/>
                  </a:solidFill>
                  <a:latin typeface="Arial" pitchFamily="34" charset="0"/>
                  <a:cs typeface="Arial" pitchFamily="34" charset="0"/>
                </a:rPr>
                <a:t>= No</a:t>
              </a:r>
            </a:p>
            <a:p>
              <a:pPr marL="228600" lvl="2" defTabSz="914400"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defRPr/>
              </a:pPr>
              <a:r>
                <a:rPr lang="en-US" sz="1200" kern="0" dirty="0">
                  <a:solidFill>
                    <a:srgbClr val="333399"/>
                  </a:solidFill>
                  <a:latin typeface="Arial" pitchFamily="34" charset="0"/>
                  <a:cs typeface="Arial" pitchFamily="34" charset="0"/>
                </a:rPr>
                <a:t>milestone</a:t>
              </a:r>
            </a:p>
          </p:txBody>
        </p:sp>
        <p:sp>
          <p:nvSpPr>
            <p:cNvPr id="11" name="Rectangle 465"/>
            <p:cNvSpPr>
              <a:spLocks noChangeArrowheads="1"/>
            </p:cNvSpPr>
            <p:nvPr/>
          </p:nvSpPr>
          <p:spPr bwMode="auto">
            <a:xfrm>
              <a:off x="7404100" y="6400800"/>
              <a:ext cx="215900" cy="215900"/>
            </a:xfrm>
            <a:prstGeom prst="rect">
              <a:avLst/>
            </a:prstGeom>
            <a:solidFill>
              <a:srgbClr val="F79646">
                <a:lumMod val="50000"/>
              </a:srgb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6525" tIns="46037" rIns="136525" bIns="46037" anchor="b"/>
            <a:lstStyle/>
            <a:p>
              <a:pPr marL="228600" lvl="2" defTabSz="914400"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defRPr/>
              </a:pPr>
              <a:r>
                <a:rPr lang="en-US" sz="1200" kern="0">
                  <a:solidFill>
                    <a:srgbClr val="333399"/>
                  </a:solidFill>
                  <a:latin typeface="Arial" charset="0"/>
                </a:rPr>
                <a:t>= Information not </a:t>
              </a:r>
            </a:p>
            <a:p>
              <a:pPr marL="228600" lvl="2" defTabSz="914400" fontAlgn="auto">
                <a:lnSpc>
                  <a:spcPct val="6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ct val="100000"/>
                <a:defRPr/>
              </a:pPr>
              <a:r>
                <a:rPr lang="en-US" sz="1200" kern="0">
                  <a:solidFill>
                    <a:srgbClr val="333399"/>
                  </a:solidFill>
                  <a:latin typeface="Arial" charset="0"/>
                </a:rPr>
                <a:t>provided</a:t>
              </a:r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76288"/>
          </a:xfrm>
        </p:spPr>
        <p:txBody>
          <a:bodyPr/>
          <a:lstStyle/>
          <a:p>
            <a:pPr eaLnBrk="1" hangingPunct="1"/>
            <a:r>
              <a:rPr lang="en-ZA" altLang="en-US" sz="2600" dirty="0">
                <a:solidFill>
                  <a:srgbClr val="008000"/>
                </a:solidFill>
              </a:rPr>
              <a:t>PROGRAMME 7 : CHEMICALS AND WASTE MANAGEMENT</a:t>
            </a:r>
            <a:endParaRPr lang="en-US" altLang="en-US" sz="2600" dirty="0" smtClean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330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8650"/>
          </a:xfrm>
        </p:spPr>
        <p:txBody>
          <a:bodyPr/>
          <a:lstStyle/>
          <a:p>
            <a:pPr eaLnBrk="1" hangingPunct="1"/>
            <a:r>
              <a:rPr lang="en-US" altLang="en-US" sz="2600" dirty="0">
                <a:solidFill>
                  <a:srgbClr val="008000"/>
                </a:solidFill>
              </a:rPr>
              <a:t>SUMMARY OF PROGRAMME </a:t>
            </a:r>
            <a:r>
              <a:rPr lang="en-US" altLang="en-US" sz="2600" dirty="0" smtClean="0">
                <a:solidFill>
                  <a:srgbClr val="008000"/>
                </a:solidFill>
              </a:rPr>
              <a:t>7 Q3 </a:t>
            </a:r>
            <a:r>
              <a:rPr lang="en-US" altLang="en-US" sz="2600" dirty="0">
                <a:solidFill>
                  <a:srgbClr val="008000"/>
                </a:solidFill>
              </a:rPr>
              <a:t>PERFORMANCE </a:t>
            </a:r>
            <a:endParaRPr lang="en-US" altLang="en-US" sz="2600" dirty="0" smtClean="0">
              <a:solidFill>
                <a:srgbClr val="008000"/>
              </a:solidFill>
            </a:endParaRPr>
          </a:p>
        </p:txBody>
      </p:sp>
      <p:graphicFrame>
        <p:nvGraphicFramePr>
          <p:cNvPr id="5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03431393"/>
              </p:ext>
            </p:extLst>
          </p:nvPr>
        </p:nvGraphicFramePr>
        <p:xfrm>
          <a:off x="374650" y="1746250"/>
          <a:ext cx="8394700" cy="332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oup 1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91982876"/>
              </p:ext>
            </p:extLst>
          </p:nvPr>
        </p:nvGraphicFramePr>
        <p:xfrm>
          <a:off x="323850" y="822325"/>
          <a:ext cx="8496300" cy="923925"/>
        </p:xfrm>
        <a:graphic>
          <a:graphicData uri="http://schemas.openxmlformats.org/drawingml/2006/table">
            <a:tbl>
              <a:tblPr/>
              <a:tblGrid>
                <a:gridCol w="1891826"/>
                <a:gridCol w="1624576"/>
                <a:gridCol w="1521228"/>
                <a:gridCol w="1353393"/>
                <a:gridCol w="2105277"/>
              </a:tblGrid>
              <a:tr h="40872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% On target</a:t>
                      </a:r>
                      <a:endParaRPr kumimoji="0" lang="en-ZA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8590" marR="6859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% Work in progress</a:t>
                      </a:r>
                      <a:endParaRPr kumimoji="0" lang="en-ZA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8590" marR="6859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% Off Target</a:t>
                      </a:r>
                      <a:endParaRPr kumimoji="0" lang="en-ZA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8590" marR="6859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% No milestone</a:t>
                      </a:r>
                      <a:endParaRPr kumimoji="0" lang="en-ZA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8590" marR="6859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% Information not provided</a:t>
                      </a:r>
                      <a:endParaRPr kumimoji="0" lang="en-ZA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8590" marR="68590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lumMod val="50000"/>
                      </a:srgbClr>
                    </a:solidFill>
                  </a:tcPr>
                </a:tc>
              </a:tr>
              <a:tr h="51519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54% (7/13)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"/>
                          <a:cs typeface=""/>
                        </a:rPr>
                        <a:t>38% (5/13)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8% (1/13)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ZA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4167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9"/>
          <p:cNvSpPr>
            <a:spLocks noGrp="1"/>
          </p:cNvSpPr>
          <p:nvPr>
            <p:ph type="title"/>
          </p:nvPr>
        </p:nvSpPr>
        <p:spPr>
          <a:xfrm>
            <a:off x="285750" y="214313"/>
            <a:ext cx="8607425" cy="503237"/>
          </a:xfrm>
        </p:spPr>
        <p:txBody>
          <a:bodyPr/>
          <a:lstStyle/>
          <a:p>
            <a:r>
              <a:rPr lang="en-US" altLang="en-US" sz="2800" b="1" dirty="0" smtClean="0"/>
              <a:t/>
            </a:r>
            <a:br>
              <a:rPr lang="en-US" altLang="en-US" sz="2800" b="1" dirty="0" smtClean="0"/>
            </a:br>
            <a:r>
              <a:rPr lang="en-US" altLang="en-US" sz="2600" dirty="0" smtClean="0">
                <a:solidFill>
                  <a:srgbClr val="008000"/>
                </a:solidFill>
              </a:rPr>
              <a:t>SUMMARY OF OVERALL DEA PERFORMANCE Q3 </a:t>
            </a:r>
            <a:r>
              <a:rPr lang="en-US" altLang="en-US" sz="2400" b="1" dirty="0" smtClean="0">
                <a:solidFill>
                  <a:srgbClr val="92D050"/>
                </a:solidFill>
                <a:latin typeface="Arial Narrow" pitchFamily="34" charset="0"/>
              </a:rPr>
              <a:t/>
            </a:r>
            <a:br>
              <a:rPr lang="en-US" altLang="en-US" sz="2400" b="1" dirty="0" smtClean="0">
                <a:solidFill>
                  <a:srgbClr val="92D050"/>
                </a:solidFill>
                <a:latin typeface="Arial Narrow" pitchFamily="34" charset="0"/>
              </a:rPr>
            </a:br>
            <a:endParaRPr lang="en-ZA" altLang="en-US" sz="2400" b="1" dirty="0" smtClean="0">
              <a:latin typeface="Arial Narrow" pitchFamily="34" charset="0"/>
            </a:endParaRPr>
          </a:p>
        </p:txBody>
      </p:sp>
      <p:graphicFrame>
        <p:nvGraphicFramePr>
          <p:cNvPr id="8" name="Group 1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99807050"/>
              </p:ext>
            </p:extLst>
          </p:nvPr>
        </p:nvGraphicFramePr>
        <p:xfrm>
          <a:off x="285750" y="857250"/>
          <a:ext cx="8607426" cy="4303238"/>
        </p:xfrm>
        <a:graphic>
          <a:graphicData uri="http://schemas.openxmlformats.org/drawingml/2006/table">
            <a:tbl>
              <a:tblPr/>
              <a:tblGrid>
                <a:gridCol w="1285978"/>
                <a:gridCol w="1285979"/>
                <a:gridCol w="1500309"/>
                <a:gridCol w="1521789"/>
                <a:gridCol w="1552353"/>
                <a:gridCol w="1461018"/>
              </a:tblGrid>
              <a:tr h="43762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ZA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Programme</a:t>
                      </a:r>
                    </a:p>
                  </a:txBody>
                  <a:tcPr marL="68594" marR="685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%On target</a:t>
                      </a:r>
                      <a:endParaRPr kumimoji="0" lang="en-ZA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94" marR="685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% Work in progress</a:t>
                      </a:r>
                      <a:endParaRPr kumimoji="0" lang="en-ZA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94" marR="685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% Off Target</a:t>
                      </a:r>
                      <a:endParaRPr kumimoji="0" lang="en-ZA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94" marR="685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% No Milestone</a:t>
                      </a:r>
                      <a:endParaRPr kumimoji="0" lang="en-ZA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94" marR="685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% Information not provided</a:t>
                      </a:r>
                      <a:endParaRPr kumimoji="0" lang="en-ZA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94" marR="685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42596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Administration </a:t>
                      </a:r>
                    </a:p>
                  </a:txBody>
                  <a:tcPr marL="68594" marR="685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67% (35/52)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31% (16/52)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"/>
                          <a:cs typeface=""/>
                        </a:rPr>
                        <a:t>2% (1/52)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ZA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8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LACE </a:t>
                      </a:r>
                    </a:p>
                  </a:txBody>
                  <a:tcPr marL="68594" marR="685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100% (10/10)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"/>
                          <a:cs typeface=""/>
                        </a:rPr>
                        <a:t>-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ZA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30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O&amp;C</a:t>
                      </a:r>
                    </a:p>
                  </a:txBody>
                  <a:tcPr marL="68594" marR="685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68% (15/22)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27% (6/22)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5% (1/22)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2" marR="685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4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CC&amp;AQM</a:t>
                      </a:r>
                    </a:p>
                  </a:txBody>
                  <a:tcPr marL="68594" marR="685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47% (8 /17)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47% (8/17)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6% (1/17)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ZA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05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ZA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B&amp;C</a:t>
                      </a:r>
                    </a:p>
                  </a:txBody>
                  <a:tcPr marL="68594" marR="685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83% (24/29)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14% (4/29)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3% (1/29)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ZA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281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EP</a:t>
                      </a:r>
                    </a:p>
                  </a:txBody>
                  <a:tcPr marL="68594" marR="685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64% (16/25)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36% (9/25)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ZA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546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C&amp;WM</a:t>
                      </a:r>
                    </a:p>
                  </a:txBody>
                  <a:tcPr marL="68594" marR="685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54% (7/13)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"/>
                          <a:cs typeface=""/>
                        </a:rPr>
                        <a:t>38% (5/13)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8% (1/13)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ZA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8582" marR="6858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281">
                <a:tc>
                  <a:txBody>
                    <a:bodyPr/>
                    <a:lstStyle/>
                    <a:p>
                      <a:r>
                        <a:rPr lang="en-ZA" sz="1200" b="1" dirty="0" smtClean="0">
                          <a:latin typeface="Arial" pitchFamily="34" charset="0"/>
                          <a:cs typeface="Arial" pitchFamily="34" charset="0"/>
                        </a:rPr>
                        <a:t>DEA</a:t>
                      </a:r>
                      <a:endParaRPr lang="en-ZA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94" marR="685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68% (115/168)</a:t>
                      </a:r>
                      <a:endParaRPr kumimoji="0" lang="en-ZA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8594" marR="685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29% (48/168)</a:t>
                      </a:r>
                      <a:endParaRPr kumimoji="0" lang="en-ZA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8594" marR="685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3% (5/168)</a:t>
                      </a:r>
                      <a:endParaRPr kumimoji="0" lang="en-ZA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8594" marR="685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94" marR="685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ZA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8594" marR="685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27809579"/>
              </p:ext>
            </p:extLst>
          </p:nvPr>
        </p:nvGraphicFramePr>
        <p:xfrm>
          <a:off x="323850" y="2133600"/>
          <a:ext cx="8496300" cy="432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5235" name="Title 9"/>
          <p:cNvSpPr>
            <a:spLocks noGrp="1"/>
          </p:cNvSpPr>
          <p:nvPr>
            <p:ph type="title"/>
          </p:nvPr>
        </p:nvSpPr>
        <p:spPr>
          <a:xfrm>
            <a:off x="558800" y="214313"/>
            <a:ext cx="8585200" cy="503237"/>
          </a:xfrm>
        </p:spPr>
        <p:txBody>
          <a:bodyPr/>
          <a:lstStyle/>
          <a:p>
            <a:r>
              <a:rPr lang="en-US" altLang="en-US" sz="2800" b="1" dirty="0" smtClean="0"/>
              <a:t/>
            </a:r>
            <a:br>
              <a:rPr lang="en-US" altLang="en-US" sz="2800" b="1" dirty="0" smtClean="0"/>
            </a:br>
            <a:r>
              <a:rPr lang="en-US" altLang="en-US" sz="2600" dirty="0" smtClean="0">
                <a:solidFill>
                  <a:srgbClr val="008000"/>
                </a:solidFill>
              </a:rPr>
              <a:t>SUMMARY OF OVERALL DEA Q3 PERFORMANCE </a:t>
            </a:r>
            <a:r>
              <a:rPr lang="en-US" altLang="en-US" sz="2400" b="1" dirty="0" smtClean="0">
                <a:solidFill>
                  <a:srgbClr val="92D050"/>
                </a:solidFill>
                <a:latin typeface="Arial Narrow" pitchFamily="34" charset="0"/>
              </a:rPr>
              <a:t/>
            </a:r>
            <a:br>
              <a:rPr lang="en-US" altLang="en-US" sz="2400" b="1" dirty="0" smtClean="0">
                <a:solidFill>
                  <a:srgbClr val="92D050"/>
                </a:solidFill>
                <a:latin typeface="Arial Narrow" pitchFamily="34" charset="0"/>
              </a:rPr>
            </a:br>
            <a:endParaRPr lang="en-ZA" altLang="en-US" sz="2400" b="1" dirty="0" smtClean="0">
              <a:latin typeface="Arial Narrow" pitchFamily="34" charset="0"/>
            </a:endParaRPr>
          </a:p>
        </p:txBody>
      </p:sp>
      <p:graphicFrame>
        <p:nvGraphicFramePr>
          <p:cNvPr id="6" name="Group 1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73107607"/>
              </p:ext>
            </p:extLst>
          </p:nvPr>
        </p:nvGraphicFramePr>
        <p:xfrm>
          <a:off x="323850" y="822325"/>
          <a:ext cx="8496300" cy="1008063"/>
        </p:xfrm>
        <a:graphic>
          <a:graphicData uri="http://schemas.openxmlformats.org/drawingml/2006/table">
            <a:tbl>
              <a:tblPr/>
              <a:tblGrid>
                <a:gridCol w="1891826"/>
                <a:gridCol w="1624576"/>
                <a:gridCol w="1521228"/>
                <a:gridCol w="1353393"/>
                <a:gridCol w="2105277"/>
              </a:tblGrid>
              <a:tr h="4732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% On target</a:t>
                      </a:r>
                      <a:endParaRPr kumimoji="0" lang="en-ZA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8590" marR="685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% Work in progress</a:t>
                      </a:r>
                      <a:endParaRPr kumimoji="0" lang="en-ZA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8590" marR="685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% Off Target</a:t>
                      </a:r>
                      <a:endParaRPr kumimoji="0" lang="en-ZA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8590" marR="685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% No milestone</a:t>
                      </a:r>
                      <a:endParaRPr kumimoji="0" lang="en-ZA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8590" marR="685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% Information not provided</a:t>
                      </a:r>
                      <a:endParaRPr kumimoji="0" lang="en-ZA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8590" marR="685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534802">
                <a:tc>
                  <a:txBody>
                    <a:bodyPr/>
                    <a:lstStyle/>
                    <a:p>
                      <a:pPr algn="l"/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68% (115/168)</a:t>
                      </a:r>
                      <a:endParaRPr kumimoji="0" lang="en-ZA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8594" marR="685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29% (48/168)</a:t>
                      </a:r>
                      <a:endParaRPr kumimoji="0" lang="en-ZA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8594" marR="685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3% (5/168)</a:t>
                      </a:r>
                      <a:endParaRPr kumimoji="0" lang="en-ZA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8594" marR="685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94" marR="685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-</a:t>
                      </a:r>
                      <a:endParaRPr kumimoji="0" lang="en-ZA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68594" marR="6859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chemeClr val="folHlink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457200" y="42597"/>
            <a:ext cx="8229600" cy="754063"/>
          </a:xfrm>
        </p:spPr>
        <p:txBody>
          <a:bodyPr/>
          <a:lstStyle/>
          <a:p>
            <a:pPr eaLnBrk="1" hangingPunct="1"/>
            <a:r>
              <a:rPr lang="en-ZA" altLang="en-US" sz="2600" dirty="0">
                <a:solidFill>
                  <a:srgbClr val="008000"/>
                </a:solidFill>
              </a:rPr>
              <a:t>PROGRAMME 1 : ADMINISTRATION</a:t>
            </a:r>
            <a:endParaRPr lang="en-US" altLang="en-US" sz="2600" dirty="0" smtClean="0">
              <a:solidFill>
                <a:srgbClr val="008000"/>
              </a:solidFill>
            </a:endParaRPr>
          </a:p>
        </p:txBody>
      </p:sp>
      <p:graphicFrame>
        <p:nvGraphicFramePr>
          <p:cNvPr id="6" name="Group 1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64775846"/>
              </p:ext>
            </p:extLst>
          </p:nvPr>
        </p:nvGraphicFramePr>
        <p:xfrm>
          <a:off x="334483" y="627026"/>
          <a:ext cx="8107768" cy="4935124"/>
        </p:xfrm>
        <a:graphic>
          <a:graphicData uri="http://schemas.openxmlformats.org/drawingml/2006/table">
            <a:tbl>
              <a:tblPr/>
              <a:tblGrid>
                <a:gridCol w="5620987"/>
                <a:gridCol w="828927"/>
                <a:gridCol w="828927"/>
                <a:gridCol w="828927"/>
              </a:tblGrid>
              <a:tr h="241107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SO:</a:t>
                      </a: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  Improved access to information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91454" marR="914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1454" marR="914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1454" marR="914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91454" marR="914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6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Performance indicator </a:t>
                      </a:r>
                    </a:p>
                  </a:txBody>
                  <a:tcPr marL="91454" marR="914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Q1</a:t>
                      </a:r>
                    </a:p>
                  </a:txBody>
                  <a:tcPr marL="91454" marR="914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Q2</a:t>
                      </a:r>
                    </a:p>
                  </a:txBody>
                  <a:tcPr marL="91454" marR="914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Q3 </a:t>
                      </a:r>
                    </a:p>
                  </a:txBody>
                  <a:tcPr marL="91454" marR="914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91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Number of media statements/speeches issued and opinion pieces published </a:t>
                      </a:r>
                      <a:r>
                        <a:rPr lang="en-ZA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[AT: 120 statements/speeches]</a:t>
                      </a:r>
                      <a:endParaRPr lang="en-ZA" sz="1400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45728" marR="45728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</a:tr>
              <a:tr h="4991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Number of media statements/speeches issued and opinion pieces published </a:t>
                      </a:r>
                      <a:r>
                        <a:rPr lang="en-ZA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[AT: 6 opinion pieces]</a:t>
                      </a:r>
                      <a:endParaRPr lang="en-ZA" sz="1400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45728" marR="45728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</a:tr>
              <a:tr h="4991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Number of communication events including Ministerial Public Participation programme (PPP)</a:t>
                      </a:r>
                    </a:p>
                  </a:txBody>
                  <a:tcPr marL="45728" marR="45728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</a:tr>
              <a:tr h="2936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Number of publications produced and distributed</a:t>
                      </a:r>
                    </a:p>
                  </a:txBody>
                  <a:tcPr marL="45728" marR="45728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</a:tr>
              <a:tr h="29361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Number of website hits per annum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45728" marR="45728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</a:tr>
              <a:tr h="293619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SO:  Improved sector education and awareness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28" marR="45728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28" marR="45728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913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Number of Environmental Awareness activities conducted (</a:t>
                      </a:r>
                      <a:r>
                        <a:rPr lang="en-ZA" sz="1400" kern="1200" dirty="0" err="1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Leanerships</a:t>
                      </a: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, CAPS training and Campaigns) </a:t>
                      </a:r>
                      <a:r>
                        <a:rPr lang="en-ZA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[AT: 100 teachers trained]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45728" marR="45728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</a:tr>
              <a:tr h="704645">
                <a:tc>
                  <a:txBody>
                    <a:bodyPr/>
                    <a:lstStyle/>
                    <a:p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Number of Environmental Awareness activities conducted (</a:t>
                      </a:r>
                      <a:r>
                        <a:rPr lang="en-ZA" sz="1400" kern="1200" dirty="0" err="1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Leanerships</a:t>
                      </a: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, CAPS training and Campaigns) </a:t>
                      </a:r>
                      <a:r>
                        <a:rPr lang="en-ZA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[AT:</a:t>
                      </a:r>
                      <a:r>
                        <a:rPr lang="en-ZA" sz="1400" b="1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100 unemployed youths recruited and learnership programme implemented]</a:t>
                      </a:r>
                      <a:endParaRPr lang="en-ZA" sz="1400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45728" marR="45728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</a:tr>
              <a:tr h="704645">
                <a:tc>
                  <a:txBody>
                    <a:bodyPr/>
                    <a:lstStyle/>
                    <a:p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Number of Environmental Awareness activities conducted (</a:t>
                      </a:r>
                      <a:r>
                        <a:rPr lang="en-ZA" sz="1400" kern="1200" dirty="0" err="1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Leanerships</a:t>
                      </a: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, CAPS training and Campaigns) </a:t>
                      </a:r>
                      <a:r>
                        <a:rPr lang="en-ZA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[AT:</a:t>
                      </a:r>
                      <a:r>
                        <a:rPr lang="en-ZA" sz="1400" b="1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8 Environmental awareness campaigns implemented]</a:t>
                      </a:r>
                      <a:endParaRPr lang="en-ZA" sz="1400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45728" marR="45728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</a:tr>
            </a:tbl>
          </a:graphicData>
        </a:graphic>
      </p:graphicFrame>
      <p:grpSp>
        <p:nvGrpSpPr>
          <p:cNvPr id="45088" name="Group 6"/>
          <p:cNvGrpSpPr>
            <a:grpSpLocks/>
          </p:cNvGrpSpPr>
          <p:nvPr/>
        </p:nvGrpSpPr>
        <p:grpSpPr bwMode="auto">
          <a:xfrm>
            <a:off x="457200" y="5659193"/>
            <a:ext cx="6934200" cy="215900"/>
            <a:chOff x="685800" y="6400800"/>
            <a:chExt cx="6934200" cy="215900"/>
          </a:xfrm>
        </p:grpSpPr>
        <p:sp>
          <p:nvSpPr>
            <p:cNvPr id="45089" name="Rectangle 463"/>
            <p:cNvSpPr>
              <a:spLocks noChangeArrowheads="1"/>
            </p:cNvSpPr>
            <p:nvPr/>
          </p:nvSpPr>
          <p:spPr bwMode="auto">
            <a:xfrm>
              <a:off x="685800" y="6400800"/>
              <a:ext cx="215900" cy="215900"/>
            </a:xfrm>
            <a:prstGeom prst="rect">
              <a:avLst/>
            </a:prstGeom>
            <a:solidFill>
              <a:srgbClr val="66FF3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6525" tIns="46037" rIns="136525" bIns="46037" anchor="b"/>
            <a:lstStyle/>
            <a:p>
              <a:pPr marL="228600" lvl="2">
                <a:lnSpc>
                  <a:spcPct val="60000"/>
                </a:lnSpc>
                <a:buClr>
                  <a:srgbClr val="000000"/>
                </a:buClr>
              </a:pPr>
              <a:r>
                <a:rPr lang="en-US" altLang="en-US" sz="1200">
                  <a:solidFill>
                    <a:srgbClr val="333399"/>
                  </a:solidFill>
                </a:rPr>
                <a:t>= On Target</a:t>
              </a:r>
            </a:p>
          </p:txBody>
        </p:sp>
        <p:sp>
          <p:nvSpPr>
            <p:cNvPr id="45090" name="Rectangle 464"/>
            <p:cNvSpPr>
              <a:spLocks noChangeArrowheads="1"/>
            </p:cNvSpPr>
            <p:nvPr/>
          </p:nvSpPr>
          <p:spPr bwMode="auto">
            <a:xfrm>
              <a:off x="2590800" y="6400800"/>
              <a:ext cx="215900" cy="21590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6525" tIns="46037" rIns="136525" bIns="46037" anchor="b"/>
            <a:lstStyle/>
            <a:p>
              <a:pPr marL="228600" lvl="2">
                <a:lnSpc>
                  <a:spcPct val="60000"/>
                </a:lnSpc>
                <a:buClr>
                  <a:srgbClr val="000000"/>
                </a:buClr>
              </a:pPr>
              <a:r>
                <a:rPr lang="en-US" altLang="en-US" sz="1200" dirty="0">
                  <a:solidFill>
                    <a:srgbClr val="333399"/>
                  </a:solidFill>
                </a:rPr>
                <a:t>= Work in progress</a:t>
              </a:r>
            </a:p>
          </p:txBody>
        </p:sp>
        <p:sp>
          <p:nvSpPr>
            <p:cNvPr id="45091" name="Rectangle 465"/>
            <p:cNvSpPr>
              <a:spLocks noChangeArrowheads="1"/>
            </p:cNvSpPr>
            <p:nvPr/>
          </p:nvSpPr>
          <p:spPr bwMode="auto">
            <a:xfrm>
              <a:off x="4724400" y="6400800"/>
              <a:ext cx="215900" cy="21590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6525" tIns="46037" rIns="136525" bIns="46037" anchor="b"/>
            <a:lstStyle/>
            <a:p>
              <a:pPr marL="228600" lvl="2">
                <a:lnSpc>
                  <a:spcPct val="60000"/>
                </a:lnSpc>
                <a:buClr>
                  <a:srgbClr val="000000"/>
                </a:buClr>
              </a:pPr>
              <a:r>
                <a:rPr lang="en-US" altLang="en-US" sz="1200">
                  <a:solidFill>
                    <a:srgbClr val="333399"/>
                  </a:solidFill>
                </a:rPr>
                <a:t>= Off target</a:t>
              </a:r>
            </a:p>
          </p:txBody>
        </p:sp>
        <p:sp>
          <p:nvSpPr>
            <p:cNvPr id="45092" name="Rectangle 465"/>
            <p:cNvSpPr>
              <a:spLocks noChangeArrowheads="1"/>
            </p:cNvSpPr>
            <p:nvPr/>
          </p:nvSpPr>
          <p:spPr bwMode="auto">
            <a:xfrm>
              <a:off x="6248400" y="6400800"/>
              <a:ext cx="215900" cy="215900"/>
            </a:xfrm>
            <a:prstGeom prst="rect">
              <a:avLst/>
            </a:prstGeom>
            <a:solidFill>
              <a:srgbClr val="00B0F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6525" tIns="46037" rIns="136525" bIns="46037" anchor="b"/>
            <a:lstStyle/>
            <a:p>
              <a:pPr marL="228600" lvl="2">
                <a:lnSpc>
                  <a:spcPct val="60000"/>
                </a:lnSpc>
                <a:buClr>
                  <a:srgbClr val="000000"/>
                </a:buClr>
              </a:pPr>
              <a:endParaRPr lang="en-US" altLang="en-US" sz="1200">
                <a:solidFill>
                  <a:srgbClr val="333399"/>
                </a:solidFill>
              </a:endParaRPr>
            </a:p>
            <a:p>
              <a:pPr marL="228600" lvl="2">
                <a:lnSpc>
                  <a:spcPct val="60000"/>
                </a:lnSpc>
                <a:buClr>
                  <a:srgbClr val="000000"/>
                </a:buClr>
              </a:pPr>
              <a:endParaRPr lang="en-US" altLang="en-US" sz="1200">
                <a:solidFill>
                  <a:srgbClr val="333399"/>
                </a:solidFill>
              </a:endParaRPr>
            </a:p>
            <a:p>
              <a:pPr marL="228600" lvl="2">
                <a:lnSpc>
                  <a:spcPct val="60000"/>
                </a:lnSpc>
                <a:buClr>
                  <a:srgbClr val="000000"/>
                </a:buClr>
              </a:pPr>
              <a:r>
                <a:rPr lang="en-US" altLang="en-US" sz="1200">
                  <a:solidFill>
                    <a:srgbClr val="333399"/>
                  </a:solidFill>
                </a:rPr>
                <a:t>= No</a:t>
              </a:r>
            </a:p>
            <a:p>
              <a:pPr marL="228600" lvl="2">
                <a:lnSpc>
                  <a:spcPct val="60000"/>
                </a:lnSpc>
                <a:buClr>
                  <a:srgbClr val="000000"/>
                </a:buClr>
              </a:pPr>
              <a:r>
                <a:rPr lang="en-US" altLang="en-US" sz="1200">
                  <a:solidFill>
                    <a:srgbClr val="333399"/>
                  </a:solidFill>
                </a:rPr>
                <a:t>milestone</a:t>
              </a:r>
            </a:p>
          </p:txBody>
        </p:sp>
        <p:sp>
          <p:nvSpPr>
            <p:cNvPr id="13" name="Rectangle 465"/>
            <p:cNvSpPr>
              <a:spLocks noChangeArrowheads="1"/>
            </p:cNvSpPr>
            <p:nvPr/>
          </p:nvSpPr>
          <p:spPr bwMode="auto">
            <a:xfrm>
              <a:off x="7404100" y="6400800"/>
              <a:ext cx="215900" cy="2159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6525" tIns="46037" rIns="136525" bIns="46037" anchor="b"/>
            <a:lstStyle/>
            <a:p>
              <a:pPr marL="228600" lvl="2">
                <a:lnSpc>
                  <a:spcPct val="60000"/>
                </a:lnSpc>
                <a:buClr>
                  <a:prstClr val="black"/>
                </a:buClr>
                <a:buSzPct val="100000"/>
                <a:defRPr/>
              </a:pPr>
              <a:r>
                <a:rPr lang="en-US" sz="1200" dirty="0">
                  <a:solidFill>
                    <a:srgbClr val="333399"/>
                  </a:solidFill>
                  <a:latin typeface="Arial" charset="0"/>
                </a:rPr>
                <a:t>= Information not </a:t>
              </a:r>
            </a:p>
            <a:p>
              <a:pPr marL="228600" lvl="2">
                <a:lnSpc>
                  <a:spcPct val="60000"/>
                </a:lnSpc>
                <a:buClr>
                  <a:prstClr val="black"/>
                </a:buClr>
                <a:buSzPct val="100000"/>
                <a:defRPr/>
              </a:pPr>
              <a:r>
                <a:rPr lang="en-US" sz="1200" dirty="0">
                  <a:solidFill>
                    <a:srgbClr val="333399"/>
                  </a:solidFill>
                  <a:latin typeface="Arial" charset="0"/>
                </a:rPr>
                <a:t>provided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0775424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457200" y="42597"/>
            <a:ext cx="8229600" cy="754063"/>
          </a:xfrm>
        </p:spPr>
        <p:txBody>
          <a:bodyPr/>
          <a:lstStyle/>
          <a:p>
            <a:pPr eaLnBrk="1" hangingPunct="1"/>
            <a:r>
              <a:rPr lang="en-ZA" altLang="en-US" sz="2600" dirty="0">
                <a:solidFill>
                  <a:srgbClr val="008000"/>
                </a:solidFill>
              </a:rPr>
              <a:t>PROGRAMME 1 : ADMINISTRATION</a:t>
            </a:r>
            <a:endParaRPr lang="en-US" altLang="en-US" sz="2600" dirty="0" smtClean="0">
              <a:solidFill>
                <a:srgbClr val="008000"/>
              </a:solidFill>
            </a:endParaRPr>
          </a:p>
        </p:txBody>
      </p:sp>
      <p:graphicFrame>
        <p:nvGraphicFramePr>
          <p:cNvPr id="6" name="Group 1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36596795"/>
              </p:ext>
            </p:extLst>
          </p:nvPr>
        </p:nvGraphicFramePr>
        <p:xfrm>
          <a:off x="345693" y="702943"/>
          <a:ext cx="8107768" cy="4819101"/>
        </p:xfrm>
        <a:graphic>
          <a:graphicData uri="http://schemas.openxmlformats.org/drawingml/2006/table">
            <a:tbl>
              <a:tblPr/>
              <a:tblGrid>
                <a:gridCol w="5620987"/>
                <a:gridCol w="828927"/>
                <a:gridCol w="828927"/>
                <a:gridCol w="828927"/>
              </a:tblGrid>
              <a:tr h="31052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SO:</a:t>
                      </a: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 Improved sector education and awareness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91454" marR="914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1454" marR="914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1454" marR="914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91454" marR="914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1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Performance indicator </a:t>
                      </a:r>
                    </a:p>
                  </a:txBody>
                  <a:tcPr marL="91454" marR="914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Q1</a:t>
                      </a:r>
                    </a:p>
                  </a:txBody>
                  <a:tcPr marL="91454" marR="914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Q2</a:t>
                      </a:r>
                    </a:p>
                  </a:txBody>
                  <a:tcPr marL="91454" marR="914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Q3 </a:t>
                      </a:r>
                    </a:p>
                  </a:txBody>
                  <a:tcPr marL="91454" marR="914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Number of SETA sector skills plans with environmental focus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45728" marR="45728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</a:tr>
              <a:tr h="4939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Number of officials undergoing/completed Environmental Management training and (EMI/IEM) </a:t>
                      </a:r>
                      <a:r>
                        <a:rPr lang="en-ZA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[AT: 400 officials trained in IEM]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45728" marR="45728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</a:tr>
              <a:tr h="4939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Number of officials undergoing/completed Environmental Management training and (EMI/IEM) </a:t>
                      </a:r>
                      <a:r>
                        <a:rPr lang="en-ZA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[AT: 240 EMIs trained]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45728" marR="45728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</a:tr>
              <a:tr h="4479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Number of accredited training person days created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45728" marR="45728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</a:tr>
              <a:tr h="290572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SO:  Effective knowledge and information management for the sector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28" marR="45728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28" marR="45728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9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Outcome 10 Delivery Agreement developed and implementation facilitated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45728" marR="45728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</a:tr>
              <a:tr h="9007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Number of environmental knowledge and information management systems/tools developed, refined and/or operational (EGIS, NEAS, O&amp;C Online system, CC M&amp;E system </a:t>
                      </a:r>
                      <a:r>
                        <a:rPr lang="en-ZA" sz="1400" kern="1200" dirty="0" err="1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etc</a:t>
                      </a: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) </a:t>
                      </a:r>
                      <a:r>
                        <a:rPr lang="en-ZA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[AT: Technical development of the system continued (specifications defined)]</a:t>
                      </a:r>
                      <a:endParaRPr lang="en-ZA" sz="1400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45728" marR="45728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973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Number of environmental knowledge and information management systems/tools developed, refined and/or operational (EGIS, NEAS, O&amp;C Online system, CC M&amp;E system </a:t>
                      </a:r>
                      <a:r>
                        <a:rPr lang="en-ZA" sz="1400" kern="1200" dirty="0" err="1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etc</a:t>
                      </a: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) </a:t>
                      </a:r>
                      <a:r>
                        <a:rPr lang="en-ZA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[AT: GIS internet developed]</a:t>
                      </a:r>
                      <a:endParaRPr lang="en-ZA" sz="1400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45728" marR="45728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pSp>
        <p:nvGrpSpPr>
          <p:cNvPr id="45088" name="Group 6"/>
          <p:cNvGrpSpPr>
            <a:grpSpLocks/>
          </p:cNvGrpSpPr>
          <p:nvPr/>
        </p:nvGrpSpPr>
        <p:grpSpPr bwMode="auto">
          <a:xfrm>
            <a:off x="469900" y="5718390"/>
            <a:ext cx="6934200" cy="215900"/>
            <a:chOff x="685800" y="6400800"/>
            <a:chExt cx="6934200" cy="215900"/>
          </a:xfrm>
        </p:grpSpPr>
        <p:sp>
          <p:nvSpPr>
            <p:cNvPr id="45089" name="Rectangle 463"/>
            <p:cNvSpPr>
              <a:spLocks noChangeArrowheads="1"/>
            </p:cNvSpPr>
            <p:nvPr/>
          </p:nvSpPr>
          <p:spPr bwMode="auto">
            <a:xfrm>
              <a:off x="685800" y="6400800"/>
              <a:ext cx="215900" cy="215900"/>
            </a:xfrm>
            <a:prstGeom prst="rect">
              <a:avLst/>
            </a:prstGeom>
            <a:solidFill>
              <a:srgbClr val="66FF3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6525" tIns="46037" rIns="136525" bIns="46037" anchor="b"/>
            <a:lstStyle/>
            <a:p>
              <a:pPr marL="228600" lvl="2">
                <a:lnSpc>
                  <a:spcPct val="60000"/>
                </a:lnSpc>
                <a:buClr>
                  <a:srgbClr val="000000"/>
                </a:buClr>
              </a:pPr>
              <a:r>
                <a:rPr lang="en-US" altLang="en-US" sz="1200" dirty="0">
                  <a:solidFill>
                    <a:srgbClr val="333399"/>
                  </a:solidFill>
                </a:rPr>
                <a:t>= On Target</a:t>
              </a:r>
            </a:p>
          </p:txBody>
        </p:sp>
        <p:sp>
          <p:nvSpPr>
            <p:cNvPr id="45090" name="Rectangle 464"/>
            <p:cNvSpPr>
              <a:spLocks noChangeArrowheads="1"/>
            </p:cNvSpPr>
            <p:nvPr/>
          </p:nvSpPr>
          <p:spPr bwMode="auto">
            <a:xfrm>
              <a:off x="2590800" y="6400800"/>
              <a:ext cx="215900" cy="21590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6525" tIns="46037" rIns="136525" bIns="46037" anchor="b"/>
            <a:lstStyle/>
            <a:p>
              <a:pPr marL="228600" lvl="2">
                <a:lnSpc>
                  <a:spcPct val="60000"/>
                </a:lnSpc>
                <a:buClr>
                  <a:srgbClr val="000000"/>
                </a:buClr>
              </a:pPr>
              <a:r>
                <a:rPr lang="en-US" altLang="en-US" sz="1200">
                  <a:solidFill>
                    <a:srgbClr val="333399"/>
                  </a:solidFill>
                </a:rPr>
                <a:t>= Work in progress</a:t>
              </a:r>
            </a:p>
          </p:txBody>
        </p:sp>
        <p:sp>
          <p:nvSpPr>
            <p:cNvPr id="45091" name="Rectangle 465"/>
            <p:cNvSpPr>
              <a:spLocks noChangeArrowheads="1"/>
            </p:cNvSpPr>
            <p:nvPr/>
          </p:nvSpPr>
          <p:spPr bwMode="auto">
            <a:xfrm>
              <a:off x="4724400" y="6400800"/>
              <a:ext cx="215900" cy="21590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6525" tIns="46037" rIns="136525" bIns="46037" anchor="b"/>
            <a:lstStyle/>
            <a:p>
              <a:pPr marL="228600" lvl="2">
                <a:lnSpc>
                  <a:spcPct val="60000"/>
                </a:lnSpc>
                <a:buClr>
                  <a:srgbClr val="000000"/>
                </a:buClr>
              </a:pPr>
              <a:r>
                <a:rPr lang="en-US" altLang="en-US" sz="1200" dirty="0">
                  <a:solidFill>
                    <a:srgbClr val="333399"/>
                  </a:solidFill>
                </a:rPr>
                <a:t>= Off target</a:t>
              </a:r>
            </a:p>
          </p:txBody>
        </p:sp>
        <p:sp>
          <p:nvSpPr>
            <p:cNvPr id="45092" name="Rectangle 465"/>
            <p:cNvSpPr>
              <a:spLocks noChangeArrowheads="1"/>
            </p:cNvSpPr>
            <p:nvPr/>
          </p:nvSpPr>
          <p:spPr bwMode="auto">
            <a:xfrm>
              <a:off x="6248400" y="6400800"/>
              <a:ext cx="215900" cy="215900"/>
            </a:xfrm>
            <a:prstGeom prst="rect">
              <a:avLst/>
            </a:prstGeom>
            <a:solidFill>
              <a:srgbClr val="00B0F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6525" tIns="46037" rIns="136525" bIns="46037" anchor="b"/>
            <a:lstStyle/>
            <a:p>
              <a:pPr marL="228600" lvl="2">
                <a:lnSpc>
                  <a:spcPct val="60000"/>
                </a:lnSpc>
                <a:buClr>
                  <a:srgbClr val="000000"/>
                </a:buClr>
              </a:pPr>
              <a:endParaRPr lang="en-US" altLang="en-US" sz="1200">
                <a:solidFill>
                  <a:srgbClr val="333399"/>
                </a:solidFill>
              </a:endParaRPr>
            </a:p>
            <a:p>
              <a:pPr marL="228600" lvl="2">
                <a:lnSpc>
                  <a:spcPct val="60000"/>
                </a:lnSpc>
                <a:buClr>
                  <a:srgbClr val="000000"/>
                </a:buClr>
              </a:pPr>
              <a:endParaRPr lang="en-US" altLang="en-US" sz="1200">
                <a:solidFill>
                  <a:srgbClr val="333399"/>
                </a:solidFill>
              </a:endParaRPr>
            </a:p>
            <a:p>
              <a:pPr marL="228600" lvl="2">
                <a:lnSpc>
                  <a:spcPct val="60000"/>
                </a:lnSpc>
                <a:buClr>
                  <a:srgbClr val="000000"/>
                </a:buClr>
              </a:pPr>
              <a:r>
                <a:rPr lang="en-US" altLang="en-US" sz="1200">
                  <a:solidFill>
                    <a:srgbClr val="333399"/>
                  </a:solidFill>
                </a:rPr>
                <a:t>= No</a:t>
              </a:r>
            </a:p>
            <a:p>
              <a:pPr marL="228600" lvl="2">
                <a:lnSpc>
                  <a:spcPct val="60000"/>
                </a:lnSpc>
                <a:buClr>
                  <a:srgbClr val="000000"/>
                </a:buClr>
              </a:pPr>
              <a:r>
                <a:rPr lang="en-US" altLang="en-US" sz="1200">
                  <a:solidFill>
                    <a:srgbClr val="333399"/>
                  </a:solidFill>
                </a:rPr>
                <a:t>milestone</a:t>
              </a:r>
            </a:p>
          </p:txBody>
        </p:sp>
        <p:sp>
          <p:nvSpPr>
            <p:cNvPr id="13" name="Rectangle 465"/>
            <p:cNvSpPr>
              <a:spLocks noChangeArrowheads="1"/>
            </p:cNvSpPr>
            <p:nvPr/>
          </p:nvSpPr>
          <p:spPr bwMode="auto">
            <a:xfrm>
              <a:off x="7404100" y="6400800"/>
              <a:ext cx="215900" cy="2159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6525" tIns="46037" rIns="136525" bIns="46037" anchor="b"/>
            <a:lstStyle/>
            <a:p>
              <a:pPr marL="228600" lvl="2">
                <a:lnSpc>
                  <a:spcPct val="60000"/>
                </a:lnSpc>
                <a:buClr>
                  <a:prstClr val="black"/>
                </a:buClr>
                <a:buSzPct val="100000"/>
                <a:defRPr/>
              </a:pPr>
              <a:r>
                <a:rPr lang="en-US" sz="1200" dirty="0">
                  <a:solidFill>
                    <a:srgbClr val="333399"/>
                  </a:solidFill>
                  <a:latin typeface="Arial" charset="0"/>
                </a:rPr>
                <a:t>= Information not </a:t>
              </a:r>
            </a:p>
            <a:p>
              <a:pPr marL="228600" lvl="2">
                <a:lnSpc>
                  <a:spcPct val="60000"/>
                </a:lnSpc>
                <a:buClr>
                  <a:prstClr val="black"/>
                </a:buClr>
                <a:buSzPct val="100000"/>
                <a:defRPr/>
              </a:pPr>
              <a:r>
                <a:rPr lang="en-US" sz="1200" dirty="0">
                  <a:solidFill>
                    <a:srgbClr val="333399"/>
                  </a:solidFill>
                  <a:latin typeface="Arial" charset="0"/>
                </a:rPr>
                <a:t>provided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5120744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457200" y="42597"/>
            <a:ext cx="8229600" cy="361849"/>
          </a:xfrm>
        </p:spPr>
        <p:txBody>
          <a:bodyPr/>
          <a:lstStyle/>
          <a:p>
            <a:pPr eaLnBrk="1" hangingPunct="1"/>
            <a:r>
              <a:rPr lang="en-ZA" altLang="en-US" sz="2600" dirty="0">
                <a:solidFill>
                  <a:srgbClr val="008000"/>
                </a:solidFill>
              </a:rPr>
              <a:t>PROGRAMME 1 : ADMINISTRATION</a:t>
            </a:r>
            <a:endParaRPr lang="en-US" altLang="en-US" sz="2600" dirty="0" smtClean="0">
              <a:solidFill>
                <a:srgbClr val="008000"/>
              </a:solidFill>
            </a:endParaRPr>
          </a:p>
        </p:txBody>
      </p:sp>
      <p:graphicFrame>
        <p:nvGraphicFramePr>
          <p:cNvPr id="6" name="Group 1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1498174"/>
              </p:ext>
            </p:extLst>
          </p:nvPr>
        </p:nvGraphicFramePr>
        <p:xfrm>
          <a:off x="334483" y="535893"/>
          <a:ext cx="8107768" cy="5242740"/>
        </p:xfrm>
        <a:graphic>
          <a:graphicData uri="http://schemas.openxmlformats.org/drawingml/2006/table">
            <a:tbl>
              <a:tblPr/>
              <a:tblGrid>
                <a:gridCol w="5620987"/>
                <a:gridCol w="828927"/>
                <a:gridCol w="828927"/>
                <a:gridCol w="828927"/>
              </a:tblGrid>
              <a:tr h="198247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SO:  Effective knowledge and information management for the sector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91454" marR="914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1454" marR="914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1454" marR="914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91454" marR="914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2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Performance indicator </a:t>
                      </a:r>
                    </a:p>
                  </a:txBody>
                  <a:tcPr marL="91454" marR="914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Q1</a:t>
                      </a:r>
                    </a:p>
                  </a:txBody>
                  <a:tcPr marL="91454" marR="914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Q2</a:t>
                      </a:r>
                    </a:p>
                  </a:txBody>
                  <a:tcPr marL="91454" marR="914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Q3 </a:t>
                      </a:r>
                    </a:p>
                  </a:txBody>
                  <a:tcPr marL="91454" marR="914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79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Number of environmental knowledge and information management systems/tools developed, refined and/or operational (EGIS, NEAS, O&amp;C Online system, CC M&amp;E system </a:t>
                      </a:r>
                      <a:r>
                        <a:rPr lang="en-ZA" sz="1400" kern="1200" dirty="0" err="1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etc</a:t>
                      </a: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) </a:t>
                      </a:r>
                      <a:r>
                        <a:rPr lang="en-ZA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[AT: Phase 1 of the South African National Environmental</a:t>
                      </a:r>
                      <a:r>
                        <a:rPr lang="en-ZA" sz="1400" b="1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Information Meta-database finalised]</a:t>
                      </a:r>
                      <a:endParaRPr lang="en-ZA" sz="1400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45728" marR="45728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81485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SO:  Enhanced international governance instruments and agreements supportive of SA environmental and sustainable development priorities</a:t>
                      </a:r>
                    </a:p>
                  </a:txBody>
                  <a:tcPr marL="45728" marR="45728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28" marR="45728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62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Number of environmental knowledge and information management systems/tools developed, refined and/or operational (EGIS, NEAS, O&amp;C Online system, CC M&amp;E system </a:t>
                      </a:r>
                      <a:r>
                        <a:rPr lang="en-ZA" sz="1400" kern="1200" dirty="0" err="1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etc</a:t>
                      </a: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) </a:t>
                      </a:r>
                      <a:r>
                        <a:rPr lang="en-ZA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[AT: 2 components of the NEMA Chapter 5 Environmental Regulatory Authorization system monitored (EIA amended timeframes module and the appeals module)]</a:t>
                      </a:r>
                      <a:endParaRPr lang="en-ZA" sz="1400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45728" marR="45728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7973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Number of environmental knowledge and information management systems/tools developed, refined and/or operational (EGIS, NEAS, O&amp;C Online system, CC M&amp;E system </a:t>
                      </a:r>
                      <a:r>
                        <a:rPr lang="en-ZA" sz="1400" kern="1200" dirty="0" err="1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etc</a:t>
                      </a: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) </a:t>
                      </a:r>
                      <a:r>
                        <a:rPr lang="en-ZA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[AT:</a:t>
                      </a:r>
                      <a:r>
                        <a:rPr lang="en-ZA" sz="1400" b="1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Design of Climate Change response M&amp;E system approved] 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45728" marR="45728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7973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Number of environmental knowledge and information management systems/tools developed, refined and/or operational (EGIS, NEAS, O&amp;C Online system, CC M&amp;E system </a:t>
                      </a:r>
                      <a:r>
                        <a:rPr lang="en-ZA" sz="1400" kern="1200" dirty="0" err="1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etc</a:t>
                      </a: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) </a:t>
                      </a:r>
                      <a:r>
                        <a:rPr lang="en-ZA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[AT: 50% of facilities with AELs reporting to the NAEIS]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45728" marR="45728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797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Number of Environmental knowledge and information management, monitoring and evaluation reports/publications and response options produced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[AT: </a:t>
                      </a:r>
                      <a:r>
                        <a:rPr lang="en-ZA" sz="1400" b="1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State of the Oceans Report compiled] </a:t>
                      </a:r>
                      <a:endParaRPr lang="en-ZA" sz="1400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45728" marR="45728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</a:tr>
            </a:tbl>
          </a:graphicData>
        </a:graphic>
      </p:graphicFrame>
      <p:grpSp>
        <p:nvGrpSpPr>
          <p:cNvPr id="45088" name="Group 6"/>
          <p:cNvGrpSpPr>
            <a:grpSpLocks/>
          </p:cNvGrpSpPr>
          <p:nvPr/>
        </p:nvGrpSpPr>
        <p:grpSpPr bwMode="auto">
          <a:xfrm>
            <a:off x="577850" y="5862163"/>
            <a:ext cx="6934200" cy="215900"/>
            <a:chOff x="685800" y="6400800"/>
            <a:chExt cx="6934200" cy="215900"/>
          </a:xfrm>
        </p:grpSpPr>
        <p:sp>
          <p:nvSpPr>
            <p:cNvPr id="45089" name="Rectangle 463"/>
            <p:cNvSpPr>
              <a:spLocks noChangeArrowheads="1"/>
            </p:cNvSpPr>
            <p:nvPr/>
          </p:nvSpPr>
          <p:spPr bwMode="auto">
            <a:xfrm>
              <a:off x="685800" y="6400800"/>
              <a:ext cx="215900" cy="215900"/>
            </a:xfrm>
            <a:prstGeom prst="rect">
              <a:avLst/>
            </a:prstGeom>
            <a:solidFill>
              <a:srgbClr val="66FF3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6525" tIns="46037" rIns="136525" bIns="46037" anchor="b"/>
            <a:lstStyle/>
            <a:p>
              <a:pPr marL="228600" lvl="2">
                <a:lnSpc>
                  <a:spcPct val="60000"/>
                </a:lnSpc>
                <a:buClr>
                  <a:srgbClr val="000000"/>
                </a:buClr>
              </a:pPr>
              <a:r>
                <a:rPr lang="en-US" altLang="en-US" sz="1200" dirty="0">
                  <a:solidFill>
                    <a:srgbClr val="333399"/>
                  </a:solidFill>
                </a:rPr>
                <a:t>= On Target</a:t>
              </a:r>
            </a:p>
          </p:txBody>
        </p:sp>
        <p:sp>
          <p:nvSpPr>
            <p:cNvPr id="45090" name="Rectangle 464"/>
            <p:cNvSpPr>
              <a:spLocks noChangeArrowheads="1"/>
            </p:cNvSpPr>
            <p:nvPr/>
          </p:nvSpPr>
          <p:spPr bwMode="auto">
            <a:xfrm>
              <a:off x="2590800" y="6400800"/>
              <a:ext cx="215900" cy="21590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6525" tIns="46037" rIns="136525" bIns="46037" anchor="b"/>
            <a:lstStyle/>
            <a:p>
              <a:pPr marL="228600" lvl="2">
                <a:lnSpc>
                  <a:spcPct val="60000"/>
                </a:lnSpc>
                <a:buClr>
                  <a:srgbClr val="000000"/>
                </a:buClr>
              </a:pPr>
              <a:r>
                <a:rPr lang="en-US" altLang="en-US" sz="1200">
                  <a:solidFill>
                    <a:srgbClr val="333399"/>
                  </a:solidFill>
                </a:rPr>
                <a:t>= Work in progress</a:t>
              </a:r>
            </a:p>
          </p:txBody>
        </p:sp>
        <p:sp>
          <p:nvSpPr>
            <p:cNvPr id="45091" name="Rectangle 465"/>
            <p:cNvSpPr>
              <a:spLocks noChangeArrowheads="1"/>
            </p:cNvSpPr>
            <p:nvPr/>
          </p:nvSpPr>
          <p:spPr bwMode="auto">
            <a:xfrm>
              <a:off x="4724400" y="6400800"/>
              <a:ext cx="215900" cy="21590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6525" tIns="46037" rIns="136525" bIns="46037" anchor="b"/>
            <a:lstStyle/>
            <a:p>
              <a:pPr marL="228600" lvl="2">
                <a:lnSpc>
                  <a:spcPct val="60000"/>
                </a:lnSpc>
                <a:buClr>
                  <a:srgbClr val="000000"/>
                </a:buClr>
              </a:pPr>
              <a:r>
                <a:rPr lang="en-US" altLang="en-US" sz="1200" dirty="0">
                  <a:solidFill>
                    <a:srgbClr val="333399"/>
                  </a:solidFill>
                </a:rPr>
                <a:t>= Off target</a:t>
              </a:r>
            </a:p>
          </p:txBody>
        </p:sp>
        <p:sp>
          <p:nvSpPr>
            <p:cNvPr id="45092" name="Rectangle 465"/>
            <p:cNvSpPr>
              <a:spLocks noChangeArrowheads="1"/>
            </p:cNvSpPr>
            <p:nvPr/>
          </p:nvSpPr>
          <p:spPr bwMode="auto">
            <a:xfrm>
              <a:off x="6248400" y="6400800"/>
              <a:ext cx="215900" cy="215900"/>
            </a:xfrm>
            <a:prstGeom prst="rect">
              <a:avLst/>
            </a:prstGeom>
            <a:solidFill>
              <a:srgbClr val="00B0F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6525" tIns="46037" rIns="136525" bIns="46037" anchor="b"/>
            <a:lstStyle/>
            <a:p>
              <a:pPr marL="228600" lvl="2">
                <a:lnSpc>
                  <a:spcPct val="60000"/>
                </a:lnSpc>
                <a:buClr>
                  <a:srgbClr val="000000"/>
                </a:buClr>
              </a:pPr>
              <a:endParaRPr lang="en-US" altLang="en-US" sz="1200" dirty="0">
                <a:solidFill>
                  <a:srgbClr val="333399"/>
                </a:solidFill>
              </a:endParaRPr>
            </a:p>
            <a:p>
              <a:pPr marL="228600" lvl="2">
                <a:lnSpc>
                  <a:spcPct val="60000"/>
                </a:lnSpc>
                <a:buClr>
                  <a:srgbClr val="000000"/>
                </a:buClr>
              </a:pPr>
              <a:endParaRPr lang="en-US" altLang="en-US" sz="1200" dirty="0">
                <a:solidFill>
                  <a:srgbClr val="333399"/>
                </a:solidFill>
              </a:endParaRPr>
            </a:p>
            <a:p>
              <a:pPr marL="228600" lvl="2">
                <a:lnSpc>
                  <a:spcPct val="60000"/>
                </a:lnSpc>
                <a:buClr>
                  <a:srgbClr val="000000"/>
                </a:buClr>
              </a:pPr>
              <a:r>
                <a:rPr lang="en-US" altLang="en-US" sz="1200" dirty="0">
                  <a:solidFill>
                    <a:srgbClr val="333399"/>
                  </a:solidFill>
                </a:rPr>
                <a:t>= No</a:t>
              </a:r>
            </a:p>
            <a:p>
              <a:pPr marL="228600" lvl="2">
                <a:lnSpc>
                  <a:spcPct val="60000"/>
                </a:lnSpc>
                <a:buClr>
                  <a:srgbClr val="000000"/>
                </a:buClr>
              </a:pPr>
              <a:r>
                <a:rPr lang="en-US" altLang="en-US" sz="1200" dirty="0">
                  <a:solidFill>
                    <a:srgbClr val="333399"/>
                  </a:solidFill>
                </a:rPr>
                <a:t>milestone</a:t>
              </a:r>
            </a:p>
          </p:txBody>
        </p:sp>
        <p:sp>
          <p:nvSpPr>
            <p:cNvPr id="13" name="Rectangle 465"/>
            <p:cNvSpPr>
              <a:spLocks noChangeArrowheads="1"/>
            </p:cNvSpPr>
            <p:nvPr/>
          </p:nvSpPr>
          <p:spPr bwMode="auto">
            <a:xfrm>
              <a:off x="7404100" y="6400800"/>
              <a:ext cx="215900" cy="2159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6525" tIns="46037" rIns="136525" bIns="46037" anchor="b"/>
            <a:lstStyle/>
            <a:p>
              <a:pPr marL="228600" lvl="2">
                <a:lnSpc>
                  <a:spcPct val="60000"/>
                </a:lnSpc>
                <a:buClr>
                  <a:prstClr val="black"/>
                </a:buClr>
                <a:buSzPct val="100000"/>
                <a:defRPr/>
              </a:pPr>
              <a:r>
                <a:rPr lang="en-US" sz="1200" dirty="0">
                  <a:solidFill>
                    <a:srgbClr val="333399"/>
                  </a:solidFill>
                  <a:latin typeface="Arial" charset="0"/>
                </a:rPr>
                <a:t>= Information not </a:t>
              </a:r>
            </a:p>
            <a:p>
              <a:pPr marL="228600" lvl="2">
                <a:lnSpc>
                  <a:spcPct val="60000"/>
                </a:lnSpc>
                <a:buClr>
                  <a:prstClr val="black"/>
                </a:buClr>
                <a:buSzPct val="100000"/>
                <a:defRPr/>
              </a:pPr>
              <a:r>
                <a:rPr lang="en-US" sz="1200" dirty="0">
                  <a:solidFill>
                    <a:srgbClr val="333399"/>
                  </a:solidFill>
                  <a:latin typeface="Arial" charset="0"/>
                </a:rPr>
                <a:t>provided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089079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457200" y="42598"/>
            <a:ext cx="8229600" cy="502526"/>
          </a:xfrm>
        </p:spPr>
        <p:txBody>
          <a:bodyPr/>
          <a:lstStyle/>
          <a:p>
            <a:pPr eaLnBrk="1" hangingPunct="1"/>
            <a:r>
              <a:rPr lang="en-ZA" altLang="en-US" sz="2600" dirty="0">
                <a:solidFill>
                  <a:srgbClr val="008000"/>
                </a:solidFill>
              </a:rPr>
              <a:t>PROGRAMME 1 : ADMINISTRATION</a:t>
            </a:r>
            <a:endParaRPr lang="en-US" altLang="en-US" sz="2600" dirty="0" smtClean="0">
              <a:solidFill>
                <a:srgbClr val="008000"/>
              </a:solidFill>
            </a:endParaRPr>
          </a:p>
        </p:txBody>
      </p:sp>
      <p:graphicFrame>
        <p:nvGraphicFramePr>
          <p:cNvPr id="6" name="Group 1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95936795"/>
              </p:ext>
            </p:extLst>
          </p:nvPr>
        </p:nvGraphicFramePr>
        <p:xfrm>
          <a:off x="334483" y="575930"/>
          <a:ext cx="8129276" cy="4602690"/>
        </p:xfrm>
        <a:graphic>
          <a:graphicData uri="http://schemas.openxmlformats.org/drawingml/2006/table">
            <a:tbl>
              <a:tblPr/>
              <a:tblGrid>
                <a:gridCol w="5727443"/>
                <a:gridCol w="743529"/>
                <a:gridCol w="829152"/>
                <a:gridCol w="829152"/>
              </a:tblGrid>
              <a:tr h="203216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SO:  Effective knowledge and information management for the sector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91454" marR="914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1454" marR="914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91454" marR="914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Performance indicator </a:t>
                      </a:r>
                    </a:p>
                  </a:txBody>
                  <a:tcPr marL="91454" marR="914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Q1</a:t>
                      </a:r>
                    </a:p>
                  </a:txBody>
                  <a:tcPr marL="91454" marR="914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Q2</a:t>
                      </a:r>
                    </a:p>
                  </a:txBody>
                  <a:tcPr marL="91454" marR="914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Q3 </a:t>
                      </a:r>
                    </a:p>
                  </a:txBody>
                  <a:tcPr marL="91454" marR="914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63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Number of Environmental knowledge and information management, monitoring and evaluation reports/publications and response options produced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[AT: </a:t>
                      </a:r>
                      <a:r>
                        <a:rPr lang="en-ZA" sz="1400" b="1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18 peer-reviewed scientific publications (including theses)]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45728" marR="45728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397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Number of Environmental knowledge and information management, monitoring and evaluation reports/publications and response options produced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[AT: </a:t>
                      </a:r>
                      <a:r>
                        <a:rPr lang="en-ZA" sz="1400" b="1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 South Africa Environment Outlook (2nd SAEO) completed and published, 1 reviewed (NSSD1 M&amp;E Report finalised)]</a:t>
                      </a:r>
                      <a:endParaRPr lang="en-ZA" sz="1400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45728" marR="45728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90337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SO:  Effective cooperative governance and local government support</a:t>
                      </a:r>
                    </a:p>
                  </a:txBody>
                  <a:tcPr marL="45728" marR="45728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ZA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28" marR="45728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79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Local Government Support Programme implemented </a:t>
                      </a:r>
                    </a:p>
                  </a:txBody>
                  <a:tcPr marL="45728" marR="45728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kern="1200" dirty="0">
                        <a:solidFill>
                          <a:srgbClr val="FF0000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8712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Percentage of Sector conflict management tools implemented 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45728" marR="45728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83808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lang="en-ZA" sz="1400" b="1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SO:  Enhanced international governance instruments and agreements supportive of SA environmental and sustainable development priorities</a:t>
                      </a:r>
                      <a:endParaRPr lang="en-US" sz="1400" b="1" kern="1200" baseline="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45728" marR="45728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lang="en-US" sz="1400" b="1" kern="1200" baseline="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45728" marR="45728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998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Number of South African positions on Chemical and Waste, Biodiversity, Sustainable Development (SD), African and bilateral South-South, South-North and International Environmental Governance (IEG) processes prepared, negotiated and reported </a:t>
                      </a:r>
                      <a:r>
                        <a:rPr lang="en-ZA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[AT:13 Bilateral/</a:t>
                      </a:r>
                      <a:r>
                        <a:rPr lang="en-ZA" sz="1400" b="1" kern="1200" dirty="0" err="1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Pleurilateral</a:t>
                      </a:r>
                      <a:r>
                        <a:rPr lang="en-ZA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(Africa, IBSA, S-S, S-N) approved]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45728" marR="45728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 Narrow" pitchFamily="34" charset="0"/>
                        <a:ea typeface="+mn-ea"/>
                        <a:cs typeface="Arial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pSp>
        <p:nvGrpSpPr>
          <p:cNvPr id="45088" name="Group 6"/>
          <p:cNvGrpSpPr>
            <a:grpSpLocks/>
          </p:cNvGrpSpPr>
          <p:nvPr/>
        </p:nvGrpSpPr>
        <p:grpSpPr bwMode="auto">
          <a:xfrm>
            <a:off x="469900" y="5492834"/>
            <a:ext cx="6934200" cy="215900"/>
            <a:chOff x="685800" y="6400800"/>
            <a:chExt cx="6934200" cy="215900"/>
          </a:xfrm>
        </p:grpSpPr>
        <p:sp>
          <p:nvSpPr>
            <p:cNvPr id="45089" name="Rectangle 463"/>
            <p:cNvSpPr>
              <a:spLocks noChangeArrowheads="1"/>
            </p:cNvSpPr>
            <p:nvPr/>
          </p:nvSpPr>
          <p:spPr bwMode="auto">
            <a:xfrm>
              <a:off x="685800" y="6400800"/>
              <a:ext cx="215900" cy="215900"/>
            </a:xfrm>
            <a:prstGeom prst="rect">
              <a:avLst/>
            </a:prstGeom>
            <a:solidFill>
              <a:srgbClr val="66FF3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6525" tIns="46037" rIns="136525" bIns="46037" anchor="b"/>
            <a:lstStyle/>
            <a:p>
              <a:pPr marL="228600" lvl="2">
                <a:lnSpc>
                  <a:spcPct val="60000"/>
                </a:lnSpc>
                <a:buClr>
                  <a:srgbClr val="000000"/>
                </a:buClr>
              </a:pPr>
              <a:r>
                <a:rPr lang="en-US" altLang="en-US" sz="1200" dirty="0">
                  <a:solidFill>
                    <a:srgbClr val="333399"/>
                  </a:solidFill>
                </a:rPr>
                <a:t>= On Target</a:t>
              </a:r>
            </a:p>
          </p:txBody>
        </p:sp>
        <p:sp>
          <p:nvSpPr>
            <p:cNvPr id="45090" name="Rectangle 464"/>
            <p:cNvSpPr>
              <a:spLocks noChangeArrowheads="1"/>
            </p:cNvSpPr>
            <p:nvPr/>
          </p:nvSpPr>
          <p:spPr bwMode="auto">
            <a:xfrm>
              <a:off x="2590800" y="6400800"/>
              <a:ext cx="215900" cy="21590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6525" tIns="46037" rIns="136525" bIns="46037" anchor="b"/>
            <a:lstStyle/>
            <a:p>
              <a:pPr marL="228600" lvl="2">
                <a:lnSpc>
                  <a:spcPct val="60000"/>
                </a:lnSpc>
                <a:buClr>
                  <a:srgbClr val="000000"/>
                </a:buClr>
              </a:pPr>
              <a:r>
                <a:rPr lang="en-US" altLang="en-US" sz="1200">
                  <a:solidFill>
                    <a:srgbClr val="333399"/>
                  </a:solidFill>
                </a:rPr>
                <a:t>= Work in progress</a:t>
              </a:r>
            </a:p>
          </p:txBody>
        </p:sp>
        <p:sp>
          <p:nvSpPr>
            <p:cNvPr id="45091" name="Rectangle 465"/>
            <p:cNvSpPr>
              <a:spLocks noChangeArrowheads="1"/>
            </p:cNvSpPr>
            <p:nvPr/>
          </p:nvSpPr>
          <p:spPr bwMode="auto">
            <a:xfrm>
              <a:off x="4724400" y="6400800"/>
              <a:ext cx="215900" cy="21590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6525" tIns="46037" rIns="136525" bIns="46037" anchor="b"/>
            <a:lstStyle/>
            <a:p>
              <a:pPr marL="228600" lvl="2">
                <a:lnSpc>
                  <a:spcPct val="60000"/>
                </a:lnSpc>
                <a:buClr>
                  <a:srgbClr val="000000"/>
                </a:buClr>
              </a:pPr>
              <a:r>
                <a:rPr lang="en-US" altLang="en-US" sz="1200">
                  <a:solidFill>
                    <a:srgbClr val="333399"/>
                  </a:solidFill>
                </a:rPr>
                <a:t>= Off target</a:t>
              </a:r>
            </a:p>
          </p:txBody>
        </p:sp>
        <p:sp>
          <p:nvSpPr>
            <p:cNvPr id="45092" name="Rectangle 465"/>
            <p:cNvSpPr>
              <a:spLocks noChangeArrowheads="1"/>
            </p:cNvSpPr>
            <p:nvPr/>
          </p:nvSpPr>
          <p:spPr bwMode="auto">
            <a:xfrm>
              <a:off x="6248400" y="6400800"/>
              <a:ext cx="215900" cy="215900"/>
            </a:xfrm>
            <a:prstGeom prst="rect">
              <a:avLst/>
            </a:prstGeom>
            <a:solidFill>
              <a:srgbClr val="00B0F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6525" tIns="46037" rIns="136525" bIns="46037" anchor="b"/>
            <a:lstStyle/>
            <a:p>
              <a:pPr marL="228600" lvl="2">
                <a:lnSpc>
                  <a:spcPct val="60000"/>
                </a:lnSpc>
                <a:buClr>
                  <a:srgbClr val="000000"/>
                </a:buClr>
              </a:pPr>
              <a:endParaRPr lang="en-US" altLang="en-US" sz="1200">
                <a:solidFill>
                  <a:srgbClr val="333399"/>
                </a:solidFill>
              </a:endParaRPr>
            </a:p>
            <a:p>
              <a:pPr marL="228600" lvl="2">
                <a:lnSpc>
                  <a:spcPct val="60000"/>
                </a:lnSpc>
                <a:buClr>
                  <a:srgbClr val="000000"/>
                </a:buClr>
              </a:pPr>
              <a:endParaRPr lang="en-US" altLang="en-US" sz="1200">
                <a:solidFill>
                  <a:srgbClr val="333399"/>
                </a:solidFill>
              </a:endParaRPr>
            </a:p>
            <a:p>
              <a:pPr marL="228600" lvl="2">
                <a:lnSpc>
                  <a:spcPct val="60000"/>
                </a:lnSpc>
                <a:buClr>
                  <a:srgbClr val="000000"/>
                </a:buClr>
              </a:pPr>
              <a:r>
                <a:rPr lang="en-US" altLang="en-US" sz="1200">
                  <a:solidFill>
                    <a:srgbClr val="333399"/>
                  </a:solidFill>
                </a:rPr>
                <a:t>= No</a:t>
              </a:r>
            </a:p>
            <a:p>
              <a:pPr marL="228600" lvl="2">
                <a:lnSpc>
                  <a:spcPct val="60000"/>
                </a:lnSpc>
                <a:buClr>
                  <a:srgbClr val="000000"/>
                </a:buClr>
              </a:pPr>
              <a:r>
                <a:rPr lang="en-US" altLang="en-US" sz="1200">
                  <a:solidFill>
                    <a:srgbClr val="333399"/>
                  </a:solidFill>
                </a:rPr>
                <a:t>milestone</a:t>
              </a:r>
            </a:p>
          </p:txBody>
        </p:sp>
        <p:sp>
          <p:nvSpPr>
            <p:cNvPr id="13" name="Rectangle 465"/>
            <p:cNvSpPr>
              <a:spLocks noChangeArrowheads="1"/>
            </p:cNvSpPr>
            <p:nvPr/>
          </p:nvSpPr>
          <p:spPr bwMode="auto">
            <a:xfrm>
              <a:off x="7404100" y="6400800"/>
              <a:ext cx="215900" cy="2159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6525" tIns="46037" rIns="136525" bIns="46037" anchor="b"/>
            <a:lstStyle/>
            <a:p>
              <a:pPr marL="228600" lvl="2">
                <a:lnSpc>
                  <a:spcPct val="60000"/>
                </a:lnSpc>
                <a:buClr>
                  <a:prstClr val="black"/>
                </a:buClr>
                <a:buSzPct val="100000"/>
                <a:defRPr/>
              </a:pPr>
              <a:r>
                <a:rPr lang="en-US" sz="1200" dirty="0">
                  <a:solidFill>
                    <a:srgbClr val="333399"/>
                  </a:solidFill>
                  <a:latin typeface="Arial" charset="0"/>
                </a:rPr>
                <a:t>= Information not </a:t>
              </a:r>
            </a:p>
            <a:p>
              <a:pPr marL="228600" lvl="2">
                <a:lnSpc>
                  <a:spcPct val="60000"/>
                </a:lnSpc>
                <a:buClr>
                  <a:prstClr val="black"/>
                </a:buClr>
                <a:buSzPct val="100000"/>
                <a:defRPr/>
              </a:pPr>
              <a:r>
                <a:rPr lang="en-US" sz="1200" dirty="0">
                  <a:solidFill>
                    <a:srgbClr val="333399"/>
                  </a:solidFill>
                  <a:latin typeface="Arial" charset="0"/>
                </a:rPr>
                <a:t>provided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4531490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457200" y="42597"/>
            <a:ext cx="8229600" cy="754063"/>
          </a:xfrm>
        </p:spPr>
        <p:txBody>
          <a:bodyPr/>
          <a:lstStyle/>
          <a:p>
            <a:pPr eaLnBrk="1" hangingPunct="1"/>
            <a:r>
              <a:rPr lang="en-ZA" altLang="en-US" sz="2600" dirty="0">
                <a:solidFill>
                  <a:srgbClr val="008000"/>
                </a:solidFill>
              </a:rPr>
              <a:t>PROGRAMME 1 : ADMINISTRATION</a:t>
            </a:r>
            <a:endParaRPr lang="en-US" altLang="en-US" sz="2600" dirty="0" smtClean="0">
              <a:solidFill>
                <a:srgbClr val="008000"/>
              </a:solidFill>
            </a:endParaRPr>
          </a:p>
        </p:txBody>
      </p:sp>
      <p:graphicFrame>
        <p:nvGraphicFramePr>
          <p:cNvPr id="6" name="Group 1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75423796"/>
              </p:ext>
            </p:extLst>
          </p:nvPr>
        </p:nvGraphicFramePr>
        <p:xfrm>
          <a:off x="334483" y="931984"/>
          <a:ext cx="8107768" cy="3474810"/>
        </p:xfrm>
        <a:graphic>
          <a:graphicData uri="http://schemas.openxmlformats.org/drawingml/2006/table">
            <a:tbl>
              <a:tblPr/>
              <a:tblGrid>
                <a:gridCol w="5620987"/>
                <a:gridCol w="828927"/>
                <a:gridCol w="828927"/>
                <a:gridCol w="828927"/>
              </a:tblGrid>
              <a:tr h="176804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lang="en-ZA" sz="1400" b="1" kern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SO:  Enhanced international governance instruments and agreements supportive of SA environmental and sustainable development priorities</a:t>
                      </a:r>
                      <a:endParaRPr lang="en-US" sz="1400" b="1" kern="1200" baseline="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1454" marR="914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1454" marR="914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1454" marR="914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 pitchFamily="18" charset="0"/>
                        <a:buNone/>
                        <a:tabLst/>
                      </a:pPr>
                      <a:endParaRPr lang="en-US" sz="1400" b="1" kern="1200" baseline="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91454" marR="914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68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charset="0"/>
                        </a:rPr>
                        <a:t>Performance indicator </a:t>
                      </a:r>
                    </a:p>
                  </a:txBody>
                  <a:tcPr marL="91454" marR="914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Q1</a:t>
                      </a:r>
                    </a:p>
                  </a:txBody>
                  <a:tcPr marL="91454" marR="914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Q2</a:t>
                      </a:r>
                    </a:p>
                  </a:txBody>
                  <a:tcPr marL="91454" marR="914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Q3 </a:t>
                      </a:r>
                    </a:p>
                  </a:txBody>
                  <a:tcPr marL="91454" marR="9145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70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Number of South African positions on Chemical and Waste, Biodiversity, Sustainable Development (SD), African and bilateral South-South, South-North and International Environmental Governance (IEG) processes prepared, negotiated and reported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[AT: 3 Multilateral position (SD and IEG) approved] 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45728" marR="45728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</a:tr>
              <a:tr h="8241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Number of South African positions on Chemical and Waste, Biodiversity, Sustainable Development (SD), African and bilateral South-South, South-North and International Environmental Governance (IEG) processes prepared, negotiated and reported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[AT: 3 chemicals and waste positions approved]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45728" marR="45728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</a:tr>
              <a:tr h="7232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Number of South African positions on Chemical and Waste, Biodiversity, Sustainable Development (SD), African and bilateral South-South, South-North and International Environmental Governance (IEG) processes prepared, negotiated and reported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[AT: 10 Biodiversity positions approved]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45728" marR="45728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 marL="45728" marR="45728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BE74F"/>
                    </a:solidFill>
                  </a:tcPr>
                </a:tc>
              </a:tr>
            </a:tbl>
          </a:graphicData>
        </a:graphic>
      </p:graphicFrame>
      <p:grpSp>
        <p:nvGrpSpPr>
          <p:cNvPr id="45088" name="Group 6"/>
          <p:cNvGrpSpPr>
            <a:grpSpLocks/>
          </p:cNvGrpSpPr>
          <p:nvPr/>
        </p:nvGrpSpPr>
        <p:grpSpPr bwMode="auto">
          <a:xfrm>
            <a:off x="469900" y="5168984"/>
            <a:ext cx="6934200" cy="215900"/>
            <a:chOff x="685800" y="6400800"/>
            <a:chExt cx="6934200" cy="215900"/>
          </a:xfrm>
        </p:grpSpPr>
        <p:sp>
          <p:nvSpPr>
            <p:cNvPr id="45089" name="Rectangle 463"/>
            <p:cNvSpPr>
              <a:spLocks noChangeArrowheads="1"/>
            </p:cNvSpPr>
            <p:nvPr/>
          </p:nvSpPr>
          <p:spPr bwMode="auto">
            <a:xfrm>
              <a:off x="685800" y="6400800"/>
              <a:ext cx="215900" cy="215900"/>
            </a:xfrm>
            <a:prstGeom prst="rect">
              <a:avLst/>
            </a:prstGeom>
            <a:solidFill>
              <a:srgbClr val="66FF3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6525" tIns="46037" rIns="136525" bIns="46037" anchor="b"/>
            <a:lstStyle/>
            <a:p>
              <a:pPr marL="228600" lvl="2">
                <a:lnSpc>
                  <a:spcPct val="60000"/>
                </a:lnSpc>
                <a:buClr>
                  <a:srgbClr val="000000"/>
                </a:buClr>
              </a:pPr>
              <a:r>
                <a:rPr lang="en-US" altLang="en-US" sz="1200" dirty="0">
                  <a:solidFill>
                    <a:srgbClr val="333399"/>
                  </a:solidFill>
                </a:rPr>
                <a:t>= On Target</a:t>
              </a:r>
            </a:p>
          </p:txBody>
        </p:sp>
        <p:sp>
          <p:nvSpPr>
            <p:cNvPr id="45090" name="Rectangle 464"/>
            <p:cNvSpPr>
              <a:spLocks noChangeArrowheads="1"/>
            </p:cNvSpPr>
            <p:nvPr/>
          </p:nvSpPr>
          <p:spPr bwMode="auto">
            <a:xfrm>
              <a:off x="2590800" y="6400800"/>
              <a:ext cx="215900" cy="21590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6525" tIns="46037" rIns="136525" bIns="46037" anchor="b"/>
            <a:lstStyle/>
            <a:p>
              <a:pPr marL="228600" lvl="2">
                <a:lnSpc>
                  <a:spcPct val="60000"/>
                </a:lnSpc>
                <a:buClr>
                  <a:srgbClr val="000000"/>
                </a:buClr>
              </a:pPr>
              <a:r>
                <a:rPr lang="en-US" altLang="en-US" sz="1200" dirty="0">
                  <a:solidFill>
                    <a:srgbClr val="333399"/>
                  </a:solidFill>
                </a:rPr>
                <a:t>= Work in progress</a:t>
              </a:r>
            </a:p>
          </p:txBody>
        </p:sp>
        <p:sp>
          <p:nvSpPr>
            <p:cNvPr id="45091" name="Rectangle 465"/>
            <p:cNvSpPr>
              <a:spLocks noChangeArrowheads="1"/>
            </p:cNvSpPr>
            <p:nvPr/>
          </p:nvSpPr>
          <p:spPr bwMode="auto">
            <a:xfrm>
              <a:off x="4724400" y="6400800"/>
              <a:ext cx="215900" cy="21590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6525" tIns="46037" rIns="136525" bIns="46037" anchor="b"/>
            <a:lstStyle/>
            <a:p>
              <a:pPr marL="228600" lvl="2">
                <a:lnSpc>
                  <a:spcPct val="60000"/>
                </a:lnSpc>
                <a:buClr>
                  <a:srgbClr val="000000"/>
                </a:buClr>
              </a:pPr>
              <a:r>
                <a:rPr lang="en-US" altLang="en-US" sz="1200" dirty="0">
                  <a:solidFill>
                    <a:srgbClr val="333399"/>
                  </a:solidFill>
                </a:rPr>
                <a:t>= Off target</a:t>
              </a:r>
            </a:p>
          </p:txBody>
        </p:sp>
        <p:sp>
          <p:nvSpPr>
            <p:cNvPr id="45092" name="Rectangle 465"/>
            <p:cNvSpPr>
              <a:spLocks noChangeArrowheads="1"/>
            </p:cNvSpPr>
            <p:nvPr/>
          </p:nvSpPr>
          <p:spPr bwMode="auto">
            <a:xfrm>
              <a:off x="6248400" y="6400800"/>
              <a:ext cx="215900" cy="215900"/>
            </a:xfrm>
            <a:prstGeom prst="rect">
              <a:avLst/>
            </a:prstGeom>
            <a:solidFill>
              <a:srgbClr val="00B0F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6525" tIns="46037" rIns="136525" bIns="46037" anchor="b"/>
            <a:lstStyle/>
            <a:p>
              <a:pPr marL="228600" lvl="2">
                <a:lnSpc>
                  <a:spcPct val="60000"/>
                </a:lnSpc>
                <a:buClr>
                  <a:srgbClr val="000000"/>
                </a:buClr>
              </a:pPr>
              <a:endParaRPr lang="en-US" altLang="en-US" sz="1200">
                <a:solidFill>
                  <a:srgbClr val="333399"/>
                </a:solidFill>
              </a:endParaRPr>
            </a:p>
            <a:p>
              <a:pPr marL="228600" lvl="2">
                <a:lnSpc>
                  <a:spcPct val="60000"/>
                </a:lnSpc>
                <a:buClr>
                  <a:srgbClr val="000000"/>
                </a:buClr>
              </a:pPr>
              <a:endParaRPr lang="en-US" altLang="en-US" sz="1200">
                <a:solidFill>
                  <a:srgbClr val="333399"/>
                </a:solidFill>
              </a:endParaRPr>
            </a:p>
            <a:p>
              <a:pPr marL="228600" lvl="2">
                <a:lnSpc>
                  <a:spcPct val="60000"/>
                </a:lnSpc>
                <a:buClr>
                  <a:srgbClr val="000000"/>
                </a:buClr>
              </a:pPr>
              <a:r>
                <a:rPr lang="en-US" altLang="en-US" sz="1200">
                  <a:solidFill>
                    <a:srgbClr val="333399"/>
                  </a:solidFill>
                </a:rPr>
                <a:t>= No</a:t>
              </a:r>
            </a:p>
            <a:p>
              <a:pPr marL="228600" lvl="2">
                <a:lnSpc>
                  <a:spcPct val="60000"/>
                </a:lnSpc>
                <a:buClr>
                  <a:srgbClr val="000000"/>
                </a:buClr>
              </a:pPr>
              <a:r>
                <a:rPr lang="en-US" altLang="en-US" sz="1200">
                  <a:solidFill>
                    <a:srgbClr val="333399"/>
                  </a:solidFill>
                </a:rPr>
                <a:t>milestone</a:t>
              </a:r>
            </a:p>
          </p:txBody>
        </p:sp>
        <p:sp>
          <p:nvSpPr>
            <p:cNvPr id="13" name="Rectangle 465"/>
            <p:cNvSpPr>
              <a:spLocks noChangeArrowheads="1"/>
            </p:cNvSpPr>
            <p:nvPr/>
          </p:nvSpPr>
          <p:spPr bwMode="auto">
            <a:xfrm>
              <a:off x="7404100" y="6400800"/>
              <a:ext cx="215900" cy="2159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6525" tIns="46037" rIns="136525" bIns="46037" anchor="b"/>
            <a:lstStyle/>
            <a:p>
              <a:pPr marL="228600" lvl="2">
                <a:lnSpc>
                  <a:spcPct val="60000"/>
                </a:lnSpc>
                <a:buClr>
                  <a:prstClr val="black"/>
                </a:buClr>
                <a:buSzPct val="100000"/>
                <a:defRPr/>
              </a:pPr>
              <a:r>
                <a:rPr lang="en-US" sz="1200" dirty="0">
                  <a:solidFill>
                    <a:srgbClr val="333399"/>
                  </a:solidFill>
                  <a:latin typeface="Arial" charset="0"/>
                </a:rPr>
                <a:t>= Information not </a:t>
              </a:r>
            </a:p>
            <a:p>
              <a:pPr marL="228600" lvl="2">
                <a:lnSpc>
                  <a:spcPct val="60000"/>
                </a:lnSpc>
                <a:buClr>
                  <a:prstClr val="black"/>
                </a:buClr>
                <a:buSzPct val="100000"/>
                <a:defRPr/>
              </a:pPr>
              <a:r>
                <a:rPr lang="en-US" sz="1200" dirty="0">
                  <a:solidFill>
                    <a:srgbClr val="333399"/>
                  </a:solidFill>
                  <a:latin typeface="Arial" charset="0"/>
                </a:rPr>
                <a:t>provided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4466902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6257</TotalTime>
  <Words>4880</Words>
  <Application>Microsoft Office PowerPoint</Application>
  <PresentationFormat>On-screen Show (4:3)</PresentationFormat>
  <Paragraphs>761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48</vt:i4>
      </vt:variant>
    </vt:vector>
  </HeadingPairs>
  <TitlesOfParts>
    <vt:vector size="56" baseType="lpstr">
      <vt:lpstr>Office Theme</vt:lpstr>
      <vt:lpstr>2_Office Theme</vt:lpstr>
      <vt:lpstr>3_Office Theme</vt:lpstr>
      <vt:lpstr>4_Office Theme</vt:lpstr>
      <vt:lpstr>5_Office Theme</vt:lpstr>
      <vt:lpstr>8_Office Theme</vt:lpstr>
      <vt:lpstr>9_Office Theme</vt:lpstr>
      <vt:lpstr>1_Office Theme</vt:lpstr>
      <vt:lpstr>DEPARTMENT OF ENVIRONMENTAL AFFAIRS</vt:lpstr>
      <vt:lpstr>PROGRAMME 1 : ADMINISTRATION</vt:lpstr>
      <vt:lpstr>PROGRAMME 1 : ADMINISTRATION</vt:lpstr>
      <vt:lpstr>PROGRAMME 1 : ADMINISTRATION</vt:lpstr>
      <vt:lpstr>PROGRAMME 1 : ADMINISTRATION</vt:lpstr>
      <vt:lpstr>PROGRAMME 1 : ADMINISTRATION</vt:lpstr>
      <vt:lpstr>PROGRAMME 1 : ADMINISTRATION</vt:lpstr>
      <vt:lpstr>PROGRAMME 1 : ADMINISTRATION</vt:lpstr>
      <vt:lpstr>PROGRAMME 1 : ADMINISTRATION</vt:lpstr>
      <vt:lpstr>PROGRAMME 1 : ADMINISTRATION</vt:lpstr>
      <vt:lpstr>PROGRAMME 1 : ADMINISTRATION</vt:lpstr>
      <vt:lpstr>SUMMARY OF PROGRAMME 1 Q3 PERFORMANCE </vt:lpstr>
      <vt:lpstr>PROGRAMME 2: LEGAL AUTHORISATIONS AND COMPLIANCE INSPECTORATE</vt:lpstr>
      <vt:lpstr>PROGRAMME 2: LEGAL, AUTHORISATIONS, COMPLIANCE AND ENFORCEMENT</vt:lpstr>
      <vt:lpstr>PROGRAMME 2 : LEGAL, AUTHORISATIONS, COMPLIANCE AND ENFORCEMENT</vt:lpstr>
      <vt:lpstr>SUMMARY OF PROGRAMME 2 Q3 PERFORMANCE </vt:lpstr>
      <vt:lpstr>PROGRAMME 3: OCEANS AND COASTS</vt:lpstr>
      <vt:lpstr>PROGRAMME 3 : OCEAN AND COASTS</vt:lpstr>
      <vt:lpstr>PROGRAMME 3: OCEAN AND COASTS</vt:lpstr>
      <vt:lpstr>PROGRAMME 3 : OCEAN AND COASTS</vt:lpstr>
      <vt:lpstr>PROGRAMME 3 : OCEAN AND COASTS</vt:lpstr>
      <vt:lpstr>SUMMARY OF PROGRAMME 3 Q3 PERFORMANCE </vt:lpstr>
      <vt:lpstr>PROGRAMME 4: CLIMATE CHANGE AND AIR QUALITY</vt:lpstr>
      <vt:lpstr> PROGRAMME 4 : CLIMATE CHANGE AND AIR QUALITY</vt:lpstr>
      <vt:lpstr> PROGRAMME 4: CLIMATE CHANGE AND AIR QUALITY</vt:lpstr>
      <vt:lpstr> PROGRAMME 4 : CLIMATE CHANGE AND AIR QUALITY</vt:lpstr>
      <vt:lpstr> SUMMARY OF PROGRAMME 4 Q3 PERFORMANCE  </vt:lpstr>
      <vt:lpstr>PROGRAMME 5:  BIODIVERSITY AND CONSERVATION</vt:lpstr>
      <vt:lpstr>PROGRAMME 5: BIODIVERSITY AND CONSERVATION</vt:lpstr>
      <vt:lpstr>PROGRAMME 5 : BIODIVERSITY AND CONSERVATION</vt:lpstr>
      <vt:lpstr>PROGRAMME 5 : BIODIVERSITY AND CONSERVATION</vt:lpstr>
      <vt:lpstr>PROGRAMME 5: BIODIVERSITY AND CONSERVATION</vt:lpstr>
      <vt:lpstr>PROGRAMME 5 : BIODIVERSITY AND CONSERVATION</vt:lpstr>
      <vt:lpstr>PROGRAMME 5 : BIODIVERSITY AND CONSERVATION</vt:lpstr>
      <vt:lpstr>SUMMARY OF PROGRAMME 5 Q3 PERFORMANCE </vt:lpstr>
      <vt:lpstr> PROGRAMME 6: ENVIRONMENTAL PROGRAMMES </vt:lpstr>
      <vt:lpstr>PROGRAMME 6: ENVIRONMENTAL PROGRAMMES</vt:lpstr>
      <vt:lpstr>PROGRAMME 6 : ENVIRONMENTAL PROGRAMMES</vt:lpstr>
      <vt:lpstr>PROGRAMME 6 : ENVIRONMENTAL PROGRAMMES</vt:lpstr>
      <vt:lpstr>PROGRAMME 6 : ENVIRONMENTAL PROGRAMMES</vt:lpstr>
      <vt:lpstr>SUMMARY OF PROGRAMME 6 Q3 PERFORMANCE </vt:lpstr>
      <vt:lpstr>PROGRAMME 7: CHEMICALS AND WASTE MANAGEMENT </vt:lpstr>
      <vt:lpstr>PROGRAMME 7 : CHEMICALS AND WASTE MANAGEMENT</vt:lpstr>
      <vt:lpstr>PROGRAMME 7 : CHEMICALS AND WASTE MANAGEMENT</vt:lpstr>
      <vt:lpstr>SUMMARY OF PROGRAMME 7 Q3 PERFORMANCE </vt:lpstr>
      <vt:lpstr> SUMMARY OF OVERALL DEA PERFORMANCE Q3  </vt:lpstr>
      <vt:lpstr> SUMMARY OF OVERALL DEA Q3 PERFORMANCE  </vt:lpstr>
      <vt:lpstr>Slide 48</vt:lpstr>
    </vt:vector>
  </TitlesOfParts>
  <Company>Environmental Affairs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Admin1</dc:creator>
  <cp:lastModifiedBy>USER</cp:lastModifiedBy>
  <cp:revision>508</cp:revision>
  <cp:lastPrinted>2014-01-22T07:06:48Z</cp:lastPrinted>
  <dcterms:created xsi:type="dcterms:W3CDTF">2014-01-14T11:52:39Z</dcterms:created>
  <dcterms:modified xsi:type="dcterms:W3CDTF">2015-03-17T11:27:16Z</dcterms:modified>
</cp:coreProperties>
</file>