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97" r:id="rId3"/>
    <p:sldMasterId id="2147483709" r:id="rId4"/>
  </p:sldMasterIdLst>
  <p:notesMasterIdLst>
    <p:notesMasterId r:id="rId28"/>
  </p:notesMasterIdLst>
  <p:sldIdLst>
    <p:sldId id="331" r:id="rId5"/>
    <p:sldId id="465" r:id="rId6"/>
    <p:sldId id="466" r:id="rId7"/>
    <p:sldId id="461" r:id="rId8"/>
    <p:sldId id="462" r:id="rId9"/>
    <p:sldId id="463" r:id="rId10"/>
    <p:sldId id="464" r:id="rId11"/>
    <p:sldId id="446" r:id="rId12"/>
    <p:sldId id="447" r:id="rId13"/>
    <p:sldId id="448" r:id="rId14"/>
    <p:sldId id="449" r:id="rId15"/>
    <p:sldId id="460" r:id="rId16"/>
    <p:sldId id="438" r:id="rId17"/>
    <p:sldId id="450" r:id="rId18"/>
    <p:sldId id="451" r:id="rId19"/>
    <p:sldId id="452" r:id="rId20"/>
    <p:sldId id="453" r:id="rId21"/>
    <p:sldId id="454" r:id="rId22"/>
    <p:sldId id="456" r:id="rId23"/>
    <p:sldId id="457" r:id="rId24"/>
    <p:sldId id="458" r:id="rId25"/>
    <p:sldId id="459" r:id="rId26"/>
    <p:sldId id="394"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5236" autoAdjust="0"/>
    <p:restoredTop sz="92621" autoAdjust="0"/>
  </p:normalViewPr>
  <p:slideViewPr>
    <p:cSldViewPr>
      <p:cViewPr>
        <p:scale>
          <a:sx n="50" d="100"/>
          <a:sy n="50" d="100"/>
        </p:scale>
        <p:origin x="-3384" y="-13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84D1DDC-E0FB-42B2-A12A-15574643F05C}" type="datetimeFigureOut">
              <a:rPr lang="en-ZA" smtClean="0"/>
              <a:pPr/>
              <a:t>2015/03/06</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43C26E0-AB91-48CE-A0F0-2363E9F26678}" type="slidenum">
              <a:rPr lang="en-ZA" smtClean="0"/>
              <a:pPr/>
              <a:t>‹#›</a:t>
            </a:fld>
            <a:endParaRPr lang="en-ZA"/>
          </a:p>
        </p:txBody>
      </p:sp>
    </p:spTree>
    <p:extLst>
      <p:ext uri="{BB962C8B-B14F-4D97-AF65-F5344CB8AC3E}">
        <p14:creationId xmlns:p14="http://schemas.microsoft.com/office/powerpoint/2010/main" xmlns="" val="734602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13</a:t>
            </a:fld>
            <a:endParaRPr lang="en-ZA"/>
          </a:p>
        </p:txBody>
      </p:sp>
    </p:spTree>
    <p:extLst>
      <p:ext uri="{BB962C8B-B14F-4D97-AF65-F5344CB8AC3E}">
        <p14:creationId xmlns:p14="http://schemas.microsoft.com/office/powerpoint/2010/main" xmlns="" val="3475798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22</a:t>
            </a:fld>
            <a:endParaRPr lang="en-ZA"/>
          </a:p>
        </p:txBody>
      </p:sp>
    </p:spTree>
    <p:extLst>
      <p:ext uri="{BB962C8B-B14F-4D97-AF65-F5344CB8AC3E}">
        <p14:creationId xmlns:p14="http://schemas.microsoft.com/office/powerpoint/2010/main" xmlns="" val="384914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14</a:t>
            </a:fld>
            <a:endParaRPr lang="en-ZA"/>
          </a:p>
        </p:txBody>
      </p:sp>
    </p:spTree>
    <p:extLst>
      <p:ext uri="{BB962C8B-B14F-4D97-AF65-F5344CB8AC3E}">
        <p14:creationId xmlns:p14="http://schemas.microsoft.com/office/powerpoint/2010/main" xmlns="" val="4170427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15</a:t>
            </a:fld>
            <a:endParaRPr lang="en-ZA"/>
          </a:p>
        </p:txBody>
      </p:sp>
    </p:spTree>
    <p:extLst>
      <p:ext uri="{BB962C8B-B14F-4D97-AF65-F5344CB8AC3E}">
        <p14:creationId xmlns:p14="http://schemas.microsoft.com/office/powerpoint/2010/main" xmlns="" val="1826288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16</a:t>
            </a:fld>
            <a:endParaRPr lang="en-ZA"/>
          </a:p>
        </p:txBody>
      </p:sp>
    </p:spTree>
    <p:extLst>
      <p:ext uri="{BB962C8B-B14F-4D97-AF65-F5344CB8AC3E}">
        <p14:creationId xmlns:p14="http://schemas.microsoft.com/office/powerpoint/2010/main" xmlns="" val="1116595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17</a:t>
            </a:fld>
            <a:endParaRPr lang="en-ZA"/>
          </a:p>
        </p:txBody>
      </p:sp>
    </p:spTree>
    <p:extLst>
      <p:ext uri="{BB962C8B-B14F-4D97-AF65-F5344CB8AC3E}">
        <p14:creationId xmlns:p14="http://schemas.microsoft.com/office/powerpoint/2010/main" xmlns="" val="1710130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18</a:t>
            </a:fld>
            <a:endParaRPr lang="en-ZA"/>
          </a:p>
        </p:txBody>
      </p:sp>
    </p:spTree>
    <p:extLst>
      <p:ext uri="{BB962C8B-B14F-4D97-AF65-F5344CB8AC3E}">
        <p14:creationId xmlns:p14="http://schemas.microsoft.com/office/powerpoint/2010/main" xmlns="" val="2547346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19</a:t>
            </a:fld>
            <a:endParaRPr lang="en-ZA"/>
          </a:p>
        </p:txBody>
      </p:sp>
    </p:spTree>
    <p:extLst>
      <p:ext uri="{BB962C8B-B14F-4D97-AF65-F5344CB8AC3E}">
        <p14:creationId xmlns:p14="http://schemas.microsoft.com/office/powerpoint/2010/main" xmlns="" val="1977806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20</a:t>
            </a:fld>
            <a:endParaRPr lang="en-ZA"/>
          </a:p>
        </p:txBody>
      </p:sp>
    </p:spTree>
    <p:extLst>
      <p:ext uri="{BB962C8B-B14F-4D97-AF65-F5344CB8AC3E}">
        <p14:creationId xmlns:p14="http://schemas.microsoft.com/office/powerpoint/2010/main" xmlns="" val="829474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43C26E0-AB91-48CE-A0F0-2363E9F26678}" type="slidenum">
              <a:rPr lang="en-ZA" smtClean="0"/>
              <a:pPr/>
              <a:t>21</a:t>
            </a:fld>
            <a:endParaRPr lang="en-ZA"/>
          </a:p>
        </p:txBody>
      </p:sp>
    </p:spTree>
    <p:extLst>
      <p:ext uri="{BB962C8B-B14F-4D97-AF65-F5344CB8AC3E}">
        <p14:creationId xmlns:p14="http://schemas.microsoft.com/office/powerpoint/2010/main" xmlns="" val="3706664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990600" y="912813"/>
            <a:ext cx="4103688" cy="1373187"/>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199C45A0-DDD7-4146-9629-E34D46DC12B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B9F5E0-9762-4615-AC65-EE2F75BD562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823003-3B04-41CD-94D5-B8E094BEFBD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a:defRPr/>
            </a:lvl1pPr>
          </a:lstStyle>
          <a:p>
            <a:pPr>
              <a:defRPr/>
            </a:pPr>
            <a:fld id="{C346E071-75A6-4AA2-A6AA-F814F99E0DD3}"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1E582D88-FECE-4177-9AC1-004EF1D24AFC}" type="slidenum">
              <a:rPr lang="en-US" altLang="en-US"/>
              <a:pPr>
                <a:defRPr/>
              </a:pPr>
              <a:t>‹#›</a:t>
            </a:fld>
            <a:endParaRPr lang="en-US" altLang="en-US"/>
          </a:p>
        </p:txBody>
      </p:sp>
    </p:spTree>
    <p:extLst>
      <p:ext uri="{BB962C8B-B14F-4D97-AF65-F5344CB8AC3E}">
        <p14:creationId xmlns:p14="http://schemas.microsoft.com/office/powerpoint/2010/main" xmlns="" val="3108174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732187EE-D2B3-4C93-88F4-5B6A6CB0BFF9}"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50C1DCAF-152B-4749-8EF5-BAEA6DFA6568}" type="slidenum">
              <a:rPr lang="en-US" altLang="en-US"/>
              <a:pPr>
                <a:defRPr/>
              </a:pPr>
              <a:t>‹#›</a:t>
            </a:fld>
            <a:endParaRPr lang="en-US" altLang="en-US"/>
          </a:p>
        </p:txBody>
      </p:sp>
    </p:spTree>
    <p:extLst>
      <p:ext uri="{BB962C8B-B14F-4D97-AF65-F5344CB8AC3E}">
        <p14:creationId xmlns:p14="http://schemas.microsoft.com/office/powerpoint/2010/main" xmlns="" val="249944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4AD3B5A8-5CF7-44E8-B0E0-92D8EC7B9490}"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57D43179-FAA7-4E60-867F-5ED842FD797C}" type="slidenum">
              <a:rPr lang="en-US" altLang="en-US"/>
              <a:pPr>
                <a:defRPr/>
              </a:pPr>
              <a:t>‹#›</a:t>
            </a:fld>
            <a:endParaRPr lang="en-US" altLang="en-US"/>
          </a:p>
        </p:txBody>
      </p:sp>
    </p:spTree>
    <p:extLst>
      <p:ext uri="{BB962C8B-B14F-4D97-AF65-F5344CB8AC3E}">
        <p14:creationId xmlns:p14="http://schemas.microsoft.com/office/powerpoint/2010/main" xmlns="" val="1178495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914400">
              <a:defRPr/>
            </a:lvl1pPr>
          </a:lstStyle>
          <a:p>
            <a:pPr>
              <a:defRPr/>
            </a:pPr>
            <a:fld id="{826DBD73-8041-4BA6-B8E4-E1657326D3DD}" type="datetimeFigureOut">
              <a:rPr lang="en-US"/>
              <a:pPr>
                <a:defRPr/>
              </a:pPr>
              <a:t>3/6/2015</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C64A84BA-672A-4F58-8B53-38B6FF9ABE51}" type="slidenum">
              <a:rPr lang="en-US" altLang="en-US"/>
              <a:pPr>
                <a:defRPr/>
              </a:pPr>
              <a:t>‹#›</a:t>
            </a:fld>
            <a:endParaRPr lang="en-US" altLang="en-US"/>
          </a:p>
        </p:txBody>
      </p:sp>
    </p:spTree>
    <p:extLst>
      <p:ext uri="{BB962C8B-B14F-4D97-AF65-F5344CB8AC3E}">
        <p14:creationId xmlns:p14="http://schemas.microsoft.com/office/powerpoint/2010/main" xmlns="" val="4049607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914400">
              <a:defRPr/>
            </a:lvl1pPr>
          </a:lstStyle>
          <a:p>
            <a:pPr>
              <a:defRPr/>
            </a:pPr>
            <a:fld id="{E3469BB0-6B27-45AA-A157-83FBAD28FEFB}" type="datetimeFigureOut">
              <a:rPr lang="en-US"/>
              <a:pPr>
                <a:defRPr/>
              </a:pPr>
              <a:t>3/6/2015</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8AC8BDDD-F132-4725-93FB-D6F602A5F86D}" type="slidenum">
              <a:rPr lang="en-US" altLang="en-US"/>
              <a:pPr>
                <a:defRPr/>
              </a:pPr>
              <a:t>‹#›</a:t>
            </a:fld>
            <a:endParaRPr lang="en-US" altLang="en-US"/>
          </a:p>
        </p:txBody>
      </p:sp>
    </p:spTree>
    <p:extLst>
      <p:ext uri="{BB962C8B-B14F-4D97-AF65-F5344CB8AC3E}">
        <p14:creationId xmlns:p14="http://schemas.microsoft.com/office/powerpoint/2010/main" xmlns="" val="857494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914400">
              <a:defRPr/>
            </a:lvl1pPr>
          </a:lstStyle>
          <a:p>
            <a:pPr>
              <a:defRPr/>
            </a:pPr>
            <a:fld id="{E82D5F8C-2260-4847-9F47-FBB557C9BD40}" type="datetimeFigureOut">
              <a:rPr lang="en-US"/>
              <a:pPr>
                <a:defRPr/>
              </a:pPr>
              <a:t>3/6/2015</a:t>
            </a:fld>
            <a:endParaRPr lang="en-US"/>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9174A2EE-C9CE-45B9-9E2D-8BB7FE187F5E}" type="slidenum">
              <a:rPr lang="en-US" altLang="en-US"/>
              <a:pPr>
                <a:defRPr/>
              </a:pPr>
              <a:t>‹#›</a:t>
            </a:fld>
            <a:endParaRPr lang="en-US" altLang="en-US"/>
          </a:p>
        </p:txBody>
      </p:sp>
    </p:spTree>
    <p:extLst>
      <p:ext uri="{BB962C8B-B14F-4D97-AF65-F5344CB8AC3E}">
        <p14:creationId xmlns:p14="http://schemas.microsoft.com/office/powerpoint/2010/main" xmlns="" val="2263121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a:lvl1pPr>
          </a:lstStyle>
          <a:p>
            <a:pPr>
              <a:defRPr/>
            </a:pPr>
            <a:fld id="{D1E2726D-281D-49F8-86FF-A932324A7D76}" type="datetimeFigureOut">
              <a:rPr lang="en-US"/>
              <a:pPr>
                <a:defRPr/>
              </a:pPr>
              <a:t>3/6/2015</a:t>
            </a:fld>
            <a:endParaRPr lang="en-US"/>
          </a:p>
        </p:txBody>
      </p:sp>
      <p:sp>
        <p:nvSpPr>
          <p:cNvPr id="3" name="Footer Placeholder 4"/>
          <p:cNvSpPr>
            <a:spLocks noGrp="1"/>
          </p:cNvSpPr>
          <p:nvPr>
            <p:ph type="ftr" sz="quarter" idx="11"/>
          </p:nvPr>
        </p:nvSpPr>
        <p:spPr/>
        <p:txBody>
          <a:bodyPr/>
          <a:lstStyle>
            <a:lvl1pPr defTabSz="914400">
              <a:defRPr/>
            </a:lvl1pPr>
          </a:lstStyle>
          <a:p>
            <a:pPr>
              <a:defRPr/>
            </a:pPr>
            <a:endParaRPr lang="en-US"/>
          </a:p>
        </p:txBody>
      </p:sp>
      <p:sp>
        <p:nvSpPr>
          <p:cNvPr id="4"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FB130638-E1EE-40B2-A059-F6E573A8D1F0}" type="slidenum">
              <a:rPr lang="en-US" altLang="en-US"/>
              <a:pPr>
                <a:defRPr/>
              </a:pPr>
              <a:t>‹#›</a:t>
            </a:fld>
            <a:endParaRPr lang="en-US" altLang="en-US"/>
          </a:p>
        </p:txBody>
      </p:sp>
    </p:spTree>
    <p:extLst>
      <p:ext uri="{BB962C8B-B14F-4D97-AF65-F5344CB8AC3E}">
        <p14:creationId xmlns:p14="http://schemas.microsoft.com/office/powerpoint/2010/main" xmlns="" val="3833437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EA2A4728-4C4B-46DF-8909-50FDF5F66324}" type="datetimeFigureOut">
              <a:rPr lang="en-US"/>
              <a:pPr>
                <a:defRPr/>
              </a:pPr>
              <a:t>3/6/2015</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75AB47BA-F0F0-4610-9340-CF9BC8D7AE72}" type="slidenum">
              <a:rPr lang="en-US" altLang="en-US"/>
              <a:pPr>
                <a:defRPr/>
              </a:pPr>
              <a:t>‹#›</a:t>
            </a:fld>
            <a:endParaRPr lang="en-US" altLang="en-US"/>
          </a:p>
        </p:txBody>
      </p:sp>
    </p:spTree>
    <p:extLst>
      <p:ext uri="{BB962C8B-B14F-4D97-AF65-F5344CB8AC3E}">
        <p14:creationId xmlns:p14="http://schemas.microsoft.com/office/powerpoint/2010/main" xmlns="" val="99997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C4A746-A876-45A8-9A22-62CBE00F300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784CEB42-24FD-42C6-825C-34818DB8DFED}" type="datetimeFigureOut">
              <a:rPr lang="en-US"/>
              <a:pPr>
                <a:defRPr/>
              </a:pPr>
              <a:t>3/6/2015</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E17E2CD3-1775-4064-AF03-00CE610D5128}" type="slidenum">
              <a:rPr lang="en-US" altLang="en-US"/>
              <a:pPr>
                <a:defRPr/>
              </a:pPr>
              <a:t>‹#›</a:t>
            </a:fld>
            <a:endParaRPr lang="en-US" altLang="en-US"/>
          </a:p>
        </p:txBody>
      </p:sp>
    </p:spTree>
    <p:extLst>
      <p:ext uri="{BB962C8B-B14F-4D97-AF65-F5344CB8AC3E}">
        <p14:creationId xmlns:p14="http://schemas.microsoft.com/office/powerpoint/2010/main" xmlns="" val="24627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63ED3D53-34DF-4584-9D11-043FB661720F}"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12942A0A-993B-4CC0-9EFE-09708AAB7B30}" type="slidenum">
              <a:rPr lang="en-US" altLang="en-US"/>
              <a:pPr>
                <a:defRPr/>
              </a:pPr>
              <a:t>‹#›</a:t>
            </a:fld>
            <a:endParaRPr lang="en-US" altLang="en-US"/>
          </a:p>
        </p:txBody>
      </p:sp>
    </p:spTree>
    <p:extLst>
      <p:ext uri="{BB962C8B-B14F-4D97-AF65-F5344CB8AC3E}">
        <p14:creationId xmlns:p14="http://schemas.microsoft.com/office/powerpoint/2010/main" xmlns="" val="2732378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EF47640C-0695-43F8-9C6B-3804F1F7235D}"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pPr>
              <a:defRPr/>
            </a:pPr>
            <a:fld id="{BAEA5735-1453-4FF0-B31F-56D7E91FC8F9}" type="slidenum">
              <a:rPr lang="en-US" altLang="en-US"/>
              <a:pPr>
                <a:defRPr/>
              </a:pPr>
              <a:t>‹#›</a:t>
            </a:fld>
            <a:endParaRPr lang="en-US" altLang="en-US"/>
          </a:p>
        </p:txBody>
      </p:sp>
    </p:spTree>
    <p:extLst>
      <p:ext uri="{BB962C8B-B14F-4D97-AF65-F5344CB8AC3E}">
        <p14:creationId xmlns:p14="http://schemas.microsoft.com/office/powerpoint/2010/main" xmlns="" val="2777881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912813"/>
            <a:ext cx="4103688"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92DCAA76-3A7A-4864-A9AB-6F06FB72052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501728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0CFFB0-7650-4E7A-BEBE-8AE6451B24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218872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7323B1-4442-4AED-83BC-BA3EFDA9C6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4690405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EEEBDB-F9AF-4AE4-9109-CC81B69700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2185345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6FDCBC4-73E6-4BA9-9EE3-05B2D6284E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813933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C6F4C19-1CF6-4882-A7C1-7834D8A010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007371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4D8D9D9-FB96-4910-AB99-3B42F30432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63714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66C817-6468-4263-B576-EE3C8200D53B}"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5253EF-A908-4FA5-9918-FA2014B2F8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0334150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D15ED5-7BF4-42A7-97E3-E0C07F7648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7192508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59A83B-BCF9-48C0-A0F4-42606436A6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94580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678C34-492B-4F3B-AD52-B18035A8CD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56208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a:defRPr/>
            </a:lvl1pPr>
          </a:lstStyle>
          <a:p>
            <a:pPr>
              <a:defRPr/>
            </a:pPr>
            <a:fld id="{C0AFBD69-41A8-494E-BD54-9F208DE825FE}"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D8D061E1-96A6-406B-8E5E-B0A2757D999F}" type="slidenum">
              <a:rPr lang="en-US"/>
              <a:pPr>
                <a:defRPr/>
              </a:pPr>
              <a:t>‹#›</a:t>
            </a:fld>
            <a:endParaRPr lang="en-US"/>
          </a:p>
        </p:txBody>
      </p:sp>
    </p:spTree>
    <p:extLst>
      <p:ext uri="{BB962C8B-B14F-4D97-AF65-F5344CB8AC3E}">
        <p14:creationId xmlns:p14="http://schemas.microsoft.com/office/powerpoint/2010/main" xmlns="" val="3347655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2C1354E8-E697-4B5C-80B1-26A52710FC94}"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F043EEEF-A271-4A77-8256-EF659EC4767F}" type="slidenum">
              <a:rPr lang="en-US"/>
              <a:pPr>
                <a:defRPr/>
              </a:pPr>
              <a:t>‹#›</a:t>
            </a:fld>
            <a:endParaRPr lang="en-US"/>
          </a:p>
        </p:txBody>
      </p:sp>
    </p:spTree>
    <p:extLst>
      <p:ext uri="{BB962C8B-B14F-4D97-AF65-F5344CB8AC3E}">
        <p14:creationId xmlns:p14="http://schemas.microsoft.com/office/powerpoint/2010/main" xmlns="" val="26719955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09167E6C-FDE6-49A2-9960-F2541140DD60}"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41D81706-7296-44EE-B019-E61DAF5F6C3E}" type="slidenum">
              <a:rPr lang="en-US"/>
              <a:pPr>
                <a:defRPr/>
              </a:pPr>
              <a:t>‹#›</a:t>
            </a:fld>
            <a:endParaRPr lang="en-US"/>
          </a:p>
        </p:txBody>
      </p:sp>
    </p:spTree>
    <p:extLst>
      <p:ext uri="{BB962C8B-B14F-4D97-AF65-F5344CB8AC3E}">
        <p14:creationId xmlns:p14="http://schemas.microsoft.com/office/powerpoint/2010/main" xmlns="" val="22321189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914400">
              <a:defRPr/>
            </a:lvl1pPr>
          </a:lstStyle>
          <a:p>
            <a:pPr>
              <a:defRPr/>
            </a:pPr>
            <a:fld id="{90FFFD8C-0CA2-496F-B215-99D2AC1034C0}" type="datetimeFigureOut">
              <a:rPr lang="en-US"/>
              <a:pPr>
                <a:defRPr/>
              </a:pPr>
              <a:t>3/6/2015</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ABE82BA8-4208-4903-B075-A8347720E234}" type="slidenum">
              <a:rPr lang="en-US"/>
              <a:pPr>
                <a:defRPr/>
              </a:pPr>
              <a:t>‹#›</a:t>
            </a:fld>
            <a:endParaRPr lang="en-US"/>
          </a:p>
        </p:txBody>
      </p:sp>
    </p:spTree>
    <p:extLst>
      <p:ext uri="{BB962C8B-B14F-4D97-AF65-F5344CB8AC3E}">
        <p14:creationId xmlns:p14="http://schemas.microsoft.com/office/powerpoint/2010/main" xmlns="" val="29090067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914400">
              <a:defRPr/>
            </a:lvl1pPr>
          </a:lstStyle>
          <a:p>
            <a:pPr>
              <a:defRPr/>
            </a:pPr>
            <a:fld id="{A3202069-D1D5-4F77-869C-FE84209A220C}" type="datetimeFigureOut">
              <a:rPr lang="en-US"/>
              <a:pPr>
                <a:defRPr/>
              </a:pPr>
              <a:t>3/6/2015</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655E87CB-B484-4564-AD93-40740B8FE3DB}" type="slidenum">
              <a:rPr lang="en-US"/>
              <a:pPr>
                <a:defRPr/>
              </a:pPr>
              <a:t>‹#›</a:t>
            </a:fld>
            <a:endParaRPr lang="en-US"/>
          </a:p>
        </p:txBody>
      </p:sp>
    </p:spTree>
    <p:extLst>
      <p:ext uri="{BB962C8B-B14F-4D97-AF65-F5344CB8AC3E}">
        <p14:creationId xmlns:p14="http://schemas.microsoft.com/office/powerpoint/2010/main" xmlns="" val="12603703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914400">
              <a:defRPr/>
            </a:lvl1pPr>
          </a:lstStyle>
          <a:p>
            <a:pPr>
              <a:defRPr/>
            </a:pPr>
            <a:fld id="{E8BC0199-0447-49C5-BE70-87471CA4D1D7}" type="datetimeFigureOut">
              <a:rPr lang="en-US"/>
              <a:pPr>
                <a:defRPr/>
              </a:pPr>
              <a:t>3/6/2015</a:t>
            </a:fld>
            <a:endParaRPr lang="en-US"/>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D8A8E1D1-866F-4BBF-B207-2CAF093FDD35}" type="slidenum">
              <a:rPr lang="en-US"/>
              <a:pPr>
                <a:defRPr/>
              </a:pPr>
              <a:t>‹#›</a:t>
            </a:fld>
            <a:endParaRPr lang="en-US"/>
          </a:p>
        </p:txBody>
      </p:sp>
    </p:spTree>
    <p:extLst>
      <p:ext uri="{BB962C8B-B14F-4D97-AF65-F5344CB8AC3E}">
        <p14:creationId xmlns:p14="http://schemas.microsoft.com/office/powerpoint/2010/main" xmlns="" val="242170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85ABCD-02EA-45F5-9225-3F62DABB420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a:lvl1pPr>
          </a:lstStyle>
          <a:p>
            <a:pPr>
              <a:defRPr/>
            </a:pPr>
            <a:fld id="{AC273BEC-4D5A-434A-BA12-4F19B91839DC}" type="datetimeFigureOut">
              <a:rPr lang="en-US"/>
              <a:pPr>
                <a:defRPr/>
              </a:pPr>
              <a:t>3/6/2015</a:t>
            </a:fld>
            <a:endParaRPr lang="en-US"/>
          </a:p>
        </p:txBody>
      </p:sp>
      <p:sp>
        <p:nvSpPr>
          <p:cNvPr id="3" name="Footer Placeholder 4"/>
          <p:cNvSpPr>
            <a:spLocks noGrp="1"/>
          </p:cNvSpPr>
          <p:nvPr>
            <p:ph type="ftr" sz="quarter" idx="11"/>
          </p:nvPr>
        </p:nvSpPr>
        <p:spPr/>
        <p:txBody>
          <a:bodyPr/>
          <a:lstStyle>
            <a:lvl1pPr defTabSz="914400">
              <a:defRPr/>
            </a:lvl1pPr>
          </a:lstStyle>
          <a:p>
            <a:pPr>
              <a:defRPr/>
            </a:pPr>
            <a:endParaRPr lang="en-US"/>
          </a:p>
        </p:txBody>
      </p:sp>
      <p:sp>
        <p:nvSpPr>
          <p:cNvPr id="4"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4912DCD6-FD08-43E5-9020-2C85F1DBE93B}" type="slidenum">
              <a:rPr lang="en-US"/>
              <a:pPr>
                <a:defRPr/>
              </a:pPr>
              <a:t>‹#›</a:t>
            </a:fld>
            <a:endParaRPr lang="en-US"/>
          </a:p>
        </p:txBody>
      </p:sp>
    </p:spTree>
    <p:extLst>
      <p:ext uri="{BB962C8B-B14F-4D97-AF65-F5344CB8AC3E}">
        <p14:creationId xmlns:p14="http://schemas.microsoft.com/office/powerpoint/2010/main" xmlns="" val="5935815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E5A2F622-AD1E-42C8-84DF-1D5FC9B5A026}" type="datetimeFigureOut">
              <a:rPr lang="en-US"/>
              <a:pPr>
                <a:defRPr/>
              </a:pPr>
              <a:t>3/6/2015</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6CF19D84-34F8-4217-A0D2-91A070EDEA75}" type="slidenum">
              <a:rPr lang="en-US"/>
              <a:pPr>
                <a:defRPr/>
              </a:pPr>
              <a:t>‹#›</a:t>
            </a:fld>
            <a:endParaRPr lang="en-US"/>
          </a:p>
        </p:txBody>
      </p:sp>
    </p:spTree>
    <p:extLst>
      <p:ext uri="{BB962C8B-B14F-4D97-AF65-F5344CB8AC3E}">
        <p14:creationId xmlns:p14="http://schemas.microsoft.com/office/powerpoint/2010/main" xmlns="" val="1799465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B5D76C1F-67B6-430A-A4D3-ABEEC458176E}" type="datetimeFigureOut">
              <a:rPr lang="en-US"/>
              <a:pPr>
                <a:defRPr/>
              </a:pPr>
              <a:t>3/6/2015</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20917B3E-22B0-46F4-A798-C5C5CD972F12}" type="slidenum">
              <a:rPr lang="en-US"/>
              <a:pPr>
                <a:defRPr/>
              </a:pPr>
              <a:t>‹#›</a:t>
            </a:fld>
            <a:endParaRPr lang="en-US"/>
          </a:p>
        </p:txBody>
      </p:sp>
    </p:spTree>
    <p:extLst>
      <p:ext uri="{BB962C8B-B14F-4D97-AF65-F5344CB8AC3E}">
        <p14:creationId xmlns:p14="http://schemas.microsoft.com/office/powerpoint/2010/main" xmlns="" val="3384139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F9E05955-E255-4E82-9D46-8E69B4B71850}"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D53BA7EF-3D25-43B6-BDC7-8DDEA5B0506F}" type="slidenum">
              <a:rPr lang="en-US"/>
              <a:pPr>
                <a:defRPr/>
              </a:pPr>
              <a:t>‹#›</a:t>
            </a:fld>
            <a:endParaRPr lang="en-US"/>
          </a:p>
        </p:txBody>
      </p:sp>
    </p:spTree>
    <p:extLst>
      <p:ext uri="{BB962C8B-B14F-4D97-AF65-F5344CB8AC3E}">
        <p14:creationId xmlns:p14="http://schemas.microsoft.com/office/powerpoint/2010/main" xmlns="" val="33083431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CB0F4EB4-BF23-4F14-B6E1-E023E60E650A}" type="datetimeFigureOut">
              <a:rPr lang="en-US"/>
              <a:pPr>
                <a:defRPr/>
              </a:pPr>
              <a:t>3/6/2015</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cs typeface="+mn-cs"/>
              </a:defRPr>
            </a:lvl1pPr>
          </a:lstStyle>
          <a:p>
            <a:pPr>
              <a:defRPr/>
            </a:pPr>
            <a:fld id="{005B9F34-5561-4C6B-9ED0-402882176E60}" type="slidenum">
              <a:rPr lang="en-US"/>
              <a:pPr>
                <a:defRPr/>
              </a:pPr>
              <a:t>‹#›</a:t>
            </a:fld>
            <a:endParaRPr lang="en-US"/>
          </a:p>
        </p:txBody>
      </p:sp>
    </p:spTree>
    <p:extLst>
      <p:ext uri="{BB962C8B-B14F-4D97-AF65-F5344CB8AC3E}">
        <p14:creationId xmlns:p14="http://schemas.microsoft.com/office/powerpoint/2010/main" xmlns="" val="58717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2A187B-E26F-4EF7-A5DF-4984208507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EDD583-39E4-4C62-9884-74902D5229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C81FB9-1A5A-4F0B-93F8-220145E1F7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D3446A-CC5A-4F95-830D-D2419C77EF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3C721C-0043-4DD5-BE61-8FCD579EE2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81D3CBC-4B83-416B-9CF2-F4E770C80084}" type="slidenum">
              <a:rPr lang="en-US"/>
              <a:pPr>
                <a:defRPr/>
              </a:pPr>
              <a:t>‹#›</a:t>
            </a:fld>
            <a:endParaRPr lang="en-US"/>
          </a:p>
        </p:txBody>
      </p:sp>
      <p:pic>
        <p:nvPicPr>
          <p:cNvPr id="1031" name="Picture 7"/>
          <p:cNvPicPr>
            <a:picLocks noChangeAspect="1" noChangeArrowheads="1"/>
          </p:cNvPicPr>
          <p:nvPr userDrawn="1"/>
        </p:nvPicPr>
        <p:blipFill>
          <a:blip r:embed="rId13" cstate="print"/>
          <a:srcRect/>
          <a:stretch>
            <a:fillRect/>
          </a:stretch>
        </p:blipFill>
        <p:spPr bwMode="auto">
          <a:xfrm>
            <a:off x="152400" y="6096000"/>
            <a:ext cx="1824038"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mn-lt"/>
                <a:cs typeface="+mn-cs"/>
              </a:defRPr>
            </a:lvl1pPr>
          </a:lstStyle>
          <a:p>
            <a:pPr>
              <a:defRPr/>
            </a:pPr>
            <a:fld id="{05631582-A05E-4D37-8089-35BCF98A90D6}" type="datetimeFigureOut">
              <a:rPr lang="en-US"/>
              <a:pPr>
                <a:defRPr/>
              </a:pPr>
              <a:t>3/6/2015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anose="020F0502020204030204" pitchFamily="34" charset="0"/>
                <a:cs typeface="Arial" panose="020B0604020202020204" pitchFamily="34" charset="0"/>
              </a:defRPr>
            </a:lvl1pPr>
          </a:lstStyle>
          <a:p>
            <a:pPr>
              <a:defRPr/>
            </a:pPr>
            <a:fld id="{1D79FF09-9154-4539-B6FA-59FBC726F135}" type="slidenum">
              <a:rPr lang="en-US" altLang="en-US"/>
              <a:pPr>
                <a:defRPr/>
              </a:pPr>
              <a:t>‹#›</a:t>
            </a:fld>
            <a:endParaRPr lang="en-US" altLang="en-US"/>
          </a:p>
        </p:txBody>
      </p:sp>
    </p:spTree>
    <p:extLst>
      <p:ext uri="{BB962C8B-B14F-4D97-AF65-F5344CB8AC3E}">
        <p14:creationId xmlns:p14="http://schemas.microsoft.com/office/powerpoint/2010/main" xmlns="" val="16956994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95BA891C-6AB9-4BF1-9F81-3B4BC6F99C4F}" type="slidenum">
              <a:rPr lang="en-US">
                <a:solidFill>
                  <a:srgbClr val="000000"/>
                </a:solidFill>
                <a:latin typeface="Arial" panose="020B0604020202020204" pitchFamily="34" charset="0"/>
              </a:rPr>
              <a:pPr>
                <a:defRPr/>
              </a:pPr>
              <a:t>‹#›</a:t>
            </a:fld>
            <a:endParaRPr lang="en-US">
              <a:solidFill>
                <a:srgbClr val="000000"/>
              </a:solidFill>
              <a:latin typeface="Arial" panose="020B0604020202020204" pitchFamily="34" charset="0"/>
            </a:endParaRPr>
          </a:p>
        </p:txBody>
      </p:sp>
      <p:pic>
        <p:nvPicPr>
          <p:cNvPr id="1031" name="Picture 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096000"/>
            <a:ext cx="1824038"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9056772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mn-lt"/>
                <a:cs typeface="+mn-cs"/>
              </a:defRPr>
            </a:lvl1pPr>
          </a:lstStyle>
          <a:p>
            <a:pPr>
              <a:defRPr/>
            </a:pPr>
            <a:fld id="{C8F62672-CDE2-460C-95D4-ED1ED86BF2B7}" type="datetimeFigureOut">
              <a:rPr lang="en-US"/>
              <a:pPr>
                <a:defRPr/>
              </a:pPr>
              <a:t>3/6/2015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anose="020F0502020204030204" pitchFamily="34" charset="0"/>
                <a:cs typeface="Arial" panose="020B0604020202020204" pitchFamily="34" charset="0"/>
              </a:defRPr>
            </a:lvl1pPr>
          </a:lstStyle>
          <a:p>
            <a:pPr>
              <a:defRPr/>
            </a:pPr>
            <a:fld id="{1523E4E0-CFFC-4EAE-BC17-A4CC92C48613}" type="slidenum">
              <a:rPr lang="en-US"/>
              <a:pPr>
                <a:defRPr/>
              </a:pPr>
              <a:t>‹#›</a:t>
            </a:fld>
            <a:endParaRPr lang="en-US"/>
          </a:p>
        </p:txBody>
      </p:sp>
    </p:spTree>
    <p:extLst>
      <p:ext uri="{BB962C8B-B14F-4D97-AF65-F5344CB8AC3E}">
        <p14:creationId xmlns:p14="http://schemas.microsoft.com/office/powerpoint/2010/main" xmlns="" val="397033678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Title 1"/>
          <p:cNvSpPr>
            <a:spLocks noGrp="1"/>
          </p:cNvSpPr>
          <p:nvPr>
            <p:ph type="ctrTitle"/>
          </p:nvPr>
        </p:nvSpPr>
        <p:spPr>
          <a:xfrm>
            <a:off x="685800" y="1516062"/>
            <a:ext cx="7183438" cy="1150938"/>
          </a:xfrm>
        </p:spPr>
        <p:txBody>
          <a:bodyPr/>
          <a:lstStyle/>
          <a:p>
            <a:pPr eaLnBrk="1" hangingPunct="1"/>
            <a:r>
              <a:rPr lang="en-ZA" altLang="en-US" sz="3600" b="1" dirty="0" smtClean="0">
                <a:solidFill>
                  <a:srgbClr val="FFFF00"/>
                </a:solidFill>
              </a:rPr>
              <a:t>DECISIONS ON APPLICATIONS FOR POSTPONEMENT OF COMPLIANCE TIME-FRAMES: AQA S21</a:t>
            </a:r>
            <a:endParaRPr lang="en-US" altLang="en-US" sz="3600" dirty="0" smtClean="0">
              <a:solidFill>
                <a:srgbClr val="FFFF00"/>
              </a:solidFill>
            </a:endParaRPr>
          </a:p>
        </p:txBody>
      </p:sp>
      <p:sp>
        <p:nvSpPr>
          <p:cNvPr id="40963" name="TextBox 3"/>
          <p:cNvSpPr txBox="1">
            <a:spLocks noChangeArrowheads="1"/>
          </p:cNvSpPr>
          <p:nvPr/>
        </p:nvSpPr>
        <p:spPr bwMode="auto">
          <a:xfrm>
            <a:off x="3200400" y="5380038"/>
            <a:ext cx="4953000" cy="1477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ZA" sz="1800" b="1" dirty="0" smtClean="0">
                <a:solidFill>
                  <a:srgbClr val="000000"/>
                </a:solidFill>
                <a:latin typeface="Arial" panose="020B0604020202020204" pitchFamily="34" charset="0"/>
                <a:cs typeface="Arial" panose="020B0604020202020204" pitchFamily="34" charset="0"/>
              </a:rPr>
              <a:t>Dr Thuli N. Mdluli</a:t>
            </a:r>
          </a:p>
          <a:p>
            <a:pPr>
              <a:spcBef>
                <a:spcPct val="0"/>
              </a:spcBef>
              <a:buFontTx/>
              <a:buNone/>
            </a:pPr>
            <a:r>
              <a:rPr lang="en-ZA" sz="1800" b="1" dirty="0" smtClean="0">
                <a:solidFill>
                  <a:srgbClr val="000000"/>
                </a:solidFill>
                <a:latin typeface="Arial" panose="020B0604020202020204" pitchFamily="34" charset="0"/>
                <a:cs typeface="Arial" panose="020B0604020202020204" pitchFamily="34" charset="0"/>
              </a:rPr>
              <a:t>National Air Quality Officer</a:t>
            </a:r>
          </a:p>
          <a:p>
            <a:pPr>
              <a:spcBef>
                <a:spcPct val="0"/>
              </a:spcBef>
              <a:buFontTx/>
              <a:buNone/>
            </a:pPr>
            <a:r>
              <a:rPr lang="en-ZA" sz="1800" b="1" dirty="0" smtClean="0">
                <a:solidFill>
                  <a:srgbClr val="000000"/>
                </a:solidFill>
                <a:latin typeface="Arial" panose="020B0604020202020204" pitchFamily="34" charset="0"/>
                <a:cs typeface="Arial" panose="020B0604020202020204" pitchFamily="34" charset="0"/>
              </a:rPr>
              <a:t>MEDIA Briefing AQM</a:t>
            </a:r>
          </a:p>
          <a:p>
            <a:pPr>
              <a:spcBef>
                <a:spcPct val="0"/>
              </a:spcBef>
              <a:buFontTx/>
              <a:buNone/>
            </a:pPr>
            <a:r>
              <a:rPr lang="en-ZA" sz="1800" b="1" dirty="0" smtClean="0">
                <a:solidFill>
                  <a:srgbClr val="000000"/>
                </a:solidFill>
                <a:latin typeface="Arial" panose="020B0604020202020204" pitchFamily="34" charset="0"/>
                <a:cs typeface="Arial" panose="020B0604020202020204" pitchFamily="34" charset="0"/>
              </a:rPr>
              <a:t>Parliament</a:t>
            </a:r>
          </a:p>
          <a:p>
            <a:pPr>
              <a:spcBef>
                <a:spcPct val="0"/>
              </a:spcBef>
              <a:buFontTx/>
              <a:buNone/>
            </a:pPr>
            <a:r>
              <a:rPr lang="en-ZA" sz="1800" b="1" dirty="0" smtClean="0">
                <a:solidFill>
                  <a:srgbClr val="000000"/>
                </a:solidFill>
                <a:latin typeface="Arial" panose="020B0604020202020204" pitchFamily="34" charset="0"/>
                <a:cs typeface="Arial" panose="020B0604020202020204" pitchFamily="34" charset="0"/>
              </a:rPr>
              <a:t>24 February 2015  </a:t>
            </a:r>
          </a:p>
        </p:txBody>
      </p:sp>
      <p:sp>
        <p:nvSpPr>
          <p:cNvPr id="4" name="TextBox 8"/>
          <p:cNvSpPr txBox="1">
            <a:spLocks noChangeArrowheads="1"/>
          </p:cNvSpPr>
          <p:nvPr/>
        </p:nvSpPr>
        <p:spPr bwMode="auto">
          <a:xfrm>
            <a:off x="2971800" y="4953000"/>
            <a:ext cx="388620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panose="020B0604020202020204" pitchFamily="34" charset="0"/>
              </a:defRPr>
            </a:lvl1pPr>
            <a:lvl2pPr marL="742950" indent="-285750" defTabSz="457200" eaLnBrk="0" hangingPunct="0">
              <a:defRPr>
                <a:solidFill>
                  <a:schemeClr val="tx1"/>
                </a:solidFill>
                <a:latin typeface="Arial" panose="020B0604020202020204" pitchFamily="34" charset="0"/>
              </a:defRPr>
            </a:lvl2pPr>
            <a:lvl3pPr marL="1143000" indent="-228600" defTabSz="457200" eaLnBrk="0" hangingPunct="0">
              <a:defRPr>
                <a:solidFill>
                  <a:schemeClr val="tx1"/>
                </a:solidFill>
                <a:latin typeface="Arial" panose="020B0604020202020204" pitchFamily="34" charset="0"/>
              </a:defRPr>
            </a:lvl3pPr>
            <a:lvl4pPr marL="1600200" indent="-228600" defTabSz="457200" eaLnBrk="0" hangingPunct="0">
              <a:defRPr>
                <a:solidFill>
                  <a:schemeClr val="tx1"/>
                </a:solidFill>
                <a:latin typeface="Arial" panose="020B0604020202020204" pitchFamily="34" charset="0"/>
              </a:defRPr>
            </a:lvl4pPr>
            <a:lvl5pPr marL="2057400" indent="-228600" defTabSz="4572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solidFill>
                  <a:srgbClr val="FFFFFF"/>
                </a:solidFill>
                <a:latin typeface="Calibri" panose="020F0502020204030204" pitchFamily="34" charset="0"/>
                <a:cs typeface="Arial" panose="020B0604020202020204" pitchFamily="34" charset="0"/>
              </a:rPr>
              <a:t>Climate Change and Air Quality</a:t>
            </a:r>
            <a:endParaRPr lang="en-US" altLang="en-US" dirty="0">
              <a:solidFill>
                <a:srgbClr val="FFFFFF"/>
              </a:solidFill>
              <a:latin typeface="Calibri" panose="020F0502020204030204" pitchFamily="34" charset="0"/>
              <a:cs typeface="Arial" panose="020B0604020202020204" pitchFamily="34" charset="0"/>
            </a:endParaRPr>
          </a:p>
          <a:p>
            <a:pPr eaLnBrk="1" hangingPunct="1"/>
            <a:endParaRPr lang="en-US" altLang="en-US" sz="1200" dirty="0">
              <a:solidFill>
                <a:srgbClr val="000000"/>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2837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ZA" dirty="0" smtClean="0"/>
              <a:t>Applications Received</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84890448"/>
              </p:ext>
            </p:extLst>
          </p:nvPr>
        </p:nvGraphicFramePr>
        <p:xfrm>
          <a:off x="457200" y="801793"/>
          <a:ext cx="7737764" cy="4174070"/>
        </p:xfrm>
        <a:graphic>
          <a:graphicData uri="http://schemas.openxmlformats.org/drawingml/2006/table">
            <a:tbl>
              <a:tblPr firstRow="1" bandRow="1">
                <a:tableStyleId>{5C22544A-7EE6-4342-B048-85BDC9FD1C3A}</a:tableStyleId>
              </a:tblPr>
              <a:tblGrid>
                <a:gridCol w="3250853"/>
                <a:gridCol w="1896111"/>
                <a:gridCol w="2590800"/>
              </a:tblGrid>
              <a:tr h="417407">
                <a:tc>
                  <a:txBody>
                    <a:bodyPr/>
                    <a:lstStyle/>
                    <a:p>
                      <a:r>
                        <a:rPr lang="en-ZA" sz="2000" dirty="0" smtClean="0">
                          <a:solidFill>
                            <a:schemeClr val="tx1"/>
                          </a:solidFill>
                          <a:latin typeface="Arial Narrow" panose="020B0606020202030204" pitchFamily="34" charset="0"/>
                        </a:rPr>
                        <a:t>APPLICANT</a:t>
                      </a:r>
                      <a:endParaRPr lang="en-ZA" sz="2000" dirty="0">
                        <a:solidFill>
                          <a:schemeClr val="tx1"/>
                        </a:solidFill>
                        <a:latin typeface="Arial Narrow" panose="020B0606020202030204" pitchFamily="34" charset="0"/>
                      </a:endParaRPr>
                    </a:p>
                  </a:txBody>
                  <a:tcPr/>
                </a:tc>
                <a:tc>
                  <a:txBody>
                    <a:bodyPr/>
                    <a:lstStyle/>
                    <a:p>
                      <a:r>
                        <a:rPr lang="en-ZA" sz="2000" dirty="0" smtClean="0">
                          <a:solidFill>
                            <a:schemeClr val="tx1"/>
                          </a:solidFill>
                          <a:latin typeface="Arial Narrow" panose="020B0606020202030204" pitchFamily="34" charset="0"/>
                        </a:rPr>
                        <a:t>PROVINCE</a:t>
                      </a:r>
                      <a:endParaRPr lang="en-ZA" sz="2000" dirty="0">
                        <a:solidFill>
                          <a:schemeClr val="tx1"/>
                        </a:solidFill>
                        <a:latin typeface="Arial Narrow" panose="020B0606020202030204" pitchFamily="34" charset="0"/>
                      </a:endParaRPr>
                    </a:p>
                  </a:txBody>
                  <a:tcPr/>
                </a:tc>
                <a:tc>
                  <a:txBody>
                    <a:bodyPr/>
                    <a:lstStyle/>
                    <a:p>
                      <a:r>
                        <a:rPr lang="en-ZA" sz="2000" dirty="0" smtClean="0">
                          <a:solidFill>
                            <a:schemeClr val="tx1"/>
                          </a:solidFill>
                          <a:latin typeface="Arial Narrow" panose="020B0606020202030204" pitchFamily="34" charset="0"/>
                        </a:rPr>
                        <a:t>LICENSING AUTHORITY</a:t>
                      </a:r>
                      <a:endParaRPr lang="en-ZA" sz="2000" dirty="0">
                        <a:solidFill>
                          <a:schemeClr val="tx1"/>
                        </a:solidFill>
                        <a:latin typeface="Arial Narrow" panose="020B0606020202030204" pitchFamily="34" charset="0"/>
                      </a:endParaRPr>
                    </a:p>
                  </a:txBody>
                  <a:tcPr/>
                </a:tc>
              </a:tr>
              <a:tr h="417407">
                <a:tc>
                  <a:txBody>
                    <a:bodyPr/>
                    <a:lstStyle/>
                    <a:p>
                      <a:pPr algn="just">
                        <a:lnSpc>
                          <a:spcPct val="115000"/>
                        </a:lnSpc>
                        <a:spcAft>
                          <a:spcPts val="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Shell Polokwane </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Facility</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Limpopo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Capricorn DM</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just">
                        <a:lnSpc>
                          <a:spcPct val="115000"/>
                        </a:lnSpc>
                        <a:spcAft>
                          <a:spcPts val="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Shell</a:t>
                      </a:r>
                      <a:r>
                        <a:rPr lang="en-GB" sz="20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Port </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Elizabeth Facility</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Eastern Cape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Nelson Mandela Metro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just">
                        <a:lnSpc>
                          <a:spcPct val="115000"/>
                        </a:lnSpc>
                        <a:spcAft>
                          <a:spcPts val="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Shell Ladysmith </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Facility</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Kwazulu-Natal</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Uthukela DM</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just">
                        <a:lnSpc>
                          <a:spcPct val="115000"/>
                        </a:lnSpc>
                        <a:spcAft>
                          <a:spcPts val="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Shell Kimberly </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Facility</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Northern Cape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Francis Baard DM</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just">
                        <a:lnSpc>
                          <a:spcPct val="115000"/>
                        </a:lnSpc>
                        <a:spcAft>
                          <a:spcPts val="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Total Polokwane </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Facility</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Limpopo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Capricorn DM</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r>
              <a:tr h="417407">
                <a:tc>
                  <a:txBody>
                    <a:bodyPr/>
                    <a:lstStyle/>
                    <a:p>
                      <a:pPr algn="just">
                        <a:lnSpc>
                          <a:spcPct val="115000"/>
                        </a:lnSpc>
                        <a:spcAft>
                          <a:spcPts val="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Total Bethlehem </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Facility</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Free State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Thabo Mofutsanyane DM</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r>
              <a:tr h="417407">
                <a:tc>
                  <a:txBody>
                    <a:bodyPr/>
                    <a:lstStyle/>
                    <a:p>
                      <a:pPr algn="just">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Engen</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Kwazulu-Natal</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Ethekwini</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Metro</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r>
              <a:tr h="417407">
                <a:tc>
                  <a:txBody>
                    <a:bodyPr/>
                    <a:lstStyle/>
                    <a:p>
                      <a:pPr algn="just">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Chevron*</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Western Cape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Cape Town Metro</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r>
              <a:tr h="417407">
                <a:tc>
                  <a:txBody>
                    <a:bodyPr/>
                    <a:lstStyle/>
                    <a:p>
                      <a:pPr algn="just">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PFG*</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Gauteng</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Ekurhuleni </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3" name="TextBox 2"/>
          <p:cNvSpPr txBox="1"/>
          <p:nvPr/>
        </p:nvSpPr>
        <p:spPr>
          <a:xfrm>
            <a:off x="609600" y="5105400"/>
            <a:ext cx="7467600" cy="923330"/>
          </a:xfrm>
          <a:prstGeom prst="rect">
            <a:avLst/>
          </a:prstGeom>
          <a:noFill/>
        </p:spPr>
        <p:txBody>
          <a:bodyPr wrap="square" rtlCol="0">
            <a:spAutoFit/>
          </a:bodyPr>
          <a:lstStyle/>
          <a:p>
            <a:r>
              <a:rPr lang="en-GB" dirty="0"/>
              <a:t>* Processing of applications not concluded due to outstanding information. </a:t>
            </a:r>
            <a:endParaRPr lang="en-ZA" dirty="0"/>
          </a:p>
          <a:p>
            <a:endParaRPr lang="en-ZA" dirty="0"/>
          </a:p>
        </p:txBody>
      </p:sp>
    </p:spTree>
    <p:extLst>
      <p:ext uri="{BB962C8B-B14F-4D97-AF65-F5344CB8AC3E}">
        <p14:creationId xmlns:p14="http://schemas.microsoft.com/office/powerpoint/2010/main" xmlns="" val="1589287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ZA" dirty="0" smtClean="0"/>
              <a:t>General Approach</a:t>
            </a:r>
            <a:endParaRPr lang="en-ZA" dirty="0"/>
          </a:p>
        </p:txBody>
      </p:sp>
      <p:sp>
        <p:nvSpPr>
          <p:cNvPr id="3" name="Content Placeholder 2"/>
          <p:cNvSpPr>
            <a:spLocks noGrp="1"/>
          </p:cNvSpPr>
          <p:nvPr>
            <p:ph idx="1"/>
          </p:nvPr>
        </p:nvSpPr>
        <p:spPr>
          <a:xfrm>
            <a:off x="457200" y="990600"/>
            <a:ext cx="8229600" cy="4525963"/>
          </a:xfrm>
        </p:spPr>
        <p:txBody>
          <a:bodyPr/>
          <a:lstStyle/>
          <a:p>
            <a:r>
              <a:rPr lang="en-ZA" sz="2800" dirty="0" smtClean="0"/>
              <a:t>Standard Operating Procedure </a:t>
            </a:r>
          </a:p>
          <a:p>
            <a:r>
              <a:rPr lang="en-ZA" sz="2800" dirty="0" smtClean="0"/>
              <a:t>Checking compliance with legislated requirements:</a:t>
            </a:r>
          </a:p>
          <a:p>
            <a:pPr lvl="1"/>
            <a:r>
              <a:rPr lang="en-ZA" sz="2000" dirty="0" smtClean="0">
                <a:solidFill>
                  <a:srgbClr val="0070C0"/>
                </a:solidFill>
              </a:rPr>
              <a:t>Atmospheric Impact Report</a:t>
            </a:r>
          </a:p>
          <a:p>
            <a:pPr lvl="1"/>
            <a:r>
              <a:rPr lang="en-ZA" sz="2000" dirty="0" smtClean="0">
                <a:solidFill>
                  <a:srgbClr val="0070C0"/>
                </a:solidFill>
              </a:rPr>
              <a:t>Regulations for Atmospheric Dispersion Modelling</a:t>
            </a:r>
          </a:p>
          <a:p>
            <a:pPr lvl="1"/>
            <a:r>
              <a:rPr lang="en-ZA" sz="2000" dirty="0" smtClean="0">
                <a:solidFill>
                  <a:srgbClr val="0070C0"/>
                </a:solidFill>
              </a:rPr>
              <a:t>Public Participation</a:t>
            </a:r>
          </a:p>
          <a:p>
            <a:r>
              <a:rPr lang="en-ZA" sz="2800" dirty="0" smtClean="0"/>
              <a:t>Maintained current performance and set stricter limits in specific cases where current performance is less than standard– no emission caps</a:t>
            </a:r>
          </a:p>
          <a:p>
            <a:r>
              <a:rPr lang="en-ZA" sz="2800" dirty="0" smtClean="0"/>
              <a:t>Analysis conducted per pollutant and per facility – some units in facilities already in compliance</a:t>
            </a:r>
          </a:p>
          <a:p>
            <a:r>
              <a:rPr lang="en-ZA" dirty="0" smtClean="0"/>
              <a:t>Postponements: for existing plants who require more time to comply to legislation </a:t>
            </a:r>
            <a:r>
              <a:rPr lang="en-ZA" sz="2400" dirty="0" smtClean="0"/>
              <a:t>(</a:t>
            </a:r>
            <a:r>
              <a:rPr lang="en-ZA" sz="2400" dirty="0" smtClean="0">
                <a:solidFill>
                  <a:srgbClr val="0070C0"/>
                </a:solidFill>
              </a:rPr>
              <a:t>nature of plant or investment schedule</a:t>
            </a:r>
            <a:r>
              <a:rPr lang="en-ZA" sz="2400" dirty="0" smtClean="0"/>
              <a:t>)</a:t>
            </a:r>
            <a:endParaRPr lang="en-ZA" sz="2400" dirty="0"/>
          </a:p>
        </p:txBody>
      </p:sp>
    </p:spTree>
    <p:extLst>
      <p:ext uri="{BB962C8B-B14F-4D97-AF65-F5344CB8AC3E}">
        <p14:creationId xmlns:p14="http://schemas.microsoft.com/office/powerpoint/2010/main" xmlns="" val="142170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chor="t"/>
          <a:lstStyle/>
          <a:p>
            <a:r>
              <a:rPr lang="en-ZA" dirty="0" smtClean="0"/>
              <a:t>Summary of Postponement Decisions</a:t>
            </a:r>
            <a:endParaRPr lang="en-ZA" dirty="0"/>
          </a:p>
        </p:txBody>
      </p:sp>
      <p:sp>
        <p:nvSpPr>
          <p:cNvPr id="3" name="Content Placeholder 2"/>
          <p:cNvSpPr>
            <a:spLocks noGrp="1"/>
          </p:cNvSpPr>
          <p:nvPr>
            <p:ph idx="1"/>
          </p:nvPr>
        </p:nvSpPr>
        <p:spPr>
          <a:xfrm>
            <a:off x="304800" y="1295400"/>
            <a:ext cx="8382000" cy="5638800"/>
          </a:xfrm>
        </p:spPr>
        <p:txBody>
          <a:bodyPr/>
          <a:lstStyle/>
          <a:p>
            <a:r>
              <a:rPr lang="en-ZA" dirty="0" smtClean="0"/>
              <a:t>The tables below provide an overview of the postponement decision made by the Department.</a:t>
            </a:r>
          </a:p>
          <a:p>
            <a:r>
              <a:rPr lang="en-ZA" dirty="0" smtClean="0"/>
              <a:t>The decisions are per applicant and per facility.</a:t>
            </a:r>
          </a:p>
          <a:p>
            <a:r>
              <a:rPr lang="en-ZA" dirty="0" smtClean="0"/>
              <a:t>Red indicates cases whereby application for postponement was declined.</a:t>
            </a:r>
          </a:p>
          <a:p>
            <a:r>
              <a:rPr lang="en-ZA" dirty="0" smtClean="0"/>
              <a:t>Green indicates cases whereby application for postponement was granted</a:t>
            </a:r>
          </a:p>
          <a:p>
            <a:r>
              <a:rPr lang="en-ZA" dirty="0" smtClean="0"/>
              <a:t>Blue indicates cases whereby the applicant did not apply for postponement.</a:t>
            </a:r>
          </a:p>
        </p:txBody>
      </p:sp>
    </p:spTree>
    <p:extLst>
      <p:ext uri="{BB962C8B-B14F-4D97-AF65-F5344CB8AC3E}">
        <p14:creationId xmlns:p14="http://schemas.microsoft.com/office/powerpoint/2010/main" xmlns="" val="273683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Eskom</a:t>
            </a:r>
            <a:endParaRPr lang="en-ZA" sz="28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608025024"/>
              </p:ext>
            </p:extLst>
          </p:nvPr>
        </p:nvGraphicFramePr>
        <p:xfrm>
          <a:off x="171449" y="685806"/>
          <a:ext cx="8820147" cy="6019794"/>
        </p:xfrm>
        <a:graphic>
          <a:graphicData uri="http://schemas.openxmlformats.org/drawingml/2006/table">
            <a:tbl>
              <a:tblPr/>
              <a:tblGrid>
                <a:gridCol w="2575029"/>
                <a:gridCol w="1040853"/>
                <a:gridCol w="1040853"/>
                <a:gridCol w="1040853"/>
                <a:gridCol w="1040853"/>
                <a:gridCol w="1040853"/>
                <a:gridCol w="1040853"/>
              </a:tblGrid>
              <a:tr h="273627">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ZA" sz="1600" b="0" i="0" u="none" strike="noStrike">
                          <a:solidFill>
                            <a:srgbClr val="000000"/>
                          </a:solidFill>
                          <a:effectLst/>
                          <a:latin typeface="Calibri" panose="020F0502020204030204" pitchFamily="34" charset="0"/>
                        </a:rPr>
                        <a:t>PM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dirty="0">
                          <a:solidFill>
                            <a:srgbClr val="000000"/>
                          </a:solidFill>
                          <a:effectLst/>
                          <a:latin typeface="Calibri" panose="020F0502020204030204" pitchFamily="34" charset="0"/>
                        </a:rPr>
                        <a:t>SO2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NOx</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r>
              <a:tr h="273627">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627">
                <a:tc>
                  <a:txBody>
                    <a:bodyPr/>
                    <a:lstStyle/>
                    <a:p>
                      <a:pPr algn="l" fontAlgn="b"/>
                      <a:r>
                        <a:rPr lang="en-ZA" sz="1600" b="1" i="0" u="none" strike="noStrike" dirty="0">
                          <a:solidFill>
                            <a:srgbClr val="000000"/>
                          </a:solidFill>
                          <a:effectLst/>
                          <a:latin typeface="Calibri" panose="020F0502020204030204" pitchFamily="34" charset="0"/>
                        </a:rPr>
                        <a:t>ESKOM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627">
                <a:tc>
                  <a:txBody>
                    <a:bodyPr/>
                    <a:lstStyle/>
                    <a:p>
                      <a:pPr algn="l" fontAlgn="b"/>
                      <a:r>
                        <a:rPr lang="en-ZA" sz="1600" b="1" i="0" u="none" strike="noStrike" dirty="0">
                          <a:solidFill>
                            <a:srgbClr val="000000"/>
                          </a:solidFill>
                          <a:effectLst/>
                          <a:latin typeface="Calibri" panose="020F0502020204030204" pitchFamily="34" charset="0"/>
                        </a:rPr>
                        <a:t>ACACIA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ARNOT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FF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CAMDEN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DUVHA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GROOTVLEI</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HENDRINA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KENDAL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KOMATI</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KRIEL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LETHABO</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MAJUBA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3627">
                <a:tc>
                  <a:txBody>
                    <a:bodyPr/>
                    <a:lstStyle/>
                    <a:p>
                      <a:pPr algn="l" fontAlgn="b"/>
                      <a:r>
                        <a:rPr lang="en-ZA" sz="1600" b="1" i="0" u="none" strike="noStrike">
                          <a:solidFill>
                            <a:srgbClr val="000000"/>
                          </a:solidFill>
                          <a:effectLst/>
                          <a:latin typeface="Calibri" panose="020F0502020204030204" pitchFamily="34" charset="0"/>
                        </a:rPr>
                        <a:t>MATIMBA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MATLA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PORT REX</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7EE"/>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TUTUKA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627">
                <a:tc>
                  <a:txBody>
                    <a:bodyPr/>
                    <a:lstStyle/>
                    <a:p>
                      <a:pPr algn="l" fontAlgn="b"/>
                      <a:r>
                        <a:rPr lang="en-ZA" sz="1600" b="1" i="0" u="none" strike="noStrike" dirty="0">
                          <a:solidFill>
                            <a:srgbClr val="000000"/>
                          </a:solidFill>
                          <a:effectLst/>
                          <a:latin typeface="Calibri" panose="020F0502020204030204" pitchFamily="34" charset="0"/>
                        </a:rPr>
                        <a:t>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dirty="0">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NOT 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ZA" sz="1600" b="0" i="0" u="none" strike="noStrike" dirty="0">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73627">
                <a:tc>
                  <a:txBody>
                    <a:bodyPr/>
                    <a:lstStyle/>
                    <a:p>
                      <a:pPr algn="l" fontAlgn="b"/>
                      <a:r>
                        <a:rPr lang="en-ZA" sz="1600" b="1" i="0" u="none" strike="noStrike" dirty="0">
                          <a:solidFill>
                            <a:srgbClr val="000000"/>
                          </a:solidFill>
                          <a:effectLst/>
                          <a:latin typeface="Calibri" panose="020F0502020204030204" pitchFamily="34" charset="0"/>
                        </a:rPr>
                        <a:t>DID NOT APPLY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CE4"/>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CE4"/>
                    </a:solidFill>
                  </a:tcPr>
                </a:tc>
                <a:tc>
                  <a:txBody>
                    <a:bodyPr/>
                    <a:lstStyle/>
                    <a:p>
                      <a:pPr algn="r" fontAlgn="b"/>
                      <a:r>
                        <a:rPr lang="en-ZA" sz="1600" b="0" i="0" u="none" strike="noStrike" dirty="0">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CE4"/>
                    </a:solidFill>
                  </a:tcPr>
                </a:tc>
                <a:tc>
                  <a:txBody>
                    <a:bodyPr/>
                    <a:lstStyle/>
                    <a:p>
                      <a:pPr algn="r" fontAlgn="b"/>
                      <a:r>
                        <a:rPr lang="en-ZA" sz="16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CE4"/>
                    </a:solidFill>
                  </a:tcPr>
                </a:tc>
                <a:tc>
                  <a:txBody>
                    <a:bodyPr/>
                    <a:lstStyle/>
                    <a:p>
                      <a:pPr algn="r" fontAlgn="b"/>
                      <a:r>
                        <a:rPr lang="en-ZA"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CE4"/>
                    </a:solidFill>
                  </a:tcPr>
                </a:tc>
                <a:tc>
                  <a:txBody>
                    <a:bodyPr/>
                    <a:lstStyle/>
                    <a:p>
                      <a:pPr algn="r" fontAlgn="b"/>
                      <a:r>
                        <a:rPr lang="en-ZA" sz="1600" b="0" i="0" u="none" strike="noStrike" dirty="0">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DCE4"/>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PPC</a:t>
            </a:r>
            <a:endParaRPr lang="en-ZA" sz="2800"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1023485431"/>
              </p:ext>
            </p:extLst>
          </p:nvPr>
        </p:nvGraphicFramePr>
        <p:xfrm>
          <a:off x="228600" y="609599"/>
          <a:ext cx="8686799" cy="5313870"/>
        </p:xfrm>
        <a:graphic>
          <a:graphicData uri="http://schemas.openxmlformats.org/drawingml/2006/table">
            <a:tbl>
              <a:tblPr/>
              <a:tblGrid>
                <a:gridCol w="2536097"/>
                <a:gridCol w="1025117"/>
                <a:gridCol w="1025117"/>
                <a:gridCol w="1025117"/>
                <a:gridCol w="1025117"/>
                <a:gridCol w="1025117"/>
                <a:gridCol w="1025117"/>
              </a:tblGrid>
              <a:tr h="531387">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ZA" sz="1600" b="0" i="0" u="none" strike="noStrike" dirty="0">
                          <a:solidFill>
                            <a:srgbClr val="000000"/>
                          </a:solidFill>
                          <a:effectLst/>
                          <a:latin typeface="Calibri" panose="020F0502020204030204" pitchFamily="34" charset="0"/>
                        </a:rPr>
                        <a:t>PM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rowSpan="2" gridSpan="4">
                  <a:txBody>
                    <a:bodyPr/>
                    <a:lstStyle/>
                    <a:p>
                      <a:pPr algn="ctr" fontAlgn="b"/>
                      <a:r>
                        <a:rPr lang="en-ZA" sz="1600" b="1" i="0" u="none" strike="noStrike" dirty="0" smtClean="0">
                          <a:solidFill>
                            <a:srgbClr val="000000"/>
                          </a:solidFill>
                          <a:effectLst/>
                          <a:latin typeface="Calibri" panose="020F0502020204030204" pitchFamily="34" charset="0"/>
                        </a:rPr>
                        <a:t>ALL OTHER </a:t>
                      </a:r>
                      <a:r>
                        <a:rPr lang="en-ZA" sz="1600" b="1" i="0" u="none" strike="noStrike" dirty="0">
                          <a:solidFill>
                            <a:srgbClr val="000000"/>
                          </a:solidFill>
                          <a:effectLst/>
                          <a:latin typeface="Calibri" panose="020F0502020204030204" pitchFamily="34" charset="0"/>
                        </a:rPr>
                        <a:t>POLLUTANTS NOT APPLIED FOR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ZA"/>
                    </a:p>
                  </a:txBody>
                  <a:tcPr/>
                </a:tc>
                <a:tc rowSpan="2" hMerge="1">
                  <a:txBody>
                    <a:bodyPr/>
                    <a:lstStyle/>
                    <a:p>
                      <a:endParaRPr lang="en-ZA"/>
                    </a:p>
                  </a:txBody>
                  <a:tcPr/>
                </a:tc>
                <a:tc rowSpan="2" hMerge="1">
                  <a:txBody>
                    <a:bodyPr/>
                    <a:lstStyle/>
                    <a:p>
                      <a:endParaRPr lang="en-ZA"/>
                    </a:p>
                  </a:txBody>
                  <a:tcPr/>
                </a:tc>
              </a:tr>
              <a:tr h="531387">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r>
              <a:tr h="531387">
                <a:tc>
                  <a:txBody>
                    <a:bodyPr/>
                    <a:lstStyle/>
                    <a:p>
                      <a:pPr algn="l" fontAlgn="b"/>
                      <a:r>
                        <a:rPr lang="en-ZA" sz="1600" b="1" i="0" u="none" strike="noStrike">
                          <a:solidFill>
                            <a:srgbClr val="000000"/>
                          </a:solidFill>
                          <a:effectLst/>
                          <a:latin typeface="Calibri" panose="020F0502020204030204" pitchFamily="34" charset="0"/>
                        </a:rPr>
                        <a:t>PPC</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DE HOEK</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DWAALBOOM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PORT ELIZABETH</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SLURRY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NOT 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64343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Anglo American Platinum</a:t>
            </a:r>
            <a:endParaRPr lang="en-ZA" sz="28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297425697"/>
              </p:ext>
            </p:extLst>
          </p:nvPr>
        </p:nvGraphicFramePr>
        <p:xfrm>
          <a:off x="228602" y="914404"/>
          <a:ext cx="8762997" cy="5124008"/>
        </p:xfrm>
        <a:graphic>
          <a:graphicData uri="http://schemas.openxmlformats.org/drawingml/2006/table">
            <a:tbl>
              <a:tblPr/>
              <a:tblGrid>
                <a:gridCol w="2866401"/>
                <a:gridCol w="982766"/>
                <a:gridCol w="982766"/>
                <a:gridCol w="982766"/>
                <a:gridCol w="982766"/>
                <a:gridCol w="982766"/>
                <a:gridCol w="982766"/>
              </a:tblGrid>
              <a:tr h="640501">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ZA" sz="1600" b="0" i="0" u="none" strike="noStrike" dirty="0">
                          <a:solidFill>
                            <a:srgbClr val="000000"/>
                          </a:solidFill>
                          <a:effectLst/>
                          <a:latin typeface="Calibri" panose="020F0502020204030204" pitchFamily="34" charset="0"/>
                        </a:rPr>
                        <a:t>SO2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rowSpan="2" gridSpan="4">
                  <a:txBody>
                    <a:bodyPr/>
                    <a:lstStyle/>
                    <a:p>
                      <a:pPr algn="ctr" fontAlgn="b"/>
                      <a:r>
                        <a:rPr lang="en-ZA" sz="1600" b="1" i="0" u="none" strike="noStrike">
                          <a:solidFill>
                            <a:srgbClr val="000000"/>
                          </a:solidFill>
                          <a:effectLst/>
                          <a:latin typeface="Calibri" panose="020F0502020204030204" pitchFamily="34" charset="0"/>
                        </a:rPr>
                        <a:t>ALL OTHER POLLUTANTS NOT APPLIED FOR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ZA"/>
                    </a:p>
                  </a:txBody>
                  <a:tcPr/>
                </a:tc>
                <a:tc rowSpan="2" hMerge="1">
                  <a:txBody>
                    <a:bodyPr/>
                    <a:lstStyle/>
                    <a:p>
                      <a:endParaRPr lang="en-ZA"/>
                    </a:p>
                  </a:txBody>
                  <a:tcPr/>
                </a:tc>
                <a:tc rowSpan="2" hMerge="1">
                  <a:txBody>
                    <a:bodyPr/>
                    <a:lstStyle/>
                    <a:p>
                      <a:endParaRPr lang="en-ZA"/>
                    </a:p>
                  </a:txBody>
                  <a:tcPr/>
                </a:tc>
              </a:tr>
              <a:tr h="640501">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r>
              <a:tr h="640501">
                <a:tc>
                  <a:txBody>
                    <a:bodyPr/>
                    <a:lstStyle/>
                    <a:p>
                      <a:pPr algn="l" fontAlgn="b"/>
                      <a:r>
                        <a:rPr lang="en-ZA" sz="1600" b="1" i="0" u="none" strike="noStrike">
                          <a:solidFill>
                            <a:srgbClr val="000000"/>
                          </a:solidFill>
                          <a:effectLst/>
                          <a:latin typeface="Calibri" panose="020F0502020204030204" pitchFamily="34" charset="0"/>
                        </a:rPr>
                        <a:t>ANGLO AMERICAN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501">
                <a:tc>
                  <a:txBody>
                    <a:bodyPr/>
                    <a:lstStyle/>
                    <a:p>
                      <a:pPr algn="l" fontAlgn="b"/>
                      <a:r>
                        <a:rPr lang="en-ZA" sz="1600" b="1" i="0" u="none" strike="noStrike">
                          <a:solidFill>
                            <a:srgbClr val="000000"/>
                          </a:solidFill>
                          <a:effectLst/>
                          <a:latin typeface="Calibri" panose="020F0502020204030204" pitchFamily="34" charset="0"/>
                        </a:rPr>
                        <a:t>MORTIMER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501">
                <a:tc>
                  <a:txBody>
                    <a:bodyPr/>
                    <a:lstStyle/>
                    <a:p>
                      <a:pPr algn="l" fontAlgn="b"/>
                      <a:r>
                        <a:rPr lang="en-ZA" sz="1600" b="1" i="0" u="none" strike="noStrike">
                          <a:solidFill>
                            <a:srgbClr val="000000"/>
                          </a:solidFill>
                          <a:effectLst/>
                          <a:latin typeface="Calibri" panose="020F0502020204030204" pitchFamily="34" charset="0"/>
                        </a:rPr>
                        <a:t>POLOKWANE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501">
                <a:tc>
                  <a:txBody>
                    <a:bodyPr/>
                    <a:lstStyle/>
                    <a:p>
                      <a:pPr algn="l" fontAlgn="b"/>
                      <a:r>
                        <a:rPr lang="en-ZA" sz="1600" b="1"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501">
                <a:tc>
                  <a:txBody>
                    <a:bodyPr/>
                    <a:lstStyle/>
                    <a:p>
                      <a:pPr algn="l" fontAlgn="b"/>
                      <a:r>
                        <a:rPr lang="en-ZA" sz="1600" b="1" i="0" u="none" strike="noStrike">
                          <a:solidFill>
                            <a:srgbClr val="000000"/>
                          </a:solidFill>
                          <a:effectLst/>
                          <a:latin typeface="Calibri" panose="020F0502020204030204" pitchFamily="34" charset="0"/>
                        </a:rPr>
                        <a:t>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501">
                <a:tc>
                  <a:txBody>
                    <a:bodyPr/>
                    <a:lstStyle/>
                    <a:p>
                      <a:pPr algn="l" fontAlgn="b"/>
                      <a:r>
                        <a:rPr lang="en-ZA" sz="1600" b="1" i="0" u="none" strike="noStrike">
                          <a:solidFill>
                            <a:srgbClr val="000000"/>
                          </a:solidFill>
                          <a:effectLst/>
                          <a:latin typeface="Calibri" panose="020F0502020204030204" pitchFamily="34" charset="0"/>
                        </a:rPr>
                        <a:t>NOT 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7520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SHELL</a:t>
            </a:r>
            <a:endParaRPr lang="en-ZA" sz="28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392455941"/>
              </p:ext>
            </p:extLst>
          </p:nvPr>
        </p:nvGraphicFramePr>
        <p:xfrm>
          <a:off x="381000" y="838198"/>
          <a:ext cx="8534399" cy="5313870"/>
        </p:xfrm>
        <a:graphic>
          <a:graphicData uri="http://schemas.openxmlformats.org/drawingml/2006/table">
            <a:tbl>
              <a:tblPr/>
              <a:tblGrid>
                <a:gridCol w="2791625"/>
                <a:gridCol w="957129"/>
                <a:gridCol w="957129"/>
                <a:gridCol w="957129"/>
                <a:gridCol w="957129"/>
                <a:gridCol w="957129"/>
                <a:gridCol w="957129"/>
              </a:tblGrid>
              <a:tr h="531387">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ZA" sz="1600" b="0" i="0" u="none" strike="noStrike">
                          <a:solidFill>
                            <a:srgbClr val="000000"/>
                          </a:solidFill>
                          <a:effectLst/>
                          <a:latin typeface="Calibri" panose="020F0502020204030204" pitchFamily="34" charset="0"/>
                        </a:rPr>
                        <a:t>TVOCs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rowSpan="2" gridSpan="4">
                  <a:txBody>
                    <a:bodyPr/>
                    <a:lstStyle/>
                    <a:p>
                      <a:pPr algn="ctr" fontAlgn="b"/>
                      <a:r>
                        <a:rPr lang="en-ZA" sz="1600" b="1" i="0" u="none" strike="noStrike" dirty="0">
                          <a:solidFill>
                            <a:srgbClr val="000000"/>
                          </a:solidFill>
                          <a:effectLst/>
                          <a:latin typeface="Calibri" panose="020F0502020204030204" pitchFamily="34" charset="0"/>
                        </a:rPr>
                        <a:t>ALL OTHER POLLUTANTS NOT APPLIED FOR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ZA"/>
                    </a:p>
                  </a:txBody>
                  <a:tcPr/>
                </a:tc>
                <a:tc rowSpan="2" hMerge="1">
                  <a:txBody>
                    <a:bodyPr/>
                    <a:lstStyle/>
                    <a:p>
                      <a:endParaRPr lang="en-ZA"/>
                    </a:p>
                  </a:txBody>
                  <a:tcPr/>
                </a:tc>
                <a:tc rowSpan="2" hMerge="1">
                  <a:txBody>
                    <a:bodyPr/>
                    <a:lstStyle/>
                    <a:p>
                      <a:endParaRPr lang="en-ZA"/>
                    </a:p>
                  </a:txBody>
                  <a:tcPr/>
                </a:tc>
              </a:tr>
              <a:tr h="531387">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r>
              <a:tr h="531387">
                <a:tc>
                  <a:txBody>
                    <a:bodyPr/>
                    <a:lstStyle/>
                    <a:p>
                      <a:pPr algn="l" fontAlgn="b"/>
                      <a:r>
                        <a:rPr lang="en-ZA" sz="1600" b="1" i="0" u="none" strike="noStrike">
                          <a:solidFill>
                            <a:srgbClr val="000000"/>
                          </a:solidFill>
                          <a:effectLst/>
                          <a:latin typeface="Calibri" panose="020F0502020204030204" pitchFamily="34" charset="0"/>
                        </a:rPr>
                        <a:t>SHELL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PORT ELIZABETH</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POLOKWANE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LADYSMITH</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KIMBERLY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1387">
                <a:tc>
                  <a:txBody>
                    <a:bodyPr/>
                    <a:lstStyle/>
                    <a:p>
                      <a:pPr algn="l" fontAlgn="b"/>
                      <a:r>
                        <a:rPr lang="en-ZA" sz="1600" b="1" i="0" u="none" strike="noStrike">
                          <a:solidFill>
                            <a:srgbClr val="000000"/>
                          </a:solidFill>
                          <a:effectLst/>
                          <a:latin typeface="Calibri" panose="020F0502020204030204" pitchFamily="34" charset="0"/>
                        </a:rPr>
                        <a:t>NOT 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600371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ENGEN</a:t>
            </a:r>
            <a:endParaRPr lang="en-ZA" sz="28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783525825"/>
              </p:ext>
            </p:extLst>
          </p:nvPr>
        </p:nvGraphicFramePr>
        <p:xfrm>
          <a:off x="133347" y="781049"/>
          <a:ext cx="8839202" cy="5562599"/>
        </p:xfrm>
        <a:graphic>
          <a:graphicData uri="http://schemas.openxmlformats.org/drawingml/2006/table">
            <a:tbl>
              <a:tblPr/>
              <a:tblGrid>
                <a:gridCol w="1828803"/>
                <a:gridCol w="1066800"/>
                <a:gridCol w="685800"/>
                <a:gridCol w="762000"/>
                <a:gridCol w="838200"/>
                <a:gridCol w="1228505"/>
                <a:gridCol w="809698"/>
                <a:gridCol w="809698"/>
                <a:gridCol w="809698"/>
              </a:tblGrid>
              <a:tr h="1317458">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ZA" sz="1600" b="0" i="0" u="none" strike="noStrike">
                          <a:solidFill>
                            <a:srgbClr val="000000"/>
                          </a:solidFill>
                          <a:effectLst/>
                          <a:latin typeface="Calibri" panose="020F0502020204030204" pitchFamily="34" charset="0"/>
                        </a:rPr>
                        <a:t>PM</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TVOCs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4">
                  <a:txBody>
                    <a:bodyPr/>
                    <a:lstStyle/>
                    <a:p>
                      <a:pPr algn="l" fontAlgn="b"/>
                      <a:r>
                        <a:rPr lang="en-ZA" sz="1600" b="1" i="0" u="none" strike="noStrike">
                          <a:solidFill>
                            <a:srgbClr val="000000"/>
                          </a:solidFill>
                          <a:effectLst/>
                          <a:latin typeface="Calibri" panose="020F0502020204030204" pitchFamily="34" charset="0"/>
                        </a:rPr>
                        <a:t>ALL OTHER POLLUTANTS NOT APPLIED FOR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r>
              <a:tr h="702644">
                <a:tc>
                  <a:txBody>
                    <a:bodyPr/>
                    <a:lstStyle/>
                    <a:p>
                      <a:pPr algn="l" fontAlgn="b"/>
                      <a:r>
                        <a:rPr lang="en-ZA" sz="1600" b="1"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644">
                <a:tc>
                  <a:txBody>
                    <a:bodyPr/>
                    <a:lstStyle/>
                    <a:p>
                      <a:pPr algn="l" fontAlgn="b"/>
                      <a:r>
                        <a:rPr lang="en-ZA" sz="1600" b="1" i="0" u="none" strike="noStrike">
                          <a:solidFill>
                            <a:srgbClr val="000000"/>
                          </a:solidFill>
                          <a:effectLst/>
                          <a:latin typeface="Calibri" panose="020F0502020204030204" pitchFamily="34" charset="0"/>
                        </a:rPr>
                        <a:t>ENGEN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644">
                <a:tc>
                  <a:txBody>
                    <a:bodyPr/>
                    <a:lstStyle/>
                    <a:p>
                      <a:pPr algn="l" fontAlgn="b"/>
                      <a:r>
                        <a:rPr lang="en-ZA" sz="1600" b="1"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644">
                <a:tc>
                  <a:txBody>
                    <a:bodyPr/>
                    <a:lstStyle/>
                    <a:p>
                      <a:pPr algn="l" fontAlgn="b"/>
                      <a:r>
                        <a:rPr lang="en-ZA" sz="1600" b="1" i="0" u="none" strike="noStrike">
                          <a:solidFill>
                            <a:srgbClr val="000000"/>
                          </a:solidFill>
                          <a:effectLst/>
                          <a:latin typeface="Calibri" panose="020F0502020204030204" pitchFamily="34" charset="0"/>
                        </a:rPr>
                        <a:t>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644">
                <a:tc>
                  <a:txBody>
                    <a:bodyPr/>
                    <a:lstStyle/>
                    <a:p>
                      <a:pPr algn="l" fontAlgn="b"/>
                      <a:r>
                        <a:rPr lang="en-ZA" sz="1600" b="1" i="0" u="none" strike="noStrike" dirty="0">
                          <a:solidFill>
                            <a:srgbClr val="000000"/>
                          </a:solidFill>
                          <a:effectLst/>
                          <a:latin typeface="Calibri" panose="020F0502020204030204" pitchFamily="34" charset="0"/>
                        </a:rPr>
                        <a:t>NOT 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ZA" sz="1600" b="0" i="0" u="none" strike="noStrike" dirty="0">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1921">
                <a:tc>
                  <a:txBody>
                    <a:bodyPr/>
                    <a:lstStyle/>
                    <a:p>
                      <a:pPr algn="l" fontAlgn="b"/>
                      <a:endParaRPr lang="en-ZA" sz="16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631607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TOTAL</a:t>
            </a:r>
            <a:endParaRPr lang="en-ZA" sz="28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565800292"/>
              </p:ext>
            </p:extLst>
          </p:nvPr>
        </p:nvGraphicFramePr>
        <p:xfrm>
          <a:off x="152401" y="1066796"/>
          <a:ext cx="8686801" cy="4741336"/>
        </p:xfrm>
        <a:graphic>
          <a:graphicData uri="http://schemas.openxmlformats.org/drawingml/2006/table">
            <a:tbl>
              <a:tblPr/>
              <a:tblGrid>
                <a:gridCol w="2841475"/>
                <a:gridCol w="974221"/>
                <a:gridCol w="974221"/>
                <a:gridCol w="974221"/>
                <a:gridCol w="974221"/>
                <a:gridCol w="974221"/>
                <a:gridCol w="974221"/>
              </a:tblGrid>
              <a:tr h="592667">
                <a:tc>
                  <a:txBody>
                    <a:bodyPr/>
                    <a:lstStyle/>
                    <a:p>
                      <a:pPr algn="l" fontAlgn="b"/>
                      <a:r>
                        <a:rPr lang="en-ZA" sz="16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ZA" sz="1600" b="0" i="0" u="none" strike="noStrike">
                          <a:solidFill>
                            <a:srgbClr val="000000"/>
                          </a:solidFill>
                          <a:effectLst/>
                          <a:latin typeface="Calibri" panose="020F0502020204030204" pitchFamily="34" charset="0"/>
                        </a:rPr>
                        <a:t>TVOCs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rowSpan="2" gridSpan="4">
                  <a:txBody>
                    <a:bodyPr/>
                    <a:lstStyle/>
                    <a:p>
                      <a:pPr algn="ctr" fontAlgn="b"/>
                      <a:r>
                        <a:rPr lang="en-ZA" sz="1600" b="1" i="0" u="none" strike="noStrike">
                          <a:solidFill>
                            <a:srgbClr val="000000"/>
                          </a:solidFill>
                          <a:effectLst/>
                          <a:latin typeface="Calibri" panose="020F0502020204030204" pitchFamily="34" charset="0"/>
                        </a:rPr>
                        <a:t>ALL OTHER POLLUTANTS NOT APPLIED FOR</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ZA"/>
                    </a:p>
                  </a:txBody>
                  <a:tcPr/>
                </a:tc>
                <a:tc rowSpan="2" hMerge="1">
                  <a:txBody>
                    <a:bodyPr/>
                    <a:lstStyle/>
                    <a:p>
                      <a:endParaRPr lang="en-ZA"/>
                    </a:p>
                  </a:txBody>
                  <a:tcPr/>
                </a:tc>
                <a:tc rowSpan="2" hMerge="1">
                  <a:txBody>
                    <a:bodyPr/>
                    <a:lstStyle/>
                    <a:p>
                      <a:endParaRPr lang="en-ZA"/>
                    </a:p>
                  </a:txBody>
                  <a:tcPr/>
                </a:tc>
              </a:tr>
              <a:tr h="592667">
                <a:tc>
                  <a:txBody>
                    <a:bodyPr/>
                    <a:lstStyle/>
                    <a:p>
                      <a:pPr algn="l" fontAlgn="b"/>
                      <a:r>
                        <a:rPr lang="en-ZA" sz="1600" b="1"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vMerge="1">
                  <a:txBody>
                    <a:bodyPr/>
                    <a:lstStyle/>
                    <a:p>
                      <a:endParaRPr lang="en-ZA"/>
                    </a:p>
                  </a:txBody>
                  <a:tcPr/>
                </a:tc>
                <a:tc hMerge="1" vMerge="1">
                  <a:txBody>
                    <a:bodyPr/>
                    <a:lstStyle/>
                    <a:p>
                      <a:endParaRPr lang="en-ZA"/>
                    </a:p>
                  </a:txBody>
                  <a:tcPr/>
                </a:tc>
                <a:tc hMerge="1" vMerge="1">
                  <a:txBody>
                    <a:bodyPr/>
                    <a:lstStyle/>
                    <a:p>
                      <a:endParaRPr lang="en-ZA"/>
                    </a:p>
                  </a:txBody>
                  <a:tcPr/>
                </a:tc>
                <a:tc hMerge="1" vMerge="1">
                  <a:txBody>
                    <a:bodyPr/>
                    <a:lstStyle/>
                    <a:p>
                      <a:endParaRPr lang="en-ZA"/>
                    </a:p>
                  </a:txBody>
                  <a:tcPr/>
                </a:tc>
              </a:tr>
              <a:tr h="592667">
                <a:tc>
                  <a:txBody>
                    <a:bodyPr/>
                    <a:lstStyle/>
                    <a:p>
                      <a:pPr algn="l" fontAlgn="b"/>
                      <a:r>
                        <a:rPr lang="en-ZA" sz="1600" b="1" i="0" u="none" strike="noStrike">
                          <a:solidFill>
                            <a:srgbClr val="000000"/>
                          </a:solidFill>
                          <a:effectLst/>
                          <a:latin typeface="Calibri" panose="020F0502020204030204" pitchFamily="34" charset="0"/>
                        </a:rPr>
                        <a:t>TOTAL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667">
                <a:tc>
                  <a:txBody>
                    <a:bodyPr/>
                    <a:lstStyle/>
                    <a:p>
                      <a:pPr algn="l" fontAlgn="b"/>
                      <a:r>
                        <a:rPr lang="en-ZA" sz="1600" b="1" i="0" u="none" strike="noStrike" dirty="0" smtClean="0">
                          <a:solidFill>
                            <a:srgbClr val="000000"/>
                          </a:solidFill>
                          <a:effectLst/>
                          <a:latin typeface="Calibri" panose="020F0502020204030204" pitchFamily="34" charset="0"/>
                        </a:rPr>
                        <a:t>BETHLEHEM</a:t>
                      </a:r>
                      <a:endParaRPr lang="en-ZA" sz="16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667">
                <a:tc>
                  <a:txBody>
                    <a:bodyPr/>
                    <a:lstStyle/>
                    <a:p>
                      <a:pPr algn="l" fontAlgn="b"/>
                      <a:r>
                        <a:rPr lang="en-ZA" sz="1600" b="1" i="0" u="none" strike="noStrike">
                          <a:solidFill>
                            <a:srgbClr val="000000"/>
                          </a:solidFill>
                          <a:effectLst/>
                          <a:latin typeface="Calibri" panose="020F0502020204030204" pitchFamily="34" charset="0"/>
                        </a:rPr>
                        <a:t>POLOKWANE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667">
                <a:tc>
                  <a:txBody>
                    <a:bodyPr/>
                    <a:lstStyle/>
                    <a:p>
                      <a:pPr algn="l" fontAlgn="b"/>
                      <a:r>
                        <a:rPr lang="en-ZA" sz="1600" b="1"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667">
                <a:tc>
                  <a:txBody>
                    <a:bodyPr/>
                    <a:lstStyle/>
                    <a:p>
                      <a:pPr algn="l" fontAlgn="b"/>
                      <a:r>
                        <a:rPr lang="en-ZA" sz="1600" b="1" i="0" u="none" strike="noStrike">
                          <a:solidFill>
                            <a:srgbClr val="000000"/>
                          </a:solidFill>
                          <a:effectLst/>
                          <a:latin typeface="Calibri" panose="020F0502020204030204" pitchFamily="34" charset="0"/>
                        </a:rPr>
                        <a:t>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667">
                <a:tc>
                  <a:txBody>
                    <a:bodyPr/>
                    <a:lstStyle/>
                    <a:p>
                      <a:pPr algn="l" fontAlgn="b"/>
                      <a:r>
                        <a:rPr lang="en-ZA" sz="1600" b="1" i="0" u="none" strike="noStrike">
                          <a:solidFill>
                            <a:srgbClr val="000000"/>
                          </a:solidFill>
                          <a:effectLst/>
                          <a:latin typeface="Calibri" panose="020F0502020204030204" pitchFamily="34" charset="0"/>
                        </a:rPr>
                        <a:t>NOT GRANTED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964015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SASOL</a:t>
            </a:r>
            <a:endParaRPr lang="en-ZA" sz="28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467528883"/>
              </p:ext>
            </p:extLst>
          </p:nvPr>
        </p:nvGraphicFramePr>
        <p:xfrm>
          <a:off x="152396" y="533400"/>
          <a:ext cx="8839208" cy="6236275"/>
        </p:xfrm>
        <a:graphic>
          <a:graphicData uri="http://schemas.openxmlformats.org/drawingml/2006/table">
            <a:tbl>
              <a:tblPr/>
              <a:tblGrid>
                <a:gridCol w="1362872"/>
                <a:gridCol w="467271"/>
                <a:gridCol w="467271"/>
                <a:gridCol w="467271"/>
                <a:gridCol w="467271"/>
                <a:gridCol w="467271"/>
                <a:gridCol w="467271"/>
                <a:gridCol w="467271"/>
                <a:gridCol w="467271"/>
                <a:gridCol w="467271"/>
                <a:gridCol w="467271"/>
                <a:gridCol w="467271"/>
                <a:gridCol w="467271"/>
                <a:gridCol w="467271"/>
                <a:gridCol w="467271"/>
                <a:gridCol w="467271"/>
                <a:gridCol w="467271"/>
              </a:tblGrid>
              <a:tr h="185619">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ZA" sz="1600" b="0" i="0" u="none" strike="noStrike" dirty="0">
                          <a:solidFill>
                            <a:srgbClr val="000000"/>
                          </a:solidFill>
                          <a:effectLst/>
                          <a:latin typeface="Calibri" panose="020F0502020204030204" pitchFamily="34" charset="0"/>
                        </a:rPr>
                        <a:t>MMA</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PM</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CO</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SO2</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Nox</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HCL</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HF</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600" b="0" i="0" u="none" strike="noStrike">
                          <a:solidFill>
                            <a:srgbClr val="000000"/>
                          </a:solidFill>
                          <a:effectLst/>
                          <a:latin typeface="Calibri" panose="020F0502020204030204" pitchFamily="34" charset="0"/>
                        </a:rPr>
                        <a:t>HM</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r>
              <a:tr h="185619">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SASOL</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dirty="0">
                          <a:solidFill>
                            <a:srgbClr val="000000"/>
                          </a:solidFill>
                          <a:effectLst/>
                          <a:latin typeface="Calibri" panose="020F0502020204030204" pitchFamily="34" charset="0"/>
                        </a:rPr>
                        <a:t>NITRO</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dirty="0">
                          <a:solidFill>
                            <a:srgbClr val="000000"/>
                          </a:solidFill>
                          <a:effectLst/>
                          <a:latin typeface="Calibri" panose="020F0502020204030204" pitchFamily="34" charset="0"/>
                        </a:rPr>
                        <a:t>INFRACHEM</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dirty="0">
                          <a:solidFill>
                            <a:srgbClr val="000000"/>
                          </a:solidFill>
                          <a:effectLst/>
                          <a:latin typeface="Calibri" panose="020F0502020204030204" pitchFamily="34" charset="0"/>
                        </a:rPr>
                        <a:t>NATREF</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dirty="0">
                          <a:solidFill>
                            <a:srgbClr val="000000"/>
                          </a:solidFill>
                          <a:effectLst/>
                          <a:latin typeface="Calibri" panose="020F0502020204030204" pitchFamily="34" charset="0"/>
                        </a:rPr>
                        <a:t>SECUNDA</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FF0000"/>
                          </a:solidFill>
                          <a:effectLst/>
                          <a:latin typeface="Calibri" panose="020F0502020204030204" pitchFamily="34" charset="0"/>
                        </a:rPr>
                        <a:t>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fontAlgn="b"/>
                      <a:r>
                        <a:rPr lang="en-ZA" sz="16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85619">
                <a:tc>
                  <a:txBody>
                    <a:bodyPr/>
                    <a:lstStyle/>
                    <a:p>
                      <a:pPr algn="l" fontAlgn="b"/>
                      <a:r>
                        <a:rPr lang="en-ZA" sz="16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600" b="0" i="0" u="none" strike="noStrike">
                        <a:solidFill>
                          <a:srgbClr val="00B050"/>
                        </a:solidFill>
                        <a:effectLst/>
                        <a:latin typeface="Calibri" panose="020F0502020204030204" pitchFamily="34" charset="0"/>
                      </a:endParaRP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600" b="0" i="0" u="none" strike="noStrike" dirty="0">
                        <a:solidFill>
                          <a:srgbClr val="00B050"/>
                        </a:solidFill>
                        <a:effectLst/>
                        <a:latin typeface="Calibri" panose="020F0502020204030204" pitchFamily="34" charset="0"/>
                      </a:endParaRP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600" b="0" i="0" u="none" strike="noStrike" dirty="0">
                          <a:solidFill>
                            <a:srgbClr val="00B050"/>
                          </a:solidFill>
                          <a:effectLst/>
                          <a:latin typeface="Calibri" panose="020F0502020204030204" pitchFamily="34" charset="0"/>
                        </a:rPr>
                        <a:t> </a:t>
                      </a:r>
                    </a:p>
                  </a:txBody>
                  <a:tcPr marL="5611" marR="5611" marT="5611"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85619">
                <a:tc>
                  <a:txBody>
                    <a:bodyPr/>
                    <a:lstStyle/>
                    <a:p>
                      <a:pPr algn="l" fontAlgn="b"/>
                      <a:r>
                        <a:rPr lang="en-ZA" sz="1600" b="1" i="0" u="none" strike="noStrike">
                          <a:solidFill>
                            <a:srgbClr val="000000"/>
                          </a:solidFill>
                          <a:effectLst/>
                          <a:latin typeface="Calibri" panose="020F0502020204030204" pitchFamily="34" charset="0"/>
                        </a:rPr>
                        <a:t>GRANTED</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w="1270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9</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2</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6</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3</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8</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1</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3</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600" b="0" i="0" u="none" strike="noStrike" dirty="0">
                          <a:solidFill>
                            <a:srgbClr val="000000"/>
                          </a:solidFill>
                          <a:effectLst/>
                          <a:latin typeface="Calibri" panose="020F0502020204030204" pitchFamily="34" charset="0"/>
                        </a:rPr>
                        <a:t>5</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600" b="0" i="0" u="none" strike="noStrike" dirty="0">
                          <a:solidFill>
                            <a:srgbClr val="000000"/>
                          </a:solidFill>
                          <a:effectLst/>
                          <a:latin typeface="Calibri" panose="020F0502020204030204" pitchFamily="34" charset="0"/>
                        </a:rPr>
                        <a:t>6</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600" b="0" i="0" u="none" strike="noStrike" dirty="0">
                          <a:solidFill>
                            <a:srgbClr val="000000"/>
                          </a:solidFill>
                          <a:effectLst/>
                          <a:latin typeface="Calibri" panose="020F0502020204030204" pitchFamily="34" charset="0"/>
                        </a:rPr>
                        <a:t>0</a:t>
                      </a:r>
                    </a:p>
                  </a:txBody>
                  <a:tcPr marL="5611" marR="5611" marT="5611" marB="0" anchor="b">
                    <a:lnL>
                      <a:noFill/>
                    </a:lnL>
                    <a:lnR w="12700" cap="flat" cmpd="sng" algn="ctr">
                      <a:solidFill>
                        <a:srgbClr val="000000"/>
                      </a:solidFill>
                      <a:prstDash val="solid"/>
                      <a:round/>
                      <a:headEnd type="none" w="med" len="med"/>
                      <a:tailEnd type="none" w="med" len="med"/>
                    </a:lnR>
                    <a:lnT>
                      <a:noFill/>
                    </a:lnT>
                    <a:lnB>
                      <a:noFill/>
                    </a:lnB>
                    <a:solidFill>
                      <a:srgbClr val="00B050"/>
                    </a:solidFill>
                  </a:tcPr>
                </a:tc>
              </a:tr>
              <a:tr h="185619">
                <a:tc>
                  <a:txBody>
                    <a:bodyPr/>
                    <a:lstStyle/>
                    <a:p>
                      <a:pPr algn="l" fontAlgn="b"/>
                      <a:r>
                        <a:rPr lang="en-ZA" sz="1600" b="1" i="0" u="none" strike="noStrike">
                          <a:solidFill>
                            <a:srgbClr val="000000"/>
                          </a:solidFill>
                          <a:effectLst/>
                          <a:latin typeface="Calibri" panose="020F0502020204030204" pitchFamily="34" charset="0"/>
                        </a:rPr>
                        <a:t>NOT GRANTED</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ZA" sz="1600" b="0" i="0" u="none" strike="noStrike">
                          <a:solidFill>
                            <a:srgbClr val="000000"/>
                          </a:solidFill>
                          <a:effectLst/>
                          <a:latin typeface="Calibri" panose="020F0502020204030204" pitchFamily="34" charset="0"/>
                        </a:rPr>
                        <a:t>1</a:t>
                      </a:r>
                    </a:p>
                  </a:txBody>
                  <a:tcPr marL="5611" marR="5611" marT="5611"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2</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1</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dirty="0">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6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600" b="0" i="0" u="none" strike="noStrike" dirty="0">
                          <a:solidFill>
                            <a:srgbClr val="000000"/>
                          </a:solidFill>
                          <a:effectLst/>
                          <a:latin typeface="Calibri" panose="020F0502020204030204" pitchFamily="34" charset="0"/>
                        </a:rPr>
                        <a:t>0</a:t>
                      </a:r>
                    </a:p>
                  </a:txBody>
                  <a:tcPr marL="5611" marR="5611" marT="5611"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93352">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600" b="0" i="0" u="none" strike="noStrike" dirty="0">
                          <a:solidFill>
                            <a:srgbClr val="000000"/>
                          </a:solidFill>
                          <a:effectLst/>
                          <a:latin typeface="Calibri" panose="020F0502020204030204" pitchFamily="34" charset="0"/>
                        </a:rPr>
                        <a:t> </a:t>
                      </a:r>
                    </a:p>
                  </a:txBody>
                  <a:tcPr marL="5611" marR="5611" marT="56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68456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a:lstStyle/>
          <a:p>
            <a:r>
              <a:rPr lang="en-ZA" altLang="en-US" smtClean="0"/>
              <a:t>Background</a:t>
            </a:r>
          </a:p>
        </p:txBody>
      </p:sp>
      <p:sp>
        <p:nvSpPr>
          <p:cNvPr id="3075" name="Content Placeholder 2"/>
          <p:cNvSpPr>
            <a:spLocks noGrp="1"/>
          </p:cNvSpPr>
          <p:nvPr>
            <p:ph idx="1"/>
          </p:nvPr>
        </p:nvSpPr>
        <p:spPr>
          <a:xfrm>
            <a:off x="457200" y="1143000"/>
            <a:ext cx="8229600" cy="4525963"/>
          </a:xfrm>
        </p:spPr>
        <p:txBody>
          <a:bodyPr/>
          <a:lstStyle/>
          <a:p>
            <a:r>
              <a:rPr lang="en-GB" altLang="en-US" smtClean="0"/>
              <a:t>S21 provides for the Minister on MEC to publish a list of activities which result in atmospheric emissions and to also define associated minimum emission standards for those activities. </a:t>
            </a:r>
          </a:p>
          <a:p>
            <a:r>
              <a:rPr lang="en-GB" altLang="en-US" smtClean="0"/>
              <a:t>The consequence of the listing is prescribed in section 22: require an Atmospheric Emission License (AEL) to operate</a:t>
            </a:r>
          </a:p>
          <a:p>
            <a:r>
              <a:rPr lang="en-GB" altLang="en-US" smtClean="0"/>
              <a:t> Licensing Authorities defined in S36</a:t>
            </a:r>
          </a:p>
          <a:p>
            <a:r>
              <a:rPr lang="en-GB" altLang="en-US" smtClean="0"/>
              <a:t>AEL processes is explained in S37-S47</a:t>
            </a:r>
            <a:endParaRPr lang="en-ZA" altLang="en-US" smtClean="0"/>
          </a:p>
        </p:txBody>
      </p:sp>
    </p:spTree>
    <p:extLst>
      <p:ext uri="{BB962C8B-B14F-4D97-AF65-F5344CB8AC3E}">
        <p14:creationId xmlns:p14="http://schemas.microsoft.com/office/powerpoint/2010/main" xmlns="" val="19047311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0"/>
            <a:ext cx="9144000" cy="609600"/>
          </a:xfrm>
        </p:spPr>
        <p:txBody>
          <a:bodyPr/>
          <a:lstStyle/>
          <a:p>
            <a:r>
              <a:rPr lang="en-ZA" sz="2800" b="1" dirty="0" smtClean="0">
                <a:solidFill>
                  <a:schemeClr val="tx1"/>
                </a:solidFill>
              </a:rPr>
              <a:t>SASOL continued</a:t>
            </a:r>
            <a:endParaRPr lang="en-ZA" sz="28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173981378"/>
              </p:ext>
            </p:extLst>
          </p:nvPr>
        </p:nvGraphicFramePr>
        <p:xfrm>
          <a:off x="76200" y="838200"/>
          <a:ext cx="8991602" cy="5687635"/>
        </p:xfrm>
        <a:graphic>
          <a:graphicData uri="http://schemas.openxmlformats.org/drawingml/2006/table">
            <a:tbl>
              <a:tblPr/>
              <a:tblGrid>
                <a:gridCol w="1386370"/>
                <a:gridCol w="475327"/>
                <a:gridCol w="475327"/>
                <a:gridCol w="475327"/>
                <a:gridCol w="475327"/>
                <a:gridCol w="475327"/>
                <a:gridCol w="475327"/>
                <a:gridCol w="475327"/>
                <a:gridCol w="475327"/>
                <a:gridCol w="475327"/>
                <a:gridCol w="475327"/>
                <a:gridCol w="475327"/>
                <a:gridCol w="475327"/>
                <a:gridCol w="475327"/>
                <a:gridCol w="475327"/>
                <a:gridCol w="475327"/>
                <a:gridCol w="475327"/>
              </a:tblGrid>
              <a:tr h="166830">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ZA" sz="1400" b="0" i="0" u="none" strike="noStrike" dirty="0">
                          <a:solidFill>
                            <a:srgbClr val="000000"/>
                          </a:solidFill>
                          <a:effectLst/>
                          <a:latin typeface="Calibri" panose="020F0502020204030204" pitchFamily="34" charset="0"/>
                        </a:rPr>
                        <a:t>Hg</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400" b="0" i="0" u="none" strike="noStrike">
                          <a:solidFill>
                            <a:srgbClr val="000000"/>
                          </a:solidFill>
                          <a:effectLst/>
                          <a:latin typeface="Calibri" panose="020F0502020204030204" pitchFamily="34" charset="0"/>
                        </a:rPr>
                        <a:t>Cd + TI</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400" b="0" i="0" u="none" strike="noStrike">
                          <a:solidFill>
                            <a:srgbClr val="000000"/>
                          </a:solidFill>
                          <a:effectLst/>
                          <a:latin typeface="Calibri" panose="020F0502020204030204" pitchFamily="34" charset="0"/>
                        </a:rPr>
                        <a:t>TOCs</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400" b="0" i="0" u="none" strike="noStrike">
                          <a:solidFill>
                            <a:srgbClr val="000000"/>
                          </a:solidFill>
                          <a:effectLst/>
                          <a:latin typeface="Calibri" panose="020F0502020204030204" pitchFamily="34" charset="0"/>
                        </a:rPr>
                        <a:t>NH3</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400" b="0" i="0" u="none" strike="noStrike">
                          <a:solidFill>
                            <a:srgbClr val="000000"/>
                          </a:solidFill>
                          <a:effectLst/>
                          <a:latin typeface="Calibri" panose="020F0502020204030204" pitchFamily="34" charset="0"/>
                        </a:rPr>
                        <a:t>DIOXINS &amp; FURANS</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400" b="0" i="0" u="none" strike="noStrike">
                          <a:solidFill>
                            <a:srgbClr val="000000"/>
                          </a:solidFill>
                          <a:effectLst/>
                          <a:latin typeface="Calibri" panose="020F0502020204030204" pitchFamily="34" charset="0"/>
                        </a:rPr>
                        <a:t>TEMPERATURE</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400" b="0" i="0" u="none" strike="noStrike">
                          <a:solidFill>
                            <a:srgbClr val="000000"/>
                          </a:solidFill>
                          <a:effectLst/>
                          <a:latin typeface="Calibri" panose="020F0502020204030204" pitchFamily="34" charset="0"/>
                        </a:rPr>
                        <a:t>H2S</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gridSpan="2">
                  <a:txBody>
                    <a:bodyPr/>
                    <a:lstStyle/>
                    <a:p>
                      <a:pPr algn="ctr" fontAlgn="b"/>
                      <a:r>
                        <a:rPr lang="en-ZA" sz="1400" b="0" i="0" u="none" strike="noStrike">
                          <a:solidFill>
                            <a:srgbClr val="000000"/>
                          </a:solidFill>
                          <a:effectLst/>
                          <a:latin typeface="Calibri" panose="020F0502020204030204" pitchFamily="34" charset="0"/>
                        </a:rPr>
                        <a:t>SO3</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r>
              <a:tr h="166830">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2015</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2020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698">
                <a:tc>
                  <a:txBody>
                    <a:bodyPr/>
                    <a:lstStyle/>
                    <a:p>
                      <a:pPr algn="l" fontAlgn="b"/>
                      <a:r>
                        <a:rPr lang="en-ZA" sz="1400" b="1" i="0" u="none" strike="noStrike">
                          <a:solidFill>
                            <a:srgbClr val="000000"/>
                          </a:solidFill>
                          <a:effectLst/>
                          <a:latin typeface="Calibri" panose="020F0502020204030204" pitchFamily="34" charset="0"/>
                        </a:rPr>
                        <a:t>SASOL</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000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dirty="0">
                          <a:solidFill>
                            <a:srgbClr val="000000"/>
                          </a:solidFill>
                          <a:effectLst/>
                          <a:latin typeface="Calibri" panose="020F0502020204030204" pitchFamily="34" charset="0"/>
                        </a:rPr>
                        <a:t>NITRO</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dirty="0">
                          <a:solidFill>
                            <a:srgbClr val="000000"/>
                          </a:solidFill>
                          <a:effectLst/>
                          <a:latin typeface="Calibri" panose="020F0502020204030204" pitchFamily="34" charset="0"/>
                        </a:rPr>
                        <a:t>INFRACHEM</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901">
                <a:tc>
                  <a:txBody>
                    <a:bodyPr/>
                    <a:lstStyle/>
                    <a:p>
                      <a:pPr algn="l" fontAlgn="b"/>
                      <a:r>
                        <a:rPr lang="en-ZA" sz="1400" b="1" i="0" u="none" strike="noStrike" dirty="0">
                          <a:solidFill>
                            <a:srgbClr val="000000"/>
                          </a:solidFill>
                          <a:effectLst/>
                          <a:latin typeface="Calibri" panose="020F0502020204030204" pitchFamily="34" charset="0"/>
                        </a:rPr>
                        <a:t>NATREF</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dirty="0">
                          <a:solidFill>
                            <a:srgbClr val="000000"/>
                          </a:solidFill>
                          <a:effectLst/>
                          <a:latin typeface="Calibri" panose="020F0502020204030204" pitchFamily="34" charset="0"/>
                        </a:rPr>
                        <a:t>SECUNDA</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2</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3</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FF0000"/>
                          </a:solidFill>
                          <a:effectLst/>
                          <a:latin typeface="Calibri" panose="020F0502020204030204" pitchFamily="34" charset="0"/>
                        </a:rPr>
                        <a:t>0</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B050"/>
                          </a:solidFill>
                          <a:effectLst/>
                          <a:latin typeface="Calibri" panose="020F0502020204030204" pitchFamily="34" charset="0"/>
                        </a:rPr>
                        <a:t>1</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830">
                <a:tc>
                  <a:txBody>
                    <a:bodyPr/>
                    <a:lstStyle/>
                    <a:p>
                      <a:pPr algn="l" fontAlgn="b"/>
                      <a:r>
                        <a:rPr lang="en-ZA" sz="1400" b="1" i="0" u="none" strike="noStrike" dirty="0">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dirty="0">
                        <a:solidFill>
                          <a:srgbClr val="00B050"/>
                        </a:solidFill>
                        <a:effectLst/>
                        <a:latin typeface="Calibri" panose="020F0502020204030204" pitchFamily="34" charset="0"/>
                      </a:endParaRP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dirty="0">
                          <a:solidFill>
                            <a:srgbClr val="00B05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a:solidFill>
                            <a:srgbClr val="00B05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ZA" sz="1400" b="0" i="0" u="none" strike="noStrike">
                        <a:solidFill>
                          <a:srgbClr val="00B050"/>
                        </a:solidFill>
                        <a:effectLst/>
                        <a:latin typeface="Calibri" panose="020F0502020204030204" pitchFamily="34" charset="0"/>
                      </a:endParaRPr>
                    </a:p>
                  </a:txBody>
                  <a:tcPr marL="5611" marR="5611" marT="5611"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66830">
                <a:tc>
                  <a:txBody>
                    <a:bodyPr/>
                    <a:lstStyle/>
                    <a:p>
                      <a:pPr algn="l" fontAlgn="b"/>
                      <a:r>
                        <a:rPr lang="en-ZA" sz="1400" b="1" i="0" u="none" strike="noStrike">
                          <a:solidFill>
                            <a:srgbClr val="000000"/>
                          </a:solidFill>
                          <a:effectLst/>
                          <a:latin typeface="Calibri" panose="020F0502020204030204" pitchFamily="34" charset="0"/>
                        </a:rPr>
                        <a:t>GRANTED</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ZA" sz="1400" b="0" i="0" u="none" strike="noStrike">
                          <a:solidFill>
                            <a:srgbClr val="000000"/>
                          </a:solidFill>
                          <a:effectLst/>
                          <a:latin typeface="Calibri" panose="020F0502020204030204" pitchFamily="34" charset="0"/>
                        </a:rPr>
                        <a:t>4</a:t>
                      </a:r>
                    </a:p>
                  </a:txBody>
                  <a:tcPr marL="5611" marR="5611" marT="5611" marB="0" anchor="b">
                    <a:lnL w="12700" cap="flat" cmpd="sng" algn="ctr">
                      <a:solidFill>
                        <a:schemeClr val="tx1"/>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400" b="0" i="0" u="none" strike="noStrike" dirty="0">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3</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13</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2</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2</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2</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2</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a:noFill/>
                    </a:lnL>
                    <a:lnR w="12700" cap="flat" cmpd="sng" algn="ctr">
                      <a:solidFill>
                        <a:srgbClr val="000000"/>
                      </a:solidFill>
                      <a:prstDash val="solid"/>
                      <a:round/>
                      <a:headEnd type="none" w="med" len="med"/>
                      <a:tailEnd type="none" w="med" len="med"/>
                    </a:lnR>
                    <a:lnT>
                      <a:noFill/>
                    </a:lnT>
                    <a:lnB>
                      <a:noFill/>
                    </a:lnB>
                  </a:tcPr>
                </a:tc>
              </a:tr>
              <a:tr h="166830">
                <a:tc>
                  <a:txBody>
                    <a:bodyPr/>
                    <a:lstStyle/>
                    <a:p>
                      <a:pPr algn="l" fontAlgn="b"/>
                      <a:r>
                        <a:rPr lang="en-ZA" sz="1400" b="1" i="0" u="none" strike="noStrike">
                          <a:solidFill>
                            <a:srgbClr val="000000"/>
                          </a:solidFill>
                          <a:effectLst/>
                          <a:latin typeface="Calibri" panose="020F0502020204030204" pitchFamily="34" charset="0"/>
                        </a:rPr>
                        <a:t>NOT GRANTED</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12700" cap="flat" cmpd="sng" algn="ctr">
                      <a:solidFill>
                        <a:schemeClr val="tx1"/>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400" b="0" i="0" u="none" strike="noStrike" dirty="0">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0</a:t>
                      </a:r>
                    </a:p>
                  </a:txBody>
                  <a:tcPr marL="5611" marR="5611" marT="5611"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r" fontAlgn="b"/>
                      <a:r>
                        <a:rPr lang="en-ZA" sz="1400" b="0" i="0" u="none" strike="noStrike">
                          <a:solidFill>
                            <a:srgbClr val="000000"/>
                          </a:solidFill>
                          <a:effectLst/>
                          <a:latin typeface="Calibri" panose="020F0502020204030204" pitchFamily="34" charset="0"/>
                        </a:rPr>
                        <a:t>1</a:t>
                      </a:r>
                    </a:p>
                  </a:txBody>
                  <a:tcPr marL="5611" marR="5611" marT="5611"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a:noFill/>
                    </a:lnL>
                    <a:lnR w="12700" cap="flat" cmpd="sng" algn="ctr">
                      <a:solidFill>
                        <a:srgbClr val="000000"/>
                      </a:solidFill>
                      <a:prstDash val="solid"/>
                      <a:round/>
                      <a:headEnd type="none" w="med" len="med"/>
                      <a:tailEnd type="none" w="med" len="med"/>
                    </a:lnR>
                    <a:lnT>
                      <a:noFill/>
                    </a:lnT>
                    <a:lnB>
                      <a:noFill/>
                    </a:lnB>
                  </a:tcPr>
                </a:tc>
              </a:tr>
              <a:tr h="173782">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a:solidFill>
                            <a:srgbClr val="000000"/>
                          </a:solidFill>
                          <a:effectLst/>
                          <a:latin typeface="Calibri" panose="020F0502020204030204" pitchFamily="34" charset="0"/>
                        </a:rPr>
                        <a:t> </a:t>
                      </a:r>
                    </a:p>
                  </a:txBody>
                  <a:tcPr marL="5611" marR="5611" marT="561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5611" marR="5611" marT="56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065648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304800"/>
            <a:ext cx="9144000" cy="609600"/>
          </a:xfrm>
        </p:spPr>
        <p:txBody>
          <a:bodyPr/>
          <a:lstStyle/>
          <a:p>
            <a:pPr lvl="0"/>
            <a:r>
              <a:rPr lang="en-US" sz="2800" b="1" dirty="0"/>
              <a:t>General Approach and Observations </a:t>
            </a:r>
            <a:endParaRPr lang="en-ZA" sz="2800" b="1" dirty="0"/>
          </a:p>
        </p:txBody>
      </p:sp>
      <p:sp>
        <p:nvSpPr>
          <p:cNvPr id="4" name="Rectangle 3"/>
          <p:cNvSpPr/>
          <p:nvPr/>
        </p:nvSpPr>
        <p:spPr>
          <a:xfrm>
            <a:off x="304800" y="950655"/>
            <a:ext cx="8458200" cy="5447645"/>
          </a:xfrm>
          <a:prstGeom prst="rect">
            <a:avLst/>
          </a:prstGeom>
        </p:spPr>
        <p:txBody>
          <a:bodyPr wrap="square">
            <a:spAutoFit/>
          </a:bodyPr>
          <a:lstStyle/>
          <a:p>
            <a:pPr lvl="1" algn="just" hangingPunct="0">
              <a:spcBef>
                <a:spcPts val="1000"/>
              </a:spcBef>
              <a:spcAft>
                <a:spcPts val="0"/>
              </a:spcAft>
            </a:pPr>
            <a:endParaRPr lang="en-ZA" sz="2400" b="1" dirty="0">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National Ambient Air Quality Standards for PM (both </a:t>
            </a:r>
            <a:r>
              <a:rPr lang="en-US" sz="2400" dirty="0" smtClean="0">
                <a:latin typeface="Calibri" panose="020F0502020204030204" pitchFamily="34" charset="0"/>
                <a:ea typeface="Calibri" panose="020F0502020204030204" pitchFamily="34" charset="0"/>
                <a:cs typeface="Times New Roman" panose="02020603050405020304" pitchFamily="18" charset="0"/>
              </a:rPr>
              <a:t>PM2.5 </a:t>
            </a:r>
            <a:r>
              <a:rPr lang="en-US" sz="2400" dirty="0">
                <a:latin typeface="Calibri" panose="020F0502020204030204" pitchFamily="34" charset="0"/>
                <a:ea typeface="Calibri" panose="020F0502020204030204" pitchFamily="34" charset="0"/>
                <a:cs typeface="Times New Roman" panose="02020603050405020304" pitchFamily="18" charset="0"/>
              </a:rPr>
              <a:t>ad PM10) have become stricter on 01 January 2015. It is important to note that these standards have been and are also currently being exceeded in different parts of the country, particularly in the National Priority Areas. In this regard, application for postponement for PM beyond the year 2020 have not been granted. These will be considered in 2019 when there is data showing </a:t>
            </a:r>
            <a:r>
              <a:rPr lang="en-US" sz="2400" dirty="0" smtClean="0">
                <a:latin typeface="Calibri" panose="020F0502020204030204" pitchFamily="34" charset="0"/>
                <a:ea typeface="Calibri" panose="020F0502020204030204" pitchFamily="34" charset="0"/>
                <a:cs typeface="Times New Roman" panose="02020603050405020304" pitchFamily="18" charset="0"/>
              </a:rPr>
              <a:t>national </a:t>
            </a:r>
            <a:r>
              <a:rPr lang="en-US" sz="2400" dirty="0">
                <a:latin typeface="Calibri" panose="020F0502020204030204" pitchFamily="34" charset="0"/>
                <a:ea typeface="Calibri" panose="020F0502020204030204" pitchFamily="34" charset="0"/>
                <a:cs typeface="Times New Roman" panose="02020603050405020304" pitchFamily="18" charset="0"/>
              </a:rPr>
              <a:t>performance regarding PM </a:t>
            </a:r>
            <a:r>
              <a:rPr lang="en-US" sz="2400" dirty="0" smtClean="0">
                <a:latin typeface="Calibri" panose="020F0502020204030204" pitchFamily="34" charset="0"/>
                <a:ea typeface="Calibri" panose="020F0502020204030204" pitchFamily="34" charset="0"/>
                <a:cs typeface="Times New Roman" panose="02020603050405020304" pitchFamily="18" charset="0"/>
              </a:rPr>
              <a:t>and associated compliance with national ambient air quality standards.</a:t>
            </a:r>
            <a:endParaRPr lang="en-ZA"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080100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3200400" cy="914400"/>
          </a:xfrm>
          <a:prstGeom prst="rect">
            <a:avLst/>
          </a:prstGeom>
          <a:solidFill>
            <a:schemeClr val="bg1"/>
          </a:solidFill>
        </p:spPr>
        <p:txBody>
          <a:bodyPr wrap="square" rtlCol="0">
            <a:spAutoFit/>
          </a:bodyPr>
          <a:lstStyle/>
          <a:p>
            <a:endParaRPr lang="en-ZA" dirty="0"/>
          </a:p>
        </p:txBody>
      </p:sp>
      <p:sp>
        <p:nvSpPr>
          <p:cNvPr id="2" name="Title 1"/>
          <p:cNvSpPr>
            <a:spLocks noGrp="1"/>
          </p:cNvSpPr>
          <p:nvPr>
            <p:ph type="title"/>
          </p:nvPr>
        </p:nvSpPr>
        <p:spPr>
          <a:xfrm>
            <a:off x="0" y="228600"/>
            <a:ext cx="9144000" cy="609600"/>
          </a:xfrm>
        </p:spPr>
        <p:txBody>
          <a:bodyPr/>
          <a:lstStyle/>
          <a:p>
            <a:pPr lvl="0"/>
            <a:r>
              <a:rPr lang="en-US" sz="2800" b="1" dirty="0"/>
              <a:t>General Approach and Observations </a:t>
            </a:r>
            <a:endParaRPr lang="en-ZA" sz="2800" b="1" dirty="0"/>
          </a:p>
        </p:txBody>
      </p:sp>
      <p:sp>
        <p:nvSpPr>
          <p:cNvPr id="4" name="Rectangle 3"/>
          <p:cNvSpPr/>
          <p:nvPr/>
        </p:nvSpPr>
        <p:spPr>
          <a:xfrm>
            <a:off x="381000" y="990600"/>
            <a:ext cx="8534400" cy="5878532"/>
          </a:xfrm>
          <a:prstGeom prst="rect">
            <a:avLst/>
          </a:prstGeom>
        </p:spPr>
        <p:txBody>
          <a:bodyPr wrap="square">
            <a:spAutoFit/>
          </a:bodyPr>
          <a:lstStyle/>
          <a:p>
            <a:pPr lvl="1" algn="just" hangingPunct="0">
              <a:spcBef>
                <a:spcPts val="1000"/>
              </a:spcBef>
              <a:spcAft>
                <a:spcPts val="0"/>
              </a:spcAft>
            </a:pPr>
            <a:endParaRPr lang="en-ZA" sz="1600" b="1" dirty="0">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Arial" panose="020B0604020202020204" pitchFamily="34" charset="0"/>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All </a:t>
            </a:r>
            <a:r>
              <a:rPr lang="en-US" sz="2400" dirty="0">
                <a:latin typeface="Calibri" panose="020F0502020204030204" pitchFamily="34" charset="0"/>
                <a:ea typeface="Calibri" panose="020F0502020204030204" pitchFamily="34" charset="0"/>
                <a:cs typeface="Times New Roman" panose="02020603050405020304" pitchFamily="18" charset="0"/>
              </a:rPr>
              <a:t>applications were analyzed by the specialized team in the </a:t>
            </a:r>
            <a:r>
              <a:rPr lang="en-US" sz="2400" dirty="0" smtClean="0">
                <a:latin typeface="Calibri" panose="020F0502020204030204" pitchFamily="34" charset="0"/>
                <a:ea typeface="Calibri" panose="020F0502020204030204" pitchFamily="34" charset="0"/>
                <a:cs typeface="Times New Roman" panose="02020603050405020304" pitchFamily="18" charset="0"/>
              </a:rPr>
              <a:t>Department as </a:t>
            </a:r>
            <a:r>
              <a:rPr lang="en-US" sz="2400" dirty="0">
                <a:latin typeface="Calibri" panose="020F0502020204030204" pitchFamily="34" charset="0"/>
                <a:ea typeface="Calibri" panose="020F0502020204030204" pitchFamily="34" charset="0"/>
                <a:cs typeface="Times New Roman" panose="02020603050405020304" pitchFamily="18" charset="0"/>
              </a:rPr>
              <a:t>well as the respective </a:t>
            </a:r>
            <a:r>
              <a:rPr lang="en-US" sz="2400" dirty="0" smtClean="0">
                <a:latin typeface="Calibri" panose="020F0502020204030204" pitchFamily="34" charset="0"/>
                <a:ea typeface="Calibri" panose="020F0502020204030204" pitchFamily="34" charset="0"/>
                <a:cs typeface="Times New Roman" panose="02020603050405020304" pitchFamily="18" charset="0"/>
              </a:rPr>
              <a:t>Atmospheric Emission Licensing Authorities (AELAs). This analysis included studying </a:t>
            </a:r>
            <a:r>
              <a:rPr lang="en-US" sz="2400" dirty="0">
                <a:latin typeface="Calibri" panose="020F0502020204030204" pitchFamily="34" charset="0"/>
                <a:ea typeface="Calibri" panose="020F0502020204030204" pitchFamily="34" charset="0"/>
                <a:cs typeface="Times New Roman" panose="02020603050405020304" pitchFamily="18" charset="0"/>
              </a:rPr>
              <a:t>emission monitoring reports which </a:t>
            </a:r>
            <a:r>
              <a:rPr lang="en-US" sz="2400" dirty="0" smtClean="0">
                <a:latin typeface="Calibri" panose="020F0502020204030204" pitchFamily="34" charset="0"/>
                <a:ea typeface="Calibri" panose="020F0502020204030204" pitchFamily="34" charset="0"/>
                <a:cs typeface="Times New Roman" panose="02020603050405020304" pitchFamily="18" charset="0"/>
              </a:rPr>
              <a:t>facilities submit to AELAs </a:t>
            </a:r>
            <a:r>
              <a:rPr lang="en-US" sz="2400" dirty="0">
                <a:latin typeface="Calibri" panose="020F0502020204030204" pitchFamily="34" charset="0"/>
                <a:ea typeface="Calibri" panose="020F0502020204030204" pitchFamily="34" charset="0"/>
                <a:cs typeface="Times New Roman" panose="02020603050405020304" pitchFamily="18" charset="0"/>
              </a:rPr>
              <a:t>to ascertain current industrial performance for all applicants.  </a:t>
            </a:r>
            <a:r>
              <a:rPr lang="en-US" sz="2400" dirty="0" smtClean="0">
                <a:latin typeface="Calibri" panose="020F0502020204030204" pitchFamily="34" charset="0"/>
                <a:ea typeface="Calibri" panose="020F0502020204030204" pitchFamily="34" charset="0"/>
                <a:cs typeface="Times New Roman" panose="02020603050405020304" pitchFamily="18" charset="0"/>
              </a:rPr>
              <a:t>It revealed </a:t>
            </a:r>
            <a:r>
              <a:rPr lang="en-US" sz="2400" dirty="0">
                <a:latin typeface="Calibri" panose="020F0502020204030204" pitchFamily="34" charset="0"/>
                <a:ea typeface="Calibri" panose="020F0502020204030204" pitchFamily="34" charset="0"/>
                <a:cs typeface="Times New Roman" panose="02020603050405020304" pitchFamily="18" charset="0"/>
              </a:rPr>
              <a:t>that </a:t>
            </a:r>
            <a:r>
              <a:rPr lang="en-US" sz="2400" dirty="0" smtClean="0">
                <a:latin typeface="Calibri" panose="020F0502020204030204" pitchFamily="34" charset="0"/>
                <a:ea typeface="Calibri" panose="020F0502020204030204" pitchFamily="34" charset="0"/>
                <a:cs typeface="Times New Roman" panose="02020603050405020304" pitchFamily="18" charset="0"/>
              </a:rPr>
              <a:t>some facilities were </a:t>
            </a:r>
            <a:r>
              <a:rPr lang="en-US" sz="2400" dirty="0">
                <a:latin typeface="Calibri" panose="020F0502020204030204" pitchFamily="34" charset="0"/>
                <a:ea typeface="Calibri" panose="020F0502020204030204" pitchFamily="34" charset="0"/>
                <a:cs typeface="Times New Roman" panose="02020603050405020304" pitchFamily="18" charset="0"/>
              </a:rPr>
              <a:t>actually compliant </a:t>
            </a:r>
            <a:r>
              <a:rPr lang="en-US" sz="2400" dirty="0" smtClean="0">
                <a:latin typeface="Calibri" panose="020F0502020204030204" pitchFamily="34" charset="0"/>
                <a:ea typeface="Calibri" panose="020F0502020204030204" pitchFamily="34" charset="0"/>
                <a:cs typeface="Times New Roman" panose="02020603050405020304" pitchFamily="18" charset="0"/>
              </a:rPr>
              <a:t>with some of the limits </a:t>
            </a:r>
            <a:r>
              <a:rPr lang="en-US" sz="2400" dirty="0">
                <a:latin typeface="Calibri" panose="020F0502020204030204" pitchFamily="34" charset="0"/>
                <a:ea typeface="Calibri" panose="020F0502020204030204" pitchFamily="34" charset="0"/>
                <a:cs typeface="Times New Roman" panose="02020603050405020304" pitchFamily="18" charset="0"/>
              </a:rPr>
              <a:t>they had applied for. They were actually wanting to get “emission caps” so they have more room to exceed emission limits. </a:t>
            </a:r>
            <a:r>
              <a:rPr lang="en-US" sz="2400" dirty="0" smtClean="0">
                <a:latin typeface="Calibri" panose="020F0502020204030204" pitchFamily="34" charset="0"/>
                <a:ea typeface="Calibri" panose="020F0502020204030204" pitchFamily="34" charset="0"/>
                <a:cs typeface="Times New Roman" panose="02020603050405020304" pitchFamily="18" charset="0"/>
              </a:rPr>
              <a:t>However, the current legislation does not provide for emission caps and in this regard, such applications were denied.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78581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4280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875"/>
            <a:ext cx="8229600" cy="1143000"/>
          </a:xfrm>
        </p:spPr>
        <p:txBody>
          <a:bodyPr/>
          <a:lstStyle/>
          <a:p>
            <a:r>
              <a:rPr lang="en-ZA" altLang="en-US" smtClean="0"/>
              <a:t>Background</a:t>
            </a:r>
          </a:p>
        </p:txBody>
      </p:sp>
      <p:sp>
        <p:nvSpPr>
          <p:cNvPr id="4099" name="Content Placeholder 2"/>
          <p:cNvSpPr>
            <a:spLocks noGrp="1"/>
          </p:cNvSpPr>
          <p:nvPr>
            <p:ph idx="1"/>
          </p:nvPr>
        </p:nvSpPr>
        <p:spPr>
          <a:xfrm>
            <a:off x="457200" y="1128713"/>
            <a:ext cx="8229600" cy="4525962"/>
          </a:xfrm>
        </p:spPr>
        <p:txBody>
          <a:bodyPr/>
          <a:lstStyle/>
          <a:p>
            <a:r>
              <a:rPr lang="en-ZA" altLang="en-US" smtClean="0"/>
              <a:t>S21 Notice “Listed Activities and Minimum Emission Standards” was published on 31 March 2010 and amended on 22 November 2013</a:t>
            </a:r>
          </a:p>
          <a:p>
            <a:r>
              <a:rPr lang="en-ZA" altLang="en-US" smtClean="0"/>
              <a:t>Compliance time-frames:</a:t>
            </a:r>
          </a:p>
          <a:p>
            <a:pPr lvl="1"/>
            <a:r>
              <a:rPr lang="en-ZA" altLang="en-US" smtClean="0"/>
              <a:t> New plant must comply with new plant emission standards immediately</a:t>
            </a:r>
          </a:p>
          <a:p>
            <a:pPr lvl="1"/>
            <a:r>
              <a:rPr lang="en-ZA" altLang="en-US" smtClean="0"/>
              <a:t>Existing plant must comply with existing plant standards on 01 April 2015</a:t>
            </a:r>
          </a:p>
          <a:p>
            <a:pPr lvl="1"/>
            <a:r>
              <a:rPr lang="en-ZA" altLang="en-US" smtClean="0"/>
              <a:t>Existing plant must comply with new plant standards on 01 April 2020</a:t>
            </a:r>
          </a:p>
        </p:txBody>
      </p:sp>
    </p:spTree>
    <p:extLst>
      <p:ext uri="{BB962C8B-B14F-4D97-AF65-F5344CB8AC3E}">
        <p14:creationId xmlns:p14="http://schemas.microsoft.com/office/powerpoint/2010/main" xmlns="" val="2661795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ZA" altLang="en-US" smtClean="0"/>
              <a:t>Legal Provisions for Postponement to Compliance</a:t>
            </a:r>
          </a:p>
        </p:txBody>
      </p:sp>
      <p:sp>
        <p:nvSpPr>
          <p:cNvPr id="5123" name="Content Placeholder 2"/>
          <p:cNvSpPr>
            <a:spLocks noGrp="1"/>
          </p:cNvSpPr>
          <p:nvPr>
            <p:ph idx="1"/>
          </p:nvPr>
        </p:nvSpPr>
        <p:spPr/>
        <p:txBody>
          <a:bodyPr/>
          <a:lstStyle/>
          <a:p>
            <a:r>
              <a:rPr lang="en-GB" altLang="en-US" smtClean="0"/>
              <a:t>Conditions for applying for postponement of compliance timeframes are provided for in:</a:t>
            </a:r>
          </a:p>
          <a:p>
            <a:pPr lvl="1"/>
            <a:r>
              <a:rPr lang="en-GB" altLang="en-US" smtClean="0"/>
              <a:t>The National Framework for Air Quality Management (2007, as amended in 2012)</a:t>
            </a:r>
          </a:p>
          <a:p>
            <a:pPr lvl="1"/>
            <a:r>
              <a:rPr lang="en-GB" altLang="en-US" smtClean="0"/>
              <a:t>The Listed Activities and Minimum Emission Standards (2010, as amended in 2013)</a:t>
            </a:r>
          </a:p>
          <a:p>
            <a:pPr>
              <a:buFont typeface="Arial" charset="0"/>
              <a:buNone/>
            </a:pPr>
            <a:endParaRPr lang="en-GB" altLang="en-US" sz="1600" smtClean="0"/>
          </a:p>
          <a:p>
            <a:pPr>
              <a:buFont typeface="Arial" charset="0"/>
              <a:buNone/>
            </a:pPr>
            <a:r>
              <a:rPr lang="en-GB" altLang="en-US" sz="1600" i="1" smtClean="0"/>
              <a:t>“As contemplated in the National Framework for Air Quality Management in the Republic of South Africa, published in terms of Section 7 of this Act, an application may be made to the National Air Quality Officer for the postponement of the compliance time frames .......for an existing plant.”</a:t>
            </a:r>
            <a:endParaRPr lang="en-ZA" altLang="en-US" sz="1600" i="1" smtClean="0"/>
          </a:p>
          <a:p>
            <a:endParaRPr lang="en-ZA" altLang="en-US" smtClean="0"/>
          </a:p>
        </p:txBody>
      </p:sp>
    </p:spTree>
    <p:extLst>
      <p:ext uri="{BB962C8B-B14F-4D97-AF65-F5344CB8AC3E}">
        <p14:creationId xmlns:p14="http://schemas.microsoft.com/office/powerpoint/2010/main" xmlns="" val="2851273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7788"/>
            <a:ext cx="8229600" cy="1143000"/>
          </a:xfrm>
        </p:spPr>
        <p:txBody>
          <a:bodyPr/>
          <a:lstStyle/>
          <a:p>
            <a:r>
              <a:rPr lang="en-ZA" altLang="en-US" smtClean="0"/>
              <a:t>Legal Provisions for Postponement to Compliance</a:t>
            </a:r>
          </a:p>
        </p:txBody>
      </p:sp>
      <p:sp>
        <p:nvSpPr>
          <p:cNvPr id="6147" name="Content Placeholder 2"/>
          <p:cNvSpPr>
            <a:spLocks noGrp="1"/>
          </p:cNvSpPr>
          <p:nvPr>
            <p:ph idx="1"/>
          </p:nvPr>
        </p:nvSpPr>
        <p:spPr>
          <a:xfrm>
            <a:off x="457200" y="1458913"/>
            <a:ext cx="8229600" cy="5040312"/>
          </a:xfrm>
        </p:spPr>
        <p:txBody>
          <a:bodyPr/>
          <a:lstStyle/>
          <a:p>
            <a:r>
              <a:rPr lang="en-GB" altLang="en-US" sz="2800" smtClean="0"/>
              <a:t>Regulation 12 of S21 Notice: The application for postponement must include –</a:t>
            </a:r>
            <a:endParaRPr lang="en-ZA" altLang="en-US" sz="2800" smtClean="0"/>
          </a:p>
          <a:p>
            <a:pPr lvl="1"/>
            <a:r>
              <a:rPr lang="en-GB" altLang="en-US" sz="2400" smtClean="0"/>
              <a:t>An air pollution impact assessment compiled in accordance with the regulations prescribing the format of an Atmospheric Impact Report (as contemplated in Section 30 of the AQA), by a person registered as a professional engineer or as a professional natural scientist in the appropriate category;</a:t>
            </a:r>
            <a:endParaRPr lang="en-ZA" altLang="en-US" sz="2400" smtClean="0"/>
          </a:p>
          <a:p>
            <a:pPr lvl="1"/>
            <a:r>
              <a:rPr lang="en-GB" altLang="en-US" sz="2400" smtClean="0"/>
              <a:t>A detailed justification and reasons for the application; and</a:t>
            </a:r>
            <a:endParaRPr lang="en-ZA" altLang="en-US" sz="2400" smtClean="0"/>
          </a:p>
          <a:p>
            <a:pPr lvl="1"/>
            <a:r>
              <a:rPr lang="en-GB" altLang="en-US" sz="2400" smtClean="0"/>
              <a:t>A concluded public participation process undertaken as specified in the NEMA Environmental Impact Assessment Regulations. </a:t>
            </a:r>
          </a:p>
          <a:p>
            <a:endParaRPr lang="en-ZA" altLang="en-US" sz="2400" smtClean="0"/>
          </a:p>
          <a:p>
            <a:pPr lvl="1"/>
            <a:endParaRPr lang="en-ZA" altLang="en-US" smtClean="0"/>
          </a:p>
        </p:txBody>
      </p:sp>
    </p:spTree>
    <p:extLst>
      <p:ext uri="{BB962C8B-B14F-4D97-AF65-F5344CB8AC3E}">
        <p14:creationId xmlns:p14="http://schemas.microsoft.com/office/powerpoint/2010/main" xmlns="" val="32653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52388"/>
            <a:ext cx="8229600" cy="1143000"/>
          </a:xfrm>
        </p:spPr>
        <p:txBody>
          <a:bodyPr/>
          <a:lstStyle/>
          <a:p>
            <a:r>
              <a:rPr lang="en-ZA" altLang="en-US" smtClean="0"/>
              <a:t>Legal Provisions for Postponement to Compliance</a:t>
            </a:r>
          </a:p>
        </p:txBody>
      </p:sp>
      <p:sp>
        <p:nvSpPr>
          <p:cNvPr id="7171" name="Content Placeholder 2"/>
          <p:cNvSpPr>
            <a:spLocks noGrp="1"/>
          </p:cNvSpPr>
          <p:nvPr>
            <p:ph idx="1"/>
          </p:nvPr>
        </p:nvSpPr>
        <p:spPr>
          <a:xfrm>
            <a:off x="457200" y="1350963"/>
            <a:ext cx="8229600" cy="4525962"/>
          </a:xfrm>
        </p:spPr>
        <p:txBody>
          <a:bodyPr/>
          <a:lstStyle/>
          <a:p>
            <a:pPr lvl="1"/>
            <a:endParaRPr lang="en-ZA" altLang="en-US" smtClean="0"/>
          </a:p>
          <a:p>
            <a:pPr lvl="1" algn="just">
              <a:buFont typeface="Arial" charset="0"/>
              <a:buNone/>
            </a:pPr>
            <a:r>
              <a:rPr lang="en-GB" altLang="en-US" u="sng" smtClean="0"/>
              <a:t>Paragraph 13 of S21 notice</a:t>
            </a:r>
            <a:r>
              <a:rPr lang="en-GB" altLang="en-US" smtClean="0"/>
              <a:t>: The National Air Quality Officer, </a:t>
            </a:r>
            <a:r>
              <a:rPr lang="en-GB" altLang="en-US" b="1" smtClean="0"/>
              <a:t>with the concurrence </a:t>
            </a:r>
            <a:r>
              <a:rPr lang="en-GB" altLang="en-US" smtClean="0"/>
              <a:t>of the Licensing Authority as contemplated in Section 36 of this Act, may grant a postponement of the compliance time frames ... for an existing plant for a period, not exceeding 5 years per postponement. </a:t>
            </a:r>
            <a:endParaRPr lang="en-ZA" altLang="en-US" smtClean="0"/>
          </a:p>
          <a:p>
            <a:pPr lvl="1"/>
            <a:endParaRPr lang="en-ZA" altLang="en-US" smtClean="0"/>
          </a:p>
          <a:p>
            <a:pPr lvl="1"/>
            <a:endParaRPr lang="en-ZA" altLang="en-US" smtClean="0"/>
          </a:p>
          <a:p>
            <a:pPr lvl="1"/>
            <a:endParaRPr lang="en-ZA" altLang="en-US" smtClean="0"/>
          </a:p>
          <a:p>
            <a:endParaRPr lang="en-ZA" altLang="en-US" smtClean="0"/>
          </a:p>
        </p:txBody>
      </p:sp>
    </p:spTree>
    <p:extLst>
      <p:ext uri="{BB962C8B-B14F-4D97-AF65-F5344CB8AC3E}">
        <p14:creationId xmlns:p14="http://schemas.microsoft.com/office/powerpoint/2010/main" xmlns="" val="2890276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52388"/>
            <a:ext cx="8229600" cy="1143000"/>
          </a:xfrm>
        </p:spPr>
        <p:txBody>
          <a:bodyPr/>
          <a:lstStyle/>
          <a:p>
            <a:r>
              <a:rPr lang="en-ZA" altLang="en-US" smtClean="0"/>
              <a:t>Legal Provisions for Postponement to Compliance</a:t>
            </a:r>
          </a:p>
        </p:txBody>
      </p:sp>
      <p:sp>
        <p:nvSpPr>
          <p:cNvPr id="8195" name="Content Placeholder 2"/>
          <p:cNvSpPr>
            <a:spLocks noGrp="1"/>
          </p:cNvSpPr>
          <p:nvPr>
            <p:ph idx="1"/>
          </p:nvPr>
        </p:nvSpPr>
        <p:spPr>
          <a:xfrm>
            <a:off x="457200" y="1350963"/>
            <a:ext cx="8686800" cy="5507037"/>
          </a:xfrm>
        </p:spPr>
        <p:txBody>
          <a:bodyPr/>
          <a:lstStyle/>
          <a:p>
            <a:r>
              <a:rPr lang="en-ZA" altLang="en-US" sz="3000" smtClean="0"/>
              <a:t>The 2012 National Framework (paragraph 5.4.3.3) suggests that postponement application will be positively considered if:</a:t>
            </a:r>
          </a:p>
          <a:p>
            <a:pPr lvl="1"/>
            <a:r>
              <a:rPr lang="en-ZA" altLang="en-US" sz="2400" smtClean="0"/>
              <a:t>Compliance with national ambient air quality standards in that area can be demonstrated</a:t>
            </a:r>
          </a:p>
          <a:p>
            <a:pPr lvl="1"/>
            <a:r>
              <a:rPr lang="en-ZA" altLang="en-US" sz="2400" smtClean="0"/>
              <a:t>Completed atmospheric impact report (S30) by a registered professional</a:t>
            </a:r>
          </a:p>
          <a:p>
            <a:pPr lvl="1"/>
            <a:r>
              <a:rPr lang="en-ZA" altLang="en-US" sz="2400" smtClean="0"/>
              <a:t>Demonstration that Industry’s air emissions are and will not cause adverse impacts on surrounding environment</a:t>
            </a:r>
          </a:p>
          <a:p>
            <a:pPr lvl="1"/>
            <a:r>
              <a:rPr lang="en-ZA" altLang="en-US" sz="2400" smtClean="0"/>
              <a:t>Concluded public participation in terms of NEMA EIA Regs</a:t>
            </a:r>
          </a:p>
          <a:p>
            <a:pPr lvl="1"/>
            <a:r>
              <a:rPr lang="en-ZA" altLang="en-US" sz="2400" smtClean="0"/>
              <a:t>Submitted to the National Air Quality Officer (NAQO) one year before the compliance date</a:t>
            </a:r>
          </a:p>
          <a:p>
            <a:pPr lvl="1"/>
            <a:r>
              <a:rPr lang="en-ZA" altLang="en-US" sz="2400" smtClean="0"/>
              <a:t>Any reasonable requirements specified by the NAQO</a:t>
            </a:r>
          </a:p>
          <a:p>
            <a:pPr lvl="1"/>
            <a:endParaRPr lang="en-ZA" altLang="en-US" smtClean="0"/>
          </a:p>
          <a:p>
            <a:pPr lvl="1"/>
            <a:endParaRPr lang="en-ZA" altLang="en-US" smtClean="0"/>
          </a:p>
          <a:p>
            <a:pPr lvl="1"/>
            <a:endParaRPr lang="en-ZA" altLang="en-US" smtClean="0"/>
          </a:p>
          <a:p>
            <a:pPr lvl="1"/>
            <a:endParaRPr lang="en-ZA" altLang="en-US" smtClean="0"/>
          </a:p>
          <a:p>
            <a:endParaRPr lang="en-ZA" altLang="en-US" smtClean="0"/>
          </a:p>
        </p:txBody>
      </p:sp>
    </p:spTree>
    <p:extLst>
      <p:ext uri="{BB962C8B-B14F-4D97-AF65-F5344CB8AC3E}">
        <p14:creationId xmlns:p14="http://schemas.microsoft.com/office/powerpoint/2010/main" xmlns="" val="3856788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ZA" dirty="0" smtClean="0"/>
              <a:t>Applications Received</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24164454"/>
              </p:ext>
            </p:extLst>
          </p:nvPr>
        </p:nvGraphicFramePr>
        <p:xfrm>
          <a:off x="457200" y="685800"/>
          <a:ext cx="7737764" cy="5980007"/>
        </p:xfrm>
        <a:graphic>
          <a:graphicData uri="http://schemas.openxmlformats.org/drawingml/2006/table">
            <a:tbl>
              <a:tblPr firstRow="1" bandRow="1">
                <a:tableStyleId>{5C22544A-7EE6-4342-B048-85BDC9FD1C3A}</a:tableStyleId>
              </a:tblPr>
              <a:tblGrid>
                <a:gridCol w="3250853"/>
                <a:gridCol w="1896111"/>
                <a:gridCol w="2590800"/>
              </a:tblGrid>
              <a:tr h="417407">
                <a:tc>
                  <a:txBody>
                    <a:bodyPr/>
                    <a:lstStyle/>
                    <a:p>
                      <a:r>
                        <a:rPr lang="en-ZA" dirty="0" smtClean="0">
                          <a:solidFill>
                            <a:schemeClr val="tx1"/>
                          </a:solidFill>
                        </a:rPr>
                        <a:t>APPLICANT</a:t>
                      </a:r>
                      <a:endParaRPr lang="en-ZA" dirty="0">
                        <a:solidFill>
                          <a:schemeClr val="tx1"/>
                        </a:solidFill>
                      </a:endParaRPr>
                    </a:p>
                  </a:txBody>
                  <a:tcPr/>
                </a:tc>
                <a:tc>
                  <a:txBody>
                    <a:bodyPr/>
                    <a:lstStyle/>
                    <a:p>
                      <a:r>
                        <a:rPr lang="en-ZA" dirty="0" smtClean="0">
                          <a:solidFill>
                            <a:schemeClr val="tx1"/>
                          </a:solidFill>
                        </a:rPr>
                        <a:t>PROVINCE</a:t>
                      </a:r>
                      <a:endParaRPr lang="en-ZA" dirty="0">
                        <a:solidFill>
                          <a:schemeClr val="tx1"/>
                        </a:solidFill>
                      </a:endParaRPr>
                    </a:p>
                  </a:txBody>
                  <a:tcPr/>
                </a:tc>
                <a:tc>
                  <a:txBody>
                    <a:bodyPr/>
                    <a:lstStyle/>
                    <a:p>
                      <a:r>
                        <a:rPr lang="en-ZA" dirty="0" smtClean="0">
                          <a:solidFill>
                            <a:schemeClr val="tx1"/>
                          </a:solidFill>
                        </a:rPr>
                        <a:t>LICENSING AUTHORITY</a:t>
                      </a:r>
                      <a:endParaRPr lang="en-ZA" dirty="0">
                        <a:solidFill>
                          <a:schemeClr val="tx1"/>
                        </a:solidFill>
                      </a:endParaRPr>
                    </a:p>
                  </a:txBody>
                  <a:tcPr/>
                </a:tc>
              </a:tr>
              <a:tr h="417407">
                <a:tc>
                  <a:txBody>
                    <a:bodyPr/>
                    <a:lstStyle/>
                    <a:p>
                      <a:pPr algn="l">
                        <a:lnSpc>
                          <a:spcPct val="115000"/>
                        </a:lnSpc>
                        <a:spcAft>
                          <a:spcPts val="1000"/>
                        </a:spcAft>
                      </a:pPr>
                      <a:r>
                        <a:rPr lang="en-GB" sz="20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Mortimer Smelter</a:t>
                      </a:r>
                      <a:endParaRPr lang="en-ZA" sz="2000" b="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North West</a:t>
                      </a:r>
                      <a:endParaRPr lang="en-ZA" sz="2000" b="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Bojanala DM</a:t>
                      </a:r>
                      <a:endParaRPr lang="en-ZA" sz="2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r>
              <a:tr h="417407">
                <a:tc>
                  <a:txBody>
                    <a:bodyPr/>
                    <a:lstStyle/>
                    <a:p>
                      <a:pPr algn="l">
                        <a:lnSpc>
                          <a:spcPct val="115000"/>
                        </a:lnSpc>
                        <a:spcAft>
                          <a:spcPts val="1000"/>
                        </a:spcAft>
                      </a:pPr>
                      <a:r>
                        <a:rPr lang="en-GB" sz="20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Polokwane Smelter</a:t>
                      </a:r>
                      <a:endParaRPr lang="en-ZA" sz="2000" b="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b="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Limpopo</a:t>
                      </a:r>
                      <a:endParaRPr lang="en-ZA" sz="2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Capricorn DM</a:t>
                      </a:r>
                      <a:endParaRPr lang="en-ZA" sz="2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r>
              <a:tr h="417407">
                <a:tc>
                  <a:txBody>
                    <a:bodyPr/>
                    <a:lstStyle/>
                    <a:p>
                      <a:pPr algn="l">
                        <a:lnSpc>
                          <a:spcPct val="115000"/>
                        </a:lnSpc>
                        <a:spcAft>
                          <a:spcPts val="1000"/>
                        </a:spcAft>
                      </a:pPr>
                      <a:r>
                        <a:rPr lang="en-GB" sz="2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a:t>
                      </a:r>
                      <a:r>
                        <a:rPr lang="en-GB" sz="2000" b="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Tutuka</a:t>
                      </a:r>
                      <a:endParaRPr lang="en-ZA" sz="2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b="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Gert</a:t>
                      </a:r>
                      <a:r>
                        <a:rPr lang="en-GB" sz="2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GB" sz="2000" b="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Sibande</a:t>
                      </a:r>
                      <a:r>
                        <a:rPr lang="en-GB" sz="2000" b="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DM</a:t>
                      </a:r>
                      <a:endParaRPr lang="en-ZA" sz="20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Matla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Nkangala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Majuba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Gert Sibande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Grootvlei</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Gert Sibande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Duvha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Nkangala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Camden</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Gert Sibande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Arnot</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Nkangala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Kendal</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Nkangala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Komati</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Nkangala DM</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553716">
                <a:tc>
                  <a:txBody>
                    <a:bodyPr/>
                    <a:lstStyle/>
                    <a:p>
                      <a:pPr algn="l">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Hendrina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Nkangala DM</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Eskom </a:t>
                      </a:r>
                      <a:r>
                        <a:rPr lang="en-GB" sz="200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Kriel</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Mpumalanga</a:t>
                      </a:r>
                      <a:endParaRPr lang="en-ZA" sz="20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Nkangala DM</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2736096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ZA" dirty="0" smtClean="0"/>
              <a:t>Applications Received</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09510816"/>
              </p:ext>
            </p:extLst>
          </p:nvPr>
        </p:nvGraphicFramePr>
        <p:xfrm>
          <a:off x="457200" y="609600"/>
          <a:ext cx="7737764" cy="6263640"/>
        </p:xfrm>
        <a:graphic>
          <a:graphicData uri="http://schemas.openxmlformats.org/drawingml/2006/table">
            <a:tbl>
              <a:tblPr firstRow="1" bandRow="1">
                <a:tableStyleId>{5C22544A-7EE6-4342-B048-85BDC9FD1C3A}</a:tableStyleId>
              </a:tblPr>
              <a:tblGrid>
                <a:gridCol w="3250853"/>
                <a:gridCol w="1896111"/>
                <a:gridCol w="2590800"/>
              </a:tblGrid>
              <a:tr h="417407">
                <a:tc>
                  <a:txBody>
                    <a:bodyPr/>
                    <a:lstStyle/>
                    <a:p>
                      <a:r>
                        <a:rPr lang="en-ZA" dirty="0" smtClean="0">
                          <a:solidFill>
                            <a:schemeClr val="tx1"/>
                          </a:solidFill>
                        </a:rPr>
                        <a:t>APPLICANT</a:t>
                      </a:r>
                      <a:endParaRPr lang="en-ZA" dirty="0">
                        <a:solidFill>
                          <a:schemeClr val="tx1"/>
                        </a:solidFill>
                      </a:endParaRPr>
                    </a:p>
                  </a:txBody>
                  <a:tcPr/>
                </a:tc>
                <a:tc>
                  <a:txBody>
                    <a:bodyPr/>
                    <a:lstStyle/>
                    <a:p>
                      <a:r>
                        <a:rPr lang="en-ZA" dirty="0" smtClean="0">
                          <a:solidFill>
                            <a:schemeClr val="tx1"/>
                          </a:solidFill>
                        </a:rPr>
                        <a:t>PROVINCE</a:t>
                      </a:r>
                      <a:endParaRPr lang="en-ZA" dirty="0">
                        <a:solidFill>
                          <a:schemeClr val="tx1"/>
                        </a:solidFill>
                      </a:endParaRPr>
                    </a:p>
                  </a:txBody>
                  <a:tcPr/>
                </a:tc>
                <a:tc>
                  <a:txBody>
                    <a:bodyPr/>
                    <a:lstStyle/>
                    <a:p>
                      <a:r>
                        <a:rPr lang="en-ZA" dirty="0" smtClean="0">
                          <a:solidFill>
                            <a:schemeClr val="tx1"/>
                          </a:solidFill>
                        </a:rPr>
                        <a:t>LICENSING AUTHORITY</a:t>
                      </a:r>
                      <a:endParaRPr lang="en-ZA" dirty="0">
                        <a:solidFill>
                          <a:schemeClr val="tx1"/>
                        </a:solidFill>
                      </a:endParaRPr>
                    </a:p>
                  </a:txBody>
                  <a:tcPr/>
                </a:tc>
              </a:tr>
              <a:tr h="417407">
                <a:tc>
                  <a:txBody>
                    <a:bodyPr/>
                    <a:lstStyle/>
                    <a:p>
                      <a:pPr algn="l">
                        <a:lnSpc>
                          <a:spcPct val="115000"/>
                        </a:lnSpc>
                        <a:spcAft>
                          <a:spcPts val="100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Eskom </a:t>
                      </a: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Medupi</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Limpopo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Provincial LEDET</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Eskom Matimba</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Limpopo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Provincial LEDET</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Eskom Acacia</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Western Cape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Cape Town Metro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Eskom Lethabo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Free State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Fezile Dabi DM</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l">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Eskom Port Rex</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Eastern Cape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Buffalo City Metro</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just">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PPC De </a:t>
                      </a: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Hoek</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just">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Western Cape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West Coast DM</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r>
              <a:tr h="417407">
                <a:tc>
                  <a:txBody>
                    <a:bodyPr/>
                    <a:lstStyle/>
                    <a:p>
                      <a:pPr algn="just">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PPC Dwaalboom </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Limpopo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Provincial LEDET</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r>
              <a:tr h="417407">
                <a:tc>
                  <a:txBody>
                    <a:bodyPr/>
                    <a:lstStyle/>
                    <a:p>
                      <a:pPr algn="just">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PPC Port Elizabeth</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Eastern Cape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Nelson Mandela Bay Metro </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r>
              <a:tr h="417407">
                <a:tc>
                  <a:txBody>
                    <a:bodyPr/>
                    <a:lstStyle/>
                    <a:p>
                      <a:pPr algn="just">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PPC Slurry </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North West</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Provincial DACE</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r>
              <a:tr h="417407">
                <a:tc>
                  <a:txBody>
                    <a:bodyPr/>
                    <a:lstStyle/>
                    <a:p>
                      <a:pPr algn="just">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SASOL </a:t>
                      </a: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Infrachem</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Free State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Fezile Dabi DM</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just">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SASOL Nitro</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Gauteng</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City of Tshwane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553716">
                <a:tc>
                  <a:txBody>
                    <a:bodyPr/>
                    <a:lstStyle/>
                    <a:p>
                      <a:pPr algn="just">
                        <a:lnSpc>
                          <a:spcPct val="115000"/>
                        </a:lnSpc>
                        <a:spcAft>
                          <a:spcPts val="0"/>
                        </a:spcAft>
                      </a:pP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SASOL </a:t>
                      </a: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Secunda</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Mpumalanga</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Gert</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Sibande</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DM</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417407">
                <a:tc>
                  <a:txBody>
                    <a:bodyPr/>
                    <a:lstStyle/>
                    <a:p>
                      <a:pPr algn="just">
                        <a:lnSpc>
                          <a:spcPct val="115000"/>
                        </a:lnSpc>
                        <a:spcAft>
                          <a:spcPts val="0"/>
                        </a:spcAft>
                      </a:pP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Natref</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GB"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Free State</a:t>
                      </a:r>
                      <a:endParaRPr lang="en-ZA" sz="20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Fezile</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GB" sz="2000" b="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Dabi</a:t>
                      </a:r>
                      <a:r>
                        <a:rPr lang="en-GB"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DM</a:t>
                      </a:r>
                      <a:endParaRPr lang="en-ZA"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254013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3215</TotalTime>
  <Words>1511</Words>
  <Application>Microsoft Office PowerPoint</Application>
  <PresentationFormat>On-screen Show (4:3)</PresentationFormat>
  <Paragraphs>1112</Paragraphs>
  <Slides>23</Slides>
  <Notes>10</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Default Design</vt:lpstr>
      <vt:lpstr>Office Theme</vt:lpstr>
      <vt:lpstr>1_Default Design</vt:lpstr>
      <vt:lpstr>1_Office Theme</vt:lpstr>
      <vt:lpstr>DECISIONS ON APPLICATIONS FOR POSTPONEMENT OF COMPLIANCE TIME-FRAMES: AQA S21</vt:lpstr>
      <vt:lpstr>Background</vt:lpstr>
      <vt:lpstr>Background</vt:lpstr>
      <vt:lpstr>Legal Provisions for Postponement to Compliance</vt:lpstr>
      <vt:lpstr>Legal Provisions for Postponement to Compliance</vt:lpstr>
      <vt:lpstr>Legal Provisions for Postponement to Compliance</vt:lpstr>
      <vt:lpstr>Legal Provisions for Postponement to Compliance</vt:lpstr>
      <vt:lpstr>Applications Received</vt:lpstr>
      <vt:lpstr>Applications Received</vt:lpstr>
      <vt:lpstr>Applications Received</vt:lpstr>
      <vt:lpstr>General Approach</vt:lpstr>
      <vt:lpstr>Summary of Postponement Decisions</vt:lpstr>
      <vt:lpstr>Eskom</vt:lpstr>
      <vt:lpstr>PPC</vt:lpstr>
      <vt:lpstr>Anglo American Platinum</vt:lpstr>
      <vt:lpstr>SHELL</vt:lpstr>
      <vt:lpstr>ENGEN</vt:lpstr>
      <vt:lpstr>TOTAL</vt:lpstr>
      <vt:lpstr>SASOL</vt:lpstr>
      <vt:lpstr>SASOL continued</vt:lpstr>
      <vt:lpstr>General Approach and Observations </vt:lpstr>
      <vt:lpstr>General Approach and Observations </vt:lpstr>
      <vt:lpstr>Slide 23</vt:lpstr>
    </vt:vector>
  </TitlesOfParts>
  <Company>Enviromental Affairs and Tourism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Thulie Mdluli</dc:creator>
  <cp:lastModifiedBy>USER</cp:lastModifiedBy>
  <cp:revision>190</cp:revision>
  <dcterms:created xsi:type="dcterms:W3CDTF">2009-07-14T13:35:59Z</dcterms:created>
  <dcterms:modified xsi:type="dcterms:W3CDTF">2015-03-06T08:51:48Z</dcterms:modified>
</cp:coreProperties>
</file>