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72" r:id="rId3"/>
  </p:sldMasterIdLst>
  <p:notesMasterIdLst>
    <p:notesMasterId r:id="rId21"/>
  </p:notesMasterIdLst>
  <p:handoutMasterIdLst>
    <p:handoutMasterId r:id="rId22"/>
  </p:handoutMasterIdLst>
  <p:sldIdLst>
    <p:sldId id="256" r:id="rId4"/>
    <p:sldId id="355" r:id="rId5"/>
    <p:sldId id="317" r:id="rId6"/>
    <p:sldId id="346" r:id="rId7"/>
    <p:sldId id="347" r:id="rId8"/>
    <p:sldId id="318" r:id="rId9"/>
    <p:sldId id="357" r:id="rId10"/>
    <p:sldId id="356" r:id="rId11"/>
    <p:sldId id="348" r:id="rId12"/>
    <p:sldId id="349" r:id="rId13"/>
    <p:sldId id="350" r:id="rId14"/>
    <p:sldId id="352" r:id="rId15"/>
    <p:sldId id="353" r:id="rId16"/>
    <p:sldId id="354" r:id="rId17"/>
    <p:sldId id="358" r:id="rId18"/>
    <p:sldId id="359" r:id="rId19"/>
    <p:sldId id="333" r:id="rId20"/>
  </p:sldIdLst>
  <p:sldSz cx="9144000" cy="6858000" type="screen4x3"/>
  <p:notesSz cx="6797675" cy="9926638"/>
  <p:defaultTextStyle>
    <a:defPPr>
      <a:defRPr lang="en-US"/>
    </a:defPPr>
    <a:lvl1pPr algn="l" rtl="0" fontAlgn="base">
      <a:spcBef>
        <a:spcPct val="0"/>
      </a:spcBef>
      <a:spcAft>
        <a:spcPct val="0"/>
      </a:spcAft>
      <a:defRPr kern="1200">
        <a:solidFill>
          <a:srgbClr val="000000"/>
        </a:solidFill>
        <a:latin typeface="Calibri" pitchFamily="34" charset="0"/>
        <a:ea typeface="ヒラギノ角ゴ ProN W3" pitchFamily="1" charset="-128"/>
        <a:cs typeface="+mn-cs"/>
        <a:sym typeface="Calibri" pitchFamily="34" charset="0"/>
      </a:defRPr>
    </a:lvl1pPr>
    <a:lvl2pPr marL="457200" algn="l" rtl="0" fontAlgn="base">
      <a:spcBef>
        <a:spcPct val="0"/>
      </a:spcBef>
      <a:spcAft>
        <a:spcPct val="0"/>
      </a:spcAft>
      <a:defRPr kern="1200">
        <a:solidFill>
          <a:srgbClr val="000000"/>
        </a:solidFill>
        <a:latin typeface="Calibri" pitchFamily="34" charset="0"/>
        <a:ea typeface="ヒラギノ角ゴ ProN W3" pitchFamily="1" charset="-128"/>
        <a:cs typeface="+mn-cs"/>
        <a:sym typeface="Calibri" pitchFamily="34" charset="0"/>
      </a:defRPr>
    </a:lvl2pPr>
    <a:lvl3pPr marL="914400" algn="l" rtl="0" fontAlgn="base">
      <a:spcBef>
        <a:spcPct val="0"/>
      </a:spcBef>
      <a:spcAft>
        <a:spcPct val="0"/>
      </a:spcAft>
      <a:defRPr kern="1200">
        <a:solidFill>
          <a:srgbClr val="000000"/>
        </a:solidFill>
        <a:latin typeface="Calibri" pitchFamily="34" charset="0"/>
        <a:ea typeface="ヒラギノ角ゴ ProN W3" pitchFamily="1" charset="-128"/>
        <a:cs typeface="+mn-cs"/>
        <a:sym typeface="Calibri" pitchFamily="34" charset="0"/>
      </a:defRPr>
    </a:lvl3pPr>
    <a:lvl4pPr marL="1371600" algn="l" rtl="0" fontAlgn="base">
      <a:spcBef>
        <a:spcPct val="0"/>
      </a:spcBef>
      <a:spcAft>
        <a:spcPct val="0"/>
      </a:spcAft>
      <a:defRPr kern="1200">
        <a:solidFill>
          <a:srgbClr val="000000"/>
        </a:solidFill>
        <a:latin typeface="Calibri" pitchFamily="34" charset="0"/>
        <a:ea typeface="ヒラギノ角ゴ ProN W3" pitchFamily="1" charset="-128"/>
        <a:cs typeface="+mn-cs"/>
        <a:sym typeface="Calibri" pitchFamily="34" charset="0"/>
      </a:defRPr>
    </a:lvl4pPr>
    <a:lvl5pPr marL="1828800" algn="l" rtl="0" fontAlgn="base">
      <a:spcBef>
        <a:spcPct val="0"/>
      </a:spcBef>
      <a:spcAft>
        <a:spcPct val="0"/>
      </a:spcAft>
      <a:defRPr kern="1200">
        <a:solidFill>
          <a:srgbClr val="000000"/>
        </a:solidFill>
        <a:latin typeface="Calibri" pitchFamily="34" charset="0"/>
        <a:ea typeface="ヒラギノ角ゴ ProN W3" pitchFamily="1" charset="-128"/>
        <a:cs typeface="+mn-cs"/>
        <a:sym typeface="Calibri" pitchFamily="34" charset="0"/>
      </a:defRPr>
    </a:lvl5pPr>
    <a:lvl6pPr marL="2286000" algn="l" defTabSz="914400" rtl="0" eaLnBrk="1" latinLnBrk="0" hangingPunct="1">
      <a:defRPr kern="1200">
        <a:solidFill>
          <a:srgbClr val="000000"/>
        </a:solidFill>
        <a:latin typeface="Calibri" pitchFamily="34" charset="0"/>
        <a:ea typeface="ヒラギノ角ゴ ProN W3" pitchFamily="1" charset="-128"/>
        <a:cs typeface="+mn-cs"/>
        <a:sym typeface="Calibri" pitchFamily="34" charset="0"/>
      </a:defRPr>
    </a:lvl6pPr>
    <a:lvl7pPr marL="2743200" algn="l" defTabSz="914400" rtl="0" eaLnBrk="1" latinLnBrk="0" hangingPunct="1">
      <a:defRPr kern="1200">
        <a:solidFill>
          <a:srgbClr val="000000"/>
        </a:solidFill>
        <a:latin typeface="Calibri" pitchFamily="34" charset="0"/>
        <a:ea typeface="ヒラギノ角ゴ ProN W3" pitchFamily="1" charset="-128"/>
        <a:cs typeface="+mn-cs"/>
        <a:sym typeface="Calibri" pitchFamily="34" charset="0"/>
      </a:defRPr>
    </a:lvl7pPr>
    <a:lvl8pPr marL="3200400" algn="l" defTabSz="914400" rtl="0" eaLnBrk="1" latinLnBrk="0" hangingPunct="1">
      <a:defRPr kern="1200">
        <a:solidFill>
          <a:srgbClr val="000000"/>
        </a:solidFill>
        <a:latin typeface="Calibri" pitchFamily="34" charset="0"/>
        <a:ea typeface="ヒラギノ角ゴ ProN W3" pitchFamily="1" charset="-128"/>
        <a:cs typeface="+mn-cs"/>
        <a:sym typeface="Calibri" pitchFamily="34" charset="0"/>
      </a:defRPr>
    </a:lvl8pPr>
    <a:lvl9pPr marL="3657600" algn="l" defTabSz="914400" rtl="0" eaLnBrk="1" latinLnBrk="0" hangingPunct="1">
      <a:defRPr kern="1200">
        <a:solidFill>
          <a:srgbClr val="000000"/>
        </a:solidFill>
        <a:latin typeface="Calibri" pitchFamily="34" charset="0"/>
        <a:ea typeface="ヒラギノ角ゴ ProN W3" pitchFamily="1" charset="-128"/>
        <a:cs typeface="+mn-cs"/>
        <a:sym typeface="Calibri"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eddy" initials="g"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205352"/>
    <a:srgbClr val="D3CAB7"/>
    <a:srgbClr val="B1953A"/>
    <a:srgbClr val="5F384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1176" autoAdjust="0"/>
    <p:restoredTop sz="96980" autoAdjust="0"/>
  </p:normalViewPr>
  <p:slideViewPr>
    <p:cSldViewPr>
      <p:cViewPr varScale="1">
        <p:scale>
          <a:sx n="70" d="100"/>
          <a:sy n="70" d="100"/>
        </p:scale>
        <p:origin x="-34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E00A1216-B320-44A6-8979-53A5E25C3E82}" type="datetimeFigureOut">
              <a:rPr lang="en-US" smtClean="0"/>
              <a:pPr/>
              <a:t>3/6/2015</a:t>
            </a:fld>
            <a:endParaRPr lang="en-ZA"/>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E7933BFF-BA27-4187-818E-400EDE91790E}" type="slidenum">
              <a:rPr lang="en-ZA" smtClean="0"/>
              <a:pPr/>
              <a:t>‹#›</a:t>
            </a:fld>
            <a:endParaRPr lang="en-ZA"/>
          </a:p>
        </p:txBody>
      </p:sp>
    </p:spTree>
    <p:extLst>
      <p:ext uri="{BB962C8B-B14F-4D97-AF65-F5344CB8AC3E}">
        <p14:creationId xmlns:p14="http://schemas.microsoft.com/office/powerpoint/2010/main" xmlns="" val="13139312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4F5249C-48A9-451B-80F3-B7E8DA730BE6}" type="datetimeFigureOut">
              <a:rPr lang="en-US" smtClean="0"/>
              <a:pPr/>
              <a:t>3/6/2015</a:t>
            </a:fld>
            <a:endParaRPr lang="en-ZA"/>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C8A94EBA-B047-4484-A0F4-0E889537EBFF}" type="slidenum">
              <a:rPr lang="en-ZA" smtClean="0"/>
              <a:pPr/>
              <a:t>‹#›</a:t>
            </a:fld>
            <a:endParaRPr lang="en-ZA"/>
          </a:p>
        </p:txBody>
      </p:sp>
    </p:spTree>
    <p:extLst>
      <p:ext uri="{BB962C8B-B14F-4D97-AF65-F5344CB8AC3E}">
        <p14:creationId xmlns:p14="http://schemas.microsoft.com/office/powerpoint/2010/main" xmlns="" val="3128800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1B9DFFEE-A0D3-4775-B801-7644FA09D9EF}" type="slidenum">
              <a:rPr lang="en-US"/>
              <a:pPr>
                <a:defRPr/>
              </a:pPr>
              <a:t>‹#›</a:t>
            </a:fld>
            <a:endParaRPr lang="en-US"/>
          </a:p>
        </p:txBody>
      </p:sp>
    </p:spTree>
  </p:cSld>
  <p:clrMapOvr>
    <a:masterClrMapping/>
  </p:clrMapOvr>
  <p:transition spd="med">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F62D982A-C7CB-4068-AE13-B076F84F4E1D}" type="slidenum">
              <a:rPr lang="en-US"/>
              <a:pPr>
                <a:defRPr/>
              </a:pPr>
              <a:t>‹#›</a:t>
            </a:fld>
            <a:endParaRPr lang="en-US"/>
          </a:p>
        </p:txBody>
      </p:sp>
    </p:spTree>
  </p:cSld>
  <p:clrMapOvr>
    <a:masterClrMapping/>
  </p:clrMapOvr>
  <p:transition spd="med">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581275"/>
            <a:ext cx="2057400" cy="27781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581275"/>
            <a:ext cx="6019800" cy="2778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BCC1E255-DB46-4598-98E8-B5073B495A7A}" type="slidenum">
              <a:rPr lang="en-US"/>
              <a:pPr>
                <a:defRPr/>
              </a:pPr>
              <a:t>‹#›</a:t>
            </a:fld>
            <a:endParaRPr lang="en-US"/>
          </a:p>
        </p:txBody>
      </p:sp>
    </p:spTree>
  </p:cSld>
  <p:clrMapOvr>
    <a:masterClrMapping/>
  </p:clrMapOvr>
  <p:transition spd="med">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F1CB54B1-F0B6-4240-BF45-7E6EB762EED4}" type="slidenum">
              <a:rPr lang="en-US"/>
              <a:pPr>
                <a:defRPr/>
              </a:pPr>
              <a:t>‹#›</a:t>
            </a:fld>
            <a:endParaRPr lang="en-US"/>
          </a:p>
        </p:txBody>
      </p:sp>
    </p:spTree>
  </p:cSld>
  <p:clrMapOvr>
    <a:masterClrMapping/>
  </p:clrMapOvr>
  <p:transition spd="med">
    <p:wipe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2F3005A4-54E8-4A56-892D-0D1E29862FC8}" type="slidenum">
              <a:rPr lang="en-US"/>
              <a:pPr>
                <a:defRPr/>
              </a:pPr>
              <a:t>‹#›</a:t>
            </a:fld>
            <a:endParaRPr lang="en-US"/>
          </a:p>
        </p:txBody>
      </p:sp>
    </p:spTree>
  </p:cSld>
  <p:clrMapOvr>
    <a:masterClrMapping/>
  </p:clrMapOvr>
  <p:transition spd="med">
    <p:wipe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pPr>
              <a:defRPr/>
            </a:pPr>
            <a:fld id="{4682B78C-D8F4-4B7D-87DD-5D8EDCCA23A2}" type="slidenum">
              <a:rPr lang="en-US"/>
              <a:pPr>
                <a:defRPr/>
              </a:pPr>
              <a:t>‹#›</a:t>
            </a:fld>
            <a:endParaRPr lang="en-US"/>
          </a:p>
        </p:txBody>
      </p:sp>
    </p:spTree>
  </p:cSld>
  <p:clrMapOvr>
    <a:masterClrMapping/>
  </p:clrMapOvr>
  <p:transition spd="med">
    <p:wipe di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3098800"/>
            <a:ext cx="4038600" cy="2806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3098800"/>
            <a:ext cx="4038600" cy="2806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3"/>
          <p:cNvSpPr txBox="1">
            <a:spLocks noGrp="1" noChangeArrowheads="1"/>
          </p:cNvSpPr>
          <p:nvPr>
            <p:ph type="sldNum" sz="quarter" idx="10"/>
          </p:nvPr>
        </p:nvSpPr>
        <p:spPr>
          <a:ln/>
        </p:spPr>
        <p:txBody>
          <a:bodyPr/>
          <a:lstStyle>
            <a:lvl1pPr>
              <a:defRPr/>
            </a:lvl1pPr>
          </a:lstStyle>
          <a:p>
            <a:pPr>
              <a:defRPr/>
            </a:pPr>
            <a:fld id="{7C939923-910B-4EB5-8552-1F64B1853C11}" type="slidenum">
              <a:rPr lang="en-US"/>
              <a:pPr>
                <a:defRPr/>
              </a:pPr>
              <a:t>‹#›</a:t>
            </a:fld>
            <a:endParaRPr lang="en-US"/>
          </a:p>
        </p:txBody>
      </p:sp>
    </p:spTree>
  </p:cSld>
  <p:clrMapOvr>
    <a:masterClrMapping/>
  </p:clrMapOvr>
  <p:transition spd="med">
    <p:wipe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3"/>
          <p:cNvSpPr txBox="1">
            <a:spLocks noGrp="1" noChangeArrowheads="1"/>
          </p:cNvSpPr>
          <p:nvPr>
            <p:ph type="sldNum" sz="quarter" idx="10"/>
          </p:nvPr>
        </p:nvSpPr>
        <p:spPr>
          <a:ln/>
        </p:spPr>
        <p:txBody>
          <a:bodyPr/>
          <a:lstStyle>
            <a:lvl1pPr>
              <a:defRPr/>
            </a:lvl1pPr>
          </a:lstStyle>
          <a:p>
            <a:pPr>
              <a:defRPr/>
            </a:pPr>
            <a:fld id="{867A4111-F824-4319-9622-520520170EB2}" type="slidenum">
              <a:rPr lang="en-US"/>
              <a:pPr>
                <a:defRPr/>
              </a:pPr>
              <a:t>‹#›</a:t>
            </a:fld>
            <a:endParaRPr lang="en-US"/>
          </a:p>
        </p:txBody>
      </p:sp>
    </p:spTree>
  </p:cSld>
  <p:clrMapOvr>
    <a:masterClrMapping/>
  </p:clrMapOvr>
  <p:transition spd="med">
    <p:wipe di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3"/>
          <p:cNvSpPr txBox="1">
            <a:spLocks noGrp="1" noChangeArrowheads="1"/>
          </p:cNvSpPr>
          <p:nvPr>
            <p:ph type="sldNum" sz="quarter" idx="10"/>
          </p:nvPr>
        </p:nvSpPr>
        <p:spPr>
          <a:ln/>
        </p:spPr>
        <p:txBody>
          <a:bodyPr/>
          <a:lstStyle>
            <a:lvl1pPr>
              <a:defRPr/>
            </a:lvl1pPr>
          </a:lstStyle>
          <a:p>
            <a:pPr>
              <a:defRPr/>
            </a:pPr>
            <a:fld id="{1E0FCE96-30B6-4AF6-9D83-EEB2450D2322}" type="slidenum">
              <a:rPr lang="en-US"/>
              <a:pPr>
                <a:defRPr/>
              </a:pPr>
              <a:t>‹#›</a:t>
            </a:fld>
            <a:endParaRPr lang="en-US"/>
          </a:p>
        </p:txBody>
      </p:sp>
    </p:spTree>
  </p:cSld>
  <p:clrMapOvr>
    <a:masterClrMapping/>
  </p:clrMapOvr>
  <p:transition spd="med">
    <p:wipe di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pPr>
              <a:defRPr/>
            </a:pPr>
            <a:fld id="{795227A8-8778-4E9D-A043-3FE0A25B129F}" type="slidenum">
              <a:rPr lang="en-US"/>
              <a:pPr>
                <a:defRPr/>
              </a:pPr>
              <a:t>‹#›</a:t>
            </a:fld>
            <a:endParaRPr lang="en-US"/>
          </a:p>
        </p:txBody>
      </p:sp>
    </p:spTree>
  </p:cSld>
  <p:clrMapOvr>
    <a:masterClrMapping/>
  </p:clrMapOvr>
  <p:transition spd="med">
    <p:wipe di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pPr>
              <a:defRPr/>
            </a:pPr>
            <a:fld id="{69642A3F-152B-4B79-A5AD-BF2AC82ED5E2}" type="slidenum">
              <a:rPr lang="en-US"/>
              <a:pPr>
                <a:defRPr/>
              </a:pPr>
              <a:t>‹#›</a:t>
            </a:fld>
            <a:endParaRPr lang="en-US"/>
          </a:p>
        </p:txBody>
      </p:sp>
    </p:spTree>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4209917F-9A48-4C4F-AB53-1A0A556F79B6}" type="slidenum">
              <a:rPr lang="en-US"/>
              <a:pPr>
                <a:defRPr/>
              </a:pPr>
              <a:t>‹#›</a:t>
            </a:fld>
            <a:endParaRPr lang="en-US"/>
          </a:p>
        </p:txBody>
      </p:sp>
    </p:spTree>
  </p:cSld>
  <p:clrMapOvr>
    <a:masterClrMapping/>
  </p:clrMapOvr>
  <p:transition spd="med">
    <p:wipe dir="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Arial"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pPr>
              <a:defRPr/>
            </a:pPr>
            <a:fld id="{8D0129BE-2C10-4138-A096-668814721066}" type="slidenum">
              <a:rPr lang="en-US"/>
              <a:pPr>
                <a:defRPr/>
              </a:pPr>
              <a:t>‹#›</a:t>
            </a:fld>
            <a:endParaRPr lang="en-US"/>
          </a:p>
        </p:txBody>
      </p:sp>
    </p:spTree>
  </p:cSld>
  <p:clrMapOvr>
    <a:masterClrMapping/>
  </p:clrMapOvr>
  <p:transition spd="med">
    <p:wipe di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DE9B9EF5-7662-4DA0-80D4-BF41A6AF2C27}" type="slidenum">
              <a:rPr lang="en-US"/>
              <a:pPr>
                <a:defRPr/>
              </a:pPr>
              <a:t>‹#›</a:t>
            </a:fld>
            <a:endParaRPr lang="en-US"/>
          </a:p>
        </p:txBody>
      </p:sp>
    </p:spTree>
  </p:cSld>
  <p:clrMapOvr>
    <a:masterClrMapping/>
  </p:clrMapOvr>
  <p:transition spd="med">
    <p:wipe di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301875"/>
            <a:ext cx="2057400" cy="3603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301875"/>
            <a:ext cx="6019800" cy="3603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9791D01A-58E3-4BD6-80FF-CD59493FFCAE}" type="slidenum">
              <a:rPr lang="en-US"/>
              <a:pPr>
                <a:defRPr/>
              </a:pPr>
              <a:t>‹#›</a:t>
            </a:fld>
            <a:endParaRPr lang="en-US"/>
          </a:p>
        </p:txBody>
      </p:sp>
    </p:spTree>
  </p:cSld>
  <p:clrMapOvr>
    <a:masterClrMapping/>
  </p:clrMapOvr>
  <p:transition spd="med">
    <p:wipe dir="d"/>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4C8E06EE-9590-42B0-BB99-05882E652AB5}" type="slidenum">
              <a:rPr lang="en-US" altLang="en-US"/>
              <a:pPr/>
              <a:t>‹#›</a:t>
            </a:fld>
            <a:endParaRPr lang="en-US" altLang="en-US"/>
          </a:p>
        </p:txBody>
      </p:sp>
    </p:spTree>
    <p:extLst>
      <p:ext uri="{BB962C8B-B14F-4D97-AF65-F5344CB8AC3E}">
        <p14:creationId xmlns:p14="http://schemas.microsoft.com/office/powerpoint/2010/main" xmlns="" val="3621609366"/>
      </p:ext>
    </p:extLst>
  </p:cSld>
  <p:clrMapOvr>
    <a:masterClrMapping/>
  </p:clrMapOvr>
  <p:transition spd="med">
    <p:wipe dir="d"/>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E0FD94AF-89A9-45CF-AC8F-0EA573249484}" type="slidenum">
              <a:rPr lang="en-US" altLang="en-US"/>
              <a:pPr/>
              <a:t>‹#›</a:t>
            </a:fld>
            <a:endParaRPr lang="en-US" altLang="en-US"/>
          </a:p>
        </p:txBody>
      </p:sp>
    </p:spTree>
    <p:extLst>
      <p:ext uri="{BB962C8B-B14F-4D97-AF65-F5344CB8AC3E}">
        <p14:creationId xmlns:p14="http://schemas.microsoft.com/office/powerpoint/2010/main" xmlns="" val="1609421331"/>
      </p:ext>
    </p:extLst>
  </p:cSld>
  <p:clrMapOvr>
    <a:masterClrMapping/>
  </p:clrMapOvr>
  <p:transition spd="med">
    <p:wipe dir="d"/>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fld id="{7E35B835-CDFD-4C08-9ABE-3CF8B1BE387F}" type="slidenum">
              <a:rPr lang="en-US" altLang="en-US"/>
              <a:pPr/>
              <a:t>‹#›</a:t>
            </a:fld>
            <a:endParaRPr lang="en-US" altLang="en-US"/>
          </a:p>
        </p:txBody>
      </p:sp>
    </p:spTree>
    <p:extLst>
      <p:ext uri="{BB962C8B-B14F-4D97-AF65-F5344CB8AC3E}">
        <p14:creationId xmlns:p14="http://schemas.microsoft.com/office/powerpoint/2010/main" xmlns="" val="1342041542"/>
      </p:ext>
    </p:extLst>
  </p:cSld>
  <p:clrMapOvr>
    <a:masterClrMapping/>
  </p:clrMapOvr>
  <p:transition spd="med">
    <p:wipe dir="d"/>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3098800"/>
            <a:ext cx="4038600" cy="2806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3098800"/>
            <a:ext cx="4038600" cy="2806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3"/>
          <p:cNvSpPr txBox="1">
            <a:spLocks noGrp="1" noChangeArrowheads="1"/>
          </p:cNvSpPr>
          <p:nvPr>
            <p:ph type="sldNum" sz="quarter" idx="10"/>
          </p:nvPr>
        </p:nvSpPr>
        <p:spPr>
          <a:ln/>
        </p:spPr>
        <p:txBody>
          <a:bodyPr/>
          <a:lstStyle>
            <a:lvl1pPr>
              <a:defRPr/>
            </a:lvl1pPr>
          </a:lstStyle>
          <a:p>
            <a:fld id="{7264BBC7-3695-43B0-A25F-624A13B8101B}" type="slidenum">
              <a:rPr lang="en-US" altLang="en-US"/>
              <a:pPr/>
              <a:t>‹#›</a:t>
            </a:fld>
            <a:endParaRPr lang="en-US" altLang="en-US"/>
          </a:p>
        </p:txBody>
      </p:sp>
    </p:spTree>
    <p:extLst>
      <p:ext uri="{BB962C8B-B14F-4D97-AF65-F5344CB8AC3E}">
        <p14:creationId xmlns:p14="http://schemas.microsoft.com/office/powerpoint/2010/main" xmlns="" val="2539962922"/>
      </p:ext>
    </p:extLst>
  </p:cSld>
  <p:clrMapOvr>
    <a:masterClrMapping/>
  </p:clrMapOvr>
  <p:transition spd="med">
    <p:wipe dir="d"/>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3"/>
          <p:cNvSpPr txBox="1">
            <a:spLocks noGrp="1" noChangeArrowheads="1"/>
          </p:cNvSpPr>
          <p:nvPr>
            <p:ph type="sldNum" sz="quarter" idx="10"/>
          </p:nvPr>
        </p:nvSpPr>
        <p:spPr>
          <a:ln/>
        </p:spPr>
        <p:txBody>
          <a:bodyPr/>
          <a:lstStyle>
            <a:lvl1pPr>
              <a:defRPr/>
            </a:lvl1pPr>
          </a:lstStyle>
          <a:p>
            <a:fld id="{C67FE35A-AF90-4FB4-8EEC-FABAE524CA03}" type="slidenum">
              <a:rPr lang="en-US" altLang="en-US"/>
              <a:pPr/>
              <a:t>‹#›</a:t>
            </a:fld>
            <a:endParaRPr lang="en-US" altLang="en-US"/>
          </a:p>
        </p:txBody>
      </p:sp>
    </p:spTree>
    <p:extLst>
      <p:ext uri="{BB962C8B-B14F-4D97-AF65-F5344CB8AC3E}">
        <p14:creationId xmlns:p14="http://schemas.microsoft.com/office/powerpoint/2010/main" xmlns="" val="1972141802"/>
      </p:ext>
    </p:extLst>
  </p:cSld>
  <p:clrMapOvr>
    <a:masterClrMapping/>
  </p:clrMapOvr>
  <p:transition spd="med">
    <p:wipe dir="d"/>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3"/>
          <p:cNvSpPr txBox="1">
            <a:spLocks noGrp="1" noChangeArrowheads="1"/>
          </p:cNvSpPr>
          <p:nvPr>
            <p:ph type="sldNum" sz="quarter" idx="10"/>
          </p:nvPr>
        </p:nvSpPr>
        <p:spPr>
          <a:ln/>
        </p:spPr>
        <p:txBody>
          <a:bodyPr/>
          <a:lstStyle>
            <a:lvl1pPr>
              <a:defRPr/>
            </a:lvl1pPr>
          </a:lstStyle>
          <a:p>
            <a:fld id="{42F71B38-F861-4652-8963-079FCB4C6DD3}" type="slidenum">
              <a:rPr lang="en-US" altLang="en-US"/>
              <a:pPr/>
              <a:t>‹#›</a:t>
            </a:fld>
            <a:endParaRPr lang="en-US" altLang="en-US"/>
          </a:p>
        </p:txBody>
      </p:sp>
    </p:spTree>
    <p:extLst>
      <p:ext uri="{BB962C8B-B14F-4D97-AF65-F5344CB8AC3E}">
        <p14:creationId xmlns:p14="http://schemas.microsoft.com/office/powerpoint/2010/main" xmlns="" val="3615824953"/>
      </p:ext>
    </p:extLst>
  </p:cSld>
  <p:clrMapOvr>
    <a:masterClrMapping/>
  </p:clrMapOvr>
  <p:transition spd="med">
    <p:wipe dir="d"/>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fld id="{01C1CBE0-6D3D-4E7A-99CF-9C92F3662A9D}" type="slidenum">
              <a:rPr lang="en-US" altLang="en-US"/>
              <a:pPr/>
              <a:t>‹#›</a:t>
            </a:fld>
            <a:endParaRPr lang="en-US" altLang="en-US"/>
          </a:p>
        </p:txBody>
      </p:sp>
    </p:spTree>
    <p:extLst>
      <p:ext uri="{BB962C8B-B14F-4D97-AF65-F5344CB8AC3E}">
        <p14:creationId xmlns:p14="http://schemas.microsoft.com/office/powerpoint/2010/main" xmlns="" val="3486413776"/>
      </p:ext>
    </p:extLst>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pPr>
              <a:defRPr/>
            </a:pPr>
            <a:fld id="{C8F7C42C-3A31-4E22-904D-78F328799DBB}" type="slidenum">
              <a:rPr lang="en-US"/>
              <a:pPr>
                <a:defRPr/>
              </a:pPr>
              <a:t>‹#›</a:t>
            </a:fld>
            <a:endParaRPr lang="en-US"/>
          </a:p>
        </p:txBody>
      </p:sp>
    </p:spTree>
  </p:cSld>
  <p:clrMapOvr>
    <a:masterClrMapping/>
  </p:clrMapOvr>
  <p:transition spd="med">
    <p:wipe dir="d"/>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fld id="{4AEA2F35-93E3-4BCE-BB2A-5F603F329FF5}" type="slidenum">
              <a:rPr lang="en-US" altLang="en-US"/>
              <a:pPr/>
              <a:t>‹#›</a:t>
            </a:fld>
            <a:endParaRPr lang="en-US" altLang="en-US"/>
          </a:p>
        </p:txBody>
      </p:sp>
    </p:spTree>
    <p:extLst>
      <p:ext uri="{BB962C8B-B14F-4D97-AF65-F5344CB8AC3E}">
        <p14:creationId xmlns:p14="http://schemas.microsoft.com/office/powerpoint/2010/main" xmlns="" val="1274804535"/>
      </p:ext>
    </p:extLst>
  </p:cSld>
  <p:clrMapOvr>
    <a:masterClrMapping/>
  </p:clrMapOvr>
  <p:transition spd="med">
    <p:wipe dir="d"/>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Arial"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fld id="{2DBD01B3-4287-464A-B937-3740C771BA4A}" type="slidenum">
              <a:rPr lang="en-US" altLang="en-US"/>
              <a:pPr/>
              <a:t>‹#›</a:t>
            </a:fld>
            <a:endParaRPr lang="en-US" altLang="en-US"/>
          </a:p>
        </p:txBody>
      </p:sp>
    </p:spTree>
    <p:extLst>
      <p:ext uri="{BB962C8B-B14F-4D97-AF65-F5344CB8AC3E}">
        <p14:creationId xmlns:p14="http://schemas.microsoft.com/office/powerpoint/2010/main" xmlns="" val="887449976"/>
      </p:ext>
    </p:extLst>
  </p:cSld>
  <p:clrMapOvr>
    <a:masterClrMapping/>
  </p:clrMapOvr>
  <p:transition spd="med">
    <p:wipe dir="d"/>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EC7F0BE9-546B-497B-922C-BDD073E9EC49}" type="slidenum">
              <a:rPr lang="en-US" altLang="en-US"/>
              <a:pPr/>
              <a:t>‹#›</a:t>
            </a:fld>
            <a:endParaRPr lang="en-US" altLang="en-US"/>
          </a:p>
        </p:txBody>
      </p:sp>
    </p:spTree>
    <p:extLst>
      <p:ext uri="{BB962C8B-B14F-4D97-AF65-F5344CB8AC3E}">
        <p14:creationId xmlns:p14="http://schemas.microsoft.com/office/powerpoint/2010/main" xmlns="" val="2756460546"/>
      </p:ext>
    </p:extLst>
  </p:cSld>
  <p:clrMapOvr>
    <a:masterClrMapping/>
  </p:clrMapOvr>
  <p:transition spd="med">
    <p:wipe dir="d"/>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301875"/>
            <a:ext cx="2057400" cy="3603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301875"/>
            <a:ext cx="6019800" cy="3603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623F27F5-0DDB-4783-A418-3F65C9456582}" type="slidenum">
              <a:rPr lang="en-US" altLang="en-US"/>
              <a:pPr/>
              <a:t>‹#›</a:t>
            </a:fld>
            <a:endParaRPr lang="en-US" altLang="en-US"/>
          </a:p>
        </p:txBody>
      </p:sp>
    </p:spTree>
    <p:extLst>
      <p:ext uri="{BB962C8B-B14F-4D97-AF65-F5344CB8AC3E}">
        <p14:creationId xmlns:p14="http://schemas.microsoft.com/office/powerpoint/2010/main" xmlns="" val="1260288477"/>
      </p:ext>
    </p:extLst>
  </p:cSld>
  <p:clrMapOvr>
    <a:masterClrMapping/>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4330700"/>
            <a:ext cx="4038600" cy="1028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4330700"/>
            <a:ext cx="4038600" cy="1028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3"/>
          <p:cNvSpPr txBox="1">
            <a:spLocks noGrp="1" noChangeArrowheads="1"/>
          </p:cNvSpPr>
          <p:nvPr>
            <p:ph type="sldNum" sz="quarter" idx="10"/>
          </p:nvPr>
        </p:nvSpPr>
        <p:spPr>
          <a:ln/>
        </p:spPr>
        <p:txBody>
          <a:bodyPr/>
          <a:lstStyle>
            <a:lvl1pPr>
              <a:defRPr/>
            </a:lvl1pPr>
          </a:lstStyle>
          <a:p>
            <a:pPr>
              <a:defRPr/>
            </a:pPr>
            <a:fld id="{5D768090-16B8-4510-91AF-E1557D682C87}" type="slidenum">
              <a:rPr lang="en-US"/>
              <a:pPr>
                <a:defRPr/>
              </a:pPr>
              <a:t>‹#›</a:t>
            </a:fld>
            <a:endParaRPr lang="en-US"/>
          </a:p>
        </p:txBody>
      </p:sp>
    </p:spTree>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3"/>
          <p:cNvSpPr txBox="1">
            <a:spLocks noGrp="1" noChangeArrowheads="1"/>
          </p:cNvSpPr>
          <p:nvPr>
            <p:ph type="sldNum" sz="quarter" idx="10"/>
          </p:nvPr>
        </p:nvSpPr>
        <p:spPr>
          <a:ln/>
        </p:spPr>
        <p:txBody>
          <a:bodyPr/>
          <a:lstStyle>
            <a:lvl1pPr>
              <a:defRPr/>
            </a:lvl1pPr>
          </a:lstStyle>
          <a:p>
            <a:pPr>
              <a:defRPr/>
            </a:pPr>
            <a:fld id="{6755FFB1-7D1F-4F80-9C18-41CC08EA3875}" type="slidenum">
              <a:rPr lang="en-US"/>
              <a:pPr>
                <a:defRPr/>
              </a:pPr>
              <a:t>‹#›</a:t>
            </a:fld>
            <a:endParaRPr lang="en-US"/>
          </a:p>
        </p:txBody>
      </p:sp>
    </p:spTree>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3"/>
          <p:cNvSpPr txBox="1">
            <a:spLocks noGrp="1" noChangeArrowheads="1"/>
          </p:cNvSpPr>
          <p:nvPr>
            <p:ph type="sldNum" sz="quarter" idx="10"/>
          </p:nvPr>
        </p:nvSpPr>
        <p:spPr>
          <a:ln/>
        </p:spPr>
        <p:txBody>
          <a:bodyPr/>
          <a:lstStyle>
            <a:lvl1pPr>
              <a:defRPr/>
            </a:lvl1pPr>
          </a:lstStyle>
          <a:p>
            <a:pPr>
              <a:defRPr/>
            </a:pPr>
            <a:fld id="{153FE8DF-8E46-4B99-A7BE-8E06A4EECC4A}" type="slidenum">
              <a:rPr lang="en-US"/>
              <a:pPr>
                <a:defRPr/>
              </a:pPr>
              <a:t>‹#›</a:t>
            </a:fld>
            <a:endParaRPr lang="en-US"/>
          </a:p>
        </p:txBody>
      </p:sp>
    </p:spTree>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pPr>
              <a:defRPr/>
            </a:pPr>
            <a:fld id="{80A6CD7B-8DC8-459B-85F9-0D0D3C99BDE5}" type="slidenum">
              <a:rPr lang="en-US"/>
              <a:pPr>
                <a:defRPr/>
              </a:pPr>
              <a:t>‹#›</a:t>
            </a:fld>
            <a:endParaRPr lang="en-US"/>
          </a:p>
        </p:txBody>
      </p:sp>
    </p:spTree>
  </p:cSld>
  <p:clrMapOvr>
    <a:masterClrMapping/>
  </p:clrMapOvr>
  <p:transition spd="med">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pPr>
              <a:defRPr/>
            </a:pPr>
            <a:fld id="{D028897C-6152-4C6F-8EA7-75C2380DB597}" type="slidenum">
              <a:rPr lang="en-US"/>
              <a:pPr>
                <a:defRPr/>
              </a:pPr>
              <a:t>‹#›</a:t>
            </a:fld>
            <a:endParaRPr lang="en-US"/>
          </a:p>
        </p:txBody>
      </p:sp>
    </p:spTree>
  </p:cSld>
  <p:clrMapOvr>
    <a:masterClrMapping/>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Arial"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pPr>
              <a:defRPr/>
            </a:pPr>
            <a:fld id="{4522F85E-991B-4D7F-93C7-853A08152AEB}" type="slidenum">
              <a:rPr lang="en-US"/>
              <a:pPr>
                <a:defRPr/>
              </a:pPr>
              <a:t>‹#›</a:t>
            </a:fld>
            <a:endParaRPr lang="en-US"/>
          </a:p>
        </p:txBody>
      </p:sp>
    </p:spTree>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4" descr="Powerpoint Presentation"/>
          <p:cNvPicPr>
            <a:picLocks noChangeAspect="1" noChangeArrowheads="1"/>
          </p:cNvPicPr>
          <p:nvPr userDrawn="1"/>
        </p:nvPicPr>
        <p:blipFill>
          <a:blip r:embed="rId13"/>
          <a:srcRect/>
          <a:stretch>
            <a:fillRect/>
          </a:stretch>
        </p:blipFill>
        <p:spPr bwMode="auto">
          <a:xfrm>
            <a:off x="0" y="0"/>
            <a:ext cx="9144000" cy="6858000"/>
          </a:xfrm>
          <a:prstGeom prst="rect">
            <a:avLst/>
          </a:prstGeom>
          <a:noFill/>
          <a:ln w="9525">
            <a:noFill/>
            <a:miter lim="800000"/>
            <a:headEnd/>
            <a:tailEnd/>
          </a:ln>
        </p:spPr>
      </p:pic>
      <p:sp>
        <p:nvSpPr>
          <p:cNvPr id="1027" name="Rectangle 1"/>
          <p:cNvSpPr>
            <a:spLocks noGrp="1" noChangeArrowheads="1"/>
          </p:cNvSpPr>
          <p:nvPr>
            <p:ph type="title"/>
          </p:nvPr>
        </p:nvSpPr>
        <p:spPr bwMode="auto">
          <a:xfrm>
            <a:off x="457200" y="2581275"/>
            <a:ext cx="8229600" cy="1508125"/>
          </a:xfrm>
          <a:prstGeom prst="rect">
            <a:avLst/>
          </a:prstGeom>
          <a:noFill/>
          <a:ln w="12700">
            <a:noFill/>
            <a:miter lim="800000"/>
            <a:headEnd/>
            <a:tailEnd/>
          </a:ln>
        </p:spPr>
        <p:txBody>
          <a:bodyPr vert="horz" wrap="square" lIns="50800" tIns="50800" rIns="91440" bIns="50800" numCol="1" anchor="ctr" anchorCtr="0" compatLnSpc="1">
            <a:prstTxWarp prst="textNoShape">
              <a:avLst/>
            </a:prstTxWarp>
          </a:bodyPr>
          <a:lstStyle/>
          <a:p>
            <a:pPr lvl="0"/>
            <a:r>
              <a:rPr lang="en-US" smtClean="0">
                <a:sym typeface="Arial" charset="0"/>
              </a:rPr>
              <a:t>Click to edit Master title style</a:t>
            </a:r>
          </a:p>
        </p:txBody>
      </p:sp>
      <p:sp>
        <p:nvSpPr>
          <p:cNvPr id="1028" name="Rectangle 2"/>
          <p:cNvSpPr>
            <a:spLocks noGrp="1" noChangeArrowheads="1"/>
          </p:cNvSpPr>
          <p:nvPr>
            <p:ph type="body" idx="1"/>
          </p:nvPr>
        </p:nvSpPr>
        <p:spPr bwMode="auto">
          <a:xfrm>
            <a:off x="457200" y="4330700"/>
            <a:ext cx="8229600" cy="1028700"/>
          </a:xfrm>
          <a:prstGeom prst="rect">
            <a:avLst/>
          </a:prstGeom>
          <a:noFill/>
          <a:ln w="12700">
            <a:noFill/>
            <a:miter lim="800000"/>
            <a:headEnd/>
            <a:tailEnd/>
          </a:ln>
        </p:spPr>
        <p:txBody>
          <a:bodyPr vert="horz" wrap="square" lIns="50800" tIns="50800" rIns="91440" bIns="50800" numCol="1" anchor="t" anchorCtr="0" compatLnSpc="1">
            <a:prstTxWarp prst="textNoShape">
              <a:avLst/>
            </a:prstTxWarp>
          </a:bodyPr>
          <a:lstStyle/>
          <a:p>
            <a:pPr lvl="0"/>
            <a:r>
              <a:rPr lang="en-US" smtClean="0">
                <a:sym typeface="Arial" charset="0"/>
              </a:rPr>
              <a:t>Click to edit Master text styles</a:t>
            </a:r>
          </a:p>
          <a:p>
            <a:pPr lvl="1"/>
            <a:r>
              <a:rPr lang="en-US" smtClean="0">
                <a:sym typeface="Arial" charset="0"/>
              </a:rPr>
              <a:t>Second level</a:t>
            </a:r>
          </a:p>
          <a:p>
            <a:pPr lvl="2"/>
            <a:r>
              <a:rPr lang="en-US" smtClean="0">
                <a:sym typeface="Arial" charset="0"/>
              </a:rPr>
              <a:t>Third level</a:t>
            </a:r>
          </a:p>
          <a:p>
            <a:pPr lvl="3"/>
            <a:r>
              <a:rPr lang="en-US" smtClean="0">
                <a:sym typeface="Arial" charset="0"/>
              </a:rPr>
              <a:t>Fourth level</a:t>
            </a:r>
          </a:p>
          <a:p>
            <a:pPr lvl="4"/>
            <a:r>
              <a:rPr lang="en-US" smtClean="0">
                <a:sym typeface="Arial" charset="0"/>
              </a:rPr>
              <a:t>Fifth level</a:t>
            </a:r>
          </a:p>
        </p:txBody>
      </p:sp>
      <p:sp>
        <p:nvSpPr>
          <p:cNvPr id="2" name="Text Box 3"/>
          <p:cNvSpPr txBox="1">
            <a:spLocks noGrp="1" noChangeArrowheads="1"/>
          </p:cNvSpPr>
          <p:nvPr>
            <p:ph type="sldNum" sz="quarter" idx="4"/>
          </p:nvPr>
        </p:nvSpPr>
        <p:spPr bwMode="auto">
          <a:xfrm>
            <a:off x="4429125" y="6399213"/>
            <a:ext cx="284163" cy="279400"/>
          </a:xfrm>
          <a:prstGeom prst="rect">
            <a:avLst/>
          </a:prstGeom>
          <a:noFill/>
          <a:ln w="12700">
            <a:noFill/>
            <a:miter lim="800000"/>
            <a:headEnd/>
            <a:tailEnd/>
          </a:ln>
          <a:effectLst/>
        </p:spPr>
        <p:txBody>
          <a:bodyPr vert="horz" wrap="none" lIns="91440" tIns="45720" rIns="91440" bIns="45720" numCol="1" anchor="ctr" anchorCtr="0" compatLnSpc="1">
            <a:prstTxWarp prst="textNoShape">
              <a:avLst/>
            </a:prstTxWarp>
          </a:bodyPr>
          <a:lstStyle>
            <a:lvl1pPr algn="ctr">
              <a:defRPr sz="1200" b="1">
                <a:solidFill>
                  <a:srgbClr val="B1953A"/>
                </a:solidFill>
                <a:latin typeface="Arial" charset="0"/>
                <a:cs typeface="Arial" charset="0"/>
                <a:sym typeface="Arial" charset="0"/>
              </a:defRPr>
            </a:lvl1pPr>
          </a:lstStyle>
          <a:p>
            <a:pPr>
              <a:defRPr/>
            </a:pPr>
            <a:fld id="{35130C14-2E26-4512-9EFC-8955235460EC}" type="slidenum">
              <a:rPr lang="en-US"/>
              <a:pPr>
                <a:defRPr/>
              </a:pPr>
              <a:t>‹#›</a:t>
            </a:fld>
            <a:endParaRPr lang="en-US"/>
          </a:p>
        </p:txBody>
      </p:sp>
      <p:sp>
        <p:nvSpPr>
          <p:cNvPr id="17" name="Rectangle 8"/>
          <p:cNvSpPr>
            <a:spLocks/>
          </p:cNvSpPr>
          <p:nvPr userDrawn="1"/>
        </p:nvSpPr>
        <p:spPr bwMode="auto">
          <a:xfrm>
            <a:off x="8001000" y="152400"/>
            <a:ext cx="1100138" cy="254000"/>
          </a:xfrm>
          <a:prstGeom prst="rect">
            <a:avLst/>
          </a:prstGeom>
          <a:noFill/>
          <a:ln w="12700" cap="flat">
            <a:noFill/>
            <a:miter lim="800000"/>
            <a:headEnd type="none" w="med" len="med"/>
            <a:tailEnd type="none" w="med" len="med"/>
          </a:ln>
        </p:spPr>
        <p:txBody>
          <a:bodyPr lIns="0" tIns="0" rIns="0" bIns="0" anchor="ctr"/>
          <a:lstStyle/>
          <a:p>
            <a:pPr algn="ctr">
              <a:defRPr/>
            </a:pPr>
            <a:r>
              <a:rPr lang="en-US" sz="1000" b="1">
                <a:solidFill>
                  <a:srgbClr val="5F3844"/>
                </a:solidFill>
                <a:latin typeface="Helvetica" pitchFamily="1" charset="0"/>
                <a:cs typeface="Helvetica" pitchFamily="1" charset="0"/>
                <a:sym typeface="Helvetica" pitchFamily="1" charset="0"/>
              </a:rPr>
              <a:t>www.salga.org.za</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spd="med">
    <p:wipe dir="d"/>
  </p:transition>
  <p:timing>
    <p:tnLst>
      <p:par>
        <p:cTn id="1" dur="indefinite" restart="never" nodeType="tmRoot"/>
      </p:par>
    </p:tnLst>
  </p:timing>
  <p:hf hdr="0" ftr="0" dt="0"/>
  <p:txStyles>
    <p:titleStyle>
      <a:lvl1pPr marL="39688" indent="-39688" algn="ctr" rtl="0" eaLnBrk="0" fontAlgn="base" hangingPunct="0">
        <a:spcBef>
          <a:spcPct val="0"/>
        </a:spcBef>
        <a:spcAft>
          <a:spcPct val="0"/>
        </a:spcAft>
        <a:defRPr sz="4400" b="1">
          <a:solidFill>
            <a:srgbClr val="B1953A"/>
          </a:solidFill>
          <a:latin typeface="+mj-lt"/>
          <a:ea typeface="+mj-ea"/>
          <a:cs typeface="+mj-cs"/>
          <a:sym typeface="Arial" charset="0"/>
        </a:defRPr>
      </a:lvl1pPr>
      <a:lvl2pPr marL="39688" indent="-39688" algn="ctr" rtl="0" eaLnBrk="0" fontAlgn="base" hangingPunct="0">
        <a:spcBef>
          <a:spcPct val="0"/>
        </a:spcBef>
        <a:spcAft>
          <a:spcPct val="0"/>
        </a:spcAft>
        <a:defRPr sz="4400" b="1">
          <a:solidFill>
            <a:srgbClr val="B1953A"/>
          </a:solidFill>
          <a:latin typeface="Arial" charset="0"/>
          <a:ea typeface="ヒラギノ角ゴ ProN W6" charset="-128"/>
          <a:cs typeface="ヒラギノ角ゴ ProN W6" charset="-128"/>
          <a:sym typeface="Arial" charset="0"/>
        </a:defRPr>
      </a:lvl2pPr>
      <a:lvl3pPr marL="39688" indent="-39688" algn="ctr" rtl="0" eaLnBrk="0" fontAlgn="base" hangingPunct="0">
        <a:spcBef>
          <a:spcPct val="0"/>
        </a:spcBef>
        <a:spcAft>
          <a:spcPct val="0"/>
        </a:spcAft>
        <a:defRPr sz="4400" b="1">
          <a:solidFill>
            <a:srgbClr val="B1953A"/>
          </a:solidFill>
          <a:latin typeface="Arial" charset="0"/>
          <a:ea typeface="ヒラギノ角ゴ ProN W6" charset="-128"/>
          <a:cs typeface="ヒラギノ角ゴ ProN W6" charset="-128"/>
          <a:sym typeface="Arial" charset="0"/>
        </a:defRPr>
      </a:lvl3pPr>
      <a:lvl4pPr marL="39688" indent="-39688" algn="ctr" rtl="0" eaLnBrk="0" fontAlgn="base" hangingPunct="0">
        <a:spcBef>
          <a:spcPct val="0"/>
        </a:spcBef>
        <a:spcAft>
          <a:spcPct val="0"/>
        </a:spcAft>
        <a:defRPr sz="4400" b="1">
          <a:solidFill>
            <a:srgbClr val="B1953A"/>
          </a:solidFill>
          <a:latin typeface="Arial" charset="0"/>
          <a:ea typeface="ヒラギノ角ゴ ProN W6" charset="-128"/>
          <a:cs typeface="ヒラギノ角ゴ ProN W6" charset="-128"/>
          <a:sym typeface="Arial" charset="0"/>
        </a:defRPr>
      </a:lvl4pPr>
      <a:lvl5pPr marL="39688" indent="-39688" algn="ctr" rtl="0" eaLnBrk="0" fontAlgn="base" hangingPunct="0">
        <a:spcBef>
          <a:spcPct val="0"/>
        </a:spcBef>
        <a:spcAft>
          <a:spcPct val="0"/>
        </a:spcAft>
        <a:defRPr sz="4400" b="1">
          <a:solidFill>
            <a:srgbClr val="B1953A"/>
          </a:solidFill>
          <a:latin typeface="Arial" charset="0"/>
          <a:ea typeface="ヒラギノ角ゴ ProN W6" charset="-128"/>
          <a:cs typeface="ヒラギノ角ゴ ProN W6" charset="-128"/>
          <a:sym typeface="Arial" charset="0"/>
        </a:defRPr>
      </a:lvl5pPr>
      <a:lvl6pPr marL="496888" algn="ctr" rtl="0" fontAlgn="base">
        <a:spcBef>
          <a:spcPct val="0"/>
        </a:spcBef>
        <a:spcAft>
          <a:spcPct val="0"/>
        </a:spcAft>
        <a:defRPr sz="4400" b="1">
          <a:solidFill>
            <a:srgbClr val="A37C00"/>
          </a:solidFill>
          <a:latin typeface="Arial" charset="0"/>
          <a:ea typeface="ヒラギノ角ゴ ProN W6" charset="-128"/>
          <a:cs typeface="ヒラギノ角ゴ ProN W6" charset="-128"/>
          <a:sym typeface="Arial" charset="0"/>
        </a:defRPr>
      </a:lvl6pPr>
      <a:lvl7pPr marL="954088" algn="ctr" rtl="0" fontAlgn="base">
        <a:spcBef>
          <a:spcPct val="0"/>
        </a:spcBef>
        <a:spcAft>
          <a:spcPct val="0"/>
        </a:spcAft>
        <a:defRPr sz="4400" b="1">
          <a:solidFill>
            <a:srgbClr val="A37C00"/>
          </a:solidFill>
          <a:latin typeface="Arial" charset="0"/>
          <a:ea typeface="ヒラギノ角ゴ ProN W6" charset="-128"/>
          <a:cs typeface="ヒラギノ角ゴ ProN W6" charset="-128"/>
          <a:sym typeface="Arial" charset="0"/>
        </a:defRPr>
      </a:lvl7pPr>
      <a:lvl8pPr marL="1411288" algn="ctr" rtl="0" fontAlgn="base">
        <a:spcBef>
          <a:spcPct val="0"/>
        </a:spcBef>
        <a:spcAft>
          <a:spcPct val="0"/>
        </a:spcAft>
        <a:defRPr sz="4400" b="1">
          <a:solidFill>
            <a:srgbClr val="A37C00"/>
          </a:solidFill>
          <a:latin typeface="Arial" charset="0"/>
          <a:ea typeface="ヒラギノ角ゴ ProN W6" charset="-128"/>
          <a:cs typeface="ヒラギノ角ゴ ProN W6" charset="-128"/>
          <a:sym typeface="Arial" charset="0"/>
        </a:defRPr>
      </a:lvl8pPr>
      <a:lvl9pPr marL="1868488" algn="ctr" rtl="0" fontAlgn="base">
        <a:spcBef>
          <a:spcPct val="0"/>
        </a:spcBef>
        <a:spcAft>
          <a:spcPct val="0"/>
        </a:spcAft>
        <a:defRPr sz="4400" b="1">
          <a:solidFill>
            <a:srgbClr val="A37C00"/>
          </a:solidFill>
          <a:latin typeface="Arial" charset="0"/>
          <a:ea typeface="ヒラギノ角ゴ ProN W6" charset="-128"/>
          <a:cs typeface="ヒラギノ角ゴ ProN W6" charset="-128"/>
          <a:sym typeface="Arial" charset="0"/>
        </a:defRPr>
      </a:lvl9pPr>
    </p:titleStyle>
    <p:bodyStyle>
      <a:lvl1pPr marL="342900" indent="-342900" algn="l" rtl="0" eaLnBrk="0" fontAlgn="base" hangingPunct="0">
        <a:spcBef>
          <a:spcPts val="800"/>
        </a:spcBef>
        <a:spcAft>
          <a:spcPct val="0"/>
        </a:spcAft>
        <a:buSzPct val="100000"/>
        <a:buFont typeface="Arial" charset="0"/>
        <a:buChar char="•"/>
        <a:defRPr sz="2400">
          <a:solidFill>
            <a:srgbClr val="D3CAB7"/>
          </a:solidFill>
          <a:latin typeface="+mn-lt"/>
          <a:ea typeface="+mn-ea"/>
          <a:cs typeface="+mn-cs"/>
          <a:sym typeface="Arial" charset="0"/>
        </a:defRPr>
      </a:lvl1pPr>
      <a:lvl2pPr marL="731838" indent="-285750" algn="l" rtl="0" eaLnBrk="0" fontAlgn="base" hangingPunct="0">
        <a:spcBef>
          <a:spcPts val="700"/>
        </a:spcBef>
        <a:spcAft>
          <a:spcPct val="0"/>
        </a:spcAft>
        <a:buSzPct val="100000"/>
        <a:buFont typeface="Arial" charset="0"/>
        <a:buChar char="–"/>
        <a:defRPr sz="2000">
          <a:solidFill>
            <a:srgbClr val="D3CAB7"/>
          </a:solidFill>
          <a:latin typeface="+mn-lt"/>
          <a:ea typeface="+mn-ea"/>
          <a:cs typeface="+mn-cs"/>
          <a:sym typeface="Arial" charset="0"/>
        </a:defRPr>
      </a:lvl2pPr>
      <a:lvl3pPr marL="1074738" indent="-228600" algn="l" rtl="0" eaLnBrk="0" fontAlgn="base" hangingPunct="0">
        <a:spcBef>
          <a:spcPts val="600"/>
        </a:spcBef>
        <a:spcAft>
          <a:spcPct val="0"/>
        </a:spcAft>
        <a:buSzPct val="100000"/>
        <a:buFont typeface="Arial" charset="0"/>
        <a:buChar char="•"/>
        <a:defRPr sz="1600">
          <a:solidFill>
            <a:srgbClr val="D3CAB7"/>
          </a:solidFill>
          <a:latin typeface="+mn-lt"/>
          <a:ea typeface="+mn-ea"/>
          <a:cs typeface="+mn-cs"/>
          <a:sym typeface="Arial" charset="0"/>
        </a:defRPr>
      </a:lvl3pPr>
      <a:lvl4pPr marL="1417638" indent="-228600" algn="l" rtl="0" eaLnBrk="0" fontAlgn="base" hangingPunct="0">
        <a:spcBef>
          <a:spcPts val="500"/>
        </a:spcBef>
        <a:spcAft>
          <a:spcPct val="0"/>
        </a:spcAft>
        <a:buSzPct val="100000"/>
        <a:buFont typeface="Arial" charset="0"/>
        <a:buChar char="–"/>
        <a:defRPr sz="1200">
          <a:solidFill>
            <a:srgbClr val="D3CAB7"/>
          </a:solidFill>
          <a:latin typeface="+mn-lt"/>
          <a:ea typeface="+mn-ea"/>
          <a:cs typeface="+mn-cs"/>
          <a:sym typeface="Arial" charset="0"/>
        </a:defRPr>
      </a:lvl4pPr>
      <a:lvl5pPr marL="1760538" indent="-228600" algn="l" rtl="0" eaLnBrk="0" fontAlgn="base" hangingPunct="0">
        <a:spcBef>
          <a:spcPts val="500"/>
        </a:spcBef>
        <a:spcAft>
          <a:spcPct val="0"/>
        </a:spcAft>
        <a:buSzPct val="100000"/>
        <a:buFont typeface="Arial" charset="0"/>
        <a:buChar char="»"/>
        <a:defRPr sz="1200">
          <a:solidFill>
            <a:srgbClr val="D3CAB7"/>
          </a:solidFill>
          <a:latin typeface="+mn-lt"/>
          <a:ea typeface="+mn-ea"/>
          <a:cs typeface="+mn-cs"/>
          <a:sym typeface="Arial" charset="0"/>
        </a:defRPr>
      </a:lvl5pPr>
      <a:lvl6pPr marL="2503488" indent="-228600" algn="l" rtl="0" fontAlgn="base">
        <a:spcBef>
          <a:spcPts val="500"/>
        </a:spcBef>
        <a:spcAft>
          <a:spcPct val="0"/>
        </a:spcAft>
        <a:buClr>
          <a:srgbClr val="000000"/>
        </a:buClr>
        <a:buSzPct val="100000"/>
        <a:buFont typeface="Arial" charset="0"/>
        <a:buChar char="»"/>
        <a:defRPr sz="1200">
          <a:solidFill>
            <a:srgbClr val="CBC4A5"/>
          </a:solidFill>
          <a:latin typeface="+mn-lt"/>
          <a:ea typeface="+mn-ea"/>
          <a:cs typeface="+mn-cs"/>
          <a:sym typeface="Arial" charset="0"/>
        </a:defRPr>
      </a:lvl6pPr>
      <a:lvl7pPr marL="2960688" indent="-228600" algn="l" rtl="0" fontAlgn="base">
        <a:spcBef>
          <a:spcPts val="500"/>
        </a:spcBef>
        <a:spcAft>
          <a:spcPct val="0"/>
        </a:spcAft>
        <a:buClr>
          <a:srgbClr val="000000"/>
        </a:buClr>
        <a:buSzPct val="100000"/>
        <a:buFont typeface="Arial" charset="0"/>
        <a:buChar char="»"/>
        <a:defRPr sz="1200">
          <a:solidFill>
            <a:srgbClr val="CBC4A5"/>
          </a:solidFill>
          <a:latin typeface="+mn-lt"/>
          <a:ea typeface="+mn-ea"/>
          <a:cs typeface="+mn-cs"/>
          <a:sym typeface="Arial" charset="0"/>
        </a:defRPr>
      </a:lvl7pPr>
      <a:lvl8pPr marL="3417888" indent="-228600" algn="l" rtl="0" fontAlgn="base">
        <a:spcBef>
          <a:spcPts val="500"/>
        </a:spcBef>
        <a:spcAft>
          <a:spcPct val="0"/>
        </a:spcAft>
        <a:buClr>
          <a:srgbClr val="000000"/>
        </a:buClr>
        <a:buSzPct val="100000"/>
        <a:buFont typeface="Arial" charset="0"/>
        <a:buChar char="»"/>
        <a:defRPr sz="1200">
          <a:solidFill>
            <a:srgbClr val="CBC4A5"/>
          </a:solidFill>
          <a:latin typeface="+mn-lt"/>
          <a:ea typeface="+mn-ea"/>
          <a:cs typeface="+mn-cs"/>
          <a:sym typeface="Arial" charset="0"/>
        </a:defRPr>
      </a:lvl8pPr>
      <a:lvl9pPr marL="3875088" indent="-228600" algn="l" rtl="0" fontAlgn="base">
        <a:spcBef>
          <a:spcPts val="500"/>
        </a:spcBef>
        <a:spcAft>
          <a:spcPct val="0"/>
        </a:spcAft>
        <a:buClr>
          <a:srgbClr val="000000"/>
        </a:buClr>
        <a:buSzPct val="100000"/>
        <a:buFont typeface="Arial" charset="0"/>
        <a:buChar char="»"/>
        <a:defRPr sz="1200">
          <a:solidFill>
            <a:srgbClr val="CBC4A5"/>
          </a:solidFill>
          <a:latin typeface="+mn-lt"/>
          <a:ea typeface="+mn-ea"/>
          <a:cs typeface="+mn-cs"/>
          <a:sym typeface="Arial"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1036" descr="Powerpoint Slide 2"/>
          <p:cNvPicPr>
            <a:picLocks noChangeAspect="1" noChangeArrowheads="1"/>
          </p:cNvPicPr>
          <p:nvPr userDrawn="1"/>
        </p:nvPicPr>
        <p:blipFill>
          <a:blip r:embed="rId13"/>
          <a:srcRect/>
          <a:stretch>
            <a:fillRect/>
          </a:stretch>
        </p:blipFill>
        <p:spPr bwMode="auto">
          <a:xfrm>
            <a:off x="0" y="0"/>
            <a:ext cx="9144000" cy="2606675"/>
          </a:xfrm>
          <a:prstGeom prst="rect">
            <a:avLst/>
          </a:prstGeom>
          <a:noFill/>
          <a:ln w="9525">
            <a:noFill/>
            <a:miter lim="800000"/>
            <a:headEnd/>
            <a:tailEnd/>
          </a:ln>
        </p:spPr>
      </p:pic>
      <p:sp>
        <p:nvSpPr>
          <p:cNvPr id="2051" name="Rectangle 1"/>
          <p:cNvSpPr>
            <a:spLocks noGrp="1" noChangeArrowheads="1"/>
          </p:cNvSpPr>
          <p:nvPr>
            <p:ph type="title"/>
          </p:nvPr>
        </p:nvSpPr>
        <p:spPr bwMode="auto">
          <a:xfrm>
            <a:off x="457200" y="2301875"/>
            <a:ext cx="8229600" cy="660400"/>
          </a:xfrm>
          <a:prstGeom prst="rect">
            <a:avLst/>
          </a:prstGeom>
          <a:noFill/>
          <a:ln w="12700">
            <a:noFill/>
            <a:miter lim="800000"/>
            <a:headEnd/>
            <a:tailEnd/>
          </a:ln>
        </p:spPr>
        <p:txBody>
          <a:bodyPr vert="horz" wrap="square" lIns="50800" tIns="50800" rIns="91440" bIns="50800" numCol="1" anchor="ctr" anchorCtr="0" compatLnSpc="1">
            <a:prstTxWarp prst="textNoShape">
              <a:avLst/>
            </a:prstTxWarp>
          </a:bodyPr>
          <a:lstStyle/>
          <a:p>
            <a:pPr lvl="0"/>
            <a:r>
              <a:rPr lang="en-US" smtClean="0">
                <a:sym typeface="Arial" charset="0"/>
              </a:rPr>
              <a:t>Click to edit Master title style</a:t>
            </a:r>
          </a:p>
        </p:txBody>
      </p:sp>
      <p:sp>
        <p:nvSpPr>
          <p:cNvPr id="2052" name="Rectangle 2"/>
          <p:cNvSpPr>
            <a:spLocks noGrp="1" noChangeArrowheads="1"/>
          </p:cNvSpPr>
          <p:nvPr>
            <p:ph type="body" idx="1"/>
          </p:nvPr>
        </p:nvSpPr>
        <p:spPr bwMode="auto">
          <a:xfrm>
            <a:off x="457200" y="3098800"/>
            <a:ext cx="8229600" cy="2806700"/>
          </a:xfrm>
          <a:prstGeom prst="rect">
            <a:avLst/>
          </a:prstGeom>
          <a:noFill/>
          <a:ln w="12700">
            <a:noFill/>
            <a:miter lim="800000"/>
            <a:headEnd/>
            <a:tailEnd/>
          </a:ln>
        </p:spPr>
        <p:txBody>
          <a:bodyPr vert="horz" wrap="square" lIns="50800" tIns="50800" rIns="91440" bIns="50800" numCol="1" anchor="t" anchorCtr="0" compatLnSpc="1">
            <a:prstTxWarp prst="textNoShape">
              <a:avLst/>
            </a:prstTxWarp>
          </a:bodyPr>
          <a:lstStyle/>
          <a:p>
            <a:pPr lvl="0"/>
            <a:r>
              <a:rPr lang="en-US" smtClean="0">
                <a:sym typeface="Arial" charset="0"/>
              </a:rPr>
              <a:t>Click to edit Master text styles</a:t>
            </a:r>
          </a:p>
          <a:p>
            <a:pPr lvl="1"/>
            <a:r>
              <a:rPr lang="en-US" smtClean="0">
                <a:sym typeface="Arial" charset="0"/>
              </a:rPr>
              <a:t>Second level</a:t>
            </a:r>
          </a:p>
          <a:p>
            <a:pPr lvl="2"/>
            <a:r>
              <a:rPr lang="en-US" smtClean="0">
                <a:sym typeface="Arial" charset="0"/>
              </a:rPr>
              <a:t>Third level</a:t>
            </a:r>
          </a:p>
          <a:p>
            <a:pPr lvl="3"/>
            <a:r>
              <a:rPr lang="en-US" smtClean="0">
                <a:sym typeface="Arial" charset="0"/>
              </a:rPr>
              <a:t>Fourth level</a:t>
            </a:r>
          </a:p>
          <a:p>
            <a:pPr lvl="4"/>
            <a:r>
              <a:rPr lang="en-US" smtClean="0">
                <a:sym typeface="Arial" charset="0"/>
              </a:rPr>
              <a:t>Fifth level</a:t>
            </a:r>
          </a:p>
        </p:txBody>
      </p:sp>
      <p:sp>
        <p:nvSpPr>
          <p:cNvPr id="2" name="Text Box 3"/>
          <p:cNvSpPr txBox="1">
            <a:spLocks noGrp="1" noChangeArrowheads="1"/>
          </p:cNvSpPr>
          <p:nvPr>
            <p:ph type="sldNum" sz="quarter" idx="4"/>
          </p:nvPr>
        </p:nvSpPr>
        <p:spPr bwMode="auto">
          <a:xfrm>
            <a:off x="4429125" y="6399213"/>
            <a:ext cx="284163" cy="279400"/>
          </a:xfrm>
          <a:prstGeom prst="rect">
            <a:avLst/>
          </a:prstGeom>
          <a:noFill/>
          <a:ln w="12700">
            <a:noFill/>
            <a:miter lim="800000"/>
            <a:headEnd/>
            <a:tailEnd/>
          </a:ln>
          <a:effectLst/>
        </p:spPr>
        <p:txBody>
          <a:bodyPr vert="horz" wrap="none" lIns="91440" tIns="45720" rIns="91440" bIns="45720" numCol="1" anchor="ctr" anchorCtr="0" compatLnSpc="1">
            <a:prstTxWarp prst="textNoShape">
              <a:avLst/>
            </a:prstTxWarp>
          </a:bodyPr>
          <a:lstStyle>
            <a:lvl1pPr algn="ctr">
              <a:defRPr sz="1200" b="1">
                <a:solidFill>
                  <a:srgbClr val="B1953A"/>
                </a:solidFill>
                <a:latin typeface="Arial" charset="0"/>
                <a:cs typeface="Arial" charset="0"/>
                <a:sym typeface="Arial" charset="0"/>
              </a:defRPr>
            </a:lvl1pPr>
          </a:lstStyle>
          <a:p>
            <a:pPr>
              <a:defRPr/>
            </a:pPr>
            <a:fld id="{B8851339-A55E-41CF-A2F3-449D4EF54074}" type="slidenum">
              <a:rPr lang="en-US"/>
              <a:pPr>
                <a:defRPr/>
              </a:pPr>
              <a:t>‹#›</a:t>
            </a:fld>
            <a:endParaRPr lang="en-US"/>
          </a:p>
        </p:txBody>
      </p:sp>
      <p:sp>
        <p:nvSpPr>
          <p:cNvPr id="15" name="Rectangle 8"/>
          <p:cNvSpPr>
            <a:spLocks/>
          </p:cNvSpPr>
          <p:nvPr userDrawn="1"/>
        </p:nvSpPr>
        <p:spPr bwMode="auto">
          <a:xfrm>
            <a:off x="8001000" y="76200"/>
            <a:ext cx="1100138" cy="411163"/>
          </a:xfrm>
          <a:prstGeom prst="rect">
            <a:avLst/>
          </a:prstGeom>
          <a:noFill/>
          <a:ln w="12700" cap="flat">
            <a:noFill/>
            <a:miter lim="800000"/>
            <a:headEnd type="none" w="med" len="med"/>
            <a:tailEnd type="none" w="med" len="med"/>
          </a:ln>
        </p:spPr>
        <p:txBody>
          <a:bodyPr lIns="0" tIns="0" rIns="0" bIns="0" anchor="ctr"/>
          <a:lstStyle/>
          <a:p>
            <a:pPr algn="ctr">
              <a:defRPr/>
            </a:pPr>
            <a:r>
              <a:rPr lang="en-US" sz="900" b="1">
                <a:solidFill>
                  <a:srgbClr val="5F3844"/>
                </a:solidFill>
                <a:latin typeface="Helvetica" pitchFamily="1" charset="0"/>
                <a:cs typeface="Helvetica" pitchFamily="1" charset="0"/>
                <a:sym typeface="Helvetica" pitchFamily="1" charset="0"/>
              </a:rPr>
              <a:t>www.salga.org.za</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wipe dir="d"/>
  </p:transition>
  <p:timing>
    <p:tnLst>
      <p:par>
        <p:cTn id="1" dur="indefinite" restart="never" nodeType="tmRoot"/>
      </p:par>
    </p:tnLst>
  </p:timing>
  <p:hf hdr="0" ftr="0" dt="0"/>
  <p:txStyles>
    <p:titleStyle>
      <a:lvl1pPr marL="39688" indent="-39688" algn="l" rtl="0" eaLnBrk="0" fontAlgn="base" hangingPunct="0">
        <a:spcBef>
          <a:spcPct val="0"/>
        </a:spcBef>
        <a:spcAft>
          <a:spcPct val="0"/>
        </a:spcAft>
        <a:defRPr sz="2400" b="1">
          <a:solidFill>
            <a:srgbClr val="205352"/>
          </a:solidFill>
          <a:latin typeface="+mj-lt"/>
          <a:ea typeface="+mj-ea"/>
          <a:cs typeface="+mj-cs"/>
          <a:sym typeface="Arial" charset="0"/>
        </a:defRPr>
      </a:lvl1pPr>
      <a:lvl2pPr marL="39688" indent="-39688" algn="l" rtl="0" eaLnBrk="0" fontAlgn="base" hangingPunct="0">
        <a:spcBef>
          <a:spcPct val="0"/>
        </a:spcBef>
        <a:spcAft>
          <a:spcPct val="0"/>
        </a:spcAft>
        <a:defRPr sz="2400" b="1">
          <a:solidFill>
            <a:srgbClr val="205352"/>
          </a:solidFill>
          <a:latin typeface="Arial" charset="0"/>
          <a:ea typeface="ヒラギノ角ゴ ProN W6" charset="-128"/>
          <a:cs typeface="ヒラギノ角ゴ ProN W6" charset="-128"/>
          <a:sym typeface="Arial" charset="0"/>
        </a:defRPr>
      </a:lvl2pPr>
      <a:lvl3pPr marL="39688" indent="-39688" algn="l" rtl="0" eaLnBrk="0" fontAlgn="base" hangingPunct="0">
        <a:spcBef>
          <a:spcPct val="0"/>
        </a:spcBef>
        <a:spcAft>
          <a:spcPct val="0"/>
        </a:spcAft>
        <a:defRPr sz="2400" b="1">
          <a:solidFill>
            <a:srgbClr val="205352"/>
          </a:solidFill>
          <a:latin typeface="Arial" charset="0"/>
          <a:ea typeface="ヒラギノ角ゴ ProN W6" charset="-128"/>
          <a:cs typeface="ヒラギノ角ゴ ProN W6" charset="-128"/>
          <a:sym typeface="Arial" charset="0"/>
        </a:defRPr>
      </a:lvl3pPr>
      <a:lvl4pPr marL="39688" indent="-39688" algn="l" rtl="0" eaLnBrk="0" fontAlgn="base" hangingPunct="0">
        <a:spcBef>
          <a:spcPct val="0"/>
        </a:spcBef>
        <a:spcAft>
          <a:spcPct val="0"/>
        </a:spcAft>
        <a:defRPr sz="2400" b="1">
          <a:solidFill>
            <a:srgbClr val="205352"/>
          </a:solidFill>
          <a:latin typeface="Arial" charset="0"/>
          <a:ea typeface="ヒラギノ角ゴ ProN W6" charset="-128"/>
          <a:cs typeface="ヒラギノ角ゴ ProN W6" charset="-128"/>
          <a:sym typeface="Arial" charset="0"/>
        </a:defRPr>
      </a:lvl4pPr>
      <a:lvl5pPr marL="39688" indent="-39688" algn="l" rtl="0" eaLnBrk="0" fontAlgn="base" hangingPunct="0">
        <a:spcBef>
          <a:spcPct val="0"/>
        </a:spcBef>
        <a:spcAft>
          <a:spcPct val="0"/>
        </a:spcAft>
        <a:defRPr sz="2400" b="1">
          <a:solidFill>
            <a:srgbClr val="205352"/>
          </a:solidFill>
          <a:latin typeface="Arial" charset="0"/>
          <a:ea typeface="ヒラギノ角ゴ ProN W6" charset="-128"/>
          <a:cs typeface="ヒラギノ角ゴ ProN W6" charset="-128"/>
          <a:sym typeface="Arial" charset="0"/>
        </a:defRPr>
      </a:lvl5pPr>
      <a:lvl6pPr marL="496888" algn="l" rtl="0" fontAlgn="base">
        <a:spcBef>
          <a:spcPct val="0"/>
        </a:spcBef>
        <a:spcAft>
          <a:spcPct val="0"/>
        </a:spcAft>
        <a:defRPr sz="2400" b="1">
          <a:solidFill>
            <a:srgbClr val="004400"/>
          </a:solidFill>
          <a:latin typeface="Arial" charset="0"/>
          <a:ea typeface="ヒラギノ角ゴ ProN W6" charset="-128"/>
          <a:cs typeface="ヒラギノ角ゴ ProN W6" charset="-128"/>
          <a:sym typeface="Arial" charset="0"/>
        </a:defRPr>
      </a:lvl6pPr>
      <a:lvl7pPr marL="954088" algn="l" rtl="0" fontAlgn="base">
        <a:spcBef>
          <a:spcPct val="0"/>
        </a:spcBef>
        <a:spcAft>
          <a:spcPct val="0"/>
        </a:spcAft>
        <a:defRPr sz="2400" b="1">
          <a:solidFill>
            <a:srgbClr val="004400"/>
          </a:solidFill>
          <a:latin typeface="Arial" charset="0"/>
          <a:ea typeface="ヒラギノ角ゴ ProN W6" charset="-128"/>
          <a:cs typeface="ヒラギノ角ゴ ProN W6" charset="-128"/>
          <a:sym typeface="Arial" charset="0"/>
        </a:defRPr>
      </a:lvl7pPr>
      <a:lvl8pPr marL="1411288" algn="l" rtl="0" fontAlgn="base">
        <a:spcBef>
          <a:spcPct val="0"/>
        </a:spcBef>
        <a:spcAft>
          <a:spcPct val="0"/>
        </a:spcAft>
        <a:defRPr sz="2400" b="1">
          <a:solidFill>
            <a:srgbClr val="004400"/>
          </a:solidFill>
          <a:latin typeface="Arial" charset="0"/>
          <a:ea typeface="ヒラギノ角ゴ ProN W6" charset="-128"/>
          <a:cs typeface="ヒラギノ角ゴ ProN W6" charset="-128"/>
          <a:sym typeface="Arial" charset="0"/>
        </a:defRPr>
      </a:lvl8pPr>
      <a:lvl9pPr marL="1868488" algn="l" rtl="0" fontAlgn="base">
        <a:spcBef>
          <a:spcPct val="0"/>
        </a:spcBef>
        <a:spcAft>
          <a:spcPct val="0"/>
        </a:spcAft>
        <a:defRPr sz="2400" b="1">
          <a:solidFill>
            <a:srgbClr val="004400"/>
          </a:solidFill>
          <a:latin typeface="Arial" charset="0"/>
          <a:ea typeface="ヒラギノ角ゴ ProN W6" charset="-128"/>
          <a:cs typeface="ヒラギノ角ゴ ProN W6" charset="-128"/>
          <a:sym typeface="Arial" charset="0"/>
        </a:defRPr>
      </a:lvl9pPr>
    </p:titleStyle>
    <p:bodyStyle>
      <a:lvl1pPr marL="382588" indent="-342900" algn="l" rtl="0" eaLnBrk="0" fontAlgn="base" hangingPunct="0">
        <a:spcBef>
          <a:spcPts val="800"/>
        </a:spcBef>
        <a:spcAft>
          <a:spcPct val="0"/>
        </a:spcAft>
        <a:buClr>
          <a:srgbClr val="A37C00"/>
        </a:buClr>
        <a:buSzPct val="100000"/>
        <a:buFont typeface="Arial" charset="0"/>
        <a:buChar char="•"/>
        <a:defRPr sz="1400">
          <a:solidFill>
            <a:srgbClr val="B1953A"/>
          </a:solidFill>
          <a:latin typeface="+mn-lt"/>
          <a:ea typeface="+mn-ea"/>
          <a:cs typeface="+mn-cs"/>
          <a:sym typeface="Arial" charset="0"/>
        </a:defRPr>
      </a:lvl1pPr>
      <a:lvl2pPr marL="731838" indent="-285750" algn="l" rtl="0" eaLnBrk="0" fontAlgn="base" hangingPunct="0">
        <a:spcBef>
          <a:spcPts val="700"/>
        </a:spcBef>
        <a:spcAft>
          <a:spcPct val="0"/>
        </a:spcAft>
        <a:buClr>
          <a:srgbClr val="A37C00"/>
        </a:buClr>
        <a:buSzPct val="100000"/>
        <a:buFont typeface="Arial" charset="0"/>
        <a:buChar char="–"/>
        <a:defRPr sz="1400">
          <a:solidFill>
            <a:srgbClr val="B1953A"/>
          </a:solidFill>
          <a:latin typeface="+mn-lt"/>
          <a:ea typeface="+mn-ea"/>
          <a:cs typeface="+mn-cs"/>
          <a:sym typeface="Arial" charset="0"/>
        </a:defRPr>
      </a:lvl2pPr>
      <a:lvl3pPr marL="1131888" indent="-228600" algn="l" rtl="0" eaLnBrk="0" fontAlgn="base" hangingPunct="0">
        <a:spcBef>
          <a:spcPts val="600"/>
        </a:spcBef>
        <a:spcAft>
          <a:spcPct val="0"/>
        </a:spcAft>
        <a:buClr>
          <a:srgbClr val="A37C00"/>
        </a:buClr>
        <a:buSzPct val="100000"/>
        <a:buFont typeface="Arial" charset="0"/>
        <a:buChar char="•"/>
        <a:defRPr sz="1400">
          <a:solidFill>
            <a:srgbClr val="B1953A"/>
          </a:solidFill>
          <a:latin typeface="+mn-lt"/>
          <a:ea typeface="+mn-ea"/>
          <a:cs typeface="+mn-cs"/>
          <a:sym typeface="Arial" charset="0"/>
        </a:defRPr>
      </a:lvl3pPr>
      <a:lvl4pPr marL="1589088" indent="-228600" algn="l" rtl="0" eaLnBrk="0" fontAlgn="base" hangingPunct="0">
        <a:spcBef>
          <a:spcPts val="500"/>
        </a:spcBef>
        <a:spcAft>
          <a:spcPct val="0"/>
        </a:spcAft>
        <a:buClr>
          <a:srgbClr val="A37C00"/>
        </a:buClr>
        <a:buSzPct val="100000"/>
        <a:buFont typeface="Arial" charset="0"/>
        <a:buChar char="–"/>
        <a:defRPr sz="1400">
          <a:solidFill>
            <a:srgbClr val="B1953A"/>
          </a:solidFill>
          <a:latin typeface="+mn-lt"/>
          <a:ea typeface="+mn-ea"/>
          <a:cs typeface="+mn-cs"/>
          <a:sym typeface="Arial" charset="0"/>
        </a:defRPr>
      </a:lvl4pPr>
      <a:lvl5pPr marL="2046288" indent="-228600" algn="l" rtl="0" eaLnBrk="0" fontAlgn="base" hangingPunct="0">
        <a:spcBef>
          <a:spcPts val="500"/>
        </a:spcBef>
        <a:spcAft>
          <a:spcPct val="0"/>
        </a:spcAft>
        <a:buSzPct val="100000"/>
        <a:buFont typeface="Arial" charset="0"/>
        <a:buChar char="»"/>
        <a:defRPr sz="1400">
          <a:solidFill>
            <a:srgbClr val="B1953A"/>
          </a:solidFill>
          <a:latin typeface="+mn-lt"/>
          <a:ea typeface="+mn-ea"/>
          <a:cs typeface="+mn-cs"/>
          <a:sym typeface="Arial" charset="0"/>
        </a:defRPr>
      </a:lvl5pPr>
      <a:lvl6pPr marL="2503488" indent="-228600" algn="l" rtl="0" fontAlgn="base">
        <a:spcBef>
          <a:spcPts val="500"/>
        </a:spcBef>
        <a:spcAft>
          <a:spcPct val="0"/>
        </a:spcAft>
        <a:buSzPct val="100000"/>
        <a:buFont typeface="Arial" charset="0"/>
        <a:buChar char="»"/>
        <a:defRPr sz="1400">
          <a:solidFill>
            <a:srgbClr val="A37C00"/>
          </a:solidFill>
          <a:latin typeface="+mn-lt"/>
          <a:ea typeface="+mn-ea"/>
          <a:cs typeface="+mn-cs"/>
          <a:sym typeface="Arial" charset="0"/>
        </a:defRPr>
      </a:lvl6pPr>
      <a:lvl7pPr marL="2960688" indent="-228600" algn="l" rtl="0" fontAlgn="base">
        <a:spcBef>
          <a:spcPts val="500"/>
        </a:spcBef>
        <a:spcAft>
          <a:spcPct val="0"/>
        </a:spcAft>
        <a:buSzPct val="100000"/>
        <a:buFont typeface="Arial" charset="0"/>
        <a:buChar char="»"/>
        <a:defRPr sz="1400">
          <a:solidFill>
            <a:srgbClr val="A37C00"/>
          </a:solidFill>
          <a:latin typeface="+mn-lt"/>
          <a:ea typeface="+mn-ea"/>
          <a:cs typeface="+mn-cs"/>
          <a:sym typeface="Arial" charset="0"/>
        </a:defRPr>
      </a:lvl7pPr>
      <a:lvl8pPr marL="3417888" indent="-228600" algn="l" rtl="0" fontAlgn="base">
        <a:spcBef>
          <a:spcPts val="500"/>
        </a:spcBef>
        <a:spcAft>
          <a:spcPct val="0"/>
        </a:spcAft>
        <a:buSzPct val="100000"/>
        <a:buFont typeface="Arial" charset="0"/>
        <a:buChar char="»"/>
        <a:defRPr sz="1400">
          <a:solidFill>
            <a:srgbClr val="A37C00"/>
          </a:solidFill>
          <a:latin typeface="+mn-lt"/>
          <a:ea typeface="+mn-ea"/>
          <a:cs typeface="+mn-cs"/>
          <a:sym typeface="Arial" charset="0"/>
        </a:defRPr>
      </a:lvl8pPr>
      <a:lvl9pPr marL="3875088" indent="-228600" algn="l" rtl="0" fontAlgn="base">
        <a:spcBef>
          <a:spcPts val="500"/>
        </a:spcBef>
        <a:spcAft>
          <a:spcPct val="0"/>
        </a:spcAft>
        <a:buSzPct val="100000"/>
        <a:buFont typeface="Arial" charset="0"/>
        <a:buChar char="»"/>
        <a:defRPr sz="1400">
          <a:solidFill>
            <a:srgbClr val="A37C00"/>
          </a:solidFill>
          <a:latin typeface="+mn-lt"/>
          <a:ea typeface="+mn-ea"/>
          <a:cs typeface="+mn-cs"/>
          <a:sym typeface="Arial"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36" descr="Powerpoint Slide 2"/>
          <p:cNvPicPr>
            <a:picLocks noChangeAspect="1" noChangeArrowheads="1"/>
          </p:cNvPicPr>
          <p:nvPr userDrawn="1"/>
        </p:nvPicPr>
        <p:blipFill>
          <a:blip r:embed="rId13">
            <a:extLst>
              <a:ext uri="{28A0092B-C50C-407E-A947-70E740481C1C}">
                <a14:useLocalDpi xmlns:a14="http://schemas.microsoft.com/office/drawing/2010/main" xmlns="" val="0"/>
              </a:ext>
            </a:extLst>
          </a:blip>
          <a:srcRect/>
          <a:stretch>
            <a:fillRect/>
          </a:stretch>
        </p:blipFill>
        <p:spPr bwMode="auto">
          <a:xfrm>
            <a:off x="0" y="0"/>
            <a:ext cx="9144000" cy="2606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7" name="Rectangle 1"/>
          <p:cNvSpPr>
            <a:spLocks noGrp="1" noChangeArrowheads="1"/>
          </p:cNvSpPr>
          <p:nvPr>
            <p:ph type="title"/>
          </p:nvPr>
        </p:nvSpPr>
        <p:spPr bwMode="auto">
          <a:xfrm>
            <a:off x="457200" y="2301875"/>
            <a:ext cx="8229600" cy="660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vert="horz" wrap="square" lIns="50800" tIns="50800" rIns="91440" bIns="50800" numCol="1" anchor="ctr" anchorCtr="0" compatLnSpc="1">
            <a:prstTxWarp prst="textNoShape">
              <a:avLst/>
            </a:prstTxWarp>
          </a:bodyPr>
          <a:lstStyle/>
          <a:p>
            <a:pPr lvl="0"/>
            <a:r>
              <a:rPr lang="en-US" altLang="en-US" smtClean="0">
                <a:sym typeface="Arial" pitchFamily="34" charset="0"/>
              </a:rPr>
              <a:t>Click to edit Master title style</a:t>
            </a:r>
          </a:p>
        </p:txBody>
      </p:sp>
      <p:sp>
        <p:nvSpPr>
          <p:cNvPr id="1028" name="Rectangle 2"/>
          <p:cNvSpPr>
            <a:spLocks noGrp="1" noChangeArrowheads="1"/>
          </p:cNvSpPr>
          <p:nvPr>
            <p:ph type="body" idx="1"/>
          </p:nvPr>
        </p:nvSpPr>
        <p:spPr bwMode="auto">
          <a:xfrm>
            <a:off x="457200" y="3098800"/>
            <a:ext cx="8229600" cy="2806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smtClean="0">
                <a:sym typeface="Arial" pitchFamily="34" charset="0"/>
              </a:rPr>
              <a:t>Click to edit Master text styles</a:t>
            </a:r>
          </a:p>
          <a:p>
            <a:pPr lvl="1"/>
            <a:r>
              <a:rPr lang="en-US" altLang="en-US" smtClean="0">
                <a:sym typeface="Arial" pitchFamily="34" charset="0"/>
              </a:rPr>
              <a:t>Second level</a:t>
            </a:r>
          </a:p>
          <a:p>
            <a:pPr lvl="2"/>
            <a:r>
              <a:rPr lang="en-US" altLang="en-US" smtClean="0">
                <a:sym typeface="Arial" pitchFamily="34" charset="0"/>
              </a:rPr>
              <a:t>Third level</a:t>
            </a:r>
          </a:p>
          <a:p>
            <a:pPr lvl="3"/>
            <a:r>
              <a:rPr lang="en-US" altLang="en-US" smtClean="0">
                <a:sym typeface="Arial" pitchFamily="34" charset="0"/>
              </a:rPr>
              <a:t>Fourth level</a:t>
            </a:r>
          </a:p>
          <a:p>
            <a:pPr lvl="4"/>
            <a:r>
              <a:rPr lang="en-US" altLang="en-US" smtClean="0">
                <a:sym typeface="Arial" pitchFamily="34" charset="0"/>
              </a:rPr>
              <a:t>Fifth level</a:t>
            </a:r>
          </a:p>
        </p:txBody>
      </p:sp>
      <p:sp>
        <p:nvSpPr>
          <p:cNvPr id="2" name="Text Box 3"/>
          <p:cNvSpPr txBox="1">
            <a:spLocks noGrp="1" noChangeArrowheads="1"/>
          </p:cNvSpPr>
          <p:nvPr>
            <p:ph type="sldNum" sz="quarter" idx="4"/>
          </p:nvPr>
        </p:nvSpPr>
        <p:spPr bwMode="auto">
          <a:xfrm>
            <a:off x="4429125" y="6399213"/>
            <a:ext cx="284163" cy="279400"/>
          </a:xfrm>
          <a:prstGeom prst="rect">
            <a:avLst/>
          </a:prstGeom>
          <a:noFill/>
          <a:ln w="12700">
            <a:noFill/>
            <a:miter lim="800000"/>
            <a:headEnd/>
            <a:tailEnd/>
          </a:ln>
          <a:effectLst/>
        </p:spPr>
        <p:txBody>
          <a:bodyPr vert="horz" wrap="none" lIns="91440" tIns="45720" rIns="91440" bIns="45720" numCol="1" anchor="ctr" anchorCtr="0" compatLnSpc="1">
            <a:prstTxWarp prst="textNoShape">
              <a:avLst/>
            </a:prstTxWarp>
          </a:bodyPr>
          <a:lstStyle>
            <a:lvl1pPr algn="ctr" eaLnBrk="1" hangingPunct="1">
              <a:defRPr sz="1200" b="1">
                <a:solidFill>
                  <a:srgbClr val="B1953A"/>
                </a:solidFill>
                <a:latin typeface="Arial" pitchFamily="34" charset="0"/>
                <a:cs typeface="Arial" pitchFamily="34" charset="0"/>
                <a:sym typeface="Arial" pitchFamily="34" charset="0"/>
              </a:defRPr>
            </a:lvl1pPr>
          </a:lstStyle>
          <a:p>
            <a:fld id="{3E8B3A32-CE7C-43E5-818E-DF8639F25155}" type="slidenum">
              <a:rPr lang="en-US" altLang="en-US">
                <a:ea typeface="ヒラギノ角ゴ ProN W3" charset="-128"/>
              </a:rPr>
              <a:pPr/>
              <a:t>‹#›</a:t>
            </a:fld>
            <a:endParaRPr lang="en-US" altLang="en-US">
              <a:ea typeface="ヒラギノ角ゴ ProN W3" charset="-128"/>
            </a:endParaRPr>
          </a:p>
        </p:txBody>
      </p:sp>
      <p:sp>
        <p:nvSpPr>
          <p:cNvPr id="1030" name="Rectangle 8"/>
          <p:cNvSpPr>
            <a:spLocks/>
          </p:cNvSpPr>
          <p:nvPr userDrawn="1"/>
        </p:nvSpPr>
        <p:spPr bwMode="auto">
          <a:xfrm>
            <a:off x="8001000" y="76200"/>
            <a:ext cx="1100138" cy="411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0" tIns="0" rIns="0" bIns="0" anchor="ctr"/>
          <a:lstStyle>
            <a:lvl1pPr eaLnBrk="0" hangingPunct="0">
              <a:defRPr sz="2400">
                <a:solidFill>
                  <a:srgbClr val="000000"/>
                </a:solidFill>
                <a:latin typeface="Calibri" pitchFamily="34" charset="0"/>
                <a:ea typeface="ヒラギノ角ゴ ProN W3" charset="-128"/>
                <a:sym typeface="Calibri" pitchFamily="34" charset="0"/>
              </a:defRPr>
            </a:lvl1pPr>
            <a:lvl2pPr marL="742950" indent="-285750" eaLnBrk="0" hangingPunct="0">
              <a:defRPr sz="2400">
                <a:solidFill>
                  <a:srgbClr val="000000"/>
                </a:solidFill>
                <a:latin typeface="Calibri" pitchFamily="34" charset="0"/>
                <a:ea typeface="ヒラギノ角ゴ ProN W3" charset="-128"/>
                <a:sym typeface="Calibri" pitchFamily="34" charset="0"/>
              </a:defRPr>
            </a:lvl2pPr>
            <a:lvl3pPr marL="1143000" indent="-228600" eaLnBrk="0" hangingPunct="0">
              <a:defRPr sz="2400">
                <a:solidFill>
                  <a:srgbClr val="000000"/>
                </a:solidFill>
                <a:latin typeface="Calibri" pitchFamily="34" charset="0"/>
                <a:ea typeface="ヒラギノ角ゴ ProN W3" charset="-128"/>
                <a:sym typeface="Calibri" pitchFamily="34" charset="0"/>
              </a:defRPr>
            </a:lvl3pPr>
            <a:lvl4pPr marL="1600200" indent="-228600" eaLnBrk="0" hangingPunct="0">
              <a:defRPr sz="2400">
                <a:solidFill>
                  <a:srgbClr val="000000"/>
                </a:solidFill>
                <a:latin typeface="Calibri" pitchFamily="34" charset="0"/>
                <a:ea typeface="ヒラギノ角ゴ ProN W3" charset="-128"/>
                <a:sym typeface="Calibri" pitchFamily="34" charset="0"/>
              </a:defRPr>
            </a:lvl4pPr>
            <a:lvl5pPr marL="2057400" indent="-228600" eaLnBrk="0" hangingPunct="0">
              <a:defRPr sz="2400">
                <a:solidFill>
                  <a:srgbClr val="000000"/>
                </a:solidFill>
                <a:latin typeface="Calibri" pitchFamily="34" charset="0"/>
                <a:ea typeface="ヒラギノ角ゴ ProN W3" charset="-128"/>
                <a:sym typeface="Calibri" pitchFamily="34" charset="0"/>
              </a:defRPr>
            </a:lvl5pPr>
            <a:lvl6pPr marL="2514600" indent="-228600" eaLnBrk="0" fontAlgn="base" hangingPunct="0">
              <a:spcBef>
                <a:spcPct val="0"/>
              </a:spcBef>
              <a:spcAft>
                <a:spcPct val="0"/>
              </a:spcAft>
              <a:defRPr sz="2400">
                <a:solidFill>
                  <a:srgbClr val="000000"/>
                </a:solidFill>
                <a:latin typeface="Calibri" pitchFamily="34" charset="0"/>
                <a:ea typeface="ヒラギノ角ゴ ProN W3" charset="-128"/>
                <a:sym typeface="Calibri" pitchFamily="34" charset="0"/>
              </a:defRPr>
            </a:lvl6pPr>
            <a:lvl7pPr marL="2971800" indent="-228600" eaLnBrk="0" fontAlgn="base" hangingPunct="0">
              <a:spcBef>
                <a:spcPct val="0"/>
              </a:spcBef>
              <a:spcAft>
                <a:spcPct val="0"/>
              </a:spcAft>
              <a:defRPr sz="2400">
                <a:solidFill>
                  <a:srgbClr val="000000"/>
                </a:solidFill>
                <a:latin typeface="Calibri" pitchFamily="34" charset="0"/>
                <a:ea typeface="ヒラギノ角ゴ ProN W3" charset="-128"/>
                <a:sym typeface="Calibri" pitchFamily="34" charset="0"/>
              </a:defRPr>
            </a:lvl7pPr>
            <a:lvl8pPr marL="3429000" indent="-228600" eaLnBrk="0" fontAlgn="base" hangingPunct="0">
              <a:spcBef>
                <a:spcPct val="0"/>
              </a:spcBef>
              <a:spcAft>
                <a:spcPct val="0"/>
              </a:spcAft>
              <a:defRPr sz="2400">
                <a:solidFill>
                  <a:srgbClr val="000000"/>
                </a:solidFill>
                <a:latin typeface="Calibri" pitchFamily="34" charset="0"/>
                <a:ea typeface="ヒラギノ角ゴ ProN W3" charset="-128"/>
                <a:sym typeface="Calibri" pitchFamily="34" charset="0"/>
              </a:defRPr>
            </a:lvl8pPr>
            <a:lvl9pPr marL="3886200" indent="-228600" eaLnBrk="0" fontAlgn="base" hangingPunct="0">
              <a:spcBef>
                <a:spcPct val="0"/>
              </a:spcBef>
              <a:spcAft>
                <a:spcPct val="0"/>
              </a:spcAft>
              <a:defRPr sz="2400">
                <a:solidFill>
                  <a:srgbClr val="000000"/>
                </a:solidFill>
                <a:latin typeface="Calibri" pitchFamily="34" charset="0"/>
                <a:ea typeface="ヒラギノ角ゴ ProN W3" charset="-128"/>
                <a:sym typeface="Calibri" pitchFamily="34" charset="0"/>
              </a:defRPr>
            </a:lvl9pPr>
          </a:lstStyle>
          <a:p>
            <a:pPr algn="ctr" eaLnBrk="1" hangingPunct="1">
              <a:defRPr/>
            </a:pPr>
            <a:r>
              <a:rPr lang="en-US" altLang="en-US" sz="900" b="1" dirty="0" smtClean="0">
                <a:solidFill>
                  <a:srgbClr val="5F3844"/>
                </a:solidFill>
                <a:latin typeface="Helvetica" charset="0"/>
                <a:sym typeface="Helvetica" charset="0"/>
              </a:rPr>
              <a:t>www.salga.org.za</a:t>
            </a:r>
          </a:p>
        </p:txBody>
      </p:sp>
    </p:spTree>
    <p:extLst>
      <p:ext uri="{BB962C8B-B14F-4D97-AF65-F5344CB8AC3E}">
        <p14:creationId xmlns:p14="http://schemas.microsoft.com/office/powerpoint/2010/main" xmlns="" val="26830198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wipe dir="d"/>
  </p:transition>
  <p:timing>
    <p:tnLst>
      <p:par>
        <p:cTn id="1" dur="indefinite" restart="never" nodeType="tmRoot"/>
      </p:par>
    </p:tnLst>
  </p:timing>
  <p:hf hdr="0" ftr="0" dt="0"/>
  <p:txStyles>
    <p:titleStyle>
      <a:lvl1pPr marL="39688" indent="-39688" algn="l" rtl="0" eaLnBrk="0" fontAlgn="base" hangingPunct="0">
        <a:spcBef>
          <a:spcPct val="0"/>
        </a:spcBef>
        <a:spcAft>
          <a:spcPct val="0"/>
        </a:spcAft>
        <a:defRPr sz="2400" b="1">
          <a:solidFill>
            <a:srgbClr val="205352"/>
          </a:solidFill>
          <a:latin typeface="+mj-lt"/>
          <a:ea typeface="+mj-ea"/>
          <a:cs typeface="+mj-cs"/>
          <a:sym typeface="Arial" pitchFamily="34" charset="0"/>
        </a:defRPr>
      </a:lvl1pPr>
      <a:lvl2pPr marL="39688" indent="-39688" algn="l" rtl="0" eaLnBrk="0" fontAlgn="base" hangingPunct="0">
        <a:spcBef>
          <a:spcPct val="0"/>
        </a:spcBef>
        <a:spcAft>
          <a:spcPct val="0"/>
        </a:spcAft>
        <a:defRPr sz="2400" b="1">
          <a:solidFill>
            <a:srgbClr val="205352"/>
          </a:solidFill>
          <a:latin typeface="Arial" charset="0"/>
          <a:ea typeface="ヒラギノ角ゴ ProN W6" charset="-128"/>
          <a:cs typeface="ヒラギノ角ゴ ProN W6" charset="-128"/>
          <a:sym typeface="Arial" pitchFamily="34" charset="0"/>
        </a:defRPr>
      </a:lvl2pPr>
      <a:lvl3pPr marL="39688" indent="-39688" algn="l" rtl="0" eaLnBrk="0" fontAlgn="base" hangingPunct="0">
        <a:spcBef>
          <a:spcPct val="0"/>
        </a:spcBef>
        <a:spcAft>
          <a:spcPct val="0"/>
        </a:spcAft>
        <a:defRPr sz="2400" b="1">
          <a:solidFill>
            <a:srgbClr val="205352"/>
          </a:solidFill>
          <a:latin typeface="Arial" charset="0"/>
          <a:ea typeface="ヒラギノ角ゴ ProN W6" charset="-128"/>
          <a:cs typeface="ヒラギノ角ゴ ProN W6" charset="-128"/>
          <a:sym typeface="Arial" pitchFamily="34" charset="0"/>
        </a:defRPr>
      </a:lvl3pPr>
      <a:lvl4pPr marL="39688" indent="-39688" algn="l" rtl="0" eaLnBrk="0" fontAlgn="base" hangingPunct="0">
        <a:spcBef>
          <a:spcPct val="0"/>
        </a:spcBef>
        <a:spcAft>
          <a:spcPct val="0"/>
        </a:spcAft>
        <a:defRPr sz="2400" b="1">
          <a:solidFill>
            <a:srgbClr val="205352"/>
          </a:solidFill>
          <a:latin typeface="Arial" charset="0"/>
          <a:ea typeface="ヒラギノ角ゴ ProN W6" charset="-128"/>
          <a:cs typeface="ヒラギノ角ゴ ProN W6" charset="-128"/>
          <a:sym typeface="Arial" pitchFamily="34" charset="0"/>
        </a:defRPr>
      </a:lvl4pPr>
      <a:lvl5pPr marL="39688" indent="-39688" algn="l" rtl="0" eaLnBrk="0" fontAlgn="base" hangingPunct="0">
        <a:spcBef>
          <a:spcPct val="0"/>
        </a:spcBef>
        <a:spcAft>
          <a:spcPct val="0"/>
        </a:spcAft>
        <a:defRPr sz="2400" b="1">
          <a:solidFill>
            <a:srgbClr val="205352"/>
          </a:solidFill>
          <a:latin typeface="Arial" charset="0"/>
          <a:ea typeface="ヒラギノ角ゴ ProN W6" charset="-128"/>
          <a:cs typeface="ヒラギノ角ゴ ProN W6" charset="-128"/>
          <a:sym typeface="Arial" pitchFamily="34" charset="0"/>
        </a:defRPr>
      </a:lvl5pPr>
      <a:lvl6pPr marL="496888" algn="l" rtl="0" fontAlgn="base">
        <a:spcBef>
          <a:spcPct val="0"/>
        </a:spcBef>
        <a:spcAft>
          <a:spcPct val="0"/>
        </a:spcAft>
        <a:defRPr sz="2400" b="1">
          <a:solidFill>
            <a:srgbClr val="004400"/>
          </a:solidFill>
          <a:latin typeface="Arial" charset="0"/>
          <a:ea typeface="ヒラギノ角ゴ ProN W6" charset="-128"/>
          <a:cs typeface="ヒラギノ角ゴ ProN W6" charset="-128"/>
          <a:sym typeface="Arial" charset="0"/>
        </a:defRPr>
      </a:lvl6pPr>
      <a:lvl7pPr marL="954088" algn="l" rtl="0" fontAlgn="base">
        <a:spcBef>
          <a:spcPct val="0"/>
        </a:spcBef>
        <a:spcAft>
          <a:spcPct val="0"/>
        </a:spcAft>
        <a:defRPr sz="2400" b="1">
          <a:solidFill>
            <a:srgbClr val="004400"/>
          </a:solidFill>
          <a:latin typeface="Arial" charset="0"/>
          <a:ea typeface="ヒラギノ角ゴ ProN W6" charset="-128"/>
          <a:cs typeface="ヒラギノ角ゴ ProN W6" charset="-128"/>
          <a:sym typeface="Arial" charset="0"/>
        </a:defRPr>
      </a:lvl7pPr>
      <a:lvl8pPr marL="1411288" algn="l" rtl="0" fontAlgn="base">
        <a:spcBef>
          <a:spcPct val="0"/>
        </a:spcBef>
        <a:spcAft>
          <a:spcPct val="0"/>
        </a:spcAft>
        <a:defRPr sz="2400" b="1">
          <a:solidFill>
            <a:srgbClr val="004400"/>
          </a:solidFill>
          <a:latin typeface="Arial" charset="0"/>
          <a:ea typeface="ヒラギノ角ゴ ProN W6" charset="-128"/>
          <a:cs typeface="ヒラギノ角ゴ ProN W6" charset="-128"/>
          <a:sym typeface="Arial" charset="0"/>
        </a:defRPr>
      </a:lvl8pPr>
      <a:lvl9pPr marL="1868488" algn="l" rtl="0" fontAlgn="base">
        <a:spcBef>
          <a:spcPct val="0"/>
        </a:spcBef>
        <a:spcAft>
          <a:spcPct val="0"/>
        </a:spcAft>
        <a:defRPr sz="2400" b="1">
          <a:solidFill>
            <a:srgbClr val="004400"/>
          </a:solidFill>
          <a:latin typeface="Arial" charset="0"/>
          <a:ea typeface="ヒラギノ角ゴ ProN W6" charset="-128"/>
          <a:cs typeface="ヒラギノ角ゴ ProN W6" charset="-128"/>
          <a:sym typeface="Arial" charset="0"/>
        </a:defRPr>
      </a:lvl9pPr>
    </p:titleStyle>
    <p:bodyStyle>
      <a:lvl1pPr marL="382588" indent="-342900" algn="l" rtl="0" eaLnBrk="0" fontAlgn="base" hangingPunct="0">
        <a:spcBef>
          <a:spcPts val="800"/>
        </a:spcBef>
        <a:spcAft>
          <a:spcPct val="0"/>
        </a:spcAft>
        <a:buClr>
          <a:srgbClr val="A37C00"/>
        </a:buClr>
        <a:buSzPct val="100000"/>
        <a:buFont typeface="Arial" pitchFamily="34" charset="0"/>
        <a:buChar char="•"/>
        <a:defRPr sz="1400">
          <a:solidFill>
            <a:srgbClr val="B1953A"/>
          </a:solidFill>
          <a:latin typeface="+mn-lt"/>
          <a:ea typeface="+mn-ea"/>
          <a:cs typeface="+mn-cs"/>
          <a:sym typeface="Arial" pitchFamily="34" charset="0"/>
        </a:defRPr>
      </a:lvl1pPr>
      <a:lvl2pPr marL="731838" indent="-285750" algn="l" rtl="0" eaLnBrk="0" fontAlgn="base" hangingPunct="0">
        <a:spcBef>
          <a:spcPts val="700"/>
        </a:spcBef>
        <a:spcAft>
          <a:spcPct val="0"/>
        </a:spcAft>
        <a:buClr>
          <a:srgbClr val="A37C00"/>
        </a:buClr>
        <a:buSzPct val="100000"/>
        <a:buFont typeface="Arial" pitchFamily="34" charset="0"/>
        <a:buChar char="–"/>
        <a:defRPr sz="1400">
          <a:solidFill>
            <a:srgbClr val="B1953A"/>
          </a:solidFill>
          <a:latin typeface="+mn-lt"/>
          <a:ea typeface="+mn-ea"/>
          <a:cs typeface="+mn-cs"/>
          <a:sym typeface="Arial" pitchFamily="34" charset="0"/>
        </a:defRPr>
      </a:lvl2pPr>
      <a:lvl3pPr marL="1131888" indent="-228600" algn="l" rtl="0" eaLnBrk="0" fontAlgn="base" hangingPunct="0">
        <a:spcBef>
          <a:spcPts val="600"/>
        </a:spcBef>
        <a:spcAft>
          <a:spcPct val="0"/>
        </a:spcAft>
        <a:buClr>
          <a:srgbClr val="A37C00"/>
        </a:buClr>
        <a:buSzPct val="100000"/>
        <a:buFont typeface="Arial" pitchFamily="34" charset="0"/>
        <a:buChar char="•"/>
        <a:defRPr sz="1400">
          <a:solidFill>
            <a:srgbClr val="B1953A"/>
          </a:solidFill>
          <a:latin typeface="+mn-lt"/>
          <a:ea typeface="+mn-ea"/>
          <a:cs typeface="+mn-cs"/>
          <a:sym typeface="Arial" pitchFamily="34" charset="0"/>
        </a:defRPr>
      </a:lvl3pPr>
      <a:lvl4pPr marL="1589088" indent="-228600" algn="l" rtl="0" eaLnBrk="0" fontAlgn="base" hangingPunct="0">
        <a:spcBef>
          <a:spcPts val="500"/>
        </a:spcBef>
        <a:spcAft>
          <a:spcPct val="0"/>
        </a:spcAft>
        <a:buClr>
          <a:srgbClr val="A37C00"/>
        </a:buClr>
        <a:buSzPct val="100000"/>
        <a:buFont typeface="Arial" pitchFamily="34" charset="0"/>
        <a:buChar char="–"/>
        <a:defRPr sz="1400">
          <a:solidFill>
            <a:srgbClr val="B1953A"/>
          </a:solidFill>
          <a:latin typeface="+mn-lt"/>
          <a:ea typeface="+mn-ea"/>
          <a:cs typeface="+mn-cs"/>
          <a:sym typeface="Arial" pitchFamily="34" charset="0"/>
        </a:defRPr>
      </a:lvl4pPr>
      <a:lvl5pPr marL="2046288" indent="-228600" algn="l" rtl="0" eaLnBrk="0" fontAlgn="base" hangingPunct="0">
        <a:spcBef>
          <a:spcPts val="500"/>
        </a:spcBef>
        <a:spcAft>
          <a:spcPct val="0"/>
        </a:spcAft>
        <a:buSzPct val="100000"/>
        <a:buFont typeface="Arial" pitchFamily="34" charset="0"/>
        <a:buChar char="»"/>
        <a:defRPr sz="1400">
          <a:solidFill>
            <a:srgbClr val="B1953A"/>
          </a:solidFill>
          <a:latin typeface="+mn-lt"/>
          <a:ea typeface="+mn-ea"/>
          <a:cs typeface="+mn-cs"/>
          <a:sym typeface="Arial" pitchFamily="34" charset="0"/>
        </a:defRPr>
      </a:lvl5pPr>
      <a:lvl6pPr marL="2503488" indent="-228600" algn="l" rtl="0" fontAlgn="base">
        <a:spcBef>
          <a:spcPts val="500"/>
        </a:spcBef>
        <a:spcAft>
          <a:spcPct val="0"/>
        </a:spcAft>
        <a:buSzPct val="100000"/>
        <a:buFont typeface="Arial" charset="0"/>
        <a:buChar char="»"/>
        <a:defRPr sz="1400">
          <a:solidFill>
            <a:srgbClr val="A37C00"/>
          </a:solidFill>
          <a:latin typeface="+mn-lt"/>
          <a:ea typeface="+mn-ea"/>
          <a:cs typeface="+mn-cs"/>
          <a:sym typeface="Arial" charset="0"/>
        </a:defRPr>
      </a:lvl6pPr>
      <a:lvl7pPr marL="2960688" indent="-228600" algn="l" rtl="0" fontAlgn="base">
        <a:spcBef>
          <a:spcPts val="500"/>
        </a:spcBef>
        <a:spcAft>
          <a:spcPct val="0"/>
        </a:spcAft>
        <a:buSzPct val="100000"/>
        <a:buFont typeface="Arial" charset="0"/>
        <a:buChar char="»"/>
        <a:defRPr sz="1400">
          <a:solidFill>
            <a:srgbClr val="A37C00"/>
          </a:solidFill>
          <a:latin typeface="+mn-lt"/>
          <a:ea typeface="+mn-ea"/>
          <a:cs typeface="+mn-cs"/>
          <a:sym typeface="Arial" charset="0"/>
        </a:defRPr>
      </a:lvl7pPr>
      <a:lvl8pPr marL="3417888" indent="-228600" algn="l" rtl="0" fontAlgn="base">
        <a:spcBef>
          <a:spcPts val="500"/>
        </a:spcBef>
        <a:spcAft>
          <a:spcPct val="0"/>
        </a:spcAft>
        <a:buSzPct val="100000"/>
        <a:buFont typeface="Arial" charset="0"/>
        <a:buChar char="»"/>
        <a:defRPr sz="1400">
          <a:solidFill>
            <a:srgbClr val="A37C00"/>
          </a:solidFill>
          <a:latin typeface="+mn-lt"/>
          <a:ea typeface="+mn-ea"/>
          <a:cs typeface="+mn-cs"/>
          <a:sym typeface="Arial" charset="0"/>
        </a:defRPr>
      </a:lvl8pPr>
      <a:lvl9pPr marL="3875088" indent="-228600" algn="l" rtl="0" fontAlgn="base">
        <a:spcBef>
          <a:spcPts val="500"/>
        </a:spcBef>
        <a:spcAft>
          <a:spcPct val="0"/>
        </a:spcAft>
        <a:buSzPct val="100000"/>
        <a:buFont typeface="Arial" charset="0"/>
        <a:buChar char="»"/>
        <a:defRPr sz="1400">
          <a:solidFill>
            <a:srgbClr val="A37C00"/>
          </a:solidFill>
          <a:latin typeface="+mn-lt"/>
          <a:ea typeface="+mn-ea"/>
          <a:cs typeface="+mn-cs"/>
          <a:sym typeface="Arial"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4429125" y="6399213"/>
            <a:ext cx="284163" cy="279400"/>
          </a:xfrm>
          <a:prstGeom prst="rect">
            <a:avLst/>
          </a:prstGeom>
          <a:noFill/>
          <a:ln w="12700">
            <a:noFill/>
            <a:miter lim="800000"/>
            <a:headEnd/>
            <a:tailEnd/>
          </a:ln>
        </p:spPr>
        <p:txBody>
          <a:bodyPr wrap="none" anchor="ctr"/>
          <a:lstStyle/>
          <a:p>
            <a:pPr algn="ctr"/>
            <a:fld id="{3F73C3F4-04AD-4A4C-821F-3BD57541495F}" type="slidenum">
              <a:rPr lang="en-ZA" sz="1200">
                <a:solidFill>
                  <a:schemeClr val="bg1"/>
                </a:solidFill>
              </a:rPr>
              <a:pPr algn="ctr"/>
              <a:t>1</a:t>
            </a:fld>
            <a:endParaRPr lang="en-US" sz="1200" b="1" dirty="0">
              <a:solidFill>
                <a:srgbClr val="A37C00"/>
              </a:solidFill>
              <a:latin typeface="Arial" charset="0"/>
              <a:cs typeface="Arial" charset="0"/>
              <a:sym typeface="Arial" charset="0"/>
            </a:endParaRPr>
          </a:p>
        </p:txBody>
      </p:sp>
      <p:sp>
        <p:nvSpPr>
          <p:cNvPr id="3076" name="Rectangle 10"/>
          <p:cNvSpPr>
            <a:spLocks noGrp="1" noChangeArrowheads="1"/>
          </p:cNvSpPr>
          <p:nvPr>
            <p:ph type="title"/>
          </p:nvPr>
        </p:nvSpPr>
        <p:spPr>
          <a:xfrm>
            <a:off x="611560" y="3284984"/>
            <a:ext cx="7924800" cy="2232248"/>
          </a:xfrm>
        </p:spPr>
        <p:txBody>
          <a:bodyPr rIns="132080"/>
          <a:lstStyle/>
          <a:p>
            <a:pPr marL="0">
              <a:spcAft>
                <a:spcPts val="600"/>
              </a:spcAft>
            </a:pPr>
            <a:r>
              <a:rPr lang="en-ZA" sz="3600" dirty="0" smtClean="0">
                <a:solidFill>
                  <a:schemeClr val="bg1"/>
                </a:solidFill>
              </a:rPr>
              <a:t/>
            </a:r>
            <a:br>
              <a:rPr lang="en-ZA" sz="3600" dirty="0" smtClean="0">
                <a:solidFill>
                  <a:schemeClr val="bg1"/>
                </a:solidFill>
              </a:rPr>
            </a:br>
            <a:r>
              <a:rPr lang="en-ZA" sz="2800" dirty="0" smtClean="0">
                <a:solidFill>
                  <a:schemeClr val="bg1"/>
                </a:solidFill>
              </a:rPr>
              <a:t>Comments </a:t>
            </a:r>
            <a:r>
              <a:rPr lang="en-ZA" sz="2800" dirty="0">
                <a:solidFill>
                  <a:schemeClr val="bg1"/>
                </a:solidFill>
              </a:rPr>
              <a:t>on the </a:t>
            </a:r>
            <a:r>
              <a:rPr lang="en-ZA" sz="2800" dirty="0" smtClean="0">
                <a:solidFill>
                  <a:schemeClr val="bg1"/>
                </a:solidFill>
              </a:rPr>
              <a:t>2015 </a:t>
            </a:r>
            <a:r>
              <a:rPr lang="en-ZA" sz="2800" dirty="0" err="1" smtClean="0">
                <a:solidFill>
                  <a:schemeClr val="bg1"/>
                </a:solidFill>
              </a:rPr>
              <a:t>DoR</a:t>
            </a:r>
            <a:r>
              <a:rPr lang="en-ZA" sz="3600" dirty="0">
                <a:solidFill>
                  <a:schemeClr val="bg1"/>
                </a:solidFill>
              </a:rPr>
              <a:t/>
            </a:r>
            <a:br>
              <a:rPr lang="en-ZA" sz="3600" dirty="0">
                <a:solidFill>
                  <a:schemeClr val="bg1"/>
                </a:solidFill>
              </a:rPr>
            </a:br>
            <a:r>
              <a:rPr lang="en-ZA" sz="1400" dirty="0">
                <a:solidFill>
                  <a:schemeClr val="bg1"/>
                </a:solidFill>
              </a:rPr>
              <a:t/>
            </a:r>
            <a:br>
              <a:rPr lang="en-ZA" sz="1400" dirty="0">
                <a:solidFill>
                  <a:schemeClr val="bg1"/>
                </a:solidFill>
              </a:rPr>
            </a:br>
            <a:r>
              <a:rPr lang="en-ZA" sz="1400" dirty="0" smtClean="0">
                <a:solidFill>
                  <a:schemeClr val="bg1"/>
                </a:solidFill>
              </a:rPr>
              <a:t/>
            </a:r>
            <a:br>
              <a:rPr lang="en-ZA" sz="1400" dirty="0" smtClean="0">
                <a:solidFill>
                  <a:schemeClr val="bg1"/>
                </a:solidFill>
              </a:rPr>
            </a:br>
            <a:r>
              <a:rPr lang="en-ZA" sz="1400" dirty="0" smtClean="0">
                <a:solidFill>
                  <a:schemeClr val="bg1"/>
                </a:solidFill>
              </a:rPr>
              <a:t/>
            </a:r>
            <a:br>
              <a:rPr lang="en-ZA" sz="1400" dirty="0" smtClean="0">
                <a:solidFill>
                  <a:schemeClr val="bg1"/>
                </a:solidFill>
              </a:rPr>
            </a:br>
            <a:r>
              <a:rPr lang="en-ZA" sz="2000" dirty="0" smtClean="0">
                <a:solidFill>
                  <a:schemeClr val="bg1"/>
                </a:solidFill>
              </a:rPr>
              <a:t>Standing Committees </a:t>
            </a:r>
            <a:r>
              <a:rPr lang="en-ZA" sz="2000" dirty="0">
                <a:solidFill>
                  <a:schemeClr val="bg1"/>
                </a:solidFill>
              </a:rPr>
              <a:t>on Appropriations </a:t>
            </a:r>
            <a:br>
              <a:rPr lang="en-ZA" sz="2000" dirty="0">
                <a:solidFill>
                  <a:schemeClr val="bg1"/>
                </a:solidFill>
              </a:rPr>
            </a:br>
            <a:r>
              <a:rPr lang="en-ZA" sz="2000" dirty="0">
                <a:solidFill>
                  <a:schemeClr val="bg1"/>
                </a:solidFill>
              </a:rPr>
              <a:t/>
            </a:r>
            <a:br>
              <a:rPr lang="en-ZA" sz="2000" dirty="0">
                <a:solidFill>
                  <a:schemeClr val="bg1"/>
                </a:solidFill>
              </a:rPr>
            </a:br>
            <a:r>
              <a:rPr lang="en-ZA" sz="2000" dirty="0" smtClean="0">
                <a:solidFill>
                  <a:schemeClr val="bg1"/>
                </a:solidFill>
              </a:rPr>
              <a:t>06 </a:t>
            </a:r>
            <a:r>
              <a:rPr lang="en-ZA" sz="2000" dirty="0">
                <a:solidFill>
                  <a:schemeClr val="bg1"/>
                </a:solidFill>
              </a:rPr>
              <a:t>March </a:t>
            </a:r>
            <a:r>
              <a:rPr lang="en-ZA" sz="2000" dirty="0" smtClean="0">
                <a:solidFill>
                  <a:schemeClr val="bg1"/>
                </a:solidFill>
              </a:rPr>
              <a:t>2015</a:t>
            </a:r>
            <a:r>
              <a:rPr lang="en-ZA" sz="2000" dirty="0">
                <a:solidFill>
                  <a:schemeClr val="bg1"/>
                </a:solidFill>
              </a:rPr>
              <a:t/>
            </a:r>
            <a:br>
              <a:rPr lang="en-ZA" sz="2000" dirty="0">
                <a:solidFill>
                  <a:schemeClr val="bg1"/>
                </a:solidFill>
              </a:rPr>
            </a:br>
            <a:r>
              <a:rPr lang="en-ZA" sz="2000" dirty="0" smtClean="0">
                <a:solidFill>
                  <a:schemeClr val="bg1"/>
                </a:solidFill>
              </a:rPr>
              <a:t/>
            </a:r>
            <a:br>
              <a:rPr lang="en-ZA" sz="2000" dirty="0" smtClean="0">
                <a:solidFill>
                  <a:schemeClr val="bg1"/>
                </a:solidFill>
              </a:rPr>
            </a:br>
            <a:r>
              <a:rPr lang="en-ZA" sz="2000" dirty="0" smtClean="0">
                <a:solidFill>
                  <a:schemeClr val="bg1"/>
                </a:solidFill>
              </a:rPr>
              <a:t>by </a:t>
            </a:r>
            <a:br>
              <a:rPr lang="en-ZA" sz="2000" dirty="0" smtClean="0">
                <a:solidFill>
                  <a:schemeClr val="bg1"/>
                </a:solidFill>
              </a:rPr>
            </a:br>
            <a:r>
              <a:rPr lang="en-ZA" sz="1600" dirty="0" smtClean="0">
                <a:solidFill>
                  <a:schemeClr val="bg1"/>
                </a:solidFill>
              </a:rPr>
              <a:t/>
            </a:r>
            <a:br>
              <a:rPr lang="en-ZA" sz="1600" dirty="0" smtClean="0">
                <a:solidFill>
                  <a:schemeClr val="bg1"/>
                </a:solidFill>
              </a:rPr>
            </a:br>
            <a:r>
              <a:rPr lang="en-ZA" sz="1600" dirty="0">
                <a:solidFill>
                  <a:schemeClr val="bg1"/>
                </a:solidFill>
              </a:rPr>
              <a:t/>
            </a:r>
            <a:br>
              <a:rPr lang="en-ZA" sz="1600" dirty="0">
                <a:solidFill>
                  <a:schemeClr val="bg1"/>
                </a:solidFill>
              </a:rPr>
            </a:br>
            <a:r>
              <a:rPr lang="en-ZA" sz="1600" dirty="0">
                <a:solidFill>
                  <a:schemeClr val="bg1"/>
                </a:solidFill>
              </a:rPr>
              <a:t>Councillor </a:t>
            </a:r>
            <a:r>
              <a:rPr lang="en-ZA" sz="1600" dirty="0" smtClean="0">
                <a:solidFill>
                  <a:schemeClr val="bg1"/>
                </a:solidFill>
              </a:rPr>
              <a:t>Subesh Pillay</a:t>
            </a:r>
            <a:r>
              <a:rPr lang="en-ZA" sz="1600" dirty="0">
                <a:solidFill>
                  <a:schemeClr val="bg1"/>
                </a:solidFill>
              </a:rPr>
              <a:t/>
            </a:r>
            <a:br>
              <a:rPr lang="en-ZA" sz="1600" dirty="0">
                <a:solidFill>
                  <a:schemeClr val="bg1"/>
                </a:solidFill>
              </a:rPr>
            </a:br>
            <a:endParaRPr lang="en-ZA" sz="1600" dirty="0">
              <a:solidFill>
                <a:schemeClr val="bg1"/>
              </a:solidFill>
            </a:endParaRPr>
          </a:p>
        </p:txBody>
      </p:sp>
      <p:sp>
        <p:nvSpPr>
          <p:cNvPr id="6" name="Rectangle 5"/>
          <p:cNvSpPr/>
          <p:nvPr/>
        </p:nvSpPr>
        <p:spPr>
          <a:xfrm>
            <a:off x="8100392" y="6135301"/>
            <a:ext cx="1535609" cy="276999"/>
          </a:xfrm>
          <a:prstGeom prst="rect">
            <a:avLst/>
          </a:prstGeom>
        </p:spPr>
        <p:txBody>
          <a:bodyPr wrap="square">
            <a:spAutoFit/>
          </a:bodyPr>
          <a:lstStyle/>
          <a:p>
            <a:fld id="{80EAB921-BD33-4E5E-93E4-CDC839A130D2}" type="slidenum">
              <a:rPr lang="en-US" sz="1200" b="1" smtClean="0">
                <a:solidFill>
                  <a:srgbClr val="A37C00"/>
                </a:solidFill>
                <a:latin typeface="Arial" charset="0"/>
                <a:cs typeface="Arial" charset="0"/>
                <a:sym typeface="Arial" charset="0"/>
              </a:rPr>
              <a:pPr/>
              <a:t>1</a:t>
            </a:fld>
            <a:endParaRPr lang="en-ZA"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0" y="2209800"/>
            <a:ext cx="9144000" cy="4648200"/>
          </a:xfrm>
        </p:spPr>
        <p:txBody>
          <a:bodyPr/>
          <a:lstStyle/>
          <a:p>
            <a:pPr marL="342900" lvl="1" algn="just">
              <a:spcBef>
                <a:spcPct val="0"/>
              </a:spcBef>
              <a:spcAft>
                <a:spcPts val="0"/>
              </a:spcAft>
              <a:buSzPct val="90000"/>
            </a:pPr>
            <a:r>
              <a:rPr lang="en-ZA" sz="1600" dirty="0" smtClean="0">
                <a:solidFill>
                  <a:srgbClr val="000000"/>
                </a:solidFill>
                <a:cs typeface="Arial" panose="020B0604020202020204" pitchFamily="34" charset="0"/>
              </a:rPr>
              <a:t>With all the positives noted above, as Salga we are still not happy with the less than 10% of the fiscus going to LG compared to other spheres of government</a:t>
            </a:r>
          </a:p>
          <a:p>
            <a:pPr marL="342900" lvl="1" algn="just">
              <a:spcBef>
                <a:spcPct val="0"/>
              </a:spcBef>
              <a:spcAft>
                <a:spcPts val="0"/>
              </a:spcAft>
              <a:buSzPct val="90000"/>
            </a:pPr>
            <a:endParaRPr lang="en-ZA" sz="1600" dirty="0">
              <a:solidFill>
                <a:srgbClr val="000000"/>
              </a:solidFill>
              <a:cs typeface="Arial" panose="020B0604020202020204" pitchFamily="34" charset="0"/>
            </a:endParaRPr>
          </a:p>
          <a:p>
            <a:pPr marL="285750" lvl="1" algn="just">
              <a:spcBef>
                <a:spcPct val="0"/>
              </a:spcBef>
              <a:spcAft>
                <a:spcPts val="0"/>
              </a:spcAft>
              <a:buSzPct val="90000"/>
            </a:pPr>
            <a:r>
              <a:rPr lang="en-ZA" sz="1600" dirty="0" smtClean="0">
                <a:solidFill>
                  <a:srgbClr val="000000"/>
                </a:solidFill>
                <a:cs typeface="Arial" panose="020B0604020202020204" pitchFamily="34" charset="0"/>
              </a:rPr>
              <a:t>The as yet unresolved issue of the </a:t>
            </a:r>
            <a:r>
              <a:rPr lang="en-ZA" sz="1600" dirty="0">
                <a:solidFill>
                  <a:srgbClr val="000000"/>
                </a:solidFill>
                <a:cs typeface="Arial" panose="020B0604020202020204" pitchFamily="34" charset="0"/>
              </a:rPr>
              <a:t>Human Settlements Development Grant is a matter </a:t>
            </a:r>
            <a:r>
              <a:rPr lang="en-ZA" sz="1600" dirty="0" smtClean="0">
                <a:solidFill>
                  <a:srgbClr val="000000"/>
                </a:solidFill>
                <a:cs typeface="Arial" panose="020B0604020202020204" pitchFamily="34" charset="0"/>
              </a:rPr>
              <a:t>of concern to us and should remain a matter of </a:t>
            </a:r>
            <a:r>
              <a:rPr lang="en-ZA" sz="1600" dirty="0">
                <a:solidFill>
                  <a:srgbClr val="000000"/>
                </a:solidFill>
                <a:cs typeface="Arial" panose="020B0604020202020204" pitchFamily="34" charset="0"/>
              </a:rPr>
              <a:t>on-going discussion between Salga, NT and the Human Settlements Department </a:t>
            </a:r>
            <a:endParaRPr lang="en-ZA" sz="1600" dirty="0" smtClean="0">
              <a:solidFill>
                <a:srgbClr val="000000"/>
              </a:solidFill>
              <a:cs typeface="Arial" panose="020B0604020202020204" pitchFamily="34" charset="0"/>
            </a:endParaRPr>
          </a:p>
          <a:p>
            <a:pPr marL="285750" lvl="1" algn="just">
              <a:spcBef>
                <a:spcPct val="0"/>
              </a:spcBef>
              <a:spcAft>
                <a:spcPts val="0"/>
              </a:spcAft>
              <a:buSzPct val="90000"/>
            </a:pPr>
            <a:endParaRPr lang="en-ZA" sz="1600" dirty="0">
              <a:solidFill>
                <a:srgbClr val="000000"/>
              </a:solidFill>
              <a:ea typeface="Calibri"/>
              <a:cs typeface="Arial" panose="020B0604020202020204" pitchFamily="34" charset="0"/>
            </a:endParaRPr>
          </a:p>
          <a:p>
            <a:pPr marL="285750" lvl="1" algn="just">
              <a:spcBef>
                <a:spcPct val="0"/>
              </a:spcBef>
              <a:spcAft>
                <a:spcPts val="0"/>
              </a:spcAft>
              <a:buSzPct val="90000"/>
            </a:pPr>
            <a:r>
              <a:rPr lang="en-ZA" sz="1600" dirty="0" smtClean="0">
                <a:solidFill>
                  <a:prstClr val="black"/>
                </a:solidFill>
                <a:ea typeface="Calibri"/>
                <a:cs typeface="Times New Roman"/>
              </a:rPr>
              <a:t>We will continue pursuing our proposal for an increased fiscal support for small rural municipalities with limited tax base</a:t>
            </a:r>
          </a:p>
          <a:p>
            <a:pPr marL="0" lvl="1" indent="0" algn="just">
              <a:spcBef>
                <a:spcPct val="0"/>
              </a:spcBef>
              <a:spcAft>
                <a:spcPts val="0"/>
              </a:spcAft>
              <a:buSzPct val="90000"/>
              <a:buNone/>
            </a:pPr>
            <a:endParaRPr lang="en-ZA" sz="1600" dirty="0" smtClean="0">
              <a:solidFill>
                <a:prstClr val="black"/>
              </a:solidFill>
              <a:ea typeface="Calibri"/>
              <a:cs typeface="Times New Roman"/>
            </a:endParaRPr>
          </a:p>
          <a:p>
            <a:pPr marL="285750" lvl="1" algn="just">
              <a:spcBef>
                <a:spcPct val="0"/>
              </a:spcBef>
              <a:spcAft>
                <a:spcPts val="0"/>
              </a:spcAft>
              <a:buSzPct val="90000"/>
            </a:pPr>
            <a:r>
              <a:rPr lang="en-ZA" sz="1600" dirty="0" smtClean="0">
                <a:solidFill>
                  <a:prstClr val="black"/>
                </a:solidFill>
                <a:ea typeface="Calibri"/>
                <a:cs typeface="Times New Roman"/>
              </a:rPr>
              <a:t>We will again endeavour to work with both the Treasury </a:t>
            </a:r>
            <a:r>
              <a:rPr lang="en-ZA" sz="1600" dirty="0">
                <a:solidFill>
                  <a:prstClr val="black"/>
                </a:solidFill>
                <a:ea typeface="Calibri"/>
                <a:cs typeface="Times New Roman"/>
              </a:rPr>
              <a:t>and the FFC </a:t>
            </a:r>
            <a:r>
              <a:rPr lang="en-ZA" sz="1600" dirty="0" smtClean="0">
                <a:solidFill>
                  <a:prstClr val="black"/>
                </a:solidFill>
                <a:ea typeface="Calibri"/>
                <a:cs typeface="Times New Roman"/>
              </a:rPr>
              <a:t>in investigating a more </a:t>
            </a:r>
            <a:r>
              <a:rPr lang="en-ZA" sz="1600" dirty="0">
                <a:solidFill>
                  <a:prstClr val="black"/>
                </a:solidFill>
                <a:ea typeface="Calibri"/>
                <a:cs typeface="Times New Roman"/>
              </a:rPr>
              <a:t>workable district revenue generation and funding </a:t>
            </a:r>
            <a:r>
              <a:rPr lang="en-ZA" sz="1600" dirty="0" smtClean="0">
                <a:solidFill>
                  <a:prstClr val="black"/>
                </a:solidFill>
                <a:ea typeface="Calibri"/>
                <a:cs typeface="Times New Roman"/>
              </a:rPr>
              <a:t>model</a:t>
            </a:r>
          </a:p>
          <a:p>
            <a:pPr marL="285750" algn="just">
              <a:spcBef>
                <a:spcPct val="0"/>
              </a:spcBef>
              <a:spcAft>
                <a:spcPts val="600"/>
              </a:spcAft>
              <a:buSzPct val="90000"/>
            </a:pPr>
            <a:endParaRPr lang="en-ZA" sz="1600" dirty="0">
              <a:solidFill>
                <a:prstClr val="black"/>
              </a:solidFill>
              <a:ea typeface="Calibri"/>
              <a:cs typeface="Times New Roman"/>
            </a:endParaRPr>
          </a:p>
          <a:p>
            <a:pPr marL="228600" indent="-228600" algn="just">
              <a:spcBef>
                <a:spcPct val="0"/>
              </a:spcBef>
              <a:spcAft>
                <a:spcPts val="600"/>
              </a:spcAft>
              <a:buSzPct val="90000"/>
            </a:pPr>
            <a:r>
              <a:rPr lang="en-ZA" sz="1600" dirty="0">
                <a:solidFill>
                  <a:prstClr val="black"/>
                </a:solidFill>
                <a:cs typeface="Times New Roman"/>
              </a:rPr>
              <a:t>The issue of </a:t>
            </a:r>
            <a:r>
              <a:rPr lang="en-ZA" sz="1600" dirty="0" smtClean="0">
                <a:solidFill>
                  <a:prstClr val="black"/>
                </a:solidFill>
                <a:cs typeface="Times New Roman"/>
              </a:rPr>
              <a:t>state, households and private business </a:t>
            </a:r>
            <a:r>
              <a:rPr lang="en-ZA" sz="1600" dirty="0">
                <a:solidFill>
                  <a:prstClr val="black"/>
                </a:solidFill>
                <a:cs typeface="Times New Roman"/>
              </a:rPr>
              <a:t>indebtedness to </a:t>
            </a:r>
            <a:r>
              <a:rPr lang="en-ZA" sz="1600" dirty="0" smtClean="0">
                <a:solidFill>
                  <a:prstClr val="black"/>
                </a:solidFill>
                <a:cs typeface="Times New Roman"/>
              </a:rPr>
              <a:t>municipalities continues to be an albatross to us. Likewise, the issue of indebtedness of municipalities to Eskom and Water Boards does need urgent attention and resolution by all</a:t>
            </a:r>
            <a:endParaRPr lang="en-ZA" sz="1600" dirty="0">
              <a:solidFill>
                <a:prstClr val="black"/>
              </a:solidFill>
              <a:cs typeface="Times New Roman"/>
            </a:endParaRPr>
          </a:p>
          <a:p>
            <a:pPr marL="577850" lvl="1" indent="-228600">
              <a:spcBef>
                <a:spcPct val="0"/>
              </a:spcBef>
              <a:spcAft>
                <a:spcPts val="600"/>
              </a:spcAft>
              <a:buSzPct val="90000"/>
              <a:defRPr/>
            </a:pPr>
            <a:endParaRPr lang="en-ZA" sz="3200" dirty="0" smtClean="0">
              <a:solidFill>
                <a:srgbClr val="000000"/>
              </a:solidFill>
            </a:endParaRPr>
          </a:p>
          <a:p>
            <a:pPr marL="228600" indent="-228600">
              <a:spcBef>
                <a:spcPct val="0"/>
              </a:spcBef>
              <a:spcAft>
                <a:spcPts val="600"/>
              </a:spcAft>
              <a:buSzPct val="90000"/>
              <a:defRPr/>
            </a:pPr>
            <a:endParaRPr lang="en-ZA" sz="3200" dirty="0" smtClean="0">
              <a:solidFill>
                <a:srgbClr val="000000"/>
              </a:solidFill>
            </a:endParaRPr>
          </a:p>
          <a:p>
            <a:pPr marL="228600" indent="-228600">
              <a:spcBef>
                <a:spcPct val="0"/>
              </a:spcBef>
              <a:spcAft>
                <a:spcPts val="600"/>
              </a:spcAft>
              <a:buSzPct val="90000"/>
              <a:defRPr/>
            </a:pPr>
            <a:endParaRPr lang="en-ZA" sz="3200" dirty="0" smtClean="0">
              <a:solidFill>
                <a:srgbClr val="000000"/>
              </a:solidFill>
            </a:endParaRPr>
          </a:p>
        </p:txBody>
      </p:sp>
      <p:sp>
        <p:nvSpPr>
          <p:cNvPr id="4" name="Title 1"/>
          <p:cNvSpPr txBox="1">
            <a:spLocks/>
          </p:cNvSpPr>
          <p:nvPr/>
        </p:nvSpPr>
        <p:spPr bwMode="auto">
          <a:xfrm>
            <a:off x="2699792" y="838200"/>
            <a:ext cx="4968552" cy="1143000"/>
          </a:xfrm>
          <a:prstGeom prst="rect">
            <a:avLst/>
          </a:prstGeom>
          <a:noFill/>
          <a:ln w="12700">
            <a:noFill/>
            <a:miter lim="800000"/>
            <a:headEnd/>
            <a:tailEnd/>
          </a:ln>
        </p:spPr>
        <p:txBody>
          <a:bodyPr lIns="50800" tIns="50800" bIns="50800" anchor="ctr"/>
          <a:lstStyle/>
          <a:p>
            <a:pPr lvl="0" algn="ctr"/>
            <a:r>
              <a:rPr lang="en-ZA" sz="2400" b="1" dirty="0">
                <a:solidFill>
                  <a:schemeClr val="tx2"/>
                </a:solidFill>
                <a:latin typeface="+mj-lt"/>
                <a:sym typeface="Arial" charset="0"/>
              </a:rPr>
              <a:t>Major Changes / Additions in the </a:t>
            </a:r>
            <a:endParaRPr lang="en-ZA" sz="2400" b="1" dirty="0" smtClean="0">
              <a:solidFill>
                <a:schemeClr val="tx2"/>
              </a:solidFill>
              <a:latin typeface="+mj-lt"/>
              <a:sym typeface="Arial" charset="0"/>
            </a:endParaRPr>
          </a:p>
          <a:p>
            <a:pPr lvl="0" algn="ctr"/>
            <a:r>
              <a:rPr lang="en-ZA" sz="2400" b="1" dirty="0" smtClean="0">
                <a:solidFill>
                  <a:schemeClr val="tx2"/>
                </a:solidFill>
                <a:latin typeface="+mj-lt"/>
                <a:sym typeface="Arial" charset="0"/>
              </a:rPr>
              <a:t>2015 </a:t>
            </a:r>
            <a:r>
              <a:rPr lang="en-ZA" sz="2400" b="1" dirty="0" err="1">
                <a:solidFill>
                  <a:schemeClr val="tx2"/>
                </a:solidFill>
                <a:latin typeface="+mj-lt"/>
                <a:sym typeface="Arial" charset="0"/>
              </a:rPr>
              <a:t>DoR</a:t>
            </a:r>
            <a:r>
              <a:rPr lang="en-ZA" sz="2400" b="1" dirty="0">
                <a:solidFill>
                  <a:schemeClr val="tx2"/>
                </a:solidFill>
                <a:latin typeface="+mj-lt"/>
                <a:sym typeface="Arial" charset="0"/>
              </a:rPr>
              <a:t> </a:t>
            </a:r>
          </a:p>
        </p:txBody>
      </p:sp>
      <p:sp>
        <p:nvSpPr>
          <p:cNvPr id="5" name="Slide Number Placeholder 4"/>
          <p:cNvSpPr>
            <a:spLocks noGrp="1"/>
          </p:cNvSpPr>
          <p:nvPr>
            <p:ph type="sldNum" sz="quarter" idx="10"/>
          </p:nvPr>
        </p:nvSpPr>
        <p:spPr/>
        <p:txBody>
          <a:bodyPr/>
          <a:lstStyle/>
          <a:p>
            <a:pPr>
              <a:defRPr/>
            </a:pPr>
            <a:fld id="{600E9ACD-F826-4898-87D4-66AE87CD4CBD}" type="slidenum">
              <a:rPr lang="en-US" smtClean="0"/>
              <a:pPr>
                <a:defRPr/>
              </a:pPr>
              <a:t>10</a:t>
            </a:fld>
            <a:endParaRPr lang="en-US"/>
          </a:p>
        </p:txBody>
      </p:sp>
    </p:spTree>
    <p:extLst>
      <p:ext uri="{BB962C8B-B14F-4D97-AF65-F5344CB8AC3E}">
        <p14:creationId xmlns:p14="http://schemas.microsoft.com/office/powerpoint/2010/main" xmlns="" val="1036041758"/>
      </p:ext>
    </p:extLst>
  </p:cSld>
  <p:clrMapOvr>
    <a:masterClrMapping/>
  </p:clrMapOvr>
  <p:transition spd="med">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7824" y="1052736"/>
            <a:ext cx="5698976" cy="864097"/>
          </a:xfrm>
        </p:spPr>
        <p:txBody>
          <a:bodyPr/>
          <a:lstStyle/>
          <a:p>
            <a:pPr marL="0" lvl="0" indent="0" algn="ctr" eaLnBrk="1" hangingPunct="1"/>
            <a:r>
              <a:rPr lang="en-ZA" kern="1200" dirty="0" smtClean="0">
                <a:solidFill>
                  <a:prstClr val="black">
                    <a:lumMod val="65000"/>
                    <a:lumOff val="35000"/>
                  </a:prstClr>
                </a:solidFill>
                <a:latin typeface="Calibri" pitchFamily="34" charset="0"/>
                <a:ea typeface="ヒラギノ角ゴ ProN W3" pitchFamily="1" charset="-128"/>
              </a:rPr>
              <a:t/>
            </a:r>
            <a:br>
              <a:rPr lang="en-ZA" kern="1200" dirty="0" smtClean="0">
                <a:solidFill>
                  <a:prstClr val="black">
                    <a:lumMod val="65000"/>
                    <a:lumOff val="35000"/>
                  </a:prstClr>
                </a:solidFill>
                <a:latin typeface="Calibri" pitchFamily="34" charset="0"/>
                <a:ea typeface="ヒラギノ角ゴ ProN W3" pitchFamily="1" charset="-128"/>
              </a:rPr>
            </a:br>
            <a:r>
              <a:rPr lang="en-ZA" kern="1200" dirty="0" smtClean="0">
                <a:solidFill>
                  <a:schemeClr val="tx2"/>
                </a:solidFill>
                <a:ea typeface="ヒラギノ角ゴ ProN W3" pitchFamily="1" charset="-128"/>
              </a:rPr>
              <a:t>Major </a:t>
            </a:r>
            <a:r>
              <a:rPr lang="en-ZA" kern="1200" dirty="0">
                <a:solidFill>
                  <a:schemeClr val="tx2"/>
                </a:solidFill>
                <a:ea typeface="ヒラギノ角ゴ ProN W3" pitchFamily="1" charset="-128"/>
              </a:rPr>
              <a:t>Changes / Additions in the </a:t>
            </a:r>
            <a:r>
              <a:rPr lang="en-ZA" kern="1200" dirty="0" smtClean="0">
                <a:solidFill>
                  <a:schemeClr val="tx2"/>
                </a:solidFill>
                <a:ea typeface="ヒラギノ角ゴ ProN W3" pitchFamily="1" charset="-128"/>
              </a:rPr>
              <a:t/>
            </a:r>
            <a:br>
              <a:rPr lang="en-ZA" kern="1200" dirty="0" smtClean="0">
                <a:solidFill>
                  <a:schemeClr val="tx2"/>
                </a:solidFill>
                <a:ea typeface="ヒラギノ角ゴ ProN W3" pitchFamily="1" charset="-128"/>
              </a:rPr>
            </a:br>
            <a:r>
              <a:rPr lang="en-ZA" kern="1200" dirty="0" smtClean="0">
                <a:solidFill>
                  <a:schemeClr val="tx2"/>
                </a:solidFill>
                <a:ea typeface="ヒラギノ角ゴ ProN W3" pitchFamily="1" charset="-128"/>
              </a:rPr>
              <a:t>2015 </a:t>
            </a:r>
            <a:r>
              <a:rPr lang="en-ZA" kern="1200" dirty="0" err="1">
                <a:solidFill>
                  <a:schemeClr val="tx2"/>
                </a:solidFill>
                <a:ea typeface="ヒラギノ角ゴ ProN W3" pitchFamily="1" charset="-128"/>
              </a:rPr>
              <a:t>DoR</a:t>
            </a:r>
            <a:r>
              <a:rPr lang="en-ZA" kern="1200" dirty="0">
                <a:solidFill>
                  <a:schemeClr val="tx2"/>
                </a:solidFill>
                <a:ea typeface="ヒラギノ角ゴ ProN W3" pitchFamily="1" charset="-128"/>
              </a:rPr>
              <a:t> </a:t>
            </a:r>
            <a:r>
              <a:rPr lang="en-ZA" b="0" kern="1200" dirty="0">
                <a:solidFill>
                  <a:prstClr val="black">
                    <a:lumMod val="65000"/>
                    <a:lumOff val="35000"/>
                  </a:prstClr>
                </a:solidFill>
                <a:latin typeface="Calibri" pitchFamily="34" charset="0"/>
                <a:ea typeface="ヒラギノ角ゴ ProN W3" pitchFamily="1" charset="-128"/>
              </a:rPr>
              <a:t/>
            </a:r>
            <a:br>
              <a:rPr lang="en-ZA" b="0" kern="1200" dirty="0">
                <a:solidFill>
                  <a:prstClr val="black">
                    <a:lumMod val="65000"/>
                    <a:lumOff val="35000"/>
                  </a:prstClr>
                </a:solidFill>
                <a:latin typeface="Calibri" pitchFamily="34" charset="0"/>
                <a:ea typeface="ヒラギノ角ゴ ProN W3" pitchFamily="1" charset="-128"/>
              </a:rPr>
            </a:br>
            <a:endParaRPr lang="en-ZA" dirty="0"/>
          </a:p>
        </p:txBody>
      </p:sp>
      <p:sp>
        <p:nvSpPr>
          <p:cNvPr id="3" name="Content Placeholder 2"/>
          <p:cNvSpPr>
            <a:spLocks noGrp="1"/>
          </p:cNvSpPr>
          <p:nvPr>
            <p:ph idx="1"/>
          </p:nvPr>
        </p:nvSpPr>
        <p:spPr>
          <a:xfrm>
            <a:off x="0" y="2276872"/>
            <a:ext cx="9144000" cy="4464496"/>
          </a:xfrm>
        </p:spPr>
        <p:txBody>
          <a:bodyPr/>
          <a:lstStyle/>
          <a:p>
            <a:pPr marL="228600" lvl="0" indent="-228600" algn="just">
              <a:spcBef>
                <a:spcPct val="0"/>
              </a:spcBef>
              <a:spcAft>
                <a:spcPts val="600"/>
              </a:spcAft>
              <a:buSzPct val="90000"/>
              <a:defRPr/>
            </a:pPr>
            <a:r>
              <a:rPr lang="en-ZA" sz="1730" dirty="0">
                <a:solidFill>
                  <a:prstClr val="black"/>
                </a:solidFill>
                <a:latin typeface="Arial Narrow" panose="020B0606020202030204" pitchFamily="34" charset="0"/>
                <a:ea typeface="Calibri"/>
                <a:cs typeface="Times New Roman"/>
              </a:rPr>
              <a:t>As we continue to articulate the need for increased LG funding, we are equally mindful of our responsibility to ensure better </a:t>
            </a:r>
            <a:r>
              <a:rPr lang="en-ZA" sz="1800" dirty="0">
                <a:solidFill>
                  <a:prstClr val="black"/>
                </a:solidFill>
                <a:latin typeface="Arial Narrow" panose="020B0606020202030204" pitchFamily="34" charset="0"/>
                <a:ea typeface="Calibri"/>
                <a:cs typeface="Times New Roman"/>
              </a:rPr>
              <a:t>management of these resources</a:t>
            </a:r>
          </a:p>
          <a:p>
            <a:pPr marL="577850" lvl="1" indent="-228600" algn="just">
              <a:spcBef>
                <a:spcPct val="0"/>
              </a:spcBef>
              <a:spcAft>
                <a:spcPts val="600"/>
              </a:spcAft>
              <a:buSzPct val="90000"/>
              <a:defRPr/>
            </a:pPr>
            <a:r>
              <a:rPr lang="en-ZA" sz="1800" dirty="0">
                <a:solidFill>
                  <a:prstClr val="black"/>
                </a:solidFill>
                <a:latin typeface="Arial Narrow" panose="020B0606020202030204" pitchFamily="34" charset="0"/>
                <a:ea typeface="Calibri"/>
                <a:cs typeface="Times New Roman"/>
              </a:rPr>
              <a:t>Accordingly, in 2015/16 Salga will invest more in monitoring the performance and capacitation of municipal oversight structures such as MPAC Committees, Audit Committees and the Internal Audit </a:t>
            </a:r>
            <a:r>
              <a:rPr lang="en-ZA" sz="1800" dirty="0" smtClean="0">
                <a:solidFill>
                  <a:prstClr val="black"/>
                </a:solidFill>
                <a:latin typeface="Arial Narrow" panose="020B0606020202030204" pitchFamily="34" charset="0"/>
                <a:ea typeface="Calibri"/>
                <a:cs typeface="Times New Roman"/>
              </a:rPr>
              <a:t>function</a:t>
            </a:r>
          </a:p>
          <a:p>
            <a:pPr marL="577850" lvl="1" indent="-228600" algn="just">
              <a:spcBef>
                <a:spcPct val="0"/>
              </a:spcBef>
              <a:spcAft>
                <a:spcPts val="600"/>
              </a:spcAft>
              <a:buSzPct val="90000"/>
              <a:defRPr/>
            </a:pPr>
            <a:r>
              <a:rPr lang="en-ZA" sz="1800" dirty="0" smtClean="0">
                <a:solidFill>
                  <a:prstClr val="black"/>
                </a:solidFill>
                <a:latin typeface="Arial Narrow" panose="020B0606020202030204" pitchFamily="34" charset="0"/>
                <a:ea typeface="Calibri"/>
                <a:cs typeface="Times New Roman"/>
              </a:rPr>
              <a:t>We will encourage municipalities to strive for value for money and implement the cost saving provisions recommended by Treasury</a:t>
            </a:r>
            <a:endParaRPr lang="en-ZA" sz="1800" dirty="0">
              <a:solidFill>
                <a:prstClr val="black"/>
              </a:solidFill>
              <a:latin typeface="Arial Narrow" panose="020B0606020202030204" pitchFamily="34" charset="0"/>
              <a:ea typeface="Calibri"/>
              <a:cs typeface="Times New Roman"/>
            </a:endParaRPr>
          </a:p>
          <a:p>
            <a:pPr marL="577850" lvl="1" indent="-228600" algn="just">
              <a:spcBef>
                <a:spcPct val="0"/>
              </a:spcBef>
              <a:spcAft>
                <a:spcPts val="600"/>
              </a:spcAft>
              <a:buSzPct val="90000"/>
              <a:defRPr/>
            </a:pPr>
            <a:r>
              <a:rPr lang="en-ZA" sz="1800" dirty="0" smtClean="0">
                <a:solidFill>
                  <a:prstClr val="black"/>
                </a:solidFill>
                <a:latin typeface="Arial Narrow" panose="020B0606020202030204" pitchFamily="34" charset="0"/>
                <a:ea typeface="Calibri"/>
                <a:cs typeface="Times New Roman"/>
              </a:rPr>
              <a:t>Equally</a:t>
            </a:r>
            <a:r>
              <a:rPr lang="en-ZA" sz="1800" dirty="0">
                <a:solidFill>
                  <a:prstClr val="black"/>
                </a:solidFill>
                <a:latin typeface="Arial Narrow" panose="020B0606020202030204" pitchFamily="34" charset="0"/>
                <a:ea typeface="Calibri"/>
                <a:cs typeface="Times New Roman"/>
              </a:rPr>
              <a:t>, we will continue engaging with NT and </a:t>
            </a:r>
            <a:r>
              <a:rPr lang="en-ZA" sz="1800" dirty="0" err="1">
                <a:solidFill>
                  <a:prstClr val="black"/>
                </a:solidFill>
                <a:latin typeface="Arial Narrow" panose="020B0606020202030204" pitchFamily="34" charset="0"/>
                <a:ea typeface="Calibri"/>
                <a:cs typeface="Times New Roman"/>
              </a:rPr>
              <a:t>DCoG</a:t>
            </a:r>
            <a:r>
              <a:rPr lang="en-ZA" sz="1800" dirty="0">
                <a:solidFill>
                  <a:prstClr val="black"/>
                </a:solidFill>
                <a:latin typeface="Arial Narrow" panose="020B0606020202030204" pitchFamily="34" charset="0"/>
                <a:ea typeface="Calibri"/>
                <a:cs typeface="Times New Roman"/>
              </a:rPr>
              <a:t> on the matter of unfunded and underfunded mandates as was agreed upon at the Budget Forum</a:t>
            </a:r>
          </a:p>
          <a:p>
            <a:pPr marL="577850" lvl="1" indent="-228600" algn="just">
              <a:spcBef>
                <a:spcPct val="0"/>
              </a:spcBef>
              <a:spcAft>
                <a:spcPts val="600"/>
              </a:spcAft>
              <a:buSzPct val="90000"/>
              <a:defRPr/>
            </a:pPr>
            <a:r>
              <a:rPr lang="en-ZA" sz="1800" dirty="0" smtClean="0">
                <a:solidFill>
                  <a:prstClr val="black"/>
                </a:solidFill>
                <a:latin typeface="Arial Narrow" panose="020B0606020202030204" pitchFamily="34" charset="0"/>
                <a:ea typeface="Calibri"/>
                <a:cs typeface="Times New Roman"/>
              </a:rPr>
              <a:t>We </a:t>
            </a:r>
            <a:r>
              <a:rPr lang="en-ZA" sz="1800" dirty="0">
                <a:solidFill>
                  <a:prstClr val="black"/>
                </a:solidFill>
                <a:latin typeface="Arial Narrow" panose="020B0606020202030204" pitchFamily="34" charset="0"/>
                <a:ea typeface="Calibri"/>
                <a:cs typeface="Times New Roman"/>
              </a:rPr>
              <a:t>do welcome as well the agreed upon arrangement of having two Budget Forums a year, one focussing specifically on LG. </a:t>
            </a:r>
          </a:p>
          <a:p>
            <a:pPr marL="977900" lvl="2" algn="just">
              <a:spcBef>
                <a:spcPct val="0"/>
              </a:spcBef>
              <a:spcAft>
                <a:spcPts val="600"/>
              </a:spcAft>
              <a:buSzPct val="90000"/>
              <a:defRPr/>
            </a:pPr>
            <a:r>
              <a:rPr lang="en-ZA" sz="1800" dirty="0" smtClean="0">
                <a:solidFill>
                  <a:prstClr val="black"/>
                </a:solidFill>
                <a:latin typeface="Arial Narrow" panose="020B0606020202030204" pitchFamily="34" charset="0"/>
                <a:ea typeface="Calibri"/>
                <a:cs typeface="Times New Roman"/>
              </a:rPr>
              <a:t>We </a:t>
            </a:r>
            <a:r>
              <a:rPr lang="en-ZA" sz="1800" dirty="0">
                <a:solidFill>
                  <a:prstClr val="black"/>
                </a:solidFill>
                <a:latin typeface="Arial Narrow" panose="020B0606020202030204" pitchFamily="34" charset="0"/>
                <a:ea typeface="Calibri"/>
                <a:cs typeface="Times New Roman"/>
              </a:rPr>
              <a:t>intend using this for better engagement , scoping of the issues and collective resolution on matters that will find space in the </a:t>
            </a:r>
            <a:r>
              <a:rPr lang="en-ZA" sz="1800" dirty="0" err="1">
                <a:solidFill>
                  <a:prstClr val="black"/>
                </a:solidFill>
                <a:latin typeface="Arial Narrow" panose="020B0606020202030204" pitchFamily="34" charset="0"/>
                <a:ea typeface="Calibri"/>
                <a:cs typeface="Times New Roman"/>
              </a:rPr>
              <a:t>DoRB</a:t>
            </a:r>
            <a:r>
              <a:rPr lang="en-ZA" sz="1800" dirty="0">
                <a:solidFill>
                  <a:prstClr val="black"/>
                </a:solidFill>
                <a:latin typeface="Arial Narrow" panose="020B0606020202030204" pitchFamily="34" charset="0"/>
                <a:ea typeface="Calibri"/>
                <a:cs typeface="Times New Roman"/>
              </a:rPr>
              <a:t> in subsequent years.</a:t>
            </a:r>
          </a:p>
          <a:p>
            <a:endParaRPr lang="en-ZA" dirty="0"/>
          </a:p>
        </p:txBody>
      </p:sp>
      <p:sp>
        <p:nvSpPr>
          <p:cNvPr id="4" name="Slide Number Placeholder 3"/>
          <p:cNvSpPr>
            <a:spLocks noGrp="1"/>
          </p:cNvSpPr>
          <p:nvPr>
            <p:ph type="sldNum" sz="quarter" idx="10"/>
          </p:nvPr>
        </p:nvSpPr>
        <p:spPr/>
        <p:txBody>
          <a:bodyPr/>
          <a:lstStyle/>
          <a:p>
            <a:pPr>
              <a:defRPr/>
            </a:pPr>
            <a:fld id="{2F3005A4-54E8-4A56-892D-0D1E29862FC8}" type="slidenum">
              <a:rPr lang="en-US" smtClean="0"/>
              <a:pPr>
                <a:defRPr/>
              </a:pPr>
              <a:t>11</a:t>
            </a:fld>
            <a:endParaRPr lang="en-US"/>
          </a:p>
        </p:txBody>
      </p:sp>
    </p:spTree>
    <p:extLst>
      <p:ext uri="{BB962C8B-B14F-4D97-AF65-F5344CB8AC3E}">
        <p14:creationId xmlns:p14="http://schemas.microsoft.com/office/powerpoint/2010/main" xmlns="" val="4130569412"/>
      </p:ext>
    </p:extLst>
  </p:cSld>
  <p:clrMapOvr>
    <a:masterClrMapping/>
  </p:clrMapOvr>
  <p:transition spd="med">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a:xfrm>
            <a:off x="0" y="2204864"/>
            <a:ext cx="9144000" cy="4576936"/>
          </a:xfrm>
        </p:spPr>
        <p:txBody>
          <a:bodyPr/>
          <a:lstStyle/>
          <a:p>
            <a:pPr marL="285750" lvl="1">
              <a:spcBef>
                <a:spcPct val="0"/>
              </a:spcBef>
              <a:spcAft>
                <a:spcPts val="0"/>
              </a:spcAft>
              <a:buSzPct val="90000"/>
            </a:pPr>
            <a:r>
              <a:rPr lang="en-ZA" sz="1750" dirty="0" smtClean="0">
                <a:solidFill>
                  <a:srgbClr val="000000"/>
                </a:solidFill>
                <a:cs typeface="Arial" panose="020B0604020202020204" pitchFamily="34" charset="0"/>
              </a:rPr>
              <a:t>With regards to cities, we note that:</a:t>
            </a:r>
          </a:p>
          <a:p>
            <a:pPr marL="577850" lvl="1" indent="-228600">
              <a:spcBef>
                <a:spcPct val="0"/>
              </a:spcBef>
              <a:spcAft>
                <a:spcPts val="600"/>
              </a:spcAft>
              <a:buSzPct val="90000"/>
            </a:pPr>
            <a:r>
              <a:rPr lang="en-ZA" sz="1700" dirty="0" smtClean="0">
                <a:solidFill>
                  <a:srgbClr val="000000"/>
                </a:solidFill>
                <a:latin typeface="Arial" panose="020B0604020202020204" pitchFamily="34" charset="0"/>
                <a:cs typeface="Arial" panose="020B0604020202020204" pitchFamily="34" charset="0"/>
              </a:rPr>
              <a:t>NT will not be funding the transformation of cities’ transport logistics but would rather assist them in deploying their own resources towards this endeavour</a:t>
            </a:r>
          </a:p>
          <a:p>
            <a:pPr marL="577850" lvl="1" indent="-228600">
              <a:spcBef>
                <a:spcPct val="0"/>
              </a:spcBef>
              <a:spcAft>
                <a:spcPts val="600"/>
              </a:spcAft>
              <a:buSzPct val="90000"/>
            </a:pPr>
            <a:r>
              <a:rPr lang="en-ZA" sz="1700" dirty="0" smtClean="0">
                <a:solidFill>
                  <a:srgbClr val="000000"/>
                </a:solidFill>
                <a:latin typeface="Arial" panose="020B0604020202020204" pitchFamily="34" charset="0"/>
                <a:cs typeface="Arial" panose="020B0604020202020204" pitchFamily="34" charset="0"/>
              </a:rPr>
              <a:t>This goes with the merging of the two transport grants, viz. the public transport operating grant and the public transport infrastructure grant</a:t>
            </a:r>
          </a:p>
          <a:p>
            <a:pPr marL="577850" lvl="1" indent="-228600">
              <a:spcBef>
                <a:spcPct val="0"/>
              </a:spcBef>
              <a:spcAft>
                <a:spcPts val="600"/>
              </a:spcAft>
              <a:buSzPct val="90000"/>
            </a:pPr>
            <a:r>
              <a:rPr lang="en-ZA" sz="1700" dirty="0" smtClean="0">
                <a:solidFill>
                  <a:srgbClr val="000000"/>
                </a:solidFill>
                <a:latin typeface="Arial" panose="020B0604020202020204" pitchFamily="34" charset="0"/>
                <a:cs typeface="Arial" panose="020B0604020202020204" pitchFamily="34" charset="0"/>
              </a:rPr>
              <a:t>This creates a positive possibility of moving funds between these two grants</a:t>
            </a:r>
          </a:p>
          <a:p>
            <a:pPr marL="977900" lvl="2">
              <a:spcBef>
                <a:spcPct val="0"/>
              </a:spcBef>
              <a:spcAft>
                <a:spcPts val="600"/>
              </a:spcAft>
              <a:buSzPct val="90000"/>
            </a:pPr>
            <a:r>
              <a:rPr lang="en-ZA" sz="1700" dirty="0" smtClean="0">
                <a:solidFill>
                  <a:srgbClr val="000000"/>
                </a:solidFill>
                <a:latin typeface="Arial" panose="020B0604020202020204" pitchFamily="34" charset="0"/>
                <a:cs typeface="Arial" panose="020B0604020202020204" pitchFamily="34" charset="0"/>
              </a:rPr>
              <a:t>As Salga we will endeavour to ensure that the grant funds more sustainable transport solutions</a:t>
            </a:r>
          </a:p>
          <a:p>
            <a:pPr marL="577850" lvl="1" indent="-228600">
              <a:spcBef>
                <a:spcPct val="0"/>
              </a:spcBef>
              <a:spcAft>
                <a:spcPts val="600"/>
              </a:spcAft>
              <a:buSzPct val="90000"/>
            </a:pPr>
            <a:r>
              <a:rPr lang="en-ZA" sz="1700" dirty="0" smtClean="0">
                <a:solidFill>
                  <a:srgbClr val="000000"/>
                </a:solidFill>
                <a:latin typeface="Arial" panose="020B0604020202020204" pitchFamily="34" charset="0"/>
                <a:cs typeface="Arial" panose="020B0604020202020204" pitchFamily="34" charset="0"/>
              </a:rPr>
              <a:t>The undertaking that NT/DBSA will assist cities to expand their borrowing instruments and assist them in making better use of their own resources</a:t>
            </a:r>
          </a:p>
          <a:p>
            <a:pPr marL="977900" lvl="2">
              <a:spcBef>
                <a:spcPct val="0"/>
              </a:spcBef>
              <a:spcAft>
                <a:spcPts val="600"/>
              </a:spcAft>
              <a:buSzPct val="90000"/>
            </a:pPr>
            <a:r>
              <a:rPr lang="en-ZA" sz="1700" dirty="0" smtClean="0">
                <a:solidFill>
                  <a:srgbClr val="000000"/>
                </a:solidFill>
                <a:latin typeface="Arial" panose="020B0604020202020204" pitchFamily="34" charset="0"/>
                <a:cs typeface="Arial" panose="020B0604020202020204" pitchFamily="34" charset="0"/>
              </a:rPr>
              <a:t>This goes with the call that cities should make a bigger contribution to their own capital budgets</a:t>
            </a:r>
          </a:p>
          <a:p>
            <a:pPr marL="228600" indent="-228600">
              <a:spcBef>
                <a:spcPct val="0"/>
              </a:spcBef>
              <a:spcAft>
                <a:spcPts val="600"/>
              </a:spcAft>
              <a:buSzPct val="90000"/>
            </a:pPr>
            <a:r>
              <a:rPr lang="en-ZA" sz="1700" dirty="0" smtClean="0">
                <a:solidFill>
                  <a:srgbClr val="000000"/>
                </a:solidFill>
                <a:latin typeface="Arial" panose="020B0604020202020204" pitchFamily="34" charset="0"/>
                <a:cs typeface="Arial" panose="020B0604020202020204" pitchFamily="34" charset="0"/>
              </a:rPr>
              <a:t>We further note that with regard to MIG, municipalities would be henceforth allowed to use a portion of this grant for refurbishment (not maintenance) on condition that their maintain the standard of the asset over time</a:t>
            </a:r>
          </a:p>
        </p:txBody>
      </p:sp>
      <p:sp>
        <p:nvSpPr>
          <p:cNvPr id="4" name="Title 1"/>
          <p:cNvSpPr txBox="1">
            <a:spLocks/>
          </p:cNvSpPr>
          <p:nvPr/>
        </p:nvSpPr>
        <p:spPr bwMode="auto">
          <a:xfrm>
            <a:off x="2843808" y="787400"/>
            <a:ext cx="5256584" cy="1143000"/>
          </a:xfrm>
          <a:prstGeom prst="rect">
            <a:avLst/>
          </a:prstGeom>
          <a:noFill/>
          <a:ln w="12700">
            <a:noFill/>
            <a:miter lim="800000"/>
            <a:headEnd/>
            <a:tailEnd/>
          </a:ln>
        </p:spPr>
        <p:txBody>
          <a:bodyPr lIns="50800" tIns="50800" bIns="50800" anchor="ctr"/>
          <a:lstStyle>
            <a:defPPr>
              <a:defRPr lang="en-US"/>
            </a:defPPr>
            <a:lvl1pPr marL="39688" indent="-39688" algn="ctr" eaLnBrk="0" hangingPunct="0">
              <a:defRPr sz="3600" b="1" kern="0">
                <a:solidFill>
                  <a:schemeClr val="tx1"/>
                </a:solidFill>
                <a:latin typeface="+mj-lt"/>
                <a:ea typeface="+mj-ea"/>
                <a:cs typeface="+mj-cs"/>
              </a:defRPr>
            </a:lvl1pPr>
          </a:lstStyle>
          <a:p>
            <a:r>
              <a:rPr lang="en-ZA" sz="2400" dirty="0" smtClean="0">
                <a:solidFill>
                  <a:schemeClr val="tx2"/>
                </a:solidFill>
                <a:sym typeface="Arial" charset="0"/>
              </a:rPr>
              <a:t>Assessment of direct and indirect grants </a:t>
            </a:r>
            <a:endParaRPr lang="en-ZA" sz="2400" dirty="0">
              <a:solidFill>
                <a:schemeClr val="tx2"/>
              </a:solidFill>
              <a:sym typeface="Arial" charset="0"/>
            </a:endParaRPr>
          </a:p>
        </p:txBody>
      </p:sp>
      <p:sp>
        <p:nvSpPr>
          <p:cNvPr id="5" name="Slide Number Placeholder 4"/>
          <p:cNvSpPr>
            <a:spLocks noGrp="1"/>
          </p:cNvSpPr>
          <p:nvPr>
            <p:ph type="sldNum" sz="quarter" idx="10"/>
          </p:nvPr>
        </p:nvSpPr>
        <p:spPr/>
        <p:txBody>
          <a:bodyPr/>
          <a:lstStyle/>
          <a:p>
            <a:pPr>
              <a:defRPr/>
            </a:pPr>
            <a:fld id="{600E9ACD-F826-4898-87D4-66AE87CD4CBD}" type="slidenum">
              <a:rPr lang="en-US" smtClean="0"/>
              <a:pPr>
                <a:defRPr/>
              </a:pPr>
              <a:t>12</a:t>
            </a:fld>
            <a:endParaRPr lang="en-US"/>
          </a:p>
        </p:txBody>
      </p:sp>
    </p:spTree>
    <p:extLst>
      <p:ext uri="{BB962C8B-B14F-4D97-AF65-F5344CB8AC3E}">
        <p14:creationId xmlns:p14="http://schemas.microsoft.com/office/powerpoint/2010/main" xmlns="" val="2164048965"/>
      </p:ext>
    </p:extLst>
  </p:cSld>
  <p:clrMapOvr>
    <a:masterClrMapping/>
  </p:clrMapOvr>
  <p:transition spd="med">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7824" y="908721"/>
            <a:ext cx="5698976" cy="864096"/>
          </a:xfrm>
        </p:spPr>
        <p:txBody>
          <a:bodyPr/>
          <a:lstStyle/>
          <a:p>
            <a:r>
              <a:rPr lang="en-ZA" dirty="0" smtClean="0">
                <a:solidFill>
                  <a:schemeClr val="tx2"/>
                </a:solidFill>
              </a:rPr>
              <a:t>Successes and challenges</a:t>
            </a:r>
            <a:endParaRPr lang="en-ZA" dirty="0">
              <a:solidFill>
                <a:schemeClr val="tx2"/>
              </a:solidFill>
            </a:endParaRPr>
          </a:p>
        </p:txBody>
      </p:sp>
      <p:sp>
        <p:nvSpPr>
          <p:cNvPr id="3" name="Content Placeholder 2"/>
          <p:cNvSpPr>
            <a:spLocks noGrp="1"/>
          </p:cNvSpPr>
          <p:nvPr>
            <p:ph idx="1"/>
          </p:nvPr>
        </p:nvSpPr>
        <p:spPr>
          <a:xfrm>
            <a:off x="107504" y="2276872"/>
            <a:ext cx="9036496" cy="4392488"/>
          </a:xfrm>
        </p:spPr>
        <p:txBody>
          <a:bodyPr/>
          <a:lstStyle/>
          <a:p>
            <a:pPr algn="just"/>
            <a:r>
              <a:rPr lang="en-ZA" sz="1600" dirty="0" smtClean="0">
                <a:solidFill>
                  <a:schemeClr val="tx2"/>
                </a:solidFill>
              </a:rPr>
              <a:t>We note some of the strides in reforming the grants system and we will continue making our inputs in those areas that have not been finalized as yet</a:t>
            </a:r>
          </a:p>
          <a:p>
            <a:pPr algn="just"/>
            <a:r>
              <a:rPr lang="en-ZA" sz="1600" dirty="0" smtClean="0">
                <a:solidFill>
                  <a:schemeClr val="tx2"/>
                </a:solidFill>
              </a:rPr>
              <a:t>Salga welcomes the allocation of the Demarcation Transition Grant of R139m to support those municipalities affected by demarcations issues in KZN and GP</a:t>
            </a:r>
          </a:p>
          <a:p>
            <a:pPr lvl="1" algn="just"/>
            <a:r>
              <a:rPr lang="en-ZA" sz="1600" dirty="0" smtClean="0">
                <a:solidFill>
                  <a:schemeClr val="tx2"/>
                </a:solidFill>
              </a:rPr>
              <a:t>we will lobby for continued support to these areas so that they do not suffer the negative fate experienced by Tshwane</a:t>
            </a:r>
          </a:p>
          <a:p>
            <a:pPr algn="just"/>
            <a:r>
              <a:rPr lang="en-ZA" sz="1600" dirty="0" smtClean="0">
                <a:solidFill>
                  <a:schemeClr val="tx2"/>
                </a:solidFill>
              </a:rPr>
              <a:t>We will engage with NT and DBSA to ensure that the support intended for cities is well managed and coordinated</a:t>
            </a:r>
          </a:p>
          <a:p>
            <a:pPr algn="just"/>
            <a:r>
              <a:rPr lang="en-ZA" sz="1600" dirty="0" smtClean="0">
                <a:solidFill>
                  <a:schemeClr val="tx2"/>
                </a:solidFill>
              </a:rPr>
              <a:t>The unresolved issues around the Housing Development Grant and other grants would be a subject of our engagement at the next LG dedicated Budget Forum</a:t>
            </a:r>
          </a:p>
          <a:p>
            <a:pPr algn="just"/>
            <a:r>
              <a:rPr lang="en-ZA" sz="1600" dirty="0" smtClean="0">
                <a:solidFill>
                  <a:schemeClr val="tx2"/>
                </a:solidFill>
              </a:rPr>
              <a:t>We will continue with our work on the issue of unfunded/underfunded mandates, billing systems, review of funding instruments for district municipalities and municipal debts</a:t>
            </a:r>
          </a:p>
          <a:p>
            <a:pPr algn="just"/>
            <a:r>
              <a:rPr lang="en-ZA" sz="1600" dirty="0" smtClean="0">
                <a:solidFill>
                  <a:schemeClr val="tx2"/>
                </a:solidFill>
              </a:rPr>
              <a:t>We will also continue working with NT, MISA and other entities in bringing about the requisite capacity in municipalities so as to ensure that they do spend their grant allocations accordingly</a:t>
            </a:r>
            <a:endParaRPr lang="en-ZA" sz="1600" dirty="0">
              <a:solidFill>
                <a:schemeClr val="tx2"/>
              </a:solidFill>
            </a:endParaRPr>
          </a:p>
        </p:txBody>
      </p:sp>
      <p:sp>
        <p:nvSpPr>
          <p:cNvPr id="4" name="Slide Number Placeholder 3"/>
          <p:cNvSpPr>
            <a:spLocks noGrp="1"/>
          </p:cNvSpPr>
          <p:nvPr>
            <p:ph type="sldNum" sz="quarter" idx="10"/>
          </p:nvPr>
        </p:nvSpPr>
        <p:spPr/>
        <p:txBody>
          <a:bodyPr/>
          <a:lstStyle/>
          <a:p>
            <a:pPr>
              <a:defRPr/>
            </a:pPr>
            <a:fld id="{2F3005A4-54E8-4A56-892D-0D1E29862FC8}" type="slidenum">
              <a:rPr lang="en-US" smtClean="0"/>
              <a:pPr>
                <a:defRPr/>
              </a:pPr>
              <a:t>13</a:t>
            </a:fld>
            <a:endParaRPr lang="en-US"/>
          </a:p>
        </p:txBody>
      </p:sp>
    </p:spTree>
    <p:extLst>
      <p:ext uri="{BB962C8B-B14F-4D97-AF65-F5344CB8AC3E}">
        <p14:creationId xmlns:p14="http://schemas.microsoft.com/office/powerpoint/2010/main" xmlns="" val="934140992"/>
      </p:ext>
    </p:extLst>
  </p:cSld>
  <p:clrMapOvr>
    <a:masterClrMapping/>
  </p:clrMapOvr>
  <p:transition spd="med">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3808" y="1124745"/>
            <a:ext cx="5842992" cy="720080"/>
          </a:xfrm>
        </p:spPr>
        <p:txBody>
          <a:bodyPr/>
          <a:lstStyle/>
          <a:p>
            <a:pPr algn="ctr"/>
            <a:r>
              <a:rPr lang="en-ZA" dirty="0" smtClean="0">
                <a:solidFill>
                  <a:schemeClr val="tx2"/>
                </a:solidFill>
              </a:rPr>
              <a:t>Other Issues</a:t>
            </a:r>
            <a:endParaRPr lang="en-ZA" dirty="0">
              <a:solidFill>
                <a:schemeClr val="tx2"/>
              </a:solidFill>
            </a:endParaRPr>
          </a:p>
        </p:txBody>
      </p:sp>
      <p:sp>
        <p:nvSpPr>
          <p:cNvPr id="3" name="Content Placeholder 2"/>
          <p:cNvSpPr>
            <a:spLocks noGrp="1"/>
          </p:cNvSpPr>
          <p:nvPr>
            <p:ph idx="1"/>
          </p:nvPr>
        </p:nvSpPr>
        <p:spPr>
          <a:xfrm>
            <a:off x="107504" y="2276872"/>
            <a:ext cx="8928992" cy="4248472"/>
          </a:xfrm>
        </p:spPr>
        <p:txBody>
          <a:bodyPr/>
          <a:lstStyle/>
          <a:p>
            <a:pPr marL="228600" lvl="0" indent="-228600">
              <a:spcBef>
                <a:spcPts val="0"/>
              </a:spcBef>
              <a:spcAft>
                <a:spcPts val="600"/>
              </a:spcAft>
              <a:buSzPct val="90000"/>
              <a:defRPr/>
            </a:pPr>
            <a:r>
              <a:rPr lang="en-ZA" sz="1800" dirty="0">
                <a:solidFill>
                  <a:prstClr val="black"/>
                </a:solidFill>
                <a:cs typeface="Calibri" pitchFamily="34" charset="0"/>
              </a:rPr>
              <a:t>Municipal revenues remains under pressure during 2014/15 </a:t>
            </a:r>
          </a:p>
          <a:p>
            <a:pPr marL="228600" lvl="0" indent="-228600">
              <a:spcBef>
                <a:spcPts val="0"/>
              </a:spcBef>
              <a:spcAft>
                <a:spcPts val="600"/>
              </a:spcAft>
              <a:buSzPct val="90000"/>
              <a:defRPr/>
            </a:pPr>
            <a:endParaRPr lang="en-ZA" sz="1800" dirty="0">
              <a:solidFill>
                <a:prstClr val="black"/>
              </a:solidFill>
              <a:cs typeface="Calibri" pitchFamily="34" charset="0"/>
            </a:endParaRPr>
          </a:p>
          <a:p>
            <a:pPr marL="228600" lvl="0" indent="-228600">
              <a:spcBef>
                <a:spcPts val="0"/>
              </a:spcBef>
              <a:spcAft>
                <a:spcPts val="600"/>
              </a:spcAft>
              <a:buSzPct val="90000"/>
              <a:defRPr/>
            </a:pPr>
            <a:r>
              <a:rPr lang="en-ZA" sz="1800" dirty="0">
                <a:solidFill>
                  <a:prstClr val="black"/>
                </a:solidFill>
                <a:cs typeface="Calibri" pitchFamily="34" charset="0"/>
              </a:rPr>
              <a:t>Continued greater involvement of OLG in the budget process is </a:t>
            </a:r>
            <a:r>
              <a:rPr lang="en-ZA" sz="1800" dirty="0" smtClean="0">
                <a:solidFill>
                  <a:prstClr val="black"/>
                </a:solidFill>
                <a:cs typeface="Calibri" pitchFamily="34" charset="0"/>
              </a:rPr>
              <a:t>acknowledged </a:t>
            </a:r>
            <a:endParaRPr lang="en-ZA" sz="1800" dirty="0">
              <a:solidFill>
                <a:prstClr val="black"/>
              </a:solidFill>
              <a:cs typeface="Calibri" pitchFamily="34" charset="0"/>
            </a:endParaRPr>
          </a:p>
          <a:p>
            <a:pPr marL="0" lvl="0" indent="0">
              <a:spcBef>
                <a:spcPts val="0"/>
              </a:spcBef>
              <a:spcAft>
                <a:spcPts val="600"/>
              </a:spcAft>
              <a:buSzPct val="90000"/>
              <a:buNone/>
              <a:defRPr/>
            </a:pPr>
            <a:endParaRPr lang="en-ZA" sz="1800" dirty="0">
              <a:solidFill>
                <a:prstClr val="black"/>
              </a:solidFill>
              <a:cs typeface="Calibri" pitchFamily="34" charset="0"/>
            </a:endParaRPr>
          </a:p>
          <a:p>
            <a:pPr marL="228600" lvl="0" indent="-228600">
              <a:spcBef>
                <a:spcPts val="0"/>
              </a:spcBef>
              <a:spcAft>
                <a:spcPts val="600"/>
              </a:spcAft>
              <a:buSzPct val="90000"/>
              <a:defRPr/>
            </a:pPr>
            <a:r>
              <a:rPr lang="en-ZA" sz="1800" dirty="0">
                <a:solidFill>
                  <a:prstClr val="black"/>
                </a:solidFill>
                <a:cs typeface="Calibri" pitchFamily="34" charset="0"/>
              </a:rPr>
              <a:t>SALGA </a:t>
            </a:r>
            <a:r>
              <a:rPr lang="en-ZA" sz="1800" dirty="0" smtClean="0">
                <a:solidFill>
                  <a:prstClr val="black"/>
                </a:solidFill>
                <a:cs typeface="Calibri" pitchFamily="34" charset="0"/>
              </a:rPr>
              <a:t>will continue </a:t>
            </a:r>
            <a:r>
              <a:rPr lang="en-ZA" sz="1800" dirty="0">
                <a:solidFill>
                  <a:prstClr val="black"/>
                </a:solidFill>
                <a:cs typeface="Calibri" pitchFamily="34" charset="0"/>
              </a:rPr>
              <a:t>to participate in the review of the LG Fiscal framework such as:</a:t>
            </a:r>
          </a:p>
          <a:p>
            <a:pPr marL="577850" lvl="1" indent="-228600">
              <a:spcBef>
                <a:spcPts val="0"/>
              </a:spcBef>
              <a:spcAft>
                <a:spcPts val="600"/>
              </a:spcAft>
              <a:buSzPct val="90000"/>
              <a:defRPr/>
            </a:pPr>
            <a:r>
              <a:rPr lang="en-ZA" sz="1800" dirty="0">
                <a:solidFill>
                  <a:prstClr val="black"/>
                </a:solidFill>
                <a:cs typeface="Calibri" pitchFamily="34" charset="0"/>
              </a:rPr>
              <a:t>Local government infrastructure Grant Review </a:t>
            </a:r>
          </a:p>
          <a:p>
            <a:pPr marL="577850" lvl="1" indent="-228600">
              <a:spcBef>
                <a:spcPts val="0"/>
              </a:spcBef>
              <a:spcAft>
                <a:spcPts val="600"/>
              </a:spcAft>
              <a:buSzPct val="90000"/>
              <a:defRPr/>
            </a:pPr>
            <a:r>
              <a:rPr lang="en-ZA" sz="1800" dirty="0">
                <a:solidFill>
                  <a:prstClr val="black"/>
                </a:solidFill>
                <a:cs typeface="Calibri" pitchFamily="34" charset="0"/>
              </a:rPr>
              <a:t>Review of Metropolitan municipalities‘ own revenue sources  </a:t>
            </a:r>
          </a:p>
          <a:p>
            <a:pPr marL="577850" lvl="1" indent="-228600">
              <a:spcBef>
                <a:spcPts val="0"/>
              </a:spcBef>
              <a:spcAft>
                <a:spcPts val="600"/>
              </a:spcAft>
              <a:buSzPct val="90000"/>
              <a:defRPr/>
            </a:pPr>
            <a:r>
              <a:rPr lang="en-ZA" sz="1800" dirty="0">
                <a:solidFill>
                  <a:prstClr val="black"/>
                </a:solidFill>
                <a:cs typeface="Calibri" pitchFamily="34" charset="0"/>
              </a:rPr>
              <a:t>Cost of providing free basic </a:t>
            </a:r>
            <a:r>
              <a:rPr lang="en-ZA" sz="1800" dirty="0" smtClean="0">
                <a:solidFill>
                  <a:prstClr val="black"/>
                </a:solidFill>
                <a:cs typeface="Calibri" pitchFamily="34" charset="0"/>
              </a:rPr>
              <a:t>services</a:t>
            </a:r>
          </a:p>
          <a:p>
            <a:pPr marL="577850" lvl="1" indent="-228600">
              <a:spcBef>
                <a:spcPts val="0"/>
              </a:spcBef>
              <a:spcAft>
                <a:spcPts val="600"/>
              </a:spcAft>
              <a:buSzPct val="90000"/>
              <a:defRPr/>
            </a:pPr>
            <a:r>
              <a:rPr lang="en-ZA" sz="1800" dirty="0" smtClean="0">
                <a:solidFill>
                  <a:schemeClr val="tx2"/>
                </a:solidFill>
              </a:rPr>
              <a:t>Local government debt management</a:t>
            </a:r>
          </a:p>
          <a:p>
            <a:pPr marL="577850" lvl="1" indent="-228600">
              <a:spcBef>
                <a:spcPts val="0"/>
              </a:spcBef>
              <a:spcAft>
                <a:spcPts val="600"/>
              </a:spcAft>
              <a:buSzPct val="90000"/>
              <a:defRPr/>
            </a:pPr>
            <a:r>
              <a:rPr lang="en-ZA" sz="1800" dirty="0" smtClean="0">
                <a:solidFill>
                  <a:schemeClr val="tx2"/>
                </a:solidFill>
              </a:rPr>
              <a:t>District funding model</a:t>
            </a:r>
          </a:p>
          <a:p>
            <a:pPr marL="577850" lvl="1" indent="-228600">
              <a:spcBef>
                <a:spcPts val="0"/>
              </a:spcBef>
              <a:spcAft>
                <a:spcPts val="600"/>
              </a:spcAft>
              <a:buSzPct val="90000"/>
              <a:defRPr/>
            </a:pPr>
            <a:r>
              <a:rPr lang="en-ZA" sz="1800" dirty="0" smtClean="0">
                <a:solidFill>
                  <a:schemeClr val="tx2"/>
                </a:solidFill>
              </a:rPr>
              <a:t>Procurement reforms and value for money </a:t>
            </a:r>
            <a:endParaRPr lang="en-ZA" sz="1800" dirty="0">
              <a:solidFill>
                <a:schemeClr val="tx2"/>
              </a:solidFill>
            </a:endParaRPr>
          </a:p>
        </p:txBody>
      </p:sp>
      <p:sp>
        <p:nvSpPr>
          <p:cNvPr id="4" name="Slide Number Placeholder 3"/>
          <p:cNvSpPr>
            <a:spLocks noGrp="1"/>
          </p:cNvSpPr>
          <p:nvPr>
            <p:ph type="sldNum" sz="quarter" idx="10"/>
          </p:nvPr>
        </p:nvSpPr>
        <p:spPr/>
        <p:txBody>
          <a:bodyPr/>
          <a:lstStyle/>
          <a:p>
            <a:pPr>
              <a:defRPr/>
            </a:pPr>
            <a:fld id="{2F3005A4-54E8-4A56-892D-0D1E29862FC8}" type="slidenum">
              <a:rPr lang="en-US" smtClean="0"/>
              <a:pPr>
                <a:defRPr/>
              </a:pPr>
              <a:t>14</a:t>
            </a:fld>
            <a:endParaRPr lang="en-US"/>
          </a:p>
        </p:txBody>
      </p:sp>
    </p:spTree>
    <p:extLst>
      <p:ext uri="{BB962C8B-B14F-4D97-AF65-F5344CB8AC3E}">
        <p14:creationId xmlns:p14="http://schemas.microsoft.com/office/powerpoint/2010/main" xmlns="" val="2015802822"/>
      </p:ext>
    </p:extLst>
  </p:cSld>
  <p:clrMapOvr>
    <a:masterClrMapping/>
  </p:clrMapOvr>
  <p:transition spd="med">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a:lstStyle>
            <a:lvl1pPr>
              <a:spcBef>
                <a:spcPts val="800"/>
              </a:spcBef>
              <a:buClr>
                <a:srgbClr val="A37C00"/>
              </a:buClr>
              <a:buSzPct val="100000"/>
              <a:buFont typeface="Arial" pitchFamily="34" charset="0"/>
              <a:buChar char="•"/>
              <a:defRPr sz="1400">
                <a:solidFill>
                  <a:srgbClr val="B1953A"/>
                </a:solidFill>
                <a:latin typeface="Arial" pitchFamily="34" charset="0"/>
                <a:ea typeface="ヒラギノ角ゴ ProN W3" charset="-128"/>
                <a:sym typeface="Arial" pitchFamily="34" charset="0"/>
              </a:defRPr>
            </a:lvl1pPr>
            <a:lvl2pPr marL="742950" indent="-285750">
              <a:spcBef>
                <a:spcPts val="700"/>
              </a:spcBef>
              <a:buClr>
                <a:srgbClr val="A37C00"/>
              </a:buClr>
              <a:buSzPct val="100000"/>
              <a:buFont typeface="Arial" pitchFamily="34" charset="0"/>
              <a:buChar char="–"/>
              <a:defRPr sz="1400">
                <a:solidFill>
                  <a:srgbClr val="B1953A"/>
                </a:solidFill>
                <a:latin typeface="Arial" pitchFamily="34" charset="0"/>
                <a:ea typeface="ヒラギノ角ゴ ProN W3" charset="-128"/>
                <a:sym typeface="Arial" pitchFamily="34" charset="0"/>
              </a:defRPr>
            </a:lvl2pPr>
            <a:lvl3pPr marL="1143000" indent="-228600">
              <a:spcBef>
                <a:spcPts val="600"/>
              </a:spcBef>
              <a:buClr>
                <a:srgbClr val="A37C00"/>
              </a:buClr>
              <a:buSzPct val="100000"/>
              <a:buFont typeface="Arial" pitchFamily="34" charset="0"/>
              <a:buChar char="•"/>
              <a:defRPr sz="1400">
                <a:solidFill>
                  <a:srgbClr val="B1953A"/>
                </a:solidFill>
                <a:latin typeface="Arial" pitchFamily="34" charset="0"/>
                <a:ea typeface="ヒラギノ角ゴ ProN W3" charset="-128"/>
                <a:sym typeface="Arial" pitchFamily="34" charset="0"/>
              </a:defRPr>
            </a:lvl3pPr>
            <a:lvl4pPr marL="1600200" indent="-228600">
              <a:spcBef>
                <a:spcPts val="500"/>
              </a:spcBef>
              <a:buClr>
                <a:srgbClr val="A37C00"/>
              </a:buClr>
              <a:buSzPct val="100000"/>
              <a:buFont typeface="Arial" pitchFamily="34" charset="0"/>
              <a:buChar char="–"/>
              <a:defRPr sz="1400">
                <a:solidFill>
                  <a:srgbClr val="B1953A"/>
                </a:solidFill>
                <a:latin typeface="Arial" pitchFamily="34" charset="0"/>
                <a:ea typeface="ヒラギノ角ゴ ProN W3" charset="-128"/>
                <a:sym typeface="Arial" pitchFamily="34" charset="0"/>
              </a:defRPr>
            </a:lvl4pPr>
            <a:lvl5pPr marL="2057400" indent="-228600">
              <a:spcBef>
                <a:spcPts val="500"/>
              </a:spcBef>
              <a:buSzPct val="100000"/>
              <a:buFont typeface="Arial" pitchFamily="34" charset="0"/>
              <a:buChar char="»"/>
              <a:defRPr sz="1400">
                <a:solidFill>
                  <a:srgbClr val="B1953A"/>
                </a:solidFill>
                <a:latin typeface="Arial" pitchFamily="34" charset="0"/>
                <a:ea typeface="ヒラギノ角ゴ ProN W3" charset="-128"/>
                <a:sym typeface="Arial" pitchFamily="34" charset="0"/>
              </a:defRPr>
            </a:lvl5pPr>
            <a:lvl6pPr marL="2514600" indent="-228600" eaLnBrk="0" fontAlgn="base" hangingPunct="0">
              <a:spcBef>
                <a:spcPts val="500"/>
              </a:spcBef>
              <a:spcAft>
                <a:spcPct val="0"/>
              </a:spcAft>
              <a:buSzPct val="100000"/>
              <a:buFont typeface="Arial" pitchFamily="34" charset="0"/>
              <a:buChar char="»"/>
              <a:defRPr sz="1400">
                <a:solidFill>
                  <a:srgbClr val="B1953A"/>
                </a:solidFill>
                <a:latin typeface="Arial" pitchFamily="34" charset="0"/>
                <a:ea typeface="ヒラギノ角ゴ ProN W3" charset="-128"/>
                <a:sym typeface="Arial" pitchFamily="34" charset="0"/>
              </a:defRPr>
            </a:lvl6pPr>
            <a:lvl7pPr marL="2971800" indent="-228600" eaLnBrk="0" fontAlgn="base" hangingPunct="0">
              <a:spcBef>
                <a:spcPts val="500"/>
              </a:spcBef>
              <a:spcAft>
                <a:spcPct val="0"/>
              </a:spcAft>
              <a:buSzPct val="100000"/>
              <a:buFont typeface="Arial" pitchFamily="34" charset="0"/>
              <a:buChar char="»"/>
              <a:defRPr sz="1400">
                <a:solidFill>
                  <a:srgbClr val="B1953A"/>
                </a:solidFill>
                <a:latin typeface="Arial" pitchFamily="34" charset="0"/>
                <a:ea typeface="ヒラギノ角ゴ ProN W3" charset="-128"/>
                <a:sym typeface="Arial" pitchFamily="34" charset="0"/>
              </a:defRPr>
            </a:lvl7pPr>
            <a:lvl8pPr marL="3429000" indent="-228600" eaLnBrk="0" fontAlgn="base" hangingPunct="0">
              <a:spcBef>
                <a:spcPts val="500"/>
              </a:spcBef>
              <a:spcAft>
                <a:spcPct val="0"/>
              </a:spcAft>
              <a:buSzPct val="100000"/>
              <a:buFont typeface="Arial" pitchFamily="34" charset="0"/>
              <a:buChar char="»"/>
              <a:defRPr sz="1400">
                <a:solidFill>
                  <a:srgbClr val="B1953A"/>
                </a:solidFill>
                <a:latin typeface="Arial" pitchFamily="34" charset="0"/>
                <a:ea typeface="ヒラギノ角ゴ ProN W3" charset="-128"/>
                <a:sym typeface="Arial" pitchFamily="34" charset="0"/>
              </a:defRPr>
            </a:lvl8pPr>
            <a:lvl9pPr marL="3886200" indent="-228600" eaLnBrk="0" fontAlgn="base" hangingPunct="0">
              <a:spcBef>
                <a:spcPts val="500"/>
              </a:spcBef>
              <a:spcAft>
                <a:spcPct val="0"/>
              </a:spcAft>
              <a:buSzPct val="100000"/>
              <a:buFont typeface="Arial" pitchFamily="34" charset="0"/>
              <a:buChar char="»"/>
              <a:defRPr sz="1400">
                <a:solidFill>
                  <a:srgbClr val="B1953A"/>
                </a:solidFill>
                <a:latin typeface="Arial" pitchFamily="34" charset="0"/>
                <a:ea typeface="ヒラギノ角ゴ ProN W3" charset="-128"/>
                <a:sym typeface="Arial" pitchFamily="34" charset="0"/>
              </a:defRPr>
            </a:lvl9pPr>
          </a:lstStyle>
          <a:p>
            <a:pPr>
              <a:spcBef>
                <a:spcPct val="0"/>
              </a:spcBef>
              <a:buClrTx/>
              <a:buSzTx/>
              <a:buFontTx/>
              <a:buNone/>
            </a:pPr>
            <a:fld id="{973706C7-8773-4806-9DE6-CB27255CE6F0}" type="slidenum">
              <a:rPr lang="en-US" altLang="en-US" sz="1200">
                <a:solidFill>
                  <a:srgbClr val="A37C00"/>
                </a:solidFill>
              </a:rPr>
              <a:pPr>
                <a:spcBef>
                  <a:spcPct val="0"/>
                </a:spcBef>
                <a:buClrTx/>
                <a:buSzTx/>
                <a:buFontTx/>
                <a:buNone/>
              </a:pPr>
              <a:t>15</a:t>
            </a:fld>
            <a:endParaRPr lang="en-US" altLang="en-US" sz="1200">
              <a:solidFill>
                <a:srgbClr val="A37C00"/>
              </a:solidFill>
            </a:endParaRPr>
          </a:p>
        </p:txBody>
      </p:sp>
      <p:sp>
        <p:nvSpPr>
          <p:cNvPr id="6" name="Title 1"/>
          <p:cNvSpPr txBox="1">
            <a:spLocks/>
          </p:cNvSpPr>
          <p:nvPr/>
        </p:nvSpPr>
        <p:spPr bwMode="auto">
          <a:xfrm>
            <a:off x="2209800" y="914400"/>
            <a:ext cx="5334000" cy="7864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50800" tIns="50800" bIns="50800" anchor="ctr"/>
          <a:lstStyle>
            <a:lvl1pPr marL="39688" indent="-39688" algn="l" rtl="0" eaLnBrk="0" fontAlgn="base" hangingPunct="0">
              <a:spcBef>
                <a:spcPct val="0"/>
              </a:spcBef>
              <a:spcAft>
                <a:spcPct val="0"/>
              </a:spcAft>
              <a:defRPr sz="2400" b="1">
                <a:solidFill>
                  <a:srgbClr val="205352"/>
                </a:solidFill>
                <a:latin typeface="+mj-lt"/>
                <a:ea typeface="+mj-ea"/>
                <a:cs typeface="+mj-cs"/>
                <a:sym typeface="Arial" pitchFamily="34" charset="0"/>
              </a:defRPr>
            </a:lvl1pPr>
            <a:lvl2pPr marL="39688" indent="-39688" algn="l" rtl="0" eaLnBrk="0" fontAlgn="base" hangingPunct="0">
              <a:spcBef>
                <a:spcPct val="0"/>
              </a:spcBef>
              <a:spcAft>
                <a:spcPct val="0"/>
              </a:spcAft>
              <a:defRPr sz="2400" b="1">
                <a:solidFill>
                  <a:srgbClr val="205352"/>
                </a:solidFill>
                <a:latin typeface="Arial" charset="0"/>
                <a:ea typeface="ヒラギノ角ゴ ProN W6" charset="-128"/>
                <a:cs typeface="ヒラギノ角ゴ ProN W6" charset="-128"/>
                <a:sym typeface="Arial" pitchFamily="34" charset="0"/>
              </a:defRPr>
            </a:lvl2pPr>
            <a:lvl3pPr marL="39688" indent="-39688" algn="l" rtl="0" eaLnBrk="0" fontAlgn="base" hangingPunct="0">
              <a:spcBef>
                <a:spcPct val="0"/>
              </a:spcBef>
              <a:spcAft>
                <a:spcPct val="0"/>
              </a:spcAft>
              <a:defRPr sz="2400" b="1">
                <a:solidFill>
                  <a:srgbClr val="205352"/>
                </a:solidFill>
                <a:latin typeface="Arial" charset="0"/>
                <a:ea typeface="ヒラギノ角ゴ ProN W6" charset="-128"/>
                <a:cs typeface="ヒラギノ角ゴ ProN W6" charset="-128"/>
                <a:sym typeface="Arial" pitchFamily="34" charset="0"/>
              </a:defRPr>
            </a:lvl3pPr>
            <a:lvl4pPr marL="39688" indent="-39688" algn="l" rtl="0" eaLnBrk="0" fontAlgn="base" hangingPunct="0">
              <a:spcBef>
                <a:spcPct val="0"/>
              </a:spcBef>
              <a:spcAft>
                <a:spcPct val="0"/>
              </a:spcAft>
              <a:defRPr sz="2400" b="1">
                <a:solidFill>
                  <a:srgbClr val="205352"/>
                </a:solidFill>
                <a:latin typeface="Arial" charset="0"/>
                <a:ea typeface="ヒラギノ角ゴ ProN W6" charset="-128"/>
                <a:cs typeface="ヒラギノ角ゴ ProN W6" charset="-128"/>
                <a:sym typeface="Arial" pitchFamily="34" charset="0"/>
              </a:defRPr>
            </a:lvl4pPr>
            <a:lvl5pPr marL="39688" indent="-39688" algn="l" rtl="0" eaLnBrk="0" fontAlgn="base" hangingPunct="0">
              <a:spcBef>
                <a:spcPct val="0"/>
              </a:spcBef>
              <a:spcAft>
                <a:spcPct val="0"/>
              </a:spcAft>
              <a:defRPr sz="2400" b="1">
                <a:solidFill>
                  <a:srgbClr val="205352"/>
                </a:solidFill>
                <a:latin typeface="Arial" charset="0"/>
                <a:ea typeface="ヒラギノ角ゴ ProN W6" charset="-128"/>
                <a:cs typeface="ヒラギノ角ゴ ProN W6" charset="-128"/>
                <a:sym typeface="Arial" pitchFamily="34" charset="0"/>
              </a:defRPr>
            </a:lvl5pPr>
            <a:lvl6pPr marL="496888" algn="l" rtl="0" fontAlgn="base">
              <a:spcBef>
                <a:spcPct val="0"/>
              </a:spcBef>
              <a:spcAft>
                <a:spcPct val="0"/>
              </a:spcAft>
              <a:defRPr sz="2400" b="1">
                <a:solidFill>
                  <a:srgbClr val="004400"/>
                </a:solidFill>
                <a:latin typeface="Arial" charset="0"/>
                <a:ea typeface="ヒラギノ角ゴ ProN W6" charset="-128"/>
                <a:cs typeface="ヒラギノ角ゴ ProN W6" charset="-128"/>
                <a:sym typeface="Arial" charset="0"/>
              </a:defRPr>
            </a:lvl6pPr>
            <a:lvl7pPr marL="954088" algn="l" rtl="0" fontAlgn="base">
              <a:spcBef>
                <a:spcPct val="0"/>
              </a:spcBef>
              <a:spcAft>
                <a:spcPct val="0"/>
              </a:spcAft>
              <a:defRPr sz="2400" b="1">
                <a:solidFill>
                  <a:srgbClr val="004400"/>
                </a:solidFill>
                <a:latin typeface="Arial" charset="0"/>
                <a:ea typeface="ヒラギノ角ゴ ProN W6" charset="-128"/>
                <a:cs typeface="ヒラギノ角ゴ ProN W6" charset="-128"/>
                <a:sym typeface="Arial" charset="0"/>
              </a:defRPr>
            </a:lvl7pPr>
            <a:lvl8pPr marL="1411288" algn="l" rtl="0" fontAlgn="base">
              <a:spcBef>
                <a:spcPct val="0"/>
              </a:spcBef>
              <a:spcAft>
                <a:spcPct val="0"/>
              </a:spcAft>
              <a:defRPr sz="2400" b="1">
                <a:solidFill>
                  <a:srgbClr val="004400"/>
                </a:solidFill>
                <a:latin typeface="Arial" charset="0"/>
                <a:ea typeface="ヒラギノ角ゴ ProN W6" charset="-128"/>
                <a:cs typeface="ヒラギノ角ゴ ProN W6" charset="-128"/>
                <a:sym typeface="Arial" charset="0"/>
              </a:defRPr>
            </a:lvl8pPr>
            <a:lvl9pPr marL="1868488" algn="l" rtl="0" fontAlgn="base">
              <a:spcBef>
                <a:spcPct val="0"/>
              </a:spcBef>
              <a:spcAft>
                <a:spcPct val="0"/>
              </a:spcAft>
              <a:defRPr sz="2400" b="1">
                <a:solidFill>
                  <a:srgbClr val="004400"/>
                </a:solidFill>
                <a:latin typeface="Arial" charset="0"/>
                <a:ea typeface="ヒラギノ角ゴ ProN W6" charset="-128"/>
                <a:cs typeface="ヒラギノ角ゴ ProN W6" charset="-128"/>
                <a:sym typeface="Arial" charset="0"/>
              </a:defRPr>
            </a:lvl9pPr>
          </a:lstStyle>
          <a:p>
            <a:pPr algn="ctr">
              <a:defRPr/>
            </a:pPr>
            <a:r>
              <a:rPr lang="en-ZA" altLang="en-US" kern="0" dirty="0" smtClean="0">
                <a:solidFill>
                  <a:srgbClr val="000000"/>
                </a:solidFill>
              </a:rPr>
              <a:t/>
            </a:r>
            <a:br>
              <a:rPr lang="en-ZA" altLang="en-US" kern="0" dirty="0" smtClean="0">
                <a:solidFill>
                  <a:srgbClr val="000000"/>
                </a:solidFill>
              </a:rPr>
            </a:br>
            <a:r>
              <a:rPr lang="en-ZA" altLang="en-US" sz="3200" kern="0" dirty="0" smtClean="0">
                <a:solidFill>
                  <a:schemeClr val="tx2"/>
                </a:solidFill>
              </a:rPr>
              <a:t>BEPP</a:t>
            </a:r>
            <a:endParaRPr lang="en-US" altLang="en-US" sz="3200" kern="0" dirty="0" smtClean="0">
              <a:solidFill>
                <a:schemeClr val="tx2"/>
              </a:solidFill>
            </a:endParaRPr>
          </a:p>
        </p:txBody>
      </p:sp>
      <p:sp>
        <p:nvSpPr>
          <p:cNvPr id="5124" name="Content Placeholder 1"/>
          <p:cNvSpPr>
            <a:spLocks noGrp="1"/>
          </p:cNvSpPr>
          <p:nvPr>
            <p:ph idx="1"/>
          </p:nvPr>
        </p:nvSpPr>
        <p:spPr>
          <a:xfrm>
            <a:off x="0" y="2200275"/>
            <a:ext cx="8229600" cy="4495800"/>
          </a:xfrm>
        </p:spPr>
        <p:txBody>
          <a:bodyPr/>
          <a:lstStyle/>
          <a:p>
            <a:pPr algn="just"/>
            <a:r>
              <a:rPr lang="en-ZA" altLang="en-US" dirty="0" smtClean="0">
                <a:solidFill>
                  <a:schemeClr val="tx2"/>
                </a:solidFill>
              </a:rPr>
              <a:t>Chairperson were also requested to reflect on the Built Environment Performance Plans (BEPPs) </a:t>
            </a:r>
          </a:p>
          <a:p>
            <a:pPr lvl="1" algn="just"/>
            <a:r>
              <a:rPr lang="en-ZA" altLang="en-US" dirty="0" smtClean="0">
                <a:solidFill>
                  <a:schemeClr val="tx2"/>
                </a:solidFill>
              </a:rPr>
              <a:t>These were first introduced in the 2011/12 financial year as an eligibility requirement in respect of the Urban Settlements Development Grant (USDG).</a:t>
            </a:r>
          </a:p>
          <a:p>
            <a:pPr lvl="1" algn="just"/>
            <a:r>
              <a:rPr lang="en-ZA" altLang="en-US" dirty="0" smtClean="0">
                <a:solidFill>
                  <a:schemeClr val="tx2"/>
                </a:solidFill>
              </a:rPr>
              <a:t>Likewise the BEPPs will become one of the eligibility requirements for the Integrated City Development Grant (ICDG) in the 2014/15 financial year. </a:t>
            </a:r>
          </a:p>
          <a:p>
            <a:pPr algn="just"/>
            <a:r>
              <a:rPr lang="en-ZA" altLang="en-US" dirty="0" smtClean="0">
                <a:solidFill>
                  <a:schemeClr val="tx2"/>
                </a:solidFill>
              </a:rPr>
              <a:t>The BEPP is</a:t>
            </a:r>
            <a:r>
              <a:rPr lang="en-ZA" altLang="en-US" b="1" dirty="0" smtClean="0">
                <a:solidFill>
                  <a:schemeClr val="tx2"/>
                </a:solidFill>
              </a:rPr>
              <a:t> </a:t>
            </a:r>
            <a:r>
              <a:rPr lang="en-ZA" altLang="en-US" dirty="0" smtClean="0">
                <a:solidFill>
                  <a:schemeClr val="tx2"/>
                </a:solidFill>
              </a:rPr>
              <a:t>a brief, strategic overview of the built environment that will be used to enhance inter-governmental relations aimed at improving the performance of metropolitan built environments. </a:t>
            </a:r>
          </a:p>
          <a:p>
            <a:pPr lvl="1" algn="just"/>
            <a:r>
              <a:rPr lang="en-ZA" altLang="en-US" dirty="0" smtClean="0">
                <a:solidFill>
                  <a:schemeClr val="tx2"/>
                </a:solidFill>
              </a:rPr>
              <a:t>It will complement existing municipal plans and not replace these plans. </a:t>
            </a:r>
          </a:p>
          <a:p>
            <a:pPr lvl="1" algn="just"/>
            <a:r>
              <a:rPr lang="en-ZA" altLang="en-US" dirty="0" smtClean="0">
                <a:solidFill>
                  <a:schemeClr val="tx2"/>
                </a:solidFill>
              </a:rPr>
              <a:t>Given the range and content of existing statutory plans, the BEPP is placed in between the MSDF and IDP with an explicit focus on the social and economic infrastructure components of the built environment as it manifests in space. </a:t>
            </a:r>
          </a:p>
          <a:p>
            <a:pPr algn="just"/>
            <a:r>
              <a:rPr lang="en-ZA" altLang="en-US" dirty="0" smtClean="0">
                <a:solidFill>
                  <a:schemeClr val="tx2"/>
                </a:solidFill>
              </a:rPr>
              <a:t>The core objective of the BEPP is that it is intended to be a brief, strategic document that enhances planning for the built environments. The BEPP will provide (</a:t>
            </a:r>
            <a:r>
              <a:rPr lang="en-ZA" altLang="en-US" dirty="0" err="1" smtClean="0">
                <a:solidFill>
                  <a:schemeClr val="tx2"/>
                </a:solidFill>
              </a:rPr>
              <a:t>i</a:t>
            </a:r>
            <a:r>
              <a:rPr lang="en-ZA" altLang="en-US" dirty="0" smtClean="0">
                <a:solidFill>
                  <a:schemeClr val="tx2"/>
                </a:solidFill>
              </a:rPr>
              <a:t>) a strategic overview of the built environment; (ii) programmes and targets with an outcomes focus; (iii) basis for infrastructure grant submissions and grant alignment</a:t>
            </a:r>
            <a:r>
              <a:rPr lang="en-ZA" altLang="en-US" dirty="0" smtClean="0"/>
              <a:t>. </a:t>
            </a:r>
          </a:p>
        </p:txBody>
      </p:sp>
    </p:spTree>
    <p:extLst>
      <p:ext uri="{BB962C8B-B14F-4D97-AF65-F5344CB8AC3E}">
        <p14:creationId xmlns:p14="http://schemas.microsoft.com/office/powerpoint/2010/main" xmlns="" val="4024946149"/>
      </p:ext>
    </p:extLst>
  </p:cSld>
  <p:clrMapOvr>
    <a:masterClrMapping/>
  </p:clrMapOvr>
  <p:transition spd="med">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438400" y="914400"/>
            <a:ext cx="5257800" cy="660400"/>
          </a:xfrm>
        </p:spPr>
        <p:txBody>
          <a:bodyPr/>
          <a:lstStyle/>
          <a:p>
            <a:pPr algn="ctr"/>
            <a:r>
              <a:rPr lang="en-ZA" altLang="en-US" dirty="0" smtClean="0">
                <a:solidFill>
                  <a:schemeClr val="tx2"/>
                </a:solidFill>
              </a:rPr>
              <a:t>SALGAs take on BEPPs</a:t>
            </a:r>
          </a:p>
        </p:txBody>
      </p:sp>
      <p:sp>
        <p:nvSpPr>
          <p:cNvPr id="6147" name="Content Placeholder 2"/>
          <p:cNvSpPr>
            <a:spLocks noGrp="1"/>
          </p:cNvSpPr>
          <p:nvPr>
            <p:ph idx="1"/>
          </p:nvPr>
        </p:nvSpPr>
        <p:spPr>
          <a:xfrm>
            <a:off x="457200" y="2276872"/>
            <a:ext cx="8229600" cy="4032448"/>
          </a:xfrm>
        </p:spPr>
        <p:txBody>
          <a:bodyPr/>
          <a:lstStyle/>
          <a:p>
            <a:r>
              <a:rPr lang="en-ZA" altLang="en-US" sz="1800" dirty="0" smtClean="0">
                <a:solidFill>
                  <a:schemeClr val="tx2"/>
                </a:solidFill>
              </a:rPr>
              <a:t>The National Treasury through the Cities Support Programme remains the core driver of the BEPP process</a:t>
            </a:r>
          </a:p>
          <a:p>
            <a:r>
              <a:rPr lang="en-ZA" altLang="en-US" sz="1800" dirty="0" smtClean="0">
                <a:solidFill>
                  <a:schemeClr val="tx2"/>
                </a:solidFill>
              </a:rPr>
              <a:t>SALGA has been involved in the conceptualization of the BEPP by National Treasury</a:t>
            </a:r>
          </a:p>
          <a:p>
            <a:r>
              <a:rPr lang="en-ZA" altLang="en-US" sz="1800" dirty="0" smtClean="0">
                <a:solidFill>
                  <a:schemeClr val="tx2"/>
                </a:solidFill>
              </a:rPr>
              <a:t>SALGA has been visiting the participating municipalities together with the National Treasury</a:t>
            </a:r>
          </a:p>
          <a:p>
            <a:r>
              <a:rPr lang="en-ZA" altLang="en-US" sz="1800" dirty="0" smtClean="0">
                <a:solidFill>
                  <a:schemeClr val="tx2"/>
                </a:solidFill>
              </a:rPr>
              <a:t>There is an ambition from the Department of Human Settlements to be the driver the BEPP process</a:t>
            </a:r>
          </a:p>
          <a:p>
            <a:r>
              <a:rPr lang="en-ZA" altLang="en-US" sz="1800" dirty="0" smtClean="0">
                <a:solidFill>
                  <a:schemeClr val="tx2"/>
                </a:solidFill>
              </a:rPr>
              <a:t>SALGA welcomes the programme but there is still more work to be done on the implementation and coordination of the concept</a:t>
            </a:r>
          </a:p>
        </p:txBody>
      </p:sp>
      <p:sp>
        <p:nvSpPr>
          <p:cNvPr id="6148" name="Slide Number Placeholder 3"/>
          <p:cNvSpPr>
            <a:spLocks noGrp="1"/>
          </p:cNvSpPr>
          <p:nvPr>
            <p:ph type="sldNum" sz="quarter" idx="10"/>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a:lstStyle>
            <a:lvl1pPr>
              <a:defRPr sz="2400">
                <a:solidFill>
                  <a:srgbClr val="000000"/>
                </a:solidFill>
                <a:latin typeface="Calibri" pitchFamily="34" charset="0"/>
                <a:ea typeface="ヒラギノ角ゴ ProN W3" charset="-128"/>
                <a:sym typeface="Calibri" pitchFamily="34" charset="0"/>
              </a:defRPr>
            </a:lvl1pPr>
            <a:lvl2pPr marL="742950" indent="-285750">
              <a:defRPr sz="2400">
                <a:solidFill>
                  <a:srgbClr val="000000"/>
                </a:solidFill>
                <a:latin typeface="Calibri" pitchFamily="34" charset="0"/>
                <a:ea typeface="ヒラギノ角ゴ ProN W3" charset="-128"/>
                <a:sym typeface="Calibri" pitchFamily="34" charset="0"/>
              </a:defRPr>
            </a:lvl2pPr>
            <a:lvl3pPr marL="1143000" indent="-228600">
              <a:defRPr sz="2400">
                <a:solidFill>
                  <a:srgbClr val="000000"/>
                </a:solidFill>
                <a:latin typeface="Calibri" pitchFamily="34" charset="0"/>
                <a:ea typeface="ヒラギノ角ゴ ProN W3" charset="-128"/>
                <a:sym typeface="Calibri" pitchFamily="34" charset="0"/>
              </a:defRPr>
            </a:lvl3pPr>
            <a:lvl4pPr marL="1600200" indent="-228600">
              <a:defRPr sz="2400">
                <a:solidFill>
                  <a:srgbClr val="000000"/>
                </a:solidFill>
                <a:latin typeface="Calibri" pitchFamily="34" charset="0"/>
                <a:ea typeface="ヒラギノ角ゴ ProN W3" charset="-128"/>
                <a:sym typeface="Calibri" pitchFamily="34" charset="0"/>
              </a:defRPr>
            </a:lvl4pPr>
            <a:lvl5pPr marL="2057400" indent="-228600">
              <a:defRPr sz="2400">
                <a:solidFill>
                  <a:srgbClr val="000000"/>
                </a:solidFill>
                <a:latin typeface="Calibri" pitchFamily="34" charset="0"/>
                <a:ea typeface="ヒラギノ角ゴ ProN W3" charset="-128"/>
                <a:sym typeface="Calibri" pitchFamily="34" charset="0"/>
              </a:defRPr>
            </a:lvl5pPr>
            <a:lvl6pPr marL="2514600" indent="-228600" eaLnBrk="0" fontAlgn="base" hangingPunct="0">
              <a:spcBef>
                <a:spcPct val="0"/>
              </a:spcBef>
              <a:spcAft>
                <a:spcPct val="0"/>
              </a:spcAft>
              <a:defRPr sz="2400">
                <a:solidFill>
                  <a:srgbClr val="000000"/>
                </a:solidFill>
                <a:latin typeface="Calibri" pitchFamily="34" charset="0"/>
                <a:ea typeface="ヒラギノ角ゴ ProN W3" charset="-128"/>
                <a:sym typeface="Calibri" pitchFamily="34" charset="0"/>
              </a:defRPr>
            </a:lvl6pPr>
            <a:lvl7pPr marL="2971800" indent="-228600" eaLnBrk="0" fontAlgn="base" hangingPunct="0">
              <a:spcBef>
                <a:spcPct val="0"/>
              </a:spcBef>
              <a:spcAft>
                <a:spcPct val="0"/>
              </a:spcAft>
              <a:defRPr sz="2400">
                <a:solidFill>
                  <a:srgbClr val="000000"/>
                </a:solidFill>
                <a:latin typeface="Calibri" pitchFamily="34" charset="0"/>
                <a:ea typeface="ヒラギノ角ゴ ProN W3" charset="-128"/>
                <a:sym typeface="Calibri" pitchFamily="34" charset="0"/>
              </a:defRPr>
            </a:lvl7pPr>
            <a:lvl8pPr marL="3429000" indent="-228600" eaLnBrk="0" fontAlgn="base" hangingPunct="0">
              <a:spcBef>
                <a:spcPct val="0"/>
              </a:spcBef>
              <a:spcAft>
                <a:spcPct val="0"/>
              </a:spcAft>
              <a:defRPr sz="2400">
                <a:solidFill>
                  <a:srgbClr val="000000"/>
                </a:solidFill>
                <a:latin typeface="Calibri" pitchFamily="34" charset="0"/>
                <a:ea typeface="ヒラギノ角ゴ ProN W3" charset="-128"/>
                <a:sym typeface="Calibri" pitchFamily="34" charset="0"/>
              </a:defRPr>
            </a:lvl8pPr>
            <a:lvl9pPr marL="3886200" indent="-228600" eaLnBrk="0" fontAlgn="base" hangingPunct="0">
              <a:spcBef>
                <a:spcPct val="0"/>
              </a:spcBef>
              <a:spcAft>
                <a:spcPct val="0"/>
              </a:spcAft>
              <a:defRPr sz="2400">
                <a:solidFill>
                  <a:srgbClr val="000000"/>
                </a:solidFill>
                <a:latin typeface="Calibri" pitchFamily="34" charset="0"/>
                <a:ea typeface="ヒラギノ角ゴ ProN W3" charset="-128"/>
                <a:sym typeface="Calibri" pitchFamily="34" charset="0"/>
              </a:defRPr>
            </a:lvl9pPr>
          </a:lstStyle>
          <a:p>
            <a:fld id="{5CDFB784-2022-4F8D-9285-99D2A1525689}" type="slidenum">
              <a:rPr lang="en-US" altLang="en-US" sz="1200">
                <a:solidFill>
                  <a:srgbClr val="B1953A"/>
                </a:solidFill>
                <a:latin typeface="Arial" pitchFamily="34" charset="0"/>
                <a:sym typeface="Arial" pitchFamily="34" charset="0"/>
              </a:rPr>
              <a:pPr/>
              <a:t>16</a:t>
            </a:fld>
            <a:endParaRPr lang="en-US" altLang="en-US" sz="1200">
              <a:solidFill>
                <a:srgbClr val="B1953A"/>
              </a:solidFill>
              <a:latin typeface="Arial" pitchFamily="34" charset="0"/>
              <a:sym typeface="Arial" pitchFamily="34" charset="0"/>
            </a:endParaRPr>
          </a:p>
        </p:txBody>
      </p:sp>
    </p:spTree>
    <p:extLst>
      <p:ext uri="{BB962C8B-B14F-4D97-AF65-F5344CB8AC3E}">
        <p14:creationId xmlns:p14="http://schemas.microsoft.com/office/powerpoint/2010/main" xmlns="" val="1176859287"/>
      </p:ext>
    </p:extLst>
  </p:cSld>
  <p:clrMapOvr>
    <a:masterClrMapping/>
  </p:clrMapOvr>
  <p:transition spd="med">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2590800" y="838200"/>
            <a:ext cx="5410200" cy="1143000"/>
          </a:xfrm>
        </p:spPr>
        <p:txBody>
          <a:bodyPr/>
          <a:lstStyle/>
          <a:p>
            <a:pPr algn="ctr"/>
            <a:r>
              <a:rPr lang="en-ZA" dirty="0">
                <a:solidFill>
                  <a:schemeClr val="tx2"/>
                </a:solidFill>
                <a:sym typeface="Calibri" pitchFamily="34" charset="0"/>
              </a:rPr>
              <a:t>Conclusion</a:t>
            </a:r>
          </a:p>
        </p:txBody>
      </p:sp>
      <p:sp>
        <p:nvSpPr>
          <p:cNvPr id="3" name="Content Placeholder 2"/>
          <p:cNvSpPr>
            <a:spLocks noGrp="1"/>
          </p:cNvSpPr>
          <p:nvPr>
            <p:ph idx="1"/>
          </p:nvPr>
        </p:nvSpPr>
        <p:spPr>
          <a:xfrm>
            <a:off x="0" y="2209800"/>
            <a:ext cx="9144000" cy="4648200"/>
          </a:xfrm>
        </p:spPr>
        <p:txBody>
          <a:bodyPr/>
          <a:lstStyle/>
          <a:p>
            <a:pPr marL="577850" lvl="1" indent="-228600">
              <a:spcBef>
                <a:spcPts val="0"/>
              </a:spcBef>
              <a:spcAft>
                <a:spcPts val="600"/>
              </a:spcAft>
              <a:buSzPct val="90000"/>
              <a:defRPr/>
            </a:pPr>
            <a:endParaRPr lang="en-ZA" sz="1800" dirty="0" smtClean="0">
              <a:solidFill>
                <a:schemeClr val="tx1"/>
              </a:solidFill>
              <a:cs typeface="Calibri" pitchFamily="34" charset="0"/>
            </a:endParaRPr>
          </a:p>
          <a:p>
            <a:pPr lvl="0" algn="just"/>
            <a:r>
              <a:rPr lang="en-ZA" sz="1800" dirty="0">
                <a:solidFill>
                  <a:prstClr val="black"/>
                </a:solidFill>
              </a:rPr>
              <a:t>Salga notes and welcomes the </a:t>
            </a:r>
            <a:r>
              <a:rPr lang="en-ZA" sz="1800" dirty="0" err="1">
                <a:solidFill>
                  <a:prstClr val="black"/>
                </a:solidFill>
              </a:rPr>
              <a:t>DoRB</a:t>
            </a:r>
            <a:r>
              <a:rPr lang="en-ZA" sz="1800" dirty="0">
                <a:solidFill>
                  <a:prstClr val="black"/>
                </a:solidFill>
              </a:rPr>
              <a:t> 2015/16</a:t>
            </a:r>
          </a:p>
          <a:p>
            <a:pPr lvl="0" algn="just"/>
            <a:endParaRPr lang="en-ZA" sz="1800" dirty="0">
              <a:solidFill>
                <a:prstClr val="black"/>
              </a:solidFill>
            </a:endParaRPr>
          </a:p>
          <a:p>
            <a:pPr lvl="1" algn="just"/>
            <a:r>
              <a:rPr lang="en-ZA" sz="1800" dirty="0">
                <a:solidFill>
                  <a:prstClr val="black"/>
                </a:solidFill>
              </a:rPr>
              <a:t>We equally note the ongoing work on finding solutions to local government funding and capacity building</a:t>
            </a:r>
          </a:p>
          <a:p>
            <a:pPr lvl="1" algn="just"/>
            <a:endParaRPr lang="en-ZA" sz="1800" dirty="0">
              <a:solidFill>
                <a:prstClr val="black"/>
              </a:solidFill>
            </a:endParaRPr>
          </a:p>
          <a:p>
            <a:pPr lvl="1" algn="just"/>
            <a:r>
              <a:rPr lang="en-ZA" sz="1800" dirty="0">
                <a:solidFill>
                  <a:prstClr val="black"/>
                </a:solidFill>
              </a:rPr>
              <a:t>We do note the fiscal constraints on our budget and the implications of these for local government in particular</a:t>
            </a:r>
          </a:p>
          <a:p>
            <a:pPr lvl="1" algn="just"/>
            <a:endParaRPr lang="en-ZA" sz="1800" dirty="0">
              <a:solidFill>
                <a:prstClr val="black"/>
              </a:solidFill>
            </a:endParaRPr>
          </a:p>
          <a:p>
            <a:pPr lvl="1" algn="just"/>
            <a:r>
              <a:rPr lang="en-ZA" sz="1800" dirty="0">
                <a:solidFill>
                  <a:prstClr val="black"/>
                </a:solidFill>
              </a:rPr>
              <a:t>We will continue engaging with others on fiscal and funding gaps experienced by municipalities and ensure that the developmental role of local government is  not compromised</a:t>
            </a:r>
          </a:p>
          <a:p>
            <a:pPr marL="228600" indent="-228600">
              <a:spcBef>
                <a:spcPts val="0"/>
              </a:spcBef>
              <a:spcAft>
                <a:spcPts val="600"/>
              </a:spcAft>
              <a:buSzPct val="90000"/>
              <a:defRPr/>
            </a:pPr>
            <a:endParaRPr lang="en-ZA" sz="2400" dirty="0" smtClean="0">
              <a:solidFill>
                <a:schemeClr val="tx1"/>
              </a:solidFill>
              <a:latin typeface="+mj-lt"/>
              <a:cs typeface="Calibri" pitchFamily="34" charset="0"/>
            </a:endParaRPr>
          </a:p>
          <a:p>
            <a:pPr marL="228600" indent="-228600">
              <a:spcBef>
                <a:spcPts val="0"/>
              </a:spcBef>
              <a:spcAft>
                <a:spcPts val="600"/>
              </a:spcAft>
              <a:buSzPct val="90000"/>
              <a:defRPr/>
            </a:pPr>
            <a:endParaRPr lang="en-ZA" sz="2400" dirty="0" smtClean="0">
              <a:solidFill>
                <a:schemeClr val="dk1"/>
              </a:solidFill>
              <a:latin typeface="+mj-lt"/>
              <a:cs typeface="Calibri" pitchFamily="34" charset="0"/>
            </a:endParaRPr>
          </a:p>
          <a:p>
            <a:pPr marL="228600" indent="-228600">
              <a:spcBef>
                <a:spcPts val="0"/>
              </a:spcBef>
              <a:spcAft>
                <a:spcPts val="600"/>
              </a:spcAft>
              <a:buSzPct val="90000"/>
              <a:buFont typeface="Arial" charset="0"/>
              <a:buNone/>
              <a:defRPr/>
            </a:pPr>
            <a:endParaRPr lang="en-ZA" sz="2400" dirty="0" smtClean="0">
              <a:solidFill>
                <a:schemeClr val="dk1"/>
              </a:solidFill>
              <a:latin typeface="+mj-lt"/>
              <a:cs typeface="Calibri" pitchFamily="34" charset="0"/>
            </a:endParaRPr>
          </a:p>
        </p:txBody>
      </p:sp>
      <p:sp>
        <p:nvSpPr>
          <p:cNvPr id="4" name="Slide Number Placeholder 3"/>
          <p:cNvSpPr>
            <a:spLocks noGrp="1"/>
          </p:cNvSpPr>
          <p:nvPr>
            <p:ph type="sldNum" sz="quarter" idx="10"/>
          </p:nvPr>
        </p:nvSpPr>
        <p:spPr/>
        <p:txBody>
          <a:bodyPr/>
          <a:lstStyle/>
          <a:p>
            <a:pPr>
              <a:defRPr/>
            </a:pPr>
            <a:fld id="{600E9ACD-F826-4898-87D4-66AE87CD4CBD}" type="slidenum">
              <a:rPr lang="en-US" smtClean="0"/>
              <a:pPr>
                <a:defRPr/>
              </a:pPr>
              <a:t>17</a:t>
            </a:fld>
            <a:endParaRPr lang="en-US"/>
          </a:p>
        </p:txBody>
      </p:sp>
    </p:spTree>
    <p:extLst>
      <p:ext uri="{BB962C8B-B14F-4D97-AF65-F5344CB8AC3E}">
        <p14:creationId xmlns:p14="http://schemas.microsoft.com/office/powerpoint/2010/main" xmlns="" val="3325754481"/>
      </p:ext>
    </p:extLst>
  </p:cSld>
  <p:clrMapOvr>
    <a:masterClrMapping/>
  </p:clrMapOvr>
  <p:transition spd="med">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59832" y="692697"/>
            <a:ext cx="5626968" cy="1368152"/>
          </a:xfrm>
        </p:spPr>
        <p:txBody>
          <a:bodyPr/>
          <a:lstStyle/>
          <a:p>
            <a:pPr algn="ctr"/>
            <a:r>
              <a:rPr lang="en-ZA" dirty="0" smtClean="0">
                <a:solidFill>
                  <a:schemeClr val="tx2"/>
                </a:solidFill>
              </a:rPr>
              <a:t>Introduction </a:t>
            </a:r>
            <a:endParaRPr lang="en-ZA" dirty="0">
              <a:solidFill>
                <a:schemeClr val="tx2"/>
              </a:solidFill>
            </a:endParaRPr>
          </a:p>
        </p:txBody>
      </p:sp>
      <p:sp>
        <p:nvSpPr>
          <p:cNvPr id="3" name="Content Placeholder 2"/>
          <p:cNvSpPr>
            <a:spLocks noGrp="1"/>
          </p:cNvSpPr>
          <p:nvPr>
            <p:ph idx="1"/>
          </p:nvPr>
        </p:nvSpPr>
        <p:spPr>
          <a:xfrm>
            <a:off x="0" y="2276872"/>
            <a:ext cx="9144000" cy="4320480"/>
          </a:xfrm>
        </p:spPr>
        <p:txBody>
          <a:bodyPr/>
          <a:lstStyle/>
          <a:p>
            <a:pPr algn="just"/>
            <a:r>
              <a:rPr lang="en-ZA" sz="1800" dirty="0" smtClean="0">
                <a:solidFill>
                  <a:schemeClr val="tx2"/>
                </a:solidFill>
              </a:rPr>
              <a:t>Chairperson thanks for the invitation and opportunity to come and present to the </a:t>
            </a:r>
            <a:r>
              <a:rPr lang="en-ZA" sz="1800" dirty="0" err="1" smtClean="0">
                <a:solidFill>
                  <a:schemeClr val="tx2"/>
                </a:solidFill>
              </a:rPr>
              <a:t>SCoA</a:t>
            </a:r>
            <a:endParaRPr lang="en-ZA" sz="1800" dirty="0" smtClean="0">
              <a:solidFill>
                <a:schemeClr val="tx2"/>
              </a:solidFill>
            </a:endParaRPr>
          </a:p>
          <a:p>
            <a:pPr algn="just"/>
            <a:endParaRPr lang="en-ZA" sz="1800" dirty="0" smtClean="0">
              <a:solidFill>
                <a:schemeClr val="tx2"/>
              </a:solidFill>
            </a:endParaRPr>
          </a:p>
          <a:p>
            <a:pPr algn="just"/>
            <a:r>
              <a:rPr lang="en-ZA" sz="1800" dirty="0" smtClean="0">
                <a:solidFill>
                  <a:schemeClr val="tx2"/>
                </a:solidFill>
              </a:rPr>
              <a:t>We were here in November to present to the Committee on the </a:t>
            </a:r>
            <a:r>
              <a:rPr lang="en-ZA" sz="1800" dirty="0" err="1" smtClean="0">
                <a:solidFill>
                  <a:schemeClr val="tx2"/>
                </a:solidFill>
              </a:rPr>
              <a:t>DoRB</a:t>
            </a:r>
            <a:r>
              <a:rPr lang="en-ZA" sz="1800" dirty="0" smtClean="0">
                <a:solidFill>
                  <a:schemeClr val="tx2"/>
                </a:solidFill>
              </a:rPr>
              <a:t> as it was then proposed</a:t>
            </a:r>
          </a:p>
          <a:p>
            <a:pPr algn="just"/>
            <a:endParaRPr lang="en-ZA" sz="1800" dirty="0" smtClean="0">
              <a:solidFill>
                <a:schemeClr val="tx2"/>
              </a:solidFill>
            </a:endParaRPr>
          </a:p>
          <a:p>
            <a:pPr algn="just"/>
            <a:r>
              <a:rPr lang="en-ZA" sz="1800" dirty="0" smtClean="0">
                <a:solidFill>
                  <a:schemeClr val="tx2"/>
                </a:solidFill>
              </a:rPr>
              <a:t>We do note as well that National Treasury has already given a detailed breakdown of the budget documents and it is not our intention to repeat what has already been covered</a:t>
            </a:r>
          </a:p>
          <a:p>
            <a:pPr algn="just"/>
            <a:endParaRPr lang="en-ZA" sz="1800" dirty="0" smtClean="0">
              <a:solidFill>
                <a:schemeClr val="tx2"/>
              </a:solidFill>
            </a:endParaRPr>
          </a:p>
          <a:p>
            <a:pPr algn="just"/>
            <a:r>
              <a:rPr lang="en-ZA" sz="1800" dirty="0" smtClean="0">
                <a:solidFill>
                  <a:schemeClr val="tx2"/>
                </a:solidFill>
              </a:rPr>
              <a:t>As an independent voice of organised local government, SALGA does however welcome the opportunity to present its views on some of the key issues entailed by the 2015/16 budget </a:t>
            </a:r>
            <a:endParaRPr lang="en-ZA" sz="1800" dirty="0">
              <a:solidFill>
                <a:schemeClr val="tx2"/>
              </a:solidFill>
            </a:endParaRPr>
          </a:p>
        </p:txBody>
      </p:sp>
      <p:sp>
        <p:nvSpPr>
          <p:cNvPr id="4" name="Slide Number Placeholder 3"/>
          <p:cNvSpPr>
            <a:spLocks noGrp="1"/>
          </p:cNvSpPr>
          <p:nvPr>
            <p:ph type="sldNum" sz="quarter" idx="10"/>
          </p:nvPr>
        </p:nvSpPr>
        <p:spPr/>
        <p:txBody>
          <a:bodyPr/>
          <a:lstStyle/>
          <a:p>
            <a:pPr>
              <a:defRPr/>
            </a:pPr>
            <a:fld id="{2F3005A4-54E8-4A56-892D-0D1E29862FC8}" type="slidenum">
              <a:rPr lang="en-US" smtClean="0"/>
              <a:pPr>
                <a:defRPr/>
              </a:pPr>
              <a:t>2</a:t>
            </a:fld>
            <a:endParaRPr lang="en-US"/>
          </a:p>
        </p:txBody>
      </p:sp>
    </p:spTree>
    <p:extLst>
      <p:ext uri="{BB962C8B-B14F-4D97-AF65-F5344CB8AC3E}">
        <p14:creationId xmlns:p14="http://schemas.microsoft.com/office/powerpoint/2010/main" xmlns="" val="2310109770"/>
      </p:ext>
    </p:extLst>
  </p:cSld>
  <p:clrMapOvr>
    <a:masterClrMapping/>
  </p:clrMapOvr>
  <p:transition spd="med">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0" y="2209800"/>
            <a:ext cx="9144000" cy="4648200"/>
          </a:xfrm>
        </p:spPr>
        <p:txBody>
          <a:bodyPr/>
          <a:lstStyle/>
          <a:p>
            <a:pPr marL="0" indent="0" algn="just">
              <a:spcBef>
                <a:spcPct val="0"/>
              </a:spcBef>
              <a:spcAft>
                <a:spcPts val="600"/>
              </a:spcAft>
              <a:buSzPct val="90000"/>
              <a:buNone/>
              <a:defRPr/>
            </a:pPr>
            <a:r>
              <a:rPr lang="en-ZA" sz="1800" dirty="0" smtClean="0">
                <a:solidFill>
                  <a:srgbClr val="000000"/>
                </a:solidFill>
              </a:rPr>
              <a:t>SALGA notes and welcomes the 2015 budget proposals as presented by Minister Nene in Parliament on the 25</a:t>
            </a:r>
            <a:r>
              <a:rPr lang="en-ZA" sz="1800" baseline="30000" dirty="0" smtClean="0">
                <a:solidFill>
                  <a:srgbClr val="000000"/>
                </a:solidFill>
              </a:rPr>
              <a:t>th</a:t>
            </a:r>
            <a:r>
              <a:rPr lang="en-ZA" sz="1800" dirty="0" smtClean="0">
                <a:solidFill>
                  <a:srgbClr val="000000"/>
                </a:solidFill>
              </a:rPr>
              <a:t> February 2015</a:t>
            </a:r>
          </a:p>
          <a:p>
            <a:pPr marL="0" indent="0" algn="just">
              <a:spcBef>
                <a:spcPct val="0"/>
              </a:spcBef>
              <a:spcAft>
                <a:spcPts val="600"/>
              </a:spcAft>
              <a:buSzPct val="90000"/>
              <a:buNone/>
              <a:defRPr/>
            </a:pPr>
            <a:endParaRPr lang="en-ZA" sz="1800" dirty="0" smtClean="0">
              <a:solidFill>
                <a:srgbClr val="000000"/>
              </a:solidFill>
            </a:endParaRPr>
          </a:p>
          <a:p>
            <a:pPr marL="577850" lvl="1" indent="-228600" algn="just">
              <a:spcBef>
                <a:spcPct val="0"/>
              </a:spcBef>
              <a:spcAft>
                <a:spcPts val="600"/>
              </a:spcAft>
              <a:buSzPct val="90000"/>
              <a:defRPr/>
            </a:pPr>
            <a:r>
              <a:rPr lang="en-ZA" sz="1800" dirty="0" smtClean="0">
                <a:solidFill>
                  <a:srgbClr val="000000"/>
                </a:solidFill>
              </a:rPr>
              <a:t>We note the difficult economic context and the challenges that the budget seeks to address and most of these challenges are acutely felt in the LG space</a:t>
            </a:r>
          </a:p>
          <a:p>
            <a:pPr marL="577850" lvl="1" indent="-228600" algn="just">
              <a:spcBef>
                <a:spcPct val="0"/>
              </a:spcBef>
              <a:spcAft>
                <a:spcPts val="600"/>
              </a:spcAft>
              <a:buSzPct val="90000"/>
              <a:defRPr/>
            </a:pPr>
            <a:endParaRPr lang="en-ZA" sz="1800" dirty="0" smtClean="0">
              <a:solidFill>
                <a:srgbClr val="000000"/>
              </a:solidFill>
            </a:endParaRPr>
          </a:p>
          <a:p>
            <a:pPr marL="577850" lvl="1" indent="-228600" algn="just">
              <a:spcBef>
                <a:spcPct val="0"/>
              </a:spcBef>
              <a:spcAft>
                <a:spcPts val="600"/>
              </a:spcAft>
              <a:buSzPct val="90000"/>
              <a:defRPr/>
            </a:pPr>
            <a:r>
              <a:rPr lang="en-ZA" sz="1800" dirty="0" smtClean="0">
                <a:solidFill>
                  <a:srgbClr val="000000"/>
                </a:solidFill>
              </a:rPr>
              <a:t>Our collective resolve and ability to deal with these challenges would largely mitigate against the desperation that sometimes local government stakeholders feel which at times results and manifest in the form of the so called ‘service delivery protests’</a:t>
            </a:r>
          </a:p>
          <a:p>
            <a:pPr marL="577850" lvl="1" indent="-228600" algn="just">
              <a:spcBef>
                <a:spcPct val="0"/>
              </a:spcBef>
              <a:spcAft>
                <a:spcPts val="600"/>
              </a:spcAft>
              <a:buSzPct val="90000"/>
              <a:defRPr/>
            </a:pPr>
            <a:endParaRPr lang="en-ZA" sz="1800" dirty="0" smtClean="0">
              <a:solidFill>
                <a:srgbClr val="000000"/>
              </a:solidFill>
            </a:endParaRPr>
          </a:p>
          <a:p>
            <a:pPr marL="577850" lvl="1" indent="-228600" algn="just">
              <a:spcBef>
                <a:spcPct val="0"/>
              </a:spcBef>
              <a:spcAft>
                <a:spcPts val="600"/>
              </a:spcAft>
              <a:buSzPct val="90000"/>
              <a:defRPr/>
            </a:pPr>
            <a:r>
              <a:rPr lang="en-ZA" sz="1800" dirty="0" smtClean="0">
                <a:solidFill>
                  <a:srgbClr val="000000"/>
                </a:solidFill>
              </a:rPr>
              <a:t>The budget is therefore not only an instrument to provide for the medium-to-long term developmental trajectory, but also a short term instrument to address the most pressing challenges that people experience</a:t>
            </a:r>
          </a:p>
          <a:p>
            <a:pPr marL="0" indent="0">
              <a:spcBef>
                <a:spcPct val="0"/>
              </a:spcBef>
              <a:spcAft>
                <a:spcPts val="600"/>
              </a:spcAft>
              <a:buSzPct val="90000"/>
              <a:buNone/>
              <a:defRPr/>
            </a:pPr>
            <a:endParaRPr lang="en-ZA" sz="3200" dirty="0" smtClean="0">
              <a:solidFill>
                <a:srgbClr val="000000"/>
              </a:solidFill>
            </a:endParaRPr>
          </a:p>
          <a:p>
            <a:pPr marL="577850" lvl="1" indent="-228600">
              <a:spcBef>
                <a:spcPct val="0"/>
              </a:spcBef>
              <a:spcAft>
                <a:spcPts val="600"/>
              </a:spcAft>
              <a:buSzPct val="90000"/>
              <a:defRPr/>
            </a:pPr>
            <a:endParaRPr lang="en-ZA" sz="3200" dirty="0" smtClean="0">
              <a:solidFill>
                <a:srgbClr val="000000"/>
              </a:solidFill>
            </a:endParaRPr>
          </a:p>
          <a:p>
            <a:pPr marL="228600" indent="-228600">
              <a:spcBef>
                <a:spcPct val="0"/>
              </a:spcBef>
              <a:spcAft>
                <a:spcPts val="600"/>
              </a:spcAft>
              <a:buSzPct val="90000"/>
              <a:defRPr/>
            </a:pPr>
            <a:endParaRPr lang="en-ZA" sz="3200" dirty="0" smtClean="0">
              <a:solidFill>
                <a:srgbClr val="000000"/>
              </a:solidFill>
            </a:endParaRPr>
          </a:p>
          <a:p>
            <a:pPr marL="228600" indent="-228600">
              <a:spcBef>
                <a:spcPct val="0"/>
              </a:spcBef>
              <a:spcAft>
                <a:spcPts val="600"/>
              </a:spcAft>
              <a:buSzPct val="90000"/>
              <a:defRPr/>
            </a:pPr>
            <a:endParaRPr lang="en-ZA" sz="3200" dirty="0" smtClean="0">
              <a:solidFill>
                <a:srgbClr val="000000"/>
              </a:solidFill>
            </a:endParaRPr>
          </a:p>
        </p:txBody>
      </p:sp>
      <p:sp>
        <p:nvSpPr>
          <p:cNvPr id="4" name="Title 1"/>
          <p:cNvSpPr txBox="1">
            <a:spLocks/>
          </p:cNvSpPr>
          <p:nvPr/>
        </p:nvSpPr>
        <p:spPr bwMode="auto">
          <a:xfrm>
            <a:off x="2555776" y="838200"/>
            <a:ext cx="5400600" cy="1143000"/>
          </a:xfrm>
          <a:prstGeom prst="rect">
            <a:avLst/>
          </a:prstGeom>
          <a:noFill/>
          <a:ln w="12700">
            <a:noFill/>
            <a:miter lim="800000"/>
            <a:headEnd/>
            <a:tailEnd/>
          </a:ln>
        </p:spPr>
        <p:txBody>
          <a:bodyPr lIns="50800" tIns="50800" bIns="50800" anchor="ctr"/>
          <a:lstStyle/>
          <a:p>
            <a:pPr marL="39688" indent="-39688" algn="ctr" eaLnBrk="0" hangingPunct="0">
              <a:defRPr/>
            </a:pPr>
            <a:r>
              <a:rPr lang="en-ZA" sz="2400" b="1" kern="0" dirty="0" smtClean="0">
                <a:solidFill>
                  <a:schemeClr val="tx2"/>
                </a:solidFill>
                <a:latin typeface="+mj-lt"/>
                <a:ea typeface="+mj-ea"/>
                <a:cs typeface="+mj-cs"/>
              </a:rPr>
              <a:t>Overview and general assessment</a:t>
            </a:r>
          </a:p>
          <a:p>
            <a:pPr marL="39688" indent="-39688" algn="ctr" eaLnBrk="0" hangingPunct="0">
              <a:defRPr/>
            </a:pPr>
            <a:r>
              <a:rPr lang="en-ZA" sz="2400" b="1" kern="0" dirty="0" smtClean="0">
                <a:solidFill>
                  <a:schemeClr val="tx2"/>
                </a:solidFill>
                <a:latin typeface="+mj-lt"/>
                <a:ea typeface="+mj-ea"/>
                <a:cs typeface="+mj-cs"/>
                <a:sym typeface="Arial" charset="0"/>
              </a:rPr>
              <a:t>Of </a:t>
            </a:r>
            <a:r>
              <a:rPr lang="en-ZA" sz="2400" b="1" kern="0" dirty="0" err="1" smtClean="0">
                <a:solidFill>
                  <a:schemeClr val="tx2"/>
                </a:solidFill>
                <a:latin typeface="+mj-lt"/>
                <a:ea typeface="+mj-ea"/>
                <a:cs typeface="+mj-cs"/>
                <a:sym typeface="Arial" charset="0"/>
              </a:rPr>
              <a:t>DoR</a:t>
            </a:r>
            <a:r>
              <a:rPr lang="en-ZA" sz="2400" b="1" kern="0" dirty="0" smtClean="0">
                <a:solidFill>
                  <a:schemeClr val="tx2"/>
                </a:solidFill>
                <a:latin typeface="+mj-lt"/>
                <a:ea typeface="+mj-ea"/>
                <a:cs typeface="+mj-cs"/>
                <a:sym typeface="Arial" charset="0"/>
              </a:rPr>
              <a:t> 2015</a:t>
            </a:r>
            <a:endParaRPr lang="en-ZA" sz="2400" b="1" kern="0" dirty="0">
              <a:solidFill>
                <a:schemeClr val="tx2"/>
              </a:solidFill>
              <a:latin typeface="+mj-lt"/>
              <a:ea typeface="+mj-ea"/>
              <a:cs typeface="+mj-cs"/>
              <a:sym typeface="Arial" charset="0"/>
            </a:endParaRPr>
          </a:p>
        </p:txBody>
      </p:sp>
      <p:sp>
        <p:nvSpPr>
          <p:cNvPr id="5" name="Slide Number Placeholder 4"/>
          <p:cNvSpPr>
            <a:spLocks noGrp="1"/>
          </p:cNvSpPr>
          <p:nvPr>
            <p:ph type="sldNum" sz="quarter" idx="10"/>
          </p:nvPr>
        </p:nvSpPr>
        <p:spPr/>
        <p:txBody>
          <a:bodyPr/>
          <a:lstStyle/>
          <a:p>
            <a:pPr>
              <a:defRPr/>
            </a:pPr>
            <a:fld id="{600E9ACD-F826-4898-87D4-66AE87CD4CBD}" type="slidenum">
              <a:rPr lang="en-US" smtClean="0"/>
              <a:pPr>
                <a:defRPr/>
              </a:pPr>
              <a:t>3</a:t>
            </a:fld>
            <a:endParaRPr lang="en-US"/>
          </a:p>
        </p:txBody>
      </p:sp>
    </p:spTree>
    <p:extLst>
      <p:ext uri="{BB962C8B-B14F-4D97-AF65-F5344CB8AC3E}">
        <p14:creationId xmlns:p14="http://schemas.microsoft.com/office/powerpoint/2010/main" xmlns="" val="3003207270"/>
      </p:ext>
    </p:extLst>
  </p:cSld>
  <p:clrMapOvr>
    <a:masterClrMapping/>
  </p:clrMapOvr>
  <p:transition spd="med">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0" y="2132856"/>
            <a:ext cx="9144000" cy="4608512"/>
          </a:xfrm>
        </p:spPr>
        <p:txBody>
          <a:bodyPr/>
          <a:lstStyle/>
          <a:p>
            <a:pPr marL="228600" indent="-228600" algn="just">
              <a:spcBef>
                <a:spcPct val="0"/>
              </a:spcBef>
              <a:spcAft>
                <a:spcPts val="600"/>
              </a:spcAft>
              <a:buSzPct val="90000"/>
              <a:defRPr/>
            </a:pPr>
            <a:endParaRPr lang="en-ZA" sz="2000" dirty="0" smtClean="0">
              <a:solidFill>
                <a:srgbClr val="000000"/>
              </a:solidFill>
            </a:endParaRPr>
          </a:p>
          <a:p>
            <a:pPr marL="228600" indent="-228600" algn="just">
              <a:spcBef>
                <a:spcPct val="0"/>
              </a:spcBef>
              <a:spcAft>
                <a:spcPts val="600"/>
              </a:spcAft>
              <a:buSzPct val="90000"/>
              <a:defRPr/>
            </a:pPr>
            <a:r>
              <a:rPr lang="en-ZA" sz="1800" dirty="0" smtClean="0">
                <a:solidFill>
                  <a:srgbClr val="000000"/>
                </a:solidFill>
              </a:rPr>
              <a:t>As we had previously indicated to this august committee, Salga did extensively engage with National Treasury, the FFC, </a:t>
            </a:r>
            <a:r>
              <a:rPr lang="en-ZA" sz="1800" dirty="0" err="1" smtClean="0">
                <a:solidFill>
                  <a:srgbClr val="000000"/>
                </a:solidFill>
              </a:rPr>
              <a:t>DCoG</a:t>
            </a:r>
            <a:r>
              <a:rPr lang="en-ZA" sz="1800" dirty="0" smtClean="0">
                <a:solidFill>
                  <a:srgbClr val="000000"/>
                </a:solidFill>
              </a:rPr>
              <a:t> and other stakeholders on matters pertaining to the fiscal state of the country and the budget allocations proposed</a:t>
            </a:r>
          </a:p>
          <a:p>
            <a:pPr marL="228600" indent="-228600" algn="just">
              <a:spcBef>
                <a:spcPct val="0"/>
              </a:spcBef>
              <a:spcAft>
                <a:spcPts val="600"/>
              </a:spcAft>
              <a:buSzPct val="90000"/>
              <a:defRPr/>
            </a:pPr>
            <a:endParaRPr lang="en-ZA" sz="1800" dirty="0">
              <a:solidFill>
                <a:srgbClr val="000000"/>
              </a:solidFill>
            </a:endParaRPr>
          </a:p>
          <a:p>
            <a:pPr marL="228600" indent="-228600" algn="just">
              <a:spcBef>
                <a:spcPct val="0"/>
              </a:spcBef>
              <a:spcAft>
                <a:spcPts val="600"/>
              </a:spcAft>
              <a:buSzPct val="90000"/>
              <a:defRPr/>
            </a:pPr>
            <a:r>
              <a:rPr lang="en-ZA" sz="1800" dirty="0" smtClean="0">
                <a:solidFill>
                  <a:srgbClr val="000000"/>
                </a:solidFill>
              </a:rPr>
              <a:t>We have during these engagements made inputs pertaining to local government funding, the vertical division of revenue (the equitable share arrangement) and support going to Local Government through conditional grants </a:t>
            </a:r>
          </a:p>
          <a:p>
            <a:pPr marL="228600" indent="-228600" algn="just">
              <a:spcBef>
                <a:spcPct val="0"/>
              </a:spcBef>
              <a:spcAft>
                <a:spcPts val="600"/>
              </a:spcAft>
              <a:buSzPct val="90000"/>
              <a:defRPr/>
            </a:pPr>
            <a:endParaRPr lang="en-ZA" sz="1800" dirty="0">
              <a:solidFill>
                <a:srgbClr val="000000"/>
              </a:solidFill>
            </a:endParaRPr>
          </a:p>
          <a:p>
            <a:pPr marL="228600" indent="-228600" algn="just">
              <a:spcBef>
                <a:spcPct val="0"/>
              </a:spcBef>
              <a:spcAft>
                <a:spcPts val="600"/>
              </a:spcAft>
              <a:buSzPct val="90000"/>
              <a:defRPr/>
            </a:pPr>
            <a:r>
              <a:rPr lang="en-ZA" sz="1800" dirty="0" smtClean="0">
                <a:solidFill>
                  <a:srgbClr val="000000"/>
                </a:solidFill>
              </a:rPr>
              <a:t>Most pertinently, Salga participated in the Budget Forum convened by the Minister of Finance on the 29</a:t>
            </a:r>
            <a:r>
              <a:rPr lang="en-ZA" sz="1800" baseline="30000" dirty="0" smtClean="0">
                <a:solidFill>
                  <a:srgbClr val="000000"/>
                </a:solidFill>
              </a:rPr>
              <a:t>th</a:t>
            </a:r>
            <a:r>
              <a:rPr lang="en-ZA" sz="1800" dirty="0" smtClean="0">
                <a:solidFill>
                  <a:srgbClr val="000000"/>
                </a:solidFill>
              </a:rPr>
              <a:t> September 2014 where most issues related to the </a:t>
            </a:r>
            <a:r>
              <a:rPr lang="en-ZA" sz="1800" dirty="0" err="1" smtClean="0">
                <a:solidFill>
                  <a:srgbClr val="000000"/>
                </a:solidFill>
              </a:rPr>
              <a:t>DoRB</a:t>
            </a:r>
            <a:r>
              <a:rPr lang="en-ZA" sz="1800" dirty="0" smtClean="0">
                <a:solidFill>
                  <a:srgbClr val="000000"/>
                </a:solidFill>
              </a:rPr>
              <a:t> were discussed</a:t>
            </a:r>
            <a:r>
              <a:rPr lang="en-ZA" sz="1700" dirty="0" smtClean="0">
                <a:solidFill>
                  <a:srgbClr val="000000"/>
                </a:solidFill>
              </a:rPr>
              <a:t>.</a:t>
            </a:r>
            <a:endParaRPr lang="en-ZA" sz="3200" dirty="0" smtClean="0">
              <a:solidFill>
                <a:srgbClr val="000000"/>
              </a:solidFill>
            </a:endParaRPr>
          </a:p>
        </p:txBody>
      </p:sp>
      <p:sp>
        <p:nvSpPr>
          <p:cNvPr id="4" name="Title 1"/>
          <p:cNvSpPr txBox="1">
            <a:spLocks/>
          </p:cNvSpPr>
          <p:nvPr/>
        </p:nvSpPr>
        <p:spPr bwMode="auto">
          <a:xfrm>
            <a:off x="2555776" y="909754"/>
            <a:ext cx="5400600" cy="1143000"/>
          </a:xfrm>
          <a:prstGeom prst="rect">
            <a:avLst/>
          </a:prstGeom>
          <a:noFill/>
          <a:ln w="12700">
            <a:noFill/>
            <a:miter lim="800000"/>
            <a:headEnd/>
            <a:tailEnd/>
          </a:ln>
        </p:spPr>
        <p:txBody>
          <a:bodyPr lIns="50800" tIns="50800" bIns="50800" anchor="ctr"/>
          <a:lstStyle/>
          <a:p>
            <a:pPr marL="39688" lvl="0" indent="-39688" algn="ctr" eaLnBrk="0" hangingPunct="0">
              <a:defRPr/>
            </a:pPr>
            <a:r>
              <a:rPr lang="en-ZA" sz="2400" b="1" kern="0" dirty="0">
                <a:solidFill>
                  <a:schemeClr val="tx2"/>
                </a:solidFill>
                <a:latin typeface="Arial"/>
                <a:ea typeface="+mj-ea"/>
                <a:cs typeface="+mj-cs"/>
              </a:rPr>
              <a:t>Overview and general assessment</a:t>
            </a:r>
          </a:p>
          <a:p>
            <a:pPr marL="39688" lvl="0" indent="-39688" algn="ctr" eaLnBrk="0" hangingPunct="0">
              <a:defRPr/>
            </a:pPr>
            <a:r>
              <a:rPr lang="en-ZA" sz="2400" b="1" kern="0" dirty="0">
                <a:solidFill>
                  <a:schemeClr val="tx2"/>
                </a:solidFill>
                <a:latin typeface="Arial"/>
                <a:ea typeface="+mj-ea"/>
                <a:cs typeface="+mj-cs"/>
                <a:sym typeface="Arial" charset="0"/>
              </a:rPr>
              <a:t>Of </a:t>
            </a:r>
            <a:r>
              <a:rPr lang="en-ZA" sz="2400" b="1" kern="0" dirty="0" err="1" smtClean="0">
                <a:solidFill>
                  <a:schemeClr val="tx2"/>
                </a:solidFill>
                <a:latin typeface="Arial"/>
                <a:ea typeface="+mj-ea"/>
                <a:cs typeface="+mj-cs"/>
                <a:sym typeface="Arial" charset="0"/>
              </a:rPr>
              <a:t>DoR</a:t>
            </a:r>
            <a:r>
              <a:rPr lang="en-ZA" sz="2400" b="1" kern="0" dirty="0" smtClean="0">
                <a:solidFill>
                  <a:schemeClr val="tx2"/>
                </a:solidFill>
                <a:latin typeface="Arial"/>
                <a:ea typeface="+mj-ea"/>
                <a:cs typeface="+mj-cs"/>
                <a:sym typeface="Arial" charset="0"/>
              </a:rPr>
              <a:t> </a:t>
            </a:r>
            <a:r>
              <a:rPr lang="en-ZA" sz="2400" b="1" kern="0" dirty="0">
                <a:solidFill>
                  <a:schemeClr val="tx2"/>
                </a:solidFill>
                <a:latin typeface="Arial"/>
                <a:ea typeface="+mj-ea"/>
                <a:cs typeface="+mj-cs"/>
                <a:sym typeface="Arial" charset="0"/>
              </a:rPr>
              <a:t>2015</a:t>
            </a:r>
          </a:p>
        </p:txBody>
      </p:sp>
      <p:sp>
        <p:nvSpPr>
          <p:cNvPr id="5" name="Slide Number Placeholder 4"/>
          <p:cNvSpPr>
            <a:spLocks noGrp="1"/>
          </p:cNvSpPr>
          <p:nvPr>
            <p:ph type="sldNum" sz="quarter" idx="10"/>
          </p:nvPr>
        </p:nvSpPr>
        <p:spPr/>
        <p:txBody>
          <a:bodyPr/>
          <a:lstStyle/>
          <a:p>
            <a:pPr>
              <a:defRPr/>
            </a:pPr>
            <a:fld id="{600E9ACD-F826-4898-87D4-66AE87CD4CBD}" type="slidenum">
              <a:rPr lang="en-US" smtClean="0"/>
              <a:pPr>
                <a:defRPr/>
              </a:pPr>
              <a:t>4</a:t>
            </a:fld>
            <a:endParaRPr lang="en-US"/>
          </a:p>
        </p:txBody>
      </p:sp>
    </p:spTree>
    <p:extLst>
      <p:ext uri="{BB962C8B-B14F-4D97-AF65-F5344CB8AC3E}">
        <p14:creationId xmlns:p14="http://schemas.microsoft.com/office/powerpoint/2010/main" xmlns="" val="2787522174"/>
      </p:ext>
    </p:extLst>
  </p:cSld>
  <p:clrMapOvr>
    <a:masterClrMapping/>
  </p:clrMapOvr>
  <p:transition spd="med">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ontent Placeholder 2"/>
          <p:cNvSpPr>
            <a:spLocks noGrp="1"/>
          </p:cNvSpPr>
          <p:nvPr>
            <p:ph idx="1"/>
          </p:nvPr>
        </p:nvSpPr>
        <p:spPr>
          <a:xfrm>
            <a:off x="0" y="2204864"/>
            <a:ext cx="9144000" cy="4576936"/>
          </a:xfrm>
        </p:spPr>
        <p:txBody>
          <a:bodyPr/>
          <a:lstStyle/>
          <a:p>
            <a:pPr marL="342900" algn="just">
              <a:spcAft>
                <a:spcPts val="0"/>
              </a:spcAft>
              <a:buFont typeface="Arial" panose="020B0604020202020204" pitchFamily="34" charset="0"/>
              <a:buChar char="•"/>
            </a:pPr>
            <a:r>
              <a:rPr lang="en-ZA" sz="1800" dirty="0" smtClean="0">
                <a:solidFill>
                  <a:schemeClr val="tx1"/>
                </a:solidFill>
                <a:cs typeface="Times New Roman"/>
              </a:rPr>
              <a:t>As said, Salga is cognizant of the precarious state of our country’s finances, our debt burden, and the competing needs for our limited resources</a:t>
            </a:r>
          </a:p>
          <a:p>
            <a:pPr marL="342900" algn="just">
              <a:spcAft>
                <a:spcPts val="0"/>
              </a:spcAft>
              <a:buFont typeface="Arial" panose="020B0604020202020204" pitchFamily="34" charset="0"/>
              <a:buChar char="•"/>
            </a:pPr>
            <a:r>
              <a:rPr lang="en-ZA" sz="1800" dirty="0" smtClean="0">
                <a:solidFill>
                  <a:schemeClr val="tx1"/>
                </a:solidFill>
                <a:cs typeface="Times New Roman"/>
              </a:rPr>
              <a:t>We are aware and mindful of the need to strategically leverage the limited resources to drive the NDP and to secure the fundamentals that will put our country on a developmental trajectory and address the trifecta of poverty, unemployment and inequality</a:t>
            </a:r>
          </a:p>
          <a:p>
            <a:pPr marL="342900" algn="just">
              <a:spcAft>
                <a:spcPts val="0"/>
              </a:spcAft>
              <a:buFont typeface="Arial" panose="020B0604020202020204" pitchFamily="34" charset="0"/>
              <a:buChar char="•"/>
            </a:pPr>
            <a:r>
              <a:rPr lang="en-ZA" sz="1800" dirty="0" smtClean="0">
                <a:solidFill>
                  <a:schemeClr val="tx1"/>
                </a:solidFill>
                <a:cs typeface="Times New Roman"/>
              </a:rPr>
              <a:t>Within this context, we contend however that it is in everyone’s interest to ensure that LG is properly resourced and capacitated to meet her developmental challenges</a:t>
            </a:r>
          </a:p>
          <a:p>
            <a:pPr marL="342900" algn="just">
              <a:spcAft>
                <a:spcPts val="0"/>
              </a:spcAft>
              <a:buFont typeface="Arial" panose="020B0604020202020204" pitchFamily="34" charset="0"/>
              <a:buChar char="•"/>
            </a:pPr>
            <a:r>
              <a:rPr lang="en-ZA" sz="1800" dirty="0" smtClean="0">
                <a:solidFill>
                  <a:schemeClr val="tx1"/>
                </a:solidFill>
                <a:cs typeface="Times New Roman"/>
              </a:rPr>
              <a:t>Gone are the days of an adversarial relationship when it comes to LG funding, we have to find enduring solutions and make provisions for the equitable distribution of resources so that the challenges that face us all are properly addressed</a:t>
            </a:r>
          </a:p>
          <a:p>
            <a:pPr marL="342900" algn="just">
              <a:spcAft>
                <a:spcPts val="0"/>
              </a:spcAft>
              <a:buFont typeface="Arial" panose="020B0604020202020204" pitchFamily="34" charset="0"/>
              <a:buChar char="•"/>
            </a:pPr>
            <a:r>
              <a:rPr lang="en-ZA" sz="1800" dirty="0" smtClean="0">
                <a:solidFill>
                  <a:schemeClr val="tx1"/>
                </a:solidFill>
                <a:cs typeface="Times New Roman"/>
              </a:rPr>
              <a:t>Accordingly, in this submission we wish to highlight some pertinent matters that seek to demonstrate our positive take not just on the </a:t>
            </a:r>
            <a:r>
              <a:rPr lang="en-ZA" sz="1800" dirty="0" err="1" smtClean="0">
                <a:solidFill>
                  <a:schemeClr val="tx1"/>
                </a:solidFill>
                <a:cs typeface="Times New Roman"/>
              </a:rPr>
              <a:t>DoRB</a:t>
            </a:r>
            <a:r>
              <a:rPr lang="en-ZA" sz="1800" dirty="0" smtClean="0">
                <a:solidFill>
                  <a:schemeClr val="tx1"/>
                </a:solidFill>
                <a:cs typeface="Times New Roman"/>
              </a:rPr>
              <a:t> but in working with other spheres to address issues pertinent to LG resourcing</a:t>
            </a:r>
            <a:endParaRPr lang="en-ZA" sz="1800" dirty="0" smtClean="0">
              <a:solidFill>
                <a:schemeClr val="tx1"/>
              </a:solidFill>
            </a:endParaRPr>
          </a:p>
        </p:txBody>
      </p:sp>
      <p:sp>
        <p:nvSpPr>
          <p:cNvPr id="4" name="Title 1"/>
          <p:cNvSpPr txBox="1">
            <a:spLocks/>
          </p:cNvSpPr>
          <p:nvPr/>
        </p:nvSpPr>
        <p:spPr bwMode="auto">
          <a:xfrm>
            <a:off x="2590800" y="838200"/>
            <a:ext cx="5257800" cy="1143000"/>
          </a:xfrm>
          <a:prstGeom prst="rect">
            <a:avLst/>
          </a:prstGeom>
          <a:noFill/>
          <a:ln w="12700">
            <a:noFill/>
            <a:miter lim="800000"/>
            <a:headEnd/>
            <a:tailEnd/>
          </a:ln>
        </p:spPr>
        <p:txBody>
          <a:bodyPr lIns="50800" tIns="50800" bIns="50800" anchor="ctr"/>
          <a:lstStyle>
            <a:defPPr>
              <a:defRPr lang="en-US"/>
            </a:defPPr>
            <a:lvl1pPr marL="39688" indent="-39688" algn="ctr" eaLnBrk="0" hangingPunct="0">
              <a:defRPr sz="3600" b="1" kern="0">
                <a:solidFill>
                  <a:schemeClr val="tx1"/>
                </a:solidFill>
                <a:latin typeface="+mj-lt"/>
                <a:ea typeface="+mj-ea"/>
                <a:cs typeface="+mj-cs"/>
              </a:defRPr>
            </a:lvl1pPr>
          </a:lstStyle>
          <a:p>
            <a:pPr lvl="0">
              <a:defRPr/>
            </a:pPr>
            <a:r>
              <a:rPr lang="en-ZA" sz="2400" dirty="0">
                <a:solidFill>
                  <a:schemeClr val="tx2"/>
                </a:solidFill>
              </a:rPr>
              <a:t>Overview and general assessment</a:t>
            </a:r>
          </a:p>
          <a:p>
            <a:pPr lvl="0">
              <a:defRPr/>
            </a:pPr>
            <a:r>
              <a:rPr lang="en-ZA" sz="2400" dirty="0">
                <a:solidFill>
                  <a:schemeClr val="tx2"/>
                </a:solidFill>
                <a:sym typeface="Arial" charset="0"/>
              </a:rPr>
              <a:t>Of </a:t>
            </a:r>
            <a:r>
              <a:rPr lang="en-ZA" sz="2400" dirty="0" err="1" smtClean="0">
                <a:solidFill>
                  <a:schemeClr val="tx2"/>
                </a:solidFill>
                <a:sym typeface="Arial" charset="0"/>
              </a:rPr>
              <a:t>DoR</a:t>
            </a:r>
            <a:r>
              <a:rPr lang="en-ZA" sz="2400" dirty="0" smtClean="0">
                <a:solidFill>
                  <a:schemeClr val="tx2"/>
                </a:solidFill>
                <a:sym typeface="Arial" charset="0"/>
              </a:rPr>
              <a:t> </a:t>
            </a:r>
            <a:r>
              <a:rPr lang="en-ZA" sz="2400" dirty="0">
                <a:solidFill>
                  <a:schemeClr val="tx2"/>
                </a:solidFill>
                <a:sym typeface="Arial" charset="0"/>
              </a:rPr>
              <a:t>2015</a:t>
            </a:r>
          </a:p>
        </p:txBody>
      </p:sp>
      <p:sp>
        <p:nvSpPr>
          <p:cNvPr id="5" name="Slide Number Placeholder 4"/>
          <p:cNvSpPr>
            <a:spLocks noGrp="1"/>
          </p:cNvSpPr>
          <p:nvPr>
            <p:ph type="sldNum" sz="quarter" idx="10"/>
          </p:nvPr>
        </p:nvSpPr>
        <p:spPr/>
        <p:txBody>
          <a:bodyPr/>
          <a:lstStyle/>
          <a:p>
            <a:pPr>
              <a:defRPr/>
            </a:pPr>
            <a:fld id="{600E9ACD-F826-4898-87D4-66AE87CD4CBD}" type="slidenum">
              <a:rPr lang="en-US" smtClean="0"/>
              <a:pPr>
                <a:defRPr/>
              </a:pPr>
              <a:t>5</a:t>
            </a:fld>
            <a:endParaRPr lang="en-US"/>
          </a:p>
        </p:txBody>
      </p:sp>
    </p:spTree>
    <p:extLst>
      <p:ext uri="{BB962C8B-B14F-4D97-AF65-F5344CB8AC3E}">
        <p14:creationId xmlns:p14="http://schemas.microsoft.com/office/powerpoint/2010/main" xmlns="" val="3683210168"/>
      </p:ext>
    </p:extLst>
  </p:cSld>
  <p:clrMapOvr>
    <a:masterClrMapping/>
  </p:clrMapOvr>
  <p:transition spd="med">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ontent Placeholder 2"/>
          <p:cNvSpPr>
            <a:spLocks noGrp="1"/>
          </p:cNvSpPr>
          <p:nvPr>
            <p:ph idx="1"/>
          </p:nvPr>
        </p:nvSpPr>
        <p:spPr>
          <a:xfrm>
            <a:off x="0" y="2204864"/>
            <a:ext cx="9144000" cy="4576936"/>
          </a:xfrm>
        </p:spPr>
        <p:txBody>
          <a:bodyPr/>
          <a:lstStyle/>
          <a:p>
            <a:pPr marL="342900">
              <a:spcAft>
                <a:spcPts val="0"/>
              </a:spcAft>
              <a:buFont typeface="Arial" panose="020B0604020202020204" pitchFamily="34" charset="0"/>
              <a:buChar char="•"/>
            </a:pPr>
            <a:r>
              <a:rPr lang="en-ZA" sz="1800" b="1" dirty="0" smtClean="0">
                <a:solidFill>
                  <a:schemeClr val="tx1"/>
                </a:solidFill>
                <a:ea typeface="Calibri"/>
                <a:cs typeface="Times New Roman"/>
              </a:rPr>
              <a:t>Salga notes that:</a:t>
            </a:r>
          </a:p>
          <a:p>
            <a:pPr marL="692150" lvl="1">
              <a:spcAft>
                <a:spcPts val="0"/>
              </a:spcAft>
              <a:buFont typeface="Arial" panose="020B0604020202020204" pitchFamily="34" charset="0"/>
              <a:buChar char="•"/>
            </a:pPr>
            <a:r>
              <a:rPr lang="en-ZA" sz="1800" dirty="0" smtClean="0">
                <a:solidFill>
                  <a:schemeClr val="tx1"/>
                </a:solidFill>
                <a:ea typeface="Calibri"/>
                <a:cs typeface="Times New Roman"/>
              </a:rPr>
              <a:t>There is no baseline reduction made in the LG Equitable Share though the new formula is still being implemented over the MTEF. </a:t>
            </a:r>
          </a:p>
          <a:p>
            <a:pPr marL="1092200" lvl="2">
              <a:spcAft>
                <a:spcPts val="0"/>
              </a:spcAft>
              <a:buFont typeface="Arial" panose="020B0604020202020204" pitchFamily="34" charset="0"/>
              <a:buChar char="•"/>
            </a:pPr>
            <a:r>
              <a:rPr lang="en-ZA" sz="1800" dirty="0" smtClean="0">
                <a:solidFill>
                  <a:schemeClr val="tx1"/>
                </a:solidFill>
                <a:ea typeface="Calibri"/>
                <a:cs typeface="Times New Roman"/>
              </a:rPr>
              <a:t>However, the work on the review of the Equitable Share has to continue so that LG gets a better share of the national </a:t>
            </a:r>
            <a:r>
              <a:rPr lang="en-ZA" sz="1800" dirty="0" err="1" smtClean="0">
                <a:solidFill>
                  <a:schemeClr val="tx1"/>
                </a:solidFill>
                <a:ea typeface="Calibri"/>
                <a:cs typeface="Times New Roman"/>
              </a:rPr>
              <a:t>fiscus</a:t>
            </a:r>
            <a:r>
              <a:rPr lang="en-ZA" sz="1800" dirty="0" smtClean="0">
                <a:solidFill>
                  <a:schemeClr val="tx1"/>
                </a:solidFill>
                <a:ea typeface="Calibri"/>
                <a:cs typeface="Times New Roman"/>
              </a:rPr>
              <a:t>, not the current 9% which falls far short in enabling LG to meet her ever growing challenges</a:t>
            </a:r>
          </a:p>
          <a:p>
            <a:pPr marL="1092200" lvl="2">
              <a:spcAft>
                <a:spcPts val="0"/>
              </a:spcAft>
              <a:buFont typeface="Arial" panose="020B0604020202020204" pitchFamily="34" charset="0"/>
              <a:buChar char="•"/>
            </a:pPr>
            <a:r>
              <a:rPr lang="en-ZA" sz="1800" dirty="0" smtClean="0">
                <a:solidFill>
                  <a:schemeClr val="tx1"/>
                </a:solidFill>
                <a:ea typeface="Calibri"/>
                <a:cs typeface="Times New Roman"/>
              </a:rPr>
              <a:t>The inflationary adjustment of the ES also falls short compared to the increase in some of the administered prices such as water and electricity tariffs</a:t>
            </a:r>
          </a:p>
          <a:p>
            <a:pPr marL="1092200" lvl="2">
              <a:spcAft>
                <a:spcPts val="0"/>
              </a:spcAft>
              <a:buFont typeface="Arial" panose="020B0604020202020204" pitchFamily="34" charset="0"/>
              <a:buChar char="•"/>
            </a:pPr>
            <a:r>
              <a:rPr lang="en-ZA" sz="1800" dirty="0" smtClean="0">
                <a:solidFill>
                  <a:schemeClr val="tx1"/>
                </a:solidFill>
                <a:ea typeface="Calibri"/>
                <a:cs typeface="Times New Roman"/>
              </a:rPr>
              <a:t>Given the spatial distortions in our economy, the LGES remains the main source in most municipalities to drive the developmental imperatives and meet service obligations</a:t>
            </a:r>
          </a:p>
          <a:p>
            <a:pPr marL="1549400" lvl="3">
              <a:spcAft>
                <a:spcPts val="0"/>
              </a:spcAft>
              <a:buFont typeface="Arial" panose="020B0604020202020204" pitchFamily="34" charset="0"/>
              <a:buChar char="•"/>
            </a:pPr>
            <a:r>
              <a:rPr lang="en-ZA" sz="1800" dirty="0" smtClean="0">
                <a:solidFill>
                  <a:schemeClr val="tx1"/>
                </a:solidFill>
                <a:ea typeface="Calibri"/>
                <a:cs typeface="Times New Roman"/>
              </a:rPr>
              <a:t>A more holistic approach to the allocation therefore remains a matter to be addressed so that LG is fully resourced and enabled </a:t>
            </a:r>
          </a:p>
          <a:p>
            <a:pPr marL="0" indent="0">
              <a:spcAft>
                <a:spcPts val="0"/>
              </a:spcAft>
              <a:buNone/>
            </a:pPr>
            <a:r>
              <a:rPr lang="en-ZA" sz="1800" dirty="0" smtClean="0">
                <a:solidFill>
                  <a:schemeClr val="tx1"/>
                </a:solidFill>
                <a:ea typeface="Calibri"/>
                <a:cs typeface="Times New Roman"/>
              </a:rPr>
              <a:t>       </a:t>
            </a:r>
            <a:endParaRPr lang="en-ZA" sz="1800" dirty="0" smtClean="0">
              <a:solidFill>
                <a:schemeClr val="tx1"/>
              </a:solidFill>
            </a:endParaRPr>
          </a:p>
        </p:txBody>
      </p:sp>
      <p:sp>
        <p:nvSpPr>
          <p:cNvPr id="4" name="Title 1"/>
          <p:cNvSpPr txBox="1">
            <a:spLocks/>
          </p:cNvSpPr>
          <p:nvPr/>
        </p:nvSpPr>
        <p:spPr bwMode="auto">
          <a:xfrm>
            <a:off x="2590800" y="838200"/>
            <a:ext cx="5257800" cy="1143000"/>
          </a:xfrm>
          <a:prstGeom prst="rect">
            <a:avLst/>
          </a:prstGeom>
          <a:noFill/>
          <a:ln w="12700">
            <a:noFill/>
            <a:miter lim="800000"/>
            <a:headEnd/>
            <a:tailEnd/>
          </a:ln>
        </p:spPr>
        <p:txBody>
          <a:bodyPr lIns="50800" tIns="50800" bIns="50800" anchor="ctr"/>
          <a:lstStyle>
            <a:defPPr>
              <a:defRPr lang="en-US"/>
            </a:defPPr>
            <a:lvl1pPr marL="39688" indent="-39688" algn="ctr" eaLnBrk="0" hangingPunct="0">
              <a:defRPr sz="3600" b="1" kern="0">
                <a:solidFill>
                  <a:schemeClr val="tx1"/>
                </a:solidFill>
                <a:latin typeface="+mj-lt"/>
                <a:ea typeface="+mj-ea"/>
                <a:cs typeface="+mj-cs"/>
              </a:defRPr>
            </a:lvl1pPr>
          </a:lstStyle>
          <a:p>
            <a:r>
              <a:rPr lang="en-ZA" sz="2400" dirty="0" smtClean="0">
                <a:solidFill>
                  <a:schemeClr val="tx2"/>
                </a:solidFill>
                <a:sym typeface="Arial" charset="0"/>
              </a:rPr>
              <a:t>Major Changes / Additions in the 2015 </a:t>
            </a:r>
            <a:r>
              <a:rPr lang="en-ZA" sz="2400" dirty="0" err="1" smtClean="0">
                <a:solidFill>
                  <a:schemeClr val="tx2"/>
                </a:solidFill>
                <a:sym typeface="Arial" charset="0"/>
              </a:rPr>
              <a:t>DoR</a:t>
            </a:r>
            <a:r>
              <a:rPr lang="en-ZA" sz="2400" dirty="0" smtClean="0">
                <a:solidFill>
                  <a:schemeClr val="tx2"/>
                </a:solidFill>
                <a:sym typeface="Arial" charset="0"/>
              </a:rPr>
              <a:t> </a:t>
            </a:r>
            <a:endParaRPr lang="en-ZA" sz="2400" dirty="0">
              <a:solidFill>
                <a:schemeClr val="tx2"/>
              </a:solidFill>
              <a:sym typeface="Arial" charset="0"/>
            </a:endParaRPr>
          </a:p>
        </p:txBody>
      </p:sp>
      <p:sp>
        <p:nvSpPr>
          <p:cNvPr id="5" name="Slide Number Placeholder 4"/>
          <p:cNvSpPr>
            <a:spLocks noGrp="1"/>
          </p:cNvSpPr>
          <p:nvPr>
            <p:ph type="sldNum" sz="quarter" idx="10"/>
          </p:nvPr>
        </p:nvSpPr>
        <p:spPr/>
        <p:txBody>
          <a:bodyPr/>
          <a:lstStyle/>
          <a:p>
            <a:pPr>
              <a:defRPr/>
            </a:pPr>
            <a:fld id="{600E9ACD-F826-4898-87D4-66AE87CD4CBD}" type="slidenum">
              <a:rPr lang="en-US" smtClean="0"/>
              <a:pPr>
                <a:defRPr/>
              </a:pPr>
              <a:t>6</a:t>
            </a:fld>
            <a:endParaRPr lang="en-US"/>
          </a:p>
        </p:txBody>
      </p:sp>
    </p:spTree>
    <p:extLst>
      <p:ext uri="{BB962C8B-B14F-4D97-AF65-F5344CB8AC3E}">
        <p14:creationId xmlns:p14="http://schemas.microsoft.com/office/powerpoint/2010/main" xmlns="" val="2566911404"/>
      </p:ext>
    </p:extLst>
  </p:cSld>
  <p:clrMapOvr>
    <a:masterClrMapping/>
  </p:clrMapOvr>
  <p:transition spd="med">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7824" y="836713"/>
            <a:ext cx="5698976" cy="1080120"/>
          </a:xfrm>
        </p:spPr>
        <p:txBody>
          <a:bodyPr/>
          <a:lstStyle/>
          <a:p>
            <a:pPr algn="ctr"/>
            <a:r>
              <a:rPr lang="en-ZA" dirty="0" smtClean="0">
                <a:solidFill>
                  <a:schemeClr val="tx2"/>
                </a:solidFill>
              </a:rPr>
              <a:t>Basket of Services Adjustments</a:t>
            </a:r>
            <a:endParaRPr lang="en-ZA" dirty="0">
              <a:solidFill>
                <a:schemeClr val="tx2"/>
              </a:solidFill>
            </a:endParaRPr>
          </a:p>
        </p:txBody>
      </p:sp>
      <p:sp>
        <p:nvSpPr>
          <p:cNvPr id="3" name="Content Placeholder 2"/>
          <p:cNvSpPr>
            <a:spLocks noGrp="1"/>
          </p:cNvSpPr>
          <p:nvPr>
            <p:ph idx="1"/>
          </p:nvPr>
        </p:nvSpPr>
        <p:spPr>
          <a:xfrm>
            <a:off x="107504" y="2276872"/>
            <a:ext cx="8928992" cy="4104456"/>
          </a:xfrm>
        </p:spPr>
        <p:txBody>
          <a:bodyPr/>
          <a:lstStyle/>
          <a:p>
            <a:pPr marL="39688" indent="0">
              <a:lnSpc>
                <a:spcPct val="107000"/>
              </a:lnSpc>
              <a:spcAft>
                <a:spcPts val="0"/>
              </a:spcAft>
              <a:buNone/>
            </a:pPr>
            <a:r>
              <a:rPr lang="en-US" sz="1200" dirty="0">
                <a:solidFill>
                  <a:schemeClr val="tx2"/>
                </a:solidFill>
                <a:latin typeface="Arial-BoldMT"/>
                <a:ea typeface="Calibri"/>
                <a:cs typeface="Arial-BoldMT"/>
              </a:rPr>
              <a:t>Amounts per basic service allocated through the local Government Equitable Share – </a:t>
            </a:r>
            <a:r>
              <a:rPr lang="en-US" sz="1200" dirty="0" smtClean="0">
                <a:solidFill>
                  <a:schemeClr val="tx2"/>
                </a:solidFill>
                <a:latin typeface="Arial-BoldMT"/>
                <a:ea typeface="Calibri"/>
                <a:cs typeface="Arial-BoldMT"/>
              </a:rPr>
              <a:t>2015/16</a:t>
            </a:r>
            <a:endParaRPr lang="en-ZA" dirty="0" smtClean="0">
              <a:solidFill>
                <a:schemeClr val="tx2"/>
              </a:solidFill>
              <a:latin typeface="Calibri"/>
              <a:ea typeface="Calibri"/>
              <a:cs typeface="Times New Roman"/>
            </a:endParaRPr>
          </a:p>
          <a:p>
            <a:pPr>
              <a:lnSpc>
                <a:spcPct val="107000"/>
              </a:lnSpc>
              <a:spcAft>
                <a:spcPts val="0"/>
              </a:spcAft>
            </a:pPr>
            <a:endParaRPr lang="en-ZA" dirty="0">
              <a:latin typeface="Calibri"/>
              <a:ea typeface="Calibri"/>
              <a:cs typeface="Times New Roman"/>
            </a:endParaRPr>
          </a:p>
          <a:p>
            <a:pPr marL="39688" indent="0">
              <a:lnSpc>
                <a:spcPct val="107000"/>
              </a:lnSpc>
              <a:spcAft>
                <a:spcPts val="0"/>
              </a:spcAft>
              <a:buNone/>
            </a:pPr>
            <a:r>
              <a:rPr lang="en-ZA" dirty="0">
                <a:latin typeface="Calibri"/>
                <a:ea typeface="Calibri"/>
                <a:cs typeface="Times New Roman"/>
              </a:rPr>
              <a:t> </a:t>
            </a:r>
          </a:p>
          <a:p>
            <a:pPr>
              <a:lnSpc>
                <a:spcPct val="107000"/>
              </a:lnSpc>
              <a:spcAft>
                <a:spcPts val="0"/>
              </a:spcAft>
            </a:pPr>
            <a:endParaRPr lang="en-ZA" b="1" dirty="0" smtClean="0">
              <a:latin typeface="Calibri"/>
              <a:ea typeface="Calibri"/>
              <a:cs typeface="Times New Roman"/>
            </a:endParaRPr>
          </a:p>
          <a:p>
            <a:pPr>
              <a:lnSpc>
                <a:spcPct val="107000"/>
              </a:lnSpc>
              <a:spcAft>
                <a:spcPts val="0"/>
              </a:spcAft>
            </a:pPr>
            <a:endParaRPr lang="en-ZA" b="1" dirty="0">
              <a:latin typeface="Calibri"/>
              <a:ea typeface="Calibri"/>
              <a:cs typeface="Times New Roman"/>
            </a:endParaRPr>
          </a:p>
          <a:p>
            <a:pPr>
              <a:lnSpc>
                <a:spcPct val="107000"/>
              </a:lnSpc>
              <a:spcAft>
                <a:spcPts val="0"/>
              </a:spcAft>
            </a:pPr>
            <a:endParaRPr lang="en-ZA" b="1" dirty="0" smtClean="0">
              <a:latin typeface="Calibri"/>
              <a:ea typeface="Calibri"/>
              <a:cs typeface="Times New Roman"/>
            </a:endParaRPr>
          </a:p>
          <a:p>
            <a:pPr>
              <a:lnSpc>
                <a:spcPct val="107000"/>
              </a:lnSpc>
              <a:spcAft>
                <a:spcPts val="0"/>
              </a:spcAft>
            </a:pPr>
            <a:endParaRPr lang="en-ZA" b="1" dirty="0">
              <a:latin typeface="Calibri"/>
              <a:ea typeface="Calibri"/>
              <a:cs typeface="Times New Roman"/>
            </a:endParaRPr>
          </a:p>
          <a:p>
            <a:pPr>
              <a:lnSpc>
                <a:spcPct val="107000"/>
              </a:lnSpc>
              <a:spcAft>
                <a:spcPts val="0"/>
              </a:spcAft>
            </a:pPr>
            <a:endParaRPr lang="en-ZA" b="1" dirty="0" smtClean="0">
              <a:latin typeface="Calibri"/>
              <a:ea typeface="Calibri"/>
              <a:cs typeface="Times New Roman"/>
            </a:endParaRPr>
          </a:p>
          <a:p>
            <a:pPr>
              <a:lnSpc>
                <a:spcPct val="107000"/>
              </a:lnSpc>
              <a:spcAft>
                <a:spcPts val="0"/>
              </a:spcAft>
            </a:pPr>
            <a:endParaRPr lang="en-ZA" b="1" dirty="0">
              <a:latin typeface="Calibri"/>
              <a:ea typeface="Calibri"/>
              <a:cs typeface="Times New Roman"/>
            </a:endParaRPr>
          </a:p>
          <a:p>
            <a:pPr>
              <a:lnSpc>
                <a:spcPct val="107000"/>
              </a:lnSpc>
              <a:spcAft>
                <a:spcPts val="0"/>
              </a:spcAft>
            </a:pPr>
            <a:endParaRPr lang="en-ZA" b="1" dirty="0" smtClean="0">
              <a:latin typeface="Calibri"/>
              <a:ea typeface="Calibri"/>
              <a:cs typeface="Times New Roman"/>
            </a:endParaRPr>
          </a:p>
          <a:p>
            <a:pPr>
              <a:lnSpc>
                <a:spcPct val="107000"/>
              </a:lnSpc>
              <a:spcAft>
                <a:spcPts val="0"/>
              </a:spcAft>
            </a:pPr>
            <a:r>
              <a:rPr lang="en-ZA" sz="1200" dirty="0" smtClean="0">
                <a:solidFill>
                  <a:schemeClr val="tx2"/>
                </a:solidFill>
                <a:latin typeface="Calibri"/>
                <a:ea typeface="Calibri"/>
                <a:cs typeface="Times New Roman"/>
              </a:rPr>
              <a:t>The </a:t>
            </a:r>
            <a:r>
              <a:rPr lang="en-ZA" sz="1200" dirty="0">
                <a:solidFill>
                  <a:schemeClr val="tx2"/>
                </a:solidFill>
                <a:latin typeface="Calibri"/>
                <a:ea typeface="Calibri"/>
                <a:cs typeface="Times New Roman"/>
              </a:rPr>
              <a:t>2014 data is derived from Table W 1.22 DORB 2014 PG 92</a:t>
            </a:r>
          </a:p>
          <a:p>
            <a:pPr>
              <a:lnSpc>
                <a:spcPct val="107000"/>
              </a:lnSpc>
              <a:spcAft>
                <a:spcPts val="0"/>
              </a:spcAft>
            </a:pPr>
            <a:r>
              <a:rPr lang="en-ZA" sz="1200" dirty="0">
                <a:solidFill>
                  <a:schemeClr val="tx2"/>
                </a:solidFill>
                <a:latin typeface="Calibri"/>
                <a:ea typeface="Calibri"/>
                <a:cs typeface="Times New Roman"/>
              </a:rPr>
              <a:t>The 2015 data is derived from Table W 1.27 DORB 2015 PG 95</a:t>
            </a:r>
          </a:p>
          <a:p>
            <a:pPr lvl="1">
              <a:lnSpc>
                <a:spcPct val="107000"/>
              </a:lnSpc>
              <a:spcAft>
                <a:spcPts val="800"/>
              </a:spcAft>
            </a:pPr>
            <a:r>
              <a:rPr lang="en-ZA" sz="1600" dirty="0" smtClean="0">
                <a:solidFill>
                  <a:schemeClr val="tx2"/>
                </a:solidFill>
                <a:latin typeface="Calibri"/>
                <a:ea typeface="Calibri"/>
                <a:cs typeface="Times New Roman"/>
              </a:rPr>
              <a:t>NERSA </a:t>
            </a:r>
            <a:r>
              <a:rPr lang="en-ZA" sz="1600" dirty="0">
                <a:solidFill>
                  <a:schemeClr val="tx2"/>
                </a:solidFill>
                <a:latin typeface="Calibri"/>
                <a:ea typeface="Calibri"/>
                <a:cs typeface="Times New Roman"/>
              </a:rPr>
              <a:t>provided municipalities with a guideline tariff increase of </a:t>
            </a:r>
            <a:r>
              <a:rPr lang="en-ZA" sz="1600" b="1" dirty="0">
                <a:solidFill>
                  <a:schemeClr val="tx2"/>
                </a:solidFill>
                <a:latin typeface="Calibri"/>
                <a:ea typeface="Calibri"/>
                <a:cs typeface="Times New Roman"/>
              </a:rPr>
              <a:t>12.20 % - </a:t>
            </a:r>
            <a:r>
              <a:rPr lang="en-ZA" sz="1600" dirty="0">
                <a:solidFill>
                  <a:schemeClr val="tx2"/>
                </a:solidFill>
                <a:latin typeface="Calibri"/>
                <a:ea typeface="Calibri"/>
                <a:cs typeface="Times New Roman"/>
              </a:rPr>
              <a:t>therefore the equitable share </a:t>
            </a:r>
            <a:r>
              <a:rPr lang="en-ZA" sz="1600" dirty="0" smtClean="0">
                <a:solidFill>
                  <a:schemeClr val="tx2"/>
                </a:solidFill>
                <a:latin typeface="Calibri"/>
                <a:ea typeface="Calibri"/>
                <a:cs typeface="Times New Roman"/>
              </a:rPr>
              <a:t> just about covers </a:t>
            </a:r>
            <a:r>
              <a:rPr lang="en-ZA" sz="1600" dirty="0">
                <a:solidFill>
                  <a:schemeClr val="tx2"/>
                </a:solidFill>
                <a:latin typeface="Calibri"/>
                <a:ea typeface="Calibri"/>
                <a:cs typeface="Times New Roman"/>
              </a:rPr>
              <a:t>the increase</a:t>
            </a:r>
          </a:p>
          <a:p>
            <a:endParaRPr lang="en-ZA" dirty="0"/>
          </a:p>
        </p:txBody>
      </p:sp>
      <p:sp>
        <p:nvSpPr>
          <p:cNvPr id="4" name="Slide Number Placeholder 3"/>
          <p:cNvSpPr>
            <a:spLocks noGrp="1"/>
          </p:cNvSpPr>
          <p:nvPr>
            <p:ph type="sldNum" sz="quarter" idx="10"/>
          </p:nvPr>
        </p:nvSpPr>
        <p:spPr/>
        <p:txBody>
          <a:bodyPr/>
          <a:lstStyle/>
          <a:p>
            <a:pPr>
              <a:defRPr/>
            </a:pPr>
            <a:fld id="{2F3005A4-54E8-4A56-892D-0D1E29862FC8}" type="slidenum">
              <a:rPr lang="en-US" smtClean="0"/>
              <a:pPr>
                <a:defRPr/>
              </a:pPr>
              <a:t>7</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xmlns="" val="2042806677"/>
              </p:ext>
            </p:extLst>
          </p:nvPr>
        </p:nvGraphicFramePr>
        <p:xfrm>
          <a:off x="1187625" y="2780926"/>
          <a:ext cx="6840759" cy="2448272"/>
        </p:xfrm>
        <a:graphic>
          <a:graphicData uri="http://schemas.openxmlformats.org/drawingml/2006/table">
            <a:tbl>
              <a:tblPr firstRow="1" firstCol="1" bandRow="1"/>
              <a:tblGrid>
                <a:gridCol w="1404179"/>
                <a:gridCol w="410257"/>
                <a:gridCol w="1680151"/>
                <a:gridCol w="273136"/>
                <a:gridCol w="1401007"/>
                <a:gridCol w="273136"/>
                <a:gridCol w="1398893"/>
              </a:tblGrid>
              <a:tr h="317692">
                <a:tc>
                  <a:txBody>
                    <a:bodyPr/>
                    <a:lstStyle/>
                    <a:p>
                      <a:pPr algn="l">
                        <a:lnSpc>
                          <a:spcPct val="107000"/>
                        </a:lnSpc>
                      </a:pPr>
                      <a:endParaRPr lang="en-ZA" sz="1100">
                        <a:effectLst/>
                        <a:latin typeface="Calibri"/>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a:lnSpc>
                          <a:spcPct val="107000"/>
                        </a:lnSpc>
                      </a:pPr>
                      <a:endParaRPr lang="en-ZA" sz="1100">
                        <a:effectLst/>
                        <a:latin typeface="Calibri"/>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gridSpan="5">
                  <a:txBody>
                    <a:bodyPr/>
                    <a:lstStyle/>
                    <a:p>
                      <a:pPr algn="ctr">
                        <a:lnSpc>
                          <a:spcPct val="107000"/>
                        </a:lnSpc>
                        <a:spcAft>
                          <a:spcPts val="0"/>
                        </a:spcAft>
                      </a:pPr>
                      <a:r>
                        <a:rPr lang="en-US" sz="1100" b="1">
                          <a:solidFill>
                            <a:srgbClr val="000000"/>
                          </a:solidFill>
                          <a:effectLst/>
                          <a:latin typeface="Calibri"/>
                          <a:ea typeface="Times New Roman"/>
                          <a:cs typeface="Times New Roman"/>
                        </a:rPr>
                        <a:t>Total allocation per service( R millions)</a:t>
                      </a:r>
                      <a:endParaRPr lang="en-ZA"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r>
              <a:tr h="302148">
                <a:tc>
                  <a:txBody>
                    <a:bodyPr/>
                    <a:lstStyle/>
                    <a:p>
                      <a:pPr algn="l">
                        <a:lnSpc>
                          <a:spcPct val="107000"/>
                        </a:lnSpc>
                        <a:spcAft>
                          <a:spcPts val="0"/>
                        </a:spcAft>
                      </a:pPr>
                      <a:r>
                        <a:rPr lang="en-US" sz="1100" b="1" u="sng">
                          <a:solidFill>
                            <a:srgbClr val="000000"/>
                          </a:solidFill>
                          <a:effectLst/>
                          <a:latin typeface="Calibri"/>
                          <a:ea typeface="Times New Roman"/>
                          <a:cs typeface="Times New Roman"/>
                        </a:rPr>
                        <a:t>Basic Service</a:t>
                      </a:r>
                      <a:endParaRPr lang="en-ZA"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a:lnSpc>
                          <a:spcPct val="107000"/>
                        </a:lnSpc>
                      </a:pPr>
                      <a:endParaRPr lang="en-ZA" sz="1100">
                        <a:effectLst/>
                        <a:latin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07000"/>
                        </a:lnSpc>
                        <a:spcAft>
                          <a:spcPts val="0"/>
                        </a:spcAft>
                      </a:pPr>
                      <a:r>
                        <a:rPr lang="en-US" sz="1100" b="1" u="sng">
                          <a:solidFill>
                            <a:srgbClr val="000000"/>
                          </a:solidFill>
                          <a:effectLst/>
                          <a:latin typeface="Calibri"/>
                          <a:ea typeface="Times New Roman"/>
                          <a:cs typeface="Times New Roman"/>
                        </a:rPr>
                        <a:t>2014</a:t>
                      </a:r>
                      <a:endParaRPr lang="en-ZA"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a:lnSpc>
                          <a:spcPct val="107000"/>
                        </a:lnSpc>
                      </a:pPr>
                      <a:endParaRPr lang="en-ZA" sz="1100">
                        <a:effectLst/>
                        <a:latin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lnSpc>
                          <a:spcPct val="107000"/>
                        </a:lnSpc>
                        <a:spcAft>
                          <a:spcPts val="0"/>
                        </a:spcAft>
                      </a:pPr>
                      <a:r>
                        <a:rPr lang="en-US" sz="1100" b="1" u="sng">
                          <a:solidFill>
                            <a:srgbClr val="000000"/>
                          </a:solidFill>
                          <a:effectLst/>
                          <a:latin typeface="Calibri"/>
                          <a:ea typeface="Times New Roman"/>
                          <a:cs typeface="Times New Roman"/>
                        </a:rPr>
                        <a:t>2015</a:t>
                      </a:r>
                      <a:endParaRPr lang="en-ZA"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a:lnSpc>
                          <a:spcPct val="107000"/>
                        </a:lnSpc>
                      </a:pPr>
                      <a:endParaRPr lang="en-ZA" sz="1100">
                        <a:effectLst/>
                        <a:latin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a:lnSpc>
                          <a:spcPct val="107000"/>
                        </a:lnSpc>
                        <a:spcAft>
                          <a:spcPts val="0"/>
                        </a:spcAft>
                      </a:pPr>
                      <a:r>
                        <a:rPr lang="en-US" sz="1100" b="1" u="sng">
                          <a:solidFill>
                            <a:srgbClr val="000000"/>
                          </a:solidFill>
                          <a:effectLst/>
                          <a:latin typeface="Calibri"/>
                          <a:ea typeface="Times New Roman"/>
                          <a:cs typeface="Times New Roman"/>
                        </a:rPr>
                        <a:t>% increase</a:t>
                      </a:r>
                      <a:endParaRPr lang="en-ZA"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02148">
                <a:tc>
                  <a:txBody>
                    <a:bodyPr/>
                    <a:lstStyle/>
                    <a:p>
                      <a:pPr algn="l">
                        <a:lnSpc>
                          <a:spcPct val="107000"/>
                        </a:lnSpc>
                        <a:spcAft>
                          <a:spcPts val="0"/>
                        </a:spcAft>
                      </a:pPr>
                      <a:r>
                        <a:rPr lang="en-US" sz="1100">
                          <a:solidFill>
                            <a:srgbClr val="000000"/>
                          </a:solidFill>
                          <a:effectLst/>
                          <a:latin typeface="Calibri"/>
                          <a:ea typeface="Times New Roman"/>
                          <a:cs typeface="Times New Roman"/>
                        </a:rPr>
                        <a:t> </a:t>
                      </a:r>
                      <a:endParaRPr lang="en-ZA"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07000"/>
                        </a:lnSpc>
                      </a:pPr>
                      <a:endParaRPr lang="en-ZA" sz="1100">
                        <a:effectLst/>
                        <a:latin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07000"/>
                        </a:lnSpc>
                        <a:spcAft>
                          <a:spcPts val="0"/>
                        </a:spcAft>
                      </a:pPr>
                      <a:r>
                        <a:rPr lang="en-US" sz="1100" b="1">
                          <a:solidFill>
                            <a:srgbClr val="000000"/>
                          </a:solidFill>
                          <a:effectLst/>
                          <a:latin typeface="Calibri"/>
                          <a:ea typeface="Times New Roman"/>
                          <a:cs typeface="Times New Roman"/>
                        </a:rPr>
                        <a:t> </a:t>
                      </a:r>
                      <a:endParaRPr lang="en-ZA"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07000"/>
                        </a:lnSpc>
                      </a:pPr>
                      <a:endParaRPr lang="en-ZA" sz="1100">
                        <a:effectLst/>
                        <a:latin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07000"/>
                        </a:lnSpc>
                        <a:spcAft>
                          <a:spcPts val="0"/>
                        </a:spcAft>
                      </a:pPr>
                      <a:r>
                        <a:rPr lang="en-US" sz="1100" b="1">
                          <a:solidFill>
                            <a:srgbClr val="000000"/>
                          </a:solidFill>
                          <a:effectLst/>
                          <a:latin typeface="Calibri"/>
                          <a:ea typeface="Times New Roman"/>
                          <a:cs typeface="Times New Roman"/>
                        </a:rPr>
                        <a:t> </a:t>
                      </a:r>
                      <a:endParaRPr lang="en-ZA"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07000"/>
                        </a:lnSpc>
                      </a:pPr>
                      <a:endParaRPr lang="en-ZA" sz="1100">
                        <a:effectLst/>
                        <a:latin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07000"/>
                        </a:lnSpc>
                        <a:spcAft>
                          <a:spcPts val="0"/>
                        </a:spcAft>
                      </a:pPr>
                      <a:r>
                        <a:rPr lang="en-US" sz="1100" b="1">
                          <a:solidFill>
                            <a:srgbClr val="000000"/>
                          </a:solidFill>
                          <a:effectLst/>
                          <a:latin typeface="Calibri"/>
                          <a:ea typeface="Times New Roman"/>
                          <a:cs typeface="Times New Roman"/>
                        </a:rPr>
                        <a:t> </a:t>
                      </a:r>
                      <a:endParaRPr lang="en-ZA"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02148">
                <a:tc>
                  <a:txBody>
                    <a:bodyPr/>
                    <a:lstStyle/>
                    <a:p>
                      <a:pPr algn="l">
                        <a:lnSpc>
                          <a:spcPct val="107000"/>
                        </a:lnSpc>
                        <a:spcAft>
                          <a:spcPts val="0"/>
                        </a:spcAft>
                      </a:pPr>
                      <a:r>
                        <a:rPr lang="en-US" sz="1100">
                          <a:solidFill>
                            <a:srgbClr val="000000"/>
                          </a:solidFill>
                          <a:effectLst/>
                          <a:latin typeface="Calibri"/>
                          <a:ea typeface="Times New Roman"/>
                          <a:cs typeface="Times New Roman"/>
                        </a:rPr>
                        <a:t>Energy </a:t>
                      </a:r>
                      <a:endParaRPr lang="en-ZA"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07000"/>
                        </a:lnSpc>
                      </a:pPr>
                      <a:endParaRPr lang="en-ZA" sz="1100">
                        <a:effectLst/>
                        <a:latin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07000"/>
                        </a:lnSpc>
                        <a:spcAft>
                          <a:spcPts val="0"/>
                        </a:spcAft>
                      </a:pPr>
                      <a:r>
                        <a:rPr lang="en-US" sz="1100">
                          <a:solidFill>
                            <a:srgbClr val="000000"/>
                          </a:solidFill>
                          <a:effectLst/>
                          <a:latin typeface="Calibri"/>
                          <a:ea typeface="Times New Roman"/>
                          <a:cs typeface="Times New Roman"/>
                        </a:rPr>
                        <a:t>        6 289,00 </a:t>
                      </a:r>
                      <a:endParaRPr lang="en-ZA"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07000"/>
                        </a:lnSpc>
                      </a:pPr>
                      <a:endParaRPr lang="en-ZA" sz="1100">
                        <a:effectLst/>
                        <a:latin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07000"/>
                        </a:lnSpc>
                        <a:spcAft>
                          <a:spcPts val="0"/>
                        </a:spcAft>
                      </a:pPr>
                      <a:r>
                        <a:rPr lang="en-US" sz="1100">
                          <a:solidFill>
                            <a:srgbClr val="000000"/>
                          </a:solidFill>
                          <a:effectLst/>
                          <a:latin typeface="Calibri"/>
                          <a:ea typeface="Times New Roman"/>
                          <a:cs typeface="Times New Roman"/>
                        </a:rPr>
                        <a:t>    7 122,00 </a:t>
                      </a:r>
                      <a:endParaRPr lang="en-ZA"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07000"/>
                        </a:lnSpc>
                      </a:pPr>
                      <a:endParaRPr lang="en-ZA" sz="1100">
                        <a:effectLst/>
                        <a:latin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07000"/>
                        </a:lnSpc>
                        <a:spcAft>
                          <a:spcPts val="0"/>
                        </a:spcAft>
                      </a:pPr>
                      <a:r>
                        <a:rPr lang="en-US" sz="1100">
                          <a:solidFill>
                            <a:srgbClr val="000000"/>
                          </a:solidFill>
                          <a:effectLst/>
                          <a:latin typeface="Calibri"/>
                          <a:ea typeface="Times New Roman"/>
                          <a:cs typeface="Times New Roman"/>
                        </a:rPr>
                        <a:t>13%</a:t>
                      </a:r>
                      <a:endParaRPr lang="en-ZA"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02148">
                <a:tc>
                  <a:txBody>
                    <a:bodyPr/>
                    <a:lstStyle/>
                    <a:p>
                      <a:pPr algn="l">
                        <a:lnSpc>
                          <a:spcPct val="107000"/>
                        </a:lnSpc>
                        <a:spcAft>
                          <a:spcPts val="0"/>
                        </a:spcAft>
                      </a:pPr>
                      <a:r>
                        <a:rPr lang="en-US" sz="1100">
                          <a:solidFill>
                            <a:srgbClr val="000000"/>
                          </a:solidFill>
                          <a:effectLst/>
                          <a:latin typeface="Calibri"/>
                          <a:ea typeface="Times New Roman"/>
                          <a:cs typeface="Times New Roman"/>
                        </a:rPr>
                        <a:t>Water</a:t>
                      </a:r>
                      <a:endParaRPr lang="en-ZA"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07000"/>
                        </a:lnSpc>
                      </a:pPr>
                      <a:endParaRPr lang="en-ZA" sz="1100">
                        <a:effectLst/>
                        <a:latin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07000"/>
                        </a:lnSpc>
                        <a:spcAft>
                          <a:spcPts val="0"/>
                        </a:spcAft>
                      </a:pPr>
                      <a:r>
                        <a:rPr lang="en-US" sz="1100">
                          <a:solidFill>
                            <a:srgbClr val="000000"/>
                          </a:solidFill>
                          <a:effectLst/>
                          <a:latin typeface="Calibri"/>
                          <a:ea typeface="Times New Roman"/>
                          <a:cs typeface="Times New Roman"/>
                        </a:rPr>
                        <a:t>        9 722,00 </a:t>
                      </a:r>
                      <a:endParaRPr lang="en-ZA"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07000"/>
                        </a:lnSpc>
                      </a:pPr>
                      <a:endParaRPr lang="en-ZA" sz="1100">
                        <a:effectLst/>
                        <a:latin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07000"/>
                        </a:lnSpc>
                        <a:spcAft>
                          <a:spcPts val="0"/>
                        </a:spcAft>
                      </a:pPr>
                      <a:r>
                        <a:rPr lang="en-US" sz="1100">
                          <a:solidFill>
                            <a:srgbClr val="000000"/>
                          </a:solidFill>
                          <a:effectLst/>
                          <a:latin typeface="Calibri"/>
                          <a:ea typeface="Times New Roman"/>
                          <a:cs typeface="Times New Roman"/>
                        </a:rPr>
                        <a:t> 10 732,00 </a:t>
                      </a:r>
                      <a:endParaRPr lang="en-ZA"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07000"/>
                        </a:lnSpc>
                      </a:pPr>
                      <a:endParaRPr lang="en-ZA" sz="1100">
                        <a:effectLst/>
                        <a:latin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07000"/>
                        </a:lnSpc>
                        <a:spcAft>
                          <a:spcPts val="0"/>
                        </a:spcAft>
                      </a:pPr>
                      <a:r>
                        <a:rPr lang="en-US" sz="1100">
                          <a:solidFill>
                            <a:srgbClr val="000000"/>
                          </a:solidFill>
                          <a:effectLst/>
                          <a:latin typeface="Calibri"/>
                          <a:ea typeface="Times New Roman"/>
                          <a:cs typeface="Times New Roman"/>
                        </a:rPr>
                        <a:t>10%</a:t>
                      </a:r>
                      <a:endParaRPr lang="en-ZA"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02148">
                <a:tc>
                  <a:txBody>
                    <a:bodyPr/>
                    <a:lstStyle/>
                    <a:p>
                      <a:pPr algn="l">
                        <a:lnSpc>
                          <a:spcPct val="107000"/>
                        </a:lnSpc>
                        <a:spcAft>
                          <a:spcPts val="0"/>
                        </a:spcAft>
                      </a:pPr>
                      <a:r>
                        <a:rPr lang="en-US" sz="1100">
                          <a:solidFill>
                            <a:srgbClr val="000000"/>
                          </a:solidFill>
                          <a:effectLst/>
                          <a:latin typeface="Calibri"/>
                          <a:ea typeface="Times New Roman"/>
                          <a:cs typeface="Times New Roman"/>
                        </a:rPr>
                        <a:t>Sanitation</a:t>
                      </a:r>
                      <a:endParaRPr lang="en-ZA"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07000"/>
                        </a:lnSpc>
                      </a:pPr>
                      <a:endParaRPr lang="en-ZA" sz="1100">
                        <a:effectLst/>
                        <a:latin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07000"/>
                        </a:lnSpc>
                        <a:spcAft>
                          <a:spcPts val="0"/>
                        </a:spcAft>
                      </a:pPr>
                      <a:r>
                        <a:rPr lang="en-US" sz="1100">
                          <a:solidFill>
                            <a:srgbClr val="000000"/>
                          </a:solidFill>
                          <a:effectLst/>
                          <a:latin typeface="Calibri"/>
                          <a:ea typeface="Times New Roman"/>
                          <a:cs typeface="Times New Roman"/>
                        </a:rPr>
                        <a:t>        7 937,00 </a:t>
                      </a:r>
                      <a:endParaRPr lang="en-ZA"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07000"/>
                        </a:lnSpc>
                      </a:pPr>
                      <a:endParaRPr lang="en-ZA" sz="1100">
                        <a:effectLst/>
                        <a:latin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07000"/>
                        </a:lnSpc>
                        <a:spcAft>
                          <a:spcPts val="0"/>
                        </a:spcAft>
                      </a:pPr>
                      <a:r>
                        <a:rPr lang="en-US" sz="1100">
                          <a:solidFill>
                            <a:srgbClr val="000000"/>
                          </a:solidFill>
                          <a:effectLst/>
                          <a:latin typeface="Calibri"/>
                          <a:ea typeface="Times New Roman"/>
                          <a:cs typeface="Times New Roman"/>
                        </a:rPr>
                        <a:t>    8 651,00 </a:t>
                      </a:r>
                      <a:endParaRPr lang="en-ZA"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07000"/>
                        </a:lnSpc>
                      </a:pPr>
                      <a:endParaRPr lang="en-ZA" sz="1100">
                        <a:effectLst/>
                        <a:latin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07000"/>
                        </a:lnSpc>
                        <a:spcAft>
                          <a:spcPts val="0"/>
                        </a:spcAft>
                      </a:pPr>
                      <a:r>
                        <a:rPr lang="en-US" sz="1100">
                          <a:solidFill>
                            <a:srgbClr val="000000"/>
                          </a:solidFill>
                          <a:effectLst/>
                          <a:latin typeface="Calibri"/>
                          <a:ea typeface="Times New Roman"/>
                          <a:cs typeface="Times New Roman"/>
                        </a:rPr>
                        <a:t>9%</a:t>
                      </a:r>
                      <a:endParaRPr lang="en-ZA"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02148">
                <a:tc>
                  <a:txBody>
                    <a:bodyPr/>
                    <a:lstStyle/>
                    <a:p>
                      <a:pPr algn="l">
                        <a:lnSpc>
                          <a:spcPct val="107000"/>
                        </a:lnSpc>
                        <a:spcAft>
                          <a:spcPts val="0"/>
                        </a:spcAft>
                      </a:pPr>
                      <a:r>
                        <a:rPr lang="en-US" sz="1100">
                          <a:solidFill>
                            <a:srgbClr val="000000"/>
                          </a:solidFill>
                          <a:effectLst/>
                          <a:latin typeface="Calibri"/>
                          <a:ea typeface="Times New Roman"/>
                          <a:cs typeface="Times New Roman"/>
                        </a:rPr>
                        <a:t>Refuse</a:t>
                      </a:r>
                      <a:endParaRPr lang="en-ZA"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a:lnSpc>
                          <a:spcPct val="107000"/>
                        </a:lnSpc>
                      </a:pPr>
                      <a:endParaRPr lang="en-ZA" sz="1100">
                        <a:effectLst/>
                        <a:latin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07000"/>
                        </a:lnSpc>
                        <a:spcAft>
                          <a:spcPts val="0"/>
                        </a:spcAft>
                      </a:pPr>
                      <a:r>
                        <a:rPr lang="en-US" sz="1100">
                          <a:solidFill>
                            <a:srgbClr val="000000"/>
                          </a:solidFill>
                          <a:effectLst/>
                          <a:latin typeface="Calibri"/>
                          <a:ea typeface="Times New Roman"/>
                          <a:cs typeface="Times New Roman"/>
                        </a:rPr>
                        <a:t>        6 654,00 </a:t>
                      </a:r>
                      <a:endParaRPr lang="en-ZA"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a:lnSpc>
                          <a:spcPct val="107000"/>
                        </a:lnSpc>
                      </a:pPr>
                      <a:endParaRPr lang="en-ZA" sz="1100">
                        <a:effectLst/>
                        <a:latin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07000"/>
                        </a:lnSpc>
                        <a:spcAft>
                          <a:spcPts val="0"/>
                        </a:spcAft>
                      </a:pPr>
                      <a:r>
                        <a:rPr lang="en-US" sz="1100">
                          <a:solidFill>
                            <a:srgbClr val="000000"/>
                          </a:solidFill>
                          <a:effectLst/>
                          <a:latin typeface="Calibri"/>
                          <a:ea typeface="Times New Roman"/>
                          <a:cs typeface="Times New Roman"/>
                        </a:rPr>
                        <a:t>    7 252,00 </a:t>
                      </a:r>
                      <a:endParaRPr lang="en-ZA"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a:lnSpc>
                          <a:spcPct val="107000"/>
                        </a:lnSpc>
                      </a:pPr>
                      <a:endParaRPr lang="en-ZA" sz="1100">
                        <a:effectLst/>
                        <a:latin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07000"/>
                        </a:lnSpc>
                        <a:spcAft>
                          <a:spcPts val="0"/>
                        </a:spcAft>
                      </a:pPr>
                      <a:r>
                        <a:rPr lang="en-US" sz="1100">
                          <a:solidFill>
                            <a:srgbClr val="000000"/>
                          </a:solidFill>
                          <a:effectLst/>
                          <a:latin typeface="Calibri"/>
                          <a:ea typeface="Times New Roman"/>
                          <a:cs typeface="Times New Roman"/>
                        </a:rPr>
                        <a:t>9%</a:t>
                      </a:r>
                      <a:endParaRPr lang="en-ZA"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317692">
                <a:tc>
                  <a:txBody>
                    <a:bodyPr/>
                    <a:lstStyle/>
                    <a:p>
                      <a:pPr algn="l">
                        <a:lnSpc>
                          <a:spcPct val="107000"/>
                        </a:lnSpc>
                      </a:pPr>
                      <a:endParaRPr lang="en-ZA" sz="1100">
                        <a:effectLst/>
                        <a:latin typeface="Calibri"/>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a:lnSpc>
                          <a:spcPct val="107000"/>
                        </a:lnSpc>
                      </a:pPr>
                      <a:endParaRPr lang="en-ZA" sz="1100">
                        <a:effectLst/>
                        <a:latin typeface="Calibri"/>
                      </a:endParaRPr>
                    </a:p>
                  </a:txBody>
                  <a:tcPr marL="68580" marR="68580" marT="0" marB="0" anchor="b">
                    <a:lnL>
                      <a:noFill/>
                    </a:lnL>
                    <a:lnR>
                      <a:noFill/>
                    </a:lnR>
                    <a:lnT>
                      <a:noFill/>
                    </a:lnT>
                    <a:lnB>
                      <a:noFill/>
                    </a:lnB>
                  </a:tcPr>
                </a:tc>
                <a:tc>
                  <a:txBody>
                    <a:bodyPr/>
                    <a:lstStyle/>
                    <a:p>
                      <a:pPr algn="l">
                        <a:lnSpc>
                          <a:spcPct val="107000"/>
                        </a:lnSpc>
                        <a:spcAft>
                          <a:spcPts val="0"/>
                        </a:spcAft>
                      </a:pPr>
                      <a:r>
                        <a:rPr lang="en-US" sz="1100">
                          <a:solidFill>
                            <a:srgbClr val="000000"/>
                          </a:solidFill>
                          <a:effectLst/>
                          <a:latin typeface="Calibri"/>
                          <a:ea typeface="Times New Roman"/>
                          <a:cs typeface="Times New Roman"/>
                        </a:rPr>
                        <a:t>     30 603,00 </a:t>
                      </a:r>
                      <a:endParaRPr lang="en-ZA" sz="1100">
                        <a:effectLst/>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l">
                        <a:lnSpc>
                          <a:spcPct val="107000"/>
                        </a:lnSpc>
                      </a:pPr>
                      <a:endParaRPr lang="en-ZA" sz="1100">
                        <a:effectLst/>
                        <a:latin typeface="Calibri"/>
                      </a:endParaRPr>
                    </a:p>
                  </a:txBody>
                  <a:tcPr marL="68580" marR="68580" marT="0" marB="0" anchor="b">
                    <a:lnL>
                      <a:noFill/>
                    </a:lnL>
                    <a:lnR>
                      <a:noFill/>
                    </a:lnR>
                    <a:lnT>
                      <a:noFill/>
                    </a:lnT>
                    <a:lnB>
                      <a:noFill/>
                    </a:lnB>
                  </a:tcPr>
                </a:tc>
                <a:tc>
                  <a:txBody>
                    <a:bodyPr/>
                    <a:lstStyle/>
                    <a:p>
                      <a:pPr algn="l">
                        <a:lnSpc>
                          <a:spcPct val="107000"/>
                        </a:lnSpc>
                        <a:spcAft>
                          <a:spcPts val="0"/>
                        </a:spcAft>
                      </a:pPr>
                      <a:r>
                        <a:rPr lang="en-US" sz="1100">
                          <a:solidFill>
                            <a:srgbClr val="000000"/>
                          </a:solidFill>
                          <a:effectLst/>
                          <a:latin typeface="Calibri"/>
                          <a:ea typeface="Times New Roman"/>
                          <a:cs typeface="Times New Roman"/>
                        </a:rPr>
                        <a:t> 33 757,00 </a:t>
                      </a:r>
                      <a:endParaRPr lang="en-ZA" sz="1100">
                        <a:effectLst/>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l">
                        <a:lnSpc>
                          <a:spcPct val="107000"/>
                        </a:lnSpc>
                      </a:pPr>
                      <a:endParaRPr lang="en-ZA" sz="1100">
                        <a:effectLst/>
                        <a:latin typeface="Calibri"/>
                      </a:endParaRPr>
                    </a:p>
                  </a:txBody>
                  <a:tcPr marL="68580" marR="68580" marT="0" marB="0" anchor="b">
                    <a:lnL>
                      <a:noFill/>
                    </a:lnL>
                    <a:lnR>
                      <a:noFill/>
                    </a:lnR>
                    <a:lnT>
                      <a:noFill/>
                    </a:lnT>
                    <a:lnB>
                      <a:noFill/>
                    </a:lnB>
                  </a:tcPr>
                </a:tc>
                <a:tc>
                  <a:txBody>
                    <a:bodyPr/>
                    <a:lstStyle/>
                    <a:p>
                      <a:pPr algn="r">
                        <a:lnSpc>
                          <a:spcPct val="107000"/>
                        </a:lnSpc>
                        <a:spcAft>
                          <a:spcPts val="0"/>
                        </a:spcAft>
                      </a:pPr>
                      <a:r>
                        <a:rPr lang="en-US" sz="1100" dirty="0">
                          <a:solidFill>
                            <a:srgbClr val="000000"/>
                          </a:solidFill>
                          <a:effectLst/>
                          <a:latin typeface="Calibri"/>
                          <a:ea typeface="Times New Roman"/>
                          <a:cs typeface="Times New Roman"/>
                        </a:rPr>
                        <a:t>10%</a:t>
                      </a:r>
                      <a:endParaRPr lang="en-ZA" sz="1100" dirty="0">
                        <a:effectLst/>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75130975"/>
      </p:ext>
    </p:extLst>
  </p:cSld>
  <p:clrMapOvr>
    <a:masterClrMapping/>
  </p:clrMapOvr>
  <p:transition spd="med">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ontent Placeholder 2"/>
          <p:cNvSpPr>
            <a:spLocks noGrp="1"/>
          </p:cNvSpPr>
          <p:nvPr>
            <p:ph idx="1"/>
          </p:nvPr>
        </p:nvSpPr>
        <p:spPr>
          <a:xfrm>
            <a:off x="0" y="2204864"/>
            <a:ext cx="9144000" cy="4576936"/>
          </a:xfrm>
        </p:spPr>
        <p:txBody>
          <a:bodyPr/>
          <a:lstStyle/>
          <a:p>
            <a:pPr marL="342900">
              <a:spcAft>
                <a:spcPts val="0"/>
              </a:spcAft>
              <a:buFont typeface="Arial" panose="020B0604020202020204" pitchFamily="34" charset="0"/>
              <a:buChar char="•"/>
            </a:pPr>
            <a:r>
              <a:rPr lang="en-ZA" sz="1800" dirty="0" smtClean="0">
                <a:solidFill>
                  <a:schemeClr val="tx1"/>
                </a:solidFill>
                <a:ea typeface="Calibri"/>
                <a:cs typeface="Times New Roman"/>
              </a:rPr>
              <a:t>We have honourable Chairperson, conducted detailed studies on the actual costs of providing electricity, water and sanitation in various municipalities versus what is provided for in the equitable share.</a:t>
            </a:r>
          </a:p>
          <a:p>
            <a:pPr marL="342900">
              <a:spcAft>
                <a:spcPts val="0"/>
              </a:spcAft>
              <a:buFont typeface="Arial" panose="020B0604020202020204" pitchFamily="34" charset="0"/>
              <a:buChar char="•"/>
            </a:pPr>
            <a:r>
              <a:rPr lang="en-ZA" sz="1800" dirty="0" smtClean="0">
                <a:solidFill>
                  <a:schemeClr val="tx1"/>
                </a:solidFill>
                <a:ea typeface="Calibri"/>
                <a:cs typeface="Times New Roman"/>
              </a:rPr>
              <a:t>Indications are that by and large, the LGES falls far shorter of the actual cost:</a:t>
            </a:r>
          </a:p>
          <a:p>
            <a:pPr marL="342900">
              <a:spcAft>
                <a:spcPts val="0"/>
              </a:spcAft>
              <a:buFont typeface="Arial" panose="020B0604020202020204" pitchFamily="34" charset="0"/>
              <a:buChar char="•"/>
            </a:pPr>
            <a:endParaRPr lang="en-ZA" sz="1800" dirty="0" smtClean="0">
              <a:solidFill>
                <a:schemeClr val="tx1"/>
              </a:solidFill>
              <a:ea typeface="Calibri"/>
              <a:cs typeface="Times New Roman"/>
            </a:endParaRPr>
          </a:p>
          <a:p>
            <a:pPr marL="742950" lvl="1" eaLnBrk="1" fontAlgn="auto" hangingPunct="1">
              <a:spcBef>
                <a:spcPts val="0"/>
              </a:spcBef>
              <a:spcAft>
                <a:spcPts val="0"/>
              </a:spcAft>
              <a:buClrTx/>
              <a:buSzTx/>
            </a:pPr>
            <a:r>
              <a:rPr lang="en-ZA" sz="1800" kern="1200" dirty="0">
                <a:solidFill>
                  <a:srgbClr val="000000"/>
                </a:solidFill>
              </a:rPr>
              <a:t>The shortfall in the 2014 ES allocation for Electricity was R 3.56 billion, or 62.2 % of the ES, with the calculated cost being R 9.3 billion </a:t>
            </a:r>
            <a:endParaRPr lang="en-ZA" sz="1800" kern="1200" dirty="0" smtClean="0">
              <a:solidFill>
                <a:srgbClr val="000000"/>
              </a:solidFill>
            </a:endParaRPr>
          </a:p>
          <a:p>
            <a:pPr marL="742950" lvl="1" eaLnBrk="1" fontAlgn="auto" hangingPunct="1">
              <a:spcBef>
                <a:spcPts val="0"/>
              </a:spcBef>
              <a:spcAft>
                <a:spcPts val="0"/>
              </a:spcAft>
              <a:buClrTx/>
              <a:buSzTx/>
            </a:pPr>
            <a:endParaRPr lang="en-ZA" sz="1800" kern="1200" dirty="0">
              <a:solidFill>
                <a:srgbClr val="000000"/>
              </a:solidFill>
            </a:endParaRPr>
          </a:p>
          <a:p>
            <a:pPr marL="742950" lvl="1" eaLnBrk="1" fontAlgn="auto" hangingPunct="1">
              <a:spcBef>
                <a:spcPts val="0"/>
              </a:spcBef>
              <a:spcAft>
                <a:spcPts val="0"/>
              </a:spcAft>
              <a:buClrTx/>
              <a:buSzTx/>
            </a:pPr>
            <a:r>
              <a:rPr lang="en-ZA" sz="1800" kern="1200" dirty="0">
                <a:solidFill>
                  <a:srgbClr val="000000"/>
                </a:solidFill>
              </a:rPr>
              <a:t>The shortfall in the 2014 ES allocation for Water compared to the calculated cost of R 9.4 billion was R 638 million, or 7.3% of the </a:t>
            </a:r>
            <a:r>
              <a:rPr lang="en-ZA" sz="1800" kern="1200" dirty="0" smtClean="0">
                <a:solidFill>
                  <a:srgbClr val="000000"/>
                </a:solidFill>
              </a:rPr>
              <a:t>ES</a:t>
            </a:r>
          </a:p>
          <a:p>
            <a:pPr marL="742950" lvl="1" eaLnBrk="1" fontAlgn="auto" hangingPunct="1">
              <a:spcBef>
                <a:spcPts val="0"/>
              </a:spcBef>
              <a:spcAft>
                <a:spcPts val="0"/>
              </a:spcAft>
              <a:buClrTx/>
              <a:buSzTx/>
            </a:pPr>
            <a:endParaRPr lang="en-ZA" sz="1800" kern="1200" dirty="0">
              <a:solidFill>
                <a:srgbClr val="000000"/>
              </a:solidFill>
            </a:endParaRPr>
          </a:p>
          <a:p>
            <a:pPr marL="742950" lvl="1" eaLnBrk="1" fontAlgn="auto" hangingPunct="1">
              <a:spcBef>
                <a:spcPts val="0"/>
              </a:spcBef>
              <a:spcAft>
                <a:spcPts val="0"/>
              </a:spcAft>
              <a:buClrTx/>
              <a:buSzTx/>
            </a:pPr>
            <a:r>
              <a:rPr lang="en-ZA" sz="1800" kern="1200" dirty="0">
                <a:solidFill>
                  <a:srgbClr val="000000"/>
                </a:solidFill>
              </a:rPr>
              <a:t>The 2014 ES allocation for Sanitation was R 951 million (13 %) more than the calculated cost of R 6.4 billion</a:t>
            </a:r>
          </a:p>
          <a:p>
            <a:pPr marL="342900">
              <a:spcAft>
                <a:spcPts val="0"/>
              </a:spcAft>
              <a:buFont typeface="Arial" panose="020B0604020202020204" pitchFamily="34" charset="0"/>
              <a:buChar char="•"/>
            </a:pPr>
            <a:r>
              <a:rPr lang="en-ZA" sz="1800" dirty="0" smtClean="0">
                <a:solidFill>
                  <a:schemeClr val="tx1"/>
                </a:solidFill>
                <a:ea typeface="Calibri"/>
                <a:cs typeface="Times New Roman"/>
              </a:rPr>
              <a:t>These are matters that we intend taking up with Treasury</a:t>
            </a:r>
          </a:p>
          <a:p>
            <a:pPr marL="342900">
              <a:spcAft>
                <a:spcPts val="0"/>
              </a:spcAft>
              <a:buFont typeface="Arial" panose="020B0604020202020204" pitchFamily="34" charset="0"/>
              <a:buChar char="•"/>
            </a:pPr>
            <a:endParaRPr lang="en-ZA" sz="1800" b="1" dirty="0">
              <a:solidFill>
                <a:schemeClr val="tx1"/>
              </a:solidFill>
              <a:ea typeface="Calibri"/>
              <a:cs typeface="Times New Roman"/>
            </a:endParaRPr>
          </a:p>
        </p:txBody>
      </p:sp>
      <p:sp>
        <p:nvSpPr>
          <p:cNvPr id="4" name="Title 1"/>
          <p:cNvSpPr txBox="1">
            <a:spLocks/>
          </p:cNvSpPr>
          <p:nvPr/>
        </p:nvSpPr>
        <p:spPr bwMode="auto">
          <a:xfrm>
            <a:off x="2590800" y="838200"/>
            <a:ext cx="5257800" cy="1143000"/>
          </a:xfrm>
          <a:prstGeom prst="rect">
            <a:avLst/>
          </a:prstGeom>
          <a:noFill/>
          <a:ln w="12700">
            <a:noFill/>
            <a:miter lim="800000"/>
            <a:headEnd/>
            <a:tailEnd/>
          </a:ln>
        </p:spPr>
        <p:txBody>
          <a:bodyPr lIns="50800" tIns="50800" bIns="50800" anchor="ctr"/>
          <a:lstStyle>
            <a:defPPr>
              <a:defRPr lang="en-US"/>
            </a:defPPr>
            <a:lvl1pPr marL="39688" indent="-39688" algn="ctr" eaLnBrk="0" hangingPunct="0">
              <a:defRPr sz="3600" b="1" kern="0">
                <a:solidFill>
                  <a:schemeClr val="tx1"/>
                </a:solidFill>
                <a:latin typeface="+mj-lt"/>
                <a:ea typeface="+mj-ea"/>
                <a:cs typeface="+mj-cs"/>
              </a:defRPr>
            </a:lvl1pPr>
          </a:lstStyle>
          <a:p>
            <a:r>
              <a:rPr lang="en-ZA" sz="2400" dirty="0" smtClean="0">
                <a:solidFill>
                  <a:srgbClr val="000000"/>
                </a:solidFill>
                <a:sym typeface="Arial" charset="0"/>
              </a:rPr>
              <a:t>Major Changes / Additions in the 2015 </a:t>
            </a:r>
            <a:r>
              <a:rPr lang="en-ZA" sz="2400" dirty="0" err="1" smtClean="0">
                <a:solidFill>
                  <a:srgbClr val="000000"/>
                </a:solidFill>
                <a:sym typeface="Arial" charset="0"/>
              </a:rPr>
              <a:t>DoR</a:t>
            </a:r>
            <a:r>
              <a:rPr lang="en-ZA" sz="2400" dirty="0" smtClean="0">
                <a:solidFill>
                  <a:srgbClr val="000000"/>
                </a:solidFill>
                <a:sym typeface="Arial" charset="0"/>
              </a:rPr>
              <a:t> </a:t>
            </a:r>
            <a:endParaRPr lang="en-ZA" sz="2400" dirty="0">
              <a:solidFill>
                <a:srgbClr val="000000"/>
              </a:solidFill>
              <a:sym typeface="Arial" charset="0"/>
            </a:endParaRPr>
          </a:p>
        </p:txBody>
      </p:sp>
      <p:sp>
        <p:nvSpPr>
          <p:cNvPr id="5" name="Slide Number Placeholder 4"/>
          <p:cNvSpPr>
            <a:spLocks noGrp="1"/>
          </p:cNvSpPr>
          <p:nvPr>
            <p:ph type="sldNum" sz="quarter" idx="10"/>
          </p:nvPr>
        </p:nvSpPr>
        <p:spPr/>
        <p:txBody>
          <a:bodyPr/>
          <a:lstStyle/>
          <a:p>
            <a:pPr>
              <a:defRPr/>
            </a:pPr>
            <a:fld id="{600E9ACD-F826-4898-87D4-66AE87CD4CBD}" type="slidenum">
              <a:rPr lang="en-US" smtClean="0"/>
              <a:pPr>
                <a:defRPr/>
              </a:pPr>
              <a:t>8</a:t>
            </a:fld>
            <a:endParaRPr lang="en-US"/>
          </a:p>
        </p:txBody>
      </p:sp>
    </p:spTree>
    <p:extLst>
      <p:ext uri="{BB962C8B-B14F-4D97-AF65-F5344CB8AC3E}">
        <p14:creationId xmlns:p14="http://schemas.microsoft.com/office/powerpoint/2010/main" xmlns="" val="438210330"/>
      </p:ext>
    </p:extLst>
  </p:cSld>
  <p:clrMapOvr>
    <a:masterClrMapping/>
  </p:clrMapOvr>
  <p:transition spd="med">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ontent Placeholder 2"/>
          <p:cNvSpPr>
            <a:spLocks noGrp="1"/>
          </p:cNvSpPr>
          <p:nvPr>
            <p:ph idx="1"/>
          </p:nvPr>
        </p:nvSpPr>
        <p:spPr>
          <a:xfrm>
            <a:off x="0" y="2060848"/>
            <a:ext cx="9144000" cy="4797152"/>
          </a:xfrm>
        </p:spPr>
        <p:txBody>
          <a:bodyPr/>
          <a:lstStyle/>
          <a:p>
            <a:pPr marL="342900" algn="just">
              <a:spcAft>
                <a:spcPts val="0"/>
              </a:spcAft>
              <a:buFont typeface="Arial" panose="020B0604020202020204" pitchFamily="34" charset="0"/>
              <a:buChar char="•"/>
            </a:pPr>
            <a:r>
              <a:rPr lang="en-ZA" sz="1800" b="1" dirty="0" smtClean="0">
                <a:solidFill>
                  <a:schemeClr val="tx1"/>
                </a:solidFill>
                <a:ea typeface="Calibri"/>
                <a:cs typeface="Times New Roman"/>
              </a:rPr>
              <a:t>Salga notes and welcomes the support provided by the budget to the cities through the following measures:</a:t>
            </a:r>
          </a:p>
          <a:p>
            <a:pPr marL="692150" lvl="1" algn="just">
              <a:spcAft>
                <a:spcPts val="0"/>
              </a:spcAft>
              <a:buFont typeface="Arial" panose="020B0604020202020204" pitchFamily="34" charset="0"/>
              <a:buChar char="•"/>
            </a:pPr>
            <a:r>
              <a:rPr lang="en-ZA" sz="1800" dirty="0" smtClean="0">
                <a:solidFill>
                  <a:schemeClr val="tx1"/>
                </a:solidFill>
                <a:ea typeface="Calibri"/>
                <a:cs typeface="Times New Roman"/>
              </a:rPr>
              <a:t>Modifying the infrastructure grant system by reducing the number of grants, introducing more flexible grant conditions and increasing the certainty of transfers over a longer time period</a:t>
            </a:r>
          </a:p>
          <a:p>
            <a:pPr marL="692150" lvl="1" algn="just">
              <a:spcAft>
                <a:spcPts val="0"/>
              </a:spcAft>
              <a:buFont typeface="Arial" panose="020B0604020202020204" pitchFamily="34" charset="0"/>
              <a:buChar char="•"/>
            </a:pPr>
            <a:r>
              <a:rPr lang="en-ZA" sz="1800" dirty="0" smtClean="0">
                <a:solidFill>
                  <a:schemeClr val="tx1"/>
                </a:solidFill>
                <a:ea typeface="Calibri"/>
                <a:cs typeface="Times New Roman"/>
              </a:rPr>
              <a:t>Refocusing the Neighbourhood Development Partnership Program to support the development of economic hubs in large urban townships</a:t>
            </a:r>
          </a:p>
          <a:p>
            <a:pPr marL="692150" lvl="1" algn="just">
              <a:spcAft>
                <a:spcPts val="0"/>
              </a:spcAft>
              <a:buFont typeface="Arial" panose="020B0604020202020204" pitchFamily="34" charset="0"/>
              <a:buChar char="•"/>
            </a:pPr>
            <a:r>
              <a:rPr lang="en-ZA" sz="1800" dirty="0" smtClean="0">
                <a:solidFill>
                  <a:schemeClr val="tx1"/>
                </a:solidFill>
                <a:ea typeface="Calibri"/>
                <a:cs typeface="Times New Roman"/>
              </a:rPr>
              <a:t>Reforming the system of development charges to improve the fairness and transparency, and reduce delays in infrastructure provision for private land developments</a:t>
            </a:r>
          </a:p>
          <a:p>
            <a:pPr marL="692150" lvl="1" algn="just">
              <a:spcAft>
                <a:spcPts val="0"/>
              </a:spcAft>
              <a:buFont typeface="Arial" panose="020B0604020202020204" pitchFamily="34" charset="0"/>
              <a:buChar char="•"/>
            </a:pPr>
            <a:r>
              <a:rPr lang="en-ZA" sz="1800" dirty="0" smtClean="0">
                <a:solidFill>
                  <a:schemeClr val="tx1"/>
                </a:solidFill>
                <a:ea typeface="Calibri"/>
                <a:cs typeface="Times New Roman"/>
              </a:rPr>
              <a:t>Reviewing the sustainability of existing own-revenue sources for metro municipalities</a:t>
            </a:r>
          </a:p>
          <a:p>
            <a:pPr marL="692150" lvl="1" algn="just">
              <a:spcAft>
                <a:spcPts val="0"/>
              </a:spcAft>
              <a:buFont typeface="Arial" panose="020B0604020202020204" pitchFamily="34" charset="0"/>
              <a:buChar char="•"/>
            </a:pPr>
            <a:r>
              <a:rPr lang="en-ZA" sz="1800" dirty="0" smtClean="0">
                <a:solidFill>
                  <a:schemeClr val="tx1"/>
                </a:solidFill>
                <a:ea typeface="Calibri"/>
                <a:cs typeface="Times New Roman"/>
              </a:rPr>
              <a:t>Expanding opportunities for private investment in municipal infrastructure through the DBSA increasing its origination of longer term loans</a:t>
            </a:r>
          </a:p>
          <a:p>
            <a:pPr marL="692150" lvl="1" algn="just">
              <a:spcAft>
                <a:spcPts val="0"/>
              </a:spcAft>
              <a:buFont typeface="Arial" panose="020B0604020202020204" pitchFamily="34" charset="0"/>
              <a:buChar char="•"/>
            </a:pPr>
            <a:r>
              <a:rPr lang="en-ZA" sz="1800" dirty="0" smtClean="0">
                <a:solidFill>
                  <a:schemeClr val="tx1"/>
                </a:solidFill>
                <a:ea typeface="Calibri"/>
                <a:cs typeface="Times New Roman"/>
              </a:rPr>
              <a:t>Project preparation facility provided in partnership with DBSA</a:t>
            </a:r>
            <a:endParaRPr lang="en-ZA" sz="1800" dirty="0">
              <a:solidFill>
                <a:schemeClr val="tx1"/>
              </a:solidFill>
              <a:ea typeface="Calibri"/>
              <a:cs typeface="Times New Roman"/>
            </a:endParaRPr>
          </a:p>
          <a:p>
            <a:pPr marL="0" indent="0">
              <a:spcAft>
                <a:spcPts val="0"/>
              </a:spcAft>
              <a:buNone/>
            </a:pPr>
            <a:r>
              <a:rPr lang="en-ZA" sz="1800" dirty="0" smtClean="0">
                <a:solidFill>
                  <a:schemeClr val="tx1"/>
                </a:solidFill>
                <a:ea typeface="Calibri"/>
                <a:cs typeface="Times New Roman"/>
              </a:rPr>
              <a:t>       </a:t>
            </a:r>
            <a:endParaRPr lang="en-ZA" sz="1800" dirty="0" smtClean="0">
              <a:solidFill>
                <a:schemeClr val="tx1"/>
              </a:solidFill>
            </a:endParaRPr>
          </a:p>
        </p:txBody>
      </p:sp>
      <p:sp>
        <p:nvSpPr>
          <p:cNvPr id="4" name="Title 1"/>
          <p:cNvSpPr txBox="1">
            <a:spLocks/>
          </p:cNvSpPr>
          <p:nvPr/>
        </p:nvSpPr>
        <p:spPr bwMode="auto">
          <a:xfrm>
            <a:off x="2590800" y="838200"/>
            <a:ext cx="5257800" cy="1143000"/>
          </a:xfrm>
          <a:prstGeom prst="rect">
            <a:avLst/>
          </a:prstGeom>
          <a:noFill/>
          <a:ln w="12700">
            <a:noFill/>
            <a:miter lim="800000"/>
            <a:headEnd/>
            <a:tailEnd/>
          </a:ln>
        </p:spPr>
        <p:txBody>
          <a:bodyPr lIns="50800" tIns="50800" bIns="50800" anchor="ctr"/>
          <a:lstStyle>
            <a:defPPr>
              <a:defRPr lang="en-US"/>
            </a:defPPr>
            <a:lvl1pPr marL="39688" indent="-39688" algn="ctr" eaLnBrk="0" hangingPunct="0">
              <a:defRPr sz="3600" b="1" kern="0">
                <a:solidFill>
                  <a:schemeClr val="tx1"/>
                </a:solidFill>
                <a:latin typeface="+mj-lt"/>
                <a:ea typeface="+mj-ea"/>
                <a:cs typeface="+mj-cs"/>
              </a:defRPr>
            </a:lvl1pPr>
          </a:lstStyle>
          <a:p>
            <a:r>
              <a:rPr lang="en-ZA" sz="2400" dirty="0" smtClean="0">
                <a:solidFill>
                  <a:schemeClr val="tx2"/>
                </a:solidFill>
                <a:sym typeface="Arial" charset="0"/>
              </a:rPr>
              <a:t>Major Changes / Additions in the 2015 </a:t>
            </a:r>
            <a:r>
              <a:rPr lang="en-ZA" sz="2400" dirty="0" err="1" smtClean="0">
                <a:solidFill>
                  <a:schemeClr val="tx2"/>
                </a:solidFill>
                <a:sym typeface="Arial" charset="0"/>
              </a:rPr>
              <a:t>DoR</a:t>
            </a:r>
            <a:r>
              <a:rPr lang="en-ZA" sz="2400" dirty="0" smtClean="0">
                <a:solidFill>
                  <a:schemeClr val="tx2"/>
                </a:solidFill>
                <a:sym typeface="Arial" charset="0"/>
              </a:rPr>
              <a:t> </a:t>
            </a:r>
            <a:endParaRPr lang="en-ZA" sz="2400" dirty="0">
              <a:solidFill>
                <a:schemeClr val="tx2"/>
              </a:solidFill>
              <a:sym typeface="Arial" charset="0"/>
            </a:endParaRPr>
          </a:p>
        </p:txBody>
      </p:sp>
      <p:sp>
        <p:nvSpPr>
          <p:cNvPr id="5" name="Slide Number Placeholder 4"/>
          <p:cNvSpPr>
            <a:spLocks noGrp="1"/>
          </p:cNvSpPr>
          <p:nvPr>
            <p:ph type="sldNum" sz="quarter" idx="10"/>
          </p:nvPr>
        </p:nvSpPr>
        <p:spPr/>
        <p:txBody>
          <a:bodyPr/>
          <a:lstStyle/>
          <a:p>
            <a:pPr>
              <a:defRPr/>
            </a:pPr>
            <a:fld id="{600E9ACD-F826-4898-87D4-66AE87CD4CBD}" type="slidenum">
              <a:rPr lang="en-US" smtClean="0"/>
              <a:pPr>
                <a:defRPr/>
              </a:pPr>
              <a:t>9</a:t>
            </a:fld>
            <a:endParaRPr lang="en-US"/>
          </a:p>
        </p:txBody>
      </p:sp>
    </p:spTree>
    <p:extLst>
      <p:ext uri="{BB962C8B-B14F-4D97-AF65-F5344CB8AC3E}">
        <p14:creationId xmlns:p14="http://schemas.microsoft.com/office/powerpoint/2010/main" xmlns="" val="3780827245"/>
      </p:ext>
    </p:extLst>
  </p:cSld>
  <p:clrMapOvr>
    <a:masterClrMapping/>
  </p:clrMapOvr>
  <p:transition spd="med">
    <p:wipe dir="d"/>
  </p:transition>
  <p:timing>
    <p:tnLst>
      <p:par>
        <p:cTn id="1" dur="indefinite" restart="never" nodeType="tmRoot"/>
      </p:par>
    </p:tnLst>
  </p:timing>
</p:sld>
</file>

<file path=ppt/theme/theme1.xml><?xml version="1.0" encoding="utf-8"?>
<a:theme xmlns:a="http://schemas.openxmlformats.org/drawingml/2006/main" name="Office Theme">
  <a:themeElements>
    <a:clrScheme name="">
      <a:dk1>
        <a:srgbClr val="000000"/>
      </a:dk1>
      <a:lt1>
        <a:srgbClr val="FFFFFF"/>
      </a:lt1>
      <a:dk2>
        <a:srgbClr val="000000"/>
      </a:dk2>
      <a:lt2>
        <a:srgbClr val="808080"/>
      </a:lt2>
      <a:accent1>
        <a:srgbClr val="4F81BD"/>
      </a:accent1>
      <a:accent2>
        <a:srgbClr val="333399"/>
      </a:accent2>
      <a:accent3>
        <a:srgbClr val="FFFFFF"/>
      </a:accent3>
      <a:accent4>
        <a:srgbClr val="000000"/>
      </a:accent4>
      <a:accent5>
        <a:srgbClr val="B2C1DB"/>
      </a:accent5>
      <a:accent6>
        <a:srgbClr val="2D2D8A"/>
      </a:accent6>
      <a:hlink>
        <a:srgbClr val="009999"/>
      </a:hlink>
      <a:folHlink>
        <a:srgbClr val="99CC00"/>
      </a:folHlink>
    </a:clrScheme>
    <a:fontScheme name="Office Theme">
      <a:majorFont>
        <a:latin typeface="Arial"/>
        <a:ea typeface="ヒラギノ角ゴ ProN W6"/>
        <a:cs typeface="ヒラギノ角ゴ ProN W6"/>
      </a:majorFont>
      <a:minorFont>
        <a:latin typeface="Arial"/>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4F81BD"/>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rgbClr val="000000"/>
            </a:solidFill>
            <a:effectLst/>
            <a:latin typeface="Calibri" charset="0"/>
            <a:ea typeface="ヒラギノ角ゴ ProN W3" charset="-128"/>
            <a:cs typeface="ヒラギノ角ゴ ProN W3" charset="-128"/>
            <a:sym typeface="Calibri" charset="0"/>
          </a:defRPr>
        </a:defPPr>
      </a:lstStyle>
    </a:spDef>
    <a:lnDef>
      <a:spPr bwMode="auto">
        <a:xfrm>
          <a:off x="0" y="0"/>
          <a:ext cx="1" cy="1"/>
        </a:xfrm>
        <a:custGeom>
          <a:avLst/>
          <a:gdLst/>
          <a:ahLst/>
          <a:cxnLst/>
          <a:rect l="0" t="0" r="0" b="0"/>
          <a:pathLst/>
        </a:custGeom>
        <a:solidFill>
          <a:srgbClr val="4F81BD"/>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rgbClr val="000000"/>
            </a:solidFill>
            <a:effectLst/>
            <a:latin typeface="Calibri" charset="0"/>
            <a:ea typeface="ヒラギノ角ゴ ProN W3" charset="-128"/>
            <a:cs typeface="ヒラギノ角ゴ ProN W3" charset="-128"/>
            <a:sym typeface="Calibri"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xt Slid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Text Slide">
      <a:majorFont>
        <a:latin typeface="Arial"/>
        <a:ea typeface="ヒラギノ角ゴ ProN W6"/>
        <a:cs typeface="ヒラギノ角ゴ ProN W6"/>
      </a:majorFont>
      <a:minorFont>
        <a:latin typeface="Arial"/>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4F81BD"/>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rgbClr val="000000"/>
            </a:solidFill>
            <a:effectLst/>
            <a:latin typeface="Calibri" charset="0"/>
            <a:ea typeface="ヒラギノ角ゴ ProN W3" charset="-128"/>
            <a:cs typeface="ヒラギノ角ゴ ProN W3" charset="-128"/>
            <a:sym typeface="Calibri" charset="0"/>
          </a:defRPr>
        </a:defPPr>
      </a:lstStyle>
    </a:spDef>
    <a:lnDef>
      <a:spPr bwMode="auto">
        <a:xfrm>
          <a:off x="0" y="0"/>
          <a:ext cx="1" cy="1"/>
        </a:xfrm>
        <a:custGeom>
          <a:avLst/>
          <a:gdLst/>
          <a:ahLst/>
          <a:cxnLst/>
          <a:rect l="0" t="0" r="0" b="0"/>
          <a:pathLst/>
        </a:custGeom>
        <a:solidFill>
          <a:srgbClr val="4F81BD"/>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rgbClr val="000000"/>
            </a:solidFill>
            <a:effectLst/>
            <a:latin typeface="Calibri" charset="0"/>
            <a:ea typeface="ヒラギノ角ゴ ProN W3" charset="-128"/>
            <a:cs typeface="ヒラギノ角ゴ ProN W3" charset="-128"/>
            <a:sym typeface="Calibri" charset="0"/>
          </a:defRPr>
        </a:defPPr>
      </a:lstStyle>
    </a:lnDef>
  </a:objectDefaults>
  <a:extraClrSchemeLst>
    <a:extraClrScheme>
      <a:clrScheme name="Text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Text Slide">
  <a:themeElements>
    <a:clrScheme name="">
      <a:dk1>
        <a:srgbClr val="000000"/>
      </a:dk1>
      <a:lt1>
        <a:srgbClr val="FFFFFF"/>
      </a:lt1>
      <a:dk2>
        <a:srgbClr val="000000"/>
      </a:dk2>
      <a:lt2>
        <a:srgbClr val="808080"/>
      </a:lt2>
      <a:accent1>
        <a:srgbClr val="4F81BD"/>
      </a:accent1>
      <a:accent2>
        <a:srgbClr val="333399"/>
      </a:accent2>
      <a:accent3>
        <a:srgbClr val="FFFFFF"/>
      </a:accent3>
      <a:accent4>
        <a:srgbClr val="000000"/>
      </a:accent4>
      <a:accent5>
        <a:srgbClr val="B2C1DB"/>
      </a:accent5>
      <a:accent6>
        <a:srgbClr val="2D2D8A"/>
      </a:accent6>
      <a:hlink>
        <a:srgbClr val="009999"/>
      </a:hlink>
      <a:folHlink>
        <a:srgbClr val="99CC00"/>
      </a:folHlink>
    </a:clrScheme>
    <a:fontScheme name="Text Slide">
      <a:majorFont>
        <a:latin typeface="Arial"/>
        <a:ea typeface="ヒラギノ角ゴ ProN W6"/>
        <a:cs typeface="ヒラギノ角ゴ ProN W6"/>
      </a:majorFont>
      <a:minorFont>
        <a:latin typeface="Arial"/>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4F81BD"/>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rgbClr val="000000"/>
            </a:solidFill>
            <a:effectLst/>
            <a:latin typeface="Calibri" charset="0"/>
            <a:ea typeface="ヒラギノ角ゴ ProN W3" charset="-128"/>
            <a:cs typeface="ヒラギノ角ゴ ProN W3" charset="-128"/>
            <a:sym typeface="Calibri" charset="0"/>
          </a:defRPr>
        </a:defPPr>
      </a:lstStyle>
    </a:spDef>
    <a:lnDef>
      <a:spPr bwMode="auto">
        <a:xfrm>
          <a:off x="0" y="0"/>
          <a:ext cx="1" cy="1"/>
        </a:xfrm>
        <a:custGeom>
          <a:avLst/>
          <a:gdLst/>
          <a:ahLst/>
          <a:cxnLst/>
          <a:rect l="0" t="0" r="0" b="0"/>
          <a:pathLst/>
        </a:custGeom>
        <a:solidFill>
          <a:srgbClr val="4F81BD"/>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rgbClr val="000000"/>
            </a:solidFill>
            <a:effectLst/>
            <a:latin typeface="Calibri" charset="0"/>
            <a:ea typeface="ヒラギノ角ゴ ProN W3" charset="-128"/>
            <a:cs typeface="ヒラギノ角ゴ ProN W3" charset="-128"/>
            <a:sym typeface="Calibri" charset="0"/>
          </a:defRPr>
        </a:defPPr>
      </a:lstStyle>
    </a:lnDef>
  </a:objectDefaults>
  <a:extraClrSchemeLst>
    <a:extraClrScheme>
      <a:clrScheme name="Text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4316</TotalTime>
  <Pages>0</Pages>
  <Words>2125</Words>
  <Characters>0</Characters>
  <Application>Microsoft Office PowerPoint</Application>
  <PresentationFormat>On-screen Show (4:3)</PresentationFormat>
  <Lines>0</Lines>
  <Paragraphs>194</Paragraphs>
  <Slides>17</Slides>
  <Notes>0</Notes>
  <HiddenSlides>0</HiddenSlides>
  <MMClips>0</MMClips>
  <ScaleCrop>false</ScaleCrop>
  <HeadingPairs>
    <vt:vector size="4" baseType="variant">
      <vt:variant>
        <vt:lpstr>Theme</vt:lpstr>
      </vt:variant>
      <vt:variant>
        <vt:i4>3</vt:i4>
      </vt:variant>
      <vt:variant>
        <vt:lpstr>Slide Titles</vt:lpstr>
      </vt:variant>
      <vt:variant>
        <vt:i4>17</vt:i4>
      </vt:variant>
    </vt:vector>
  </HeadingPairs>
  <TitlesOfParts>
    <vt:vector size="20" baseType="lpstr">
      <vt:lpstr>Office Theme</vt:lpstr>
      <vt:lpstr>Text Slide</vt:lpstr>
      <vt:lpstr>1_Text Slide</vt:lpstr>
      <vt:lpstr> Comments on the 2015 DoR    Standing Committees on Appropriations   06 March 2015  by    Councillor Subesh Pillay </vt:lpstr>
      <vt:lpstr>Introduction </vt:lpstr>
      <vt:lpstr>Slide 3</vt:lpstr>
      <vt:lpstr>Slide 4</vt:lpstr>
      <vt:lpstr>Slide 5</vt:lpstr>
      <vt:lpstr>Slide 6</vt:lpstr>
      <vt:lpstr>Basket of Services Adjustments</vt:lpstr>
      <vt:lpstr>Slide 8</vt:lpstr>
      <vt:lpstr>Slide 9</vt:lpstr>
      <vt:lpstr>Slide 10</vt:lpstr>
      <vt:lpstr> Major Changes / Additions in the  2015 DoR  </vt:lpstr>
      <vt:lpstr>Slide 12</vt:lpstr>
      <vt:lpstr>Successes and challenges</vt:lpstr>
      <vt:lpstr>Other Issues</vt:lpstr>
      <vt:lpstr>Slide 15</vt:lpstr>
      <vt:lpstr>SALGAs take on BEPPs</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Raymond Qhawe Nkomo</dc:creator>
  <cp:lastModifiedBy>User</cp:lastModifiedBy>
  <cp:revision>308</cp:revision>
  <cp:lastPrinted>2014-03-03T09:05:34Z</cp:lastPrinted>
  <dcterms:modified xsi:type="dcterms:W3CDTF">2015-03-06T11:46:13Z</dcterms:modified>
</cp:coreProperties>
</file>