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6461" r:id="rId1"/>
    <p:sldMasterId id="2147486538" r:id="rId2"/>
  </p:sldMasterIdLst>
  <p:notesMasterIdLst>
    <p:notesMasterId r:id="rId56"/>
  </p:notesMasterIdLst>
  <p:handoutMasterIdLst>
    <p:handoutMasterId r:id="rId57"/>
  </p:handoutMasterIdLst>
  <p:sldIdLst>
    <p:sldId id="379" r:id="rId3"/>
    <p:sldId id="361" r:id="rId4"/>
    <p:sldId id="362" r:id="rId5"/>
    <p:sldId id="363" r:id="rId6"/>
    <p:sldId id="364" r:id="rId7"/>
    <p:sldId id="365" r:id="rId8"/>
    <p:sldId id="366" r:id="rId9"/>
    <p:sldId id="367" r:id="rId10"/>
    <p:sldId id="368" r:id="rId11"/>
    <p:sldId id="369" r:id="rId12"/>
    <p:sldId id="370" r:id="rId13"/>
    <p:sldId id="371" r:id="rId14"/>
    <p:sldId id="372" r:id="rId15"/>
    <p:sldId id="373" r:id="rId16"/>
    <p:sldId id="374" r:id="rId17"/>
    <p:sldId id="375" r:id="rId18"/>
    <p:sldId id="376" r:id="rId19"/>
    <p:sldId id="377" r:id="rId20"/>
    <p:sldId id="378" r:id="rId21"/>
    <p:sldId id="398" r:id="rId22"/>
    <p:sldId id="342" r:id="rId23"/>
    <p:sldId id="343" r:id="rId24"/>
    <p:sldId id="344" r:id="rId25"/>
    <p:sldId id="349" r:id="rId26"/>
    <p:sldId id="339" r:id="rId27"/>
    <p:sldId id="340" r:id="rId28"/>
    <p:sldId id="357" r:id="rId29"/>
    <p:sldId id="356" r:id="rId30"/>
    <p:sldId id="347" r:id="rId31"/>
    <p:sldId id="353" r:id="rId32"/>
    <p:sldId id="358" r:id="rId33"/>
    <p:sldId id="346" r:id="rId34"/>
    <p:sldId id="341" r:id="rId35"/>
    <p:sldId id="336" r:id="rId36"/>
    <p:sldId id="337" r:id="rId37"/>
    <p:sldId id="359" r:id="rId38"/>
    <p:sldId id="380" r:id="rId39"/>
    <p:sldId id="381" r:id="rId40"/>
    <p:sldId id="382" r:id="rId41"/>
    <p:sldId id="383" r:id="rId42"/>
    <p:sldId id="384" r:id="rId43"/>
    <p:sldId id="385" r:id="rId44"/>
    <p:sldId id="386" r:id="rId45"/>
    <p:sldId id="387" r:id="rId46"/>
    <p:sldId id="388" r:id="rId47"/>
    <p:sldId id="389" r:id="rId48"/>
    <p:sldId id="390" r:id="rId49"/>
    <p:sldId id="391" r:id="rId50"/>
    <p:sldId id="392" r:id="rId51"/>
    <p:sldId id="393" r:id="rId52"/>
    <p:sldId id="394" r:id="rId53"/>
    <p:sldId id="395" r:id="rId54"/>
    <p:sldId id="396" r:id="rId55"/>
  </p:sldIdLst>
  <p:sldSz cx="9906000" cy="6858000" type="A4"/>
  <p:notesSz cx="7099300" cy="10234613"/>
  <p:embeddedFontLst>
    <p:embeddedFont>
      <p:font typeface="Calibri" pitchFamily="34" charset="0"/>
      <p:regular r:id="rId58"/>
      <p:bold r:id="rId59"/>
      <p:italic r:id="rId60"/>
      <p:boldItalic r:id="rId61"/>
    </p:embeddedFont>
    <p:embeddedFont>
      <p:font typeface="Wingdings 3" pitchFamily="18" charset="2"/>
      <p:regular r:id="rId62"/>
    </p:embeddedFont>
    <p:embeddedFont>
      <p:font typeface="MS PGothic" charset="-128"/>
      <p:regular r:id="rId63"/>
    </p:embeddedFont>
    <p:embeddedFont>
      <p:font typeface="Arial Rounded MT Bold" pitchFamily="34" charset="0"/>
      <p:regular r:id="rId64"/>
    </p:embeddedFont>
    <p:embeddedFont>
      <p:font typeface="Gill Sans MT" pitchFamily="34" charset="0"/>
      <p:regular r:id="rId65"/>
      <p:bold r:id="rId66"/>
      <p:italic r:id="rId67"/>
      <p:boldItalic r:id="rId68"/>
    </p:embeddedFont>
    <p:embeddedFont>
      <p:font typeface="Times" pitchFamily="18" charset="0"/>
      <p:regular r:id="rId69"/>
      <p:bold r:id="rId70"/>
      <p:italic r:id="rId71"/>
      <p:boldItalic r:id="rId72"/>
    </p:embeddedFont>
    <p:embeddedFont>
      <p:font typeface="Arial Unicode MS" pitchFamily="34" charset="-128"/>
      <p:regular r:id="rId73"/>
    </p:embeddedFont>
    <p:embeddedFont>
      <p:font typeface="Trebuchet MS" pitchFamily="34" charset="0"/>
      <p:regular r:id="rId74"/>
      <p:bold r:id="rId75"/>
      <p:italic r:id="rId76"/>
      <p:boldItalic r:id="rId77"/>
    </p:embeddedFont>
    <p:embeddedFont>
      <p:font typeface="Lucida Sans Unicode" pitchFamily="34" charset="0"/>
      <p:regular r:id="rId78"/>
    </p:embeddedFont>
    <p:embeddedFont>
      <p:font typeface="Arial Narrow" pitchFamily="34" charset="0"/>
      <p:regular r:id="rId79"/>
      <p:bold r:id="rId80"/>
      <p:italic r:id="rId81"/>
      <p:boldItalic r:id="rId82"/>
    </p:embeddedFont>
    <p:embeddedFont>
      <p:font typeface="DejaVu Sans" pitchFamily="34" charset="2"/>
      <p:regular r:id="rId83"/>
      <p:bold r:id="rId84"/>
      <p:italic r:id="rId85"/>
      <p:boldItalic r:id="rId86"/>
    </p:embeddedFont>
  </p:embeddedFontLst>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Arial" pitchFamily="34" charset="0"/>
      </a:defRPr>
    </a:lvl1pPr>
    <a:lvl2pPr marL="388938" indent="68263" algn="l" rtl="0" fontAlgn="base">
      <a:spcBef>
        <a:spcPct val="0"/>
      </a:spcBef>
      <a:spcAft>
        <a:spcPct val="0"/>
      </a:spcAft>
      <a:defRPr sz="2000" kern="1200">
        <a:solidFill>
          <a:schemeClr val="tx1"/>
        </a:solidFill>
        <a:latin typeface="Times New Roman" pitchFamily="18" charset="0"/>
        <a:ea typeface="+mn-ea"/>
        <a:cs typeface="Arial" pitchFamily="34" charset="0"/>
      </a:defRPr>
    </a:lvl2pPr>
    <a:lvl3pPr marL="777875" indent="136525" algn="l" rtl="0" fontAlgn="base">
      <a:spcBef>
        <a:spcPct val="0"/>
      </a:spcBef>
      <a:spcAft>
        <a:spcPct val="0"/>
      </a:spcAft>
      <a:defRPr sz="2000" kern="1200">
        <a:solidFill>
          <a:schemeClr val="tx1"/>
        </a:solidFill>
        <a:latin typeface="Times New Roman" pitchFamily="18" charset="0"/>
        <a:ea typeface="+mn-ea"/>
        <a:cs typeface="Arial" pitchFamily="34" charset="0"/>
      </a:defRPr>
    </a:lvl3pPr>
    <a:lvl4pPr marL="1168400" indent="203200" algn="l" rtl="0" fontAlgn="base">
      <a:spcBef>
        <a:spcPct val="0"/>
      </a:spcBef>
      <a:spcAft>
        <a:spcPct val="0"/>
      </a:spcAft>
      <a:defRPr sz="2000" kern="1200">
        <a:solidFill>
          <a:schemeClr val="tx1"/>
        </a:solidFill>
        <a:latin typeface="Times New Roman" pitchFamily="18" charset="0"/>
        <a:ea typeface="+mn-ea"/>
        <a:cs typeface="Arial" pitchFamily="34" charset="0"/>
      </a:defRPr>
    </a:lvl4pPr>
    <a:lvl5pPr marL="1557338" indent="271463" algn="l" rtl="0" fontAlgn="base">
      <a:spcBef>
        <a:spcPct val="0"/>
      </a:spcBef>
      <a:spcAft>
        <a:spcPct val="0"/>
      </a:spcAft>
      <a:defRPr sz="2000" kern="1200">
        <a:solidFill>
          <a:schemeClr val="tx1"/>
        </a:solidFill>
        <a:latin typeface="Times New Roman" pitchFamily="18" charset="0"/>
        <a:ea typeface="+mn-ea"/>
        <a:cs typeface="Arial" pitchFamily="34" charset="0"/>
      </a:defRPr>
    </a:lvl5pPr>
    <a:lvl6pPr marL="2286000" algn="l" defTabSz="914400" rtl="0" eaLnBrk="1" latinLnBrk="0" hangingPunct="1">
      <a:defRPr sz="2000" kern="1200">
        <a:solidFill>
          <a:schemeClr val="tx1"/>
        </a:solidFill>
        <a:latin typeface="Times New Roman" pitchFamily="18" charset="0"/>
        <a:ea typeface="+mn-ea"/>
        <a:cs typeface="Arial" pitchFamily="34" charset="0"/>
      </a:defRPr>
    </a:lvl6pPr>
    <a:lvl7pPr marL="2743200" algn="l" defTabSz="914400" rtl="0" eaLnBrk="1" latinLnBrk="0" hangingPunct="1">
      <a:defRPr sz="2000" kern="1200">
        <a:solidFill>
          <a:schemeClr val="tx1"/>
        </a:solidFill>
        <a:latin typeface="Times New Roman" pitchFamily="18" charset="0"/>
        <a:ea typeface="+mn-ea"/>
        <a:cs typeface="Arial" pitchFamily="34" charset="0"/>
      </a:defRPr>
    </a:lvl7pPr>
    <a:lvl8pPr marL="3200400" algn="l" defTabSz="914400" rtl="0" eaLnBrk="1" latinLnBrk="0" hangingPunct="1">
      <a:defRPr sz="2000" kern="1200">
        <a:solidFill>
          <a:schemeClr val="tx1"/>
        </a:solidFill>
        <a:latin typeface="Times New Roman" pitchFamily="18" charset="0"/>
        <a:ea typeface="+mn-ea"/>
        <a:cs typeface="Arial" pitchFamily="34" charset="0"/>
      </a:defRPr>
    </a:lvl8pPr>
    <a:lvl9pPr marL="3657600" algn="l" defTabSz="914400" rtl="0" eaLnBrk="1" latinLnBrk="0" hangingPunct="1">
      <a:defRPr sz="2000" kern="1200">
        <a:solidFill>
          <a:schemeClr val="tx1"/>
        </a:solidFill>
        <a:latin typeface="Times New Roman" pitchFamily="18" charset="0"/>
        <a:ea typeface="+mn-ea"/>
        <a:cs typeface="Arial" pitchFamily="34" charset="0"/>
      </a:defRPr>
    </a:lvl9pPr>
  </p:defaultTextStyle>
  <p:extLst>
    <p:ext uri="{EFAFB233-063F-42B5-8137-9DF3F51BA10A}">
      <p15:sldGuideLst xmlns="" xmlns:p15="http://schemas.microsoft.com/office/powerpoint/2012/main">
        <p15:guide id="1" orient="horz" pos="777" userDrawn="1">
          <p15:clr>
            <a:srgbClr val="A4A3A4"/>
          </p15:clr>
        </p15:guide>
        <p15:guide id="2" orient="horz" pos="461">
          <p15:clr>
            <a:srgbClr val="A4A3A4"/>
          </p15:clr>
        </p15:guide>
        <p15:guide id="3" orient="horz" pos="1321" userDrawn="1">
          <p15:clr>
            <a:srgbClr val="A4A3A4"/>
          </p15:clr>
        </p15:guide>
        <p15:guide id="4" orient="horz" pos="3880">
          <p15:clr>
            <a:srgbClr val="A4A3A4"/>
          </p15:clr>
        </p15:guide>
        <p15:guide id="5" orient="horz" pos="592">
          <p15:clr>
            <a:srgbClr val="A4A3A4"/>
          </p15:clr>
        </p15:guide>
        <p15:guide id="6" orient="horz" pos="2183" userDrawn="1">
          <p15:clr>
            <a:srgbClr val="A4A3A4"/>
          </p15:clr>
        </p15:guide>
        <p15:guide id="7" orient="horz" pos="1570" userDrawn="1">
          <p15:clr>
            <a:srgbClr val="A4A3A4"/>
          </p15:clr>
        </p15:guide>
        <p15:guide id="8" orient="horz" pos="3146">
          <p15:clr>
            <a:srgbClr val="A4A3A4"/>
          </p15:clr>
        </p15:guide>
        <p15:guide id="9" pos="133">
          <p15:clr>
            <a:srgbClr val="A4A3A4"/>
          </p15:clr>
        </p15:guide>
        <p15:guide id="10" pos="1805">
          <p15:clr>
            <a:srgbClr val="A4A3A4"/>
          </p15:clr>
        </p15:guide>
        <p15:guide id="11" pos="5978" userDrawn="1">
          <p15:clr>
            <a:srgbClr val="A4A3A4"/>
          </p15:clr>
        </p15:guide>
        <p15:guide id="12" pos="3120">
          <p15:clr>
            <a:srgbClr val="A4A3A4"/>
          </p15:clr>
        </p15:guide>
        <p15:guide id="13" pos="4742">
          <p15:clr>
            <a:srgbClr val="A4A3A4"/>
          </p15:clr>
        </p15:guide>
        <p15:guide id="14" pos="2009" userDrawn="1">
          <p15:clr>
            <a:srgbClr val="A4A3A4"/>
          </p15:clr>
        </p15:guide>
        <p15:guide id="15" pos="4531">
          <p15:clr>
            <a:srgbClr val="A4A3A4"/>
          </p15:clr>
        </p15:guide>
        <p15:guide id="16" pos="300">
          <p15:clr>
            <a:srgbClr val="A4A3A4"/>
          </p15:clr>
        </p15:guide>
        <p15:guide id="17" pos="2651">
          <p15:clr>
            <a:srgbClr val="A4A3A4"/>
          </p15:clr>
        </p15:guide>
        <p15:guide id="18" pos="1643">
          <p15:clr>
            <a:srgbClr val="A4A3A4"/>
          </p15:clr>
        </p15:guide>
      </p15:sldGuideLst>
    </p:ext>
    <p:ext uri="{2D200454-40CA-4A62-9FC3-DE9A4176ACB9}">
      <p15:notesGuideLst xmlns="" xmlns:p15="http://schemas.microsoft.com/office/powerpoint/2012/main">
        <p15:guide id="1" orient="horz" pos="3225">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 id="1" name="Gerhard" initials="G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E9900"/>
    <a:srgbClr val="FE0002"/>
    <a:srgbClr val="537191"/>
    <a:srgbClr val="31CDCC"/>
    <a:srgbClr val="339968"/>
    <a:srgbClr val="9ACC03"/>
    <a:srgbClr val="CCECFF"/>
    <a:srgbClr val="3FCDFF"/>
    <a:srgbClr val="F29A00"/>
    <a:srgbClr val="A8B2B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12" autoAdjust="0"/>
    <p:restoredTop sz="99524" autoAdjust="0"/>
  </p:normalViewPr>
  <p:slideViewPr>
    <p:cSldViewPr snapToGrid="0" showGuides="1">
      <p:cViewPr varScale="1">
        <p:scale>
          <a:sx n="69" d="100"/>
          <a:sy n="69" d="100"/>
        </p:scale>
        <p:origin x="-348" y="-90"/>
      </p:cViewPr>
      <p:guideLst>
        <p:guide orient="horz" pos="777"/>
        <p:guide orient="horz" pos="461"/>
        <p:guide orient="horz" pos="1321"/>
        <p:guide orient="horz" pos="3880"/>
        <p:guide orient="horz" pos="592"/>
        <p:guide orient="horz" pos="2183"/>
        <p:guide orient="horz" pos="1570"/>
        <p:guide orient="horz" pos="3146"/>
        <p:guide pos="133"/>
        <p:guide pos="1805"/>
        <p:guide pos="5978"/>
        <p:guide pos="3120"/>
        <p:guide pos="4742"/>
        <p:guide pos="2009"/>
        <p:guide pos="4531"/>
        <p:guide pos="300"/>
      </p:guideLst>
    </p:cSldViewPr>
  </p:slideViewPr>
  <p:outlineViewPr>
    <p:cViewPr>
      <p:scale>
        <a:sx n="33" d="100"/>
        <a:sy n="33" d="100"/>
      </p:scale>
      <p:origin x="0" y="110"/>
    </p:cViewPr>
  </p:outlineViewPr>
  <p:notesTextViewPr>
    <p:cViewPr>
      <p:scale>
        <a:sx n="3" d="2"/>
        <a:sy n="3" d="2"/>
      </p:scale>
      <p:origin x="0" y="0"/>
    </p:cViewPr>
  </p:notesTextViewPr>
  <p:sorterViewPr>
    <p:cViewPr varScale="1">
      <p:scale>
        <a:sx n="1" d="1"/>
        <a:sy n="1" d="1"/>
      </p:scale>
      <p:origin x="0" y="9678"/>
    </p:cViewPr>
  </p:sorterViewPr>
  <p:notesViewPr>
    <p:cSldViewPr snapToGrid="0" showGuides="1">
      <p:cViewPr>
        <p:scale>
          <a:sx n="100" d="100"/>
          <a:sy n="100" d="100"/>
        </p:scale>
        <p:origin x="-2246" y="1008"/>
      </p:cViewPr>
      <p:guideLst>
        <p:guide orient="horz" pos="3225"/>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font" Target="fonts/font19.fntdata"/><Relationship Id="rId84" Type="http://schemas.openxmlformats.org/officeDocument/2006/relationships/font" Target="fonts/font27.fntdata"/><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font" Target="fonts/font22.fntdata"/><Relationship Id="rId87"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font" Target="fonts/font4.fntdata"/><Relationship Id="rId82" Type="http://schemas.openxmlformats.org/officeDocument/2006/relationships/font" Target="fonts/font25.fntdata"/><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font" Target="fonts/font2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font" Target="fonts/font26.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86" Type="http://schemas.openxmlformats.org/officeDocument/2006/relationships/font" Target="fonts/font29.fntdata"/><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0A4D23-A1EA-46F1-BDE2-33E91106514E}" type="doc">
      <dgm:prSet loTypeId="urn:microsoft.com/office/officeart/2005/8/layout/hChevron3" loCatId="process" qsTypeId="urn:microsoft.com/office/officeart/2005/8/quickstyle/simple1" qsCatId="simple" csTypeId="urn:microsoft.com/office/officeart/2005/8/colors/accent1_2" csCatId="accent1" phldr="1"/>
      <dgm:spPr/>
    </dgm:pt>
    <dgm:pt modelId="{21A16FCE-B386-4EE1-AF44-1D34A6D30D7D}">
      <dgm:prSet phldrT="[Text]" custT="1"/>
      <dgm:spPr>
        <a:solidFill>
          <a:srgbClr val="FFC000"/>
        </a:solidFill>
      </dgm:spPr>
      <dgm:t>
        <a:bodyPr/>
        <a:lstStyle/>
        <a:p>
          <a:pPr marL="182563" indent="0" algn="l"/>
          <a:r>
            <a:rPr lang="en-ZA" sz="1800" b="1" dirty="0" smtClean="0"/>
            <a:t>Commercialise South African Innovation</a:t>
          </a:r>
          <a:endParaRPr lang="en-GB" sz="1800" b="1" dirty="0"/>
        </a:p>
      </dgm:t>
    </dgm:pt>
    <dgm:pt modelId="{D75517A9-D94C-431F-BC8E-40E3AC647763}" type="sibTrans" cxnId="{C49B5665-29B9-473D-BB16-735F5CEE27FF}">
      <dgm:prSet/>
      <dgm:spPr/>
      <dgm:t>
        <a:bodyPr/>
        <a:lstStyle/>
        <a:p>
          <a:endParaRPr lang="en-GB" sz="1800" b="1"/>
        </a:p>
      </dgm:t>
    </dgm:pt>
    <dgm:pt modelId="{1B7F07E8-3022-4EA3-9E7D-64BAFFE15156}" type="parTrans" cxnId="{C49B5665-29B9-473D-BB16-735F5CEE27FF}">
      <dgm:prSet/>
      <dgm:spPr/>
      <dgm:t>
        <a:bodyPr/>
        <a:lstStyle/>
        <a:p>
          <a:endParaRPr lang="en-GB" sz="1800" b="1"/>
        </a:p>
      </dgm:t>
    </dgm:pt>
    <dgm:pt modelId="{E288CA53-92D0-480B-8E93-0127C043F540}">
      <dgm:prSet phldrT="[Text]" custT="1"/>
      <dgm:spPr>
        <a:solidFill>
          <a:srgbClr val="FFC000"/>
        </a:solidFill>
      </dgm:spPr>
      <dgm:t>
        <a:bodyPr/>
        <a:lstStyle/>
        <a:p>
          <a:pPr marL="92075" indent="0" algn="l"/>
          <a:r>
            <a:rPr lang="en-ZA" sz="1800" b="1" dirty="0" smtClean="0"/>
            <a:t>Demonstrate </a:t>
          </a:r>
          <a:br>
            <a:rPr lang="en-ZA" sz="1800" b="1" dirty="0" smtClean="0"/>
          </a:br>
          <a:r>
            <a:rPr lang="en-ZA" sz="1800" b="1" dirty="0" smtClean="0"/>
            <a:t>and Validate</a:t>
          </a:r>
          <a:br>
            <a:rPr lang="en-ZA" sz="1800" b="1" dirty="0" smtClean="0"/>
          </a:br>
          <a:r>
            <a:rPr lang="en-ZA" sz="1800" b="1" dirty="0" smtClean="0"/>
            <a:t>Technology</a:t>
          </a:r>
          <a:endParaRPr lang="en-GB" sz="1800" b="1" dirty="0"/>
        </a:p>
      </dgm:t>
    </dgm:pt>
    <dgm:pt modelId="{37526D63-B55B-4C9E-9515-8799E9A2B3CA}" type="sibTrans" cxnId="{C41BFABB-C1AD-485D-AD10-CE0771D1D37D}">
      <dgm:prSet/>
      <dgm:spPr/>
      <dgm:t>
        <a:bodyPr/>
        <a:lstStyle/>
        <a:p>
          <a:endParaRPr lang="en-GB" sz="1800" b="1"/>
        </a:p>
      </dgm:t>
    </dgm:pt>
    <dgm:pt modelId="{A80746EB-DDFD-4DC5-BEA6-007E563F018A}" type="parTrans" cxnId="{C41BFABB-C1AD-485D-AD10-CE0771D1D37D}">
      <dgm:prSet/>
      <dgm:spPr/>
      <dgm:t>
        <a:bodyPr/>
        <a:lstStyle/>
        <a:p>
          <a:endParaRPr lang="en-GB" sz="1800" b="1"/>
        </a:p>
      </dgm:t>
    </dgm:pt>
    <dgm:pt modelId="{9082AA16-5B19-4D7E-95A1-EBB7F562471B}">
      <dgm:prSet phldrT="[Text]" custT="1"/>
      <dgm:spPr>
        <a:solidFill>
          <a:srgbClr val="FFC000"/>
        </a:solidFill>
      </dgm:spPr>
      <dgm:t>
        <a:bodyPr/>
        <a:lstStyle/>
        <a:p>
          <a:pPr marL="92075" indent="0" algn="l"/>
          <a:r>
            <a:rPr lang="en-ZA" sz="1800" b="1" dirty="0" smtClean="0"/>
            <a:t>Establish</a:t>
          </a:r>
          <a:br>
            <a:rPr lang="en-ZA" sz="1800" b="1" dirty="0" smtClean="0"/>
          </a:br>
          <a:r>
            <a:rPr lang="en-ZA" sz="1800" b="1" dirty="0" smtClean="0"/>
            <a:t> R&amp;D Capability at the CoCs</a:t>
          </a:r>
          <a:endParaRPr lang="en-GB" sz="1800" b="1" dirty="0"/>
        </a:p>
      </dgm:t>
    </dgm:pt>
    <dgm:pt modelId="{5020E079-CA9D-4E67-9D09-F87A278DB004}" type="sibTrans" cxnId="{7673865E-39DB-49B8-BE46-844A6A8B5956}">
      <dgm:prSet/>
      <dgm:spPr/>
      <dgm:t>
        <a:bodyPr/>
        <a:lstStyle/>
        <a:p>
          <a:endParaRPr lang="en-GB" sz="1800" b="1"/>
        </a:p>
      </dgm:t>
    </dgm:pt>
    <dgm:pt modelId="{A2FA47A6-9E6E-482F-AD99-01C97D56592B}" type="parTrans" cxnId="{7673865E-39DB-49B8-BE46-844A6A8B5956}">
      <dgm:prSet/>
      <dgm:spPr/>
      <dgm:t>
        <a:bodyPr/>
        <a:lstStyle/>
        <a:p>
          <a:endParaRPr lang="en-GB" sz="1800" b="1"/>
        </a:p>
      </dgm:t>
    </dgm:pt>
    <dgm:pt modelId="{B1FDC459-293F-4607-90D2-98B1F2DEE47B}" type="pres">
      <dgm:prSet presAssocID="{8D0A4D23-A1EA-46F1-BDE2-33E91106514E}" presName="Name0" presStyleCnt="0">
        <dgm:presLayoutVars>
          <dgm:dir/>
          <dgm:resizeHandles val="exact"/>
        </dgm:presLayoutVars>
      </dgm:prSet>
      <dgm:spPr/>
    </dgm:pt>
    <dgm:pt modelId="{0432AEA7-BDAB-40E5-A5FF-2CAEC11AF574}" type="pres">
      <dgm:prSet presAssocID="{9082AA16-5B19-4D7E-95A1-EBB7F562471B}" presName="parTxOnly" presStyleLbl="node1" presStyleIdx="0" presStyleCnt="3" custScaleX="82207" custLinFactNeighborY="-56621">
        <dgm:presLayoutVars>
          <dgm:bulletEnabled val="1"/>
        </dgm:presLayoutVars>
      </dgm:prSet>
      <dgm:spPr/>
      <dgm:t>
        <a:bodyPr/>
        <a:lstStyle/>
        <a:p>
          <a:endParaRPr lang="en-GB"/>
        </a:p>
      </dgm:t>
    </dgm:pt>
    <dgm:pt modelId="{49A63B1F-F144-4E3A-879B-44BA19CDD639}" type="pres">
      <dgm:prSet presAssocID="{5020E079-CA9D-4E67-9D09-F87A278DB004}" presName="parSpace" presStyleCnt="0"/>
      <dgm:spPr/>
    </dgm:pt>
    <dgm:pt modelId="{E20C6AF6-1ECA-4128-A954-8889239FAFCA}" type="pres">
      <dgm:prSet presAssocID="{E288CA53-92D0-480B-8E93-0127C043F540}" presName="parTxOnly" presStyleLbl="node1" presStyleIdx="1" presStyleCnt="3" custScaleX="91177" custLinFactNeighborY="-56621">
        <dgm:presLayoutVars>
          <dgm:bulletEnabled val="1"/>
        </dgm:presLayoutVars>
      </dgm:prSet>
      <dgm:spPr/>
      <dgm:t>
        <a:bodyPr/>
        <a:lstStyle/>
        <a:p>
          <a:endParaRPr lang="en-GB"/>
        </a:p>
      </dgm:t>
    </dgm:pt>
    <dgm:pt modelId="{4635BE8C-02D1-4E8A-9B98-9F4A4040B538}" type="pres">
      <dgm:prSet presAssocID="{37526D63-B55B-4C9E-9515-8799E9A2B3CA}" presName="parSpace" presStyleCnt="0"/>
      <dgm:spPr/>
    </dgm:pt>
    <dgm:pt modelId="{FFC7BE88-AEB6-405C-AC25-ACEEC992AA63}" type="pres">
      <dgm:prSet presAssocID="{21A16FCE-B386-4EE1-AF44-1D34A6D30D7D}" presName="parTxOnly" presStyleLbl="node1" presStyleIdx="2" presStyleCnt="3" custScaleX="74321" custLinFactNeighborX="572" custLinFactNeighborY="-53311">
        <dgm:presLayoutVars>
          <dgm:bulletEnabled val="1"/>
        </dgm:presLayoutVars>
      </dgm:prSet>
      <dgm:spPr/>
      <dgm:t>
        <a:bodyPr/>
        <a:lstStyle/>
        <a:p>
          <a:endParaRPr lang="en-GB"/>
        </a:p>
      </dgm:t>
    </dgm:pt>
  </dgm:ptLst>
  <dgm:cxnLst>
    <dgm:cxn modelId="{6411D772-D960-4221-95D7-FD81D8C1B5FB}" type="presOf" srcId="{E288CA53-92D0-480B-8E93-0127C043F540}" destId="{E20C6AF6-1ECA-4128-A954-8889239FAFCA}" srcOrd="0" destOrd="0" presId="urn:microsoft.com/office/officeart/2005/8/layout/hChevron3"/>
    <dgm:cxn modelId="{7673865E-39DB-49B8-BE46-844A6A8B5956}" srcId="{8D0A4D23-A1EA-46F1-BDE2-33E91106514E}" destId="{9082AA16-5B19-4D7E-95A1-EBB7F562471B}" srcOrd="0" destOrd="0" parTransId="{A2FA47A6-9E6E-482F-AD99-01C97D56592B}" sibTransId="{5020E079-CA9D-4E67-9D09-F87A278DB004}"/>
    <dgm:cxn modelId="{97BA791F-B409-4FAA-B02F-25BFD8CC50C9}" type="presOf" srcId="{8D0A4D23-A1EA-46F1-BDE2-33E91106514E}" destId="{B1FDC459-293F-4607-90D2-98B1F2DEE47B}" srcOrd="0" destOrd="0" presId="urn:microsoft.com/office/officeart/2005/8/layout/hChevron3"/>
    <dgm:cxn modelId="{C49B5665-29B9-473D-BB16-735F5CEE27FF}" srcId="{8D0A4D23-A1EA-46F1-BDE2-33E91106514E}" destId="{21A16FCE-B386-4EE1-AF44-1D34A6D30D7D}" srcOrd="2" destOrd="0" parTransId="{1B7F07E8-3022-4EA3-9E7D-64BAFFE15156}" sibTransId="{D75517A9-D94C-431F-BC8E-40E3AC647763}"/>
    <dgm:cxn modelId="{C41BFABB-C1AD-485D-AD10-CE0771D1D37D}" srcId="{8D0A4D23-A1EA-46F1-BDE2-33E91106514E}" destId="{E288CA53-92D0-480B-8E93-0127C043F540}" srcOrd="1" destOrd="0" parTransId="{A80746EB-DDFD-4DC5-BEA6-007E563F018A}" sibTransId="{37526D63-B55B-4C9E-9515-8799E9A2B3CA}"/>
    <dgm:cxn modelId="{ECEBFDC4-98C9-45CA-B3B0-D0585520C904}" type="presOf" srcId="{21A16FCE-B386-4EE1-AF44-1D34A6D30D7D}" destId="{FFC7BE88-AEB6-405C-AC25-ACEEC992AA63}" srcOrd="0" destOrd="0" presId="urn:microsoft.com/office/officeart/2005/8/layout/hChevron3"/>
    <dgm:cxn modelId="{1D8CC088-561D-438E-AD5E-D64F7C5B8ECE}" type="presOf" srcId="{9082AA16-5B19-4D7E-95A1-EBB7F562471B}" destId="{0432AEA7-BDAB-40E5-A5FF-2CAEC11AF574}" srcOrd="0" destOrd="0" presId="urn:microsoft.com/office/officeart/2005/8/layout/hChevron3"/>
    <dgm:cxn modelId="{D25D97EF-03BC-4593-8B82-528859AE892A}" type="presParOf" srcId="{B1FDC459-293F-4607-90D2-98B1F2DEE47B}" destId="{0432AEA7-BDAB-40E5-A5FF-2CAEC11AF574}" srcOrd="0" destOrd="0" presId="urn:microsoft.com/office/officeart/2005/8/layout/hChevron3"/>
    <dgm:cxn modelId="{61DF376E-9975-44DB-958A-05CEDCD5E5CA}" type="presParOf" srcId="{B1FDC459-293F-4607-90D2-98B1F2DEE47B}" destId="{49A63B1F-F144-4E3A-879B-44BA19CDD639}" srcOrd="1" destOrd="0" presId="urn:microsoft.com/office/officeart/2005/8/layout/hChevron3"/>
    <dgm:cxn modelId="{C7D54DDC-A2DB-47FD-8926-8FB85D899614}" type="presParOf" srcId="{B1FDC459-293F-4607-90D2-98B1F2DEE47B}" destId="{E20C6AF6-1ECA-4128-A954-8889239FAFCA}" srcOrd="2" destOrd="0" presId="urn:microsoft.com/office/officeart/2005/8/layout/hChevron3"/>
    <dgm:cxn modelId="{9F1174B0-71F0-4643-9783-BD1D70EFC3FC}" type="presParOf" srcId="{B1FDC459-293F-4607-90D2-98B1F2DEE47B}" destId="{4635BE8C-02D1-4E8A-9B98-9F4A4040B538}" srcOrd="3" destOrd="0" presId="urn:microsoft.com/office/officeart/2005/8/layout/hChevron3"/>
    <dgm:cxn modelId="{E6E64EE7-2854-4C35-92DB-C9C7E7CD667A}" type="presParOf" srcId="{B1FDC459-293F-4607-90D2-98B1F2DEE47B}" destId="{FFC7BE88-AEB6-405C-AC25-ACEEC992AA63}" srcOrd="4" destOrd="0" presId="urn:microsoft.com/office/officeart/2005/8/layout/hChevron3"/>
  </dgm:cxnLst>
  <dgm:bg/>
  <dgm:whole/>
</dgm:dataModel>
</file>

<file path=ppt/diagrams/data2.xml><?xml version="1.0" encoding="utf-8"?>
<dgm:dataModel xmlns:dgm="http://schemas.openxmlformats.org/drawingml/2006/diagram" xmlns:a="http://schemas.openxmlformats.org/drawingml/2006/main">
  <dgm:ptLst>
    <dgm:pt modelId="{19CF252A-5B8D-4C0B-9269-BE2D59512695}" type="doc">
      <dgm:prSet loTypeId="urn:microsoft.com/office/officeart/2005/8/layout/process1" loCatId="process" qsTypeId="urn:microsoft.com/office/officeart/2005/8/quickstyle/simple1" qsCatId="simple" csTypeId="urn:microsoft.com/office/officeart/2005/8/colors/accent1_2" csCatId="accent1" phldr="1"/>
      <dgm:spPr/>
    </dgm:pt>
    <dgm:pt modelId="{89CEA81A-AFC6-4041-869E-8C56B19BF61A}">
      <dgm:prSet phldrT="[Text]" custT="1"/>
      <dgm:spPr>
        <a:solidFill>
          <a:srgbClr val="3FCDFF"/>
        </a:solidFill>
      </dgm:spPr>
      <dgm:t>
        <a:bodyPr/>
        <a:lstStyle/>
        <a:p>
          <a:r>
            <a:rPr lang="en-ZA" sz="1800" b="1" dirty="0" smtClean="0">
              <a:solidFill>
                <a:srgbClr val="002060"/>
              </a:solidFill>
            </a:rPr>
            <a:t>2008 - 2013</a:t>
          </a:r>
          <a:endParaRPr lang="en-GB" sz="1800" b="1" dirty="0">
            <a:solidFill>
              <a:srgbClr val="002060"/>
            </a:solidFill>
          </a:endParaRPr>
        </a:p>
      </dgm:t>
    </dgm:pt>
    <dgm:pt modelId="{263504A3-4FA7-4D7B-9836-D340706F25F8}" type="parTrans" cxnId="{069B2574-C06F-4282-8C7D-A64FFA597D70}">
      <dgm:prSet/>
      <dgm:spPr/>
      <dgm:t>
        <a:bodyPr/>
        <a:lstStyle/>
        <a:p>
          <a:endParaRPr lang="en-GB"/>
        </a:p>
      </dgm:t>
    </dgm:pt>
    <dgm:pt modelId="{EF25A7A1-5040-4A96-B3FD-DE602A2A45B6}" type="sibTrans" cxnId="{069B2574-C06F-4282-8C7D-A64FFA597D70}">
      <dgm:prSet/>
      <dgm:spPr/>
      <dgm:t>
        <a:bodyPr/>
        <a:lstStyle/>
        <a:p>
          <a:endParaRPr lang="en-GB"/>
        </a:p>
      </dgm:t>
    </dgm:pt>
    <dgm:pt modelId="{7E1A8F56-F4BF-4D7D-8674-AA0DC9D5B3F0}">
      <dgm:prSet phldrT="[Text]" custT="1"/>
      <dgm:spPr>
        <a:solidFill>
          <a:srgbClr val="3FCDFF"/>
        </a:solidFill>
      </dgm:spPr>
      <dgm:t>
        <a:bodyPr/>
        <a:lstStyle/>
        <a:p>
          <a:r>
            <a:rPr lang="en-ZA" sz="1800" b="1" dirty="0" smtClean="0">
              <a:solidFill>
                <a:srgbClr val="002060"/>
              </a:solidFill>
            </a:rPr>
            <a:t>2013 - 2018</a:t>
          </a:r>
          <a:endParaRPr lang="en-GB" sz="1800" b="1" dirty="0">
            <a:solidFill>
              <a:srgbClr val="002060"/>
            </a:solidFill>
          </a:endParaRPr>
        </a:p>
      </dgm:t>
    </dgm:pt>
    <dgm:pt modelId="{71C3D0F7-3C7F-4DA5-83EA-8AC534BC2DA0}" type="parTrans" cxnId="{56028A60-D4DD-43FB-AD85-D47D53C14FF1}">
      <dgm:prSet/>
      <dgm:spPr/>
      <dgm:t>
        <a:bodyPr/>
        <a:lstStyle/>
        <a:p>
          <a:endParaRPr lang="en-GB"/>
        </a:p>
      </dgm:t>
    </dgm:pt>
    <dgm:pt modelId="{2845B070-6BFF-47CA-B283-F263D10F316C}" type="sibTrans" cxnId="{56028A60-D4DD-43FB-AD85-D47D53C14FF1}">
      <dgm:prSet/>
      <dgm:spPr/>
      <dgm:t>
        <a:bodyPr/>
        <a:lstStyle/>
        <a:p>
          <a:endParaRPr lang="en-GB"/>
        </a:p>
      </dgm:t>
    </dgm:pt>
    <dgm:pt modelId="{BA10FB81-4E8D-436F-A2F4-6F16754AD44D}">
      <dgm:prSet phldrT="[Text]" custT="1"/>
      <dgm:spPr>
        <a:solidFill>
          <a:srgbClr val="3FCDFF"/>
        </a:solidFill>
      </dgm:spPr>
      <dgm:t>
        <a:bodyPr/>
        <a:lstStyle/>
        <a:p>
          <a:r>
            <a:rPr lang="en-ZA" sz="1800" b="1" dirty="0" smtClean="0">
              <a:solidFill>
                <a:srgbClr val="002060"/>
              </a:solidFill>
            </a:rPr>
            <a:t>2018 - 2023</a:t>
          </a:r>
          <a:endParaRPr lang="en-GB" sz="1800" b="1" dirty="0">
            <a:solidFill>
              <a:srgbClr val="002060"/>
            </a:solidFill>
          </a:endParaRPr>
        </a:p>
      </dgm:t>
    </dgm:pt>
    <dgm:pt modelId="{0B780278-DE80-4A4C-9B8C-D7ED8DC06D84}" type="parTrans" cxnId="{E156B21A-D954-4633-A5BD-3F03FFB0D97E}">
      <dgm:prSet/>
      <dgm:spPr/>
      <dgm:t>
        <a:bodyPr/>
        <a:lstStyle/>
        <a:p>
          <a:endParaRPr lang="en-GB"/>
        </a:p>
      </dgm:t>
    </dgm:pt>
    <dgm:pt modelId="{CBF5E326-4AD7-4F3C-89BE-8D8258CE8406}" type="sibTrans" cxnId="{E156B21A-D954-4633-A5BD-3F03FFB0D97E}">
      <dgm:prSet/>
      <dgm:spPr/>
      <dgm:t>
        <a:bodyPr/>
        <a:lstStyle/>
        <a:p>
          <a:endParaRPr lang="en-GB"/>
        </a:p>
      </dgm:t>
    </dgm:pt>
    <dgm:pt modelId="{CB172596-FD0B-49DF-8C89-53157F0B9541}" type="pres">
      <dgm:prSet presAssocID="{19CF252A-5B8D-4C0B-9269-BE2D59512695}" presName="Name0" presStyleCnt="0">
        <dgm:presLayoutVars>
          <dgm:dir/>
          <dgm:resizeHandles val="exact"/>
        </dgm:presLayoutVars>
      </dgm:prSet>
      <dgm:spPr/>
    </dgm:pt>
    <dgm:pt modelId="{E0CAD8BD-4E2E-4444-A2CE-E3ECBAFE063A}" type="pres">
      <dgm:prSet presAssocID="{89CEA81A-AFC6-4041-869E-8C56B19BF61A}" presName="node" presStyleLbl="node1" presStyleIdx="0" presStyleCnt="3" custScaleX="156257" custLinFactY="37237" custLinFactNeighborX="-836" custLinFactNeighborY="100000">
        <dgm:presLayoutVars>
          <dgm:bulletEnabled val="1"/>
        </dgm:presLayoutVars>
      </dgm:prSet>
      <dgm:spPr/>
      <dgm:t>
        <a:bodyPr/>
        <a:lstStyle/>
        <a:p>
          <a:endParaRPr lang="en-GB"/>
        </a:p>
      </dgm:t>
    </dgm:pt>
    <dgm:pt modelId="{F167DF75-7334-492B-91C3-8C8E4DD2010F}" type="pres">
      <dgm:prSet presAssocID="{EF25A7A1-5040-4A96-B3FD-DE602A2A45B6}" presName="sibTrans" presStyleLbl="sibTrans2D1" presStyleIdx="0" presStyleCnt="2"/>
      <dgm:spPr/>
      <dgm:t>
        <a:bodyPr/>
        <a:lstStyle/>
        <a:p>
          <a:endParaRPr lang="en-GB"/>
        </a:p>
      </dgm:t>
    </dgm:pt>
    <dgm:pt modelId="{C8FE953C-FB76-4EC4-AFE3-DC5FB0BBB12B}" type="pres">
      <dgm:prSet presAssocID="{EF25A7A1-5040-4A96-B3FD-DE602A2A45B6}" presName="connectorText" presStyleLbl="sibTrans2D1" presStyleIdx="0" presStyleCnt="2"/>
      <dgm:spPr/>
      <dgm:t>
        <a:bodyPr/>
        <a:lstStyle/>
        <a:p>
          <a:endParaRPr lang="en-GB"/>
        </a:p>
      </dgm:t>
    </dgm:pt>
    <dgm:pt modelId="{0E9A32AE-70AB-4C2D-8894-E4A076422526}" type="pres">
      <dgm:prSet presAssocID="{7E1A8F56-F4BF-4D7D-8674-AA0DC9D5B3F0}" presName="node" presStyleLbl="node1" presStyleIdx="1" presStyleCnt="3" custScaleX="155735" custLinFactY="37237" custLinFactNeighborX="-29647" custLinFactNeighborY="100000">
        <dgm:presLayoutVars>
          <dgm:bulletEnabled val="1"/>
        </dgm:presLayoutVars>
      </dgm:prSet>
      <dgm:spPr/>
      <dgm:t>
        <a:bodyPr/>
        <a:lstStyle/>
        <a:p>
          <a:endParaRPr lang="en-GB"/>
        </a:p>
      </dgm:t>
    </dgm:pt>
    <dgm:pt modelId="{90A54EAC-DBCB-435E-90E4-AD41F5AA34D2}" type="pres">
      <dgm:prSet presAssocID="{2845B070-6BFF-47CA-B283-F263D10F316C}" presName="sibTrans" presStyleLbl="sibTrans2D1" presStyleIdx="1" presStyleCnt="2"/>
      <dgm:spPr/>
      <dgm:t>
        <a:bodyPr/>
        <a:lstStyle/>
        <a:p>
          <a:endParaRPr lang="en-GB"/>
        </a:p>
      </dgm:t>
    </dgm:pt>
    <dgm:pt modelId="{C8053AD1-CB60-4E11-8940-F189524D0F09}" type="pres">
      <dgm:prSet presAssocID="{2845B070-6BFF-47CA-B283-F263D10F316C}" presName="connectorText" presStyleLbl="sibTrans2D1" presStyleIdx="1" presStyleCnt="2"/>
      <dgm:spPr/>
      <dgm:t>
        <a:bodyPr/>
        <a:lstStyle/>
        <a:p>
          <a:endParaRPr lang="en-GB"/>
        </a:p>
      </dgm:t>
    </dgm:pt>
    <dgm:pt modelId="{FB311C54-B6DF-49C9-8B74-A536513FEB63}" type="pres">
      <dgm:prSet presAssocID="{BA10FB81-4E8D-436F-A2F4-6F16754AD44D}" presName="node" presStyleLbl="node1" presStyleIdx="2" presStyleCnt="3" custScaleX="141220" custLinFactY="37237" custLinFactNeighborX="-31784" custLinFactNeighborY="100000">
        <dgm:presLayoutVars>
          <dgm:bulletEnabled val="1"/>
        </dgm:presLayoutVars>
      </dgm:prSet>
      <dgm:spPr/>
      <dgm:t>
        <a:bodyPr/>
        <a:lstStyle/>
        <a:p>
          <a:endParaRPr lang="en-GB"/>
        </a:p>
      </dgm:t>
    </dgm:pt>
  </dgm:ptLst>
  <dgm:cxnLst>
    <dgm:cxn modelId="{6BB741F0-ED76-419C-930F-ADB3B8C4527F}" type="presOf" srcId="{19CF252A-5B8D-4C0B-9269-BE2D59512695}" destId="{CB172596-FD0B-49DF-8C89-53157F0B9541}" srcOrd="0" destOrd="0" presId="urn:microsoft.com/office/officeart/2005/8/layout/process1"/>
    <dgm:cxn modelId="{5F5F9209-6F7B-43EC-AB6E-1CF2BABD8F43}" type="presOf" srcId="{2845B070-6BFF-47CA-B283-F263D10F316C}" destId="{C8053AD1-CB60-4E11-8940-F189524D0F09}" srcOrd="1" destOrd="0" presId="urn:microsoft.com/office/officeart/2005/8/layout/process1"/>
    <dgm:cxn modelId="{E156B21A-D954-4633-A5BD-3F03FFB0D97E}" srcId="{19CF252A-5B8D-4C0B-9269-BE2D59512695}" destId="{BA10FB81-4E8D-436F-A2F4-6F16754AD44D}" srcOrd="2" destOrd="0" parTransId="{0B780278-DE80-4A4C-9B8C-D7ED8DC06D84}" sibTransId="{CBF5E326-4AD7-4F3C-89BE-8D8258CE8406}"/>
    <dgm:cxn modelId="{73607AE3-1BE2-4248-930B-E86F5AA1A5EC}" type="presOf" srcId="{2845B070-6BFF-47CA-B283-F263D10F316C}" destId="{90A54EAC-DBCB-435E-90E4-AD41F5AA34D2}" srcOrd="0" destOrd="0" presId="urn:microsoft.com/office/officeart/2005/8/layout/process1"/>
    <dgm:cxn modelId="{B173024F-5803-49B2-A0CF-76B942FBEB18}" type="presOf" srcId="{BA10FB81-4E8D-436F-A2F4-6F16754AD44D}" destId="{FB311C54-B6DF-49C9-8B74-A536513FEB63}" srcOrd="0" destOrd="0" presId="urn:microsoft.com/office/officeart/2005/8/layout/process1"/>
    <dgm:cxn modelId="{C7B3AD07-7F20-46E8-8CE7-2D9A25D15BD7}" type="presOf" srcId="{89CEA81A-AFC6-4041-869E-8C56B19BF61A}" destId="{E0CAD8BD-4E2E-4444-A2CE-E3ECBAFE063A}" srcOrd="0" destOrd="0" presId="urn:microsoft.com/office/officeart/2005/8/layout/process1"/>
    <dgm:cxn modelId="{3393CFBC-B61F-44DD-B3DC-B6189BF99064}" type="presOf" srcId="{7E1A8F56-F4BF-4D7D-8674-AA0DC9D5B3F0}" destId="{0E9A32AE-70AB-4C2D-8894-E4A076422526}" srcOrd="0" destOrd="0" presId="urn:microsoft.com/office/officeart/2005/8/layout/process1"/>
    <dgm:cxn modelId="{069B2574-C06F-4282-8C7D-A64FFA597D70}" srcId="{19CF252A-5B8D-4C0B-9269-BE2D59512695}" destId="{89CEA81A-AFC6-4041-869E-8C56B19BF61A}" srcOrd="0" destOrd="0" parTransId="{263504A3-4FA7-4D7B-9836-D340706F25F8}" sibTransId="{EF25A7A1-5040-4A96-B3FD-DE602A2A45B6}"/>
    <dgm:cxn modelId="{FA56E444-9CD1-4ADA-8EA6-861A94B5908C}" type="presOf" srcId="{EF25A7A1-5040-4A96-B3FD-DE602A2A45B6}" destId="{F167DF75-7334-492B-91C3-8C8E4DD2010F}" srcOrd="0" destOrd="0" presId="urn:microsoft.com/office/officeart/2005/8/layout/process1"/>
    <dgm:cxn modelId="{43165BB2-A901-4EF5-B76A-FC7FB0F58C44}" type="presOf" srcId="{EF25A7A1-5040-4A96-B3FD-DE602A2A45B6}" destId="{C8FE953C-FB76-4EC4-AFE3-DC5FB0BBB12B}" srcOrd="1" destOrd="0" presId="urn:microsoft.com/office/officeart/2005/8/layout/process1"/>
    <dgm:cxn modelId="{56028A60-D4DD-43FB-AD85-D47D53C14FF1}" srcId="{19CF252A-5B8D-4C0B-9269-BE2D59512695}" destId="{7E1A8F56-F4BF-4D7D-8674-AA0DC9D5B3F0}" srcOrd="1" destOrd="0" parTransId="{71C3D0F7-3C7F-4DA5-83EA-8AC534BC2DA0}" sibTransId="{2845B070-6BFF-47CA-B283-F263D10F316C}"/>
    <dgm:cxn modelId="{5F6FBBED-D8B6-4ADE-9986-BD17F3A97395}" type="presParOf" srcId="{CB172596-FD0B-49DF-8C89-53157F0B9541}" destId="{E0CAD8BD-4E2E-4444-A2CE-E3ECBAFE063A}" srcOrd="0" destOrd="0" presId="urn:microsoft.com/office/officeart/2005/8/layout/process1"/>
    <dgm:cxn modelId="{6E911C7E-6F62-4826-BADF-E344237FEEF3}" type="presParOf" srcId="{CB172596-FD0B-49DF-8C89-53157F0B9541}" destId="{F167DF75-7334-492B-91C3-8C8E4DD2010F}" srcOrd="1" destOrd="0" presId="urn:microsoft.com/office/officeart/2005/8/layout/process1"/>
    <dgm:cxn modelId="{76587154-028C-4254-ABEC-BEBD05B24A3E}" type="presParOf" srcId="{F167DF75-7334-492B-91C3-8C8E4DD2010F}" destId="{C8FE953C-FB76-4EC4-AFE3-DC5FB0BBB12B}" srcOrd="0" destOrd="0" presId="urn:microsoft.com/office/officeart/2005/8/layout/process1"/>
    <dgm:cxn modelId="{45B53FAC-E6E9-48D6-9F12-B3F3B202C929}" type="presParOf" srcId="{CB172596-FD0B-49DF-8C89-53157F0B9541}" destId="{0E9A32AE-70AB-4C2D-8894-E4A076422526}" srcOrd="2" destOrd="0" presId="urn:microsoft.com/office/officeart/2005/8/layout/process1"/>
    <dgm:cxn modelId="{1A33B70A-E374-44B5-8057-AE3657A21A59}" type="presParOf" srcId="{CB172596-FD0B-49DF-8C89-53157F0B9541}" destId="{90A54EAC-DBCB-435E-90E4-AD41F5AA34D2}" srcOrd="3" destOrd="0" presId="urn:microsoft.com/office/officeart/2005/8/layout/process1"/>
    <dgm:cxn modelId="{F254B92F-35B1-4F7F-8A4C-B014BAF718C7}" type="presParOf" srcId="{90A54EAC-DBCB-435E-90E4-AD41F5AA34D2}" destId="{C8053AD1-CB60-4E11-8940-F189524D0F09}" srcOrd="0" destOrd="0" presId="urn:microsoft.com/office/officeart/2005/8/layout/process1"/>
    <dgm:cxn modelId="{AEBCDFEB-655D-4BD9-882B-463B55C1A37C}" type="presParOf" srcId="{CB172596-FD0B-49DF-8C89-53157F0B9541}" destId="{FB311C54-B6DF-49C9-8B74-A536513FEB63}" srcOrd="4" destOrd="0" presId="urn:microsoft.com/office/officeart/2005/8/layout/process1"/>
  </dgm:cxnLst>
  <dgm:bg/>
  <dgm:whole/>
</dgm:dataModel>
</file>

<file path=ppt/diagrams/data3.xml><?xml version="1.0" encoding="utf-8"?>
<dgm:dataModel xmlns:dgm="http://schemas.openxmlformats.org/drawingml/2006/diagram" xmlns:a="http://schemas.openxmlformats.org/drawingml/2006/main">
  <dgm:ptLst>
    <dgm:pt modelId="{B8889E96-C67B-41EE-8FEA-21DB57D2AAA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FC98ADD1-EC36-465D-86E7-811320DD2500}">
      <dgm:prSet phldrT="[Text]" custT="1"/>
      <dgm:spPr>
        <a:solidFill>
          <a:srgbClr val="47C57A"/>
        </a:solidFill>
      </dgm:spPr>
      <dgm:t>
        <a:bodyPr/>
        <a:lstStyle/>
        <a:p>
          <a:r>
            <a:rPr lang="en-US" sz="1800" b="1" dirty="0" smtClean="0"/>
            <a:t>Stage 1</a:t>
          </a:r>
        </a:p>
        <a:p>
          <a:r>
            <a:rPr lang="en-GB" sz="1400" dirty="0" smtClean="0"/>
            <a:t>Concept screening and development</a:t>
          </a:r>
        </a:p>
        <a:p>
          <a:r>
            <a:rPr lang="en-US" sz="1400" dirty="0" smtClean="0">
              <a:solidFill>
                <a:srgbClr val="FFFF00"/>
              </a:solidFill>
            </a:rPr>
            <a:t>Successfully completed</a:t>
          </a:r>
          <a:endParaRPr lang="en-GB" sz="1400" dirty="0">
            <a:solidFill>
              <a:srgbClr val="FFFF00"/>
            </a:solidFill>
          </a:endParaRPr>
        </a:p>
      </dgm:t>
    </dgm:pt>
    <dgm:pt modelId="{96677A80-531A-4873-8571-C24CF43244E6}" type="parTrans" cxnId="{CA212334-2845-4550-AC11-58241FC4C72D}">
      <dgm:prSet/>
      <dgm:spPr/>
      <dgm:t>
        <a:bodyPr/>
        <a:lstStyle/>
        <a:p>
          <a:endParaRPr lang="en-GB" sz="1400"/>
        </a:p>
      </dgm:t>
    </dgm:pt>
    <dgm:pt modelId="{24D1C770-8A14-4F30-BDDC-E7FEA06497C3}" type="sibTrans" cxnId="{CA212334-2845-4550-AC11-58241FC4C72D}">
      <dgm:prSet/>
      <dgm:spPr/>
      <dgm:t>
        <a:bodyPr/>
        <a:lstStyle/>
        <a:p>
          <a:endParaRPr lang="en-GB" sz="1400"/>
        </a:p>
      </dgm:t>
    </dgm:pt>
    <dgm:pt modelId="{3BC5EAD0-ACF2-46B7-A22C-8C536179F481}">
      <dgm:prSet phldrT="[Text]" custT="1"/>
      <dgm:spPr>
        <a:solidFill>
          <a:srgbClr val="47C57A"/>
        </a:solidFill>
      </dgm:spPr>
      <dgm:t>
        <a:bodyPr/>
        <a:lstStyle/>
        <a:p>
          <a:pPr>
            <a:spcBef>
              <a:spcPct val="0"/>
            </a:spcBef>
            <a:spcAft>
              <a:spcPct val="35000"/>
            </a:spcAft>
          </a:pPr>
          <a:r>
            <a:rPr lang="en-US" sz="1800" b="1" dirty="0" smtClean="0"/>
            <a:t>Stage 2</a:t>
          </a:r>
        </a:p>
        <a:p>
          <a:pPr>
            <a:spcBef>
              <a:spcPct val="0"/>
            </a:spcBef>
            <a:spcAft>
              <a:spcPts val="0"/>
            </a:spcAft>
          </a:pPr>
          <a:r>
            <a:rPr lang="en-GB" sz="1400" dirty="0" smtClean="0"/>
            <a:t>Basic development/</a:t>
          </a:r>
        </a:p>
        <a:p>
          <a:pPr>
            <a:spcBef>
              <a:spcPct val="0"/>
            </a:spcBef>
            <a:spcAft>
              <a:spcPts val="600"/>
            </a:spcAft>
          </a:pPr>
          <a:r>
            <a:rPr lang="en-GB" sz="1400" dirty="0" smtClean="0"/>
            <a:t>Preliminary assessment </a:t>
          </a:r>
        </a:p>
        <a:p>
          <a:pPr>
            <a:spcBef>
              <a:spcPts val="1200"/>
            </a:spcBef>
            <a:spcAft>
              <a:spcPct val="35000"/>
            </a:spcAft>
          </a:pPr>
          <a:r>
            <a:rPr lang="en-US" sz="1400" dirty="0" smtClean="0">
              <a:solidFill>
                <a:srgbClr val="FFFF00"/>
              </a:solidFill>
            </a:rPr>
            <a:t>Successfully completed</a:t>
          </a:r>
          <a:endParaRPr lang="en-GB" sz="1400" dirty="0"/>
        </a:p>
      </dgm:t>
    </dgm:pt>
    <dgm:pt modelId="{2EA790E9-EFA3-4493-B057-4DE18CD86477}" type="parTrans" cxnId="{AF78533F-D888-4255-B2E6-A7ED16BF3065}">
      <dgm:prSet/>
      <dgm:spPr/>
      <dgm:t>
        <a:bodyPr/>
        <a:lstStyle/>
        <a:p>
          <a:endParaRPr lang="en-GB" sz="1400"/>
        </a:p>
      </dgm:t>
    </dgm:pt>
    <dgm:pt modelId="{0BA6019F-9982-4A29-B228-628112DE7CD7}" type="sibTrans" cxnId="{AF78533F-D888-4255-B2E6-A7ED16BF3065}">
      <dgm:prSet/>
      <dgm:spPr/>
      <dgm:t>
        <a:bodyPr/>
        <a:lstStyle/>
        <a:p>
          <a:endParaRPr lang="en-GB" sz="1400"/>
        </a:p>
      </dgm:t>
    </dgm:pt>
    <dgm:pt modelId="{9397628D-EA82-42FE-B183-9B032798A41C}">
      <dgm:prSet phldrT="[Text]" custT="1"/>
      <dgm:spPr>
        <a:solidFill>
          <a:schemeClr val="accent2">
            <a:lumMod val="75000"/>
          </a:schemeClr>
        </a:solidFill>
      </dgm:spPr>
      <dgm:t>
        <a:bodyPr/>
        <a:lstStyle/>
        <a:p>
          <a:pPr>
            <a:spcAft>
              <a:spcPct val="35000"/>
            </a:spcAft>
          </a:pPr>
          <a:r>
            <a:rPr lang="en-US" sz="1800" b="1" dirty="0" smtClean="0"/>
            <a:t>Stage 3</a:t>
          </a:r>
        </a:p>
        <a:p>
          <a:pPr>
            <a:spcAft>
              <a:spcPts val="0"/>
            </a:spcAft>
          </a:pPr>
          <a:r>
            <a:rPr lang="en-GB" sz="1400" dirty="0" smtClean="0"/>
            <a:t>Pilot scale development/</a:t>
          </a:r>
        </a:p>
        <a:p>
          <a:pPr>
            <a:spcAft>
              <a:spcPts val="0"/>
            </a:spcAft>
          </a:pPr>
          <a:r>
            <a:rPr lang="en-GB" sz="1400" dirty="0" smtClean="0"/>
            <a:t>detail assessment </a:t>
          </a:r>
          <a:endParaRPr lang="en-GB" sz="1400" dirty="0"/>
        </a:p>
      </dgm:t>
    </dgm:pt>
    <dgm:pt modelId="{9CE69D9A-85D8-41CB-B83E-D0DB7BD3B869}" type="parTrans" cxnId="{6F783E5E-EB37-48AF-8D06-3A68E2348088}">
      <dgm:prSet/>
      <dgm:spPr/>
      <dgm:t>
        <a:bodyPr/>
        <a:lstStyle/>
        <a:p>
          <a:endParaRPr lang="en-GB" sz="1400"/>
        </a:p>
      </dgm:t>
    </dgm:pt>
    <dgm:pt modelId="{E2BC507B-03EE-4BB6-B181-2C138CE422D4}" type="sibTrans" cxnId="{6F783E5E-EB37-48AF-8D06-3A68E2348088}">
      <dgm:prSet/>
      <dgm:spPr/>
      <dgm:t>
        <a:bodyPr/>
        <a:lstStyle/>
        <a:p>
          <a:endParaRPr lang="en-GB" sz="1400"/>
        </a:p>
      </dgm:t>
    </dgm:pt>
    <dgm:pt modelId="{5953FE40-6F20-4A9E-8B87-BFE35165A7AB}">
      <dgm:prSet phldrT="[Text]" custT="1"/>
      <dgm:spPr>
        <a:solidFill>
          <a:schemeClr val="accent2">
            <a:lumMod val="75000"/>
          </a:schemeClr>
        </a:solidFill>
      </dgm:spPr>
      <dgm:t>
        <a:bodyPr/>
        <a:lstStyle/>
        <a:p>
          <a:pPr>
            <a:spcAft>
              <a:spcPct val="15000"/>
            </a:spcAft>
          </a:pPr>
          <a:r>
            <a:rPr lang="en-ZA" sz="1400" dirty="0" smtClean="0"/>
            <a:t>Design and costing of pilot plant</a:t>
          </a:r>
          <a:endParaRPr lang="en-GB" sz="1400" dirty="0"/>
        </a:p>
      </dgm:t>
    </dgm:pt>
    <dgm:pt modelId="{352EC5B3-28E6-4D89-BF08-8F6F3809EDC6}" type="parTrans" cxnId="{D57DA4B0-B7FD-4A7F-9CC4-CCF46DBBB7F0}">
      <dgm:prSet/>
      <dgm:spPr/>
      <dgm:t>
        <a:bodyPr/>
        <a:lstStyle/>
        <a:p>
          <a:endParaRPr lang="en-GB" sz="1400"/>
        </a:p>
      </dgm:t>
    </dgm:pt>
    <dgm:pt modelId="{FE3696B0-D705-46CB-B9B6-9F8A08810956}" type="sibTrans" cxnId="{D57DA4B0-B7FD-4A7F-9CC4-CCF46DBBB7F0}">
      <dgm:prSet/>
      <dgm:spPr/>
      <dgm:t>
        <a:bodyPr/>
        <a:lstStyle/>
        <a:p>
          <a:endParaRPr lang="en-GB" sz="1400"/>
        </a:p>
      </dgm:t>
    </dgm:pt>
    <dgm:pt modelId="{5589FF07-6142-4F97-87D9-9BE86C9AE641}">
      <dgm:prSet custT="1"/>
      <dgm:spPr/>
      <dgm:t>
        <a:bodyPr/>
        <a:lstStyle/>
        <a:p>
          <a:r>
            <a:rPr lang="en-US" sz="1800" b="1" dirty="0" smtClean="0"/>
            <a:t>Stage 4</a:t>
          </a:r>
        </a:p>
        <a:p>
          <a:r>
            <a:rPr lang="en-GB" sz="1400" dirty="0" smtClean="0"/>
            <a:t>Semi-works scale development and validation </a:t>
          </a:r>
          <a:r>
            <a:rPr lang="en-GB" sz="1200" dirty="0" smtClean="0"/>
            <a:t>(500tpa)</a:t>
          </a:r>
        </a:p>
      </dgm:t>
    </dgm:pt>
    <dgm:pt modelId="{6BA1D06D-8941-4CA1-9FC8-A545F0A088B5}" type="parTrans" cxnId="{B96C8897-90AE-444E-A5C8-C5088F9EB820}">
      <dgm:prSet/>
      <dgm:spPr/>
      <dgm:t>
        <a:bodyPr/>
        <a:lstStyle/>
        <a:p>
          <a:endParaRPr lang="en-GB" sz="1400"/>
        </a:p>
      </dgm:t>
    </dgm:pt>
    <dgm:pt modelId="{C0883037-50ED-45CB-9D6C-2639993A8376}" type="sibTrans" cxnId="{B96C8897-90AE-444E-A5C8-C5088F9EB820}">
      <dgm:prSet/>
      <dgm:spPr/>
      <dgm:t>
        <a:bodyPr/>
        <a:lstStyle/>
        <a:p>
          <a:endParaRPr lang="en-GB" sz="1400"/>
        </a:p>
      </dgm:t>
    </dgm:pt>
    <dgm:pt modelId="{2CD8484E-57A7-42C9-8511-0251FDB2F8D3}">
      <dgm:prSet custT="1"/>
      <dgm:spPr/>
      <dgm:t>
        <a:bodyPr/>
        <a:lstStyle/>
        <a:p>
          <a:endParaRPr lang="en-GB" sz="1400" dirty="0"/>
        </a:p>
      </dgm:t>
    </dgm:pt>
    <dgm:pt modelId="{0E23E5AE-077F-4792-9D4F-4C07B4CBE4BF}" type="parTrans" cxnId="{BDA1B72D-8A05-40CF-8D99-B3A2B6B0D3E1}">
      <dgm:prSet/>
      <dgm:spPr/>
      <dgm:t>
        <a:bodyPr/>
        <a:lstStyle/>
        <a:p>
          <a:endParaRPr lang="en-GB" sz="1400"/>
        </a:p>
      </dgm:t>
    </dgm:pt>
    <dgm:pt modelId="{1C26A2EA-C412-4BEC-9FB1-844668B12CFF}" type="sibTrans" cxnId="{BDA1B72D-8A05-40CF-8D99-B3A2B6B0D3E1}">
      <dgm:prSet/>
      <dgm:spPr/>
      <dgm:t>
        <a:bodyPr/>
        <a:lstStyle/>
        <a:p>
          <a:endParaRPr lang="en-GB" sz="1400"/>
        </a:p>
      </dgm:t>
    </dgm:pt>
    <dgm:pt modelId="{5DF52D81-8B9E-443F-9238-31A94559E873}">
      <dgm:prSet custT="1"/>
      <dgm:spPr/>
      <dgm:t>
        <a:bodyPr/>
        <a:lstStyle/>
        <a:p>
          <a:r>
            <a:rPr lang="en-US" sz="1800" b="1" dirty="0" smtClean="0"/>
            <a:t>Stage 5</a:t>
          </a:r>
        </a:p>
        <a:p>
          <a:r>
            <a:rPr lang="en-GB" sz="1400" dirty="0" smtClean="0"/>
            <a:t>Commercial Implementation (Plant design and construction) </a:t>
          </a:r>
          <a:endParaRPr lang="en-GB" sz="1400" dirty="0"/>
        </a:p>
      </dgm:t>
    </dgm:pt>
    <dgm:pt modelId="{D8F528DE-C0A0-48B0-9B99-C312206BDFAB}" type="parTrans" cxnId="{48F29168-359A-4642-B896-897B9895897E}">
      <dgm:prSet/>
      <dgm:spPr/>
      <dgm:t>
        <a:bodyPr/>
        <a:lstStyle/>
        <a:p>
          <a:endParaRPr lang="en-GB" sz="1400"/>
        </a:p>
      </dgm:t>
    </dgm:pt>
    <dgm:pt modelId="{F0172D08-CF86-4CE4-99FC-7ABA20016D79}" type="sibTrans" cxnId="{48F29168-359A-4642-B896-897B9895897E}">
      <dgm:prSet/>
      <dgm:spPr/>
      <dgm:t>
        <a:bodyPr/>
        <a:lstStyle/>
        <a:p>
          <a:endParaRPr lang="en-GB" sz="1400"/>
        </a:p>
      </dgm:t>
    </dgm:pt>
    <dgm:pt modelId="{C6FDE2F4-3C53-4085-A383-B7E885C5CAE4}">
      <dgm:prSet custT="1"/>
      <dgm:spPr/>
      <dgm:t>
        <a:bodyPr/>
        <a:lstStyle/>
        <a:p>
          <a:r>
            <a:rPr lang="en-US" sz="1400" dirty="0" smtClean="0"/>
            <a:t>Comprehensive feasibility</a:t>
          </a:r>
          <a:endParaRPr lang="en-GB" sz="1400" dirty="0"/>
        </a:p>
      </dgm:t>
    </dgm:pt>
    <dgm:pt modelId="{7EB1541C-846F-4ADC-8BD4-13A3E590A982}" type="parTrans" cxnId="{2AEADEE9-8522-4EEB-A511-EDB4BF616F29}">
      <dgm:prSet/>
      <dgm:spPr/>
      <dgm:t>
        <a:bodyPr/>
        <a:lstStyle/>
        <a:p>
          <a:endParaRPr lang="en-GB" sz="1400"/>
        </a:p>
      </dgm:t>
    </dgm:pt>
    <dgm:pt modelId="{EBD1B47D-65D9-45B6-AE6C-64A5A9BF8771}" type="sibTrans" cxnId="{2AEADEE9-8522-4EEB-A511-EDB4BF616F29}">
      <dgm:prSet/>
      <dgm:spPr/>
      <dgm:t>
        <a:bodyPr/>
        <a:lstStyle/>
        <a:p>
          <a:endParaRPr lang="en-GB" sz="1400"/>
        </a:p>
      </dgm:t>
    </dgm:pt>
    <dgm:pt modelId="{C9FBDCB5-1F62-4A4B-8870-49517897711C}">
      <dgm:prSet custT="1"/>
      <dgm:spPr/>
      <dgm:t>
        <a:bodyPr/>
        <a:lstStyle/>
        <a:p>
          <a:endParaRPr lang="en-GB" sz="1400" dirty="0"/>
        </a:p>
      </dgm:t>
    </dgm:pt>
    <dgm:pt modelId="{B697A13A-1500-491C-BC24-32166E9C8DF1}" type="parTrans" cxnId="{2761BB12-D450-4F06-A0E0-057E868A0493}">
      <dgm:prSet/>
      <dgm:spPr/>
      <dgm:t>
        <a:bodyPr/>
        <a:lstStyle/>
        <a:p>
          <a:endParaRPr lang="en-GB" sz="1400"/>
        </a:p>
      </dgm:t>
    </dgm:pt>
    <dgm:pt modelId="{0D861D3E-8D19-45A3-B800-E769E59BA251}" type="sibTrans" cxnId="{2761BB12-D450-4F06-A0E0-057E868A0493}">
      <dgm:prSet/>
      <dgm:spPr/>
      <dgm:t>
        <a:bodyPr/>
        <a:lstStyle/>
        <a:p>
          <a:endParaRPr lang="en-GB" sz="1400"/>
        </a:p>
      </dgm:t>
    </dgm:pt>
    <dgm:pt modelId="{5D95BD9D-9BB4-4A16-B354-5883B40D68FD}">
      <dgm:prSet custT="1"/>
      <dgm:spPr>
        <a:solidFill>
          <a:schemeClr val="accent2">
            <a:lumMod val="75000"/>
          </a:schemeClr>
        </a:solidFill>
      </dgm:spPr>
      <dgm:t>
        <a:bodyPr/>
        <a:lstStyle/>
        <a:p>
          <a:pPr>
            <a:spcAft>
              <a:spcPct val="15000"/>
            </a:spcAft>
          </a:pPr>
          <a:r>
            <a:rPr lang="en-ZA" sz="1400" dirty="0" err="1" smtClean="0"/>
            <a:t>Hazop</a:t>
          </a:r>
          <a:r>
            <a:rPr lang="en-ZA" sz="1400" dirty="0" smtClean="0"/>
            <a:t> and location </a:t>
          </a:r>
          <a:endParaRPr lang="en-GB" sz="1400" dirty="0"/>
        </a:p>
      </dgm:t>
    </dgm:pt>
    <dgm:pt modelId="{200DF3FC-4F6B-4391-8CE9-6621048CC191}" type="parTrans" cxnId="{58540CEF-777E-44E4-8C20-F6E65EB86AC7}">
      <dgm:prSet/>
      <dgm:spPr/>
      <dgm:t>
        <a:bodyPr/>
        <a:lstStyle/>
        <a:p>
          <a:endParaRPr lang="en-GB" sz="1400"/>
        </a:p>
      </dgm:t>
    </dgm:pt>
    <dgm:pt modelId="{A18F34A8-7F34-40C7-8DFE-89D183FF1C2E}" type="sibTrans" cxnId="{58540CEF-777E-44E4-8C20-F6E65EB86AC7}">
      <dgm:prSet/>
      <dgm:spPr/>
      <dgm:t>
        <a:bodyPr/>
        <a:lstStyle/>
        <a:p>
          <a:endParaRPr lang="en-GB" sz="1400"/>
        </a:p>
      </dgm:t>
    </dgm:pt>
    <dgm:pt modelId="{3BECEDC6-B1B6-4437-8D1A-7EC7C59AD8B1}">
      <dgm:prSet custT="1"/>
      <dgm:spPr>
        <a:solidFill>
          <a:schemeClr val="accent2">
            <a:lumMod val="75000"/>
          </a:schemeClr>
        </a:solidFill>
      </dgm:spPr>
      <dgm:t>
        <a:bodyPr/>
        <a:lstStyle/>
        <a:p>
          <a:pPr>
            <a:spcAft>
              <a:spcPct val="15000"/>
            </a:spcAft>
          </a:pPr>
          <a:r>
            <a:rPr lang="en-ZA" sz="1400" dirty="0" smtClean="0"/>
            <a:t>Construction</a:t>
          </a:r>
          <a:endParaRPr lang="en-GB" sz="1400" dirty="0"/>
        </a:p>
      </dgm:t>
    </dgm:pt>
    <dgm:pt modelId="{18346ABC-F9BC-48FF-A8CB-3594942D2B2B}" type="parTrans" cxnId="{EB541C1D-D3F3-4476-BB7E-4A88B47E8713}">
      <dgm:prSet/>
      <dgm:spPr/>
      <dgm:t>
        <a:bodyPr/>
        <a:lstStyle/>
        <a:p>
          <a:endParaRPr lang="en-GB" sz="1400"/>
        </a:p>
      </dgm:t>
    </dgm:pt>
    <dgm:pt modelId="{DC1EBC08-07CB-4E32-A5CB-575A2E89768B}" type="sibTrans" cxnId="{EB541C1D-D3F3-4476-BB7E-4A88B47E8713}">
      <dgm:prSet/>
      <dgm:spPr/>
      <dgm:t>
        <a:bodyPr/>
        <a:lstStyle/>
        <a:p>
          <a:endParaRPr lang="en-GB" sz="1400"/>
        </a:p>
      </dgm:t>
    </dgm:pt>
    <dgm:pt modelId="{6F3AF277-9669-4248-8D83-C61E9BBAEF66}">
      <dgm:prSet custT="1"/>
      <dgm:spPr>
        <a:solidFill>
          <a:schemeClr val="accent2">
            <a:lumMod val="75000"/>
          </a:schemeClr>
        </a:solidFill>
      </dgm:spPr>
      <dgm:t>
        <a:bodyPr/>
        <a:lstStyle/>
        <a:p>
          <a:pPr>
            <a:spcAft>
              <a:spcPct val="15000"/>
            </a:spcAft>
          </a:pPr>
          <a:r>
            <a:rPr lang="en-ZA" sz="1400" dirty="0" smtClean="0"/>
            <a:t>SOP and training</a:t>
          </a:r>
          <a:endParaRPr lang="en-GB" sz="1400" dirty="0"/>
        </a:p>
      </dgm:t>
    </dgm:pt>
    <dgm:pt modelId="{B4E9ED3D-D0C7-47B0-8150-AE55A98CF829}" type="parTrans" cxnId="{662F458D-1A1A-4943-9F3B-6ABE779CC0D9}">
      <dgm:prSet/>
      <dgm:spPr/>
      <dgm:t>
        <a:bodyPr/>
        <a:lstStyle/>
        <a:p>
          <a:endParaRPr lang="en-GB" sz="1400"/>
        </a:p>
      </dgm:t>
    </dgm:pt>
    <dgm:pt modelId="{6FB3B43B-A8CF-43EF-8AA4-10A20F4F1014}" type="sibTrans" cxnId="{662F458D-1A1A-4943-9F3B-6ABE779CC0D9}">
      <dgm:prSet/>
      <dgm:spPr/>
      <dgm:t>
        <a:bodyPr/>
        <a:lstStyle/>
        <a:p>
          <a:endParaRPr lang="en-GB" sz="1400"/>
        </a:p>
      </dgm:t>
    </dgm:pt>
    <dgm:pt modelId="{55DFF796-D171-4A3D-AE2C-B220EF72DCAA}">
      <dgm:prSet custT="1"/>
      <dgm:spPr>
        <a:solidFill>
          <a:schemeClr val="accent2">
            <a:lumMod val="75000"/>
          </a:schemeClr>
        </a:solidFill>
      </dgm:spPr>
      <dgm:t>
        <a:bodyPr/>
        <a:lstStyle/>
        <a:p>
          <a:pPr>
            <a:spcAft>
              <a:spcPct val="15000"/>
            </a:spcAft>
          </a:pPr>
          <a:r>
            <a:rPr lang="en-ZA" sz="1400" dirty="0" smtClean="0"/>
            <a:t>Commissioning</a:t>
          </a:r>
          <a:endParaRPr lang="en-GB" sz="1400" dirty="0"/>
        </a:p>
      </dgm:t>
    </dgm:pt>
    <dgm:pt modelId="{1FB06905-04F3-4E20-9BF7-1AB71D222028}" type="parTrans" cxnId="{7B0D1DDA-6A7F-4A8E-BA57-0EF6F2DF6BBC}">
      <dgm:prSet/>
      <dgm:spPr/>
      <dgm:t>
        <a:bodyPr/>
        <a:lstStyle/>
        <a:p>
          <a:endParaRPr lang="en-GB" sz="1400"/>
        </a:p>
      </dgm:t>
    </dgm:pt>
    <dgm:pt modelId="{CD83769F-A057-4E66-8015-9C4200048009}" type="sibTrans" cxnId="{7B0D1DDA-6A7F-4A8E-BA57-0EF6F2DF6BBC}">
      <dgm:prSet/>
      <dgm:spPr/>
      <dgm:t>
        <a:bodyPr/>
        <a:lstStyle/>
        <a:p>
          <a:endParaRPr lang="en-GB" sz="1400"/>
        </a:p>
      </dgm:t>
    </dgm:pt>
    <dgm:pt modelId="{DFD8188E-7ABC-4142-9218-452C460E046C}">
      <dgm:prSet custT="1"/>
      <dgm:spPr>
        <a:solidFill>
          <a:schemeClr val="accent2">
            <a:lumMod val="75000"/>
          </a:schemeClr>
        </a:solidFill>
      </dgm:spPr>
      <dgm:t>
        <a:bodyPr/>
        <a:lstStyle/>
        <a:p>
          <a:pPr>
            <a:spcAft>
              <a:spcPct val="15000"/>
            </a:spcAft>
          </a:pPr>
          <a:r>
            <a:rPr lang="en-ZA" sz="1400" dirty="0" smtClean="0"/>
            <a:t>Operation</a:t>
          </a:r>
          <a:endParaRPr lang="en-GB" sz="1400" dirty="0"/>
        </a:p>
      </dgm:t>
    </dgm:pt>
    <dgm:pt modelId="{55E152F9-72B4-45F1-9D83-F30A97541369}" type="parTrans" cxnId="{355B5CAA-A81D-46EE-AB85-BCA2AA1B8020}">
      <dgm:prSet/>
      <dgm:spPr/>
      <dgm:t>
        <a:bodyPr/>
        <a:lstStyle/>
        <a:p>
          <a:endParaRPr lang="en-GB" sz="1400"/>
        </a:p>
      </dgm:t>
    </dgm:pt>
    <dgm:pt modelId="{4DE1AAB7-4830-412B-BD69-61D26F046994}" type="sibTrans" cxnId="{355B5CAA-A81D-46EE-AB85-BCA2AA1B8020}">
      <dgm:prSet/>
      <dgm:spPr/>
      <dgm:t>
        <a:bodyPr/>
        <a:lstStyle/>
        <a:p>
          <a:endParaRPr lang="en-GB" sz="1400"/>
        </a:p>
      </dgm:t>
    </dgm:pt>
    <dgm:pt modelId="{124C6035-A183-494F-AD11-18F3567CBC09}">
      <dgm:prSet custT="1"/>
      <dgm:spPr>
        <a:solidFill>
          <a:schemeClr val="accent2">
            <a:lumMod val="75000"/>
          </a:schemeClr>
        </a:solidFill>
      </dgm:spPr>
      <dgm:t>
        <a:bodyPr/>
        <a:lstStyle/>
        <a:p>
          <a:pPr>
            <a:spcAft>
              <a:spcPct val="15000"/>
            </a:spcAft>
          </a:pPr>
          <a:r>
            <a:rPr lang="en-ZA" sz="1400" dirty="0" smtClean="0"/>
            <a:t>Analysis</a:t>
          </a:r>
          <a:endParaRPr lang="en-GB" sz="1400" dirty="0"/>
        </a:p>
      </dgm:t>
    </dgm:pt>
    <dgm:pt modelId="{3CB73D93-3429-4EBD-AC29-265A0E1117DC}" type="parTrans" cxnId="{A7E3C592-D8EA-4778-B677-36DDE7BE7E99}">
      <dgm:prSet/>
      <dgm:spPr/>
      <dgm:t>
        <a:bodyPr/>
        <a:lstStyle/>
        <a:p>
          <a:endParaRPr lang="en-GB" sz="1400"/>
        </a:p>
      </dgm:t>
    </dgm:pt>
    <dgm:pt modelId="{F139F32C-2FFD-49CC-B6D1-B280C258EA17}" type="sibTrans" cxnId="{A7E3C592-D8EA-4778-B677-36DDE7BE7E99}">
      <dgm:prSet/>
      <dgm:spPr/>
      <dgm:t>
        <a:bodyPr/>
        <a:lstStyle/>
        <a:p>
          <a:endParaRPr lang="en-GB" sz="1400"/>
        </a:p>
      </dgm:t>
    </dgm:pt>
    <dgm:pt modelId="{7E695809-AC35-4046-B0A8-9766940D621B}">
      <dgm:prSet custT="1"/>
      <dgm:spPr/>
      <dgm:t>
        <a:bodyPr/>
        <a:lstStyle/>
        <a:p>
          <a:r>
            <a:rPr lang="en-US" sz="1400" dirty="0" smtClean="0"/>
            <a:t>Concept design and costing</a:t>
          </a:r>
          <a:endParaRPr lang="en-GB" sz="1400" dirty="0"/>
        </a:p>
      </dgm:t>
    </dgm:pt>
    <dgm:pt modelId="{DA07AF55-6858-4297-B26B-40FABAEFF46E}" type="parTrans" cxnId="{FC02D24E-A1FF-4545-956D-75F7234A646F}">
      <dgm:prSet/>
      <dgm:spPr/>
      <dgm:t>
        <a:bodyPr/>
        <a:lstStyle/>
        <a:p>
          <a:endParaRPr lang="en-GB" sz="1400"/>
        </a:p>
      </dgm:t>
    </dgm:pt>
    <dgm:pt modelId="{74F91E3A-1308-40E7-ACBA-4304F97219E3}" type="sibTrans" cxnId="{FC02D24E-A1FF-4545-956D-75F7234A646F}">
      <dgm:prSet/>
      <dgm:spPr/>
      <dgm:t>
        <a:bodyPr/>
        <a:lstStyle/>
        <a:p>
          <a:endParaRPr lang="en-GB" sz="1400"/>
        </a:p>
      </dgm:t>
    </dgm:pt>
    <dgm:pt modelId="{6BB3E468-54A0-4E1D-9E30-30C394DAC609}">
      <dgm:prSet custT="1"/>
      <dgm:spPr/>
      <dgm:t>
        <a:bodyPr/>
        <a:lstStyle/>
        <a:p>
          <a:r>
            <a:rPr lang="en-US" sz="1400" dirty="0" smtClean="0"/>
            <a:t>Preliminary site selection</a:t>
          </a:r>
          <a:endParaRPr lang="en-GB" sz="1400" dirty="0"/>
        </a:p>
      </dgm:t>
    </dgm:pt>
    <dgm:pt modelId="{A5047AAB-5D2C-44FA-B054-221448DE76D4}" type="parTrans" cxnId="{60DA0081-52DD-4119-BD18-F03696E7266D}">
      <dgm:prSet/>
      <dgm:spPr/>
      <dgm:t>
        <a:bodyPr/>
        <a:lstStyle/>
        <a:p>
          <a:endParaRPr lang="en-GB"/>
        </a:p>
      </dgm:t>
    </dgm:pt>
    <dgm:pt modelId="{D558BFE4-B290-4A4F-879F-C62EAB5F71D5}" type="sibTrans" cxnId="{60DA0081-52DD-4119-BD18-F03696E7266D}">
      <dgm:prSet/>
      <dgm:spPr/>
      <dgm:t>
        <a:bodyPr/>
        <a:lstStyle/>
        <a:p>
          <a:endParaRPr lang="en-GB"/>
        </a:p>
      </dgm:t>
    </dgm:pt>
    <dgm:pt modelId="{F597AF11-F70B-4869-AA64-FA59B07A0416}">
      <dgm:prSet custT="1"/>
      <dgm:spPr/>
      <dgm:t>
        <a:bodyPr/>
        <a:lstStyle/>
        <a:p>
          <a:r>
            <a:rPr lang="en-US" sz="1400" dirty="0" smtClean="0"/>
            <a:t>Preliminary EIA</a:t>
          </a:r>
          <a:endParaRPr lang="en-GB" sz="1400" dirty="0"/>
        </a:p>
      </dgm:t>
    </dgm:pt>
    <dgm:pt modelId="{F076270B-82AC-4D2C-A48C-170919623679}" type="parTrans" cxnId="{759F3386-9020-46F9-BD97-AC7555854858}">
      <dgm:prSet/>
      <dgm:spPr/>
      <dgm:t>
        <a:bodyPr/>
        <a:lstStyle/>
        <a:p>
          <a:endParaRPr lang="en-GB"/>
        </a:p>
      </dgm:t>
    </dgm:pt>
    <dgm:pt modelId="{4549299E-C431-48D0-9F44-292DE9F52C0A}" type="sibTrans" cxnId="{759F3386-9020-46F9-BD97-AC7555854858}">
      <dgm:prSet/>
      <dgm:spPr/>
      <dgm:t>
        <a:bodyPr/>
        <a:lstStyle/>
        <a:p>
          <a:endParaRPr lang="en-GB"/>
        </a:p>
      </dgm:t>
    </dgm:pt>
    <dgm:pt modelId="{48A27875-36F1-40D2-8FCC-6CCF24634393}">
      <dgm:prSet custT="1"/>
      <dgm:spPr/>
      <dgm:t>
        <a:bodyPr/>
        <a:lstStyle/>
        <a:p>
          <a:r>
            <a:rPr lang="en-US" sz="1400" dirty="0" smtClean="0"/>
            <a:t>Technical inputs to the business plan to build and operate the semi-works plant.</a:t>
          </a:r>
          <a:endParaRPr lang="en-GB" sz="1400" dirty="0"/>
        </a:p>
      </dgm:t>
    </dgm:pt>
    <dgm:pt modelId="{62BA56F8-C29A-4F68-B2C1-6B0DD00C9B50}" type="parTrans" cxnId="{C71FEBD6-0036-4E2C-B41B-FD7EC925C3AF}">
      <dgm:prSet/>
      <dgm:spPr/>
      <dgm:t>
        <a:bodyPr/>
        <a:lstStyle/>
        <a:p>
          <a:endParaRPr lang="en-GB"/>
        </a:p>
      </dgm:t>
    </dgm:pt>
    <dgm:pt modelId="{089F5D85-E91D-4B3D-AEE9-3907FFC5FF4C}" type="sibTrans" cxnId="{C71FEBD6-0036-4E2C-B41B-FD7EC925C3AF}">
      <dgm:prSet/>
      <dgm:spPr/>
      <dgm:t>
        <a:bodyPr/>
        <a:lstStyle/>
        <a:p>
          <a:endParaRPr lang="en-GB"/>
        </a:p>
      </dgm:t>
    </dgm:pt>
    <dgm:pt modelId="{CE4F93B8-1D2F-4379-9EBA-95BFEA049DAE}">
      <dgm:prSet custT="1"/>
      <dgm:spPr/>
      <dgm:t>
        <a:bodyPr/>
        <a:lstStyle/>
        <a:p>
          <a:r>
            <a:rPr lang="en-US" sz="1400" dirty="0" smtClean="0"/>
            <a:t>Commercial partners</a:t>
          </a:r>
          <a:endParaRPr lang="en-GB" sz="1400" dirty="0"/>
        </a:p>
      </dgm:t>
    </dgm:pt>
    <dgm:pt modelId="{C29C1905-7398-4DB1-B466-C19119D239E7}" type="parTrans" cxnId="{A452C512-4996-411B-9481-1186B446CF38}">
      <dgm:prSet/>
      <dgm:spPr/>
      <dgm:t>
        <a:bodyPr/>
        <a:lstStyle/>
        <a:p>
          <a:endParaRPr lang="en-GB"/>
        </a:p>
      </dgm:t>
    </dgm:pt>
    <dgm:pt modelId="{B7CAF5AD-3259-4B8E-B7B6-4448D8599047}" type="sibTrans" cxnId="{A452C512-4996-411B-9481-1186B446CF38}">
      <dgm:prSet/>
      <dgm:spPr/>
      <dgm:t>
        <a:bodyPr/>
        <a:lstStyle/>
        <a:p>
          <a:endParaRPr lang="en-GB"/>
        </a:p>
      </dgm:t>
    </dgm:pt>
    <dgm:pt modelId="{3180F924-A7F1-4CEC-A0A0-49B3D7B2BD75}" type="pres">
      <dgm:prSet presAssocID="{B8889E96-C67B-41EE-8FEA-21DB57D2AAAE}" presName="Name0" presStyleCnt="0">
        <dgm:presLayoutVars>
          <dgm:dir/>
          <dgm:resizeHandles val="exact"/>
        </dgm:presLayoutVars>
      </dgm:prSet>
      <dgm:spPr/>
      <dgm:t>
        <a:bodyPr/>
        <a:lstStyle/>
        <a:p>
          <a:endParaRPr lang="en-ZA"/>
        </a:p>
      </dgm:t>
    </dgm:pt>
    <dgm:pt modelId="{2A02C08A-E299-4280-9C35-D020A94B67F4}" type="pres">
      <dgm:prSet presAssocID="{FC98ADD1-EC36-465D-86E7-811320DD2500}" presName="node" presStyleLbl="node1" presStyleIdx="0" presStyleCnt="5" custLinFactX="-42785" custLinFactNeighborX="-100000">
        <dgm:presLayoutVars>
          <dgm:bulletEnabled val="1"/>
        </dgm:presLayoutVars>
      </dgm:prSet>
      <dgm:spPr/>
      <dgm:t>
        <a:bodyPr/>
        <a:lstStyle/>
        <a:p>
          <a:endParaRPr lang="en-GB"/>
        </a:p>
      </dgm:t>
    </dgm:pt>
    <dgm:pt modelId="{A495701C-2576-4BD4-BC32-546F6546BF01}" type="pres">
      <dgm:prSet presAssocID="{24D1C770-8A14-4F30-BDDC-E7FEA06497C3}" presName="sibTrans" presStyleCnt="0"/>
      <dgm:spPr/>
    </dgm:pt>
    <dgm:pt modelId="{5840F40B-1158-488D-B07D-592DA78473F6}" type="pres">
      <dgm:prSet presAssocID="{3BC5EAD0-ACF2-46B7-A22C-8C536179F481}" presName="node" presStyleLbl="node1" presStyleIdx="1" presStyleCnt="5">
        <dgm:presLayoutVars>
          <dgm:bulletEnabled val="1"/>
        </dgm:presLayoutVars>
      </dgm:prSet>
      <dgm:spPr/>
      <dgm:t>
        <a:bodyPr/>
        <a:lstStyle/>
        <a:p>
          <a:endParaRPr lang="en-GB"/>
        </a:p>
      </dgm:t>
    </dgm:pt>
    <dgm:pt modelId="{C7334D3A-9AD8-45C1-9E09-68A14452D889}" type="pres">
      <dgm:prSet presAssocID="{0BA6019F-9982-4A29-B228-628112DE7CD7}" presName="sibTrans" presStyleCnt="0"/>
      <dgm:spPr/>
    </dgm:pt>
    <dgm:pt modelId="{80513F05-770A-4419-B80D-3BE8F7F3B43B}" type="pres">
      <dgm:prSet presAssocID="{9397628D-EA82-42FE-B183-9B032798A41C}" presName="node" presStyleLbl="node1" presStyleIdx="2" presStyleCnt="5">
        <dgm:presLayoutVars>
          <dgm:bulletEnabled val="1"/>
        </dgm:presLayoutVars>
      </dgm:prSet>
      <dgm:spPr/>
      <dgm:t>
        <a:bodyPr/>
        <a:lstStyle/>
        <a:p>
          <a:endParaRPr lang="en-GB"/>
        </a:p>
      </dgm:t>
    </dgm:pt>
    <dgm:pt modelId="{6C2B439E-957F-469B-8AEF-A4704AE0D7CA}" type="pres">
      <dgm:prSet presAssocID="{E2BC507B-03EE-4BB6-B181-2C138CE422D4}" presName="sibTrans" presStyleCnt="0"/>
      <dgm:spPr/>
    </dgm:pt>
    <dgm:pt modelId="{1BC07087-841A-4163-B075-EFDC11A698C9}" type="pres">
      <dgm:prSet presAssocID="{5589FF07-6142-4F97-87D9-9BE86C9AE641}" presName="node" presStyleLbl="node1" presStyleIdx="3" presStyleCnt="5">
        <dgm:presLayoutVars>
          <dgm:bulletEnabled val="1"/>
        </dgm:presLayoutVars>
      </dgm:prSet>
      <dgm:spPr/>
      <dgm:t>
        <a:bodyPr/>
        <a:lstStyle/>
        <a:p>
          <a:endParaRPr lang="en-GB"/>
        </a:p>
      </dgm:t>
    </dgm:pt>
    <dgm:pt modelId="{0A677296-0C8A-4A3A-9DDB-C314BBDB8C3C}" type="pres">
      <dgm:prSet presAssocID="{C0883037-50ED-45CB-9D6C-2639993A8376}" presName="sibTrans" presStyleCnt="0"/>
      <dgm:spPr/>
    </dgm:pt>
    <dgm:pt modelId="{73D3A71B-2CDE-4BC8-908D-0ABAA5343C26}" type="pres">
      <dgm:prSet presAssocID="{5DF52D81-8B9E-443F-9238-31A94559E873}" presName="node" presStyleLbl="node1" presStyleIdx="4" presStyleCnt="5">
        <dgm:presLayoutVars>
          <dgm:bulletEnabled val="1"/>
        </dgm:presLayoutVars>
      </dgm:prSet>
      <dgm:spPr/>
      <dgm:t>
        <a:bodyPr/>
        <a:lstStyle/>
        <a:p>
          <a:endParaRPr lang="en-GB"/>
        </a:p>
      </dgm:t>
    </dgm:pt>
  </dgm:ptLst>
  <dgm:cxnLst>
    <dgm:cxn modelId="{6F783E5E-EB37-48AF-8D06-3A68E2348088}" srcId="{B8889E96-C67B-41EE-8FEA-21DB57D2AAAE}" destId="{9397628D-EA82-42FE-B183-9B032798A41C}" srcOrd="2" destOrd="0" parTransId="{9CE69D9A-85D8-41CB-B83E-D0DB7BD3B869}" sibTransId="{E2BC507B-03EE-4BB6-B181-2C138CE422D4}"/>
    <dgm:cxn modelId="{22F8EA47-DB81-4D4E-83E4-BF9E8DF8691D}" type="presOf" srcId="{6BB3E468-54A0-4E1D-9E30-30C394DAC609}" destId="{1BC07087-841A-4163-B075-EFDC11A698C9}" srcOrd="0" destOrd="2" presId="urn:microsoft.com/office/officeart/2005/8/layout/hList6"/>
    <dgm:cxn modelId="{2B1A2268-DBDE-429F-93CE-0CC701EE72C4}" type="presOf" srcId="{7E695809-AC35-4046-B0A8-9766940D621B}" destId="{1BC07087-841A-4163-B075-EFDC11A698C9}" srcOrd="0" destOrd="1" presId="urn:microsoft.com/office/officeart/2005/8/layout/hList6"/>
    <dgm:cxn modelId="{5D3089B5-4B3D-4F8A-87DA-C4DDB4BB358B}" type="presOf" srcId="{2CD8484E-57A7-42C9-8511-0251FDB2F8D3}" destId="{1BC07087-841A-4163-B075-EFDC11A698C9}" srcOrd="0" destOrd="5" presId="urn:microsoft.com/office/officeart/2005/8/layout/hList6"/>
    <dgm:cxn modelId="{60DA0081-52DD-4119-BD18-F03696E7266D}" srcId="{5589FF07-6142-4F97-87D9-9BE86C9AE641}" destId="{6BB3E468-54A0-4E1D-9E30-30C394DAC609}" srcOrd="1" destOrd="0" parTransId="{A5047AAB-5D2C-44FA-B054-221448DE76D4}" sibTransId="{D558BFE4-B290-4A4F-879F-C62EAB5F71D5}"/>
    <dgm:cxn modelId="{582FC892-A9F9-44B0-8B27-AEA530572DE5}" type="presOf" srcId="{124C6035-A183-494F-AD11-18F3567CBC09}" destId="{80513F05-770A-4419-B80D-3BE8F7F3B43B}" srcOrd="0" destOrd="7" presId="urn:microsoft.com/office/officeart/2005/8/layout/hList6"/>
    <dgm:cxn modelId="{552DA8D9-523B-4EC2-A908-6A7126ED7EF4}" type="presOf" srcId="{C6FDE2F4-3C53-4085-A383-B7E885C5CAE4}" destId="{73D3A71B-2CDE-4BC8-908D-0ABAA5343C26}" srcOrd="0" destOrd="1" presId="urn:microsoft.com/office/officeart/2005/8/layout/hList6"/>
    <dgm:cxn modelId="{0EDD9EB6-54AB-4C4C-A1F2-1C075DB34F29}" type="presOf" srcId="{CE4F93B8-1D2F-4379-9EBA-95BFEA049DAE}" destId="{73D3A71B-2CDE-4BC8-908D-0ABAA5343C26}" srcOrd="0" destOrd="2" presId="urn:microsoft.com/office/officeart/2005/8/layout/hList6"/>
    <dgm:cxn modelId="{2FDFB9E1-39A6-4448-9026-D230780695EE}" type="presOf" srcId="{C9FBDCB5-1F62-4A4B-8870-49517897711C}" destId="{73D3A71B-2CDE-4BC8-908D-0ABAA5343C26}" srcOrd="0" destOrd="3" presId="urn:microsoft.com/office/officeart/2005/8/layout/hList6"/>
    <dgm:cxn modelId="{CA212334-2845-4550-AC11-58241FC4C72D}" srcId="{B8889E96-C67B-41EE-8FEA-21DB57D2AAAE}" destId="{FC98ADD1-EC36-465D-86E7-811320DD2500}" srcOrd="0" destOrd="0" parTransId="{96677A80-531A-4873-8571-C24CF43244E6}" sibTransId="{24D1C770-8A14-4F30-BDDC-E7FEA06497C3}"/>
    <dgm:cxn modelId="{A452C512-4996-411B-9481-1186B446CF38}" srcId="{5DF52D81-8B9E-443F-9238-31A94559E873}" destId="{CE4F93B8-1D2F-4379-9EBA-95BFEA049DAE}" srcOrd="1" destOrd="0" parTransId="{C29C1905-7398-4DB1-B466-C19119D239E7}" sibTransId="{B7CAF5AD-3259-4B8E-B7B6-4448D8599047}"/>
    <dgm:cxn modelId="{A7E3C592-D8EA-4778-B677-36DDE7BE7E99}" srcId="{9397628D-EA82-42FE-B183-9B032798A41C}" destId="{124C6035-A183-494F-AD11-18F3567CBC09}" srcOrd="6" destOrd="0" parTransId="{3CB73D93-3429-4EBD-AC29-265A0E1117DC}" sibTransId="{F139F32C-2FFD-49CC-B6D1-B280C258EA17}"/>
    <dgm:cxn modelId="{48F29168-359A-4642-B896-897B9895897E}" srcId="{B8889E96-C67B-41EE-8FEA-21DB57D2AAAE}" destId="{5DF52D81-8B9E-443F-9238-31A94559E873}" srcOrd="4" destOrd="0" parTransId="{D8F528DE-C0A0-48B0-9B99-C312206BDFAB}" sibTransId="{F0172D08-CF86-4CE4-99FC-7ABA20016D79}"/>
    <dgm:cxn modelId="{D05E12D2-A9E8-4CB9-91C9-B4EB63AB5249}" type="presOf" srcId="{B8889E96-C67B-41EE-8FEA-21DB57D2AAAE}" destId="{3180F924-A7F1-4CEC-A0A0-49B3D7B2BD75}" srcOrd="0" destOrd="0" presId="urn:microsoft.com/office/officeart/2005/8/layout/hList6"/>
    <dgm:cxn modelId="{A3640F24-FBA4-4BE1-B7B1-2AD15495A9F2}" type="presOf" srcId="{F597AF11-F70B-4869-AA64-FA59B07A0416}" destId="{1BC07087-841A-4163-B075-EFDC11A698C9}" srcOrd="0" destOrd="3" presId="urn:microsoft.com/office/officeart/2005/8/layout/hList6"/>
    <dgm:cxn modelId="{D57DA4B0-B7FD-4A7F-9CC4-CCF46DBBB7F0}" srcId="{9397628D-EA82-42FE-B183-9B032798A41C}" destId="{5953FE40-6F20-4A9E-8B87-BFE35165A7AB}" srcOrd="0" destOrd="0" parTransId="{352EC5B3-28E6-4D89-BF08-8F6F3809EDC6}" sibTransId="{FE3696B0-D705-46CB-B9B6-9F8A08810956}"/>
    <dgm:cxn modelId="{6C5E575B-47E4-4480-8653-B722ADEE9837}" type="presOf" srcId="{5953FE40-6F20-4A9E-8B87-BFE35165A7AB}" destId="{80513F05-770A-4419-B80D-3BE8F7F3B43B}" srcOrd="0" destOrd="1" presId="urn:microsoft.com/office/officeart/2005/8/layout/hList6"/>
    <dgm:cxn modelId="{35899089-5252-43AC-8C63-AF4771390DE3}" type="presOf" srcId="{48A27875-36F1-40D2-8FCC-6CCF24634393}" destId="{1BC07087-841A-4163-B075-EFDC11A698C9}" srcOrd="0" destOrd="4" presId="urn:microsoft.com/office/officeart/2005/8/layout/hList6"/>
    <dgm:cxn modelId="{435891E6-9811-40BD-8423-FFBB511741D2}" type="presOf" srcId="{6F3AF277-9669-4248-8D83-C61E9BBAEF66}" destId="{80513F05-770A-4419-B80D-3BE8F7F3B43B}" srcOrd="0" destOrd="4" presId="urn:microsoft.com/office/officeart/2005/8/layout/hList6"/>
    <dgm:cxn modelId="{BDA1B72D-8A05-40CF-8D99-B3A2B6B0D3E1}" srcId="{5589FF07-6142-4F97-87D9-9BE86C9AE641}" destId="{2CD8484E-57A7-42C9-8511-0251FDB2F8D3}" srcOrd="4" destOrd="0" parTransId="{0E23E5AE-077F-4792-9D4F-4C07B4CBE4BF}" sibTransId="{1C26A2EA-C412-4BEC-9FB1-844668B12CFF}"/>
    <dgm:cxn modelId="{36149289-40CA-454C-B04F-46684F07D561}" type="presOf" srcId="{5DF52D81-8B9E-443F-9238-31A94559E873}" destId="{73D3A71B-2CDE-4BC8-908D-0ABAA5343C26}" srcOrd="0" destOrd="0" presId="urn:microsoft.com/office/officeart/2005/8/layout/hList6"/>
    <dgm:cxn modelId="{355B5CAA-A81D-46EE-AB85-BCA2AA1B8020}" srcId="{9397628D-EA82-42FE-B183-9B032798A41C}" destId="{DFD8188E-7ABC-4142-9218-452C460E046C}" srcOrd="5" destOrd="0" parTransId="{55E152F9-72B4-45F1-9D83-F30A97541369}" sibTransId="{4DE1AAB7-4830-412B-BD69-61D26F046994}"/>
    <dgm:cxn modelId="{2761BB12-D450-4F06-A0E0-057E868A0493}" srcId="{5DF52D81-8B9E-443F-9238-31A94559E873}" destId="{C9FBDCB5-1F62-4A4B-8870-49517897711C}" srcOrd="2" destOrd="0" parTransId="{B697A13A-1500-491C-BC24-32166E9C8DF1}" sibTransId="{0D861D3E-8D19-45A3-B800-E769E59BA251}"/>
    <dgm:cxn modelId="{C71FEBD6-0036-4E2C-B41B-FD7EC925C3AF}" srcId="{5589FF07-6142-4F97-87D9-9BE86C9AE641}" destId="{48A27875-36F1-40D2-8FCC-6CCF24634393}" srcOrd="3" destOrd="0" parTransId="{62BA56F8-C29A-4F68-B2C1-6B0DD00C9B50}" sibTransId="{089F5D85-E91D-4B3D-AEE9-3907FFC5FF4C}"/>
    <dgm:cxn modelId="{973E0D49-C3A3-4BBC-B1B0-4B6985CFCE0C}" type="presOf" srcId="{3BECEDC6-B1B6-4437-8D1A-7EC7C59AD8B1}" destId="{80513F05-770A-4419-B80D-3BE8F7F3B43B}" srcOrd="0" destOrd="3" presId="urn:microsoft.com/office/officeart/2005/8/layout/hList6"/>
    <dgm:cxn modelId="{2AEADEE9-8522-4EEB-A511-EDB4BF616F29}" srcId="{5DF52D81-8B9E-443F-9238-31A94559E873}" destId="{C6FDE2F4-3C53-4085-A383-B7E885C5CAE4}" srcOrd="0" destOrd="0" parTransId="{7EB1541C-846F-4ADC-8BD4-13A3E590A982}" sibTransId="{EBD1B47D-65D9-45B6-AE6C-64A5A9BF8771}"/>
    <dgm:cxn modelId="{FC02D24E-A1FF-4545-956D-75F7234A646F}" srcId="{5589FF07-6142-4F97-87D9-9BE86C9AE641}" destId="{7E695809-AC35-4046-B0A8-9766940D621B}" srcOrd="0" destOrd="0" parTransId="{DA07AF55-6858-4297-B26B-40FABAEFF46E}" sibTransId="{74F91E3A-1308-40E7-ACBA-4304F97219E3}"/>
    <dgm:cxn modelId="{AF78533F-D888-4255-B2E6-A7ED16BF3065}" srcId="{B8889E96-C67B-41EE-8FEA-21DB57D2AAAE}" destId="{3BC5EAD0-ACF2-46B7-A22C-8C536179F481}" srcOrd="1" destOrd="0" parTransId="{2EA790E9-EFA3-4493-B057-4DE18CD86477}" sibTransId="{0BA6019F-9982-4A29-B228-628112DE7CD7}"/>
    <dgm:cxn modelId="{B96C8897-90AE-444E-A5C8-C5088F9EB820}" srcId="{B8889E96-C67B-41EE-8FEA-21DB57D2AAAE}" destId="{5589FF07-6142-4F97-87D9-9BE86C9AE641}" srcOrd="3" destOrd="0" parTransId="{6BA1D06D-8941-4CA1-9FC8-A545F0A088B5}" sibTransId="{C0883037-50ED-45CB-9D6C-2639993A8376}"/>
    <dgm:cxn modelId="{7B0D1DDA-6A7F-4A8E-BA57-0EF6F2DF6BBC}" srcId="{9397628D-EA82-42FE-B183-9B032798A41C}" destId="{55DFF796-D171-4A3D-AE2C-B220EF72DCAA}" srcOrd="4" destOrd="0" parTransId="{1FB06905-04F3-4E20-9BF7-1AB71D222028}" sibTransId="{CD83769F-A057-4E66-8015-9C4200048009}"/>
    <dgm:cxn modelId="{A1327AE4-BF4C-451D-8159-9A8F488D8B9C}" type="presOf" srcId="{3BC5EAD0-ACF2-46B7-A22C-8C536179F481}" destId="{5840F40B-1158-488D-B07D-592DA78473F6}" srcOrd="0" destOrd="0" presId="urn:microsoft.com/office/officeart/2005/8/layout/hList6"/>
    <dgm:cxn modelId="{BB255841-FB18-42DE-9667-C9D0329DA8B3}" type="presOf" srcId="{DFD8188E-7ABC-4142-9218-452C460E046C}" destId="{80513F05-770A-4419-B80D-3BE8F7F3B43B}" srcOrd="0" destOrd="6" presId="urn:microsoft.com/office/officeart/2005/8/layout/hList6"/>
    <dgm:cxn modelId="{82444DCF-52CA-4D15-9321-68B0079A4060}" type="presOf" srcId="{55DFF796-D171-4A3D-AE2C-B220EF72DCAA}" destId="{80513F05-770A-4419-B80D-3BE8F7F3B43B}" srcOrd="0" destOrd="5" presId="urn:microsoft.com/office/officeart/2005/8/layout/hList6"/>
    <dgm:cxn modelId="{CCF5660C-4A6C-4AAA-BA11-D1B5EE3BC4A6}" type="presOf" srcId="{5D95BD9D-9BB4-4A16-B354-5883B40D68FD}" destId="{80513F05-770A-4419-B80D-3BE8F7F3B43B}" srcOrd="0" destOrd="2" presId="urn:microsoft.com/office/officeart/2005/8/layout/hList6"/>
    <dgm:cxn modelId="{58540CEF-777E-44E4-8C20-F6E65EB86AC7}" srcId="{9397628D-EA82-42FE-B183-9B032798A41C}" destId="{5D95BD9D-9BB4-4A16-B354-5883B40D68FD}" srcOrd="1" destOrd="0" parTransId="{200DF3FC-4F6B-4391-8CE9-6621048CC191}" sibTransId="{A18F34A8-7F34-40C7-8DFE-89D183FF1C2E}"/>
    <dgm:cxn modelId="{EB541C1D-D3F3-4476-BB7E-4A88B47E8713}" srcId="{9397628D-EA82-42FE-B183-9B032798A41C}" destId="{3BECEDC6-B1B6-4437-8D1A-7EC7C59AD8B1}" srcOrd="2" destOrd="0" parTransId="{18346ABC-F9BC-48FF-A8CB-3594942D2B2B}" sibTransId="{DC1EBC08-07CB-4E32-A5CB-575A2E89768B}"/>
    <dgm:cxn modelId="{475EF3B8-AEA9-4794-BFC5-F71A2E76645F}" type="presOf" srcId="{5589FF07-6142-4F97-87D9-9BE86C9AE641}" destId="{1BC07087-841A-4163-B075-EFDC11A698C9}" srcOrd="0" destOrd="0" presId="urn:microsoft.com/office/officeart/2005/8/layout/hList6"/>
    <dgm:cxn modelId="{759F3386-9020-46F9-BD97-AC7555854858}" srcId="{5589FF07-6142-4F97-87D9-9BE86C9AE641}" destId="{F597AF11-F70B-4869-AA64-FA59B07A0416}" srcOrd="2" destOrd="0" parTransId="{F076270B-82AC-4D2C-A48C-170919623679}" sibTransId="{4549299E-C431-48D0-9F44-292DE9F52C0A}"/>
    <dgm:cxn modelId="{662F458D-1A1A-4943-9F3B-6ABE779CC0D9}" srcId="{9397628D-EA82-42FE-B183-9B032798A41C}" destId="{6F3AF277-9669-4248-8D83-C61E9BBAEF66}" srcOrd="3" destOrd="0" parTransId="{B4E9ED3D-D0C7-47B0-8150-AE55A98CF829}" sibTransId="{6FB3B43B-A8CF-43EF-8AA4-10A20F4F1014}"/>
    <dgm:cxn modelId="{D15D3C07-1349-481C-BF93-3309FC7DE603}" type="presOf" srcId="{FC98ADD1-EC36-465D-86E7-811320DD2500}" destId="{2A02C08A-E299-4280-9C35-D020A94B67F4}" srcOrd="0" destOrd="0" presId="urn:microsoft.com/office/officeart/2005/8/layout/hList6"/>
    <dgm:cxn modelId="{64C35C54-BE94-4D9D-BFE7-5A6119900250}" type="presOf" srcId="{9397628D-EA82-42FE-B183-9B032798A41C}" destId="{80513F05-770A-4419-B80D-3BE8F7F3B43B}" srcOrd="0" destOrd="0" presId="urn:microsoft.com/office/officeart/2005/8/layout/hList6"/>
    <dgm:cxn modelId="{54C27089-EA60-413C-B408-F71D3E0E62E5}" type="presParOf" srcId="{3180F924-A7F1-4CEC-A0A0-49B3D7B2BD75}" destId="{2A02C08A-E299-4280-9C35-D020A94B67F4}" srcOrd="0" destOrd="0" presId="urn:microsoft.com/office/officeart/2005/8/layout/hList6"/>
    <dgm:cxn modelId="{27821652-2A45-4192-B1A0-67F363058D4D}" type="presParOf" srcId="{3180F924-A7F1-4CEC-A0A0-49B3D7B2BD75}" destId="{A495701C-2576-4BD4-BC32-546F6546BF01}" srcOrd="1" destOrd="0" presId="urn:microsoft.com/office/officeart/2005/8/layout/hList6"/>
    <dgm:cxn modelId="{26BA813D-D036-4DBD-A53D-43E62387CF56}" type="presParOf" srcId="{3180F924-A7F1-4CEC-A0A0-49B3D7B2BD75}" destId="{5840F40B-1158-488D-B07D-592DA78473F6}" srcOrd="2" destOrd="0" presId="urn:microsoft.com/office/officeart/2005/8/layout/hList6"/>
    <dgm:cxn modelId="{1B21617F-5AC1-4EE4-B8DF-943A07239C4F}" type="presParOf" srcId="{3180F924-A7F1-4CEC-A0A0-49B3D7B2BD75}" destId="{C7334D3A-9AD8-45C1-9E09-68A14452D889}" srcOrd="3" destOrd="0" presId="urn:microsoft.com/office/officeart/2005/8/layout/hList6"/>
    <dgm:cxn modelId="{93C2BB4A-6EEF-4E70-8F1D-A04C1CD2ABCE}" type="presParOf" srcId="{3180F924-A7F1-4CEC-A0A0-49B3D7B2BD75}" destId="{80513F05-770A-4419-B80D-3BE8F7F3B43B}" srcOrd="4" destOrd="0" presId="urn:microsoft.com/office/officeart/2005/8/layout/hList6"/>
    <dgm:cxn modelId="{6CDBF442-09AD-46C5-80A6-6EC260253494}" type="presParOf" srcId="{3180F924-A7F1-4CEC-A0A0-49B3D7B2BD75}" destId="{6C2B439E-957F-469B-8AEF-A4704AE0D7CA}" srcOrd="5" destOrd="0" presId="urn:microsoft.com/office/officeart/2005/8/layout/hList6"/>
    <dgm:cxn modelId="{41A87994-C453-4BD6-AF57-2A09C96E0D98}" type="presParOf" srcId="{3180F924-A7F1-4CEC-A0A0-49B3D7B2BD75}" destId="{1BC07087-841A-4163-B075-EFDC11A698C9}" srcOrd="6" destOrd="0" presId="urn:microsoft.com/office/officeart/2005/8/layout/hList6"/>
    <dgm:cxn modelId="{D95184A9-1AC9-4C40-B40A-2AD4E7E6BE75}" type="presParOf" srcId="{3180F924-A7F1-4CEC-A0A0-49B3D7B2BD75}" destId="{0A677296-0C8A-4A3A-9DDB-C314BBDB8C3C}" srcOrd="7" destOrd="0" presId="urn:microsoft.com/office/officeart/2005/8/layout/hList6"/>
    <dgm:cxn modelId="{E8DE2137-B077-464C-8335-0A1EB1837F0C}" type="presParOf" srcId="{3180F924-A7F1-4CEC-A0A0-49B3D7B2BD75}" destId="{73D3A71B-2CDE-4BC8-908D-0ABAA5343C26}" srcOrd="8" destOrd="0" presId="urn:microsoft.com/office/officeart/2005/8/layout/hList6"/>
  </dgm:cxnLst>
  <dgm:bg/>
  <dgm:whole/>
</dgm:dataModel>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78163" cy="514350"/>
          </a:xfrm>
          <a:prstGeom prst="rect">
            <a:avLst/>
          </a:prstGeom>
          <a:noFill/>
          <a:ln w="9525">
            <a:noFill/>
            <a:miter lim="800000"/>
            <a:headEnd/>
            <a:tailEnd/>
          </a:ln>
          <a:effectLst/>
        </p:spPr>
        <p:txBody>
          <a:bodyPr vert="horz" wrap="square" lIns="92401" tIns="46200" rIns="92401" bIns="46200" numCol="1" anchor="t" anchorCtr="0" compatLnSpc="1">
            <a:prstTxWarp prst="textNoShape">
              <a:avLst/>
            </a:prstTxWarp>
          </a:bodyPr>
          <a:lstStyle>
            <a:lvl1pPr defTabSz="922915" eaLnBrk="0" hangingPunct="0">
              <a:defRPr sz="1100">
                <a:cs typeface="+mn-cs"/>
              </a:defRPr>
            </a:lvl1pPr>
          </a:lstStyle>
          <a:p>
            <a:pPr>
              <a:defRPr/>
            </a:pPr>
            <a:endParaRPr lang="en-US" dirty="0"/>
          </a:p>
        </p:txBody>
      </p:sp>
      <p:sp>
        <p:nvSpPr>
          <p:cNvPr id="54275" name="Rectangle 3"/>
          <p:cNvSpPr>
            <a:spLocks noGrp="1" noChangeArrowheads="1"/>
          </p:cNvSpPr>
          <p:nvPr>
            <p:ph type="dt" sz="quarter" idx="1"/>
          </p:nvPr>
        </p:nvSpPr>
        <p:spPr bwMode="auto">
          <a:xfrm>
            <a:off x="4021138" y="0"/>
            <a:ext cx="3078162" cy="514350"/>
          </a:xfrm>
          <a:prstGeom prst="rect">
            <a:avLst/>
          </a:prstGeom>
          <a:noFill/>
          <a:ln w="9525">
            <a:noFill/>
            <a:miter lim="800000"/>
            <a:headEnd/>
            <a:tailEnd/>
          </a:ln>
          <a:effectLst/>
        </p:spPr>
        <p:txBody>
          <a:bodyPr vert="horz" wrap="square" lIns="92401" tIns="46200" rIns="92401" bIns="46200" numCol="1" anchor="t" anchorCtr="0" compatLnSpc="1">
            <a:prstTxWarp prst="textNoShape">
              <a:avLst/>
            </a:prstTxWarp>
          </a:bodyPr>
          <a:lstStyle>
            <a:lvl1pPr algn="r" defTabSz="922915" eaLnBrk="0" hangingPunct="0">
              <a:defRPr sz="1100">
                <a:cs typeface="+mn-cs"/>
              </a:defRPr>
            </a:lvl1pPr>
          </a:lstStyle>
          <a:p>
            <a:pPr>
              <a:defRPr/>
            </a:pPr>
            <a:endParaRPr lang="en-US" dirty="0"/>
          </a:p>
        </p:txBody>
      </p:sp>
      <p:sp>
        <p:nvSpPr>
          <p:cNvPr id="54276" name="Rectangle 4"/>
          <p:cNvSpPr>
            <a:spLocks noGrp="1" noChangeArrowheads="1"/>
          </p:cNvSpPr>
          <p:nvPr>
            <p:ph type="ftr" sz="quarter" idx="2"/>
          </p:nvPr>
        </p:nvSpPr>
        <p:spPr bwMode="auto">
          <a:xfrm>
            <a:off x="0" y="9720263"/>
            <a:ext cx="3078163" cy="514350"/>
          </a:xfrm>
          <a:prstGeom prst="rect">
            <a:avLst/>
          </a:prstGeom>
          <a:noFill/>
          <a:ln w="9525">
            <a:noFill/>
            <a:miter lim="800000"/>
            <a:headEnd/>
            <a:tailEnd/>
          </a:ln>
          <a:effectLst/>
        </p:spPr>
        <p:txBody>
          <a:bodyPr vert="horz" wrap="square" lIns="92401" tIns="46200" rIns="92401" bIns="46200" numCol="1" anchor="b" anchorCtr="0" compatLnSpc="1">
            <a:prstTxWarp prst="textNoShape">
              <a:avLst/>
            </a:prstTxWarp>
          </a:bodyPr>
          <a:lstStyle>
            <a:lvl1pPr defTabSz="922915" eaLnBrk="0" hangingPunct="0">
              <a:defRPr sz="1100">
                <a:cs typeface="+mn-cs"/>
              </a:defRPr>
            </a:lvl1pPr>
          </a:lstStyle>
          <a:p>
            <a:pPr>
              <a:defRPr/>
            </a:pPr>
            <a:endParaRPr lang="en-US" dirty="0"/>
          </a:p>
        </p:txBody>
      </p:sp>
      <p:sp>
        <p:nvSpPr>
          <p:cNvPr id="54277" name="Rectangle 5"/>
          <p:cNvSpPr>
            <a:spLocks noGrp="1" noChangeArrowheads="1"/>
          </p:cNvSpPr>
          <p:nvPr>
            <p:ph type="sldNum" sz="quarter" idx="3"/>
          </p:nvPr>
        </p:nvSpPr>
        <p:spPr bwMode="auto">
          <a:xfrm>
            <a:off x="4021138" y="9720263"/>
            <a:ext cx="3078162" cy="514350"/>
          </a:xfrm>
          <a:prstGeom prst="rect">
            <a:avLst/>
          </a:prstGeom>
          <a:noFill/>
          <a:ln w="9525">
            <a:noFill/>
            <a:miter lim="800000"/>
            <a:headEnd/>
            <a:tailEnd/>
          </a:ln>
          <a:effectLst/>
        </p:spPr>
        <p:txBody>
          <a:bodyPr vert="horz" wrap="square" lIns="92401" tIns="46200" rIns="92401" bIns="46200" numCol="1" anchor="b" anchorCtr="0" compatLnSpc="1">
            <a:prstTxWarp prst="textNoShape">
              <a:avLst/>
            </a:prstTxWarp>
          </a:bodyPr>
          <a:lstStyle>
            <a:lvl1pPr algn="r" defTabSz="922915" eaLnBrk="0" hangingPunct="0">
              <a:defRPr sz="1100">
                <a:cs typeface="+mn-cs"/>
              </a:defRPr>
            </a:lvl1pPr>
          </a:lstStyle>
          <a:p>
            <a:pPr>
              <a:defRPr/>
            </a:pPr>
            <a:fld id="{477C66F4-1BA9-44C3-BCB4-D16168752CF7}" type="slidenum">
              <a:rPr lang="en-US"/>
              <a:pPr>
                <a:defRPr/>
              </a:pPr>
              <a:t>‹#›</a:t>
            </a:fld>
            <a:endParaRPr lang="en-US" dirty="0"/>
          </a:p>
        </p:txBody>
      </p:sp>
    </p:spTree>
    <p:extLst>
      <p:ext uri="{BB962C8B-B14F-4D97-AF65-F5344CB8AC3E}">
        <p14:creationId xmlns="" xmlns:p14="http://schemas.microsoft.com/office/powerpoint/2010/main" val="1030964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8163" cy="514350"/>
          </a:xfrm>
          <a:prstGeom prst="rect">
            <a:avLst/>
          </a:prstGeom>
          <a:noFill/>
          <a:ln w="9525">
            <a:noFill/>
            <a:miter lim="800000"/>
            <a:headEnd/>
            <a:tailEnd/>
          </a:ln>
          <a:effectLst/>
        </p:spPr>
        <p:txBody>
          <a:bodyPr vert="horz" wrap="square" lIns="92401" tIns="46200" rIns="92401" bIns="46200" numCol="1" anchor="t" anchorCtr="0" compatLnSpc="1">
            <a:prstTxWarp prst="textNoShape">
              <a:avLst/>
            </a:prstTxWarp>
          </a:bodyPr>
          <a:lstStyle>
            <a:lvl1pPr defTabSz="922915" eaLnBrk="0" hangingPunct="0">
              <a:defRPr sz="1100">
                <a:cs typeface="+mn-cs"/>
              </a:defRPr>
            </a:lvl1pPr>
          </a:lstStyle>
          <a:p>
            <a:pPr>
              <a:defRPr/>
            </a:pPr>
            <a:endParaRPr lang="en-US" dirty="0"/>
          </a:p>
        </p:txBody>
      </p:sp>
      <p:sp>
        <p:nvSpPr>
          <p:cNvPr id="7171" name="Rectangle 3"/>
          <p:cNvSpPr>
            <a:spLocks noGrp="1" noChangeArrowheads="1"/>
          </p:cNvSpPr>
          <p:nvPr>
            <p:ph type="dt" idx="1"/>
          </p:nvPr>
        </p:nvSpPr>
        <p:spPr bwMode="auto">
          <a:xfrm>
            <a:off x="4021138" y="0"/>
            <a:ext cx="3078162" cy="514350"/>
          </a:xfrm>
          <a:prstGeom prst="rect">
            <a:avLst/>
          </a:prstGeom>
          <a:noFill/>
          <a:ln w="9525">
            <a:noFill/>
            <a:miter lim="800000"/>
            <a:headEnd/>
            <a:tailEnd/>
          </a:ln>
          <a:effectLst/>
        </p:spPr>
        <p:txBody>
          <a:bodyPr vert="horz" wrap="square" lIns="92401" tIns="46200" rIns="92401" bIns="46200" numCol="1" anchor="t" anchorCtr="0" compatLnSpc="1">
            <a:prstTxWarp prst="textNoShape">
              <a:avLst/>
            </a:prstTxWarp>
          </a:bodyPr>
          <a:lstStyle>
            <a:lvl1pPr algn="r" defTabSz="922915" eaLnBrk="0" hangingPunct="0">
              <a:defRPr sz="1100">
                <a:cs typeface="+mn-cs"/>
              </a:defRPr>
            </a:lvl1pPr>
          </a:lstStyle>
          <a:p>
            <a:pPr>
              <a:defRPr/>
            </a:pPr>
            <a:endParaRPr lang="en-US" dirty="0"/>
          </a:p>
        </p:txBody>
      </p:sp>
      <p:sp>
        <p:nvSpPr>
          <p:cNvPr id="86020" name="Rectangle 4"/>
          <p:cNvSpPr>
            <a:spLocks noGrp="1" noRot="1" noChangeAspect="1" noChangeArrowheads="1" noTextEdit="1"/>
          </p:cNvSpPr>
          <p:nvPr>
            <p:ph type="sldImg" idx="2"/>
          </p:nvPr>
        </p:nvSpPr>
        <p:spPr bwMode="auto">
          <a:xfrm>
            <a:off x="779463" y="768350"/>
            <a:ext cx="5543550" cy="383698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46150" y="4862513"/>
            <a:ext cx="5207000" cy="4603750"/>
          </a:xfrm>
          <a:prstGeom prst="rect">
            <a:avLst/>
          </a:prstGeom>
          <a:noFill/>
          <a:ln w="9525">
            <a:noFill/>
            <a:miter lim="800000"/>
            <a:headEnd/>
            <a:tailEnd/>
          </a:ln>
          <a:effectLst/>
        </p:spPr>
        <p:txBody>
          <a:bodyPr vert="horz" wrap="square" lIns="92401" tIns="46200" rIns="92401" bIns="4620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720263"/>
            <a:ext cx="3078163" cy="514350"/>
          </a:xfrm>
          <a:prstGeom prst="rect">
            <a:avLst/>
          </a:prstGeom>
          <a:noFill/>
          <a:ln w="9525">
            <a:noFill/>
            <a:miter lim="800000"/>
            <a:headEnd/>
            <a:tailEnd/>
          </a:ln>
          <a:effectLst/>
        </p:spPr>
        <p:txBody>
          <a:bodyPr vert="horz" wrap="square" lIns="92401" tIns="46200" rIns="92401" bIns="46200" numCol="1" anchor="b" anchorCtr="0" compatLnSpc="1">
            <a:prstTxWarp prst="textNoShape">
              <a:avLst/>
            </a:prstTxWarp>
          </a:bodyPr>
          <a:lstStyle>
            <a:lvl1pPr defTabSz="922915" eaLnBrk="0" hangingPunct="0">
              <a:defRPr sz="1100">
                <a:cs typeface="+mn-cs"/>
              </a:defRPr>
            </a:lvl1pPr>
          </a:lstStyle>
          <a:p>
            <a:pPr>
              <a:defRPr/>
            </a:pPr>
            <a:endParaRPr lang="en-US" dirty="0"/>
          </a:p>
        </p:txBody>
      </p:sp>
      <p:sp>
        <p:nvSpPr>
          <p:cNvPr id="7175" name="Rectangle 7"/>
          <p:cNvSpPr>
            <a:spLocks noGrp="1" noChangeArrowheads="1"/>
          </p:cNvSpPr>
          <p:nvPr>
            <p:ph type="sldNum" sz="quarter" idx="5"/>
          </p:nvPr>
        </p:nvSpPr>
        <p:spPr bwMode="auto">
          <a:xfrm>
            <a:off x="4021138" y="9720263"/>
            <a:ext cx="3078162" cy="514350"/>
          </a:xfrm>
          <a:prstGeom prst="rect">
            <a:avLst/>
          </a:prstGeom>
          <a:noFill/>
          <a:ln w="9525">
            <a:noFill/>
            <a:miter lim="800000"/>
            <a:headEnd/>
            <a:tailEnd/>
          </a:ln>
          <a:effectLst/>
        </p:spPr>
        <p:txBody>
          <a:bodyPr vert="horz" wrap="square" lIns="92401" tIns="46200" rIns="92401" bIns="46200" numCol="1" anchor="b" anchorCtr="0" compatLnSpc="1">
            <a:prstTxWarp prst="textNoShape">
              <a:avLst/>
            </a:prstTxWarp>
          </a:bodyPr>
          <a:lstStyle>
            <a:lvl1pPr algn="r" defTabSz="922915" eaLnBrk="0" hangingPunct="0">
              <a:defRPr sz="1100">
                <a:cs typeface="+mn-cs"/>
              </a:defRPr>
            </a:lvl1pPr>
          </a:lstStyle>
          <a:p>
            <a:pPr>
              <a:defRPr/>
            </a:pPr>
            <a:fld id="{4B68AE28-17C2-4340-852F-C9C3847C172E}" type="slidenum">
              <a:rPr lang="en-US"/>
              <a:pPr>
                <a:defRPr/>
              </a:pPr>
              <a:t>‹#›</a:t>
            </a:fld>
            <a:endParaRPr lang="en-US" dirty="0"/>
          </a:p>
        </p:txBody>
      </p:sp>
    </p:spTree>
    <p:extLst>
      <p:ext uri="{BB962C8B-B14F-4D97-AF65-F5344CB8AC3E}">
        <p14:creationId xmlns="" xmlns:p14="http://schemas.microsoft.com/office/powerpoint/2010/main" val="3894219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388938"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777875"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168400"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557338"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Times New Roman" pitchFamily="18" charset="0"/>
                <a:cs typeface="Arial" pitchFamily="34" charset="0"/>
              </a:defRPr>
            </a:lvl1pPr>
            <a:lvl2pPr marL="742950" indent="-285750" defTabSz="920750" eaLnBrk="0" hangingPunct="0">
              <a:defRPr sz="2000">
                <a:solidFill>
                  <a:schemeClr val="tx1"/>
                </a:solidFill>
                <a:latin typeface="Times New Roman" pitchFamily="18" charset="0"/>
                <a:cs typeface="Arial" pitchFamily="34" charset="0"/>
              </a:defRPr>
            </a:lvl2pPr>
            <a:lvl3pPr marL="1143000" indent="-228600" defTabSz="920750" eaLnBrk="0" hangingPunct="0">
              <a:defRPr sz="2000">
                <a:solidFill>
                  <a:schemeClr val="tx1"/>
                </a:solidFill>
                <a:latin typeface="Times New Roman" pitchFamily="18" charset="0"/>
                <a:cs typeface="Arial" pitchFamily="34" charset="0"/>
              </a:defRPr>
            </a:lvl3pPr>
            <a:lvl4pPr marL="1600200" indent="-228600" defTabSz="920750" eaLnBrk="0" hangingPunct="0">
              <a:defRPr sz="2000">
                <a:solidFill>
                  <a:schemeClr val="tx1"/>
                </a:solidFill>
                <a:latin typeface="Times New Roman" pitchFamily="18" charset="0"/>
                <a:cs typeface="Arial" pitchFamily="34" charset="0"/>
              </a:defRPr>
            </a:lvl4pPr>
            <a:lvl5pPr marL="2057400" indent="-228600" defTabSz="920750" eaLnBrk="0" hangingPunct="0">
              <a:defRPr sz="2000">
                <a:solidFill>
                  <a:schemeClr val="tx1"/>
                </a:solidFill>
                <a:latin typeface="Times New Roman" pitchFamily="18" charset="0"/>
                <a:cs typeface="Arial" pitchFamily="34" charset="0"/>
              </a:defRPr>
            </a:lvl5pPr>
            <a:lvl6pPr marL="2514600" indent="-228600" defTabSz="920750" eaLnBrk="0" fontAlgn="base" hangingPunct="0">
              <a:spcBef>
                <a:spcPct val="0"/>
              </a:spcBef>
              <a:spcAft>
                <a:spcPct val="0"/>
              </a:spcAft>
              <a:defRPr sz="2000">
                <a:solidFill>
                  <a:schemeClr val="tx1"/>
                </a:solidFill>
                <a:latin typeface="Times New Roman" pitchFamily="18" charset="0"/>
                <a:cs typeface="Arial" pitchFamily="34" charset="0"/>
              </a:defRPr>
            </a:lvl6pPr>
            <a:lvl7pPr marL="2971800" indent="-228600" defTabSz="920750" eaLnBrk="0" fontAlgn="base" hangingPunct="0">
              <a:spcBef>
                <a:spcPct val="0"/>
              </a:spcBef>
              <a:spcAft>
                <a:spcPct val="0"/>
              </a:spcAft>
              <a:defRPr sz="2000">
                <a:solidFill>
                  <a:schemeClr val="tx1"/>
                </a:solidFill>
                <a:latin typeface="Times New Roman" pitchFamily="18" charset="0"/>
                <a:cs typeface="Arial" pitchFamily="34" charset="0"/>
              </a:defRPr>
            </a:lvl7pPr>
            <a:lvl8pPr marL="3429000" indent="-228600" defTabSz="920750" eaLnBrk="0" fontAlgn="base" hangingPunct="0">
              <a:spcBef>
                <a:spcPct val="0"/>
              </a:spcBef>
              <a:spcAft>
                <a:spcPct val="0"/>
              </a:spcAft>
              <a:defRPr sz="2000">
                <a:solidFill>
                  <a:schemeClr val="tx1"/>
                </a:solidFill>
                <a:latin typeface="Times New Roman" pitchFamily="18" charset="0"/>
                <a:cs typeface="Arial" pitchFamily="34" charset="0"/>
              </a:defRPr>
            </a:lvl8pPr>
            <a:lvl9pPr marL="3886200" indent="-228600" defTabSz="920750" eaLnBrk="0" fontAlgn="base" hangingPunct="0">
              <a:spcBef>
                <a:spcPct val="0"/>
              </a:spcBef>
              <a:spcAft>
                <a:spcPct val="0"/>
              </a:spcAft>
              <a:defRPr sz="2000">
                <a:solidFill>
                  <a:schemeClr val="tx1"/>
                </a:solidFill>
                <a:latin typeface="Times New Roman" pitchFamily="18" charset="0"/>
                <a:cs typeface="Arial" pitchFamily="34" charset="0"/>
              </a:defRPr>
            </a:lvl9pPr>
          </a:lstStyle>
          <a:p>
            <a:fld id="{CDD0829B-5A17-4CB8-8008-395FCB97F747}" type="slidenum">
              <a:rPr lang="en-GB" sz="1100" smtClean="0">
                <a:ea typeface="Arial Unicode MS" pitchFamily="34" charset="-128"/>
                <a:cs typeface="Arial Unicode MS" pitchFamily="34" charset="-128"/>
              </a:rPr>
              <a:pPr/>
              <a:t>1</a:t>
            </a:fld>
            <a:endParaRPr lang="en-GB" sz="1100" dirty="0" smtClean="0">
              <a:ea typeface="Arial Unicode MS" pitchFamily="34" charset="-128"/>
              <a:cs typeface="Arial Unicode MS" pitchFamily="34" charset="-128"/>
            </a:endParaRPr>
          </a:p>
        </p:txBody>
      </p:sp>
      <p:sp>
        <p:nvSpPr>
          <p:cNvPr id="87043" name="Text Box 1"/>
          <p:cNvSpPr txBox="1">
            <a:spLocks noChangeArrowheads="1"/>
          </p:cNvSpPr>
          <p:nvPr/>
        </p:nvSpPr>
        <p:spPr bwMode="auto">
          <a:xfrm>
            <a:off x="4022725" y="9720263"/>
            <a:ext cx="3073400" cy="50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521" tIns="48126" rIns="92521" bIns="48126" anchor="b"/>
          <a:lstStyle>
            <a:lvl1pPr eaLnBrk="0" hangingPunct="0">
              <a:tabLst>
                <a:tab pos="0" algn="l"/>
                <a:tab pos="463550" algn="l"/>
                <a:tab pos="928688" algn="l"/>
                <a:tab pos="1393825" algn="l"/>
                <a:tab pos="1860550" algn="l"/>
                <a:tab pos="2325688" algn="l"/>
                <a:tab pos="2790825" algn="l"/>
                <a:tab pos="3255963" algn="l"/>
                <a:tab pos="3722688" algn="l"/>
                <a:tab pos="4187825" algn="l"/>
                <a:tab pos="4652963" algn="l"/>
                <a:tab pos="5118100" algn="l"/>
                <a:tab pos="5584825" algn="l"/>
                <a:tab pos="6049963" algn="l"/>
                <a:tab pos="6515100" algn="l"/>
                <a:tab pos="6981825" algn="l"/>
                <a:tab pos="7446963" algn="l"/>
                <a:tab pos="7912100" algn="l"/>
                <a:tab pos="8377238" algn="l"/>
                <a:tab pos="8843963" algn="l"/>
                <a:tab pos="9309100" algn="l"/>
              </a:tabLst>
              <a:defRPr sz="2000">
                <a:solidFill>
                  <a:schemeClr val="tx1"/>
                </a:solidFill>
                <a:latin typeface="Times New Roman" pitchFamily="18" charset="0"/>
                <a:cs typeface="Arial" pitchFamily="34" charset="0"/>
              </a:defRPr>
            </a:lvl1pPr>
            <a:lvl2pPr marL="742950" indent="-285750" eaLnBrk="0" hangingPunct="0">
              <a:tabLst>
                <a:tab pos="0" algn="l"/>
                <a:tab pos="463550" algn="l"/>
                <a:tab pos="928688" algn="l"/>
                <a:tab pos="1393825" algn="l"/>
                <a:tab pos="1860550" algn="l"/>
                <a:tab pos="2325688" algn="l"/>
                <a:tab pos="2790825" algn="l"/>
                <a:tab pos="3255963" algn="l"/>
                <a:tab pos="3722688" algn="l"/>
                <a:tab pos="4187825" algn="l"/>
                <a:tab pos="4652963" algn="l"/>
                <a:tab pos="5118100" algn="l"/>
                <a:tab pos="5584825" algn="l"/>
                <a:tab pos="6049963" algn="l"/>
                <a:tab pos="6515100" algn="l"/>
                <a:tab pos="6981825" algn="l"/>
                <a:tab pos="7446963" algn="l"/>
                <a:tab pos="7912100" algn="l"/>
                <a:tab pos="8377238" algn="l"/>
                <a:tab pos="8843963" algn="l"/>
                <a:tab pos="9309100" algn="l"/>
              </a:tabLst>
              <a:defRPr sz="2000">
                <a:solidFill>
                  <a:schemeClr val="tx1"/>
                </a:solidFill>
                <a:latin typeface="Times New Roman" pitchFamily="18" charset="0"/>
                <a:cs typeface="Arial" pitchFamily="34" charset="0"/>
              </a:defRPr>
            </a:lvl2pPr>
            <a:lvl3pPr marL="1143000" indent="-228600" eaLnBrk="0" hangingPunct="0">
              <a:tabLst>
                <a:tab pos="0" algn="l"/>
                <a:tab pos="463550" algn="l"/>
                <a:tab pos="928688" algn="l"/>
                <a:tab pos="1393825" algn="l"/>
                <a:tab pos="1860550" algn="l"/>
                <a:tab pos="2325688" algn="l"/>
                <a:tab pos="2790825" algn="l"/>
                <a:tab pos="3255963" algn="l"/>
                <a:tab pos="3722688" algn="l"/>
                <a:tab pos="4187825" algn="l"/>
                <a:tab pos="4652963" algn="l"/>
                <a:tab pos="5118100" algn="l"/>
                <a:tab pos="5584825" algn="l"/>
                <a:tab pos="6049963" algn="l"/>
                <a:tab pos="6515100" algn="l"/>
                <a:tab pos="6981825" algn="l"/>
                <a:tab pos="7446963" algn="l"/>
                <a:tab pos="7912100" algn="l"/>
                <a:tab pos="8377238" algn="l"/>
                <a:tab pos="8843963" algn="l"/>
                <a:tab pos="9309100" algn="l"/>
              </a:tabLst>
              <a:defRPr sz="2000">
                <a:solidFill>
                  <a:schemeClr val="tx1"/>
                </a:solidFill>
                <a:latin typeface="Times New Roman" pitchFamily="18" charset="0"/>
                <a:cs typeface="Arial" pitchFamily="34" charset="0"/>
              </a:defRPr>
            </a:lvl3pPr>
            <a:lvl4pPr marL="1600200" indent="-228600" eaLnBrk="0" hangingPunct="0">
              <a:tabLst>
                <a:tab pos="0" algn="l"/>
                <a:tab pos="463550" algn="l"/>
                <a:tab pos="928688" algn="l"/>
                <a:tab pos="1393825" algn="l"/>
                <a:tab pos="1860550" algn="l"/>
                <a:tab pos="2325688" algn="l"/>
                <a:tab pos="2790825" algn="l"/>
                <a:tab pos="3255963" algn="l"/>
                <a:tab pos="3722688" algn="l"/>
                <a:tab pos="4187825" algn="l"/>
                <a:tab pos="4652963" algn="l"/>
                <a:tab pos="5118100" algn="l"/>
                <a:tab pos="5584825" algn="l"/>
                <a:tab pos="6049963" algn="l"/>
                <a:tab pos="6515100" algn="l"/>
                <a:tab pos="6981825" algn="l"/>
                <a:tab pos="7446963" algn="l"/>
                <a:tab pos="7912100" algn="l"/>
                <a:tab pos="8377238" algn="l"/>
                <a:tab pos="8843963" algn="l"/>
                <a:tab pos="9309100" algn="l"/>
              </a:tabLst>
              <a:defRPr sz="2000">
                <a:solidFill>
                  <a:schemeClr val="tx1"/>
                </a:solidFill>
                <a:latin typeface="Times New Roman" pitchFamily="18" charset="0"/>
                <a:cs typeface="Arial" pitchFamily="34" charset="0"/>
              </a:defRPr>
            </a:lvl4pPr>
            <a:lvl5pPr marL="2057400" indent="-228600" eaLnBrk="0" hangingPunct="0">
              <a:tabLst>
                <a:tab pos="0" algn="l"/>
                <a:tab pos="463550" algn="l"/>
                <a:tab pos="928688" algn="l"/>
                <a:tab pos="1393825" algn="l"/>
                <a:tab pos="1860550" algn="l"/>
                <a:tab pos="2325688" algn="l"/>
                <a:tab pos="2790825" algn="l"/>
                <a:tab pos="3255963" algn="l"/>
                <a:tab pos="3722688" algn="l"/>
                <a:tab pos="4187825" algn="l"/>
                <a:tab pos="4652963" algn="l"/>
                <a:tab pos="5118100" algn="l"/>
                <a:tab pos="5584825" algn="l"/>
                <a:tab pos="6049963" algn="l"/>
                <a:tab pos="6515100" algn="l"/>
                <a:tab pos="6981825" algn="l"/>
                <a:tab pos="7446963" algn="l"/>
                <a:tab pos="7912100" algn="l"/>
                <a:tab pos="8377238" algn="l"/>
                <a:tab pos="8843963" algn="l"/>
                <a:tab pos="9309100" algn="l"/>
              </a:tabLst>
              <a:defRPr sz="20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tabLst>
                <a:tab pos="0" algn="l"/>
                <a:tab pos="463550" algn="l"/>
                <a:tab pos="928688" algn="l"/>
                <a:tab pos="1393825" algn="l"/>
                <a:tab pos="1860550" algn="l"/>
                <a:tab pos="2325688" algn="l"/>
                <a:tab pos="2790825" algn="l"/>
                <a:tab pos="3255963" algn="l"/>
                <a:tab pos="3722688" algn="l"/>
                <a:tab pos="4187825" algn="l"/>
                <a:tab pos="4652963" algn="l"/>
                <a:tab pos="5118100" algn="l"/>
                <a:tab pos="5584825" algn="l"/>
                <a:tab pos="6049963" algn="l"/>
                <a:tab pos="6515100" algn="l"/>
                <a:tab pos="6981825" algn="l"/>
                <a:tab pos="7446963" algn="l"/>
                <a:tab pos="7912100" algn="l"/>
                <a:tab pos="8377238" algn="l"/>
                <a:tab pos="8843963" algn="l"/>
                <a:tab pos="9309100" algn="l"/>
              </a:tabLst>
              <a:defRPr sz="20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tabLst>
                <a:tab pos="0" algn="l"/>
                <a:tab pos="463550" algn="l"/>
                <a:tab pos="928688" algn="l"/>
                <a:tab pos="1393825" algn="l"/>
                <a:tab pos="1860550" algn="l"/>
                <a:tab pos="2325688" algn="l"/>
                <a:tab pos="2790825" algn="l"/>
                <a:tab pos="3255963" algn="l"/>
                <a:tab pos="3722688" algn="l"/>
                <a:tab pos="4187825" algn="l"/>
                <a:tab pos="4652963" algn="l"/>
                <a:tab pos="5118100" algn="l"/>
                <a:tab pos="5584825" algn="l"/>
                <a:tab pos="6049963" algn="l"/>
                <a:tab pos="6515100" algn="l"/>
                <a:tab pos="6981825" algn="l"/>
                <a:tab pos="7446963" algn="l"/>
                <a:tab pos="7912100" algn="l"/>
                <a:tab pos="8377238" algn="l"/>
                <a:tab pos="8843963" algn="l"/>
                <a:tab pos="9309100" algn="l"/>
              </a:tabLst>
              <a:defRPr sz="20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tabLst>
                <a:tab pos="0" algn="l"/>
                <a:tab pos="463550" algn="l"/>
                <a:tab pos="928688" algn="l"/>
                <a:tab pos="1393825" algn="l"/>
                <a:tab pos="1860550" algn="l"/>
                <a:tab pos="2325688" algn="l"/>
                <a:tab pos="2790825" algn="l"/>
                <a:tab pos="3255963" algn="l"/>
                <a:tab pos="3722688" algn="l"/>
                <a:tab pos="4187825" algn="l"/>
                <a:tab pos="4652963" algn="l"/>
                <a:tab pos="5118100" algn="l"/>
                <a:tab pos="5584825" algn="l"/>
                <a:tab pos="6049963" algn="l"/>
                <a:tab pos="6515100" algn="l"/>
                <a:tab pos="6981825" algn="l"/>
                <a:tab pos="7446963" algn="l"/>
                <a:tab pos="7912100" algn="l"/>
                <a:tab pos="8377238" algn="l"/>
                <a:tab pos="8843963" algn="l"/>
                <a:tab pos="9309100" algn="l"/>
              </a:tabLst>
              <a:defRPr sz="20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tabLst>
                <a:tab pos="0" algn="l"/>
                <a:tab pos="463550" algn="l"/>
                <a:tab pos="928688" algn="l"/>
                <a:tab pos="1393825" algn="l"/>
                <a:tab pos="1860550" algn="l"/>
                <a:tab pos="2325688" algn="l"/>
                <a:tab pos="2790825" algn="l"/>
                <a:tab pos="3255963" algn="l"/>
                <a:tab pos="3722688" algn="l"/>
                <a:tab pos="4187825" algn="l"/>
                <a:tab pos="4652963" algn="l"/>
                <a:tab pos="5118100" algn="l"/>
                <a:tab pos="5584825" algn="l"/>
                <a:tab pos="6049963" algn="l"/>
                <a:tab pos="6515100" algn="l"/>
                <a:tab pos="6981825" algn="l"/>
                <a:tab pos="7446963" algn="l"/>
                <a:tab pos="7912100" algn="l"/>
                <a:tab pos="8377238" algn="l"/>
                <a:tab pos="8843963" algn="l"/>
                <a:tab pos="9309100" algn="l"/>
              </a:tabLst>
              <a:defRPr sz="2000">
                <a:solidFill>
                  <a:schemeClr val="tx1"/>
                </a:solidFill>
                <a:latin typeface="Times New Roman" pitchFamily="18" charset="0"/>
                <a:cs typeface="Arial" pitchFamily="34" charset="0"/>
              </a:defRPr>
            </a:lvl9pPr>
          </a:lstStyle>
          <a:p>
            <a:pPr algn="r">
              <a:lnSpc>
                <a:spcPct val="93000"/>
              </a:lnSpc>
            </a:pPr>
            <a:fld id="{B0E55260-3FBA-4035-AEC3-D64650435801}" type="slidenum">
              <a:rPr lang="en-GB" sz="1200">
                <a:solidFill>
                  <a:srgbClr val="000000"/>
                </a:solidFill>
                <a:ea typeface="Arial Unicode MS" pitchFamily="34" charset="-128"/>
                <a:cs typeface="Arial Unicode MS" pitchFamily="34" charset="-128"/>
              </a:rPr>
              <a:pPr algn="r">
                <a:lnSpc>
                  <a:spcPct val="93000"/>
                </a:lnSpc>
              </a:pPr>
              <a:t>1</a:t>
            </a:fld>
            <a:endParaRPr lang="en-GB" sz="1200" dirty="0">
              <a:solidFill>
                <a:srgbClr val="000000"/>
              </a:solidFill>
              <a:ea typeface="Arial Unicode MS" pitchFamily="34" charset="-128"/>
              <a:cs typeface="Arial Unicode MS" pitchFamily="34" charset="-128"/>
            </a:endParaRPr>
          </a:p>
        </p:txBody>
      </p:sp>
      <p:sp>
        <p:nvSpPr>
          <p:cNvPr id="87044" name="Rectangle 2"/>
          <p:cNvSpPr>
            <a:spLocks noGrp="1" noRot="1" noChangeAspect="1" noChangeArrowheads="1" noTextEdit="1"/>
          </p:cNvSpPr>
          <p:nvPr>
            <p:ph type="sldImg"/>
          </p:nvPr>
        </p:nvSpPr>
        <p:spPr>
          <a:xfrm>
            <a:off x="776288" y="766763"/>
            <a:ext cx="5540375" cy="3835400"/>
          </a:xfrm>
          <a:solidFill>
            <a:srgbClr val="FFFFFF"/>
          </a:solidFill>
          <a:ln/>
        </p:spPr>
      </p:sp>
      <p:sp>
        <p:nvSpPr>
          <p:cNvPr id="87045" name="Rectangle 3"/>
          <p:cNvSpPr>
            <a:spLocks noGrp="1" noChangeArrowheads="1"/>
          </p:cNvSpPr>
          <p:nvPr>
            <p:ph type="body" idx="1"/>
          </p:nvPr>
        </p:nvSpPr>
        <p:spPr>
          <a:xfrm>
            <a:off x="947738" y="4860925"/>
            <a:ext cx="5199062" cy="46005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smtClean="0"/>
          </a:p>
        </p:txBody>
      </p:sp>
    </p:spTree>
    <p:extLst>
      <p:ext uri="{BB962C8B-B14F-4D97-AF65-F5344CB8AC3E}">
        <p14:creationId xmlns="" xmlns:p14="http://schemas.microsoft.com/office/powerpoint/2010/main" val="1022663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latin typeface="+mn-lt"/>
              </a:rPr>
              <a:t>SA has the second largest titanium ore reserves in the world (2</a:t>
            </a:r>
            <a:r>
              <a:rPr lang="en-GB" sz="1200" baseline="30000" dirty="0" smtClean="0">
                <a:latin typeface="+mn-lt"/>
              </a:rPr>
              <a:t>nd</a:t>
            </a:r>
            <a:r>
              <a:rPr lang="en-GB" sz="1200" dirty="0" smtClean="0">
                <a:latin typeface="+mn-lt"/>
              </a:rPr>
              <a:t> to Australia).</a:t>
            </a:r>
          </a:p>
          <a:p>
            <a:r>
              <a:rPr lang="en-GB" sz="1200" dirty="0" smtClean="0">
                <a:latin typeface="+mn-lt"/>
              </a:rPr>
              <a:t>There are existing lucrative markets, such as aerospace, automotive, using titanium metal components and which are priority sectors for SA, however we are not producing Ti metal locally.</a:t>
            </a:r>
          </a:p>
          <a:p>
            <a:r>
              <a:rPr lang="en-GB" sz="1200" dirty="0" smtClean="0">
                <a:latin typeface="+mn-lt"/>
              </a:rPr>
              <a:t>Therefore, if we can develop the processes and technologies for Primary Metal and Mill Product (basic shapes: bar, sheet, tube) and for Component Manufacturing, we could create new industry establishment and development opportunities for SA.</a:t>
            </a:r>
          </a:p>
          <a:p>
            <a:r>
              <a:rPr lang="en-GB" sz="1200" dirty="0" smtClean="0">
                <a:latin typeface="+mn-lt"/>
              </a:rPr>
              <a:t>The Titanium Centre of Competence was established as the national vehicle for integrating and coordinating the R&amp;D for developing the processes and technologies needed for upstream and downstream supply chain establishment.</a:t>
            </a:r>
          </a:p>
          <a:p>
            <a:r>
              <a:rPr lang="en-GB" sz="1200" dirty="0" smtClean="0">
                <a:latin typeface="+mn-lt"/>
              </a:rPr>
              <a:t>Competitive new proprietary SA technologies for primary Ti metal powder production have been developed and taken to bench-scale pilot plant stage. These deliver Ti powder at significantly lower cost than currently available Ti powder and comparable to current Ti sponge cost. This achievement would provide SA with a structural advantage relative to global players in the titanium metal value chain and provide a favourable platform for local establishment of the downstream value chain.</a:t>
            </a:r>
          </a:p>
          <a:p>
            <a:endParaRPr lang="en-GB" dirty="0"/>
          </a:p>
        </p:txBody>
      </p:sp>
      <p:sp>
        <p:nvSpPr>
          <p:cNvPr id="4" name="Slide Number Placeholder 3"/>
          <p:cNvSpPr>
            <a:spLocks noGrp="1"/>
          </p:cNvSpPr>
          <p:nvPr>
            <p:ph type="sldNum" sz="quarter" idx="10"/>
          </p:nvPr>
        </p:nvSpPr>
        <p:spPr/>
        <p:txBody>
          <a:bodyPr/>
          <a:lstStyle/>
          <a:p>
            <a:fld id="{7FD87826-78BE-4636-9A5C-909B861EB5E5}" type="slidenum">
              <a:rPr lang="en-ZA" smtClean="0"/>
              <a:pPr/>
              <a:t>43</a:t>
            </a:fld>
            <a:endParaRPr lang="en-ZA" dirty="0"/>
          </a:p>
        </p:txBody>
      </p:sp>
    </p:spTree>
    <p:extLst>
      <p:ext uri="{BB962C8B-B14F-4D97-AF65-F5344CB8AC3E}">
        <p14:creationId xmlns="" xmlns:p14="http://schemas.microsoft.com/office/powerpoint/2010/main" val="97993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latin typeface="+mn-lt"/>
              </a:rPr>
              <a:t>This slide shows the framework of the Titanium Centre of Competence activities.</a:t>
            </a:r>
          </a:p>
          <a:p>
            <a:r>
              <a:rPr lang="en-GB" sz="1200" dirty="0" smtClean="0">
                <a:latin typeface="+mn-lt"/>
              </a:rPr>
              <a:t>Its mission is to develop and commercialise the technology building blocks needed to establish a SA titanium metal industry spanning the whole value chain.</a:t>
            </a:r>
          </a:p>
          <a:p>
            <a:r>
              <a:rPr lang="en-GB" sz="1200" dirty="0" smtClean="0">
                <a:latin typeface="+mn-lt"/>
              </a:rPr>
              <a:t>The technology building blocks being developed for local industrialisation and commercialisation to establish SA suppliers are shown from </a:t>
            </a:r>
            <a:r>
              <a:rPr lang="en-GB" sz="1200" b="1" dirty="0" smtClean="0">
                <a:latin typeface="+mn-lt"/>
              </a:rPr>
              <a:t>Primary Metal Production</a:t>
            </a:r>
            <a:r>
              <a:rPr lang="en-GB" sz="1200" dirty="0" smtClean="0">
                <a:latin typeface="+mn-lt"/>
              </a:rPr>
              <a:t> through to </a:t>
            </a:r>
            <a:r>
              <a:rPr lang="en-GB" sz="1200" b="1" dirty="0" smtClean="0">
                <a:latin typeface="+mn-lt"/>
              </a:rPr>
              <a:t>Forming &amp; Forging.</a:t>
            </a:r>
            <a:r>
              <a:rPr lang="en-GB" sz="1200" dirty="0" smtClean="0">
                <a:latin typeface="+mn-lt"/>
              </a:rPr>
              <a:t>Local suppliers could supply into end user industries, such as Chemical Processing, Aerospace, Automotive, Health and Leisure.</a:t>
            </a:r>
          </a:p>
          <a:p>
            <a:r>
              <a:rPr lang="en-GB" sz="1200" dirty="0" smtClean="0">
                <a:latin typeface="+mn-lt"/>
              </a:rPr>
              <a:t>Underpinning these from the more fundamental scientific knowledge side, are three R&amp;D Platforms that feed into all of the technology building blocks as and when needed.</a:t>
            </a:r>
          </a:p>
          <a:p>
            <a:r>
              <a:rPr lang="en-GB" sz="1200" dirty="0" smtClean="0">
                <a:latin typeface="+mn-lt"/>
              </a:rPr>
              <a:t>The acronyms in the technology blocks and R&amp;D platforms show the different universities, science councils and companies that are all participating in this national programme.</a:t>
            </a:r>
          </a:p>
          <a:p>
            <a:r>
              <a:rPr lang="en-GB" sz="1200" dirty="0" smtClean="0">
                <a:latin typeface="+mn-lt"/>
              </a:rPr>
              <a:t>The Titanium Centre of Competence is also responsible for pursuing the industrialisation and commercialisation of the developed technologies by identifying and incorporating players in this area who will collaborate with the Centre to realise these and take over the leadership of such activities at the appropriate stage. An example of this is the Primary Metal Production, where commercial players (funder and operator) are already working with the Titanium Centre of Competence in a </a:t>
            </a:r>
            <a:r>
              <a:rPr lang="en-GB" sz="1200" b="1" dirty="0" smtClean="0">
                <a:latin typeface="+mn-lt"/>
              </a:rPr>
              <a:t>Commercialisation Task Team.</a:t>
            </a:r>
            <a:endParaRPr lang="en-GB" sz="1200" dirty="0" smtClean="0">
              <a:latin typeface="+mn-lt"/>
            </a:endParaRPr>
          </a:p>
          <a:p>
            <a:endParaRPr lang="en-GB" dirty="0"/>
          </a:p>
        </p:txBody>
      </p:sp>
      <p:sp>
        <p:nvSpPr>
          <p:cNvPr id="4" name="Slide Number Placeholder 3"/>
          <p:cNvSpPr>
            <a:spLocks noGrp="1"/>
          </p:cNvSpPr>
          <p:nvPr>
            <p:ph type="sldNum" sz="quarter" idx="10"/>
          </p:nvPr>
        </p:nvSpPr>
        <p:spPr/>
        <p:txBody>
          <a:bodyPr/>
          <a:lstStyle/>
          <a:p>
            <a:fld id="{7FD87826-78BE-4636-9A5C-909B861EB5E5}" type="slidenum">
              <a:rPr lang="en-ZA" smtClean="0"/>
              <a:pPr/>
              <a:t>45</a:t>
            </a:fld>
            <a:endParaRPr lang="en-ZA" dirty="0"/>
          </a:p>
        </p:txBody>
      </p:sp>
    </p:spTree>
    <p:extLst>
      <p:ext uri="{BB962C8B-B14F-4D97-AF65-F5344CB8AC3E}">
        <p14:creationId xmlns="" xmlns:p14="http://schemas.microsoft.com/office/powerpoint/2010/main" val="375046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tabLst>
                <a:tab pos="750250" algn="l"/>
                <a:tab pos="1500500" algn="l"/>
                <a:tab pos="2250750" algn="l"/>
                <a:tab pos="3001000"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69993" indent="-296151">
              <a:tabLst>
                <a:tab pos="750250" algn="l"/>
                <a:tab pos="1500500" algn="l"/>
                <a:tab pos="2250750" algn="l"/>
                <a:tab pos="3001000"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84605" indent="-236921">
              <a:tabLst>
                <a:tab pos="750250" algn="l"/>
                <a:tab pos="1500500" algn="l"/>
                <a:tab pos="2250750" algn="l"/>
                <a:tab pos="3001000"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58447" indent="-236921">
              <a:tabLst>
                <a:tab pos="750250" algn="l"/>
                <a:tab pos="1500500" algn="l"/>
                <a:tab pos="2250750" algn="l"/>
                <a:tab pos="3001000"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132289" indent="-236921">
              <a:tabLst>
                <a:tab pos="750250" algn="l"/>
                <a:tab pos="1500500" algn="l"/>
                <a:tab pos="2250750" algn="l"/>
                <a:tab pos="3001000"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606131" indent="-236921" defTabSz="465616" fontAlgn="base">
              <a:spcBef>
                <a:spcPct val="0"/>
              </a:spcBef>
              <a:spcAft>
                <a:spcPct val="0"/>
              </a:spcAft>
              <a:tabLst>
                <a:tab pos="750250" algn="l"/>
                <a:tab pos="1500500" algn="l"/>
                <a:tab pos="2250750" algn="l"/>
                <a:tab pos="3001000"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79974" indent="-236921" defTabSz="465616" fontAlgn="base">
              <a:spcBef>
                <a:spcPct val="0"/>
              </a:spcBef>
              <a:spcAft>
                <a:spcPct val="0"/>
              </a:spcAft>
              <a:tabLst>
                <a:tab pos="750250" algn="l"/>
                <a:tab pos="1500500" algn="l"/>
                <a:tab pos="2250750" algn="l"/>
                <a:tab pos="3001000"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53816" indent="-236921" defTabSz="465616" fontAlgn="base">
              <a:spcBef>
                <a:spcPct val="0"/>
              </a:spcBef>
              <a:spcAft>
                <a:spcPct val="0"/>
              </a:spcAft>
              <a:tabLst>
                <a:tab pos="750250" algn="l"/>
                <a:tab pos="1500500" algn="l"/>
                <a:tab pos="2250750" algn="l"/>
                <a:tab pos="3001000"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4027658" indent="-236921" defTabSz="465616" fontAlgn="base">
              <a:spcBef>
                <a:spcPct val="0"/>
              </a:spcBef>
              <a:spcAft>
                <a:spcPct val="0"/>
              </a:spcAft>
              <a:tabLst>
                <a:tab pos="750250" algn="l"/>
                <a:tab pos="1500500" algn="l"/>
                <a:tab pos="2250750" algn="l"/>
                <a:tab pos="3001000"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9600496D-CDB7-4577-8B7B-4EA888B201A7}" type="slidenum">
              <a:rPr lang="en-GB" altLang="en-US" sz="1500">
                <a:solidFill>
                  <a:srgbClr val="000000"/>
                </a:solidFill>
                <a:latin typeface="Times New Roman" panose="02020603050405020304" pitchFamily="18" charset="0"/>
              </a:rPr>
              <a:pPr/>
              <a:t>46</a:t>
            </a:fld>
            <a:endParaRPr lang="en-GB" altLang="en-US" sz="1500" dirty="0">
              <a:solidFill>
                <a:srgbClr val="000000"/>
              </a:solidFill>
              <a:latin typeface="Times New Roman" panose="02020603050405020304" pitchFamily="18" charset="0"/>
            </a:endParaRPr>
          </a:p>
        </p:txBody>
      </p:sp>
      <p:sp>
        <p:nvSpPr>
          <p:cNvPr id="52227" name="Text Box 1"/>
          <p:cNvSpPr txBox="1">
            <a:spLocks noChangeArrowheads="1"/>
          </p:cNvSpPr>
          <p:nvPr/>
        </p:nvSpPr>
        <p:spPr bwMode="auto">
          <a:xfrm>
            <a:off x="3988429" y="10533123"/>
            <a:ext cx="3045139" cy="549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3285" tIns="48508" rIns="93285" bIns="48508"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hangingPunct="0">
              <a:lnSpc>
                <a:spcPct val="90000"/>
              </a:lnSpc>
              <a:buClr>
                <a:srgbClr val="AFAFAF"/>
              </a:buClr>
              <a:buSzPct val="100000"/>
            </a:pPr>
            <a:fld id="{020984C6-58FA-4036-82F1-25D269A35638}" type="slidenum">
              <a:rPr lang="en-GB" altLang="en-US" sz="1200">
                <a:solidFill>
                  <a:srgbClr val="000000"/>
                </a:solidFill>
                <a:latin typeface="Times New Roman" panose="02020603050405020304" pitchFamily="18" charset="0"/>
              </a:rPr>
              <a:pPr algn="r" hangingPunct="0">
                <a:lnSpc>
                  <a:spcPct val="90000"/>
                </a:lnSpc>
                <a:buClr>
                  <a:srgbClr val="AFAFAF"/>
                </a:buClr>
                <a:buSzPct val="100000"/>
              </a:pPr>
              <a:t>46</a:t>
            </a:fld>
            <a:endParaRPr lang="en-GB" altLang="en-US" sz="1200" dirty="0">
              <a:solidFill>
                <a:srgbClr val="000000"/>
              </a:solidFill>
              <a:latin typeface="Times New Roman" panose="02020603050405020304" pitchFamily="18" charset="0"/>
            </a:endParaRPr>
          </a:p>
        </p:txBody>
      </p:sp>
      <p:sp>
        <p:nvSpPr>
          <p:cNvPr id="52228" name="Text Box 2"/>
          <p:cNvSpPr txBox="1">
            <a:spLocks noChangeArrowheads="1"/>
          </p:cNvSpPr>
          <p:nvPr/>
        </p:nvSpPr>
        <p:spPr bwMode="auto">
          <a:xfrm>
            <a:off x="949862" y="833339"/>
            <a:ext cx="5137132" cy="4164919"/>
          </a:xfrm>
          <a:prstGeom prst="rect">
            <a:avLst/>
          </a:prstGeom>
          <a:solidFill>
            <a:srgbClr val="FFFFFF"/>
          </a:solidFill>
          <a:ln w="9525">
            <a:solidFill>
              <a:srgbClr val="000000"/>
            </a:solidFill>
            <a:miter lim="800000"/>
            <a:headEnd/>
            <a:tailEnd/>
          </a:ln>
        </p:spPr>
        <p:txBody>
          <a:bodyPr wrap="none" lIns="94778" tIns="47389" rIns="94778" bIns="47389" anchor="ctr"/>
          <a:lstStyle>
            <a:lvl1pPr>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0" hangingPunct="0">
              <a:lnSpc>
                <a:spcPct val="81000"/>
              </a:lnSpc>
              <a:buClr>
                <a:srgbClr val="AFAFAF"/>
              </a:buClr>
              <a:buSzPct val="100000"/>
              <a:buFont typeface="Arial" panose="020B0604020202020204" pitchFamily="34" charset="0"/>
              <a:buNone/>
            </a:pPr>
            <a:endParaRPr lang="en-US" altLang="en-US" dirty="0"/>
          </a:p>
        </p:txBody>
      </p:sp>
      <p:sp>
        <p:nvSpPr>
          <p:cNvPr id="52229" name="Rectangle 3"/>
          <p:cNvSpPr>
            <a:spLocks noGrp="1" noChangeArrowheads="1"/>
          </p:cNvSpPr>
          <p:nvPr>
            <p:ph type="body"/>
          </p:nvPr>
        </p:nvSpPr>
        <p:spPr>
          <a:xfrm>
            <a:off x="938358" y="5277223"/>
            <a:ext cx="5158496" cy="499825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tLang="en-US" dirty="0" smtClean="0"/>
          </a:p>
        </p:txBody>
      </p:sp>
    </p:spTree>
    <p:extLst>
      <p:ext uri="{BB962C8B-B14F-4D97-AF65-F5344CB8AC3E}">
        <p14:creationId xmlns="" xmlns:p14="http://schemas.microsoft.com/office/powerpoint/2010/main" val="2764809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latin typeface="+mn-lt"/>
              </a:rPr>
              <a:t>This slide illustrates the advantages of directly producing titanium powder from the mineral, which can be converted into final products, versus the current commercial process chain.</a:t>
            </a:r>
          </a:p>
          <a:p>
            <a:r>
              <a:rPr lang="en-GB" sz="1200" dirty="0" smtClean="0">
                <a:latin typeface="+mn-lt"/>
              </a:rPr>
              <a:t>In the current commercial process (the Kroll process) the primary metal production process delivers a Ti sponge that has to be refined at least twice in vacuum to provide a solid titanium ingot. This ingot is then converted through further processing into typical mill products, such as bar, sheet or tube. Mill products are processed by forming, machining, joining, etc to get to fabricated parts.</a:t>
            </a:r>
          </a:p>
          <a:p>
            <a:r>
              <a:rPr lang="en-GB" sz="1200" dirty="0" smtClean="0">
                <a:latin typeface="+mn-lt"/>
              </a:rPr>
              <a:t>With the SA technology the primary titanium is produced as a pure Ti powder, which can be blended with powder of alloying elements and then densified through compression and sintering (fusing of the powder particles) to directly deliver dense, solid metal components. In other words, a number of intermediate processing steps can be avoided, which could result in reduced part production costs.</a:t>
            </a:r>
          </a:p>
          <a:p>
            <a:r>
              <a:rPr lang="en-GB" sz="1200" dirty="0" smtClean="0">
                <a:latin typeface="+mn-lt"/>
              </a:rPr>
              <a:t>If the Additive Manufacturing process is used to turn the Ti powder directly into final parts, very little wastage of the expensive titanium metal occurs, which is not the case if a part has to be machined from a solid block of Ti.In the latter case as much as 80 – 90% of the material could be machined away (and become waste) to produce a thin-walled aircraft part.</a:t>
            </a:r>
          </a:p>
          <a:p>
            <a:endParaRPr lang="en-GB" dirty="0"/>
          </a:p>
        </p:txBody>
      </p:sp>
      <p:sp>
        <p:nvSpPr>
          <p:cNvPr id="4" name="Slide Number Placeholder 3"/>
          <p:cNvSpPr>
            <a:spLocks noGrp="1"/>
          </p:cNvSpPr>
          <p:nvPr>
            <p:ph type="sldNum" sz="quarter" idx="10"/>
          </p:nvPr>
        </p:nvSpPr>
        <p:spPr/>
        <p:txBody>
          <a:bodyPr/>
          <a:lstStyle/>
          <a:p>
            <a:fld id="{7FD87826-78BE-4636-9A5C-909B861EB5E5}" type="slidenum">
              <a:rPr lang="en-ZA" smtClean="0"/>
              <a:pPr/>
              <a:t>49</a:t>
            </a:fld>
            <a:endParaRPr lang="en-ZA" dirty="0"/>
          </a:p>
        </p:txBody>
      </p:sp>
    </p:spTree>
    <p:extLst>
      <p:ext uri="{BB962C8B-B14F-4D97-AF65-F5344CB8AC3E}">
        <p14:creationId xmlns="" xmlns:p14="http://schemas.microsoft.com/office/powerpoint/2010/main" val="34130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latin typeface="+mn-lt"/>
              </a:rPr>
              <a:t>The road map for the industrialisation and commercialisation of the SA patented primary Ti production technology is shown. </a:t>
            </a:r>
          </a:p>
          <a:p>
            <a:r>
              <a:rPr lang="en-GB" sz="1200" dirty="0" smtClean="0">
                <a:latin typeface="+mn-lt"/>
              </a:rPr>
              <a:t>The basic (laboratory scale) development has been completed successfully and it has been demonstrated that pure Ti can be produced on laboratory scale (grams to a few kilograms of powder).</a:t>
            </a:r>
          </a:p>
          <a:p>
            <a:r>
              <a:rPr lang="en-GB" sz="1200" dirty="0" smtClean="0">
                <a:latin typeface="+mn-lt"/>
              </a:rPr>
              <a:t>Subsequently, a Bench-scale Titanium Pilot Plant has been constructed and was officially opened on 7 June 2013. The commissioning of the plant is currently underway. This plant will produce titanium powder on the scale of 2 kg per hour in production campaigns of typically 5 days, 24 hours per day.</a:t>
            </a:r>
          </a:p>
          <a:p>
            <a:r>
              <a:rPr lang="en-GB" sz="1200" dirty="0" smtClean="0">
                <a:latin typeface="+mn-lt"/>
              </a:rPr>
              <a:t>The operation of this pilot plant over 18 months to 2 years will provide further insight into the requirements for up-scaling the technology to commercial scale. </a:t>
            </a:r>
          </a:p>
          <a:p>
            <a:r>
              <a:rPr lang="en-GB" sz="1200" dirty="0" smtClean="0">
                <a:latin typeface="+mn-lt"/>
              </a:rPr>
              <a:t>Given the successful outcome of this stage, the commercial partners will perform feasibility studies that will enable them to proceed to the semi-commercial Demonstration Plant, or test facility, which would produce up to 500 tons per year of Ti powder.</a:t>
            </a:r>
          </a:p>
          <a:p>
            <a:r>
              <a:rPr lang="en-GB" sz="1200" dirty="0" smtClean="0">
                <a:latin typeface="+mn-lt"/>
              </a:rPr>
              <a:t>Following on the successful operation of the Semi-commercial Plant and positive results of the feasibility studies, the further </a:t>
            </a:r>
            <a:r>
              <a:rPr lang="en-GB" sz="1200" dirty="0" err="1" smtClean="0">
                <a:latin typeface="+mn-lt"/>
              </a:rPr>
              <a:t>upscaling</a:t>
            </a:r>
            <a:r>
              <a:rPr lang="en-GB" sz="1200" dirty="0" smtClean="0">
                <a:latin typeface="+mn-lt"/>
              </a:rPr>
              <a:t> to a world-class scale commercial plant will proceed.</a:t>
            </a:r>
          </a:p>
          <a:p>
            <a:r>
              <a:rPr lang="en-GB" sz="1200" dirty="0" smtClean="0">
                <a:latin typeface="+mn-lt"/>
              </a:rPr>
              <a:t> </a:t>
            </a:r>
          </a:p>
          <a:p>
            <a:endParaRPr lang="en-GB" dirty="0"/>
          </a:p>
        </p:txBody>
      </p:sp>
      <p:sp>
        <p:nvSpPr>
          <p:cNvPr id="4" name="Slide Number Placeholder 3"/>
          <p:cNvSpPr>
            <a:spLocks noGrp="1"/>
          </p:cNvSpPr>
          <p:nvPr>
            <p:ph type="sldNum" sz="quarter" idx="10"/>
          </p:nvPr>
        </p:nvSpPr>
        <p:spPr/>
        <p:txBody>
          <a:bodyPr/>
          <a:lstStyle/>
          <a:p>
            <a:fld id="{7FD87826-78BE-4636-9A5C-909B861EB5E5}" type="slidenum">
              <a:rPr lang="en-ZA" smtClean="0"/>
              <a:pPr/>
              <a:t>50</a:t>
            </a:fld>
            <a:endParaRPr lang="en-ZA"/>
          </a:p>
        </p:txBody>
      </p:sp>
    </p:spTree>
    <p:extLst>
      <p:ext uri="{BB962C8B-B14F-4D97-AF65-F5344CB8AC3E}">
        <p14:creationId xmlns="" xmlns:p14="http://schemas.microsoft.com/office/powerpoint/2010/main" val="317202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FD87826-78BE-4636-9A5C-909B861EB5E5}" type="slidenum">
              <a:rPr lang="en-ZA" smtClean="0"/>
              <a:pPr/>
              <a:t>52</a:t>
            </a:fld>
            <a:endParaRPr lang="en-ZA" dirty="0"/>
          </a:p>
        </p:txBody>
      </p:sp>
    </p:spTree>
    <p:extLst>
      <p:ext uri="{BB962C8B-B14F-4D97-AF65-F5344CB8AC3E}">
        <p14:creationId xmlns="" xmlns:p14="http://schemas.microsoft.com/office/powerpoint/2010/main" val="418137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bwMode="auto">
          <a:xfrm>
            <a:off x="0" y="0"/>
            <a:ext cx="9906000" cy="5618163"/>
          </a:xfrm>
          <a:prstGeom prst="rect">
            <a:avLst/>
          </a:prstGeom>
          <a:solidFill>
            <a:srgbClr val="537191"/>
          </a:solidFill>
          <a:ln w="12700" cap="flat" cmpd="sng" algn="ctr">
            <a:noFill/>
            <a:prstDash val="solid"/>
            <a:round/>
            <a:headEnd type="none" w="med" len="med"/>
            <a:tailEnd type="none" w="med" len="med"/>
          </a:ln>
          <a:effectLst/>
        </p:spPr>
        <p:txBody>
          <a:bodyPr/>
          <a:lstStyle/>
          <a:p>
            <a:pPr>
              <a:spcBef>
                <a:spcPct val="50000"/>
              </a:spcBef>
              <a:defRPr/>
            </a:pPr>
            <a:endParaRPr lang="en-GB" sz="2400" dirty="0">
              <a:latin typeface="Arial" charset="0"/>
              <a:cs typeface="+mn-cs"/>
            </a:endParaRPr>
          </a:p>
        </p:txBody>
      </p:sp>
      <p:pic>
        <p:nvPicPr>
          <p:cNvPr id="5" name="Picture 5" descr="dst_logo_screen"/>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753350" y="6019800"/>
            <a:ext cx="2152650"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0" name="Rectangle 2"/>
          <p:cNvSpPr>
            <a:spLocks noGrp="1" noChangeArrowheads="1"/>
          </p:cNvSpPr>
          <p:nvPr>
            <p:ph type="subTitle" idx="1"/>
          </p:nvPr>
        </p:nvSpPr>
        <p:spPr>
          <a:xfrm>
            <a:off x="2865438" y="3589020"/>
            <a:ext cx="6497636" cy="1402080"/>
          </a:xfrm>
        </p:spPr>
        <p:txBody>
          <a:bodyPr/>
          <a:lstStyle>
            <a:lvl1pPr marL="0" indent="0" algn="r">
              <a:buNone/>
              <a:defRPr sz="2400" b="1">
                <a:solidFill>
                  <a:schemeClr val="bg1"/>
                </a:solidFill>
              </a:defRPr>
            </a:lvl1pPr>
          </a:lstStyle>
          <a:p>
            <a:r>
              <a:rPr lang="en-US" dirty="0" smtClean="0"/>
              <a:t>Click to edit Master subtitle style</a:t>
            </a:r>
          </a:p>
        </p:txBody>
      </p:sp>
      <p:sp>
        <p:nvSpPr>
          <p:cNvPr id="63491" name="Rectangle 3"/>
          <p:cNvSpPr>
            <a:spLocks noGrp="1" noChangeArrowheads="1"/>
          </p:cNvSpPr>
          <p:nvPr>
            <p:ph type="ctrTitle"/>
          </p:nvPr>
        </p:nvSpPr>
        <p:spPr>
          <a:xfrm>
            <a:off x="2865438" y="2130428"/>
            <a:ext cx="6497636" cy="1455735"/>
          </a:xfrm>
        </p:spPr>
        <p:txBody>
          <a:bodyPr/>
          <a:lstStyle>
            <a:lvl1pPr algn="r">
              <a:defRPr sz="3600"/>
            </a:lvl1pPr>
          </a:lstStyle>
          <a:p>
            <a:r>
              <a:rPr lang="en-US" smtClean="0"/>
              <a:t>Click to edit Master title style</a:t>
            </a:r>
            <a:endParaRPr lang="en-GB" dirty="0"/>
          </a:p>
        </p:txBody>
      </p:sp>
    </p:spTree>
    <p:extLst>
      <p:ext uri="{BB962C8B-B14F-4D97-AF65-F5344CB8AC3E}">
        <p14:creationId xmlns="" xmlns:p14="http://schemas.microsoft.com/office/powerpoint/2010/main" val="1103875612"/>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351"/>
            <a:ext cx="2311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8C3CF23F-F4B0-0F44-A119-6B9F1815CC85}" type="slidenum">
              <a:rPr lang="en-US" smtClean="0"/>
              <a:pPr/>
              <a:t>‹#›</a:t>
            </a:fld>
            <a:endParaRPr lang="en-US" dirty="0"/>
          </a:p>
        </p:txBody>
      </p:sp>
    </p:spTree>
    <p:extLst>
      <p:ext uri="{BB962C8B-B14F-4D97-AF65-F5344CB8AC3E}">
        <p14:creationId xmlns="" xmlns:p14="http://schemas.microsoft.com/office/powerpoint/2010/main" val="175841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a:srcRect/>
          <a:stretch>
            <a:fillRect/>
          </a:stretch>
        </p:blipFill>
        <p:spPr bwMode="auto">
          <a:xfrm>
            <a:off x="0" y="0"/>
            <a:ext cx="9906000" cy="6858000"/>
          </a:xfrm>
          <a:prstGeom prst="rect">
            <a:avLst/>
          </a:prstGeom>
          <a:ln>
            <a:noFill/>
          </a:ln>
          <a:effectLst>
            <a:outerShdw blurRad="292100" dist="139700" dir="2700000" algn="tl" rotWithShape="0">
              <a:srgbClr val="333333">
                <a:alpha val="65000"/>
              </a:srgbClr>
            </a:outerShdw>
          </a:effectLst>
        </p:spPr>
      </p:pic>
      <p:sp>
        <p:nvSpPr>
          <p:cNvPr id="4" name="Rectangle 2"/>
          <p:cNvSpPr txBox="1">
            <a:spLocks noChangeArrowheads="1"/>
          </p:cNvSpPr>
          <p:nvPr userDrawn="1"/>
        </p:nvSpPr>
        <p:spPr bwMode="auto">
          <a:xfrm>
            <a:off x="541735" y="1357313"/>
            <a:ext cx="8667750" cy="4319587"/>
          </a:xfrm>
          <a:prstGeom prst="rect">
            <a:avLst/>
          </a:prstGeom>
          <a:noFill/>
          <a:ln w="9525">
            <a:noFill/>
            <a:round/>
            <a:headEnd/>
            <a:tailEnd/>
          </a:ln>
        </p:spPr>
        <p:txBody>
          <a:bodyPr lIns="90000" tIns="46800" rIns="90000" bIns="46800"/>
          <a:lstStyle/>
          <a:p>
            <a:pPr marL="230188" indent="-230188">
              <a:buClr>
                <a:srgbClr val="012D50"/>
              </a:buClr>
              <a:buSzPct val="45000"/>
              <a:buFont typeface="Wingdings" pitchFamily="2" charset="2"/>
              <a:buChar char=""/>
              <a:tabLst>
                <a:tab pos="338138"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Lst>
              <a:defRPr/>
            </a:pPr>
            <a:endParaRPr lang="en-ZA" sz="2000" kern="0" dirty="0">
              <a:solidFill>
                <a:srgbClr val="012D50"/>
              </a:solidFill>
              <a:latin typeface="+mn-lt"/>
              <a:ea typeface="+mn-ea"/>
              <a:cs typeface="+mn-cs"/>
            </a:endParaRPr>
          </a:p>
          <a:p>
            <a:pPr marL="230188" indent="-230188">
              <a:buClr>
                <a:srgbClr val="012D50"/>
              </a:buClr>
              <a:buSzPct val="45000"/>
              <a:buFont typeface="Wingdings" pitchFamily="2" charset="2"/>
              <a:buChar char=""/>
              <a:tabLst>
                <a:tab pos="338138"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Lst>
              <a:defRPr/>
            </a:pPr>
            <a:endParaRPr lang="en-ZA" sz="2000" kern="0" dirty="0">
              <a:solidFill>
                <a:srgbClr val="012D50"/>
              </a:solidFill>
              <a:latin typeface="+mn-lt"/>
              <a:ea typeface="+mn-ea"/>
              <a:cs typeface="+mn-cs"/>
            </a:endParaRPr>
          </a:p>
          <a:p>
            <a:pPr marL="230188" indent="-230188">
              <a:buClr>
                <a:srgbClr val="012D50"/>
              </a:buClr>
              <a:buSzPct val="45000"/>
              <a:tabLst>
                <a:tab pos="338138"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Lst>
              <a:defRPr/>
            </a:pPr>
            <a:endParaRPr lang="en-GB" sz="2000" kern="0" dirty="0">
              <a:solidFill>
                <a:srgbClr val="012D50"/>
              </a:solidFill>
              <a:latin typeface="+mn-lt"/>
              <a:ea typeface="+mn-ea"/>
              <a:cs typeface="+mn-cs"/>
            </a:endParaRPr>
          </a:p>
          <a:p>
            <a:pPr marL="230188" indent="-230188">
              <a:lnSpc>
                <a:spcPct val="140000"/>
              </a:lnSpc>
              <a:spcBef>
                <a:spcPts val="550"/>
              </a:spcBef>
              <a:buClr>
                <a:srgbClr val="012D50"/>
              </a:buClr>
              <a:buSzPct val="45000"/>
              <a:buFont typeface="Times New Roman" pitchFamily="18" charset="0"/>
              <a:buNone/>
              <a:tabLst>
                <a:tab pos="338138"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Lst>
              <a:defRPr/>
            </a:pPr>
            <a:endParaRPr lang="en-GB" sz="2000" kern="0" dirty="0">
              <a:solidFill>
                <a:srgbClr val="012D50"/>
              </a:solidFill>
              <a:latin typeface="+mn-lt"/>
              <a:ea typeface="+mn-ea"/>
              <a:cs typeface="+mn-cs"/>
            </a:endParaRPr>
          </a:p>
        </p:txBody>
      </p:sp>
      <p:sp>
        <p:nvSpPr>
          <p:cNvPr id="5" name="Rectangle 3"/>
          <p:cNvSpPr txBox="1">
            <a:spLocks noChangeArrowheads="1"/>
          </p:cNvSpPr>
          <p:nvPr userDrawn="1"/>
        </p:nvSpPr>
        <p:spPr bwMode="auto">
          <a:xfrm>
            <a:off x="3938323" y="6302375"/>
            <a:ext cx="2884091" cy="452438"/>
          </a:xfrm>
          <a:prstGeom prst="rect">
            <a:avLst/>
          </a:prstGeom>
          <a:noFill/>
          <a:ln w="9525">
            <a:noFill/>
            <a:round/>
            <a:headEnd/>
            <a:tailEnd/>
          </a:ln>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0" hangingPunct="0">
              <a:lnSpc>
                <a:spcPct val="81000"/>
              </a:lnSpc>
              <a:buClr>
                <a:srgbClr val="012D50"/>
              </a:buClr>
              <a:buSzPct val="100000"/>
              <a:buFont typeface="Arial" panose="020B0604020202020204" pitchFamily="34" charset="0"/>
              <a:buNone/>
            </a:pPr>
            <a:r>
              <a:rPr lang="en-GB" altLang="en-US" sz="1000" dirty="0">
                <a:solidFill>
                  <a:srgbClr val="012D50"/>
                </a:solidFill>
              </a:rPr>
              <a:t>© CSIR  2011	Slide </a:t>
            </a:r>
            <a:fld id="{3EB0E25B-3DDF-4351-94B2-5FA191AA5C69}" type="slidenum">
              <a:rPr lang="en-GB" altLang="en-US" sz="1000">
                <a:solidFill>
                  <a:srgbClr val="012D50"/>
                </a:solidFill>
              </a:rPr>
              <a:pPr eaLnBrk="0" hangingPunct="0">
                <a:lnSpc>
                  <a:spcPct val="81000"/>
                </a:lnSpc>
                <a:buClr>
                  <a:srgbClr val="012D50"/>
                </a:buClr>
                <a:buSzPct val="100000"/>
                <a:buFont typeface="Arial" panose="020B0604020202020204" pitchFamily="34" charset="0"/>
                <a:buNone/>
              </a:pPr>
              <a:t>‹#›</a:t>
            </a:fld>
            <a:r>
              <a:rPr lang="en-GB" altLang="en-US" sz="1000" dirty="0">
                <a:solidFill>
                  <a:srgbClr val="012D50"/>
                </a:solidFill>
              </a:rPr>
              <a:t> </a:t>
            </a:r>
          </a:p>
        </p:txBody>
      </p:sp>
      <p:sp>
        <p:nvSpPr>
          <p:cNvPr id="8" name="Title 1"/>
          <p:cNvSpPr>
            <a:spLocks noGrp="1"/>
          </p:cNvSpPr>
          <p:nvPr>
            <p:ph type="title"/>
          </p:nvPr>
        </p:nvSpPr>
        <p:spPr>
          <a:xfrm>
            <a:off x="232139" y="142853"/>
            <a:ext cx="8414940" cy="989013"/>
          </a:xfrm>
        </p:spPr>
        <p:txBody>
          <a:bodyPr/>
          <a:lstStyle>
            <a:lvl1pPr>
              <a:defRPr sz="2400" b="1">
                <a:solidFill>
                  <a:schemeClr val="bg1"/>
                </a:solidFill>
              </a:defRPr>
            </a:lvl1pPr>
          </a:lstStyle>
          <a:p>
            <a:r>
              <a:rPr lang="en-US" dirty="0" smtClean="0"/>
              <a:t>Click to edit Master title style</a:t>
            </a:r>
            <a:endParaRPr lang="en-GB" dirty="0"/>
          </a:p>
        </p:txBody>
      </p:sp>
    </p:spTree>
    <p:extLst>
      <p:ext uri="{BB962C8B-B14F-4D97-AF65-F5344CB8AC3E}">
        <p14:creationId xmlns="" xmlns:p14="http://schemas.microsoft.com/office/powerpoint/2010/main" val="205447327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541735" y="1370138"/>
            <a:ext cx="8667750" cy="4319587"/>
          </a:xfrm>
          <a:prstGeom prst="rect">
            <a:avLst/>
          </a:prstGeom>
          <a:noFill/>
          <a:ln w="9525">
            <a:noFill/>
            <a:round/>
            <a:headEnd/>
            <a:tailEnd/>
          </a:ln>
        </p:spPr>
        <p:txBody>
          <a:bodyPr lIns="90000" tIns="46800" rIns="90000" bIns="46800"/>
          <a:lstStyle/>
          <a:p>
            <a:pPr marL="230188" indent="-230188">
              <a:buClr>
                <a:srgbClr val="012D50"/>
              </a:buClr>
              <a:buSzPct val="45000"/>
              <a:buFont typeface="Wingdings" pitchFamily="2" charset="2"/>
              <a:buChar char=""/>
              <a:tabLst>
                <a:tab pos="338138"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Lst>
              <a:defRPr/>
            </a:pPr>
            <a:endParaRPr lang="en-ZA" sz="2000" kern="0" dirty="0">
              <a:solidFill>
                <a:srgbClr val="012D50"/>
              </a:solidFill>
              <a:latin typeface="+mn-lt"/>
              <a:ea typeface="+mn-ea"/>
              <a:cs typeface="+mn-cs"/>
            </a:endParaRPr>
          </a:p>
          <a:p>
            <a:pPr marL="230188" indent="-230188">
              <a:buClr>
                <a:srgbClr val="012D50"/>
              </a:buClr>
              <a:buSzPct val="45000"/>
              <a:buFont typeface="Wingdings" pitchFamily="2" charset="2"/>
              <a:buChar char=""/>
              <a:tabLst>
                <a:tab pos="338138"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Lst>
              <a:defRPr/>
            </a:pPr>
            <a:endParaRPr lang="en-ZA" sz="2000" kern="0" dirty="0">
              <a:solidFill>
                <a:srgbClr val="012D50"/>
              </a:solidFill>
              <a:latin typeface="+mn-lt"/>
              <a:ea typeface="+mn-ea"/>
              <a:cs typeface="+mn-cs"/>
            </a:endParaRPr>
          </a:p>
          <a:p>
            <a:pPr marL="230188" indent="-230188">
              <a:buClr>
                <a:srgbClr val="012D50"/>
              </a:buClr>
              <a:buSzPct val="45000"/>
              <a:tabLst>
                <a:tab pos="338138"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Lst>
              <a:defRPr/>
            </a:pPr>
            <a:endParaRPr lang="en-GB" sz="2000" kern="0" dirty="0">
              <a:solidFill>
                <a:srgbClr val="012D50"/>
              </a:solidFill>
              <a:latin typeface="+mn-lt"/>
              <a:ea typeface="+mn-ea"/>
              <a:cs typeface="+mn-cs"/>
            </a:endParaRPr>
          </a:p>
          <a:p>
            <a:pPr marL="230188" indent="-230188">
              <a:lnSpc>
                <a:spcPct val="140000"/>
              </a:lnSpc>
              <a:spcBef>
                <a:spcPts val="550"/>
              </a:spcBef>
              <a:buClr>
                <a:srgbClr val="012D50"/>
              </a:buClr>
              <a:buSzPct val="45000"/>
              <a:buFont typeface="Times New Roman" pitchFamily="18" charset="0"/>
              <a:buNone/>
              <a:tabLst>
                <a:tab pos="338138"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Lst>
              <a:defRPr/>
            </a:pPr>
            <a:endParaRPr lang="en-GB" sz="2000" kern="0" dirty="0">
              <a:solidFill>
                <a:srgbClr val="012D50"/>
              </a:solidFill>
              <a:latin typeface="+mn-lt"/>
              <a:ea typeface="+mn-ea"/>
              <a:cs typeface="+mn-cs"/>
            </a:endParaRPr>
          </a:p>
        </p:txBody>
      </p:sp>
      <p:sp>
        <p:nvSpPr>
          <p:cNvPr id="8" name="Title 1"/>
          <p:cNvSpPr>
            <a:spLocks noGrp="1"/>
          </p:cNvSpPr>
          <p:nvPr>
            <p:ph type="title"/>
          </p:nvPr>
        </p:nvSpPr>
        <p:spPr>
          <a:xfrm>
            <a:off x="232139" y="142853"/>
            <a:ext cx="8414940" cy="989013"/>
          </a:xfrm>
        </p:spPr>
        <p:txBody>
          <a:bodyPr/>
          <a:lstStyle>
            <a:lvl1pPr>
              <a:defRPr sz="2400" b="1">
                <a:solidFill>
                  <a:schemeClr val="bg1"/>
                </a:solidFill>
              </a:defRPr>
            </a:lvl1pPr>
          </a:lstStyle>
          <a:p>
            <a:r>
              <a:rPr lang="en-US" dirty="0" smtClean="0"/>
              <a:t>Click to edit Master title style</a:t>
            </a:r>
            <a:endParaRPr lang="en-GB" dirty="0"/>
          </a:p>
        </p:txBody>
      </p:sp>
      <p:sp>
        <p:nvSpPr>
          <p:cNvPr id="5" name="Slide Number Placeholder 5"/>
          <p:cNvSpPr>
            <a:spLocks noGrp="1"/>
          </p:cNvSpPr>
          <p:nvPr>
            <p:ph type="sldNum" sz="quarter" idx="12"/>
          </p:nvPr>
        </p:nvSpPr>
        <p:spPr>
          <a:xfrm>
            <a:off x="7594600" y="6356351"/>
            <a:ext cx="2311400" cy="365125"/>
          </a:xfrm>
          <a:prstGeom prst="rect">
            <a:avLst/>
          </a:prstGeom>
        </p:spPr>
        <p:txBody>
          <a:bodyPr/>
          <a:lstStyle/>
          <a:p>
            <a:fld id="{8C3CF23F-F4B0-0F44-A119-6B9F1815CC85}" type="slidenum">
              <a:rPr lang="en-US" smtClean="0"/>
              <a:pPr/>
              <a:t>‹#›</a:t>
            </a:fld>
            <a:endParaRPr lang="en-US" dirty="0"/>
          </a:p>
        </p:txBody>
      </p:sp>
    </p:spTree>
    <p:extLst>
      <p:ext uri="{BB962C8B-B14F-4D97-AF65-F5344CB8AC3E}">
        <p14:creationId xmlns="" xmlns:p14="http://schemas.microsoft.com/office/powerpoint/2010/main" val="55850253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idx="10"/>
          </p:nvPr>
        </p:nvSpPr>
        <p:spPr>
          <a:xfrm>
            <a:off x="3900488" y="6300791"/>
            <a:ext cx="2060310" cy="454025"/>
          </a:xfrm>
          <a:prstGeom prst="rect">
            <a:avLst/>
          </a:prstGeom>
          <a:ln/>
        </p:spPr>
        <p:txBody>
          <a:bodyPr/>
          <a:lstStyle>
            <a:lvl1pPr>
              <a:defRPr/>
            </a:lvl1pPr>
          </a:lstStyle>
          <a:p>
            <a:pPr eaLnBrk="0" hangingPunct="0">
              <a:defRPr/>
            </a:pPr>
            <a:fld id="{219A5A8A-94FF-4902-A5BA-6ADD4D8F235E}" type="slidenum">
              <a:rPr lang="en-GB">
                <a:solidFill>
                  <a:srgbClr val="000000"/>
                </a:solidFill>
                <a:cs typeface="DejaVu Sans"/>
              </a:rPr>
              <a:pPr eaLnBrk="0" hangingPunct="0">
                <a:defRPr/>
              </a:pPr>
              <a:t>‹#›</a:t>
            </a:fld>
            <a:endParaRPr lang="en-GB" dirty="0">
              <a:solidFill>
                <a:srgbClr val="000000"/>
              </a:solidFill>
              <a:cs typeface="DejaVu Sans"/>
            </a:endParaRPr>
          </a:p>
        </p:txBody>
      </p:sp>
    </p:spTree>
    <p:extLst>
      <p:ext uri="{BB962C8B-B14F-4D97-AF65-F5344CB8AC3E}">
        <p14:creationId xmlns="" xmlns:p14="http://schemas.microsoft.com/office/powerpoint/2010/main" val="1531281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 xmlns:p14="http://schemas.microsoft.com/office/powerpoint/2010/main" val="3989655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73973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6088077"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608807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272436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2683164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2553" y="153334"/>
            <a:ext cx="9020334" cy="357390"/>
          </a:xfrm>
        </p:spPr>
        <p:txBody>
          <a:bodyPr/>
          <a:lstStyle>
            <a:lvl1pPr>
              <a:defRPr lang="en-GB" sz="2800" b="1" dirty="0">
                <a:solidFill>
                  <a:srgbClr val="CCFF66"/>
                </a:solidFill>
                <a:latin typeface="Calibri" pitchFamily="34" charset="0"/>
                <a:ea typeface="+mj-ea"/>
                <a:cs typeface="Calibri" pitchFamily="34" charset="0"/>
              </a:defRPr>
            </a:lvl1pPr>
          </a:lstStyle>
          <a:p>
            <a:pPr lvl="0"/>
            <a:r>
              <a:rPr lang="en-US" dirty="0" smtClean="0"/>
              <a:t>Click to edit Master title style</a:t>
            </a:r>
            <a:endParaRPr lang="en-GB" dirty="0"/>
          </a:p>
        </p:txBody>
      </p:sp>
    </p:spTree>
    <p:extLst>
      <p:ext uri="{BB962C8B-B14F-4D97-AF65-F5344CB8AC3E}">
        <p14:creationId xmlns="" xmlns:p14="http://schemas.microsoft.com/office/powerpoint/2010/main" val="1107455121"/>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50" y="158184"/>
            <a:ext cx="8988089" cy="380023"/>
          </a:xfrm>
        </p:spPr>
        <p:txBody>
          <a:bodyPr/>
          <a:lstStyle>
            <a:lvl1pPr>
              <a:defRPr lang="en-GB" sz="2400" b="1" dirty="0">
                <a:solidFill>
                  <a:srgbClr val="CCFF66"/>
                </a:solidFill>
                <a:latin typeface="Calibri" pitchFamily="34" charset="0"/>
                <a:ea typeface="+mj-ea"/>
                <a:cs typeface="Calibri" pitchFamily="34" charset="0"/>
              </a:defRPr>
            </a:lvl1pPr>
          </a:lstStyle>
          <a:p>
            <a:pPr lvl="0"/>
            <a:r>
              <a:rPr lang="en-US" dirty="0" smtClean="0"/>
              <a:t>Click to edit Master title style</a:t>
            </a:r>
            <a:endParaRPr lang="en-GB" dirty="0"/>
          </a:p>
        </p:txBody>
      </p:sp>
      <p:sp>
        <p:nvSpPr>
          <p:cNvPr id="3" name="Content Placeholder 2"/>
          <p:cNvSpPr>
            <a:spLocks noGrp="1"/>
          </p:cNvSpPr>
          <p:nvPr>
            <p:ph idx="1"/>
          </p:nvPr>
        </p:nvSpPr>
        <p:spPr>
          <a:xfrm>
            <a:off x="473393" y="1278573"/>
            <a:ext cx="8999220" cy="4680902"/>
          </a:xfrm>
        </p:spPr>
        <p:txBody>
          <a:bodyPr/>
          <a:lstStyle>
            <a:lvl1pPr>
              <a:buClr>
                <a:srgbClr val="E41D11"/>
              </a:buClr>
              <a:defRPr sz="2000"/>
            </a:lvl1pPr>
            <a:lvl2pPr>
              <a:defRPr sz="1800"/>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 xmlns:p14="http://schemas.microsoft.com/office/powerpoint/2010/main" val="88265121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4684944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GB" sz="2400" b="1" dirty="0">
                <a:solidFill>
                  <a:srgbClr val="CCFF66"/>
                </a:solidFill>
                <a:latin typeface="Calibri" pitchFamily="34" charset="0"/>
                <a:ea typeface="+mj-ea"/>
                <a:cs typeface="Calibri" pitchFamily="34" charset="0"/>
              </a:defRPr>
            </a:lvl1pPr>
          </a:lstStyle>
          <a:p>
            <a:pPr lvl="0"/>
            <a:r>
              <a:rPr lang="en-US" dirty="0" smtClean="0"/>
              <a:t>Click to edit Master title style</a:t>
            </a:r>
            <a:endParaRPr lang="en-GB" dirty="0"/>
          </a:p>
        </p:txBody>
      </p:sp>
      <p:sp>
        <p:nvSpPr>
          <p:cNvPr id="3" name="Content Placeholder 2"/>
          <p:cNvSpPr>
            <a:spLocks noGrp="1"/>
          </p:cNvSpPr>
          <p:nvPr>
            <p:ph sz="half" idx="1"/>
          </p:nvPr>
        </p:nvSpPr>
        <p:spPr>
          <a:xfrm>
            <a:off x="472222" y="1286701"/>
            <a:ext cx="4109557" cy="4672774"/>
          </a:xfrm>
        </p:spPr>
        <p:txBody>
          <a:bodyPr/>
          <a:lstStyle>
            <a:lvl1pPr>
              <a:buClr>
                <a:srgbClr val="537191"/>
              </a:buClr>
              <a:defRPr lang="en-US" sz="2000" dirty="0" smtClean="0">
                <a:solidFill>
                  <a:schemeClr val="tx1"/>
                </a:solidFill>
                <a:latin typeface="Calibri" pitchFamily="34" charset="0"/>
                <a:ea typeface="+mn-ea"/>
                <a:cs typeface="+mn-cs"/>
              </a:defRPr>
            </a:lvl1pPr>
            <a:lvl2pPr>
              <a:buClr>
                <a:srgbClr val="537191"/>
              </a:buClr>
              <a:defRPr sz="2400"/>
            </a:lvl2pPr>
            <a:lvl3pPr>
              <a:buClr>
                <a:srgbClr val="537191"/>
              </a:buClr>
              <a:defRPr sz="2000"/>
            </a:lvl3pPr>
            <a:lvl4pPr>
              <a:buClr>
                <a:srgbClr val="537191"/>
              </a:buClr>
              <a:defRPr sz="1800"/>
            </a:lvl4pPr>
            <a:lvl5pPr>
              <a:buClr>
                <a:srgbClr val="537191"/>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5320581" y="1286701"/>
            <a:ext cx="4145935" cy="4672774"/>
          </a:xfrm>
        </p:spPr>
        <p:txBody>
          <a:bodyPr/>
          <a:lstStyle>
            <a:lvl1pPr>
              <a:defRPr lang="en-US" sz="2000" dirty="0" smtClean="0">
                <a:solidFill>
                  <a:schemeClr val="tx1"/>
                </a:solidFill>
                <a:latin typeface="Calibri" pitchFamily="34" charset="0"/>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 xmlns:p14="http://schemas.microsoft.com/office/powerpoint/2010/main" val="367205918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2321" y="140447"/>
            <a:ext cx="9010292" cy="374651"/>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73572" y="1280605"/>
            <a:ext cx="41082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3572" y="2121419"/>
            <a:ext cx="4108207" cy="3838056"/>
          </a:xfrm>
        </p:spPr>
        <p:txBody>
          <a:bodyPr/>
          <a:lstStyle>
            <a:lvl1pPr>
              <a:defRPr lang="en-US" sz="2000" dirty="0" smtClean="0">
                <a:solidFill>
                  <a:schemeClr val="tx1"/>
                </a:solidFill>
                <a:latin typeface="Calibri" pitchFamily="34" charset="0"/>
                <a:ea typeface="+mn-ea"/>
                <a:cs typeface="+mn-cs"/>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319713" y="1289049"/>
            <a:ext cx="4152900"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19713" y="2124115"/>
            <a:ext cx="4152900" cy="3835360"/>
          </a:xfrm>
        </p:spPr>
        <p:txBody>
          <a:bodyPr/>
          <a:lstStyle>
            <a:lvl1pPr>
              <a:defRPr lang="en-US" sz="2000" dirty="0" smtClean="0">
                <a:solidFill>
                  <a:schemeClr val="tx1"/>
                </a:solidFill>
                <a:latin typeface="Calibri" pitchFamily="34" charset="0"/>
                <a:ea typeface="+mn-ea"/>
                <a:cs typeface="+mn-cs"/>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 xmlns:p14="http://schemas.microsoft.com/office/powerpoint/2010/main" val="419793108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6250" y="168458"/>
            <a:ext cx="8988089" cy="388755"/>
          </a:xfrm>
        </p:spPr>
        <p:txBody>
          <a:bodyPr/>
          <a:lstStyle>
            <a:lvl1pPr>
              <a:defRPr b="1">
                <a:latin typeface="Calibri" pitchFamily="34" charset="0"/>
                <a:cs typeface="Calibri"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76152" y="1266589"/>
            <a:ext cx="8815005" cy="469288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326204486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90512" y="928688"/>
            <a:ext cx="382101" cy="50307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6249" y="928688"/>
            <a:ext cx="8359525" cy="5030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117500521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49650" y="381000"/>
            <a:ext cx="602615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60400" y="1752600"/>
            <a:ext cx="8997950" cy="4267200"/>
          </a:xfrm>
        </p:spPr>
        <p:txBody>
          <a:bodyPr/>
          <a:lstStyle/>
          <a:p>
            <a:pPr lvl="0"/>
            <a:endParaRPr lang="en-US" noProof="0" dirty="0" smtClean="0"/>
          </a:p>
        </p:txBody>
      </p:sp>
      <p:sp>
        <p:nvSpPr>
          <p:cNvPr id="4" name="Rectangle 4"/>
          <p:cNvSpPr>
            <a:spLocks noGrp="1" noChangeArrowheads="1"/>
          </p:cNvSpPr>
          <p:nvPr>
            <p:ph type="dt" sz="half" idx="10"/>
          </p:nvPr>
        </p:nvSpPr>
        <p:spPr>
          <a:xfrm>
            <a:off x="660400" y="6248400"/>
            <a:ext cx="2063750" cy="457200"/>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549650" y="6248400"/>
            <a:ext cx="3136900" cy="457200"/>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7594600" y="6248400"/>
            <a:ext cx="2063750" cy="457200"/>
          </a:xfrm>
          <a:prstGeom prst="rect">
            <a:avLst/>
          </a:prstGeom>
        </p:spPr>
        <p:txBody>
          <a:bodyPr/>
          <a:lstStyle>
            <a:lvl1pPr>
              <a:defRPr/>
            </a:lvl1pPr>
          </a:lstStyle>
          <a:p>
            <a:fld id="{CE0009F2-4628-4761-9664-C023DA8B3A57}" type="slidenum">
              <a:rPr lang="en-US"/>
              <a:pPr/>
              <a:t>‹#›</a:t>
            </a:fld>
            <a:endParaRPr lang="en-US" dirty="0"/>
          </a:p>
        </p:txBody>
      </p:sp>
    </p:spTree>
    <p:extLst>
      <p:ext uri="{BB962C8B-B14F-4D97-AF65-F5344CB8AC3E}">
        <p14:creationId xmlns="" xmlns:p14="http://schemas.microsoft.com/office/powerpoint/2010/main" val="1799222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2"/>
          <p:cNvSpPr>
            <a:spLocks noChangeArrowheads="1"/>
          </p:cNvSpPr>
          <p:nvPr/>
        </p:nvSpPr>
        <p:spPr bwMode="auto">
          <a:xfrm flipH="1">
            <a:off x="0" y="-9525"/>
            <a:ext cx="9906000" cy="731838"/>
          </a:xfrm>
          <a:prstGeom prst="rect">
            <a:avLst/>
          </a:prstGeom>
          <a:solidFill>
            <a:srgbClr val="537191"/>
          </a:solidFill>
          <a:ln w="12700">
            <a:noFill/>
            <a:miter lim="800000"/>
            <a:headEnd/>
            <a:tailEnd/>
          </a:ln>
          <a:effectLst/>
        </p:spPr>
        <p:txBody>
          <a:bodyPr wrap="none" lIns="77925" tIns="38963" rIns="77925" bIns="38963" anchor="ctr"/>
          <a:lstStyle/>
          <a:p>
            <a:pPr algn="ctr" eaLnBrk="0" hangingPunct="0">
              <a:defRPr/>
            </a:pPr>
            <a:endParaRPr lang="en-GB" dirty="0">
              <a:cs typeface="+mn-cs"/>
            </a:endParaRPr>
          </a:p>
        </p:txBody>
      </p:sp>
      <p:sp>
        <p:nvSpPr>
          <p:cNvPr id="1027" name="Rectangle 2"/>
          <p:cNvSpPr>
            <a:spLocks noGrp="1" noChangeArrowheads="1"/>
          </p:cNvSpPr>
          <p:nvPr>
            <p:ph type="body" idx="1"/>
          </p:nvPr>
        </p:nvSpPr>
        <p:spPr bwMode="auto">
          <a:xfrm>
            <a:off x="476250" y="1279525"/>
            <a:ext cx="8996363" cy="467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0"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3"/>
          <p:cNvSpPr>
            <a:spLocks noGrp="1" noChangeArrowheads="1"/>
          </p:cNvSpPr>
          <p:nvPr>
            <p:ph type="title"/>
          </p:nvPr>
        </p:nvSpPr>
        <p:spPr bwMode="auto">
          <a:xfrm>
            <a:off x="476250" y="168275"/>
            <a:ext cx="8988425" cy="379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0" tIns="44450" rIns="90488" bIns="44450" numCol="1" anchor="ctr" anchorCtr="0" compatLnSpc="1">
            <a:prstTxWarp prst="textNoShape">
              <a:avLst/>
            </a:prstTxWarp>
          </a:bodyPr>
          <a:lstStyle/>
          <a:p>
            <a:pPr lvl="0"/>
            <a:r>
              <a:rPr lang="en-US" smtClean="0"/>
              <a:t>Click to edit Master title style</a:t>
            </a:r>
            <a:endParaRPr lang="en-GB" smtClean="0"/>
          </a:p>
        </p:txBody>
      </p:sp>
      <p:sp>
        <p:nvSpPr>
          <p:cNvPr id="9" name="Text Box 5"/>
          <p:cNvSpPr txBox="1">
            <a:spLocks noChangeArrowheads="1"/>
          </p:cNvSpPr>
          <p:nvPr/>
        </p:nvSpPr>
        <p:spPr bwMode="auto">
          <a:xfrm>
            <a:off x="9472613" y="220663"/>
            <a:ext cx="433387" cy="276225"/>
          </a:xfrm>
          <a:prstGeom prst="rect">
            <a:avLst/>
          </a:prstGeom>
          <a:noFill/>
          <a:ln w="9525">
            <a:noFill/>
            <a:miter lim="800000"/>
            <a:headEnd/>
            <a:tailEnd/>
          </a:ln>
          <a:effectLst/>
        </p:spPr>
        <p:txBody>
          <a:bodyPr lIns="0" tIns="0" rIns="0" bIns="0" anchor="ctr">
            <a:spAutoFit/>
          </a:bodyPr>
          <a:lstStyle/>
          <a:p>
            <a:pPr algn="ctr">
              <a:spcBef>
                <a:spcPct val="50000"/>
              </a:spcBef>
              <a:defRPr/>
            </a:pPr>
            <a:fld id="{8D452275-FA16-414D-A0C3-2C998FEAB737}" type="slidenum">
              <a:rPr lang="en-GB" sz="1800" b="1">
                <a:solidFill>
                  <a:schemeClr val="bg1"/>
                </a:solidFill>
                <a:latin typeface="Arial" charset="0"/>
                <a:cs typeface="+mn-cs"/>
              </a:rPr>
              <a:pPr algn="ctr">
                <a:spcBef>
                  <a:spcPct val="50000"/>
                </a:spcBef>
                <a:defRPr/>
              </a:pPr>
              <a:t>‹#›</a:t>
            </a:fld>
            <a:endParaRPr lang="en-GB" sz="1800" b="1" dirty="0">
              <a:solidFill>
                <a:schemeClr val="bg1"/>
              </a:solidFill>
              <a:latin typeface="Arial" charset="0"/>
              <a:cs typeface="+mn-cs"/>
            </a:endParaRPr>
          </a:p>
        </p:txBody>
      </p:sp>
      <p:pic>
        <p:nvPicPr>
          <p:cNvPr id="1030" name="Picture 5"/>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t="6831"/>
          <a:stretch>
            <a:fillRect/>
          </a:stretch>
        </p:blipFill>
        <p:spPr bwMode="auto">
          <a:xfrm>
            <a:off x="7950200" y="6153150"/>
            <a:ext cx="19081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37" r:id="rId1"/>
    <p:sldLayoutId id="2147486526" r:id="rId2"/>
    <p:sldLayoutId id="2147486527" r:id="rId3"/>
    <p:sldLayoutId id="2147486528" r:id="rId4"/>
    <p:sldLayoutId id="2147486529" r:id="rId5"/>
    <p:sldLayoutId id="2147486530" r:id="rId6"/>
    <p:sldLayoutId id="2147486531" r:id="rId7"/>
    <p:sldLayoutId id="2147486532" r:id="rId8"/>
    <p:sldLayoutId id="2147486544" r:id="rId9"/>
    <p:sldLayoutId id="2147486545" r:id="rId10"/>
    <p:sldLayoutId id="2147486546" r:id="rId11"/>
    <p:sldLayoutId id="2147486547" r:id="rId12"/>
  </p:sldLayoutIdLst>
  <p:transition>
    <p:wipe dir="r"/>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400" b="1">
          <a:solidFill>
            <a:srgbClr val="CCFF66"/>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2400" b="1">
          <a:solidFill>
            <a:srgbClr val="CCFF66"/>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2400" b="1">
          <a:solidFill>
            <a:srgbClr val="CCFF66"/>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2400" b="1">
          <a:solidFill>
            <a:srgbClr val="CCFF66"/>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2400" b="1">
          <a:solidFill>
            <a:srgbClr val="CCFF66"/>
          </a:solidFill>
          <a:latin typeface="Calibri" pitchFamily="34" charset="0"/>
          <a:ea typeface="Calibri" pitchFamily="34" charset="0"/>
          <a:cs typeface="Calibri" pitchFamily="34" charset="0"/>
        </a:defRPr>
      </a:lvl5pPr>
      <a:lvl6pPr marL="457200" algn="l" rtl="0" eaLnBrk="1" fontAlgn="base" hangingPunct="1">
        <a:lnSpc>
          <a:spcPct val="90000"/>
        </a:lnSpc>
        <a:spcBef>
          <a:spcPct val="0"/>
        </a:spcBef>
        <a:spcAft>
          <a:spcPct val="0"/>
        </a:spcAft>
        <a:defRPr sz="3400">
          <a:solidFill>
            <a:srgbClr val="003399"/>
          </a:solidFill>
          <a:latin typeface="Arial" charset="0"/>
        </a:defRPr>
      </a:lvl6pPr>
      <a:lvl7pPr marL="914400" algn="l" rtl="0" eaLnBrk="1" fontAlgn="base" hangingPunct="1">
        <a:lnSpc>
          <a:spcPct val="90000"/>
        </a:lnSpc>
        <a:spcBef>
          <a:spcPct val="0"/>
        </a:spcBef>
        <a:spcAft>
          <a:spcPct val="0"/>
        </a:spcAft>
        <a:defRPr sz="3400">
          <a:solidFill>
            <a:srgbClr val="003399"/>
          </a:solidFill>
          <a:latin typeface="Arial" charset="0"/>
        </a:defRPr>
      </a:lvl7pPr>
      <a:lvl8pPr marL="1371600" algn="l" rtl="0" eaLnBrk="1" fontAlgn="base" hangingPunct="1">
        <a:lnSpc>
          <a:spcPct val="90000"/>
        </a:lnSpc>
        <a:spcBef>
          <a:spcPct val="0"/>
        </a:spcBef>
        <a:spcAft>
          <a:spcPct val="0"/>
        </a:spcAft>
        <a:defRPr sz="3400">
          <a:solidFill>
            <a:srgbClr val="003399"/>
          </a:solidFill>
          <a:latin typeface="Arial" charset="0"/>
        </a:defRPr>
      </a:lvl8pPr>
      <a:lvl9pPr marL="1828800" algn="l" rtl="0" eaLnBrk="1" fontAlgn="base" hangingPunct="1">
        <a:lnSpc>
          <a:spcPct val="90000"/>
        </a:lnSpc>
        <a:spcBef>
          <a:spcPct val="0"/>
        </a:spcBef>
        <a:spcAft>
          <a:spcPct val="0"/>
        </a:spcAft>
        <a:defRPr sz="3400">
          <a:solidFill>
            <a:srgbClr val="003399"/>
          </a:solidFill>
          <a:latin typeface="Arial" charset="0"/>
        </a:defRPr>
      </a:lvl9pPr>
    </p:titleStyle>
    <p:bodyStyle>
      <a:lvl1pPr marL="342900" indent="-342900" algn="l" rtl="0" eaLnBrk="0" fontAlgn="base" hangingPunct="0">
        <a:spcBef>
          <a:spcPct val="0"/>
        </a:spcBef>
        <a:spcAft>
          <a:spcPct val="30000"/>
        </a:spcAft>
        <a:buClr>
          <a:srgbClr val="537191"/>
        </a:buClr>
        <a:buSzPct val="80000"/>
        <a:buFont typeface="Wingdings 3" pitchFamily="18" charset="2"/>
        <a:buChar char=""/>
        <a:defRPr sz="2000">
          <a:solidFill>
            <a:srgbClr val="00384B"/>
          </a:solidFill>
          <a:latin typeface="Calibri" pitchFamily="34" charset="0"/>
          <a:ea typeface="+mn-ea"/>
          <a:cs typeface="+mn-cs"/>
        </a:defRPr>
      </a:lvl1pPr>
      <a:lvl2pPr marL="742950" indent="-285750" algn="l" rtl="0" eaLnBrk="0" fontAlgn="base" hangingPunct="0">
        <a:spcBef>
          <a:spcPct val="0"/>
        </a:spcBef>
        <a:spcAft>
          <a:spcPct val="30000"/>
        </a:spcAft>
        <a:buChar char="–"/>
        <a:defRPr sz="2800">
          <a:solidFill>
            <a:srgbClr val="00384B"/>
          </a:solidFill>
          <a:latin typeface="Calibri" pitchFamily="34" charset="0"/>
        </a:defRPr>
      </a:lvl2pPr>
      <a:lvl3pPr marL="1143000" indent="-228600" algn="l" rtl="0" eaLnBrk="0" fontAlgn="base" hangingPunct="0">
        <a:spcBef>
          <a:spcPct val="0"/>
        </a:spcBef>
        <a:spcAft>
          <a:spcPct val="30000"/>
        </a:spcAft>
        <a:buChar char="•"/>
        <a:defRPr sz="1600">
          <a:solidFill>
            <a:srgbClr val="00384B"/>
          </a:solidFill>
          <a:latin typeface="Calibri" pitchFamily="34" charset="0"/>
        </a:defRPr>
      </a:lvl3pPr>
      <a:lvl4pPr marL="1600200" indent="-228600" algn="l" rtl="0" eaLnBrk="0" fontAlgn="base" hangingPunct="0">
        <a:spcBef>
          <a:spcPct val="0"/>
        </a:spcBef>
        <a:spcAft>
          <a:spcPct val="30000"/>
        </a:spcAft>
        <a:buChar char="–"/>
        <a:defRPr sz="1400">
          <a:solidFill>
            <a:srgbClr val="00384B"/>
          </a:solidFill>
          <a:latin typeface="Calibri" pitchFamily="34" charset="0"/>
        </a:defRPr>
      </a:lvl4pPr>
      <a:lvl5pPr marL="2057400" indent="-228600" algn="l" rtl="0" eaLnBrk="0" fontAlgn="base" hangingPunct="0">
        <a:spcBef>
          <a:spcPct val="0"/>
        </a:spcBef>
        <a:spcAft>
          <a:spcPct val="30000"/>
        </a:spcAft>
        <a:buChar char="»"/>
        <a:defRPr sz="1200">
          <a:solidFill>
            <a:srgbClr val="00384B"/>
          </a:solidFill>
          <a:latin typeface="Calibri" pitchFamily="34" charset="0"/>
        </a:defRPr>
      </a:lvl5pPr>
      <a:lvl6pPr marL="2514600" indent="-228600" algn="l" rtl="0" eaLnBrk="1" fontAlgn="base" hangingPunct="1">
        <a:spcBef>
          <a:spcPct val="0"/>
        </a:spcBef>
        <a:spcAft>
          <a:spcPct val="30000"/>
        </a:spcAft>
        <a:buChar char="»"/>
        <a:defRPr sz="1400">
          <a:solidFill>
            <a:schemeClr val="tx1"/>
          </a:solidFill>
          <a:latin typeface="+mn-lt"/>
        </a:defRPr>
      </a:lvl6pPr>
      <a:lvl7pPr marL="2971800" indent="-228600" algn="l" rtl="0" eaLnBrk="1" fontAlgn="base" hangingPunct="1">
        <a:spcBef>
          <a:spcPct val="0"/>
        </a:spcBef>
        <a:spcAft>
          <a:spcPct val="30000"/>
        </a:spcAft>
        <a:buChar char="»"/>
        <a:defRPr sz="1400">
          <a:solidFill>
            <a:schemeClr val="tx1"/>
          </a:solidFill>
          <a:latin typeface="+mn-lt"/>
        </a:defRPr>
      </a:lvl7pPr>
      <a:lvl8pPr marL="3429000" indent="-228600" algn="l" rtl="0" eaLnBrk="1" fontAlgn="base" hangingPunct="1">
        <a:spcBef>
          <a:spcPct val="0"/>
        </a:spcBef>
        <a:spcAft>
          <a:spcPct val="30000"/>
        </a:spcAft>
        <a:buChar char="»"/>
        <a:defRPr sz="1400">
          <a:solidFill>
            <a:schemeClr val="tx1"/>
          </a:solidFill>
          <a:latin typeface="+mn-lt"/>
        </a:defRPr>
      </a:lvl8pPr>
      <a:lvl9pPr marL="3886200" indent="-228600" algn="l" rtl="0" eaLnBrk="1" fontAlgn="base" hangingPunct="1">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7020190" y="0"/>
            <a:ext cx="2885810" cy="6858000"/>
          </a:xfrm>
          <a:prstGeom prst="rect">
            <a:avLst/>
          </a:prstGeom>
          <a:gradFill rotWithShape="0">
            <a:gsLst>
              <a:gs pos="0">
                <a:srgbClr val="61616D"/>
              </a:gs>
              <a:gs pos="100000">
                <a:srgbClr val="000000"/>
              </a:gs>
            </a:gsLst>
            <a:lin ang="5400000" scaled="1"/>
          </a:gradFill>
          <a:ln w="9525">
            <a:noFill/>
            <a:round/>
            <a:headEnd/>
            <a:tailEnd/>
          </a:ln>
          <a:effectLst/>
        </p:spPr>
        <p:txBody>
          <a:bodyPr wrap="none" anchor="ctr"/>
          <a:lstStyle/>
          <a:p>
            <a:pPr eaLnBrk="0" hangingPunct="0">
              <a:buFont typeface="Times New Roman" pitchFamily="16" charset="0"/>
              <a:buNone/>
              <a:defRPr/>
            </a:pPr>
            <a:endParaRPr lang="en-GB" dirty="0">
              <a:solidFill>
                <a:srgbClr val="000000"/>
              </a:solidFill>
              <a:cs typeface="DejaVu Sans"/>
            </a:endParaRPr>
          </a:p>
        </p:txBody>
      </p:sp>
      <p:sp>
        <p:nvSpPr>
          <p:cNvPr id="2051" name="Rectangle 4"/>
          <p:cNvSpPr>
            <a:spLocks noGrp="1" noChangeArrowheads="1"/>
          </p:cNvSpPr>
          <p:nvPr>
            <p:ph type="body" idx="1"/>
          </p:nvPr>
        </p:nvSpPr>
        <p:spPr bwMode="auto">
          <a:xfrm>
            <a:off x="544512" y="1268413"/>
            <a:ext cx="6368015" cy="4786313"/>
          </a:xfrm>
          <a:prstGeom prst="rect">
            <a:avLst/>
          </a:prstGeom>
          <a:noFill/>
          <a:ln w="9525">
            <a:noFill/>
            <a:round/>
            <a:headEnd/>
            <a:tailEnd/>
          </a:ln>
        </p:spPr>
        <p:txBody>
          <a:bodyPr vert="horz" wrap="square" lIns="90360" tIns="44280" rIns="90360" bIns="442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52" name="Rectangle 5"/>
          <p:cNvSpPr>
            <a:spLocks noGrp="1" noChangeArrowheads="1"/>
          </p:cNvSpPr>
          <p:nvPr>
            <p:ph type="title"/>
          </p:nvPr>
        </p:nvSpPr>
        <p:spPr bwMode="auto">
          <a:xfrm>
            <a:off x="544513" y="519113"/>
            <a:ext cx="6368015" cy="360362"/>
          </a:xfrm>
          <a:prstGeom prst="rect">
            <a:avLst/>
          </a:prstGeom>
          <a:noFill/>
          <a:ln w="9525">
            <a:noFill/>
            <a:round/>
            <a:headEnd/>
            <a:tailEnd/>
          </a:ln>
        </p:spPr>
        <p:txBody>
          <a:bodyPr vert="horz" wrap="square" lIns="90360" tIns="44280" rIns="90360" bIns="44280" numCol="1" anchor="ctr" anchorCtr="0" compatLnSpc="1">
            <a:prstTxWarp prst="textNoShape">
              <a:avLst/>
            </a:prstTxWarp>
          </a:bodyPr>
          <a:lstStyle/>
          <a:p>
            <a:pPr lvl="0" algn="l" defTabSz="449263" rtl="0" eaLnBrk="0" fontAlgn="base" hangingPunct="0">
              <a:lnSpc>
                <a:spcPct val="90000"/>
              </a:lnSpc>
              <a:spcBef>
                <a:spcPct val="0"/>
              </a:spcBef>
              <a:spcAft>
                <a:spcPct val="0"/>
              </a:spcAft>
              <a:buClr>
                <a:srgbClr val="000000"/>
              </a:buClr>
              <a:buSzPct val="100000"/>
              <a:buFont typeface="Times New Roman" pitchFamily="18" charset="0"/>
            </a:pPr>
            <a:r>
              <a:rPr lang="en-GB" dirty="0" smtClean="0"/>
              <a:t>Click to edit the title text format</a:t>
            </a:r>
          </a:p>
        </p:txBody>
      </p:sp>
      <p:sp>
        <p:nvSpPr>
          <p:cNvPr id="7" name="Oval 4"/>
          <p:cNvSpPr>
            <a:spLocks noChangeArrowheads="1"/>
          </p:cNvSpPr>
          <p:nvPr/>
        </p:nvSpPr>
        <p:spPr bwMode="auto">
          <a:xfrm flipH="1">
            <a:off x="9458054" y="6381750"/>
            <a:ext cx="452438" cy="482600"/>
          </a:xfrm>
          <a:prstGeom prst="rtTriangle">
            <a:avLst/>
          </a:prstGeom>
          <a:solidFill>
            <a:srgbClr val="003E7E"/>
          </a:solidFill>
          <a:ln w="12700" algn="ctr">
            <a:noFill/>
            <a:miter lim="800000"/>
            <a:headEnd/>
            <a:tailEnd/>
          </a:ln>
          <a:effectLst/>
        </p:spPr>
        <p:txBody>
          <a:bodyPr wrap="none" lIns="77925" tIns="38963" rIns="77925" bIns="38963" anchor="ctr"/>
          <a:lstStyle/>
          <a:p>
            <a:pPr algn="ctr" eaLnBrk="0" hangingPunct="0">
              <a:defRPr/>
            </a:pPr>
            <a:endParaRPr lang="en-GB" dirty="0">
              <a:solidFill>
                <a:srgbClr val="000000"/>
              </a:solidFill>
              <a:cs typeface="DejaVu Sans"/>
            </a:endParaRPr>
          </a:p>
        </p:txBody>
      </p:sp>
      <p:sp>
        <p:nvSpPr>
          <p:cNvPr id="8" name="Text Box 5"/>
          <p:cNvSpPr txBox="1">
            <a:spLocks noChangeArrowheads="1"/>
          </p:cNvSpPr>
          <p:nvPr/>
        </p:nvSpPr>
        <p:spPr bwMode="auto">
          <a:xfrm>
            <a:off x="9556479" y="6597650"/>
            <a:ext cx="352425" cy="217488"/>
          </a:xfrm>
          <a:prstGeom prst="rect">
            <a:avLst/>
          </a:prstGeom>
          <a:noFill/>
          <a:ln w="9525">
            <a:noFill/>
            <a:miter lim="800000"/>
            <a:headEnd/>
            <a:tailEnd/>
          </a:ln>
          <a:effectLst/>
        </p:spPr>
        <p:txBody>
          <a:bodyPr lIns="77925" tIns="38963" rIns="77925" bIns="38963">
            <a:spAutoFit/>
          </a:bodyPr>
          <a:lstStyle/>
          <a:p>
            <a:pPr algn="r">
              <a:spcBef>
                <a:spcPct val="50000"/>
              </a:spcBef>
              <a:defRPr/>
            </a:pPr>
            <a:fld id="{3B47FB41-D8C4-4D64-B184-EA64F9AF63F9}" type="slidenum">
              <a:rPr lang="en-GB" sz="900">
                <a:solidFill>
                  <a:srgbClr val="FFFFFF"/>
                </a:solidFill>
                <a:latin typeface="Arial" charset="0"/>
                <a:cs typeface="DejaVu Sans"/>
              </a:rPr>
              <a:pPr algn="r">
                <a:spcBef>
                  <a:spcPct val="50000"/>
                </a:spcBef>
                <a:defRPr/>
              </a:pPr>
              <a:t>‹#›</a:t>
            </a:fld>
            <a:endParaRPr lang="en-GB" sz="900" dirty="0">
              <a:solidFill>
                <a:srgbClr val="FFFFFF"/>
              </a:solidFill>
              <a:latin typeface="Arial" charset="0"/>
              <a:cs typeface="DejaVu Sans"/>
            </a:endParaRPr>
          </a:p>
        </p:txBody>
      </p:sp>
      <p:sp>
        <p:nvSpPr>
          <p:cNvPr id="9" name="Rectangle 2"/>
          <p:cNvSpPr>
            <a:spLocks noChangeArrowheads="1"/>
          </p:cNvSpPr>
          <p:nvPr/>
        </p:nvSpPr>
        <p:spPr bwMode="auto">
          <a:xfrm flipH="1">
            <a:off x="-45720" y="1"/>
            <a:ext cx="102175" cy="6858000"/>
          </a:xfrm>
          <a:prstGeom prst="rect">
            <a:avLst/>
          </a:prstGeom>
          <a:solidFill>
            <a:srgbClr val="003E7E"/>
          </a:solidFill>
          <a:ln w="12700">
            <a:noFill/>
            <a:miter lim="800000"/>
            <a:headEnd/>
            <a:tailEnd/>
          </a:ln>
          <a:effectLst/>
        </p:spPr>
        <p:txBody>
          <a:bodyPr wrap="none" lIns="77925" tIns="38963" rIns="77925" bIns="38963" anchor="ctr"/>
          <a:lstStyle/>
          <a:p>
            <a:pPr algn="ctr" eaLnBrk="0" hangingPunct="0">
              <a:defRPr/>
            </a:pPr>
            <a:endParaRPr lang="en-GB" dirty="0">
              <a:solidFill>
                <a:srgbClr val="000000"/>
              </a:solidFill>
              <a:cs typeface="DejaVu Sans"/>
            </a:endParaRPr>
          </a:p>
        </p:txBody>
      </p:sp>
    </p:spTree>
    <p:extLst>
      <p:ext uri="{BB962C8B-B14F-4D97-AF65-F5344CB8AC3E}">
        <p14:creationId xmlns="" xmlns:p14="http://schemas.microsoft.com/office/powerpoint/2010/main" val="2019859513"/>
      </p:ext>
    </p:extLst>
  </p:cSld>
  <p:clrMap bg1="lt1" tx1="dk1" bg2="lt2" tx2="dk2" accent1="accent1" accent2="accent2" accent3="accent3" accent4="accent4" accent5="accent5" accent6="accent6" hlink="hlink" folHlink="folHlink"/>
  <p:sldLayoutIdLst>
    <p:sldLayoutId id="2147486539" r:id="rId1"/>
    <p:sldLayoutId id="2147486540" r:id="rId2"/>
    <p:sldLayoutId id="2147486541" r:id="rId3"/>
    <p:sldLayoutId id="2147486542" r:id="rId4"/>
    <p:sldLayoutId id="2147486543" r:id="rId5"/>
  </p:sldLayoutIdLst>
  <p:hf hdr="0" ftr="0" dt="0"/>
  <p:txStyles>
    <p:titleStyle>
      <a:lvl1pPr algn="l" defTabSz="449263" rtl="0" eaLnBrk="0" fontAlgn="base" hangingPunct="0">
        <a:lnSpc>
          <a:spcPct val="90000"/>
        </a:lnSpc>
        <a:spcBef>
          <a:spcPct val="0"/>
        </a:spcBef>
        <a:spcAft>
          <a:spcPct val="0"/>
        </a:spcAft>
        <a:buClr>
          <a:srgbClr val="000000"/>
        </a:buClr>
        <a:buSzPct val="100000"/>
        <a:buFont typeface="Times New Roman" pitchFamily="18" charset="0"/>
        <a:defRPr lang="en-GB" sz="2400" b="1" dirty="0" smtClean="0">
          <a:solidFill>
            <a:srgbClr val="003E7E"/>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itchFamily="18" charset="0"/>
        <a:defRPr sz="2400" b="1">
          <a:solidFill>
            <a:srgbClr val="003E7E"/>
          </a:solidFill>
          <a:latin typeface="Calibri" pitchFamily="32" charset="0"/>
          <a:ea typeface="DejaVu Sans" charset="0"/>
          <a:cs typeface="DejaVu Sans" charset="0"/>
        </a:defRPr>
      </a:lvl2pPr>
      <a:lvl3pPr algn="l" defTabSz="449263" rtl="0" eaLnBrk="0" fontAlgn="base" hangingPunct="0">
        <a:lnSpc>
          <a:spcPct val="90000"/>
        </a:lnSpc>
        <a:spcBef>
          <a:spcPct val="0"/>
        </a:spcBef>
        <a:spcAft>
          <a:spcPct val="0"/>
        </a:spcAft>
        <a:buClr>
          <a:srgbClr val="000000"/>
        </a:buClr>
        <a:buSzPct val="100000"/>
        <a:buFont typeface="Times New Roman" pitchFamily="18" charset="0"/>
        <a:defRPr sz="2400" b="1">
          <a:solidFill>
            <a:srgbClr val="003E7E"/>
          </a:solidFill>
          <a:latin typeface="Calibri" pitchFamily="32" charset="0"/>
          <a:ea typeface="DejaVu Sans" charset="0"/>
          <a:cs typeface="DejaVu Sans" charset="0"/>
        </a:defRPr>
      </a:lvl3pPr>
      <a:lvl4pPr algn="l" defTabSz="449263" rtl="0" eaLnBrk="0" fontAlgn="base" hangingPunct="0">
        <a:lnSpc>
          <a:spcPct val="90000"/>
        </a:lnSpc>
        <a:spcBef>
          <a:spcPct val="0"/>
        </a:spcBef>
        <a:spcAft>
          <a:spcPct val="0"/>
        </a:spcAft>
        <a:buClr>
          <a:srgbClr val="000000"/>
        </a:buClr>
        <a:buSzPct val="100000"/>
        <a:buFont typeface="Times New Roman" pitchFamily="18" charset="0"/>
        <a:defRPr sz="2400" b="1">
          <a:solidFill>
            <a:srgbClr val="003E7E"/>
          </a:solidFill>
          <a:latin typeface="Calibri" pitchFamily="32" charset="0"/>
          <a:ea typeface="DejaVu Sans" charset="0"/>
          <a:cs typeface="DejaVu Sans" charset="0"/>
        </a:defRPr>
      </a:lvl4pPr>
      <a:lvl5pPr algn="l" defTabSz="449263" rtl="0" eaLnBrk="0" fontAlgn="base" hangingPunct="0">
        <a:lnSpc>
          <a:spcPct val="90000"/>
        </a:lnSpc>
        <a:spcBef>
          <a:spcPct val="0"/>
        </a:spcBef>
        <a:spcAft>
          <a:spcPct val="0"/>
        </a:spcAft>
        <a:buClr>
          <a:srgbClr val="000000"/>
        </a:buClr>
        <a:buSzPct val="100000"/>
        <a:buFont typeface="Times New Roman" pitchFamily="18" charset="0"/>
        <a:defRPr sz="2400" b="1">
          <a:solidFill>
            <a:srgbClr val="003E7E"/>
          </a:solidFill>
          <a:latin typeface="Calibri" pitchFamily="32" charset="0"/>
          <a:ea typeface="DejaVu Sans" charset="0"/>
          <a:cs typeface="DejaVu Sans" charset="0"/>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400" b="1">
          <a:solidFill>
            <a:srgbClr val="00B0F0"/>
          </a:solidFill>
          <a:latin typeface="Calibri" pitchFamily="32" charset="0"/>
          <a:ea typeface="DejaVu Sans" charset="0"/>
          <a:cs typeface="DejaVu Sans" charset="0"/>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400" b="1">
          <a:solidFill>
            <a:srgbClr val="00B0F0"/>
          </a:solidFill>
          <a:latin typeface="Calibri" pitchFamily="32" charset="0"/>
          <a:ea typeface="DejaVu Sans" charset="0"/>
          <a:cs typeface="DejaVu Sans" charset="0"/>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400" b="1">
          <a:solidFill>
            <a:srgbClr val="00B0F0"/>
          </a:solidFill>
          <a:latin typeface="Calibri" pitchFamily="32" charset="0"/>
          <a:ea typeface="DejaVu Sans" charset="0"/>
          <a:cs typeface="DejaVu Sans" charset="0"/>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400" b="1">
          <a:solidFill>
            <a:srgbClr val="00B0F0"/>
          </a:solidFill>
          <a:latin typeface="Calibri" pitchFamily="32" charset="0"/>
          <a:ea typeface="DejaVu Sans" charset="0"/>
          <a:cs typeface="DejaVu Sans" charset="0"/>
        </a:defRPr>
      </a:lvl9pPr>
    </p:titleStyle>
    <p:bodyStyle>
      <a:lvl1pPr marL="342900" indent="-342900" algn="l" defTabSz="449263" rtl="0" eaLnBrk="0" fontAlgn="base" hangingPunct="0">
        <a:spcBef>
          <a:spcPct val="0"/>
        </a:spcBef>
        <a:spcAft>
          <a:spcPts val="750"/>
        </a:spcAft>
        <a:buClr>
          <a:srgbClr val="000000"/>
        </a:buClr>
        <a:buSzPct val="100000"/>
        <a:buFont typeface="Times New Roman" pitchFamily="18" charset="0"/>
        <a:defRPr sz="2000">
          <a:solidFill>
            <a:srgbClr val="000000"/>
          </a:solidFill>
          <a:latin typeface="+mn-lt"/>
          <a:ea typeface="+mn-ea"/>
          <a:cs typeface="+mn-cs"/>
        </a:defRPr>
      </a:lvl1pPr>
      <a:lvl2pPr marL="742950" indent="-285750" algn="l" defTabSz="449263" rtl="0" eaLnBrk="0" fontAlgn="base" hangingPunct="0">
        <a:spcBef>
          <a:spcPct val="0"/>
        </a:spcBef>
        <a:spcAft>
          <a:spcPts val="675"/>
        </a:spcAft>
        <a:buClr>
          <a:srgbClr val="000000"/>
        </a:buClr>
        <a:buSzPct val="100000"/>
        <a:buFont typeface="Times New Roman" pitchFamily="18" charset="0"/>
        <a:defRPr>
          <a:solidFill>
            <a:srgbClr val="000000"/>
          </a:solidFill>
          <a:latin typeface="+mn-lt"/>
          <a:ea typeface="+mn-ea"/>
          <a:cs typeface="+mn-cs"/>
        </a:defRPr>
      </a:lvl2pPr>
      <a:lvl3pPr marL="1143000" indent="-228600" algn="l" defTabSz="449263" rtl="0" eaLnBrk="0" fontAlgn="base" hangingPunct="0">
        <a:spcBef>
          <a:spcPct val="0"/>
        </a:spcBef>
        <a:spcAft>
          <a:spcPts val="600"/>
        </a:spcAft>
        <a:buClr>
          <a:srgbClr val="000000"/>
        </a:buClr>
        <a:buSzPct val="100000"/>
        <a:buFont typeface="Times New Roman" pitchFamily="18" charset="0"/>
        <a:defRPr sz="1600">
          <a:solidFill>
            <a:srgbClr val="000000"/>
          </a:solidFill>
          <a:latin typeface="+mn-lt"/>
          <a:ea typeface="+mn-ea"/>
          <a:cs typeface="+mn-cs"/>
        </a:defRPr>
      </a:lvl3pPr>
      <a:lvl4pPr marL="1600200" indent="-228600" algn="l" defTabSz="449263" rtl="0" eaLnBrk="0" fontAlgn="base" hangingPunct="0">
        <a:spcBef>
          <a:spcPct val="0"/>
        </a:spcBef>
        <a:spcAft>
          <a:spcPts val="525"/>
        </a:spcAft>
        <a:buClr>
          <a:srgbClr val="000000"/>
        </a:buClr>
        <a:buSzPct val="100000"/>
        <a:buFont typeface="Times New Roman" pitchFamily="18" charset="0"/>
        <a:defRPr sz="1400">
          <a:solidFill>
            <a:srgbClr val="000000"/>
          </a:solidFill>
          <a:latin typeface="+mn-lt"/>
          <a:ea typeface="+mn-ea"/>
          <a:cs typeface="+mn-cs"/>
        </a:defRPr>
      </a:lvl4pPr>
      <a:lvl5pPr marL="2057400" indent="-228600" algn="l" defTabSz="449263" rtl="0" eaLnBrk="0" fontAlgn="base" hangingPunct="0">
        <a:spcBef>
          <a:spcPct val="0"/>
        </a:spcBef>
        <a:spcAft>
          <a:spcPts val="450"/>
        </a:spcAft>
        <a:buClr>
          <a:srgbClr val="000000"/>
        </a:buClr>
        <a:buSzPct val="100000"/>
        <a:buFont typeface="Times New Roman" pitchFamily="18" charset="0"/>
        <a:defRPr sz="1200">
          <a:solidFill>
            <a:srgbClr val="000000"/>
          </a:solidFill>
          <a:latin typeface="+mn-lt"/>
          <a:ea typeface="+mn-ea"/>
          <a:cs typeface="+mn-cs"/>
        </a:defRPr>
      </a:lvl5pPr>
      <a:lvl6pPr marL="2514600" indent="-228600" algn="l" defTabSz="449263" rtl="0" eaLnBrk="0" fontAlgn="base" hangingPunct="0">
        <a:spcBef>
          <a:spcPct val="0"/>
        </a:spcBef>
        <a:spcAft>
          <a:spcPts val="450"/>
        </a:spcAft>
        <a:buClr>
          <a:srgbClr val="000000"/>
        </a:buClr>
        <a:buSzPct val="100000"/>
        <a:buFont typeface="Times New Roman" pitchFamily="16" charset="0"/>
        <a:defRPr sz="1200">
          <a:solidFill>
            <a:srgbClr val="000000"/>
          </a:solidFill>
          <a:latin typeface="+mn-lt"/>
          <a:ea typeface="+mn-ea"/>
          <a:cs typeface="+mn-cs"/>
        </a:defRPr>
      </a:lvl6pPr>
      <a:lvl7pPr marL="2971800" indent="-228600" algn="l" defTabSz="449263" rtl="0" eaLnBrk="0" fontAlgn="base" hangingPunct="0">
        <a:spcBef>
          <a:spcPct val="0"/>
        </a:spcBef>
        <a:spcAft>
          <a:spcPts val="450"/>
        </a:spcAft>
        <a:buClr>
          <a:srgbClr val="000000"/>
        </a:buClr>
        <a:buSzPct val="100000"/>
        <a:buFont typeface="Times New Roman" pitchFamily="16" charset="0"/>
        <a:defRPr sz="1200">
          <a:solidFill>
            <a:srgbClr val="000000"/>
          </a:solidFill>
          <a:latin typeface="+mn-lt"/>
          <a:ea typeface="+mn-ea"/>
          <a:cs typeface="+mn-cs"/>
        </a:defRPr>
      </a:lvl7pPr>
      <a:lvl8pPr marL="3429000" indent="-228600" algn="l" defTabSz="449263" rtl="0" eaLnBrk="0" fontAlgn="base" hangingPunct="0">
        <a:spcBef>
          <a:spcPct val="0"/>
        </a:spcBef>
        <a:spcAft>
          <a:spcPts val="450"/>
        </a:spcAft>
        <a:buClr>
          <a:srgbClr val="000000"/>
        </a:buClr>
        <a:buSzPct val="100000"/>
        <a:buFont typeface="Times New Roman" pitchFamily="16" charset="0"/>
        <a:defRPr sz="1200">
          <a:solidFill>
            <a:srgbClr val="000000"/>
          </a:solidFill>
          <a:latin typeface="+mn-lt"/>
          <a:ea typeface="+mn-ea"/>
          <a:cs typeface="+mn-cs"/>
        </a:defRPr>
      </a:lvl8pPr>
      <a:lvl9pPr marL="3886200" indent="-228600" algn="l" defTabSz="449263" rtl="0" eaLnBrk="0" fontAlgn="base" hangingPunct="0">
        <a:spcBef>
          <a:spcPct val="0"/>
        </a:spcBef>
        <a:spcAft>
          <a:spcPts val="450"/>
        </a:spcAft>
        <a:buClr>
          <a:srgbClr val="000000"/>
        </a:buClr>
        <a:buSzPct val="100000"/>
        <a:buFont typeface="Times New Roman" pitchFamily="16" charset="0"/>
        <a:defRPr sz="1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http://www.uct.ac.za/images/uct.ac.za/about/logo/logocircless.gif" TargetMode="External"/><Relationship Id="rId12"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43.png"/><Relationship Id="rId1" Type="http://schemas.openxmlformats.org/officeDocument/2006/relationships/slideLayout" Target="../slideLayouts/slideLayout11.xml"/><Relationship Id="rId6" Type="http://schemas.openxmlformats.org/officeDocument/2006/relationships/image" Target="../media/image34.gif"/><Relationship Id="rId11" Type="http://schemas.openxmlformats.org/officeDocument/2006/relationships/image" Target="../media/image38.jpeg"/><Relationship Id="rId5" Type="http://schemas.openxmlformats.org/officeDocument/2006/relationships/image" Target="../media/image33.png"/><Relationship Id="rId15" Type="http://schemas.openxmlformats.org/officeDocument/2006/relationships/image" Target="../media/image42.png"/><Relationship Id="rId10" Type="http://schemas.openxmlformats.org/officeDocument/2006/relationships/image" Target="../media/image37.emf"/><Relationship Id="rId4" Type="http://schemas.openxmlformats.org/officeDocument/2006/relationships/hyperlink" Target="http://www.sun.ac.za/university/indeks.html" TargetMode="External"/><Relationship Id="rId9" Type="http://schemas.openxmlformats.org/officeDocument/2006/relationships/image" Target="../media/image36.png"/><Relationship Id="rId14" Type="http://schemas.openxmlformats.org/officeDocument/2006/relationships/image" Target="../media/image4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2768600" y="6443663"/>
            <a:ext cx="2535238" cy="179387"/>
          </a:xfrm>
          <a:prstGeom prst="rect">
            <a:avLst/>
          </a:prstGeom>
          <a:solidFill>
            <a:srgbClr val="FFFFFF">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en-US" dirty="0"/>
          </a:p>
        </p:txBody>
      </p:sp>
      <p:sp>
        <p:nvSpPr>
          <p:cNvPr id="5123" name="TextBox 6"/>
          <p:cNvSpPr txBox="1">
            <a:spLocks noChangeArrowheads="1"/>
          </p:cNvSpPr>
          <p:nvPr/>
        </p:nvSpPr>
        <p:spPr bwMode="auto">
          <a:xfrm>
            <a:off x="9336088" y="5013325"/>
            <a:ext cx="2667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Arial" pitchFamily="34" charset="0"/>
              </a:defRPr>
            </a:lvl1pPr>
            <a:lvl2pPr marL="742950" indent="-285750" eaLnBrk="0" hangingPunct="0">
              <a:defRPr sz="2000">
                <a:solidFill>
                  <a:schemeClr val="tx1"/>
                </a:solidFill>
                <a:latin typeface="Times New Roman" pitchFamily="18" charset="0"/>
                <a:cs typeface="Arial" pitchFamily="34" charset="0"/>
              </a:defRPr>
            </a:lvl2pPr>
            <a:lvl3pPr marL="1143000" indent="-228600" eaLnBrk="0" hangingPunct="0">
              <a:defRPr sz="2000">
                <a:solidFill>
                  <a:schemeClr val="tx1"/>
                </a:solidFill>
                <a:latin typeface="Times New Roman" pitchFamily="18" charset="0"/>
                <a:cs typeface="Arial" pitchFamily="34" charset="0"/>
              </a:defRPr>
            </a:lvl3pPr>
            <a:lvl4pPr marL="1600200" indent="-228600" eaLnBrk="0" hangingPunct="0">
              <a:defRPr sz="2000">
                <a:solidFill>
                  <a:schemeClr val="tx1"/>
                </a:solidFill>
                <a:latin typeface="Times New Roman" pitchFamily="18" charset="0"/>
                <a:cs typeface="Arial" pitchFamily="34" charset="0"/>
              </a:defRPr>
            </a:lvl4pPr>
            <a:lvl5pPr marL="2057400" indent="-228600" eaLnBrk="0" hangingPunct="0">
              <a:defRPr sz="20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pitchFamily="34" charset="0"/>
              </a:defRPr>
            </a:lvl9pPr>
          </a:lstStyle>
          <a:p>
            <a:pPr algn="r"/>
            <a:r>
              <a:rPr lang="en-GB" b="1" dirty="0">
                <a:solidFill>
                  <a:srgbClr val="003E7E"/>
                </a:solidFill>
                <a:latin typeface="Gotham Book" pitchFamily="50" charset="0"/>
              </a:rPr>
              <a:t> </a:t>
            </a:r>
            <a:endParaRPr lang="en-GB" sz="1600" b="1" dirty="0">
              <a:solidFill>
                <a:srgbClr val="003E7E"/>
              </a:solidFill>
              <a:latin typeface="Gotham Book" pitchFamily="50" charset="0"/>
            </a:endParaRPr>
          </a:p>
        </p:txBody>
      </p:sp>
      <p:pic>
        <p:nvPicPr>
          <p:cNvPr id="8" name="Picture 8" descr="C:\Users\AzwilitsheiM\Desktop\DST BRAND MANUAL\PRESENTATION_PICS..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22693" b="16154"/>
          <a:stretch/>
        </p:blipFill>
        <p:spPr bwMode="auto">
          <a:xfrm>
            <a:off x="-1" y="1263772"/>
            <a:ext cx="9891623" cy="4372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0" y="1936"/>
            <a:ext cx="9906000" cy="1244252"/>
          </a:xfrm>
          <a:prstGeom prst="rect">
            <a:avLst/>
          </a:prstGeom>
          <a:solidFill>
            <a:schemeClr val="bg1"/>
          </a:solidFill>
        </p:spPr>
        <p:txBody>
          <a:bodyPr wrap="square">
            <a:noAutofit/>
          </a:bodyPr>
          <a:lstStyle/>
          <a:p>
            <a:pPr lvl="0" algn="ctr" fontAlgn="auto">
              <a:spcBef>
                <a:spcPts val="0"/>
              </a:spcBef>
              <a:spcAft>
                <a:spcPts val="0"/>
              </a:spcAft>
              <a:defRPr/>
            </a:pPr>
            <a:r>
              <a:rPr lang="en-US" sz="2800" b="1" spc="600" dirty="0" smtClean="0">
                <a:solidFill>
                  <a:srgbClr val="F36403"/>
                </a:solidFill>
                <a:latin typeface="Arial" pitchFamily="34" charset="0"/>
              </a:rPr>
              <a:t>Update on the DST </a:t>
            </a:r>
            <a:r>
              <a:rPr lang="en-US" sz="2800" b="1" spc="600" dirty="0" err="1" smtClean="0">
                <a:solidFill>
                  <a:srgbClr val="F36403"/>
                </a:solidFill>
                <a:latin typeface="Arial" pitchFamily="34" charset="0"/>
              </a:rPr>
              <a:t>Centres</a:t>
            </a:r>
            <a:r>
              <a:rPr lang="en-US" sz="2800" b="1" spc="600" dirty="0" smtClean="0">
                <a:solidFill>
                  <a:srgbClr val="F36403"/>
                </a:solidFill>
                <a:latin typeface="Arial" pitchFamily="34" charset="0"/>
              </a:rPr>
              <a:t> of Competence (</a:t>
            </a:r>
            <a:r>
              <a:rPr lang="en-US" sz="2800" b="1" spc="600" dirty="0" err="1" smtClean="0">
                <a:solidFill>
                  <a:srgbClr val="F36403"/>
                </a:solidFill>
                <a:latin typeface="Arial" pitchFamily="34" charset="0"/>
              </a:rPr>
              <a:t>CoCs</a:t>
            </a:r>
            <a:r>
              <a:rPr lang="en-US" sz="2800" b="1" spc="600" dirty="0" smtClean="0">
                <a:solidFill>
                  <a:srgbClr val="F36403"/>
                </a:solidFill>
                <a:latin typeface="Arial" pitchFamily="34" charset="0"/>
              </a:rPr>
              <a:t>)</a:t>
            </a:r>
            <a:endParaRPr lang="en-US" sz="2800" b="1" spc="600" dirty="0">
              <a:solidFill>
                <a:srgbClr val="F36403"/>
              </a:solidFill>
              <a:latin typeface="Arial" pitchFamily="34" charset="0"/>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zwilitsheiM\Desktop\DST BRAND MANUAL\POPWEPOINT PRESENTATION2.jpg"/>
          <p:cNvPicPr>
            <a:picLocks noChangeAspect="1" noChangeArrowheads="1"/>
          </p:cNvPicPr>
          <p:nvPr/>
        </p:nvPicPr>
        <p:blipFill>
          <a:blip r:embed="rId2"/>
          <a:srcRect/>
          <a:stretch>
            <a:fillRect/>
          </a:stretch>
        </p:blipFill>
        <p:spPr bwMode="auto">
          <a:xfrm>
            <a:off x="1" y="0"/>
            <a:ext cx="9985110" cy="6858000"/>
          </a:xfrm>
          <a:prstGeom prst="rect">
            <a:avLst/>
          </a:prstGeom>
          <a:noFill/>
          <a:ln w="9525">
            <a:noFill/>
            <a:miter lim="800000"/>
            <a:headEnd/>
            <a:tailEnd/>
          </a:ln>
        </p:spPr>
      </p:pic>
      <p:graphicFrame>
        <p:nvGraphicFramePr>
          <p:cNvPr id="6" name="Content Placeholder 5"/>
          <p:cNvGraphicFramePr>
            <a:graphicFrameLocks noGrp="1"/>
          </p:cNvGraphicFramePr>
          <p:nvPr>
            <p:ph idx="1"/>
          </p:nvPr>
        </p:nvGraphicFramePr>
        <p:xfrm>
          <a:off x="32677" y="1066800"/>
          <a:ext cx="9888802" cy="5806440"/>
        </p:xfrm>
        <a:graphic>
          <a:graphicData uri="http://schemas.openxmlformats.org/drawingml/2006/table">
            <a:tbl>
              <a:tblPr firstRow="1" bandRow="1">
                <a:tableStyleId>{5C22544A-7EE6-4342-B048-85BDC9FD1C3A}</a:tableStyleId>
              </a:tblPr>
              <a:tblGrid>
                <a:gridCol w="1039442"/>
                <a:gridCol w="8849360"/>
              </a:tblGrid>
              <a:tr h="370840">
                <a:tc>
                  <a:txBody>
                    <a:bodyPr/>
                    <a:lstStyle/>
                    <a:p>
                      <a:endParaRPr lang="en-GB" dirty="0"/>
                    </a:p>
                  </a:txBody>
                  <a:tcPr marL="99060" marR="99060"/>
                </a:tc>
                <a:tc>
                  <a:txBody>
                    <a:bodyPr/>
                    <a:lstStyle/>
                    <a:p>
                      <a:pPr algn="ctr"/>
                      <a:r>
                        <a:rPr lang="en-ZA" sz="2400" dirty="0" smtClean="0"/>
                        <a:t>Australia </a:t>
                      </a:r>
                      <a:r>
                        <a:rPr lang="en-ZA" sz="1600" dirty="0" smtClean="0"/>
                        <a:t>(Lingela,</a:t>
                      </a:r>
                      <a:r>
                        <a:rPr lang="en-ZA" sz="1600" baseline="0" dirty="0" smtClean="0"/>
                        <a:t> 2013)</a:t>
                      </a:r>
                      <a:endParaRPr lang="en-GB" sz="1600" dirty="0"/>
                    </a:p>
                  </a:txBody>
                  <a:tcPr marL="99060" marR="99060"/>
                </a:tc>
              </a:tr>
              <a:tr h="4429442">
                <a:tc>
                  <a:txBody>
                    <a:bodyPr/>
                    <a:lstStyle/>
                    <a:p>
                      <a:r>
                        <a:rPr lang="en-ZA" sz="1600" b="1" dirty="0" smtClean="0"/>
                        <a:t>Features</a:t>
                      </a:r>
                      <a:endParaRPr lang="en-GB" sz="1600" b="1" dirty="0"/>
                    </a:p>
                  </a:txBody>
                  <a:tcPr marL="99060" marR="99060"/>
                </a:tc>
                <a:tc>
                  <a:txBody>
                    <a:bodyPr/>
                    <a:lstStyle/>
                    <a:p>
                      <a:pPr marL="457200" indent="-457200">
                        <a:buFont typeface="+mj-lt"/>
                        <a:buAutoNum type="arabicPeriod" startAt="4"/>
                      </a:pPr>
                      <a:r>
                        <a:rPr lang="en-ZA" sz="2300" dirty="0" smtClean="0">
                          <a:latin typeface="Arial" pitchFamily="34" charset="0"/>
                          <a:cs typeface="Arial" pitchFamily="34" charset="0"/>
                        </a:rPr>
                        <a:t>Three broad models:</a:t>
                      </a:r>
                    </a:p>
                    <a:p>
                      <a:pPr marL="800100" lvl="1" indent="-342900">
                        <a:buFont typeface="+mj-lt"/>
                        <a:buAutoNum type="alphaLcParenR"/>
                      </a:pPr>
                      <a:r>
                        <a:rPr lang="en-ZA" sz="2300" dirty="0" smtClean="0">
                          <a:latin typeface="Arial" pitchFamily="34" charset="0"/>
                          <a:cs typeface="Arial" pitchFamily="34" charset="0"/>
                        </a:rPr>
                        <a:t>CRCs</a:t>
                      </a:r>
                      <a:r>
                        <a:rPr lang="en-ZA" sz="2300" baseline="0" dirty="0" smtClean="0">
                          <a:latin typeface="Arial" pitchFamily="34" charset="0"/>
                          <a:cs typeface="Arial" pitchFamily="34" charset="0"/>
                        </a:rPr>
                        <a:t> as national benefit centre focusing on public good research.</a:t>
                      </a:r>
                    </a:p>
                    <a:p>
                      <a:pPr marL="800100" lvl="1" indent="-342900">
                        <a:buFont typeface="+mj-lt"/>
                        <a:buAutoNum type="alphaLcParenR"/>
                      </a:pPr>
                      <a:r>
                        <a:rPr lang="en-ZA" sz="2300" baseline="0" dirty="0" smtClean="0">
                          <a:latin typeface="Arial" pitchFamily="34" charset="0"/>
                          <a:cs typeface="Arial" pitchFamily="34" charset="0"/>
                        </a:rPr>
                        <a:t>CRCs focusing on collective industry outcomes in mature, commodity based research (productivity and competitiveness).</a:t>
                      </a:r>
                    </a:p>
                    <a:p>
                      <a:pPr marL="800100" lvl="1" indent="-342900">
                        <a:buFont typeface="+mj-lt"/>
                        <a:buAutoNum type="alphaLcParenR"/>
                      </a:pPr>
                      <a:r>
                        <a:rPr lang="en-ZA" sz="2300" baseline="0" dirty="0" smtClean="0">
                          <a:latin typeface="Arial" pitchFamily="34" charset="0"/>
                          <a:cs typeface="Arial" pitchFamily="34" charset="0"/>
                        </a:rPr>
                        <a:t>CRCs focusing on creating new business based on IP transfer and/or sale.</a:t>
                      </a:r>
                    </a:p>
                    <a:p>
                      <a:pPr marL="342900" indent="-342900">
                        <a:buFont typeface="+mj-lt"/>
                        <a:buAutoNum type="arabicPeriod" startAt="4"/>
                      </a:pPr>
                      <a:endParaRPr lang="en-ZA" sz="2300" baseline="0" dirty="0" smtClean="0">
                        <a:latin typeface="Arial" pitchFamily="34" charset="0"/>
                        <a:cs typeface="Arial" pitchFamily="34" charset="0"/>
                      </a:endParaRPr>
                    </a:p>
                    <a:p>
                      <a:pPr marL="441325" indent="-441325">
                        <a:buFont typeface="+mj-lt"/>
                        <a:buAutoNum type="arabicPeriod" startAt="4"/>
                      </a:pPr>
                      <a:r>
                        <a:rPr lang="en-ZA" sz="2300" baseline="0" dirty="0" smtClean="0">
                          <a:latin typeface="Arial" pitchFamily="34" charset="0"/>
                          <a:cs typeface="Arial" pitchFamily="34" charset="0"/>
                        </a:rPr>
                        <a:t>In 2011-2012, there are 44 CRCs classified by industry orientation:</a:t>
                      </a:r>
                    </a:p>
                    <a:p>
                      <a:pPr marL="800100" lvl="1" indent="-342900">
                        <a:buFont typeface="+mj-lt"/>
                        <a:buAutoNum type="alphaLcParenR"/>
                      </a:pPr>
                      <a:r>
                        <a:rPr lang="en-ZA" sz="2300" baseline="0" dirty="0" smtClean="0">
                          <a:latin typeface="Arial" pitchFamily="34" charset="0"/>
                          <a:cs typeface="Arial" pitchFamily="34" charset="0"/>
                        </a:rPr>
                        <a:t>Agriculture, forestry and fishing (11)</a:t>
                      </a:r>
                    </a:p>
                    <a:p>
                      <a:pPr marL="800100" lvl="1" indent="-342900">
                        <a:buFont typeface="+mj-lt"/>
                        <a:buAutoNum type="alphaLcParenR"/>
                      </a:pPr>
                      <a:r>
                        <a:rPr lang="en-ZA" sz="2300" baseline="0" dirty="0" smtClean="0">
                          <a:latin typeface="Arial" pitchFamily="34" charset="0"/>
                          <a:cs typeface="Arial" pitchFamily="34" charset="0"/>
                        </a:rPr>
                        <a:t>Mining (4)</a:t>
                      </a:r>
                    </a:p>
                    <a:p>
                      <a:pPr marL="800100" lvl="1" indent="-342900">
                        <a:buFont typeface="+mj-lt"/>
                        <a:buAutoNum type="alphaLcParenR"/>
                      </a:pPr>
                      <a:r>
                        <a:rPr lang="en-ZA" sz="2300" baseline="0" dirty="0" smtClean="0">
                          <a:latin typeface="Arial" pitchFamily="34" charset="0"/>
                          <a:cs typeface="Arial" pitchFamily="34" charset="0"/>
                        </a:rPr>
                        <a:t>Manufacturing (5)</a:t>
                      </a:r>
                    </a:p>
                    <a:p>
                      <a:pPr marL="800100" lvl="1" indent="-342900">
                        <a:buFont typeface="+mj-lt"/>
                        <a:buAutoNum type="alphaLcParenR"/>
                      </a:pPr>
                      <a:r>
                        <a:rPr lang="en-ZA" sz="2300" baseline="0" dirty="0" smtClean="0">
                          <a:latin typeface="Arial" pitchFamily="34" charset="0"/>
                          <a:cs typeface="Arial" pitchFamily="34" charset="0"/>
                        </a:rPr>
                        <a:t>Services (24).</a:t>
                      </a:r>
                    </a:p>
                  </a:txBody>
                  <a:tcPr marL="99060" marR="99060"/>
                </a:tc>
              </a:tr>
            </a:tbl>
          </a:graphicData>
        </a:graphic>
      </p:graphicFrame>
      <p:sp>
        <p:nvSpPr>
          <p:cNvPr id="7" name="Title 1"/>
          <p:cNvSpPr txBox="1">
            <a:spLocks/>
          </p:cNvSpPr>
          <p:nvPr/>
        </p:nvSpPr>
        <p:spPr bwMode="auto">
          <a:xfrm>
            <a:off x="2376752" y="261938"/>
            <a:ext cx="6695811" cy="487362"/>
          </a:xfrm>
          <a:prstGeom prst="rect">
            <a:avLst/>
          </a:prstGeom>
          <a:noFill/>
          <a:ln w="9525">
            <a:noFill/>
            <a:miter lim="800000"/>
            <a:headEnd/>
            <a:tailEnd/>
          </a:ln>
        </p:spPr>
        <p:txBody>
          <a:bodyPr anchor="ctr"/>
          <a:lstStyle/>
          <a:p>
            <a:pPr algn="r">
              <a:defRPr/>
            </a:pPr>
            <a:r>
              <a:rPr lang="en-GB" sz="3200" b="1" dirty="0" err="1" smtClean="0">
                <a:solidFill>
                  <a:schemeClr val="bg1"/>
                </a:solidFill>
                <a:latin typeface="Arial" pitchFamily="34" charset="0"/>
                <a:ea typeface="+mj-ea"/>
              </a:rPr>
              <a:t>CoC</a:t>
            </a:r>
            <a:r>
              <a:rPr lang="en-GB" sz="3200" b="1" dirty="0" smtClean="0">
                <a:solidFill>
                  <a:schemeClr val="bg1"/>
                </a:solidFill>
                <a:latin typeface="Arial" pitchFamily="34" charset="0"/>
                <a:ea typeface="+mj-ea"/>
              </a:rPr>
              <a:t> Programme Comparisons (cont.)</a:t>
            </a:r>
            <a:endParaRPr lang="en-GB" sz="3200" b="1" dirty="0">
              <a:solidFill>
                <a:schemeClr val="bg1"/>
              </a:solidFill>
              <a:latin typeface="Arial" pitchFamily="34" charset="0"/>
              <a:ea typeface="+mj-ea"/>
            </a:endParaRPr>
          </a:p>
        </p:txBody>
      </p:sp>
      <p:sp>
        <p:nvSpPr>
          <p:cNvPr id="5" name="TextBox 4"/>
          <p:cNvSpPr txBox="1"/>
          <p:nvPr/>
        </p:nvSpPr>
        <p:spPr>
          <a:xfrm>
            <a:off x="9372601" y="285750"/>
            <a:ext cx="533400" cy="400110"/>
          </a:xfrm>
          <a:prstGeom prst="rect">
            <a:avLst/>
          </a:prstGeom>
          <a:noFill/>
        </p:spPr>
        <p:txBody>
          <a:bodyPr wrap="square" rtlCol="0">
            <a:spAutoFit/>
          </a:bodyPr>
          <a:lstStyle/>
          <a:p>
            <a:r>
              <a:rPr lang="en-US" b="1" dirty="0" smtClean="0">
                <a:solidFill>
                  <a:schemeClr val="bg1"/>
                </a:solidFill>
                <a:latin typeface="Arial" pitchFamily="34" charset="0"/>
              </a:rPr>
              <a:t>10</a:t>
            </a:r>
            <a:endParaRPr lang="en-GB"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zwilitsheiM\Desktop\DST BRAND MANUAL\POPWEPOINT PRESENTATION2.jpg"/>
          <p:cNvPicPr>
            <a:picLocks noChangeAspect="1" noChangeArrowheads="1"/>
          </p:cNvPicPr>
          <p:nvPr/>
        </p:nvPicPr>
        <p:blipFill>
          <a:blip r:embed="rId2"/>
          <a:srcRect/>
          <a:stretch>
            <a:fillRect/>
          </a:stretch>
        </p:blipFill>
        <p:spPr bwMode="auto">
          <a:xfrm>
            <a:off x="1" y="0"/>
            <a:ext cx="9985110" cy="6858000"/>
          </a:xfrm>
          <a:prstGeom prst="rect">
            <a:avLst/>
          </a:prstGeom>
          <a:noFill/>
          <a:ln w="9525">
            <a:noFill/>
            <a:miter lim="800000"/>
            <a:headEnd/>
            <a:tailEnd/>
          </a:ln>
        </p:spPr>
      </p:pic>
      <p:graphicFrame>
        <p:nvGraphicFramePr>
          <p:cNvPr id="6" name="Content Placeholder 5"/>
          <p:cNvGraphicFramePr>
            <a:graphicFrameLocks noGrp="1"/>
          </p:cNvGraphicFramePr>
          <p:nvPr>
            <p:ph idx="1"/>
          </p:nvPr>
        </p:nvGraphicFramePr>
        <p:xfrm>
          <a:off x="17199" y="1122363"/>
          <a:ext cx="9921822" cy="5679122"/>
        </p:xfrm>
        <a:graphic>
          <a:graphicData uri="http://schemas.openxmlformats.org/drawingml/2006/table">
            <a:tbl>
              <a:tblPr firstRow="1" bandRow="1">
                <a:tableStyleId>{5C22544A-7EE6-4342-B048-85BDC9FD1C3A}</a:tableStyleId>
              </a:tblPr>
              <a:tblGrid>
                <a:gridCol w="1039442"/>
                <a:gridCol w="8882380"/>
              </a:tblGrid>
              <a:tr h="370840">
                <a:tc>
                  <a:txBody>
                    <a:bodyPr/>
                    <a:lstStyle/>
                    <a:p>
                      <a:endParaRPr lang="en-GB" dirty="0"/>
                    </a:p>
                  </a:txBody>
                  <a:tcPr marL="99060" marR="99060"/>
                </a:tc>
                <a:tc>
                  <a:txBody>
                    <a:bodyPr/>
                    <a:lstStyle/>
                    <a:p>
                      <a:pPr algn="ctr"/>
                      <a:r>
                        <a:rPr lang="en-ZA" sz="2000" dirty="0" smtClean="0"/>
                        <a:t>EU (CREST Group,</a:t>
                      </a:r>
                      <a:r>
                        <a:rPr lang="en-ZA" sz="2000" baseline="0" dirty="0" smtClean="0"/>
                        <a:t> 2009)</a:t>
                      </a:r>
                      <a:endParaRPr lang="en-GB" sz="2000" dirty="0"/>
                    </a:p>
                  </a:txBody>
                  <a:tcPr marL="99060" marR="99060"/>
                </a:tc>
              </a:tr>
              <a:tr h="5282882">
                <a:tc>
                  <a:txBody>
                    <a:bodyPr/>
                    <a:lstStyle/>
                    <a:p>
                      <a:r>
                        <a:rPr lang="en-ZA" sz="1600" b="1" dirty="0" smtClean="0"/>
                        <a:t>Features</a:t>
                      </a:r>
                      <a:endParaRPr lang="en-GB" sz="1600" b="1" dirty="0"/>
                    </a:p>
                  </a:txBody>
                  <a:tcPr marL="99060" marR="99060"/>
                </a:tc>
                <a:tc>
                  <a:txBody>
                    <a:bodyPr/>
                    <a:lstStyle/>
                    <a:p>
                      <a:pPr marL="342900" indent="-342900">
                        <a:buFont typeface="+mj-lt"/>
                        <a:buAutoNum type="arabicPeriod"/>
                      </a:pPr>
                      <a:r>
                        <a:rPr lang="en-ZA" sz="2400" kern="1200" baseline="0" dirty="0" smtClean="0">
                          <a:solidFill>
                            <a:schemeClr val="dk1"/>
                          </a:solidFill>
                          <a:latin typeface="Arial" pitchFamily="34" charset="0"/>
                          <a:ea typeface="+mn-ea"/>
                          <a:cs typeface="Arial" pitchFamily="34" charset="0"/>
                        </a:rPr>
                        <a:t>The level of investment in CC Programmes across Europe is conservatively estimated at over €1Bn.</a:t>
                      </a:r>
                      <a:endParaRPr lang="en-ZA" sz="2400" b="0" kern="1200" baseline="0" dirty="0" smtClean="0">
                        <a:solidFill>
                          <a:schemeClr val="dk1"/>
                        </a:solidFill>
                        <a:latin typeface="Arial" pitchFamily="34" charset="0"/>
                        <a:ea typeface="+mn-ea"/>
                        <a:cs typeface="Arial" pitchFamily="34" charset="0"/>
                      </a:endParaRPr>
                    </a:p>
                    <a:p>
                      <a:pPr marL="342900" lvl="0" indent="-342900">
                        <a:buFont typeface="+mj-lt"/>
                        <a:buAutoNum type="arabicPeriod"/>
                      </a:pPr>
                      <a:endParaRPr lang="en-ZA" sz="2400" b="0" kern="1200" baseline="0" dirty="0" smtClean="0">
                        <a:solidFill>
                          <a:schemeClr val="dk1"/>
                        </a:solidFill>
                        <a:latin typeface="Arial" pitchFamily="34" charset="0"/>
                        <a:ea typeface="+mn-ea"/>
                        <a:cs typeface="Arial" pitchFamily="34" charset="0"/>
                      </a:endParaRPr>
                    </a:p>
                    <a:p>
                      <a:pPr marL="342900" lvl="0" indent="-342900">
                        <a:buFont typeface="+mj-lt"/>
                        <a:buAutoNum type="arabicPeriod"/>
                      </a:pPr>
                      <a:r>
                        <a:rPr lang="en-ZA" sz="2400" b="0" kern="1200" baseline="0" dirty="0" smtClean="0">
                          <a:solidFill>
                            <a:schemeClr val="dk1"/>
                          </a:solidFill>
                          <a:latin typeface="Arial" pitchFamily="34" charset="0"/>
                          <a:ea typeface="+mn-ea"/>
                          <a:cs typeface="Arial" pitchFamily="34" charset="0"/>
                        </a:rPr>
                        <a:t>As long-term, high investment initiatives, CCs are </a:t>
                      </a:r>
                      <a:r>
                        <a:rPr lang="en-GB" sz="2400" b="0" kern="1200" baseline="0" dirty="0" smtClean="0">
                          <a:solidFill>
                            <a:schemeClr val="dk1"/>
                          </a:solidFill>
                          <a:latin typeface="Arial" pitchFamily="34" charset="0"/>
                          <a:ea typeface="+mn-ea"/>
                          <a:cs typeface="Arial" pitchFamily="34" charset="0"/>
                        </a:rPr>
                        <a:t>varied and complex.</a:t>
                      </a:r>
                    </a:p>
                    <a:p>
                      <a:pPr marL="342900" lvl="0" indent="-342900">
                        <a:buFont typeface="+mj-lt"/>
                        <a:buAutoNum type="arabicPeriod"/>
                      </a:pPr>
                      <a:endParaRPr lang="en-ZA" sz="2400" kern="1200" baseline="0" dirty="0" smtClean="0">
                        <a:solidFill>
                          <a:schemeClr val="dk1"/>
                        </a:solidFill>
                        <a:latin typeface="Arial" pitchFamily="34" charset="0"/>
                        <a:ea typeface="+mn-ea"/>
                        <a:cs typeface="Arial" pitchFamily="34" charset="0"/>
                      </a:endParaRPr>
                    </a:p>
                    <a:p>
                      <a:pPr marL="342900" lvl="0" indent="-342900">
                        <a:buFont typeface="+mj-lt"/>
                        <a:buAutoNum type="arabicPeriod"/>
                      </a:pPr>
                      <a:r>
                        <a:rPr lang="en-ZA" sz="2400" kern="1200" baseline="0" dirty="0" smtClean="0">
                          <a:solidFill>
                            <a:schemeClr val="dk1"/>
                          </a:solidFill>
                          <a:latin typeface="Arial" pitchFamily="34" charset="0"/>
                          <a:ea typeface="+mn-ea"/>
                          <a:cs typeface="Arial" pitchFamily="34" charset="0"/>
                        </a:rPr>
                        <a:t>All Centres expected to be “industry led”, but different approaches to making this operational (depending on the balance between the academic and business worlds).</a:t>
                      </a:r>
                    </a:p>
                    <a:p>
                      <a:pPr marL="342900" lvl="0" indent="-342900">
                        <a:buFont typeface="+mj-lt"/>
                        <a:buAutoNum type="arabicPeriod"/>
                      </a:pPr>
                      <a:endParaRPr lang="en-ZA" sz="2400" kern="1200" baseline="0" dirty="0" smtClean="0">
                        <a:solidFill>
                          <a:schemeClr val="dk1"/>
                        </a:solidFill>
                        <a:latin typeface="Arial" pitchFamily="34" charset="0"/>
                        <a:ea typeface="+mn-ea"/>
                        <a:cs typeface="Arial" pitchFamily="34" charset="0"/>
                      </a:endParaRPr>
                    </a:p>
                    <a:p>
                      <a:pPr marL="342900" lvl="0" indent="-342900">
                        <a:buFont typeface="+mj-lt"/>
                        <a:buAutoNum type="arabicPeriod"/>
                      </a:pPr>
                      <a:r>
                        <a:rPr lang="en-ZA" sz="2400" kern="1200" baseline="0" dirty="0" smtClean="0">
                          <a:solidFill>
                            <a:schemeClr val="dk1"/>
                          </a:solidFill>
                          <a:latin typeface="Arial" pitchFamily="34" charset="0"/>
                          <a:ea typeface="+mn-ea"/>
                          <a:cs typeface="Arial" pitchFamily="34" charset="0"/>
                        </a:rPr>
                        <a:t>Investment by Member States and commitments stretch over 5-10 years.</a:t>
                      </a:r>
                    </a:p>
                  </a:txBody>
                  <a:tcPr marL="99060" marR="99060"/>
                </a:tc>
              </a:tr>
            </a:tbl>
          </a:graphicData>
        </a:graphic>
      </p:graphicFrame>
      <p:sp>
        <p:nvSpPr>
          <p:cNvPr id="7" name="Title 1"/>
          <p:cNvSpPr txBox="1">
            <a:spLocks/>
          </p:cNvSpPr>
          <p:nvPr/>
        </p:nvSpPr>
        <p:spPr bwMode="auto">
          <a:xfrm>
            <a:off x="2376752" y="261938"/>
            <a:ext cx="6667236" cy="487362"/>
          </a:xfrm>
          <a:prstGeom prst="rect">
            <a:avLst/>
          </a:prstGeom>
          <a:noFill/>
          <a:ln w="9525">
            <a:noFill/>
            <a:miter lim="800000"/>
            <a:headEnd/>
            <a:tailEnd/>
          </a:ln>
        </p:spPr>
        <p:txBody>
          <a:bodyPr anchor="ctr"/>
          <a:lstStyle/>
          <a:p>
            <a:pPr algn="r">
              <a:defRPr/>
            </a:pPr>
            <a:r>
              <a:rPr lang="en-GB" sz="3200" b="1" dirty="0" err="1">
                <a:solidFill>
                  <a:schemeClr val="bg1"/>
                </a:solidFill>
                <a:latin typeface="Arial" pitchFamily="34" charset="0"/>
                <a:ea typeface="+mj-ea"/>
              </a:rPr>
              <a:t>CoC</a:t>
            </a:r>
            <a:r>
              <a:rPr lang="en-GB" sz="3200" b="1" dirty="0">
                <a:solidFill>
                  <a:schemeClr val="bg1"/>
                </a:solidFill>
                <a:latin typeface="Arial" pitchFamily="34" charset="0"/>
                <a:ea typeface="+mj-ea"/>
              </a:rPr>
              <a:t> Programme Comparisons (cont.)</a:t>
            </a:r>
          </a:p>
        </p:txBody>
      </p:sp>
      <p:sp>
        <p:nvSpPr>
          <p:cNvPr id="5" name="TextBox 4"/>
          <p:cNvSpPr txBox="1"/>
          <p:nvPr/>
        </p:nvSpPr>
        <p:spPr>
          <a:xfrm>
            <a:off x="9401176" y="300038"/>
            <a:ext cx="504824" cy="400110"/>
          </a:xfrm>
          <a:prstGeom prst="rect">
            <a:avLst/>
          </a:prstGeom>
          <a:noFill/>
        </p:spPr>
        <p:txBody>
          <a:bodyPr wrap="square" rtlCol="0">
            <a:spAutoFit/>
          </a:bodyPr>
          <a:lstStyle/>
          <a:p>
            <a:r>
              <a:rPr lang="en-US" b="1" dirty="0" smtClean="0">
                <a:solidFill>
                  <a:schemeClr val="bg1"/>
                </a:solidFill>
                <a:latin typeface="Arial" pitchFamily="34" charset="0"/>
              </a:rPr>
              <a:t>11</a:t>
            </a:r>
            <a:endParaRPr lang="en-GB"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zwilitsheiM\Desktop\DST BRAND MANUAL\POPWEPOINT PRESENTATION2.jpg"/>
          <p:cNvPicPr>
            <a:picLocks noChangeAspect="1" noChangeArrowheads="1"/>
          </p:cNvPicPr>
          <p:nvPr/>
        </p:nvPicPr>
        <p:blipFill>
          <a:blip r:embed="rId2"/>
          <a:srcRect/>
          <a:stretch>
            <a:fillRect/>
          </a:stretch>
        </p:blipFill>
        <p:spPr bwMode="auto">
          <a:xfrm>
            <a:off x="1" y="0"/>
            <a:ext cx="9985110" cy="6858000"/>
          </a:xfrm>
          <a:prstGeom prst="rect">
            <a:avLst/>
          </a:prstGeom>
          <a:noFill/>
          <a:ln w="9525">
            <a:noFill/>
            <a:miter lim="800000"/>
            <a:headEnd/>
            <a:tailEnd/>
          </a:ln>
        </p:spPr>
      </p:pic>
      <p:graphicFrame>
        <p:nvGraphicFramePr>
          <p:cNvPr id="6" name="Content Placeholder 5"/>
          <p:cNvGraphicFramePr>
            <a:graphicFrameLocks noGrp="1"/>
          </p:cNvGraphicFramePr>
          <p:nvPr>
            <p:ph idx="1"/>
          </p:nvPr>
        </p:nvGraphicFramePr>
        <p:xfrm>
          <a:off x="17199" y="1122363"/>
          <a:ext cx="9921822" cy="5740082"/>
        </p:xfrm>
        <a:graphic>
          <a:graphicData uri="http://schemas.openxmlformats.org/drawingml/2006/table">
            <a:tbl>
              <a:tblPr firstRow="1" bandRow="1">
                <a:tableStyleId>{5C22544A-7EE6-4342-B048-85BDC9FD1C3A}</a:tableStyleId>
              </a:tblPr>
              <a:tblGrid>
                <a:gridCol w="1155012"/>
                <a:gridCol w="8766810"/>
              </a:tblGrid>
              <a:tr h="370840">
                <a:tc>
                  <a:txBody>
                    <a:bodyPr/>
                    <a:lstStyle/>
                    <a:p>
                      <a:endParaRPr lang="en-GB" sz="2400" dirty="0"/>
                    </a:p>
                  </a:txBody>
                  <a:tcPr marL="99060" marR="99060"/>
                </a:tc>
                <a:tc>
                  <a:txBody>
                    <a:bodyPr/>
                    <a:lstStyle/>
                    <a:p>
                      <a:pPr algn="ctr"/>
                      <a:r>
                        <a:rPr lang="en-ZA" sz="2400" dirty="0" smtClean="0"/>
                        <a:t>EU (CREST Group,</a:t>
                      </a:r>
                      <a:r>
                        <a:rPr lang="en-ZA" sz="2400" baseline="0" dirty="0" smtClean="0"/>
                        <a:t> 2009)</a:t>
                      </a:r>
                      <a:endParaRPr lang="en-GB" sz="2400" dirty="0"/>
                    </a:p>
                  </a:txBody>
                  <a:tcPr marL="99060" marR="99060"/>
                </a:tc>
              </a:tr>
              <a:tr h="5282882">
                <a:tc>
                  <a:txBody>
                    <a:bodyPr/>
                    <a:lstStyle/>
                    <a:p>
                      <a:r>
                        <a:rPr lang="en-ZA" sz="1600" b="1" dirty="0" smtClean="0"/>
                        <a:t>Features</a:t>
                      </a:r>
                      <a:endParaRPr lang="en-GB" sz="1600" b="1" dirty="0"/>
                    </a:p>
                  </a:txBody>
                  <a:tcPr marL="99060" marR="99060"/>
                </a:tc>
                <a:tc>
                  <a:txBody>
                    <a:bodyPr/>
                    <a:lstStyle/>
                    <a:p>
                      <a:pPr marL="342900" lvl="0" indent="-342900">
                        <a:buFont typeface="+mj-lt"/>
                        <a:buAutoNum type="arabicPeriod" startAt="5"/>
                      </a:pPr>
                      <a:r>
                        <a:rPr lang="en-ZA" sz="2400" kern="1200" baseline="0" dirty="0" smtClean="0">
                          <a:solidFill>
                            <a:schemeClr val="dk1"/>
                          </a:solidFill>
                          <a:latin typeface="Arial" pitchFamily="34" charset="0"/>
                          <a:ea typeface="+mn-ea"/>
                          <a:cs typeface="Arial" pitchFamily="34" charset="0"/>
                        </a:rPr>
                        <a:t>Prescribing ‘self-financing’ status as an aim for CCs not advisable. This is to maintain the correct type of research activity, addressing a market failure.</a:t>
                      </a:r>
                    </a:p>
                    <a:p>
                      <a:pPr marL="342900" lvl="0" indent="-342900">
                        <a:buFont typeface="+mj-lt"/>
                        <a:buAutoNum type="arabicPeriod" startAt="5"/>
                      </a:pPr>
                      <a:endParaRPr lang="en-ZA" sz="2400" b="0" kern="1200" baseline="0" dirty="0" smtClean="0">
                        <a:solidFill>
                          <a:schemeClr val="dk1"/>
                        </a:solidFill>
                        <a:latin typeface="Arial" pitchFamily="34" charset="0"/>
                        <a:ea typeface="+mn-ea"/>
                        <a:cs typeface="Arial" pitchFamily="34" charset="0"/>
                      </a:endParaRPr>
                    </a:p>
                    <a:p>
                      <a:pPr marL="342900" lvl="0" indent="-342900">
                        <a:buFont typeface="+mj-lt"/>
                        <a:buAutoNum type="arabicPeriod" startAt="5"/>
                      </a:pPr>
                      <a:r>
                        <a:rPr lang="en-ZA" sz="2400" b="0" kern="1200" baseline="0" dirty="0" smtClean="0">
                          <a:solidFill>
                            <a:schemeClr val="dk1"/>
                          </a:solidFill>
                          <a:latin typeface="Arial" pitchFamily="34" charset="0"/>
                          <a:ea typeface="+mn-ea"/>
                          <a:cs typeface="Arial" pitchFamily="34" charset="0"/>
                        </a:rPr>
                        <a:t>Recommendations on best practice for EU CCs from CREST include:</a:t>
                      </a:r>
                    </a:p>
                    <a:p>
                      <a:pPr marL="342900" lvl="0" indent="-342900">
                        <a:buFont typeface="+mj-lt"/>
                        <a:buAutoNum type="arabicPeriod" startAt="5"/>
                      </a:pPr>
                      <a:endParaRPr lang="en-ZA" sz="2400" b="0" kern="1200" baseline="0" dirty="0" smtClean="0">
                        <a:solidFill>
                          <a:schemeClr val="dk1"/>
                        </a:solidFill>
                        <a:latin typeface="Arial" pitchFamily="34" charset="0"/>
                        <a:ea typeface="+mn-ea"/>
                        <a:cs typeface="Arial" pitchFamily="34" charset="0"/>
                      </a:endParaRPr>
                    </a:p>
                    <a:p>
                      <a:pPr marL="800100" lvl="1" indent="-342900">
                        <a:buFont typeface="+mj-lt"/>
                        <a:buAutoNum type="alphaLcParenR"/>
                      </a:pPr>
                      <a:r>
                        <a:rPr lang="en-ZA" sz="2400" kern="1200" baseline="0" dirty="0" smtClean="0">
                          <a:solidFill>
                            <a:schemeClr val="dk1"/>
                          </a:solidFill>
                          <a:latin typeface="Arial" pitchFamily="34" charset="0"/>
                          <a:ea typeface="+mn-ea"/>
                          <a:cs typeface="Arial" pitchFamily="34" charset="0"/>
                        </a:rPr>
                        <a:t>Centre should develop and evolve, renewing the Research Agenda and the operational model over time</a:t>
                      </a:r>
                    </a:p>
                    <a:p>
                      <a:pPr marL="800100" lvl="1" indent="-342900">
                        <a:buFont typeface="+mj-lt"/>
                        <a:buAutoNum type="alphaLcParenR"/>
                      </a:pPr>
                      <a:r>
                        <a:rPr lang="en-ZA" sz="2400" kern="1200" baseline="0" dirty="0" smtClean="0">
                          <a:solidFill>
                            <a:schemeClr val="dk1"/>
                          </a:solidFill>
                          <a:latin typeface="Arial" pitchFamily="34" charset="0"/>
                          <a:ea typeface="+mn-ea"/>
                          <a:cs typeface="Arial" pitchFamily="34" charset="0"/>
                        </a:rPr>
                        <a:t>Centre Governance models must reflect policy context and allow the Centre to develop its performance [metrics] in line with policy goals</a:t>
                      </a:r>
                    </a:p>
                  </a:txBody>
                  <a:tcPr marL="99060" marR="99060"/>
                </a:tc>
              </a:tr>
            </a:tbl>
          </a:graphicData>
        </a:graphic>
      </p:graphicFrame>
      <p:sp>
        <p:nvSpPr>
          <p:cNvPr id="7" name="Title 1"/>
          <p:cNvSpPr txBox="1">
            <a:spLocks/>
          </p:cNvSpPr>
          <p:nvPr/>
        </p:nvSpPr>
        <p:spPr bwMode="auto">
          <a:xfrm>
            <a:off x="2376752" y="261938"/>
            <a:ext cx="6795823" cy="487362"/>
          </a:xfrm>
          <a:prstGeom prst="rect">
            <a:avLst/>
          </a:prstGeom>
          <a:noFill/>
          <a:ln w="9525">
            <a:noFill/>
            <a:miter lim="800000"/>
            <a:headEnd/>
            <a:tailEnd/>
          </a:ln>
        </p:spPr>
        <p:txBody>
          <a:bodyPr anchor="ctr"/>
          <a:lstStyle/>
          <a:p>
            <a:pPr algn="r">
              <a:defRPr/>
            </a:pPr>
            <a:r>
              <a:rPr lang="en-GB" sz="3200" b="1" dirty="0" err="1">
                <a:solidFill>
                  <a:schemeClr val="bg1"/>
                </a:solidFill>
                <a:latin typeface="Arial" pitchFamily="34" charset="0"/>
                <a:ea typeface="+mj-ea"/>
              </a:rPr>
              <a:t>CoC</a:t>
            </a:r>
            <a:r>
              <a:rPr lang="en-GB" sz="3200" b="1" dirty="0">
                <a:solidFill>
                  <a:schemeClr val="bg1"/>
                </a:solidFill>
                <a:latin typeface="Arial" pitchFamily="34" charset="0"/>
                <a:ea typeface="+mj-ea"/>
              </a:rPr>
              <a:t> Programme Comparisons (cont.)</a:t>
            </a:r>
          </a:p>
        </p:txBody>
      </p:sp>
      <p:sp>
        <p:nvSpPr>
          <p:cNvPr id="5" name="TextBox 4"/>
          <p:cNvSpPr txBox="1"/>
          <p:nvPr/>
        </p:nvSpPr>
        <p:spPr>
          <a:xfrm>
            <a:off x="9429750" y="285750"/>
            <a:ext cx="476250" cy="400110"/>
          </a:xfrm>
          <a:prstGeom prst="rect">
            <a:avLst/>
          </a:prstGeom>
          <a:noFill/>
        </p:spPr>
        <p:txBody>
          <a:bodyPr wrap="square" rtlCol="0">
            <a:spAutoFit/>
          </a:bodyPr>
          <a:lstStyle/>
          <a:p>
            <a:r>
              <a:rPr lang="en-US" b="1" dirty="0" smtClean="0">
                <a:solidFill>
                  <a:schemeClr val="bg1"/>
                </a:solidFill>
                <a:latin typeface="Arial" pitchFamily="34" charset="0"/>
              </a:rPr>
              <a:t>12</a:t>
            </a:r>
            <a:endParaRPr lang="en-GB"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zwilitsheiM\Desktop\DST BRAND MANUAL\POPWEPOINT PRESENTATION2.jpg"/>
          <p:cNvPicPr>
            <a:picLocks noChangeAspect="1" noChangeArrowheads="1"/>
          </p:cNvPicPr>
          <p:nvPr/>
        </p:nvPicPr>
        <p:blipFill>
          <a:blip r:embed="rId2"/>
          <a:srcRect/>
          <a:stretch>
            <a:fillRect/>
          </a:stretch>
        </p:blipFill>
        <p:spPr bwMode="auto">
          <a:xfrm>
            <a:off x="1" y="0"/>
            <a:ext cx="9985110" cy="6858000"/>
          </a:xfrm>
          <a:prstGeom prst="rect">
            <a:avLst/>
          </a:prstGeom>
          <a:noFill/>
          <a:ln w="9525">
            <a:noFill/>
            <a:miter lim="800000"/>
            <a:headEnd/>
            <a:tailEnd/>
          </a:ln>
        </p:spPr>
      </p:pic>
      <p:graphicFrame>
        <p:nvGraphicFramePr>
          <p:cNvPr id="6" name="Content Placeholder 5"/>
          <p:cNvGraphicFramePr>
            <a:graphicFrameLocks noGrp="1"/>
          </p:cNvGraphicFramePr>
          <p:nvPr>
            <p:ph idx="1"/>
          </p:nvPr>
        </p:nvGraphicFramePr>
        <p:xfrm>
          <a:off x="17199" y="1122363"/>
          <a:ext cx="9921822" cy="5679122"/>
        </p:xfrm>
        <a:graphic>
          <a:graphicData uri="http://schemas.openxmlformats.org/drawingml/2006/table">
            <a:tbl>
              <a:tblPr firstRow="1" bandRow="1">
                <a:tableStyleId>{5C22544A-7EE6-4342-B048-85BDC9FD1C3A}</a:tableStyleId>
              </a:tblPr>
              <a:tblGrid>
                <a:gridCol w="1039442"/>
                <a:gridCol w="8882380"/>
              </a:tblGrid>
              <a:tr h="370840">
                <a:tc>
                  <a:txBody>
                    <a:bodyPr/>
                    <a:lstStyle/>
                    <a:p>
                      <a:endParaRPr lang="en-GB" dirty="0"/>
                    </a:p>
                  </a:txBody>
                  <a:tcPr marL="99060" marR="99060"/>
                </a:tc>
                <a:tc>
                  <a:txBody>
                    <a:bodyPr/>
                    <a:lstStyle/>
                    <a:p>
                      <a:pPr algn="ctr"/>
                      <a:r>
                        <a:rPr lang="en-ZA" sz="2000" dirty="0" smtClean="0"/>
                        <a:t>EU (CREST Group,</a:t>
                      </a:r>
                      <a:r>
                        <a:rPr lang="en-ZA" sz="2000" baseline="0" dirty="0" smtClean="0"/>
                        <a:t> 2009)</a:t>
                      </a:r>
                      <a:endParaRPr lang="en-GB" sz="2000" dirty="0"/>
                    </a:p>
                  </a:txBody>
                  <a:tcPr marL="99060" marR="99060"/>
                </a:tc>
              </a:tr>
              <a:tr h="5282882">
                <a:tc>
                  <a:txBody>
                    <a:bodyPr/>
                    <a:lstStyle/>
                    <a:p>
                      <a:r>
                        <a:rPr lang="en-ZA" sz="1600" b="1" dirty="0" smtClean="0"/>
                        <a:t>Features</a:t>
                      </a:r>
                      <a:endParaRPr lang="en-GB" sz="1600" b="1" dirty="0"/>
                    </a:p>
                  </a:txBody>
                  <a:tcPr marL="99060" marR="99060"/>
                </a:tc>
                <a:tc>
                  <a:txBody>
                    <a:bodyPr/>
                    <a:lstStyle/>
                    <a:p>
                      <a:pPr marL="457200" lvl="0" indent="-457200">
                        <a:buFont typeface="+mj-lt"/>
                        <a:buAutoNum type="arabicPeriod" startAt="6"/>
                      </a:pPr>
                      <a:r>
                        <a:rPr lang="en-ZA" sz="2400" b="0" kern="1200" baseline="0" dirty="0" smtClean="0">
                          <a:solidFill>
                            <a:schemeClr val="dk1"/>
                          </a:solidFill>
                          <a:latin typeface="Arial" pitchFamily="34" charset="0"/>
                          <a:ea typeface="+mn-ea"/>
                          <a:cs typeface="Arial" pitchFamily="34" charset="0"/>
                        </a:rPr>
                        <a:t>Recommendations on best practice for EU CCs from CREST cont.:</a:t>
                      </a:r>
                    </a:p>
                    <a:p>
                      <a:pPr marL="457200" lvl="0" indent="-457200">
                        <a:buFont typeface="+mj-lt"/>
                        <a:buAutoNum type="arabicPeriod" startAt="6"/>
                      </a:pPr>
                      <a:endParaRPr lang="en-ZA" sz="2400" b="0" kern="1200" baseline="0" dirty="0" smtClean="0">
                        <a:solidFill>
                          <a:schemeClr val="dk1"/>
                        </a:solidFill>
                        <a:latin typeface="Arial" pitchFamily="34" charset="0"/>
                        <a:ea typeface="+mn-ea"/>
                        <a:cs typeface="Arial" pitchFamily="34" charset="0"/>
                      </a:endParaRPr>
                    </a:p>
                    <a:p>
                      <a:pPr marL="914400" lvl="1" indent="-457200">
                        <a:buFont typeface="+mj-lt"/>
                        <a:buAutoNum type="alphaLcParenR" startAt="3"/>
                      </a:pPr>
                      <a:r>
                        <a:rPr lang="en-ZA" sz="2400" kern="1200" baseline="0" dirty="0" smtClean="0">
                          <a:solidFill>
                            <a:schemeClr val="dk1"/>
                          </a:solidFill>
                          <a:latin typeface="Arial" pitchFamily="34" charset="0"/>
                          <a:ea typeface="+mn-ea"/>
                          <a:cs typeface="Arial" pitchFamily="34" charset="0"/>
                        </a:rPr>
                        <a:t>A mix of ‘top-down’ metrics and indicators reflecting policy goals and ‘bottom-up’ metrics and indicators reflecting a Centre’s own view of </a:t>
                      </a:r>
                      <a:r>
                        <a:rPr lang="en-GB" sz="2400" kern="1200" baseline="0" dirty="0" smtClean="0">
                          <a:solidFill>
                            <a:schemeClr val="dk1"/>
                          </a:solidFill>
                          <a:latin typeface="Arial" pitchFamily="34" charset="0"/>
                          <a:ea typeface="+mn-ea"/>
                          <a:cs typeface="Arial" pitchFamily="34" charset="0"/>
                        </a:rPr>
                        <a:t>it’s success is recommended.</a:t>
                      </a:r>
                    </a:p>
                    <a:p>
                      <a:pPr marL="914400" lvl="1" indent="-457200">
                        <a:buFont typeface="+mj-lt"/>
                        <a:buAutoNum type="alphaLcParenR" startAt="3"/>
                      </a:pPr>
                      <a:endParaRPr lang="en-ZA" sz="2400" kern="1200" baseline="0" dirty="0" smtClean="0">
                        <a:solidFill>
                          <a:schemeClr val="dk1"/>
                        </a:solidFill>
                        <a:latin typeface="Arial" pitchFamily="34" charset="0"/>
                        <a:ea typeface="+mn-ea"/>
                        <a:cs typeface="Arial" pitchFamily="34" charset="0"/>
                      </a:endParaRPr>
                    </a:p>
                    <a:p>
                      <a:pPr marL="914400" lvl="1" indent="-457200">
                        <a:buFont typeface="+mj-lt"/>
                        <a:buAutoNum type="alphaLcParenR" startAt="3"/>
                      </a:pPr>
                      <a:r>
                        <a:rPr lang="en-ZA" sz="2400" kern="1200" baseline="0" dirty="0" smtClean="0">
                          <a:solidFill>
                            <a:schemeClr val="dk1"/>
                          </a:solidFill>
                          <a:latin typeface="Arial" pitchFamily="34" charset="0"/>
                          <a:ea typeface="+mn-ea"/>
                          <a:cs typeface="Arial" pitchFamily="34" charset="0"/>
                        </a:rPr>
                        <a:t>Metrics and Indicators should evolve over time as the Centre develops and grows – expectations of this need to be managed from </a:t>
                      </a:r>
                      <a:r>
                        <a:rPr lang="en-GB" sz="2400" kern="1200" baseline="0" dirty="0" smtClean="0">
                          <a:solidFill>
                            <a:schemeClr val="dk1"/>
                          </a:solidFill>
                          <a:latin typeface="Arial" pitchFamily="34" charset="0"/>
                          <a:ea typeface="+mn-ea"/>
                          <a:cs typeface="Arial" pitchFamily="34" charset="0"/>
                        </a:rPr>
                        <a:t>the outset.</a:t>
                      </a:r>
                      <a:endParaRPr lang="en-GB" sz="2400" b="0" kern="1200" baseline="0" dirty="0" smtClean="0">
                        <a:solidFill>
                          <a:schemeClr val="dk1"/>
                        </a:solidFill>
                        <a:latin typeface="Arial" pitchFamily="34" charset="0"/>
                        <a:ea typeface="+mn-ea"/>
                        <a:cs typeface="Arial" pitchFamily="34" charset="0"/>
                      </a:endParaRPr>
                    </a:p>
                  </a:txBody>
                  <a:tcPr marL="99060" marR="99060"/>
                </a:tc>
              </a:tr>
            </a:tbl>
          </a:graphicData>
        </a:graphic>
      </p:graphicFrame>
      <p:sp>
        <p:nvSpPr>
          <p:cNvPr id="7" name="Title 1"/>
          <p:cNvSpPr txBox="1">
            <a:spLocks/>
          </p:cNvSpPr>
          <p:nvPr/>
        </p:nvSpPr>
        <p:spPr bwMode="auto">
          <a:xfrm>
            <a:off x="2376752" y="261938"/>
            <a:ext cx="6767248" cy="487362"/>
          </a:xfrm>
          <a:prstGeom prst="rect">
            <a:avLst/>
          </a:prstGeom>
          <a:noFill/>
          <a:ln w="9525">
            <a:noFill/>
            <a:miter lim="800000"/>
            <a:headEnd/>
            <a:tailEnd/>
          </a:ln>
        </p:spPr>
        <p:txBody>
          <a:bodyPr anchor="ctr"/>
          <a:lstStyle/>
          <a:p>
            <a:pPr algn="r">
              <a:defRPr/>
            </a:pPr>
            <a:r>
              <a:rPr lang="en-GB" sz="3200" b="1" dirty="0" err="1">
                <a:solidFill>
                  <a:schemeClr val="bg1"/>
                </a:solidFill>
                <a:latin typeface="Arial" pitchFamily="34" charset="0"/>
                <a:ea typeface="+mj-ea"/>
              </a:rPr>
              <a:t>CoC</a:t>
            </a:r>
            <a:r>
              <a:rPr lang="en-GB" sz="3200" b="1" dirty="0">
                <a:solidFill>
                  <a:schemeClr val="bg1"/>
                </a:solidFill>
                <a:latin typeface="Arial" pitchFamily="34" charset="0"/>
                <a:ea typeface="+mj-ea"/>
              </a:rPr>
              <a:t> Programme Comparisons (cont.)</a:t>
            </a:r>
          </a:p>
        </p:txBody>
      </p:sp>
      <p:sp>
        <p:nvSpPr>
          <p:cNvPr id="5" name="TextBox 4"/>
          <p:cNvSpPr txBox="1"/>
          <p:nvPr/>
        </p:nvSpPr>
        <p:spPr>
          <a:xfrm>
            <a:off x="9415463" y="328613"/>
            <a:ext cx="490537" cy="400110"/>
          </a:xfrm>
          <a:prstGeom prst="rect">
            <a:avLst/>
          </a:prstGeom>
          <a:noFill/>
        </p:spPr>
        <p:txBody>
          <a:bodyPr wrap="square" rtlCol="0">
            <a:spAutoFit/>
          </a:bodyPr>
          <a:lstStyle/>
          <a:p>
            <a:r>
              <a:rPr lang="en-US" b="1" dirty="0" smtClean="0">
                <a:solidFill>
                  <a:schemeClr val="bg1"/>
                </a:solidFill>
                <a:latin typeface="Arial" pitchFamily="34" charset="0"/>
              </a:rPr>
              <a:t>13</a:t>
            </a:r>
            <a:endParaRPr lang="en-GB"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zwilitsheiM\Desktop\DST BRAND MANUAL\POPWEPOINT PRESENTATION2.jpg"/>
          <p:cNvPicPr>
            <a:picLocks noChangeAspect="1" noChangeArrowheads="1"/>
          </p:cNvPicPr>
          <p:nvPr/>
        </p:nvPicPr>
        <p:blipFill>
          <a:blip r:embed="rId2"/>
          <a:srcRect/>
          <a:stretch>
            <a:fillRect/>
          </a:stretch>
        </p:blipFill>
        <p:spPr bwMode="auto">
          <a:xfrm>
            <a:off x="1" y="0"/>
            <a:ext cx="9985110" cy="6858000"/>
          </a:xfrm>
          <a:prstGeom prst="rect">
            <a:avLst/>
          </a:prstGeom>
          <a:noFill/>
          <a:ln w="9525">
            <a:noFill/>
            <a:miter lim="800000"/>
            <a:headEnd/>
            <a:tailEnd/>
          </a:ln>
        </p:spPr>
      </p:pic>
      <p:sp>
        <p:nvSpPr>
          <p:cNvPr id="15363" name="Title 1"/>
          <p:cNvSpPr>
            <a:spLocks noGrp="1"/>
          </p:cNvSpPr>
          <p:nvPr>
            <p:ph type="title"/>
          </p:nvPr>
        </p:nvSpPr>
        <p:spPr>
          <a:xfrm>
            <a:off x="2376752" y="261938"/>
            <a:ext cx="6738673" cy="487362"/>
          </a:xfrm>
        </p:spPr>
        <p:txBody>
          <a:bodyPr/>
          <a:lstStyle/>
          <a:p>
            <a:pPr algn="r" eaLnBrk="1" hangingPunct="1"/>
            <a:r>
              <a:rPr lang="en-GB" sz="3200" dirty="0" smtClean="0">
                <a:solidFill>
                  <a:schemeClr val="bg1"/>
                </a:solidFill>
                <a:latin typeface="Arial" charset="0"/>
                <a:cs typeface="Arial" charset="0"/>
              </a:rPr>
              <a:t>DST </a:t>
            </a:r>
            <a:r>
              <a:rPr lang="en-GB" sz="3200" dirty="0" err="1" smtClean="0">
                <a:solidFill>
                  <a:schemeClr val="bg1"/>
                </a:solidFill>
                <a:latin typeface="Arial" charset="0"/>
                <a:cs typeface="Arial" charset="0"/>
              </a:rPr>
              <a:t>CoC</a:t>
            </a:r>
            <a:r>
              <a:rPr lang="en-GB" sz="3200" dirty="0" smtClean="0">
                <a:solidFill>
                  <a:schemeClr val="bg1"/>
                </a:solidFill>
                <a:latin typeface="Arial" charset="0"/>
                <a:cs typeface="Arial" charset="0"/>
              </a:rPr>
              <a:t> Stat</a:t>
            </a:r>
            <a:fld id="{383EFECE-1B65-4BE7-9B3E-A17338CFC13B}" type="slidenum">
              <a:rPr lang="en-GB" sz="3200" smtClean="0">
                <a:solidFill>
                  <a:schemeClr val="bg1"/>
                </a:solidFill>
                <a:latin typeface="Arial" charset="0"/>
                <a:cs typeface="Arial" charset="0"/>
              </a:rPr>
              <a:pPr algn="r" eaLnBrk="1" hangingPunct="1"/>
              <a:t>14</a:t>
            </a:fld>
            <a:r>
              <a:rPr lang="en-GB" sz="3200" dirty="0" smtClean="0">
                <a:solidFill>
                  <a:schemeClr val="bg1"/>
                </a:solidFill>
                <a:latin typeface="Arial" charset="0"/>
                <a:cs typeface="Arial" charset="0"/>
              </a:rPr>
              <a:t>us 2013</a:t>
            </a:r>
          </a:p>
        </p:txBody>
      </p:sp>
      <p:graphicFrame>
        <p:nvGraphicFramePr>
          <p:cNvPr id="6" name="Content Placeholder 5"/>
          <p:cNvGraphicFramePr>
            <a:graphicFrameLocks noGrp="1"/>
          </p:cNvGraphicFramePr>
          <p:nvPr>
            <p:ph idx="1"/>
          </p:nvPr>
        </p:nvGraphicFramePr>
        <p:xfrm>
          <a:off x="545175" y="2225675"/>
          <a:ext cx="9113519" cy="3840480"/>
        </p:xfrm>
        <a:graphic>
          <a:graphicData uri="http://schemas.openxmlformats.org/drawingml/2006/table">
            <a:tbl>
              <a:tblPr firstRow="1" bandRow="1">
                <a:tableStyleId>{5C22544A-7EE6-4342-B048-85BDC9FD1C3A}</a:tableStyleId>
              </a:tblPr>
              <a:tblGrid>
                <a:gridCol w="2522419"/>
                <a:gridCol w="6591100"/>
              </a:tblGrid>
              <a:tr h="370840">
                <a:tc>
                  <a:txBody>
                    <a:bodyPr/>
                    <a:lstStyle/>
                    <a:p>
                      <a:pPr algn="ctr"/>
                      <a:r>
                        <a:rPr lang="en-ZA" sz="2400" dirty="0" smtClean="0"/>
                        <a:t>Status</a:t>
                      </a:r>
                      <a:endParaRPr lang="en-GB" sz="2400" dirty="0"/>
                    </a:p>
                  </a:txBody>
                  <a:tcPr marL="99060" marR="99060"/>
                </a:tc>
                <a:tc>
                  <a:txBody>
                    <a:bodyPr/>
                    <a:lstStyle/>
                    <a:p>
                      <a:pPr algn="ctr"/>
                      <a:endParaRPr lang="en-GB" sz="2000" dirty="0"/>
                    </a:p>
                  </a:txBody>
                  <a:tcPr marL="99060" marR="99060"/>
                </a:tc>
              </a:tr>
              <a:tr h="2646362">
                <a:tc>
                  <a:txBody>
                    <a:bodyPr/>
                    <a:lstStyle/>
                    <a:p>
                      <a:r>
                        <a:rPr lang="en-ZA" sz="2400" b="1" dirty="0" smtClean="0">
                          <a:latin typeface="Arial" pitchFamily="34" charset="0"/>
                          <a:cs typeface="Arial" pitchFamily="34" charset="0"/>
                        </a:rPr>
                        <a:t>Number of </a:t>
                      </a:r>
                      <a:r>
                        <a:rPr lang="en-ZA" sz="2400" b="1" i="1" dirty="0" err="1" smtClean="0">
                          <a:latin typeface="Arial" pitchFamily="34" charset="0"/>
                          <a:cs typeface="Arial" pitchFamily="34" charset="0"/>
                        </a:rPr>
                        <a:t>CoC</a:t>
                      </a:r>
                      <a:r>
                        <a:rPr lang="en-ZA" sz="2400" b="1" i="1" dirty="0" smtClean="0">
                          <a:latin typeface="Arial" pitchFamily="34" charset="0"/>
                          <a:cs typeface="Arial" pitchFamily="34" charset="0"/>
                        </a:rPr>
                        <a:t>-type</a:t>
                      </a:r>
                      <a:r>
                        <a:rPr lang="en-ZA" sz="2400" b="1" dirty="0" smtClean="0">
                          <a:latin typeface="Arial" pitchFamily="34" charset="0"/>
                          <a:cs typeface="Arial" pitchFamily="34" charset="0"/>
                        </a:rPr>
                        <a:t> projects initiated since 2010</a:t>
                      </a:r>
                      <a:endParaRPr lang="en-GB" sz="2400" b="1" dirty="0">
                        <a:latin typeface="Arial" pitchFamily="34" charset="0"/>
                        <a:cs typeface="Arial" pitchFamily="34" charset="0"/>
                      </a:endParaRPr>
                    </a:p>
                  </a:txBody>
                  <a:tcPr marL="99060" marR="99060"/>
                </a:tc>
                <a:tc>
                  <a:txBody>
                    <a:bodyPr/>
                    <a:lstStyle/>
                    <a:p>
                      <a:r>
                        <a:rPr lang="en-ZA" sz="2400" b="1" dirty="0" smtClean="0">
                          <a:latin typeface="Arial" pitchFamily="34" charset="0"/>
                          <a:cs typeface="Arial" pitchFamily="34" charset="0"/>
                        </a:rPr>
                        <a:t>28 in 8 technology/industry areas</a:t>
                      </a:r>
                      <a:r>
                        <a:rPr lang="en-ZA" sz="2400" dirty="0" smtClean="0">
                          <a:latin typeface="Arial" pitchFamily="34" charset="0"/>
                          <a:cs typeface="Arial" pitchFamily="34" charset="0"/>
                        </a:rPr>
                        <a:t>:</a:t>
                      </a:r>
                    </a:p>
                    <a:p>
                      <a:pPr marL="400050" indent="-400050">
                        <a:buFont typeface="+mj-lt"/>
                        <a:buAutoNum type="romanLcPeriod"/>
                      </a:pPr>
                      <a:r>
                        <a:rPr lang="en-ZA" sz="2400" dirty="0" smtClean="0">
                          <a:latin typeface="Arial" pitchFamily="34" charset="0"/>
                          <a:cs typeface="Arial" pitchFamily="34" charset="0"/>
                        </a:rPr>
                        <a:t>Space Science (4)</a:t>
                      </a:r>
                    </a:p>
                    <a:p>
                      <a:pPr marL="400050" indent="-400050">
                        <a:buFont typeface="+mj-lt"/>
                        <a:buAutoNum type="romanLcPeriod"/>
                      </a:pPr>
                      <a:r>
                        <a:rPr lang="en-ZA" sz="2400" dirty="0" smtClean="0">
                          <a:latin typeface="Arial" pitchFamily="34" charset="0"/>
                          <a:cs typeface="Arial" pitchFamily="34" charset="0"/>
                        </a:rPr>
                        <a:t>Hydrogen and Energy (HySA) (3)</a:t>
                      </a:r>
                    </a:p>
                    <a:p>
                      <a:pPr marL="400050" indent="-400050">
                        <a:buFont typeface="+mj-lt"/>
                        <a:buAutoNum type="romanLcPeriod"/>
                      </a:pPr>
                      <a:r>
                        <a:rPr lang="en-ZA" sz="2400" dirty="0" smtClean="0">
                          <a:latin typeface="Arial" pitchFamily="34" charset="0"/>
                          <a:cs typeface="Arial" pitchFamily="34" charset="0"/>
                        </a:rPr>
                        <a:t>Energy and Transport (8)</a:t>
                      </a:r>
                    </a:p>
                    <a:p>
                      <a:pPr marL="400050" indent="-400050">
                        <a:buFont typeface="+mj-lt"/>
                        <a:buAutoNum type="romanLcPeriod"/>
                      </a:pPr>
                      <a:r>
                        <a:rPr lang="en-ZA" sz="2400" dirty="0" smtClean="0">
                          <a:latin typeface="Arial" pitchFamily="34" charset="0"/>
                          <a:cs typeface="Arial" pitchFamily="34" charset="0"/>
                        </a:rPr>
                        <a:t>Biotech and Health (7)</a:t>
                      </a:r>
                    </a:p>
                    <a:p>
                      <a:pPr marL="400050" indent="-400050">
                        <a:buFont typeface="+mj-lt"/>
                        <a:buAutoNum type="romanLcPeriod"/>
                      </a:pPr>
                      <a:r>
                        <a:rPr lang="en-ZA" sz="2400" dirty="0" smtClean="0">
                          <a:latin typeface="Arial" pitchFamily="34" charset="0"/>
                          <a:cs typeface="Arial" pitchFamily="34" charset="0"/>
                        </a:rPr>
                        <a:t>Titanium (1)</a:t>
                      </a:r>
                    </a:p>
                    <a:p>
                      <a:pPr marL="400050" indent="-400050">
                        <a:buFont typeface="+mj-lt"/>
                        <a:buAutoNum type="romanLcPeriod"/>
                      </a:pPr>
                      <a:r>
                        <a:rPr lang="en-ZA" sz="2400" dirty="0" smtClean="0">
                          <a:latin typeface="Arial" pitchFamily="34" charset="0"/>
                          <a:cs typeface="Arial" pitchFamily="34" charset="0"/>
                        </a:rPr>
                        <a:t>Advanced manufacturing (3)</a:t>
                      </a:r>
                    </a:p>
                    <a:p>
                      <a:pPr marL="400050" indent="-400050">
                        <a:buFont typeface="+mj-lt"/>
                        <a:buAutoNum type="romanLcPeriod"/>
                      </a:pPr>
                      <a:r>
                        <a:rPr lang="en-ZA" sz="2400" dirty="0" smtClean="0">
                          <a:latin typeface="Arial" pitchFamily="34" charset="0"/>
                          <a:cs typeface="Arial" pitchFamily="34" charset="0"/>
                        </a:rPr>
                        <a:t>Fluorochemicals (1)</a:t>
                      </a:r>
                    </a:p>
                    <a:p>
                      <a:pPr marL="400050" indent="-400050">
                        <a:buFont typeface="+mj-lt"/>
                        <a:buAutoNum type="romanLcPeriod"/>
                      </a:pPr>
                      <a:r>
                        <a:rPr lang="en-ZA" sz="2400" dirty="0" smtClean="0">
                          <a:latin typeface="Arial" pitchFamily="34" charset="0"/>
                          <a:cs typeface="Arial" pitchFamily="34" charset="0"/>
                        </a:rPr>
                        <a:t>Information Security</a:t>
                      </a:r>
                      <a:r>
                        <a:rPr lang="en-ZA" sz="2400" baseline="0" dirty="0" smtClean="0">
                          <a:latin typeface="Arial" pitchFamily="34" charset="0"/>
                          <a:cs typeface="Arial" pitchFamily="34" charset="0"/>
                        </a:rPr>
                        <a:t> (1)</a:t>
                      </a:r>
                      <a:endParaRPr lang="en-ZA" sz="2400" dirty="0" smtClean="0">
                        <a:latin typeface="Arial" pitchFamily="34" charset="0"/>
                        <a:cs typeface="Arial" pitchFamily="34" charset="0"/>
                      </a:endParaRPr>
                    </a:p>
                  </a:txBody>
                  <a:tcPr marL="99060" marR="99060"/>
                </a:tc>
              </a:tr>
            </a:tbl>
          </a:graphicData>
        </a:graphic>
      </p:graphicFrame>
      <p:sp>
        <p:nvSpPr>
          <p:cNvPr id="15375" name="TextBox 4"/>
          <p:cNvSpPr txBox="1">
            <a:spLocks noChangeArrowheads="1"/>
          </p:cNvSpPr>
          <p:nvPr/>
        </p:nvSpPr>
        <p:spPr bwMode="auto">
          <a:xfrm>
            <a:off x="197777" y="1203326"/>
            <a:ext cx="9708223" cy="830263"/>
          </a:xfrm>
          <a:prstGeom prst="rect">
            <a:avLst/>
          </a:prstGeom>
          <a:noFill/>
          <a:ln w="9525">
            <a:noFill/>
            <a:miter lim="800000"/>
            <a:headEnd/>
            <a:tailEnd/>
          </a:ln>
        </p:spPr>
        <p:txBody>
          <a:bodyPr>
            <a:spAutoFit/>
          </a:bodyPr>
          <a:lstStyle/>
          <a:p>
            <a:r>
              <a:rPr lang="en-ZA" sz="2400" dirty="0">
                <a:latin typeface="Arial" pitchFamily="34" charset="0"/>
              </a:rPr>
              <a:t>An internal assessment of the DST initiated </a:t>
            </a:r>
            <a:r>
              <a:rPr lang="en-ZA" sz="2400" dirty="0" err="1">
                <a:latin typeface="Arial" pitchFamily="34" charset="0"/>
              </a:rPr>
              <a:t>CoCs</a:t>
            </a:r>
            <a:r>
              <a:rPr lang="en-ZA" sz="2400" dirty="0">
                <a:latin typeface="Arial" pitchFamily="34" charset="0"/>
              </a:rPr>
              <a:t> in 2011 and in 2013 revealed:</a:t>
            </a:r>
            <a:endParaRPr lang="en-GB" sz="2400" dirty="0">
              <a:latin typeface="Arial" pitchFamily="34" charset="0"/>
            </a:endParaRPr>
          </a:p>
        </p:txBody>
      </p:sp>
      <p:sp>
        <p:nvSpPr>
          <p:cNvPr id="7" name="TextBox 6"/>
          <p:cNvSpPr txBox="1"/>
          <p:nvPr/>
        </p:nvSpPr>
        <p:spPr>
          <a:xfrm>
            <a:off x="9429750" y="342900"/>
            <a:ext cx="476250" cy="400110"/>
          </a:xfrm>
          <a:prstGeom prst="rect">
            <a:avLst/>
          </a:prstGeom>
          <a:noFill/>
        </p:spPr>
        <p:txBody>
          <a:bodyPr wrap="square" rtlCol="0">
            <a:spAutoFit/>
          </a:bodyPr>
          <a:lstStyle/>
          <a:p>
            <a:r>
              <a:rPr lang="en-US" b="1" dirty="0" smtClean="0">
                <a:solidFill>
                  <a:schemeClr val="bg1"/>
                </a:solidFill>
                <a:latin typeface="Arial" pitchFamily="34" charset="0"/>
              </a:rPr>
              <a:t>14</a:t>
            </a:r>
            <a:endParaRPr lang="en-GB"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zwilitsheiM\Desktop\DST BRAND MANUAL\POPWEPOINT PRESENTATION2.jpg"/>
          <p:cNvPicPr>
            <a:picLocks noChangeAspect="1" noChangeArrowheads="1"/>
          </p:cNvPicPr>
          <p:nvPr/>
        </p:nvPicPr>
        <p:blipFill>
          <a:blip r:embed="rId2"/>
          <a:srcRect/>
          <a:stretch>
            <a:fillRect/>
          </a:stretch>
        </p:blipFill>
        <p:spPr bwMode="auto">
          <a:xfrm>
            <a:off x="1" y="0"/>
            <a:ext cx="9985110" cy="6858000"/>
          </a:xfrm>
          <a:prstGeom prst="rect">
            <a:avLst/>
          </a:prstGeom>
          <a:noFill/>
          <a:ln w="9525">
            <a:noFill/>
            <a:miter lim="800000"/>
            <a:headEnd/>
            <a:tailEnd/>
          </a:ln>
        </p:spPr>
      </p:pic>
      <p:graphicFrame>
        <p:nvGraphicFramePr>
          <p:cNvPr id="6" name="Content Placeholder 5"/>
          <p:cNvGraphicFramePr>
            <a:graphicFrameLocks noGrp="1"/>
          </p:cNvGraphicFramePr>
          <p:nvPr>
            <p:ph idx="1"/>
          </p:nvPr>
        </p:nvGraphicFramePr>
        <p:xfrm>
          <a:off x="197777" y="1189038"/>
          <a:ext cx="9708222" cy="5120640"/>
        </p:xfrm>
        <a:graphic>
          <a:graphicData uri="http://schemas.openxmlformats.org/drawingml/2006/table">
            <a:tbl>
              <a:tblPr firstRow="1" bandRow="1">
                <a:tableStyleId>{5C22544A-7EE6-4342-B048-85BDC9FD1C3A}</a:tableStyleId>
              </a:tblPr>
              <a:tblGrid>
                <a:gridCol w="4612920"/>
                <a:gridCol w="5095302"/>
              </a:tblGrid>
              <a:tr h="226582">
                <a:tc>
                  <a:txBody>
                    <a:bodyPr/>
                    <a:lstStyle/>
                    <a:p>
                      <a:pPr algn="ctr"/>
                      <a:r>
                        <a:rPr lang="en-ZA" sz="2400" dirty="0" smtClean="0"/>
                        <a:t>Status</a:t>
                      </a:r>
                      <a:endParaRPr lang="en-GB" sz="2400" dirty="0"/>
                    </a:p>
                  </a:txBody>
                  <a:tcPr marL="99060" marR="99060"/>
                </a:tc>
                <a:tc>
                  <a:txBody>
                    <a:bodyPr/>
                    <a:lstStyle/>
                    <a:p>
                      <a:pPr algn="ctr"/>
                      <a:endParaRPr lang="en-GB" sz="2000" dirty="0"/>
                    </a:p>
                  </a:txBody>
                  <a:tcPr marL="99060" marR="99060"/>
                </a:tc>
              </a:tr>
              <a:tr h="1246202">
                <a:tc>
                  <a:txBody>
                    <a:bodyPr/>
                    <a:lstStyle/>
                    <a:p>
                      <a:r>
                        <a:rPr lang="en-ZA" sz="2400" b="1" dirty="0" smtClean="0">
                          <a:latin typeface="Arial" pitchFamily="34" charset="0"/>
                          <a:cs typeface="Arial" pitchFamily="34" charset="0"/>
                        </a:rPr>
                        <a:t>Suspended (10)</a:t>
                      </a:r>
                      <a:endParaRPr lang="en-GB" sz="2400" b="1" dirty="0">
                        <a:latin typeface="Arial" pitchFamily="34" charset="0"/>
                        <a:cs typeface="Arial" pitchFamily="34" charset="0"/>
                      </a:endParaRPr>
                    </a:p>
                  </a:txBody>
                  <a:tcPr marL="99060" marR="99060"/>
                </a:tc>
                <a:tc>
                  <a:txBody>
                    <a:bodyPr/>
                    <a:lstStyle/>
                    <a:p>
                      <a:r>
                        <a:rPr lang="en-ZA" sz="2400" dirty="0" smtClean="0">
                          <a:latin typeface="Arial" pitchFamily="34" charset="0"/>
                          <a:cs typeface="Arial" pitchFamily="34" charset="0"/>
                        </a:rPr>
                        <a:t>4 Space</a:t>
                      </a:r>
                    </a:p>
                    <a:p>
                      <a:r>
                        <a:rPr lang="en-ZA" sz="2400" dirty="0" smtClean="0">
                          <a:latin typeface="Arial" pitchFamily="34" charset="0"/>
                          <a:cs typeface="Arial" pitchFamily="34" charset="0"/>
                        </a:rPr>
                        <a:t>1 Fischer Tropsch</a:t>
                      </a:r>
                    </a:p>
                    <a:p>
                      <a:r>
                        <a:rPr lang="en-ZA" sz="2400" dirty="0" smtClean="0">
                          <a:latin typeface="Arial" pitchFamily="34" charset="0"/>
                          <a:cs typeface="Arial" pitchFamily="34" charset="0"/>
                        </a:rPr>
                        <a:t>1 Clean Fuels</a:t>
                      </a:r>
                    </a:p>
                    <a:p>
                      <a:r>
                        <a:rPr lang="en-ZA" sz="2400" dirty="0" smtClean="0">
                          <a:latin typeface="Arial" pitchFamily="34" charset="0"/>
                          <a:cs typeface="Arial" pitchFamily="34" charset="0"/>
                        </a:rPr>
                        <a:t>1 Advanced Battery</a:t>
                      </a:r>
                    </a:p>
                    <a:p>
                      <a:r>
                        <a:rPr lang="en-ZA" sz="2400" dirty="0" smtClean="0">
                          <a:latin typeface="Arial" pitchFamily="34" charset="0"/>
                          <a:cs typeface="Arial" pitchFamily="34" charset="0"/>
                        </a:rPr>
                        <a:t>1 Alternative Propulsion Systems</a:t>
                      </a:r>
                    </a:p>
                    <a:p>
                      <a:r>
                        <a:rPr lang="en-ZA" sz="2400" dirty="0" smtClean="0">
                          <a:latin typeface="Arial" pitchFamily="34" charset="0"/>
                          <a:cs typeface="Arial" pitchFamily="34" charset="0"/>
                        </a:rPr>
                        <a:t>1 Renewable Energy Hub</a:t>
                      </a:r>
                    </a:p>
                    <a:p>
                      <a:r>
                        <a:rPr lang="en-ZA" sz="2400" dirty="0" smtClean="0">
                          <a:latin typeface="Arial" pitchFamily="34" charset="0"/>
                          <a:cs typeface="Arial" pitchFamily="34" charset="0"/>
                        </a:rPr>
                        <a:t>1 UAVs</a:t>
                      </a:r>
                    </a:p>
                  </a:txBody>
                  <a:tcPr marL="99060" marR="99060"/>
                </a:tc>
              </a:tr>
              <a:tr h="566456">
                <a:tc>
                  <a:txBody>
                    <a:bodyPr/>
                    <a:lstStyle/>
                    <a:p>
                      <a:r>
                        <a:rPr lang="en-ZA" sz="2400" b="1" dirty="0" smtClean="0">
                          <a:latin typeface="Arial" pitchFamily="34" charset="0"/>
                          <a:cs typeface="Arial" pitchFamily="34" charset="0"/>
                        </a:rPr>
                        <a:t>Conceptualisation</a:t>
                      </a:r>
                      <a:r>
                        <a:rPr lang="en-ZA" sz="2400" b="1" baseline="0" dirty="0" smtClean="0">
                          <a:latin typeface="Arial" pitchFamily="34" charset="0"/>
                          <a:cs typeface="Arial" pitchFamily="34" charset="0"/>
                        </a:rPr>
                        <a:t> Stage (3)</a:t>
                      </a:r>
                      <a:endParaRPr lang="en-GB" sz="2400" b="1" dirty="0">
                        <a:latin typeface="Arial" pitchFamily="34" charset="0"/>
                        <a:cs typeface="Arial" pitchFamily="34" charset="0"/>
                      </a:endParaRPr>
                    </a:p>
                  </a:txBody>
                  <a:tcPr marL="99060" marR="99060"/>
                </a:tc>
                <a:tc>
                  <a:txBody>
                    <a:bodyPr/>
                    <a:lstStyle/>
                    <a:p>
                      <a:r>
                        <a:rPr lang="en-ZA" sz="2400" dirty="0" smtClean="0">
                          <a:latin typeface="Arial" pitchFamily="34" charset="0"/>
                          <a:cs typeface="Arial" pitchFamily="34" charset="0"/>
                        </a:rPr>
                        <a:t>1 Energy Efficiency</a:t>
                      </a:r>
                    </a:p>
                    <a:p>
                      <a:r>
                        <a:rPr lang="en-ZA" sz="2400" dirty="0" smtClean="0">
                          <a:latin typeface="Arial" pitchFamily="34" charset="0"/>
                          <a:cs typeface="Arial" pitchFamily="34" charset="0"/>
                        </a:rPr>
                        <a:t>1 Solar Energy</a:t>
                      </a:r>
                    </a:p>
                    <a:p>
                      <a:r>
                        <a:rPr lang="en-ZA" sz="2400" dirty="0" smtClean="0">
                          <a:latin typeface="Arial" pitchFamily="34" charset="0"/>
                          <a:cs typeface="Arial" pitchFamily="34" charset="0"/>
                        </a:rPr>
                        <a:t>1 Micro sensors</a:t>
                      </a:r>
                      <a:endParaRPr lang="en-GB" sz="2400" dirty="0">
                        <a:latin typeface="Arial" pitchFamily="34" charset="0"/>
                        <a:cs typeface="Arial" pitchFamily="34" charset="0"/>
                      </a:endParaRPr>
                    </a:p>
                  </a:txBody>
                  <a:tcPr marL="99060" marR="99060"/>
                </a:tc>
              </a:tr>
              <a:tr h="396519">
                <a:tc>
                  <a:txBody>
                    <a:bodyPr/>
                    <a:lstStyle/>
                    <a:p>
                      <a:r>
                        <a:rPr lang="en-ZA" sz="2400" b="1" dirty="0" smtClean="0">
                          <a:latin typeface="Arial" pitchFamily="34" charset="0"/>
                          <a:cs typeface="Arial" pitchFamily="34" charset="0"/>
                        </a:rPr>
                        <a:t>Consortium Formed (2)</a:t>
                      </a:r>
                    </a:p>
                  </a:txBody>
                  <a:tcPr marL="99060" marR="99060"/>
                </a:tc>
                <a:tc>
                  <a:txBody>
                    <a:bodyPr/>
                    <a:lstStyle/>
                    <a:p>
                      <a:r>
                        <a:rPr lang="en-ZA" sz="2400" dirty="0" smtClean="0">
                          <a:latin typeface="Arial" pitchFamily="34" charset="0"/>
                          <a:cs typeface="Arial" pitchFamily="34" charset="0"/>
                        </a:rPr>
                        <a:t>1 Titanium</a:t>
                      </a:r>
                    </a:p>
                    <a:p>
                      <a:r>
                        <a:rPr lang="en-ZA" sz="2400" dirty="0" smtClean="0">
                          <a:latin typeface="Arial" pitchFamily="34" charset="0"/>
                          <a:cs typeface="Arial" pitchFamily="34" charset="0"/>
                        </a:rPr>
                        <a:t>1 Bio Composites</a:t>
                      </a:r>
                    </a:p>
                  </a:txBody>
                  <a:tcPr marL="99060" marR="99060"/>
                </a:tc>
              </a:tr>
            </a:tbl>
          </a:graphicData>
        </a:graphic>
      </p:graphicFrame>
      <p:sp>
        <p:nvSpPr>
          <p:cNvPr id="8" name="Title 1"/>
          <p:cNvSpPr txBox="1">
            <a:spLocks/>
          </p:cNvSpPr>
          <p:nvPr/>
        </p:nvSpPr>
        <p:spPr bwMode="auto">
          <a:xfrm>
            <a:off x="2376752" y="261938"/>
            <a:ext cx="6695811" cy="487362"/>
          </a:xfrm>
          <a:prstGeom prst="rect">
            <a:avLst/>
          </a:prstGeom>
          <a:noFill/>
          <a:ln w="9525">
            <a:noFill/>
            <a:miter lim="800000"/>
            <a:headEnd/>
            <a:tailEnd/>
          </a:ln>
        </p:spPr>
        <p:txBody>
          <a:bodyPr anchor="ctr"/>
          <a:lstStyle/>
          <a:p>
            <a:pPr algn="r">
              <a:defRPr/>
            </a:pPr>
            <a:r>
              <a:rPr lang="en-GB" sz="3200" b="1" dirty="0">
                <a:solidFill>
                  <a:schemeClr val="bg1"/>
                </a:solidFill>
                <a:latin typeface="Arial" pitchFamily="34" charset="0"/>
                <a:ea typeface="+mj-ea"/>
              </a:rPr>
              <a:t>DST </a:t>
            </a:r>
            <a:r>
              <a:rPr lang="en-GB" sz="3200" b="1" dirty="0" err="1">
                <a:solidFill>
                  <a:schemeClr val="bg1"/>
                </a:solidFill>
                <a:latin typeface="Arial" pitchFamily="34" charset="0"/>
                <a:ea typeface="+mj-ea"/>
              </a:rPr>
              <a:t>CoC</a:t>
            </a:r>
            <a:r>
              <a:rPr lang="en-GB" sz="3200" b="1" dirty="0">
                <a:solidFill>
                  <a:schemeClr val="bg1"/>
                </a:solidFill>
                <a:latin typeface="Arial" pitchFamily="34" charset="0"/>
                <a:ea typeface="+mj-ea"/>
              </a:rPr>
              <a:t> Status 2013 cont.</a:t>
            </a:r>
          </a:p>
        </p:txBody>
      </p:sp>
      <p:sp>
        <p:nvSpPr>
          <p:cNvPr id="5" name="TextBox 4"/>
          <p:cNvSpPr txBox="1"/>
          <p:nvPr/>
        </p:nvSpPr>
        <p:spPr>
          <a:xfrm>
            <a:off x="9401175" y="342900"/>
            <a:ext cx="504825" cy="400110"/>
          </a:xfrm>
          <a:prstGeom prst="rect">
            <a:avLst/>
          </a:prstGeom>
          <a:noFill/>
        </p:spPr>
        <p:txBody>
          <a:bodyPr wrap="square" rtlCol="0">
            <a:spAutoFit/>
          </a:bodyPr>
          <a:lstStyle/>
          <a:p>
            <a:r>
              <a:rPr lang="en-US" b="1" dirty="0" smtClean="0">
                <a:solidFill>
                  <a:schemeClr val="bg1"/>
                </a:solidFill>
                <a:latin typeface="Arial" pitchFamily="34" charset="0"/>
              </a:rPr>
              <a:t>15</a:t>
            </a:r>
            <a:endParaRPr lang="en-GB"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GB" smtClean="0">
              <a:latin typeface="Arial" charset="0"/>
              <a:cs typeface="Arial" charset="0"/>
            </a:endParaRPr>
          </a:p>
        </p:txBody>
      </p:sp>
      <p:graphicFrame>
        <p:nvGraphicFramePr>
          <p:cNvPr id="7" name="Content Placeholder 6"/>
          <p:cNvGraphicFramePr>
            <a:graphicFrameLocks noGrp="1"/>
          </p:cNvGraphicFramePr>
          <p:nvPr>
            <p:ph idx="1"/>
          </p:nvPr>
        </p:nvGraphicFramePr>
        <p:xfrm>
          <a:off x="495300" y="1998663"/>
          <a:ext cx="9245600" cy="3413760"/>
        </p:xfrm>
        <a:graphic>
          <a:graphicData uri="http://schemas.openxmlformats.org/drawingml/2006/table">
            <a:tbl>
              <a:tblPr firstRow="1" bandRow="1">
                <a:tableStyleId>{5C22544A-7EE6-4342-B048-85BDC9FD1C3A}</a:tableStyleId>
              </a:tblPr>
              <a:tblGrid>
                <a:gridCol w="3514481"/>
                <a:gridCol w="5731119"/>
              </a:tblGrid>
              <a:tr h="175601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1" dirty="0" smtClean="0">
                          <a:latin typeface="Arial" pitchFamily="34" charset="0"/>
                          <a:cs typeface="Arial" pitchFamily="34" charset="0"/>
                        </a:rPr>
                        <a:t>Research Platforms</a:t>
                      </a:r>
                    </a:p>
                  </a:txBody>
                  <a:tcPr marL="99060" marR="99060"/>
                </a:tc>
                <a:tc>
                  <a:txBody>
                    <a:bodyPr/>
                    <a:lstStyle/>
                    <a:p>
                      <a:r>
                        <a:rPr lang="en-ZA" dirty="0" smtClean="0">
                          <a:latin typeface="Arial" pitchFamily="34" charset="0"/>
                          <a:cs typeface="Arial" pitchFamily="34" charset="0"/>
                        </a:rPr>
                        <a:t>3 (HySA)</a:t>
                      </a:r>
                    </a:p>
                    <a:p>
                      <a:r>
                        <a:rPr lang="en-ZA" dirty="0" smtClean="0">
                          <a:latin typeface="Arial" pitchFamily="34" charset="0"/>
                          <a:cs typeface="Arial" pitchFamily="34" charset="0"/>
                        </a:rPr>
                        <a:t>1 Medical</a:t>
                      </a:r>
                      <a:r>
                        <a:rPr lang="en-ZA" baseline="0" dirty="0" smtClean="0">
                          <a:latin typeface="Arial" pitchFamily="34" charset="0"/>
                          <a:cs typeface="Arial" pitchFamily="34" charset="0"/>
                        </a:rPr>
                        <a:t> Devices Centre</a:t>
                      </a:r>
                    </a:p>
                    <a:p>
                      <a:r>
                        <a:rPr lang="en-ZA" baseline="0" dirty="0" smtClean="0">
                          <a:latin typeface="Arial" pitchFamily="34" charset="0"/>
                          <a:cs typeface="Arial" pitchFamily="34" charset="0"/>
                        </a:rPr>
                        <a:t>1 SAMI</a:t>
                      </a:r>
                    </a:p>
                    <a:p>
                      <a:r>
                        <a:rPr lang="en-ZA" baseline="0" dirty="0" smtClean="0">
                          <a:latin typeface="Arial" pitchFamily="34" charset="0"/>
                          <a:cs typeface="Arial" pitchFamily="34" charset="0"/>
                        </a:rPr>
                        <a:t>1 SARChI </a:t>
                      </a:r>
                    </a:p>
                    <a:p>
                      <a:r>
                        <a:rPr lang="en-ZA" baseline="0" dirty="0" smtClean="0">
                          <a:latin typeface="Arial" pitchFamily="34" charset="0"/>
                          <a:cs typeface="Arial" pitchFamily="34" charset="0"/>
                        </a:rPr>
                        <a:t>1 SHARP</a:t>
                      </a:r>
                    </a:p>
                    <a:p>
                      <a:r>
                        <a:rPr lang="en-ZA" dirty="0" smtClean="0">
                          <a:latin typeface="Arial" pitchFamily="34" charset="0"/>
                          <a:cs typeface="Arial" pitchFamily="34" charset="0"/>
                        </a:rPr>
                        <a:t>1 Sugar</a:t>
                      </a:r>
                      <a:r>
                        <a:rPr lang="en-ZA" baseline="0" dirty="0" smtClean="0">
                          <a:latin typeface="Arial" pitchFamily="34" charset="0"/>
                          <a:cs typeface="Arial" pitchFamily="34" charset="0"/>
                        </a:rPr>
                        <a:t> Beneficiation</a:t>
                      </a:r>
                      <a:endParaRPr lang="en-ZA" dirty="0" smtClean="0">
                        <a:latin typeface="Arial" pitchFamily="34" charset="0"/>
                        <a:cs typeface="Arial" pitchFamily="34" charset="0"/>
                      </a:endParaRPr>
                    </a:p>
                    <a:p>
                      <a:r>
                        <a:rPr lang="en-ZA" dirty="0" smtClean="0">
                          <a:latin typeface="Arial" pitchFamily="34" charset="0"/>
                          <a:cs typeface="Arial" pitchFamily="34" charset="0"/>
                        </a:rPr>
                        <a:t>1 Eucalyptus</a:t>
                      </a:r>
                    </a:p>
                    <a:p>
                      <a:r>
                        <a:rPr lang="en-ZA" dirty="0" smtClean="0">
                          <a:latin typeface="Arial" pitchFamily="34" charset="0"/>
                          <a:cs typeface="Arial" pitchFamily="34" charset="0"/>
                        </a:rPr>
                        <a:t>1</a:t>
                      </a:r>
                      <a:r>
                        <a:rPr lang="en-ZA" baseline="0" dirty="0" smtClean="0">
                          <a:latin typeface="Arial" pitchFamily="34" charset="0"/>
                          <a:cs typeface="Arial" pitchFamily="34" charset="0"/>
                        </a:rPr>
                        <a:t> Biofarming</a:t>
                      </a:r>
                    </a:p>
                    <a:p>
                      <a:r>
                        <a:rPr lang="en-ZA" baseline="0" dirty="0" smtClean="0">
                          <a:latin typeface="Arial" pitchFamily="34" charset="0"/>
                          <a:cs typeface="Arial" pitchFamily="34" charset="0"/>
                        </a:rPr>
                        <a:t>1 Bio Similars</a:t>
                      </a:r>
                    </a:p>
                    <a:p>
                      <a:r>
                        <a:rPr lang="en-ZA" baseline="0" dirty="0" smtClean="0">
                          <a:latin typeface="Arial" pitchFamily="34" charset="0"/>
                          <a:cs typeface="Arial" pitchFamily="34" charset="0"/>
                        </a:rPr>
                        <a:t>1 Information Security</a:t>
                      </a:r>
                      <a:endParaRPr lang="en-GB" dirty="0">
                        <a:latin typeface="Arial" pitchFamily="34" charset="0"/>
                        <a:cs typeface="Arial" pitchFamily="34" charset="0"/>
                      </a:endParaRPr>
                    </a:p>
                  </a:txBody>
                  <a:tcPr marL="99060" marR="99060"/>
                </a:tc>
              </a:tr>
              <a:tr h="403724">
                <a:tc>
                  <a:txBody>
                    <a:bodyPr/>
                    <a:lstStyle/>
                    <a:p>
                      <a:r>
                        <a:rPr lang="en-ZA" sz="1600" b="1" dirty="0" smtClean="0">
                          <a:latin typeface="Arial" pitchFamily="34" charset="0"/>
                          <a:cs typeface="Arial" pitchFamily="34" charset="0"/>
                        </a:rPr>
                        <a:t>Operational towards Commercialisation Stage</a:t>
                      </a:r>
                      <a:endParaRPr lang="en-GB" sz="1600" b="1" dirty="0">
                        <a:latin typeface="Arial" pitchFamily="34" charset="0"/>
                        <a:cs typeface="Arial" pitchFamily="34" charset="0"/>
                      </a:endParaRPr>
                    </a:p>
                  </a:txBody>
                  <a:tcPr marL="99060" marR="99060"/>
                </a:tc>
                <a:tc>
                  <a:txBody>
                    <a:bodyPr/>
                    <a:lstStyle/>
                    <a:p>
                      <a:r>
                        <a:rPr lang="en-ZA" dirty="0" smtClean="0">
                          <a:latin typeface="Arial" pitchFamily="34" charset="0"/>
                          <a:cs typeface="Arial" pitchFamily="34" charset="0"/>
                        </a:rPr>
                        <a:t>1 Fluorochemical</a:t>
                      </a:r>
                      <a:endParaRPr lang="en-GB" dirty="0">
                        <a:latin typeface="Arial" pitchFamily="34" charset="0"/>
                        <a:cs typeface="Arial" pitchFamily="34" charset="0"/>
                      </a:endParaRPr>
                    </a:p>
                  </a:txBody>
                  <a:tcPr marL="99060" marR="99060"/>
                </a:tc>
              </a:tr>
            </a:tbl>
          </a:graphicData>
        </a:graphic>
      </p:graphicFrame>
      <p:pic>
        <p:nvPicPr>
          <p:cNvPr id="17422" name="Picture 2" descr="C:\Users\AzwilitsheiM\Desktop\DST BRAND MANUAL\POPWEPOINT PRESENTATION2.jpg"/>
          <p:cNvPicPr>
            <a:picLocks noChangeAspect="1" noChangeArrowheads="1"/>
          </p:cNvPicPr>
          <p:nvPr/>
        </p:nvPicPr>
        <p:blipFill>
          <a:blip r:embed="rId2"/>
          <a:srcRect/>
          <a:stretch>
            <a:fillRect/>
          </a:stretch>
        </p:blipFill>
        <p:spPr bwMode="auto">
          <a:xfrm>
            <a:off x="1" y="-15875"/>
            <a:ext cx="9985110" cy="6858000"/>
          </a:xfrm>
          <a:prstGeom prst="rect">
            <a:avLst/>
          </a:prstGeom>
          <a:noFill/>
          <a:ln w="9525">
            <a:noFill/>
            <a:miter lim="800000"/>
            <a:headEnd/>
            <a:tailEnd/>
          </a:ln>
        </p:spPr>
      </p:pic>
      <p:graphicFrame>
        <p:nvGraphicFramePr>
          <p:cNvPr id="8" name="Table 7"/>
          <p:cNvGraphicFramePr>
            <a:graphicFrameLocks noGrp="1"/>
          </p:cNvGraphicFramePr>
          <p:nvPr/>
        </p:nvGraphicFramePr>
        <p:xfrm>
          <a:off x="247650" y="1190625"/>
          <a:ext cx="9493250" cy="5029200"/>
        </p:xfrm>
        <a:graphic>
          <a:graphicData uri="http://schemas.openxmlformats.org/drawingml/2006/table">
            <a:tbl>
              <a:tblPr firstRow="1" bandRow="1">
                <a:tableStyleId>{5C22544A-7EE6-4342-B048-85BDC9FD1C3A}</a:tableStyleId>
              </a:tblPr>
              <a:tblGrid>
                <a:gridCol w="5052060"/>
                <a:gridCol w="4441190"/>
              </a:tblGrid>
              <a:tr h="45497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2400" b="1" dirty="0" smtClean="0">
                          <a:latin typeface="Arial" pitchFamily="34" charset="0"/>
                          <a:cs typeface="Arial" pitchFamily="34" charset="0"/>
                        </a:rPr>
                        <a:t>Status</a:t>
                      </a:r>
                    </a:p>
                  </a:txBody>
                  <a:tcPr marL="99060" marR="99060"/>
                </a:tc>
                <a:tc>
                  <a:txBody>
                    <a:bodyPr/>
                    <a:lstStyle/>
                    <a:p>
                      <a:endParaRPr lang="en-GB" sz="2000" dirty="0">
                        <a:latin typeface="Arial" pitchFamily="34" charset="0"/>
                        <a:cs typeface="Arial" pitchFamily="34" charset="0"/>
                      </a:endParaRPr>
                    </a:p>
                  </a:txBody>
                  <a:tcPr marL="99060" marR="99060"/>
                </a:tc>
              </a:tr>
              <a:tr h="26060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2400" b="1" dirty="0" smtClean="0">
                          <a:latin typeface="Arial" pitchFamily="34" charset="0"/>
                          <a:cs typeface="Arial" pitchFamily="34" charset="0"/>
                        </a:rPr>
                        <a:t>Research Platforms (9)</a:t>
                      </a:r>
                    </a:p>
                    <a:p>
                      <a:endParaRPr lang="en-GB" sz="2400" b="1" dirty="0">
                        <a:latin typeface="Arial" pitchFamily="34" charset="0"/>
                        <a:cs typeface="Arial" pitchFamily="34" charset="0"/>
                      </a:endParaRPr>
                    </a:p>
                  </a:txBody>
                  <a:tcPr marL="99060" marR="99060"/>
                </a:tc>
                <a:tc>
                  <a:txBody>
                    <a:bodyPr/>
                    <a:lstStyle/>
                    <a:p>
                      <a:r>
                        <a:rPr lang="en-ZA" sz="2400" dirty="0" smtClean="0">
                          <a:latin typeface="Arial" pitchFamily="34" charset="0"/>
                          <a:cs typeface="Arial" pitchFamily="34" charset="0"/>
                        </a:rPr>
                        <a:t>1 Medical</a:t>
                      </a:r>
                      <a:r>
                        <a:rPr lang="en-ZA" sz="2400" baseline="0" dirty="0" smtClean="0">
                          <a:latin typeface="Arial" pitchFamily="34" charset="0"/>
                          <a:cs typeface="Arial" pitchFamily="34" charset="0"/>
                        </a:rPr>
                        <a:t> Devices Centre</a:t>
                      </a:r>
                    </a:p>
                    <a:p>
                      <a:r>
                        <a:rPr lang="en-ZA" sz="2400" baseline="0" dirty="0" smtClean="0">
                          <a:latin typeface="Arial" pitchFamily="34" charset="0"/>
                          <a:cs typeface="Arial" pitchFamily="34" charset="0"/>
                        </a:rPr>
                        <a:t>1 SAMI</a:t>
                      </a:r>
                    </a:p>
                    <a:p>
                      <a:r>
                        <a:rPr lang="en-ZA" sz="2400" baseline="0" dirty="0" smtClean="0">
                          <a:latin typeface="Arial" pitchFamily="34" charset="0"/>
                          <a:cs typeface="Arial" pitchFamily="34" charset="0"/>
                        </a:rPr>
                        <a:t>1 </a:t>
                      </a:r>
                      <a:r>
                        <a:rPr lang="en-ZA" sz="2400" baseline="0" dirty="0" err="1" smtClean="0">
                          <a:latin typeface="Arial" pitchFamily="34" charset="0"/>
                          <a:cs typeface="Arial" pitchFamily="34" charset="0"/>
                        </a:rPr>
                        <a:t>SARChI</a:t>
                      </a:r>
                      <a:r>
                        <a:rPr lang="en-ZA" sz="2400" baseline="0" dirty="0" smtClean="0">
                          <a:latin typeface="Arial" pitchFamily="34" charset="0"/>
                          <a:cs typeface="Arial" pitchFamily="34" charset="0"/>
                        </a:rPr>
                        <a:t> </a:t>
                      </a:r>
                    </a:p>
                    <a:p>
                      <a:r>
                        <a:rPr lang="en-ZA" sz="2400" baseline="0" dirty="0" smtClean="0">
                          <a:latin typeface="Arial" pitchFamily="34" charset="0"/>
                          <a:cs typeface="Arial" pitchFamily="34" charset="0"/>
                        </a:rPr>
                        <a:t>1 SHARP</a:t>
                      </a:r>
                    </a:p>
                    <a:p>
                      <a:r>
                        <a:rPr lang="en-ZA" sz="2400" dirty="0" smtClean="0">
                          <a:latin typeface="Arial" pitchFamily="34" charset="0"/>
                          <a:cs typeface="Arial" pitchFamily="34" charset="0"/>
                        </a:rPr>
                        <a:t>1 Sugar</a:t>
                      </a:r>
                      <a:r>
                        <a:rPr lang="en-ZA" sz="2400" baseline="0" dirty="0" smtClean="0">
                          <a:latin typeface="Arial" pitchFamily="34" charset="0"/>
                          <a:cs typeface="Arial" pitchFamily="34" charset="0"/>
                        </a:rPr>
                        <a:t> Beneficiation</a:t>
                      </a:r>
                      <a:endParaRPr lang="en-ZA" sz="2400" dirty="0" smtClean="0">
                        <a:latin typeface="Arial" pitchFamily="34" charset="0"/>
                        <a:cs typeface="Arial" pitchFamily="34" charset="0"/>
                      </a:endParaRPr>
                    </a:p>
                    <a:p>
                      <a:r>
                        <a:rPr lang="en-ZA" sz="2400" dirty="0" smtClean="0">
                          <a:latin typeface="Arial" pitchFamily="34" charset="0"/>
                          <a:cs typeface="Arial" pitchFamily="34" charset="0"/>
                        </a:rPr>
                        <a:t>1 Eucalyptus</a:t>
                      </a:r>
                    </a:p>
                    <a:p>
                      <a:r>
                        <a:rPr lang="en-ZA" sz="2400" dirty="0" smtClean="0">
                          <a:latin typeface="Arial" pitchFamily="34" charset="0"/>
                          <a:cs typeface="Arial" pitchFamily="34" charset="0"/>
                        </a:rPr>
                        <a:t>1</a:t>
                      </a:r>
                      <a:r>
                        <a:rPr lang="en-ZA" sz="2400" baseline="0" dirty="0" smtClean="0">
                          <a:latin typeface="Arial" pitchFamily="34" charset="0"/>
                          <a:cs typeface="Arial" pitchFamily="34" charset="0"/>
                        </a:rPr>
                        <a:t> </a:t>
                      </a:r>
                      <a:r>
                        <a:rPr lang="en-ZA" sz="2400" baseline="0" dirty="0" err="1" smtClean="0">
                          <a:latin typeface="Arial" pitchFamily="34" charset="0"/>
                          <a:cs typeface="Arial" pitchFamily="34" charset="0"/>
                        </a:rPr>
                        <a:t>Biofarming</a:t>
                      </a:r>
                      <a:endParaRPr lang="en-ZA" sz="2400" baseline="0" dirty="0" smtClean="0">
                        <a:latin typeface="Arial" pitchFamily="34" charset="0"/>
                        <a:cs typeface="Arial" pitchFamily="34" charset="0"/>
                      </a:endParaRPr>
                    </a:p>
                    <a:p>
                      <a:r>
                        <a:rPr lang="en-ZA" sz="2400" baseline="0" dirty="0" smtClean="0">
                          <a:latin typeface="Arial" pitchFamily="34" charset="0"/>
                          <a:cs typeface="Arial" pitchFamily="34" charset="0"/>
                        </a:rPr>
                        <a:t>1 Bio </a:t>
                      </a:r>
                      <a:r>
                        <a:rPr lang="en-ZA" sz="2400" baseline="0" dirty="0" err="1" smtClean="0">
                          <a:latin typeface="Arial" pitchFamily="34" charset="0"/>
                          <a:cs typeface="Arial" pitchFamily="34" charset="0"/>
                        </a:rPr>
                        <a:t>Similars</a:t>
                      </a:r>
                      <a:endParaRPr lang="en-ZA" sz="2400" baseline="0" dirty="0" smtClean="0">
                        <a:latin typeface="Arial" pitchFamily="34" charset="0"/>
                        <a:cs typeface="Arial" pitchFamily="34" charset="0"/>
                      </a:endParaRPr>
                    </a:p>
                    <a:p>
                      <a:r>
                        <a:rPr lang="en-ZA" sz="2400" baseline="0" dirty="0" smtClean="0">
                          <a:latin typeface="Arial" pitchFamily="34" charset="0"/>
                          <a:cs typeface="Arial" pitchFamily="34" charset="0"/>
                        </a:rPr>
                        <a:t>1 Information Security</a:t>
                      </a:r>
                      <a:endParaRPr lang="en-GB" sz="2400" dirty="0" smtClean="0">
                        <a:latin typeface="Arial" pitchFamily="34" charset="0"/>
                        <a:cs typeface="Arial" pitchFamily="34" charset="0"/>
                      </a:endParaRPr>
                    </a:p>
                  </a:txBody>
                  <a:tcPr marL="99060" marR="99060"/>
                </a:tc>
              </a:tr>
              <a:tr h="403724">
                <a:tc>
                  <a:txBody>
                    <a:bodyPr/>
                    <a:lstStyle/>
                    <a:p>
                      <a:r>
                        <a:rPr lang="en-ZA" sz="2400" b="1" dirty="0" smtClean="0">
                          <a:latin typeface="Arial" pitchFamily="34" charset="0"/>
                          <a:cs typeface="Arial" pitchFamily="34" charset="0"/>
                        </a:rPr>
                        <a:t>Operational, but at differing stages towards commercialisation (4)</a:t>
                      </a:r>
                      <a:endParaRPr lang="en-GB" sz="2400" b="1" dirty="0">
                        <a:latin typeface="Arial" pitchFamily="34" charset="0"/>
                        <a:cs typeface="Arial" pitchFamily="34" charset="0"/>
                      </a:endParaRPr>
                    </a:p>
                  </a:txBody>
                  <a:tcPr marL="99060" marR="990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2400" dirty="0" smtClean="0">
                          <a:latin typeface="Arial" pitchFamily="34" charset="0"/>
                          <a:cs typeface="Arial" pitchFamily="34" charset="0"/>
                        </a:rPr>
                        <a:t>3 (</a:t>
                      </a:r>
                      <a:r>
                        <a:rPr lang="en-ZA" sz="2400" dirty="0" err="1" smtClean="0">
                          <a:latin typeface="Arial" pitchFamily="34" charset="0"/>
                          <a:cs typeface="Arial" pitchFamily="34" charset="0"/>
                        </a:rPr>
                        <a:t>HySA</a:t>
                      </a:r>
                      <a:r>
                        <a:rPr lang="en-ZA" sz="2400" dirty="0" smtClean="0">
                          <a:latin typeface="Arial" pitchFamily="34" charset="0"/>
                          <a:cs typeface="Arial" pitchFamily="34" charset="0"/>
                        </a:rPr>
                        <a:t>)</a:t>
                      </a:r>
                    </a:p>
                    <a:p>
                      <a:r>
                        <a:rPr lang="en-ZA" sz="2400" dirty="0" smtClean="0">
                          <a:latin typeface="Arial" pitchFamily="34" charset="0"/>
                          <a:cs typeface="Arial" pitchFamily="34" charset="0"/>
                        </a:rPr>
                        <a:t>1 Fluorochemical</a:t>
                      </a:r>
                      <a:endParaRPr lang="en-GB" sz="2400" dirty="0">
                        <a:latin typeface="Arial" pitchFamily="34" charset="0"/>
                        <a:cs typeface="Arial" pitchFamily="34" charset="0"/>
                      </a:endParaRPr>
                    </a:p>
                  </a:txBody>
                  <a:tcPr marL="99060" marR="99060"/>
                </a:tc>
              </a:tr>
            </a:tbl>
          </a:graphicData>
        </a:graphic>
      </p:graphicFrame>
      <p:sp>
        <p:nvSpPr>
          <p:cNvPr id="9" name="Title 1"/>
          <p:cNvSpPr txBox="1">
            <a:spLocks/>
          </p:cNvSpPr>
          <p:nvPr/>
        </p:nvSpPr>
        <p:spPr bwMode="auto">
          <a:xfrm>
            <a:off x="2376752" y="261938"/>
            <a:ext cx="6581511" cy="487362"/>
          </a:xfrm>
          <a:prstGeom prst="rect">
            <a:avLst/>
          </a:prstGeom>
          <a:noFill/>
          <a:ln w="9525">
            <a:noFill/>
            <a:miter lim="800000"/>
            <a:headEnd/>
            <a:tailEnd/>
          </a:ln>
        </p:spPr>
        <p:txBody>
          <a:bodyPr anchor="ctr"/>
          <a:lstStyle/>
          <a:p>
            <a:pPr algn="r">
              <a:defRPr/>
            </a:pPr>
            <a:r>
              <a:rPr lang="en-GB" sz="3200" b="1" dirty="0">
                <a:solidFill>
                  <a:schemeClr val="bg1"/>
                </a:solidFill>
                <a:latin typeface="Arial" pitchFamily="34" charset="0"/>
                <a:ea typeface="+mj-ea"/>
              </a:rPr>
              <a:t>DST </a:t>
            </a:r>
            <a:r>
              <a:rPr lang="en-GB" sz="3200" b="1" dirty="0" err="1">
                <a:solidFill>
                  <a:schemeClr val="bg1"/>
                </a:solidFill>
                <a:latin typeface="Arial" pitchFamily="34" charset="0"/>
                <a:ea typeface="+mj-ea"/>
              </a:rPr>
              <a:t>CoC</a:t>
            </a:r>
            <a:r>
              <a:rPr lang="en-GB" sz="3200" b="1" dirty="0">
                <a:solidFill>
                  <a:schemeClr val="bg1"/>
                </a:solidFill>
                <a:latin typeface="Arial" pitchFamily="34" charset="0"/>
                <a:ea typeface="+mj-ea"/>
              </a:rPr>
              <a:t> Status </a:t>
            </a:r>
            <a:r>
              <a:rPr lang="en-GB" sz="3200" b="1" dirty="0" smtClean="0">
                <a:solidFill>
                  <a:schemeClr val="bg1"/>
                </a:solidFill>
                <a:latin typeface="Arial" pitchFamily="34" charset="0"/>
                <a:ea typeface="+mj-ea"/>
              </a:rPr>
              <a:t>2013 </a:t>
            </a:r>
            <a:r>
              <a:rPr lang="en-GB" sz="3200" b="1" dirty="0">
                <a:solidFill>
                  <a:schemeClr val="bg1"/>
                </a:solidFill>
                <a:latin typeface="Arial" pitchFamily="34" charset="0"/>
                <a:ea typeface="+mj-ea"/>
              </a:rPr>
              <a:t>cont.</a:t>
            </a:r>
          </a:p>
        </p:txBody>
      </p:sp>
      <p:sp>
        <p:nvSpPr>
          <p:cNvPr id="10" name="TextBox 9"/>
          <p:cNvSpPr txBox="1"/>
          <p:nvPr/>
        </p:nvSpPr>
        <p:spPr>
          <a:xfrm>
            <a:off x="9358313" y="342900"/>
            <a:ext cx="547687" cy="400110"/>
          </a:xfrm>
          <a:prstGeom prst="rect">
            <a:avLst/>
          </a:prstGeom>
          <a:noFill/>
        </p:spPr>
        <p:txBody>
          <a:bodyPr wrap="square" rtlCol="0">
            <a:spAutoFit/>
          </a:bodyPr>
          <a:lstStyle/>
          <a:p>
            <a:r>
              <a:rPr lang="en-US" b="1" dirty="0" smtClean="0">
                <a:solidFill>
                  <a:schemeClr val="bg1"/>
                </a:solidFill>
                <a:latin typeface="Arial" pitchFamily="34" charset="0"/>
              </a:rPr>
              <a:t>16</a:t>
            </a:r>
            <a:endParaRPr lang="en-GB"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zwilitsheiM\Desktop\DST BRAND MANUAL\POPWEPOINT PRESENTATION2.jpg"/>
          <p:cNvPicPr>
            <a:picLocks noChangeAspect="1" noChangeArrowheads="1"/>
          </p:cNvPicPr>
          <p:nvPr/>
        </p:nvPicPr>
        <p:blipFill>
          <a:blip r:embed="rId2"/>
          <a:srcRect/>
          <a:stretch>
            <a:fillRect/>
          </a:stretch>
        </p:blipFill>
        <p:spPr bwMode="auto">
          <a:xfrm>
            <a:off x="1" y="0"/>
            <a:ext cx="9985110" cy="6858000"/>
          </a:xfrm>
          <a:prstGeom prst="rect">
            <a:avLst/>
          </a:prstGeom>
          <a:noFill/>
          <a:ln w="9525">
            <a:noFill/>
            <a:miter lim="800000"/>
            <a:headEnd/>
            <a:tailEnd/>
          </a:ln>
        </p:spPr>
      </p:pic>
      <p:sp>
        <p:nvSpPr>
          <p:cNvPr id="18435" name="Title 1"/>
          <p:cNvSpPr>
            <a:spLocks noGrp="1"/>
          </p:cNvSpPr>
          <p:nvPr>
            <p:ph type="title" idx="4294967295"/>
          </p:nvPr>
        </p:nvSpPr>
        <p:spPr>
          <a:xfrm>
            <a:off x="2507456" y="285751"/>
            <a:ext cx="6222207" cy="487363"/>
          </a:xfrm>
        </p:spPr>
        <p:txBody>
          <a:bodyPr/>
          <a:lstStyle/>
          <a:p>
            <a:pPr algn="r" eaLnBrk="1" hangingPunct="1"/>
            <a:r>
              <a:rPr lang="en-ZA" sz="3200" dirty="0" smtClean="0">
                <a:solidFill>
                  <a:schemeClr val="bg1"/>
                </a:solidFill>
                <a:latin typeface="Arial" charset="0"/>
                <a:cs typeface="Arial" charset="0"/>
              </a:rPr>
              <a:t>Preliminary Conclusions</a:t>
            </a:r>
            <a:endParaRPr lang="en-GB" sz="3200" dirty="0" smtClean="0">
              <a:solidFill>
                <a:schemeClr val="bg1"/>
              </a:solidFill>
              <a:latin typeface="Arial" charset="0"/>
              <a:cs typeface="Arial" charset="0"/>
            </a:endParaRPr>
          </a:p>
        </p:txBody>
      </p:sp>
      <p:sp>
        <p:nvSpPr>
          <p:cNvPr id="18436" name="Content Placeholder 2"/>
          <p:cNvSpPr>
            <a:spLocks noGrp="1"/>
          </p:cNvSpPr>
          <p:nvPr>
            <p:ph idx="4294967295"/>
          </p:nvPr>
        </p:nvSpPr>
        <p:spPr>
          <a:xfrm>
            <a:off x="247650" y="1233489"/>
            <a:ext cx="9378025" cy="5030787"/>
          </a:xfrm>
        </p:spPr>
        <p:txBody>
          <a:bodyPr/>
          <a:lstStyle/>
          <a:p>
            <a:pPr marL="971550" lvl="1" indent="-457200">
              <a:buFont typeface="Calibri" pitchFamily="34" charset="0"/>
              <a:buAutoNum type="arabicPeriod"/>
            </a:pPr>
            <a:r>
              <a:rPr lang="en-ZA" sz="2400" dirty="0" smtClean="0">
                <a:solidFill>
                  <a:schemeClr val="tx1"/>
                </a:solidFill>
                <a:latin typeface="Arial" charset="0"/>
                <a:cs typeface="Arial" charset="0"/>
              </a:rPr>
              <a:t>Most </a:t>
            </a:r>
            <a:r>
              <a:rPr lang="en-ZA" sz="2400" dirty="0" err="1" smtClean="0">
                <a:solidFill>
                  <a:schemeClr val="tx1"/>
                </a:solidFill>
                <a:latin typeface="Arial" charset="0"/>
                <a:cs typeface="Arial" charset="0"/>
              </a:rPr>
              <a:t>CoCs</a:t>
            </a:r>
            <a:r>
              <a:rPr lang="en-ZA" sz="2400" dirty="0" smtClean="0">
                <a:solidFill>
                  <a:schemeClr val="tx1"/>
                </a:solidFill>
                <a:latin typeface="Arial" charset="0"/>
                <a:cs typeface="Arial" charset="0"/>
              </a:rPr>
              <a:t> initiated and funded by DST</a:t>
            </a:r>
          </a:p>
          <a:p>
            <a:pPr marL="971550" lvl="1" indent="-457200">
              <a:buFont typeface="Calibri" pitchFamily="34" charset="0"/>
              <a:buAutoNum type="arabicPeriod"/>
            </a:pPr>
            <a:r>
              <a:rPr lang="en-ZA" sz="2400" dirty="0" smtClean="0">
                <a:solidFill>
                  <a:schemeClr val="tx1"/>
                </a:solidFill>
                <a:latin typeface="Arial" charset="0"/>
                <a:cs typeface="Arial" charset="0"/>
              </a:rPr>
              <a:t>Some </a:t>
            </a:r>
            <a:r>
              <a:rPr lang="en-ZA" sz="2400" dirty="0" err="1" smtClean="0">
                <a:solidFill>
                  <a:schemeClr val="tx1"/>
                </a:solidFill>
                <a:latin typeface="Arial" charset="0"/>
                <a:cs typeface="Arial" charset="0"/>
              </a:rPr>
              <a:t>CoCs</a:t>
            </a:r>
            <a:r>
              <a:rPr lang="en-ZA" sz="2400" dirty="0" smtClean="0">
                <a:solidFill>
                  <a:schemeClr val="tx1"/>
                </a:solidFill>
                <a:latin typeface="Arial" charset="0"/>
                <a:cs typeface="Arial" charset="0"/>
              </a:rPr>
              <a:t> still at conceptual stage (i.e. finalising “Roadmaps” to determine future research trajectory and research partnerships)</a:t>
            </a:r>
          </a:p>
          <a:p>
            <a:pPr marL="971550" lvl="1" indent="-457200">
              <a:buFont typeface="Calibri" pitchFamily="34" charset="0"/>
              <a:buAutoNum type="arabicPeriod"/>
            </a:pPr>
            <a:r>
              <a:rPr lang="en-ZA" sz="2400" dirty="0" smtClean="0">
                <a:solidFill>
                  <a:schemeClr val="tx1"/>
                </a:solidFill>
                <a:latin typeface="Arial" charset="0"/>
                <a:cs typeface="Arial" charset="0"/>
              </a:rPr>
              <a:t>Most </a:t>
            </a:r>
            <a:r>
              <a:rPr lang="en-ZA" sz="2400" dirty="0" err="1" smtClean="0">
                <a:solidFill>
                  <a:schemeClr val="tx1"/>
                </a:solidFill>
                <a:latin typeface="Arial" charset="0"/>
                <a:cs typeface="Arial" charset="0"/>
              </a:rPr>
              <a:t>CoCs</a:t>
            </a:r>
            <a:r>
              <a:rPr lang="en-ZA" sz="2400" dirty="0" smtClean="0">
                <a:solidFill>
                  <a:schemeClr val="tx1"/>
                </a:solidFill>
                <a:latin typeface="Arial" charset="0"/>
                <a:cs typeface="Arial" charset="0"/>
              </a:rPr>
              <a:t> currently focused on formalising research collaboration partnerships and have taken the research platform route (e.g. Strategic Health Innovations Platforms/Partnerships)</a:t>
            </a:r>
          </a:p>
          <a:p>
            <a:pPr marL="971550" lvl="1" indent="-457200">
              <a:buFont typeface="Calibri" pitchFamily="34" charset="0"/>
              <a:buAutoNum type="arabicPeriod"/>
            </a:pPr>
            <a:r>
              <a:rPr lang="en-ZA" sz="2400" dirty="0" err="1" smtClean="0">
                <a:solidFill>
                  <a:schemeClr val="tx1"/>
                </a:solidFill>
                <a:latin typeface="Arial" charset="0"/>
                <a:cs typeface="Arial" charset="0"/>
              </a:rPr>
              <a:t>Fluorochemical</a:t>
            </a:r>
            <a:r>
              <a:rPr lang="en-ZA" sz="2400" dirty="0" smtClean="0">
                <a:solidFill>
                  <a:schemeClr val="tx1"/>
                </a:solidFill>
                <a:latin typeface="Arial" charset="0"/>
                <a:cs typeface="Arial" charset="0"/>
              </a:rPr>
              <a:t> </a:t>
            </a:r>
            <a:r>
              <a:rPr lang="en-ZA" sz="2400" dirty="0" err="1" smtClean="0">
                <a:solidFill>
                  <a:schemeClr val="tx1"/>
                </a:solidFill>
                <a:latin typeface="Arial" charset="0"/>
                <a:cs typeface="Arial" charset="0"/>
              </a:rPr>
              <a:t>CoC</a:t>
            </a:r>
            <a:r>
              <a:rPr lang="en-ZA" sz="2400" dirty="0" smtClean="0">
                <a:solidFill>
                  <a:schemeClr val="tx1"/>
                </a:solidFill>
                <a:latin typeface="Arial" charset="0"/>
                <a:cs typeface="Arial" charset="0"/>
              </a:rPr>
              <a:t> near commercialisation and already completed phase 1 &amp; 2 of Multipurpose Fluorination Pilot Plant (NFPP) at </a:t>
            </a:r>
            <a:r>
              <a:rPr lang="en-ZA" sz="2400" dirty="0" err="1" smtClean="0">
                <a:solidFill>
                  <a:schemeClr val="tx1"/>
                </a:solidFill>
                <a:latin typeface="Arial" charset="0"/>
                <a:cs typeface="Arial" charset="0"/>
              </a:rPr>
              <a:t>Necsa</a:t>
            </a:r>
            <a:r>
              <a:rPr lang="en-ZA" sz="2400" dirty="0" smtClean="0">
                <a:solidFill>
                  <a:schemeClr val="tx1"/>
                </a:solidFill>
                <a:latin typeface="Arial" charset="0"/>
                <a:cs typeface="Arial" charset="0"/>
              </a:rPr>
              <a:t> in 2012. Phase 3 &amp; 4 completed in 2013. Business plan development undertaken during 2014.</a:t>
            </a:r>
            <a:endParaRPr lang="en-GB" sz="2400" dirty="0" smtClean="0">
              <a:latin typeface="Arial" charset="0"/>
              <a:cs typeface="Arial" charset="0"/>
            </a:endParaRPr>
          </a:p>
        </p:txBody>
      </p:sp>
      <p:sp>
        <p:nvSpPr>
          <p:cNvPr id="5" name="TextBox 4"/>
          <p:cNvSpPr txBox="1"/>
          <p:nvPr/>
        </p:nvSpPr>
        <p:spPr>
          <a:xfrm>
            <a:off x="9429750" y="357188"/>
            <a:ext cx="476250" cy="400110"/>
          </a:xfrm>
          <a:prstGeom prst="rect">
            <a:avLst/>
          </a:prstGeom>
          <a:noFill/>
        </p:spPr>
        <p:txBody>
          <a:bodyPr wrap="square" rtlCol="0">
            <a:spAutoFit/>
          </a:bodyPr>
          <a:lstStyle/>
          <a:p>
            <a:r>
              <a:rPr lang="en-US" b="1" dirty="0" smtClean="0">
                <a:solidFill>
                  <a:schemeClr val="bg1"/>
                </a:solidFill>
                <a:latin typeface="Arial" pitchFamily="34" charset="0"/>
              </a:rPr>
              <a:t>17</a:t>
            </a:r>
            <a:endParaRPr lang="en-GB"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zwilitsheiM\Desktop\DST BRAND MANUAL\POPWEPOINT PRESENTATION2.jpg"/>
          <p:cNvPicPr>
            <a:picLocks noChangeAspect="1" noChangeArrowheads="1"/>
          </p:cNvPicPr>
          <p:nvPr/>
        </p:nvPicPr>
        <p:blipFill>
          <a:blip r:embed="rId2"/>
          <a:srcRect/>
          <a:stretch>
            <a:fillRect/>
          </a:stretch>
        </p:blipFill>
        <p:spPr bwMode="auto">
          <a:xfrm>
            <a:off x="1" y="0"/>
            <a:ext cx="9985110" cy="6858000"/>
          </a:xfrm>
          <a:prstGeom prst="rect">
            <a:avLst/>
          </a:prstGeom>
          <a:noFill/>
          <a:ln w="9525">
            <a:noFill/>
            <a:miter lim="800000"/>
            <a:headEnd/>
            <a:tailEnd/>
          </a:ln>
        </p:spPr>
      </p:pic>
      <p:sp>
        <p:nvSpPr>
          <p:cNvPr id="19459" name="Title 1"/>
          <p:cNvSpPr>
            <a:spLocks noGrp="1"/>
          </p:cNvSpPr>
          <p:nvPr>
            <p:ph type="title" idx="4294967295"/>
          </p:nvPr>
        </p:nvSpPr>
        <p:spPr>
          <a:xfrm>
            <a:off x="2507457" y="285751"/>
            <a:ext cx="6507956" cy="487363"/>
          </a:xfrm>
        </p:spPr>
        <p:txBody>
          <a:bodyPr/>
          <a:lstStyle/>
          <a:p>
            <a:pPr algn="r" eaLnBrk="1" hangingPunct="1"/>
            <a:r>
              <a:rPr lang="en-ZA" sz="3200" dirty="0" smtClean="0">
                <a:solidFill>
                  <a:schemeClr val="bg1"/>
                </a:solidFill>
                <a:latin typeface="Arial" charset="0"/>
                <a:cs typeface="Arial" charset="0"/>
              </a:rPr>
              <a:t>Implications for Way Forward in SA</a:t>
            </a:r>
            <a:endParaRPr lang="en-GB" sz="3200" dirty="0" smtClean="0">
              <a:solidFill>
                <a:schemeClr val="bg1"/>
              </a:solidFill>
              <a:latin typeface="Arial" charset="0"/>
              <a:cs typeface="Arial" charset="0"/>
            </a:endParaRPr>
          </a:p>
        </p:txBody>
      </p:sp>
      <p:sp>
        <p:nvSpPr>
          <p:cNvPr id="19460" name="Content Placeholder 2"/>
          <p:cNvSpPr>
            <a:spLocks noGrp="1"/>
          </p:cNvSpPr>
          <p:nvPr>
            <p:ph idx="4294967295"/>
          </p:nvPr>
        </p:nvSpPr>
        <p:spPr>
          <a:xfrm>
            <a:off x="429948" y="1190626"/>
            <a:ext cx="8915400" cy="4691063"/>
          </a:xfrm>
        </p:spPr>
        <p:txBody>
          <a:bodyPr/>
          <a:lstStyle/>
          <a:p>
            <a:pPr marL="914400" lvl="1" indent="-457200">
              <a:buClr>
                <a:srgbClr val="F36403"/>
              </a:buClr>
              <a:buFont typeface="Arial" charset="0"/>
              <a:buNone/>
            </a:pPr>
            <a:r>
              <a:rPr lang="en-ZA" sz="2400" dirty="0" smtClean="0">
                <a:solidFill>
                  <a:schemeClr val="tx1"/>
                </a:solidFill>
                <a:latin typeface="Arial" charset="0"/>
                <a:cs typeface="Arial" charset="0"/>
              </a:rPr>
              <a:t>Options may include, for example:</a:t>
            </a:r>
          </a:p>
          <a:p>
            <a:pPr marL="1371600" lvl="2" indent="-457200">
              <a:buFont typeface="Calibri" pitchFamily="34" charset="0"/>
              <a:buAutoNum type="alphaLcParenR"/>
            </a:pPr>
            <a:r>
              <a:rPr lang="en-ZA" sz="2400" dirty="0" smtClean="0">
                <a:solidFill>
                  <a:schemeClr val="tx1"/>
                </a:solidFill>
                <a:latin typeface="Arial" charset="0"/>
                <a:cs typeface="Arial" charset="0"/>
              </a:rPr>
              <a:t>Conversion of the </a:t>
            </a:r>
            <a:r>
              <a:rPr lang="en-ZA" sz="2400" i="1" dirty="0" err="1" smtClean="0">
                <a:solidFill>
                  <a:schemeClr val="tx1"/>
                </a:solidFill>
                <a:latin typeface="Arial" charset="0"/>
                <a:cs typeface="Arial" charset="0"/>
              </a:rPr>
              <a:t>CoC</a:t>
            </a:r>
            <a:r>
              <a:rPr lang="en-ZA" sz="2400" i="1" dirty="0" smtClean="0">
                <a:solidFill>
                  <a:schemeClr val="tx1"/>
                </a:solidFill>
                <a:latin typeface="Arial" charset="0"/>
                <a:cs typeface="Arial" charset="0"/>
              </a:rPr>
              <a:t> Framework </a:t>
            </a:r>
            <a:r>
              <a:rPr lang="en-ZA" sz="2400" dirty="0" smtClean="0">
                <a:solidFill>
                  <a:schemeClr val="tx1"/>
                </a:solidFill>
                <a:latin typeface="Arial" charset="0"/>
                <a:cs typeface="Arial" charset="0"/>
              </a:rPr>
              <a:t>to a </a:t>
            </a:r>
            <a:r>
              <a:rPr lang="en-ZA" sz="2400" i="1" dirty="0" err="1" smtClean="0">
                <a:solidFill>
                  <a:schemeClr val="tx1"/>
                </a:solidFill>
                <a:latin typeface="Arial" charset="0"/>
                <a:cs typeface="Arial" charset="0"/>
              </a:rPr>
              <a:t>CoC</a:t>
            </a:r>
            <a:r>
              <a:rPr lang="en-ZA" sz="2400" i="1" dirty="0" smtClean="0">
                <a:solidFill>
                  <a:schemeClr val="tx1"/>
                </a:solidFill>
                <a:latin typeface="Arial" charset="0"/>
                <a:cs typeface="Arial" charset="0"/>
              </a:rPr>
              <a:t> Programme </a:t>
            </a:r>
            <a:r>
              <a:rPr lang="en-ZA" sz="2400" dirty="0" smtClean="0">
                <a:solidFill>
                  <a:schemeClr val="tx1"/>
                </a:solidFill>
                <a:latin typeface="Arial" charset="0"/>
                <a:cs typeface="Arial" charset="0"/>
              </a:rPr>
              <a:t>that is resourced  through a dedicated </a:t>
            </a:r>
            <a:r>
              <a:rPr lang="en-ZA" sz="2400" dirty="0" err="1" smtClean="0">
                <a:solidFill>
                  <a:schemeClr val="tx1"/>
                </a:solidFill>
                <a:latin typeface="Arial" charset="0"/>
                <a:cs typeface="Arial" charset="0"/>
              </a:rPr>
              <a:t>CoC</a:t>
            </a:r>
            <a:r>
              <a:rPr lang="en-ZA" sz="2400" dirty="0" smtClean="0">
                <a:solidFill>
                  <a:schemeClr val="tx1"/>
                </a:solidFill>
                <a:latin typeface="Arial" charset="0"/>
                <a:cs typeface="Arial" charset="0"/>
              </a:rPr>
              <a:t> fund as government’s portion of the overall Programme contribution.</a:t>
            </a:r>
          </a:p>
          <a:p>
            <a:pPr marL="1371600" lvl="2" indent="-457200">
              <a:buFont typeface="Calibri" pitchFamily="34" charset="0"/>
              <a:buAutoNum type="alphaLcParenR"/>
            </a:pPr>
            <a:r>
              <a:rPr lang="en-ZA" sz="2400" dirty="0" smtClean="0">
                <a:solidFill>
                  <a:schemeClr val="tx1"/>
                </a:solidFill>
                <a:latin typeface="Arial" charset="0"/>
                <a:cs typeface="Arial" charset="0"/>
              </a:rPr>
              <a:t>Reclassification of some of the ‘existing’ </a:t>
            </a:r>
            <a:r>
              <a:rPr lang="en-ZA" sz="2400" dirty="0" err="1" smtClean="0">
                <a:solidFill>
                  <a:schemeClr val="tx1"/>
                </a:solidFill>
                <a:latin typeface="Arial" charset="0"/>
                <a:cs typeface="Arial" charset="0"/>
              </a:rPr>
              <a:t>CoCs</a:t>
            </a:r>
            <a:r>
              <a:rPr lang="en-ZA" sz="2400" dirty="0" smtClean="0">
                <a:solidFill>
                  <a:schemeClr val="tx1"/>
                </a:solidFill>
                <a:latin typeface="Arial" charset="0"/>
                <a:cs typeface="Arial" charset="0"/>
              </a:rPr>
              <a:t> (e.g. as research projects / platforms or research partnerships – </a:t>
            </a:r>
            <a:r>
              <a:rPr lang="en-ZA" sz="2400" dirty="0" err="1" smtClean="0">
                <a:solidFill>
                  <a:schemeClr val="tx1"/>
                </a:solidFill>
                <a:latin typeface="Arial" charset="0"/>
                <a:cs typeface="Arial" charset="0"/>
              </a:rPr>
              <a:t>CoEs</a:t>
            </a:r>
            <a:r>
              <a:rPr lang="en-ZA" sz="2400" dirty="0" smtClean="0">
                <a:solidFill>
                  <a:schemeClr val="tx1"/>
                </a:solidFill>
                <a:latin typeface="Arial" charset="0"/>
                <a:cs typeface="Arial" charset="0"/>
              </a:rPr>
              <a:t>).</a:t>
            </a:r>
          </a:p>
          <a:p>
            <a:pPr marL="1371600" lvl="2" indent="-457200">
              <a:buFont typeface="Calibri" pitchFamily="34" charset="0"/>
              <a:buAutoNum type="alphaLcParenR"/>
            </a:pPr>
            <a:r>
              <a:rPr lang="en-ZA" sz="2400" dirty="0" smtClean="0">
                <a:solidFill>
                  <a:schemeClr val="tx1"/>
                </a:solidFill>
                <a:latin typeface="Arial" charset="0"/>
                <a:cs typeface="Arial" charset="0"/>
              </a:rPr>
              <a:t>Graduation of individual </a:t>
            </a:r>
            <a:r>
              <a:rPr lang="en-ZA" sz="2400" dirty="0" err="1" smtClean="0">
                <a:solidFill>
                  <a:schemeClr val="tx1"/>
                </a:solidFill>
                <a:latin typeface="Arial" charset="0"/>
                <a:cs typeface="Arial" charset="0"/>
              </a:rPr>
              <a:t>CoC</a:t>
            </a:r>
            <a:r>
              <a:rPr lang="en-ZA" sz="2400" dirty="0" smtClean="0">
                <a:solidFill>
                  <a:schemeClr val="tx1"/>
                </a:solidFill>
                <a:latin typeface="Arial" charset="0"/>
                <a:cs typeface="Arial" charset="0"/>
              </a:rPr>
              <a:t> initiatives on a case-by-case basis to qualify for top-up funding, where appropriate and/or transfer to EIAP, TIA  or appropriate incubator programme</a:t>
            </a:r>
            <a:r>
              <a:rPr lang="en-ZA" dirty="0" smtClean="0">
                <a:solidFill>
                  <a:schemeClr val="tx1"/>
                </a:solidFill>
                <a:latin typeface="Arial" charset="0"/>
                <a:cs typeface="Arial" charset="0"/>
              </a:rPr>
              <a:t>.</a:t>
            </a:r>
            <a:endParaRPr lang="en-GB" sz="2800" dirty="0" smtClean="0">
              <a:solidFill>
                <a:schemeClr val="tx1"/>
              </a:solidFill>
              <a:latin typeface="Arial" charset="0"/>
              <a:cs typeface="Arial" charset="0"/>
            </a:endParaRPr>
          </a:p>
        </p:txBody>
      </p:sp>
      <p:sp>
        <p:nvSpPr>
          <p:cNvPr id="5" name="TextBox 4"/>
          <p:cNvSpPr txBox="1"/>
          <p:nvPr/>
        </p:nvSpPr>
        <p:spPr>
          <a:xfrm>
            <a:off x="9301164" y="342900"/>
            <a:ext cx="604836" cy="400110"/>
          </a:xfrm>
          <a:prstGeom prst="rect">
            <a:avLst/>
          </a:prstGeom>
          <a:noFill/>
        </p:spPr>
        <p:txBody>
          <a:bodyPr wrap="square" rtlCol="0">
            <a:spAutoFit/>
          </a:bodyPr>
          <a:lstStyle/>
          <a:p>
            <a:r>
              <a:rPr lang="en-US" b="1" dirty="0" smtClean="0">
                <a:solidFill>
                  <a:schemeClr val="bg1"/>
                </a:solidFill>
                <a:latin typeface="Arial" pitchFamily="34" charset="0"/>
              </a:rPr>
              <a:t>18</a:t>
            </a:r>
            <a:endParaRPr lang="en-GB"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zwilitsheiM\Desktop\DST BRAND MANUAL\POPWEPOINT PRESENTATION2.jpg"/>
          <p:cNvPicPr>
            <a:picLocks noChangeAspect="1" noChangeArrowheads="1"/>
          </p:cNvPicPr>
          <p:nvPr/>
        </p:nvPicPr>
        <p:blipFill>
          <a:blip r:embed="rId2"/>
          <a:srcRect/>
          <a:stretch>
            <a:fillRect/>
          </a:stretch>
        </p:blipFill>
        <p:spPr bwMode="auto">
          <a:xfrm>
            <a:off x="1" y="0"/>
            <a:ext cx="9985110" cy="6858000"/>
          </a:xfrm>
          <a:prstGeom prst="rect">
            <a:avLst/>
          </a:prstGeom>
          <a:noFill/>
          <a:ln w="9525">
            <a:noFill/>
            <a:miter lim="800000"/>
            <a:headEnd/>
            <a:tailEnd/>
          </a:ln>
        </p:spPr>
      </p:pic>
      <p:sp>
        <p:nvSpPr>
          <p:cNvPr id="20483" name="Title 1"/>
          <p:cNvSpPr>
            <a:spLocks noGrp="1"/>
          </p:cNvSpPr>
          <p:nvPr>
            <p:ph type="title" idx="4294967295"/>
          </p:nvPr>
        </p:nvSpPr>
        <p:spPr>
          <a:xfrm>
            <a:off x="2507457" y="285751"/>
            <a:ext cx="6407943" cy="487363"/>
          </a:xfrm>
        </p:spPr>
        <p:txBody>
          <a:bodyPr/>
          <a:lstStyle/>
          <a:p>
            <a:pPr algn="r" eaLnBrk="1" hangingPunct="1"/>
            <a:r>
              <a:rPr lang="en-ZA" sz="3200" dirty="0" smtClean="0">
                <a:solidFill>
                  <a:schemeClr val="bg1"/>
                </a:solidFill>
                <a:latin typeface="Arial" charset="0"/>
                <a:cs typeface="Arial" charset="0"/>
              </a:rPr>
              <a:t>Today (February 2015)</a:t>
            </a:r>
            <a:endParaRPr lang="en-GB" sz="3200" dirty="0" smtClean="0">
              <a:solidFill>
                <a:schemeClr val="bg1"/>
              </a:solidFill>
              <a:latin typeface="Arial" charset="0"/>
              <a:cs typeface="Arial" charset="0"/>
            </a:endParaRPr>
          </a:p>
        </p:txBody>
      </p:sp>
      <p:sp>
        <p:nvSpPr>
          <p:cNvPr id="20484" name="Content Placeholder 2"/>
          <p:cNvSpPr>
            <a:spLocks noGrp="1"/>
          </p:cNvSpPr>
          <p:nvPr>
            <p:ph idx="4294967295"/>
          </p:nvPr>
        </p:nvSpPr>
        <p:spPr>
          <a:xfrm>
            <a:off x="429948" y="1190626"/>
            <a:ext cx="8915400" cy="4691063"/>
          </a:xfrm>
        </p:spPr>
        <p:txBody>
          <a:bodyPr/>
          <a:lstStyle/>
          <a:p>
            <a:pPr>
              <a:spcBef>
                <a:spcPct val="0"/>
              </a:spcBef>
              <a:buFont typeface="Arial" charset="0"/>
              <a:buNone/>
            </a:pPr>
            <a:r>
              <a:rPr lang="en-ZA" sz="2400" dirty="0" smtClean="0">
                <a:latin typeface="Arial" charset="0"/>
                <a:cs typeface="Arial" charset="0"/>
              </a:rPr>
              <a:t>External assessment of the Framework underway</a:t>
            </a:r>
            <a:r>
              <a:rPr lang="en-GB" sz="2400" dirty="0" smtClean="0">
                <a:latin typeface="Arial" charset="0"/>
                <a:cs typeface="Arial" charset="0"/>
              </a:rPr>
              <a:t>:</a:t>
            </a:r>
          </a:p>
          <a:p>
            <a:pPr>
              <a:spcBef>
                <a:spcPct val="0"/>
              </a:spcBef>
              <a:buFont typeface="Arial" charset="0"/>
              <a:buNone/>
            </a:pPr>
            <a:endParaRPr lang="en-GB" sz="2400" dirty="0" smtClean="0">
              <a:latin typeface="Arial" charset="0"/>
              <a:cs typeface="Arial" charset="0"/>
            </a:endParaRPr>
          </a:p>
          <a:p>
            <a:pPr>
              <a:spcBef>
                <a:spcPct val="0"/>
              </a:spcBef>
            </a:pPr>
            <a:r>
              <a:rPr lang="en-GB" sz="2400" dirty="0" smtClean="0">
                <a:latin typeface="Arial" charset="0"/>
                <a:cs typeface="Arial" charset="0"/>
              </a:rPr>
              <a:t>Evaluation of the assumptions in the Framework  </a:t>
            </a:r>
          </a:p>
          <a:p>
            <a:pPr>
              <a:spcBef>
                <a:spcPct val="0"/>
              </a:spcBef>
              <a:buFont typeface="Arial" charset="0"/>
              <a:buNone/>
            </a:pPr>
            <a:endParaRPr lang="en-GB" sz="2400" dirty="0" smtClean="0">
              <a:latin typeface="Arial" charset="0"/>
              <a:cs typeface="Arial" charset="0"/>
            </a:endParaRPr>
          </a:p>
          <a:p>
            <a:pPr>
              <a:spcBef>
                <a:spcPct val="0"/>
              </a:spcBef>
            </a:pPr>
            <a:r>
              <a:rPr lang="en-GB" sz="2400" dirty="0" smtClean="0">
                <a:latin typeface="Arial" charset="0"/>
                <a:cs typeface="Arial" charset="0"/>
              </a:rPr>
              <a:t>Comparative assessment of the Framework aims and objectives with those of similar, as well as alternative, knowledge triangle partnership programmes nationally and internationally.</a:t>
            </a:r>
          </a:p>
          <a:p>
            <a:pPr>
              <a:spcBef>
                <a:spcPct val="0"/>
              </a:spcBef>
              <a:buFont typeface="Arial" charset="0"/>
              <a:buNone/>
            </a:pPr>
            <a:endParaRPr lang="en-GB" sz="2400" dirty="0" smtClean="0">
              <a:latin typeface="Arial" charset="0"/>
              <a:cs typeface="Arial" charset="0"/>
            </a:endParaRPr>
          </a:p>
          <a:p>
            <a:pPr>
              <a:spcBef>
                <a:spcPct val="0"/>
              </a:spcBef>
            </a:pPr>
            <a:r>
              <a:rPr lang="en-GB" sz="2400" dirty="0" smtClean="0">
                <a:latin typeface="Arial" charset="0"/>
                <a:cs typeface="Arial" charset="0"/>
              </a:rPr>
              <a:t>Final Report expected early May 2015.</a:t>
            </a:r>
          </a:p>
          <a:p>
            <a:pPr marL="1371600" lvl="2" indent="-457200">
              <a:spcBef>
                <a:spcPct val="0"/>
              </a:spcBef>
              <a:buClr>
                <a:srgbClr val="F36403"/>
              </a:buClr>
              <a:buFont typeface="Arial" charset="0"/>
              <a:buNone/>
            </a:pPr>
            <a:endParaRPr lang="en-GB" dirty="0" smtClean="0">
              <a:latin typeface="Arial" charset="0"/>
              <a:cs typeface="Arial" charset="0"/>
            </a:endParaRPr>
          </a:p>
        </p:txBody>
      </p:sp>
      <p:sp>
        <p:nvSpPr>
          <p:cNvPr id="5" name="TextBox 4"/>
          <p:cNvSpPr txBox="1"/>
          <p:nvPr/>
        </p:nvSpPr>
        <p:spPr>
          <a:xfrm>
            <a:off x="9358312" y="314325"/>
            <a:ext cx="547687" cy="400110"/>
          </a:xfrm>
          <a:prstGeom prst="rect">
            <a:avLst/>
          </a:prstGeom>
          <a:noFill/>
        </p:spPr>
        <p:txBody>
          <a:bodyPr wrap="square" rtlCol="0">
            <a:spAutoFit/>
          </a:bodyPr>
          <a:lstStyle/>
          <a:p>
            <a:r>
              <a:rPr lang="en-US" b="1" dirty="0" smtClean="0">
                <a:solidFill>
                  <a:schemeClr val="bg1"/>
                </a:solidFill>
                <a:latin typeface="Arial" pitchFamily="34" charset="0"/>
              </a:rPr>
              <a:t>19</a:t>
            </a:r>
            <a:endParaRPr lang="en-GB"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402879" y="170498"/>
            <a:ext cx="6951398" cy="487362"/>
          </a:xfrm>
          <a:prstGeom prst="rect">
            <a:avLst/>
          </a:prstGeom>
          <a:noFill/>
          <a:ln w="9525">
            <a:noFill/>
            <a:miter lim="800000"/>
            <a:headEnd/>
            <a:tailEnd/>
          </a:ln>
        </p:spPr>
        <p:txBody>
          <a:bodyPr anchor="ctr"/>
          <a:lstStyle/>
          <a:p>
            <a:pPr algn="r">
              <a:defRPr/>
            </a:pPr>
            <a:r>
              <a:rPr lang="en-GB" sz="3200" b="1" dirty="0">
                <a:solidFill>
                  <a:schemeClr val="bg1"/>
                </a:solidFill>
                <a:latin typeface="Arial" pitchFamily="34" charset="0"/>
                <a:ea typeface="+mj-ea"/>
              </a:rPr>
              <a:t>Problem statement</a:t>
            </a:r>
            <a:endParaRPr lang="en-GB" sz="2400" b="1" dirty="0">
              <a:solidFill>
                <a:srgbClr val="F36403"/>
              </a:solidFill>
              <a:latin typeface="Arial" pitchFamily="34" charset="0"/>
              <a:ea typeface="+mj-ea"/>
            </a:endParaRPr>
          </a:p>
        </p:txBody>
      </p:sp>
      <p:sp>
        <p:nvSpPr>
          <p:cNvPr id="3075" name="Content Placeholder 2"/>
          <p:cNvSpPr txBox="1">
            <a:spLocks/>
          </p:cNvSpPr>
          <p:nvPr/>
        </p:nvSpPr>
        <p:spPr bwMode="auto">
          <a:xfrm>
            <a:off x="49875" y="1143000"/>
            <a:ext cx="9740900" cy="4953000"/>
          </a:xfrm>
          <a:prstGeom prst="rect">
            <a:avLst/>
          </a:prstGeom>
          <a:noFill/>
          <a:ln w="9525">
            <a:noFill/>
            <a:miter lim="800000"/>
            <a:headEnd/>
            <a:tailEnd/>
          </a:ln>
        </p:spPr>
        <p:txBody>
          <a:bodyPr/>
          <a:lstStyle/>
          <a:p>
            <a:pPr marL="457200" indent="-457200">
              <a:spcBef>
                <a:spcPct val="20000"/>
              </a:spcBef>
              <a:buClr>
                <a:srgbClr val="F36403"/>
              </a:buClr>
            </a:pPr>
            <a:r>
              <a:rPr lang="en-ZA" sz="2400" dirty="0">
                <a:cs typeface="Arial" charset="0"/>
              </a:rPr>
              <a:t>     </a:t>
            </a:r>
            <a:r>
              <a:rPr lang="en-ZA" sz="2400" b="1" dirty="0">
                <a:latin typeface="Arial" pitchFamily="34" charset="0"/>
              </a:rPr>
              <a:t>The term </a:t>
            </a:r>
            <a:r>
              <a:rPr lang="en-ZA" sz="2400" b="1" i="1" dirty="0">
                <a:latin typeface="Arial" pitchFamily="34" charset="0"/>
              </a:rPr>
              <a:t>Centre of Competence (</a:t>
            </a:r>
            <a:r>
              <a:rPr lang="en-ZA" sz="2400" b="1" i="1" dirty="0" err="1">
                <a:latin typeface="Arial" pitchFamily="34" charset="0"/>
              </a:rPr>
              <a:t>CoC</a:t>
            </a:r>
            <a:r>
              <a:rPr lang="en-ZA" sz="2400" b="1" i="1" dirty="0">
                <a:latin typeface="Arial" pitchFamily="34" charset="0"/>
              </a:rPr>
              <a:t>) </a:t>
            </a:r>
            <a:r>
              <a:rPr lang="en-ZA" sz="2400" b="1" dirty="0">
                <a:latin typeface="Arial" pitchFamily="34" charset="0"/>
              </a:rPr>
              <a:t>is being overused, to the point that it is losing its impact. </a:t>
            </a:r>
          </a:p>
          <a:p>
            <a:pPr marL="457200" indent="-457200">
              <a:spcBef>
                <a:spcPct val="20000"/>
              </a:spcBef>
              <a:buClr>
                <a:srgbClr val="F36403"/>
              </a:buClr>
            </a:pPr>
            <a:endParaRPr lang="en-ZA" sz="2400" dirty="0">
              <a:latin typeface="Arial" pitchFamily="34" charset="0"/>
            </a:endParaRPr>
          </a:p>
          <a:p>
            <a:pPr marL="457200" indent="-457200">
              <a:spcBef>
                <a:spcPct val="20000"/>
              </a:spcBef>
              <a:buClr>
                <a:srgbClr val="F36403"/>
              </a:buClr>
            </a:pPr>
            <a:r>
              <a:rPr lang="en-ZA" sz="2400" dirty="0">
                <a:latin typeface="Arial" pitchFamily="34" charset="0"/>
              </a:rPr>
              <a:t>	To investigate this further, this presentation considers:</a:t>
            </a:r>
          </a:p>
          <a:p>
            <a:pPr marL="914400" lvl="1" indent="-457200">
              <a:spcBef>
                <a:spcPct val="20000"/>
              </a:spcBef>
              <a:buClr>
                <a:schemeClr val="tx1"/>
              </a:buClr>
              <a:buFont typeface="Calibri" pitchFamily="34" charset="0"/>
              <a:buAutoNum type="arabicPeriod"/>
            </a:pPr>
            <a:r>
              <a:rPr lang="en-ZA" sz="2400" dirty="0">
                <a:latin typeface="Arial" pitchFamily="34" charset="0"/>
              </a:rPr>
              <a:t>How does the </a:t>
            </a:r>
            <a:r>
              <a:rPr lang="en-ZA" sz="2400" dirty="0" err="1">
                <a:latin typeface="Arial" pitchFamily="34" charset="0"/>
              </a:rPr>
              <a:t>CoC</a:t>
            </a:r>
            <a:r>
              <a:rPr lang="en-ZA" sz="2400" dirty="0">
                <a:latin typeface="Arial" pitchFamily="34" charset="0"/>
              </a:rPr>
              <a:t> concept, as provided for in the DST </a:t>
            </a:r>
            <a:r>
              <a:rPr lang="en-ZA" sz="2400" dirty="0" err="1">
                <a:latin typeface="Arial" pitchFamily="34" charset="0"/>
              </a:rPr>
              <a:t>CoC</a:t>
            </a:r>
            <a:r>
              <a:rPr lang="en-ZA" sz="2400" dirty="0">
                <a:latin typeface="Arial" pitchFamily="34" charset="0"/>
              </a:rPr>
              <a:t> Framework (2010), compare with similar programmes internationally (Australia and the EU are considered very briefly here as indicative examples of future research)?</a:t>
            </a:r>
          </a:p>
          <a:p>
            <a:pPr marL="914400" lvl="1" indent="-457200">
              <a:spcBef>
                <a:spcPct val="20000"/>
              </a:spcBef>
              <a:buClr>
                <a:schemeClr val="tx1"/>
              </a:buClr>
              <a:buFont typeface="Calibri" pitchFamily="34" charset="0"/>
              <a:buAutoNum type="arabicPeriod"/>
            </a:pPr>
            <a:r>
              <a:rPr lang="en-ZA" sz="2400" dirty="0">
                <a:latin typeface="Arial" pitchFamily="34" charset="0"/>
              </a:rPr>
              <a:t>What is the current status of DST initiated </a:t>
            </a:r>
            <a:r>
              <a:rPr lang="en-ZA" sz="2400" dirty="0" err="1">
                <a:latin typeface="Arial" pitchFamily="34" charset="0"/>
              </a:rPr>
              <a:t>CoC</a:t>
            </a:r>
            <a:r>
              <a:rPr lang="en-ZA" sz="2400" dirty="0">
                <a:latin typeface="Arial" pitchFamily="34" charset="0"/>
              </a:rPr>
              <a:t> projects since 2010?</a:t>
            </a:r>
          </a:p>
          <a:p>
            <a:pPr marL="914400" lvl="1" indent="-457200">
              <a:spcBef>
                <a:spcPct val="20000"/>
              </a:spcBef>
              <a:buClr>
                <a:schemeClr val="tx1"/>
              </a:buClr>
              <a:buFont typeface="Calibri" pitchFamily="34" charset="0"/>
              <a:buAutoNum type="arabicPeriod"/>
            </a:pPr>
            <a:r>
              <a:rPr lang="en-ZA" sz="2400" dirty="0">
                <a:latin typeface="Arial" pitchFamily="34" charset="0"/>
              </a:rPr>
              <a:t>What are the implications for the way forward in South Africa (SA)?</a:t>
            </a:r>
            <a:endParaRPr lang="en-GB" sz="2400" dirty="0">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zwilitsheiM\Desktop\DST BRAND MANUAL\POPWEPOINT PRESENTATION2.jpg"/>
          <p:cNvPicPr>
            <a:picLocks noChangeAspect="1" noChangeArrowheads="1"/>
          </p:cNvPicPr>
          <p:nvPr/>
        </p:nvPicPr>
        <p:blipFill>
          <a:blip r:embed="rId2"/>
          <a:srcRect/>
          <a:stretch>
            <a:fillRect/>
          </a:stretch>
        </p:blipFill>
        <p:spPr bwMode="auto">
          <a:xfrm>
            <a:off x="1" y="0"/>
            <a:ext cx="9985110" cy="6858000"/>
          </a:xfrm>
          <a:prstGeom prst="rect">
            <a:avLst/>
          </a:prstGeom>
          <a:noFill/>
          <a:ln w="9525">
            <a:noFill/>
            <a:miter lim="800000"/>
            <a:headEnd/>
            <a:tailEnd/>
          </a:ln>
        </p:spPr>
      </p:pic>
      <p:sp>
        <p:nvSpPr>
          <p:cNvPr id="20483" name="Title 1"/>
          <p:cNvSpPr>
            <a:spLocks noGrp="1"/>
          </p:cNvSpPr>
          <p:nvPr>
            <p:ph type="title" idx="4294967295"/>
          </p:nvPr>
        </p:nvSpPr>
        <p:spPr>
          <a:xfrm>
            <a:off x="2507457" y="285751"/>
            <a:ext cx="6122193" cy="487363"/>
          </a:xfrm>
        </p:spPr>
        <p:txBody>
          <a:bodyPr/>
          <a:lstStyle/>
          <a:p>
            <a:pPr algn="r" eaLnBrk="1" hangingPunct="1"/>
            <a:r>
              <a:rPr lang="en-ZA" sz="3200" dirty="0" smtClean="0">
                <a:solidFill>
                  <a:schemeClr val="bg1"/>
                </a:solidFill>
                <a:latin typeface="Arial" charset="0"/>
                <a:cs typeface="Arial" charset="0"/>
              </a:rPr>
              <a:t>Existing DST </a:t>
            </a:r>
            <a:r>
              <a:rPr lang="en-ZA" sz="3200" dirty="0" err="1" smtClean="0">
                <a:solidFill>
                  <a:schemeClr val="bg1"/>
                </a:solidFill>
                <a:latin typeface="Arial" charset="0"/>
                <a:cs typeface="Arial" charset="0"/>
              </a:rPr>
              <a:t>CoCs</a:t>
            </a:r>
            <a:r>
              <a:rPr lang="en-ZA" sz="3200" dirty="0" smtClean="0">
                <a:solidFill>
                  <a:schemeClr val="bg1"/>
                </a:solidFill>
                <a:latin typeface="Arial" charset="0"/>
                <a:cs typeface="Arial" charset="0"/>
              </a:rPr>
              <a:t> </a:t>
            </a:r>
            <a:endParaRPr lang="en-GB" sz="3200" dirty="0" smtClean="0">
              <a:solidFill>
                <a:schemeClr val="bg1"/>
              </a:solidFill>
              <a:latin typeface="Arial" charset="0"/>
              <a:cs typeface="Arial" charset="0"/>
            </a:endParaRPr>
          </a:p>
        </p:txBody>
      </p:sp>
      <p:sp>
        <p:nvSpPr>
          <p:cNvPr id="20484" name="Content Placeholder 2"/>
          <p:cNvSpPr>
            <a:spLocks noGrp="1"/>
          </p:cNvSpPr>
          <p:nvPr>
            <p:ph idx="4294967295"/>
          </p:nvPr>
        </p:nvSpPr>
        <p:spPr>
          <a:xfrm>
            <a:off x="429948" y="1765391"/>
            <a:ext cx="8915400" cy="3616505"/>
          </a:xfrm>
        </p:spPr>
        <p:txBody>
          <a:bodyPr/>
          <a:lstStyle/>
          <a:p>
            <a:pPr>
              <a:spcBef>
                <a:spcPct val="0"/>
              </a:spcBef>
            </a:pPr>
            <a:r>
              <a:rPr lang="en-GB" sz="2400" dirty="0" smtClean="0">
                <a:latin typeface="Arial" pitchFamily="34" charset="0"/>
                <a:cs typeface="Arial" pitchFamily="34" charset="0"/>
              </a:rPr>
              <a:t>Hydrogen South Africa (</a:t>
            </a:r>
            <a:r>
              <a:rPr lang="en-GB" sz="2400" dirty="0" err="1" smtClean="0">
                <a:latin typeface="Arial" pitchFamily="34" charset="0"/>
                <a:cs typeface="Arial" pitchFamily="34" charset="0"/>
              </a:rPr>
              <a:t>HySA</a:t>
            </a:r>
            <a:r>
              <a:rPr lang="en-GB" sz="2400" dirty="0" smtClean="0">
                <a:latin typeface="Arial" pitchFamily="34" charset="0"/>
                <a:cs typeface="Arial" pitchFamily="34" charset="0"/>
              </a:rPr>
              <a:t>):</a:t>
            </a:r>
          </a:p>
          <a:p>
            <a:pPr lvl="1">
              <a:buFont typeface="Wingdings" pitchFamily="2" charset="2"/>
              <a:buChar char="§"/>
            </a:pPr>
            <a:r>
              <a:rPr lang="en-GB" sz="2400" dirty="0" err="1" smtClean="0">
                <a:latin typeface="Arial" pitchFamily="34" charset="0"/>
                <a:cs typeface="Arial" pitchFamily="34" charset="0"/>
              </a:rPr>
              <a:t>HySA</a:t>
            </a:r>
            <a:r>
              <a:rPr lang="en-GB" sz="2400" dirty="0" smtClean="0">
                <a:latin typeface="Arial" pitchFamily="34" charset="0"/>
                <a:cs typeface="Arial" pitchFamily="34" charset="0"/>
              </a:rPr>
              <a:t> Catalysis</a:t>
            </a:r>
          </a:p>
          <a:p>
            <a:pPr lvl="1">
              <a:buFont typeface="Wingdings" pitchFamily="2" charset="2"/>
              <a:buChar char="§"/>
            </a:pPr>
            <a:r>
              <a:rPr lang="en-US" sz="2400" dirty="0" err="1" smtClean="0">
                <a:latin typeface="Arial" pitchFamily="34" charset="0"/>
                <a:cs typeface="Arial" pitchFamily="34" charset="0"/>
              </a:rPr>
              <a:t>HySA</a:t>
            </a:r>
            <a:r>
              <a:rPr lang="en-US" sz="2400" dirty="0" smtClean="0">
                <a:latin typeface="Arial" pitchFamily="34" charset="0"/>
                <a:cs typeface="Arial" pitchFamily="34" charset="0"/>
              </a:rPr>
              <a:t> Infrastructure</a:t>
            </a:r>
          </a:p>
          <a:p>
            <a:pPr lvl="1">
              <a:buFont typeface="Wingdings" pitchFamily="2" charset="2"/>
              <a:buChar char="§"/>
            </a:pPr>
            <a:r>
              <a:rPr lang="en-US" sz="2400" dirty="0" err="1" smtClean="0">
                <a:latin typeface="Arial" pitchFamily="34" charset="0"/>
                <a:cs typeface="Arial" pitchFamily="34" charset="0"/>
              </a:rPr>
              <a:t>HySA</a:t>
            </a:r>
            <a:r>
              <a:rPr lang="en-US" sz="2400" dirty="0" smtClean="0">
                <a:latin typeface="Arial" pitchFamily="34" charset="0"/>
                <a:cs typeface="Arial" pitchFamily="34" charset="0"/>
              </a:rPr>
              <a:t> Systems</a:t>
            </a:r>
          </a:p>
          <a:p>
            <a:pPr lvl="1"/>
            <a:endParaRPr lang="en-US" sz="2400" dirty="0" smtClean="0">
              <a:latin typeface="Arial" pitchFamily="34" charset="0"/>
              <a:cs typeface="Arial" pitchFamily="34" charset="0"/>
            </a:endParaRPr>
          </a:p>
          <a:p>
            <a:pPr>
              <a:spcBef>
                <a:spcPct val="0"/>
              </a:spcBef>
            </a:pPr>
            <a:r>
              <a:rPr lang="en-US" sz="2400" dirty="0" smtClean="0">
                <a:latin typeface="Arial" pitchFamily="34" charset="0"/>
                <a:cs typeface="Arial" pitchFamily="34" charset="0"/>
              </a:rPr>
              <a:t>Titanium </a:t>
            </a:r>
            <a:r>
              <a:rPr lang="en-US" sz="2400" dirty="0" err="1" smtClean="0">
                <a:latin typeface="Arial" pitchFamily="34" charset="0"/>
                <a:cs typeface="Arial" pitchFamily="34" charset="0"/>
              </a:rPr>
              <a:t>CoC</a:t>
            </a:r>
            <a:endParaRPr lang="en-GB" sz="2400" dirty="0" smtClean="0">
              <a:latin typeface="Arial" pitchFamily="34" charset="0"/>
              <a:cs typeface="Arial" pitchFamily="34" charset="0"/>
            </a:endParaRPr>
          </a:p>
          <a:p>
            <a:pPr marL="1371600" lvl="2" indent="-457200">
              <a:spcBef>
                <a:spcPct val="0"/>
              </a:spcBef>
              <a:buClr>
                <a:srgbClr val="F36403"/>
              </a:buClr>
              <a:buFont typeface="Arial" charset="0"/>
              <a:buNone/>
            </a:pPr>
            <a:endParaRPr lang="en-GB" sz="2400" dirty="0" smtClean="0">
              <a:latin typeface="Arial" pitchFamily="34" charset="0"/>
              <a:cs typeface="Arial" pitchFamily="34" charset="0"/>
            </a:endParaRPr>
          </a:p>
        </p:txBody>
      </p:sp>
      <p:sp>
        <p:nvSpPr>
          <p:cNvPr id="5" name="TextBox 4"/>
          <p:cNvSpPr txBox="1"/>
          <p:nvPr/>
        </p:nvSpPr>
        <p:spPr>
          <a:xfrm>
            <a:off x="9344024" y="371475"/>
            <a:ext cx="561975" cy="400110"/>
          </a:xfrm>
          <a:prstGeom prst="rect">
            <a:avLst/>
          </a:prstGeom>
          <a:noFill/>
        </p:spPr>
        <p:txBody>
          <a:bodyPr wrap="square" rtlCol="0">
            <a:spAutoFit/>
          </a:bodyPr>
          <a:lstStyle/>
          <a:p>
            <a:r>
              <a:rPr lang="en-US" b="1" dirty="0" smtClean="0">
                <a:solidFill>
                  <a:schemeClr val="bg1"/>
                </a:solidFill>
                <a:latin typeface="Arial" pitchFamily="34" charset="0"/>
              </a:rPr>
              <a:t>20</a:t>
            </a:r>
            <a:endParaRPr lang="en-GB"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chemeClr val="bg1"/>
                </a:solidFill>
                <a:latin typeface="Arial" pitchFamily="34" charset="0"/>
                <a:cs typeface="Arial" pitchFamily="34" charset="0"/>
              </a:rPr>
              <a:t>Why Hydrogen South </a:t>
            </a:r>
            <a:r>
              <a:rPr lang="en-GB" dirty="0" smtClean="0">
                <a:solidFill>
                  <a:schemeClr val="bg1"/>
                </a:solidFill>
                <a:latin typeface="Arial" pitchFamily="34" charset="0"/>
                <a:cs typeface="Arial" pitchFamily="34" charset="0"/>
              </a:rPr>
              <a:t>Africa?</a:t>
            </a:r>
            <a:endParaRPr lang="en-GB" dirty="0">
              <a:solidFill>
                <a:schemeClr val="bg1"/>
              </a:solidFill>
              <a:latin typeface="Arial" pitchFamily="34" charset="0"/>
              <a:cs typeface="Arial" pitchFamily="34" charset="0"/>
            </a:endParaRPr>
          </a:p>
        </p:txBody>
      </p:sp>
      <p:sp>
        <p:nvSpPr>
          <p:cNvPr id="6147" name="Content Placeholder 2"/>
          <p:cNvSpPr>
            <a:spLocks noGrp="1"/>
          </p:cNvSpPr>
          <p:nvPr>
            <p:ph idx="4294967295"/>
          </p:nvPr>
        </p:nvSpPr>
        <p:spPr>
          <a:xfrm>
            <a:off x="126124" y="3962400"/>
            <a:ext cx="9574924" cy="1367692"/>
          </a:xfrm>
        </p:spPr>
        <p:txBody>
          <a:bodyPr/>
          <a:lstStyle/>
          <a:p>
            <a:pPr>
              <a:buFont typeface="Arial" panose="020B0604020202020204" pitchFamily="34" charset="0"/>
              <a:buNone/>
            </a:pPr>
            <a:r>
              <a:rPr lang="en-ZA" b="1" dirty="0" smtClean="0">
                <a:solidFill>
                  <a:srgbClr val="F36403"/>
                </a:solidFill>
                <a:latin typeface="+mn-lt"/>
                <a:cs typeface="Arial" panose="020B0604020202020204" pitchFamily="34" charset="0"/>
              </a:rPr>
              <a:t>Vision</a:t>
            </a:r>
            <a:endParaRPr lang="en-ZA" b="1" dirty="0">
              <a:solidFill>
                <a:srgbClr val="F36403"/>
              </a:solidFill>
              <a:latin typeface="+mn-lt"/>
              <a:cs typeface="Arial" panose="020B0604020202020204" pitchFamily="34" charset="0"/>
            </a:endParaRPr>
          </a:p>
          <a:p>
            <a:pPr algn="just">
              <a:buFont typeface="Arial" panose="020B0604020202020204" pitchFamily="34" charset="0"/>
              <a:buNone/>
            </a:pPr>
            <a:r>
              <a:rPr lang="en-ZA" b="1" dirty="0" smtClean="0">
                <a:latin typeface="+mn-lt"/>
                <a:cs typeface="Arial" panose="020B0604020202020204" pitchFamily="34" charset="0"/>
              </a:rPr>
              <a:t>“To </a:t>
            </a:r>
            <a:r>
              <a:rPr lang="en-ZA" b="1" dirty="0">
                <a:latin typeface="+mn-lt"/>
                <a:cs typeface="Arial" panose="020B0604020202020204" pitchFamily="34" charset="0"/>
              </a:rPr>
              <a:t>create knowledge and human resource capacity that will develop high value commercial activities in hydrogen and fuel cell </a:t>
            </a:r>
            <a:r>
              <a:rPr lang="en-ZA" b="1" dirty="0" smtClean="0">
                <a:latin typeface="+mn-lt"/>
                <a:cs typeface="Arial" panose="020B0604020202020204" pitchFamily="34" charset="0"/>
              </a:rPr>
              <a:t>technologies, </a:t>
            </a:r>
            <a:r>
              <a:rPr lang="en-ZA" b="1" dirty="0">
                <a:latin typeface="+mn-lt"/>
                <a:cs typeface="Arial" panose="020B0604020202020204" pitchFamily="34" charset="0"/>
              </a:rPr>
              <a:t>utilising local resources and existing know-how</a:t>
            </a:r>
            <a:r>
              <a:rPr lang="en-ZA" b="1" dirty="0" smtClean="0">
                <a:latin typeface="+mn-lt"/>
                <a:cs typeface="Arial" panose="020B0604020202020204" pitchFamily="34" charset="0"/>
              </a:rPr>
              <a:t>”</a:t>
            </a:r>
            <a:endParaRPr lang="en-GB" dirty="0" smtClean="0">
              <a:latin typeface="Arial" panose="020B0604020202020204" pitchFamily="34" charset="0"/>
              <a:cs typeface="Arial" panose="020B0604020202020204" pitchFamily="34" charset="0"/>
            </a:endParaRPr>
          </a:p>
        </p:txBody>
      </p:sp>
      <p:sp>
        <p:nvSpPr>
          <p:cNvPr id="6149" name="Rectangle 5"/>
          <p:cNvSpPr>
            <a:spLocks noChangeArrowheads="1"/>
          </p:cNvSpPr>
          <p:nvPr/>
        </p:nvSpPr>
        <p:spPr bwMode="auto">
          <a:xfrm>
            <a:off x="420511" y="761125"/>
            <a:ext cx="901006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t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ZA" b="1" dirty="0"/>
              <a:t>World Platinum Reserves: </a:t>
            </a:r>
            <a:r>
              <a:rPr lang="en-ZA" b="1" dirty="0" smtClean="0"/>
              <a:t>Cawthorn</a:t>
            </a:r>
            <a:r>
              <a:rPr lang="en-ZA" b="1" dirty="0"/>
              <a:t>, 1999</a:t>
            </a:r>
            <a:endParaRPr lang="en-US" dirty="0"/>
          </a:p>
        </p:txBody>
      </p:sp>
      <p:pic>
        <p:nvPicPr>
          <p:cNvPr id="6150" name="Picture 7"/>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6922" t="8416" r="51558" b="7096"/>
          <a:stretch/>
        </p:blipFill>
        <p:spPr bwMode="auto">
          <a:xfrm>
            <a:off x="2818042" y="1397875"/>
            <a:ext cx="2153351" cy="2123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6074469" y="1404039"/>
            <a:ext cx="1714187" cy="1631216"/>
          </a:xfrm>
          <a:prstGeom prst="rect">
            <a:avLst/>
          </a:prstGeom>
          <a:noFill/>
        </p:spPr>
        <p:txBody>
          <a:bodyPr wrap="none" rtlCol="0">
            <a:spAutoFit/>
          </a:bodyPr>
          <a:lstStyle/>
          <a:p>
            <a:r>
              <a:rPr lang="en-GB" dirty="0" smtClean="0">
                <a:latin typeface="Calibri" panose="020F0502020204030204" pitchFamily="34" charset="0"/>
              </a:rPr>
              <a:t>Zimbabwe</a:t>
            </a:r>
          </a:p>
          <a:p>
            <a:r>
              <a:rPr lang="en-GB" dirty="0" smtClean="0">
                <a:latin typeface="Calibri" panose="020F0502020204030204" pitchFamily="34" charset="0"/>
              </a:rPr>
              <a:t>Finland</a:t>
            </a:r>
          </a:p>
          <a:p>
            <a:r>
              <a:rPr lang="en-GB" dirty="0" smtClean="0">
                <a:latin typeface="Calibri" panose="020F0502020204030204" pitchFamily="34" charset="0"/>
              </a:rPr>
              <a:t>Russia</a:t>
            </a:r>
          </a:p>
          <a:p>
            <a:r>
              <a:rPr lang="en-GB" dirty="0" smtClean="0">
                <a:latin typeface="Calibri" panose="020F0502020204030204" pitchFamily="34" charset="0"/>
              </a:rPr>
              <a:t>North America</a:t>
            </a:r>
          </a:p>
          <a:p>
            <a:r>
              <a:rPr lang="en-GB" dirty="0" smtClean="0">
                <a:latin typeface="Calibri" panose="020F0502020204030204" pitchFamily="34" charset="0"/>
              </a:rPr>
              <a:t>South Africa</a:t>
            </a:r>
            <a:endParaRPr lang="en-GB" dirty="0">
              <a:latin typeface="Calibri" panose="020F0502020204030204" pitchFamily="34" charset="0"/>
            </a:endParaRPr>
          </a:p>
        </p:txBody>
      </p:sp>
      <p:sp>
        <p:nvSpPr>
          <p:cNvPr id="4" name="Rectangle 3"/>
          <p:cNvSpPr/>
          <p:nvPr/>
        </p:nvSpPr>
        <p:spPr bwMode="auto">
          <a:xfrm>
            <a:off x="5744197" y="1499753"/>
            <a:ext cx="218098" cy="224448"/>
          </a:xfrm>
          <a:prstGeom prst="rect">
            <a:avLst/>
          </a:prstGeom>
          <a:solidFill>
            <a:srgbClr val="FE99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5744197" y="1799357"/>
            <a:ext cx="218098" cy="224448"/>
          </a:xfrm>
          <a:prstGeom prst="rect">
            <a:avLst/>
          </a:prstGeom>
          <a:solidFill>
            <a:srgbClr val="9ACC0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5744198" y="2098960"/>
            <a:ext cx="218098" cy="224448"/>
          </a:xfrm>
          <a:prstGeom prst="rect">
            <a:avLst/>
          </a:prstGeom>
          <a:solidFill>
            <a:srgbClr val="339968"/>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5744197" y="2388054"/>
            <a:ext cx="218098" cy="224448"/>
          </a:xfrm>
          <a:prstGeom prst="rect">
            <a:avLst/>
          </a:prstGeom>
          <a:solidFill>
            <a:srgbClr val="31CDCC"/>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5744197" y="2698167"/>
            <a:ext cx="218098" cy="224448"/>
          </a:xfrm>
          <a:prstGeom prst="rect">
            <a:avLst/>
          </a:prstGeom>
          <a:solidFill>
            <a:srgbClr val="FE000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13" name="Rectangle 12"/>
          <p:cNvSpPr/>
          <p:nvPr/>
        </p:nvSpPr>
        <p:spPr>
          <a:xfrm>
            <a:off x="178674" y="5423338"/>
            <a:ext cx="9469823" cy="1077218"/>
          </a:xfrm>
          <a:prstGeom prst="rect">
            <a:avLst/>
          </a:prstGeom>
        </p:spPr>
        <p:txBody>
          <a:bodyPr wrap="square">
            <a:spAutoFit/>
          </a:bodyPr>
          <a:lstStyle/>
          <a:p>
            <a:pPr marL="463550" indent="-463550">
              <a:spcAft>
                <a:spcPct val="20000"/>
              </a:spcAft>
              <a:buClr>
                <a:srgbClr val="FF6600"/>
              </a:buClr>
              <a:buNone/>
              <a:defRPr/>
            </a:pPr>
            <a:r>
              <a:rPr lang="en-ZA" b="1" dirty="0" smtClean="0">
                <a:solidFill>
                  <a:srgbClr val="F36403"/>
                </a:solidFill>
                <a:latin typeface="+mn-lt"/>
                <a:ea typeface="MS PGothic" pitchFamily="34" charset="-128"/>
              </a:rPr>
              <a:t>Overall Objective</a:t>
            </a:r>
            <a:endParaRPr lang="en-GB" b="1" dirty="0" smtClean="0">
              <a:solidFill>
                <a:srgbClr val="F36403"/>
              </a:solidFill>
              <a:latin typeface="+mn-lt"/>
              <a:ea typeface="MS PGothic" pitchFamily="34" charset="-128"/>
            </a:endParaRPr>
          </a:p>
          <a:p>
            <a:pPr marL="355600" indent="-355600">
              <a:spcAft>
                <a:spcPct val="20000"/>
              </a:spcAft>
              <a:defRPr/>
            </a:pPr>
            <a:r>
              <a:rPr lang="en-GB" b="1" dirty="0" smtClean="0">
                <a:latin typeface="+mj-lt"/>
                <a:ea typeface="MS PGothic" pitchFamily="34" charset="-128"/>
              </a:rPr>
              <a:t>Value added manufacturing for PGM catalysis value chain, with the aim to capture 25% global market share by 2020</a:t>
            </a:r>
            <a:endParaRPr lang="en-GB" b="1" dirty="0">
              <a:latin typeface="+mj-lt"/>
              <a:ea typeface="MS PGothic" pitchFamily="34" charset="-128"/>
            </a:endParaRPr>
          </a:p>
        </p:txBody>
      </p:sp>
      <p:sp>
        <p:nvSpPr>
          <p:cNvPr id="14" name="TextBox 13"/>
          <p:cNvSpPr txBox="1"/>
          <p:nvPr/>
        </p:nvSpPr>
        <p:spPr>
          <a:xfrm>
            <a:off x="0" y="3510455"/>
            <a:ext cx="9769365" cy="400110"/>
          </a:xfrm>
          <a:prstGeom prst="rect">
            <a:avLst/>
          </a:prstGeom>
          <a:noFill/>
        </p:spPr>
        <p:txBody>
          <a:bodyPr wrap="square" rtlCol="0">
            <a:spAutoFit/>
          </a:bodyPr>
          <a:lstStyle/>
          <a:p>
            <a:r>
              <a:rPr lang="en-ZA" dirty="0" smtClean="0">
                <a:solidFill>
                  <a:srgbClr val="537191"/>
                </a:solidFill>
                <a:latin typeface="Calibri" panose="020F0502020204030204" pitchFamily="34" charset="0"/>
              </a:rPr>
              <a:t>Cabinet Approved 15 year Research, Development and Innovation Programme-HySA Strategy</a:t>
            </a:r>
            <a:endParaRPr lang="en-GB" dirty="0" smtClean="0">
              <a:solidFill>
                <a:srgbClr val="537191"/>
              </a:solidFill>
              <a:latin typeface="Calibri" panose="020F0502020204030204" pitchFamily="34" charset="0"/>
            </a:endParaRPr>
          </a:p>
        </p:txBody>
      </p:sp>
    </p:spTree>
    <p:extLst>
      <p:ext uri="{BB962C8B-B14F-4D97-AF65-F5344CB8AC3E}">
        <p14:creationId xmlns:p14="http://schemas.microsoft.com/office/powerpoint/2010/main" xmlns="" val="886786827"/>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53" y="153334"/>
            <a:ext cx="8629196" cy="357390"/>
          </a:xfrm>
        </p:spPr>
        <p:txBody>
          <a:bodyPr/>
          <a:lstStyle/>
          <a:p>
            <a:pPr algn="r"/>
            <a:r>
              <a:rPr sz="3200" smtClean="0">
                <a:solidFill>
                  <a:schemeClr val="bg1"/>
                </a:solidFill>
                <a:latin typeface="Arial" pitchFamily="34" charset="0"/>
                <a:cs typeface="Arial" pitchFamily="34" charset="0"/>
              </a:rPr>
              <a:t>Strategic Goals</a:t>
            </a:r>
            <a:endParaRPr sz="3200">
              <a:solidFill>
                <a:schemeClr val="bg1"/>
              </a:solidFill>
              <a:latin typeface="Arial" pitchFamily="34" charset="0"/>
              <a:cs typeface="Arial" pitchFamily="34" charset="0"/>
            </a:endParaRPr>
          </a:p>
        </p:txBody>
      </p:sp>
      <p:sp>
        <p:nvSpPr>
          <p:cNvPr id="7170" name="Content Placeholder 2"/>
          <p:cNvSpPr>
            <a:spLocks noGrp="1"/>
          </p:cNvSpPr>
          <p:nvPr>
            <p:ph idx="4294967295"/>
          </p:nvPr>
        </p:nvSpPr>
        <p:spPr>
          <a:xfrm>
            <a:off x="304800" y="939800"/>
            <a:ext cx="9396248" cy="5219700"/>
          </a:xfrm>
        </p:spPr>
        <p:txBody>
          <a:bodyPr/>
          <a:lstStyle/>
          <a:p>
            <a:pPr>
              <a:defRPr/>
            </a:pPr>
            <a:r>
              <a:rPr lang="en-ZA" sz="2800" dirty="0" smtClean="0">
                <a:latin typeface="+mj-lt"/>
                <a:cs typeface="Arial" pitchFamily="34" charset="0"/>
              </a:rPr>
              <a:t>Wealth Creation through value added manufacturing and development of PGM catalysis  value chain with a goal of supplying 25% of the global hydrogen and fuel cells market by 2020</a:t>
            </a:r>
          </a:p>
          <a:p>
            <a:pPr>
              <a:defRPr/>
            </a:pPr>
            <a:r>
              <a:rPr lang="en-ZA" sz="2800" dirty="0" smtClean="0">
                <a:latin typeface="+mj-lt"/>
                <a:cs typeface="Arial" pitchFamily="34" charset="0"/>
              </a:rPr>
              <a:t>Build on existing knowledge and capabilities to develop local cost-competitive hydrogen generation solutions based on renewable resources</a:t>
            </a:r>
            <a:endParaRPr lang="en-GB" sz="2800" dirty="0" smtClean="0">
              <a:latin typeface="+mj-lt"/>
              <a:cs typeface="Arial" pitchFamily="34" charset="0"/>
            </a:endParaRPr>
          </a:p>
          <a:p>
            <a:pPr>
              <a:defRPr/>
            </a:pPr>
            <a:r>
              <a:rPr lang="en-GB" sz="2800" dirty="0" smtClean="0">
                <a:latin typeface="+mj-lt"/>
                <a:cs typeface="Arial" pitchFamily="34" charset="0"/>
              </a:rPr>
              <a:t>Promote equity and inclusion in the economic benefits of South Africa’s resources</a:t>
            </a:r>
            <a:endParaRPr lang="en-GB" sz="2800" dirty="0">
              <a:latin typeface="+mj-lt"/>
              <a:cs typeface="Arial" pitchFamily="34" charset="0"/>
            </a:endParaRPr>
          </a:p>
          <a:p>
            <a:pPr>
              <a:buNone/>
              <a:defRPr/>
            </a:pPr>
            <a:endParaRPr lang="en-GB" sz="2400" dirty="0" smtClean="0">
              <a:latin typeface="+mn-lt"/>
              <a:cs typeface="Arial" pitchFamily="34" charset="0"/>
            </a:endParaRPr>
          </a:p>
          <a:p>
            <a:pPr>
              <a:defRPr/>
            </a:pPr>
            <a:endParaRPr lang="en-GB" sz="2400" dirty="0" smtClean="0">
              <a:latin typeface="+mn-lt"/>
              <a:cs typeface="Arial" pitchFamily="34" charset="0"/>
            </a:endParaRPr>
          </a:p>
          <a:p>
            <a:pPr>
              <a:buNone/>
              <a:defRPr/>
            </a:pPr>
            <a:endParaRPr lang="en-ZA" dirty="0" smtClean="0">
              <a:latin typeface="+mn-lt"/>
              <a:cs typeface="Arial" pitchFamily="34" charset="0"/>
            </a:endParaRPr>
          </a:p>
          <a:p>
            <a:pPr>
              <a:buNone/>
              <a:defRPr/>
            </a:pPr>
            <a:endParaRPr lang="en-GB" dirty="0" smtClean="0">
              <a:latin typeface="+mn-lt"/>
              <a:cs typeface="Arial" pitchFamily="34" charset="0"/>
            </a:endParaRPr>
          </a:p>
        </p:txBody>
      </p:sp>
    </p:spTree>
    <p:extLst>
      <p:ext uri="{BB962C8B-B14F-4D97-AF65-F5344CB8AC3E}">
        <p14:creationId xmlns:p14="http://schemas.microsoft.com/office/powerpoint/2010/main" xmlns="" val="298103199"/>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353006" cy="692330"/>
          </a:xfrm>
        </p:spPr>
        <p:txBody>
          <a:bodyPr/>
          <a:lstStyle/>
          <a:p>
            <a:pPr algn="r"/>
            <a:r>
              <a:rPr smtClean="0">
                <a:solidFill>
                  <a:schemeClr val="bg1"/>
                </a:solidFill>
                <a:latin typeface="Arial" pitchFamily="34" charset="0"/>
                <a:cs typeface="Arial" pitchFamily="34" charset="0"/>
              </a:rPr>
              <a:t>Key Drivers of Hydrogen and Fuel Cell Technologies (HFCT)</a:t>
            </a:r>
            <a:endParaRPr>
              <a:solidFill>
                <a:schemeClr val="bg1"/>
              </a:solidFill>
              <a:latin typeface="Arial" pitchFamily="34" charset="0"/>
              <a:cs typeface="Arial" pitchFamily="34" charset="0"/>
            </a:endParaRPr>
          </a:p>
        </p:txBody>
      </p:sp>
      <p:sp>
        <p:nvSpPr>
          <p:cNvPr id="7170" name="Content Placeholder 2"/>
          <p:cNvSpPr>
            <a:spLocks noGrp="1"/>
          </p:cNvSpPr>
          <p:nvPr>
            <p:ph idx="4294967295"/>
          </p:nvPr>
        </p:nvSpPr>
        <p:spPr>
          <a:xfrm>
            <a:off x="325821" y="725214"/>
            <a:ext cx="9427780" cy="5581801"/>
          </a:xfrm>
        </p:spPr>
        <p:txBody>
          <a:bodyPr/>
          <a:lstStyle/>
          <a:p>
            <a:pPr>
              <a:defRPr/>
            </a:pPr>
            <a:r>
              <a:rPr lang="en-ZA" sz="2400" dirty="0" smtClean="0">
                <a:latin typeface="Arial" pitchFamily="34" charset="0"/>
                <a:cs typeface="Arial" pitchFamily="34" charset="0"/>
              </a:rPr>
              <a:t>Energy Security </a:t>
            </a:r>
          </a:p>
          <a:p>
            <a:pPr lvl="1">
              <a:buFont typeface="Wingdings" pitchFamily="2" charset="2"/>
              <a:buChar char="§"/>
              <a:defRPr/>
            </a:pPr>
            <a:r>
              <a:rPr lang="en-ZA" sz="1800" dirty="0" smtClean="0">
                <a:latin typeface="Arial" pitchFamily="34" charset="0"/>
                <a:cs typeface="Arial" pitchFamily="34" charset="0"/>
              </a:rPr>
              <a:t>Reduces the threat caused by geographical location of fossil fuels</a:t>
            </a:r>
          </a:p>
          <a:p>
            <a:pPr lvl="1">
              <a:buFont typeface="Wingdings" pitchFamily="2" charset="2"/>
              <a:buChar char="§"/>
              <a:defRPr/>
            </a:pPr>
            <a:r>
              <a:rPr lang="en-ZA" sz="1800" dirty="0" smtClean="0">
                <a:latin typeface="Arial" pitchFamily="34" charset="0"/>
                <a:cs typeface="Arial" pitchFamily="34" charset="0"/>
              </a:rPr>
              <a:t>Fossil based fuels come from finite resources</a:t>
            </a:r>
          </a:p>
          <a:p>
            <a:pPr lvl="1">
              <a:buFont typeface="Wingdings" pitchFamily="2" charset="2"/>
              <a:buChar char="§"/>
              <a:defRPr/>
            </a:pPr>
            <a:r>
              <a:rPr lang="en-ZA" sz="1800" dirty="0" smtClean="0">
                <a:latin typeface="Arial" pitchFamily="34" charset="0"/>
                <a:cs typeface="Arial" pitchFamily="34" charset="0"/>
              </a:rPr>
              <a:t>Distributed Energy Generation</a:t>
            </a:r>
          </a:p>
          <a:p>
            <a:pPr>
              <a:defRPr/>
            </a:pPr>
            <a:r>
              <a:rPr lang="en-ZA" sz="2400" dirty="0" smtClean="0">
                <a:latin typeface="Arial" pitchFamily="34" charset="0"/>
                <a:cs typeface="Arial" pitchFamily="34" charset="0"/>
              </a:rPr>
              <a:t>Decarbonisation of the Energy System</a:t>
            </a:r>
          </a:p>
          <a:p>
            <a:pPr lvl="1">
              <a:buFont typeface="Wingdings" pitchFamily="2" charset="2"/>
              <a:buChar char="§"/>
              <a:defRPr/>
            </a:pPr>
            <a:r>
              <a:rPr lang="en-ZA" sz="1800" dirty="0" smtClean="0">
                <a:latin typeface="Arial" pitchFamily="34" charset="0"/>
                <a:cs typeface="Arial" pitchFamily="34" charset="0"/>
              </a:rPr>
              <a:t> Emissions reduction, particularly CO2, in various sectors, </a:t>
            </a:r>
          </a:p>
          <a:p>
            <a:pPr lvl="1">
              <a:buFont typeface="Wingdings" pitchFamily="2" charset="2"/>
              <a:buChar char="§"/>
              <a:defRPr/>
            </a:pPr>
            <a:r>
              <a:rPr lang="en-ZA" sz="1800" dirty="0" smtClean="0">
                <a:latin typeface="Arial" pitchFamily="34" charset="0"/>
                <a:cs typeface="Arial" pitchFamily="34" charset="0"/>
              </a:rPr>
              <a:t>CO2 reduction is pushing the vehicle manufacturers to search for alternative fuels</a:t>
            </a:r>
          </a:p>
          <a:p>
            <a:pPr>
              <a:defRPr/>
            </a:pPr>
            <a:r>
              <a:rPr lang="en-ZA" sz="2400" dirty="0" smtClean="0">
                <a:latin typeface="Arial" pitchFamily="34" charset="0"/>
                <a:cs typeface="Arial" pitchFamily="34" charset="0"/>
              </a:rPr>
              <a:t>Fuel cell vehicles have the potential for:</a:t>
            </a:r>
          </a:p>
          <a:p>
            <a:pPr lvl="1">
              <a:buFont typeface="Wingdings" pitchFamily="2" charset="2"/>
              <a:buChar char="§"/>
              <a:defRPr/>
            </a:pPr>
            <a:r>
              <a:rPr lang="en-ZA" sz="1800" dirty="0" smtClean="0">
                <a:latin typeface="Arial" pitchFamily="34" charset="0"/>
                <a:cs typeface="Arial" pitchFamily="34" charset="0"/>
              </a:rPr>
              <a:t>zero emissions</a:t>
            </a:r>
          </a:p>
          <a:p>
            <a:pPr lvl="1">
              <a:buFont typeface="Wingdings" pitchFamily="2" charset="2"/>
              <a:buChar char="§"/>
              <a:defRPr/>
            </a:pPr>
            <a:r>
              <a:rPr lang="en-ZA" sz="1800" dirty="0" smtClean="0">
                <a:latin typeface="Arial" pitchFamily="34" charset="0"/>
                <a:cs typeface="Arial" pitchFamily="34" charset="0"/>
              </a:rPr>
              <a:t>long range</a:t>
            </a:r>
          </a:p>
          <a:p>
            <a:pPr lvl="1">
              <a:buFont typeface="Wingdings" pitchFamily="2" charset="2"/>
              <a:buChar char="§"/>
              <a:defRPr/>
            </a:pPr>
            <a:r>
              <a:rPr lang="en-ZA" sz="1800" dirty="0" smtClean="0">
                <a:latin typeface="Arial" pitchFamily="34" charset="0"/>
                <a:cs typeface="Arial" pitchFamily="34" charset="0"/>
              </a:rPr>
              <a:t>fast refuelling  (compared to battery electric vehicles)</a:t>
            </a:r>
            <a:endParaRPr lang="en-GB" sz="1800" dirty="0" smtClean="0">
              <a:latin typeface="Arial" pitchFamily="34" charset="0"/>
              <a:cs typeface="Arial" pitchFamily="34" charset="0"/>
            </a:endParaRPr>
          </a:p>
          <a:p>
            <a:pPr>
              <a:defRPr/>
            </a:pPr>
            <a:r>
              <a:rPr lang="en-ZA" sz="2400" dirty="0" smtClean="0">
                <a:latin typeface="Arial" pitchFamily="34" charset="0"/>
                <a:cs typeface="Arial" pitchFamily="34" charset="0"/>
              </a:rPr>
              <a:t>Applications in the Power to Gas market</a:t>
            </a:r>
          </a:p>
          <a:p>
            <a:pPr lvl="1">
              <a:buFont typeface="Wingdings" pitchFamily="2" charset="2"/>
              <a:buChar char="§"/>
              <a:defRPr/>
            </a:pPr>
            <a:r>
              <a:rPr lang="en-ZA" sz="1800" dirty="0" smtClean="0">
                <a:latin typeface="Arial" pitchFamily="34" charset="0"/>
                <a:cs typeface="Arial" pitchFamily="34" charset="0"/>
              </a:rPr>
              <a:t>Provides means for energy storage, grid support and balancing</a:t>
            </a:r>
          </a:p>
          <a:p>
            <a:pPr lvl="1">
              <a:buFont typeface="Wingdings" pitchFamily="2" charset="2"/>
              <a:buChar char="§"/>
              <a:defRPr/>
            </a:pPr>
            <a:r>
              <a:rPr lang="en-ZA" sz="1800" dirty="0" smtClean="0">
                <a:latin typeface="Arial" pitchFamily="34" charset="0"/>
                <a:cs typeface="Arial" pitchFamily="34" charset="0"/>
              </a:rPr>
              <a:t>Opportunity for decarbonising heat, transport and chemicals</a:t>
            </a:r>
            <a:endParaRPr lang="en-GB" sz="1800" dirty="0" smtClean="0">
              <a:latin typeface="Arial" pitchFamily="34" charset="0"/>
              <a:cs typeface="Arial" pitchFamily="34" charset="0"/>
            </a:endParaRPr>
          </a:p>
          <a:p>
            <a:pPr>
              <a:defRPr/>
            </a:pPr>
            <a:endParaRPr lang="en-GB" sz="2400" dirty="0" smtClean="0">
              <a:latin typeface="+mn-lt"/>
              <a:cs typeface="Arial" pitchFamily="34" charset="0"/>
            </a:endParaRPr>
          </a:p>
          <a:p>
            <a:pPr>
              <a:buNone/>
              <a:defRPr/>
            </a:pPr>
            <a:endParaRPr lang="en-ZA" dirty="0" smtClean="0">
              <a:latin typeface="+mn-lt"/>
              <a:cs typeface="Arial" pitchFamily="34" charset="0"/>
            </a:endParaRPr>
          </a:p>
          <a:p>
            <a:pPr>
              <a:buNone/>
              <a:defRPr/>
            </a:pPr>
            <a:endParaRPr lang="en-GB" dirty="0" smtClean="0">
              <a:latin typeface="+mn-lt"/>
              <a:cs typeface="Arial" pitchFamily="34" charset="0"/>
            </a:endParaRPr>
          </a:p>
        </p:txBody>
      </p:sp>
    </p:spTree>
    <p:extLst>
      <p:ext uri="{BB962C8B-B14F-4D97-AF65-F5344CB8AC3E}">
        <p14:creationId xmlns:p14="http://schemas.microsoft.com/office/powerpoint/2010/main" xmlns="" val="298103199"/>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53" y="153334"/>
            <a:ext cx="8720636" cy="357390"/>
          </a:xfrm>
        </p:spPr>
        <p:txBody>
          <a:bodyPr/>
          <a:lstStyle/>
          <a:p>
            <a:pPr algn="r"/>
            <a:r>
              <a:rPr sz="3200">
                <a:solidFill>
                  <a:schemeClr val="bg1"/>
                </a:solidFill>
                <a:latin typeface="Arial" pitchFamily="34" charset="0"/>
                <a:cs typeface="Arial" pitchFamily="34" charset="0"/>
              </a:rPr>
              <a:t>Implementation </a:t>
            </a:r>
            <a:r>
              <a:rPr sz="3200" smtClean="0">
                <a:solidFill>
                  <a:schemeClr val="bg1"/>
                </a:solidFill>
                <a:latin typeface="Arial" pitchFamily="34" charset="0"/>
                <a:cs typeface="Arial" pitchFamily="34" charset="0"/>
              </a:rPr>
              <a:t>Phase</a:t>
            </a:r>
            <a:endParaRPr sz="3200">
              <a:solidFill>
                <a:schemeClr val="bg1"/>
              </a:solidFill>
              <a:latin typeface="Arial" pitchFamily="34" charset="0"/>
              <a:cs typeface="Arial" pitchFamily="34" charset="0"/>
            </a:endParaRPr>
          </a:p>
        </p:txBody>
      </p:sp>
      <p:graphicFrame>
        <p:nvGraphicFramePr>
          <p:cNvPr id="5" name="Diagram 4"/>
          <p:cNvGraphicFramePr/>
          <p:nvPr>
            <p:extLst>
              <p:ext uri="{D42A27DB-BD31-4B8C-83A1-F6EECF244321}">
                <p14:modId xmlns="" xmlns:p14="http://schemas.microsoft.com/office/powerpoint/2010/main" val="1226559208"/>
              </p:ext>
            </p:extLst>
          </p:nvPr>
        </p:nvGraphicFramePr>
        <p:xfrm>
          <a:off x="462552" y="2042160"/>
          <a:ext cx="9062447" cy="926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 xmlns:p14="http://schemas.microsoft.com/office/powerpoint/2010/main" val="51893147"/>
              </p:ext>
            </p:extLst>
          </p:nvPr>
        </p:nvGraphicFramePr>
        <p:xfrm>
          <a:off x="462552" y="1193800"/>
          <a:ext cx="9260568" cy="6652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Rounded Rectangle 6"/>
          <p:cNvSpPr/>
          <p:nvPr/>
        </p:nvSpPr>
        <p:spPr>
          <a:xfrm>
            <a:off x="477714" y="3098800"/>
            <a:ext cx="2631246" cy="2969260"/>
          </a:xfrm>
          <a:prstGeom prst="roundRect">
            <a:avLst/>
          </a:prstGeom>
          <a:solidFill>
            <a:srgbClr val="CCECFF"/>
          </a:solidFill>
          <a:ln>
            <a:noFill/>
          </a:ln>
        </p:spPr>
        <p:style>
          <a:lnRef idx="1">
            <a:schemeClr val="accent1"/>
          </a:lnRef>
          <a:fillRef idx="3">
            <a:schemeClr val="accent1"/>
          </a:fillRef>
          <a:effectRef idx="2">
            <a:schemeClr val="accent1"/>
          </a:effectRef>
          <a:fontRef idx="minor">
            <a:schemeClr val="lt1"/>
          </a:fontRef>
        </p:style>
        <p:txBody>
          <a:bodyPr lIns="36000" tIns="72000" bIns="0" anchor="t"/>
          <a:lstStyle/>
          <a:p>
            <a:pPr marL="182563" indent="-182563">
              <a:spcAft>
                <a:spcPts val="600"/>
              </a:spcAft>
              <a:buClr>
                <a:srgbClr val="537191"/>
              </a:buClr>
              <a:buSzPct val="80000"/>
              <a:buFont typeface="Wingdings 3" panose="05040102010807070707" pitchFamily="18" charset="2"/>
              <a:buChar char=""/>
            </a:pPr>
            <a:r>
              <a:rPr lang="en-ZA" sz="1800" dirty="0">
                <a:solidFill>
                  <a:srgbClr val="002060"/>
                </a:solidFill>
              </a:rPr>
              <a:t>Recruit mission-critical staff</a:t>
            </a:r>
          </a:p>
          <a:p>
            <a:pPr marL="182563" indent="-182563">
              <a:spcAft>
                <a:spcPts val="600"/>
              </a:spcAft>
              <a:buClr>
                <a:srgbClr val="537191"/>
              </a:buClr>
              <a:buSzPct val="80000"/>
              <a:buFont typeface="Wingdings 3" panose="05040102010807070707" pitchFamily="18" charset="2"/>
              <a:buChar char=""/>
            </a:pPr>
            <a:r>
              <a:rPr lang="en-ZA" sz="1800" dirty="0">
                <a:solidFill>
                  <a:srgbClr val="002060"/>
                </a:solidFill>
              </a:rPr>
              <a:t>Identify initial markets</a:t>
            </a:r>
          </a:p>
          <a:p>
            <a:pPr marL="182563" indent="-182563">
              <a:spcAft>
                <a:spcPts val="600"/>
              </a:spcAft>
              <a:buClr>
                <a:srgbClr val="537191"/>
              </a:buClr>
              <a:buSzPct val="80000"/>
              <a:buFont typeface="Wingdings 3" panose="05040102010807070707" pitchFamily="18" charset="2"/>
              <a:buChar char=""/>
            </a:pPr>
            <a:r>
              <a:rPr lang="en-ZA" sz="1800" dirty="0">
                <a:solidFill>
                  <a:srgbClr val="002060"/>
                </a:solidFill>
              </a:rPr>
              <a:t>Develop first-pre commercial technologies</a:t>
            </a:r>
            <a:endParaRPr lang="en-GB" sz="1800" dirty="0">
              <a:solidFill>
                <a:srgbClr val="002060"/>
              </a:solidFill>
            </a:endParaRPr>
          </a:p>
        </p:txBody>
      </p:sp>
      <p:sp>
        <p:nvSpPr>
          <p:cNvPr id="10" name="Rounded Rectangle 9"/>
          <p:cNvSpPr/>
          <p:nvPr/>
        </p:nvSpPr>
        <p:spPr>
          <a:xfrm>
            <a:off x="3647446" y="3098800"/>
            <a:ext cx="2692393" cy="2969260"/>
          </a:xfrm>
          <a:prstGeom prst="roundRect">
            <a:avLst/>
          </a:prstGeom>
          <a:solidFill>
            <a:srgbClr val="CCECFF"/>
          </a:solidFill>
          <a:ln>
            <a:noFill/>
          </a:ln>
        </p:spPr>
        <p:style>
          <a:lnRef idx="1">
            <a:schemeClr val="accent1"/>
          </a:lnRef>
          <a:fillRef idx="3">
            <a:schemeClr val="accent1"/>
          </a:fillRef>
          <a:effectRef idx="2">
            <a:schemeClr val="accent1"/>
          </a:effectRef>
          <a:fontRef idx="minor">
            <a:schemeClr val="lt1"/>
          </a:fontRef>
        </p:style>
        <p:txBody>
          <a:bodyPr lIns="36000" tIns="72000" bIns="0" anchor="t"/>
          <a:lstStyle/>
          <a:p>
            <a:pPr marL="182563" indent="-182563">
              <a:spcAft>
                <a:spcPts val="600"/>
              </a:spcAft>
              <a:buClr>
                <a:srgbClr val="537191"/>
              </a:buClr>
              <a:buSzPct val="80000"/>
              <a:buFont typeface="Wingdings 3" panose="05040102010807070707" pitchFamily="18" charset="2"/>
              <a:buChar char=""/>
              <a:defRPr/>
            </a:pPr>
            <a:r>
              <a:rPr lang="en-ZA" sz="1800" dirty="0">
                <a:solidFill>
                  <a:srgbClr val="002060"/>
                </a:solidFill>
              </a:rPr>
              <a:t>Establish critical  supply chain capability</a:t>
            </a:r>
          </a:p>
          <a:p>
            <a:pPr marL="182563" indent="-182563">
              <a:spcAft>
                <a:spcPts val="600"/>
              </a:spcAft>
              <a:buClr>
                <a:srgbClr val="537191"/>
              </a:buClr>
              <a:buSzPct val="80000"/>
              <a:buFont typeface="Wingdings 3" panose="05040102010807070707" pitchFamily="18" charset="2"/>
              <a:buChar char=""/>
              <a:defRPr/>
            </a:pPr>
            <a:r>
              <a:rPr lang="en-ZA" sz="1800" dirty="0">
                <a:solidFill>
                  <a:srgbClr val="002060"/>
                </a:solidFill>
              </a:rPr>
              <a:t>Deliver first products to market</a:t>
            </a:r>
          </a:p>
          <a:p>
            <a:pPr marL="182563" indent="-182563">
              <a:spcAft>
                <a:spcPts val="600"/>
              </a:spcAft>
              <a:buClr>
                <a:srgbClr val="537191"/>
              </a:buClr>
              <a:buSzPct val="80000"/>
              <a:buFont typeface="Wingdings 3" panose="05040102010807070707" pitchFamily="18" charset="2"/>
              <a:buChar char=""/>
              <a:defRPr/>
            </a:pPr>
            <a:r>
              <a:rPr lang="en-ZA" sz="1800" dirty="0">
                <a:solidFill>
                  <a:srgbClr val="002060"/>
                </a:solidFill>
              </a:rPr>
              <a:t>Demonstrate capabilities in pilot markets</a:t>
            </a:r>
          </a:p>
        </p:txBody>
      </p:sp>
      <p:sp>
        <p:nvSpPr>
          <p:cNvPr id="11" name="Rounded Rectangle 10"/>
          <p:cNvSpPr/>
          <p:nvPr/>
        </p:nvSpPr>
        <p:spPr>
          <a:xfrm>
            <a:off x="7000240" y="3098800"/>
            <a:ext cx="2508676" cy="2969260"/>
          </a:xfrm>
          <a:prstGeom prst="roundRect">
            <a:avLst/>
          </a:prstGeom>
          <a:solidFill>
            <a:srgbClr val="CCECFF"/>
          </a:solidFill>
          <a:ln>
            <a:noFill/>
          </a:ln>
        </p:spPr>
        <p:style>
          <a:lnRef idx="1">
            <a:schemeClr val="accent1"/>
          </a:lnRef>
          <a:fillRef idx="3">
            <a:schemeClr val="accent1"/>
          </a:fillRef>
          <a:effectRef idx="2">
            <a:schemeClr val="accent1"/>
          </a:effectRef>
          <a:fontRef idx="minor">
            <a:schemeClr val="lt1"/>
          </a:fontRef>
        </p:style>
        <p:txBody>
          <a:bodyPr lIns="36000" tIns="72000" rIns="0" bIns="0" anchor="t"/>
          <a:lstStyle/>
          <a:p>
            <a:pPr marL="182563" indent="-182563">
              <a:spcAft>
                <a:spcPts val="600"/>
              </a:spcAft>
              <a:buClr>
                <a:srgbClr val="537191"/>
              </a:buClr>
              <a:buSzPct val="80000"/>
              <a:buFont typeface="Wingdings 3" panose="05040102010807070707" pitchFamily="18" charset="2"/>
              <a:buChar char=""/>
              <a:defRPr/>
            </a:pPr>
            <a:r>
              <a:rPr lang="en-ZA" sz="1800" dirty="0">
                <a:solidFill>
                  <a:srgbClr val="002060"/>
                </a:solidFill>
              </a:rPr>
              <a:t>Contribute to international  innovation</a:t>
            </a:r>
          </a:p>
          <a:p>
            <a:pPr marL="182563" indent="-182563">
              <a:spcAft>
                <a:spcPts val="600"/>
              </a:spcAft>
              <a:buClr>
                <a:srgbClr val="537191"/>
              </a:buClr>
              <a:buSzPct val="80000"/>
              <a:buFont typeface="Wingdings 3" panose="05040102010807070707" pitchFamily="18" charset="2"/>
              <a:buChar char=""/>
              <a:defRPr/>
            </a:pPr>
            <a:r>
              <a:rPr lang="en-ZA" sz="1800" dirty="0">
                <a:solidFill>
                  <a:srgbClr val="002060"/>
                </a:solidFill>
              </a:rPr>
              <a:t>Compete successfully on world market</a:t>
            </a:r>
          </a:p>
          <a:p>
            <a:pPr marL="182563" indent="-182563">
              <a:spcAft>
                <a:spcPts val="600"/>
              </a:spcAft>
              <a:buClr>
                <a:srgbClr val="537191"/>
              </a:buClr>
              <a:buSzPct val="80000"/>
              <a:buFont typeface="Wingdings 3" panose="05040102010807070707" pitchFamily="18" charset="2"/>
              <a:buChar char=""/>
              <a:defRPr/>
            </a:pPr>
            <a:r>
              <a:rPr lang="en-ZA" sz="1800" dirty="0">
                <a:solidFill>
                  <a:srgbClr val="002060"/>
                </a:solidFill>
              </a:rPr>
              <a:t>Capture 25% of </a:t>
            </a:r>
            <a:r>
              <a:rPr lang="en-ZA" sz="1800" dirty="0" smtClean="0">
                <a:solidFill>
                  <a:srgbClr val="002060"/>
                </a:solidFill>
              </a:rPr>
              <a:t>Global Hydrogen </a:t>
            </a:r>
            <a:r>
              <a:rPr lang="en-ZA" sz="1800" dirty="0">
                <a:solidFill>
                  <a:srgbClr val="002060"/>
                </a:solidFill>
              </a:rPr>
              <a:t>and Fuel </a:t>
            </a:r>
            <a:r>
              <a:rPr lang="en-ZA" sz="1800" dirty="0" smtClean="0">
                <a:solidFill>
                  <a:srgbClr val="002060"/>
                </a:solidFill>
              </a:rPr>
              <a:t>Cells market</a:t>
            </a:r>
            <a:endParaRPr lang="en-ZA" sz="1800" dirty="0">
              <a:solidFill>
                <a:srgbClr val="002060"/>
              </a:solidFill>
            </a:endParaRPr>
          </a:p>
        </p:txBody>
      </p:sp>
    </p:spTree>
    <p:extLst>
      <p:ext uri="{BB962C8B-B14F-4D97-AF65-F5344CB8AC3E}">
        <p14:creationId xmlns="" xmlns:p14="http://schemas.microsoft.com/office/powerpoint/2010/main" val="2874044495"/>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6" descr="parent650m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24313" y="1285875"/>
            <a:ext cx="2165350"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3" name="Picture 27" descr="infrastructure 650m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98551" y="4370388"/>
            <a:ext cx="2219325" cy="703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4" name="Picture 28" descr="catalysis650m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9401" y="4370388"/>
            <a:ext cx="1616075" cy="68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5" name="Picture 25" descr="systems650mm"/>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45313" y="4370388"/>
            <a:ext cx="177165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6" name="_s522247"/>
          <p:cNvSpPr>
            <a:spLocks noChangeArrowheads="1"/>
          </p:cNvSpPr>
          <p:nvPr/>
        </p:nvSpPr>
        <p:spPr bwMode="auto">
          <a:xfrm>
            <a:off x="3871914" y="1143000"/>
            <a:ext cx="2466975" cy="1911350"/>
          </a:xfrm>
          <a:prstGeom prst="roundRect">
            <a:avLst>
              <a:gd name="adj" fmla="val 16667"/>
            </a:avLst>
          </a:prstGeom>
          <a:noFill/>
          <a:ln w="3175">
            <a:solidFill>
              <a:schemeClr val="bg1">
                <a:lumMod val="50000"/>
              </a:schemeClr>
            </a:solidFill>
            <a:round/>
            <a:headEnd/>
            <a:tailEnd/>
          </a:ln>
          <a:effectLst/>
          <a:extLst>
            <a:ext uri="{909E8E84-426E-40DD-AFC4-6F175D3DCCD1}">
              <a14:hiddenFill xmlns:a14="http://schemas.microsoft.com/office/drawing/2010/main" xmlns="">
                <a:solidFill>
                  <a:srgbClr val="FFFFFF"/>
                </a:solidFill>
              </a14:hiddenFill>
            </a:ext>
          </a:extLst>
        </p:spPr>
        <p:txBody>
          <a:bodyPr wrap="none"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dirty="0">
              <a:ea typeface="MS PGothic" panose="020B0600070205080204" pitchFamily="34" charset="-128"/>
            </a:endParaRPr>
          </a:p>
          <a:p>
            <a:pPr algn="ctr" eaLnBrk="1" hangingPunct="1"/>
            <a:endParaRPr lang="en-US" dirty="0">
              <a:ea typeface="MS PGothic" panose="020B0600070205080204" pitchFamily="34" charset="-128"/>
            </a:endParaRPr>
          </a:p>
          <a:p>
            <a:pPr algn="ctr" eaLnBrk="1" hangingPunct="1"/>
            <a:endParaRPr lang="en-US" dirty="0">
              <a:ea typeface="MS PGothic" panose="020B0600070205080204" pitchFamily="34" charset="-128"/>
            </a:endParaRPr>
          </a:p>
          <a:p>
            <a:pPr algn="ctr" eaLnBrk="1" hangingPunct="1"/>
            <a:r>
              <a:rPr lang="en-US" sz="2400" dirty="0">
                <a:ea typeface="MS PGothic" panose="020B0600070205080204" pitchFamily="34" charset="-128"/>
              </a:rPr>
              <a:t>DST</a:t>
            </a:r>
            <a:endParaRPr lang="nb-NO" sz="2400" dirty="0">
              <a:ea typeface="MS PGothic" panose="020B0600070205080204" pitchFamily="34" charset="-128"/>
            </a:endParaRPr>
          </a:p>
        </p:txBody>
      </p:sp>
      <p:sp>
        <p:nvSpPr>
          <p:cNvPr id="10249" name="_s522250"/>
          <p:cNvSpPr>
            <a:spLocks noChangeArrowheads="1"/>
          </p:cNvSpPr>
          <p:nvPr/>
        </p:nvSpPr>
        <p:spPr bwMode="auto">
          <a:xfrm>
            <a:off x="6751638" y="4008438"/>
            <a:ext cx="2468562" cy="1911350"/>
          </a:xfrm>
          <a:prstGeom prst="roundRect">
            <a:avLst>
              <a:gd name="adj" fmla="val 16667"/>
            </a:avLst>
          </a:prstGeom>
          <a:noFill/>
          <a:ln w="3175">
            <a:solidFill>
              <a:schemeClr val="bg1">
                <a:lumMod val="50000"/>
              </a:schemeClr>
            </a:solidFill>
            <a:round/>
            <a:headEnd/>
            <a:tailEnd/>
          </a:ln>
          <a:effectLst/>
          <a:extLst>
            <a:ext uri="{909E8E84-426E-40DD-AFC4-6F175D3DCCD1}">
              <a14:hiddenFill xmlns:a14="http://schemas.microsoft.com/office/drawing/2010/main" xmlns="">
                <a:solidFill>
                  <a:srgbClr val="FFFFFF"/>
                </a:solidFill>
              </a14:hiddenFill>
            </a:ext>
          </a:extLst>
        </p:spPr>
        <p:txBody>
          <a:bodyPr wrap="none"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dirty="0">
              <a:ea typeface="MS PGothic" panose="020B0600070205080204" pitchFamily="34" charset="-128"/>
            </a:endParaRPr>
          </a:p>
          <a:p>
            <a:pPr algn="ctr" eaLnBrk="1" hangingPunct="1"/>
            <a:endParaRPr lang="en-US" dirty="0">
              <a:ea typeface="MS PGothic" panose="020B0600070205080204" pitchFamily="34" charset="-128"/>
            </a:endParaRPr>
          </a:p>
          <a:p>
            <a:pPr algn="ctr" eaLnBrk="1" hangingPunct="1"/>
            <a:endParaRPr lang="en-US" dirty="0">
              <a:ea typeface="MS PGothic" panose="020B0600070205080204" pitchFamily="34" charset="-128"/>
            </a:endParaRPr>
          </a:p>
          <a:p>
            <a:pPr algn="ctr" eaLnBrk="1" hangingPunct="1"/>
            <a:endParaRPr lang="en-US" dirty="0">
              <a:ea typeface="MS PGothic" panose="020B0600070205080204" pitchFamily="34" charset="-128"/>
            </a:endParaRPr>
          </a:p>
          <a:p>
            <a:pPr algn="ctr" eaLnBrk="1" hangingPunct="1"/>
            <a:r>
              <a:rPr lang="en-US" sz="2400" dirty="0">
                <a:ea typeface="MS PGothic" panose="020B0600070205080204" pitchFamily="34" charset="-128"/>
              </a:rPr>
              <a:t>UWC</a:t>
            </a:r>
            <a:endParaRPr lang="nb-NO" sz="2400" dirty="0">
              <a:ea typeface="MS PGothic" panose="020B0600070205080204" pitchFamily="34" charset="-128"/>
            </a:endParaRPr>
          </a:p>
        </p:txBody>
      </p:sp>
      <p:sp>
        <p:nvSpPr>
          <p:cNvPr id="10250" name="_s522249"/>
          <p:cNvSpPr>
            <a:spLocks noChangeArrowheads="1"/>
          </p:cNvSpPr>
          <p:nvPr/>
        </p:nvSpPr>
        <p:spPr bwMode="auto">
          <a:xfrm>
            <a:off x="3881438" y="4008438"/>
            <a:ext cx="2468562" cy="1911350"/>
          </a:xfrm>
          <a:prstGeom prst="roundRect">
            <a:avLst>
              <a:gd name="adj" fmla="val 16667"/>
            </a:avLst>
          </a:prstGeom>
          <a:noFill/>
          <a:ln w="3175">
            <a:solidFill>
              <a:schemeClr val="bg1">
                <a:lumMod val="50000"/>
              </a:schemeClr>
            </a:solidFill>
            <a:round/>
            <a:headEnd/>
            <a:tailEnd/>
          </a:ln>
          <a:effectLst/>
          <a:extLst>
            <a:ext uri="{909E8E84-426E-40DD-AFC4-6F175D3DCCD1}">
              <a14:hiddenFill xmlns:a14="http://schemas.microsoft.com/office/drawing/2010/main" xmlns="">
                <a:solidFill>
                  <a:srgbClr val="FFFFFF"/>
                </a:solidFill>
              </a14:hiddenFill>
            </a:ext>
          </a:extLst>
        </p:spPr>
        <p:txBody>
          <a:bodyPr wrap="none"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dirty="0">
              <a:ea typeface="MS PGothic" panose="020B0600070205080204" pitchFamily="34" charset="-128"/>
            </a:endParaRPr>
          </a:p>
          <a:p>
            <a:pPr algn="ctr" eaLnBrk="1" hangingPunct="1"/>
            <a:endParaRPr lang="en-US" dirty="0">
              <a:ea typeface="MS PGothic" panose="020B0600070205080204" pitchFamily="34" charset="-128"/>
            </a:endParaRPr>
          </a:p>
          <a:p>
            <a:pPr algn="ctr" eaLnBrk="1" hangingPunct="1"/>
            <a:endParaRPr lang="en-US" dirty="0">
              <a:ea typeface="MS PGothic" panose="020B0600070205080204" pitchFamily="34" charset="-128"/>
            </a:endParaRPr>
          </a:p>
          <a:p>
            <a:pPr algn="ctr" eaLnBrk="1" hangingPunct="1"/>
            <a:endParaRPr lang="en-US" dirty="0">
              <a:ea typeface="MS PGothic" panose="020B0600070205080204" pitchFamily="34" charset="-128"/>
            </a:endParaRPr>
          </a:p>
          <a:p>
            <a:pPr algn="ctr" eaLnBrk="1" hangingPunct="1"/>
            <a:r>
              <a:rPr lang="en-US" sz="2400" dirty="0">
                <a:ea typeface="MS PGothic" panose="020B0600070205080204" pitchFamily="34" charset="-128"/>
              </a:rPr>
              <a:t>UCT / MINTEK</a:t>
            </a:r>
            <a:endParaRPr lang="nb-NO" sz="2400" dirty="0">
              <a:ea typeface="MS PGothic" panose="020B0600070205080204" pitchFamily="34" charset="-128"/>
            </a:endParaRPr>
          </a:p>
        </p:txBody>
      </p:sp>
      <p:sp>
        <p:nvSpPr>
          <p:cNvPr id="10251" name="_s522248"/>
          <p:cNvSpPr>
            <a:spLocks noChangeArrowheads="1"/>
          </p:cNvSpPr>
          <p:nvPr/>
        </p:nvSpPr>
        <p:spPr bwMode="auto">
          <a:xfrm>
            <a:off x="990601" y="4008438"/>
            <a:ext cx="2468563" cy="1911350"/>
          </a:xfrm>
          <a:prstGeom prst="roundRect">
            <a:avLst>
              <a:gd name="adj" fmla="val 16667"/>
            </a:avLst>
          </a:prstGeom>
          <a:noFill/>
          <a:ln w="3175">
            <a:solidFill>
              <a:schemeClr val="bg1">
                <a:lumMod val="50000"/>
              </a:schemeClr>
            </a:solidFill>
            <a:round/>
            <a:headEnd/>
            <a:tailEnd/>
          </a:ln>
          <a:effectLst/>
          <a:extLst>
            <a:ext uri="{909E8E84-426E-40DD-AFC4-6F175D3DCCD1}">
              <a14:hiddenFill xmlns:a14="http://schemas.microsoft.com/office/drawing/2010/main" xmlns="">
                <a:solidFill>
                  <a:srgbClr val="FFFFFF"/>
                </a:solidFill>
              </a14:hiddenFill>
            </a:ext>
          </a:extLst>
        </p:spPr>
        <p:txBody>
          <a:bodyPr wrap="none"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dirty="0">
              <a:ea typeface="MS PGothic" panose="020B0600070205080204" pitchFamily="34" charset="-128"/>
            </a:endParaRPr>
          </a:p>
          <a:p>
            <a:pPr algn="ctr" eaLnBrk="1" hangingPunct="1"/>
            <a:endParaRPr lang="en-US" dirty="0">
              <a:ea typeface="MS PGothic" panose="020B0600070205080204" pitchFamily="34" charset="-128"/>
            </a:endParaRPr>
          </a:p>
          <a:p>
            <a:pPr algn="ctr" eaLnBrk="1" hangingPunct="1"/>
            <a:endParaRPr lang="en-US" dirty="0">
              <a:ea typeface="MS PGothic" panose="020B0600070205080204" pitchFamily="34" charset="-128"/>
            </a:endParaRPr>
          </a:p>
          <a:p>
            <a:pPr algn="ctr" eaLnBrk="1" hangingPunct="1"/>
            <a:endParaRPr lang="en-US" dirty="0">
              <a:ea typeface="MS PGothic" panose="020B0600070205080204" pitchFamily="34" charset="-128"/>
            </a:endParaRPr>
          </a:p>
          <a:p>
            <a:pPr algn="ctr" eaLnBrk="1" hangingPunct="1"/>
            <a:r>
              <a:rPr lang="en-US" sz="2400" dirty="0">
                <a:ea typeface="MS PGothic" panose="020B0600070205080204" pitchFamily="34" charset="-128"/>
              </a:rPr>
              <a:t>NWU / CSIR</a:t>
            </a:r>
            <a:endParaRPr lang="nb-NO" sz="2400" dirty="0">
              <a:ea typeface="MS PGothic" panose="020B0600070205080204" pitchFamily="34" charset="-128"/>
            </a:endParaRPr>
          </a:p>
        </p:txBody>
      </p:sp>
      <p:cxnSp>
        <p:nvCxnSpPr>
          <p:cNvPr id="10252" name="_s522244"/>
          <p:cNvCxnSpPr>
            <a:cxnSpLocks noChangeShapeType="1"/>
          </p:cNvCxnSpPr>
          <p:nvPr/>
        </p:nvCxnSpPr>
        <p:spPr bwMode="auto">
          <a:xfrm rot="5400000" flipH="1">
            <a:off x="6080920" y="2091532"/>
            <a:ext cx="930275" cy="2881313"/>
          </a:xfrm>
          <a:prstGeom prst="bentConnector3">
            <a:avLst>
              <a:gd name="adj1" fmla="val 13259"/>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0253" name="_s522246"/>
          <p:cNvCxnSpPr>
            <a:cxnSpLocks noChangeShapeType="1"/>
          </p:cNvCxnSpPr>
          <p:nvPr/>
        </p:nvCxnSpPr>
        <p:spPr bwMode="auto">
          <a:xfrm rot="-5400000">
            <a:off x="3199607" y="2091532"/>
            <a:ext cx="930275" cy="2881312"/>
          </a:xfrm>
          <a:prstGeom prst="bentConnector3">
            <a:avLst>
              <a:gd name="adj1" fmla="val 13259"/>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2" name="Title 1"/>
          <p:cNvSpPr>
            <a:spLocks noGrp="1"/>
          </p:cNvSpPr>
          <p:nvPr>
            <p:ph type="title"/>
          </p:nvPr>
        </p:nvSpPr>
        <p:spPr>
          <a:xfrm>
            <a:off x="462553" y="153334"/>
            <a:ext cx="8616133" cy="357390"/>
          </a:xfrm>
        </p:spPr>
        <p:txBody>
          <a:bodyPr/>
          <a:lstStyle/>
          <a:p>
            <a:pPr algn="r"/>
            <a:r>
              <a:rPr sz="3200">
                <a:solidFill>
                  <a:schemeClr val="bg1"/>
                </a:solidFill>
                <a:latin typeface="Arial" pitchFamily="34" charset="0"/>
                <a:cs typeface="Arial" pitchFamily="34" charset="0"/>
              </a:rPr>
              <a:t>HySA Centres of </a:t>
            </a:r>
            <a:r>
              <a:rPr sz="3200" smtClean="0">
                <a:solidFill>
                  <a:schemeClr val="bg1"/>
                </a:solidFill>
                <a:latin typeface="Arial" pitchFamily="34" charset="0"/>
                <a:cs typeface="Arial" pitchFamily="34" charset="0"/>
              </a:rPr>
              <a:t>Competence</a:t>
            </a:r>
            <a:endParaRPr sz="32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727000486"/>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6194719" y="2540200"/>
            <a:ext cx="1841449" cy="2952328"/>
            <a:chOff x="6194719" y="2540200"/>
            <a:chExt cx="1841449" cy="2952328"/>
          </a:xfrm>
        </p:grpSpPr>
        <p:sp>
          <p:nvSpPr>
            <p:cNvPr id="11" name="Rectangle 10"/>
            <p:cNvSpPr/>
            <p:nvPr/>
          </p:nvSpPr>
          <p:spPr>
            <a:xfrm>
              <a:off x="6194719" y="2540200"/>
              <a:ext cx="1841449" cy="2952328"/>
            </a:xfrm>
            <a:prstGeom prst="rect">
              <a:avLst/>
            </a:prstGeom>
            <a:solidFill>
              <a:srgbClr val="F03C1E"/>
            </a:solidFill>
          </p:spPr>
          <p:style>
            <a:lnRef idx="0">
              <a:schemeClr val="accent6"/>
            </a:lnRef>
            <a:fillRef idx="3">
              <a:schemeClr val="accent6"/>
            </a:fillRef>
            <a:effectRef idx="3">
              <a:schemeClr val="accent6"/>
            </a:effectRef>
            <a:fontRef idx="minor">
              <a:schemeClr val="lt1"/>
            </a:fontRef>
          </p:style>
          <p:txBody>
            <a:bodyPr rIns="0" anchor="ctr"/>
            <a:lstStyle/>
            <a:p>
              <a:pPr algn="ctr">
                <a:defRPr/>
              </a:pPr>
              <a:r>
                <a:rPr lang="en-ZA" dirty="0">
                  <a:latin typeface="Arial Rounded MT Bold" pitchFamily="34" charset="0"/>
                </a:rPr>
                <a:t>Systems </a:t>
              </a:r>
              <a:r>
                <a:rPr lang="en-ZA" dirty="0" smtClean="0">
                  <a:latin typeface="Arial Rounded MT Bold" pitchFamily="34" charset="0"/>
                </a:rPr>
                <a:t/>
              </a:r>
              <a:br>
                <a:rPr lang="en-ZA" dirty="0" smtClean="0">
                  <a:latin typeface="Arial Rounded MT Bold" pitchFamily="34" charset="0"/>
                </a:rPr>
              </a:br>
              <a:r>
                <a:rPr lang="en-ZA" dirty="0" smtClean="0">
                  <a:latin typeface="Arial Rounded MT Bold" pitchFamily="34" charset="0"/>
                </a:rPr>
                <a:t>and  </a:t>
              </a:r>
              <a:r>
                <a:rPr lang="en-ZA" dirty="0">
                  <a:latin typeface="Arial Rounded MT Bold" pitchFamily="34" charset="0"/>
                </a:rPr>
                <a:t>Infrastructure</a:t>
              </a:r>
            </a:p>
          </p:txBody>
        </p:sp>
        <p:pic>
          <p:nvPicPr>
            <p:cNvPr id="11281" name="Picture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407272" y="2578226"/>
              <a:ext cx="1428750"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oup 17"/>
          <p:cNvGrpSpPr/>
          <p:nvPr/>
        </p:nvGrpSpPr>
        <p:grpSpPr>
          <a:xfrm>
            <a:off x="1874240" y="2540200"/>
            <a:ext cx="1800200" cy="2952328"/>
            <a:chOff x="1874240" y="2540200"/>
            <a:chExt cx="1800200" cy="2952328"/>
          </a:xfrm>
        </p:grpSpPr>
        <p:sp>
          <p:nvSpPr>
            <p:cNvPr id="4" name="Rectangle 3"/>
            <p:cNvSpPr/>
            <p:nvPr/>
          </p:nvSpPr>
          <p:spPr>
            <a:xfrm>
              <a:off x="1874240" y="2540200"/>
              <a:ext cx="1800200" cy="2952328"/>
            </a:xfrm>
            <a:prstGeom prst="rect">
              <a:avLst/>
            </a:prstGeom>
            <a:solidFill>
              <a:srgbClr val="F03C1E"/>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ZA" dirty="0">
                  <a:latin typeface="Arial Rounded MT Bold" pitchFamily="34" charset="0"/>
                </a:rPr>
                <a:t>Materials and Components</a:t>
              </a:r>
            </a:p>
          </p:txBody>
        </p:sp>
        <p:pic>
          <p:nvPicPr>
            <p:cNvPr id="11279" name="Picture 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125784" y="2578227"/>
              <a:ext cx="1296988"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 name="Group 22"/>
          <p:cNvGrpSpPr/>
          <p:nvPr/>
        </p:nvGrpSpPr>
        <p:grpSpPr>
          <a:xfrm>
            <a:off x="4034480" y="2540200"/>
            <a:ext cx="1800200" cy="2952328"/>
            <a:chOff x="4034480" y="2540200"/>
            <a:chExt cx="1800200" cy="2952328"/>
          </a:xfrm>
        </p:grpSpPr>
        <p:sp>
          <p:nvSpPr>
            <p:cNvPr id="10" name="Rectangle 9"/>
            <p:cNvSpPr/>
            <p:nvPr/>
          </p:nvSpPr>
          <p:spPr>
            <a:xfrm>
              <a:off x="4034480" y="2540200"/>
              <a:ext cx="1800200" cy="2952328"/>
            </a:xfrm>
            <a:prstGeom prst="rect">
              <a:avLst/>
            </a:prstGeom>
            <a:solidFill>
              <a:srgbClr val="F03C1E"/>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ZA" dirty="0">
                  <a:latin typeface="Arial Rounded MT Bold" pitchFamily="34" charset="0"/>
                </a:rPr>
                <a:t>Components and </a:t>
              </a:r>
              <a:r>
                <a:rPr lang="en-ZA" dirty="0" smtClean="0">
                  <a:latin typeface="Arial Rounded MT Bold" pitchFamily="34" charset="0"/>
                </a:rPr>
                <a:t/>
              </a:r>
              <a:br>
                <a:rPr lang="en-ZA" dirty="0" smtClean="0">
                  <a:latin typeface="Arial Rounded MT Bold" pitchFamily="34" charset="0"/>
                </a:rPr>
              </a:br>
              <a:r>
                <a:rPr lang="en-ZA" dirty="0" smtClean="0">
                  <a:latin typeface="Arial Rounded MT Bold" pitchFamily="34" charset="0"/>
                </a:rPr>
                <a:t>Systems</a:t>
              </a:r>
              <a:endParaRPr lang="en-ZA" dirty="0">
                <a:latin typeface="Arial Rounded MT Bold" pitchFamily="34" charset="0"/>
              </a:endParaRPr>
            </a:p>
          </p:txBody>
        </p:sp>
        <p:pic>
          <p:nvPicPr>
            <p:cNvPr id="11280" name="Picture 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300660" y="2578227"/>
              <a:ext cx="1268413"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Right Arrow 7"/>
          <p:cNvSpPr/>
          <p:nvPr/>
        </p:nvSpPr>
        <p:spPr>
          <a:xfrm>
            <a:off x="1730224" y="5420520"/>
            <a:ext cx="6696744" cy="648048"/>
          </a:xfrm>
          <a:prstGeom prst="rightArrow">
            <a:avLst/>
          </a:prstGeom>
          <a:solidFill>
            <a:schemeClr val="tx1">
              <a:lumMod val="50000"/>
              <a:lumOff val="50000"/>
            </a:schemeClr>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ZA" sz="2400" dirty="0">
                <a:latin typeface="Arial Rounded MT Bold" pitchFamily="34" charset="0"/>
              </a:rPr>
              <a:t>Value Chain</a:t>
            </a:r>
          </a:p>
        </p:txBody>
      </p:sp>
      <p:grpSp>
        <p:nvGrpSpPr>
          <p:cNvPr id="7" name="Group 6"/>
          <p:cNvGrpSpPr/>
          <p:nvPr/>
        </p:nvGrpSpPr>
        <p:grpSpPr>
          <a:xfrm>
            <a:off x="1532060" y="3171952"/>
            <a:ext cx="6913563" cy="504050"/>
            <a:chOff x="1532060" y="3171377"/>
            <a:chExt cx="6913563" cy="504050"/>
          </a:xfrm>
        </p:grpSpPr>
        <p:sp>
          <p:nvSpPr>
            <p:cNvPr id="19" name="Rounded Rectangle 18"/>
            <p:cNvSpPr/>
            <p:nvPr/>
          </p:nvSpPr>
          <p:spPr bwMode="auto">
            <a:xfrm>
              <a:off x="1532060" y="3171377"/>
              <a:ext cx="6913563" cy="504050"/>
            </a:xfrm>
            <a:prstGeom prst="roundRect">
              <a:avLst/>
            </a:prstGeom>
            <a:solidFill>
              <a:srgbClr val="F03C1E"/>
            </a:solidFill>
          </p:spPr>
          <p:style>
            <a:lnRef idx="0">
              <a:schemeClr val="accent6"/>
            </a:lnRef>
            <a:fillRef idx="3">
              <a:schemeClr val="accent6"/>
            </a:fillRef>
            <a:effectRef idx="3">
              <a:schemeClr val="accent6"/>
            </a:effectRef>
            <a:fontRef idx="minor">
              <a:schemeClr val="lt1"/>
            </a:fontRef>
          </p:style>
          <p:txBody>
            <a:bodyPr anchor="ctr"/>
            <a:lstStyle/>
            <a:p>
              <a:pPr>
                <a:defRPr/>
              </a:pPr>
              <a:r>
                <a:rPr lang="en-ZA" dirty="0">
                  <a:latin typeface="Arial Rounded MT Bold" pitchFamily="34" charset="0"/>
                </a:rPr>
                <a:t>Key Programme 2: Portable Power Systems</a:t>
              </a:r>
            </a:p>
          </p:txBody>
        </p:sp>
        <p:pic>
          <p:nvPicPr>
            <p:cNvPr id="11305" name="Picture 22"/>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04173" y="3247757"/>
              <a:ext cx="850974" cy="389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2" name="Group 5"/>
          <p:cNvGrpSpPr/>
          <p:nvPr/>
        </p:nvGrpSpPr>
        <p:grpSpPr>
          <a:xfrm>
            <a:off x="1532060" y="2577213"/>
            <a:ext cx="6913563" cy="504050"/>
            <a:chOff x="1532060" y="2576638"/>
            <a:chExt cx="6913563" cy="504050"/>
          </a:xfrm>
        </p:grpSpPr>
        <p:sp>
          <p:nvSpPr>
            <p:cNvPr id="9" name="Rounded Rectangle 8"/>
            <p:cNvSpPr/>
            <p:nvPr/>
          </p:nvSpPr>
          <p:spPr bwMode="auto">
            <a:xfrm>
              <a:off x="1532060" y="2576638"/>
              <a:ext cx="6913563" cy="504050"/>
            </a:xfrm>
            <a:prstGeom prst="roundRect">
              <a:avLst/>
            </a:prstGeom>
            <a:solidFill>
              <a:srgbClr val="F03C1E"/>
            </a:solidFill>
          </p:spPr>
          <p:style>
            <a:lnRef idx="0">
              <a:schemeClr val="accent6"/>
            </a:lnRef>
            <a:fillRef idx="3">
              <a:schemeClr val="accent6"/>
            </a:fillRef>
            <a:effectRef idx="3">
              <a:schemeClr val="accent6"/>
            </a:effectRef>
            <a:fontRef idx="minor">
              <a:schemeClr val="lt1"/>
            </a:fontRef>
          </p:style>
          <p:txBody>
            <a:bodyPr anchor="ctr"/>
            <a:lstStyle/>
            <a:p>
              <a:pPr>
                <a:defRPr/>
              </a:pPr>
              <a:r>
                <a:rPr lang="en-ZA" dirty="0">
                  <a:latin typeface="Arial Rounded MT Bold" pitchFamily="34" charset="0"/>
                </a:rPr>
                <a:t>Key Programme 1: Combined Heat and Power</a:t>
              </a:r>
            </a:p>
          </p:txBody>
        </p:sp>
        <p:pic>
          <p:nvPicPr>
            <p:cNvPr id="11306" name="Picture 23"/>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7490952" y="2639287"/>
              <a:ext cx="864195" cy="404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3" name="Group 11"/>
          <p:cNvGrpSpPr/>
          <p:nvPr/>
        </p:nvGrpSpPr>
        <p:grpSpPr>
          <a:xfrm>
            <a:off x="1532060" y="3755060"/>
            <a:ext cx="6913563" cy="504050"/>
            <a:chOff x="1532060" y="3754485"/>
            <a:chExt cx="6913563" cy="504050"/>
          </a:xfrm>
        </p:grpSpPr>
        <p:sp>
          <p:nvSpPr>
            <p:cNvPr id="20" name="Rounded Rectangle 19"/>
            <p:cNvSpPr/>
            <p:nvPr/>
          </p:nvSpPr>
          <p:spPr bwMode="auto">
            <a:xfrm>
              <a:off x="1532060" y="3754485"/>
              <a:ext cx="6913563" cy="504050"/>
            </a:xfrm>
            <a:prstGeom prst="roundRect">
              <a:avLst/>
            </a:prstGeom>
            <a:solidFill>
              <a:srgbClr val="F03C1E"/>
            </a:solidFill>
          </p:spPr>
          <p:style>
            <a:lnRef idx="0">
              <a:schemeClr val="accent6"/>
            </a:lnRef>
            <a:fillRef idx="3">
              <a:schemeClr val="accent6"/>
            </a:fillRef>
            <a:effectRef idx="3">
              <a:schemeClr val="accent6"/>
            </a:effectRef>
            <a:fontRef idx="minor">
              <a:schemeClr val="lt1"/>
            </a:fontRef>
          </p:style>
          <p:txBody>
            <a:bodyPr anchor="ctr"/>
            <a:lstStyle/>
            <a:p>
              <a:pPr>
                <a:defRPr/>
              </a:pPr>
              <a:r>
                <a:rPr lang="en-ZA" dirty="0">
                  <a:latin typeface="Arial Rounded MT Bold" pitchFamily="34" charset="0"/>
                </a:rPr>
                <a:t>Key Programme 3: Hydrogen Fuelled Vehicles</a:t>
              </a:r>
            </a:p>
          </p:txBody>
        </p:sp>
        <p:pic>
          <p:nvPicPr>
            <p:cNvPr id="11307" name="Picture 24"/>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7490951" y="3813626"/>
              <a:ext cx="864195" cy="404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4" name="Group 12"/>
          <p:cNvGrpSpPr/>
          <p:nvPr/>
        </p:nvGrpSpPr>
        <p:grpSpPr>
          <a:xfrm>
            <a:off x="1532060" y="4350353"/>
            <a:ext cx="6913563" cy="504050"/>
            <a:chOff x="1532060" y="4349778"/>
            <a:chExt cx="6913563" cy="504050"/>
          </a:xfrm>
        </p:grpSpPr>
        <p:sp>
          <p:nvSpPr>
            <p:cNvPr id="21" name="Rounded Rectangle 20"/>
            <p:cNvSpPr/>
            <p:nvPr/>
          </p:nvSpPr>
          <p:spPr bwMode="auto">
            <a:xfrm>
              <a:off x="1532060" y="4349778"/>
              <a:ext cx="6913563" cy="504050"/>
            </a:xfrm>
            <a:prstGeom prst="roundRect">
              <a:avLst/>
            </a:prstGeom>
            <a:solidFill>
              <a:srgbClr val="F03C1E"/>
            </a:solidFill>
          </p:spPr>
          <p:style>
            <a:lnRef idx="0">
              <a:schemeClr val="accent6"/>
            </a:lnRef>
            <a:fillRef idx="3">
              <a:schemeClr val="accent6"/>
            </a:fillRef>
            <a:effectRef idx="3">
              <a:schemeClr val="accent6"/>
            </a:effectRef>
            <a:fontRef idx="minor">
              <a:schemeClr val="lt1"/>
            </a:fontRef>
          </p:style>
          <p:txBody>
            <a:bodyPr anchor="ctr"/>
            <a:lstStyle/>
            <a:p>
              <a:pPr>
                <a:defRPr/>
              </a:pPr>
              <a:r>
                <a:rPr lang="en-ZA" dirty="0">
                  <a:latin typeface="Arial Rounded MT Bold" pitchFamily="34" charset="0"/>
                </a:rPr>
                <a:t>Key Programme 4: Hydrogen Filling Stations</a:t>
              </a:r>
            </a:p>
          </p:txBody>
        </p:sp>
        <p:pic>
          <p:nvPicPr>
            <p:cNvPr id="11308" name="Picture 25"/>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7504173" y="4424809"/>
              <a:ext cx="850975" cy="3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5" name="Group 14"/>
          <p:cNvGrpSpPr/>
          <p:nvPr/>
        </p:nvGrpSpPr>
        <p:grpSpPr>
          <a:xfrm>
            <a:off x="1532060" y="4961838"/>
            <a:ext cx="6913563" cy="504050"/>
            <a:chOff x="1532060" y="4961838"/>
            <a:chExt cx="6913563" cy="504050"/>
          </a:xfrm>
        </p:grpSpPr>
        <p:sp>
          <p:nvSpPr>
            <p:cNvPr id="22" name="Rounded Rectangle 21"/>
            <p:cNvSpPr/>
            <p:nvPr/>
          </p:nvSpPr>
          <p:spPr bwMode="auto">
            <a:xfrm>
              <a:off x="1532060" y="4961838"/>
              <a:ext cx="6913563" cy="504050"/>
            </a:xfrm>
            <a:prstGeom prst="roundRect">
              <a:avLst/>
            </a:prstGeom>
            <a:solidFill>
              <a:srgbClr val="F03C1E"/>
            </a:solidFill>
          </p:spPr>
          <p:style>
            <a:lnRef idx="0">
              <a:schemeClr val="accent6"/>
            </a:lnRef>
            <a:fillRef idx="3">
              <a:schemeClr val="accent6"/>
            </a:fillRef>
            <a:effectRef idx="3">
              <a:schemeClr val="accent6"/>
            </a:effectRef>
            <a:fontRef idx="minor">
              <a:schemeClr val="lt1"/>
            </a:fontRef>
          </p:style>
          <p:txBody>
            <a:bodyPr anchor="ctr"/>
            <a:lstStyle/>
            <a:p>
              <a:pPr>
                <a:defRPr/>
              </a:pPr>
              <a:r>
                <a:rPr lang="en-ZA" dirty="0">
                  <a:latin typeface="Arial Rounded MT Bold" pitchFamily="34" charset="0"/>
                </a:rPr>
                <a:t>Key Programme 5: Renewable H</a:t>
              </a:r>
              <a:r>
                <a:rPr lang="en-ZA" baseline="-25000" dirty="0">
                  <a:latin typeface="Arial Rounded MT Bold" pitchFamily="34" charset="0"/>
                </a:rPr>
                <a:t>2</a:t>
              </a:r>
              <a:r>
                <a:rPr lang="en-ZA" dirty="0">
                  <a:latin typeface="Arial Rounded MT Bold" pitchFamily="34" charset="0"/>
                </a:rPr>
                <a:t> Production</a:t>
              </a:r>
            </a:p>
          </p:txBody>
        </p:sp>
        <p:pic>
          <p:nvPicPr>
            <p:cNvPr id="11309" name="Picture 26"/>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7504172" y="5036869"/>
              <a:ext cx="850975" cy="3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288" name="Rectangle 47"/>
          <p:cNvSpPr>
            <a:spLocks noChangeArrowheads="1"/>
          </p:cNvSpPr>
          <p:nvPr/>
        </p:nvSpPr>
        <p:spPr bwMode="auto">
          <a:xfrm>
            <a:off x="1309688" y="1"/>
            <a:ext cx="8215312" cy="1000125"/>
          </a:xfrm>
          <a:prstGeom prst="rect">
            <a:avLst/>
          </a:prstGeom>
          <a:noFill/>
          <a:ln w="9525">
            <a:noFill/>
            <a:miter lim="800000"/>
            <a:headEnd/>
            <a:tailEnd/>
          </a:ln>
        </p:spPr>
        <p:txBody>
          <a:bodyPr anchor="ctr"/>
          <a:lstStyle/>
          <a:p>
            <a:pPr algn="ctr">
              <a:defRPr/>
            </a:pPr>
            <a:endParaRPr lang="en-US" sz="3200" b="1" dirty="0">
              <a:solidFill>
                <a:schemeClr val="bg1">
                  <a:lumMod val="95000"/>
                </a:schemeClr>
              </a:solidFill>
              <a:latin typeface="Gill Sans MT" pitchFamily="34" charset="0"/>
            </a:endParaRPr>
          </a:p>
        </p:txBody>
      </p:sp>
      <p:sp>
        <p:nvSpPr>
          <p:cNvPr id="5" name="Title 4"/>
          <p:cNvSpPr>
            <a:spLocks noGrp="1"/>
          </p:cNvSpPr>
          <p:nvPr>
            <p:ph type="title"/>
          </p:nvPr>
        </p:nvSpPr>
        <p:spPr>
          <a:xfrm>
            <a:off x="462553" y="153334"/>
            <a:ext cx="8590007" cy="357390"/>
          </a:xfrm>
        </p:spPr>
        <p:txBody>
          <a:bodyPr/>
          <a:lstStyle/>
          <a:p>
            <a:pPr algn="r"/>
            <a:r>
              <a:rPr lang="en-GB" sz="3200" dirty="0">
                <a:solidFill>
                  <a:schemeClr val="bg1"/>
                </a:solidFill>
              </a:rPr>
              <a:t>HySA R&amp;D </a:t>
            </a:r>
            <a:r>
              <a:rPr lang="en-GB" sz="3200" dirty="0" smtClean="0">
                <a:solidFill>
                  <a:schemeClr val="bg1"/>
                </a:solidFill>
              </a:rPr>
              <a:t>Programmes</a:t>
            </a:r>
            <a:endParaRPr lang="en-GB" sz="3200" dirty="0">
              <a:solidFill>
                <a:schemeClr val="bg1"/>
              </a:solidFill>
            </a:endParaRPr>
          </a:p>
        </p:txBody>
      </p:sp>
      <p:grpSp>
        <p:nvGrpSpPr>
          <p:cNvPr id="16" name="Group 35"/>
          <p:cNvGrpSpPr/>
          <p:nvPr/>
        </p:nvGrpSpPr>
        <p:grpSpPr>
          <a:xfrm>
            <a:off x="1331655" y="954654"/>
            <a:ext cx="7259638" cy="1486644"/>
            <a:chOff x="1331655" y="954654"/>
            <a:chExt cx="7259638" cy="1486644"/>
          </a:xfrm>
        </p:grpSpPr>
        <p:sp>
          <p:nvSpPr>
            <p:cNvPr id="37" name="Isosceles Triangle 36"/>
            <p:cNvSpPr/>
            <p:nvPr/>
          </p:nvSpPr>
          <p:spPr>
            <a:xfrm>
              <a:off x="1331655" y="954654"/>
              <a:ext cx="7259638" cy="1486644"/>
            </a:xfrm>
            <a:prstGeom prst="triangle">
              <a:avLst>
                <a:gd name="adj" fmla="val 49815"/>
              </a:avLst>
            </a:prstGeom>
            <a:solidFill>
              <a:schemeClr val="tx1">
                <a:lumMod val="50000"/>
                <a:lumOff val="50000"/>
              </a:schemeClr>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ZA" dirty="0"/>
            </a:p>
          </p:txBody>
        </p:sp>
        <p:pic>
          <p:nvPicPr>
            <p:cNvPr id="38" name="Picture 12"/>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3849810" y="1468074"/>
              <a:ext cx="2035175"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724610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9300755" cy="757646"/>
          </a:xfrm>
        </p:spPr>
        <p:txBody>
          <a:bodyPr/>
          <a:lstStyle/>
          <a:p>
            <a:pPr algn="r"/>
            <a:r>
              <a:rPr lang="en-GB" sz="2800" dirty="0" smtClean="0">
                <a:solidFill>
                  <a:schemeClr val="bg1"/>
                </a:solidFill>
                <a:latin typeface="Arial" pitchFamily="34" charset="0"/>
                <a:cs typeface="Arial" pitchFamily="34" charset="0"/>
              </a:rPr>
              <a:t>Effective R&amp;D delivers technologies from labs to market…</a:t>
            </a:r>
            <a:endParaRPr lang="en-GB" sz="2800" dirty="0">
              <a:solidFill>
                <a:schemeClr val="bg1"/>
              </a:solidFill>
              <a:latin typeface="Arial" pitchFamily="34" charset="0"/>
              <a:cs typeface="Arial" pitchFamily="34" charset="0"/>
            </a:endParaRPr>
          </a:p>
        </p:txBody>
      </p:sp>
      <p:sp>
        <p:nvSpPr>
          <p:cNvPr id="11" name="Content Placeholder 10"/>
          <p:cNvSpPr>
            <a:spLocks noGrp="1"/>
          </p:cNvSpPr>
          <p:nvPr>
            <p:ph idx="1"/>
          </p:nvPr>
        </p:nvSpPr>
        <p:spPr>
          <a:xfrm>
            <a:off x="465119" y="2097088"/>
            <a:ext cx="9100912" cy="3811587"/>
          </a:xfrm>
        </p:spPr>
        <p:txBody>
          <a:bodyPr/>
          <a:lstStyle/>
          <a:p>
            <a:pPr marL="270000" indent="-270000">
              <a:spcAft>
                <a:spcPts val="600"/>
              </a:spcAft>
              <a:buClr>
                <a:srgbClr val="00384B"/>
              </a:buClr>
              <a:buSzPct val="75000"/>
            </a:pPr>
            <a:r>
              <a:rPr lang="en-GB" dirty="0" smtClean="0">
                <a:latin typeface="Arial" pitchFamily="34" charset="0"/>
                <a:cs typeface="Arial" pitchFamily="34" charset="0"/>
              </a:rPr>
              <a:t>DST’s RDI Programmes are </a:t>
            </a:r>
            <a:r>
              <a:rPr lang="en-GB" b="1" dirty="0" smtClean="0">
                <a:latin typeface="Arial" pitchFamily="34" charset="0"/>
                <a:cs typeface="Arial" pitchFamily="34" charset="0"/>
              </a:rPr>
              <a:t>explicitly directed towards market </a:t>
            </a:r>
            <a:br>
              <a:rPr lang="en-GB" b="1" dirty="0" smtClean="0">
                <a:latin typeface="Arial" pitchFamily="34" charset="0"/>
                <a:cs typeface="Arial" pitchFamily="34" charset="0"/>
              </a:rPr>
            </a:br>
            <a:r>
              <a:rPr lang="en-GB" dirty="0" smtClean="0">
                <a:latin typeface="Arial" pitchFamily="34" charset="0"/>
                <a:cs typeface="Arial" pitchFamily="34" charset="0"/>
              </a:rPr>
              <a:t>from the outset, and focused delivering on socio-economic impact</a:t>
            </a:r>
          </a:p>
          <a:p>
            <a:pPr marL="270000" indent="-270000">
              <a:spcAft>
                <a:spcPts val="600"/>
              </a:spcAft>
              <a:buClr>
                <a:srgbClr val="00384B"/>
              </a:buClr>
              <a:buSzPct val="75000"/>
            </a:pPr>
            <a:r>
              <a:rPr lang="en-GB" b="1" dirty="0" smtClean="0">
                <a:latin typeface="Arial" pitchFamily="34" charset="0"/>
                <a:cs typeface="Arial" pitchFamily="34" charset="0"/>
              </a:rPr>
              <a:t>Technology Readiness Level </a:t>
            </a:r>
            <a:r>
              <a:rPr lang="en-GB" dirty="0" smtClean="0">
                <a:latin typeface="Arial" pitchFamily="34" charset="0"/>
                <a:cs typeface="Arial" pitchFamily="34" charset="0"/>
              </a:rPr>
              <a:t>(output) at each stage is of relevance and value to particular research or commercialisation units</a:t>
            </a:r>
          </a:p>
          <a:p>
            <a:pPr marL="270000" indent="-270000">
              <a:spcAft>
                <a:spcPts val="600"/>
              </a:spcAft>
              <a:buClr>
                <a:srgbClr val="00384B"/>
              </a:buClr>
              <a:buSzPct val="75000"/>
            </a:pPr>
            <a:r>
              <a:rPr lang="en-GB" dirty="0" smtClean="0">
                <a:latin typeface="Arial" pitchFamily="34" charset="0"/>
                <a:cs typeface="Arial" pitchFamily="34" charset="0"/>
              </a:rPr>
              <a:t>Early identification and </a:t>
            </a:r>
            <a:r>
              <a:rPr lang="en-GB" b="1" dirty="0" smtClean="0">
                <a:latin typeface="Arial" pitchFamily="34" charset="0"/>
                <a:cs typeface="Arial" pitchFamily="34" charset="0"/>
              </a:rPr>
              <a:t>active targeting of partners</a:t>
            </a:r>
            <a:r>
              <a:rPr lang="en-GB" dirty="0" smtClean="0">
                <a:latin typeface="Arial" pitchFamily="34" charset="0"/>
                <a:cs typeface="Arial" pitchFamily="34" charset="0"/>
              </a:rPr>
              <a:t> with structured participation opportunities at each stage: IP creation, technology </a:t>
            </a:r>
            <a:br>
              <a:rPr lang="en-GB" dirty="0" smtClean="0">
                <a:latin typeface="Arial" pitchFamily="34" charset="0"/>
                <a:cs typeface="Arial" pitchFamily="34" charset="0"/>
              </a:rPr>
            </a:br>
            <a:r>
              <a:rPr lang="en-GB" dirty="0" smtClean="0">
                <a:latin typeface="Arial" pitchFamily="34" charset="0"/>
                <a:cs typeface="Arial" pitchFamily="34" charset="0"/>
              </a:rPr>
              <a:t>co-development, investment in pilots and scale-up, licensing, ventures</a:t>
            </a:r>
          </a:p>
          <a:p>
            <a:pPr marL="270000" indent="-270000">
              <a:spcAft>
                <a:spcPts val="600"/>
              </a:spcAft>
              <a:buClr>
                <a:srgbClr val="00384B"/>
              </a:buClr>
              <a:buSzPct val="75000"/>
            </a:pPr>
            <a:r>
              <a:rPr lang="en-GB" b="1" dirty="0" smtClean="0">
                <a:latin typeface="Arial" pitchFamily="34" charset="0"/>
                <a:cs typeface="Arial" pitchFamily="34" charset="0"/>
              </a:rPr>
              <a:t>Partnerships </a:t>
            </a:r>
            <a:r>
              <a:rPr lang="en-GB" dirty="0" smtClean="0">
                <a:latin typeface="Arial" pitchFamily="34" charset="0"/>
                <a:cs typeface="Arial" pitchFamily="34" charset="0"/>
              </a:rPr>
              <a:t>at National, International and Inter-Government levels </a:t>
            </a:r>
            <a:br>
              <a:rPr lang="en-GB" dirty="0" smtClean="0">
                <a:latin typeface="Arial" pitchFamily="34" charset="0"/>
                <a:cs typeface="Arial" pitchFamily="34" charset="0"/>
              </a:rPr>
            </a:br>
            <a:r>
              <a:rPr lang="en-GB" dirty="0" smtClean="0">
                <a:latin typeface="Arial" pitchFamily="34" charset="0"/>
                <a:cs typeface="Arial" pitchFamily="34" charset="0"/>
              </a:rPr>
              <a:t>(South Africa is a member of IPHE, which promotes development and use of HFCT)</a:t>
            </a:r>
          </a:p>
          <a:p>
            <a:pPr marL="270000" indent="-270000">
              <a:spcAft>
                <a:spcPts val="600"/>
              </a:spcAft>
              <a:buClr>
                <a:srgbClr val="00384B"/>
              </a:buClr>
              <a:buSzPct val="75000"/>
            </a:pPr>
            <a:r>
              <a:rPr lang="en-GB" b="1" dirty="0" smtClean="0">
                <a:latin typeface="Arial" pitchFamily="34" charset="0"/>
                <a:cs typeface="Arial" pitchFamily="34" charset="0"/>
              </a:rPr>
              <a:t>Technology transfer initiatives harmonised </a:t>
            </a:r>
            <a:r>
              <a:rPr lang="en-GB" dirty="0" smtClean="0">
                <a:latin typeface="Arial" pitchFamily="34" charset="0"/>
                <a:cs typeface="Arial" pitchFamily="34" charset="0"/>
              </a:rPr>
              <a:t>with mandates and scope of other channels to market (commercialisation, investment)</a:t>
            </a:r>
            <a:endParaRPr lang="en-GB" dirty="0">
              <a:latin typeface="Arial" pitchFamily="34" charset="0"/>
              <a:cs typeface="Arial" pitchFamily="34" charset="0"/>
            </a:endParaRPr>
          </a:p>
        </p:txBody>
      </p:sp>
      <p:grpSp>
        <p:nvGrpSpPr>
          <p:cNvPr id="2" name="Group 11"/>
          <p:cNvGrpSpPr/>
          <p:nvPr/>
        </p:nvGrpSpPr>
        <p:grpSpPr>
          <a:xfrm>
            <a:off x="476250" y="1232306"/>
            <a:ext cx="8999220" cy="694773"/>
            <a:chOff x="465119" y="1001946"/>
            <a:chExt cx="8999220" cy="694773"/>
          </a:xfrm>
        </p:grpSpPr>
        <p:sp>
          <p:nvSpPr>
            <p:cNvPr id="5" name="Chevron 4"/>
            <p:cNvSpPr>
              <a:spLocks/>
            </p:cNvSpPr>
            <p:nvPr/>
          </p:nvSpPr>
          <p:spPr>
            <a:xfrm>
              <a:off x="465119" y="1001946"/>
              <a:ext cx="2006070" cy="694773"/>
            </a:xfrm>
            <a:prstGeom prst="chevron">
              <a:avLst/>
            </a:prstGeom>
            <a:solidFill>
              <a:srgbClr val="00B0F0">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nchorCtr="1"/>
            <a:lstStyle/>
            <a:p>
              <a:pPr algn="ctr">
                <a:spcBef>
                  <a:spcPct val="50000"/>
                </a:spcBef>
              </a:pPr>
              <a:r>
                <a:rPr lang="en-US" sz="1400" b="1" dirty="0" smtClean="0">
                  <a:solidFill>
                    <a:prstClr val="white"/>
                  </a:solidFill>
                  <a:latin typeface="+mn-lt"/>
                </a:rPr>
                <a:t>Basic</a:t>
              </a:r>
              <a:br>
                <a:rPr lang="en-US" sz="1400" b="1" dirty="0" smtClean="0">
                  <a:solidFill>
                    <a:prstClr val="white"/>
                  </a:solidFill>
                  <a:latin typeface="+mn-lt"/>
                </a:rPr>
              </a:br>
              <a:r>
                <a:rPr lang="en-US" sz="1400" b="1" dirty="0" smtClean="0">
                  <a:solidFill>
                    <a:prstClr val="white"/>
                  </a:solidFill>
                  <a:latin typeface="+mn-lt"/>
                </a:rPr>
                <a:t>Research</a:t>
              </a:r>
              <a:endParaRPr lang="en-US" sz="1400" b="1" dirty="0">
                <a:solidFill>
                  <a:prstClr val="white"/>
                </a:solidFill>
                <a:latin typeface="+mn-lt"/>
              </a:endParaRPr>
            </a:p>
          </p:txBody>
        </p:sp>
        <p:sp>
          <p:nvSpPr>
            <p:cNvPr id="6" name="Chevron 5"/>
            <p:cNvSpPr>
              <a:spLocks/>
            </p:cNvSpPr>
            <p:nvPr/>
          </p:nvSpPr>
          <p:spPr>
            <a:xfrm>
              <a:off x="2213407" y="1001946"/>
              <a:ext cx="2006070" cy="694773"/>
            </a:xfrm>
            <a:prstGeom prst="chevron">
              <a:avLst/>
            </a:prstGeom>
            <a:solidFill>
              <a:srgbClr val="00B0F0">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nchorCtr="1"/>
            <a:lstStyle/>
            <a:p>
              <a:pPr algn="ctr">
                <a:spcBef>
                  <a:spcPct val="50000"/>
                </a:spcBef>
              </a:pPr>
              <a:r>
                <a:rPr lang="en-US" sz="1400" b="1" dirty="0">
                  <a:solidFill>
                    <a:prstClr val="white"/>
                  </a:solidFill>
                  <a:latin typeface="+mn-lt"/>
                </a:rPr>
                <a:t>Applied </a:t>
              </a:r>
              <a:r>
                <a:rPr lang="en-US" sz="1400" b="1" dirty="0" smtClean="0">
                  <a:solidFill>
                    <a:prstClr val="white"/>
                  </a:solidFill>
                  <a:latin typeface="+mn-lt"/>
                </a:rPr>
                <a:t>Research</a:t>
              </a:r>
              <a:br>
                <a:rPr lang="en-US" sz="1400" b="1" dirty="0" smtClean="0">
                  <a:solidFill>
                    <a:prstClr val="white"/>
                  </a:solidFill>
                  <a:latin typeface="+mn-lt"/>
                </a:rPr>
              </a:br>
              <a:r>
                <a:rPr lang="en-US" sz="1400" b="1" dirty="0" smtClean="0">
                  <a:solidFill>
                    <a:prstClr val="white"/>
                  </a:solidFill>
                  <a:latin typeface="+mn-lt"/>
                </a:rPr>
                <a:t>Develop</a:t>
              </a:r>
              <a:r>
                <a:rPr lang="en-US" sz="1400" b="1" dirty="0">
                  <a:solidFill>
                    <a:prstClr val="white"/>
                  </a:solidFill>
                  <a:latin typeface="+mn-lt"/>
                </a:rPr>
                <a:t>, Test</a:t>
              </a:r>
            </a:p>
          </p:txBody>
        </p:sp>
        <p:sp>
          <p:nvSpPr>
            <p:cNvPr id="7" name="Chevron 6"/>
            <p:cNvSpPr>
              <a:spLocks/>
            </p:cNvSpPr>
            <p:nvPr/>
          </p:nvSpPr>
          <p:spPr>
            <a:xfrm>
              <a:off x="3961695" y="1001946"/>
              <a:ext cx="2006070" cy="694773"/>
            </a:xfrm>
            <a:prstGeom prst="chevron">
              <a:avLst/>
            </a:prstGeom>
            <a:solidFill>
              <a:srgbClr val="00B0F0">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nchorCtr="1"/>
            <a:lstStyle/>
            <a:p>
              <a:pPr algn="ctr">
                <a:spcBef>
                  <a:spcPct val="50000"/>
                </a:spcBef>
              </a:pPr>
              <a:r>
                <a:rPr lang="en-US" sz="1400" b="1" dirty="0" smtClean="0">
                  <a:solidFill>
                    <a:prstClr val="white"/>
                  </a:solidFill>
                  <a:latin typeface="+mn-lt"/>
                </a:rPr>
                <a:t>Demonstrate</a:t>
              </a:r>
              <a:br>
                <a:rPr lang="en-US" sz="1400" b="1" dirty="0" smtClean="0">
                  <a:solidFill>
                    <a:prstClr val="white"/>
                  </a:solidFill>
                  <a:latin typeface="+mn-lt"/>
                </a:rPr>
              </a:br>
              <a:r>
                <a:rPr lang="en-US" sz="1400" b="1" dirty="0" smtClean="0">
                  <a:solidFill>
                    <a:prstClr val="white"/>
                  </a:solidFill>
                  <a:latin typeface="+mn-lt"/>
                </a:rPr>
                <a:t>Concept</a:t>
              </a:r>
              <a:endParaRPr lang="en-GB" sz="1400" b="1" dirty="0">
                <a:solidFill>
                  <a:prstClr val="white"/>
                </a:solidFill>
                <a:latin typeface="+mn-lt"/>
              </a:endParaRPr>
            </a:p>
          </p:txBody>
        </p:sp>
        <p:sp>
          <p:nvSpPr>
            <p:cNvPr id="8" name="Chevron 7"/>
            <p:cNvSpPr>
              <a:spLocks/>
            </p:cNvSpPr>
            <p:nvPr/>
          </p:nvSpPr>
          <p:spPr>
            <a:xfrm>
              <a:off x="5709983" y="1001946"/>
              <a:ext cx="2006070" cy="694773"/>
            </a:xfrm>
            <a:prstGeom prst="chevron">
              <a:avLst/>
            </a:prstGeom>
            <a:solidFill>
              <a:srgbClr val="00B0F0">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nchorCtr="1"/>
            <a:lstStyle/>
            <a:p>
              <a:pPr algn="ctr">
                <a:spcBef>
                  <a:spcPct val="50000"/>
                </a:spcBef>
              </a:pPr>
              <a:r>
                <a:rPr lang="en-US" sz="1400" b="1" dirty="0" smtClean="0">
                  <a:solidFill>
                    <a:prstClr val="white"/>
                  </a:solidFill>
                  <a:latin typeface="+mn-lt"/>
                </a:rPr>
                <a:t>Engineering,</a:t>
              </a:r>
              <a:br>
                <a:rPr lang="en-US" sz="1400" b="1" dirty="0" smtClean="0">
                  <a:solidFill>
                    <a:prstClr val="white"/>
                  </a:solidFill>
                  <a:latin typeface="+mn-lt"/>
                </a:rPr>
              </a:br>
              <a:r>
                <a:rPr lang="en-US" sz="1400" b="1" dirty="0" smtClean="0">
                  <a:solidFill>
                    <a:prstClr val="white"/>
                  </a:solidFill>
                  <a:latin typeface="+mn-lt"/>
                </a:rPr>
                <a:t>Pilot</a:t>
              </a:r>
              <a:endParaRPr lang="en-GB" sz="1400" b="1" dirty="0">
                <a:solidFill>
                  <a:prstClr val="white"/>
                </a:solidFill>
                <a:latin typeface="+mn-lt"/>
              </a:endParaRPr>
            </a:p>
          </p:txBody>
        </p:sp>
        <p:sp>
          <p:nvSpPr>
            <p:cNvPr id="9" name="Chevron 8"/>
            <p:cNvSpPr>
              <a:spLocks/>
            </p:cNvSpPr>
            <p:nvPr/>
          </p:nvSpPr>
          <p:spPr>
            <a:xfrm>
              <a:off x="7458269" y="1001946"/>
              <a:ext cx="2006070" cy="694773"/>
            </a:xfrm>
            <a:prstGeom prst="chevron">
              <a:avLst/>
            </a:prstGeom>
            <a:solidFill>
              <a:srgbClr val="00B0F0">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nchorCtr="1"/>
            <a:lstStyle/>
            <a:p>
              <a:pPr algn="ctr">
                <a:spcBef>
                  <a:spcPct val="50000"/>
                </a:spcBef>
              </a:pPr>
              <a:r>
                <a:rPr lang="en-US" sz="1400" b="1" dirty="0" smtClean="0">
                  <a:solidFill>
                    <a:prstClr val="white"/>
                  </a:solidFill>
                  <a:latin typeface="+mn-lt"/>
                </a:rPr>
                <a:t>Upscale,</a:t>
              </a:r>
              <a:br>
                <a:rPr lang="en-US" sz="1400" b="1" dirty="0" smtClean="0">
                  <a:solidFill>
                    <a:prstClr val="white"/>
                  </a:solidFill>
                  <a:latin typeface="+mn-lt"/>
                </a:rPr>
              </a:br>
              <a:r>
                <a:rPr lang="en-GB" sz="1400" b="1" dirty="0" smtClean="0">
                  <a:solidFill>
                    <a:prstClr val="white"/>
                  </a:solidFill>
                  <a:latin typeface="+mn-lt"/>
                </a:rPr>
                <a:t>Commercialise</a:t>
              </a:r>
              <a:endParaRPr lang="en-GB" sz="1400" b="1" dirty="0">
                <a:solidFill>
                  <a:prstClr val="white"/>
                </a:solidFill>
                <a:latin typeface="+mn-lt"/>
              </a:endParaRPr>
            </a:p>
          </p:txBody>
        </p:sp>
      </p:grpSp>
      <p:sp>
        <p:nvSpPr>
          <p:cNvPr id="13" name="Rectangle 5"/>
          <p:cNvSpPr>
            <a:spLocks noChangeArrowheads="1"/>
          </p:cNvSpPr>
          <p:nvPr/>
        </p:nvSpPr>
        <p:spPr bwMode="auto">
          <a:xfrm>
            <a:off x="487952" y="897397"/>
            <a:ext cx="901006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ZA" b="1" dirty="0" smtClean="0">
                <a:solidFill>
                  <a:srgbClr val="00384B"/>
                </a:solidFill>
              </a:rPr>
              <a:t>Outcomes and Impact-driven R&amp;D and Technology Transfer </a:t>
            </a:r>
            <a:endParaRPr lang="en-US" dirty="0">
              <a:solidFill>
                <a:srgbClr val="00384B"/>
              </a:solidFill>
            </a:endParaRPr>
          </a:p>
        </p:txBody>
      </p:sp>
    </p:spTree>
    <p:extLst>
      <p:ext uri="{BB962C8B-B14F-4D97-AF65-F5344CB8AC3E}">
        <p14:creationId xmlns:p14="http://schemas.microsoft.com/office/powerpoint/2010/main" xmlns="" val="30859467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53" y="153334"/>
            <a:ext cx="8681447" cy="357390"/>
          </a:xfrm>
        </p:spPr>
        <p:txBody>
          <a:bodyPr/>
          <a:lstStyle/>
          <a:p>
            <a:pPr algn="r"/>
            <a:r>
              <a:rPr lang="en-ZA" sz="3200" dirty="0" smtClean="0">
                <a:solidFill>
                  <a:schemeClr val="bg1"/>
                </a:solidFill>
                <a:latin typeface="Arial" pitchFamily="34" charset="0"/>
                <a:cs typeface="Arial" pitchFamily="34" charset="0"/>
              </a:rPr>
              <a:t>Performance Indicators</a:t>
            </a:r>
            <a:endParaRPr sz="3200">
              <a:solidFill>
                <a:schemeClr val="bg1"/>
              </a:solidFill>
              <a:latin typeface="Arial" pitchFamily="34" charset="0"/>
              <a:cs typeface="Arial" pitchFamily="34" charset="0"/>
            </a:endParaRPr>
          </a:p>
        </p:txBody>
      </p:sp>
      <p:sp>
        <p:nvSpPr>
          <p:cNvPr id="3" name="Rectangle 2"/>
          <p:cNvSpPr/>
          <p:nvPr/>
        </p:nvSpPr>
        <p:spPr>
          <a:xfrm>
            <a:off x="422033" y="945930"/>
            <a:ext cx="9151814" cy="4739759"/>
          </a:xfrm>
          <a:prstGeom prst="rect">
            <a:avLst/>
          </a:prstGeom>
        </p:spPr>
        <p:txBody>
          <a:bodyPr wrap="square">
            <a:spAutoFit/>
          </a:bodyPr>
          <a:lstStyle/>
          <a:p>
            <a:pPr marL="270000" indent="-270000" eaLnBrk="0" hangingPunct="0">
              <a:spcAft>
                <a:spcPts val="600"/>
              </a:spcAft>
              <a:buClr>
                <a:srgbClr val="00384B"/>
              </a:buClr>
              <a:buSzPct val="75000"/>
              <a:buFont typeface="Wingdings 3" pitchFamily="18" charset="2"/>
              <a:buChar char=""/>
            </a:pPr>
            <a:r>
              <a:rPr lang="en-GB" sz="2400" dirty="0" smtClean="0">
                <a:solidFill>
                  <a:srgbClr val="00384B"/>
                </a:solidFill>
                <a:latin typeface="Arial" pitchFamily="34" charset="0"/>
              </a:rPr>
              <a:t>Technology Development</a:t>
            </a:r>
          </a:p>
          <a:p>
            <a:pPr marL="658938" lvl="1" indent="-270000" eaLnBrk="0" hangingPunct="0">
              <a:spcAft>
                <a:spcPts val="600"/>
              </a:spcAft>
              <a:buClr>
                <a:srgbClr val="00384B"/>
              </a:buClr>
              <a:buSzPct val="75000"/>
              <a:buFont typeface="Wingdings" pitchFamily="2" charset="2"/>
              <a:buChar char="§"/>
            </a:pPr>
            <a:r>
              <a:rPr lang="en-GB" sz="2200" dirty="0" smtClean="0">
                <a:solidFill>
                  <a:srgbClr val="00384B"/>
                </a:solidFill>
                <a:latin typeface="Arial" pitchFamily="34" charset="0"/>
              </a:rPr>
              <a:t>Demonstrators and Prototypes</a:t>
            </a:r>
          </a:p>
          <a:p>
            <a:pPr marL="270000" indent="-270000" eaLnBrk="0" hangingPunct="0">
              <a:spcAft>
                <a:spcPts val="600"/>
              </a:spcAft>
              <a:buClr>
                <a:srgbClr val="00384B"/>
              </a:buClr>
              <a:buSzPct val="75000"/>
              <a:buFont typeface="Wingdings 3" pitchFamily="18" charset="2"/>
              <a:buChar char=""/>
            </a:pPr>
            <a:r>
              <a:rPr lang="en-GB" sz="2400" dirty="0" smtClean="0">
                <a:solidFill>
                  <a:srgbClr val="00384B"/>
                </a:solidFill>
                <a:latin typeface="Arial" pitchFamily="34" charset="0"/>
              </a:rPr>
              <a:t>Knowledge Generation</a:t>
            </a:r>
          </a:p>
          <a:p>
            <a:pPr marL="658938" lvl="1" indent="-270000" eaLnBrk="0" hangingPunct="0">
              <a:spcAft>
                <a:spcPts val="600"/>
              </a:spcAft>
              <a:buClr>
                <a:srgbClr val="00384B"/>
              </a:buClr>
              <a:buSzPct val="75000"/>
              <a:buFont typeface="Wingdings" pitchFamily="2" charset="2"/>
              <a:buChar char="§"/>
            </a:pPr>
            <a:r>
              <a:rPr lang="en-ZA" sz="2200" dirty="0" smtClean="0">
                <a:solidFill>
                  <a:srgbClr val="00384B"/>
                </a:solidFill>
                <a:latin typeface="Arial" pitchFamily="34" charset="0"/>
              </a:rPr>
              <a:t>Publications, Patents</a:t>
            </a:r>
            <a:endParaRPr lang="en-GB" sz="2200" dirty="0" smtClean="0">
              <a:solidFill>
                <a:srgbClr val="00384B"/>
              </a:solidFill>
              <a:latin typeface="Arial" pitchFamily="34" charset="0"/>
            </a:endParaRPr>
          </a:p>
          <a:p>
            <a:pPr marL="270000" indent="-270000" eaLnBrk="0" hangingPunct="0">
              <a:spcAft>
                <a:spcPts val="600"/>
              </a:spcAft>
              <a:buClr>
                <a:srgbClr val="00384B"/>
              </a:buClr>
              <a:buSzPct val="75000"/>
              <a:buFont typeface="Wingdings 3" pitchFamily="18" charset="2"/>
              <a:buChar char=""/>
            </a:pPr>
            <a:r>
              <a:rPr lang="en-GB" sz="2400" dirty="0" smtClean="0">
                <a:solidFill>
                  <a:srgbClr val="00384B"/>
                </a:solidFill>
                <a:latin typeface="Arial" pitchFamily="34" charset="0"/>
              </a:rPr>
              <a:t>Human Capital Development</a:t>
            </a:r>
          </a:p>
          <a:p>
            <a:pPr marL="658938" lvl="1" indent="-270000" eaLnBrk="0" hangingPunct="0">
              <a:spcAft>
                <a:spcPts val="600"/>
              </a:spcAft>
              <a:buClr>
                <a:srgbClr val="00384B"/>
              </a:buClr>
              <a:buSzPct val="75000"/>
              <a:buFont typeface="Wingdings" pitchFamily="2" charset="2"/>
              <a:buChar char="§"/>
            </a:pPr>
            <a:r>
              <a:rPr lang="en-ZA" sz="2200" dirty="0" smtClean="0">
                <a:solidFill>
                  <a:srgbClr val="00384B"/>
                </a:solidFill>
                <a:latin typeface="Arial" pitchFamily="34" charset="0"/>
              </a:rPr>
              <a:t>PhDs and MSc graduates </a:t>
            </a:r>
            <a:endParaRPr lang="en-GB" sz="2200" dirty="0" smtClean="0">
              <a:solidFill>
                <a:srgbClr val="00384B"/>
              </a:solidFill>
              <a:latin typeface="Arial" pitchFamily="34" charset="0"/>
            </a:endParaRPr>
          </a:p>
          <a:p>
            <a:pPr marL="270000" indent="-270000" eaLnBrk="0" hangingPunct="0">
              <a:spcAft>
                <a:spcPts val="600"/>
              </a:spcAft>
              <a:buClr>
                <a:srgbClr val="00384B"/>
              </a:buClr>
              <a:buSzPct val="75000"/>
              <a:buFont typeface="Wingdings 3" pitchFamily="18" charset="2"/>
              <a:buChar char=""/>
            </a:pPr>
            <a:r>
              <a:rPr lang="en-GB" sz="2400" dirty="0" smtClean="0">
                <a:solidFill>
                  <a:srgbClr val="00384B"/>
                </a:solidFill>
                <a:latin typeface="Arial" pitchFamily="34" charset="0"/>
              </a:rPr>
              <a:t>Strategic Partnerships</a:t>
            </a:r>
          </a:p>
          <a:p>
            <a:pPr marL="658938" lvl="1" indent="-270000" eaLnBrk="0" hangingPunct="0">
              <a:spcAft>
                <a:spcPts val="600"/>
              </a:spcAft>
              <a:buClr>
                <a:srgbClr val="00384B"/>
              </a:buClr>
              <a:buSzPct val="75000"/>
              <a:buFont typeface="Wingdings" pitchFamily="2" charset="2"/>
              <a:buChar char="§"/>
            </a:pPr>
            <a:r>
              <a:rPr lang="en-ZA" sz="2200" dirty="0" smtClean="0">
                <a:solidFill>
                  <a:srgbClr val="00384B"/>
                </a:solidFill>
                <a:latin typeface="Arial" pitchFamily="34" charset="0"/>
              </a:rPr>
              <a:t>Public and Private Sector Investments, collaborations</a:t>
            </a:r>
            <a:endParaRPr lang="en-GB" sz="2200" dirty="0" smtClean="0">
              <a:solidFill>
                <a:srgbClr val="00384B"/>
              </a:solidFill>
              <a:latin typeface="Arial" pitchFamily="34" charset="0"/>
            </a:endParaRPr>
          </a:p>
          <a:p>
            <a:pPr marL="270000" indent="-270000" eaLnBrk="0" hangingPunct="0">
              <a:spcAft>
                <a:spcPts val="600"/>
              </a:spcAft>
              <a:buClr>
                <a:srgbClr val="00384B"/>
              </a:buClr>
              <a:buSzPct val="75000"/>
              <a:buFont typeface="Wingdings 3" pitchFamily="18" charset="2"/>
              <a:buChar char=""/>
            </a:pPr>
            <a:r>
              <a:rPr lang="en-GB" sz="2400" dirty="0" smtClean="0">
                <a:solidFill>
                  <a:srgbClr val="00384B"/>
                </a:solidFill>
                <a:latin typeface="Arial" pitchFamily="34" charset="0"/>
              </a:rPr>
              <a:t>Commercialisation</a:t>
            </a:r>
          </a:p>
          <a:p>
            <a:pPr marL="658938" lvl="1" indent="-270000" eaLnBrk="0" hangingPunct="0">
              <a:spcAft>
                <a:spcPts val="600"/>
              </a:spcAft>
              <a:buClr>
                <a:srgbClr val="00384B"/>
              </a:buClr>
              <a:buSzPct val="75000"/>
              <a:buFont typeface="Wingdings" pitchFamily="2" charset="2"/>
              <a:buChar char="§"/>
            </a:pPr>
            <a:r>
              <a:rPr lang="en-ZA" sz="2200" dirty="0" smtClean="0">
                <a:solidFill>
                  <a:srgbClr val="00384B"/>
                </a:solidFill>
                <a:latin typeface="Arial" pitchFamily="34" charset="0"/>
              </a:rPr>
              <a:t>Pilot Plants</a:t>
            </a:r>
          </a:p>
          <a:p>
            <a:pPr marL="658938" lvl="1" indent="-270000" eaLnBrk="0" hangingPunct="0">
              <a:spcAft>
                <a:spcPts val="600"/>
              </a:spcAft>
              <a:buClr>
                <a:srgbClr val="00384B"/>
              </a:buClr>
              <a:buSzPct val="75000"/>
              <a:buFont typeface="Wingdings" pitchFamily="2" charset="2"/>
              <a:buChar char="§"/>
            </a:pPr>
            <a:r>
              <a:rPr lang="en-ZA" sz="2200" dirty="0" smtClean="0">
                <a:solidFill>
                  <a:srgbClr val="00384B"/>
                </a:solidFill>
                <a:latin typeface="Arial" pitchFamily="34" charset="0"/>
              </a:rPr>
              <a:t>Spin-off companies</a:t>
            </a:r>
            <a:endParaRPr lang="en-GB" sz="2200" dirty="0" smtClean="0">
              <a:solidFill>
                <a:srgbClr val="00384B"/>
              </a:solidFill>
              <a:latin typeface="Arial" pitchFamily="34" charset="0"/>
            </a:endParaRP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063750" y="136526"/>
            <a:ext cx="7106376" cy="487363"/>
          </a:xfrm>
        </p:spPr>
        <p:txBody>
          <a:bodyPr/>
          <a:lstStyle/>
          <a:p>
            <a:pPr algn="r"/>
            <a:r>
              <a:rPr lang="en-ZA" sz="3200" dirty="0" smtClean="0">
                <a:solidFill>
                  <a:schemeClr val="bg1"/>
                </a:solidFill>
                <a:latin typeface="Arial" pitchFamily="34" charset="0"/>
                <a:cs typeface="Arial" pitchFamily="34" charset="0"/>
              </a:rPr>
              <a:t>National Investments</a:t>
            </a:r>
            <a:endParaRPr lang="en-GB" sz="3200" dirty="0" smtClean="0">
              <a:solidFill>
                <a:schemeClr val="bg1"/>
              </a:solidFill>
              <a:latin typeface="Arial" pitchFamily="34" charset="0"/>
              <a:cs typeface="Arial" pitchFamily="34" charset="0"/>
            </a:endParaRPr>
          </a:p>
        </p:txBody>
      </p:sp>
      <p:sp>
        <p:nvSpPr>
          <p:cNvPr id="5123" name="Content Placeholder 2"/>
          <p:cNvSpPr>
            <a:spLocks noGrp="1"/>
          </p:cNvSpPr>
          <p:nvPr>
            <p:ph idx="1"/>
          </p:nvPr>
        </p:nvSpPr>
        <p:spPr>
          <a:xfrm>
            <a:off x="247650" y="867508"/>
            <a:ext cx="9493250" cy="5306646"/>
          </a:xfrm>
        </p:spPr>
        <p:txBody>
          <a:bodyPr/>
          <a:lstStyle/>
          <a:p>
            <a:pPr>
              <a:buFont typeface="Arial" pitchFamily="34" charset="0"/>
              <a:buNone/>
            </a:pPr>
            <a:r>
              <a:rPr lang="en-ZA" sz="1800" b="1" dirty="0" smtClean="0">
                <a:latin typeface="Arial" pitchFamily="34" charset="0"/>
                <a:cs typeface="Arial" pitchFamily="34" charset="0"/>
              </a:rPr>
              <a:t>Budgets</a:t>
            </a:r>
          </a:p>
          <a:p>
            <a:pPr>
              <a:buClrTx/>
            </a:pPr>
            <a:r>
              <a:rPr lang="en-ZA" sz="1800" dirty="0" smtClean="0">
                <a:latin typeface="Arial" pitchFamily="34" charset="0"/>
                <a:cs typeface="Arial" pitchFamily="34" charset="0"/>
              </a:rPr>
              <a:t>Govt has spent about R500 million since inception of Programme</a:t>
            </a:r>
          </a:p>
          <a:p>
            <a:pPr>
              <a:buClrTx/>
            </a:pPr>
            <a:r>
              <a:rPr lang="en-ZA" sz="1800" dirty="0" smtClean="0">
                <a:latin typeface="Arial" pitchFamily="34" charset="0"/>
                <a:cs typeface="Arial" pitchFamily="34" charset="0"/>
              </a:rPr>
              <a:t>Current budget for the 2014-15 FY is  R74.8 million </a:t>
            </a:r>
          </a:p>
          <a:p>
            <a:pPr>
              <a:buClrTx/>
            </a:pPr>
            <a:r>
              <a:rPr lang="en-ZA" sz="1800" dirty="0" smtClean="0">
                <a:latin typeface="Arial" pitchFamily="34" charset="0"/>
                <a:cs typeface="Arial" pitchFamily="34" charset="0"/>
              </a:rPr>
              <a:t>HySA  Public Awareness, Demonstration and Education Platform: ZAR 1.8 million</a:t>
            </a:r>
          </a:p>
          <a:p>
            <a:pPr>
              <a:buClrTx/>
              <a:buFont typeface="Arial" pitchFamily="34" charset="0"/>
              <a:buNone/>
            </a:pPr>
            <a:r>
              <a:rPr lang="en-ZA" sz="1800" b="1" dirty="0" smtClean="0">
                <a:latin typeface="Arial" pitchFamily="34" charset="0"/>
                <a:cs typeface="Arial" pitchFamily="34" charset="0"/>
              </a:rPr>
              <a:t>Role of other government departments</a:t>
            </a:r>
          </a:p>
          <a:p>
            <a:pPr>
              <a:buClr>
                <a:schemeClr val="tx1"/>
              </a:buClr>
              <a:buFont typeface="Wingdings" pitchFamily="2" charset="2"/>
              <a:buChar char="Ø"/>
            </a:pPr>
            <a:r>
              <a:rPr lang="en-ZA" sz="1800" dirty="0" smtClean="0">
                <a:solidFill>
                  <a:srgbClr val="FF0000"/>
                </a:solidFill>
                <a:cs typeface="Arial" panose="020B0604020202020204" pitchFamily="34" charset="0"/>
              </a:rPr>
              <a:t>the </a:t>
            </a:r>
            <a:r>
              <a:rPr lang="en-ZA" sz="1800" dirty="0" err="1" smtClean="0">
                <a:solidFill>
                  <a:srgbClr val="FF0000"/>
                </a:solidFill>
                <a:cs typeface="Arial" panose="020B0604020202020204" pitchFamily="34" charset="0"/>
              </a:rPr>
              <a:t>dti</a:t>
            </a:r>
            <a:r>
              <a:rPr lang="en-ZA" sz="1800" dirty="0" smtClean="0">
                <a:solidFill>
                  <a:srgbClr val="FF0000"/>
                </a:solidFill>
                <a:cs typeface="Arial" panose="020B0604020202020204" pitchFamily="34" charset="0"/>
              </a:rPr>
              <a:t> </a:t>
            </a:r>
            <a:r>
              <a:rPr lang="en-ZA" sz="1800" dirty="0" smtClean="0">
                <a:cs typeface="Arial" panose="020B0604020202020204" pitchFamily="34" charset="0"/>
              </a:rPr>
              <a:t>– Creation of an enabling environment for the deployment of fuel cells focusing on fuel cell component manufacturing in the special economic zones (SEZs)</a:t>
            </a:r>
          </a:p>
          <a:p>
            <a:pPr>
              <a:buClr>
                <a:schemeClr val="tx1"/>
              </a:buClr>
              <a:buFont typeface="Wingdings" pitchFamily="2" charset="2"/>
              <a:buChar char="Ø"/>
            </a:pPr>
            <a:r>
              <a:rPr lang="en-ZA" sz="1800" dirty="0" smtClean="0">
                <a:solidFill>
                  <a:srgbClr val="FF0000"/>
                </a:solidFill>
                <a:cs typeface="Arial" panose="020B0604020202020204" pitchFamily="34" charset="0"/>
              </a:rPr>
              <a:t>DST </a:t>
            </a:r>
            <a:r>
              <a:rPr lang="en-ZA" sz="1800" dirty="0" smtClean="0">
                <a:cs typeface="Arial" panose="020B0604020202020204" pitchFamily="34" charset="0"/>
              </a:rPr>
              <a:t> –  Gives advice regarding the efficacy of hydrogen and fuel cell technologies based on the RDI initiatives e.g. HySA </a:t>
            </a:r>
          </a:p>
          <a:p>
            <a:pPr>
              <a:buClr>
                <a:schemeClr val="tx1"/>
              </a:buClr>
              <a:buFont typeface="Wingdings" pitchFamily="2" charset="2"/>
              <a:buChar char="Ø"/>
            </a:pPr>
            <a:r>
              <a:rPr lang="en-ZA" sz="1800" dirty="0" smtClean="0">
                <a:solidFill>
                  <a:srgbClr val="FF0000"/>
                </a:solidFill>
                <a:cs typeface="Arial" panose="020B0604020202020204" pitchFamily="34" charset="0"/>
              </a:rPr>
              <a:t>DoE</a:t>
            </a:r>
            <a:r>
              <a:rPr lang="en-ZA" sz="1800" dirty="0" smtClean="0">
                <a:cs typeface="Arial" panose="020B0604020202020204" pitchFamily="34" charset="0"/>
              </a:rPr>
              <a:t>  –  To provide the relevant policy environment and incentives for the uptake of fuel cells similar to those already in place for renewable energy </a:t>
            </a:r>
          </a:p>
          <a:p>
            <a:pPr>
              <a:buClr>
                <a:schemeClr val="tx1"/>
              </a:buClr>
              <a:buFont typeface="Wingdings" pitchFamily="2" charset="2"/>
              <a:buChar char="Ø"/>
            </a:pPr>
            <a:r>
              <a:rPr lang="en-ZA" sz="1800" dirty="0" smtClean="0">
                <a:solidFill>
                  <a:srgbClr val="FF0000"/>
                </a:solidFill>
                <a:cs typeface="Arial" panose="020B0604020202020204" pitchFamily="34" charset="0"/>
              </a:rPr>
              <a:t>DMR </a:t>
            </a:r>
            <a:r>
              <a:rPr lang="en-ZA" sz="1800" dirty="0" smtClean="0">
                <a:cs typeface="Arial" panose="020B0604020202020204" pitchFamily="34" charset="0"/>
              </a:rPr>
              <a:t>– Ensures there are appropriate policies and strategies in place regarding minerals extraction and beneficiation</a:t>
            </a:r>
          </a:p>
          <a:p>
            <a:pPr>
              <a:buClr>
                <a:schemeClr val="tx1"/>
              </a:buClr>
              <a:buFont typeface="Wingdings" pitchFamily="2" charset="2"/>
              <a:buChar char="Ø"/>
            </a:pPr>
            <a:r>
              <a:rPr lang="en-ZA" sz="1800" dirty="0" smtClean="0">
                <a:solidFill>
                  <a:srgbClr val="FF0000"/>
                </a:solidFill>
                <a:cs typeface="Arial" panose="020B0604020202020204" pitchFamily="34" charset="0"/>
              </a:rPr>
              <a:t>DRDLR</a:t>
            </a:r>
            <a:r>
              <a:rPr lang="en-ZA" sz="1800" dirty="0" smtClean="0">
                <a:cs typeface="Arial" panose="020B0604020202020204" pitchFamily="34" charset="0"/>
              </a:rPr>
              <a:t> – Provides information and guidance regarding communities that need to be prioritised for  energy access</a:t>
            </a:r>
          </a:p>
          <a:p>
            <a:pPr>
              <a:buClr>
                <a:schemeClr val="tx1"/>
              </a:buClr>
              <a:buFont typeface="Wingdings" pitchFamily="2" charset="2"/>
              <a:buChar char="Ø"/>
            </a:pPr>
            <a:r>
              <a:rPr lang="en-ZA" sz="1800" dirty="0" smtClean="0">
                <a:solidFill>
                  <a:srgbClr val="FF0000"/>
                </a:solidFill>
                <a:cs typeface="Arial" panose="020B0604020202020204" pitchFamily="34" charset="0"/>
              </a:rPr>
              <a:t>NT </a:t>
            </a:r>
            <a:r>
              <a:rPr lang="en-ZA" sz="1800" dirty="0" smtClean="0">
                <a:cs typeface="Arial" panose="020B0604020202020204" pitchFamily="34" charset="0"/>
              </a:rPr>
              <a:t>– Provides the finances required to support the development and uptake of fuel cells</a:t>
            </a:r>
            <a:endParaRPr lang="en-GB" sz="1800" dirty="0" smtClean="0">
              <a:cs typeface="Arial" panose="020B0604020202020204" pitchFamily="34" charset="0"/>
            </a:endParaRPr>
          </a:p>
        </p:txBody>
      </p:sp>
      <p:sp>
        <p:nvSpPr>
          <p:cNvPr id="5124" name="Slide Number Placeholder 3"/>
          <p:cNvSpPr>
            <a:spLocks noGrp="1"/>
          </p:cNvSpPr>
          <p:nvPr>
            <p:ph type="sldNum" sz="quarter" idx="4294967295"/>
          </p:nvPr>
        </p:nvSpPr>
        <p:spPr bwMode="auto">
          <a:xfrm>
            <a:off x="7594600" y="6376989"/>
            <a:ext cx="23114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593EA2E-C8CA-4A4A-87C9-A5625CF710BF}" type="slidenum">
              <a:rPr lang="en-US" sz="2000" smtClean="0">
                <a:latin typeface="Gill Sans MT" pitchFamily="34" charset="0"/>
                <a:cs typeface="Arial" pitchFamily="34" charset="0"/>
              </a:rPr>
              <a:pPr fontAlgn="base">
                <a:spcBef>
                  <a:spcPct val="0"/>
                </a:spcBef>
                <a:spcAft>
                  <a:spcPct val="0"/>
                </a:spcAft>
              </a:pPr>
              <a:t>29</a:t>
            </a:fld>
            <a:endParaRPr lang="en-US" sz="2000" smtClean="0">
              <a:latin typeface="Gill Sans MT"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zwilitsheiM\Desktop\DST BRAND MANUAL\POPWEPOINT PRESENTATION2.jpg"/>
          <p:cNvPicPr>
            <a:picLocks noChangeAspect="1" noChangeArrowheads="1"/>
          </p:cNvPicPr>
          <p:nvPr/>
        </p:nvPicPr>
        <p:blipFill>
          <a:blip r:embed="rId2"/>
          <a:srcRect/>
          <a:stretch>
            <a:fillRect/>
          </a:stretch>
        </p:blipFill>
        <p:spPr bwMode="auto">
          <a:xfrm>
            <a:off x="1" y="0"/>
            <a:ext cx="9985110" cy="6858000"/>
          </a:xfrm>
          <a:prstGeom prst="rect">
            <a:avLst/>
          </a:prstGeom>
          <a:noFill/>
          <a:ln w="9525">
            <a:noFill/>
            <a:miter lim="800000"/>
            <a:headEnd/>
            <a:tailEnd/>
          </a:ln>
        </p:spPr>
      </p:pic>
      <p:sp>
        <p:nvSpPr>
          <p:cNvPr id="4099" name="Title 1"/>
          <p:cNvSpPr>
            <a:spLocks noGrp="1"/>
          </p:cNvSpPr>
          <p:nvPr>
            <p:ph type="title" idx="4294967295"/>
          </p:nvPr>
        </p:nvSpPr>
        <p:spPr>
          <a:xfrm>
            <a:off x="1816100" y="323851"/>
            <a:ext cx="7113588" cy="487363"/>
          </a:xfrm>
        </p:spPr>
        <p:txBody>
          <a:bodyPr/>
          <a:lstStyle/>
          <a:p>
            <a:pPr algn="r" eaLnBrk="1" hangingPunct="1"/>
            <a:r>
              <a:rPr lang="en-GB" sz="3200" dirty="0" smtClean="0">
                <a:solidFill>
                  <a:schemeClr val="bg1"/>
                </a:solidFill>
                <a:latin typeface="Arial" charset="0"/>
                <a:cs typeface="Arial" charset="0"/>
              </a:rPr>
              <a:t>DST </a:t>
            </a:r>
            <a:r>
              <a:rPr lang="en-GB" sz="3200" dirty="0" err="1" smtClean="0">
                <a:solidFill>
                  <a:schemeClr val="bg1"/>
                </a:solidFill>
                <a:latin typeface="Arial" charset="0"/>
                <a:cs typeface="Arial" charset="0"/>
              </a:rPr>
              <a:t>CoC</a:t>
            </a:r>
            <a:r>
              <a:rPr lang="en-GB" sz="3200" dirty="0" smtClean="0">
                <a:solidFill>
                  <a:schemeClr val="bg1"/>
                </a:solidFill>
                <a:latin typeface="Arial" charset="0"/>
                <a:cs typeface="Arial" charset="0"/>
              </a:rPr>
              <a:t> Framework – </a:t>
            </a:r>
            <a:br>
              <a:rPr lang="en-GB" sz="3200" dirty="0" smtClean="0">
                <a:solidFill>
                  <a:schemeClr val="bg1"/>
                </a:solidFill>
                <a:latin typeface="Arial" charset="0"/>
                <a:cs typeface="Arial" charset="0"/>
              </a:rPr>
            </a:br>
            <a:r>
              <a:rPr lang="en-GB" sz="3200" dirty="0" smtClean="0">
                <a:solidFill>
                  <a:schemeClr val="bg1"/>
                </a:solidFill>
                <a:latin typeface="Arial" charset="0"/>
                <a:cs typeface="Arial" charset="0"/>
              </a:rPr>
              <a:t>31 May 2010</a:t>
            </a:r>
            <a:endParaRPr lang="en-GB" sz="2400" dirty="0" smtClean="0">
              <a:latin typeface="Arial" charset="0"/>
              <a:cs typeface="Arial" charset="0"/>
            </a:endParaRPr>
          </a:p>
        </p:txBody>
      </p:sp>
      <p:sp>
        <p:nvSpPr>
          <p:cNvPr id="4100" name="Content Placeholder 2"/>
          <p:cNvSpPr>
            <a:spLocks noGrp="1"/>
          </p:cNvSpPr>
          <p:nvPr>
            <p:ph idx="4294967295"/>
          </p:nvPr>
        </p:nvSpPr>
        <p:spPr>
          <a:xfrm>
            <a:off x="2352675" y="1538288"/>
            <a:ext cx="7223125" cy="4633912"/>
          </a:xfrm>
        </p:spPr>
        <p:txBody>
          <a:bodyPr/>
          <a:lstStyle/>
          <a:p>
            <a:pPr eaLnBrk="1" hangingPunct="1"/>
            <a:r>
              <a:rPr lang="en-ZA" sz="2400" dirty="0" smtClean="0">
                <a:latin typeface="Arial" charset="0"/>
                <a:cs typeface="Arial" charset="0"/>
              </a:rPr>
              <a:t>Framework developed as a high-level guideline for the establishment and management of </a:t>
            </a:r>
            <a:r>
              <a:rPr lang="en-ZA" sz="2400" dirty="0" err="1" smtClean="0">
                <a:latin typeface="Arial" charset="0"/>
                <a:cs typeface="Arial" charset="0"/>
              </a:rPr>
              <a:t>CoCs</a:t>
            </a:r>
            <a:r>
              <a:rPr lang="en-ZA" sz="2400" dirty="0" smtClean="0">
                <a:latin typeface="Arial" charset="0"/>
                <a:cs typeface="Arial" charset="0"/>
              </a:rPr>
              <a:t> in SA.</a:t>
            </a:r>
          </a:p>
          <a:p>
            <a:pPr eaLnBrk="1" hangingPunct="1">
              <a:buFont typeface="Arial" charset="0"/>
              <a:buNone/>
            </a:pPr>
            <a:endParaRPr lang="en-ZA" sz="2400" dirty="0" smtClean="0">
              <a:latin typeface="Arial" charset="0"/>
              <a:cs typeface="Arial" charset="0"/>
            </a:endParaRPr>
          </a:p>
          <a:p>
            <a:pPr eaLnBrk="1" hangingPunct="1"/>
            <a:r>
              <a:rPr lang="en-ZA" sz="2400" dirty="0" err="1" smtClean="0">
                <a:latin typeface="Arial" charset="0"/>
                <a:cs typeface="Arial" charset="0"/>
              </a:rPr>
              <a:t>CoCs</a:t>
            </a:r>
            <a:r>
              <a:rPr lang="en-ZA" sz="2400" dirty="0" smtClean="0">
                <a:latin typeface="Arial" charset="0"/>
                <a:cs typeface="Arial" charset="0"/>
              </a:rPr>
              <a:t> envisaged as collaborative entities established, and preferably led, by industry, and resourced by highly qualified researchers associated with research institutions who are empowered to undertake market-focused strategic research and technology development (RTD) for the benefit of industry and the economy at large.</a:t>
            </a:r>
            <a:endParaRPr lang="en-GB" sz="2400" dirty="0" smtClean="0">
              <a:latin typeface="Arial" charset="0"/>
              <a:cs typeface="Arial" charset="0"/>
            </a:endParaRPr>
          </a:p>
        </p:txBody>
      </p:sp>
      <p:pic>
        <p:nvPicPr>
          <p:cNvPr id="4101" name="Picture 5" descr="IMG_0668.jpg"/>
          <p:cNvPicPr>
            <a:picLocks noChangeAspect="1" noChangeArrowheads="1"/>
          </p:cNvPicPr>
          <p:nvPr/>
        </p:nvPicPr>
        <p:blipFill>
          <a:blip r:embed="rId3" cstate="print"/>
          <a:srcRect/>
          <a:stretch>
            <a:fillRect/>
          </a:stretch>
        </p:blipFill>
        <p:spPr bwMode="auto">
          <a:xfrm>
            <a:off x="65353" y="1660525"/>
            <a:ext cx="2583127" cy="3181350"/>
          </a:xfrm>
          <a:prstGeom prst="rect">
            <a:avLst/>
          </a:prstGeom>
          <a:noFill/>
          <a:ln w="9525">
            <a:noFill/>
            <a:miter lim="800000"/>
            <a:headEnd/>
            <a:tailEnd/>
          </a:ln>
        </p:spPr>
      </p:pic>
      <p:sp>
        <p:nvSpPr>
          <p:cNvPr id="6" name="TextBox 5"/>
          <p:cNvSpPr txBox="1"/>
          <p:nvPr/>
        </p:nvSpPr>
        <p:spPr>
          <a:xfrm>
            <a:off x="9491663" y="285750"/>
            <a:ext cx="414337" cy="400110"/>
          </a:xfrm>
          <a:prstGeom prst="rect">
            <a:avLst/>
          </a:prstGeom>
          <a:noFill/>
        </p:spPr>
        <p:txBody>
          <a:bodyPr wrap="square" rtlCol="0">
            <a:spAutoFit/>
          </a:bodyPr>
          <a:lstStyle/>
          <a:p>
            <a:r>
              <a:rPr lang="en-US" b="1" dirty="0" smtClean="0">
                <a:solidFill>
                  <a:schemeClr val="bg1"/>
                </a:solidFill>
                <a:latin typeface="Arial" pitchFamily="34" charset="0"/>
              </a:rPr>
              <a:t>3</a:t>
            </a:r>
            <a:endParaRPr lang="en-GB"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274628" cy="731520"/>
          </a:xfrm>
        </p:spPr>
        <p:txBody>
          <a:bodyPr/>
          <a:lstStyle/>
          <a:p>
            <a:pPr algn="r"/>
            <a:r>
              <a:rPr lang="en-GB" sz="3200" dirty="0" smtClean="0">
                <a:solidFill>
                  <a:schemeClr val="bg1"/>
                </a:solidFill>
                <a:latin typeface="Arial" pitchFamily="34" charset="0"/>
                <a:cs typeface="Arial" pitchFamily="34" charset="0"/>
              </a:rPr>
              <a:t>HySA Highlights </a:t>
            </a:r>
            <a:r>
              <a:rPr sz="3200" smtClean="0">
                <a:solidFill>
                  <a:schemeClr val="bg1"/>
                </a:solidFill>
                <a:latin typeface="Arial" pitchFamily="34" charset="0"/>
                <a:cs typeface="Arial" pitchFamily="34" charset="0"/>
              </a:rPr>
              <a:t>(Quater 2 and 3 FY 2014-15)-1</a:t>
            </a:r>
            <a:endParaRPr lang="en-GB" sz="3200" dirty="0">
              <a:solidFill>
                <a:schemeClr val="bg1"/>
              </a:solidFill>
              <a:latin typeface="Arial" pitchFamily="34" charset="0"/>
              <a:cs typeface="Arial" pitchFamily="34" charset="0"/>
            </a:endParaRPr>
          </a:p>
        </p:txBody>
      </p:sp>
      <p:sp>
        <p:nvSpPr>
          <p:cNvPr id="13315" name="Content Placeholder 2"/>
          <p:cNvSpPr>
            <a:spLocks noGrp="1"/>
          </p:cNvSpPr>
          <p:nvPr>
            <p:ph idx="4294967295"/>
          </p:nvPr>
        </p:nvSpPr>
        <p:spPr>
          <a:xfrm>
            <a:off x="413726" y="916354"/>
            <a:ext cx="8996363" cy="5219700"/>
          </a:xfrm>
        </p:spPr>
        <p:txBody>
          <a:bodyPr/>
          <a:lstStyle/>
          <a:p>
            <a:pPr>
              <a:buNone/>
            </a:pPr>
            <a:r>
              <a:rPr lang="en-ZA" dirty="0" smtClean="0">
                <a:latin typeface="Arial" pitchFamily="34" charset="0"/>
                <a:cs typeface="Arial" pitchFamily="34" charset="0"/>
              </a:rPr>
              <a:t>Technology Development:</a:t>
            </a:r>
          </a:p>
          <a:p>
            <a:pPr lvl="1">
              <a:buFont typeface="Wingdings" pitchFamily="2" charset="2"/>
              <a:buChar char="§"/>
            </a:pPr>
            <a:r>
              <a:rPr lang="en-ZA" sz="1800" dirty="0" smtClean="0">
                <a:latin typeface="Arial" pitchFamily="34" charset="0"/>
                <a:cs typeface="Arial" pitchFamily="34" charset="0"/>
              </a:rPr>
              <a:t>Advanced stack incorporating HySA K-40 Catalyst</a:t>
            </a:r>
          </a:p>
          <a:p>
            <a:pPr lvl="1">
              <a:buFont typeface="Wingdings" pitchFamily="2" charset="2"/>
              <a:buChar char="§"/>
            </a:pPr>
            <a:r>
              <a:rPr lang="en-ZA" sz="1800" dirty="0" smtClean="0">
                <a:latin typeface="Arial" pitchFamily="34" charset="0"/>
                <a:cs typeface="Arial" pitchFamily="34" charset="0"/>
              </a:rPr>
              <a:t>Metal Gas diffusion layer in a single cell</a:t>
            </a:r>
          </a:p>
          <a:p>
            <a:pPr lvl="1">
              <a:buFont typeface="Wingdings" pitchFamily="2" charset="2"/>
              <a:buChar char="§"/>
            </a:pPr>
            <a:r>
              <a:rPr lang="en-ZA" sz="1800" dirty="0" smtClean="0">
                <a:latin typeface="Arial" pitchFamily="34" charset="0"/>
                <a:cs typeface="Arial" pitchFamily="34" charset="0"/>
              </a:rPr>
              <a:t>Catalyst coated membrane</a:t>
            </a:r>
          </a:p>
          <a:p>
            <a:pPr lvl="1">
              <a:buFont typeface="Wingdings" pitchFamily="2" charset="2"/>
              <a:buChar char="§"/>
            </a:pPr>
            <a:r>
              <a:rPr lang="en-ZA" sz="1800" dirty="0" smtClean="0">
                <a:latin typeface="Arial" pitchFamily="34" charset="0"/>
                <a:cs typeface="Arial" pitchFamily="34" charset="0"/>
              </a:rPr>
              <a:t>250 W low temperature stack scalable to 2 kW</a:t>
            </a:r>
          </a:p>
          <a:p>
            <a:pPr>
              <a:buNone/>
            </a:pPr>
            <a:r>
              <a:rPr lang="en-ZA" dirty="0" smtClean="0">
                <a:latin typeface="Arial" pitchFamily="34" charset="0"/>
                <a:cs typeface="Arial" pitchFamily="34" charset="0"/>
              </a:rPr>
              <a:t>Publications:</a:t>
            </a:r>
          </a:p>
          <a:p>
            <a:pPr lvl="1">
              <a:buFont typeface="Wingdings" pitchFamily="2" charset="2"/>
              <a:buChar char="§"/>
            </a:pPr>
            <a:r>
              <a:rPr lang="en-ZA" sz="1800" dirty="0" smtClean="0">
                <a:latin typeface="Arial" pitchFamily="34" charset="0"/>
                <a:cs typeface="Arial" pitchFamily="34" charset="0"/>
              </a:rPr>
              <a:t>A total of 12 publications on hydrogen and fuel cells were produced from the CoCs</a:t>
            </a:r>
          </a:p>
          <a:p>
            <a:pPr>
              <a:buNone/>
            </a:pPr>
            <a:r>
              <a:rPr lang="en-ZA" dirty="0" smtClean="0">
                <a:latin typeface="Arial" pitchFamily="34" charset="0"/>
                <a:cs typeface="Arial" pitchFamily="34" charset="0"/>
              </a:rPr>
              <a:t>Patents:</a:t>
            </a:r>
            <a:endParaRPr lang="en-GB" dirty="0">
              <a:latin typeface="Arial" pitchFamily="34" charset="0"/>
              <a:cs typeface="Arial" pitchFamily="34" charset="0"/>
            </a:endParaRPr>
          </a:p>
          <a:p>
            <a:pPr lvl="1" algn="just">
              <a:buFont typeface="Wingdings" pitchFamily="2" charset="2"/>
              <a:buChar char="§"/>
            </a:pPr>
            <a:r>
              <a:rPr lang="en-GB" sz="1800" dirty="0" smtClean="0">
                <a:latin typeface="Arial" pitchFamily="34" charset="0"/>
                <a:cs typeface="Arial" pitchFamily="34" charset="0"/>
              </a:rPr>
              <a:t>University of the Western Cape: Metal hydride bed, Metal hydride container, and Method for the Making thereof: Date of Application 09 June 2014 (Pending).</a:t>
            </a:r>
          </a:p>
          <a:p>
            <a:pPr lvl="1" algn="just">
              <a:buFont typeface="Wingdings" pitchFamily="2" charset="2"/>
              <a:buChar char="§"/>
            </a:pPr>
            <a:r>
              <a:rPr lang="en-GB" sz="1800" dirty="0" smtClean="0">
                <a:latin typeface="Arial" pitchFamily="34" charset="0"/>
                <a:cs typeface="Arial" pitchFamily="34" charset="0"/>
              </a:rPr>
              <a:t>A hydrogen storage and supply system integrated with fuel cell power pack that comprises of liquid- or air-cooled fuel cell power pack with an integrated heat exchanger system.  Date of application: 26 November 2014.</a:t>
            </a:r>
            <a:endParaRPr lang="en-ZA" sz="1800" dirty="0" smtClean="0">
              <a:latin typeface="Arial" pitchFamily="34" charset="0"/>
              <a:cs typeface="Arial" pitchFamily="34" charset="0"/>
            </a:endParaRPr>
          </a:p>
          <a:p>
            <a:pPr eaLnBrk="1" hangingPunct="1">
              <a:lnSpc>
                <a:spcPct val="90000"/>
              </a:lnSpc>
              <a:buNone/>
            </a:pPr>
            <a:endParaRPr lang="en-ZA" sz="1800" dirty="0">
              <a:latin typeface="Arial" panose="020B0604020202020204" pitchFamily="34" charset="0"/>
              <a:cs typeface="Arial" panose="020B0604020202020204" pitchFamily="34" charset="0"/>
            </a:endParaRPr>
          </a:p>
          <a:p>
            <a:pPr eaLnBrk="1" hangingPunct="1">
              <a:lnSpc>
                <a:spcPct val="90000"/>
              </a:lnSpc>
            </a:pPr>
            <a:endParaRPr lang="en-ZA" sz="1800" dirty="0">
              <a:latin typeface="Arial" panose="020B0604020202020204" pitchFamily="34" charset="0"/>
              <a:cs typeface="Arial" panose="020B0604020202020204" pitchFamily="34" charset="0"/>
            </a:endParaRPr>
          </a:p>
          <a:p>
            <a:pPr eaLnBrk="1" hangingPunct="1">
              <a:lnSpc>
                <a:spcPct val="90000"/>
              </a:lnSpc>
            </a:pPr>
            <a:endParaRPr lang="en-ZA" sz="1800" b="1" dirty="0">
              <a:latin typeface="Arial" panose="020B0604020202020204" pitchFamily="34" charset="0"/>
              <a:cs typeface="Arial" panose="020B0604020202020204" pitchFamily="34" charset="0"/>
            </a:endParaRPr>
          </a:p>
          <a:p>
            <a:pPr eaLnBrk="1" hangingPunct="1">
              <a:lnSpc>
                <a:spcPct val="90000"/>
              </a:lnSpc>
            </a:pPr>
            <a:endParaRPr lang="en-ZA" sz="1800" b="1" dirty="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387234247"/>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66069" cy="757646"/>
          </a:xfrm>
        </p:spPr>
        <p:txBody>
          <a:bodyPr/>
          <a:lstStyle/>
          <a:p>
            <a:pPr algn="r"/>
            <a:r>
              <a:rPr lang="en-GB" sz="3200" dirty="0" smtClean="0">
                <a:solidFill>
                  <a:schemeClr val="bg1"/>
                </a:solidFill>
                <a:latin typeface="Arial" pitchFamily="34" charset="0"/>
                <a:cs typeface="Arial" pitchFamily="34" charset="0"/>
              </a:rPr>
              <a:t>HySA Highlights </a:t>
            </a:r>
            <a:r>
              <a:rPr sz="3200" smtClean="0">
                <a:solidFill>
                  <a:schemeClr val="bg1"/>
                </a:solidFill>
                <a:latin typeface="Arial" pitchFamily="34" charset="0"/>
                <a:cs typeface="Arial" pitchFamily="34" charset="0"/>
              </a:rPr>
              <a:t>(Quater 2 and 3 FY 2014-15)-2</a:t>
            </a:r>
            <a:endParaRPr lang="en-GB" sz="3200" dirty="0">
              <a:solidFill>
                <a:schemeClr val="bg1"/>
              </a:solidFill>
              <a:latin typeface="Arial" pitchFamily="34" charset="0"/>
              <a:cs typeface="Arial" pitchFamily="34" charset="0"/>
            </a:endParaRPr>
          </a:p>
        </p:txBody>
      </p:sp>
      <p:sp>
        <p:nvSpPr>
          <p:cNvPr id="13315" name="Content Placeholder 2"/>
          <p:cNvSpPr>
            <a:spLocks noGrp="1"/>
          </p:cNvSpPr>
          <p:nvPr>
            <p:ph idx="4294967295"/>
          </p:nvPr>
        </p:nvSpPr>
        <p:spPr>
          <a:xfrm>
            <a:off x="413726" y="916354"/>
            <a:ext cx="8996363" cy="5219700"/>
          </a:xfrm>
        </p:spPr>
        <p:txBody>
          <a:bodyPr/>
          <a:lstStyle/>
          <a:p>
            <a:pPr>
              <a:buNone/>
            </a:pPr>
            <a:r>
              <a:rPr lang="en-GB" dirty="0" smtClean="0">
                <a:latin typeface="Arial" pitchFamily="34" charset="0"/>
                <a:cs typeface="Arial" pitchFamily="34" charset="0"/>
              </a:rPr>
              <a:t>Prototypes:</a:t>
            </a:r>
          </a:p>
          <a:p>
            <a:pPr lvl="1" algn="just">
              <a:buFont typeface="Wingdings" pitchFamily="2" charset="2"/>
              <a:buChar char="§"/>
            </a:pPr>
            <a:r>
              <a:rPr lang="en-GB" sz="1800" dirty="0" smtClean="0">
                <a:latin typeface="Arial" pitchFamily="34" charset="0"/>
                <a:cs typeface="Arial" pitchFamily="34" charset="0"/>
              </a:rPr>
              <a:t>University of the Western Cape: HySA single cell tester (Commissioned 14 September)</a:t>
            </a:r>
          </a:p>
          <a:p>
            <a:pPr lvl="1" algn="just">
              <a:buFont typeface="Wingdings" pitchFamily="2" charset="2"/>
              <a:buChar char="§"/>
            </a:pPr>
            <a:r>
              <a:rPr lang="en-GB" sz="1800" dirty="0" smtClean="0">
                <a:latin typeface="Arial" pitchFamily="34" charset="0"/>
                <a:cs typeface="Arial" pitchFamily="34" charset="0"/>
              </a:rPr>
              <a:t>Fuel cell forklift with a metal hydride hydrogen storage extension tank;</a:t>
            </a:r>
          </a:p>
          <a:p>
            <a:pPr lvl="1" algn="just">
              <a:buFont typeface="Wingdings" pitchFamily="2" charset="2"/>
              <a:buChar char="§"/>
            </a:pPr>
            <a:r>
              <a:rPr lang="en-GB" sz="1800" dirty="0" smtClean="0">
                <a:latin typeface="Arial" pitchFamily="34" charset="0"/>
                <a:cs typeface="Arial" pitchFamily="34" charset="0"/>
              </a:rPr>
              <a:t>Electric bicycle with fuel cell power module and metal hydride hydrogen storage unit; and</a:t>
            </a:r>
          </a:p>
          <a:p>
            <a:pPr lvl="1" algn="just">
              <a:buFont typeface="Wingdings" pitchFamily="2" charset="2"/>
              <a:buChar char="§"/>
            </a:pPr>
            <a:r>
              <a:rPr lang="en-GB" sz="1800" dirty="0" smtClean="0">
                <a:latin typeface="Arial" pitchFamily="34" charset="0"/>
                <a:cs typeface="Arial" pitchFamily="34" charset="0"/>
              </a:rPr>
              <a:t>A 2.5 kW hydrogen and fuel cell power generator.</a:t>
            </a:r>
          </a:p>
          <a:p>
            <a:pPr eaLnBrk="1" hangingPunct="1">
              <a:lnSpc>
                <a:spcPct val="90000"/>
              </a:lnSpc>
              <a:buNone/>
            </a:pPr>
            <a:r>
              <a:rPr lang="en-ZA" dirty="0" smtClean="0">
                <a:latin typeface="Arial" pitchFamily="34" charset="0"/>
                <a:cs typeface="Arial" pitchFamily="34" charset="0"/>
              </a:rPr>
              <a:t>Human Capital Development:</a:t>
            </a:r>
          </a:p>
          <a:p>
            <a:pPr lvl="1" algn="just">
              <a:buFont typeface="Wingdings" pitchFamily="2" charset="2"/>
              <a:buChar char="§"/>
            </a:pPr>
            <a:r>
              <a:rPr lang="en-GB" sz="1800" dirty="0" smtClean="0">
                <a:latin typeface="Arial" pitchFamily="34" charset="0"/>
                <a:cs typeface="Arial" pitchFamily="34" charset="0"/>
              </a:rPr>
              <a:t>Two students went on exchange visits: </a:t>
            </a:r>
            <a:r>
              <a:rPr lang="en-GB" sz="1800" dirty="0" err="1" smtClean="0">
                <a:latin typeface="Arial" pitchFamily="34" charset="0"/>
                <a:cs typeface="Arial" pitchFamily="34" charset="0"/>
              </a:rPr>
              <a:t>Rhiyaad</a:t>
            </a:r>
            <a:r>
              <a:rPr lang="en-GB" sz="1800" dirty="0" smtClean="0">
                <a:latin typeface="Arial" pitchFamily="34" charset="0"/>
                <a:cs typeface="Arial" pitchFamily="34" charset="0"/>
              </a:rPr>
              <a:t> Mohammed went to PSI (Switzerland) to continue work on conductive oxides; and </a:t>
            </a:r>
            <a:r>
              <a:rPr lang="en-GB" sz="1800" dirty="0" err="1" smtClean="0">
                <a:latin typeface="Arial" pitchFamily="34" charset="0"/>
                <a:cs typeface="Arial" pitchFamily="34" charset="0"/>
              </a:rPr>
              <a:t>Thulile</a:t>
            </a:r>
            <a:r>
              <a:rPr lang="en-GB" sz="1800" dirty="0" smtClean="0">
                <a:latin typeface="Arial" pitchFamily="34" charset="0"/>
                <a:cs typeface="Arial" pitchFamily="34" charset="0"/>
              </a:rPr>
              <a:t> Khoza went to SINTEF in Norway to learn the preparation of inorganic supports and electrochemical analysis thereof</a:t>
            </a:r>
          </a:p>
          <a:p>
            <a:pPr lvl="1" algn="just">
              <a:buFont typeface="Wingdings" pitchFamily="2" charset="2"/>
              <a:buChar char="§"/>
            </a:pPr>
            <a:r>
              <a:rPr lang="en-GB" sz="1800" dirty="0" smtClean="0">
                <a:latin typeface="Arial" pitchFamily="34" charset="0"/>
                <a:cs typeface="Arial" pitchFamily="34" charset="0"/>
              </a:rPr>
              <a:t>MSc students; </a:t>
            </a:r>
            <a:r>
              <a:rPr lang="en-GB" sz="1800" dirty="0" err="1" smtClean="0">
                <a:latin typeface="Arial" pitchFamily="34" charset="0"/>
                <a:cs typeface="Arial" pitchFamily="34" charset="0"/>
              </a:rPr>
              <a:t>Thulile</a:t>
            </a:r>
            <a:r>
              <a:rPr lang="en-GB" sz="1800" dirty="0" smtClean="0">
                <a:latin typeface="Arial" pitchFamily="34" charset="0"/>
                <a:cs typeface="Arial" pitchFamily="34" charset="0"/>
              </a:rPr>
              <a:t> Khoza, Colleen Jackson, David </a:t>
            </a:r>
            <a:r>
              <a:rPr lang="en-GB" sz="1800" dirty="0" err="1" smtClean="0">
                <a:latin typeface="Arial" pitchFamily="34" charset="0"/>
                <a:cs typeface="Arial" pitchFamily="34" charset="0"/>
              </a:rPr>
              <a:t>Tsui</a:t>
            </a:r>
            <a:r>
              <a:rPr lang="en-GB" sz="1800" dirty="0" smtClean="0">
                <a:latin typeface="Arial" pitchFamily="34" charset="0"/>
                <a:cs typeface="Arial" pitchFamily="34" charset="0"/>
              </a:rPr>
              <a:t> and Greg </a:t>
            </a:r>
            <a:r>
              <a:rPr lang="en-GB" sz="1800" dirty="0" err="1" smtClean="0">
                <a:latin typeface="Arial" pitchFamily="34" charset="0"/>
                <a:cs typeface="Arial" pitchFamily="34" charset="0"/>
              </a:rPr>
              <a:t>Crymble</a:t>
            </a:r>
            <a:r>
              <a:rPr lang="en-GB" sz="1800" dirty="0" smtClean="0">
                <a:latin typeface="Arial" pitchFamily="34" charset="0"/>
                <a:cs typeface="Arial" pitchFamily="34" charset="0"/>
              </a:rPr>
              <a:t> graduated from HySA Catalysis</a:t>
            </a:r>
          </a:p>
          <a:p>
            <a:pPr lvl="1" algn="just">
              <a:buFont typeface="Wingdings" pitchFamily="2" charset="2"/>
              <a:buChar char="§"/>
            </a:pPr>
            <a:r>
              <a:rPr lang="en-GB" sz="1800" dirty="0" smtClean="0">
                <a:latin typeface="Arial" pitchFamily="34" charset="0"/>
                <a:cs typeface="Arial" pitchFamily="34" charset="0"/>
              </a:rPr>
              <a:t>Ms </a:t>
            </a:r>
            <a:r>
              <a:rPr lang="en-GB" sz="1800" dirty="0" err="1" smtClean="0">
                <a:latin typeface="Arial" pitchFamily="34" charset="0"/>
                <a:cs typeface="Arial" pitchFamily="34" charset="0"/>
              </a:rPr>
              <a:t>Thulile</a:t>
            </a:r>
            <a:r>
              <a:rPr lang="en-GB" sz="1800" dirty="0" smtClean="0">
                <a:latin typeface="Arial" pitchFamily="34" charset="0"/>
                <a:cs typeface="Arial" pitchFamily="34" charset="0"/>
              </a:rPr>
              <a:t> Khoza will be employed by HySA Catalysis as scientific officer.</a:t>
            </a:r>
          </a:p>
          <a:p>
            <a:pPr lvl="1" algn="just">
              <a:buFont typeface="Wingdings" pitchFamily="2" charset="2"/>
              <a:buChar char="§"/>
            </a:pPr>
            <a:endParaRPr lang="en-GB" sz="1800" dirty="0" smtClean="0">
              <a:latin typeface="+mn-lt"/>
              <a:cs typeface="Arial" panose="020B0604020202020204" pitchFamily="34" charset="0"/>
            </a:endParaRPr>
          </a:p>
          <a:p>
            <a:pPr eaLnBrk="1" hangingPunct="1">
              <a:lnSpc>
                <a:spcPct val="90000"/>
              </a:lnSpc>
              <a:buNone/>
            </a:pPr>
            <a:endParaRPr lang="en-ZA" sz="1800" dirty="0">
              <a:latin typeface="Arial" panose="020B0604020202020204" pitchFamily="34" charset="0"/>
              <a:cs typeface="Arial" panose="020B0604020202020204" pitchFamily="34" charset="0"/>
            </a:endParaRPr>
          </a:p>
          <a:p>
            <a:pPr eaLnBrk="1" hangingPunct="1">
              <a:lnSpc>
                <a:spcPct val="90000"/>
              </a:lnSpc>
            </a:pPr>
            <a:endParaRPr lang="en-ZA" sz="1800" dirty="0">
              <a:latin typeface="Arial" panose="020B0604020202020204" pitchFamily="34" charset="0"/>
              <a:cs typeface="Arial" panose="020B0604020202020204" pitchFamily="34" charset="0"/>
            </a:endParaRPr>
          </a:p>
          <a:p>
            <a:pPr eaLnBrk="1" hangingPunct="1">
              <a:lnSpc>
                <a:spcPct val="90000"/>
              </a:lnSpc>
            </a:pPr>
            <a:endParaRPr lang="en-ZA" sz="1800" b="1" dirty="0">
              <a:latin typeface="Arial" panose="020B0604020202020204" pitchFamily="34" charset="0"/>
              <a:cs typeface="Arial" panose="020B0604020202020204" pitchFamily="34" charset="0"/>
            </a:endParaRPr>
          </a:p>
          <a:p>
            <a:pPr eaLnBrk="1" hangingPunct="1">
              <a:lnSpc>
                <a:spcPct val="90000"/>
              </a:lnSpc>
            </a:pPr>
            <a:endParaRPr lang="en-ZA" sz="1800" b="1" dirty="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387234247"/>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819030" y="148493"/>
            <a:ext cx="7324970" cy="487363"/>
          </a:xfrm>
        </p:spPr>
        <p:txBody>
          <a:bodyPr/>
          <a:lstStyle/>
          <a:p>
            <a:pPr algn="r"/>
            <a:r>
              <a:rPr lang="en-ZA" sz="3200" dirty="0" smtClean="0">
                <a:solidFill>
                  <a:schemeClr val="bg1"/>
                </a:solidFill>
                <a:latin typeface="Arial" pitchFamily="34" charset="0"/>
                <a:cs typeface="Arial" pitchFamily="34" charset="0"/>
              </a:rPr>
              <a:t>Technology Demonstration</a:t>
            </a:r>
            <a:endParaRPr lang="en-GB" sz="3200" dirty="0" smtClean="0">
              <a:solidFill>
                <a:schemeClr val="bg1"/>
              </a:solidFill>
              <a:latin typeface="Arial" pitchFamily="34" charset="0"/>
              <a:cs typeface="Arial" pitchFamily="34" charset="0"/>
            </a:endParaRPr>
          </a:p>
        </p:txBody>
      </p:sp>
      <p:sp>
        <p:nvSpPr>
          <p:cNvPr id="8195" name="Slide Number Placeholder 3"/>
          <p:cNvSpPr>
            <a:spLocks noGrp="1"/>
          </p:cNvSpPr>
          <p:nvPr>
            <p:ph type="sldNum" sz="quarter" idx="4294967295"/>
          </p:nvPr>
        </p:nvSpPr>
        <p:spPr bwMode="auto">
          <a:xfrm>
            <a:off x="7594600" y="6376989"/>
            <a:ext cx="23114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6AB05B15-CDBB-47E9-B632-42DF55CBAA8E}" type="slidenum">
              <a:rPr lang="en-US" sz="2000" smtClean="0">
                <a:latin typeface="Gill Sans MT" pitchFamily="34" charset="0"/>
                <a:cs typeface="Arial" pitchFamily="34" charset="0"/>
              </a:rPr>
              <a:pPr fontAlgn="base">
                <a:spcBef>
                  <a:spcPct val="0"/>
                </a:spcBef>
                <a:spcAft>
                  <a:spcPct val="0"/>
                </a:spcAft>
              </a:pPr>
              <a:t>32</a:t>
            </a:fld>
            <a:endParaRPr lang="en-US" sz="2000" smtClean="0">
              <a:latin typeface="Gill Sans MT" pitchFamily="34" charset="0"/>
              <a:cs typeface="Arial" pitchFamily="34" charset="0"/>
            </a:endParaRPr>
          </a:p>
        </p:txBody>
      </p:sp>
      <p:pic>
        <p:nvPicPr>
          <p:cNvPr id="8196" name="Picture 3"/>
          <p:cNvPicPr>
            <a:picLocks noChangeAspect="1" noChangeArrowheads="1"/>
          </p:cNvPicPr>
          <p:nvPr/>
        </p:nvPicPr>
        <p:blipFill>
          <a:blip r:embed="rId2"/>
          <a:srcRect/>
          <a:stretch>
            <a:fillRect/>
          </a:stretch>
        </p:blipFill>
        <p:spPr bwMode="auto">
          <a:xfrm>
            <a:off x="132425" y="1143001"/>
            <a:ext cx="3159257" cy="2016125"/>
          </a:xfrm>
          <a:prstGeom prst="rect">
            <a:avLst/>
          </a:prstGeom>
          <a:noFill/>
          <a:ln w="9525">
            <a:noFill/>
            <a:miter lim="800000"/>
            <a:headEnd/>
            <a:tailEnd/>
          </a:ln>
        </p:spPr>
      </p:pic>
      <p:pic>
        <p:nvPicPr>
          <p:cNvPr id="8197" name="Picture 2"/>
          <p:cNvPicPr>
            <a:picLocks noChangeAspect="1" noChangeArrowheads="1"/>
          </p:cNvPicPr>
          <p:nvPr/>
        </p:nvPicPr>
        <p:blipFill>
          <a:blip r:embed="rId3"/>
          <a:srcRect l="6677"/>
          <a:stretch>
            <a:fillRect/>
          </a:stretch>
        </p:blipFill>
        <p:spPr bwMode="auto">
          <a:xfrm>
            <a:off x="3291682" y="1143001"/>
            <a:ext cx="3064669" cy="2016125"/>
          </a:xfrm>
          <a:prstGeom prst="rect">
            <a:avLst/>
          </a:prstGeom>
          <a:noFill/>
          <a:ln w="9525">
            <a:noFill/>
            <a:miter lim="800000"/>
            <a:headEnd/>
            <a:tailEnd/>
          </a:ln>
        </p:spPr>
      </p:pic>
      <p:pic>
        <p:nvPicPr>
          <p:cNvPr id="8198" name="Picture 3"/>
          <p:cNvPicPr>
            <a:picLocks noChangeAspect="1" noChangeArrowheads="1"/>
          </p:cNvPicPr>
          <p:nvPr/>
        </p:nvPicPr>
        <p:blipFill>
          <a:blip r:embed="rId4"/>
          <a:srcRect l="4637" t="12360" r="7254" b="5762"/>
          <a:stretch>
            <a:fillRect/>
          </a:stretch>
        </p:blipFill>
        <p:spPr bwMode="auto">
          <a:xfrm>
            <a:off x="132425" y="3502026"/>
            <a:ext cx="3148938" cy="2339975"/>
          </a:xfrm>
          <a:prstGeom prst="rect">
            <a:avLst/>
          </a:prstGeom>
          <a:noFill/>
          <a:ln w="9525">
            <a:noFill/>
            <a:miter lim="800000"/>
            <a:headEnd/>
            <a:tailEnd/>
          </a:ln>
        </p:spPr>
      </p:pic>
      <p:pic>
        <p:nvPicPr>
          <p:cNvPr id="8199" name="Picture 8" descr="C:\Users\User\Desktop\Work\DST Centre\pics\April 2012\Fuel cell Forklift (1).jpg"/>
          <p:cNvPicPr>
            <a:picLocks noChangeAspect="1" noChangeArrowheads="1"/>
          </p:cNvPicPr>
          <p:nvPr/>
        </p:nvPicPr>
        <p:blipFill>
          <a:blip r:embed="rId5"/>
          <a:srcRect/>
          <a:stretch>
            <a:fillRect/>
          </a:stretch>
        </p:blipFill>
        <p:spPr bwMode="auto">
          <a:xfrm>
            <a:off x="3281363" y="3502026"/>
            <a:ext cx="3064669" cy="2339975"/>
          </a:xfrm>
          <a:prstGeom prst="rect">
            <a:avLst/>
          </a:prstGeom>
          <a:noFill/>
          <a:ln w="9525">
            <a:noFill/>
            <a:miter lim="800000"/>
            <a:headEnd/>
            <a:tailEnd/>
          </a:ln>
        </p:spPr>
      </p:pic>
      <p:pic>
        <p:nvPicPr>
          <p:cNvPr id="8200" name="Picture 2"/>
          <p:cNvPicPr>
            <a:picLocks noChangeAspect="1" noChangeArrowheads="1"/>
          </p:cNvPicPr>
          <p:nvPr/>
        </p:nvPicPr>
        <p:blipFill>
          <a:blip r:embed="rId6"/>
          <a:srcRect/>
          <a:stretch>
            <a:fillRect/>
          </a:stretch>
        </p:blipFill>
        <p:spPr bwMode="auto">
          <a:xfrm>
            <a:off x="6356350" y="1143001"/>
            <a:ext cx="3384550" cy="2016125"/>
          </a:xfrm>
          <a:prstGeom prst="rect">
            <a:avLst/>
          </a:prstGeom>
          <a:noFill/>
          <a:ln w="9525">
            <a:noFill/>
            <a:miter lim="800000"/>
            <a:headEnd/>
            <a:tailEnd/>
          </a:ln>
        </p:spPr>
      </p:pic>
      <p:sp>
        <p:nvSpPr>
          <p:cNvPr id="8201" name="TextBox 9"/>
          <p:cNvSpPr txBox="1">
            <a:spLocks noChangeArrowheads="1"/>
          </p:cNvSpPr>
          <p:nvPr/>
        </p:nvSpPr>
        <p:spPr bwMode="auto">
          <a:xfrm>
            <a:off x="412751" y="5915026"/>
            <a:ext cx="2055371" cy="307777"/>
          </a:xfrm>
          <a:prstGeom prst="rect">
            <a:avLst/>
          </a:prstGeom>
          <a:noFill/>
          <a:ln w="9525">
            <a:noFill/>
            <a:miter lim="800000"/>
            <a:headEnd/>
            <a:tailEnd/>
          </a:ln>
        </p:spPr>
        <p:txBody>
          <a:bodyPr wrap="none">
            <a:spAutoFit/>
          </a:bodyPr>
          <a:lstStyle/>
          <a:p>
            <a:r>
              <a:rPr lang="en-ZA" sz="1400"/>
              <a:t>Fuel cell powered tricycle</a:t>
            </a:r>
            <a:endParaRPr lang="en-GB" sz="1400"/>
          </a:p>
        </p:txBody>
      </p:sp>
      <p:sp>
        <p:nvSpPr>
          <p:cNvPr id="8202" name="TextBox 10"/>
          <p:cNvSpPr txBox="1">
            <a:spLocks noChangeArrowheads="1"/>
          </p:cNvSpPr>
          <p:nvPr/>
        </p:nvSpPr>
        <p:spPr bwMode="auto">
          <a:xfrm>
            <a:off x="3291681" y="5915026"/>
            <a:ext cx="2023311" cy="307777"/>
          </a:xfrm>
          <a:prstGeom prst="rect">
            <a:avLst/>
          </a:prstGeom>
          <a:noFill/>
          <a:ln w="9525">
            <a:noFill/>
            <a:miter lim="800000"/>
            <a:headEnd/>
            <a:tailEnd/>
          </a:ln>
        </p:spPr>
        <p:txBody>
          <a:bodyPr wrap="none">
            <a:spAutoFit/>
          </a:bodyPr>
          <a:lstStyle/>
          <a:p>
            <a:r>
              <a:rPr lang="en-ZA" sz="1400"/>
              <a:t>Fuel cell powered forklift</a:t>
            </a:r>
            <a:endParaRPr lang="en-GB" sz="1400"/>
          </a:p>
        </p:txBody>
      </p:sp>
      <p:sp>
        <p:nvSpPr>
          <p:cNvPr id="8203" name="TextBox 11"/>
          <p:cNvSpPr txBox="1">
            <a:spLocks noChangeArrowheads="1"/>
          </p:cNvSpPr>
          <p:nvPr/>
        </p:nvSpPr>
        <p:spPr bwMode="auto">
          <a:xfrm>
            <a:off x="7099300" y="3194051"/>
            <a:ext cx="1979773" cy="307777"/>
          </a:xfrm>
          <a:prstGeom prst="rect">
            <a:avLst/>
          </a:prstGeom>
          <a:noFill/>
          <a:ln w="9525">
            <a:noFill/>
            <a:miter lim="800000"/>
            <a:headEnd/>
            <a:tailEnd/>
          </a:ln>
        </p:spPr>
        <p:txBody>
          <a:bodyPr wrap="none">
            <a:spAutoFit/>
          </a:bodyPr>
          <a:lstStyle/>
          <a:p>
            <a:r>
              <a:rPr lang="en-ZA" sz="1400"/>
              <a:t>MEA manufacturing line</a:t>
            </a:r>
            <a:endParaRPr lang="en-GB" sz="1400"/>
          </a:p>
        </p:txBody>
      </p:sp>
      <p:sp>
        <p:nvSpPr>
          <p:cNvPr id="8204" name="TextBox 12"/>
          <p:cNvSpPr txBox="1">
            <a:spLocks noChangeArrowheads="1"/>
          </p:cNvSpPr>
          <p:nvPr/>
        </p:nvSpPr>
        <p:spPr bwMode="auto">
          <a:xfrm>
            <a:off x="1195256" y="3194051"/>
            <a:ext cx="3102131" cy="307777"/>
          </a:xfrm>
          <a:prstGeom prst="rect">
            <a:avLst/>
          </a:prstGeom>
          <a:noFill/>
          <a:ln w="9525">
            <a:noFill/>
            <a:miter lim="800000"/>
            <a:headEnd/>
            <a:tailEnd/>
          </a:ln>
        </p:spPr>
        <p:txBody>
          <a:bodyPr wrap="none">
            <a:spAutoFit/>
          </a:bodyPr>
          <a:lstStyle/>
          <a:p>
            <a:r>
              <a:rPr lang="en-ZA" sz="1400"/>
              <a:t>PEM fuel stack  (HT) and Bipolar Plates</a:t>
            </a:r>
            <a:endParaRPr lang="en-GB" sz="1400"/>
          </a:p>
        </p:txBody>
      </p:sp>
      <p:sp>
        <p:nvSpPr>
          <p:cNvPr id="8205" name="TextBox 14"/>
          <p:cNvSpPr txBox="1">
            <a:spLocks noChangeArrowheads="1"/>
          </p:cNvSpPr>
          <p:nvPr/>
        </p:nvSpPr>
        <p:spPr bwMode="auto">
          <a:xfrm>
            <a:off x="6736425" y="5915026"/>
            <a:ext cx="1535998" cy="307777"/>
          </a:xfrm>
          <a:prstGeom prst="rect">
            <a:avLst/>
          </a:prstGeom>
          <a:noFill/>
          <a:ln w="9525">
            <a:noFill/>
            <a:miter lim="800000"/>
            <a:headEnd/>
            <a:tailEnd/>
          </a:ln>
        </p:spPr>
        <p:txBody>
          <a:bodyPr wrap="none">
            <a:spAutoFit/>
          </a:bodyPr>
          <a:lstStyle/>
          <a:p>
            <a:r>
              <a:rPr lang="en-ZA" sz="1400"/>
              <a:t>Fuel cell Golf Cart</a:t>
            </a:r>
            <a:endParaRPr lang="en-GB" sz="1400"/>
          </a:p>
        </p:txBody>
      </p:sp>
      <p:pic>
        <p:nvPicPr>
          <p:cNvPr id="8206" name="Picture 15" descr="SA Golf Cart"/>
          <p:cNvPicPr>
            <a:picLocks noChangeAspect="1" noChangeArrowheads="1"/>
          </p:cNvPicPr>
          <p:nvPr/>
        </p:nvPicPr>
        <p:blipFill>
          <a:blip r:embed="rId7"/>
          <a:srcRect/>
          <a:stretch>
            <a:fillRect/>
          </a:stretch>
        </p:blipFill>
        <p:spPr bwMode="auto">
          <a:xfrm>
            <a:off x="6356350" y="3502026"/>
            <a:ext cx="3384550" cy="23399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53" y="153334"/>
            <a:ext cx="8655321" cy="357390"/>
          </a:xfrm>
        </p:spPr>
        <p:txBody>
          <a:bodyPr/>
          <a:lstStyle/>
          <a:p>
            <a:pPr algn="r"/>
            <a:r>
              <a:rPr smtClean="0">
                <a:solidFill>
                  <a:schemeClr val="bg1"/>
                </a:solidFill>
              </a:rPr>
              <a:t>Potential Market for HySA Components</a:t>
            </a:r>
            <a:endParaRPr lang="en-GB" dirty="0"/>
          </a:p>
        </p:txBody>
      </p:sp>
      <p:pic>
        <p:nvPicPr>
          <p:cNvPr id="3" name="Picture 2"/>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v="urn:schemas-microsoft-com:mac:vml" xmlns:mc="http://schemas.openxmlformats.org/markup-compatibility/2006" xmlns:mo="http://schemas.microsoft.com/office/mac/office/2008/main"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764173" y="1453662"/>
            <a:ext cx="5620995" cy="1242647"/>
          </a:xfrm>
          <a:prstGeom prst="rect">
            <a:avLst/>
          </a:prstGeom>
          <a:noFill/>
          <a:ln w="6350" cmpd="sng">
            <a:solidFill>
              <a:srgbClr val="000000"/>
            </a:solidFill>
            <a:miter lim="800000"/>
            <a:headEnd/>
            <a:tailEnd/>
          </a:ln>
          <a:effectLst/>
        </p:spPr>
      </p:pic>
      <p:sp>
        <p:nvSpPr>
          <p:cNvPr id="4" name="TextBox 3"/>
          <p:cNvSpPr txBox="1"/>
          <p:nvPr/>
        </p:nvSpPr>
        <p:spPr>
          <a:xfrm>
            <a:off x="679939" y="969107"/>
            <a:ext cx="2876062" cy="400110"/>
          </a:xfrm>
          <a:prstGeom prst="rect">
            <a:avLst/>
          </a:prstGeom>
          <a:noFill/>
        </p:spPr>
        <p:txBody>
          <a:bodyPr wrap="square" rtlCol="0">
            <a:spAutoFit/>
          </a:bodyPr>
          <a:lstStyle/>
          <a:p>
            <a:r>
              <a:rPr lang="en-ZA" dirty="0" smtClean="0">
                <a:latin typeface="Arial" pitchFamily="34" charset="0"/>
              </a:rPr>
              <a:t>1. Catalyst Market</a:t>
            </a:r>
            <a:endParaRPr lang="en-GB" dirty="0">
              <a:latin typeface="Arial" pitchFamily="34" charset="0"/>
            </a:endParaRPr>
          </a:p>
        </p:txBody>
      </p:sp>
      <p:sp>
        <p:nvSpPr>
          <p:cNvPr id="7" name="TextBox 6"/>
          <p:cNvSpPr txBox="1"/>
          <p:nvPr/>
        </p:nvSpPr>
        <p:spPr>
          <a:xfrm>
            <a:off x="583697" y="5080000"/>
            <a:ext cx="8698524" cy="1323439"/>
          </a:xfrm>
          <a:prstGeom prst="rect">
            <a:avLst/>
          </a:prstGeom>
          <a:noFill/>
        </p:spPr>
        <p:txBody>
          <a:bodyPr wrap="square" rtlCol="0">
            <a:spAutoFit/>
          </a:bodyPr>
          <a:lstStyle/>
          <a:p>
            <a:r>
              <a:rPr lang="en-ZA" dirty="0" smtClean="0">
                <a:latin typeface="Arial" pitchFamily="34" charset="0"/>
              </a:rPr>
              <a:t>4. Combined Heat and Power (CHP) Units:  Current costs are at $30 000/kW</a:t>
            </a:r>
          </a:p>
          <a:p>
            <a:r>
              <a:rPr lang="en-ZA" dirty="0" smtClean="0">
                <a:solidFill>
                  <a:srgbClr val="FF0000"/>
                </a:solidFill>
                <a:latin typeface="Arial" pitchFamily="34" charset="0"/>
              </a:rPr>
              <a:t>Assuming we produce 1000 x 1kW units per year sold at $15 000/kW would result in Revenue of $15 mil/yr.</a:t>
            </a:r>
            <a:endParaRPr lang="en-GB" dirty="0">
              <a:solidFill>
                <a:srgbClr val="FF0000"/>
              </a:solidFill>
              <a:latin typeface="Arial" pitchFamily="34" charset="0"/>
            </a:endParaRPr>
          </a:p>
        </p:txBody>
      </p:sp>
      <p:sp>
        <p:nvSpPr>
          <p:cNvPr id="9" name="TextBox 8"/>
          <p:cNvSpPr txBox="1"/>
          <p:nvPr/>
        </p:nvSpPr>
        <p:spPr>
          <a:xfrm>
            <a:off x="592628" y="3819713"/>
            <a:ext cx="8843109" cy="1323439"/>
          </a:xfrm>
          <a:prstGeom prst="rect">
            <a:avLst/>
          </a:prstGeom>
          <a:noFill/>
        </p:spPr>
        <p:txBody>
          <a:bodyPr wrap="square" rtlCol="0">
            <a:spAutoFit/>
          </a:bodyPr>
          <a:lstStyle/>
          <a:p>
            <a:r>
              <a:rPr lang="en-ZA" dirty="0" smtClean="0">
                <a:latin typeface="Arial" pitchFamily="34" charset="0"/>
              </a:rPr>
              <a:t>3. Metal Hydride (MH) hydrogen storage material: Current costs are at R1 400/kg</a:t>
            </a:r>
          </a:p>
          <a:p>
            <a:r>
              <a:rPr lang="en-ZA" dirty="0" smtClean="0">
                <a:solidFill>
                  <a:srgbClr val="FF0000"/>
                </a:solidFill>
                <a:latin typeface="Arial" pitchFamily="34" charset="0"/>
              </a:rPr>
              <a:t>Assuming we produce 1000 kg of MH per year sold at R1 200/kg would result in Revenue of R1.2 mil/yr. </a:t>
            </a:r>
            <a:endParaRPr lang="en-GB" dirty="0">
              <a:solidFill>
                <a:srgbClr val="FF0000"/>
              </a:solidFill>
              <a:latin typeface="Arial" pitchFamily="34" charset="0"/>
            </a:endParaRPr>
          </a:p>
        </p:txBody>
      </p:sp>
      <p:sp>
        <p:nvSpPr>
          <p:cNvPr id="10" name="TextBox 9"/>
          <p:cNvSpPr txBox="1"/>
          <p:nvPr/>
        </p:nvSpPr>
        <p:spPr>
          <a:xfrm>
            <a:off x="627798" y="2831066"/>
            <a:ext cx="8995507" cy="1015663"/>
          </a:xfrm>
          <a:prstGeom prst="rect">
            <a:avLst/>
          </a:prstGeom>
          <a:noFill/>
        </p:spPr>
        <p:txBody>
          <a:bodyPr wrap="square" rtlCol="0">
            <a:spAutoFit/>
          </a:bodyPr>
          <a:lstStyle/>
          <a:p>
            <a:r>
              <a:rPr lang="en-ZA" dirty="0" smtClean="0">
                <a:latin typeface="Arial" pitchFamily="34" charset="0"/>
              </a:rPr>
              <a:t>2. Membrane Electrode Assembly (MEA): Current costs are at R1 500/MEA</a:t>
            </a:r>
          </a:p>
          <a:p>
            <a:r>
              <a:rPr lang="en-ZA" dirty="0" smtClean="0">
                <a:solidFill>
                  <a:srgbClr val="FF0000"/>
                </a:solidFill>
                <a:latin typeface="Arial" pitchFamily="34" charset="0"/>
              </a:rPr>
              <a:t>Assuming we produce 1000 000 MEA units per year sold at R1 200/MEA would result in Revenue of R1.2 billion/yr. </a:t>
            </a:r>
            <a:endParaRPr lang="en-GB" dirty="0">
              <a:solidFill>
                <a:srgbClr val="FF0000"/>
              </a:solidFill>
              <a:latin typeface="Arial" pitchFamily="34" charset="0"/>
            </a:endParaRP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1" y="158184"/>
            <a:ext cx="8484870" cy="380023"/>
          </a:xfrm>
        </p:spPr>
        <p:txBody>
          <a:bodyPr/>
          <a:lstStyle/>
          <a:p>
            <a:pPr algn="r"/>
            <a:r>
              <a:rPr lang="en-GB" sz="3200" dirty="0" smtClean="0">
                <a:solidFill>
                  <a:schemeClr val="bg1"/>
                </a:solidFill>
                <a:latin typeface="Arial" pitchFamily="34" charset="0"/>
                <a:cs typeface="Arial" pitchFamily="34" charset="0"/>
              </a:rPr>
              <a:t>CoC Collaboration with Industry-1</a:t>
            </a:r>
            <a:endParaRPr lang="en-GB" sz="3200" dirty="0">
              <a:solidFill>
                <a:schemeClr val="bg1"/>
              </a:solidFill>
              <a:latin typeface="Arial" pitchFamily="34" charset="0"/>
              <a:cs typeface="Arial" pitchFamily="34" charset="0"/>
            </a:endParaRPr>
          </a:p>
        </p:txBody>
      </p:sp>
      <p:sp>
        <p:nvSpPr>
          <p:cNvPr id="16387" name="Content Placeholder 2"/>
          <p:cNvSpPr>
            <a:spLocks noGrp="1"/>
          </p:cNvSpPr>
          <p:nvPr>
            <p:ph idx="1"/>
          </p:nvPr>
        </p:nvSpPr>
        <p:spPr>
          <a:xfrm>
            <a:off x="235131" y="765909"/>
            <a:ext cx="9476428" cy="5456218"/>
          </a:xfrm>
        </p:spPr>
        <p:txBody>
          <a:bodyPr/>
          <a:lstStyle/>
          <a:p>
            <a:pPr eaLnBrk="1" hangingPunct="1">
              <a:buClr>
                <a:srgbClr val="537191"/>
              </a:buClr>
              <a:buFont typeface="Wingdings 3" panose="05040102010807070707" pitchFamily="18" charset="2"/>
              <a:buChar char=""/>
            </a:pPr>
            <a:r>
              <a:rPr lang="en-ZA" dirty="0" smtClean="0">
                <a:latin typeface="Arial" pitchFamily="34" charset="0"/>
                <a:cs typeface="Arial" pitchFamily="34" charset="0"/>
              </a:rPr>
              <a:t>Clean Energy</a:t>
            </a:r>
          </a:p>
          <a:p>
            <a:pPr lvl="1" eaLnBrk="1" hangingPunct="1">
              <a:buClr>
                <a:srgbClr val="537191"/>
              </a:buClr>
              <a:buSzPct val="80000"/>
              <a:buFont typeface="Wingdings"/>
              <a:buChar char="q"/>
            </a:pPr>
            <a:r>
              <a:rPr lang="en-ZA" sz="1600" dirty="0" smtClean="0">
                <a:latin typeface="Arial" pitchFamily="34" charset="0"/>
                <a:cs typeface="Arial" pitchFamily="34" charset="0"/>
              </a:rPr>
              <a:t>Installation of a 5kW hydrogen fuel cell at Windsor East Clinic in Randburg, in collaboration with Anglo Platinum, Air Products and Gauteng Provincial Department of Health. </a:t>
            </a:r>
          </a:p>
          <a:p>
            <a:pPr lvl="1" eaLnBrk="1" hangingPunct="1">
              <a:buClr>
                <a:srgbClr val="537191"/>
              </a:buClr>
              <a:buSzPct val="80000"/>
              <a:buFont typeface="Wingdings"/>
              <a:buChar char="q"/>
            </a:pPr>
            <a:r>
              <a:rPr lang="en-ZA" sz="1600" dirty="0" smtClean="0">
                <a:latin typeface="Arial" pitchFamily="34" charset="0"/>
                <a:cs typeface="Arial" pitchFamily="34" charset="0"/>
              </a:rPr>
              <a:t>Fuel cell will provide back up power during power outages in order to preserve TB vaccines at the clinic</a:t>
            </a:r>
          </a:p>
          <a:p>
            <a:pPr lvl="1" eaLnBrk="1" hangingPunct="1">
              <a:buClr>
                <a:srgbClr val="537191"/>
              </a:buClr>
              <a:buSzPct val="80000"/>
              <a:buFont typeface="Wingdings"/>
              <a:buChar char="q"/>
            </a:pPr>
            <a:r>
              <a:rPr lang="en-ZA" sz="1600" dirty="0" smtClean="0">
                <a:latin typeface="Arial" pitchFamily="34" charset="0"/>
                <a:cs typeface="Arial" pitchFamily="34" charset="0"/>
              </a:rPr>
              <a:t>Plans are underway for the Minister of Science and Technology to officially launch the project.</a:t>
            </a:r>
          </a:p>
          <a:p>
            <a:pPr eaLnBrk="1" hangingPunct="1">
              <a:buClr>
                <a:srgbClr val="537191"/>
              </a:buClr>
              <a:buFont typeface="Wingdings 3" panose="05040102010807070707" pitchFamily="18" charset="2"/>
              <a:buChar char=""/>
            </a:pPr>
            <a:r>
              <a:rPr lang="en-ZA" dirty="0" smtClean="0">
                <a:latin typeface="Arial" pitchFamily="34" charset="0"/>
                <a:cs typeface="Arial" pitchFamily="34" charset="0"/>
              </a:rPr>
              <a:t>Impala Platinum</a:t>
            </a:r>
            <a:endParaRPr lang="en-ZA" dirty="0">
              <a:latin typeface="Arial" pitchFamily="34" charset="0"/>
              <a:cs typeface="Arial" pitchFamily="34" charset="0"/>
            </a:endParaRPr>
          </a:p>
          <a:p>
            <a:pPr lvl="1" eaLnBrk="1" hangingPunct="1">
              <a:buClr>
                <a:srgbClr val="537191"/>
              </a:buClr>
              <a:buSzPct val="80000"/>
              <a:buFont typeface="Wingdings"/>
              <a:buChar char="q"/>
            </a:pPr>
            <a:r>
              <a:rPr lang="en-ZA" sz="1600" dirty="0" smtClean="0">
                <a:latin typeface="Arial" pitchFamily="34" charset="0"/>
                <a:cs typeface="Arial" pitchFamily="34" charset="0"/>
              </a:rPr>
              <a:t>Project with HySA Systems looking at the development of a hydrogen fuel cell powered forklift </a:t>
            </a:r>
          </a:p>
          <a:p>
            <a:pPr lvl="1" eaLnBrk="1" hangingPunct="1">
              <a:buClr>
                <a:srgbClr val="537191"/>
              </a:buClr>
              <a:buSzPct val="80000"/>
              <a:buFont typeface="Wingdings"/>
              <a:buChar char="q"/>
            </a:pPr>
            <a:r>
              <a:rPr lang="en-ZA" sz="1600" dirty="0" smtClean="0">
                <a:latin typeface="Arial" pitchFamily="34" charset="0"/>
                <a:cs typeface="Arial" pitchFamily="34" charset="0"/>
              </a:rPr>
              <a:t>Impala Platinum has co-funded the project to the value of R6 million over three years.</a:t>
            </a:r>
          </a:p>
          <a:p>
            <a:pPr>
              <a:buClr>
                <a:srgbClr val="537191"/>
              </a:buClr>
              <a:buFont typeface="Wingdings 3" panose="05040102010807070707" pitchFamily="18" charset="2"/>
              <a:buChar char=""/>
            </a:pPr>
            <a:r>
              <a:rPr lang="en-ZA" dirty="0" smtClean="0">
                <a:latin typeface="Arial" pitchFamily="34" charset="0"/>
                <a:cs typeface="Arial" pitchFamily="34" charset="0"/>
              </a:rPr>
              <a:t>Anglo American Platinum </a:t>
            </a:r>
          </a:p>
          <a:p>
            <a:pPr lvl="1" eaLnBrk="1" hangingPunct="1">
              <a:buClr>
                <a:srgbClr val="537191"/>
              </a:buClr>
              <a:buSzPct val="80000"/>
              <a:buFont typeface="Wingdings"/>
              <a:buChar char="q"/>
            </a:pPr>
            <a:r>
              <a:rPr lang="en-ZA" sz="1600" dirty="0" smtClean="0">
                <a:latin typeface="Arial" pitchFamily="34" charset="0"/>
                <a:cs typeface="Arial" pitchFamily="34" charset="0"/>
              </a:rPr>
              <a:t>Anglo is interested in the metal hydride material for hydrogen storage for possible use in their fuel cell powered locomotive as well as for HySA systems to assist with systems integration </a:t>
            </a:r>
          </a:p>
          <a:p>
            <a:pPr>
              <a:buClr>
                <a:srgbClr val="537191"/>
              </a:buClr>
              <a:buFont typeface="Wingdings 3" panose="05040102010807070707" pitchFamily="18" charset="2"/>
              <a:buChar char=""/>
            </a:pPr>
            <a:r>
              <a:rPr lang="en-ZA" dirty="0" smtClean="0">
                <a:latin typeface="Arial" pitchFamily="34" charset="0"/>
                <a:cs typeface="Arial" pitchFamily="34" charset="0"/>
              </a:rPr>
              <a:t>Air Products and Clean Energy</a:t>
            </a:r>
          </a:p>
          <a:p>
            <a:pPr lvl="1" eaLnBrk="1" hangingPunct="1">
              <a:buClr>
                <a:srgbClr val="537191"/>
              </a:buClr>
              <a:buSzPct val="80000"/>
              <a:buFont typeface="Wingdings"/>
              <a:buChar char="q"/>
            </a:pPr>
            <a:r>
              <a:rPr lang="en-ZA" sz="1600" dirty="0" smtClean="0">
                <a:latin typeface="Arial" pitchFamily="34" charset="0"/>
                <a:cs typeface="Arial" pitchFamily="34" charset="0"/>
              </a:rPr>
              <a:t>Development of bulk hydrogen filling solution to address the challenges around hydrogen distribution logistics</a:t>
            </a:r>
          </a:p>
          <a:p>
            <a:pPr lvl="1" eaLnBrk="1" hangingPunct="1">
              <a:buClr>
                <a:srgbClr val="537191"/>
              </a:buClr>
              <a:buSzPct val="80000"/>
              <a:buFont typeface="Wingdings"/>
              <a:buChar char="q"/>
            </a:pPr>
            <a:r>
              <a:rPr lang="en-ZA" sz="1600" dirty="0" smtClean="0">
                <a:latin typeface="Arial" pitchFamily="34" charset="0"/>
                <a:cs typeface="Arial" pitchFamily="34" charset="0"/>
              </a:rPr>
              <a:t>Cost effective hydrogen distribution will enable hydrogen fuel cells to be cost competitive with diesel generators in providing back up power for the telecommunications base stations.</a:t>
            </a:r>
          </a:p>
        </p:txBody>
      </p:sp>
    </p:spTree>
    <p:extLst>
      <p:ext uri="{BB962C8B-B14F-4D97-AF65-F5344CB8AC3E}">
        <p14:creationId xmlns="" xmlns:p14="http://schemas.microsoft.com/office/powerpoint/2010/main" val="420673537"/>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1" y="0"/>
            <a:ext cx="8145236" cy="705394"/>
          </a:xfrm>
        </p:spPr>
        <p:txBody>
          <a:bodyPr/>
          <a:lstStyle/>
          <a:p>
            <a:pPr algn="r"/>
            <a:r>
              <a:rPr sz="3200" smtClean="0">
                <a:solidFill>
                  <a:schemeClr val="bg1"/>
                </a:solidFill>
                <a:latin typeface="Arial" pitchFamily="34" charset="0"/>
                <a:cs typeface="Arial" pitchFamily="34" charset="0"/>
              </a:rPr>
              <a:t>CoC Collaboration with Industry-2</a:t>
            </a:r>
            <a:endParaRPr lang="en-GB" sz="3200" dirty="0">
              <a:solidFill>
                <a:schemeClr val="bg1"/>
              </a:solidFill>
              <a:latin typeface="Arial" pitchFamily="34" charset="0"/>
              <a:cs typeface="Arial" pitchFamily="34" charset="0"/>
            </a:endParaRPr>
          </a:p>
        </p:txBody>
      </p:sp>
      <p:sp>
        <p:nvSpPr>
          <p:cNvPr id="16387" name="Content Placeholder 2"/>
          <p:cNvSpPr>
            <a:spLocks noGrp="1"/>
          </p:cNvSpPr>
          <p:nvPr>
            <p:ph idx="1"/>
          </p:nvPr>
        </p:nvSpPr>
        <p:spPr>
          <a:xfrm>
            <a:off x="336331" y="809297"/>
            <a:ext cx="9375228" cy="5276193"/>
          </a:xfrm>
        </p:spPr>
        <p:txBody>
          <a:bodyPr/>
          <a:lstStyle/>
          <a:p>
            <a:pPr eaLnBrk="1" hangingPunct="1">
              <a:buClr>
                <a:srgbClr val="537191"/>
              </a:buClr>
              <a:buFont typeface="Wingdings 3" panose="05040102010807070707" pitchFamily="18" charset="2"/>
              <a:buChar char=""/>
            </a:pPr>
            <a:r>
              <a:rPr lang="en-ZA" dirty="0" smtClean="0">
                <a:latin typeface="Arial" pitchFamily="34" charset="0"/>
                <a:cs typeface="Arial" pitchFamily="34" charset="0"/>
              </a:rPr>
              <a:t>South African Post Office (SAPO)</a:t>
            </a:r>
          </a:p>
          <a:p>
            <a:pPr lvl="1" eaLnBrk="1" hangingPunct="1">
              <a:buClr>
                <a:srgbClr val="537191"/>
              </a:buClr>
              <a:buSzPct val="80000"/>
              <a:buFont typeface="Wingdings"/>
              <a:buChar char="q"/>
            </a:pPr>
            <a:r>
              <a:rPr lang="en-ZA" sz="1600" dirty="0" smtClean="0">
                <a:latin typeface="Arial" pitchFamily="34" charset="0"/>
                <a:cs typeface="Arial" pitchFamily="34" charset="0"/>
              </a:rPr>
              <a:t>SAPO is interested in HySA Systems’ capability to extend the range of SAPO’s electric scooters using fuel cells. </a:t>
            </a:r>
          </a:p>
          <a:p>
            <a:pPr lvl="1" eaLnBrk="1" hangingPunct="1">
              <a:buClr>
                <a:srgbClr val="537191"/>
              </a:buClr>
              <a:buSzPct val="80000"/>
              <a:buFont typeface="Wingdings"/>
              <a:buChar char="q"/>
            </a:pPr>
            <a:r>
              <a:rPr lang="en-ZA" sz="1600" dirty="0" smtClean="0">
                <a:latin typeface="Arial" pitchFamily="34" charset="0"/>
                <a:cs typeface="Arial" pitchFamily="34" charset="0"/>
              </a:rPr>
              <a:t>HySA Systems has already demonstrated the range extension capability in a golf cart.</a:t>
            </a:r>
          </a:p>
          <a:p>
            <a:pPr lvl="1" eaLnBrk="1" hangingPunct="1">
              <a:buClr>
                <a:srgbClr val="537191"/>
              </a:buClr>
              <a:buSzPct val="80000"/>
              <a:buFont typeface="Wingdings"/>
              <a:buChar char="q"/>
            </a:pPr>
            <a:r>
              <a:rPr lang="en-ZA" sz="1600" dirty="0" smtClean="0">
                <a:latin typeface="Arial" pitchFamily="34" charset="0"/>
                <a:cs typeface="Arial" pitchFamily="34" charset="0"/>
              </a:rPr>
              <a:t>The DST has signed an MoU with SAPO to facilitate the collaboration of SAPO with HySA Centres of Competence on broader clean energy initiatives.</a:t>
            </a:r>
          </a:p>
          <a:p>
            <a:pPr eaLnBrk="1" hangingPunct="1">
              <a:buClr>
                <a:srgbClr val="537191"/>
              </a:buClr>
              <a:buFont typeface="Wingdings 3" panose="05040102010807070707" pitchFamily="18" charset="2"/>
              <a:buChar char=""/>
            </a:pPr>
            <a:r>
              <a:rPr lang="en-ZA" dirty="0" smtClean="0">
                <a:latin typeface="Arial" pitchFamily="34" charset="0"/>
                <a:cs typeface="Arial" pitchFamily="34" charset="0"/>
              </a:rPr>
              <a:t>Transnet</a:t>
            </a:r>
          </a:p>
          <a:p>
            <a:pPr lvl="1" eaLnBrk="1" hangingPunct="1">
              <a:buClr>
                <a:srgbClr val="537191"/>
              </a:buClr>
              <a:buSzPct val="80000"/>
              <a:buFont typeface="Wingdings"/>
              <a:buChar char="q"/>
            </a:pPr>
            <a:r>
              <a:rPr lang="en-ZA" sz="1600" dirty="0" smtClean="0">
                <a:latin typeface="Arial" pitchFamily="34" charset="0"/>
                <a:cs typeface="Arial" pitchFamily="34" charset="0"/>
              </a:rPr>
              <a:t>The DST has signed an MoU with Transnet that will facilitate the collaboration of Transnet with HySA Centres of Competence on clean energy initiatives.</a:t>
            </a:r>
          </a:p>
          <a:p>
            <a:pPr lvl="1" eaLnBrk="1" hangingPunct="1">
              <a:buClr>
                <a:srgbClr val="537191"/>
              </a:buClr>
              <a:buSzPct val="80000"/>
              <a:buFont typeface="Wingdings"/>
              <a:buChar char="q"/>
            </a:pPr>
            <a:r>
              <a:rPr lang="en-ZA" sz="1600" dirty="0" smtClean="0">
                <a:latin typeface="Arial" pitchFamily="34" charset="0"/>
                <a:cs typeface="Arial" pitchFamily="34" charset="0"/>
              </a:rPr>
              <a:t>Transnet is particularly interested in energy storage, electrolyser technology and fuel cells.</a:t>
            </a:r>
          </a:p>
          <a:p>
            <a:pPr marL="342900" lvl="1" indent="-342900" eaLnBrk="1" hangingPunct="1">
              <a:buClr>
                <a:srgbClr val="537191"/>
              </a:buClr>
              <a:buSzPct val="80000"/>
              <a:buFont typeface="Wingdings 3" panose="05040102010807070707" pitchFamily="18" charset="2"/>
              <a:buChar char=""/>
            </a:pPr>
            <a:r>
              <a:rPr lang="en-ZA" sz="2000" dirty="0" smtClean="0">
                <a:latin typeface="Arial" pitchFamily="34" charset="0"/>
                <a:ea typeface="+mn-ea"/>
                <a:cs typeface="Arial" pitchFamily="34" charset="0"/>
              </a:rPr>
              <a:t>Hot Platinum</a:t>
            </a:r>
            <a:endParaRPr lang="en-ZA" sz="1600" dirty="0" smtClean="0">
              <a:latin typeface="Arial" pitchFamily="34" charset="0"/>
              <a:cs typeface="Arial" pitchFamily="34" charset="0"/>
            </a:endParaRPr>
          </a:p>
          <a:p>
            <a:pPr lvl="1" eaLnBrk="1" hangingPunct="1">
              <a:buClr>
                <a:srgbClr val="537191"/>
              </a:buClr>
              <a:buSzPct val="80000"/>
              <a:buFont typeface="Wingdings"/>
              <a:buChar char="q"/>
            </a:pPr>
            <a:r>
              <a:rPr lang="en-ZA" sz="1600" dirty="0" smtClean="0">
                <a:latin typeface="Arial" pitchFamily="34" charset="0"/>
                <a:cs typeface="Arial" pitchFamily="34" charset="0"/>
              </a:rPr>
              <a:t>Collaboration with HySA Systems led to the development of the 2.5 kW hydrogen fuel cell power generator. HySA Systems and Hot Platinum require financial support to manufacture and deploy more of the units.</a:t>
            </a:r>
            <a:endParaRPr lang="en-GB" sz="1600" dirty="0" smtClean="0">
              <a:latin typeface="Arial" pitchFamily="34" charset="0"/>
              <a:cs typeface="Arial" pitchFamily="34" charset="0"/>
            </a:endParaRPr>
          </a:p>
          <a:p>
            <a:pPr lvl="1" eaLnBrk="1" hangingPunct="1">
              <a:buClr>
                <a:srgbClr val="537191"/>
              </a:buClr>
              <a:buSzPct val="80000"/>
              <a:buNone/>
            </a:pPr>
            <a:endParaRPr lang="en-ZA" sz="1600" dirty="0" smtClean="0">
              <a:cs typeface="Arial" panose="020B0604020202020204" pitchFamily="34" charset="0"/>
            </a:endParaRPr>
          </a:p>
        </p:txBody>
      </p:sp>
    </p:spTree>
    <p:extLst>
      <p:ext uri="{BB962C8B-B14F-4D97-AF65-F5344CB8AC3E}">
        <p14:creationId xmlns="" xmlns:p14="http://schemas.microsoft.com/office/powerpoint/2010/main" val="420673537"/>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53" y="153334"/>
            <a:ext cx="8407127" cy="357390"/>
          </a:xfrm>
        </p:spPr>
        <p:txBody>
          <a:bodyPr/>
          <a:lstStyle/>
          <a:p>
            <a:pPr algn="r"/>
            <a:r>
              <a:rPr sz="3200" smtClean="0">
                <a:solidFill>
                  <a:schemeClr val="bg1"/>
                </a:solidFill>
                <a:latin typeface="Arial" pitchFamily="34" charset="0"/>
                <a:cs typeface="Arial" pitchFamily="34" charset="0"/>
              </a:rPr>
              <a:t>Recommendations</a:t>
            </a:r>
            <a:endParaRPr sz="3200">
              <a:solidFill>
                <a:schemeClr val="bg1"/>
              </a:solidFill>
              <a:latin typeface="Arial" pitchFamily="34" charset="0"/>
              <a:cs typeface="Arial" pitchFamily="34" charset="0"/>
            </a:endParaRPr>
          </a:p>
        </p:txBody>
      </p:sp>
      <p:sp>
        <p:nvSpPr>
          <p:cNvPr id="7170" name="Content Placeholder 2"/>
          <p:cNvSpPr>
            <a:spLocks noGrp="1"/>
          </p:cNvSpPr>
          <p:nvPr>
            <p:ph idx="4294967295"/>
          </p:nvPr>
        </p:nvSpPr>
        <p:spPr>
          <a:xfrm>
            <a:off x="304800" y="797169"/>
            <a:ext cx="9396248" cy="5362331"/>
          </a:xfrm>
        </p:spPr>
        <p:txBody>
          <a:bodyPr/>
          <a:lstStyle/>
          <a:p>
            <a:pPr lvl="0"/>
            <a:r>
              <a:rPr lang="en-ZA" sz="1600" dirty="0" smtClean="0">
                <a:latin typeface="Arial" pitchFamily="34" charset="0"/>
                <a:cs typeface="Arial" pitchFamily="34" charset="0"/>
              </a:rPr>
              <a:t>Companies like Ballard who are demonstrating but still pursuing further development of their technology, need to be encouraged to collaborate with the HySA CoCs.  Initial discussions, facilitated by the DST, have already been held with AAP/Ballard and the HySA CoCs regarding the potential collaboration;</a:t>
            </a:r>
            <a:endParaRPr lang="en-GB" sz="1600" dirty="0" smtClean="0">
              <a:latin typeface="Arial" pitchFamily="34" charset="0"/>
              <a:cs typeface="Arial" pitchFamily="34" charset="0"/>
            </a:endParaRPr>
          </a:p>
          <a:p>
            <a:pPr lvl="0"/>
            <a:r>
              <a:rPr lang="en-ZA" sz="1600" dirty="0" smtClean="0">
                <a:latin typeface="Arial" pitchFamily="34" charset="0"/>
                <a:cs typeface="Arial" pitchFamily="34" charset="0"/>
              </a:rPr>
              <a:t>Government would like to see active public private partnerships (PPPs) develop in the emerging HFCT sector.  PPPs are critical in supporting the uptake of emerging technologies as shown by the success stories from other countries e.g. Japan;  </a:t>
            </a:r>
            <a:endParaRPr lang="en-GB" sz="1600" dirty="0" smtClean="0">
              <a:latin typeface="Arial" pitchFamily="34" charset="0"/>
              <a:cs typeface="Arial" pitchFamily="34" charset="0"/>
            </a:endParaRPr>
          </a:p>
          <a:p>
            <a:pPr lvl="0"/>
            <a:r>
              <a:rPr lang="en-ZA" sz="1600" dirty="0" smtClean="0">
                <a:latin typeface="Arial" pitchFamily="34" charset="0"/>
                <a:cs typeface="Arial" pitchFamily="34" charset="0"/>
              </a:rPr>
              <a:t>Government needs to be encouraged to be the first customer in procuring its own technology e.g. replacement of diesel generators in government buildings with hydrogen fuel cells; </a:t>
            </a:r>
            <a:endParaRPr lang="en-GB" sz="1600" dirty="0" smtClean="0">
              <a:latin typeface="Arial" pitchFamily="34" charset="0"/>
              <a:cs typeface="Arial" pitchFamily="34" charset="0"/>
            </a:endParaRPr>
          </a:p>
          <a:p>
            <a:pPr lvl="0"/>
            <a:r>
              <a:rPr lang="en-ZA" sz="1600" dirty="0" smtClean="0">
                <a:latin typeface="Arial" pitchFamily="34" charset="0"/>
                <a:cs typeface="Arial" pitchFamily="34" charset="0"/>
              </a:rPr>
              <a:t>Further piloting of fuel cell technology is required especially in areas that are not connected to the grid e.g. in the 24 distressed district municipalities, as already identified by government;</a:t>
            </a:r>
            <a:endParaRPr lang="en-GB" sz="1600" dirty="0" smtClean="0">
              <a:latin typeface="Arial" pitchFamily="34" charset="0"/>
              <a:cs typeface="Arial" pitchFamily="34" charset="0"/>
            </a:endParaRPr>
          </a:p>
          <a:p>
            <a:pPr lvl="0"/>
            <a:r>
              <a:rPr lang="en-ZA" sz="1600" dirty="0" smtClean="0">
                <a:latin typeface="Arial" pitchFamily="34" charset="0"/>
                <a:cs typeface="Arial" pitchFamily="34" charset="0"/>
              </a:rPr>
              <a:t>Apart from local manufacturing, international fuel cell companies looking to do business in South Africa should agree to incorporate HySA developed technologies (catalysts, MEAs, bipolar plates, metal hydrides etc) into their fuel cell products;</a:t>
            </a:r>
            <a:endParaRPr lang="en-GB" sz="1600" dirty="0" smtClean="0">
              <a:latin typeface="Arial" pitchFamily="34" charset="0"/>
              <a:cs typeface="Arial" pitchFamily="34" charset="0"/>
            </a:endParaRPr>
          </a:p>
          <a:p>
            <a:pPr lvl="0"/>
            <a:r>
              <a:rPr lang="en-ZA" sz="1600" dirty="0" smtClean="0">
                <a:latin typeface="Arial" pitchFamily="34" charset="0"/>
                <a:cs typeface="Arial" pitchFamily="34" charset="0"/>
              </a:rPr>
              <a:t>Development Finance Institutions (DFIs) such as the IDC  and the PIC need to support local manufacturing of fuel cell components within the special economic zones (SEZs) as designated by the Department of Trade and Industry (the </a:t>
            </a:r>
            <a:r>
              <a:rPr lang="en-ZA" sz="1600" i="1" dirty="0" err="1" smtClean="0">
                <a:latin typeface="Arial" pitchFamily="34" charset="0"/>
                <a:cs typeface="Arial" pitchFamily="34" charset="0"/>
              </a:rPr>
              <a:t>dti</a:t>
            </a:r>
            <a:r>
              <a:rPr lang="en-ZA" sz="1600" dirty="0" smtClean="0">
                <a:latin typeface="Arial" pitchFamily="34" charset="0"/>
                <a:cs typeface="Arial" pitchFamily="34" charset="0"/>
              </a:rPr>
              <a:t>); and</a:t>
            </a:r>
            <a:endParaRPr lang="en-GB" sz="1600" dirty="0" smtClean="0">
              <a:latin typeface="Arial" pitchFamily="34" charset="0"/>
              <a:cs typeface="Arial" pitchFamily="34" charset="0"/>
            </a:endParaRPr>
          </a:p>
          <a:p>
            <a:pPr lvl="0"/>
            <a:r>
              <a:rPr lang="en-ZA" sz="1600" dirty="0" smtClean="0">
                <a:latin typeface="Arial" pitchFamily="34" charset="0"/>
                <a:cs typeface="Arial" pitchFamily="34" charset="0"/>
              </a:rPr>
              <a:t>Fuel cells need to be seen as a possible way of alleviating the current challenges with the Eskom Grid.  Although the system cost may be high initially, economies of scale will eventually bring the cost down, as demonstrated through the CHP Project in Japan.</a:t>
            </a:r>
            <a:endParaRPr lang="en-GB" sz="1600" dirty="0" smtClean="0">
              <a:latin typeface="Arial" pitchFamily="34" charset="0"/>
              <a:cs typeface="Arial" pitchFamily="34" charset="0"/>
            </a:endParaRPr>
          </a:p>
          <a:p>
            <a:pPr>
              <a:buNone/>
            </a:pPr>
            <a:r>
              <a:rPr lang="en-ZA" sz="1800" dirty="0" smtClean="0"/>
              <a:t> </a:t>
            </a:r>
            <a:endParaRPr lang="en-GB" sz="1800" dirty="0" smtClean="0"/>
          </a:p>
          <a:p>
            <a:pPr>
              <a:defRPr/>
            </a:pPr>
            <a:endParaRPr lang="en-GB" sz="1800" dirty="0">
              <a:latin typeface="+mj-lt"/>
              <a:cs typeface="Arial" pitchFamily="34" charset="0"/>
            </a:endParaRPr>
          </a:p>
          <a:p>
            <a:pPr>
              <a:buNone/>
              <a:defRPr/>
            </a:pPr>
            <a:endParaRPr lang="en-GB" sz="2400" dirty="0" smtClean="0">
              <a:latin typeface="+mn-lt"/>
              <a:cs typeface="Arial" pitchFamily="34" charset="0"/>
            </a:endParaRPr>
          </a:p>
          <a:p>
            <a:pPr>
              <a:defRPr/>
            </a:pPr>
            <a:endParaRPr lang="en-GB" sz="2400" dirty="0" smtClean="0">
              <a:latin typeface="+mn-lt"/>
              <a:cs typeface="Arial" pitchFamily="34" charset="0"/>
            </a:endParaRPr>
          </a:p>
          <a:p>
            <a:pPr>
              <a:buNone/>
              <a:defRPr/>
            </a:pPr>
            <a:endParaRPr lang="en-ZA" dirty="0" smtClean="0">
              <a:latin typeface="+mn-lt"/>
              <a:cs typeface="Arial" pitchFamily="34" charset="0"/>
            </a:endParaRPr>
          </a:p>
          <a:p>
            <a:pPr>
              <a:buNone/>
              <a:defRPr/>
            </a:pPr>
            <a:endParaRPr lang="en-GB" dirty="0" smtClean="0">
              <a:latin typeface="+mn-lt"/>
              <a:cs typeface="Arial" pitchFamily="34" charset="0"/>
            </a:endParaRPr>
          </a:p>
        </p:txBody>
      </p:sp>
    </p:spTree>
    <p:extLst>
      <p:ext uri="{BB962C8B-B14F-4D97-AF65-F5344CB8AC3E}">
        <p14:creationId xmlns:p14="http://schemas.microsoft.com/office/powerpoint/2010/main" xmlns="" val="298103199"/>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15985" y="1"/>
            <a:ext cx="6967204" cy="822959"/>
          </a:xfrm>
        </p:spPr>
        <p:txBody>
          <a:bodyPr vert="horz" lIns="91440" tIns="45720" rIns="91440" bIns="45720" rtlCol="0" anchor="ctr">
            <a:normAutofit fontScale="92500"/>
          </a:bodyPr>
          <a:lstStyle/>
          <a:p>
            <a:pPr algn="r"/>
            <a:r>
              <a:rPr lang="en-US" sz="3200" dirty="0" smtClean="0">
                <a:solidFill>
                  <a:schemeClr val="bg1"/>
                </a:solidFill>
                <a:latin typeface="Arial" pitchFamily="34" charset="0"/>
                <a:cs typeface="Arial" pitchFamily="34" charset="0"/>
              </a:rPr>
              <a:t>Titanium </a:t>
            </a:r>
            <a:r>
              <a:rPr lang="en-US" sz="3200" dirty="0" err="1" smtClean="0">
                <a:solidFill>
                  <a:schemeClr val="bg1"/>
                </a:solidFill>
                <a:latin typeface="Arial" pitchFamily="34" charset="0"/>
                <a:cs typeface="Arial" pitchFamily="34" charset="0"/>
              </a:rPr>
              <a:t>CoC</a:t>
            </a:r>
            <a:r>
              <a:rPr lang="en-US" sz="3200" dirty="0" smtClean="0">
                <a:solidFill>
                  <a:schemeClr val="bg1"/>
                </a:solidFill>
                <a:latin typeface="Arial" pitchFamily="34" charset="0"/>
                <a:cs typeface="Arial" pitchFamily="34" charset="0"/>
              </a:rPr>
              <a:t> Overview</a:t>
            </a:r>
            <a:endParaRPr lang="en-GB" sz="3200" dirty="0">
              <a:solidFill>
                <a:schemeClr val="bg1"/>
              </a:solidFill>
              <a:latin typeface="Arial" pitchFamily="34" charset="0"/>
              <a:cs typeface="Arial" pitchFamily="34" charset="0"/>
            </a:endParaRPr>
          </a:p>
        </p:txBody>
      </p:sp>
      <p:sp>
        <p:nvSpPr>
          <p:cNvPr id="5" name="Content Placeholder 2"/>
          <p:cNvSpPr>
            <a:spLocks noGrp="1"/>
          </p:cNvSpPr>
          <p:nvPr>
            <p:ph idx="1"/>
          </p:nvPr>
        </p:nvSpPr>
        <p:spPr>
          <a:xfrm>
            <a:off x="385948" y="1260764"/>
            <a:ext cx="9024752" cy="3810000"/>
          </a:xfrm>
        </p:spPr>
        <p:txBody>
          <a:bodyPr>
            <a:normAutofit/>
          </a:bodyPr>
          <a:lstStyle/>
          <a:p>
            <a:pPr marL="285750" indent="-285750">
              <a:buClrTx/>
              <a:buFont typeface="Arial" panose="020B0604020202020204" pitchFamily="34" charset="0"/>
              <a:buChar char="•"/>
            </a:pPr>
            <a:r>
              <a:rPr lang="en-ZA" sz="2400" dirty="0" smtClean="0">
                <a:latin typeface="Arial" pitchFamily="34" charset="0"/>
                <a:cs typeface="Arial" pitchFamily="34" charset="0"/>
              </a:rPr>
              <a:t>Titanium </a:t>
            </a:r>
            <a:r>
              <a:rPr lang="en-ZA" sz="2400" dirty="0">
                <a:latin typeface="Arial" pitchFamily="34" charset="0"/>
                <a:cs typeface="Arial" pitchFamily="34" charset="0"/>
              </a:rPr>
              <a:t>deposits in South Africa</a:t>
            </a:r>
          </a:p>
          <a:p>
            <a:pPr marL="285750" indent="-285750">
              <a:buClrTx/>
              <a:buFont typeface="Arial" panose="020B0604020202020204" pitchFamily="34" charset="0"/>
              <a:buChar char="•"/>
            </a:pPr>
            <a:r>
              <a:rPr lang="en-ZA" sz="2400" dirty="0">
                <a:latin typeface="Arial" pitchFamily="34" charset="0"/>
                <a:cs typeface="Arial" pitchFamily="34" charset="0"/>
              </a:rPr>
              <a:t>Importance of titanium</a:t>
            </a:r>
          </a:p>
          <a:p>
            <a:pPr marL="285750" indent="-285750">
              <a:buClrTx/>
              <a:buFont typeface="Arial" panose="020B0604020202020204" pitchFamily="34" charset="0"/>
              <a:buChar char="•"/>
            </a:pPr>
            <a:r>
              <a:rPr lang="en-ZA" sz="2400" dirty="0" smtClean="0">
                <a:latin typeface="Arial" pitchFamily="34" charset="0"/>
                <a:cs typeface="Arial" pitchFamily="34" charset="0"/>
              </a:rPr>
              <a:t>Titanium </a:t>
            </a:r>
            <a:r>
              <a:rPr lang="en-ZA" sz="2400" dirty="0">
                <a:latin typeface="Arial" pitchFamily="34" charset="0"/>
                <a:cs typeface="Arial" pitchFamily="34" charset="0"/>
              </a:rPr>
              <a:t>market</a:t>
            </a:r>
          </a:p>
          <a:p>
            <a:pPr marL="285750" indent="-285750">
              <a:buClrTx/>
              <a:buFont typeface="Arial" panose="020B0604020202020204" pitchFamily="34" charset="0"/>
              <a:buChar char="•"/>
            </a:pPr>
            <a:r>
              <a:rPr lang="en-ZA" sz="2400" dirty="0">
                <a:latin typeface="Arial" pitchFamily="34" charset="0"/>
                <a:cs typeface="Arial" pitchFamily="34" charset="0"/>
              </a:rPr>
              <a:t>Opportunity for Beneficiation</a:t>
            </a:r>
          </a:p>
          <a:p>
            <a:pPr marL="285750" indent="-285750">
              <a:buClrTx/>
              <a:buFont typeface="Arial" panose="020B0604020202020204" pitchFamily="34" charset="0"/>
              <a:buChar char="•"/>
            </a:pPr>
            <a:r>
              <a:rPr lang="en-ZA" sz="2400" dirty="0">
                <a:latin typeface="Arial" pitchFamily="34" charset="0"/>
                <a:cs typeface="Arial" pitchFamily="34" charset="0"/>
              </a:rPr>
              <a:t>Titanium Centre of Competence (TiCoC)</a:t>
            </a:r>
          </a:p>
          <a:p>
            <a:endParaRPr lang="en-ZA" sz="2400" dirty="0" smtClean="0"/>
          </a:p>
          <a:p>
            <a:endParaRPr lang="en-ZA" sz="2400" dirty="0"/>
          </a:p>
        </p:txBody>
      </p:sp>
    </p:spTree>
    <p:extLst>
      <p:ext uri="{BB962C8B-B14F-4D97-AF65-F5344CB8AC3E}">
        <p14:creationId xmlns="" xmlns:p14="http://schemas.microsoft.com/office/powerpoint/2010/main" val="3650481350"/>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58184"/>
            <a:ext cx="8537121" cy="380023"/>
          </a:xfrm>
        </p:spPr>
        <p:txBody>
          <a:bodyPr vert="horz" lIns="91440" tIns="45720" rIns="91440" bIns="45720" rtlCol="0" anchor="ctr">
            <a:noAutofit/>
          </a:bodyPr>
          <a:lstStyle/>
          <a:p>
            <a:pPr algn="r"/>
            <a:r>
              <a:rPr lang="en-ZA" sz="3200" dirty="0">
                <a:solidFill>
                  <a:schemeClr val="bg1"/>
                </a:solidFill>
                <a:latin typeface="Arial" pitchFamily="34" charset="0"/>
                <a:cs typeface="Arial" pitchFamily="34" charset="0"/>
              </a:rPr>
              <a:t>Titanium deposits in South Africa</a:t>
            </a:r>
          </a:p>
        </p:txBody>
      </p:sp>
      <p:pic>
        <p:nvPicPr>
          <p:cNvPr id="1026" name="Picture 2" descr="World titanium reserve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7650" y="1332904"/>
            <a:ext cx="3446463" cy="4229101"/>
          </a:xfrm>
          <a:prstGeom prst="rect">
            <a:avLst/>
          </a:prstGeom>
          <a:solidFill>
            <a:schemeClr val="tx1">
              <a:alpha val="30000"/>
            </a:schemeClr>
          </a:solidFill>
        </p:spPr>
      </p:pic>
      <p:pic>
        <p:nvPicPr>
          <p:cNvPr id="1028" name="Picture 4" descr="http://www.geoscience.org.za/images/stories/titanium.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70887" y="1688012"/>
            <a:ext cx="5935113" cy="387399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Oval 3"/>
          <p:cNvSpPr/>
          <p:nvPr/>
        </p:nvSpPr>
        <p:spPr>
          <a:xfrm>
            <a:off x="373083" y="3835731"/>
            <a:ext cx="3229099" cy="308758"/>
          </a:xfrm>
          <a:prstGeom prst="ellipse">
            <a:avLst/>
          </a:prstGeom>
          <a:solidFill>
            <a:schemeClr val="accent2">
              <a:lumMod val="75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5" name="TextBox 4"/>
          <p:cNvSpPr txBox="1"/>
          <p:nvPr/>
        </p:nvSpPr>
        <p:spPr>
          <a:xfrm>
            <a:off x="4193970" y="5446588"/>
            <a:ext cx="3207929" cy="230832"/>
          </a:xfrm>
          <a:prstGeom prst="rect">
            <a:avLst/>
          </a:prstGeom>
          <a:noFill/>
        </p:spPr>
        <p:txBody>
          <a:bodyPr wrap="none" rtlCol="0">
            <a:spAutoFit/>
          </a:bodyPr>
          <a:lstStyle/>
          <a:p>
            <a:r>
              <a:rPr lang="en-ZA" sz="900" dirty="0" smtClean="0"/>
              <a:t>Source</a:t>
            </a:r>
            <a:r>
              <a:rPr lang="en-ZA" sz="900" dirty="0"/>
              <a:t>: http://www.geoscience.org.za/images/stories/titanium.gif</a:t>
            </a:r>
          </a:p>
        </p:txBody>
      </p:sp>
      <p:sp>
        <p:nvSpPr>
          <p:cNvPr id="8" name="TextBox 7"/>
          <p:cNvSpPr txBox="1"/>
          <p:nvPr/>
        </p:nvSpPr>
        <p:spPr>
          <a:xfrm>
            <a:off x="0" y="6623655"/>
            <a:ext cx="1672441" cy="246221"/>
          </a:xfrm>
          <a:prstGeom prst="rect">
            <a:avLst/>
          </a:prstGeom>
          <a:solidFill>
            <a:schemeClr val="accent2">
              <a:lumMod val="60000"/>
              <a:lumOff val="40000"/>
              <a:alpha val="30000"/>
            </a:schemeClr>
          </a:solidFill>
        </p:spPr>
        <p:txBody>
          <a:bodyPr wrap="square" rtlCol="0">
            <a:spAutoFit/>
          </a:bodyPr>
          <a:lstStyle/>
          <a:p>
            <a:r>
              <a:rPr lang="en-ZA" sz="1000" dirty="0" smtClean="0"/>
              <a:t>Importance of titanium</a:t>
            </a:r>
            <a:endParaRPr lang="en-ZA" sz="1000" dirty="0"/>
          </a:p>
        </p:txBody>
      </p:sp>
    </p:spTree>
    <p:extLst>
      <p:ext uri="{BB962C8B-B14F-4D97-AF65-F5344CB8AC3E}">
        <p14:creationId xmlns="" xmlns:p14="http://schemas.microsoft.com/office/powerpoint/2010/main" val="1811374109"/>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55945" y="1131867"/>
            <a:ext cx="9634273" cy="4737100"/>
          </a:xfrm>
          <a:prstGeom prst="rect">
            <a:avLst/>
          </a:prstGeom>
          <a:noFill/>
          <a:ln w="9525">
            <a:noFill/>
            <a:miter lim="800000"/>
            <a:headEnd/>
            <a:tailEnd/>
          </a:ln>
        </p:spPr>
        <p:txBody>
          <a:bodyPr/>
          <a:lstStyle/>
          <a:p>
            <a:pPr marL="285750" indent="-285750">
              <a:lnSpc>
                <a:spcPts val="2200"/>
              </a:lnSpc>
              <a:spcBef>
                <a:spcPct val="20000"/>
              </a:spcBef>
              <a:buSzPct val="125000"/>
              <a:buFont typeface="Arial" panose="020B0604020202020204" pitchFamily="34" charset="0"/>
              <a:buChar char="•"/>
              <a:defRPr/>
            </a:pPr>
            <a:r>
              <a:rPr lang="en-GB" sz="2400" dirty="0">
                <a:latin typeface="Arial"/>
                <a:cs typeface="Arial"/>
              </a:rPr>
              <a:t>Density of titanium is only about 60% of steel or nickel-based superalloys</a:t>
            </a:r>
          </a:p>
          <a:p>
            <a:pPr marL="285750" indent="-285750">
              <a:lnSpc>
                <a:spcPts val="2200"/>
              </a:lnSpc>
              <a:spcBef>
                <a:spcPct val="20000"/>
              </a:spcBef>
              <a:buSzPct val="125000"/>
              <a:buFont typeface="Arial" panose="020B0604020202020204" pitchFamily="34" charset="0"/>
              <a:buChar char="•"/>
              <a:defRPr/>
            </a:pPr>
            <a:r>
              <a:rPr lang="en-GB" sz="2400" dirty="0" smtClean="0">
                <a:latin typeface="Arial"/>
                <a:cs typeface="Arial"/>
              </a:rPr>
              <a:t>Titanium’s </a:t>
            </a:r>
            <a:r>
              <a:rPr lang="en-GB" sz="2400" dirty="0">
                <a:latin typeface="Arial"/>
                <a:cs typeface="Arial"/>
              </a:rPr>
              <a:t>strength is similar to stainless steels and superalloys</a:t>
            </a:r>
          </a:p>
          <a:p>
            <a:pPr marL="342900" indent="-342900" defTabSz="914400">
              <a:lnSpc>
                <a:spcPts val="2200"/>
              </a:lnSpc>
              <a:spcBef>
                <a:spcPct val="20000"/>
              </a:spcBef>
              <a:buSzPct val="125000"/>
              <a:buFont typeface="Times" pitchFamily="18" charset="0"/>
              <a:buChar char="•"/>
              <a:defRPr/>
            </a:pPr>
            <a:endParaRPr lang="en-GB" sz="1800" kern="0" dirty="0">
              <a:solidFill>
                <a:srgbClr val="012D50"/>
              </a:solidFill>
              <a:latin typeface="Arial"/>
              <a:ea typeface="+mn-ea"/>
              <a:cs typeface="+mn-cs"/>
            </a:endParaRPr>
          </a:p>
          <a:p>
            <a:pPr marL="285750" indent="-285750">
              <a:lnSpc>
                <a:spcPts val="2200"/>
              </a:lnSpc>
              <a:spcBef>
                <a:spcPct val="20000"/>
              </a:spcBef>
              <a:buSzPct val="125000"/>
              <a:buFont typeface="Arial" panose="020B0604020202020204" pitchFamily="34" charset="0"/>
              <a:buChar char="•"/>
              <a:defRPr/>
            </a:pPr>
            <a:r>
              <a:rPr lang="en-GB" sz="2400" dirty="0">
                <a:latin typeface="Arial"/>
                <a:cs typeface="Arial"/>
              </a:rPr>
              <a:t>Specific Strength </a:t>
            </a:r>
            <a:r>
              <a:rPr lang="en-GB" dirty="0">
                <a:latin typeface="Arial"/>
                <a:cs typeface="Arial"/>
              </a:rPr>
              <a:t>(strength to density ratio) </a:t>
            </a:r>
            <a:r>
              <a:rPr lang="en-GB" sz="2400" dirty="0" smtClean="0">
                <a:latin typeface="Arial"/>
                <a:cs typeface="Arial"/>
              </a:rPr>
              <a:t>is </a:t>
            </a:r>
            <a:r>
              <a:rPr lang="en-GB" sz="2400" dirty="0">
                <a:latin typeface="Arial"/>
                <a:cs typeface="Arial"/>
              </a:rPr>
              <a:t>the best of all metals</a:t>
            </a:r>
          </a:p>
          <a:p>
            <a:pPr marL="285750" indent="-285750">
              <a:lnSpc>
                <a:spcPts val="2200"/>
              </a:lnSpc>
              <a:spcBef>
                <a:spcPct val="20000"/>
              </a:spcBef>
              <a:buSzPct val="125000"/>
              <a:buFont typeface="Arial" panose="020B0604020202020204" pitchFamily="34" charset="0"/>
              <a:buChar char="•"/>
              <a:defRPr/>
            </a:pPr>
            <a:r>
              <a:rPr lang="en-GB" sz="2400" dirty="0" smtClean="0">
                <a:latin typeface="Arial"/>
                <a:cs typeface="Arial"/>
              </a:rPr>
              <a:t>Titanium </a:t>
            </a:r>
            <a:r>
              <a:rPr lang="en-GB" sz="2400" dirty="0">
                <a:latin typeface="Arial"/>
                <a:cs typeface="Arial"/>
              </a:rPr>
              <a:t>alloys and titanium aluminides are useful to temperatures of about  600ºC up to 750ºC</a:t>
            </a:r>
          </a:p>
          <a:p>
            <a:pPr marL="285750" indent="-285750">
              <a:lnSpc>
                <a:spcPts val="2200"/>
              </a:lnSpc>
              <a:spcBef>
                <a:spcPct val="20000"/>
              </a:spcBef>
              <a:buSzPct val="125000"/>
              <a:buFont typeface="Arial" panose="020B0604020202020204" pitchFamily="34" charset="0"/>
              <a:buChar char="•"/>
              <a:defRPr/>
            </a:pPr>
            <a:endParaRPr lang="en-GB" sz="2400" dirty="0">
              <a:latin typeface="Arial"/>
              <a:cs typeface="Arial"/>
            </a:endParaRPr>
          </a:p>
          <a:p>
            <a:pPr marL="285750" indent="-285750">
              <a:lnSpc>
                <a:spcPts val="2200"/>
              </a:lnSpc>
              <a:spcBef>
                <a:spcPct val="20000"/>
              </a:spcBef>
              <a:buSzPct val="125000"/>
              <a:buFont typeface="Arial" panose="020B0604020202020204" pitchFamily="34" charset="0"/>
              <a:buChar char="•"/>
              <a:defRPr/>
            </a:pPr>
            <a:r>
              <a:rPr lang="en-GB" sz="2400" dirty="0">
                <a:latin typeface="Arial"/>
                <a:cs typeface="Arial"/>
              </a:rPr>
              <a:t>Titanium is exceptionally corrosion resistant - it does not corrode in seawater; is biocompatible; is compatible with  carbon fibre </a:t>
            </a:r>
            <a:r>
              <a:rPr lang="en-GB" sz="2400" dirty="0" smtClean="0">
                <a:latin typeface="Arial"/>
                <a:cs typeface="Arial"/>
              </a:rPr>
              <a:t>composites</a:t>
            </a:r>
          </a:p>
          <a:p>
            <a:pPr marL="742950" lvl="1" indent="-285750">
              <a:lnSpc>
                <a:spcPts val="2200"/>
              </a:lnSpc>
              <a:spcBef>
                <a:spcPct val="20000"/>
              </a:spcBef>
              <a:buSzPct val="125000"/>
              <a:buFont typeface="Arial" panose="020B0604020202020204" pitchFamily="34" charset="0"/>
              <a:buChar char="•"/>
              <a:defRPr/>
            </a:pPr>
            <a:r>
              <a:rPr lang="en-GB" sz="2400" dirty="0" smtClean="0">
                <a:latin typeface="Arial"/>
                <a:cs typeface="Arial"/>
              </a:rPr>
              <a:t>Use of composites in aerospace increasing drastically</a:t>
            </a:r>
            <a:endParaRPr lang="en-GB" sz="2400" dirty="0">
              <a:latin typeface="Arial"/>
              <a:cs typeface="Arial"/>
            </a:endParaRPr>
          </a:p>
          <a:p>
            <a:pPr marL="285750" indent="-285750">
              <a:lnSpc>
                <a:spcPts val="2200"/>
              </a:lnSpc>
              <a:spcBef>
                <a:spcPct val="20000"/>
              </a:spcBef>
              <a:buSzPct val="125000"/>
              <a:buFont typeface="Arial" panose="020B0604020202020204" pitchFamily="34" charset="0"/>
              <a:buChar char="•"/>
              <a:defRPr/>
            </a:pPr>
            <a:r>
              <a:rPr lang="en-GB" sz="2400" dirty="0" smtClean="0">
                <a:latin typeface="Arial"/>
                <a:cs typeface="Arial"/>
              </a:rPr>
              <a:t>It </a:t>
            </a:r>
            <a:r>
              <a:rPr lang="en-GB" sz="2400" dirty="0">
                <a:latin typeface="Arial"/>
                <a:cs typeface="Arial"/>
              </a:rPr>
              <a:t>finds application in Aerospace, Medical Implants and Marine industries</a:t>
            </a:r>
          </a:p>
        </p:txBody>
      </p:sp>
      <p:sp>
        <p:nvSpPr>
          <p:cNvPr id="3" name="Title 1"/>
          <p:cNvSpPr txBox="1">
            <a:spLocks/>
          </p:cNvSpPr>
          <p:nvPr/>
        </p:nvSpPr>
        <p:spPr>
          <a:xfrm>
            <a:off x="1523653" y="0"/>
            <a:ext cx="7555033" cy="718457"/>
          </a:xfrm>
          <a:prstGeom prst="rect">
            <a:avLst/>
          </a:prstGeom>
        </p:spPr>
        <p:txBody>
          <a:bodyPr vert="horz" lIns="91440" tIns="45720" rIns="91440" bIns="45720" rtlCol="0" anchor="ctr">
            <a:normAutofit/>
          </a:bodyPr>
          <a:lstStyle>
            <a:defPPr>
              <a:defRPr lang="en-US"/>
            </a:defPPr>
            <a:lvl1pPr algn="ctr">
              <a:spcBef>
                <a:spcPct val="0"/>
              </a:spcBef>
              <a:buNone/>
              <a:defRPr sz="3200" b="1">
                <a:solidFill>
                  <a:srgbClr val="F36403"/>
                </a:solidFill>
                <a:latin typeface="Arial" pitchFamily="34" charset="0"/>
                <a:ea typeface="+mj-ea"/>
                <a:cs typeface="Arial" pitchFamily="34" charset="0"/>
              </a:defRPr>
            </a:lvl1pPr>
          </a:lstStyle>
          <a:p>
            <a:pPr algn="r"/>
            <a:r>
              <a:rPr lang="en-US" dirty="0">
                <a:solidFill>
                  <a:schemeClr val="bg1"/>
                </a:solidFill>
              </a:rPr>
              <a:t>Why is titanium special?</a:t>
            </a:r>
            <a:endParaRPr lang="en-GB" dirty="0">
              <a:solidFill>
                <a:schemeClr val="bg1"/>
              </a:solidFill>
            </a:endParaRPr>
          </a:p>
        </p:txBody>
      </p:sp>
      <p:sp>
        <p:nvSpPr>
          <p:cNvPr id="4" name="TextBox 3"/>
          <p:cNvSpPr txBox="1"/>
          <p:nvPr/>
        </p:nvSpPr>
        <p:spPr>
          <a:xfrm>
            <a:off x="0" y="6623655"/>
            <a:ext cx="1672441" cy="246221"/>
          </a:xfrm>
          <a:prstGeom prst="rect">
            <a:avLst/>
          </a:prstGeom>
          <a:solidFill>
            <a:schemeClr val="accent2">
              <a:lumMod val="60000"/>
              <a:lumOff val="40000"/>
              <a:alpha val="30000"/>
            </a:schemeClr>
          </a:solidFill>
        </p:spPr>
        <p:txBody>
          <a:bodyPr wrap="square" rtlCol="0">
            <a:spAutoFit/>
          </a:bodyPr>
          <a:lstStyle/>
          <a:p>
            <a:r>
              <a:rPr lang="en-ZA" sz="1000" dirty="0" smtClean="0"/>
              <a:t>Importance of titanium</a:t>
            </a:r>
            <a:endParaRPr lang="en-ZA" sz="1000" dirty="0"/>
          </a:p>
        </p:txBody>
      </p:sp>
    </p:spTree>
    <p:extLst>
      <p:ext uri="{BB962C8B-B14F-4D97-AF65-F5344CB8AC3E}">
        <p14:creationId xmlns="" xmlns:p14="http://schemas.microsoft.com/office/powerpoint/2010/main" val="2120502942"/>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zwilitsheiM\Desktop\DST BRAND MANUAL\POPWEPOINT PRESENTATION2.jpg"/>
          <p:cNvPicPr>
            <a:picLocks noChangeAspect="1" noChangeArrowheads="1"/>
          </p:cNvPicPr>
          <p:nvPr/>
        </p:nvPicPr>
        <p:blipFill>
          <a:blip r:embed="rId2"/>
          <a:srcRect/>
          <a:stretch>
            <a:fillRect/>
          </a:stretch>
        </p:blipFill>
        <p:spPr bwMode="auto">
          <a:xfrm>
            <a:off x="1" y="0"/>
            <a:ext cx="9985110" cy="6858000"/>
          </a:xfrm>
          <a:prstGeom prst="rect">
            <a:avLst/>
          </a:prstGeom>
          <a:noFill/>
          <a:ln w="9525">
            <a:noFill/>
            <a:miter lim="800000"/>
            <a:headEnd/>
            <a:tailEnd/>
          </a:ln>
        </p:spPr>
      </p:pic>
      <p:sp>
        <p:nvSpPr>
          <p:cNvPr id="5123" name="Title 1"/>
          <p:cNvSpPr>
            <a:spLocks noGrp="1"/>
          </p:cNvSpPr>
          <p:nvPr>
            <p:ph type="title" idx="4294967295"/>
          </p:nvPr>
        </p:nvSpPr>
        <p:spPr>
          <a:xfrm>
            <a:off x="2583126" y="323851"/>
            <a:ext cx="6689461" cy="487363"/>
          </a:xfrm>
        </p:spPr>
        <p:txBody>
          <a:bodyPr/>
          <a:lstStyle/>
          <a:p>
            <a:pPr algn="r" eaLnBrk="1" hangingPunct="1"/>
            <a:r>
              <a:rPr lang="en-GB" sz="3200" dirty="0" smtClean="0">
                <a:solidFill>
                  <a:schemeClr val="bg1"/>
                </a:solidFill>
                <a:latin typeface="Arial" charset="0"/>
                <a:cs typeface="Arial" charset="0"/>
              </a:rPr>
              <a:t>DST </a:t>
            </a:r>
            <a:r>
              <a:rPr lang="en-GB" sz="3200" dirty="0" err="1" smtClean="0">
                <a:solidFill>
                  <a:schemeClr val="bg1"/>
                </a:solidFill>
                <a:latin typeface="Arial" charset="0"/>
                <a:cs typeface="Arial" charset="0"/>
              </a:rPr>
              <a:t>CoC</a:t>
            </a:r>
            <a:r>
              <a:rPr lang="en-GB" sz="3200" dirty="0" smtClean="0">
                <a:solidFill>
                  <a:schemeClr val="bg1"/>
                </a:solidFill>
                <a:latin typeface="Arial" charset="0"/>
                <a:cs typeface="Arial" charset="0"/>
              </a:rPr>
              <a:t> Framework (cont.)</a:t>
            </a:r>
            <a:endParaRPr lang="en-GB" sz="2400" dirty="0" smtClean="0">
              <a:latin typeface="Arial" charset="0"/>
              <a:cs typeface="Arial" charset="0"/>
            </a:endParaRPr>
          </a:p>
        </p:txBody>
      </p:sp>
      <p:sp>
        <p:nvSpPr>
          <p:cNvPr id="15364" name="Content Placeholder 2"/>
          <p:cNvSpPr>
            <a:spLocks noGrp="1"/>
          </p:cNvSpPr>
          <p:nvPr>
            <p:ph idx="4294967295"/>
          </p:nvPr>
        </p:nvSpPr>
        <p:spPr>
          <a:xfrm>
            <a:off x="214974" y="1173163"/>
            <a:ext cx="9691026" cy="5638800"/>
          </a:xfrm>
        </p:spPr>
        <p:txBody>
          <a:bodyPr/>
          <a:lstStyle/>
          <a:p>
            <a:pPr eaLnBrk="1" hangingPunct="1">
              <a:buFont typeface="Arial" charset="0"/>
              <a:buNone/>
              <a:defRPr/>
            </a:pPr>
            <a:r>
              <a:rPr lang="en-ZA" sz="2400" b="1" dirty="0" smtClean="0">
                <a:latin typeface="Arial" pitchFamily="34" charset="0"/>
                <a:cs typeface="Arial" pitchFamily="34" charset="0"/>
              </a:rPr>
              <a:t>Framework assumptions:</a:t>
            </a:r>
          </a:p>
          <a:p>
            <a:pPr eaLnBrk="1" hangingPunct="1">
              <a:buFont typeface="Arial" charset="0"/>
              <a:buNone/>
              <a:defRPr/>
            </a:pPr>
            <a:endParaRPr lang="en-ZA" sz="2400" b="1" dirty="0" smtClean="0">
              <a:latin typeface="Arial" pitchFamily="34" charset="0"/>
              <a:cs typeface="Arial" pitchFamily="34" charset="0"/>
            </a:endParaRPr>
          </a:p>
          <a:p>
            <a:pPr marL="457200" indent="-457200" eaLnBrk="1" hangingPunct="1">
              <a:buClrTx/>
              <a:buFont typeface="+mj-lt"/>
              <a:buAutoNum type="arabicPeriod"/>
              <a:defRPr/>
            </a:pPr>
            <a:r>
              <a:rPr lang="en-ZA" sz="2400" dirty="0" smtClean="0">
                <a:latin typeface="Arial" pitchFamily="34" charset="0"/>
                <a:cs typeface="Arial" pitchFamily="34" charset="0"/>
              </a:rPr>
              <a:t>There is no single rigid structure that will be appropriate to all CoCs. Instead, these may evolve in a number of different ways (depending on sectors, technology focus, participating companies etc).</a:t>
            </a:r>
          </a:p>
          <a:p>
            <a:pPr marL="457200" indent="-457200" eaLnBrk="1" hangingPunct="1">
              <a:buClrTx/>
              <a:buFont typeface="+mj-lt"/>
              <a:buAutoNum type="arabicPeriod"/>
              <a:defRPr/>
            </a:pPr>
            <a:r>
              <a:rPr lang="en-ZA" sz="2400" dirty="0" smtClean="0">
                <a:latin typeface="Arial" pitchFamily="34" charset="0"/>
                <a:cs typeface="Arial" pitchFamily="34" charset="0"/>
              </a:rPr>
              <a:t>Most CoCs will be set up either: </a:t>
            </a:r>
          </a:p>
          <a:p>
            <a:pPr marL="914400" lvl="1" indent="-457200" eaLnBrk="1" hangingPunct="1">
              <a:buFont typeface="+mj-lt"/>
              <a:buAutoNum type="alphaLcPeriod"/>
              <a:defRPr/>
            </a:pPr>
            <a:r>
              <a:rPr lang="en-ZA" sz="2400" dirty="0" smtClean="0">
                <a:solidFill>
                  <a:schemeClr val="tx1"/>
                </a:solidFill>
                <a:latin typeface="Arial" pitchFamily="34" charset="0"/>
                <a:cs typeface="Arial" pitchFamily="34" charset="0"/>
              </a:rPr>
              <a:t>By the development of an industry cluster that subsequently engages a research provider </a:t>
            </a:r>
          </a:p>
          <a:p>
            <a:pPr marL="914400" lvl="1" indent="-457200" eaLnBrk="1" hangingPunct="1">
              <a:buFont typeface="+mj-lt"/>
              <a:buAutoNum type="alphaLcPeriod"/>
              <a:defRPr/>
            </a:pPr>
            <a:r>
              <a:rPr lang="en-ZA" sz="2400" dirty="0" smtClean="0">
                <a:solidFill>
                  <a:schemeClr val="tx1"/>
                </a:solidFill>
                <a:latin typeface="Arial" pitchFamily="34" charset="0"/>
                <a:cs typeface="Arial" pitchFamily="34" charset="0"/>
              </a:rPr>
              <a:t>Stimulated by a need to take advantage of a market opportunity, or,</a:t>
            </a:r>
          </a:p>
          <a:p>
            <a:pPr marL="914400" lvl="1" indent="-457200" eaLnBrk="1" hangingPunct="1">
              <a:buFont typeface="+mj-lt"/>
              <a:buAutoNum type="alphaLcPeriod"/>
              <a:defRPr/>
            </a:pPr>
            <a:r>
              <a:rPr lang="en-ZA" sz="2400" dirty="0" smtClean="0">
                <a:solidFill>
                  <a:schemeClr val="tx1"/>
                </a:solidFill>
                <a:latin typeface="Arial" pitchFamily="34" charset="0"/>
                <a:cs typeface="Arial" pitchFamily="34" charset="0"/>
              </a:rPr>
              <a:t>In order to solve a social challenge</a:t>
            </a:r>
          </a:p>
        </p:txBody>
      </p:sp>
      <p:sp>
        <p:nvSpPr>
          <p:cNvPr id="6" name="TextBox 5"/>
          <p:cNvSpPr txBox="1"/>
          <p:nvPr/>
        </p:nvSpPr>
        <p:spPr>
          <a:xfrm>
            <a:off x="9501188" y="342900"/>
            <a:ext cx="404812" cy="400110"/>
          </a:xfrm>
          <a:prstGeom prst="rect">
            <a:avLst/>
          </a:prstGeom>
          <a:noFill/>
        </p:spPr>
        <p:txBody>
          <a:bodyPr wrap="square" rtlCol="0">
            <a:spAutoFit/>
          </a:bodyPr>
          <a:lstStyle/>
          <a:p>
            <a:r>
              <a:rPr lang="en-US" b="1" dirty="0" smtClean="0">
                <a:solidFill>
                  <a:schemeClr val="bg1"/>
                </a:solidFill>
                <a:latin typeface="Arial" pitchFamily="34" charset="0"/>
              </a:rPr>
              <a:t>4</a:t>
            </a:r>
            <a:endParaRPr lang="en-GB"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4509" y="1400175"/>
            <a:ext cx="8567458" cy="460873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1374075" y="195347"/>
            <a:ext cx="7709850" cy="961754"/>
          </a:xfrm>
          <a:prstGeom prst="rect">
            <a:avLst/>
          </a:prstGeom>
        </p:spPr>
        <p:txBody>
          <a:bodyPr vert="horz" lIns="91440" tIns="45720" rIns="91440" bIns="45720" rtlCol="0" anchor="ctr">
            <a:noAutofit/>
          </a:bodyPr>
          <a:lstStyle>
            <a:defPPr>
              <a:defRPr lang="en-US"/>
            </a:defPPr>
            <a:lvl1pPr algn="ctr">
              <a:spcBef>
                <a:spcPct val="0"/>
              </a:spcBef>
              <a:buNone/>
              <a:defRPr sz="3200" b="1">
                <a:solidFill>
                  <a:srgbClr val="F36403"/>
                </a:solidFill>
                <a:latin typeface="Arial" pitchFamily="34" charset="0"/>
                <a:ea typeface="+mj-ea"/>
                <a:cs typeface="Arial" pitchFamily="34" charset="0"/>
              </a:defRPr>
            </a:lvl1pPr>
          </a:lstStyle>
          <a:p>
            <a:pPr algn="r"/>
            <a:r>
              <a:rPr lang="en-ZA" dirty="0">
                <a:solidFill>
                  <a:schemeClr val="bg1"/>
                </a:solidFill>
              </a:rPr>
              <a:t>Steady growth forecast in demand for titanium metal (sponge)</a:t>
            </a:r>
            <a:endParaRPr lang="en-GB" dirty="0">
              <a:solidFill>
                <a:schemeClr val="bg1"/>
              </a:solidFill>
            </a:endParaRPr>
          </a:p>
        </p:txBody>
      </p:sp>
      <p:sp>
        <p:nvSpPr>
          <p:cNvPr id="5" name="TextBox 4"/>
          <p:cNvSpPr txBox="1"/>
          <p:nvPr/>
        </p:nvSpPr>
        <p:spPr>
          <a:xfrm>
            <a:off x="0" y="6623655"/>
            <a:ext cx="1672441" cy="246221"/>
          </a:xfrm>
          <a:prstGeom prst="rect">
            <a:avLst/>
          </a:prstGeom>
          <a:solidFill>
            <a:schemeClr val="accent2">
              <a:lumMod val="60000"/>
              <a:lumOff val="40000"/>
              <a:alpha val="30000"/>
            </a:schemeClr>
          </a:solidFill>
        </p:spPr>
        <p:txBody>
          <a:bodyPr wrap="square" rtlCol="0">
            <a:spAutoFit/>
          </a:bodyPr>
          <a:lstStyle/>
          <a:p>
            <a:r>
              <a:rPr lang="en-ZA" sz="1000" dirty="0" smtClean="0"/>
              <a:t>Importance of titanium</a:t>
            </a:r>
            <a:endParaRPr lang="en-ZA" sz="1000" dirty="0"/>
          </a:p>
        </p:txBody>
      </p:sp>
      <p:sp>
        <p:nvSpPr>
          <p:cNvPr id="6" name="TextBox 5"/>
          <p:cNvSpPr txBox="1"/>
          <p:nvPr/>
        </p:nvSpPr>
        <p:spPr>
          <a:xfrm>
            <a:off x="9272588" y="542925"/>
            <a:ext cx="633412" cy="400110"/>
          </a:xfrm>
          <a:prstGeom prst="rect">
            <a:avLst/>
          </a:prstGeom>
          <a:noFill/>
        </p:spPr>
        <p:txBody>
          <a:bodyPr wrap="square" rtlCol="0">
            <a:spAutoFit/>
          </a:bodyPr>
          <a:lstStyle/>
          <a:p>
            <a:r>
              <a:rPr lang="en-US" b="1" dirty="0" smtClean="0">
                <a:solidFill>
                  <a:schemeClr val="bg1"/>
                </a:solidFill>
                <a:latin typeface="Arial" pitchFamily="34" charset="0"/>
              </a:rPr>
              <a:t>40</a:t>
            </a:r>
            <a:endParaRPr lang="en-GB" b="1" dirty="0">
              <a:solidFill>
                <a:schemeClr val="bg1"/>
              </a:solidFill>
              <a:latin typeface="Arial" pitchFamily="34" charset="0"/>
            </a:endParaRPr>
          </a:p>
        </p:txBody>
      </p:sp>
    </p:spTree>
    <p:extLst>
      <p:ext uri="{BB962C8B-B14F-4D97-AF65-F5344CB8AC3E}">
        <p14:creationId xmlns="" xmlns:p14="http://schemas.microsoft.com/office/powerpoint/2010/main" val="4232027172"/>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14105" y="0"/>
            <a:ext cx="7692894" cy="952266"/>
          </a:xfrm>
          <a:prstGeom prst="rect">
            <a:avLst/>
          </a:prstGeom>
        </p:spPr>
        <p:txBody>
          <a:bodyPr vert="horz" lIns="91440" tIns="45720" rIns="91440" bIns="45720" rtlCol="0" anchor="ctr">
            <a:noAutofit/>
          </a:bodyPr>
          <a:lstStyle>
            <a:lvl1pPr algn="ctr">
              <a:spcBef>
                <a:spcPct val="0"/>
              </a:spcBef>
              <a:buNone/>
              <a:defRPr sz="3200" b="1">
                <a:solidFill>
                  <a:schemeClr val="bg1"/>
                </a:solidFill>
                <a:latin typeface="Arial" pitchFamily="34" charset="0"/>
                <a:ea typeface="+mj-ea"/>
                <a:cs typeface="Arial" pitchFamily="34" charset="0"/>
              </a:defRPr>
            </a:lvl1pPr>
          </a:lstStyle>
          <a:p>
            <a:pPr algn="r"/>
            <a:r>
              <a:rPr lang="en-ZA" dirty="0"/>
              <a:t>Main sponge producers are China, Japan, Russia, and USA</a:t>
            </a:r>
            <a:endParaRPr lang="en-GB" dirty="0"/>
          </a:p>
        </p:txBody>
      </p:sp>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4541" y="1271836"/>
            <a:ext cx="9210959" cy="49549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0" y="6623655"/>
            <a:ext cx="1672441" cy="246221"/>
          </a:xfrm>
          <a:prstGeom prst="rect">
            <a:avLst/>
          </a:prstGeom>
          <a:solidFill>
            <a:schemeClr val="accent2">
              <a:lumMod val="60000"/>
              <a:lumOff val="40000"/>
              <a:alpha val="30000"/>
            </a:schemeClr>
          </a:solidFill>
        </p:spPr>
        <p:txBody>
          <a:bodyPr wrap="square" rtlCol="0">
            <a:spAutoFit/>
          </a:bodyPr>
          <a:lstStyle/>
          <a:p>
            <a:r>
              <a:rPr lang="en-ZA" sz="1000" dirty="0" smtClean="0"/>
              <a:t>Importance of titanium</a:t>
            </a:r>
            <a:endParaRPr lang="en-ZA" sz="1000" dirty="0"/>
          </a:p>
        </p:txBody>
      </p:sp>
      <p:sp>
        <p:nvSpPr>
          <p:cNvPr id="6" name="TextBox 5"/>
          <p:cNvSpPr txBox="1"/>
          <p:nvPr/>
        </p:nvSpPr>
        <p:spPr>
          <a:xfrm>
            <a:off x="9329739" y="428625"/>
            <a:ext cx="576262" cy="400110"/>
          </a:xfrm>
          <a:prstGeom prst="rect">
            <a:avLst/>
          </a:prstGeom>
          <a:noFill/>
        </p:spPr>
        <p:txBody>
          <a:bodyPr wrap="square" rtlCol="0">
            <a:spAutoFit/>
          </a:bodyPr>
          <a:lstStyle/>
          <a:p>
            <a:r>
              <a:rPr lang="en-US" b="1" dirty="0" smtClean="0">
                <a:solidFill>
                  <a:schemeClr val="bg1"/>
                </a:solidFill>
                <a:latin typeface="Arial" pitchFamily="34" charset="0"/>
              </a:rPr>
              <a:t>41</a:t>
            </a:r>
            <a:endParaRPr lang="en-GB" b="1" dirty="0">
              <a:solidFill>
                <a:schemeClr val="bg1"/>
              </a:solidFill>
              <a:latin typeface="Arial" pitchFamily="34" charset="0"/>
            </a:endParaRPr>
          </a:p>
        </p:txBody>
      </p:sp>
    </p:spTree>
    <p:extLst>
      <p:ext uri="{BB962C8B-B14F-4D97-AF65-F5344CB8AC3E}">
        <p14:creationId xmlns="" xmlns:p14="http://schemas.microsoft.com/office/powerpoint/2010/main" val="1286146955"/>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83778" y="1439372"/>
            <a:ext cx="8522222" cy="54780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190636" y="0"/>
            <a:ext cx="9043851" cy="1303449"/>
          </a:xfrm>
          <a:prstGeom prst="rect">
            <a:avLst/>
          </a:prstGeom>
        </p:spPr>
        <p:txBody>
          <a:bodyPr vert="horz" lIns="91440" tIns="45720" rIns="91440" bIns="45720" rtlCol="0" anchor="ctr">
            <a:normAutofit fontScale="92500" lnSpcReduction="10000"/>
          </a:bodyPr>
          <a:lstStyle>
            <a:lvl1pPr algn="ctr">
              <a:spcBef>
                <a:spcPct val="0"/>
              </a:spcBef>
              <a:buNone/>
              <a:defRPr sz="3200" b="1">
                <a:solidFill>
                  <a:schemeClr val="bg1"/>
                </a:solidFill>
                <a:latin typeface="Arial" pitchFamily="34" charset="0"/>
                <a:ea typeface="+mj-ea"/>
                <a:cs typeface="Arial" pitchFamily="34" charset="0"/>
              </a:defRPr>
            </a:lvl1pPr>
          </a:lstStyle>
          <a:p>
            <a:pPr algn="r"/>
            <a:r>
              <a:rPr lang="en-ZA" sz="3500" dirty="0"/>
              <a:t>Titanium: regional consumption</a:t>
            </a:r>
            <a:r>
              <a:rPr lang="en-ZA" dirty="0"/>
              <a:t>, </a:t>
            </a:r>
            <a:r>
              <a:rPr lang="en-ZA" sz="2800" dirty="0"/>
              <a:t>dominated by commercial aerospace, industrial, and consumer/medical sectors</a:t>
            </a:r>
            <a:endParaRPr lang="en-GB" sz="2800" dirty="0"/>
          </a:p>
        </p:txBody>
      </p:sp>
      <p:sp>
        <p:nvSpPr>
          <p:cNvPr id="5" name="TextBox 4"/>
          <p:cNvSpPr txBox="1"/>
          <p:nvPr/>
        </p:nvSpPr>
        <p:spPr>
          <a:xfrm>
            <a:off x="0" y="6623655"/>
            <a:ext cx="1672441" cy="246221"/>
          </a:xfrm>
          <a:prstGeom prst="rect">
            <a:avLst/>
          </a:prstGeom>
          <a:solidFill>
            <a:schemeClr val="accent2">
              <a:lumMod val="60000"/>
              <a:lumOff val="40000"/>
              <a:alpha val="30000"/>
            </a:schemeClr>
          </a:solidFill>
        </p:spPr>
        <p:txBody>
          <a:bodyPr wrap="square" rtlCol="0">
            <a:spAutoFit/>
          </a:bodyPr>
          <a:lstStyle/>
          <a:p>
            <a:r>
              <a:rPr lang="en-ZA" sz="1000" dirty="0" smtClean="0"/>
              <a:t>Importance of titanium</a:t>
            </a:r>
            <a:endParaRPr lang="en-ZA" sz="1000" dirty="0"/>
          </a:p>
        </p:txBody>
      </p:sp>
      <p:sp>
        <p:nvSpPr>
          <p:cNvPr id="6" name="TextBox 5"/>
          <p:cNvSpPr txBox="1"/>
          <p:nvPr/>
        </p:nvSpPr>
        <p:spPr>
          <a:xfrm>
            <a:off x="9429750" y="571500"/>
            <a:ext cx="476250" cy="400110"/>
          </a:xfrm>
          <a:prstGeom prst="rect">
            <a:avLst/>
          </a:prstGeom>
          <a:noFill/>
        </p:spPr>
        <p:txBody>
          <a:bodyPr wrap="square" rtlCol="0">
            <a:spAutoFit/>
          </a:bodyPr>
          <a:lstStyle/>
          <a:p>
            <a:r>
              <a:rPr lang="en-US" b="1" dirty="0" smtClean="0">
                <a:solidFill>
                  <a:schemeClr val="bg1"/>
                </a:solidFill>
                <a:latin typeface="Arial" pitchFamily="34" charset="0"/>
              </a:rPr>
              <a:t>42</a:t>
            </a:r>
            <a:endParaRPr lang="en-GB" b="1" dirty="0">
              <a:solidFill>
                <a:schemeClr val="bg1"/>
              </a:solidFill>
              <a:latin typeface="Arial" pitchFamily="34" charset="0"/>
            </a:endParaRPr>
          </a:p>
        </p:txBody>
      </p:sp>
    </p:spTree>
    <p:extLst>
      <p:ext uri="{BB962C8B-B14F-4D97-AF65-F5344CB8AC3E}">
        <p14:creationId xmlns="" xmlns:p14="http://schemas.microsoft.com/office/powerpoint/2010/main" val="2570988410"/>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idx="4294967295"/>
          </p:nvPr>
        </p:nvSpPr>
        <p:spPr>
          <a:xfrm>
            <a:off x="1" y="30480"/>
            <a:ext cx="9326880" cy="701040"/>
          </a:xfrm>
        </p:spPr>
        <p:txBody>
          <a:bodyPr vert="horz" lIns="91440" tIns="45720" rIns="91440" bIns="45720" rtlCol="0" anchor="ctr">
            <a:noAutofit/>
          </a:bodyPr>
          <a:lstStyle/>
          <a:p>
            <a:pPr algn="r"/>
            <a:r>
              <a:rPr lang="en-US" sz="3000" dirty="0" smtClean="0">
                <a:solidFill>
                  <a:schemeClr val="bg1"/>
                </a:solidFill>
                <a:latin typeface="Arial" pitchFamily="34" charset="0"/>
                <a:cs typeface="Arial" pitchFamily="34" charset="0"/>
              </a:rPr>
              <a:t>Titanium: South </a:t>
            </a:r>
            <a:r>
              <a:rPr lang="en-US" sz="3000" dirty="0">
                <a:solidFill>
                  <a:schemeClr val="bg1"/>
                </a:solidFill>
                <a:latin typeface="Arial" pitchFamily="34" charset="0"/>
                <a:cs typeface="Arial" pitchFamily="34" charset="0"/>
              </a:rPr>
              <a:t>African Innovation Opportunity</a:t>
            </a:r>
          </a:p>
        </p:txBody>
      </p:sp>
      <p:sp>
        <p:nvSpPr>
          <p:cNvPr id="130051" name="AutoShape 4"/>
          <p:cNvSpPr>
            <a:spLocks noChangeArrowheads="1"/>
          </p:cNvSpPr>
          <p:nvPr/>
        </p:nvSpPr>
        <p:spPr bwMode="auto">
          <a:xfrm>
            <a:off x="564092" y="3696320"/>
            <a:ext cx="1793743" cy="504825"/>
          </a:xfrm>
          <a:prstGeom prst="homePlate">
            <a:avLst>
              <a:gd name="adj" fmla="val 81997"/>
            </a:avLst>
          </a:prstGeom>
          <a:solidFill>
            <a:schemeClr val="folHlink"/>
          </a:solidFill>
          <a:ln w="9525">
            <a:solidFill>
              <a:schemeClr val="tx1"/>
            </a:solidFill>
            <a:miter lim="800000"/>
            <a:headEnd/>
            <a:tailEnd/>
          </a:ln>
        </p:spPr>
        <p:txBody>
          <a:bodyPr wrap="none" anchor="ctr"/>
          <a:lstStyle/>
          <a:p>
            <a:pPr algn="ctr" eaLnBrk="1" hangingPunct="1"/>
            <a:r>
              <a:rPr lang="en-US" sz="1400" b="1" dirty="0">
                <a:solidFill>
                  <a:srgbClr val="000000"/>
                </a:solidFill>
              </a:rPr>
              <a:t>Raw Material</a:t>
            </a:r>
            <a:endParaRPr lang="en-GB" sz="1400" b="1" dirty="0">
              <a:solidFill>
                <a:srgbClr val="000000"/>
              </a:solidFill>
            </a:endParaRPr>
          </a:p>
        </p:txBody>
      </p:sp>
      <p:sp>
        <p:nvSpPr>
          <p:cNvPr id="130052" name="AutoShape 5"/>
          <p:cNvSpPr>
            <a:spLocks noChangeArrowheads="1"/>
          </p:cNvSpPr>
          <p:nvPr/>
        </p:nvSpPr>
        <p:spPr bwMode="auto">
          <a:xfrm>
            <a:off x="3164747" y="3683257"/>
            <a:ext cx="3119702" cy="504825"/>
          </a:xfrm>
          <a:prstGeom prst="homePlate">
            <a:avLst>
              <a:gd name="adj" fmla="val 142610"/>
            </a:avLst>
          </a:prstGeom>
          <a:solidFill>
            <a:srgbClr val="00FFFF"/>
          </a:solidFill>
          <a:ln w="12700">
            <a:solidFill>
              <a:schemeClr val="tx1"/>
            </a:solidFill>
            <a:miter lim="800000"/>
            <a:headEnd/>
            <a:tailEnd/>
          </a:ln>
        </p:spPr>
        <p:txBody>
          <a:bodyPr wrap="none" anchor="ctr"/>
          <a:lstStyle/>
          <a:p>
            <a:pPr algn="ctr" eaLnBrk="1" hangingPunct="1"/>
            <a:r>
              <a:rPr lang="en-US" sz="1400" b="1" dirty="0">
                <a:solidFill>
                  <a:srgbClr val="000000"/>
                </a:solidFill>
                <a:latin typeface="Arial" pitchFamily="34" charset="0"/>
              </a:rPr>
              <a:t>Processes &amp; Technologies</a:t>
            </a:r>
            <a:endParaRPr lang="en-GB" sz="1400" b="1" dirty="0">
              <a:solidFill>
                <a:srgbClr val="000000"/>
              </a:solidFill>
              <a:latin typeface="Arial" pitchFamily="34" charset="0"/>
            </a:endParaRPr>
          </a:p>
        </p:txBody>
      </p:sp>
      <p:sp>
        <p:nvSpPr>
          <p:cNvPr id="130053" name="AutoShape 6"/>
          <p:cNvSpPr>
            <a:spLocks noChangeArrowheads="1"/>
          </p:cNvSpPr>
          <p:nvPr/>
        </p:nvSpPr>
        <p:spPr bwMode="auto">
          <a:xfrm>
            <a:off x="6571325" y="3696320"/>
            <a:ext cx="1793742" cy="504825"/>
          </a:xfrm>
          <a:prstGeom prst="homePlate">
            <a:avLst>
              <a:gd name="adj" fmla="val 81997"/>
            </a:avLst>
          </a:prstGeom>
          <a:solidFill>
            <a:schemeClr val="folHlink"/>
          </a:solidFill>
          <a:ln w="9525">
            <a:solidFill>
              <a:schemeClr val="tx1"/>
            </a:solidFill>
            <a:miter lim="800000"/>
            <a:headEnd/>
            <a:tailEnd/>
          </a:ln>
        </p:spPr>
        <p:txBody>
          <a:bodyPr wrap="none" anchor="ctr"/>
          <a:lstStyle/>
          <a:p>
            <a:pPr algn="ctr" eaLnBrk="1" hangingPunct="1"/>
            <a:r>
              <a:rPr lang="en-US" sz="1400" b="1" dirty="0">
                <a:solidFill>
                  <a:srgbClr val="000000"/>
                </a:solidFill>
              </a:rPr>
              <a:t>Market</a:t>
            </a:r>
            <a:endParaRPr lang="en-GB" sz="1400" b="1" dirty="0">
              <a:solidFill>
                <a:srgbClr val="000000"/>
              </a:solidFill>
            </a:endParaRPr>
          </a:p>
        </p:txBody>
      </p:sp>
      <p:sp>
        <p:nvSpPr>
          <p:cNvPr id="130054" name="AutoShape 7"/>
          <p:cNvSpPr>
            <a:spLocks noChangeArrowheads="1"/>
          </p:cNvSpPr>
          <p:nvPr/>
        </p:nvSpPr>
        <p:spPr bwMode="auto">
          <a:xfrm>
            <a:off x="564092" y="1103934"/>
            <a:ext cx="2419747" cy="2592387"/>
          </a:xfrm>
          <a:prstGeom prst="rightArrowCallout">
            <a:avLst>
              <a:gd name="adj1" fmla="val 29016"/>
              <a:gd name="adj2" fmla="val 29016"/>
              <a:gd name="adj3" fmla="val 16667"/>
              <a:gd name="adj4" fmla="val 66667"/>
            </a:avLst>
          </a:prstGeom>
          <a:solidFill>
            <a:schemeClr val="accent2"/>
          </a:solidFill>
          <a:ln w="9525">
            <a:solidFill>
              <a:schemeClr val="tx1"/>
            </a:solidFill>
            <a:miter lim="800000"/>
            <a:headEnd/>
            <a:tailEnd/>
          </a:ln>
        </p:spPr>
        <p:txBody>
          <a:bodyPr wrap="none" anchor="ctr"/>
          <a:lstStyle/>
          <a:p>
            <a:pPr algn="ctr" eaLnBrk="1" hangingPunct="1"/>
            <a:r>
              <a:rPr lang="en-US" sz="1400" b="1" dirty="0" smtClean="0">
                <a:solidFill>
                  <a:srgbClr val="FFFFFF"/>
                </a:solidFill>
                <a:latin typeface="Arial" pitchFamily="34" charset="0"/>
              </a:rPr>
              <a:t>Significant</a:t>
            </a:r>
          </a:p>
          <a:p>
            <a:pPr algn="ctr" eaLnBrk="1" hangingPunct="1"/>
            <a:r>
              <a:rPr lang="en-US" sz="1400" b="1" dirty="0" smtClean="0">
                <a:solidFill>
                  <a:srgbClr val="FFFFFF"/>
                </a:solidFill>
                <a:latin typeface="Arial" pitchFamily="34" charset="0"/>
              </a:rPr>
              <a:t>Ti Ore</a:t>
            </a:r>
          </a:p>
          <a:p>
            <a:pPr algn="ctr" eaLnBrk="1" hangingPunct="1"/>
            <a:r>
              <a:rPr lang="en-US" sz="1400" b="1" dirty="0" smtClean="0">
                <a:solidFill>
                  <a:srgbClr val="FFFFFF"/>
                </a:solidFill>
                <a:latin typeface="Arial" pitchFamily="34" charset="0"/>
              </a:rPr>
              <a:t>Reserves</a:t>
            </a:r>
            <a:endParaRPr lang="en-GB" sz="1400" b="1" dirty="0">
              <a:solidFill>
                <a:srgbClr val="FFFFFF"/>
              </a:solidFill>
              <a:latin typeface="Arial" pitchFamily="34" charset="0"/>
            </a:endParaRPr>
          </a:p>
        </p:txBody>
      </p:sp>
      <p:sp>
        <p:nvSpPr>
          <p:cNvPr id="130055" name="AutoShape 8"/>
          <p:cNvSpPr>
            <a:spLocks noChangeArrowheads="1"/>
          </p:cNvSpPr>
          <p:nvPr/>
        </p:nvSpPr>
        <p:spPr bwMode="auto">
          <a:xfrm>
            <a:off x="6571325" y="1069008"/>
            <a:ext cx="3119702" cy="2627312"/>
          </a:xfrm>
          <a:prstGeom prst="rightArrowCallout">
            <a:avLst>
              <a:gd name="adj1" fmla="val 25000"/>
              <a:gd name="adj2" fmla="val 25000"/>
              <a:gd name="adj3" fmla="val 18268"/>
              <a:gd name="adj4" fmla="val 66667"/>
            </a:avLst>
          </a:prstGeom>
          <a:solidFill>
            <a:schemeClr val="accent2"/>
          </a:solidFill>
          <a:ln w="9525">
            <a:solidFill>
              <a:schemeClr val="tx1"/>
            </a:solidFill>
            <a:miter lim="800000"/>
            <a:headEnd/>
            <a:tailEnd/>
          </a:ln>
        </p:spPr>
        <p:txBody>
          <a:bodyPr wrap="none" anchor="ctr"/>
          <a:lstStyle/>
          <a:p>
            <a:pPr algn="ctr" eaLnBrk="1" hangingPunct="1"/>
            <a:r>
              <a:rPr lang="en-US" sz="1400" b="1" u="sng" dirty="0">
                <a:solidFill>
                  <a:srgbClr val="FFFFFF"/>
                </a:solidFill>
                <a:latin typeface="Arial" pitchFamily="34" charset="0"/>
              </a:rPr>
              <a:t>Existing Markets:</a:t>
            </a:r>
          </a:p>
          <a:p>
            <a:pPr algn="ctr" eaLnBrk="1" hangingPunct="1"/>
            <a:r>
              <a:rPr lang="en-US" sz="1400" b="1" dirty="0">
                <a:solidFill>
                  <a:srgbClr val="FFFFFF"/>
                </a:solidFill>
                <a:latin typeface="Arial" pitchFamily="34" charset="0"/>
              </a:rPr>
              <a:t>Aerospace </a:t>
            </a:r>
          </a:p>
          <a:p>
            <a:pPr algn="ctr" eaLnBrk="1" hangingPunct="1"/>
            <a:r>
              <a:rPr lang="en-US" sz="1400" b="1" dirty="0">
                <a:solidFill>
                  <a:srgbClr val="FFFFFF"/>
                </a:solidFill>
                <a:latin typeface="Arial" pitchFamily="34" charset="0"/>
              </a:rPr>
              <a:t>Automotive</a:t>
            </a:r>
          </a:p>
          <a:p>
            <a:pPr algn="ctr" eaLnBrk="1" hangingPunct="1"/>
            <a:r>
              <a:rPr lang="en-US" sz="1400" b="1" dirty="0">
                <a:solidFill>
                  <a:srgbClr val="FFFFFF"/>
                </a:solidFill>
                <a:latin typeface="Arial" pitchFamily="34" charset="0"/>
              </a:rPr>
              <a:t>Medical</a:t>
            </a:r>
          </a:p>
          <a:p>
            <a:pPr algn="ctr" eaLnBrk="1" hangingPunct="1"/>
            <a:r>
              <a:rPr lang="en-US" sz="1400" b="1" dirty="0">
                <a:solidFill>
                  <a:srgbClr val="FFFFFF"/>
                </a:solidFill>
                <a:latin typeface="Arial" pitchFamily="34" charset="0"/>
              </a:rPr>
              <a:t>Recreational</a:t>
            </a:r>
          </a:p>
          <a:p>
            <a:pPr algn="ctr" eaLnBrk="1" hangingPunct="1"/>
            <a:r>
              <a:rPr lang="en-US" sz="1400" b="1" dirty="0">
                <a:solidFill>
                  <a:srgbClr val="FFFFFF"/>
                </a:solidFill>
                <a:latin typeface="Arial" pitchFamily="34" charset="0"/>
              </a:rPr>
              <a:t>Industrial</a:t>
            </a:r>
          </a:p>
          <a:p>
            <a:pPr algn="ctr" eaLnBrk="1" hangingPunct="1"/>
            <a:r>
              <a:rPr lang="en-US" sz="1400" b="1" dirty="0">
                <a:solidFill>
                  <a:srgbClr val="FFFFFF"/>
                </a:solidFill>
                <a:latin typeface="Arial" pitchFamily="34" charset="0"/>
              </a:rPr>
              <a:t>(e.g. Power Plants)</a:t>
            </a:r>
          </a:p>
          <a:p>
            <a:pPr algn="ctr" eaLnBrk="1" hangingPunct="1"/>
            <a:r>
              <a:rPr lang="en-US" sz="1400" b="1" dirty="0">
                <a:solidFill>
                  <a:srgbClr val="FFFFFF"/>
                </a:solidFill>
                <a:latin typeface="Arial" pitchFamily="34" charset="0"/>
              </a:rPr>
              <a:t>Chemical</a:t>
            </a:r>
            <a:endParaRPr lang="en-GB" sz="1400" b="1" dirty="0">
              <a:solidFill>
                <a:srgbClr val="FFFFFF"/>
              </a:solidFill>
              <a:latin typeface="Arial" pitchFamily="34" charset="0"/>
            </a:endParaRPr>
          </a:p>
        </p:txBody>
      </p:sp>
      <p:sp>
        <p:nvSpPr>
          <p:cNvPr id="130056" name="Rectangle 9"/>
          <p:cNvSpPr>
            <a:spLocks noChangeArrowheads="1"/>
          </p:cNvSpPr>
          <p:nvPr/>
        </p:nvSpPr>
        <p:spPr bwMode="auto">
          <a:xfrm>
            <a:off x="3138621" y="1607170"/>
            <a:ext cx="1482460" cy="1924050"/>
          </a:xfrm>
          <a:prstGeom prst="rect">
            <a:avLst/>
          </a:prstGeom>
          <a:solidFill>
            <a:srgbClr val="FF99FF"/>
          </a:solidFill>
          <a:ln w="9525">
            <a:solidFill>
              <a:schemeClr val="tx1"/>
            </a:solidFill>
            <a:miter lim="800000"/>
            <a:headEnd/>
            <a:tailEnd/>
          </a:ln>
        </p:spPr>
        <p:txBody>
          <a:bodyPr wrap="none" anchor="ctr"/>
          <a:lstStyle/>
          <a:p>
            <a:pPr algn="ctr" eaLnBrk="1" hangingPunct="1"/>
            <a:r>
              <a:rPr lang="en-US" sz="1400" b="1" dirty="0">
                <a:solidFill>
                  <a:srgbClr val="000000"/>
                </a:solidFill>
                <a:latin typeface="Arial" pitchFamily="34" charset="0"/>
              </a:rPr>
              <a:t>Primary</a:t>
            </a:r>
          </a:p>
          <a:p>
            <a:pPr algn="ctr" eaLnBrk="1" hangingPunct="1"/>
            <a:r>
              <a:rPr lang="en-US" sz="1400" b="1" dirty="0">
                <a:solidFill>
                  <a:srgbClr val="000000"/>
                </a:solidFill>
                <a:latin typeface="Arial" pitchFamily="34" charset="0"/>
              </a:rPr>
              <a:t>Metal and Mill</a:t>
            </a:r>
          </a:p>
          <a:p>
            <a:pPr algn="ctr" eaLnBrk="1" hangingPunct="1"/>
            <a:r>
              <a:rPr lang="en-US" sz="1400" b="1" dirty="0">
                <a:solidFill>
                  <a:srgbClr val="000000"/>
                </a:solidFill>
                <a:latin typeface="Arial" pitchFamily="34" charset="0"/>
              </a:rPr>
              <a:t>Product</a:t>
            </a:r>
          </a:p>
          <a:p>
            <a:pPr algn="ctr" eaLnBrk="1" hangingPunct="1"/>
            <a:r>
              <a:rPr lang="en-US" sz="1400" b="1" dirty="0">
                <a:solidFill>
                  <a:srgbClr val="000000"/>
                </a:solidFill>
                <a:latin typeface="Arial" pitchFamily="34" charset="0"/>
              </a:rPr>
              <a:t>Technologies</a:t>
            </a:r>
            <a:endParaRPr lang="en-GB" sz="1400" b="1" dirty="0">
              <a:solidFill>
                <a:srgbClr val="000000"/>
              </a:solidFill>
              <a:latin typeface="Arial" pitchFamily="34" charset="0"/>
            </a:endParaRPr>
          </a:p>
        </p:txBody>
      </p:sp>
      <p:sp>
        <p:nvSpPr>
          <p:cNvPr id="130057" name="Rectangle 10"/>
          <p:cNvSpPr>
            <a:spLocks noChangeArrowheads="1"/>
          </p:cNvSpPr>
          <p:nvPr/>
        </p:nvSpPr>
        <p:spPr bwMode="auto">
          <a:xfrm>
            <a:off x="4854972" y="1607170"/>
            <a:ext cx="1559851" cy="1924050"/>
          </a:xfrm>
          <a:prstGeom prst="rect">
            <a:avLst/>
          </a:prstGeom>
          <a:solidFill>
            <a:srgbClr val="FFFF00"/>
          </a:solidFill>
          <a:ln w="9525">
            <a:solidFill>
              <a:schemeClr val="tx1"/>
            </a:solidFill>
            <a:miter lim="800000"/>
            <a:headEnd/>
            <a:tailEnd/>
          </a:ln>
        </p:spPr>
        <p:txBody>
          <a:bodyPr wrap="none" anchor="ctr"/>
          <a:lstStyle/>
          <a:p>
            <a:pPr algn="ctr" eaLnBrk="1" hangingPunct="1"/>
            <a:r>
              <a:rPr lang="en-US" sz="1400" b="1" dirty="0">
                <a:solidFill>
                  <a:srgbClr val="000000"/>
                </a:solidFill>
                <a:latin typeface="Arial" pitchFamily="34" charset="0"/>
              </a:rPr>
              <a:t>Component</a:t>
            </a:r>
          </a:p>
          <a:p>
            <a:pPr algn="ctr" eaLnBrk="1" hangingPunct="1"/>
            <a:r>
              <a:rPr lang="en-US" sz="1400" b="1" dirty="0">
                <a:solidFill>
                  <a:srgbClr val="000000"/>
                </a:solidFill>
                <a:latin typeface="Arial" pitchFamily="34" charset="0"/>
              </a:rPr>
              <a:t>Manufacturing</a:t>
            </a:r>
          </a:p>
          <a:p>
            <a:pPr algn="ctr" eaLnBrk="1" hangingPunct="1"/>
            <a:r>
              <a:rPr lang="en-US" sz="1400" b="1" dirty="0">
                <a:solidFill>
                  <a:srgbClr val="000000"/>
                </a:solidFill>
                <a:latin typeface="Arial" pitchFamily="34" charset="0"/>
              </a:rPr>
              <a:t>Technologies</a:t>
            </a:r>
            <a:endParaRPr lang="en-GB" sz="1400" b="1" dirty="0">
              <a:solidFill>
                <a:srgbClr val="000000"/>
              </a:solidFill>
              <a:latin typeface="Arial" pitchFamily="34" charset="0"/>
            </a:endParaRPr>
          </a:p>
        </p:txBody>
      </p:sp>
      <p:sp>
        <p:nvSpPr>
          <p:cNvPr id="234507" name="Text Box 11"/>
          <p:cNvSpPr txBox="1">
            <a:spLocks noChangeArrowheads="1"/>
          </p:cNvSpPr>
          <p:nvPr/>
        </p:nvSpPr>
        <p:spPr bwMode="auto">
          <a:xfrm>
            <a:off x="173699" y="5658307"/>
            <a:ext cx="9362546" cy="930600"/>
          </a:xfrm>
          <a:prstGeom prst="rect">
            <a:avLst/>
          </a:prstGeom>
          <a:noFill/>
          <a:ln w="28575">
            <a:solidFill>
              <a:schemeClr val="tx1"/>
            </a:solidFill>
            <a:miter lim="800000"/>
            <a:headEnd/>
            <a:tailEnd/>
          </a:ln>
        </p:spPr>
        <p:txBody>
          <a:bodyPr lIns="10800" tIns="3600" rIns="10800" bIns="3600" anchor="ctr" anchorCtr="1">
            <a:spAutoFit/>
          </a:bodyPr>
          <a:lstStyle/>
          <a:p>
            <a:pPr algn="ctr" eaLnBrk="1" hangingPunct="1"/>
            <a:r>
              <a:rPr lang="en-US" sz="2000" b="1" dirty="0" smtClean="0">
                <a:solidFill>
                  <a:srgbClr val="333399"/>
                </a:solidFill>
                <a:latin typeface="Arial" pitchFamily="34" charset="0"/>
              </a:rPr>
              <a:t>Established a Titanium Centre of Competence to</a:t>
            </a:r>
          </a:p>
          <a:p>
            <a:pPr algn="ctr" eaLnBrk="1" hangingPunct="1"/>
            <a:r>
              <a:rPr lang="en-US" sz="2000" b="1" dirty="0" smtClean="0">
                <a:solidFill>
                  <a:srgbClr val="333399"/>
                </a:solidFill>
                <a:latin typeface="Arial" pitchFamily="34" charset="0"/>
              </a:rPr>
              <a:t>Integrate and Coordinate R&amp;D for upstream and downstream Supply Chain development</a:t>
            </a:r>
            <a:endParaRPr lang="en-US" sz="2000" b="1" dirty="0">
              <a:solidFill>
                <a:srgbClr val="333399"/>
              </a:solidFill>
              <a:latin typeface="Arial" pitchFamily="34" charset="0"/>
            </a:endParaRPr>
          </a:p>
        </p:txBody>
      </p:sp>
      <p:sp>
        <p:nvSpPr>
          <p:cNvPr id="234508" name="AutoShape 12"/>
          <p:cNvSpPr>
            <a:spLocks/>
          </p:cNvSpPr>
          <p:nvPr/>
        </p:nvSpPr>
        <p:spPr bwMode="auto">
          <a:xfrm rot="-5400000">
            <a:off x="4618898" y="-343405"/>
            <a:ext cx="360362" cy="3248687"/>
          </a:xfrm>
          <a:prstGeom prst="rightBrace">
            <a:avLst>
              <a:gd name="adj1" fmla="val 69347"/>
              <a:gd name="adj2" fmla="val 50000"/>
            </a:avLst>
          </a:prstGeom>
          <a:noFill/>
          <a:ln w="38100">
            <a:solidFill>
              <a:schemeClr val="tx1"/>
            </a:solidFill>
            <a:round/>
            <a:headEnd/>
            <a:tailEnd/>
          </a:ln>
        </p:spPr>
        <p:txBody>
          <a:bodyPr vert="eaVert" wrap="none" anchor="ctr"/>
          <a:lstStyle/>
          <a:p>
            <a:endParaRPr lang="en-ZA" dirty="0">
              <a:solidFill>
                <a:srgbClr val="000000"/>
              </a:solidFill>
            </a:endParaRPr>
          </a:p>
        </p:txBody>
      </p:sp>
      <p:sp>
        <p:nvSpPr>
          <p:cNvPr id="197649" name="Text Box 17"/>
          <p:cNvSpPr txBox="1">
            <a:spLocks noChangeArrowheads="1"/>
          </p:cNvSpPr>
          <p:nvPr/>
        </p:nvSpPr>
        <p:spPr bwMode="auto">
          <a:xfrm>
            <a:off x="1286405" y="4366246"/>
            <a:ext cx="6552406" cy="1152525"/>
          </a:xfrm>
          <a:prstGeom prst="rect">
            <a:avLst/>
          </a:prstGeom>
          <a:solidFill>
            <a:srgbClr val="CCFFFF"/>
          </a:solidFill>
          <a:ln w="9525">
            <a:solidFill>
              <a:schemeClr val="tx1"/>
            </a:solidFill>
            <a:miter lim="800000"/>
            <a:headEnd/>
            <a:tailEnd/>
          </a:ln>
          <a:effectLst/>
        </p:spPr>
        <p:txBody>
          <a:bodyPr anchor="ctr"/>
          <a:lstStyle/>
          <a:p>
            <a:pPr marL="449263" indent="-274638">
              <a:spcBef>
                <a:spcPct val="50000"/>
              </a:spcBef>
              <a:buFontTx/>
              <a:buChar char="•"/>
            </a:pPr>
            <a:r>
              <a:rPr lang="en-GB" sz="1200" dirty="0">
                <a:solidFill>
                  <a:srgbClr val="000000"/>
                </a:solidFill>
                <a:latin typeface="Arial" pitchFamily="34" charset="0"/>
              </a:rPr>
              <a:t>New, proprietary SA technologies for primary Ti metal powder production</a:t>
            </a:r>
          </a:p>
          <a:p>
            <a:pPr marL="449263" indent="-274638">
              <a:spcBef>
                <a:spcPct val="50000"/>
              </a:spcBef>
              <a:buFontTx/>
              <a:buChar char="•"/>
            </a:pPr>
            <a:r>
              <a:rPr lang="en-GB" sz="1200" dirty="0">
                <a:solidFill>
                  <a:srgbClr val="000000"/>
                </a:solidFill>
                <a:latin typeface="Arial" pitchFamily="34" charset="0"/>
              </a:rPr>
              <a:t>Lower cost than current Ti powder (USD40/kg) or sponge (USD9/kg)</a:t>
            </a:r>
          </a:p>
          <a:p>
            <a:pPr marL="449263" indent="-274638">
              <a:spcBef>
                <a:spcPct val="50000"/>
              </a:spcBef>
              <a:buFontTx/>
              <a:buChar char="•"/>
            </a:pPr>
            <a:r>
              <a:rPr lang="en-GB" sz="1200" dirty="0">
                <a:solidFill>
                  <a:srgbClr val="000000"/>
                </a:solidFill>
                <a:latin typeface="Arial" pitchFamily="34" charset="0"/>
              </a:rPr>
              <a:t>Structural advantage relative to global competitors</a:t>
            </a:r>
          </a:p>
          <a:p>
            <a:pPr marL="449263" indent="-274638">
              <a:spcBef>
                <a:spcPct val="50000"/>
              </a:spcBef>
              <a:buFontTx/>
              <a:buChar char="•"/>
            </a:pPr>
            <a:r>
              <a:rPr lang="en-GB" sz="1200" dirty="0">
                <a:solidFill>
                  <a:srgbClr val="000000"/>
                </a:solidFill>
                <a:latin typeface="Arial" pitchFamily="34" charset="0"/>
              </a:rPr>
              <a:t>Favourable platform for downstream expansion of value chain</a:t>
            </a:r>
          </a:p>
        </p:txBody>
      </p:sp>
      <p:sp>
        <p:nvSpPr>
          <p:cNvPr id="13" name="TextBox 12"/>
          <p:cNvSpPr txBox="1"/>
          <p:nvPr/>
        </p:nvSpPr>
        <p:spPr>
          <a:xfrm>
            <a:off x="0" y="6623655"/>
            <a:ext cx="1496219" cy="246221"/>
          </a:xfrm>
          <a:prstGeom prst="rect">
            <a:avLst/>
          </a:prstGeom>
          <a:solidFill>
            <a:schemeClr val="accent3">
              <a:lumMod val="40000"/>
              <a:lumOff val="60000"/>
              <a:alpha val="30000"/>
            </a:schemeClr>
          </a:solidFill>
        </p:spPr>
        <p:txBody>
          <a:bodyPr wrap="square" rtlCol="0">
            <a:spAutoFit/>
          </a:bodyPr>
          <a:lstStyle/>
          <a:p>
            <a:r>
              <a:rPr lang="en-ZA" sz="1000" dirty="0" smtClean="0"/>
              <a:t>Case for Beneficiation</a:t>
            </a:r>
            <a:endParaRPr lang="en-ZA" sz="1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130056"/>
                                        </p:tgtEl>
                                      </p:cBhvr>
                                    </p:animEffect>
                                    <p:animScale>
                                      <p:cBhvr>
                                        <p:cTn id="7" dur="500" autoRev="1" fill="hold"/>
                                        <p:tgtEl>
                                          <p:spTgt spid="13005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rrowheads="1"/>
          </p:cNvPicPr>
          <p:nvPr/>
        </p:nvPicPr>
        <p:blipFill>
          <a:blip r:embed="rId2"/>
          <a:srcRect/>
          <a:stretch>
            <a:fillRect/>
          </a:stretch>
        </p:blipFill>
        <p:spPr bwMode="auto">
          <a:xfrm>
            <a:off x="1263539" y="486888"/>
            <a:ext cx="7217227" cy="4678878"/>
          </a:xfrm>
          <a:prstGeom prst="rect">
            <a:avLst/>
          </a:prstGeom>
          <a:noFill/>
          <a:ln w="9525">
            <a:noFill/>
            <a:miter lim="800000"/>
            <a:headEnd/>
            <a:tailEnd/>
          </a:ln>
          <a:effectLst/>
        </p:spPr>
      </p:pic>
      <p:sp>
        <p:nvSpPr>
          <p:cNvPr id="4" name="Text Placeholder 3"/>
          <p:cNvSpPr>
            <a:spLocks noGrp="1"/>
          </p:cNvSpPr>
          <p:nvPr>
            <p:ph type="body" idx="1"/>
          </p:nvPr>
        </p:nvSpPr>
        <p:spPr>
          <a:xfrm>
            <a:off x="1230800" y="5264331"/>
            <a:ext cx="7495188" cy="716416"/>
          </a:xfrm>
        </p:spPr>
        <p:txBody>
          <a:bodyPr>
            <a:normAutofit/>
          </a:bodyPr>
          <a:lstStyle/>
          <a:p>
            <a:r>
              <a:rPr lang="en-GB" sz="1800" dirty="0" smtClean="0">
                <a:solidFill>
                  <a:schemeClr val="tx1"/>
                </a:solidFill>
                <a:latin typeface="Arial" pitchFamily="34" charset="0"/>
                <a:cs typeface="Arial" pitchFamily="34" charset="0"/>
              </a:rPr>
              <a:t>SA Titanium strategy framework formulated to deliver titanium related competencies across the Ti value chain (production of Ti to final product)</a:t>
            </a:r>
            <a:endParaRPr lang="en-GB" sz="1800" dirty="0">
              <a:solidFill>
                <a:schemeClr val="tx1"/>
              </a:solidFill>
              <a:latin typeface="Arial" pitchFamily="34" charset="0"/>
              <a:cs typeface="Arial" pitchFamily="34" charset="0"/>
            </a:endParaRPr>
          </a:p>
        </p:txBody>
      </p:sp>
      <p:sp>
        <p:nvSpPr>
          <p:cNvPr id="5" name="TextBox 4"/>
          <p:cNvSpPr txBox="1"/>
          <p:nvPr/>
        </p:nvSpPr>
        <p:spPr>
          <a:xfrm>
            <a:off x="0" y="6623655"/>
            <a:ext cx="1496219" cy="246221"/>
          </a:xfrm>
          <a:prstGeom prst="rect">
            <a:avLst/>
          </a:prstGeom>
          <a:solidFill>
            <a:schemeClr val="accent3">
              <a:lumMod val="40000"/>
              <a:lumOff val="60000"/>
              <a:alpha val="30000"/>
            </a:schemeClr>
          </a:solidFill>
        </p:spPr>
        <p:txBody>
          <a:bodyPr wrap="square" rtlCol="0">
            <a:spAutoFit/>
          </a:bodyPr>
          <a:lstStyle>
            <a:defPPr>
              <a:defRPr lang="en-US"/>
            </a:defPPr>
            <a:lvl1pPr>
              <a:defRPr sz="1000"/>
            </a:lvl1pPr>
          </a:lstStyle>
          <a:p>
            <a:r>
              <a:rPr lang="en-ZA" dirty="0"/>
              <a:t>Case for Beneficiation</a:t>
            </a:r>
          </a:p>
        </p:txBody>
      </p:sp>
      <p:sp>
        <p:nvSpPr>
          <p:cNvPr id="6" name="Slide Number Placeholder 5"/>
          <p:cNvSpPr>
            <a:spLocks noGrp="1"/>
          </p:cNvSpPr>
          <p:nvPr>
            <p:ph type="sldNum" sz="quarter" idx="12"/>
          </p:nvPr>
        </p:nvSpPr>
        <p:spPr>
          <a:xfrm>
            <a:off x="9115426" y="241301"/>
            <a:ext cx="481012" cy="365125"/>
          </a:xfrm>
        </p:spPr>
        <p:txBody>
          <a:bodyPr/>
          <a:lstStyle/>
          <a:p>
            <a:fld id="{8C3CF23F-F4B0-0F44-A119-6B9F1815CC85}" type="slidenum">
              <a:rPr lang="en-US" b="1" smtClean="0">
                <a:latin typeface="Arial" pitchFamily="34" charset="0"/>
              </a:rPr>
              <a:pPr/>
              <a:t>44</a:t>
            </a:fld>
            <a:endParaRPr lang="en-US" b="1" dirty="0">
              <a:latin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3"/>
          <p:cNvSpPr txBox="1">
            <a:spLocks noChangeArrowheads="1"/>
          </p:cNvSpPr>
          <p:nvPr/>
        </p:nvSpPr>
        <p:spPr bwMode="auto">
          <a:xfrm>
            <a:off x="2675291" y="2683627"/>
            <a:ext cx="4326826" cy="369332"/>
          </a:xfrm>
          <a:prstGeom prst="rect">
            <a:avLst/>
          </a:prstGeom>
          <a:solidFill>
            <a:schemeClr val="bg1"/>
          </a:solidFill>
          <a:ln w="9525">
            <a:noFill/>
            <a:miter lim="800000"/>
            <a:headEnd/>
            <a:tailEnd/>
          </a:ln>
        </p:spPr>
        <p:txBody>
          <a:bodyPr wrap="none">
            <a:spAutoFit/>
          </a:bodyPr>
          <a:lstStyle/>
          <a:p>
            <a:r>
              <a:rPr lang="en-US" sz="1800" b="1" dirty="0">
                <a:solidFill>
                  <a:srgbClr val="000000"/>
                </a:solidFill>
                <a:latin typeface="Arial" pitchFamily="34" charset="0"/>
              </a:rPr>
              <a:t>Industrialisation &amp; Commercialisation</a:t>
            </a:r>
            <a:endParaRPr lang="en-GB" sz="1800" b="1" dirty="0">
              <a:solidFill>
                <a:srgbClr val="000000"/>
              </a:solidFill>
              <a:latin typeface="Arial" pitchFamily="34" charset="0"/>
            </a:endParaRPr>
          </a:p>
        </p:txBody>
      </p:sp>
      <p:sp>
        <p:nvSpPr>
          <p:cNvPr id="49" name="Text Box 21"/>
          <p:cNvSpPr txBox="1">
            <a:spLocks noChangeArrowheads="1"/>
          </p:cNvSpPr>
          <p:nvPr/>
        </p:nvSpPr>
        <p:spPr bwMode="auto">
          <a:xfrm>
            <a:off x="4200707" y="6280966"/>
            <a:ext cx="1451038" cy="307777"/>
          </a:xfrm>
          <a:prstGeom prst="rect">
            <a:avLst/>
          </a:prstGeom>
          <a:solidFill>
            <a:schemeClr val="bg1"/>
          </a:solidFill>
          <a:ln w="19050">
            <a:noFill/>
            <a:miter lim="800000"/>
            <a:headEnd/>
            <a:tailEnd/>
          </a:ln>
        </p:spPr>
        <p:txBody>
          <a:bodyPr wrap="none">
            <a:spAutoFit/>
          </a:bodyPr>
          <a:lstStyle/>
          <a:p>
            <a:r>
              <a:rPr lang="en-US" sz="1400" b="1" dirty="0">
                <a:solidFill>
                  <a:srgbClr val="000000"/>
                </a:solidFill>
                <a:latin typeface="Arial" pitchFamily="34" charset="0"/>
              </a:rPr>
              <a:t>R&amp;D Platforms</a:t>
            </a:r>
            <a:endParaRPr lang="en-GB" sz="1400" b="1" dirty="0">
              <a:solidFill>
                <a:srgbClr val="000000"/>
              </a:solidFill>
              <a:latin typeface="Arial" pitchFamily="34" charset="0"/>
            </a:endParaRPr>
          </a:p>
        </p:txBody>
      </p:sp>
      <p:sp>
        <p:nvSpPr>
          <p:cNvPr id="61" name="Rectangle 25"/>
          <p:cNvSpPr>
            <a:spLocks noChangeArrowheads="1"/>
          </p:cNvSpPr>
          <p:nvPr/>
        </p:nvSpPr>
        <p:spPr bwMode="auto">
          <a:xfrm>
            <a:off x="397389" y="3192868"/>
            <a:ext cx="9090882" cy="3365084"/>
          </a:xfrm>
          <a:prstGeom prst="rect">
            <a:avLst/>
          </a:prstGeom>
          <a:solidFill>
            <a:schemeClr val="bg1"/>
          </a:solidFill>
          <a:ln w="38100">
            <a:solidFill>
              <a:schemeClr val="tx1"/>
            </a:solidFill>
            <a:prstDash val="solid"/>
            <a:miter lim="800000"/>
            <a:headEnd/>
            <a:tailEnd/>
          </a:ln>
        </p:spPr>
        <p:txBody>
          <a:bodyPr wrap="none" anchor="ctr"/>
          <a:lstStyle/>
          <a:p>
            <a:endParaRPr lang="en-ZA" dirty="0">
              <a:solidFill>
                <a:srgbClr val="000000"/>
              </a:solidFill>
              <a:latin typeface="Arial" pitchFamily="34" charset="0"/>
            </a:endParaRPr>
          </a:p>
        </p:txBody>
      </p:sp>
      <p:sp>
        <p:nvSpPr>
          <p:cNvPr id="62" name="Text Box 26"/>
          <p:cNvSpPr txBox="1">
            <a:spLocks noChangeArrowheads="1"/>
          </p:cNvSpPr>
          <p:nvPr/>
        </p:nvSpPr>
        <p:spPr bwMode="auto">
          <a:xfrm>
            <a:off x="2803996" y="3223997"/>
            <a:ext cx="4370292" cy="368619"/>
          </a:xfrm>
          <a:prstGeom prst="rect">
            <a:avLst/>
          </a:prstGeom>
          <a:solidFill>
            <a:schemeClr val="bg1"/>
          </a:solidFill>
          <a:ln w="9525">
            <a:noFill/>
            <a:miter lim="800000"/>
            <a:headEnd/>
            <a:tailEnd/>
          </a:ln>
        </p:spPr>
        <p:txBody>
          <a:bodyPr wrap="square">
            <a:spAutoFit/>
          </a:bodyPr>
          <a:lstStyle/>
          <a:p>
            <a:r>
              <a:rPr lang="en-US" sz="1800" b="1" dirty="0" smtClean="0">
                <a:solidFill>
                  <a:srgbClr val="000000"/>
                </a:solidFill>
                <a:latin typeface="Arial" pitchFamily="34" charset="0"/>
              </a:rPr>
              <a:t>Titanium Technology </a:t>
            </a:r>
            <a:r>
              <a:rPr lang="en-US" sz="1800" b="1" dirty="0">
                <a:solidFill>
                  <a:srgbClr val="000000"/>
                </a:solidFill>
                <a:latin typeface="Arial" pitchFamily="34" charset="0"/>
              </a:rPr>
              <a:t>Development</a:t>
            </a:r>
            <a:endParaRPr lang="en-GB" sz="1800" b="1" dirty="0">
              <a:solidFill>
                <a:srgbClr val="000000"/>
              </a:solidFill>
              <a:latin typeface="Arial" pitchFamily="34" charset="0"/>
            </a:endParaRPr>
          </a:p>
        </p:txBody>
      </p:sp>
      <p:sp>
        <p:nvSpPr>
          <p:cNvPr id="58" name="Line 12"/>
          <p:cNvSpPr>
            <a:spLocks noChangeShapeType="1"/>
          </p:cNvSpPr>
          <p:nvPr/>
        </p:nvSpPr>
        <p:spPr bwMode="auto">
          <a:xfrm>
            <a:off x="1530113" y="2580456"/>
            <a:ext cx="6798795" cy="0"/>
          </a:xfrm>
          <a:prstGeom prst="line">
            <a:avLst/>
          </a:prstGeom>
          <a:solidFill>
            <a:schemeClr val="bg1"/>
          </a:solidFill>
          <a:ln w="38100">
            <a:solidFill>
              <a:schemeClr val="tx1"/>
            </a:solidFill>
            <a:prstDash val="solid"/>
            <a:round/>
            <a:headEnd/>
            <a:tailEnd/>
          </a:ln>
        </p:spPr>
        <p:txBody>
          <a:bodyPr/>
          <a:lstStyle/>
          <a:p>
            <a:endParaRPr lang="en-ZA" dirty="0">
              <a:solidFill>
                <a:srgbClr val="FFFFFF"/>
              </a:solidFill>
              <a:latin typeface="Arial" pitchFamily="34" charset="0"/>
            </a:endParaRPr>
          </a:p>
        </p:txBody>
      </p:sp>
      <p:sp>
        <p:nvSpPr>
          <p:cNvPr id="59" name="Line 40"/>
          <p:cNvSpPr>
            <a:spLocks noChangeShapeType="1"/>
          </p:cNvSpPr>
          <p:nvPr/>
        </p:nvSpPr>
        <p:spPr bwMode="auto">
          <a:xfrm flipV="1">
            <a:off x="386183" y="2572034"/>
            <a:ext cx="1145203" cy="619028"/>
          </a:xfrm>
          <a:prstGeom prst="line">
            <a:avLst/>
          </a:prstGeom>
          <a:solidFill>
            <a:schemeClr val="bg1"/>
          </a:solidFill>
          <a:ln w="38100">
            <a:solidFill>
              <a:schemeClr val="tx1"/>
            </a:solidFill>
            <a:prstDash val="solid"/>
            <a:round/>
            <a:headEnd/>
            <a:tailEnd/>
          </a:ln>
        </p:spPr>
        <p:txBody>
          <a:bodyPr/>
          <a:lstStyle/>
          <a:p>
            <a:endParaRPr lang="en-ZA" dirty="0">
              <a:solidFill>
                <a:srgbClr val="FFFFFF"/>
              </a:solidFill>
              <a:latin typeface="Arial" pitchFamily="34" charset="0"/>
            </a:endParaRPr>
          </a:p>
        </p:txBody>
      </p:sp>
      <p:sp>
        <p:nvSpPr>
          <p:cNvPr id="60" name="Line 41"/>
          <p:cNvSpPr>
            <a:spLocks noChangeShapeType="1"/>
          </p:cNvSpPr>
          <p:nvPr/>
        </p:nvSpPr>
        <p:spPr bwMode="auto">
          <a:xfrm rot="-60000" flipH="1" flipV="1">
            <a:off x="8332300" y="2570670"/>
            <a:ext cx="1145203" cy="619028"/>
          </a:xfrm>
          <a:prstGeom prst="line">
            <a:avLst/>
          </a:prstGeom>
          <a:solidFill>
            <a:schemeClr val="bg1"/>
          </a:solidFill>
          <a:ln w="38100">
            <a:solidFill>
              <a:schemeClr val="tx1"/>
            </a:solidFill>
            <a:prstDash val="solid"/>
            <a:round/>
            <a:headEnd/>
            <a:tailEnd/>
          </a:ln>
        </p:spPr>
        <p:txBody>
          <a:bodyPr/>
          <a:lstStyle/>
          <a:p>
            <a:endParaRPr lang="en-ZA" dirty="0">
              <a:solidFill>
                <a:srgbClr val="FFFFFF"/>
              </a:solidFill>
              <a:latin typeface="Arial" pitchFamily="34" charset="0"/>
            </a:endParaRPr>
          </a:p>
        </p:txBody>
      </p:sp>
      <p:sp>
        <p:nvSpPr>
          <p:cNvPr id="36" name="Line 5"/>
          <p:cNvSpPr>
            <a:spLocks noChangeShapeType="1"/>
          </p:cNvSpPr>
          <p:nvPr/>
        </p:nvSpPr>
        <p:spPr bwMode="auto">
          <a:xfrm rot="-60000" flipH="1">
            <a:off x="1550941" y="1196912"/>
            <a:ext cx="2500235" cy="1328076"/>
          </a:xfrm>
          <a:prstGeom prst="line">
            <a:avLst/>
          </a:prstGeom>
          <a:noFill/>
          <a:ln w="28575">
            <a:solidFill>
              <a:schemeClr val="bg2"/>
            </a:solidFill>
            <a:prstDash val="dash"/>
            <a:round/>
            <a:headEnd/>
            <a:tailEnd/>
          </a:ln>
        </p:spPr>
        <p:txBody>
          <a:bodyPr/>
          <a:lstStyle/>
          <a:p>
            <a:endParaRPr lang="en-ZA" dirty="0">
              <a:solidFill>
                <a:srgbClr val="FFFFFF"/>
              </a:solidFill>
              <a:latin typeface="Arial" pitchFamily="34" charset="0"/>
            </a:endParaRPr>
          </a:p>
        </p:txBody>
      </p:sp>
      <p:sp>
        <p:nvSpPr>
          <p:cNvPr id="34" name="AutoShape 3"/>
          <p:cNvSpPr>
            <a:spLocks noChangeArrowheads="1"/>
          </p:cNvSpPr>
          <p:nvPr/>
        </p:nvSpPr>
        <p:spPr bwMode="auto">
          <a:xfrm>
            <a:off x="4024287" y="115578"/>
            <a:ext cx="1834008" cy="1033229"/>
          </a:xfrm>
          <a:prstGeom prst="triangle">
            <a:avLst>
              <a:gd name="adj" fmla="val 50000"/>
            </a:avLst>
          </a:prstGeom>
          <a:solidFill>
            <a:srgbClr val="0066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txBody>
          <a:bodyPr wrap="none" anchor="ctr"/>
          <a:lstStyle/>
          <a:p>
            <a:pPr algn="ctr"/>
            <a:r>
              <a:rPr lang="en-US" sz="1600" b="1" dirty="0">
                <a:solidFill>
                  <a:srgbClr val="FFFFFF"/>
                </a:solidFill>
                <a:latin typeface="Arial" pitchFamily="34" charset="0"/>
              </a:rPr>
              <a:t>SA</a:t>
            </a:r>
          </a:p>
          <a:p>
            <a:pPr algn="ctr"/>
            <a:r>
              <a:rPr lang="en-US" sz="1600" b="1" dirty="0">
                <a:solidFill>
                  <a:srgbClr val="FFFFFF"/>
                </a:solidFill>
                <a:latin typeface="Arial" pitchFamily="34" charset="0"/>
              </a:rPr>
              <a:t>Ti Industry</a:t>
            </a:r>
          </a:p>
          <a:p>
            <a:pPr algn="ctr"/>
            <a:endParaRPr lang="en-GB" sz="1600" b="1" dirty="0">
              <a:solidFill>
                <a:srgbClr val="000000"/>
              </a:solidFill>
              <a:latin typeface="Arial" pitchFamily="34" charset="0"/>
            </a:endParaRPr>
          </a:p>
        </p:txBody>
      </p:sp>
      <p:sp>
        <p:nvSpPr>
          <p:cNvPr id="37" name="Line 6"/>
          <p:cNvSpPr>
            <a:spLocks noChangeShapeType="1"/>
          </p:cNvSpPr>
          <p:nvPr/>
        </p:nvSpPr>
        <p:spPr bwMode="auto">
          <a:xfrm>
            <a:off x="5832631" y="1154562"/>
            <a:ext cx="2474743" cy="1410343"/>
          </a:xfrm>
          <a:prstGeom prst="line">
            <a:avLst/>
          </a:prstGeom>
          <a:noFill/>
          <a:ln w="28575">
            <a:solidFill>
              <a:schemeClr val="bg2"/>
            </a:solidFill>
            <a:prstDash val="dash"/>
            <a:round/>
            <a:headEnd/>
            <a:tailEnd/>
          </a:ln>
        </p:spPr>
        <p:txBody>
          <a:bodyPr/>
          <a:lstStyle/>
          <a:p>
            <a:endParaRPr lang="en-ZA" dirty="0">
              <a:solidFill>
                <a:srgbClr val="FFFFFF"/>
              </a:solidFill>
              <a:latin typeface="Arial" pitchFamily="34" charset="0"/>
            </a:endParaRPr>
          </a:p>
        </p:txBody>
      </p:sp>
      <p:sp>
        <p:nvSpPr>
          <p:cNvPr id="38" name="Line 7"/>
          <p:cNvSpPr>
            <a:spLocks noChangeShapeType="1"/>
          </p:cNvSpPr>
          <p:nvPr/>
        </p:nvSpPr>
        <p:spPr bwMode="auto">
          <a:xfrm flipH="1">
            <a:off x="2612739" y="1189803"/>
            <a:ext cx="1786693" cy="1375101"/>
          </a:xfrm>
          <a:prstGeom prst="line">
            <a:avLst/>
          </a:prstGeom>
          <a:noFill/>
          <a:ln w="12700">
            <a:solidFill>
              <a:schemeClr val="bg2"/>
            </a:solidFill>
            <a:prstDash val="dashDot"/>
            <a:round/>
            <a:headEnd/>
            <a:tailEnd/>
          </a:ln>
        </p:spPr>
        <p:txBody>
          <a:bodyPr/>
          <a:lstStyle/>
          <a:p>
            <a:endParaRPr lang="en-ZA" dirty="0">
              <a:solidFill>
                <a:srgbClr val="FFFFFF"/>
              </a:solidFill>
              <a:latin typeface="Arial" pitchFamily="34" charset="0"/>
            </a:endParaRPr>
          </a:p>
        </p:txBody>
      </p:sp>
      <p:sp>
        <p:nvSpPr>
          <p:cNvPr id="39" name="Line 8"/>
          <p:cNvSpPr>
            <a:spLocks noChangeShapeType="1"/>
          </p:cNvSpPr>
          <p:nvPr/>
        </p:nvSpPr>
        <p:spPr bwMode="auto">
          <a:xfrm>
            <a:off x="5391379" y="1189803"/>
            <a:ext cx="1745864" cy="1375101"/>
          </a:xfrm>
          <a:prstGeom prst="line">
            <a:avLst/>
          </a:prstGeom>
          <a:noFill/>
          <a:ln w="12700">
            <a:solidFill>
              <a:schemeClr val="bg2"/>
            </a:solidFill>
            <a:prstDash val="dashDot"/>
            <a:round/>
            <a:headEnd/>
            <a:tailEnd/>
          </a:ln>
        </p:spPr>
        <p:txBody>
          <a:bodyPr/>
          <a:lstStyle/>
          <a:p>
            <a:endParaRPr lang="en-ZA" dirty="0">
              <a:solidFill>
                <a:srgbClr val="FFFFFF"/>
              </a:solidFill>
              <a:latin typeface="Arial" pitchFamily="34" charset="0"/>
            </a:endParaRPr>
          </a:p>
        </p:txBody>
      </p:sp>
      <p:sp>
        <p:nvSpPr>
          <p:cNvPr id="40" name="Line 9"/>
          <p:cNvSpPr>
            <a:spLocks noChangeShapeType="1"/>
          </p:cNvSpPr>
          <p:nvPr/>
        </p:nvSpPr>
        <p:spPr bwMode="auto">
          <a:xfrm flipH="1">
            <a:off x="4250922" y="1189803"/>
            <a:ext cx="453336" cy="1375101"/>
          </a:xfrm>
          <a:prstGeom prst="line">
            <a:avLst/>
          </a:prstGeom>
          <a:noFill/>
          <a:ln w="12700">
            <a:solidFill>
              <a:schemeClr val="bg2"/>
            </a:solidFill>
            <a:prstDash val="dashDot"/>
            <a:round/>
            <a:headEnd/>
            <a:tailEnd/>
          </a:ln>
        </p:spPr>
        <p:txBody>
          <a:bodyPr/>
          <a:lstStyle/>
          <a:p>
            <a:endParaRPr lang="en-ZA" dirty="0">
              <a:solidFill>
                <a:srgbClr val="FFFFFF"/>
              </a:solidFill>
              <a:latin typeface="Arial" pitchFamily="34" charset="0"/>
            </a:endParaRPr>
          </a:p>
        </p:txBody>
      </p:sp>
      <p:sp>
        <p:nvSpPr>
          <p:cNvPr id="41" name="Line 10"/>
          <p:cNvSpPr>
            <a:spLocks noChangeShapeType="1"/>
          </p:cNvSpPr>
          <p:nvPr/>
        </p:nvSpPr>
        <p:spPr bwMode="auto">
          <a:xfrm>
            <a:off x="5086554" y="1189803"/>
            <a:ext cx="490516" cy="1375101"/>
          </a:xfrm>
          <a:prstGeom prst="line">
            <a:avLst/>
          </a:prstGeom>
          <a:noFill/>
          <a:ln w="12700">
            <a:solidFill>
              <a:schemeClr val="bg2"/>
            </a:solidFill>
            <a:prstDash val="dashDot"/>
            <a:round/>
            <a:headEnd/>
            <a:tailEnd/>
          </a:ln>
        </p:spPr>
        <p:txBody>
          <a:bodyPr/>
          <a:lstStyle/>
          <a:p>
            <a:endParaRPr lang="en-ZA" dirty="0">
              <a:solidFill>
                <a:srgbClr val="FFFFFF"/>
              </a:solidFill>
              <a:latin typeface="Arial" pitchFamily="34" charset="0"/>
            </a:endParaRPr>
          </a:p>
        </p:txBody>
      </p:sp>
      <p:sp>
        <p:nvSpPr>
          <p:cNvPr id="43" name="Text Box 16"/>
          <p:cNvSpPr txBox="1">
            <a:spLocks noChangeArrowheads="1"/>
          </p:cNvSpPr>
          <p:nvPr/>
        </p:nvSpPr>
        <p:spPr bwMode="auto">
          <a:xfrm>
            <a:off x="3444929" y="2125174"/>
            <a:ext cx="2992458" cy="367723"/>
          </a:xfrm>
          <a:prstGeom prst="rect">
            <a:avLst/>
          </a:prstGeom>
          <a:noFill/>
          <a:ln w="9525">
            <a:noFill/>
            <a:miter lim="800000"/>
            <a:headEnd/>
            <a:tailEnd/>
          </a:ln>
          <a:effectLst/>
        </p:spPr>
        <p:txBody>
          <a:bodyPr wrap="square">
            <a:spAutoFit/>
          </a:bodyPr>
          <a:lstStyle/>
          <a:p>
            <a:pPr algn="ctr"/>
            <a:r>
              <a:rPr lang="en-US" sz="1800" b="1" dirty="0">
                <a:solidFill>
                  <a:srgbClr val="000000"/>
                </a:solidFill>
                <a:latin typeface="Arial" pitchFamily="34" charset="0"/>
              </a:rPr>
              <a:t>Supplier Development</a:t>
            </a:r>
            <a:endParaRPr lang="en-GB" sz="1800" b="1" dirty="0">
              <a:solidFill>
                <a:srgbClr val="000000"/>
              </a:solidFill>
              <a:latin typeface="Arial" pitchFamily="34" charset="0"/>
            </a:endParaRPr>
          </a:p>
        </p:txBody>
      </p:sp>
      <p:grpSp>
        <p:nvGrpSpPr>
          <p:cNvPr id="2" name="Group 68"/>
          <p:cNvGrpSpPr/>
          <p:nvPr/>
        </p:nvGrpSpPr>
        <p:grpSpPr>
          <a:xfrm>
            <a:off x="673290" y="3566443"/>
            <a:ext cx="8556375" cy="2644800"/>
            <a:chOff x="535272" y="3558707"/>
            <a:chExt cx="7898163" cy="2656375"/>
          </a:xfrm>
        </p:grpSpPr>
        <p:sp>
          <p:nvSpPr>
            <p:cNvPr id="55" name="Rectangle 37"/>
            <p:cNvSpPr>
              <a:spLocks noChangeArrowheads="1"/>
            </p:cNvSpPr>
            <p:nvPr/>
          </p:nvSpPr>
          <p:spPr bwMode="auto">
            <a:xfrm>
              <a:off x="535272" y="5431745"/>
              <a:ext cx="7897201" cy="402997"/>
            </a:xfrm>
            <a:prstGeom prst="rect">
              <a:avLst/>
            </a:prstGeom>
            <a:solidFill>
              <a:srgbClr val="FFFF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1400" dirty="0">
                  <a:solidFill>
                    <a:srgbClr val="000000"/>
                  </a:solidFill>
                  <a:latin typeface="Arial" pitchFamily="34" charset="0"/>
                </a:rPr>
                <a:t>Simulation and Modelling:</a:t>
              </a:r>
            </a:p>
            <a:p>
              <a:pPr algn="ctr"/>
              <a:r>
                <a:rPr lang="en-US" sz="1200" dirty="0">
                  <a:solidFill>
                    <a:srgbClr val="000000"/>
                  </a:solidFill>
                  <a:latin typeface="Arial" pitchFamily="34" charset="0"/>
                </a:rPr>
                <a:t>ULim(Ab Initio), CSIR(FEM, ProCast, Ab Initio), </a:t>
              </a:r>
              <a:r>
                <a:rPr lang="en-US" sz="1200" dirty="0" smtClean="0">
                  <a:solidFill>
                    <a:srgbClr val="000000"/>
                  </a:solidFill>
                  <a:latin typeface="Arial" pitchFamily="34" charset="0"/>
                </a:rPr>
                <a:t>UCT(FEM)</a:t>
              </a:r>
              <a:endParaRPr lang="en-GB" sz="1200" dirty="0">
                <a:solidFill>
                  <a:srgbClr val="000000"/>
                </a:solidFill>
                <a:latin typeface="Arial" pitchFamily="34" charset="0"/>
              </a:endParaRPr>
            </a:p>
          </p:txBody>
        </p:sp>
        <p:sp>
          <p:nvSpPr>
            <p:cNvPr id="56" name="Rectangle 38"/>
            <p:cNvSpPr>
              <a:spLocks noChangeArrowheads="1"/>
            </p:cNvSpPr>
            <p:nvPr/>
          </p:nvSpPr>
          <p:spPr bwMode="auto">
            <a:xfrm>
              <a:off x="535272" y="5909191"/>
              <a:ext cx="7897201" cy="305891"/>
            </a:xfrm>
            <a:prstGeom prst="rect">
              <a:avLst/>
            </a:prstGeom>
            <a:solidFill>
              <a:srgbClr val="FFFF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1400" dirty="0">
                  <a:solidFill>
                    <a:srgbClr val="000000"/>
                  </a:solidFill>
                  <a:latin typeface="Arial" pitchFamily="34" charset="0"/>
                </a:rPr>
                <a:t>Laboratories &amp; R&amp;D Facilities:  </a:t>
              </a:r>
              <a:r>
                <a:rPr lang="en-US" sz="1200" dirty="0">
                  <a:solidFill>
                    <a:srgbClr val="000000"/>
                  </a:solidFill>
                  <a:latin typeface="Arial" pitchFamily="34" charset="0"/>
                </a:rPr>
                <a:t> CSIR, UCT, UP, US, NMMU, CUT, </a:t>
              </a:r>
              <a:r>
                <a:rPr lang="en-US" sz="1200" dirty="0" smtClean="0">
                  <a:solidFill>
                    <a:srgbClr val="000000"/>
                  </a:solidFill>
                  <a:latin typeface="Arial" pitchFamily="34" charset="0"/>
                </a:rPr>
                <a:t>NLC, Mintek</a:t>
              </a:r>
              <a:r>
                <a:rPr lang="en-US" sz="1200" dirty="0">
                  <a:solidFill>
                    <a:srgbClr val="000000"/>
                  </a:solidFill>
                  <a:latin typeface="Arial" pitchFamily="34" charset="0"/>
                </a:rPr>
                <a:t>, </a:t>
              </a:r>
              <a:r>
                <a:rPr lang="en-US" sz="1200" dirty="0" smtClean="0">
                  <a:solidFill>
                    <a:srgbClr val="000000"/>
                  </a:solidFill>
                  <a:latin typeface="Arial" pitchFamily="34" charset="0"/>
                </a:rPr>
                <a:t>Necsa</a:t>
              </a:r>
              <a:endParaRPr lang="en-GB" sz="1200" dirty="0">
                <a:solidFill>
                  <a:srgbClr val="000000"/>
                </a:solidFill>
                <a:latin typeface="Arial" pitchFamily="34" charset="0"/>
              </a:endParaRPr>
            </a:p>
          </p:txBody>
        </p:sp>
        <p:sp>
          <p:nvSpPr>
            <p:cNvPr id="57" name="Rectangle 39"/>
            <p:cNvSpPr>
              <a:spLocks noChangeArrowheads="1"/>
            </p:cNvSpPr>
            <p:nvPr/>
          </p:nvSpPr>
          <p:spPr bwMode="auto">
            <a:xfrm>
              <a:off x="535272" y="5080025"/>
              <a:ext cx="7897201" cy="277801"/>
            </a:xfrm>
            <a:prstGeom prst="rect">
              <a:avLst/>
            </a:prstGeom>
            <a:solidFill>
              <a:srgbClr val="FFFF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1400" dirty="0">
                  <a:solidFill>
                    <a:srgbClr val="000000"/>
                  </a:solidFill>
                  <a:latin typeface="Arial" pitchFamily="34" charset="0"/>
                </a:rPr>
                <a:t>Physical </a:t>
              </a:r>
              <a:r>
                <a:rPr lang="en-US" sz="1400" dirty="0" smtClean="0">
                  <a:solidFill>
                    <a:srgbClr val="000000"/>
                  </a:solidFill>
                  <a:latin typeface="Arial" pitchFamily="34" charset="0"/>
                </a:rPr>
                <a:t>Metallurgy:   </a:t>
              </a:r>
              <a:r>
                <a:rPr lang="en-US" sz="1200" dirty="0" smtClean="0">
                  <a:solidFill>
                    <a:srgbClr val="000000"/>
                  </a:solidFill>
                  <a:latin typeface="Arial" pitchFamily="34" charset="0"/>
                </a:rPr>
                <a:t>UCT, UP</a:t>
              </a:r>
              <a:endParaRPr lang="en-GB" sz="1200" dirty="0">
                <a:solidFill>
                  <a:srgbClr val="000000"/>
                </a:solidFill>
                <a:latin typeface="Arial" pitchFamily="34" charset="0"/>
              </a:endParaRPr>
            </a:p>
          </p:txBody>
        </p:sp>
        <p:sp>
          <p:nvSpPr>
            <p:cNvPr id="47" name="Rectangle 19"/>
            <p:cNvSpPr>
              <a:spLocks noChangeArrowheads="1"/>
            </p:cNvSpPr>
            <p:nvPr/>
          </p:nvSpPr>
          <p:spPr bwMode="auto">
            <a:xfrm>
              <a:off x="535272" y="3559208"/>
              <a:ext cx="1128616" cy="1452243"/>
            </a:xfrm>
            <a:prstGeom prst="rect">
              <a:avLst/>
            </a:prstGeom>
            <a:solidFill>
              <a:srgbClr val="00FF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1200" b="1" dirty="0">
                  <a:solidFill>
                    <a:srgbClr val="000000"/>
                  </a:solidFill>
                  <a:latin typeface="Arial" pitchFamily="34" charset="0"/>
                </a:rPr>
                <a:t>Primary</a:t>
              </a:r>
            </a:p>
            <a:p>
              <a:pPr algn="ctr"/>
              <a:r>
                <a:rPr lang="en-US" sz="1200" b="1" dirty="0" smtClean="0">
                  <a:solidFill>
                    <a:srgbClr val="000000"/>
                  </a:solidFill>
                  <a:latin typeface="Arial" pitchFamily="34" charset="0"/>
                </a:rPr>
                <a:t>Metal</a:t>
              </a:r>
              <a:endParaRPr lang="en-US" sz="1200" b="1" dirty="0">
                <a:solidFill>
                  <a:srgbClr val="000000"/>
                </a:solidFill>
                <a:latin typeface="Arial" pitchFamily="34" charset="0"/>
              </a:endParaRPr>
            </a:p>
            <a:p>
              <a:pPr algn="ctr"/>
              <a:r>
                <a:rPr lang="en-US" sz="1200" b="1" dirty="0">
                  <a:solidFill>
                    <a:srgbClr val="000000"/>
                  </a:solidFill>
                  <a:latin typeface="Arial" pitchFamily="34" charset="0"/>
                </a:rPr>
                <a:t>Production</a:t>
              </a:r>
            </a:p>
            <a:p>
              <a:pPr algn="ctr"/>
              <a:endParaRPr lang="en-US" sz="800" b="1" dirty="0">
                <a:solidFill>
                  <a:srgbClr val="000000"/>
                </a:solidFill>
                <a:latin typeface="Arial" pitchFamily="34" charset="0"/>
              </a:endParaRPr>
            </a:p>
            <a:p>
              <a:pPr algn="ctr"/>
              <a:r>
                <a:rPr lang="en-US" sz="1200" b="1" dirty="0">
                  <a:solidFill>
                    <a:srgbClr val="000000"/>
                  </a:solidFill>
                  <a:latin typeface="Arial" pitchFamily="34" charset="0"/>
                </a:rPr>
                <a:t>CSIR</a:t>
              </a:r>
            </a:p>
            <a:p>
              <a:pPr algn="ctr"/>
              <a:r>
                <a:rPr lang="en-US" sz="1100" dirty="0" smtClean="0">
                  <a:solidFill>
                    <a:srgbClr val="000000"/>
                  </a:solidFill>
                  <a:latin typeface="Arial" pitchFamily="34" charset="0"/>
                </a:rPr>
                <a:t>Mintek</a:t>
              </a:r>
            </a:p>
            <a:p>
              <a:pPr algn="ctr"/>
              <a:endParaRPr lang="en-US" sz="1100" dirty="0" smtClean="0">
                <a:solidFill>
                  <a:srgbClr val="000000"/>
                </a:solidFill>
                <a:latin typeface="Arial" pitchFamily="34" charset="0"/>
              </a:endParaRPr>
            </a:p>
            <a:p>
              <a:pPr algn="ctr"/>
              <a:endParaRPr lang="en-GB" sz="1100" dirty="0">
                <a:solidFill>
                  <a:srgbClr val="000000"/>
                </a:solidFill>
                <a:latin typeface="Arial" pitchFamily="34" charset="0"/>
              </a:endParaRPr>
            </a:p>
          </p:txBody>
        </p:sp>
        <p:sp>
          <p:nvSpPr>
            <p:cNvPr id="51" name="Rectangle 23"/>
            <p:cNvSpPr>
              <a:spLocks noChangeArrowheads="1"/>
            </p:cNvSpPr>
            <p:nvPr/>
          </p:nvSpPr>
          <p:spPr bwMode="auto">
            <a:xfrm>
              <a:off x="2591172" y="3559208"/>
              <a:ext cx="1148887" cy="1452243"/>
            </a:xfrm>
            <a:prstGeom prst="rect">
              <a:avLst/>
            </a:prstGeom>
            <a:solidFill>
              <a:srgbClr val="00FF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1200" b="1" dirty="0" smtClean="0">
                  <a:solidFill>
                    <a:srgbClr val="000000"/>
                  </a:solidFill>
                  <a:latin typeface="Arial" pitchFamily="34" charset="0"/>
                </a:rPr>
                <a:t>Powder</a:t>
              </a:r>
              <a:endParaRPr lang="en-US" sz="1200" b="1" dirty="0">
                <a:solidFill>
                  <a:srgbClr val="000000"/>
                </a:solidFill>
                <a:latin typeface="Arial" pitchFamily="34" charset="0"/>
              </a:endParaRPr>
            </a:p>
            <a:p>
              <a:pPr algn="ctr"/>
              <a:r>
                <a:rPr lang="en-US" sz="1200" b="1" dirty="0" smtClean="0">
                  <a:solidFill>
                    <a:srgbClr val="000000"/>
                  </a:solidFill>
                  <a:latin typeface="Arial" pitchFamily="34" charset="0"/>
                </a:rPr>
                <a:t>Processing</a:t>
              </a:r>
              <a:endParaRPr lang="en-US" sz="1200" b="1" dirty="0">
                <a:solidFill>
                  <a:srgbClr val="000000"/>
                </a:solidFill>
                <a:latin typeface="Arial" pitchFamily="34" charset="0"/>
              </a:endParaRPr>
            </a:p>
            <a:p>
              <a:pPr algn="ctr"/>
              <a:endParaRPr lang="en-US" sz="800" b="1" dirty="0">
                <a:solidFill>
                  <a:srgbClr val="000000"/>
                </a:solidFill>
                <a:latin typeface="Arial" pitchFamily="34" charset="0"/>
              </a:endParaRPr>
            </a:p>
            <a:p>
              <a:pPr algn="ctr"/>
              <a:r>
                <a:rPr lang="en-US" sz="1200" b="1" dirty="0">
                  <a:solidFill>
                    <a:srgbClr val="000000"/>
                  </a:solidFill>
                  <a:latin typeface="Arial" pitchFamily="34" charset="0"/>
                </a:rPr>
                <a:t>CSIR</a:t>
              </a:r>
            </a:p>
            <a:p>
              <a:pPr algn="ctr"/>
              <a:r>
                <a:rPr lang="en-US" sz="1100" dirty="0" smtClean="0">
                  <a:solidFill>
                    <a:srgbClr val="000000"/>
                  </a:solidFill>
                  <a:latin typeface="Arial" pitchFamily="34" charset="0"/>
                </a:rPr>
                <a:t>US</a:t>
              </a:r>
            </a:p>
            <a:p>
              <a:pPr algn="ctr"/>
              <a:r>
                <a:rPr lang="en-US" sz="1100" dirty="0" smtClean="0">
                  <a:solidFill>
                    <a:srgbClr val="000000"/>
                  </a:solidFill>
                  <a:latin typeface="Arial" pitchFamily="34" charset="0"/>
                </a:rPr>
                <a:t>NIMS</a:t>
              </a:r>
              <a:endParaRPr lang="en-US" sz="1100" dirty="0">
                <a:solidFill>
                  <a:srgbClr val="000000"/>
                </a:solidFill>
                <a:latin typeface="Arial" pitchFamily="34" charset="0"/>
              </a:endParaRPr>
            </a:p>
            <a:p>
              <a:pPr algn="ctr"/>
              <a:r>
                <a:rPr lang="en-US" sz="1100" dirty="0" smtClean="0">
                  <a:solidFill>
                    <a:srgbClr val="000000"/>
                  </a:solidFill>
                  <a:latin typeface="Arial" pitchFamily="34" charset="0"/>
                </a:rPr>
                <a:t>Mintek</a:t>
              </a:r>
            </a:p>
            <a:p>
              <a:pPr algn="ctr"/>
              <a:r>
                <a:rPr lang="en-US" sz="1100" dirty="0" smtClean="0">
                  <a:solidFill>
                    <a:srgbClr val="000000"/>
                  </a:solidFill>
                  <a:latin typeface="Arial" pitchFamily="34" charset="0"/>
                </a:rPr>
                <a:t>Southern Implants</a:t>
              </a:r>
              <a:endParaRPr lang="en-GB" sz="1100" dirty="0">
                <a:solidFill>
                  <a:srgbClr val="000000"/>
                </a:solidFill>
                <a:latin typeface="Arial" pitchFamily="34" charset="0"/>
              </a:endParaRPr>
            </a:p>
          </p:txBody>
        </p:sp>
        <p:sp>
          <p:nvSpPr>
            <p:cNvPr id="48" name="Rectangle 20"/>
            <p:cNvSpPr>
              <a:spLocks noChangeArrowheads="1"/>
            </p:cNvSpPr>
            <p:nvPr/>
          </p:nvSpPr>
          <p:spPr bwMode="auto">
            <a:xfrm>
              <a:off x="3781019" y="3559208"/>
              <a:ext cx="959168" cy="1452243"/>
            </a:xfrm>
            <a:prstGeom prst="rect">
              <a:avLst/>
            </a:prstGeom>
            <a:solidFill>
              <a:srgbClr val="00FF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1200" b="1" dirty="0">
                  <a:solidFill>
                    <a:srgbClr val="000000"/>
                  </a:solidFill>
                  <a:latin typeface="Arial" pitchFamily="34" charset="0"/>
                </a:rPr>
                <a:t>Investment</a:t>
              </a:r>
            </a:p>
            <a:p>
              <a:pPr algn="ctr"/>
              <a:r>
                <a:rPr lang="en-US" sz="1200" b="1" dirty="0">
                  <a:solidFill>
                    <a:srgbClr val="000000"/>
                  </a:solidFill>
                  <a:latin typeface="Arial" pitchFamily="34" charset="0"/>
                </a:rPr>
                <a:t>Casting</a:t>
              </a:r>
            </a:p>
            <a:p>
              <a:pPr algn="ctr"/>
              <a:endParaRPr lang="en-US" sz="800" b="1" dirty="0">
                <a:solidFill>
                  <a:srgbClr val="000000"/>
                </a:solidFill>
                <a:latin typeface="Arial" pitchFamily="34" charset="0"/>
              </a:endParaRPr>
            </a:p>
            <a:p>
              <a:pPr algn="ctr"/>
              <a:r>
                <a:rPr lang="en-US" sz="1200" b="1" dirty="0">
                  <a:solidFill>
                    <a:srgbClr val="000000"/>
                  </a:solidFill>
                  <a:latin typeface="Arial" pitchFamily="34" charset="0"/>
                </a:rPr>
                <a:t>CSIR</a:t>
              </a:r>
            </a:p>
            <a:p>
              <a:pPr algn="ctr"/>
              <a:r>
                <a:rPr lang="en-US" sz="1100" dirty="0" smtClean="0">
                  <a:solidFill>
                    <a:srgbClr val="000000"/>
                  </a:solidFill>
                  <a:latin typeface="Arial" pitchFamily="34" charset="0"/>
                </a:rPr>
                <a:t>UCT</a:t>
              </a:r>
            </a:p>
            <a:p>
              <a:pPr algn="ctr"/>
              <a:r>
                <a:rPr lang="en-US" sz="1100" dirty="0" smtClean="0">
                  <a:solidFill>
                    <a:srgbClr val="000000"/>
                  </a:solidFill>
                  <a:latin typeface="Arial" pitchFamily="34" charset="0"/>
                </a:rPr>
                <a:t>Aerosud</a:t>
              </a:r>
            </a:p>
            <a:p>
              <a:pPr algn="ctr"/>
              <a:r>
                <a:rPr lang="en-US" sz="1100" dirty="0" smtClean="0">
                  <a:solidFill>
                    <a:srgbClr val="000000"/>
                  </a:solidFill>
                  <a:latin typeface="Arial" pitchFamily="34" charset="0"/>
                </a:rPr>
                <a:t>ALD</a:t>
              </a:r>
            </a:p>
            <a:p>
              <a:pPr algn="ctr"/>
              <a:endParaRPr lang="en-US" sz="1100" dirty="0">
                <a:solidFill>
                  <a:srgbClr val="000000"/>
                </a:solidFill>
                <a:latin typeface="Arial" pitchFamily="34" charset="0"/>
              </a:endParaRPr>
            </a:p>
          </p:txBody>
        </p:sp>
        <p:sp>
          <p:nvSpPr>
            <p:cNvPr id="50" name="Rectangle 22"/>
            <p:cNvSpPr>
              <a:spLocks noChangeArrowheads="1"/>
            </p:cNvSpPr>
            <p:nvPr/>
          </p:nvSpPr>
          <p:spPr bwMode="auto">
            <a:xfrm>
              <a:off x="6865790" y="3559208"/>
              <a:ext cx="906465" cy="1452243"/>
            </a:xfrm>
            <a:prstGeom prst="rect">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200" b="1" dirty="0">
                <a:solidFill>
                  <a:srgbClr val="000000"/>
                </a:solidFill>
                <a:latin typeface="Arial" pitchFamily="34" charset="0"/>
              </a:endParaRPr>
            </a:p>
            <a:p>
              <a:pPr algn="ctr"/>
              <a:r>
                <a:rPr lang="en-US" sz="1200" b="1" dirty="0" smtClean="0">
                  <a:solidFill>
                    <a:srgbClr val="000000"/>
                  </a:solidFill>
                  <a:latin typeface="Arial" pitchFamily="34" charset="0"/>
                </a:rPr>
                <a:t>Welding</a:t>
              </a:r>
              <a:endParaRPr lang="en-US" sz="1200" b="1" dirty="0">
                <a:solidFill>
                  <a:srgbClr val="000000"/>
                </a:solidFill>
                <a:latin typeface="Arial" pitchFamily="34" charset="0"/>
              </a:endParaRPr>
            </a:p>
            <a:p>
              <a:pPr algn="ctr"/>
              <a:endParaRPr lang="en-US" sz="800" b="1" dirty="0">
                <a:solidFill>
                  <a:srgbClr val="000000"/>
                </a:solidFill>
                <a:latin typeface="Arial" pitchFamily="34" charset="0"/>
              </a:endParaRPr>
            </a:p>
            <a:p>
              <a:pPr algn="ctr"/>
              <a:r>
                <a:rPr lang="en-US" sz="1200" b="1" dirty="0">
                  <a:solidFill>
                    <a:srgbClr val="000000"/>
                  </a:solidFill>
                  <a:latin typeface="Arial" pitchFamily="34" charset="0"/>
                </a:rPr>
                <a:t>NMMU</a:t>
              </a:r>
              <a:r>
                <a:rPr lang="en-US" sz="1200" dirty="0">
                  <a:solidFill>
                    <a:srgbClr val="000000"/>
                  </a:solidFill>
                  <a:latin typeface="Arial" pitchFamily="34" charset="0"/>
                </a:rPr>
                <a:t> </a:t>
              </a:r>
            </a:p>
            <a:p>
              <a:pPr algn="ctr"/>
              <a:r>
                <a:rPr lang="en-US" sz="1100" dirty="0" smtClean="0">
                  <a:solidFill>
                    <a:srgbClr val="000000"/>
                  </a:solidFill>
                  <a:latin typeface="Arial" pitchFamily="34" charset="0"/>
                </a:rPr>
                <a:t>NLC</a:t>
              </a:r>
              <a:endParaRPr lang="en-US" sz="1200" dirty="0">
                <a:solidFill>
                  <a:srgbClr val="000000"/>
                </a:solidFill>
                <a:latin typeface="Arial" pitchFamily="34" charset="0"/>
              </a:endParaRPr>
            </a:p>
            <a:p>
              <a:pPr algn="ctr"/>
              <a:endParaRPr lang="en-US" sz="1200" b="1" dirty="0" smtClean="0">
                <a:solidFill>
                  <a:srgbClr val="000000"/>
                </a:solidFill>
                <a:latin typeface="Arial" pitchFamily="34" charset="0"/>
              </a:endParaRPr>
            </a:p>
            <a:p>
              <a:pPr algn="ctr"/>
              <a:endParaRPr lang="en-US" sz="1200" b="1" dirty="0">
                <a:solidFill>
                  <a:srgbClr val="000000"/>
                </a:solidFill>
                <a:latin typeface="Arial" pitchFamily="34" charset="0"/>
              </a:endParaRPr>
            </a:p>
            <a:p>
              <a:pPr algn="ctr"/>
              <a:endParaRPr lang="en-US" sz="1200" b="1" dirty="0">
                <a:solidFill>
                  <a:srgbClr val="000000"/>
                </a:solidFill>
                <a:latin typeface="Arial" pitchFamily="34" charset="0"/>
              </a:endParaRPr>
            </a:p>
            <a:p>
              <a:pPr algn="ctr"/>
              <a:endParaRPr lang="en-GB" sz="1200" b="1" dirty="0">
                <a:solidFill>
                  <a:srgbClr val="000000"/>
                </a:solidFill>
                <a:latin typeface="Arial" pitchFamily="34" charset="0"/>
              </a:endParaRPr>
            </a:p>
          </p:txBody>
        </p:sp>
        <p:sp>
          <p:nvSpPr>
            <p:cNvPr id="63" name="Rectangle 27"/>
            <p:cNvSpPr>
              <a:spLocks noChangeArrowheads="1"/>
            </p:cNvSpPr>
            <p:nvPr/>
          </p:nvSpPr>
          <p:spPr bwMode="auto">
            <a:xfrm>
              <a:off x="5704087" y="3560301"/>
              <a:ext cx="1117734" cy="1452242"/>
            </a:xfrm>
            <a:prstGeom prst="rect">
              <a:avLst/>
            </a:prstGeom>
            <a:solidFill>
              <a:schemeClr val="accent1">
                <a:lumMod val="9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200" b="1" dirty="0">
                  <a:solidFill>
                    <a:srgbClr val="FFFFFF"/>
                  </a:solidFill>
                  <a:latin typeface="Arial" pitchFamily="34" charset="0"/>
                </a:rPr>
                <a:t>Additive</a:t>
              </a:r>
            </a:p>
            <a:p>
              <a:pPr algn="ctr">
                <a:defRPr/>
              </a:pPr>
              <a:r>
                <a:rPr lang="en-US" sz="1200" b="1" dirty="0">
                  <a:solidFill>
                    <a:srgbClr val="FFFFFF"/>
                  </a:solidFill>
                  <a:latin typeface="Arial" pitchFamily="34" charset="0"/>
                </a:rPr>
                <a:t>Manufacturing</a:t>
              </a:r>
            </a:p>
            <a:p>
              <a:pPr algn="ctr">
                <a:defRPr/>
              </a:pPr>
              <a:endParaRPr lang="en-US" sz="800" b="1" dirty="0">
                <a:solidFill>
                  <a:srgbClr val="FFFFFF"/>
                </a:solidFill>
                <a:latin typeface="Arial" pitchFamily="34" charset="0"/>
              </a:endParaRPr>
            </a:p>
            <a:p>
              <a:pPr algn="ctr">
                <a:defRPr/>
              </a:pPr>
              <a:r>
                <a:rPr lang="en-US" sz="1200" b="1" dirty="0" smtClean="0">
                  <a:solidFill>
                    <a:srgbClr val="FFFFFF"/>
                  </a:solidFill>
                  <a:latin typeface="Arial" pitchFamily="34" charset="0"/>
                </a:rPr>
                <a:t>NLC</a:t>
              </a:r>
              <a:endParaRPr lang="en-US" sz="1200" b="1" dirty="0">
                <a:solidFill>
                  <a:srgbClr val="FFFFFF"/>
                </a:solidFill>
                <a:latin typeface="Arial" pitchFamily="34" charset="0"/>
              </a:endParaRPr>
            </a:p>
            <a:p>
              <a:pPr algn="ctr">
                <a:defRPr/>
              </a:pPr>
              <a:r>
                <a:rPr lang="en-US" sz="1100" dirty="0" smtClean="0">
                  <a:solidFill>
                    <a:srgbClr val="FFFFFF"/>
                  </a:solidFill>
                  <a:latin typeface="Arial" pitchFamily="34" charset="0"/>
                </a:rPr>
                <a:t>Aerosud</a:t>
              </a:r>
            </a:p>
            <a:p>
              <a:pPr algn="ctr">
                <a:defRPr/>
              </a:pPr>
              <a:r>
                <a:rPr lang="en-US" sz="1100" dirty="0" smtClean="0">
                  <a:solidFill>
                    <a:srgbClr val="FFFFFF"/>
                  </a:solidFill>
                  <a:latin typeface="Arial" pitchFamily="34" charset="0"/>
                </a:rPr>
                <a:t>CUT</a:t>
              </a:r>
              <a:endParaRPr lang="en-US" sz="1100" dirty="0">
                <a:solidFill>
                  <a:srgbClr val="FFFFFF"/>
                </a:solidFill>
                <a:latin typeface="Arial" pitchFamily="34" charset="0"/>
              </a:endParaRPr>
            </a:p>
            <a:p>
              <a:pPr algn="ctr">
                <a:defRPr/>
              </a:pPr>
              <a:r>
                <a:rPr lang="en-GB" sz="1100" dirty="0" smtClean="0">
                  <a:solidFill>
                    <a:srgbClr val="FFFFFF"/>
                  </a:solidFill>
                  <a:latin typeface="Arial" pitchFamily="34" charset="0"/>
                </a:rPr>
                <a:t>VUT</a:t>
              </a:r>
            </a:p>
            <a:p>
              <a:pPr algn="ctr">
                <a:defRPr/>
              </a:pPr>
              <a:r>
                <a:rPr lang="en-GB" sz="1100" dirty="0" smtClean="0">
                  <a:solidFill>
                    <a:srgbClr val="FFFFFF"/>
                  </a:solidFill>
                  <a:latin typeface="Arial" pitchFamily="34" charset="0"/>
                </a:rPr>
                <a:t>MMP</a:t>
              </a:r>
              <a:endParaRPr lang="en-GB" sz="1100" dirty="0">
                <a:solidFill>
                  <a:srgbClr val="FFFFFF"/>
                </a:solidFill>
                <a:latin typeface="Arial" pitchFamily="34" charset="0"/>
              </a:endParaRPr>
            </a:p>
          </p:txBody>
        </p:sp>
        <p:sp>
          <p:nvSpPr>
            <p:cNvPr id="65" name="Rectangle 27"/>
            <p:cNvSpPr>
              <a:spLocks noChangeArrowheads="1"/>
            </p:cNvSpPr>
            <p:nvPr/>
          </p:nvSpPr>
          <p:spPr bwMode="auto">
            <a:xfrm>
              <a:off x="4776897" y="3558707"/>
              <a:ext cx="891981" cy="1451911"/>
            </a:xfrm>
            <a:prstGeom prst="rect">
              <a:avLst/>
            </a:prstGeom>
            <a:solidFill>
              <a:srgbClr val="FF33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1200" b="1" dirty="0">
                  <a:solidFill>
                    <a:srgbClr val="FFFFFF"/>
                  </a:solidFill>
                  <a:latin typeface="Arial" pitchFamily="34" charset="0"/>
                </a:rPr>
                <a:t>Machining</a:t>
              </a:r>
            </a:p>
            <a:p>
              <a:pPr algn="ctr"/>
              <a:endParaRPr lang="en-US" sz="800" b="1" dirty="0" smtClean="0">
                <a:solidFill>
                  <a:srgbClr val="FFFFFF"/>
                </a:solidFill>
                <a:latin typeface="Arial" pitchFamily="34" charset="0"/>
              </a:endParaRPr>
            </a:p>
            <a:p>
              <a:pPr algn="ctr"/>
              <a:r>
                <a:rPr lang="en-US" sz="1200" b="1" dirty="0" smtClean="0">
                  <a:solidFill>
                    <a:srgbClr val="FFFFFF"/>
                  </a:solidFill>
                  <a:latin typeface="Arial" pitchFamily="34" charset="0"/>
                </a:rPr>
                <a:t>US</a:t>
              </a:r>
            </a:p>
            <a:p>
              <a:pPr algn="ctr"/>
              <a:r>
                <a:rPr lang="en-US" sz="1100" dirty="0" smtClean="0">
                  <a:solidFill>
                    <a:srgbClr val="FFFFFF"/>
                  </a:solidFill>
                  <a:latin typeface="Arial" pitchFamily="34" charset="0"/>
                </a:rPr>
                <a:t>Fh IWU</a:t>
              </a:r>
              <a:endParaRPr lang="en-US" sz="1100" dirty="0">
                <a:solidFill>
                  <a:srgbClr val="FFFFFF"/>
                </a:solidFill>
                <a:latin typeface="Arial" pitchFamily="34" charset="0"/>
              </a:endParaRPr>
            </a:p>
            <a:p>
              <a:pPr algn="ctr"/>
              <a:r>
                <a:rPr lang="en-US" sz="1100" dirty="0">
                  <a:solidFill>
                    <a:srgbClr val="FFFFFF"/>
                  </a:solidFill>
                  <a:latin typeface="Arial" pitchFamily="34" charset="0"/>
                </a:rPr>
                <a:t>UJ</a:t>
              </a:r>
            </a:p>
            <a:p>
              <a:pPr algn="ctr"/>
              <a:r>
                <a:rPr lang="en-US" sz="1100" dirty="0" smtClean="0">
                  <a:solidFill>
                    <a:srgbClr val="FFFFFF"/>
                  </a:solidFill>
                  <a:latin typeface="Arial" pitchFamily="34" charset="0"/>
                </a:rPr>
                <a:t>UCT</a:t>
              </a:r>
            </a:p>
            <a:p>
              <a:pPr algn="ctr"/>
              <a:r>
                <a:rPr lang="en-US" sz="1100" dirty="0" smtClean="0">
                  <a:solidFill>
                    <a:srgbClr val="FFFFFF"/>
                  </a:solidFill>
                  <a:latin typeface="Arial" pitchFamily="34" charset="0"/>
                </a:rPr>
                <a:t>Aerosud</a:t>
              </a:r>
            </a:p>
            <a:p>
              <a:pPr algn="ctr"/>
              <a:r>
                <a:rPr lang="en-US" sz="1100" dirty="0" smtClean="0">
                  <a:solidFill>
                    <a:srgbClr val="FFFFFF"/>
                  </a:solidFill>
                  <a:latin typeface="Arial" pitchFamily="34" charset="0"/>
                </a:rPr>
                <a:t>CSIR</a:t>
              </a:r>
              <a:endParaRPr lang="en-US" sz="1100" dirty="0">
                <a:solidFill>
                  <a:srgbClr val="FFFFFF"/>
                </a:solidFill>
                <a:latin typeface="Arial" pitchFamily="34" charset="0"/>
              </a:endParaRPr>
            </a:p>
          </p:txBody>
        </p:sp>
        <p:sp>
          <p:nvSpPr>
            <p:cNvPr id="35" name="Rectangle 29"/>
            <p:cNvSpPr>
              <a:spLocks noChangeArrowheads="1"/>
            </p:cNvSpPr>
            <p:nvPr/>
          </p:nvSpPr>
          <p:spPr bwMode="auto">
            <a:xfrm>
              <a:off x="7802071" y="3564163"/>
              <a:ext cx="631364" cy="1435013"/>
            </a:xfrm>
            <a:prstGeom prst="rect">
              <a:avLst/>
            </a:prstGeom>
            <a:solidFill>
              <a:srgbClr val="FF33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1200" b="1" dirty="0" smtClean="0">
                  <a:solidFill>
                    <a:srgbClr val="FFFFFF"/>
                  </a:solidFill>
                  <a:latin typeface="Arial" pitchFamily="34" charset="0"/>
                </a:rPr>
                <a:t>Forming</a:t>
              </a:r>
            </a:p>
            <a:p>
              <a:pPr algn="ctr"/>
              <a:r>
                <a:rPr lang="en-US" sz="1200" b="1" dirty="0" smtClean="0">
                  <a:solidFill>
                    <a:srgbClr val="FFFFFF"/>
                  </a:solidFill>
                  <a:latin typeface="Arial" pitchFamily="34" charset="0"/>
                </a:rPr>
                <a:t>&amp; </a:t>
              </a:r>
            </a:p>
            <a:p>
              <a:pPr algn="ctr"/>
              <a:r>
                <a:rPr lang="en-US" sz="1200" b="1" dirty="0" smtClean="0">
                  <a:solidFill>
                    <a:srgbClr val="FFFFFF"/>
                  </a:solidFill>
                  <a:latin typeface="Arial" pitchFamily="34" charset="0"/>
                </a:rPr>
                <a:t>Forging</a:t>
              </a:r>
              <a:endParaRPr lang="en-US" sz="1200" b="1" dirty="0">
                <a:solidFill>
                  <a:srgbClr val="FFFFFF"/>
                </a:solidFill>
                <a:latin typeface="Arial" pitchFamily="34" charset="0"/>
              </a:endParaRPr>
            </a:p>
          </p:txBody>
        </p:sp>
      </p:grpSp>
      <p:sp>
        <p:nvSpPr>
          <p:cNvPr id="66" name="Text Box 21"/>
          <p:cNvSpPr txBox="1">
            <a:spLocks noChangeArrowheads="1"/>
          </p:cNvSpPr>
          <p:nvPr/>
        </p:nvSpPr>
        <p:spPr bwMode="auto">
          <a:xfrm>
            <a:off x="4256462" y="6238376"/>
            <a:ext cx="1451038" cy="307777"/>
          </a:xfrm>
          <a:prstGeom prst="rect">
            <a:avLst/>
          </a:prstGeom>
          <a:noFill/>
          <a:ln w="19050">
            <a:noFill/>
            <a:miter lim="800000"/>
            <a:headEnd/>
            <a:tailEnd/>
          </a:ln>
        </p:spPr>
        <p:txBody>
          <a:bodyPr wrap="none">
            <a:spAutoFit/>
          </a:bodyPr>
          <a:lstStyle/>
          <a:p>
            <a:r>
              <a:rPr lang="en-US" sz="1400" b="1" dirty="0">
                <a:solidFill>
                  <a:srgbClr val="000000"/>
                </a:solidFill>
                <a:latin typeface="Arial" pitchFamily="34" charset="0"/>
              </a:rPr>
              <a:t>R&amp;D Platforms</a:t>
            </a:r>
            <a:endParaRPr lang="en-GB" sz="1400" b="1" dirty="0">
              <a:solidFill>
                <a:srgbClr val="000000"/>
              </a:solidFill>
              <a:latin typeface="Arial" pitchFamily="34" charset="0"/>
            </a:endParaRPr>
          </a:p>
        </p:txBody>
      </p:sp>
      <p:sp>
        <p:nvSpPr>
          <p:cNvPr id="67" name="Rectangle 2"/>
          <p:cNvSpPr>
            <a:spLocks noChangeArrowheads="1"/>
          </p:cNvSpPr>
          <p:nvPr/>
        </p:nvSpPr>
        <p:spPr bwMode="auto">
          <a:xfrm>
            <a:off x="5462043" y="359418"/>
            <a:ext cx="4526508" cy="1433589"/>
          </a:xfrm>
          <a:prstGeom prst="rect">
            <a:avLst/>
          </a:prstGeom>
          <a:noFill/>
          <a:ln w="9525">
            <a:noFill/>
            <a:miter lim="800000"/>
            <a:headEnd/>
            <a:tailEnd/>
          </a:ln>
        </p:spPr>
        <p:txBody>
          <a:bodyPr anchor="ctr"/>
          <a:lstStyle/>
          <a:p>
            <a:pPr algn="ctr"/>
            <a:r>
              <a:rPr lang="en-US" sz="2000" b="1" dirty="0">
                <a:latin typeface="Arial" pitchFamily="34" charset="0"/>
              </a:rPr>
              <a:t>Titanium Centre of Competence</a:t>
            </a:r>
            <a:r>
              <a:rPr lang="en-US" sz="2800" b="1" dirty="0">
                <a:latin typeface="Arial" pitchFamily="34" charset="0"/>
              </a:rPr>
              <a:t/>
            </a:r>
            <a:br>
              <a:rPr lang="en-US" sz="2800" b="1" dirty="0">
                <a:latin typeface="Arial" pitchFamily="34" charset="0"/>
              </a:rPr>
            </a:br>
            <a:r>
              <a:rPr lang="en-US" sz="1600" dirty="0">
                <a:latin typeface="Arial" pitchFamily="34" charset="0"/>
              </a:rPr>
              <a:t>Developing and Commercialising</a:t>
            </a:r>
            <a:br>
              <a:rPr lang="en-US" sz="1600" dirty="0">
                <a:latin typeface="Arial" pitchFamily="34" charset="0"/>
              </a:rPr>
            </a:br>
            <a:r>
              <a:rPr lang="en-US" sz="1600" dirty="0">
                <a:latin typeface="Arial" pitchFamily="34" charset="0"/>
              </a:rPr>
              <a:t>the Technology Building Blocks</a:t>
            </a:r>
            <a:br>
              <a:rPr lang="en-US" sz="1600" dirty="0">
                <a:latin typeface="Arial" pitchFamily="34" charset="0"/>
              </a:rPr>
            </a:br>
            <a:r>
              <a:rPr lang="en-US" sz="1600" dirty="0">
                <a:latin typeface="Arial" pitchFamily="34" charset="0"/>
              </a:rPr>
              <a:t>of the South African</a:t>
            </a:r>
            <a:br>
              <a:rPr lang="en-US" sz="1600" dirty="0">
                <a:latin typeface="Arial" pitchFamily="34" charset="0"/>
              </a:rPr>
            </a:br>
            <a:r>
              <a:rPr lang="en-US" sz="1600" dirty="0">
                <a:latin typeface="Arial" pitchFamily="34" charset="0"/>
              </a:rPr>
              <a:t>Titanium Industry</a:t>
            </a:r>
            <a:endParaRPr lang="en-GB" sz="2800" dirty="0">
              <a:latin typeface="Arial" pitchFamily="34" charset="0"/>
            </a:endParaRPr>
          </a:p>
        </p:txBody>
      </p:sp>
      <p:grpSp>
        <p:nvGrpSpPr>
          <p:cNvPr id="3" name="Group 48"/>
          <p:cNvGrpSpPr>
            <a:grpSpLocks/>
          </p:cNvGrpSpPr>
          <p:nvPr/>
        </p:nvGrpSpPr>
        <p:grpSpPr bwMode="auto">
          <a:xfrm>
            <a:off x="4571496" y="1556791"/>
            <a:ext cx="1075042" cy="432048"/>
            <a:chOff x="4139951" y="1124744"/>
            <a:chExt cx="1275569" cy="660400"/>
          </a:xfrm>
        </p:grpSpPr>
        <p:sp>
          <p:nvSpPr>
            <p:cNvPr id="45" name="AutoShape 5"/>
            <p:cNvSpPr>
              <a:spLocks noChangeArrowheads="1"/>
            </p:cNvSpPr>
            <p:nvPr/>
          </p:nvSpPr>
          <p:spPr bwMode="auto">
            <a:xfrm>
              <a:off x="4139951" y="1135856"/>
              <a:ext cx="1275569" cy="649288"/>
            </a:xfrm>
            <a:prstGeom prst="bevel">
              <a:avLst>
                <a:gd name="adj" fmla="val 12500"/>
              </a:avLst>
            </a:prstGeom>
            <a:solidFill>
              <a:srgbClr val="CCFF33">
                <a:alpha val="50980"/>
              </a:srgbClr>
            </a:solidFill>
            <a:ln w="6350">
              <a:solidFill>
                <a:srgbClr val="C0C0C0"/>
              </a:solidFill>
              <a:miter lim="800000"/>
              <a:headEnd/>
              <a:tailEnd/>
            </a:ln>
          </p:spPr>
          <p:txBody>
            <a:bodyPr wrap="none" anchor="ctr"/>
            <a:lstStyle/>
            <a:p>
              <a:endParaRPr lang="en-GB" dirty="0">
                <a:solidFill>
                  <a:srgbClr val="000000"/>
                </a:solidFill>
              </a:endParaRPr>
            </a:p>
          </p:txBody>
        </p:sp>
        <p:sp>
          <p:nvSpPr>
            <p:cNvPr id="52" name="Text Box 8"/>
            <p:cNvSpPr txBox="1">
              <a:spLocks noChangeArrowheads="1"/>
            </p:cNvSpPr>
            <p:nvPr/>
          </p:nvSpPr>
          <p:spPr bwMode="auto">
            <a:xfrm>
              <a:off x="4163102" y="1124744"/>
              <a:ext cx="1227925" cy="647700"/>
            </a:xfrm>
            <a:prstGeom prst="rect">
              <a:avLst/>
            </a:prstGeom>
            <a:noFill/>
            <a:ln w="6350">
              <a:noFill/>
              <a:miter lim="800000"/>
              <a:headEnd/>
              <a:tailEnd/>
            </a:ln>
          </p:spPr>
          <p:txBody>
            <a:bodyPr anchor="ctr"/>
            <a:lstStyle/>
            <a:p>
              <a:pPr algn="ctr"/>
              <a:r>
                <a:rPr lang="en-US" sz="1100" b="1" dirty="0" smtClean="0">
                  <a:solidFill>
                    <a:srgbClr val="000000"/>
                  </a:solidFill>
                </a:rPr>
                <a:t>Aerospace</a:t>
              </a:r>
            </a:p>
            <a:p>
              <a:pPr algn="ctr"/>
              <a:r>
                <a:rPr lang="en-US" sz="1100" b="1" dirty="0" smtClean="0">
                  <a:solidFill>
                    <a:srgbClr val="000000"/>
                  </a:solidFill>
                </a:rPr>
                <a:t>Automotive</a:t>
              </a:r>
              <a:endParaRPr lang="en-US" sz="1100" b="1" dirty="0">
                <a:solidFill>
                  <a:srgbClr val="000000"/>
                </a:solidFill>
              </a:endParaRPr>
            </a:p>
          </p:txBody>
        </p:sp>
      </p:grpSp>
      <p:grpSp>
        <p:nvGrpSpPr>
          <p:cNvPr id="4" name="Group 29"/>
          <p:cNvGrpSpPr>
            <a:grpSpLocks/>
          </p:cNvGrpSpPr>
          <p:nvPr/>
        </p:nvGrpSpPr>
        <p:grpSpPr bwMode="auto">
          <a:xfrm>
            <a:off x="3314818" y="1564674"/>
            <a:ext cx="1248140" cy="424166"/>
            <a:chOff x="1908176" y="115888"/>
            <a:chExt cx="1806532" cy="650032"/>
          </a:xfrm>
        </p:grpSpPr>
        <p:sp>
          <p:nvSpPr>
            <p:cNvPr id="54" name="AutoShape 6"/>
            <p:cNvSpPr>
              <a:spLocks noChangeArrowheads="1"/>
            </p:cNvSpPr>
            <p:nvPr/>
          </p:nvSpPr>
          <p:spPr bwMode="auto">
            <a:xfrm>
              <a:off x="1908176" y="116632"/>
              <a:ext cx="1806532" cy="649288"/>
            </a:xfrm>
            <a:prstGeom prst="bevel">
              <a:avLst>
                <a:gd name="adj" fmla="val 12500"/>
              </a:avLst>
            </a:prstGeom>
            <a:solidFill>
              <a:srgbClr val="CCFF33">
                <a:alpha val="50980"/>
              </a:srgbClr>
            </a:solidFill>
            <a:ln w="6350">
              <a:solidFill>
                <a:srgbClr val="C0C0C0"/>
              </a:solidFill>
              <a:miter lim="800000"/>
              <a:headEnd/>
              <a:tailEnd/>
            </a:ln>
          </p:spPr>
          <p:txBody>
            <a:bodyPr wrap="none" anchor="ctr"/>
            <a:lstStyle/>
            <a:p>
              <a:endParaRPr lang="en-GB" dirty="0">
                <a:solidFill>
                  <a:srgbClr val="000000"/>
                </a:solidFill>
              </a:endParaRPr>
            </a:p>
          </p:txBody>
        </p:sp>
        <p:sp>
          <p:nvSpPr>
            <p:cNvPr id="68" name="Text Box 15"/>
            <p:cNvSpPr txBox="1">
              <a:spLocks noChangeArrowheads="1"/>
            </p:cNvSpPr>
            <p:nvPr/>
          </p:nvSpPr>
          <p:spPr bwMode="auto">
            <a:xfrm>
              <a:off x="2008189" y="115888"/>
              <a:ext cx="1600252" cy="647700"/>
            </a:xfrm>
            <a:prstGeom prst="rect">
              <a:avLst/>
            </a:prstGeom>
            <a:noFill/>
            <a:ln w="6350">
              <a:noFill/>
              <a:miter lim="800000"/>
              <a:headEnd/>
              <a:tailEnd/>
            </a:ln>
          </p:spPr>
          <p:txBody>
            <a:bodyPr anchor="ctr"/>
            <a:lstStyle/>
            <a:p>
              <a:pPr algn="ctr"/>
              <a:r>
                <a:rPr lang="en-US" sz="1100" b="1" dirty="0" smtClean="0">
                  <a:solidFill>
                    <a:srgbClr val="000000"/>
                  </a:solidFill>
                </a:rPr>
                <a:t>Chemical Processing</a:t>
              </a:r>
              <a:endParaRPr lang="en-US" sz="1100" b="1" dirty="0">
                <a:solidFill>
                  <a:srgbClr val="000000"/>
                </a:solidFill>
              </a:endParaRPr>
            </a:p>
          </p:txBody>
        </p:sp>
      </p:grpSp>
      <p:grpSp>
        <p:nvGrpSpPr>
          <p:cNvPr id="5" name="Group 49"/>
          <p:cNvGrpSpPr>
            <a:grpSpLocks/>
          </p:cNvGrpSpPr>
          <p:nvPr/>
        </p:nvGrpSpPr>
        <p:grpSpPr bwMode="auto">
          <a:xfrm>
            <a:off x="5655078" y="1556791"/>
            <a:ext cx="936023" cy="432048"/>
            <a:chOff x="5617395" y="1124744"/>
            <a:chExt cx="1152128" cy="660400"/>
          </a:xfrm>
        </p:grpSpPr>
        <p:sp>
          <p:nvSpPr>
            <p:cNvPr id="70" name="AutoShape 5"/>
            <p:cNvSpPr>
              <a:spLocks noChangeArrowheads="1"/>
            </p:cNvSpPr>
            <p:nvPr/>
          </p:nvSpPr>
          <p:spPr bwMode="auto">
            <a:xfrm>
              <a:off x="5617395" y="1135856"/>
              <a:ext cx="1152128" cy="649288"/>
            </a:xfrm>
            <a:prstGeom prst="bevel">
              <a:avLst>
                <a:gd name="adj" fmla="val 12500"/>
              </a:avLst>
            </a:prstGeom>
            <a:solidFill>
              <a:srgbClr val="CCFF33">
                <a:alpha val="50980"/>
              </a:srgbClr>
            </a:solidFill>
            <a:ln w="6350">
              <a:solidFill>
                <a:srgbClr val="C0C0C0"/>
              </a:solidFill>
              <a:miter lim="800000"/>
              <a:headEnd/>
              <a:tailEnd/>
            </a:ln>
          </p:spPr>
          <p:txBody>
            <a:bodyPr wrap="none" anchor="ctr"/>
            <a:lstStyle/>
            <a:p>
              <a:endParaRPr lang="en-GB" dirty="0">
                <a:solidFill>
                  <a:srgbClr val="000000"/>
                </a:solidFill>
              </a:endParaRPr>
            </a:p>
          </p:txBody>
        </p:sp>
        <p:sp>
          <p:nvSpPr>
            <p:cNvPr id="71" name="Text Box 8"/>
            <p:cNvSpPr txBox="1">
              <a:spLocks noChangeArrowheads="1"/>
            </p:cNvSpPr>
            <p:nvPr/>
          </p:nvSpPr>
          <p:spPr bwMode="auto">
            <a:xfrm>
              <a:off x="5649562" y="1124744"/>
              <a:ext cx="1086671" cy="647700"/>
            </a:xfrm>
            <a:prstGeom prst="rect">
              <a:avLst/>
            </a:prstGeom>
            <a:noFill/>
            <a:ln w="6350">
              <a:noFill/>
              <a:miter lim="800000"/>
              <a:headEnd/>
              <a:tailEnd/>
            </a:ln>
          </p:spPr>
          <p:txBody>
            <a:bodyPr anchor="ctr"/>
            <a:lstStyle/>
            <a:p>
              <a:pPr algn="ctr"/>
              <a:r>
                <a:rPr lang="en-US" sz="1100" b="1" dirty="0" smtClean="0">
                  <a:solidFill>
                    <a:srgbClr val="000000"/>
                  </a:solidFill>
                </a:rPr>
                <a:t>Health</a:t>
              </a:r>
            </a:p>
            <a:p>
              <a:pPr algn="ctr"/>
              <a:r>
                <a:rPr lang="en-US" sz="1100" b="1" dirty="0" smtClean="0">
                  <a:solidFill>
                    <a:srgbClr val="000000"/>
                  </a:solidFill>
                </a:rPr>
                <a:t>Leisure</a:t>
              </a:r>
              <a:endParaRPr lang="en-US" sz="1100" b="1" dirty="0">
                <a:solidFill>
                  <a:srgbClr val="000000"/>
                </a:solidFill>
              </a:endParaRPr>
            </a:p>
          </p:txBody>
        </p:sp>
      </p:grpSp>
      <p:sp>
        <p:nvSpPr>
          <p:cNvPr id="44" name="Rectangle 29"/>
          <p:cNvSpPr>
            <a:spLocks noChangeArrowheads="1"/>
          </p:cNvSpPr>
          <p:nvPr/>
        </p:nvSpPr>
        <p:spPr bwMode="auto">
          <a:xfrm>
            <a:off x="1945901" y="3575618"/>
            <a:ext cx="905139" cy="1437559"/>
          </a:xfrm>
          <a:prstGeom prst="rect">
            <a:avLst/>
          </a:prstGeom>
          <a:solidFill>
            <a:srgbClr val="66FF6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1200" b="1" dirty="0" smtClean="0">
                <a:solidFill>
                  <a:srgbClr val="000000"/>
                </a:solidFill>
                <a:latin typeface="Arial" pitchFamily="34" charset="0"/>
              </a:rPr>
              <a:t>Mill </a:t>
            </a:r>
          </a:p>
          <a:p>
            <a:pPr algn="ctr"/>
            <a:r>
              <a:rPr lang="en-US" sz="1200" b="1" dirty="0" smtClean="0">
                <a:solidFill>
                  <a:srgbClr val="000000"/>
                </a:solidFill>
                <a:latin typeface="Arial" pitchFamily="34" charset="0"/>
              </a:rPr>
              <a:t>Products</a:t>
            </a:r>
          </a:p>
          <a:p>
            <a:pPr algn="ctr"/>
            <a:endParaRPr lang="en-US" sz="1200" b="1" dirty="0" smtClean="0">
              <a:solidFill>
                <a:srgbClr val="000000"/>
              </a:solidFill>
              <a:latin typeface="Arial" pitchFamily="34" charset="0"/>
            </a:endParaRPr>
          </a:p>
          <a:p>
            <a:pPr algn="ctr"/>
            <a:endParaRPr lang="en-US" sz="1200" b="1" dirty="0" smtClean="0">
              <a:solidFill>
                <a:srgbClr val="000000"/>
              </a:solidFill>
              <a:latin typeface="Arial" pitchFamily="34" charset="0"/>
            </a:endParaRPr>
          </a:p>
          <a:p>
            <a:pPr algn="ctr"/>
            <a:r>
              <a:rPr lang="en-US" sz="1200" b="1" dirty="0" smtClean="0">
                <a:solidFill>
                  <a:srgbClr val="000000"/>
                </a:solidFill>
                <a:latin typeface="Arial" pitchFamily="34" charset="0"/>
              </a:rPr>
              <a:t>CSIR</a:t>
            </a:r>
          </a:p>
          <a:p>
            <a:pPr algn="ctr"/>
            <a:endParaRPr lang="en-US" sz="1200" b="1" dirty="0" smtClean="0">
              <a:solidFill>
                <a:srgbClr val="000000"/>
              </a:solidFill>
              <a:latin typeface="Arial" pitchFamily="34" charset="0"/>
            </a:endParaRPr>
          </a:p>
          <a:p>
            <a:pPr algn="ctr"/>
            <a:endParaRPr lang="en-US" sz="1200" b="1" dirty="0">
              <a:solidFill>
                <a:srgbClr val="000000"/>
              </a:solidFill>
              <a:latin typeface="Arial" pitchFamily="34" charset="0"/>
            </a:endParaRPr>
          </a:p>
        </p:txBody>
      </p:sp>
      <p:sp>
        <p:nvSpPr>
          <p:cNvPr id="42" name="TextBox 41"/>
          <p:cNvSpPr txBox="1"/>
          <p:nvPr/>
        </p:nvSpPr>
        <p:spPr>
          <a:xfrm>
            <a:off x="0" y="6623655"/>
            <a:ext cx="673291" cy="246221"/>
          </a:xfrm>
          <a:prstGeom prst="rect">
            <a:avLst/>
          </a:prstGeom>
          <a:solidFill>
            <a:schemeClr val="accent4">
              <a:lumMod val="40000"/>
              <a:lumOff val="60000"/>
              <a:alpha val="30000"/>
            </a:schemeClr>
          </a:solidFill>
        </p:spPr>
        <p:txBody>
          <a:bodyPr wrap="square" rtlCol="0">
            <a:spAutoFit/>
          </a:bodyPr>
          <a:lstStyle/>
          <a:p>
            <a:r>
              <a:rPr lang="en-ZA" sz="1000" dirty="0" smtClean="0"/>
              <a:t>TiCoC</a:t>
            </a:r>
            <a:endParaRPr lang="en-ZA" sz="1000" dirty="0"/>
          </a:p>
        </p:txBody>
      </p:sp>
    </p:spTree>
  </p:cSld>
  <p:clrMapOvr>
    <a:masterClrMapping/>
  </p:clrMapOvr>
  <p:transition spd="med">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3"/>
          <p:cNvSpPr txBox="1">
            <a:spLocks noChangeArrowheads="1"/>
          </p:cNvSpPr>
          <p:nvPr/>
        </p:nvSpPr>
        <p:spPr bwMode="auto">
          <a:xfrm>
            <a:off x="0" y="1"/>
            <a:ext cx="9172576" cy="981076"/>
          </a:xfrm>
          <a:prstGeom prst="rect">
            <a:avLst/>
          </a:prstGeom>
          <a:extLst/>
        </p:spPr>
        <p:txBody>
          <a:bodyPr vert="horz" lIns="91440" tIns="45720" rIns="91440" bIns="45720" rtlCol="0" anchor="ctr">
            <a:noAutofit/>
          </a:bodyPr>
          <a:lstStyle>
            <a:defPPr>
              <a:defRPr lang="en-US"/>
            </a:defPPr>
            <a:lvl1pPr algn="ctr">
              <a:spcBef>
                <a:spcPct val="0"/>
              </a:spcBef>
              <a:buNone/>
              <a:defRPr sz="3200" b="1">
                <a:solidFill>
                  <a:srgbClr val="F36403"/>
                </a:solidFill>
                <a:latin typeface="Arial" pitchFamily="34" charset="0"/>
                <a:ea typeface="+mj-ea"/>
                <a:cs typeface="Arial" pitchFamily="34" charset="0"/>
              </a:defRPr>
            </a:lvl1pPr>
          </a:lstStyle>
          <a:p>
            <a:pPr algn="r"/>
            <a:r>
              <a:rPr lang="en-GB" altLang="en-US" dirty="0">
                <a:solidFill>
                  <a:schemeClr val="bg1"/>
                </a:solidFill>
              </a:rPr>
              <a:t>Titanium Centre of Competence Collaborators</a:t>
            </a:r>
          </a:p>
        </p:txBody>
      </p:sp>
      <p:grpSp>
        <p:nvGrpSpPr>
          <p:cNvPr id="2" name="Group 44"/>
          <p:cNvGrpSpPr>
            <a:grpSpLocks/>
          </p:cNvGrpSpPr>
          <p:nvPr/>
        </p:nvGrpSpPr>
        <p:grpSpPr bwMode="auto">
          <a:xfrm>
            <a:off x="-6879" y="971551"/>
            <a:ext cx="6530050" cy="5241925"/>
            <a:chOff x="23122" y="980728"/>
            <a:chExt cx="6028794" cy="5241925"/>
          </a:xfrm>
        </p:grpSpPr>
        <p:pic>
          <p:nvPicPr>
            <p:cNvPr id="51214" name="Picture 3" descr="south africa mapstudio"/>
            <p:cNvPicPr>
              <a:picLocks noChangeAspect="1" noChangeArrowheads="1"/>
            </p:cNvPicPr>
            <p:nvPr/>
          </p:nvPicPr>
          <p:blipFill>
            <a:blip r:embed="rId3">
              <a:lum bright="30000" contrast="-30000"/>
              <a:extLst>
                <a:ext uri="{28A0092B-C50C-407E-A947-70E740481C1C}">
                  <a14:useLocalDpi xmlns="" xmlns:a14="http://schemas.microsoft.com/office/drawing/2010/main" val="0"/>
                </a:ext>
              </a:extLst>
            </a:blip>
            <a:srcRect/>
            <a:stretch>
              <a:fillRect/>
            </a:stretch>
          </p:blipFill>
          <p:spPr bwMode="auto">
            <a:xfrm>
              <a:off x="24179" y="980728"/>
              <a:ext cx="6027737" cy="524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15" name="Text Box 66"/>
            <p:cNvSpPr txBox="1">
              <a:spLocks noChangeArrowheads="1"/>
            </p:cNvSpPr>
            <p:nvPr/>
          </p:nvSpPr>
          <p:spPr bwMode="auto">
            <a:xfrm>
              <a:off x="23122" y="988476"/>
              <a:ext cx="2306630" cy="2563779"/>
            </a:xfrm>
            <a:prstGeom prst="rect">
              <a:avLst/>
            </a:prstGeom>
            <a:solidFill>
              <a:srgbClr val="FFFFFF"/>
            </a:solidFill>
            <a:ln w="9525">
              <a:solidFill>
                <a:schemeClr val="tx1"/>
              </a:solidFill>
              <a:miter lim="800000"/>
              <a:headEnd/>
              <a:tailEnd/>
            </a:ln>
          </p:spPr>
          <p:txBody>
            <a:bodyPr>
              <a:spAutoFit/>
            </a:bodyPr>
            <a:lstStyle>
              <a:lvl1pPr>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defRPr sz="24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110000"/>
                </a:lnSpc>
              </a:pPr>
              <a:r>
                <a:rPr lang="en-GB" altLang="en-US" sz="1400" b="1" dirty="0">
                  <a:solidFill>
                    <a:srgbClr val="000000"/>
                  </a:solidFill>
                </a:rPr>
                <a:t>International</a:t>
              </a:r>
            </a:p>
            <a:p>
              <a:pPr>
                <a:lnSpc>
                  <a:spcPct val="110000"/>
                </a:lnSpc>
              </a:pPr>
              <a:r>
                <a:rPr lang="en-GB" altLang="en-US" sz="1200" b="1" dirty="0">
                  <a:solidFill>
                    <a:srgbClr val="000000"/>
                  </a:solidFill>
                </a:rPr>
                <a:t>R&amp;D Institutions:</a:t>
              </a:r>
            </a:p>
            <a:p>
              <a:pPr>
                <a:lnSpc>
                  <a:spcPct val="110000"/>
                </a:lnSpc>
              </a:pPr>
              <a:r>
                <a:rPr lang="en-GB" altLang="en-US" sz="1200" dirty="0">
                  <a:solidFill>
                    <a:srgbClr val="000000"/>
                  </a:solidFill>
                </a:rPr>
                <a:t>    NIMS (Japan)</a:t>
              </a:r>
            </a:p>
            <a:p>
              <a:pPr>
                <a:lnSpc>
                  <a:spcPct val="110000"/>
                </a:lnSpc>
              </a:pPr>
              <a:r>
                <a:rPr lang="en-GB" altLang="en-US" sz="1200" dirty="0">
                  <a:solidFill>
                    <a:srgbClr val="000000"/>
                  </a:solidFill>
                </a:rPr>
                <a:t>    Univ California Davis (USA)            </a:t>
              </a:r>
            </a:p>
            <a:p>
              <a:pPr>
                <a:lnSpc>
                  <a:spcPct val="110000"/>
                </a:lnSpc>
              </a:pPr>
              <a:r>
                <a:rPr lang="en-GB" altLang="en-US" sz="1200" dirty="0">
                  <a:solidFill>
                    <a:srgbClr val="000000"/>
                  </a:solidFill>
                </a:rPr>
                <a:t>    ESRF (France)</a:t>
              </a:r>
            </a:p>
            <a:p>
              <a:pPr>
                <a:lnSpc>
                  <a:spcPct val="110000"/>
                </a:lnSpc>
              </a:pPr>
              <a:r>
                <a:rPr lang="en-GB" altLang="en-US" sz="1200" dirty="0">
                  <a:solidFill>
                    <a:srgbClr val="000000"/>
                  </a:solidFill>
                </a:rPr>
                <a:t>    Fraunhofer IWU (Germany)</a:t>
              </a:r>
            </a:p>
            <a:p>
              <a:pPr>
                <a:lnSpc>
                  <a:spcPct val="110000"/>
                </a:lnSpc>
              </a:pPr>
              <a:r>
                <a:rPr lang="en-GB" altLang="en-US" sz="1200" dirty="0">
                  <a:solidFill>
                    <a:srgbClr val="000000"/>
                  </a:solidFill>
                </a:rPr>
                <a:t>    Univ of Plymouth (UK)</a:t>
              </a:r>
            </a:p>
            <a:p>
              <a:pPr>
                <a:lnSpc>
                  <a:spcPct val="110000"/>
                </a:lnSpc>
              </a:pPr>
              <a:r>
                <a:rPr lang="en-GB" altLang="en-US" sz="1200" b="1" dirty="0">
                  <a:solidFill>
                    <a:srgbClr val="000000"/>
                  </a:solidFill>
                </a:rPr>
                <a:t>Companies:</a:t>
              </a:r>
            </a:p>
            <a:p>
              <a:pPr>
                <a:lnSpc>
                  <a:spcPct val="110000"/>
                </a:lnSpc>
              </a:pPr>
              <a:r>
                <a:rPr lang="en-GB" altLang="en-US" sz="1200" dirty="0">
                  <a:solidFill>
                    <a:srgbClr val="000000"/>
                  </a:solidFill>
                </a:rPr>
                <a:t>    Airbus (France)</a:t>
              </a:r>
            </a:p>
            <a:p>
              <a:pPr>
                <a:lnSpc>
                  <a:spcPct val="110000"/>
                </a:lnSpc>
              </a:pPr>
              <a:r>
                <a:rPr lang="en-GB" altLang="en-US" sz="1200" dirty="0">
                  <a:solidFill>
                    <a:srgbClr val="000000"/>
                  </a:solidFill>
                </a:rPr>
                <a:t>    Boeing (USA)</a:t>
              </a:r>
            </a:p>
            <a:p>
              <a:pPr>
                <a:lnSpc>
                  <a:spcPct val="110000"/>
                </a:lnSpc>
              </a:pPr>
              <a:r>
                <a:rPr lang="en-GB" altLang="en-US" sz="1200" dirty="0">
                  <a:solidFill>
                    <a:srgbClr val="000000"/>
                  </a:solidFill>
                </a:rPr>
                <a:t>    Snecma (France)</a:t>
              </a:r>
            </a:p>
            <a:p>
              <a:pPr>
                <a:lnSpc>
                  <a:spcPct val="110000"/>
                </a:lnSpc>
              </a:pPr>
              <a:r>
                <a:rPr lang="en-GB" altLang="en-US" sz="1200" dirty="0">
                  <a:solidFill>
                    <a:srgbClr val="000000"/>
                  </a:solidFill>
                </a:rPr>
                <a:t>    ALD (Germany)</a:t>
              </a:r>
              <a:endParaRPr lang="en-GB" altLang="en-US" sz="800" dirty="0">
                <a:solidFill>
                  <a:srgbClr val="000000"/>
                </a:solidFill>
              </a:endParaRPr>
            </a:p>
          </p:txBody>
        </p:sp>
        <p:grpSp>
          <p:nvGrpSpPr>
            <p:cNvPr id="3" name="Group 38"/>
            <p:cNvGrpSpPr>
              <a:grpSpLocks/>
            </p:cNvGrpSpPr>
            <p:nvPr/>
          </p:nvGrpSpPr>
          <p:grpSpPr bwMode="auto">
            <a:xfrm>
              <a:off x="867820" y="1844328"/>
              <a:ext cx="4593442" cy="4270792"/>
              <a:chOff x="2094393" y="1937842"/>
              <a:chExt cx="4593442" cy="4270792"/>
            </a:xfrm>
          </p:grpSpPr>
          <p:sp>
            <p:nvSpPr>
              <p:cNvPr id="5" name="Text Box 65"/>
              <p:cNvSpPr txBox="1">
                <a:spLocks noChangeArrowheads="1"/>
              </p:cNvSpPr>
              <p:nvPr/>
            </p:nvSpPr>
            <p:spPr bwMode="auto">
              <a:xfrm>
                <a:off x="6206739" y="5870080"/>
                <a:ext cx="170550" cy="338554"/>
              </a:xfrm>
              <a:prstGeom prst="rect">
                <a:avLst/>
              </a:prstGeom>
              <a:noFill/>
              <a:ln w="9525">
                <a:noFill/>
                <a:miter lim="800000"/>
                <a:headEnd/>
                <a:tailEnd/>
              </a:ln>
            </p:spPr>
            <p:txBody>
              <a:bodyPr wrap="none">
                <a:spAutoFit/>
              </a:bodyPr>
              <a:lstStyle/>
              <a:p>
                <a:pPr algn="ctr">
                  <a:defRPr/>
                </a:pPr>
                <a:endParaRPr lang="en-US" sz="1600" dirty="0">
                  <a:solidFill>
                    <a:srgbClr val="000000"/>
                  </a:solidFill>
                  <a:latin typeface="Arial" charset="0"/>
                  <a:ea typeface="+mn-ea"/>
                  <a:cs typeface="+mn-cs"/>
                </a:endParaRPr>
              </a:p>
            </p:txBody>
          </p:sp>
          <p:sp>
            <p:nvSpPr>
              <p:cNvPr id="7" name="Line 31"/>
              <p:cNvSpPr>
                <a:spLocks noChangeShapeType="1"/>
              </p:cNvSpPr>
              <p:nvPr/>
            </p:nvSpPr>
            <p:spPr bwMode="auto">
              <a:xfrm>
                <a:off x="5146103" y="3953967"/>
                <a:ext cx="1008240" cy="215900"/>
              </a:xfrm>
              <a:prstGeom prst="line">
                <a:avLst/>
              </a:prstGeom>
              <a:noFill/>
              <a:ln w="19050">
                <a:solidFill>
                  <a:srgbClr val="00FF00"/>
                </a:solidFill>
                <a:round/>
                <a:headEnd/>
                <a:tailEnd/>
              </a:ln>
            </p:spPr>
            <p:txBody>
              <a:bodyPr/>
              <a:lstStyle/>
              <a:p>
                <a:pPr algn="ctr">
                  <a:defRPr/>
                </a:pPr>
                <a:endParaRPr lang="en-ZA" sz="4400" dirty="0">
                  <a:solidFill>
                    <a:srgbClr val="000000"/>
                  </a:solidFill>
                  <a:latin typeface="Arial" charset="0"/>
                  <a:ea typeface="+mn-ea"/>
                  <a:cs typeface="+mn-cs"/>
                </a:endParaRPr>
              </a:p>
            </p:txBody>
          </p:sp>
          <p:sp>
            <p:nvSpPr>
              <p:cNvPr id="8" name="Oval 6"/>
              <p:cNvSpPr>
                <a:spLocks noChangeArrowheads="1"/>
              </p:cNvSpPr>
              <p:nvPr/>
            </p:nvSpPr>
            <p:spPr bwMode="auto">
              <a:xfrm>
                <a:off x="4714227" y="3809505"/>
                <a:ext cx="431876" cy="287337"/>
              </a:xfrm>
              <a:prstGeom prst="ellipse">
                <a:avLst/>
              </a:prstGeom>
              <a:solidFill>
                <a:srgbClr val="EAEAEA">
                  <a:alpha val="50195"/>
                </a:srgbClr>
              </a:solidFill>
              <a:ln w="19050">
                <a:solidFill>
                  <a:srgbClr val="00FF00"/>
                </a:solidFill>
                <a:round/>
                <a:headEnd/>
                <a:tailEnd/>
              </a:ln>
            </p:spPr>
            <p:txBody>
              <a:bodyPr wrap="none" anchor="ctr"/>
              <a:lstStyle/>
              <a:p>
                <a:pPr algn="ctr">
                  <a:defRPr/>
                </a:pPr>
                <a:r>
                  <a:rPr lang="en-US" sz="1200" dirty="0">
                    <a:solidFill>
                      <a:srgbClr val="000000"/>
                    </a:solidFill>
                    <a:latin typeface="Arial" charset="0"/>
                    <a:ea typeface="+mn-ea"/>
                    <a:cs typeface="+mn-cs"/>
                  </a:rPr>
                  <a:t>CUT</a:t>
                </a:r>
                <a:endParaRPr lang="en-GB" sz="1200" dirty="0">
                  <a:solidFill>
                    <a:srgbClr val="000000"/>
                  </a:solidFill>
                  <a:latin typeface="Arial" charset="0"/>
                  <a:ea typeface="+mn-ea"/>
                  <a:cs typeface="+mn-cs"/>
                </a:endParaRPr>
              </a:p>
            </p:txBody>
          </p:sp>
          <p:sp>
            <p:nvSpPr>
              <p:cNvPr id="9" name="Oval 9"/>
              <p:cNvSpPr>
                <a:spLocks noChangeArrowheads="1"/>
              </p:cNvSpPr>
              <p:nvPr/>
            </p:nvSpPr>
            <p:spPr bwMode="auto">
              <a:xfrm>
                <a:off x="5793916" y="1937842"/>
                <a:ext cx="431876" cy="287338"/>
              </a:xfrm>
              <a:prstGeom prst="ellipse">
                <a:avLst/>
              </a:prstGeom>
              <a:solidFill>
                <a:srgbClr val="EAEAEA">
                  <a:alpha val="50195"/>
                </a:srgbClr>
              </a:solidFill>
              <a:ln w="19050">
                <a:solidFill>
                  <a:srgbClr val="00FF00"/>
                </a:solidFill>
                <a:round/>
                <a:headEnd/>
                <a:tailEnd/>
              </a:ln>
            </p:spPr>
            <p:txBody>
              <a:bodyPr wrap="none" anchor="ctr"/>
              <a:lstStyle/>
              <a:p>
                <a:pPr algn="ctr">
                  <a:defRPr/>
                </a:pPr>
                <a:r>
                  <a:rPr lang="en-US" sz="1200" dirty="0">
                    <a:solidFill>
                      <a:srgbClr val="000000"/>
                    </a:solidFill>
                    <a:latin typeface="Arial" charset="0"/>
                    <a:ea typeface="+mn-ea"/>
                    <a:cs typeface="+mn-cs"/>
                  </a:rPr>
                  <a:t>ULim</a:t>
                </a:r>
                <a:endParaRPr lang="en-GB" sz="1200" dirty="0">
                  <a:solidFill>
                    <a:srgbClr val="000000"/>
                  </a:solidFill>
                  <a:latin typeface="Arial" charset="0"/>
                  <a:ea typeface="+mn-ea"/>
                  <a:cs typeface="+mn-cs"/>
                </a:endParaRPr>
              </a:p>
            </p:txBody>
          </p:sp>
          <p:sp>
            <p:nvSpPr>
              <p:cNvPr id="10" name="Oval 11"/>
              <p:cNvSpPr>
                <a:spLocks noChangeArrowheads="1"/>
              </p:cNvSpPr>
              <p:nvPr/>
            </p:nvSpPr>
            <p:spPr bwMode="auto">
              <a:xfrm>
                <a:off x="5290591" y="2514105"/>
                <a:ext cx="503325" cy="358775"/>
              </a:xfrm>
              <a:prstGeom prst="ellipse">
                <a:avLst/>
              </a:prstGeom>
              <a:solidFill>
                <a:srgbClr val="00FF00">
                  <a:alpha val="50195"/>
                </a:srgbClr>
              </a:solidFill>
              <a:ln w="19050">
                <a:solidFill>
                  <a:srgbClr val="00FF00"/>
                </a:solidFill>
                <a:round/>
                <a:headEnd/>
                <a:tailEnd/>
              </a:ln>
            </p:spPr>
            <p:txBody>
              <a:bodyPr wrap="none" anchor="ctr"/>
              <a:lstStyle/>
              <a:p>
                <a:pPr algn="ctr">
                  <a:defRPr/>
                </a:pPr>
                <a:r>
                  <a:rPr lang="en-US" sz="1200" b="1" dirty="0">
                    <a:solidFill>
                      <a:srgbClr val="000000"/>
                    </a:solidFill>
                    <a:latin typeface="Arial" charset="0"/>
                    <a:ea typeface="+mn-ea"/>
                    <a:cs typeface="+mn-cs"/>
                  </a:rPr>
                  <a:t>CSIR</a:t>
                </a:r>
                <a:endParaRPr lang="en-GB" sz="1200" b="1" dirty="0">
                  <a:solidFill>
                    <a:srgbClr val="000000"/>
                  </a:solidFill>
                  <a:latin typeface="Arial" charset="0"/>
                  <a:ea typeface="+mn-ea"/>
                  <a:cs typeface="+mn-cs"/>
                </a:endParaRPr>
              </a:p>
            </p:txBody>
          </p:sp>
          <p:sp>
            <p:nvSpPr>
              <p:cNvPr id="11" name="Oval 12"/>
              <p:cNvSpPr>
                <a:spLocks noChangeArrowheads="1"/>
              </p:cNvSpPr>
              <p:nvPr/>
            </p:nvSpPr>
            <p:spPr bwMode="auto">
              <a:xfrm>
                <a:off x="4930165" y="2298205"/>
                <a:ext cx="431876" cy="287337"/>
              </a:xfrm>
              <a:prstGeom prst="ellipse">
                <a:avLst/>
              </a:prstGeom>
              <a:solidFill>
                <a:srgbClr val="EAEAEA">
                  <a:alpha val="50195"/>
                </a:srgbClr>
              </a:solidFill>
              <a:ln w="19050">
                <a:solidFill>
                  <a:srgbClr val="00FF00"/>
                </a:solidFill>
                <a:round/>
                <a:headEnd/>
                <a:tailEnd/>
              </a:ln>
            </p:spPr>
            <p:txBody>
              <a:bodyPr wrap="none" anchor="ctr"/>
              <a:lstStyle/>
              <a:p>
                <a:pPr algn="ctr">
                  <a:defRPr/>
                </a:pPr>
                <a:r>
                  <a:rPr lang="en-US" sz="1200" dirty="0">
                    <a:solidFill>
                      <a:srgbClr val="000000"/>
                    </a:solidFill>
                    <a:latin typeface="Arial" charset="0"/>
                    <a:ea typeface="+mn-ea"/>
                    <a:cs typeface="+mn-cs"/>
                  </a:rPr>
                  <a:t>UP</a:t>
                </a:r>
                <a:endParaRPr lang="en-GB" sz="1200" dirty="0">
                  <a:solidFill>
                    <a:srgbClr val="000000"/>
                  </a:solidFill>
                  <a:latin typeface="Arial" charset="0"/>
                  <a:ea typeface="+mn-ea"/>
                  <a:cs typeface="+mn-cs"/>
                </a:endParaRPr>
              </a:p>
            </p:txBody>
          </p:sp>
          <p:sp>
            <p:nvSpPr>
              <p:cNvPr id="12" name="Oval 13"/>
              <p:cNvSpPr>
                <a:spLocks noChangeArrowheads="1"/>
              </p:cNvSpPr>
              <p:nvPr/>
            </p:nvSpPr>
            <p:spPr bwMode="auto">
              <a:xfrm>
                <a:off x="4642778" y="2658567"/>
                <a:ext cx="574776" cy="287338"/>
              </a:xfrm>
              <a:prstGeom prst="ellipse">
                <a:avLst/>
              </a:prstGeom>
              <a:solidFill>
                <a:srgbClr val="EAEAEA">
                  <a:alpha val="50195"/>
                </a:srgbClr>
              </a:solidFill>
              <a:ln w="19050">
                <a:solidFill>
                  <a:srgbClr val="00FF00"/>
                </a:solidFill>
                <a:round/>
                <a:headEnd/>
                <a:tailEnd/>
              </a:ln>
            </p:spPr>
            <p:txBody>
              <a:bodyPr wrap="none" anchor="ctr"/>
              <a:lstStyle/>
              <a:p>
                <a:pPr algn="ctr">
                  <a:defRPr/>
                </a:pPr>
                <a:r>
                  <a:rPr lang="en-US" sz="1200" dirty="0">
                    <a:solidFill>
                      <a:srgbClr val="000000"/>
                    </a:solidFill>
                    <a:latin typeface="Arial" charset="0"/>
                    <a:ea typeface="+mn-ea"/>
                    <a:cs typeface="+mn-cs"/>
                  </a:rPr>
                  <a:t>Mintek</a:t>
                </a:r>
                <a:endParaRPr lang="en-GB" sz="1200" dirty="0">
                  <a:solidFill>
                    <a:srgbClr val="000000"/>
                  </a:solidFill>
                  <a:latin typeface="Arial" charset="0"/>
                  <a:ea typeface="+mn-ea"/>
                  <a:cs typeface="+mn-cs"/>
                </a:endParaRPr>
              </a:p>
            </p:txBody>
          </p:sp>
          <p:sp>
            <p:nvSpPr>
              <p:cNvPr id="13" name="Oval 14"/>
              <p:cNvSpPr>
                <a:spLocks noChangeArrowheads="1"/>
              </p:cNvSpPr>
              <p:nvPr/>
            </p:nvSpPr>
            <p:spPr bwMode="auto">
              <a:xfrm>
                <a:off x="4371267" y="2383930"/>
                <a:ext cx="573188" cy="287337"/>
              </a:xfrm>
              <a:prstGeom prst="ellipse">
                <a:avLst/>
              </a:prstGeom>
              <a:solidFill>
                <a:srgbClr val="EAEAEA">
                  <a:alpha val="50195"/>
                </a:srgbClr>
              </a:solidFill>
              <a:ln w="19050">
                <a:solidFill>
                  <a:srgbClr val="00FF00"/>
                </a:solidFill>
                <a:round/>
                <a:headEnd/>
                <a:tailEnd/>
              </a:ln>
            </p:spPr>
            <p:txBody>
              <a:bodyPr wrap="none" anchor="ctr"/>
              <a:lstStyle/>
              <a:p>
                <a:pPr algn="ctr">
                  <a:defRPr/>
                </a:pPr>
                <a:r>
                  <a:rPr lang="en-US" sz="1200" dirty="0">
                    <a:solidFill>
                      <a:srgbClr val="000000"/>
                    </a:solidFill>
                    <a:latin typeface="Arial" charset="0"/>
                    <a:ea typeface="+mn-ea"/>
                    <a:cs typeface="+mn-cs"/>
                  </a:rPr>
                  <a:t>Necsa</a:t>
                </a:r>
                <a:endParaRPr lang="en-GB" sz="1200" dirty="0">
                  <a:solidFill>
                    <a:srgbClr val="000000"/>
                  </a:solidFill>
                  <a:latin typeface="Arial" charset="0"/>
                  <a:ea typeface="+mn-ea"/>
                  <a:cs typeface="+mn-cs"/>
                </a:endParaRPr>
              </a:p>
            </p:txBody>
          </p:sp>
          <p:sp>
            <p:nvSpPr>
              <p:cNvPr id="14" name="Oval 15"/>
              <p:cNvSpPr>
                <a:spLocks noChangeArrowheads="1"/>
              </p:cNvSpPr>
              <p:nvPr/>
            </p:nvSpPr>
            <p:spPr bwMode="auto">
              <a:xfrm>
                <a:off x="4642778" y="2960192"/>
                <a:ext cx="431876" cy="215900"/>
              </a:xfrm>
              <a:prstGeom prst="ellipse">
                <a:avLst/>
              </a:prstGeom>
              <a:solidFill>
                <a:srgbClr val="EAEAEA">
                  <a:alpha val="50195"/>
                </a:srgbClr>
              </a:solidFill>
              <a:ln w="19050">
                <a:solidFill>
                  <a:srgbClr val="00FF00"/>
                </a:solidFill>
                <a:round/>
                <a:headEnd/>
                <a:tailEnd/>
              </a:ln>
            </p:spPr>
            <p:txBody>
              <a:bodyPr wrap="none" anchor="ctr"/>
              <a:lstStyle/>
              <a:p>
                <a:pPr algn="ctr">
                  <a:defRPr/>
                </a:pPr>
                <a:r>
                  <a:rPr lang="en-US" sz="1200" dirty="0">
                    <a:solidFill>
                      <a:srgbClr val="000000"/>
                    </a:solidFill>
                    <a:latin typeface="Arial" charset="0"/>
                    <a:ea typeface="+mn-ea"/>
                    <a:cs typeface="+mn-cs"/>
                  </a:rPr>
                  <a:t>UJ</a:t>
                </a:r>
                <a:endParaRPr lang="en-GB" sz="1200" dirty="0">
                  <a:solidFill>
                    <a:srgbClr val="000000"/>
                  </a:solidFill>
                  <a:latin typeface="Arial" charset="0"/>
                  <a:ea typeface="+mn-ea"/>
                  <a:cs typeface="+mn-cs"/>
                </a:endParaRPr>
              </a:p>
            </p:txBody>
          </p:sp>
          <p:sp>
            <p:nvSpPr>
              <p:cNvPr id="15" name="Oval 16"/>
              <p:cNvSpPr>
                <a:spLocks noChangeArrowheads="1"/>
              </p:cNvSpPr>
              <p:nvPr/>
            </p:nvSpPr>
            <p:spPr bwMode="auto">
              <a:xfrm>
                <a:off x="5101645" y="2931617"/>
                <a:ext cx="433464" cy="288925"/>
              </a:xfrm>
              <a:prstGeom prst="ellipse">
                <a:avLst/>
              </a:prstGeom>
              <a:solidFill>
                <a:srgbClr val="EAEAEA">
                  <a:alpha val="50195"/>
                </a:srgbClr>
              </a:solidFill>
              <a:ln w="19050">
                <a:solidFill>
                  <a:srgbClr val="00FF00"/>
                </a:solidFill>
                <a:round/>
                <a:headEnd/>
                <a:tailEnd/>
              </a:ln>
            </p:spPr>
            <p:txBody>
              <a:bodyPr wrap="none" anchor="ctr"/>
              <a:lstStyle/>
              <a:p>
                <a:pPr algn="ctr">
                  <a:defRPr/>
                </a:pPr>
                <a:r>
                  <a:rPr lang="en-US" sz="1200" dirty="0">
                    <a:solidFill>
                      <a:srgbClr val="000000"/>
                    </a:solidFill>
                    <a:latin typeface="Arial" charset="0"/>
                    <a:ea typeface="+mn-ea"/>
                    <a:cs typeface="+mn-cs"/>
                  </a:rPr>
                  <a:t>Wits</a:t>
                </a:r>
                <a:endParaRPr lang="en-GB" sz="1200" dirty="0">
                  <a:solidFill>
                    <a:srgbClr val="000000"/>
                  </a:solidFill>
                  <a:latin typeface="Arial" charset="0"/>
                  <a:ea typeface="+mn-ea"/>
                  <a:cs typeface="+mn-cs"/>
                </a:endParaRPr>
              </a:p>
            </p:txBody>
          </p:sp>
          <p:sp>
            <p:nvSpPr>
              <p:cNvPr id="16" name="Line 17"/>
              <p:cNvSpPr>
                <a:spLocks noChangeShapeType="1"/>
              </p:cNvSpPr>
              <p:nvPr/>
            </p:nvSpPr>
            <p:spPr bwMode="auto">
              <a:xfrm flipV="1">
                <a:off x="2554849" y="3161805"/>
                <a:ext cx="2448354" cy="2519362"/>
              </a:xfrm>
              <a:prstGeom prst="line">
                <a:avLst/>
              </a:prstGeom>
              <a:noFill/>
              <a:ln w="19050">
                <a:solidFill>
                  <a:srgbClr val="00FF00"/>
                </a:solidFill>
                <a:round/>
                <a:headEnd/>
                <a:tailEnd/>
              </a:ln>
            </p:spPr>
            <p:txBody>
              <a:bodyPr/>
              <a:lstStyle/>
              <a:p>
                <a:pPr algn="ctr">
                  <a:defRPr/>
                </a:pPr>
                <a:endParaRPr lang="en-ZA" sz="4400" dirty="0">
                  <a:solidFill>
                    <a:srgbClr val="000000"/>
                  </a:solidFill>
                  <a:latin typeface="Arial" charset="0"/>
                  <a:ea typeface="+mn-ea"/>
                  <a:cs typeface="+mn-cs"/>
                </a:endParaRPr>
              </a:p>
            </p:txBody>
          </p:sp>
          <p:sp>
            <p:nvSpPr>
              <p:cNvPr id="17" name="Line 18"/>
              <p:cNvSpPr>
                <a:spLocks noChangeShapeType="1"/>
              </p:cNvSpPr>
              <p:nvPr/>
            </p:nvSpPr>
            <p:spPr bwMode="auto">
              <a:xfrm flipH="1">
                <a:off x="5003203" y="3161805"/>
                <a:ext cx="142900" cy="647700"/>
              </a:xfrm>
              <a:prstGeom prst="line">
                <a:avLst/>
              </a:prstGeom>
              <a:noFill/>
              <a:ln w="19050">
                <a:solidFill>
                  <a:srgbClr val="00FF00"/>
                </a:solidFill>
                <a:round/>
                <a:headEnd/>
                <a:tailEnd/>
              </a:ln>
            </p:spPr>
            <p:txBody>
              <a:bodyPr/>
              <a:lstStyle/>
              <a:p>
                <a:pPr algn="ctr">
                  <a:defRPr/>
                </a:pPr>
                <a:endParaRPr lang="en-ZA" sz="4400" dirty="0">
                  <a:solidFill>
                    <a:srgbClr val="000000"/>
                  </a:solidFill>
                  <a:latin typeface="Arial" charset="0"/>
                  <a:ea typeface="+mn-ea"/>
                  <a:cs typeface="+mn-cs"/>
                </a:endParaRPr>
              </a:p>
            </p:txBody>
          </p:sp>
          <p:sp>
            <p:nvSpPr>
              <p:cNvPr id="18" name="Line 19"/>
              <p:cNvSpPr>
                <a:spLocks noChangeShapeType="1"/>
              </p:cNvSpPr>
              <p:nvPr/>
            </p:nvSpPr>
            <p:spPr bwMode="auto">
              <a:xfrm>
                <a:off x="5641490" y="2879230"/>
                <a:ext cx="728791" cy="1146175"/>
              </a:xfrm>
              <a:prstGeom prst="line">
                <a:avLst/>
              </a:prstGeom>
              <a:noFill/>
              <a:ln w="19050">
                <a:solidFill>
                  <a:srgbClr val="00FF00"/>
                </a:solidFill>
                <a:round/>
                <a:headEnd/>
                <a:tailEnd/>
              </a:ln>
            </p:spPr>
            <p:txBody>
              <a:bodyPr/>
              <a:lstStyle/>
              <a:p>
                <a:pPr algn="ctr">
                  <a:defRPr/>
                </a:pPr>
                <a:endParaRPr lang="en-ZA" sz="4400" dirty="0">
                  <a:solidFill>
                    <a:srgbClr val="000000"/>
                  </a:solidFill>
                  <a:latin typeface="Arial" charset="0"/>
                  <a:ea typeface="+mn-ea"/>
                  <a:cs typeface="+mn-cs"/>
                </a:endParaRPr>
              </a:p>
            </p:txBody>
          </p:sp>
          <p:sp>
            <p:nvSpPr>
              <p:cNvPr id="19" name="Line 20"/>
              <p:cNvSpPr>
                <a:spLocks noChangeShapeType="1"/>
              </p:cNvSpPr>
              <p:nvPr/>
            </p:nvSpPr>
            <p:spPr bwMode="auto">
              <a:xfrm>
                <a:off x="6082892" y="2225180"/>
                <a:ext cx="360426" cy="1800225"/>
              </a:xfrm>
              <a:prstGeom prst="line">
                <a:avLst/>
              </a:prstGeom>
              <a:noFill/>
              <a:ln w="19050">
                <a:solidFill>
                  <a:srgbClr val="00FF00"/>
                </a:solidFill>
                <a:round/>
                <a:headEnd/>
                <a:tailEnd/>
              </a:ln>
            </p:spPr>
            <p:txBody>
              <a:bodyPr/>
              <a:lstStyle/>
              <a:p>
                <a:pPr algn="ctr">
                  <a:defRPr/>
                </a:pPr>
                <a:endParaRPr lang="en-ZA" sz="4400" dirty="0">
                  <a:solidFill>
                    <a:srgbClr val="000000"/>
                  </a:solidFill>
                  <a:latin typeface="Arial" charset="0"/>
                  <a:ea typeface="+mn-ea"/>
                  <a:cs typeface="+mn-cs"/>
                </a:endParaRPr>
              </a:p>
            </p:txBody>
          </p:sp>
          <p:sp>
            <p:nvSpPr>
              <p:cNvPr id="20" name="Line 21"/>
              <p:cNvSpPr>
                <a:spLocks noChangeShapeType="1"/>
              </p:cNvSpPr>
              <p:nvPr/>
            </p:nvSpPr>
            <p:spPr bwMode="auto">
              <a:xfrm flipV="1">
                <a:off x="5577978" y="2153742"/>
                <a:ext cx="288976" cy="360363"/>
              </a:xfrm>
              <a:prstGeom prst="line">
                <a:avLst/>
              </a:prstGeom>
              <a:noFill/>
              <a:ln w="19050">
                <a:solidFill>
                  <a:srgbClr val="00FF00"/>
                </a:solidFill>
                <a:round/>
                <a:headEnd/>
                <a:tailEnd/>
              </a:ln>
            </p:spPr>
            <p:txBody>
              <a:bodyPr/>
              <a:lstStyle/>
              <a:p>
                <a:pPr algn="ctr">
                  <a:defRPr/>
                </a:pPr>
                <a:endParaRPr lang="en-ZA" sz="4400" dirty="0">
                  <a:solidFill>
                    <a:srgbClr val="000000"/>
                  </a:solidFill>
                  <a:latin typeface="Arial" charset="0"/>
                  <a:ea typeface="+mn-ea"/>
                  <a:cs typeface="+mn-cs"/>
                </a:endParaRPr>
              </a:p>
            </p:txBody>
          </p:sp>
          <p:sp>
            <p:nvSpPr>
              <p:cNvPr id="21" name="Oval 23"/>
              <p:cNvSpPr>
                <a:spLocks noChangeArrowheads="1"/>
              </p:cNvSpPr>
              <p:nvPr/>
            </p:nvSpPr>
            <p:spPr bwMode="auto">
              <a:xfrm>
                <a:off x="4498289" y="5609730"/>
                <a:ext cx="574776" cy="358775"/>
              </a:xfrm>
              <a:prstGeom prst="ellipse">
                <a:avLst/>
              </a:prstGeom>
              <a:solidFill>
                <a:srgbClr val="EAEAEA">
                  <a:alpha val="50195"/>
                </a:srgbClr>
              </a:solidFill>
              <a:ln w="19050">
                <a:solidFill>
                  <a:srgbClr val="00FF00"/>
                </a:solidFill>
                <a:round/>
                <a:headEnd/>
                <a:tailEnd/>
              </a:ln>
            </p:spPr>
            <p:txBody>
              <a:bodyPr wrap="none" anchor="ctr"/>
              <a:lstStyle/>
              <a:p>
                <a:pPr algn="ctr">
                  <a:defRPr/>
                </a:pPr>
                <a:r>
                  <a:rPr lang="en-US" sz="1200" dirty="0">
                    <a:solidFill>
                      <a:srgbClr val="000000"/>
                    </a:solidFill>
                    <a:latin typeface="Arial" charset="0"/>
                    <a:ea typeface="+mn-ea"/>
                    <a:cs typeface="+mn-cs"/>
                  </a:rPr>
                  <a:t>NMMU</a:t>
                </a:r>
                <a:endParaRPr lang="en-GB" sz="1200" dirty="0">
                  <a:solidFill>
                    <a:srgbClr val="000000"/>
                  </a:solidFill>
                  <a:latin typeface="Arial" charset="0"/>
                  <a:ea typeface="+mn-ea"/>
                  <a:cs typeface="+mn-cs"/>
                </a:endParaRPr>
              </a:p>
            </p:txBody>
          </p:sp>
          <p:sp>
            <p:nvSpPr>
              <p:cNvPr id="22" name="Oval 25"/>
              <p:cNvSpPr>
                <a:spLocks noChangeArrowheads="1"/>
              </p:cNvSpPr>
              <p:nvPr/>
            </p:nvSpPr>
            <p:spPr bwMode="auto">
              <a:xfrm>
                <a:off x="2289690" y="5816105"/>
                <a:ext cx="431876" cy="287337"/>
              </a:xfrm>
              <a:prstGeom prst="ellipse">
                <a:avLst/>
              </a:prstGeom>
              <a:solidFill>
                <a:srgbClr val="EAEAEA">
                  <a:alpha val="50195"/>
                </a:srgbClr>
              </a:solidFill>
              <a:ln w="19050">
                <a:solidFill>
                  <a:srgbClr val="00FF00"/>
                </a:solidFill>
                <a:round/>
                <a:headEnd/>
                <a:tailEnd/>
              </a:ln>
            </p:spPr>
            <p:txBody>
              <a:bodyPr wrap="none" anchor="ctr"/>
              <a:lstStyle/>
              <a:p>
                <a:pPr algn="ctr">
                  <a:defRPr/>
                </a:pPr>
                <a:r>
                  <a:rPr lang="en-US" sz="1200" dirty="0">
                    <a:solidFill>
                      <a:srgbClr val="000000"/>
                    </a:solidFill>
                    <a:latin typeface="Arial" charset="0"/>
                    <a:ea typeface="+mn-ea"/>
                    <a:cs typeface="+mn-cs"/>
                  </a:rPr>
                  <a:t>CPUT</a:t>
                </a:r>
                <a:endParaRPr lang="en-GB" sz="1200" dirty="0">
                  <a:solidFill>
                    <a:srgbClr val="000000"/>
                  </a:solidFill>
                  <a:latin typeface="Arial" charset="0"/>
                  <a:ea typeface="+mn-ea"/>
                  <a:cs typeface="+mn-cs"/>
                </a:endParaRPr>
              </a:p>
            </p:txBody>
          </p:sp>
          <p:sp>
            <p:nvSpPr>
              <p:cNvPr id="23" name="Oval 26"/>
              <p:cNvSpPr>
                <a:spLocks noChangeArrowheads="1"/>
              </p:cNvSpPr>
              <p:nvPr/>
            </p:nvSpPr>
            <p:spPr bwMode="auto">
              <a:xfrm>
                <a:off x="2094393" y="5538292"/>
                <a:ext cx="431876" cy="287338"/>
              </a:xfrm>
              <a:prstGeom prst="ellipse">
                <a:avLst/>
              </a:prstGeom>
              <a:solidFill>
                <a:srgbClr val="EAEAEA">
                  <a:alpha val="50195"/>
                </a:srgbClr>
              </a:solidFill>
              <a:ln w="19050">
                <a:solidFill>
                  <a:srgbClr val="00FF00"/>
                </a:solidFill>
                <a:round/>
                <a:headEnd/>
                <a:tailEnd/>
              </a:ln>
            </p:spPr>
            <p:txBody>
              <a:bodyPr wrap="none" anchor="ctr"/>
              <a:lstStyle/>
              <a:p>
                <a:pPr algn="ctr">
                  <a:defRPr/>
                </a:pPr>
                <a:r>
                  <a:rPr lang="en-US" sz="1200" dirty="0">
                    <a:solidFill>
                      <a:srgbClr val="000000"/>
                    </a:solidFill>
                    <a:latin typeface="Arial" charset="0"/>
                    <a:ea typeface="+mn-ea"/>
                    <a:cs typeface="+mn-cs"/>
                  </a:rPr>
                  <a:t>UCT</a:t>
                </a:r>
                <a:endParaRPr lang="en-GB" sz="1200" dirty="0">
                  <a:solidFill>
                    <a:srgbClr val="000000"/>
                  </a:solidFill>
                  <a:latin typeface="Arial" charset="0"/>
                  <a:ea typeface="+mn-ea"/>
                  <a:cs typeface="+mn-cs"/>
                </a:endParaRPr>
              </a:p>
            </p:txBody>
          </p:sp>
          <p:sp>
            <p:nvSpPr>
              <p:cNvPr id="24" name="Oval 27"/>
              <p:cNvSpPr>
                <a:spLocks noChangeArrowheads="1"/>
              </p:cNvSpPr>
              <p:nvPr/>
            </p:nvSpPr>
            <p:spPr bwMode="auto">
              <a:xfrm>
                <a:off x="6182922" y="4025405"/>
                <a:ext cx="504913" cy="287337"/>
              </a:xfrm>
              <a:prstGeom prst="ellipse">
                <a:avLst/>
              </a:prstGeom>
              <a:solidFill>
                <a:srgbClr val="EAEAEA">
                  <a:alpha val="50195"/>
                </a:srgbClr>
              </a:solidFill>
              <a:ln w="19050">
                <a:solidFill>
                  <a:srgbClr val="00FF00"/>
                </a:solidFill>
                <a:round/>
                <a:headEnd/>
                <a:tailEnd/>
              </a:ln>
            </p:spPr>
            <p:txBody>
              <a:bodyPr wrap="none" anchor="ctr"/>
              <a:lstStyle/>
              <a:p>
                <a:pPr algn="ctr">
                  <a:defRPr/>
                </a:pPr>
                <a:r>
                  <a:rPr lang="en-US" sz="1200" dirty="0">
                    <a:solidFill>
                      <a:srgbClr val="000000"/>
                    </a:solidFill>
                    <a:latin typeface="Arial" charset="0"/>
                    <a:ea typeface="+mn-ea"/>
                    <a:cs typeface="+mn-cs"/>
                  </a:rPr>
                  <a:t>UKZN</a:t>
                </a:r>
                <a:endParaRPr lang="en-GB" sz="1200" dirty="0">
                  <a:solidFill>
                    <a:srgbClr val="000000"/>
                  </a:solidFill>
                  <a:latin typeface="Arial" charset="0"/>
                  <a:ea typeface="+mn-ea"/>
                  <a:cs typeface="+mn-cs"/>
                </a:endParaRPr>
              </a:p>
            </p:txBody>
          </p:sp>
          <p:sp>
            <p:nvSpPr>
              <p:cNvPr id="25" name="Line 28"/>
              <p:cNvSpPr>
                <a:spLocks noChangeShapeType="1"/>
              </p:cNvSpPr>
              <p:nvPr/>
            </p:nvSpPr>
            <p:spPr bwMode="auto">
              <a:xfrm flipV="1">
                <a:off x="2986724" y="5754192"/>
                <a:ext cx="1511565" cy="71438"/>
              </a:xfrm>
              <a:prstGeom prst="line">
                <a:avLst/>
              </a:prstGeom>
              <a:noFill/>
              <a:ln w="19050">
                <a:solidFill>
                  <a:srgbClr val="00FF00"/>
                </a:solidFill>
                <a:round/>
                <a:headEnd/>
                <a:tailEnd/>
              </a:ln>
            </p:spPr>
            <p:txBody>
              <a:bodyPr/>
              <a:lstStyle/>
              <a:p>
                <a:pPr algn="ctr">
                  <a:defRPr/>
                </a:pPr>
                <a:endParaRPr lang="en-ZA" sz="4400" dirty="0">
                  <a:solidFill>
                    <a:srgbClr val="000000"/>
                  </a:solidFill>
                  <a:latin typeface="Arial" charset="0"/>
                  <a:ea typeface="+mn-ea"/>
                  <a:cs typeface="+mn-cs"/>
                </a:endParaRPr>
              </a:p>
            </p:txBody>
          </p:sp>
          <p:sp>
            <p:nvSpPr>
              <p:cNvPr id="26" name="Line 29"/>
              <p:cNvSpPr>
                <a:spLocks noChangeShapeType="1"/>
              </p:cNvSpPr>
              <p:nvPr/>
            </p:nvSpPr>
            <p:spPr bwMode="auto">
              <a:xfrm flipH="1">
                <a:off x="4785678" y="4098430"/>
                <a:ext cx="144487" cy="1511300"/>
              </a:xfrm>
              <a:prstGeom prst="line">
                <a:avLst/>
              </a:prstGeom>
              <a:noFill/>
              <a:ln w="19050">
                <a:solidFill>
                  <a:srgbClr val="00FF00"/>
                </a:solidFill>
                <a:round/>
                <a:headEnd/>
                <a:tailEnd/>
              </a:ln>
            </p:spPr>
            <p:txBody>
              <a:bodyPr/>
              <a:lstStyle/>
              <a:p>
                <a:pPr algn="ctr">
                  <a:defRPr/>
                </a:pPr>
                <a:endParaRPr lang="en-ZA" sz="4400" dirty="0">
                  <a:solidFill>
                    <a:srgbClr val="000000"/>
                  </a:solidFill>
                  <a:latin typeface="Arial" charset="0"/>
                  <a:ea typeface="+mn-ea"/>
                  <a:cs typeface="+mn-cs"/>
                </a:endParaRPr>
              </a:p>
            </p:txBody>
          </p:sp>
          <p:sp>
            <p:nvSpPr>
              <p:cNvPr id="27" name="Line 30"/>
              <p:cNvSpPr>
                <a:spLocks noChangeShapeType="1"/>
              </p:cNvSpPr>
              <p:nvPr/>
            </p:nvSpPr>
            <p:spPr bwMode="auto">
              <a:xfrm flipV="1">
                <a:off x="5003203" y="4314330"/>
                <a:ext cx="1295627" cy="1366837"/>
              </a:xfrm>
              <a:prstGeom prst="line">
                <a:avLst/>
              </a:prstGeom>
              <a:noFill/>
              <a:ln w="19050">
                <a:solidFill>
                  <a:srgbClr val="00FF00"/>
                </a:solidFill>
                <a:round/>
                <a:headEnd/>
                <a:tailEnd/>
              </a:ln>
            </p:spPr>
            <p:txBody>
              <a:bodyPr/>
              <a:lstStyle/>
              <a:p>
                <a:pPr algn="ctr">
                  <a:defRPr/>
                </a:pPr>
                <a:endParaRPr lang="en-ZA" sz="4400" dirty="0">
                  <a:solidFill>
                    <a:srgbClr val="000000"/>
                  </a:solidFill>
                  <a:latin typeface="Arial" charset="0"/>
                  <a:ea typeface="+mn-ea"/>
                  <a:cs typeface="+mn-cs"/>
                </a:endParaRPr>
              </a:p>
            </p:txBody>
          </p:sp>
          <p:sp>
            <p:nvSpPr>
              <p:cNvPr id="28" name="Line 32"/>
              <p:cNvSpPr>
                <a:spLocks noChangeShapeType="1"/>
              </p:cNvSpPr>
              <p:nvPr/>
            </p:nvSpPr>
            <p:spPr bwMode="auto">
              <a:xfrm flipH="1">
                <a:off x="2699337" y="4025405"/>
                <a:ext cx="2014890" cy="1584325"/>
              </a:xfrm>
              <a:prstGeom prst="line">
                <a:avLst/>
              </a:prstGeom>
              <a:noFill/>
              <a:ln w="19050">
                <a:solidFill>
                  <a:srgbClr val="00FF00"/>
                </a:solidFill>
                <a:round/>
                <a:headEnd/>
                <a:tailEnd/>
              </a:ln>
            </p:spPr>
            <p:txBody>
              <a:bodyPr/>
              <a:lstStyle/>
              <a:p>
                <a:pPr algn="ctr">
                  <a:defRPr/>
                </a:pPr>
                <a:endParaRPr lang="en-ZA" sz="4400" dirty="0">
                  <a:solidFill>
                    <a:srgbClr val="000000"/>
                  </a:solidFill>
                  <a:latin typeface="Arial" charset="0"/>
                  <a:ea typeface="+mn-ea"/>
                  <a:cs typeface="+mn-cs"/>
                </a:endParaRPr>
              </a:p>
            </p:txBody>
          </p:sp>
          <p:sp>
            <p:nvSpPr>
              <p:cNvPr id="29" name="Oval 60"/>
              <p:cNvSpPr>
                <a:spLocks noChangeArrowheads="1"/>
              </p:cNvSpPr>
              <p:nvPr/>
            </p:nvSpPr>
            <p:spPr bwMode="auto">
              <a:xfrm>
                <a:off x="2554849" y="5598617"/>
                <a:ext cx="431876" cy="287338"/>
              </a:xfrm>
              <a:prstGeom prst="ellipse">
                <a:avLst/>
              </a:prstGeom>
              <a:solidFill>
                <a:srgbClr val="EAEAEA">
                  <a:alpha val="50195"/>
                </a:srgbClr>
              </a:solidFill>
              <a:ln w="19050">
                <a:solidFill>
                  <a:srgbClr val="00FF00"/>
                </a:solidFill>
                <a:round/>
                <a:headEnd/>
                <a:tailEnd/>
              </a:ln>
            </p:spPr>
            <p:txBody>
              <a:bodyPr wrap="none" anchor="ctr"/>
              <a:lstStyle/>
              <a:p>
                <a:pPr algn="ctr">
                  <a:defRPr/>
                </a:pPr>
                <a:r>
                  <a:rPr lang="en-US" sz="1200" dirty="0">
                    <a:solidFill>
                      <a:srgbClr val="000000"/>
                    </a:solidFill>
                    <a:latin typeface="Arial" charset="0"/>
                    <a:ea typeface="+mn-ea"/>
                    <a:cs typeface="+mn-cs"/>
                  </a:rPr>
                  <a:t>SU</a:t>
                </a:r>
                <a:endParaRPr lang="en-GB" sz="1200" dirty="0">
                  <a:solidFill>
                    <a:srgbClr val="000000"/>
                  </a:solidFill>
                  <a:latin typeface="Arial" charset="0"/>
                  <a:ea typeface="+mn-ea"/>
                  <a:cs typeface="+mn-cs"/>
                </a:endParaRPr>
              </a:p>
            </p:txBody>
          </p:sp>
          <p:sp>
            <p:nvSpPr>
              <p:cNvPr id="30" name="Oval 63"/>
              <p:cNvSpPr>
                <a:spLocks noChangeArrowheads="1"/>
              </p:cNvSpPr>
              <p:nvPr/>
            </p:nvSpPr>
            <p:spPr bwMode="auto">
              <a:xfrm>
                <a:off x="5698650" y="2736355"/>
                <a:ext cx="503326" cy="288925"/>
              </a:xfrm>
              <a:prstGeom prst="ellipse">
                <a:avLst/>
              </a:prstGeom>
              <a:solidFill>
                <a:srgbClr val="EAEAEA">
                  <a:alpha val="50195"/>
                </a:srgbClr>
              </a:solidFill>
              <a:ln w="19050">
                <a:solidFill>
                  <a:srgbClr val="00FF00"/>
                </a:solidFill>
                <a:round/>
                <a:headEnd/>
                <a:tailEnd/>
              </a:ln>
            </p:spPr>
            <p:txBody>
              <a:bodyPr wrap="none" anchor="ctr"/>
              <a:lstStyle/>
              <a:p>
                <a:pPr algn="ctr">
                  <a:defRPr/>
                </a:pPr>
                <a:r>
                  <a:rPr lang="en-US" sz="1200" dirty="0">
                    <a:solidFill>
                      <a:srgbClr val="000000"/>
                    </a:solidFill>
                    <a:latin typeface="Arial" charset="0"/>
                    <a:ea typeface="+mn-ea"/>
                    <a:cs typeface="+mn-cs"/>
                  </a:rPr>
                  <a:t>NLC</a:t>
                </a:r>
                <a:endParaRPr lang="en-GB" sz="1200" dirty="0">
                  <a:solidFill>
                    <a:srgbClr val="000000"/>
                  </a:solidFill>
                  <a:latin typeface="Arial" charset="0"/>
                  <a:ea typeface="+mn-ea"/>
                  <a:cs typeface="+mn-cs"/>
                </a:endParaRPr>
              </a:p>
            </p:txBody>
          </p:sp>
          <p:sp>
            <p:nvSpPr>
              <p:cNvPr id="31" name="Oval 63"/>
              <p:cNvSpPr>
                <a:spLocks noChangeArrowheads="1"/>
              </p:cNvSpPr>
              <p:nvPr/>
            </p:nvSpPr>
            <p:spPr bwMode="auto">
              <a:xfrm>
                <a:off x="5352514" y="3164980"/>
                <a:ext cx="503326" cy="288925"/>
              </a:xfrm>
              <a:prstGeom prst="ellipse">
                <a:avLst/>
              </a:prstGeom>
              <a:solidFill>
                <a:srgbClr val="EAEAEA">
                  <a:alpha val="50195"/>
                </a:srgbClr>
              </a:solidFill>
              <a:ln w="19050">
                <a:solidFill>
                  <a:srgbClr val="00FF00"/>
                </a:solidFill>
                <a:round/>
                <a:headEnd/>
                <a:tailEnd/>
              </a:ln>
            </p:spPr>
            <p:txBody>
              <a:bodyPr wrap="none" anchor="ctr"/>
              <a:lstStyle/>
              <a:p>
                <a:pPr algn="ctr">
                  <a:defRPr/>
                </a:pPr>
                <a:r>
                  <a:rPr lang="en-US" sz="1200" dirty="0">
                    <a:solidFill>
                      <a:srgbClr val="000000"/>
                    </a:solidFill>
                    <a:latin typeface="Arial" charset="0"/>
                    <a:ea typeface="+mn-ea"/>
                    <a:cs typeface="+mn-cs"/>
                  </a:rPr>
                  <a:t>VUT</a:t>
                </a:r>
                <a:endParaRPr lang="en-GB" sz="1200" dirty="0">
                  <a:solidFill>
                    <a:srgbClr val="000000"/>
                  </a:solidFill>
                  <a:latin typeface="Arial" charset="0"/>
                  <a:ea typeface="+mn-ea"/>
                  <a:cs typeface="+mn-cs"/>
                </a:endParaRPr>
              </a:p>
            </p:txBody>
          </p:sp>
          <p:sp>
            <p:nvSpPr>
              <p:cNvPr id="32" name="Oval 14"/>
              <p:cNvSpPr>
                <a:spLocks noChangeArrowheads="1"/>
              </p:cNvSpPr>
              <p:nvPr/>
            </p:nvSpPr>
            <p:spPr bwMode="auto">
              <a:xfrm>
                <a:off x="5290591" y="2225180"/>
                <a:ext cx="704974" cy="288925"/>
              </a:xfrm>
              <a:prstGeom prst="ellipse">
                <a:avLst/>
              </a:prstGeom>
              <a:solidFill>
                <a:srgbClr val="EAEAEA">
                  <a:alpha val="50195"/>
                </a:srgbClr>
              </a:solidFill>
              <a:ln w="19050">
                <a:solidFill>
                  <a:srgbClr val="00FF00"/>
                </a:solidFill>
                <a:round/>
                <a:headEnd/>
                <a:tailEnd/>
              </a:ln>
            </p:spPr>
            <p:txBody>
              <a:bodyPr wrap="none" anchor="ctr"/>
              <a:lstStyle/>
              <a:p>
                <a:pPr algn="ctr">
                  <a:defRPr/>
                </a:pPr>
                <a:r>
                  <a:rPr lang="en-US" sz="1200" dirty="0">
                    <a:solidFill>
                      <a:srgbClr val="000000"/>
                    </a:solidFill>
                    <a:latin typeface="Arial" charset="0"/>
                    <a:ea typeface="+mn-ea"/>
                    <a:cs typeface="+mn-cs"/>
                  </a:rPr>
                  <a:t>Aerosud</a:t>
                </a:r>
                <a:endParaRPr lang="en-GB" sz="1200" dirty="0">
                  <a:solidFill>
                    <a:srgbClr val="000000"/>
                  </a:solidFill>
                  <a:latin typeface="Arial" charset="0"/>
                  <a:ea typeface="+mn-ea"/>
                  <a:cs typeface="+mn-cs"/>
                </a:endParaRPr>
              </a:p>
            </p:txBody>
          </p:sp>
        </p:grpSp>
      </p:grpSp>
      <p:pic>
        <p:nvPicPr>
          <p:cNvPr id="51203" name="Picture 15" descr="Universiteit Stellenbosch">
            <a:hlinkClick r:id="rId4"/>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903244" y="1341439"/>
            <a:ext cx="1559852" cy="719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4" name="Picture 14" descr="http://www.uct.ac.za/images/uct.ac.za/about/logo/logocircless.gif"/>
          <p:cNvPicPr>
            <a:picLocks noChangeAspect="1" noChangeArrowheads="1"/>
          </p:cNvPicPr>
          <p:nvPr/>
        </p:nvPicPr>
        <p:blipFill>
          <a:blip r:embed="rId6" r:link="rId7">
            <a:extLst>
              <a:ext uri="{28A0092B-C50C-407E-A947-70E740481C1C}">
                <a14:useLocalDpi xmlns="" xmlns:a14="http://schemas.microsoft.com/office/drawing/2010/main" val="0"/>
              </a:ext>
            </a:extLst>
          </a:blip>
          <a:srcRect/>
          <a:stretch>
            <a:fillRect/>
          </a:stretch>
        </p:blipFill>
        <p:spPr bwMode="auto">
          <a:xfrm>
            <a:off x="8688388" y="1268414"/>
            <a:ext cx="1023277" cy="904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5" name="Picture 9" descr="logo"/>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7059746" y="2420938"/>
            <a:ext cx="1549532" cy="550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6" name="Picture 11" descr="orig_r1_c1_logo"/>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8463096" y="3213100"/>
            <a:ext cx="1405069" cy="750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7" name="Picture 18"/>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7684030" y="5373689"/>
            <a:ext cx="1716352"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51208" name="Picture 12" descr="UofPLogo"/>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7137136" y="3284539"/>
            <a:ext cx="1325960" cy="727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9" name="Picture 10" descr="ULim logo Colour for all"/>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8696988" y="2420938"/>
            <a:ext cx="937286" cy="658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10" name="Picture 8"/>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6908404" y="4365626"/>
            <a:ext cx="1633802" cy="55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11" name="Picture 13" descr="uow"/>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8776097" y="4216401"/>
            <a:ext cx="935567" cy="79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12" name="Picture 2"/>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6201569" y="6259514"/>
            <a:ext cx="1092068"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13" name="Picture 2"/>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1754188" y="6211889"/>
            <a:ext cx="1950244" cy="6318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45" name="TextBox 44"/>
          <p:cNvSpPr txBox="1"/>
          <p:nvPr/>
        </p:nvSpPr>
        <p:spPr>
          <a:xfrm>
            <a:off x="0" y="6623655"/>
            <a:ext cx="673291" cy="246221"/>
          </a:xfrm>
          <a:prstGeom prst="rect">
            <a:avLst/>
          </a:prstGeom>
          <a:solidFill>
            <a:schemeClr val="accent4">
              <a:lumMod val="40000"/>
              <a:lumOff val="60000"/>
              <a:alpha val="30000"/>
            </a:schemeClr>
          </a:solidFill>
        </p:spPr>
        <p:txBody>
          <a:bodyPr wrap="square" rtlCol="0">
            <a:spAutoFit/>
          </a:bodyPr>
          <a:lstStyle/>
          <a:p>
            <a:r>
              <a:rPr lang="en-ZA" sz="1000" dirty="0" smtClean="0"/>
              <a:t>TiCoC</a:t>
            </a:r>
            <a:endParaRPr lang="en-ZA" sz="1000" dirty="0"/>
          </a:p>
        </p:txBody>
      </p:sp>
      <p:sp>
        <p:nvSpPr>
          <p:cNvPr id="46" name="TextBox 45"/>
          <p:cNvSpPr txBox="1"/>
          <p:nvPr/>
        </p:nvSpPr>
        <p:spPr>
          <a:xfrm>
            <a:off x="9344025" y="357187"/>
            <a:ext cx="561975" cy="400110"/>
          </a:xfrm>
          <a:prstGeom prst="rect">
            <a:avLst/>
          </a:prstGeom>
          <a:noFill/>
        </p:spPr>
        <p:txBody>
          <a:bodyPr wrap="square" rtlCol="0">
            <a:spAutoFit/>
          </a:bodyPr>
          <a:lstStyle/>
          <a:p>
            <a:r>
              <a:rPr lang="en-US" b="1" dirty="0" smtClean="0">
                <a:solidFill>
                  <a:schemeClr val="bg1"/>
                </a:solidFill>
                <a:latin typeface="Arial" pitchFamily="34" charset="0"/>
              </a:rPr>
              <a:t>46</a:t>
            </a:r>
            <a:endParaRPr lang="en-GB" b="1" dirty="0">
              <a:solidFill>
                <a:schemeClr val="bg1"/>
              </a:solidFill>
              <a:latin typeface="Arial" pitchFamily="34" charset="0"/>
            </a:endParaRPr>
          </a:p>
        </p:txBody>
      </p:sp>
    </p:spTree>
    <p:extLst>
      <p:ext uri="{BB962C8B-B14F-4D97-AF65-F5344CB8AC3E}">
        <p14:creationId xmlns="" xmlns:p14="http://schemas.microsoft.com/office/powerpoint/2010/main" val="2730792617"/>
      </p:ext>
    </p:extLst>
  </p:cSld>
  <p:clrMapOvr>
    <a:masterClrMapping/>
  </p:clrMapOvr>
  <p:transition spd="med">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a:off x="0" y="5847154"/>
            <a:ext cx="9906000" cy="11247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AFAFAF"/>
              </a:buClr>
              <a:buSzPct val="100000"/>
              <a:buFont typeface="Arial" pitchFamily="34" charset="0"/>
              <a:buNone/>
              <a:tabLst/>
            </a:pPr>
            <a:endParaRPr kumimoji="0" lang="en-GB" sz="24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endParaRPr>
          </a:p>
        </p:txBody>
      </p:sp>
      <p:sp>
        <p:nvSpPr>
          <p:cNvPr id="3" name="TextBox 2"/>
          <p:cNvSpPr txBox="1"/>
          <p:nvPr/>
        </p:nvSpPr>
        <p:spPr>
          <a:xfrm>
            <a:off x="1988671" y="4222744"/>
            <a:ext cx="7410823" cy="2302600"/>
          </a:xfrm>
          <a:prstGeom prst="rect">
            <a:avLst/>
          </a:prstGeom>
          <a:solidFill>
            <a:srgbClr val="F79646">
              <a:lumMod val="40000"/>
              <a:lumOff val="60000"/>
            </a:srgbClr>
          </a:solidFill>
        </p:spPr>
        <p:txBody>
          <a:bodyPr wrap="square" rtlCol="0" anchor="b" anchorCtr="1">
            <a:noAutofit/>
          </a:bodyPr>
          <a:lstStyle/>
          <a:p>
            <a:pPr defTabSz="914400" fontAlgn="auto">
              <a:spcBef>
                <a:spcPts val="0"/>
              </a:spcBef>
              <a:spcAft>
                <a:spcPts val="0"/>
              </a:spcAft>
              <a:defRPr/>
            </a:pPr>
            <a:r>
              <a:rPr lang="en-ZA" sz="1800" b="1" kern="0" dirty="0" smtClean="0">
                <a:solidFill>
                  <a:sysClr val="windowText" lastClr="000000"/>
                </a:solidFill>
                <a:latin typeface="Arial"/>
                <a:ea typeface="Arial Unicode MS"/>
                <a:cs typeface="Arial Unicode MS"/>
              </a:rPr>
              <a:t>Downstream Titanium Manufacturing Industry</a:t>
            </a:r>
            <a:endParaRPr lang="en-ZA" sz="1800" b="1" kern="0" dirty="0">
              <a:solidFill>
                <a:sysClr val="windowText" lastClr="000000"/>
              </a:solidFill>
              <a:latin typeface="Arial"/>
              <a:ea typeface="Arial Unicode MS"/>
              <a:cs typeface="Arial Unicode MS"/>
            </a:endParaRPr>
          </a:p>
        </p:txBody>
      </p:sp>
      <p:sp>
        <p:nvSpPr>
          <p:cNvPr id="4" name="TextBox 3"/>
          <p:cNvSpPr txBox="1"/>
          <p:nvPr/>
        </p:nvSpPr>
        <p:spPr>
          <a:xfrm>
            <a:off x="1988671" y="1177360"/>
            <a:ext cx="7410823" cy="2899712"/>
          </a:xfrm>
          <a:prstGeom prst="rect">
            <a:avLst/>
          </a:prstGeom>
          <a:solidFill>
            <a:srgbClr val="9BBB59">
              <a:lumMod val="60000"/>
              <a:lumOff val="40000"/>
            </a:srgbClr>
          </a:solidFill>
        </p:spPr>
        <p:txBody>
          <a:bodyPr wrap="square" rtlCol="0" anchor="t" anchorCtr="1">
            <a:noAutofit/>
          </a:bodyPr>
          <a:lstStyle/>
          <a:p>
            <a:pPr defTabSz="914400" fontAlgn="auto">
              <a:spcBef>
                <a:spcPts val="0"/>
              </a:spcBef>
              <a:spcAft>
                <a:spcPts val="0"/>
              </a:spcAft>
              <a:defRPr/>
            </a:pPr>
            <a:r>
              <a:rPr lang="en-ZA" sz="1800" b="1" kern="0" dirty="0" smtClean="0">
                <a:solidFill>
                  <a:sysClr val="windowText" lastClr="000000"/>
                </a:solidFill>
                <a:latin typeface="Arial"/>
                <a:ea typeface="Arial Unicode MS"/>
                <a:cs typeface="Arial Unicode MS"/>
              </a:rPr>
              <a:t>Primary Titanium Metal Industry</a:t>
            </a:r>
            <a:endParaRPr lang="en-ZA" sz="1800" b="1" kern="0" dirty="0">
              <a:solidFill>
                <a:sysClr val="windowText" lastClr="000000"/>
              </a:solidFill>
              <a:latin typeface="Arial"/>
              <a:ea typeface="Arial Unicode MS"/>
              <a:cs typeface="Arial Unicode MS"/>
            </a:endParaRPr>
          </a:p>
        </p:txBody>
      </p:sp>
      <p:sp>
        <p:nvSpPr>
          <p:cNvPr id="5" name="Rectangle 22"/>
          <p:cNvSpPr>
            <a:spLocks noChangeArrowheads="1"/>
          </p:cNvSpPr>
          <p:nvPr/>
        </p:nvSpPr>
        <p:spPr bwMode="auto">
          <a:xfrm>
            <a:off x="3740239" y="1494012"/>
            <a:ext cx="1560173" cy="1080120"/>
          </a:xfrm>
          <a:prstGeom prst="rect">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p>
            <a:pPr algn="ctr" defTabSz="914400" fontAlgn="auto">
              <a:spcBef>
                <a:spcPts val="0"/>
              </a:spcBef>
              <a:spcAft>
                <a:spcPts val="0"/>
              </a:spcAft>
            </a:pPr>
            <a:r>
              <a:rPr lang="en-US" sz="1300" b="1" dirty="0" smtClean="0">
                <a:solidFill>
                  <a:srgbClr val="000000"/>
                </a:solidFill>
                <a:latin typeface="Arial" pitchFamily="34" charset="0"/>
                <a:ea typeface="Arial Unicode MS"/>
              </a:rPr>
              <a:t>Titanium Metal Powder</a:t>
            </a:r>
          </a:p>
        </p:txBody>
      </p:sp>
      <p:sp>
        <p:nvSpPr>
          <p:cNvPr id="6" name="Rectangle 22"/>
          <p:cNvSpPr>
            <a:spLocks noChangeArrowheads="1"/>
          </p:cNvSpPr>
          <p:nvPr/>
        </p:nvSpPr>
        <p:spPr bwMode="auto">
          <a:xfrm>
            <a:off x="5733087" y="2419016"/>
            <a:ext cx="1560173" cy="1402459"/>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p>
            <a:pPr algn="ctr" defTabSz="914400" fontAlgn="auto">
              <a:spcBef>
                <a:spcPts val="0"/>
              </a:spcBef>
              <a:spcAft>
                <a:spcPts val="0"/>
              </a:spcAft>
            </a:pPr>
            <a:r>
              <a:rPr lang="en-US" sz="1300" b="1" dirty="0" smtClean="0">
                <a:solidFill>
                  <a:srgbClr val="000000"/>
                </a:solidFill>
                <a:ea typeface="Arial Unicode MS"/>
                <a:cs typeface="Arial Unicode MS"/>
              </a:rPr>
              <a:t>Titanium Mill Products</a:t>
            </a:r>
          </a:p>
          <a:p>
            <a:pPr algn="ctr" defTabSz="914400" fontAlgn="auto">
              <a:spcBef>
                <a:spcPts val="0"/>
              </a:spcBef>
              <a:spcAft>
                <a:spcPts val="0"/>
              </a:spcAft>
            </a:pPr>
            <a:endParaRPr lang="en-US" sz="1300" b="1" dirty="0" smtClean="0">
              <a:solidFill>
                <a:srgbClr val="000000"/>
              </a:solidFill>
              <a:ea typeface="Arial Unicode MS"/>
              <a:cs typeface="Arial Unicode MS"/>
            </a:endParaRPr>
          </a:p>
          <a:p>
            <a:pPr algn="ctr" defTabSz="914400" fontAlgn="auto">
              <a:spcBef>
                <a:spcPts val="0"/>
              </a:spcBef>
              <a:spcAft>
                <a:spcPts val="0"/>
              </a:spcAft>
            </a:pPr>
            <a:endParaRPr lang="en-US" sz="1300" b="1" dirty="0">
              <a:solidFill>
                <a:srgbClr val="000000"/>
              </a:solidFill>
              <a:ea typeface="Arial Unicode MS"/>
              <a:cs typeface="Arial Unicode MS"/>
            </a:endParaRPr>
          </a:p>
          <a:p>
            <a:pPr algn="ctr" defTabSz="914400" fontAlgn="auto">
              <a:spcBef>
                <a:spcPts val="0"/>
              </a:spcBef>
              <a:spcAft>
                <a:spcPts val="0"/>
              </a:spcAft>
            </a:pPr>
            <a:endParaRPr lang="en-US" sz="1300" b="1" dirty="0" smtClean="0">
              <a:solidFill>
                <a:srgbClr val="000000"/>
              </a:solidFill>
              <a:ea typeface="Arial Unicode MS"/>
              <a:cs typeface="Arial Unicode MS"/>
            </a:endParaRPr>
          </a:p>
        </p:txBody>
      </p:sp>
      <p:sp>
        <p:nvSpPr>
          <p:cNvPr id="7" name="Rectangle 22"/>
          <p:cNvSpPr>
            <a:spLocks noChangeArrowheads="1"/>
          </p:cNvSpPr>
          <p:nvPr/>
        </p:nvSpPr>
        <p:spPr bwMode="auto">
          <a:xfrm>
            <a:off x="3896256" y="4365104"/>
            <a:ext cx="1248139" cy="1296144"/>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p>
            <a:pPr algn="ctr" defTabSz="914400" fontAlgn="auto">
              <a:spcBef>
                <a:spcPts val="0"/>
              </a:spcBef>
              <a:spcAft>
                <a:spcPts val="0"/>
              </a:spcAft>
              <a:defRPr/>
            </a:pPr>
            <a:r>
              <a:rPr lang="en-US" sz="1300" b="1" kern="0" dirty="0" smtClean="0">
                <a:solidFill>
                  <a:srgbClr val="000000"/>
                </a:solidFill>
                <a:latin typeface="Arial" pitchFamily="34" charset="0"/>
                <a:ea typeface="Arial Unicode MS"/>
              </a:rPr>
              <a:t>Near-net &amp;</a:t>
            </a:r>
          </a:p>
          <a:p>
            <a:pPr algn="ctr" defTabSz="914400" fontAlgn="auto">
              <a:spcBef>
                <a:spcPts val="0"/>
              </a:spcBef>
              <a:spcAft>
                <a:spcPts val="0"/>
              </a:spcAft>
              <a:defRPr/>
            </a:pPr>
            <a:r>
              <a:rPr lang="en-US" sz="1300" b="1" kern="0" dirty="0" smtClean="0">
                <a:solidFill>
                  <a:srgbClr val="000000"/>
                </a:solidFill>
                <a:latin typeface="Arial" pitchFamily="34" charset="0"/>
                <a:ea typeface="Arial Unicode MS"/>
              </a:rPr>
              <a:t>Net Shape Products</a:t>
            </a:r>
          </a:p>
          <a:p>
            <a:pPr algn="ctr" defTabSz="914400" fontAlgn="auto">
              <a:spcBef>
                <a:spcPts val="0"/>
              </a:spcBef>
              <a:spcAft>
                <a:spcPts val="0"/>
              </a:spcAft>
              <a:defRPr/>
            </a:pPr>
            <a:endParaRPr lang="en-US" sz="1300" b="1" kern="0" dirty="0">
              <a:solidFill>
                <a:srgbClr val="000000"/>
              </a:solidFill>
              <a:ea typeface="Arial Unicode MS"/>
              <a:cs typeface="Arial Unicode MS"/>
            </a:endParaRPr>
          </a:p>
          <a:p>
            <a:pPr algn="ctr" defTabSz="914400" fontAlgn="auto">
              <a:spcBef>
                <a:spcPts val="0"/>
              </a:spcBef>
              <a:spcAft>
                <a:spcPts val="0"/>
              </a:spcAft>
              <a:defRPr/>
            </a:pPr>
            <a:endParaRPr lang="en-US" sz="1300" b="1" kern="0" dirty="0" smtClean="0">
              <a:solidFill>
                <a:srgbClr val="000000"/>
              </a:solidFill>
              <a:ea typeface="Arial Unicode MS"/>
              <a:cs typeface="Arial Unicode MS"/>
            </a:endParaRPr>
          </a:p>
        </p:txBody>
      </p:sp>
      <p:sp>
        <p:nvSpPr>
          <p:cNvPr id="8" name="TextBox 7"/>
          <p:cNvSpPr txBox="1"/>
          <p:nvPr/>
        </p:nvSpPr>
        <p:spPr>
          <a:xfrm>
            <a:off x="3860879" y="5061084"/>
            <a:ext cx="1560173" cy="600164"/>
          </a:xfrm>
          <a:prstGeom prst="rect">
            <a:avLst/>
          </a:prstGeom>
          <a:noFill/>
        </p:spPr>
        <p:txBody>
          <a:bodyPr wrap="square" rtlCol="0">
            <a:spAutoFit/>
          </a:bodyPr>
          <a:lstStyle/>
          <a:p>
            <a:pPr marL="171450" indent="-171450" defTabSz="914400" fontAlgn="auto">
              <a:spcBef>
                <a:spcPts val="0"/>
              </a:spcBef>
              <a:spcAft>
                <a:spcPts val="0"/>
              </a:spcAft>
              <a:buFont typeface="Arial" pitchFamily="34" charset="0"/>
              <a:buChar char="•"/>
            </a:pPr>
            <a:r>
              <a:rPr lang="en-ZA" sz="1100" dirty="0" smtClean="0">
                <a:solidFill>
                  <a:srgbClr val="000000"/>
                </a:solidFill>
                <a:latin typeface="Arial" pitchFamily="34" charset="0"/>
                <a:ea typeface="Arial Unicode MS"/>
              </a:rPr>
              <a:t>Metal Injection Moulding</a:t>
            </a:r>
          </a:p>
          <a:p>
            <a:pPr marL="171450" indent="-171450" defTabSz="914400" fontAlgn="auto">
              <a:spcBef>
                <a:spcPts val="0"/>
              </a:spcBef>
              <a:spcAft>
                <a:spcPts val="0"/>
              </a:spcAft>
              <a:buFont typeface="Arial" pitchFamily="34" charset="0"/>
              <a:buChar char="•"/>
            </a:pPr>
            <a:r>
              <a:rPr lang="en-ZA" sz="1100" dirty="0" smtClean="0">
                <a:solidFill>
                  <a:srgbClr val="000000"/>
                </a:solidFill>
                <a:latin typeface="Arial" pitchFamily="34" charset="0"/>
                <a:ea typeface="Arial Unicode MS"/>
              </a:rPr>
              <a:t>Press &amp; Sinter</a:t>
            </a:r>
            <a:endParaRPr lang="en-ZA" sz="1100" dirty="0">
              <a:solidFill>
                <a:srgbClr val="000000"/>
              </a:solidFill>
              <a:latin typeface="Arial" pitchFamily="34" charset="0"/>
              <a:ea typeface="Arial Unicode MS"/>
            </a:endParaRPr>
          </a:p>
        </p:txBody>
      </p:sp>
      <p:sp>
        <p:nvSpPr>
          <p:cNvPr id="9" name="TextBox 8"/>
          <p:cNvSpPr txBox="1"/>
          <p:nvPr/>
        </p:nvSpPr>
        <p:spPr>
          <a:xfrm>
            <a:off x="5577069" y="1655222"/>
            <a:ext cx="2128148" cy="261610"/>
          </a:xfrm>
          <a:prstGeom prst="rect">
            <a:avLst/>
          </a:prstGeom>
          <a:noFill/>
        </p:spPr>
        <p:txBody>
          <a:bodyPr wrap="square" rtlCol="0">
            <a:spAutoFit/>
          </a:bodyPr>
          <a:lstStyle/>
          <a:p>
            <a:pPr algn="ctr" defTabSz="914400" fontAlgn="auto">
              <a:spcBef>
                <a:spcPts val="0"/>
              </a:spcBef>
              <a:spcAft>
                <a:spcPts val="0"/>
              </a:spcAft>
            </a:pPr>
            <a:r>
              <a:rPr lang="en-ZA" sz="1100" b="1" dirty="0" smtClean="0">
                <a:solidFill>
                  <a:srgbClr val="000000"/>
                </a:solidFill>
                <a:latin typeface="Arial" pitchFamily="34" charset="0"/>
                <a:ea typeface="Arial Unicode MS"/>
              </a:rPr>
              <a:t>Powder consolidation</a:t>
            </a:r>
          </a:p>
        </p:txBody>
      </p:sp>
      <p:sp>
        <p:nvSpPr>
          <p:cNvPr id="10" name="Rectangle 22"/>
          <p:cNvSpPr>
            <a:spLocks noChangeArrowheads="1"/>
          </p:cNvSpPr>
          <p:nvPr/>
        </p:nvSpPr>
        <p:spPr bwMode="auto">
          <a:xfrm>
            <a:off x="428497" y="1494012"/>
            <a:ext cx="1248139" cy="1080120"/>
          </a:xfrm>
          <a:prstGeom prst="rect">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p>
            <a:pPr algn="ctr" defTabSz="914400" fontAlgn="auto">
              <a:spcBef>
                <a:spcPts val="0"/>
              </a:spcBef>
              <a:spcAft>
                <a:spcPts val="0"/>
              </a:spcAft>
            </a:pPr>
            <a:r>
              <a:rPr lang="en-US" sz="1300" b="1" dirty="0" smtClean="0">
                <a:solidFill>
                  <a:srgbClr val="000000"/>
                </a:solidFill>
                <a:latin typeface="Arial" pitchFamily="34" charset="0"/>
                <a:ea typeface="Arial Unicode MS"/>
              </a:rPr>
              <a:t>Titanium Mineral</a:t>
            </a:r>
            <a:endParaRPr lang="en-GB" sz="1200" b="1" dirty="0">
              <a:solidFill>
                <a:srgbClr val="000000"/>
              </a:solidFill>
              <a:latin typeface="Arial" pitchFamily="34" charset="0"/>
              <a:ea typeface="Arial Unicode MS"/>
            </a:endParaRPr>
          </a:p>
        </p:txBody>
      </p:sp>
      <p:cxnSp>
        <p:nvCxnSpPr>
          <p:cNvPr id="11" name="Straight Arrow Connector 10"/>
          <p:cNvCxnSpPr>
            <a:stCxn id="10" idx="3"/>
            <a:endCxn id="5" idx="1"/>
          </p:cNvCxnSpPr>
          <p:nvPr/>
        </p:nvCxnSpPr>
        <p:spPr>
          <a:xfrm>
            <a:off x="1676636" y="2034072"/>
            <a:ext cx="2063603" cy="0"/>
          </a:xfrm>
          <a:prstGeom prst="straightConnector1">
            <a:avLst/>
          </a:prstGeom>
          <a:noFill/>
          <a:ln w="25400" cap="flat" cmpd="sng" algn="ctr">
            <a:solidFill>
              <a:srgbClr val="4F81BD">
                <a:shade val="95000"/>
                <a:satMod val="105000"/>
              </a:srgbClr>
            </a:solidFill>
            <a:prstDash val="solid"/>
            <a:tailEnd type="arrow"/>
          </a:ln>
          <a:effectLst/>
        </p:spPr>
      </p:cxnSp>
      <p:cxnSp>
        <p:nvCxnSpPr>
          <p:cNvPr id="13" name="Elbow Connector 12"/>
          <p:cNvCxnSpPr>
            <a:stCxn id="5" idx="3"/>
          </p:cNvCxnSpPr>
          <p:nvPr/>
        </p:nvCxnSpPr>
        <p:spPr>
          <a:xfrm>
            <a:off x="5300412" y="2034072"/>
            <a:ext cx="1212761" cy="396000"/>
          </a:xfrm>
          <a:prstGeom prst="bentConnector2">
            <a:avLst/>
          </a:prstGeom>
          <a:noFill/>
          <a:ln w="25400" cap="flat" cmpd="sng" algn="ctr">
            <a:solidFill>
              <a:srgbClr val="4F81BD">
                <a:shade val="95000"/>
                <a:satMod val="105000"/>
              </a:srgbClr>
            </a:solidFill>
            <a:prstDash val="solid"/>
            <a:tailEnd type="arrow"/>
          </a:ln>
          <a:effectLst/>
        </p:spPr>
      </p:cxnSp>
      <p:sp>
        <p:nvSpPr>
          <p:cNvPr id="15" name="Rectangle 22"/>
          <p:cNvSpPr>
            <a:spLocks noChangeArrowheads="1"/>
          </p:cNvSpPr>
          <p:nvPr/>
        </p:nvSpPr>
        <p:spPr bwMode="auto">
          <a:xfrm>
            <a:off x="7683304" y="2420888"/>
            <a:ext cx="1560173" cy="792088"/>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p>
            <a:pPr algn="ctr" defTabSz="914400" fontAlgn="auto">
              <a:spcBef>
                <a:spcPts val="0"/>
              </a:spcBef>
              <a:spcAft>
                <a:spcPts val="0"/>
              </a:spcAft>
            </a:pPr>
            <a:r>
              <a:rPr lang="en-US" sz="1300" b="1" dirty="0" smtClean="0">
                <a:solidFill>
                  <a:srgbClr val="000000"/>
                </a:solidFill>
                <a:latin typeface="Arial" pitchFamily="34" charset="0"/>
                <a:ea typeface="Arial Unicode MS"/>
              </a:rPr>
              <a:t>Ferrotitanium</a:t>
            </a:r>
          </a:p>
        </p:txBody>
      </p:sp>
      <p:cxnSp>
        <p:nvCxnSpPr>
          <p:cNvPr id="16" name="Elbow Connector 15"/>
          <p:cNvCxnSpPr/>
          <p:nvPr/>
        </p:nvCxnSpPr>
        <p:spPr>
          <a:xfrm>
            <a:off x="6513173" y="2033198"/>
            <a:ext cx="1950000" cy="396000"/>
          </a:xfrm>
          <a:prstGeom prst="bentConnector2">
            <a:avLst/>
          </a:prstGeom>
          <a:noFill/>
          <a:ln w="25400" cap="flat" cmpd="sng" algn="ctr">
            <a:solidFill>
              <a:srgbClr val="4F81BD">
                <a:shade val="95000"/>
                <a:satMod val="105000"/>
              </a:srgbClr>
            </a:solidFill>
            <a:prstDash val="solid"/>
            <a:tailEnd type="arrow"/>
          </a:ln>
          <a:effectLst/>
        </p:spPr>
      </p:cxnSp>
      <p:sp>
        <p:nvSpPr>
          <p:cNvPr id="17" name="Rectangle 22"/>
          <p:cNvSpPr>
            <a:spLocks noChangeArrowheads="1"/>
          </p:cNvSpPr>
          <p:nvPr/>
        </p:nvSpPr>
        <p:spPr bwMode="auto">
          <a:xfrm>
            <a:off x="2144688" y="4365104"/>
            <a:ext cx="1560173" cy="1296144"/>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p>
            <a:pPr algn="ctr" defTabSz="914400" fontAlgn="auto">
              <a:spcBef>
                <a:spcPts val="0"/>
              </a:spcBef>
              <a:spcAft>
                <a:spcPts val="0"/>
              </a:spcAft>
              <a:defRPr/>
            </a:pPr>
            <a:r>
              <a:rPr lang="en-US" sz="1300" b="1" kern="0" dirty="0" smtClean="0">
                <a:solidFill>
                  <a:srgbClr val="000000"/>
                </a:solidFill>
                <a:latin typeface="Arial" pitchFamily="34" charset="0"/>
                <a:ea typeface="Arial Unicode MS"/>
              </a:rPr>
              <a:t>Additive Manufacturing Products</a:t>
            </a:r>
          </a:p>
          <a:p>
            <a:pPr algn="ctr" defTabSz="914400" fontAlgn="auto">
              <a:spcBef>
                <a:spcPts val="0"/>
              </a:spcBef>
              <a:spcAft>
                <a:spcPts val="0"/>
              </a:spcAft>
              <a:defRPr/>
            </a:pPr>
            <a:endParaRPr lang="en-US" sz="1300" b="1" kern="0" dirty="0">
              <a:solidFill>
                <a:srgbClr val="000000"/>
              </a:solidFill>
              <a:ea typeface="Arial Unicode MS"/>
              <a:cs typeface="Arial Unicode MS"/>
            </a:endParaRPr>
          </a:p>
          <a:p>
            <a:pPr algn="ctr" defTabSz="914400" fontAlgn="auto">
              <a:spcBef>
                <a:spcPts val="0"/>
              </a:spcBef>
              <a:spcAft>
                <a:spcPts val="0"/>
              </a:spcAft>
              <a:defRPr/>
            </a:pPr>
            <a:endParaRPr lang="en-US" sz="1300" b="1" kern="0" dirty="0" smtClean="0">
              <a:solidFill>
                <a:srgbClr val="000000"/>
              </a:solidFill>
              <a:ea typeface="Arial Unicode MS"/>
              <a:cs typeface="Arial Unicode MS"/>
            </a:endParaRPr>
          </a:p>
        </p:txBody>
      </p:sp>
      <p:sp>
        <p:nvSpPr>
          <p:cNvPr id="18" name="Rectangle 22"/>
          <p:cNvSpPr>
            <a:spLocks noChangeArrowheads="1"/>
          </p:cNvSpPr>
          <p:nvPr/>
        </p:nvSpPr>
        <p:spPr bwMode="auto">
          <a:xfrm>
            <a:off x="7986494" y="4365104"/>
            <a:ext cx="978735" cy="1296144"/>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p>
            <a:pPr algn="ctr" defTabSz="914400" fontAlgn="auto">
              <a:spcBef>
                <a:spcPts val="0"/>
              </a:spcBef>
              <a:spcAft>
                <a:spcPts val="0"/>
              </a:spcAft>
              <a:defRPr/>
            </a:pPr>
            <a:r>
              <a:rPr lang="en-US" sz="1300" b="1" kern="0" dirty="0" smtClean="0">
                <a:solidFill>
                  <a:srgbClr val="000000"/>
                </a:solidFill>
                <a:latin typeface="Arial" pitchFamily="34" charset="0"/>
                <a:ea typeface="Arial Unicode MS"/>
              </a:rPr>
              <a:t>Steel</a:t>
            </a:r>
          </a:p>
          <a:p>
            <a:pPr algn="ctr" defTabSz="914400" fontAlgn="auto">
              <a:spcBef>
                <a:spcPts val="0"/>
              </a:spcBef>
              <a:spcAft>
                <a:spcPts val="0"/>
              </a:spcAft>
              <a:defRPr/>
            </a:pPr>
            <a:r>
              <a:rPr lang="en-US" sz="1300" b="1" kern="0" dirty="0" smtClean="0">
                <a:solidFill>
                  <a:srgbClr val="000000"/>
                </a:solidFill>
                <a:latin typeface="Arial" pitchFamily="34" charset="0"/>
                <a:ea typeface="Arial Unicode MS"/>
              </a:rPr>
              <a:t>Making</a:t>
            </a:r>
          </a:p>
        </p:txBody>
      </p:sp>
      <p:cxnSp>
        <p:nvCxnSpPr>
          <p:cNvPr id="19" name="Straight Arrow Connector 18"/>
          <p:cNvCxnSpPr/>
          <p:nvPr/>
        </p:nvCxnSpPr>
        <p:spPr>
          <a:xfrm>
            <a:off x="8463390" y="3230410"/>
            <a:ext cx="0" cy="1134694"/>
          </a:xfrm>
          <a:prstGeom prst="straightConnector1">
            <a:avLst/>
          </a:prstGeom>
          <a:noFill/>
          <a:ln w="25400" cap="flat" cmpd="sng" algn="ctr">
            <a:solidFill>
              <a:srgbClr val="4F81BD">
                <a:shade val="95000"/>
                <a:satMod val="105000"/>
              </a:srgbClr>
            </a:solidFill>
            <a:prstDash val="solid"/>
            <a:tailEnd type="arrow"/>
          </a:ln>
          <a:effectLst/>
        </p:spPr>
      </p:cxnSp>
      <p:sp>
        <p:nvSpPr>
          <p:cNvPr id="20" name="Rectangle 22"/>
          <p:cNvSpPr>
            <a:spLocks noChangeArrowheads="1"/>
          </p:cNvSpPr>
          <p:nvPr/>
        </p:nvSpPr>
        <p:spPr bwMode="auto">
          <a:xfrm>
            <a:off x="6747199" y="4365104"/>
            <a:ext cx="1014113" cy="1296144"/>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p>
            <a:pPr algn="ctr" defTabSz="914400" fontAlgn="auto">
              <a:spcBef>
                <a:spcPts val="0"/>
              </a:spcBef>
              <a:spcAft>
                <a:spcPts val="0"/>
              </a:spcAft>
              <a:defRPr/>
            </a:pPr>
            <a:r>
              <a:rPr lang="en-US" sz="1300" b="1" kern="0" dirty="0" smtClean="0">
                <a:solidFill>
                  <a:srgbClr val="000000"/>
                </a:solidFill>
                <a:latin typeface="Arial" pitchFamily="34" charset="0"/>
                <a:ea typeface="Arial Unicode MS"/>
              </a:rPr>
              <a:t>Cast</a:t>
            </a:r>
          </a:p>
          <a:p>
            <a:pPr algn="ctr" defTabSz="914400" fontAlgn="auto">
              <a:spcBef>
                <a:spcPts val="0"/>
              </a:spcBef>
              <a:spcAft>
                <a:spcPts val="0"/>
              </a:spcAft>
              <a:defRPr/>
            </a:pPr>
            <a:r>
              <a:rPr lang="en-US" sz="1300" b="1" kern="0" dirty="0" smtClean="0">
                <a:solidFill>
                  <a:srgbClr val="000000"/>
                </a:solidFill>
                <a:latin typeface="Arial" pitchFamily="34" charset="0"/>
                <a:ea typeface="Arial Unicode MS"/>
              </a:rPr>
              <a:t>Products</a:t>
            </a:r>
          </a:p>
          <a:p>
            <a:pPr algn="ctr" defTabSz="914400" fontAlgn="auto">
              <a:spcBef>
                <a:spcPts val="0"/>
              </a:spcBef>
              <a:spcAft>
                <a:spcPts val="0"/>
              </a:spcAft>
              <a:defRPr/>
            </a:pPr>
            <a:endParaRPr lang="en-US" sz="1300" b="1" kern="0" dirty="0">
              <a:solidFill>
                <a:srgbClr val="000000"/>
              </a:solidFill>
              <a:ea typeface="Arial Unicode MS"/>
              <a:cs typeface="Arial Unicode MS"/>
            </a:endParaRPr>
          </a:p>
          <a:p>
            <a:pPr algn="ctr" defTabSz="914400" fontAlgn="auto">
              <a:spcBef>
                <a:spcPts val="0"/>
              </a:spcBef>
              <a:spcAft>
                <a:spcPts val="0"/>
              </a:spcAft>
              <a:defRPr/>
            </a:pPr>
            <a:endParaRPr lang="en-US" sz="1300" b="1" kern="0" dirty="0" smtClean="0">
              <a:solidFill>
                <a:srgbClr val="000000"/>
              </a:solidFill>
              <a:ea typeface="Arial Unicode MS"/>
              <a:cs typeface="Arial Unicode MS"/>
            </a:endParaRPr>
          </a:p>
          <a:p>
            <a:pPr algn="ctr" defTabSz="914400" fontAlgn="auto">
              <a:spcBef>
                <a:spcPts val="0"/>
              </a:spcBef>
              <a:spcAft>
                <a:spcPts val="0"/>
              </a:spcAft>
              <a:defRPr/>
            </a:pPr>
            <a:endParaRPr lang="en-US" sz="1300" b="1" kern="0" dirty="0" smtClean="0">
              <a:solidFill>
                <a:srgbClr val="000000"/>
              </a:solidFill>
              <a:ea typeface="Arial Unicode MS"/>
              <a:cs typeface="Arial Unicode MS"/>
            </a:endParaRPr>
          </a:p>
        </p:txBody>
      </p:sp>
      <p:sp>
        <p:nvSpPr>
          <p:cNvPr id="21" name="Rectangle 22"/>
          <p:cNvSpPr>
            <a:spLocks noChangeArrowheads="1"/>
          </p:cNvSpPr>
          <p:nvPr/>
        </p:nvSpPr>
        <p:spPr bwMode="auto">
          <a:xfrm>
            <a:off x="5360732" y="4365104"/>
            <a:ext cx="1170130" cy="1296144"/>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p>
            <a:pPr algn="ctr" defTabSz="914400" fontAlgn="auto">
              <a:spcBef>
                <a:spcPts val="0"/>
              </a:spcBef>
              <a:spcAft>
                <a:spcPts val="0"/>
              </a:spcAft>
              <a:defRPr/>
            </a:pPr>
            <a:r>
              <a:rPr lang="en-US" sz="1300" b="1" kern="0" dirty="0" smtClean="0">
                <a:solidFill>
                  <a:srgbClr val="000000"/>
                </a:solidFill>
                <a:latin typeface="Arial" pitchFamily="34" charset="0"/>
                <a:ea typeface="Arial Unicode MS"/>
              </a:rPr>
              <a:t>Fabricated Products</a:t>
            </a:r>
          </a:p>
          <a:p>
            <a:pPr algn="ctr" defTabSz="914400" fontAlgn="auto">
              <a:spcBef>
                <a:spcPts val="0"/>
              </a:spcBef>
              <a:spcAft>
                <a:spcPts val="0"/>
              </a:spcAft>
              <a:defRPr/>
            </a:pPr>
            <a:endParaRPr lang="en-US" sz="1300" b="1" kern="0" dirty="0" smtClean="0">
              <a:solidFill>
                <a:srgbClr val="000000"/>
              </a:solidFill>
              <a:ea typeface="Arial Unicode MS"/>
              <a:cs typeface="Arial Unicode MS"/>
            </a:endParaRPr>
          </a:p>
          <a:p>
            <a:pPr algn="ctr" defTabSz="914400" fontAlgn="auto">
              <a:spcBef>
                <a:spcPts val="0"/>
              </a:spcBef>
              <a:spcAft>
                <a:spcPts val="0"/>
              </a:spcAft>
              <a:defRPr/>
            </a:pPr>
            <a:endParaRPr lang="en-US" sz="1300" b="1" kern="0" dirty="0">
              <a:solidFill>
                <a:srgbClr val="000000"/>
              </a:solidFill>
              <a:ea typeface="Arial Unicode MS"/>
              <a:cs typeface="Arial Unicode MS"/>
            </a:endParaRPr>
          </a:p>
          <a:p>
            <a:pPr algn="ctr" defTabSz="914400" fontAlgn="auto">
              <a:spcBef>
                <a:spcPts val="0"/>
              </a:spcBef>
              <a:spcAft>
                <a:spcPts val="0"/>
              </a:spcAft>
              <a:defRPr/>
            </a:pPr>
            <a:endParaRPr lang="en-US" sz="1300" b="1" kern="0" dirty="0">
              <a:solidFill>
                <a:srgbClr val="000000"/>
              </a:solidFill>
              <a:ea typeface="Arial Unicode MS"/>
              <a:cs typeface="Arial Unicode MS"/>
            </a:endParaRPr>
          </a:p>
        </p:txBody>
      </p:sp>
      <p:sp>
        <p:nvSpPr>
          <p:cNvPr id="22" name="TextBox 21"/>
          <p:cNvSpPr txBox="1"/>
          <p:nvPr/>
        </p:nvSpPr>
        <p:spPr>
          <a:xfrm>
            <a:off x="5360732" y="4957496"/>
            <a:ext cx="1170130" cy="600164"/>
          </a:xfrm>
          <a:prstGeom prst="rect">
            <a:avLst/>
          </a:prstGeom>
          <a:noFill/>
        </p:spPr>
        <p:txBody>
          <a:bodyPr wrap="square" rtlCol="0">
            <a:spAutoFit/>
          </a:bodyPr>
          <a:lstStyle/>
          <a:p>
            <a:pPr marL="171450" indent="-171450" defTabSz="914400" fontAlgn="auto">
              <a:spcBef>
                <a:spcPts val="0"/>
              </a:spcBef>
              <a:spcAft>
                <a:spcPts val="0"/>
              </a:spcAft>
              <a:buFont typeface="Arial" pitchFamily="34" charset="0"/>
              <a:buChar char="•"/>
            </a:pPr>
            <a:r>
              <a:rPr lang="en-ZA" sz="1100" dirty="0" smtClean="0">
                <a:solidFill>
                  <a:srgbClr val="000000"/>
                </a:solidFill>
                <a:latin typeface="Arial" pitchFamily="34" charset="0"/>
                <a:ea typeface="Arial Unicode MS"/>
              </a:rPr>
              <a:t>Forming</a:t>
            </a:r>
          </a:p>
          <a:p>
            <a:pPr marL="171450" indent="-171450" defTabSz="914400" fontAlgn="auto">
              <a:spcBef>
                <a:spcPts val="0"/>
              </a:spcBef>
              <a:spcAft>
                <a:spcPts val="0"/>
              </a:spcAft>
              <a:buFont typeface="Arial" pitchFamily="34" charset="0"/>
              <a:buChar char="•"/>
            </a:pPr>
            <a:r>
              <a:rPr lang="en-ZA" sz="1100" dirty="0" smtClean="0">
                <a:solidFill>
                  <a:srgbClr val="000000"/>
                </a:solidFill>
                <a:latin typeface="Arial" pitchFamily="34" charset="0"/>
                <a:ea typeface="Arial Unicode MS"/>
              </a:rPr>
              <a:t>Machining</a:t>
            </a:r>
          </a:p>
          <a:p>
            <a:pPr marL="171450" indent="-171450" defTabSz="914400" fontAlgn="auto">
              <a:spcBef>
                <a:spcPts val="0"/>
              </a:spcBef>
              <a:spcAft>
                <a:spcPts val="0"/>
              </a:spcAft>
              <a:buFont typeface="Arial" pitchFamily="34" charset="0"/>
              <a:buChar char="•"/>
            </a:pPr>
            <a:r>
              <a:rPr lang="en-ZA" sz="1100" dirty="0" smtClean="0">
                <a:solidFill>
                  <a:srgbClr val="000000"/>
                </a:solidFill>
                <a:latin typeface="Arial" pitchFamily="34" charset="0"/>
                <a:ea typeface="Arial Unicode MS"/>
              </a:rPr>
              <a:t>Joining</a:t>
            </a:r>
            <a:endParaRPr lang="en-ZA" sz="1100" dirty="0">
              <a:solidFill>
                <a:srgbClr val="000000"/>
              </a:solidFill>
              <a:latin typeface="Arial" pitchFamily="34" charset="0"/>
              <a:ea typeface="Arial Unicode MS"/>
            </a:endParaRPr>
          </a:p>
        </p:txBody>
      </p:sp>
      <p:sp>
        <p:nvSpPr>
          <p:cNvPr id="23" name="TextBox 22"/>
          <p:cNvSpPr txBox="1"/>
          <p:nvPr/>
        </p:nvSpPr>
        <p:spPr>
          <a:xfrm>
            <a:off x="2378714" y="5085184"/>
            <a:ext cx="1092121" cy="600164"/>
          </a:xfrm>
          <a:prstGeom prst="rect">
            <a:avLst/>
          </a:prstGeom>
          <a:noFill/>
        </p:spPr>
        <p:txBody>
          <a:bodyPr wrap="square" rtlCol="0">
            <a:spAutoFit/>
          </a:bodyPr>
          <a:lstStyle/>
          <a:p>
            <a:pPr marL="171450" indent="-171450" defTabSz="914400" fontAlgn="auto">
              <a:spcBef>
                <a:spcPts val="0"/>
              </a:spcBef>
              <a:spcAft>
                <a:spcPts val="0"/>
              </a:spcAft>
              <a:buFont typeface="Arial" pitchFamily="34" charset="0"/>
              <a:buChar char="•"/>
            </a:pPr>
            <a:r>
              <a:rPr lang="en-ZA" sz="1100" dirty="0" smtClean="0">
                <a:solidFill>
                  <a:srgbClr val="000000"/>
                </a:solidFill>
                <a:latin typeface="Arial" pitchFamily="34" charset="0"/>
                <a:ea typeface="Arial Unicode MS"/>
              </a:rPr>
              <a:t>Aeroswift</a:t>
            </a:r>
          </a:p>
          <a:p>
            <a:pPr marL="171450" indent="-171450" defTabSz="914400" fontAlgn="auto">
              <a:spcBef>
                <a:spcPts val="0"/>
              </a:spcBef>
              <a:spcAft>
                <a:spcPts val="0"/>
              </a:spcAft>
              <a:buFont typeface="Arial" pitchFamily="34" charset="0"/>
              <a:buChar char="•"/>
            </a:pPr>
            <a:r>
              <a:rPr lang="en-ZA" sz="1100" dirty="0" smtClean="0">
                <a:solidFill>
                  <a:srgbClr val="000000"/>
                </a:solidFill>
                <a:latin typeface="Arial" pitchFamily="34" charset="0"/>
                <a:ea typeface="Arial Unicode MS"/>
              </a:rPr>
              <a:t>Umuvi</a:t>
            </a:r>
          </a:p>
          <a:p>
            <a:pPr marL="171450" indent="-171450" defTabSz="914400" fontAlgn="auto">
              <a:spcBef>
                <a:spcPts val="0"/>
              </a:spcBef>
              <a:spcAft>
                <a:spcPts val="0"/>
              </a:spcAft>
              <a:buFont typeface="Arial" pitchFamily="34" charset="0"/>
              <a:buChar char="•"/>
            </a:pPr>
            <a:r>
              <a:rPr lang="en-ZA" sz="1100" dirty="0" smtClean="0">
                <a:solidFill>
                  <a:srgbClr val="000000"/>
                </a:solidFill>
                <a:latin typeface="Arial" pitchFamily="34" charset="0"/>
                <a:ea typeface="Arial Unicode MS"/>
              </a:rPr>
              <a:t>Medical</a:t>
            </a:r>
            <a:endParaRPr lang="en-ZA" sz="1100" dirty="0">
              <a:solidFill>
                <a:srgbClr val="000000"/>
              </a:solidFill>
              <a:latin typeface="Arial" pitchFamily="34" charset="0"/>
              <a:ea typeface="Arial Unicode MS"/>
            </a:endParaRPr>
          </a:p>
        </p:txBody>
      </p:sp>
      <p:sp>
        <p:nvSpPr>
          <p:cNvPr id="24" name="TextBox 23"/>
          <p:cNvSpPr txBox="1"/>
          <p:nvPr/>
        </p:nvSpPr>
        <p:spPr>
          <a:xfrm>
            <a:off x="6123130" y="2954957"/>
            <a:ext cx="808134" cy="600164"/>
          </a:xfrm>
          <a:prstGeom prst="rect">
            <a:avLst/>
          </a:prstGeom>
          <a:noFill/>
        </p:spPr>
        <p:txBody>
          <a:bodyPr wrap="square" rtlCol="0">
            <a:spAutoFit/>
          </a:bodyPr>
          <a:lstStyle/>
          <a:p>
            <a:pPr marL="171450" indent="-171450" defTabSz="914400" fontAlgn="auto">
              <a:spcBef>
                <a:spcPts val="0"/>
              </a:spcBef>
              <a:spcAft>
                <a:spcPts val="0"/>
              </a:spcAft>
              <a:buFont typeface="Arial" pitchFamily="34" charset="0"/>
              <a:buChar char="•"/>
            </a:pPr>
            <a:r>
              <a:rPr lang="en-ZA" sz="1100" dirty="0" smtClean="0">
                <a:solidFill>
                  <a:srgbClr val="000000"/>
                </a:solidFill>
                <a:latin typeface="Arial" pitchFamily="34" charset="0"/>
                <a:ea typeface="Arial Unicode MS"/>
              </a:rPr>
              <a:t>Bar</a:t>
            </a:r>
          </a:p>
          <a:p>
            <a:pPr marL="171450" indent="-171450" defTabSz="914400" fontAlgn="auto">
              <a:spcBef>
                <a:spcPts val="0"/>
              </a:spcBef>
              <a:spcAft>
                <a:spcPts val="0"/>
              </a:spcAft>
              <a:buFont typeface="Arial" pitchFamily="34" charset="0"/>
              <a:buChar char="•"/>
            </a:pPr>
            <a:r>
              <a:rPr lang="en-ZA" sz="1100" dirty="0" smtClean="0">
                <a:solidFill>
                  <a:srgbClr val="000000"/>
                </a:solidFill>
                <a:latin typeface="Arial" pitchFamily="34" charset="0"/>
                <a:ea typeface="Arial Unicode MS"/>
              </a:rPr>
              <a:t>Sheet</a:t>
            </a:r>
          </a:p>
          <a:p>
            <a:pPr marL="171450" indent="-171450" defTabSz="914400" fontAlgn="auto">
              <a:spcBef>
                <a:spcPts val="0"/>
              </a:spcBef>
              <a:spcAft>
                <a:spcPts val="0"/>
              </a:spcAft>
              <a:buFont typeface="Arial" pitchFamily="34" charset="0"/>
              <a:buChar char="•"/>
            </a:pPr>
            <a:r>
              <a:rPr lang="en-ZA" sz="1100" dirty="0" smtClean="0">
                <a:solidFill>
                  <a:srgbClr val="000000"/>
                </a:solidFill>
                <a:latin typeface="Arial" pitchFamily="34" charset="0"/>
                <a:ea typeface="Arial Unicode MS"/>
              </a:rPr>
              <a:t>Tube</a:t>
            </a:r>
            <a:endParaRPr lang="en-ZA" sz="1100" dirty="0">
              <a:solidFill>
                <a:srgbClr val="000000"/>
              </a:solidFill>
              <a:latin typeface="Arial" pitchFamily="34" charset="0"/>
              <a:ea typeface="Arial Unicode MS"/>
            </a:endParaRPr>
          </a:p>
        </p:txBody>
      </p:sp>
      <p:cxnSp>
        <p:nvCxnSpPr>
          <p:cNvPr id="25" name="Straight Arrow Connector 24"/>
          <p:cNvCxnSpPr/>
          <p:nvPr/>
        </p:nvCxnSpPr>
        <p:spPr>
          <a:xfrm>
            <a:off x="4520326" y="2588998"/>
            <a:ext cx="1" cy="1776106"/>
          </a:xfrm>
          <a:prstGeom prst="straightConnector1">
            <a:avLst/>
          </a:prstGeom>
          <a:noFill/>
          <a:ln w="25400" cap="flat" cmpd="sng" algn="ctr">
            <a:solidFill>
              <a:srgbClr val="4F81BD">
                <a:shade val="95000"/>
                <a:satMod val="105000"/>
              </a:srgbClr>
            </a:solidFill>
            <a:prstDash val="solid"/>
            <a:tailEnd type="arrow"/>
          </a:ln>
          <a:effectLst/>
        </p:spPr>
      </p:cxnSp>
      <p:cxnSp>
        <p:nvCxnSpPr>
          <p:cNvPr id="26" name="Straight Arrow Connector 25"/>
          <p:cNvCxnSpPr/>
          <p:nvPr/>
        </p:nvCxnSpPr>
        <p:spPr>
          <a:xfrm>
            <a:off x="2959112" y="3072896"/>
            <a:ext cx="0" cy="1292208"/>
          </a:xfrm>
          <a:prstGeom prst="straightConnector1">
            <a:avLst/>
          </a:prstGeom>
          <a:noFill/>
          <a:ln w="25400" cap="flat" cmpd="sng" algn="ctr">
            <a:solidFill>
              <a:srgbClr val="4F81BD">
                <a:shade val="95000"/>
                <a:satMod val="105000"/>
              </a:srgbClr>
            </a:solidFill>
            <a:prstDash val="solid"/>
            <a:tailEnd type="arrow"/>
          </a:ln>
          <a:effectLst/>
        </p:spPr>
      </p:cxnSp>
      <p:cxnSp>
        <p:nvCxnSpPr>
          <p:cNvPr id="27" name="Straight Connector 26"/>
          <p:cNvCxnSpPr/>
          <p:nvPr/>
        </p:nvCxnSpPr>
        <p:spPr bwMode="auto">
          <a:xfrm rot="5400000">
            <a:off x="3734948" y="2297124"/>
            <a:ext cx="0" cy="1560000"/>
          </a:xfrm>
          <a:prstGeom prst="line">
            <a:avLst/>
          </a:prstGeom>
          <a:solidFill>
            <a:srgbClr val="00B8FF"/>
          </a:solidFill>
          <a:ln w="25400" cap="flat" cmpd="sng" algn="ctr">
            <a:solidFill>
              <a:srgbClr val="0070C0"/>
            </a:solidFill>
            <a:prstDash val="solid"/>
            <a:round/>
            <a:headEnd type="none" w="med" len="med"/>
            <a:tailEnd type="none" w="med" len="med"/>
          </a:ln>
          <a:effectLst/>
        </p:spPr>
      </p:cxnSp>
      <p:cxnSp>
        <p:nvCxnSpPr>
          <p:cNvPr id="28" name="Straight Connector 27"/>
          <p:cNvCxnSpPr/>
          <p:nvPr/>
        </p:nvCxnSpPr>
        <p:spPr bwMode="auto">
          <a:xfrm rot="5400000">
            <a:off x="6591251" y="3436744"/>
            <a:ext cx="0" cy="1248000"/>
          </a:xfrm>
          <a:prstGeom prst="line">
            <a:avLst/>
          </a:prstGeom>
          <a:solidFill>
            <a:srgbClr val="00B8FF"/>
          </a:solidFill>
          <a:ln w="25400" cap="flat" cmpd="sng" algn="ctr">
            <a:solidFill>
              <a:srgbClr val="0070C0"/>
            </a:solidFill>
            <a:prstDash val="solid"/>
            <a:round/>
            <a:headEnd type="none" w="med" len="med"/>
            <a:tailEnd type="none" w="med" len="med"/>
          </a:ln>
          <a:effectLst/>
        </p:spPr>
      </p:cxnSp>
      <p:cxnSp>
        <p:nvCxnSpPr>
          <p:cNvPr id="29" name="Straight Arrow Connector 28"/>
          <p:cNvCxnSpPr/>
          <p:nvPr/>
        </p:nvCxnSpPr>
        <p:spPr>
          <a:xfrm rot="5400000">
            <a:off x="5805113" y="4218960"/>
            <a:ext cx="324000" cy="0"/>
          </a:xfrm>
          <a:prstGeom prst="straightConnector1">
            <a:avLst/>
          </a:prstGeom>
          <a:noFill/>
          <a:ln w="25400" cap="flat" cmpd="sng" algn="ctr">
            <a:solidFill>
              <a:srgbClr val="4F81BD">
                <a:shade val="95000"/>
                <a:satMod val="105000"/>
              </a:srgbClr>
            </a:solidFill>
            <a:prstDash val="solid"/>
            <a:tailEnd type="arrow"/>
          </a:ln>
          <a:effectLst/>
        </p:spPr>
      </p:cxnSp>
      <p:cxnSp>
        <p:nvCxnSpPr>
          <p:cNvPr id="30" name="Straight Arrow Connector 29"/>
          <p:cNvCxnSpPr/>
          <p:nvPr/>
        </p:nvCxnSpPr>
        <p:spPr>
          <a:xfrm rot="5400000">
            <a:off x="7043143" y="4222744"/>
            <a:ext cx="324000" cy="0"/>
          </a:xfrm>
          <a:prstGeom prst="straightConnector1">
            <a:avLst/>
          </a:prstGeom>
          <a:noFill/>
          <a:ln w="25400" cap="flat" cmpd="sng" algn="ctr">
            <a:solidFill>
              <a:srgbClr val="4F81BD">
                <a:shade val="95000"/>
                <a:satMod val="105000"/>
              </a:srgbClr>
            </a:solidFill>
            <a:prstDash val="solid"/>
            <a:tailEnd type="arrow"/>
          </a:ln>
          <a:effectLst/>
        </p:spPr>
      </p:cxnSp>
      <p:cxnSp>
        <p:nvCxnSpPr>
          <p:cNvPr id="31" name="Straight Connector 30"/>
          <p:cNvCxnSpPr/>
          <p:nvPr/>
        </p:nvCxnSpPr>
        <p:spPr bwMode="auto">
          <a:xfrm>
            <a:off x="6513173" y="3821474"/>
            <a:ext cx="0" cy="235486"/>
          </a:xfrm>
          <a:prstGeom prst="line">
            <a:avLst/>
          </a:prstGeom>
          <a:solidFill>
            <a:srgbClr val="00B8FF"/>
          </a:solidFill>
          <a:ln w="25400" cap="flat" cmpd="sng" algn="ctr">
            <a:solidFill>
              <a:srgbClr val="0070C0"/>
            </a:solidFill>
            <a:prstDash val="solid"/>
            <a:round/>
            <a:headEnd type="none" w="med" len="med"/>
            <a:tailEnd type="none" w="med" len="med"/>
          </a:ln>
          <a:effectLst/>
        </p:spPr>
      </p:cxnSp>
      <p:sp>
        <p:nvSpPr>
          <p:cNvPr id="32" name="TextBox 31"/>
          <p:cNvSpPr txBox="1"/>
          <p:nvPr/>
        </p:nvSpPr>
        <p:spPr>
          <a:xfrm>
            <a:off x="6648994" y="4909981"/>
            <a:ext cx="1268335" cy="600164"/>
          </a:xfrm>
          <a:prstGeom prst="rect">
            <a:avLst/>
          </a:prstGeom>
          <a:noFill/>
        </p:spPr>
        <p:txBody>
          <a:bodyPr wrap="square" rtlCol="0">
            <a:spAutoFit/>
          </a:bodyPr>
          <a:lstStyle/>
          <a:p>
            <a:pPr marL="171450" indent="-171450" defTabSz="914400" fontAlgn="auto">
              <a:spcBef>
                <a:spcPts val="0"/>
              </a:spcBef>
              <a:spcAft>
                <a:spcPts val="0"/>
              </a:spcAft>
              <a:buFont typeface="Arial" pitchFamily="34" charset="0"/>
              <a:buChar char="•"/>
            </a:pPr>
            <a:r>
              <a:rPr lang="en-ZA" sz="1100" dirty="0" smtClean="0">
                <a:solidFill>
                  <a:srgbClr val="000000"/>
                </a:solidFill>
                <a:latin typeface="Arial" pitchFamily="34" charset="0"/>
                <a:ea typeface="Arial Unicode MS"/>
              </a:rPr>
              <a:t>Crucible melting</a:t>
            </a:r>
          </a:p>
          <a:p>
            <a:pPr marL="171450" indent="-171450" defTabSz="914400" fontAlgn="auto">
              <a:spcBef>
                <a:spcPts val="0"/>
              </a:spcBef>
              <a:spcAft>
                <a:spcPts val="0"/>
              </a:spcAft>
              <a:buFont typeface="Arial" pitchFamily="34" charset="0"/>
              <a:buChar char="•"/>
            </a:pPr>
            <a:r>
              <a:rPr lang="en-ZA" sz="1100" dirty="0" smtClean="0">
                <a:solidFill>
                  <a:srgbClr val="000000"/>
                </a:solidFill>
                <a:latin typeface="Arial" pitchFamily="34" charset="0"/>
                <a:ea typeface="Arial Unicode MS"/>
              </a:rPr>
              <a:t>Skull melting</a:t>
            </a:r>
          </a:p>
        </p:txBody>
      </p:sp>
      <p:sp>
        <p:nvSpPr>
          <p:cNvPr id="33" name="TextBox 32"/>
          <p:cNvSpPr txBox="1"/>
          <p:nvPr/>
        </p:nvSpPr>
        <p:spPr>
          <a:xfrm>
            <a:off x="2570609" y="2843605"/>
            <a:ext cx="2128148" cy="261610"/>
          </a:xfrm>
          <a:prstGeom prst="rect">
            <a:avLst/>
          </a:prstGeom>
          <a:noFill/>
        </p:spPr>
        <p:txBody>
          <a:bodyPr wrap="square" rtlCol="0">
            <a:spAutoFit/>
          </a:bodyPr>
          <a:lstStyle/>
          <a:p>
            <a:pPr algn="ctr" defTabSz="914400" fontAlgn="auto">
              <a:spcBef>
                <a:spcPts val="0"/>
              </a:spcBef>
              <a:spcAft>
                <a:spcPts val="0"/>
              </a:spcAft>
            </a:pPr>
            <a:r>
              <a:rPr lang="en-ZA" sz="1100" b="1" dirty="0" smtClean="0">
                <a:solidFill>
                  <a:srgbClr val="000000"/>
                </a:solidFill>
                <a:latin typeface="Arial" pitchFamily="34" charset="0"/>
                <a:ea typeface="Arial Unicode MS"/>
              </a:rPr>
              <a:t>Powder spheroidisation</a:t>
            </a:r>
          </a:p>
        </p:txBody>
      </p:sp>
      <p:sp>
        <p:nvSpPr>
          <p:cNvPr id="34" name="TextBox 33"/>
          <p:cNvSpPr txBox="1"/>
          <p:nvPr/>
        </p:nvSpPr>
        <p:spPr>
          <a:xfrm>
            <a:off x="3097649" y="3050298"/>
            <a:ext cx="1274433" cy="261610"/>
          </a:xfrm>
          <a:prstGeom prst="rect">
            <a:avLst/>
          </a:prstGeom>
          <a:noFill/>
        </p:spPr>
        <p:txBody>
          <a:bodyPr wrap="square" rtlCol="0">
            <a:spAutoFit/>
          </a:bodyPr>
          <a:lstStyle/>
          <a:p>
            <a:pPr algn="ctr" defTabSz="914400" fontAlgn="auto">
              <a:spcBef>
                <a:spcPts val="0"/>
              </a:spcBef>
              <a:spcAft>
                <a:spcPts val="0"/>
              </a:spcAft>
            </a:pPr>
            <a:r>
              <a:rPr lang="en-ZA" sz="1100" b="1" dirty="0" smtClean="0">
                <a:solidFill>
                  <a:srgbClr val="000000"/>
                </a:solidFill>
                <a:ea typeface="Arial Unicode MS"/>
                <a:cs typeface="Arial" pitchFamily="34" charset="0"/>
              </a:rPr>
              <a:t>Alloying</a:t>
            </a:r>
          </a:p>
        </p:txBody>
      </p:sp>
      <p:sp>
        <p:nvSpPr>
          <p:cNvPr id="35" name="TextBox 34"/>
          <p:cNvSpPr txBox="1"/>
          <p:nvPr/>
        </p:nvSpPr>
        <p:spPr>
          <a:xfrm>
            <a:off x="0" y="0"/>
            <a:ext cx="9170126" cy="830997"/>
          </a:xfrm>
          <a:prstGeom prst="rect">
            <a:avLst/>
          </a:prstGeom>
          <a:noFill/>
        </p:spPr>
        <p:txBody>
          <a:bodyPr wrap="square" rtlCol="0">
            <a:spAutoFit/>
          </a:bodyPr>
          <a:lstStyle/>
          <a:p>
            <a:pPr algn="r"/>
            <a:r>
              <a:rPr lang="en-ZA" sz="2600" b="1" dirty="0" smtClean="0">
                <a:solidFill>
                  <a:schemeClr val="bg1"/>
                </a:solidFill>
                <a:latin typeface="Arial" pitchFamily="34" charset="0"/>
              </a:rPr>
              <a:t>A New South African Titanium Industry</a:t>
            </a:r>
          </a:p>
          <a:p>
            <a:pPr algn="r"/>
            <a:r>
              <a:rPr lang="en-ZA" b="1" dirty="0" smtClean="0">
                <a:solidFill>
                  <a:schemeClr val="bg1"/>
                </a:solidFill>
                <a:latin typeface="Arial" pitchFamily="34" charset="0"/>
              </a:rPr>
              <a:t>Economic and Job Creation Opportunity</a:t>
            </a:r>
            <a:endParaRPr lang="en-GB" b="1" dirty="0">
              <a:solidFill>
                <a:schemeClr val="bg1"/>
              </a:solidFill>
              <a:latin typeface="Arial" pitchFamily="34" charset="0"/>
            </a:endParaRPr>
          </a:p>
        </p:txBody>
      </p:sp>
      <p:sp>
        <p:nvSpPr>
          <p:cNvPr id="37" name="TextBox 36"/>
          <p:cNvSpPr txBox="1"/>
          <p:nvPr/>
        </p:nvSpPr>
        <p:spPr>
          <a:xfrm>
            <a:off x="1951096" y="1735493"/>
            <a:ext cx="1716191" cy="1231106"/>
          </a:xfrm>
          <a:prstGeom prst="rect">
            <a:avLst/>
          </a:prstGeom>
          <a:noFill/>
        </p:spPr>
        <p:txBody>
          <a:bodyPr wrap="square" rtlCol="0">
            <a:spAutoFit/>
          </a:bodyPr>
          <a:lstStyle/>
          <a:p>
            <a:pPr defTabSz="914400" fontAlgn="auto">
              <a:spcBef>
                <a:spcPts val="0"/>
              </a:spcBef>
              <a:spcAft>
                <a:spcPts val="0"/>
              </a:spcAft>
            </a:pPr>
            <a:r>
              <a:rPr lang="en-ZA" sz="1100" b="1" dirty="0" smtClean="0">
                <a:solidFill>
                  <a:srgbClr val="000000"/>
                </a:solidFill>
                <a:latin typeface="Arial" pitchFamily="34" charset="0"/>
                <a:ea typeface="Arial Unicode MS"/>
              </a:rPr>
              <a:t>CSIR-Ti Process</a:t>
            </a:r>
          </a:p>
          <a:p>
            <a:pPr defTabSz="914400" fontAlgn="auto">
              <a:spcBef>
                <a:spcPts val="0"/>
              </a:spcBef>
              <a:spcAft>
                <a:spcPts val="0"/>
              </a:spcAft>
            </a:pPr>
            <a:endParaRPr lang="en-ZA" sz="800" b="1" dirty="0" smtClean="0">
              <a:solidFill>
                <a:srgbClr val="000000"/>
              </a:solidFill>
              <a:latin typeface="Arial" pitchFamily="34" charset="0"/>
              <a:ea typeface="Arial Unicode MS"/>
            </a:endParaRPr>
          </a:p>
          <a:p>
            <a:pPr marL="171450" indent="-171450" defTabSz="914400" fontAlgn="auto">
              <a:spcBef>
                <a:spcPts val="0"/>
              </a:spcBef>
              <a:spcAft>
                <a:spcPts val="0"/>
              </a:spcAft>
              <a:buFont typeface="Arial" pitchFamily="34" charset="0"/>
              <a:buChar char="•"/>
            </a:pPr>
            <a:r>
              <a:rPr lang="en-ZA" sz="1100" dirty="0" smtClean="0">
                <a:solidFill>
                  <a:srgbClr val="000000"/>
                </a:solidFill>
                <a:latin typeface="Arial" pitchFamily="34" charset="0"/>
                <a:ea typeface="Arial Unicode MS"/>
              </a:rPr>
              <a:t>Pilot Plant</a:t>
            </a:r>
          </a:p>
          <a:p>
            <a:pPr marL="171450" indent="-171450" defTabSz="914400" fontAlgn="auto">
              <a:spcBef>
                <a:spcPts val="0"/>
              </a:spcBef>
              <a:spcAft>
                <a:spcPts val="0"/>
              </a:spcAft>
              <a:buFont typeface="Arial" pitchFamily="34" charset="0"/>
              <a:buChar char="•"/>
            </a:pPr>
            <a:r>
              <a:rPr lang="en-ZA" sz="1100" dirty="0" smtClean="0">
                <a:solidFill>
                  <a:srgbClr val="000000"/>
                </a:solidFill>
                <a:latin typeface="Arial" pitchFamily="34" charset="0"/>
                <a:ea typeface="Arial Unicode MS"/>
              </a:rPr>
              <a:t>Semi-Commercial (Demo) Plant</a:t>
            </a:r>
          </a:p>
          <a:p>
            <a:pPr marL="171450" indent="-171450" defTabSz="914400" fontAlgn="auto">
              <a:spcBef>
                <a:spcPts val="0"/>
              </a:spcBef>
              <a:spcAft>
                <a:spcPts val="0"/>
              </a:spcAft>
              <a:buFont typeface="Arial" pitchFamily="34" charset="0"/>
              <a:buChar char="•"/>
            </a:pPr>
            <a:r>
              <a:rPr lang="en-ZA" sz="1100" dirty="0" smtClean="0">
                <a:solidFill>
                  <a:srgbClr val="000000"/>
                </a:solidFill>
                <a:latin typeface="Arial" pitchFamily="34" charset="0"/>
                <a:ea typeface="Arial Unicode MS"/>
              </a:rPr>
              <a:t>Full Commercial Plant</a:t>
            </a:r>
          </a:p>
        </p:txBody>
      </p:sp>
      <p:grpSp>
        <p:nvGrpSpPr>
          <p:cNvPr id="12" name="Group 11"/>
          <p:cNvGrpSpPr/>
          <p:nvPr/>
        </p:nvGrpSpPr>
        <p:grpSpPr>
          <a:xfrm>
            <a:off x="506506" y="2271089"/>
            <a:ext cx="7282711" cy="3759490"/>
            <a:chOff x="467544" y="2271089"/>
            <a:chExt cx="6722502" cy="3759490"/>
          </a:xfrm>
        </p:grpSpPr>
        <p:sp>
          <p:nvSpPr>
            <p:cNvPr id="2" name="TextBox 1"/>
            <p:cNvSpPr txBox="1"/>
            <p:nvPr/>
          </p:nvSpPr>
          <p:spPr>
            <a:xfrm>
              <a:off x="3695025" y="2271089"/>
              <a:ext cx="961862" cy="276999"/>
            </a:xfrm>
            <a:prstGeom prst="rect">
              <a:avLst/>
            </a:prstGeom>
            <a:solidFill>
              <a:srgbClr val="FFFF00"/>
            </a:solidFill>
          </p:spPr>
          <p:txBody>
            <a:bodyPr wrap="square" rtlCol="0">
              <a:spAutoFit/>
            </a:bodyPr>
            <a:lstStyle/>
            <a:p>
              <a:pPr algn="ctr"/>
              <a:r>
                <a:rPr lang="en-ZA" sz="1200" dirty="0" smtClean="0">
                  <a:solidFill>
                    <a:schemeClr val="tx1"/>
                  </a:solidFill>
                  <a:latin typeface="Arial" pitchFamily="34" charset="0"/>
                </a:rPr>
                <a:t>300 - 400</a:t>
              </a:r>
              <a:endParaRPr lang="en-GB" sz="1200" dirty="0">
                <a:solidFill>
                  <a:schemeClr val="tx1"/>
                </a:solidFill>
                <a:latin typeface="Arial" pitchFamily="34" charset="0"/>
              </a:endParaRPr>
            </a:p>
          </p:txBody>
        </p:sp>
        <p:sp>
          <p:nvSpPr>
            <p:cNvPr id="36" name="TextBox 35"/>
            <p:cNvSpPr txBox="1"/>
            <p:nvPr/>
          </p:nvSpPr>
          <p:spPr>
            <a:xfrm>
              <a:off x="467544" y="5013176"/>
              <a:ext cx="961862" cy="830997"/>
            </a:xfrm>
            <a:prstGeom prst="rect">
              <a:avLst/>
            </a:prstGeom>
            <a:solidFill>
              <a:srgbClr val="FFFF00"/>
            </a:solidFill>
          </p:spPr>
          <p:txBody>
            <a:bodyPr wrap="square" rtlCol="0">
              <a:spAutoFit/>
            </a:bodyPr>
            <a:lstStyle/>
            <a:p>
              <a:pPr algn="ctr"/>
              <a:r>
                <a:rPr lang="en-ZA" sz="1200" dirty="0" smtClean="0">
                  <a:solidFill>
                    <a:schemeClr val="tx1"/>
                  </a:solidFill>
                  <a:latin typeface="Arial" pitchFamily="34" charset="0"/>
                </a:rPr>
                <a:t>Estimated direct jobs</a:t>
              </a:r>
            </a:p>
            <a:p>
              <a:pPr algn="ctr"/>
              <a:endParaRPr lang="en-ZA" sz="1200" dirty="0" smtClean="0">
                <a:solidFill>
                  <a:schemeClr val="tx1"/>
                </a:solidFill>
                <a:latin typeface="Arial" pitchFamily="34" charset="0"/>
              </a:endParaRPr>
            </a:p>
            <a:p>
              <a:pPr algn="ctr"/>
              <a:r>
                <a:rPr lang="en-ZA" sz="1200" dirty="0" smtClean="0">
                  <a:solidFill>
                    <a:schemeClr val="tx1"/>
                  </a:solidFill>
                  <a:latin typeface="Arial" pitchFamily="34" charset="0"/>
                </a:rPr>
                <a:t>700 - 950</a:t>
              </a:r>
              <a:endParaRPr lang="en-GB" sz="1200" dirty="0">
                <a:solidFill>
                  <a:schemeClr val="tx1"/>
                </a:solidFill>
                <a:latin typeface="Arial" pitchFamily="34" charset="0"/>
              </a:endParaRPr>
            </a:p>
          </p:txBody>
        </p:sp>
        <p:sp>
          <p:nvSpPr>
            <p:cNvPr id="38" name="TextBox 37"/>
            <p:cNvSpPr txBox="1"/>
            <p:nvPr/>
          </p:nvSpPr>
          <p:spPr>
            <a:xfrm>
              <a:off x="2250557" y="5753580"/>
              <a:ext cx="961862" cy="276999"/>
            </a:xfrm>
            <a:prstGeom prst="rect">
              <a:avLst/>
            </a:prstGeom>
            <a:solidFill>
              <a:srgbClr val="FFFF00"/>
            </a:solidFill>
          </p:spPr>
          <p:txBody>
            <a:bodyPr wrap="square" rtlCol="0">
              <a:spAutoFit/>
            </a:bodyPr>
            <a:lstStyle/>
            <a:p>
              <a:pPr algn="ctr"/>
              <a:r>
                <a:rPr lang="en-ZA" sz="1200" dirty="0" smtClean="0">
                  <a:solidFill>
                    <a:schemeClr val="tx1"/>
                  </a:solidFill>
                  <a:latin typeface="Arial" pitchFamily="34" charset="0"/>
                </a:rPr>
                <a:t>40 - 70</a:t>
              </a:r>
              <a:endParaRPr lang="en-GB" sz="1200" dirty="0">
                <a:solidFill>
                  <a:schemeClr val="tx1"/>
                </a:solidFill>
                <a:latin typeface="Arial" pitchFamily="34" charset="0"/>
              </a:endParaRPr>
            </a:p>
          </p:txBody>
        </p:sp>
        <p:sp>
          <p:nvSpPr>
            <p:cNvPr id="39" name="TextBox 38"/>
            <p:cNvSpPr txBox="1"/>
            <p:nvPr/>
          </p:nvSpPr>
          <p:spPr>
            <a:xfrm>
              <a:off x="3707904" y="5733256"/>
              <a:ext cx="961862" cy="276999"/>
            </a:xfrm>
            <a:prstGeom prst="rect">
              <a:avLst/>
            </a:prstGeom>
            <a:solidFill>
              <a:srgbClr val="FFFF00"/>
            </a:solidFill>
          </p:spPr>
          <p:txBody>
            <a:bodyPr wrap="square" rtlCol="0">
              <a:spAutoFit/>
            </a:bodyPr>
            <a:lstStyle/>
            <a:p>
              <a:pPr algn="ctr"/>
              <a:r>
                <a:rPr lang="en-ZA" sz="1200" dirty="0" smtClean="0">
                  <a:solidFill>
                    <a:schemeClr val="tx1"/>
                  </a:solidFill>
                  <a:latin typeface="Arial" pitchFamily="34" charset="0"/>
                </a:rPr>
                <a:t>20 - 50</a:t>
              </a:r>
              <a:endParaRPr lang="en-GB" sz="1200" dirty="0">
                <a:solidFill>
                  <a:schemeClr val="tx1"/>
                </a:solidFill>
                <a:latin typeface="Arial" pitchFamily="34" charset="0"/>
              </a:endParaRPr>
            </a:p>
          </p:txBody>
        </p:sp>
        <p:sp>
          <p:nvSpPr>
            <p:cNvPr id="40" name="TextBox 39"/>
            <p:cNvSpPr txBox="1"/>
            <p:nvPr/>
          </p:nvSpPr>
          <p:spPr>
            <a:xfrm>
              <a:off x="5004048" y="5733256"/>
              <a:ext cx="961862" cy="276999"/>
            </a:xfrm>
            <a:prstGeom prst="rect">
              <a:avLst/>
            </a:prstGeom>
            <a:solidFill>
              <a:srgbClr val="FFFF00"/>
            </a:solidFill>
          </p:spPr>
          <p:txBody>
            <a:bodyPr wrap="square" rtlCol="0">
              <a:spAutoFit/>
            </a:bodyPr>
            <a:lstStyle/>
            <a:p>
              <a:pPr algn="ctr"/>
              <a:r>
                <a:rPr lang="en-ZA" sz="1200" dirty="0" smtClean="0">
                  <a:solidFill>
                    <a:schemeClr val="tx1"/>
                  </a:solidFill>
                  <a:latin typeface="Arial" pitchFamily="34" charset="0"/>
                </a:rPr>
                <a:t>180 - 220</a:t>
              </a:r>
              <a:endParaRPr lang="en-GB" sz="1200" dirty="0">
                <a:solidFill>
                  <a:schemeClr val="tx1"/>
                </a:solidFill>
                <a:latin typeface="Arial" pitchFamily="34" charset="0"/>
              </a:endParaRPr>
            </a:p>
          </p:txBody>
        </p:sp>
        <p:sp>
          <p:nvSpPr>
            <p:cNvPr id="41" name="TextBox 40"/>
            <p:cNvSpPr txBox="1"/>
            <p:nvPr/>
          </p:nvSpPr>
          <p:spPr>
            <a:xfrm>
              <a:off x="6228184" y="5733256"/>
              <a:ext cx="961862" cy="276999"/>
            </a:xfrm>
            <a:prstGeom prst="rect">
              <a:avLst/>
            </a:prstGeom>
            <a:solidFill>
              <a:srgbClr val="FFFF00"/>
            </a:solidFill>
          </p:spPr>
          <p:txBody>
            <a:bodyPr wrap="square" rtlCol="0">
              <a:spAutoFit/>
            </a:bodyPr>
            <a:lstStyle/>
            <a:p>
              <a:pPr algn="ctr"/>
              <a:r>
                <a:rPr lang="en-ZA" sz="1200" dirty="0" smtClean="0">
                  <a:solidFill>
                    <a:schemeClr val="tx1"/>
                  </a:solidFill>
                  <a:latin typeface="Arial" pitchFamily="34" charset="0"/>
                </a:rPr>
                <a:t>15 - 20</a:t>
              </a:r>
              <a:endParaRPr lang="en-GB" sz="1200" dirty="0">
                <a:solidFill>
                  <a:schemeClr val="tx1"/>
                </a:solidFill>
                <a:latin typeface="Arial" pitchFamily="34" charset="0"/>
              </a:endParaRPr>
            </a:p>
          </p:txBody>
        </p:sp>
        <p:sp>
          <p:nvSpPr>
            <p:cNvPr id="42" name="TextBox 41"/>
            <p:cNvSpPr txBox="1"/>
            <p:nvPr/>
          </p:nvSpPr>
          <p:spPr>
            <a:xfrm>
              <a:off x="5528596" y="3512041"/>
              <a:ext cx="961862" cy="276999"/>
            </a:xfrm>
            <a:prstGeom prst="rect">
              <a:avLst/>
            </a:prstGeom>
            <a:solidFill>
              <a:srgbClr val="FFFF00"/>
            </a:solidFill>
          </p:spPr>
          <p:txBody>
            <a:bodyPr wrap="square" rtlCol="0">
              <a:spAutoFit/>
            </a:bodyPr>
            <a:lstStyle/>
            <a:p>
              <a:pPr algn="ctr"/>
              <a:r>
                <a:rPr lang="en-ZA" sz="1200" dirty="0" smtClean="0">
                  <a:solidFill>
                    <a:schemeClr val="tx1"/>
                  </a:solidFill>
                  <a:latin typeface="Arial" pitchFamily="34" charset="0"/>
                </a:rPr>
                <a:t>140 - 180</a:t>
              </a:r>
              <a:endParaRPr lang="en-GB" sz="1200" dirty="0">
                <a:solidFill>
                  <a:schemeClr val="tx1"/>
                </a:solidFill>
                <a:latin typeface="Arial" pitchFamily="34" charset="0"/>
              </a:endParaRPr>
            </a:p>
          </p:txBody>
        </p:sp>
      </p:grpSp>
      <p:sp>
        <p:nvSpPr>
          <p:cNvPr id="44" name="TextBox 43"/>
          <p:cNvSpPr txBox="1"/>
          <p:nvPr/>
        </p:nvSpPr>
        <p:spPr>
          <a:xfrm>
            <a:off x="0" y="6623655"/>
            <a:ext cx="673291" cy="246221"/>
          </a:xfrm>
          <a:prstGeom prst="rect">
            <a:avLst/>
          </a:prstGeom>
          <a:solidFill>
            <a:schemeClr val="accent4">
              <a:lumMod val="40000"/>
              <a:lumOff val="60000"/>
              <a:alpha val="30000"/>
            </a:schemeClr>
          </a:solidFill>
        </p:spPr>
        <p:txBody>
          <a:bodyPr wrap="square" rtlCol="0">
            <a:spAutoFit/>
          </a:bodyPr>
          <a:lstStyle/>
          <a:p>
            <a:r>
              <a:rPr lang="en-ZA" sz="1000" dirty="0" smtClean="0"/>
              <a:t>TiCoC</a:t>
            </a:r>
            <a:endParaRPr lang="en-ZA" sz="1000" dirty="0"/>
          </a:p>
        </p:txBody>
      </p:sp>
      <p:sp>
        <p:nvSpPr>
          <p:cNvPr id="45" name="Slide Number Placeholder 44"/>
          <p:cNvSpPr>
            <a:spLocks noGrp="1"/>
          </p:cNvSpPr>
          <p:nvPr>
            <p:ph type="sldNum" sz="quarter" idx="12"/>
          </p:nvPr>
        </p:nvSpPr>
        <p:spPr/>
        <p:txBody>
          <a:bodyPr/>
          <a:lstStyle/>
          <a:p>
            <a:fld id="{8C3CF23F-F4B0-0F44-A119-6B9F1815CC85}" type="slidenum">
              <a:rPr lang="en-US" smtClean="0"/>
              <a:pPr/>
              <a:t>47</a:t>
            </a:fld>
            <a:endParaRPr lang="en-US" dirty="0"/>
          </a:p>
        </p:txBody>
      </p:sp>
    </p:spTree>
    <p:extLst>
      <p:ext uri="{BB962C8B-B14F-4D97-AF65-F5344CB8AC3E}">
        <p14:creationId xmlns="" xmlns:p14="http://schemas.microsoft.com/office/powerpoint/2010/main" val="39517474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1" y="1"/>
            <a:ext cx="9209314" cy="757646"/>
          </a:xfrm>
          <a:prstGeom prst="rect">
            <a:avLst/>
          </a:prstGeom>
          <a:noFill/>
          <a:ln w="9525">
            <a:noFill/>
            <a:miter lim="800000"/>
            <a:headEnd/>
            <a:tailEnd/>
          </a:ln>
          <a:effectLst/>
        </p:spPr>
        <p:txBody>
          <a:bodyPr anchor="ctr"/>
          <a:lstStyle>
            <a:defPPr>
              <a:defRPr lang="en-US"/>
            </a:defPPr>
            <a:lvl1pPr algn="ctr">
              <a:spcBef>
                <a:spcPct val="0"/>
              </a:spcBef>
              <a:defRPr sz="3200" b="1">
                <a:solidFill>
                  <a:srgbClr val="F36403"/>
                </a:solidFill>
                <a:latin typeface="Arial"/>
                <a:ea typeface="+mj-ea"/>
                <a:cs typeface="Arial"/>
              </a:defRPr>
            </a:lvl1pPr>
          </a:lstStyle>
          <a:p>
            <a:r>
              <a:rPr lang="en-ZA" sz="2800" dirty="0">
                <a:solidFill>
                  <a:schemeClr val="bg1"/>
                </a:solidFill>
              </a:rPr>
              <a:t>Cheaper Titanium Powder – Changing the Industry</a:t>
            </a:r>
            <a:endParaRPr lang="en-GB" sz="2800" dirty="0">
              <a:solidFill>
                <a:schemeClr val="bg1"/>
              </a:solidFill>
            </a:endParaRPr>
          </a:p>
        </p:txBody>
      </p:sp>
      <p:sp>
        <p:nvSpPr>
          <p:cNvPr id="37" name="Text Box 23"/>
          <p:cNvSpPr txBox="1">
            <a:spLocks noChangeArrowheads="1"/>
          </p:cNvSpPr>
          <p:nvPr/>
        </p:nvSpPr>
        <p:spPr bwMode="auto">
          <a:xfrm>
            <a:off x="7245483" y="1160832"/>
            <a:ext cx="2543571" cy="78483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defTabSz="914400" eaLnBrk="1" hangingPunct="1"/>
            <a:r>
              <a:rPr lang="en-US" sz="1500" b="1" dirty="0">
                <a:solidFill>
                  <a:srgbClr val="FFFFFF"/>
                </a:solidFill>
                <a:cs typeface="Arial" pitchFamily="34" charset="0"/>
              </a:rPr>
              <a:t>Final Products/Components:  USD/kg 150 – 20,000</a:t>
            </a:r>
          </a:p>
        </p:txBody>
      </p:sp>
      <p:sp>
        <p:nvSpPr>
          <p:cNvPr id="38" name="AutoShape 20"/>
          <p:cNvSpPr>
            <a:spLocks noChangeArrowheads="1"/>
          </p:cNvSpPr>
          <p:nvPr/>
        </p:nvSpPr>
        <p:spPr bwMode="auto">
          <a:xfrm rot="16200000" flipV="1">
            <a:off x="2085448" y="5162063"/>
            <a:ext cx="538162" cy="672439"/>
          </a:xfrm>
          <a:custGeom>
            <a:avLst/>
            <a:gdLst>
              <a:gd name="T0" fmla="*/ 9377996 w 21600"/>
              <a:gd name="T1" fmla="*/ 0 h 21600"/>
              <a:gd name="T2" fmla="*/ 9377996 w 21600"/>
              <a:gd name="T3" fmla="*/ 10049430 h 21600"/>
              <a:gd name="T4" fmla="*/ 2006921 w 21600"/>
              <a:gd name="T5" fmla="*/ 17853919 h 21600"/>
              <a:gd name="T6" fmla="*/ 13391837 w 21600"/>
              <a:gd name="T7" fmla="*/ 5024729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66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GB" dirty="0">
              <a:solidFill>
                <a:srgbClr val="AFAFAF"/>
              </a:solidFill>
            </a:endParaRPr>
          </a:p>
        </p:txBody>
      </p:sp>
      <p:sp>
        <p:nvSpPr>
          <p:cNvPr id="39" name="Rectangle 31"/>
          <p:cNvSpPr>
            <a:spLocks noChangeArrowheads="1"/>
          </p:cNvSpPr>
          <p:nvPr/>
        </p:nvSpPr>
        <p:spPr bwMode="auto">
          <a:xfrm>
            <a:off x="3977879" y="3840164"/>
            <a:ext cx="6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914400"/>
            <a:endParaRPr lang="en-GB" sz="1500" b="1" dirty="0">
              <a:solidFill>
                <a:srgbClr val="000000"/>
              </a:solidFill>
              <a:latin typeface="Trebuchet MS" pitchFamily="34" charset="0"/>
              <a:cs typeface="Lucida Sans Unicode" pitchFamily="34" charset="0"/>
            </a:endParaRPr>
          </a:p>
        </p:txBody>
      </p:sp>
      <p:sp>
        <p:nvSpPr>
          <p:cNvPr id="40" name="Rectangle 32"/>
          <p:cNvSpPr>
            <a:spLocks noChangeArrowheads="1"/>
          </p:cNvSpPr>
          <p:nvPr/>
        </p:nvSpPr>
        <p:spPr bwMode="auto">
          <a:xfrm>
            <a:off x="3924564" y="3929063"/>
            <a:ext cx="5770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US" sz="1500" b="1" dirty="0">
                <a:solidFill>
                  <a:srgbClr val="000000"/>
                </a:solidFill>
                <a:latin typeface="Trebuchet MS" pitchFamily="34" charset="0"/>
                <a:cs typeface="Lucida Sans Unicode" pitchFamily="34" charset="0"/>
              </a:rPr>
              <a:t> </a:t>
            </a:r>
          </a:p>
        </p:txBody>
      </p:sp>
      <p:sp>
        <p:nvSpPr>
          <p:cNvPr id="41" name="Text Box 53"/>
          <p:cNvSpPr txBox="1">
            <a:spLocks noChangeArrowheads="1"/>
          </p:cNvSpPr>
          <p:nvPr/>
        </p:nvSpPr>
        <p:spPr bwMode="auto">
          <a:xfrm>
            <a:off x="194471" y="5301208"/>
            <a:ext cx="1733550" cy="558800"/>
          </a:xfrm>
          <a:prstGeom prst="rect">
            <a:avLst/>
          </a:prstGeom>
          <a:solidFill>
            <a:srgbClr val="FFFF00"/>
          </a:solidFill>
          <a:ln w="9525">
            <a:solidFill>
              <a:schemeClr val="tx1"/>
            </a:solidFill>
            <a:miter lim="800000"/>
            <a:headEnd/>
            <a:tailEnd/>
          </a:ln>
          <a:effectLs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defTabSz="914400" eaLnBrk="1" hangingPunct="1"/>
            <a:r>
              <a:rPr lang="en-GB" sz="1500" b="1" dirty="0">
                <a:solidFill>
                  <a:srgbClr val="000000"/>
                </a:solidFill>
                <a:cs typeface="Arial" pitchFamily="34" charset="0"/>
              </a:rPr>
              <a:t>Ilmenite</a:t>
            </a:r>
          </a:p>
          <a:p>
            <a:pPr algn="ctr" defTabSz="914400" eaLnBrk="1" hangingPunct="1"/>
            <a:r>
              <a:rPr lang="en-GB" sz="1500" b="1" dirty="0" smtClean="0">
                <a:solidFill>
                  <a:srgbClr val="000000"/>
                </a:solidFill>
                <a:cs typeface="Arial" pitchFamily="34" charset="0"/>
              </a:rPr>
              <a:t>1 USD/kg </a:t>
            </a:r>
            <a:r>
              <a:rPr lang="en-GB" sz="1500" b="1" dirty="0">
                <a:solidFill>
                  <a:srgbClr val="000000"/>
                </a:solidFill>
                <a:cs typeface="Arial" pitchFamily="34" charset="0"/>
              </a:rPr>
              <a:t>Ti</a:t>
            </a:r>
          </a:p>
        </p:txBody>
      </p:sp>
      <p:sp>
        <p:nvSpPr>
          <p:cNvPr id="42" name="Text Box 54"/>
          <p:cNvSpPr txBox="1">
            <a:spLocks noChangeArrowheads="1"/>
          </p:cNvSpPr>
          <p:nvPr/>
        </p:nvSpPr>
        <p:spPr bwMode="auto">
          <a:xfrm>
            <a:off x="1581268" y="4653136"/>
            <a:ext cx="1733550" cy="553998"/>
          </a:xfrm>
          <a:prstGeom prst="rect">
            <a:avLst/>
          </a:prstGeom>
          <a:solidFill>
            <a:srgbClr val="FFFF00"/>
          </a:solidFill>
          <a:ln w="9525">
            <a:solidFill>
              <a:schemeClr val="tx1"/>
            </a:solidFill>
            <a:miter lim="800000"/>
            <a:headEnd/>
            <a:tailEnd/>
          </a:ln>
          <a:effectLs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defTabSz="914400" eaLnBrk="1" hangingPunct="1"/>
            <a:r>
              <a:rPr lang="en-GB" sz="1500" b="1" dirty="0">
                <a:solidFill>
                  <a:srgbClr val="000000"/>
                </a:solidFill>
                <a:cs typeface="Arial" pitchFamily="34" charset="0"/>
              </a:rPr>
              <a:t>TiO</a:t>
            </a:r>
            <a:r>
              <a:rPr lang="en-GB" sz="1500" b="1" baseline="-25000" dirty="0">
                <a:solidFill>
                  <a:srgbClr val="000000"/>
                </a:solidFill>
                <a:cs typeface="Arial" pitchFamily="34" charset="0"/>
              </a:rPr>
              <a:t>2</a:t>
            </a:r>
            <a:r>
              <a:rPr lang="en-GB" sz="1500" b="1" dirty="0">
                <a:solidFill>
                  <a:srgbClr val="000000"/>
                </a:solidFill>
                <a:cs typeface="Arial" pitchFamily="34" charset="0"/>
              </a:rPr>
              <a:t> Slag</a:t>
            </a:r>
          </a:p>
          <a:p>
            <a:pPr algn="ctr" defTabSz="914400" eaLnBrk="1" hangingPunct="1"/>
            <a:r>
              <a:rPr lang="en-GB" sz="1500" b="1" dirty="0" smtClean="0">
                <a:solidFill>
                  <a:srgbClr val="000000"/>
                </a:solidFill>
                <a:cs typeface="Arial" pitchFamily="34" charset="0"/>
              </a:rPr>
              <a:t>1.45 USD/kg </a:t>
            </a:r>
            <a:r>
              <a:rPr lang="en-GB" sz="1500" b="1" dirty="0">
                <a:solidFill>
                  <a:srgbClr val="000000"/>
                </a:solidFill>
                <a:cs typeface="Arial" pitchFamily="34" charset="0"/>
              </a:rPr>
              <a:t>Ti</a:t>
            </a:r>
          </a:p>
        </p:txBody>
      </p:sp>
      <p:sp>
        <p:nvSpPr>
          <p:cNvPr id="43" name="Text Box 55"/>
          <p:cNvSpPr txBox="1">
            <a:spLocks noChangeArrowheads="1"/>
          </p:cNvSpPr>
          <p:nvPr/>
        </p:nvSpPr>
        <p:spPr bwMode="auto">
          <a:xfrm>
            <a:off x="4168775" y="3374256"/>
            <a:ext cx="1485900" cy="558800"/>
          </a:xfrm>
          <a:prstGeom prst="rect">
            <a:avLst/>
          </a:prstGeom>
          <a:solidFill>
            <a:srgbClr val="FFFF00"/>
          </a:solidFill>
          <a:ln w="9525">
            <a:solidFill>
              <a:schemeClr val="tx1"/>
            </a:solidFill>
            <a:miter lim="800000"/>
            <a:headEnd/>
            <a:tailEnd/>
          </a:ln>
          <a:effectLs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defTabSz="914400" eaLnBrk="1" hangingPunct="1"/>
            <a:r>
              <a:rPr lang="en-GB" sz="1500" b="1" dirty="0">
                <a:solidFill>
                  <a:srgbClr val="000000"/>
                </a:solidFill>
                <a:cs typeface="Arial" pitchFamily="34" charset="0"/>
              </a:rPr>
              <a:t>Ti Sponge</a:t>
            </a:r>
          </a:p>
          <a:p>
            <a:pPr algn="ctr" defTabSz="914400" eaLnBrk="1" hangingPunct="1"/>
            <a:r>
              <a:rPr lang="en-GB" sz="1500" b="1" dirty="0">
                <a:solidFill>
                  <a:srgbClr val="000000"/>
                </a:solidFill>
                <a:cs typeface="Arial" pitchFamily="34" charset="0"/>
              </a:rPr>
              <a:t>10 USD/kg Ti</a:t>
            </a:r>
          </a:p>
        </p:txBody>
      </p:sp>
      <p:sp>
        <p:nvSpPr>
          <p:cNvPr id="44" name="Text Box 56"/>
          <p:cNvSpPr txBox="1">
            <a:spLocks noChangeArrowheads="1"/>
          </p:cNvSpPr>
          <p:nvPr/>
        </p:nvSpPr>
        <p:spPr bwMode="auto">
          <a:xfrm>
            <a:off x="2882006" y="4027130"/>
            <a:ext cx="1606678" cy="553998"/>
          </a:xfrm>
          <a:prstGeom prst="rect">
            <a:avLst/>
          </a:prstGeom>
          <a:solidFill>
            <a:srgbClr val="FFFF00"/>
          </a:solidFill>
          <a:ln w="9525">
            <a:solidFill>
              <a:schemeClr val="tx1"/>
            </a:solidFill>
            <a:miter lim="800000"/>
            <a:headEnd/>
            <a:tailEnd/>
          </a:ln>
          <a:effectLst/>
          <a:extLst/>
        </p:spPr>
        <p:txBody>
          <a:bodyPr wrap="squar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defTabSz="914400" eaLnBrk="1" hangingPunct="1"/>
            <a:r>
              <a:rPr lang="en-GB" sz="1500" b="1" dirty="0">
                <a:solidFill>
                  <a:srgbClr val="000000"/>
                </a:solidFill>
                <a:cs typeface="Arial" pitchFamily="34" charset="0"/>
              </a:rPr>
              <a:t>TiCl</a:t>
            </a:r>
            <a:r>
              <a:rPr lang="en-GB" sz="1500" b="1" baseline="-25000" dirty="0">
                <a:solidFill>
                  <a:srgbClr val="000000"/>
                </a:solidFill>
                <a:cs typeface="Arial" pitchFamily="34" charset="0"/>
              </a:rPr>
              <a:t>4</a:t>
            </a:r>
          </a:p>
          <a:p>
            <a:pPr algn="ctr" defTabSz="914400" eaLnBrk="1" hangingPunct="1"/>
            <a:r>
              <a:rPr lang="en-GB" sz="1500" b="1" dirty="0" smtClean="0">
                <a:solidFill>
                  <a:srgbClr val="000000"/>
                </a:solidFill>
                <a:cs typeface="Arial" pitchFamily="34" charset="0"/>
              </a:rPr>
              <a:t>4.4 </a:t>
            </a:r>
            <a:r>
              <a:rPr lang="en-GB" sz="1500" b="1" dirty="0">
                <a:solidFill>
                  <a:srgbClr val="000000"/>
                </a:solidFill>
                <a:cs typeface="Arial" pitchFamily="34" charset="0"/>
              </a:rPr>
              <a:t>USD/kg Ti</a:t>
            </a:r>
          </a:p>
        </p:txBody>
      </p:sp>
      <p:sp>
        <p:nvSpPr>
          <p:cNvPr id="45" name="Text Box 57"/>
          <p:cNvSpPr txBox="1">
            <a:spLocks noChangeArrowheads="1"/>
          </p:cNvSpPr>
          <p:nvPr/>
        </p:nvSpPr>
        <p:spPr bwMode="auto">
          <a:xfrm>
            <a:off x="5386388" y="2726184"/>
            <a:ext cx="1485900" cy="558800"/>
          </a:xfrm>
          <a:prstGeom prst="rect">
            <a:avLst/>
          </a:prstGeom>
          <a:solidFill>
            <a:srgbClr val="FFFF00"/>
          </a:solidFill>
          <a:ln w="9525">
            <a:solidFill>
              <a:schemeClr val="tx1"/>
            </a:solidFill>
            <a:miter lim="800000"/>
            <a:headEnd/>
            <a:tailEnd/>
          </a:ln>
          <a:effectLs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defTabSz="914400" eaLnBrk="1" hangingPunct="1"/>
            <a:r>
              <a:rPr lang="en-GB" sz="1500" b="1" dirty="0">
                <a:solidFill>
                  <a:srgbClr val="000000"/>
                </a:solidFill>
                <a:cs typeface="Arial" pitchFamily="34" charset="0"/>
              </a:rPr>
              <a:t>Ti Ingot</a:t>
            </a:r>
          </a:p>
          <a:p>
            <a:pPr algn="ctr" defTabSz="914400" eaLnBrk="1" hangingPunct="1"/>
            <a:r>
              <a:rPr lang="en-GB" sz="1500" b="1" dirty="0">
                <a:solidFill>
                  <a:srgbClr val="000000"/>
                </a:solidFill>
                <a:cs typeface="Arial" pitchFamily="34" charset="0"/>
              </a:rPr>
              <a:t>20 USD/kg Ti</a:t>
            </a:r>
          </a:p>
        </p:txBody>
      </p:sp>
      <p:sp>
        <p:nvSpPr>
          <p:cNvPr id="46" name="Text Box 58"/>
          <p:cNvSpPr txBox="1">
            <a:spLocks noChangeArrowheads="1"/>
          </p:cNvSpPr>
          <p:nvPr/>
        </p:nvSpPr>
        <p:spPr bwMode="auto">
          <a:xfrm>
            <a:off x="6500880" y="2078112"/>
            <a:ext cx="1816100" cy="558800"/>
          </a:xfrm>
          <a:prstGeom prst="rect">
            <a:avLst/>
          </a:prstGeom>
          <a:solidFill>
            <a:srgbClr val="FFFF00"/>
          </a:solidFill>
          <a:ln w="9525">
            <a:solidFill>
              <a:schemeClr val="tx1"/>
            </a:solidFill>
            <a:miter lim="800000"/>
            <a:headEnd/>
            <a:tailEnd/>
          </a:ln>
          <a:effectLs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defTabSz="914400" eaLnBrk="1" hangingPunct="1"/>
            <a:r>
              <a:rPr lang="en-GB" sz="1500" b="1" dirty="0">
                <a:solidFill>
                  <a:srgbClr val="000000"/>
                </a:solidFill>
                <a:cs typeface="Arial" pitchFamily="34" charset="0"/>
              </a:rPr>
              <a:t>Ti Mill Products</a:t>
            </a:r>
          </a:p>
          <a:p>
            <a:pPr algn="ctr" defTabSz="914400" eaLnBrk="1" hangingPunct="1"/>
            <a:r>
              <a:rPr lang="en-GB" sz="1500" b="1" dirty="0">
                <a:solidFill>
                  <a:srgbClr val="000000"/>
                </a:solidFill>
                <a:cs typeface="Arial" pitchFamily="34" charset="0"/>
              </a:rPr>
              <a:t>50 USD/kg Ti</a:t>
            </a:r>
          </a:p>
        </p:txBody>
      </p:sp>
      <p:sp>
        <p:nvSpPr>
          <p:cNvPr id="47" name="Text Box 59"/>
          <p:cNvSpPr txBox="1">
            <a:spLocks noChangeArrowheads="1"/>
          </p:cNvSpPr>
          <p:nvPr/>
        </p:nvSpPr>
        <p:spPr bwMode="auto">
          <a:xfrm>
            <a:off x="7202433" y="4022328"/>
            <a:ext cx="1651000" cy="558800"/>
          </a:xfrm>
          <a:prstGeom prst="rect">
            <a:avLst/>
          </a:prstGeom>
          <a:solidFill>
            <a:srgbClr val="FFFF00"/>
          </a:solidFill>
          <a:ln w="9525">
            <a:solidFill>
              <a:schemeClr val="tx1"/>
            </a:solidFill>
            <a:miter lim="800000"/>
            <a:headEnd/>
            <a:tailEnd/>
          </a:ln>
          <a:effectLs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defTabSz="914400" eaLnBrk="1" hangingPunct="1"/>
            <a:r>
              <a:rPr lang="en-GB" sz="1500" b="1" dirty="0">
                <a:solidFill>
                  <a:srgbClr val="000000"/>
                </a:solidFill>
                <a:cs typeface="Arial" pitchFamily="34" charset="0"/>
              </a:rPr>
              <a:t>TiO</a:t>
            </a:r>
            <a:r>
              <a:rPr lang="en-GB" sz="1500" b="1" baseline="-25000" dirty="0">
                <a:solidFill>
                  <a:srgbClr val="000000"/>
                </a:solidFill>
                <a:cs typeface="Arial" pitchFamily="34" charset="0"/>
              </a:rPr>
              <a:t>2</a:t>
            </a:r>
            <a:r>
              <a:rPr lang="en-GB" sz="1500" b="1" dirty="0">
                <a:solidFill>
                  <a:srgbClr val="000000"/>
                </a:solidFill>
                <a:cs typeface="Arial" pitchFamily="34" charset="0"/>
              </a:rPr>
              <a:t> Pigment</a:t>
            </a:r>
            <a:endParaRPr lang="en-GB" sz="1500" b="1" baseline="-25000" dirty="0">
              <a:solidFill>
                <a:srgbClr val="000000"/>
              </a:solidFill>
              <a:cs typeface="Arial" pitchFamily="34" charset="0"/>
            </a:endParaRPr>
          </a:p>
          <a:p>
            <a:pPr algn="ctr" defTabSz="914400" eaLnBrk="1" hangingPunct="1"/>
            <a:r>
              <a:rPr lang="en-GB" sz="1500" b="1" dirty="0" smtClean="0">
                <a:solidFill>
                  <a:srgbClr val="000000"/>
                </a:solidFill>
                <a:cs typeface="Arial" pitchFamily="34" charset="0"/>
              </a:rPr>
              <a:t>5.3 </a:t>
            </a:r>
            <a:r>
              <a:rPr lang="en-GB" sz="1500" b="1" dirty="0">
                <a:solidFill>
                  <a:srgbClr val="000000"/>
                </a:solidFill>
                <a:cs typeface="Arial" pitchFamily="34" charset="0"/>
              </a:rPr>
              <a:t>USD/kg Ti</a:t>
            </a:r>
          </a:p>
        </p:txBody>
      </p:sp>
      <p:sp>
        <p:nvSpPr>
          <p:cNvPr id="49" name="AutoShape 20"/>
          <p:cNvSpPr>
            <a:spLocks noChangeArrowheads="1"/>
          </p:cNvSpPr>
          <p:nvPr/>
        </p:nvSpPr>
        <p:spPr bwMode="auto">
          <a:xfrm rot="16200000" flipV="1">
            <a:off x="3488745" y="4513130"/>
            <a:ext cx="538162" cy="674158"/>
          </a:xfrm>
          <a:custGeom>
            <a:avLst/>
            <a:gdLst>
              <a:gd name="T0" fmla="*/ 9377996 w 21600"/>
              <a:gd name="T1" fmla="*/ 0 h 21600"/>
              <a:gd name="T2" fmla="*/ 9377996 w 21600"/>
              <a:gd name="T3" fmla="*/ 10075123 h 21600"/>
              <a:gd name="T4" fmla="*/ 2006921 w 21600"/>
              <a:gd name="T5" fmla="*/ 17899566 h 21600"/>
              <a:gd name="T6" fmla="*/ 13391837 w 21600"/>
              <a:gd name="T7" fmla="*/ 503757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66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GB" dirty="0">
              <a:solidFill>
                <a:srgbClr val="AFAFAF"/>
              </a:solidFill>
            </a:endParaRPr>
          </a:p>
        </p:txBody>
      </p:sp>
      <p:sp>
        <p:nvSpPr>
          <p:cNvPr id="50" name="AutoShape 20"/>
          <p:cNvSpPr>
            <a:spLocks noChangeArrowheads="1"/>
          </p:cNvSpPr>
          <p:nvPr/>
        </p:nvSpPr>
        <p:spPr bwMode="auto">
          <a:xfrm rot="16200000" flipV="1">
            <a:off x="6999135" y="2606816"/>
            <a:ext cx="538162" cy="674158"/>
          </a:xfrm>
          <a:custGeom>
            <a:avLst/>
            <a:gdLst>
              <a:gd name="T0" fmla="*/ 9377996 w 21600"/>
              <a:gd name="T1" fmla="*/ 0 h 21600"/>
              <a:gd name="T2" fmla="*/ 9377996 w 21600"/>
              <a:gd name="T3" fmla="*/ 10075123 h 21600"/>
              <a:gd name="T4" fmla="*/ 2006921 w 21600"/>
              <a:gd name="T5" fmla="*/ 17899566 h 21600"/>
              <a:gd name="T6" fmla="*/ 13391837 w 21600"/>
              <a:gd name="T7" fmla="*/ 503757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66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GB" dirty="0">
              <a:solidFill>
                <a:srgbClr val="AFAFAF"/>
              </a:solidFill>
            </a:endParaRPr>
          </a:p>
        </p:txBody>
      </p:sp>
      <p:sp>
        <p:nvSpPr>
          <p:cNvPr id="51" name="AutoShape 20"/>
          <p:cNvSpPr>
            <a:spLocks noChangeArrowheads="1"/>
          </p:cNvSpPr>
          <p:nvPr/>
        </p:nvSpPr>
        <p:spPr bwMode="auto">
          <a:xfrm rot="16200000" flipV="1">
            <a:off x="5800225" y="3255747"/>
            <a:ext cx="538163" cy="672438"/>
          </a:xfrm>
          <a:custGeom>
            <a:avLst/>
            <a:gdLst>
              <a:gd name="T0" fmla="*/ 9378013 w 21600"/>
              <a:gd name="T1" fmla="*/ 0 h 21600"/>
              <a:gd name="T2" fmla="*/ 9378013 w 21600"/>
              <a:gd name="T3" fmla="*/ 10049413 h 21600"/>
              <a:gd name="T4" fmla="*/ 2006924 w 21600"/>
              <a:gd name="T5" fmla="*/ 17853890 h 21600"/>
              <a:gd name="T6" fmla="*/ 13391862 w 21600"/>
              <a:gd name="T7" fmla="*/ 502472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66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GB" dirty="0">
              <a:solidFill>
                <a:srgbClr val="AFAFAF"/>
              </a:solidFill>
            </a:endParaRPr>
          </a:p>
        </p:txBody>
      </p:sp>
      <p:sp>
        <p:nvSpPr>
          <p:cNvPr id="52" name="AutoShape 20"/>
          <p:cNvSpPr>
            <a:spLocks noChangeArrowheads="1"/>
          </p:cNvSpPr>
          <p:nvPr/>
        </p:nvSpPr>
        <p:spPr bwMode="auto">
          <a:xfrm rot="16200000" flipV="1">
            <a:off x="4630955" y="3865059"/>
            <a:ext cx="538162" cy="674158"/>
          </a:xfrm>
          <a:custGeom>
            <a:avLst/>
            <a:gdLst>
              <a:gd name="T0" fmla="*/ 9377996 w 21600"/>
              <a:gd name="T1" fmla="*/ 0 h 21600"/>
              <a:gd name="T2" fmla="*/ 9377996 w 21600"/>
              <a:gd name="T3" fmla="*/ 10075123 h 21600"/>
              <a:gd name="T4" fmla="*/ 2006921 w 21600"/>
              <a:gd name="T5" fmla="*/ 17899566 h 21600"/>
              <a:gd name="T6" fmla="*/ 13391837 w 21600"/>
              <a:gd name="T7" fmla="*/ 503757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66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GB" dirty="0">
              <a:solidFill>
                <a:srgbClr val="AFAFAF"/>
              </a:solidFill>
            </a:endParaRPr>
          </a:p>
        </p:txBody>
      </p:sp>
      <p:sp>
        <p:nvSpPr>
          <p:cNvPr id="53" name="AutoShape 20"/>
          <p:cNvSpPr>
            <a:spLocks noChangeArrowheads="1"/>
          </p:cNvSpPr>
          <p:nvPr/>
        </p:nvSpPr>
        <p:spPr bwMode="auto">
          <a:xfrm rot="16200000" flipV="1">
            <a:off x="8404084" y="1887529"/>
            <a:ext cx="536575" cy="674158"/>
          </a:xfrm>
          <a:custGeom>
            <a:avLst/>
            <a:gdLst>
              <a:gd name="T0" fmla="*/ 9350341 w 21600"/>
              <a:gd name="T1" fmla="*/ 0 h 21600"/>
              <a:gd name="T2" fmla="*/ 9350341 w 21600"/>
              <a:gd name="T3" fmla="*/ 10075123 h 21600"/>
              <a:gd name="T4" fmla="*/ 2001002 w 21600"/>
              <a:gd name="T5" fmla="*/ 17899566 h 21600"/>
              <a:gd name="T6" fmla="*/ 13352346 w 21600"/>
              <a:gd name="T7" fmla="*/ 503757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66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GB" dirty="0">
              <a:solidFill>
                <a:srgbClr val="AFAFAF"/>
              </a:solidFill>
            </a:endParaRPr>
          </a:p>
        </p:txBody>
      </p:sp>
      <p:sp>
        <p:nvSpPr>
          <p:cNvPr id="54" name="AutoShape 62"/>
          <p:cNvSpPr>
            <a:spLocks noChangeArrowheads="1"/>
          </p:cNvSpPr>
          <p:nvPr/>
        </p:nvSpPr>
        <p:spPr bwMode="auto">
          <a:xfrm>
            <a:off x="5521122" y="4149080"/>
            <a:ext cx="1460104" cy="288000"/>
          </a:xfrm>
          <a:prstGeom prst="rightArrow">
            <a:avLst>
              <a:gd name="adj1" fmla="val 60000"/>
              <a:gd name="adj2" fmla="val 96430"/>
            </a:avLst>
          </a:prstGeom>
          <a:solidFill>
            <a:srgbClr val="66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ZA" dirty="0">
              <a:solidFill>
                <a:srgbClr val="000000"/>
              </a:solidFill>
            </a:endParaRPr>
          </a:p>
        </p:txBody>
      </p:sp>
      <p:grpSp>
        <p:nvGrpSpPr>
          <p:cNvPr id="3" name="Group 3"/>
          <p:cNvGrpSpPr/>
          <p:nvPr/>
        </p:nvGrpSpPr>
        <p:grpSpPr>
          <a:xfrm>
            <a:off x="4953000" y="1258889"/>
            <a:ext cx="2262251" cy="1341913"/>
            <a:chOff x="4572000" y="1258888"/>
            <a:chExt cx="2088232" cy="1341913"/>
          </a:xfrm>
        </p:grpSpPr>
        <p:sp>
          <p:nvSpPr>
            <p:cNvPr id="48" name="Text Box 61"/>
            <p:cNvSpPr txBox="1">
              <a:spLocks noChangeArrowheads="1"/>
            </p:cNvSpPr>
            <p:nvPr/>
          </p:nvSpPr>
          <p:spPr bwMode="auto">
            <a:xfrm>
              <a:off x="4572000" y="1258888"/>
              <a:ext cx="1524000" cy="558800"/>
            </a:xfrm>
            <a:prstGeom prst="rect">
              <a:avLst/>
            </a:prstGeom>
            <a:solidFill>
              <a:srgbClr val="FFFF00"/>
            </a:solidFill>
            <a:ln w="9525">
              <a:solidFill>
                <a:schemeClr val="tx1"/>
              </a:solidFill>
              <a:miter lim="800000"/>
              <a:headEnd/>
              <a:tailEnd/>
            </a:ln>
            <a:effectLs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defTabSz="914400" eaLnBrk="1" hangingPunct="1"/>
              <a:r>
                <a:rPr lang="en-GB" sz="1500" b="1" dirty="0">
                  <a:solidFill>
                    <a:srgbClr val="000000"/>
                  </a:solidFill>
                  <a:cs typeface="Arial" pitchFamily="34" charset="0"/>
                </a:rPr>
                <a:t>Ti Powder</a:t>
              </a:r>
              <a:endParaRPr lang="en-GB" sz="1500" b="1" baseline="-25000" dirty="0">
                <a:solidFill>
                  <a:srgbClr val="000000"/>
                </a:solidFill>
                <a:cs typeface="Arial" pitchFamily="34" charset="0"/>
              </a:endParaRPr>
            </a:p>
            <a:p>
              <a:pPr algn="ctr" defTabSz="914400" eaLnBrk="1" hangingPunct="1"/>
              <a:r>
                <a:rPr lang="en-GB" sz="1500" b="1" dirty="0">
                  <a:solidFill>
                    <a:srgbClr val="000000"/>
                  </a:solidFill>
                  <a:cs typeface="Arial" pitchFamily="34" charset="0"/>
                </a:rPr>
                <a:t>40 USD/kg Ti</a:t>
              </a:r>
            </a:p>
          </p:txBody>
        </p:sp>
        <p:sp>
          <p:nvSpPr>
            <p:cNvPr id="55" name="AutoShape 66"/>
            <p:cNvSpPr>
              <a:spLocks noChangeArrowheads="1"/>
            </p:cNvSpPr>
            <p:nvPr/>
          </p:nvSpPr>
          <p:spPr bwMode="auto">
            <a:xfrm rot="-5400000">
              <a:off x="4982436" y="2074975"/>
              <a:ext cx="691653" cy="360000"/>
            </a:xfrm>
            <a:prstGeom prst="rightArrow">
              <a:avLst>
                <a:gd name="adj1" fmla="val 50000"/>
                <a:gd name="adj2" fmla="val 52413"/>
              </a:avLst>
            </a:prstGeom>
            <a:solidFill>
              <a:srgbClr val="66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ZA" dirty="0">
                <a:solidFill>
                  <a:srgbClr val="000000"/>
                </a:solidFill>
              </a:endParaRPr>
            </a:p>
          </p:txBody>
        </p:sp>
        <p:sp>
          <p:nvSpPr>
            <p:cNvPr id="56" name="AutoShape 64"/>
            <p:cNvSpPr>
              <a:spLocks noChangeArrowheads="1"/>
            </p:cNvSpPr>
            <p:nvPr/>
          </p:nvSpPr>
          <p:spPr bwMode="auto">
            <a:xfrm>
              <a:off x="6168107" y="1412874"/>
              <a:ext cx="492125" cy="324000"/>
            </a:xfrm>
            <a:prstGeom prst="rightArrow">
              <a:avLst>
                <a:gd name="adj1" fmla="val 50000"/>
                <a:gd name="adj2" fmla="val 38276"/>
              </a:avLst>
            </a:prstGeom>
            <a:solidFill>
              <a:srgbClr val="66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ZA" dirty="0">
                <a:solidFill>
                  <a:srgbClr val="000000"/>
                </a:solidFill>
              </a:endParaRPr>
            </a:p>
          </p:txBody>
        </p:sp>
      </p:grpSp>
      <p:grpSp>
        <p:nvGrpSpPr>
          <p:cNvPr id="4" name="Group 2"/>
          <p:cNvGrpSpPr/>
          <p:nvPr/>
        </p:nvGrpSpPr>
        <p:grpSpPr>
          <a:xfrm>
            <a:off x="2882006" y="1196394"/>
            <a:ext cx="4286373" cy="2736663"/>
            <a:chOff x="2620360" y="1196393"/>
            <a:chExt cx="3956652" cy="2736663"/>
          </a:xfrm>
        </p:grpSpPr>
        <p:sp>
          <p:nvSpPr>
            <p:cNvPr id="24" name="Text Box 61"/>
            <p:cNvSpPr txBox="1">
              <a:spLocks noChangeArrowheads="1"/>
            </p:cNvSpPr>
            <p:nvPr/>
          </p:nvSpPr>
          <p:spPr bwMode="auto">
            <a:xfrm>
              <a:off x="2620360" y="1196393"/>
              <a:ext cx="1767671" cy="648431"/>
            </a:xfrm>
            <a:prstGeom prst="rect">
              <a:avLst/>
            </a:prstGeom>
            <a:solidFill>
              <a:srgbClr val="92D050"/>
            </a:solidFill>
            <a:ln w="9525">
              <a:solidFill>
                <a:schemeClr val="tx1"/>
              </a:solidFill>
              <a:miter lim="800000"/>
              <a:headEnd/>
              <a:tailEnd/>
            </a:ln>
          </p:spPr>
          <p:txBody>
            <a:bodyPr anchor="ctr" anchorCtr="1"/>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defTabSz="914400" eaLnBrk="1" hangingPunct="1"/>
              <a:r>
                <a:rPr lang="en-GB" sz="1500" b="1" dirty="0">
                  <a:solidFill>
                    <a:srgbClr val="000000"/>
                  </a:solidFill>
                  <a:latin typeface="Trebuchet MS" pitchFamily="34" charset="0"/>
                </a:rPr>
                <a:t>Ti Powder</a:t>
              </a:r>
              <a:endParaRPr lang="en-GB" sz="1500" b="1" baseline="-25000" dirty="0">
                <a:solidFill>
                  <a:srgbClr val="000000"/>
                </a:solidFill>
                <a:latin typeface="Trebuchet MS" pitchFamily="34" charset="0"/>
              </a:endParaRPr>
            </a:p>
            <a:p>
              <a:pPr algn="ctr" defTabSz="914400" eaLnBrk="1" hangingPunct="1"/>
              <a:r>
                <a:rPr lang="en-GB" sz="1500" b="1" dirty="0">
                  <a:solidFill>
                    <a:srgbClr val="000000"/>
                  </a:solidFill>
                  <a:latin typeface="Trebuchet MS" pitchFamily="34" charset="0"/>
                </a:rPr>
                <a:t>10 USD/kg Ti</a:t>
              </a:r>
            </a:p>
          </p:txBody>
        </p:sp>
        <p:sp>
          <p:nvSpPr>
            <p:cNvPr id="25" name="Down Arrow 2"/>
            <p:cNvSpPr>
              <a:spLocks noChangeArrowheads="1"/>
            </p:cNvSpPr>
            <p:nvPr/>
          </p:nvSpPr>
          <p:spPr bwMode="auto">
            <a:xfrm rot="10800000">
              <a:off x="3163896" y="1909148"/>
              <a:ext cx="396000" cy="2023908"/>
            </a:xfrm>
            <a:prstGeom prst="downArrow">
              <a:avLst>
                <a:gd name="adj1" fmla="val 50000"/>
                <a:gd name="adj2" fmla="val 50008"/>
              </a:avLst>
            </a:prstGeom>
            <a:solidFill>
              <a:srgbClr val="92D050"/>
            </a:solidFill>
            <a:ln w="9525" algn="ctr">
              <a:solidFill>
                <a:schemeClr val="tx1"/>
              </a:solidFill>
              <a:round/>
              <a:headEnd/>
              <a:tailEnd/>
            </a:ln>
          </p:spPr>
          <p:txBody>
            <a:bodyPr/>
            <a:lstStyle/>
            <a:p>
              <a:pPr defTabSz="914400" eaLnBrk="0" hangingPunct="0"/>
              <a:endParaRPr lang="en-ZA" dirty="0">
                <a:solidFill>
                  <a:srgbClr val="AFAFAF"/>
                </a:solidFill>
              </a:endParaRPr>
            </a:p>
          </p:txBody>
        </p:sp>
        <p:sp>
          <p:nvSpPr>
            <p:cNvPr id="26" name="Right Arrow 3"/>
            <p:cNvSpPr>
              <a:spLocks noChangeArrowheads="1"/>
            </p:cNvSpPr>
            <p:nvPr/>
          </p:nvSpPr>
          <p:spPr bwMode="auto">
            <a:xfrm>
              <a:off x="4427983" y="1328787"/>
              <a:ext cx="2149029" cy="372021"/>
            </a:xfrm>
            <a:prstGeom prst="rightArrow">
              <a:avLst>
                <a:gd name="adj1" fmla="val 50000"/>
                <a:gd name="adj2" fmla="val 50125"/>
              </a:avLst>
            </a:prstGeom>
            <a:solidFill>
              <a:srgbClr val="92D050">
                <a:alpha val="60000"/>
              </a:srgbClr>
            </a:solidFill>
            <a:ln w="9525" algn="ctr">
              <a:solidFill>
                <a:schemeClr val="tx1"/>
              </a:solidFill>
              <a:round/>
              <a:headEnd/>
              <a:tailEnd/>
            </a:ln>
          </p:spPr>
          <p:txBody>
            <a:bodyPr/>
            <a:lstStyle/>
            <a:p>
              <a:pPr defTabSz="914400" eaLnBrk="0" hangingPunct="0"/>
              <a:endParaRPr lang="en-ZA" dirty="0">
                <a:solidFill>
                  <a:srgbClr val="AFAFAF"/>
                </a:solidFill>
              </a:endParaRPr>
            </a:p>
          </p:txBody>
        </p:sp>
      </p:grpSp>
      <p:sp>
        <p:nvSpPr>
          <p:cNvPr id="2" name="TextBox 1"/>
          <p:cNvSpPr txBox="1"/>
          <p:nvPr/>
        </p:nvSpPr>
        <p:spPr>
          <a:xfrm>
            <a:off x="38455" y="1196752"/>
            <a:ext cx="1576137" cy="369332"/>
          </a:xfrm>
          <a:prstGeom prst="rect">
            <a:avLst/>
          </a:prstGeom>
          <a:noFill/>
        </p:spPr>
        <p:txBody>
          <a:bodyPr wrap="none" rtlCol="0">
            <a:spAutoFit/>
          </a:bodyPr>
          <a:lstStyle/>
          <a:p>
            <a:r>
              <a:rPr lang="en-ZA" sz="1800" dirty="0" smtClean="0">
                <a:solidFill>
                  <a:schemeClr val="tx1"/>
                </a:solidFill>
                <a:latin typeface="Arial" pitchFamily="34" charset="0"/>
              </a:rPr>
              <a:t>Typical</a:t>
            </a:r>
            <a:r>
              <a:rPr lang="en-ZA" sz="1800" dirty="0" smtClean="0">
                <a:solidFill>
                  <a:schemeClr val="tx1"/>
                </a:solidFill>
              </a:rPr>
              <a:t> </a:t>
            </a:r>
            <a:r>
              <a:rPr lang="en-ZA" sz="1800" dirty="0" smtClean="0">
                <a:solidFill>
                  <a:schemeClr val="tx1"/>
                </a:solidFill>
                <a:latin typeface="Arial" pitchFamily="34" charset="0"/>
              </a:rPr>
              <a:t>prices</a:t>
            </a:r>
            <a:endParaRPr lang="en-GB" sz="1800" dirty="0">
              <a:solidFill>
                <a:schemeClr val="tx1"/>
              </a:solidFill>
              <a:latin typeface="Arial" pitchFamily="34" charset="0"/>
            </a:endParaRPr>
          </a:p>
        </p:txBody>
      </p:sp>
      <p:sp>
        <p:nvSpPr>
          <p:cNvPr id="6" name="Bent Arrow 5"/>
          <p:cNvSpPr/>
          <p:nvPr/>
        </p:nvSpPr>
        <p:spPr bwMode="auto">
          <a:xfrm flipV="1">
            <a:off x="5499060" y="1772816"/>
            <a:ext cx="970769" cy="747216"/>
          </a:xfrm>
          <a:prstGeom prst="bentArrow">
            <a:avLst/>
          </a:prstGeom>
          <a:solidFill>
            <a:srgbClr val="92D050"/>
          </a:solidFill>
          <a:ln w="9525" algn="ctr">
            <a:solidFill>
              <a:schemeClr val="tx1"/>
            </a:solidFill>
            <a:round/>
            <a:headEnd/>
            <a:tailEnd/>
          </a:ln>
        </p:spPr>
        <p:txBody>
          <a:bodyPr/>
          <a:lstStyle/>
          <a:p>
            <a:pPr defTabSz="914400" eaLnBrk="0" hangingPunct="0"/>
            <a:endParaRPr lang="en-GB" dirty="0">
              <a:solidFill>
                <a:srgbClr val="AFAFAF"/>
              </a:solidFill>
            </a:endParaRPr>
          </a:p>
        </p:txBody>
      </p:sp>
      <p:grpSp>
        <p:nvGrpSpPr>
          <p:cNvPr id="5" name="Group 29"/>
          <p:cNvGrpSpPr/>
          <p:nvPr/>
        </p:nvGrpSpPr>
        <p:grpSpPr>
          <a:xfrm>
            <a:off x="156898" y="4590460"/>
            <a:ext cx="5769662" cy="1358821"/>
            <a:chOff x="144828" y="4590459"/>
            <a:chExt cx="5325842" cy="1358821"/>
          </a:xfrm>
        </p:grpSpPr>
        <p:sp>
          <p:nvSpPr>
            <p:cNvPr id="31" name="Rectangle 30"/>
            <p:cNvSpPr/>
            <p:nvPr/>
          </p:nvSpPr>
          <p:spPr bwMode="auto">
            <a:xfrm>
              <a:off x="144828" y="4590459"/>
              <a:ext cx="2951608" cy="1358821"/>
            </a:xfrm>
            <a:prstGeom prst="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1000"/>
                </a:lnSpc>
                <a:spcBef>
                  <a:spcPct val="0"/>
                </a:spcBef>
                <a:spcAft>
                  <a:spcPct val="0"/>
                </a:spcAft>
                <a:buClr>
                  <a:srgbClr val="AFAFAF"/>
                </a:buClr>
                <a:buSzPct val="100000"/>
                <a:buFont typeface="Arial" pitchFamily="34" charset="0"/>
                <a:buNone/>
                <a:tabLst/>
              </a:pPr>
              <a:endParaRPr kumimoji="0" lang="en-GB" sz="24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endParaRPr>
            </a:p>
          </p:txBody>
        </p:sp>
        <p:sp>
          <p:nvSpPr>
            <p:cNvPr id="32" name="TextBox 31"/>
            <p:cNvSpPr txBox="1"/>
            <p:nvPr/>
          </p:nvSpPr>
          <p:spPr>
            <a:xfrm>
              <a:off x="3059832" y="5445224"/>
              <a:ext cx="2410838" cy="400110"/>
            </a:xfrm>
            <a:prstGeom prst="rect">
              <a:avLst/>
            </a:prstGeom>
            <a:noFill/>
          </p:spPr>
          <p:txBody>
            <a:bodyPr wrap="none" rtlCol="0">
              <a:spAutoFit/>
            </a:bodyPr>
            <a:lstStyle/>
            <a:p>
              <a:r>
                <a:rPr lang="en-ZA" sz="2000" b="1" dirty="0" smtClean="0">
                  <a:solidFill>
                    <a:srgbClr val="FF0000"/>
                  </a:solidFill>
                  <a:latin typeface="Arial" pitchFamily="34" charset="0"/>
                </a:rPr>
                <a:t>Current SA industry</a:t>
              </a:r>
              <a:endParaRPr lang="en-GB" sz="2000" b="1" dirty="0">
                <a:solidFill>
                  <a:srgbClr val="FF0000"/>
                </a:solidFill>
                <a:latin typeface="Arial" pitchFamily="34" charset="0"/>
              </a:endParaRPr>
            </a:p>
          </p:txBody>
        </p:sp>
      </p:grpSp>
      <p:cxnSp>
        <p:nvCxnSpPr>
          <p:cNvPr id="7" name="Straight Arrow Connector 6"/>
          <p:cNvCxnSpPr/>
          <p:nvPr/>
        </p:nvCxnSpPr>
        <p:spPr bwMode="auto">
          <a:xfrm>
            <a:off x="4488684" y="2146424"/>
            <a:ext cx="308299" cy="1066552"/>
          </a:xfrm>
          <a:prstGeom prst="straightConnector1">
            <a:avLst/>
          </a:prstGeom>
          <a:solidFill>
            <a:srgbClr val="00B8FF"/>
          </a:solidFill>
          <a:ln w="38100" cap="flat" cmpd="sng" algn="ctr">
            <a:solidFill>
              <a:srgbClr val="FF0000"/>
            </a:solidFill>
            <a:prstDash val="solid"/>
            <a:round/>
            <a:headEnd type="arrow"/>
            <a:tailEnd type="arrow"/>
          </a:ln>
          <a:effectLst/>
        </p:spPr>
      </p:cxnSp>
      <p:sp>
        <p:nvSpPr>
          <p:cNvPr id="36" name="TextBox 35"/>
          <p:cNvSpPr txBox="1"/>
          <p:nvPr/>
        </p:nvSpPr>
        <p:spPr>
          <a:xfrm>
            <a:off x="0" y="6623655"/>
            <a:ext cx="673291" cy="246221"/>
          </a:xfrm>
          <a:prstGeom prst="rect">
            <a:avLst/>
          </a:prstGeom>
          <a:solidFill>
            <a:schemeClr val="accent4">
              <a:lumMod val="40000"/>
              <a:lumOff val="60000"/>
              <a:alpha val="30000"/>
            </a:schemeClr>
          </a:solidFill>
        </p:spPr>
        <p:txBody>
          <a:bodyPr wrap="square" rtlCol="0">
            <a:spAutoFit/>
          </a:bodyPr>
          <a:lstStyle/>
          <a:p>
            <a:r>
              <a:rPr lang="en-ZA" sz="1000" dirty="0" smtClean="0">
                <a:latin typeface="Arial" pitchFamily="34" charset="0"/>
              </a:rPr>
              <a:t>TiCoC</a:t>
            </a:r>
            <a:endParaRPr lang="en-ZA" sz="1000" dirty="0">
              <a:latin typeface="Arial" pitchFamily="34" charset="0"/>
            </a:endParaRPr>
          </a:p>
        </p:txBody>
      </p:sp>
      <p:sp>
        <p:nvSpPr>
          <p:cNvPr id="57" name="Text Box 5"/>
          <p:cNvSpPr txBox="1">
            <a:spLocks noChangeArrowheads="1"/>
          </p:cNvSpPr>
          <p:nvPr/>
        </p:nvSpPr>
        <p:spPr bwMode="auto">
          <a:xfrm>
            <a:off x="1407676" y="6110561"/>
            <a:ext cx="6162014" cy="581025"/>
          </a:xfrm>
          <a:prstGeom prst="rect">
            <a:avLst/>
          </a:prstGeom>
          <a:noFill/>
          <a:ln w="9525">
            <a:noFill/>
            <a:miter lim="800000"/>
            <a:headEnd/>
            <a:tailEnd/>
          </a:ln>
          <a:effectLst/>
        </p:spPr>
        <p:txBody>
          <a:bodyPr>
            <a:spAutoFit/>
          </a:bodyPr>
          <a:lstStyle/>
          <a:p>
            <a:pPr algn="ctr" eaLnBrk="1" hangingPunct="1">
              <a:buClr>
                <a:srgbClr val="336699"/>
              </a:buClr>
              <a:buSzPct val="100000"/>
              <a:buFont typeface="Arial" pitchFamily="34" charset="0"/>
              <a:buNone/>
            </a:pPr>
            <a:r>
              <a:rPr lang="en-US" sz="1600" b="1" dirty="0">
                <a:latin typeface="Arial" pitchFamily="34" charset="0"/>
              </a:rPr>
              <a:t>South Africa possesses the 2</a:t>
            </a:r>
            <a:r>
              <a:rPr lang="en-US" sz="1600" b="1" baseline="30000" dirty="0">
                <a:latin typeface="Arial" pitchFamily="34" charset="0"/>
              </a:rPr>
              <a:t>nd</a:t>
            </a:r>
            <a:r>
              <a:rPr lang="en-US" sz="1600" b="1" dirty="0">
                <a:latin typeface="Arial" pitchFamily="34" charset="0"/>
              </a:rPr>
              <a:t> largest reserves of unbeneficiated Titanium dioxide</a:t>
            </a:r>
          </a:p>
        </p:txBody>
      </p:sp>
      <p:sp>
        <p:nvSpPr>
          <p:cNvPr id="58" name="Slide Number Placeholder 57"/>
          <p:cNvSpPr>
            <a:spLocks noGrp="1"/>
          </p:cNvSpPr>
          <p:nvPr>
            <p:ph type="sldNum" sz="quarter" idx="12"/>
          </p:nvPr>
        </p:nvSpPr>
        <p:spPr/>
        <p:txBody>
          <a:bodyPr/>
          <a:lstStyle/>
          <a:p>
            <a:fld id="{8C3CF23F-F4B0-0F44-A119-6B9F1815CC85}" type="slidenum">
              <a:rPr lang="en-US" smtClean="0"/>
              <a:pPr/>
              <a:t>48</a:t>
            </a:fld>
            <a:endParaRPr lang="en-US" dirty="0"/>
          </a:p>
        </p:txBody>
      </p:sp>
    </p:spTree>
    <p:extLst>
      <p:ext uri="{BB962C8B-B14F-4D97-AF65-F5344CB8AC3E}">
        <p14:creationId xmlns="" xmlns:p14="http://schemas.microsoft.com/office/powerpoint/2010/main" val="221069883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xit" presetSubtype="0" fill="hold" nodeType="with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76251" y="158184"/>
            <a:ext cx="8641624" cy="380023"/>
          </a:xfrm>
          <a:noFill/>
          <a:ln w="9525">
            <a:noFill/>
            <a:miter lim="800000"/>
            <a:headEnd/>
            <a:tailEnd/>
          </a:ln>
          <a:effectLst/>
        </p:spPr>
        <p:txBody>
          <a:bodyPr anchor="ctr"/>
          <a:lstStyle/>
          <a:p>
            <a:pPr algn="r"/>
            <a:r>
              <a:rPr lang="en-US" sz="2800" dirty="0">
                <a:solidFill>
                  <a:schemeClr val="bg1"/>
                </a:solidFill>
              </a:rPr>
              <a:t>Powder vs Sponge Technology</a:t>
            </a:r>
          </a:p>
        </p:txBody>
      </p:sp>
      <p:sp>
        <p:nvSpPr>
          <p:cNvPr id="218115" name="Rectangle 3"/>
          <p:cNvSpPr>
            <a:spLocks noGrp="1" noChangeArrowheads="1"/>
          </p:cNvSpPr>
          <p:nvPr>
            <p:ph type="body" idx="1"/>
          </p:nvPr>
        </p:nvSpPr>
        <p:spPr>
          <a:xfrm>
            <a:off x="412750" y="1384663"/>
            <a:ext cx="6769100" cy="2501537"/>
          </a:xfrm>
        </p:spPr>
        <p:txBody>
          <a:bodyPr>
            <a:normAutofit fontScale="92500" lnSpcReduction="10000"/>
          </a:bodyPr>
          <a:lstStyle/>
          <a:p>
            <a:pPr>
              <a:buClrTx/>
            </a:pPr>
            <a:r>
              <a:rPr lang="en-US" sz="2000" dirty="0" smtClean="0">
                <a:solidFill>
                  <a:srgbClr val="000000"/>
                </a:solidFill>
                <a:latin typeface="Arial" pitchFamily="34" charset="0"/>
                <a:cs typeface="Arial" pitchFamily="34" charset="0"/>
              </a:rPr>
              <a:t>Reduced Costs</a:t>
            </a:r>
          </a:p>
          <a:p>
            <a:pPr lvl="1"/>
            <a:r>
              <a:rPr lang="en-US" sz="2000" dirty="0" smtClean="0">
                <a:solidFill>
                  <a:srgbClr val="000000"/>
                </a:solidFill>
                <a:latin typeface="Arial" pitchFamily="34" charset="0"/>
                <a:cs typeface="Arial" pitchFamily="34" charset="0"/>
              </a:rPr>
              <a:t>Limited/no waste of Ti material</a:t>
            </a:r>
          </a:p>
          <a:p>
            <a:pPr lvl="1"/>
            <a:r>
              <a:rPr lang="en-US" sz="2000" dirty="0" smtClean="0">
                <a:solidFill>
                  <a:srgbClr val="000000"/>
                </a:solidFill>
                <a:latin typeface="Arial" pitchFamily="34" charset="0"/>
                <a:cs typeface="Arial" pitchFamily="34" charset="0"/>
              </a:rPr>
              <a:t>Near net shape</a:t>
            </a:r>
          </a:p>
          <a:p>
            <a:pPr lvl="1"/>
            <a:endParaRPr lang="en-US" sz="2000" dirty="0" smtClean="0">
              <a:solidFill>
                <a:srgbClr val="000000"/>
              </a:solidFill>
              <a:latin typeface="Arial" pitchFamily="34" charset="0"/>
              <a:cs typeface="Arial" pitchFamily="34" charset="0"/>
            </a:endParaRPr>
          </a:p>
          <a:p>
            <a:pPr>
              <a:buClrTx/>
            </a:pPr>
            <a:r>
              <a:rPr lang="en-US" sz="2000" dirty="0" smtClean="0">
                <a:solidFill>
                  <a:srgbClr val="000000"/>
                </a:solidFill>
                <a:latin typeface="Arial" pitchFamily="34" charset="0"/>
                <a:cs typeface="Arial" pitchFamily="34" charset="0"/>
              </a:rPr>
              <a:t>Characteristics not achievable by ingot metallurgy</a:t>
            </a:r>
          </a:p>
          <a:p>
            <a:pPr lvl="1"/>
            <a:r>
              <a:rPr lang="en-US" sz="2000" dirty="0" smtClean="0">
                <a:solidFill>
                  <a:srgbClr val="000000"/>
                </a:solidFill>
                <a:latin typeface="Arial" pitchFamily="34" charset="0"/>
                <a:cs typeface="Arial" pitchFamily="34" charset="0"/>
              </a:rPr>
              <a:t>Unique property combinations</a:t>
            </a:r>
          </a:p>
          <a:p>
            <a:pPr lvl="1"/>
            <a:r>
              <a:rPr lang="en-US" sz="2000" dirty="0" smtClean="0">
                <a:solidFill>
                  <a:srgbClr val="000000"/>
                </a:solidFill>
                <a:latin typeface="Arial" pitchFamily="34" charset="0"/>
                <a:cs typeface="Arial" pitchFamily="34" charset="0"/>
              </a:rPr>
              <a:t>Fabrication of difficult alloys</a:t>
            </a:r>
            <a:endParaRPr lang="en-US" sz="2000" dirty="0">
              <a:solidFill>
                <a:srgbClr val="000000"/>
              </a:solidFill>
              <a:latin typeface="Arial" pitchFamily="34" charset="0"/>
              <a:cs typeface="Arial" pitchFamily="34" charset="0"/>
            </a:endParaRPr>
          </a:p>
        </p:txBody>
      </p:sp>
      <p:grpSp>
        <p:nvGrpSpPr>
          <p:cNvPr id="2" name="Group 17"/>
          <p:cNvGrpSpPr>
            <a:grpSpLocks/>
          </p:cNvGrpSpPr>
          <p:nvPr/>
        </p:nvGrpSpPr>
        <p:grpSpPr bwMode="auto">
          <a:xfrm>
            <a:off x="165100" y="4358640"/>
            <a:ext cx="9410700" cy="711200"/>
            <a:chOff x="96" y="2832"/>
            <a:chExt cx="5472" cy="448"/>
          </a:xfrm>
        </p:grpSpPr>
        <p:sp>
          <p:nvSpPr>
            <p:cNvPr id="218121" name="Text Box 9"/>
            <p:cNvSpPr txBox="1">
              <a:spLocks noChangeArrowheads="1"/>
            </p:cNvSpPr>
            <p:nvPr/>
          </p:nvSpPr>
          <p:spPr bwMode="auto">
            <a:xfrm>
              <a:off x="4752" y="2832"/>
              <a:ext cx="816" cy="448"/>
            </a:xfrm>
            <a:prstGeom prst="rect">
              <a:avLst/>
            </a:prstGeom>
            <a:solidFill>
              <a:srgbClr val="FFFF99"/>
            </a:solidFill>
            <a:ln w="9525">
              <a:solidFill>
                <a:srgbClr val="000000"/>
              </a:solidFill>
              <a:miter lim="800000"/>
              <a:headEnd/>
              <a:tailEnd/>
            </a:ln>
            <a:effectLst/>
          </p:spPr>
          <p:txBody>
            <a:bodyPr>
              <a:spAutoFit/>
            </a:bodyPr>
            <a:lstStyle/>
            <a:p>
              <a:pPr algn="ctr">
                <a:spcBef>
                  <a:spcPct val="50000"/>
                </a:spcBef>
              </a:pPr>
              <a:r>
                <a:rPr lang="en-US" sz="2000" b="0" i="0" dirty="0">
                  <a:solidFill>
                    <a:schemeClr val="tx1"/>
                  </a:solidFill>
                  <a:effectLst/>
                  <a:latin typeface="Arial" charset="0"/>
                </a:rPr>
                <a:t>Fabricate Part</a:t>
              </a:r>
            </a:p>
          </p:txBody>
        </p:sp>
        <p:sp>
          <p:nvSpPr>
            <p:cNvPr id="218117" name="Text Box 5"/>
            <p:cNvSpPr txBox="1">
              <a:spLocks noChangeArrowheads="1"/>
            </p:cNvSpPr>
            <p:nvPr/>
          </p:nvSpPr>
          <p:spPr bwMode="auto">
            <a:xfrm>
              <a:off x="96" y="2928"/>
              <a:ext cx="831" cy="256"/>
            </a:xfrm>
            <a:prstGeom prst="rect">
              <a:avLst/>
            </a:prstGeom>
            <a:solidFill>
              <a:srgbClr val="FFFF99"/>
            </a:solidFill>
            <a:ln w="9525">
              <a:solidFill>
                <a:srgbClr val="000000"/>
              </a:solidFill>
              <a:miter lim="800000"/>
              <a:headEnd/>
              <a:tailEnd/>
            </a:ln>
            <a:effectLst/>
          </p:spPr>
          <p:txBody>
            <a:bodyPr>
              <a:spAutoFit/>
            </a:bodyPr>
            <a:lstStyle/>
            <a:p>
              <a:pPr algn="ctr">
                <a:spcBef>
                  <a:spcPct val="50000"/>
                </a:spcBef>
              </a:pPr>
              <a:r>
                <a:rPr lang="en-US" sz="2000" b="0" i="0" dirty="0">
                  <a:solidFill>
                    <a:schemeClr val="tx1"/>
                  </a:solidFill>
                  <a:effectLst/>
                  <a:latin typeface="Arial" charset="0"/>
                </a:rPr>
                <a:t>Sponge</a:t>
              </a:r>
            </a:p>
          </p:txBody>
        </p:sp>
        <p:sp>
          <p:nvSpPr>
            <p:cNvPr id="218118" name="Text Box 6"/>
            <p:cNvSpPr txBox="1">
              <a:spLocks noChangeArrowheads="1"/>
            </p:cNvSpPr>
            <p:nvPr/>
          </p:nvSpPr>
          <p:spPr bwMode="auto">
            <a:xfrm>
              <a:off x="1027" y="2928"/>
              <a:ext cx="831" cy="256"/>
            </a:xfrm>
            <a:prstGeom prst="rect">
              <a:avLst/>
            </a:prstGeom>
            <a:solidFill>
              <a:srgbClr val="FFFF99"/>
            </a:solidFill>
            <a:ln w="9525">
              <a:solidFill>
                <a:srgbClr val="000000"/>
              </a:solidFill>
              <a:miter lim="800000"/>
              <a:headEnd/>
              <a:tailEnd/>
            </a:ln>
            <a:effectLst/>
          </p:spPr>
          <p:txBody>
            <a:bodyPr>
              <a:spAutoFit/>
            </a:bodyPr>
            <a:lstStyle/>
            <a:p>
              <a:pPr algn="ctr">
                <a:spcBef>
                  <a:spcPct val="50000"/>
                </a:spcBef>
              </a:pPr>
              <a:r>
                <a:rPr lang="en-US" sz="2000" b="0" i="0" dirty="0">
                  <a:solidFill>
                    <a:schemeClr val="tx1"/>
                  </a:solidFill>
                  <a:effectLst/>
                  <a:latin typeface="Arial" charset="0"/>
                </a:rPr>
                <a:t>Blend</a:t>
              </a:r>
            </a:p>
          </p:txBody>
        </p:sp>
        <p:sp>
          <p:nvSpPr>
            <p:cNvPr id="218119" name="Text Box 7"/>
            <p:cNvSpPr txBox="1">
              <a:spLocks noChangeArrowheads="1"/>
            </p:cNvSpPr>
            <p:nvPr/>
          </p:nvSpPr>
          <p:spPr bwMode="auto">
            <a:xfrm>
              <a:off x="1958" y="2928"/>
              <a:ext cx="831" cy="256"/>
            </a:xfrm>
            <a:prstGeom prst="rect">
              <a:avLst/>
            </a:prstGeom>
            <a:solidFill>
              <a:srgbClr val="FFFF99"/>
            </a:solidFill>
            <a:ln w="9525">
              <a:solidFill>
                <a:srgbClr val="000000"/>
              </a:solidFill>
              <a:miter lim="800000"/>
              <a:headEnd/>
              <a:tailEnd/>
            </a:ln>
            <a:effectLst/>
          </p:spPr>
          <p:txBody>
            <a:bodyPr>
              <a:spAutoFit/>
            </a:bodyPr>
            <a:lstStyle/>
            <a:p>
              <a:pPr algn="ctr">
                <a:spcBef>
                  <a:spcPct val="50000"/>
                </a:spcBef>
              </a:pPr>
              <a:r>
                <a:rPr lang="en-US" sz="2000" b="0" i="0" dirty="0">
                  <a:solidFill>
                    <a:schemeClr val="tx1"/>
                  </a:solidFill>
                  <a:effectLst/>
                  <a:latin typeface="Arial" charset="0"/>
                </a:rPr>
                <a:t>Melt 1</a:t>
              </a:r>
            </a:p>
          </p:txBody>
        </p:sp>
        <p:sp>
          <p:nvSpPr>
            <p:cNvPr id="218120" name="Text Box 8"/>
            <p:cNvSpPr txBox="1">
              <a:spLocks noChangeArrowheads="1"/>
            </p:cNvSpPr>
            <p:nvPr/>
          </p:nvSpPr>
          <p:spPr bwMode="auto">
            <a:xfrm>
              <a:off x="2889" y="2928"/>
              <a:ext cx="831" cy="256"/>
            </a:xfrm>
            <a:prstGeom prst="rect">
              <a:avLst/>
            </a:prstGeom>
            <a:solidFill>
              <a:srgbClr val="FFFF99"/>
            </a:solidFill>
            <a:ln w="9525">
              <a:solidFill>
                <a:srgbClr val="000000"/>
              </a:solidFill>
              <a:miter lim="800000"/>
              <a:headEnd/>
              <a:tailEnd/>
            </a:ln>
            <a:effectLst/>
          </p:spPr>
          <p:txBody>
            <a:bodyPr>
              <a:spAutoFit/>
            </a:bodyPr>
            <a:lstStyle/>
            <a:p>
              <a:pPr algn="ctr">
                <a:spcBef>
                  <a:spcPct val="50000"/>
                </a:spcBef>
              </a:pPr>
              <a:r>
                <a:rPr lang="en-US" sz="2000" b="0" i="0" dirty="0">
                  <a:solidFill>
                    <a:schemeClr val="tx1"/>
                  </a:solidFill>
                  <a:effectLst/>
                  <a:latin typeface="Arial" charset="0"/>
                </a:rPr>
                <a:t>Melt 2</a:t>
              </a:r>
            </a:p>
          </p:txBody>
        </p:sp>
        <p:sp>
          <p:nvSpPr>
            <p:cNvPr id="218122" name="Text Box 10"/>
            <p:cNvSpPr txBox="1">
              <a:spLocks noChangeArrowheads="1"/>
            </p:cNvSpPr>
            <p:nvPr/>
          </p:nvSpPr>
          <p:spPr bwMode="auto">
            <a:xfrm>
              <a:off x="3820" y="2832"/>
              <a:ext cx="831" cy="448"/>
            </a:xfrm>
            <a:prstGeom prst="rect">
              <a:avLst/>
            </a:prstGeom>
            <a:solidFill>
              <a:srgbClr val="FFFF99"/>
            </a:solidFill>
            <a:ln w="9525">
              <a:solidFill>
                <a:srgbClr val="000000"/>
              </a:solidFill>
              <a:miter lim="800000"/>
              <a:headEnd/>
              <a:tailEnd/>
            </a:ln>
            <a:effectLst/>
          </p:spPr>
          <p:txBody>
            <a:bodyPr>
              <a:spAutoFit/>
            </a:bodyPr>
            <a:lstStyle/>
            <a:p>
              <a:pPr algn="ctr">
                <a:spcBef>
                  <a:spcPct val="50000"/>
                </a:spcBef>
              </a:pPr>
              <a:r>
                <a:rPr lang="en-US" sz="2000" b="0" i="0" dirty="0">
                  <a:solidFill>
                    <a:schemeClr val="tx1"/>
                  </a:solidFill>
                  <a:effectLst/>
                  <a:latin typeface="Arial" charset="0"/>
                </a:rPr>
                <a:t>Mill Process</a:t>
              </a:r>
            </a:p>
          </p:txBody>
        </p:sp>
        <p:sp>
          <p:nvSpPr>
            <p:cNvPr id="218124" name="Line 12"/>
            <p:cNvSpPr>
              <a:spLocks noChangeShapeType="1"/>
            </p:cNvSpPr>
            <p:nvPr/>
          </p:nvSpPr>
          <p:spPr bwMode="auto">
            <a:xfrm>
              <a:off x="928" y="3048"/>
              <a:ext cx="96" cy="0"/>
            </a:xfrm>
            <a:prstGeom prst="line">
              <a:avLst/>
            </a:prstGeom>
            <a:noFill/>
            <a:ln w="9525">
              <a:solidFill>
                <a:srgbClr val="000000"/>
              </a:solidFill>
              <a:round/>
              <a:headEnd/>
              <a:tailEnd/>
            </a:ln>
            <a:effectLst/>
          </p:spPr>
          <p:txBody>
            <a:bodyPr/>
            <a:lstStyle/>
            <a:p>
              <a:pPr algn="ctr"/>
              <a:endParaRPr lang="en-GB" dirty="0"/>
            </a:p>
          </p:txBody>
        </p:sp>
        <p:sp>
          <p:nvSpPr>
            <p:cNvPr id="218125" name="Line 13"/>
            <p:cNvSpPr>
              <a:spLocks noChangeShapeType="1"/>
            </p:cNvSpPr>
            <p:nvPr/>
          </p:nvSpPr>
          <p:spPr bwMode="auto">
            <a:xfrm>
              <a:off x="3724" y="3048"/>
              <a:ext cx="96" cy="0"/>
            </a:xfrm>
            <a:prstGeom prst="line">
              <a:avLst/>
            </a:prstGeom>
            <a:noFill/>
            <a:ln w="9525">
              <a:solidFill>
                <a:srgbClr val="000000"/>
              </a:solidFill>
              <a:round/>
              <a:headEnd/>
              <a:tailEnd/>
            </a:ln>
            <a:effectLst/>
          </p:spPr>
          <p:txBody>
            <a:bodyPr/>
            <a:lstStyle/>
            <a:p>
              <a:pPr algn="ctr"/>
              <a:endParaRPr lang="en-GB" dirty="0"/>
            </a:p>
          </p:txBody>
        </p:sp>
        <p:sp>
          <p:nvSpPr>
            <p:cNvPr id="218126" name="Line 14"/>
            <p:cNvSpPr>
              <a:spLocks noChangeShapeType="1"/>
            </p:cNvSpPr>
            <p:nvPr/>
          </p:nvSpPr>
          <p:spPr bwMode="auto">
            <a:xfrm>
              <a:off x="2792" y="3048"/>
              <a:ext cx="96" cy="0"/>
            </a:xfrm>
            <a:prstGeom prst="line">
              <a:avLst/>
            </a:prstGeom>
            <a:noFill/>
            <a:ln w="9525">
              <a:solidFill>
                <a:srgbClr val="000000"/>
              </a:solidFill>
              <a:round/>
              <a:headEnd/>
              <a:tailEnd/>
            </a:ln>
            <a:effectLst/>
          </p:spPr>
          <p:txBody>
            <a:bodyPr/>
            <a:lstStyle/>
            <a:p>
              <a:pPr algn="ctr"/>
              <a:endParaRPr lang="en-GB" dirty="0"/>
            </a:p>
          </p:txBody>
        </p:sp>
        <p:sp>
          <p:nvSpPr>
            <p:cNvPr id="218127" name="Line 15"/>
            <p:cNvSpPr>
              <a:spLocks noChangeShapeType="1"/>
            </p:cNvSpPr>
            <p:nvPr/>
          </p:nvSpPr>
          <p:spPr bwMode="auto">
            <a:xfrm>
              <a:off x="1860" y="3048"/>
              <a:ext cx="96" cy="0"/>
            </a:xfrm>
            <a:prstGeom prst="line">
              <a:avLst/>
            </a:prstGeom>
            <a:noFill/>
            <a:ln w="9525">
              <a:solidFill>
                <a:srgbClr val="000000"/>
              </a:solidFill>
              <a:round/>
              <a:headEnd/>
              <a:tailEnd/>
            </a:ln>
            <a:effectLst/>
          </p:spPr>
          <p:txBody>
            <a:bodyPr/>
            <a:lstStyle/>
            <a:p>
              <a:pPr algn="ctr"/>
              <a:endParaRPr lang="en-GB" dirty="0"/>
            </a:p>
          </p:txBody>
        </p:sp>
        <p:sp>
          <p:nvSpPr>
            <p:cNvPr id="218128" name="Line 16"/>
            <p:cNvSpPr>
              <a:spLocks noChangeShapeType="1"/>
            </p:cNvSpPr>
            <p:nvPr/>
          </p:nvSpPr>
          <p:spPr bwMode="auto">
            <a:xfrm>
              <a:off x="4656" y="3048"/>
              <a:ext cx="96" cy="0"/>
            </a:xfrm>
            <a:prstGeom prst="line">
              <a:avLst/>
            </a:prstGeom>
            <a:noFill/>
            <a:ln w="9525">
              <a:solidFill>
                <a:srgbClr val="000000"/>
              </a:solidFill>
              <a:round/>
              <a:headEnd/>
              <a:tailEnd/>
            </a:ln>
            <a:effectLst/>
          </p:spPr>
          <p:txBody>
            <a:bodyPr/>
            <a:lstStyle/>
            <a:p>
              <a:pPr algn="ctr"/>
              <a:endParaRPr lang="en-GB" dirty="0"/>
            </a:p>
          </p:txBody>
        </p:sp>
      </p:grpSp>
      <p:grpSp>
        <p:nvGrpSpPr>
          <p:cNvPr id="3" name="Group 23"/>
          <p:cNvGrpSpPr/>
          <p:nvPr/>
        </p:nvGrpSpPr>
        <p:grpSpPr>
          <a:xfrm>
            <a:off x="247650" y="5363846"/>
            <a:ext cx="9410700" cy="757555"/>
            <a:chOff x="228600" y="5531485"/>
            <a:chExt cx="8686800" cy="757555"/>
          </a:xfrm>
        </p:grpSpPr>
        <p:grpSp>
          <p:nvGrpSpPr>
            <p:cNvPr id="4" name="Group 33"/>
            <p:cNvGrpSpPr>
              <a:grpSpLocks/>
            </p:cNvGrpSpPr>
            <p:nvPr/>
          </p:nvGrpSpPr>
          <p:grpSpPr bwMode="auto">
            <a:xfrm>
              <a:off x="228600" y="5577840"/>
              <a:ext cx="8686800" cy="711200"/>
              <a:chOff x="144" y="3648"/>
              <a:chExt cx="5472" cy="448"/>
            </a:xfrm>
          </p:grpSpPr>
          <p:sp>
            <p:nvSpPr>
              <p:cNvPr id="218131" name="Text Box 19"/>
              <p:cNvSpPr txBox="1">
                <a:spLocks noChangeArrowheads="1"/>
              </p:cNvSpPr>
              <p:nvPr/>
            </p:nvSpPr>
            <p:spPr bwMode="auto">
              <a:xfrm>
                <a:off x="4800" y="3648"/>
                <a:ext cx="816" cy="448"/>
              </a:xfrm>
              <a:prstGeom prst="rect">
                <a:avLst/>
              </a:prstGeom>
              <a:solidFill>
                <a:schemeClr val="accent3">
                  <a:lumMod val="75000"/>
                </a:schemeClr>
              </a:solidFill>
              <a:ln w="9525">
                <a:solidFill>
                  <a:srgbClr val="000000"/>
                </a:solidFill>
                <a:miter lim="800000"/>
                <a:headEnd/>
                <a:tailEnd/>
              </a:ln>
              <a:effectLst/>
            </p:spPr>
            <p:txBody>
              <a:bodyPr>
                <a:spAutoFit/>
              </a:bodyPr>
              <a:lstStyle/>
              <a:p>
                <a:pPr algn="ctr">
                  <a:spcBef>
                    <a:spcPct val="50000"/>
                  </a:spcBef>
                </a:pPr>
                <a:r>
                  <a:rPr lang="en-US" sz="2000" b="0" i="0" dirty="0">
                    <a:solidFill>
                      <a:schemeClr val="tx1"/>
                    </a:solidFill>
                    <a:effectLst/>
                    <a:latin typeface="Arial" charset="0"/>
                  </a:rPr>
                  <a:t>Fabricate Part</a:t>
                </a:r>
              </a:p>
            </p:txBody>
          </p:sp>
          <p:sp>
            <p:nvSpPr>
              <p:cNvPr id="218132" name="Text Box 20"/>
              <p:cNvSpPr txBox="1">
                <a:spLocks noChangeArrowheads="1"/>
              </p:cNvSpPr>
              <p:nvPr/>
            </p:nvSpPr>
            <p:spPr bwMode="auto">
              <a:xfrm>
                <a:off x="144" y="3744"/>
                <a:ext cx="831" cy="256"/>
              </a:xfrm>
              <a:prstGeom prst="rect">
                <a:avLst/>
              </a:prstGeom>
              <a:solidFill>
                <a:schemeClr val="accent3">
                  <a:lumMod val="75000"/>
                </a:schemeClr>
              </a:solidFill>
              <a:ln w="9525">
                <a:solidFill>
                  <a:srgbClr val="000000"/>
                </a:solidFill>
                <a:miter lim="800000"/>
                <a:headEnd/>
                <a:tailEnd/>
              </a:ln>
              <a:effectLst/>
            </p:spPr>
            <p:txBody>
              <a:bodyPr>
                <a:spAutoFit/>
              </a:bodyPr>
              <a:lstStyle/>
              <a:p>
                <a:pPr algn="ctr">
                  <a:spcBef>
                    <a:spcPct val="50000"/>
                  </a:spcBef>
                </a:pPr>
                <a:r>
                  <a:rPr lang="en-US" sz="2000" b="0" i="0" dirty="0" smtClean="0">
                    <a:solidFill>
                      <a:schemeClr val="tx1"/>
                    </a:solidFill>
                    <a:effectLst/>
                    <a:latin typeface="Arial" charset="0"/>
                  </a:rPr>
                  <a:t>Powder</a:t>
                </a:r>
                <a:endParaRPr lang="en-US" sz="2000" b="0" i="0" dirty="0">
                  <a:solidFill>
                    <a:schemeClr val="tx1"/>
                  </a:solidFill>
                  <a:effectLst/>
                  <a:latin typeface="Arial" charset="0"/>
                </a:endParaRPr>
              </a:p>
            </p:txBody>
          </p:sp>
          <p:sp>
            <p:nvSpPr>
              <p:cNvPr id="218133" name="Text Box 21"/>
              <p:cNvSpPr txBox="1">
                <a:spLocks noChangeArrowheads="1"/>
              </p:cNvSpPr>
              <p:nvPr/>
            </p:nvSpPr>
            <p:spPr bwMode="auto">
              <a:xfrm>
                <a:off x="1075" y="3744"/>
                <a:ext cx="831" cy="256"/>
              </a:xfrm>
              <a:prstGeom prst="rect">
                <a:avLst/>
              </a:prstGeom>
              <a:solidFill>
                <a:schemeClr val="accent3">
                  <a:lumMod val="75000"/>
                </a:schemeClr>
              </a:solidFill>
              <a:ln w="9525">
                <a:solidFill>
                  <a:srgbClr val="000000"/>
                </a:solidFill>
                <a:miter lim="800000"/>
                <a:headEnd/>
                <a:tailEnd/>
              </a:ln>
              <a:effectLst/>
            </p:spPr>
            <p:txBody>
              <a:bodyPr>
                <a:spAutoFit/>
              </a:bodyPr>
              <a:lstStyle/>
              <a:p>
                <a:pPr algn="ctr">
                  <a:spcBef>
                    <a:spcPct val="50000"/>
                  </a:spcBef>
                </a:pPr>
                <a:r>
                  <a:rPr lang="en-US" sz="2000" b="0" i="0" dirty="0">
                    <a:solidFill>
                      <a:schemeClr val="tx1"/>
                    </a:solidFill>
                    <a:effectLst/>
                    <a:latin typeface="Arial" charset="0"/>
                  </a:rPr>
                  <a:t>Blend</a:t>
                </a:r>
              </a:p>
            </p:txBody>
          </p:sp>
          <p:sp>
            <p:nvSpPr>
              <p:cNvPr id="218137" name="Line 25"/>
              <p:cNvSpPr>
                <a:spLocks noChangeShapeType="1"/>
              </p:cNvSpPr>
              <p:nvPr/>
            </p:nvSpPr>
            <p:spPr bwMode="auto">
              <a:xfrm>
                <a:off x="976" y="3864"/>
                <a:ext cx="96" cy="0"/>
              </a:xfrm>
              <a:prstGeom prst="line">
                <a:avLst/>
              </a:prstGeom>
              <a:noFill/>
              <a:ln w="9525">
                <a:solidFill>
                  <a:srgbClr val="000000"/>
                </a:solidFill>
                <a:round/>
                <a:headEnd/>
                <a:tailEnd/>
              </a:ln>
              <a:effectLst/>
            </p:spPr>
            <p:txBody>
              <a:bodyPr/>
              <a:lstStyle/>
              <a:p>
                <a:pPr algn="ctr"/>
                <a:endParaRPr lang="en-GB" dirty="0"/>
              </a:p>
            </p:txBody>
          </p:sp>
          <p:sp>
            <p:nvSpPr>
              <p:cNvPr id="218142" name="Line 30"/>
              <p:cNvSpPr>
                <a:spLocks noChangeShapeType="1"/>
              </p:cNvSpPr>
              <p:nvPr/>
            </p:nvSpPr>
            <p:spPr bwMode="auto">
              <a:xfrm>
                <a:off x="1912" y="3880"/>
                <a:ext cx="2880" cy="0"/>
              </a:xfrm>
              <a:prstGeom prst="line">
                <a:avLst/>
              </a:prstGeom>
              <a:noFill/>
              <a:ln w="9525">
                <a:solidFill>
                  <a:srgbClr val="000000"/>
                </a:solidFill>
                <a:round/>
                <a:headEnd/>
                <a:tailEnd type="triangle" w="med" len="med"/>
              </a:ln>
              <a:effectLst/>
            </p:spPr>
            <p:txBody>
              <a:bodyPr/>
              <a:lstStyle/>
              <a:p>
                <a:pPr algn="ctr"/>
                <a:endParaRPr lang="en-GB" dirty="0"/>
              </a:p>
            </p:txBody>
          </p:sp>
        </p:grpSp>
        <p:sp>
          <p:nvSpPr>
            <p:cNvPr id="218143" name="Text Box 31"/>
            <p:cNvSpPr txBox="1">
              <a:spLocks noChangeArrowheads="1"/>
            </p:cNvSpPr>
            <p:nvPr/>
          </p:nvSpPr>
          <p:spPr bwMode="auto">
            <a:xfrm>
              <a:off x="3108325" y="5531485"/>
              <a:ext cx="3733800" cy="396875"/>
            </a:xfrm>
            <a:prstGeom prst="rect">
              <a:avLst/>
            </a:prstGeom>
            <a:noFill/>
            <a:ln w="9525">
              <a:noFill/>
              <a:miter lim="800000"/>
              <a:headEnd/>
              <a:tailEnd/>
            </a:ln>
            <a:effectLst/>
          </p:spPr>
          <p:txBody>
            <a:bodyPr>
              <a:spAutoFit/>
            </a:bodyPr>
            <a:lstStyle/>
            <a:p>
              <a:pPr algn="ctr">
                <a:spcBef>
                  <a:spcPct val="50000"/>
                </a:spcBef>
              </a:pPr>
              <a:r>
                <a:rPr lang="en-US" sz="2000" i="0" dirty="0">
                  <a:solidFill>
                    <a:srgbClr val="000000"/>
                  </a:solidFill>
                  <a:effectLst/>
                  <a:latin typeface="Arial" charset="0"/>
                </a:rPr>
                <a:t>Powder Technology</a:t>
              </a:r>
            </a:p>
          </p:txBody>
        </p:sp>
      </p:grpSp>
      <p:sp>
        <p:nvSpPr>
          <p:cNvPr id="218144" name="Text Box 32"/>
          <p:cNvSpPr txBox="1">
            <a:spLocks noChangeArrowheads="1"/>
          </p:cNvSpPr>
          <p:nvPr/>
        </p:nvSpPr>
        <p:spPr bwMode="auto">
          <a:xfrm>
            <a:off x="2311400" y="4008121"/>
            <a:ext cx="4044950" cy="396875"/>
          </a:xfrm>
          <a:prstGeom prst="rect">
            <a:avLst/>
          </a:prstGeom>
          <a:noFill/>
          <a:ln w="9525">
            <a:noFill/>
            <a:miter lim="800000"/>
            <a:headEnd/>
            <a:tailEnd/>
          </a:ln>
          <a:effectLst/>
        </p:spPr>
        <p:txBody>
          <a:bodyPr>
            <a:spAutoFit/>
          </a:bodyPr>
          <a:lstStyle/>
          <a:p>
            <a:pPr algn="ctr">
              <a:spcBef>
                <a:spcPct val="50000"/>
              </a:spcBef>
            </a:pPr>
            <a:r>
              <a:rPr lang="en-US" sz="2000" i="0" dirty="0">
                <a:solidFill>
                  <a:srgbClr val="000000"/>
                </a:solidFill>
                <a:effectLst/>
                <a:latin typeface="Arial" charset="0"/>
              </a:rPr>
              <a:t>Sponge Technology</a:t>
            </a:r>
          </a:p>
        </p:txBody>
      </p:sp>
      <p:sp>
        <p:nvSpPr>
          <p:cNvPr id="25" name="TextBox 24"/>
          <p:cNvSpPr txBox="1"/>
          <p:nvPr/>
        </p:nvSpPr>
        <p:spPr>
          <a:xfrm>
            <a:off x="0" y="6623655"/>
            <a:ext cx="673291" cy="246221"/>
          </a:xfrm>
          <a:prstGeom prst="rect">
            <a:avLst/>
          </a:prstGeom>
          <a:solidFill>
            <a:schemeClr val="accent4">
              <a:lumMod val="40000"/>
              <a:lumOff val="60000"/>
              <a:alpha val="30000"/>
            </a:schemeClr>
          </a:solidFill>
        </p:spPr>
        <p:txBody>
          <a:bodyPr wrap="square" rtlCol="0">
            <a:spAutoFit/>
          </a:bodyPr>
          <a:lstStyle/>
          <a:p>
            <a:r>
              <a:rPr lang="en-ZA" sz="1000" dirty="0" smtClean="0">
                <a:latin typeface="Arial" pitchFamily="34" charset="0"/>
              </a:rPr>
              <a:t>TiCoC</a:t>
            </a:r>
            <a:endParaRPr lang="en-ZA" sz="1000" dirty="0">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zwilitsheiM\Desktop\DST BRAND MANUAL\POPWEPOINT PRESENTATION2.jpg"/>
          <p:cNvPicPr>
            <a:picLocks noChangeAspect="1" noChangeArrowheads="1"/>
          </p:cNvPicPr>
          <p:nvPr/>
        </p:nvPicPr>
        <p:blipFill>
          <a:blip r:embed="rId2"/>
          <a:srcRect/>
          <a:stretch>
            <a:fillRect/>
          </a:stretch>
        </p:blipFill>
        <p:spPr bwMode="auto">
          <a:xfrm>
            <a:off x="1" y="0"/>
            <a:ext cx="9985110" cy="6858000"/>
          </a:xfrm>
          <a:prstGeom prst="rect">
            <a:avLst/>
          </a:prstGeom>
          <a:noFill/>
          <a:ln w="9525">
            <a:noFill/>
            <a:miter lim="800000"/>
            <a:headEnd/>
            <a:tailEnd/>
          </a:ln>
        </p:spPr>
      </p:pic>
      <p:sp>
        <p:nvSpPr>
          <p:cNvPr id="6147" name="Title 1"/>
          <p:cNvSpPr>
            <a:spLocks noGrp="1"/>
          </p:cNvSpPr>
          <p:nvPr>
            <p:ph type="title" idx="4294967295"/>
          </p:nvPr>
        </p:nvSpPr>
        <p:spPr>
          <a:xfrm>
            <a:off x="2583127" y="323851"/>
            <a:ext cx="6777700" cy="487363"/>
          </a:xfrm>
        </p:spPr>
        <p:txBody>
          <a:bodyPr/>
          <a:lstStyle/>
          <a:p>
            <a:pPr algn="r" eaLnBrk="1" hangingPunct="1"/>
            <a:r>
              <a:rPr lang="en-GB" sz="3200" dirty="0" smtClean="0">
                <a:solidFill>
                  <a:schemeClr val="bg1"/>
                </a:solidFill>
                <a:latin typeface="Arial" charset="0"/>
                <a:cs typeface="Arial" charset="0"/>
              </a:rPr>
              <a:t>DST </a:t>
            </a:r>
            <a:r>
              <a:rPr lang="en-GB" sz="3200" dirty="0" err="1" smtClean="0">
                <a:solidFill>
                  <a:schemeClr val="bg1"/>
                </a:solidFill>
                <a:latin typeface="Arial" charset="0"/>
                <a:cs typeface="Arial" charset="0"/>
              </a:rPr>
              <a:t>CoC</a:t>
            </a:r>
            <a:r>
              <a:rPr lang="en-GB" sz="3200" dirty="0" smtClean="0">
                <a:solidFill>
                  <a:schemeClr val="bg1"/>
                </a:solidFill>
                <a:latin typeface="Arial" charset="0"/>
                <a:cs typeface="Arial" charset="0"/>
              </a:rPr>
              <a:t> Framework (cont.)</a:t>
            </a:r>
            <a:endParaRPr lang="en-GB" sz="2400" dirty="0" smtClean="0">
              <a:latin typeface="Arial" charset="0"/>
              <a:cs typeface="Arial" charset="0"/>
            </a:endParaRPr>
          </a:p>
        </p:txBody>
      </p:sp>
      <p:sp>
        <p:nvSpPr>
          <p:cNvPr id="15364" name="Content Placeholder 2"/>
          <p:cNvSpPr>
            <a:spLocks noGrp="1"/>
          </p:cNvSpPr>
          <p:nvPr>
            <p:ph idx="4294967295"/>
          </p:nvPr>
        </p:nvSpPr>
        <p:spPr>
          <a:xfrm>
            <a:off x="214974" y="1173163"/>
            <a:ext cx="9691026" cy="5638800"/>
          </a:xfrm>
        </p:spPr>
        <p:txBody>
          <a:bodyPr/>
          <a:lstStyle/>
          <a:p>
            <a:pPr eaLnBrk="1" hangingPunct="1">
              <a:buFont typeface="Arial" charset="0"/>
              <a:buNone/>
              <a:defRPr/>
            </a:pPr>
            <a:r>
              <a:rPr lang="en-ZA" sz="2400" b="1" dirty="0" smtClean="0">
                <a:latin typeface="Arial" pitchFamily="34" charset="0"/>
                <a:cs typeface="Arial" pitchFamily="34" charset="0"/>
              </a:rPr>
              <a:t>Framework assumptions cont:</a:t>
            </a:r>
          </a:p>
          <a:p>
            <a:pPr eaLnBrk="1" hangingPunct="1">
              <a:buFont typeface="Arial" charset="0"/>
              <a:buNone/>
              <a:defRPr/>
            </a:pPr>
            <a:endParaRPr lang="en-ZA" sz="2400" b="1" dirty="0" smtClean="0">
              <a:latin typeface="Arial" pitchFamily="34" charset="0"/>
              <a:cs typeface="Arial" pitchFamily="34" charset="0"/>
            </a:endParaRPr>
          </a:p>
          <a:p>
            <a:pPr marL="457200" indent="-457200" eaLnBrk="1" hangingPunct="1">
              <a:buClrTx/>
              <a:buFont typeface="+mj-lt"/>
              <a:buAutoNum type="arabicPeriod" startAt="3"/>
              <a:defRPr/>
            </a:pPr>
            <a:r>
              <a:rPr lang="en-ZA" sz="2400" dirty="0" err="1" smtClean="0">
                <a:latin typeface="Arial" pitchFamily="34" charset="0"/>
                <a:cs typeface="Arial" pitchFamily="34" charset="0"/>
              </a:rPr>
              <a:t>CoCs</a:t>
            </a:r>
            <a:r>
              <a:rPr lang="en-ZA" sz="2400" dirty="0" smtClean="0">
                <a:latin typeface="Arial" pitchFamily="34" charset="0"/>
                <a:cs typeface="Arial" pitchFamily="34" charset="0"/>
              </a:rPr>
              <a:t> will help SA industry gain competitive advantage by using the innovative capacity of universities and research communities, while contributing towards human capacity development.</a:t>
            </a:r>
          </a:p>
          <a:p>
            <a:pPr marL="457200" indent="-457200" eaLnBrk="1" hangingPunct="1">
              <a:buClrTx/>
              <a:buFont typeface="+mj-lt"/>
              <a:buAutoNum type="arabicPeriod" startAt="3"/>
              <a:defRPr/>
            </a:pPr>
            <a:r>
              <a:rPr lang="en-ZA" sz="2400" dirty="0" smtClean="0">
                <a:latin typeface="Arial" pitchFamily="34" charset="0"/>
                <a:cs typeface="Arial" pitchFamily="34" charset="0"/>
              </a:rPr>
              <a:t>Funding will reflect the unique requirements of each CoC. The combined industry contribution should represent around 30% of total costs, which could be made up of in-kind contributions. </a:t>
            </a:r>
            <a:endParaRPr lang="en-GB" sz="2400" dirty="0" smtClean="0">
              <a:latin typeface="Arial" pitchFamily="34" charset="0"/>
              <a:cs typeface="Arial" pitchFamily="34" charset="0"/>
            </a:endParaRPr>
          </a:p>
        </p:txBody>
      </p:sp>
      <p:sp>
        <p:nvSpPr>
          <p:cNvPr id="5" name="TextBox 4"/>
          <p:cNvSpPr txBox="1"/>
          <p:nvPr/>
        </p:nvSpPr>
        <p:spPr>
          <a:xfrm>
            <a:off x="9572625" y="357188"/>
            <a:ext cx="333375" cy="414337"/>
          </a:xfrm>
          <a:prstGeom prst="rect">
            <a:avLst/>
          </a:prstGeom>
          <a:noFill/>
        </p:spPr>
        <p:txBody>
          <a:bodyPr wrap="square" rtlCol="0">
            <a:spAutoFit/>
          </a:bodyPr>
          <a:lstStyle/>
          <a:p>
            <a:r>
              <a:rPr lang="en-US" b="1" dirty="0" smtClean="0">
                <a:solidFill>
                  <a:schemeClr val="bg1"/>
                </a:solidFill>
                <a:latin typeface="Arial" pitchFamily="34" charset="0"/>
              </a:rPr>
              <a:t>5</a:t>
            </a:r>
            <a:endParaRPr lang="en-GB"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58184"/>
            <a:ext cx="8811441" cy="380023"/>
          </a:xfrm>
          <a:noFill/>
          <a:ln w="9525">
            <a:noFill/>
            <a:miter lim="800000"/>
            <a:headEnd/>
            <a:tailEnd/>
          </a:ln>
          <a:effectLst/>
        </p:spPr>
        <p:txBody>
          <a:bodyPr anchor="ctr">
            <a:normAutofit fontScale="90000"/>
          </a:bodyPr>
          <a:lstStyle/>
          <a:p>
            <a:pPr algn="r"/>
            <a:r>
              <a:rPr lang="en-GB" sz="3200" dirty="0"/>
              <a:t/>
            </a:r>
            <a:br>
              <a:rPr lang="en-GB" sz="3200" dirty="0"/>
            </a:br>
            <a:r>
              <a:rPr lang="en-GB" sz="3200" dirty="0"/>
              <a:t> </a:t>
            </a:r>
            <a:r>
              <a:rPr lang="en-GB" sz="3100" dirty="0">
                <a:solidFill>
                  <a:schemeClr val="bg1"/>
                </a:solidFill>
                <a:latin typeface="Arial" pitchFamily="34" charset="0"/>
                <a:cs typeface="Arial" pitchFamily="34" charset="0"/>
              </a:rPr>
              <a:t>Road Map </a:t>
            </a:r>
            <a:br>
              <a:rPr lang="en-GB" sz="3100" dirty="0">
                <a:solidFill>
                  <a:schemeClr val="bg1"/>
                </a:solidFill>
                <a:latin typeface="Arial" pitchFamily="34" charset="0"/>
                <a:cs typeface="Arial" pitchFamily="34" charset="0"/>
              </a:rPr>
            </a:br>
            <a:r>
              <a:rPr lang="en-GB" sz="3100" dirty="0">
                <a:solidFill>
                  <a:schemeClr val="bg1"/>
                </a:solidFill>
                <a:latin typeface="Arial" pitchFamily="34" charset="0"/>
                <a:cs typeface="Arial" pitchFamily="34" charset="0"/>
              </a:rPr>
              <a:t>Primary Titanium Commercialisation </a:t>
            </a:r>
            <a:r>
              <a:rPr lang="en-GB" sz="3200" dirty="0"/>
              <a:t/>
            </a:r>
            <a:br>
              <a:rPr lang="en-GB" sz="3200" dirty="0"/>
            </a:br>
            <a:endParaRPr lang="en-GB" sz="3200" dirty="0"/>
          </a:p>
        </p:txBody>
      </p:sp>
      <p:sp>
        <p:nvSpPr>
          <p:cNvPr id="5" name="Rounded Rectangle 4"/>
          <p:cNvSpPr/>
          <p:nvPr/>
        </p:nvSpPr>
        <p:spPr bwMode="auto">
          <a:xfrm>
            <a:off x="1584221" y="1285136"/>
            <a:ext cx="7946211" cy="428628"/>
          </a:xfrm>
          <a:prstGeom prst="roundRect">
            <a:avLst/>
          </a:prstGeom>
          <a:solidFill>
            <a:srgbClr val="FFC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hangingPunct="0"/>
            <a:r>
              <a:rPr lang="en-ZA" sz="2000" b="1" dirty="0" smtClean="0">
                <a:solidFill>
                  <a:srgbClr val="002060"/>
                </a:solidFill>
                <a:latin typeface="Arial" pitchFamily="34" charset="0"/>
                <a:ea typeface="ヒラギノ角ゴ Pro W3" pitchFamily="68" charset="-128"/>
              </a:rPr>
              <a:t>SA Titanium Industrialisation Plan</a:t>
            </a:r>
          </a:p>
        </p:txBody>
      </p:sp>
      <p:sp>
        <p:nvSpPr>
          <p:cNvPr id="26" name="TextBox 25"/>
          <p:cNvSpPr txBox="1"/>
          <p:nvPr/>
        </p:nvSpPr>
        <p:spPr>
          <a:xfrm>
            <a:off x="1926569" y="5714402"/>
            <a:ext cx="1338828" cy="369332"/>
          </a:xfrm>
          <a:prstGeom prst="rect">
            <a:avLst/>
          </a:prstGeom>
          <a:noFill/>
        </p:spPr>
        <p:txBody>
          <a:bodyPr wrap="none" rtlCol="0">
            <a:spAutoFit/>
          </a:bodyPr>
          <a:lstStyle/>
          <a:p>
            <a:pPr algn="ctr"/>
            <a:r>
              <a:rPr lang="en-ZA" sz="1800" dirty="0" smtClean="0">
                <a:solidFill>
                  <a:srgbClr val="000000"/>
                </a:solidFill>
                <a:latin typeface="Arial" pitchFamily="34" charset="0"/>
              </a:rPr>
              <a:t>In progress</a:t>
            </a:r>
            <a:endParaRPr lang="en-ZA" sz="1800" dirty="0">
              <a:solidFill>
                <a:srgbClr val="000000"/>
              </a:solidFill>
              <a:latin typeface="Arial" pitchFamily="34" charset="0"/>
            </a:endParaRPr>
          </a:p>
        </p:txBody>
      </p:sp>
      <p:sp>
        <p:nvSpPr>
          <p:cNvPr id="27" name="TextBox 26"/>
          <p:cNvSpPr txBox="1"/>
          <p:nvPr/>
        </p:nvSpPr>
        <p:spPr>
          <a:xfrm>
            <a:off x="5006349" y="5712661"/>
            <a:ext cx="1678665" cy="923330"/>
          </a:xfrm>
          <a:prstGeom prst="rect">
            <a:avLst/>
          </a:prstGeom>
          <a:noFill/>
        </p:spPr>
        <p:txBody>
          <a:bodyPr wrap="none" rtlCol="0">
            <a:spAutoFit/>
          </a:bodyPr>
          <a:lstStyle/>
          <a:p>
            <a:pPr algn="ctr"/>
            <a:r>
              <a:rPr lang="en-ZA" sz="1800" dirty="0" smtClean="0">
                <a:solidFill>
                  <a:srgbClr val="000000"/>
                </a:solidFill>
                <a:latin typeface="Arial" pitchFamily="34" charset="0"/>
              </a:rPr>
              <a:t>R~500m</a:t>
            </a:r>
          </a:p>
          <a:p>
            <a:pPr algn="ctr"/>
            <a:r>
              <a:rPr lang="en-ZA" sz="1800" dirty="0" smtClean="0">
                <a:solidFill>
                  <a:srgbClr val="000000"/>
                </a:solidFill>
                <a:latin typeface="Arial" pitchFamily="34" charset="0"/>
              </a:rPr>
              <a:t>MTEF bid </a:t>
            </a:r>
          </a:p>
          <a:p>
            <a:pPr algn="ctr"/>
            <a:r>
              <a:rPr lang="en-ZA" sz="1800" dirty="0" smtClean="0">
                <a:solidFill>
                  <a:srgbClr val="000000"/>
                </a:solidFill>
                <a:latin typeface="Arial" pitchFamily="34" charset="0"/>
              </a:rPr>
              <a:t>(~50% of cost)</a:t>
            </a:r>
            <a:endParaRPr lang="en-ZA" sz="1800" dirty="0">
              <a:solidFill>
                <a:srgbClr val="000000"/>
              </a:solidFill>
              <a:latin typeface="Arial" pitchFamily="34" charset="0"/>
            </a:endParaRPr>
          </a:p>
        </p:txBody>
      </p:sp>
      <p:sp>
        <p:nvSpPr>
          <p:cNvPr id="28" name="TextBox 27"/>
          <p:cNvSpPr txBox="1"/>
          <p:nvPr/>
        </p:nvSpPr>
        <p:spPr>
          <a:xfrm>
            <a:off x="374162" y="5713308"/>
            <a:ext cx="1300356" cy="369332"/>
          </a:xfrm>
          <a:prstGeom prst="rect">
            <a:avLst/>
          </a:prstGeom>
          <a:noFill/>
        </p:spPr>
        <p:txBody>
          <a:bodyPr wrap="none" rtlCol="0">
            <a:spAutoFit/>
          </a:bodyPr>
          <a:lstStyle/>
          <a:p>
            <a:r>
              <a:rPr lang="en-ZA" sz="1800" dirty="0" smtClean="0">
                <a:solidFill>
                  <a:srgbClr val="000000"/>
                </a:solidFill>
                <a:latin typeface="Arial" pitchFamily="34" charset="0"/>
              </a:rPr>
              <a:t>Completed</a:t>
            </a:r>
            <a:endParaRPr lang="en-ZA" sz="1800" dirty="0">
              <a:solidFill>
                <a:srgbClr val="000000"/>
              </a:solidFill>
              <a:latin typeface="Arial" pitchFamily="34" charset="0"/>
            </a:endParaRPr>
          </a:p>
        </p:txBody>
      </p:sp>
      <p:sp>
        <p:nvSpPr>
          <p:cNvPr id="35" name="Pentagon 19"/>
          <p:cNvSpPr>
            <a:spLocks noChangeArrowheads="1"/>
          </p:cNvSpPr>
          <p:nvPr/>
        </p:nvSpPr>
        <p:spPr bwMode="auto">
          <a:xfrm>
            <a:off x="346793" y="4387246"/>
            <a:ext cx="9402101" cy="1295400"/>
          </a:xfrm>
          <a:prstGeom prst="homePlate">
            <a:avLst>
              <a:gd name="adj" fmla="val 37252"/>
            </a:avLst>
          </a:prstGeom>
          <a:solidFill>
            <a:srgbClr val="00B0F0"/>
          </a:solidFill>
          <a:ln w="9525" algn="ctr">
            <a:solidFill>
              <a:srgbClr val="012D50"/>
            </a:solidFill>
            <a:round/>
            <a:headEnd/>
            <a:tailEnd/>
          </a:ln>
        </p:spPr>
        <p:txBody>
          <a:bodyPr/>
          <a:lstStyle/>
          <a:p>
            <a:pPr algn="ctr" defTabSz="914400" eaLnBrk="0" fontAlgn="base" hangingPunct="0">
              <a:spcBef>
                <a:spcPct val="0"/>
              </a:spcBef>
              <a:spcAft>
                <a:spcPct val="0"/>
              </a:spcAft>
            </a:pPr>
            <a:r>
              <a:rPr lang="en-ZA" sz="1600" b="1" dirty="0">
                <a:solidFill>
                  <a:srgbClr val="000000"/>
                </a:solidFill>
                <a:latin typeface="Arial" pitchFamily="34" charset="0"/>
                <a:cs typeface="Arial" charset="0"/>
              </a:rPr>
              <a:t>Primary </a:t>
            </a:r>
            <a:r>
              <a:rPr lang="en-ZA" sz="1600" b="1" dirty="0" smtClean="0">
                <a:solidFill>
                  <a:srgbClr val="000000"/>
                </a:solidFill>
                <a:latin typeface="Arial" pitchFamily="34" charset="0"/>
                <a:cs typeface="Arial" charset="0"/>
              </a:rPr>
              <a:t>Ti powder </a:t>
            </a:r>
            <a:r>
              <a:rPr lang="en-ZA" sz="1600" b="1" dirty="0">
                <a:solidFill>
                  <a:srgbClr val="000000"/>
                </a:solidFill>
                <a:latin typeface="Arial" pitchFamily="34" charset="0"/>
                <a:cs typeface="Arial" charset="0"/>
              </a:rPr>
              <a:t>Production (CSIR Process)</a:t>
            </a:r>
          </a:p>
        </p:txBody>
      </p:sp>
      <p:sp>
        <p:nvSpPr>
          <p:cNvPr id="36" name="Pentagon 20"/>
          <p:cNvSpPr>
            <a:spLocks noChangeArrowheads="1"/>
          </p:cNvSpPr>
          <p:nvPr/>
        </p:nvSpPr>
        <p:spPr bwMode="auto">
          <a:xfrm>
            <a:off x="381189" y="4820635"/>
            <a:ext cx="1946721" cy="720725"/>
          </a:xfrm>
          <a:prstGeom prst="homePlate">
            <a:avLst>
              <a:gd name="adj" fmla="val 37012"/>
            </a:avLst>
          </a:prstGeom>
          <a:solidFill>
            <a:srgbClr val="FFFF00"/>
          </a:solidFill>
          <a:ln w="9525" algn="ctr">
            <a:solidFill>
              <a:srgbClr val="012D50"/>
            </a:solidFill>
            <a:round/>
            <a:headEnd/>
            <a:tailEnd/>
          </a:ln>
        </p:spPr>
        <p:txBody>
          <a:bodyPr anchor="ctr"/>
          <a:lstStyle/>
          <a:p>
            <a:pPr algn="ctr" defTabSz="914400" eaLnBrk="0" fontAlgn="base" hangingPunct="0">
              <a:spcBef>
                <a:spcPct val="0"/>
              </a:spcBef>
              <a:spcAft>
                <a:spcPct val="0"/>
              </a:spcAft>
            </a:pPr>
            <a:r>
              <a:rPr lang="en-ZA" sz="1100" dirty="0">
                <a:solidFill>
                  <a:srgbClr val="000000"/>
                </a:solidFill>
                <a:latin typeface="Arial" pitchFamily="34" charset="0"/>
                <a:cs typeface="Arial" charset="0"/>
              </a:rPr>
              <a:t>Basic Development</a:t>
            </a:r>
          </a:p>
        </p:txBody>
      </p:sp>
      <p:sp>
        <p:nvSpPr>
          <p:cNvPr id="37" name="Pentagon 21"/>
          <p:cNvSpPr>
            <a:spLocks noChangeArrowheads="1"/>
          </p:cNvSpPr>
          <p:nvPr/>
        </p:nvSpPr>
        <p:spPr bwMode="auto">
          <a:xfrm>
            <a:off x="2327910" y="4820635"/>
            <a:ext cx="2006278" cy="719137"/>
          </a:xfrm>
          <a:prstGeom prst="homePlate">
            <a:avLst>
              <a:gd name="adj" fmla="val 26637"/>
            </a:avLst>
          </a:prstGeom>
          <a:solidFill>
            <a:srgbClr val="FFFF00"/>
          </a:solidFill>
          <a:ln w="9525" algn="ctr">
            <a:solidFill>
              <a:srgbClr val="012D50"/>
            </a:solidFill>
            <a:round/>
            <a:headEnd/>
            <a:tailEnd/>
          </a:ln>
        </p:spPr>
        <p:txBody>
          <a:bodyPr anchor="ctr"/>
          <a:lstStyle/>
          <a:p>
            <a:pPr algn="ctr" defTabSz="914400" eaLnBrk="0" fontAlgn="base" hangingPunct="0">
              <a:spcBef>
                <a:spcPct val="0"/>
              </a:spcBef>
              <a:spcAft>
                <a:spcPct val="0"/>
              </a:spcAft>
            </a:pPr>
            <a:r>
              <a:rPr lang="en-ZA" sz="1100" dirty="0">
                <a:solidFill>
                  <a:srgbClr val="000000"/>
                </a:solidFill>
                <a:latin typeface="Arial" pitchFamily="34" charset="0"/>
                <a:cs typeface="Arial" charset="0"/>
              </a:rPr>
              <a:t>    Pilot </a:t>
            </a:r>
            <a:r>
              <a:rPr lang="en-ZA" sz="1100" dirty="0" smtClean="0">
                <a:solidFill>
                  <a:srgbClr val="000000"/>
                </a:solidFill>
                <a:latin typeface="Arial" pitchFamily="34" charset="0"/>
                <a:cs typeface="Arial" charset="0"/>
              </a:rPr>
              <a:t>Phase    </a:t>
            </a:r>
            <a:r>
              <a:rPr lang="en-ZA" sz="1100" dirty="0">
                <a:solidFill>
                  <a:srgbClr val="000000"/>
                </a:solidFill>
                <a:latin typeface="Arial" pitchFamily="34" charset="0"/>
                <a:cs typeface="Arial" charset="0"/>
              </a:rPr>
              <a:t>(2kg/h)</a:t>
            </a:r>
          </a:p>
        </p:txBody>
      </p:sp>
      <p:sp>
        <p:nvSpPr>
          <p:cNvPr id="38" name="Pentagon 22"/>
          <p:cNvSpPr>
            <a:spLocks noChangeArrowheads="1"/>
          </p:cNvSpPr>
          <p:nvPr/>
        </p:nvSpPr>
        <p:spPr bwMode="auto">
          <a:xfrm>
            <a:off x="5358665" y="4795234"/>
            <a:ext cx="2049593" cy="742950"/>
          </a:xfrm>
          <a:prstGeom prst="homePlate">
            <a:avLst>
              <a:gd name="adj" fmla="val 42362"/>
            </a:avLst>
          </a:prstGeom>
          <a:solidFill>
            <a:srgbClr val="FFFF00"/>
          </a:solidFill>
          <a:ln w="9525" algn="ctr">
            <a:solidFill>
              <a:srgbClr val="012D50"/>
            </a:solidFill>
            <a:round/>
            <a:headEnd/>
            <a:tailEnd/>
          </a:ln>
        </p:spPr>
        <p:txBody>
          <a:bodyPr anchor="ctr"/>
          <a:lstStyle/>
          <a:p>
            <a:pPr algn="ctr" defTabSz="914400" eaLnBrk="0" fontAlgn="base" hangingPunct="0">
              <a:spcBef>
                <a:spcPct val="0"/>
              </a:spcBef>
              <a:spcAft>
                <a:spcPct val="0"/>
              </a:spcAft>
            </a:pPr>
            <a:r>
              <a:rPr lang="en-ZA" sz="1200" dirty="0">
                <a:solidFill>
                  <a:srgbClr val="000000"/>
                </a:solidFill>
                <a:latin typeface="Arial" pitchFamily="34" charset="0"/>
                <a:cs typeface="Arial" charset="0"/>
              </a:rPr>
              <a:t>Demonstration Plant </a:t>
            </a:r>
          </a:p>
          <a:p>
            <a:pPr algn="ctr" defTabSz="914400" eaLnBrk="0" fontAlgn="base" hangingPunct="0">
              <a:spcBef>
                <a:spcPct val="0"/>
              </a:spcBef>
              <a:spcAft>
                <a:spcPct val="0"/>
              </a:spcAft>
            </a:pPr>
            <a:r>
              <a:rPr lang="en-ZA" sz="1200" dirty="0">
                <a:solidFill>
                  <a:srgbClr val="000000"/>
                </a:solidFill>
                <a:latin typeface="Arial" pitchFamily="34" charset="0"/>
                <a:cs typeface="Arial" charset="0"/>
              </a:rPr>
              <a:t>500 tpa</a:t>
            </a:r>
          </a:p>
          <a:p>
            <a:pPr algn="ctr" defTabSz="914400" eaLnBrk="0" fontAlgn="base" hangingPunct="0">
              <a:spcBef>
                <a:spcPct val="0"/>
              </a:spcBef>
              <a:spcAft>
                <a:spcPct val="0"/>
              </a:spcAft>
            </a:pPr>
            <a:r>
              <a:rPr lang="en-ZA" sz="1200" dirty="0">
                <a:solidFill>
                  <a:srgbClr val="000000"/>
                </a:solidFill>
                <a:latin typeface="Arial" pitchFamily="34" charset="0"/>
                <a:cs typeface="Arial" charset="0"/>
              </a:rPr>
              <a:t>Commercially Pure (CP) Ti</a:t>
            </a:r>
          </a:p>
        </p:txBody>
      </p:sp>
      <p:sp>
        <p:nvSpPr>
          <p:cNvPr id="39" name="Pentagon 23"/>
          <p:cNvSpPr>
            <a:spLocks noChangeArrowheads="1"/>
          </p:cNvSpPr>
          <p:nvPr/>
        </p:nvSpPr>
        <p:spPr bwMode="auto">
          <a:xfrm>
            <a:off x="7408259" y="4785710"/>
            <a:ext cx="2184135" cy="757237"/>
          </a:xfrm>
          <a:prstGeom prst="homePlate">
            <a:avLst>
              <a:gd name="adj" fmla="val 38125"/>
            </a:avLst>
          </a:prstGeom>
          <a:solidFill>
            <a:srgbClr val="FFFF00"/>
          </a:solidFill>
          <a:ln w="9525" algn="ctr">
            <a:solidFill>
              <a:srgbClr val="012D50"/>
            </a:solidFill>
            <a:round/>
            <a:headEnd/>
            <a:tailEnd/>
          </a:ln>
        </p:spPr>
        <p:txBody>
          <a:bodyPr anchor="ctr"/>
          <a:lstStyle/>
          <a:p>
            <a:pPr algn="ctr" defTabSz="914400" eaLnBrk="0" fontAlgn="base" hangingPunct="0">
              <a:spcBef>
                <a:spcPct val="0"/>
              </a:spcBef>
              <a:spcAft>
                <a:spcPct val="0"/>
              </a:spcAft>
            </a:pPr>
            <a:r>
              <a:rPr lang="en-ZA" sz="1200" dirty="0">
                <a:solidFill>
                  <a:srgbClr val="000000"/>
                </a:solidFill>
                <a:latin typeface="Arial" pitchFamily="34" charset="0"/>
                <a:cs typeface="Arial" charset="0"/>
              </a:rPr>
              <a:t>World-Class Plant</a:t>
            </a:r>
          </a:p>
          <a:p>
            <a:pPr algn="ctr" defTabSz="914400" eaLnBrk="0" fontAlgn="base" hangingPunct="0">
              <a:spcBef>
                <a:spcPct val="0"/>
              </a:spcBef>
              <a:spcAft>
                <a:spcPct val="0"/>
              </a:spcAft>
            </a:pPr>
            <a:r>
              <a:rPr lang="en-ZA" sz="1200" dirty="0">
                <a:solidFill>
                  <a:srgbClr val="000000"/>
                </a:solidFill>
                <a:latin typeface="Arial" pitchFamily="34" charset="0"/>
                <a:cs typeface="Arial" charset="0"/>
              </a:rPr>
              <a:t>Production: 20 000 tpa</a:t>
            </a:r>
          </a:p>
          <a:p>
            <a:pPr algn="ctr" defTabSz="914400" eaLnBrk="0" fontAlgn="base" hangingPunct="0">
              <a:spcBef>
                <a:spcPct val="0"/>
              </a:spcBef>
              <a:spcAft>
                <a:spcPct val="0"/>
              </a:spcAft>
            </a:pPr>
            <a:r>
              <a:rPr lang="en-ZA" sz="1200" dirty="0">
                <a:solidFill>
                  <a:srgbClr val="000000"/>
                </a:solidFill>
                <a:latin typeface="Arial" pitchFamily="34" charset="0"/>
                <a:cs typeface="Arial" charset="0"/>
              </a:rPr>
              <a:t>first</a:t>
            </a:r>
            <a:r>
              <a:rPr lang="en-ZA" sz="1200" dirty="0" smtClean="0">
                <a:solidFill>
                  <a:srgbClr val="000000"/>
                </a:solidFill>
                <a:latin typeface="Arial" pitchFamily="34" charset="0"/>
                <a:cs typeface="Arial" charset="0"/>
              </a:rPr>
              <a:t>: CP </a:t>
            </a:r>
            <a:r>
              <a:rPr lang="en-ZA" sz="1200" dirty="0">
                <a:solidFill>
                  <a:srgbClr val="000000"/>
                </a:solidFill>
                <a:latin typeface="Arial" pitchFamily="34" charset="0"/>
                <a:cs typeface="Arial" charset="0"/>
              </a:rPr>
              <a:t>Ti ; then Ti Alloy</a:t>
            </a:r>
          </a:p>
        </p:txBody>
      </p:sp>
      <p:sp>
        <p:nvSpPr>
          <p:cNvPr id="40" name="Pentagon 21"/>
          <p:cNvSpPr>
            <a:spLocks noChangeArrowheads="1"/>
          </p:cNvSpPr>
          <p:nvPr/>
        </p:nvSpPr>
        <p:spPr bwMode="auto">
          <a:xfrm>
            <a:off x="4334188" y="4807140"/>
            <a:ext cx="1067790" cy="714375"/>
          </a:xfrm>
          <a:prstGeom prst="homePlate">
            <a:avLst>
              <a:gd name="adj" fmla="val 20279"/>
            </a:avLst>
          </a:prstGeom>
          <a:solidFill>
            <a:srgbClr val="FFFF00"/>
          </a:solidFill>
          <a:ln w="9525" algn="ctr">
            <a:solidFill>
              <a:srgbClr val="012D50"/>
            </a:solidFill>
            <a:round/>
            <a:headEnd/>
            <a:tailEnd/>
          </a:ln>
        </p:spPr>
        <p:txBody>
          <a:bodyPr anchor="ctr"/>
          <a:lstStyle/>
          <a:p>
            <a:pPr algn="ctr" defTabSz="914400" eaLnBrk="0" fontAlgn="base" hangingPunct="0">
              <a:spcBef>
                <a:spcPct val="0"/>
              </a:spcBef>
              <a:spcAft>
                <a:spcPct val="0"/>
              </a:spcAft>
            </a:pPr>
            <a:r>
              <a:rPr lang="en-ZA" sz="1100" dirty="0">
                <a:solidFill>
                  <a:srgbClr val="000000"/>
                </a:solidFill>
                <a:latin typeface="Arial" pitchFamily="34" charset="0"/>
                <a:cs typeface="Arial" charset="0"/>
              </a:rPr>
              <a:t>    Feasibility Phase</a:t>
            </a:r>
          </a:p>
        </p:txBody>
      </p:sp>
      <p:grpSp>
        <p:nvGrpSpPr>
          <p:cNvPr id="3" name="Group 33"/>
          <p:cNvGrpSpPr/>
          <p:nvPr/>
        </p:nvGrpSpPr>
        <p:grpSpPr>
          <a:xfrm>
            <a:off x="1394502" y="3486402"/>
            <a:ext cx="788579" cy="900845"/>
            <a:chOff x="1797857" y="3486401"/>
            <a:chExt cx="727919" cy="900845"/>
          </a:xfrm>
        </p:grpSpPr>
        <p:sp>
          <p:nvSpPr>
            <p:cNvPr id="29" name="Isosceles Triangle 28"/>
            <p:cNvSpPr/>
            <p:nvPr/>
          </p:nvSpPr>
          <p:spPr>
            <a:xfrm flipV="1">
              <a:off x="1990833" y="4067206"/>
              <a:ext cx="316013" cy="320040"/>
            </a:xfrm>
            <a:prstGeom prst="triangl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30" name="TextBox 29"/>
            <p:cNvSpPr txBox="1"/>
            <p:nvPr/>
          </p:nvSpPr>
          <p:spPr>
            <a:xfrm>
              <a:off x="1797857" y="3486401"/>
              <a:ext cx="727919" cy="461665"/>
            </a:xfrm>
            <a:prstGeom prst="rect">
              <a:avLst/>
            </a:prstGeom>
            <a:noFill/>
          </p:spPr>
          <p:txBody>
            <a:bodyPr wrap="square" rtlCol="0">
              <a:spAutoFit/>
            </a:bodyPr>
            <a:lstStyle/>
            <a:p>
              <a:pPr algn="ctr"/>
              <a:r>
                <a:rPr lang="en-ZA" sz="1200" dirty="0" smtClean="0">
                  <a:solidFill>
                    <a:srgbClr val="FF0000"/>
                  </a:solidFill>
                  <a:latin typeface="Arial Narrow" pitchFamily="34" charset="0"/>
                </a:rPr>
                <a:t>Fatal Flaw analysis</a:t>
              </a:r>
              <a:endParaRPr lang="en-ZA" sz="1200" dirty="0">
                <a:solidFill>
                  <a:srgbClr val="FF0000"/>
                </a:solidFill>
                <a:latin typeface="Arial Narrow" pitchFamily="34" charset="0"/>
              </a:endParaRPr>
            </a:p>
          </p:txBody>
        </p:sp>
      </p:grpSp>
      <p:sp>
        <p:nvSpPr>
          <p:cNvPr id="31" name="Isosceles Triangle 30"/>
          <p:cNvSpPr/>
          <p:nvPr/>
        </p:nvSpPr>
        <p:spPr>
          <a:xfrm flipV="1">
            <a:off x="1054234" y="4043066"/>
            <a:ext cx="342347" cy="320040"/>
          </a:xfrm>
          <a:prstGeom prst="triangl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32" name="Isosceles Triangle 31"/>
          <p:cNvSpPr/>
          <p:nvPr/>
        </p:nvSpPr>
        <p:spPr>
          <a:xfrm flipV="1">
            <a:off x="2742089" y="4059586"/>
            <a:ext cx="342347" cy="320040"/>
          </a:xfrm>
          <a:prstGeom prst="triangl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33" name="TextBox 32"/>
          <p:cNvSpPr txBox="1"/>
          <p:nvPr/>
        </p:nvSpPr>
        <p:spPr>
          <a:xfrm>
            <a:off x="2183081" y="3747215"/>
            <a:ext cx="1509156" cy="276999"/>
          </a:xfrm>
          <a:prstGeom prst="rect">
            <a:avLst/>
          </a:prstGeom>
          <a:noFill/>
        </p:spPr>
        <p:txBody>
          <a:bodyPr wrap="square" rtlCol="0">
            <a:spAutoFit/>
          </a:bodyPr>
          <a:lstStyle/>
          <a:p>
            <a:pPr algn="ctr"/>
            <a:r>
              <a:rPr lang="en-ZA" sz="1200" b="1" dirty="0" err="1" smtClean="0">
                <a:solidFill>
                  <a:schemeClr val="accent3">
                    <a:lumMod val="50000"/>
                  </a:schemeClr>
                </a:solidFill>
                <a:latin typeface="Arial Narrow" pitchFamily="34" charset="0"/>
              </a:rPr>
              <a:t>MoA</a:t>
            </a:r>
            <a:endParaRPr lang="en-ZA" sz="1200" b="1" dirty="0">
              <a:solidFill>
                <a:schemeClr val="accent3">
                  <a:lumMod val="50000"/>
                </a:schemeClr>
              </a:solidFill>
              <a:latin typeface="Arial Narrow" pitchFamily="34" charset="0"/>
            </a:endParaRPr>
          </a:p>
        </p:txBody>
      </p:sp>
      <p:grpSp>
        <p:nvGrpSpPr>
          <p:cNvPr id="4" name="Group 5"/>
          <p:cNvGrpSpPr>
            <a:grpSpLocks/>
          </p:cNvGrpSpPr>
          <p:nvPr/>
        </p:nvGrpSpPr>
        <p:grpSpPr bwMode="auto">
          <a:xfrm>
            <a:off x="386953" y="1968244"/>
            <a:ext cx="9361940" cy="332593"/>
            <a:chOff x="285720" y="2714620"/>
            <a:chExt cx="8572560" cy="214314"/>
          </a:xfrm>
        </p:grpSpPr>
        <p:sp>
          <p:nvSpPr>
            <p:cNvPr id="61" name="Rectangle 6"/>
            <p:cNvSpPr>
              <a:spLocks noChangeArrowheads="1"/>
            </p:cNvSpPr>
            <p:nvPr/>
          </p:nvSpPr>
          <p:spPr bwMode="auto">
            <a:xfrm>
              <a:off x="285720" y="2714620"/>
              <a:ext cx="8572560" cy="214314"/>
            </a:xfrm>
            <a:prstGeom prst="rect">
              <a:avLst/>
            </a:prstGeom>
            <a:solidFill>
              <a:schemeClr val="accent1"/>
            </a:solidFill>
            <a:ln w="9525" algn="ctr">
              <a:solidFill>
                <a:schemeClr val="tx1"/>
              </a:solidFill>
              <a:round/>
              <a:headEnd/>
              <a:tailEnd/>
            </a:ln>
          </p:spPr>
          <p:txBody>
            <a:bodyPr/>
            <a:lstStyle/>
            <a:p>
              <a:pPr algn="ctr" defTabSz="914400" eaLnBrk="0" fontAlgn="base" hangingPunct="0">
                <a:spcBef>
                  <a:spcPct val="0"/>
                </a:spcBef>
                <a:spcAft>
                  <a:spcPct val="0"/>
                </a:spcAft>
              </a:pPr>
              <a:endParaRPr lang="en-ZA" sz="2400">
                <a:solidFill>
                  <a:srgbClr val="FFFFFF"/>
                </a:solidFill>
                <a:latin typeface="Arial" pitchFamily="34" charset="0"/>
                <a:cs typeface="Arial" charset="0"/>
              </a:endParaRPr>
            </a:p>
          </p:txBody>
        </p:sp>
        <p:sp>
          <p:nvSpPr>
            <p:cNvPr id="62" name="TextBox 7"/>
            <p:cNvSpPr txBox="1">
              <a:spLocks noChangeArrowheads="1"/>
            </p:cNvSpPr>
            <p:nvPr/>
          </p:nvSpPr>
          <p:spPr bwMode="auto">
            <a:xfrm>
              <a:off x="328872" y="2715265"/>
              <a:ext cx="524078" cy="198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defTabSz="914400" fontAlgn="base">
                <a:spcBef>
                  <a:spcPct val="0"/>
                </a:spcBef>
                <a:spcAft>
                  <a:spcPct val="0"/>
                </a:spcAft>
              </a:pPr>
              <a:r>
                <a:rPr lang="en-ZA" sz="1400" b="1" dirty="0">
                  <a:solidFill>
                    <a:srgbClr val="FFFFFF"/>
                  </a:solidFill>
                </a:rPr>
                <a:t>2011</a:t>
              </a:r>
            </a:p>
          </p:txBody>
        </p:sp>
        <p:sp>
          <p:nvSpPr>
            <p:cNvPr id="63" name="TextBox 8"/>
            <p:cNvSpPr txBox="1">
              <a:spLocks noChangeArrowheads="1"/>
            </p:cNvSpPr>
            <p:nvPr/>
          </p:nvSpPr>
          <p:spPr bwMode="auto">
            <a:xfrm>
              <a:off x="1036767" y="2715265"/>
              <a:ext cx="533120" cy="198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defTabSz="914400" fontAlgn="base">
                <a:spcBef>
                  <a:spcPct val="0"/>
                </a:spcBef>
                <a:spcAft>
                  <a:spcPct val="0"/>
                </a:spcAft>
              </a:pPr>
              <a:r>
                <a:rPr lang="en-ZA" sz="1400" b="1">
                  <a:solidFill>
                    <a:srgbClr val="FFFFFF"/>
                  </a:solidFill>
                </a:rPr>
                <a:t>2012</a:t>
              </a:r>
            </a:p>
          </p:txBody>
        </p:sp>
        <p:sp>
          <p:nvSpPr>
            <p:cNvPr id="64" name="TextBox 9"/>
            <p:cNvSpPr txBox="1">
              <a:spLocks noChangeArrowheads="1"/>
            </p:cNvSpPr>
            <p:nvPr/>
          </p:nvSpPr>
          <p:spPr bwMode="auto">
            <a:xfrm>
              <a:off x="1752734" y="2715265"/>
              <a:ext cx="533120" cy="198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defTabSz="914400" fontAlgn="base">
                <a:spcBef>
                  <a:spcPct val="0"/>
                </a:spcBef>
                <a:spcAft>
                  <a:spcPct val="0"/>
                </a:spcAft>
              </a:pPr>
              <a:r>
                <a:rPr lang="en-ZA" sz="1400" b="1">
                  <a:solidFill>
                    <a:srgbClr val="FFFFFF"/>
                  </a:solidFill>
                </a:rPr>
                <a:t>2013</a:t>
              </a:r>
            </a:p>
          </p:txBody>
        </p:sp>
        <p:sp>
          <p:nvSpPr>
            <p:cNvPr id="65" name="TextBox 10"/>
            <p:cNvSpPr txBox="1">
              <a:spLocks noChangeArrowheads="1"/>
            </p:cNvSpPr>
            <p:nvPr/>
          </p:nvSpPr>
          <p:spPr bwMode="auto">
            <a:xfrm>
              <a:off x="2478073" y="2715265"/>
              <a:ext cx="582616" cy="198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defTabSz="914400" fontAlgn="base">
                <a:spcBef>
                  <a:spcPct val="0"/>
                </a:spcBef>
                <a:spcAft>
                  <a:spcPct val="0"/>
                </a:spcAft>
              </a:pPr>
              <a:r>
                <a:rPr lang="en-ZA" sz="1400" b="1">
                  <a:solidFill>
                    <a:srgbClr val="FFFFFF"/>
                  </a:solidFill>
                </a:rPr>
                <a:t>2014</a:t>
              </a:r>
            </a:p>
          </p:txBody>
        </p:sp>
        <p:sp>
          <p:nvSpPr>
            <p:cNvPr id="66" name="TextBox 11"/>
            <p:cNvSpPr txBox="1">
              <a:spLocks noChangeArrowheads="1"/>
            </p:cNvSpPr>
            <p:nvPr/>
          </p:nvSpPr>
          <p:spPr bwMode="auto">
            <a:xfrm>
              <a:off x="3918098" y="2715265"/>
              <a:ext cx="533120" cy="198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defTabSz="914400" fontAlgn="base">
                <a:spcBef>
                  <a:spcPct val="0"/>
                </a:spcBef>
                <a:spcAft>
                  <a:spcPct val="0"/>
                </a:spcAft>
              </a:pPr>
              <a:r>
                <a:rPr lang="en-ZA" sz="1400" b="1" dirty="0">
                  <a:solidFill>
                    <a:srgbClr val="FFFFFF"/>
                  </a:solidFill>
                </a:rPr>
                <a:t>2016</a:t>
              </a:r>
            </a:p>
          </p:txBody>
        </p:sp>
        <p:sp>
          <p:nvSpPr>
            <p:cNvPr id="67" name="TextBox 12"/>
            <p:cNvSpPr txBox="1">
              <a:spLocks noChangeArrowheads="1"/>
            </p:cNvSpPr>
            <p:nvPr/>
          </p:nvSpPr>
          <p:spPr bwMode="auto">
            <a:xfrm>
              <a:off x="3192606" y="2715265"/>
              <a:ext cx="533120" cy="198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defTabSz="914400" fontAlgn="base">
                <a:spcBef>
                  <a:spcPct val="0"/>
                </a:spcBef>
                <a:spcAft>
                  <a:spcPct val="0"/>
                </a:spcAft>
              </a:pPr>
              <a:r>
                <a:rPr lang="en-ZA" sz="1400" b="1" dirty="0">
                  <a:solidFill>
                    <a:srgbClr val="FFFFFF"/>
                  </a:solidFill>
                </a:rPr>
                <a:t>2015</a:t>
              </a:r>
            </a:p>
          </p:txBody>
        </p:sp>
        <p:sp>
          <p:nvSpPr>
            <p:cNvPr id="68" name="TextBox 13"/>
            <p:cNvSpPr txBox="1">
              <a:spLocks noChangeArrowheads="1"/>
            </p:cNvSpPr>
            <p:nvPr/>
          </p:nvSpPr>
          <p:spPr bwMode="auto">
            <a:xfrm>
              <a:off x="4606925" y="2715265"/>
              <a:ext cx="633417" cy="198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defTabSz="914400" fontAlgn="base">
                <a:spcBef>
                  <a:spcPct val="0"/>
                </a:spcBef>
                <a:spcAft>
                  <a:spcPct val="0"/>
                </a:spcAft>
              </a:pPr>
              <a:r>
                <a:rPr lang="en-ZA" sz="1400" b="1" dirty="0">
                  <a:solidFill>
                    <a:srgbClr val="FFFFFF"/>
                  </a:solidFill>
                </a:rPr>
                <a:t>2017</a:t>
              </a:r>
            </a:p>
          </p:txBody>
        </p:sp>
        <p:sp>
          <p:nvSpPr>
            <p:cNvPr id="69" name="TextBox 14"/>
            <p:cNvSpPr txBox="1">
              <a:spLocks noChangeArrowheads="1"/>
            </p:cNvSpPr>
            <p:nvPr/>
          </p:nvSpPr>
          <p:spPr bwMode="auto">
            <a:xfrm>
              <a:off x="5357973" y="2715265"/>
              <a:ext cx="533120" cy="198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defTabSz="914400" fontAlgn="base">
                <a:spcBef>
                  <a:spcPct val="0"/>
                </a:spcBef>
                <a:spcAft>
                  <a:spcPct val="0"/>
                </a:spcAft>
              </a:pPr>
              <a:r>
                <a:rPr lang="en-ZA" sz="1400" b="1" dirty="0">
                  <a:solidFill>
                    <a:srgbClr val="FFFFFF"/>
                  </a:solidFill>
                </a:rPr>
                <a:t>2018</a:t>
              </a:r>
            </a:p>
          </p:txBody>
        </p:sp>
        <p:sp>
          <p:nvSpPr>
            <p:cNvPr id="70" name="TextBox 15"/>
            <p:cNvSpPr txBox="1">
              <a:spLocks noChangeArrowheads="1"/>
            </p:cNvSpPr>
            <p:nvPr/>
          </p:nvSpPr>
          <p:spPr bwMode="auto">
            <a:xfrm>
              <a:off x="7513812" y="2715264"/>
              <a:ext cx="533120" cy="198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defTabSz="914400" fontAlgn="base">
                <a:spcBef>
                  <a:spcPct val="0"/>
                </a:spcBef>
                <a:spcAft>
                  <a:spcPct val="0"/>
                </a:spcAft>
              </a:pPr>
              <a:r>
                <a:rPr lang="en-ZA" sz="1400" b="1" dirty="0">
                  <a:solidFill>
                    <a:srgbClr val="FFFFFF"/>
                  </a:solidFill>
                </a:rPr>
                <a:t>2021</a:t>
              </a:r>
            </a:p>
          </p:txBody>
        </p:sp>
        <p:sp>
          <p:nvSpPr>
            <p:cNvPr id="71" name="TextBox 16"/>
            <p:cNvSpPr txBox="1">
              <a:spLocks noChangeArrowheads="1"/>
            </p:cNvSpPr>
            <p:nvPr/>
          </p:nvSpPr>
          <p:spPr bwMode="auto">
            <a:xfrm>
              <a:off x="8226604" y="2715268"/>
              <a:ext cx="533120" cy="198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defTabSz="914400" fontAlgn="base">
                <a:spcBef>
                  <a:spcPct val="0"/>
                </a:spcBef>
                <a:spcAft>
                  <a:spcPct val="0"/>
                </a:spcAft>
              </a:pPr>
              <a:r>
                <a:rPr lang="en-ZA" sz="1400" b="1" dirty="0">
                  <a:solidFill>
                    <a:srgbClr val="FFFFFF"/>
                  </a:solidFill>
                </a:rPr>
                <a:t>2022</a:t>
              </a:r>
            </a:p>
          </p:txBody>
        </p:sp>
        <p:sp>
          <p:nvSpPr>
            <p:cNvPr id="72" name="TextBox 17"/>
            <p:cNvSpPr txBox="1">
              <a:spLocks noChangeArrowheads="1"/>
            </p:cNvSpPr>
            <p:nvPr/>
          </p:nvSpPr>
          <p:spPr bwMode="auto">
            <a:xfrm>
              <a:off x="6797845" y="2726348"/>
              <a:ext cx="533120" cy="198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defTabSz="914400" fontAlgn="base">
                <a:spcBef>
                  <a:spcPct val="0"/>
                </a:spcBef>
                <a:spcAft>
                  <a:spcPct val="0"/>
                </a:spcAft>
              </a:pPr>
              <a:r>
                <a:rPr lang="en-ZA" sz="1400" b="1">
                  <a:solidFill>
                    <a:srgbClr val="FFFFFF"/>
                  </a:solidFill>
                </a:rPr>
                <a:t>2020</a:t>
              </a:r>
            </a:p>
          </p:txBody>
        </p:sp>
        <p:sp>
          <p:nvSpPr>
            <p:cNvPr id="73" name="TextBox 18"/>
            <p:cNvSpPr txBox="1">
              <a:spLocks noChangeArrowheads="1"/>
            </p:cNvSpPr>
            <p:nvPr/>
          </p:nvSpPr>
          <p:spPr bwMode="auto">
            <a:xfrm>
              <a:off x="6072353" y="2715265"/>
              <a:ext cx="533120" cy="198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defTabSz="914400" fontAlgn="base">
                <a:spcBef>
                  <a:spcPct val="0"/>
                </a:spcBef>
                <a:spcAft>
                  <a:spcPct val="0"/>
                </a:spcAft>
              </a:pPr>
              <a:r>
                <a:rPr lang="en-ZA" sz="1400" b="1">
                  <a:solidFill>
                    <a:srgbClr val="FFFFFF"/>
                  </a:solidFill>
                </a:rPr>
                <a:t>2019</a:t>
              </a:r>
            </a:p>
          </p:txBody>
        </p:sp>
      </p:grpSp>
      <p:sp>
        <p:nvSpPr>
          <p:cNvPr id="76" name="Up Arrow Callout 75"/>
          <p:cNvSpPr/>
          <p:nvPr/>
        </p:nvSpPr>
        <p:spPr>
          <a:xfrm>
            <a:off x="3216574" y="2300837"/>
            <a:ext cx="2142091" cy="917377"/>
          </a:xfrm>
          <a:prstGeom prst="upArrowCallout">
            <a:avLst>
              <a:gd name="adj1" fmla="val 25000"/>
              <a:gd name="adj2" fmla="val 26295"/>
              <a:gd name="adj3" fmla="val 16694"/>
              <a:gd name="adj4" fmla="val 69961"/>
            </a:avLst>
          </a:prstGeom>
        </p:spPr>
        <p:style>
          <a:lnRef idx="1">
            <a:schemeClr val="accent1"/>
          </a:lnRef>
          <a:fillRef idx="3">
            <a:schemeClr val="accent1"/>
          </a:fillRef>
          <a:effectRef idx="2">
            <a:schemeClr val="accent1"/>
          </a:effectRef>
          <a:fontRef idx="minor">
            <a:schemeClr val="lt1"/>
          </a:fontRef>
        </p:style>
        <p:txBody>
          <a:bodyPr lIns="10800" tIns="3600" rIns="10800" bIns="3600" rtlCol="0" anchor="ctr"/>
          <a:lstStyle/>
          <a:p>
            <a:pPr algn="ctr">
              <a:spcBef>
                <a:spcPts val="1200"/>
              </a:spcBef>
            </a:pPr>
            <a:r>
              <a:rPr lang="en-US" sz="1500" b="1" dirty="0" smtClean="0"/>
              <a:t>Demonstrate 2 kg/h production by Aug ‘15</a:t>
            </a:r>
            <a:endParaRPr lang="en-GB" sz="1500" b="1" dirty="0" smtClean="0"/>
          </a:p>
        </p:txBody>
      </p:sp>
      <p:sp>
        <p:nvSpPr>
          <p:cNvPr id="77" name="Up Arrow Callout 76"/>
          <p:cNvSpPr/>
          <p:nvPr/>
        </p:nvSpPr>
        <p:spPr>
          <a:xfrm>
            <a:off x="4171265" y="3152206"/>
            <a:ext cx="1770538" cy="1055876"/>
          </a:xfrm>
          <a:prstGeom prst="upArrowCallout">
            <a:avLst/>
          </a:prstGeom>
        </p:spPr>
        <p:style>
          <a:lnRef idx="1">
            <a:schemeClr val="accent1"/>
          </a:lnRef>
          <a:fillRef idx="3">
            <a:schemeClr val="accent1"/>
          </a:fillRef>
          <a:effectRef idx="2">
            <a:schemeClr val="accent1"/>
          </a:effectRef>
          <a:fontRef idx="minor">
            <a:schemeClr val="lt1"/>
          </a:fontRef>
        </p:style>
        <p:txBody>
          <a:bodyPr lIns="10800" tIns="3600" rIns="10800" bIns="3600" rtlCol="0" anchor="ctr"/>
          <a:lstStyle/>
          <a:p>
            <a:pPr algn="ctr">
              <a:spcBef>
                <a:spcPts val="1200"/>
              </a:spcBef>
            </a:pPr>
            <a:r>
              <a:rPr lang="it-IT" sz="1500" b="1" dirty="0" smtClean="0"/>
              <a:t>Design 500 tpa semi-commercial plant by Mar ‘16</a:t>
            </a:r>
            <a:endParaRPr lang="en-GB" sz="1500" b="1" dirty="0" smtClean="0"/>
          </a:p>
        </p:txBody>
      </p:sp>
      <p:sp>
        <p:nvSpPr>
          <p:cNvPr id="41" name="TextBox 40"/>
          <p:cNvSpPr txBox="1"/>
          <p:nvPr/>
        </p:nvSpPr>
        <p:spPr>
          <a:xfrm>
            <a:off x="0" y="6623655"/>
            <a:ext cx="673291" cy="246221"/>
          </a:xfrm>
          <a:prstGeom prst="rect">
            <a:avLst/>
          </a:prstGeom>
          <a:solidFill>
            <a:schemeClr val="accent4">
              <a:lumMod val="40000"/>
              <a:lumOff val="60000"/>
              <a:alpha val="30000"/>
            </a:schemeClr>
          </a:solidFill>
        </p:spPr>
        <p:txBody>
          <a:bodyPr wrap="square" rtlCol="0">
            <a:spAutoFit/>
          </a:bodyPr>
          <a:lstStyle/>
          <a:p>
            <a:r>
              <a:rPr lang="en-ZA" sz="1000" dirty="0" smtClean="0"/>
              <a:t>TiCoC</a:t>
            </a:r>
            <a:endParaRPr lang="en-ZA" sz="1000" dirty="0"/>
          </a:p>
        </p:txBody>
      </p:sp>
    </p:spTree>
    <p:extLst>
      <p:ext uri="{BB962C8B-B14F-4D97-AF65-F5344CB8AC3E}">
        <p14:creationId xmlns="" xmlns:p14="http://schemas.microsoft.com/office/powerpoint/2010/main" val="3732784088"/>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1" y="158184"/>
            <a:ext cx="8602436" cy="380023"/>
          </a:xfrm>
          <a:noFill/>
          <a:ln w="9525">
            <a:noFill/>
            <a:miter lim="800000"/>
            <a:headEnd/>
            <a:tailEnd/>
          </a:ln>
          <a:effectLst/>
        </p:spPr>
        <p:txBody>
          <a:bodyPr anchor="ctr"/>
          <a:lstStyle/>
          <a:p>
            <a:pPr algn="r"/>
            <a:r>
              <a:rPr lang="en-US" sz="3200" dirty="0">
                <a:solidFill>
                  <a:schemeClr val="bg1"/>
                </a:solidFill>
                <a:latin typeface="Arial" pitchFamily="34" charset="0"/>
                <a:cs typeface="Arial" pitchFamily="34" charset="0"/>
              </a:rPr>
              <a:t>Stages and gates for Ti metal</a:t>
            </a:r>
            <a:endParaRPr lang="en-GB" sz="3200" dirty="0">
              <a:solidFill>
                <a:schemeClr val="bg1"/>
              </a:solidFill>
              <a:latin typeface="Arial" pitchFamily="34" charset="0"/>
              <a:cs typeface="Arial" pitchFamily="34" charset="0"/>
            </a:endParaRPr>
          </a:p>
        </p:txBody>
      </p:sp>
      <p:graphicFrame>
        <p:nvGraphicFramePr>
          <p:cNvPr id="4" name="Diagram 3"/>
          <p:cNvGraphicFramePr/>
          <p:nvPr/>
        </p:nvGraphicFramePr>
        <p:xfrm>
          <a:off x="540331" y="1306286"/>
          <a:ext cx="8863941" cy="4930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entagon 8"/>
          <p:cNvSpPr/>
          <p:nvPr/>
        </p:nvSpPr>
        <p:spPr>
          <a:xfrm rot="16200000">
            <a:off x="4262618" y="5631244"/>
            <a:ext cx="1367912" cy="990601"/>
          </a:xfrm>
          <a:prstGeom prst="homePlate">
            <a:avLst>
              <a:gd name="adj" fmla="val 50000"/>
            </a:avLst>
          </a:prstGeom>
          <a:gradFill>
            <a:gsLst>
              <a:gs pos="0">
                <a:srgbClr val="DDEBCF"/>
              </a:gs>
              <a:gs pos="50000">
                <a:srgbClr val="9CB86E"/>
              </a:gs>
              <a:gs pos="100000">
                <a:srgbClr val="156B13"/>
              </a:gs>
            </a:gsLst>
            <a:lin ang="16200000" scaled="0"/>
          </a:gradFill>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1600" b="1" dirty="0" err="1" smtClean="0"/>
              <a:t>MoA</a:t>
            </a:r>
            <a:r>
              <a:rPr lang="en-US" sz="1600" b="1" dirty="0" smtClean="0"/>
              <a:t> with IDC/</a:t>
            </a:r>
          </a:p>
          <a:p>
            <a:pPr algn="ctr"/>
            <a:r>
              <a:rPr lang="en-GB" sz="1600" b="1" dirty="0" smtClean="0"/>
              <a:t>Industrial Partner</a:t>
            </a:r>
            <a:endParaRPr lang="en-GB" sz="1600" b="1" dirty="0"/>
          </a:p>
        </p:txBody>
      </p:sp>
      <p:sp>
        <p:nvSpPr>
          <p:cNvPr id="5" name="TextBox 4"/>
          <p:cNvSpPr txBox="1"/>
          <p:nvPr/>
        </p:nvSpPr>
        <p:spPr>
          <a:xfrm>
            <a:off x="0" y="6623655"/>
            <a:ext cx="673291" cy="246221"/>
          </a:xfrm>
          <a:prstGeom prst="rect">
            <a:avLst/>
          </a:prstGeom>
          <a:solidFill>
            <a:schemeClr val="accent4">
              <a:lumMod val="40000"/>
              <a:lumOff val="60000"/>
              <a:alpha val="30000"/>
            </a:schemeClr>
          </a:solidFill>
        </p:spPr>
        <p:txBody>
          <a:bodyPr wrap="square" rtlCol="0">
            <a:spAutoFit/>
          </a:bodyPr>
          <a:lstStyle/>
          <a:p>
            <a:r>
              <a:rPr lang="en-ZA" sz="1000" dirty="0" smtClean="0"/>
              <a:t>TiCoC</a:t>
            </a:r>
            <a:endParaRPr lang="en-ZA" sz="1000" dirty="0"/>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15985" y="2"/>
            <a:ext cx="6954141" cy="744582"/>
          </a:xfrm>
          <a:noFill/>
          <a:ln w="9525">
            <a:noFill/>
            <a:miter lim="800000"/>
            <a:headEnd/>
            <a:tailEnd/>
          </a:ln>
          <a:effectLst/>
        </p:spPr>
        <p:txBody>
          <a:bodyPr anchor="ctr"/>
          <a:lstStyle/>
          <a:p>
            <a:pPr algn="r"/>
            <a:r>
              <a:rPr lang="en-US" sz="3200" dirty="0">
                <a:solidFill>
                  <a:schemeClr val="bg1"/>
                </a:solidFill>
                <a:latin typeface="Arial" pitchFamily="34" charset="0"/>
                <a:cs typeface="Arial" pitchFamily="34" charset="0"/>
              </a:rPr>
              <a:t>Summary</a:t>
            </a:r>
            <a:endParaRPr lang="en-GB" sz="3200" dirty="0">
              <a:solidFill>
                <a:schemeClr val="bg1"/>
              </a:solidFill>
              <a:latin typeface="Arial" pitchFamily="34" charset="0"/>
              <a:cs typeface="Arial" pitchFamily="34" charset="0"/>
            </a:endParaRPr>
          </a:p>
        </p:txBody>
      </p:sp>
      <p:sp>
        <p:nvSpPr>
          <p:cNvPr id="5" name="Content Placeholder 2"/>
          <p:cNvSpPr>
            <a:spLocks noGrp="1"/>
          </p:cNvSpPr>
          <p:nvPr>
            <p:ph idx="1"/>
          </p:nvPr>
        </p:nvSpPr>
        <p:spPr>
          <a:xfrm>
            <a:off x="385948" y="1260764"/>
            <a:ext cx="9507187" cy="5277196"/>
          </a:xfrm>
        </p:spPr>
        <p:txBody>
          <a:bodyPr>
            <a:normAutofit/>
          </a:bodyPr>
          <a:lstStyle/>
          <a:p>
            <a:pPr marL="274638" indent="-274638">
              <a:buClrTx/>
              <a:buFont typeface="Arial" panose="020B0604020202020204" pitchFamily="34" charset="0"/>
              <a:buChar char="•"/>
            </a:pPr>
            <a:r>
              <a:rPr lang="en-ZA" sz="2400" dirty="0" smtClean="0">
                <a:latin typeface="Arial" pitchFamily="34" charset="0"/>
                <a:cs typeface="Arial" pitchFamily="34" charset="0"/>
              </a:rPr>
              <a:t>Titanium </a:t>
            </a:r>
            <a:r>
              <a:rPr lang="en-ZA" sz="2400" dirty="0">
                <a:latin typeface="Arial" pitchFamily="34" charset="0"/>
                <a:cs typeface="Arial" pitchFamily="34" charset="0"/>
              </a:rPr>
              <a:t>deposits in South </a:t>
            </a:r>
            <a:r>
              <a:rPr lang="en-ZA" sz="2400" dirty="0" smtClean="0">
                <a:latin typeface="Arial" pitchFamily="34" charset="0"/>
                <a:cs typeface="Arial" pitchFamily="34" charset="0"/>
              </a:rPr>
              <a:t>Africa are substantial; largely exported with limited value addition</a:t>
            </a:r>
          </a:p>
          <a:p>
            <a:pPr marL="285750" indent="-285750">
              <a:buClrTx/>
              <a:buFont typeface="Arial" panose="020B0604020202020204" pitchFamily="34" charset="0"/>
              <a:buChar char="•"/>
            </a:pPr>
            <a:r>
              <a:rPr lang="en-ZA" sz="2400" dirty="0" smtClean="0">
                <a:latin typeface="Arial" pitchFamily="34" charset="0"/>
                <a:cs typeface="Arial" pitchFamily="34" charset="0"/>
              </a:rPr>
              <a:t>Focused R&amp;D led industry development, ‘titanium Centre-of-Competence’ is ensuring that increased value addition is done in South Africa, focusing</a:t>
            </a:r>
          </a:p>
          <a:p>
            <a:pPr marL="685800" lvl="1">
              <a:buFont typeface="Arial" panose="020B0604020202020204" pitchFamily="34" charset="0"/>
              <a:buChar char="•"/>
            </a:pPr>
            <a:r>
              <a:rPr lang="en-ZA" sz="2400" dirty="0" smtClean="0">
                <a:latin typeface="Arial" pitchFamily="34" charset="0"/>
                <a:cs typeface="Arial" pitchFamily="34" charset="0"/>
              </a:rPr>
              <a:t>Primary titanium production</a:t>
            </a:r>
          </a:p>
          <a:p>
            <a:pPr marL="685800" lvl="1">
              <a:buFont typeface="Arial" panose="020B0604020202020204" pitchFamily="34" charset="0"/>
              <a:buChar char="•"/>
            </a:pPr>
            <a:r>
              <a:rPr lang="en-ZA" sz="2400" dirty="0" smtClean="0">
                <a:latin typeface="Arial" pitchFamily="34" charset="0"/>
                <a:cs typeface="Arial" pitchFamily="34" charset="0"/>
              </a:rPr>
              <a:t>Downstream processes</a:t>
            </a:r>
          </a:p>
          <a:p>
            <a:pPr marL="285750" indent="-285750">
              <a:buClrTx/>
              <a:buFont typeface="Arial" panose="020B0604020202020204" pitchFamily="34" charset="0"/>
              <a:buChar char="•"/>
            </a:pPr>
            <a:r>
              <a:rPr lang="en-ZA" sz="2400" dirty="0" smtClean="0">
                <a:latin typeface="Arial" pitchFamily="34" charset="0"/>
                <a:cs typeface="Arial" pitchFamily="34" charset="0"/>
              </a:rPr>
              <a:t>Ti-metal powder production process is a radical innovation, expected to make a substantial change to the ti-metal powder market</a:t>
            </a:r>
          </a:p>
          <a:p>
            <a:pPr marL="285750" indent="-285750">
              <a:buClrTx/>
              <a:buFont typeface="Arial" panose="020B0604020202020204" pitchFamily="34" charset="0"/>
              <a:buChar char="•"/>
            </a:pPr>
            <a:r>
              <a:rPr lang="en-ZA" sz="2400" dirty="0" smtClean="0">
                <a:latin typeface="Arial" pitchFamily="34" charset="0"/>
                <a:cs typeface="Arial" pitchFamily="34" charset="0"/>
              </a:rPr>
              <a:t>The CoC approach has been found to be effective</a:t>
            </a:r>
          </a:p>
        </p:txBody>
      </p:sp>
    </p:spTree>
    <p:extLst>
      <p:ext uri="{BB962C8B-B14F-4D97-AF65-F5344CB8AC3E}">
        <p14:creationId xmlns="" xmlns:p14="http://schemas.microsoft.com/office/powerpoint/2010/main" val="1989257217"/>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80696" y="2060847"/>
            <a:ext cx="8915400" cy="32678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2800" b="0" i="0" u="none" strike="noStrike" kern="0" cap="none" spc="0" normalizeH="0" baseline="0" noProof="0" dirty="0" smtClean="0">
                <a:ln>
                  <a:noFill/>
                </a:ln>
                <a:solidFill>
                  <a:srgbClr val="0070C0"/>
                </a:solidFill>
                <a:effectLst/>
                <a:uLnTx/>
                <a:uFillTx/>
                <a:latin typeface="Arial" pitchFamily="34" charset="0"/>
                <a:ea typeface="+mj-ea"/>
                <a:cs typeface="Arial" charset="0"/>
              </a:rPr>
              <a:t>Dankie</a:t>
            </a:r>
            <a:br>
              <a:rPr kumimoji="0" lang="en-ZA" sz="2800" b="0" i="0" u="none" strike="noStrike" kern="0" cap="none" spc="0" normalizeH="0" baseline="0" noProof="0" dirty="0" smtClean="0">
                <a:ln>
                  <a:noFill/>
                </a:ln>
                <a:solidFill>
                  <a:srgbClr val="0070C0"/>
                </a:solidFill>
                <a:effectLst/>
                <a:uLnTx/>
                <a:uFillTx/>
                <a:latin typeface="Arial" pitchFamily="34" charset="0"/>
                <a:ea typeface="+mj-ea"/>
                <a:cs typeface="Arial" charset="0"/>
              </a:rPr>
            </a:br>
            <a:r>
              <a:rPr kumimoji="0" lang="en-ZA" sz="2800" b="0" i="0" u="none" strike="noStrike" kern="0" cap="none" spc="0" normalizeH="0" baseline="0" noProof="0" dirty="0" smtClean="0">
                <a:ln>
                  <a:noFill/>
                </a:ln>
                <a:solidFill>
                  <a:srgbClr val="0070C0"/>
                </a:solidFill>
                <a:effectLst/>
                <a:uLnTx/>
                <a:uFillTx/>
                <a:latin typeface="Arial" pitchFamily="34" charset="0"/>
                <a:ea typeface="+mj-ea"/>
                <a:cs typeface="Arial" charset="0"/>
              </a:rPr>
              <a:t>Enkosi</a:t>
            </a:r>
            <a:br>
              <a:rPr kumimoji="0" lang="en-ZA" sz="2800" b="0" i="0" u="none" strike="noStrike" kern="0" cap="none" spc="0" normalizeH="0" baseline="0" noProof="0" dirty="0" smtClean="0">
                <a:ln>
                  <a:noFill/>
                </a:ln>
                <a:solidFill>
                  <a:srgbClr val="0070C0"/>
                </a:solidFill>
                <a:effectLst/>
                <a:uLnTx/>
                <a:uFillTx/>
                <a:latin typeface="Arial" pitchFamily="34" charset="0"/>
                <a:ea typeface="+mj-ea"/>
                <a:cs typeface="Arial" charset="0"/>
              </a:rPr>
            </a:br>
            <a:r>
              <a:rPr kumimoji="0" lang="en-ZA" sz="2800" b="0" i="0" u="none" strike="noStrike" kern="0" cap="none" spc="0" normalizeH="0" baseline="0" noProof="0" dirty="0" smtClean="0">
                <a:ln>
                  <a:noFill/>
                </a:ln>
                <a:solidFill>
                  <a:srgbClr val="0070C0"/>
                </a:solidFill>
                <a:effectLst/>
                <a:uLnTx/>
                <a:uFillTx/>
                <a:latin typeface="Arial" pitchFamily="34" charset="0"/>
                <a:ea typeface="+mj-ea"/>
                <a:cs typeface="Arial" charset="0"/>
              </a:rPr>
              <a:t>Ha khensa</a:t>
            </a:r>
            <a:br>
              <a:rPr kumimoji="0" lang="en-ZA" sz="2800" b="0" i="0" u="none" strike="noStrike" kern="0" cap="none" spc="0" normalizeH="0" baseline="0" noProof="0" dirty="0" smtClean="0">
                <a:ln>
                  <a:noFill/>
                </a:ln>
                <a:solidFill>
                  <a:srgbClr val="0070C0"/>
                </a:solidFill>
                <a:effectLst/>
                <a:uLnTx/>
                <a:uFillTx/>
                <a:latin typeface="Arial" pitchFamily="34" charset="0"/>
                <a:ea typeface="+mj-ea"/>
                <a:cs typeface="Arial" charset="0"/>
              </a:rPr>
            </a:br>
            <a:r>
              <a:rPr kumimoji="0" lang="en-ZA" sz="2800" b="0" i="0" u="none" strike="noStrike" kern="0" cap="none" spc="0" normalizeH="0" baseline="0" noProof="0" dirty="0" smtClean="0">
                <a:ln>
                  <a:noFill/>
                </a:ln>
                <a:solidFill>
                  <a:srgbClr val="0070C0"/>
                </a:solidFill>
                <a:effectLst/>
                <a:uLnTx/>
                <a:uFillTx/>
                <a:latin typeface="Arial" pitchFamily="34" charset="0"/>
                <a:ea typeface="+mj-ea"/>
                <a:cs typeface="Arial" charset="0"/>
              </a:rPr>
              <a:t>Re a leboga</a:t>
            </a:r>
            <a:br>
              <a:rPr kumimoji="0" lang="en-ZA" sz="2800" b="0" i="0" u="none" strike="noStrike" kern="0" cap="none" spc="0" normalizeH="0" baseline="0" noProof="0" dirty="0" smtClean="0">
                <a:ln>
                  <a:noFill/>
                </a:ln>
                <a:solidFill>
                  <a:srgbClr val="0070C0"/>
                </a:solidFill>
                <a:effectLst/>
                <a:uLnTx/>
                <a:uFillTx/>
                <a:latin typeface="Arial" pitchFamily="34" charset="0"/>
                <a:ea typeface="+mj-ea"/>
                <a:cs typeface="Arial" charset="0"/>
              </a:rPr>
            </a:br>
            <a:r>
              <a:rPr kumimoji="0" lang="en-ZA" sz="2800" b="0" i="0" u="none" strike="noStrike" kern="0" cap="none" spc="0" normalizeH="0" baseline="0" noProof="0" dirty="0" smtClean="0">
                <a:ln>
                  <a:noFill/>
                </a:ln>
                <a:solidFill>
                  <a:srgbClr val="0070C0"/>
                </a:solidFill>
                <a:effectLst/>
                <a:uLnTx/>
                <a:uFillTx/>
                <a:latin typeface="Arial" pitchFamily="34" charset="0"/>
                <a:ea typeface="+mj-ea"/>
                <a:cs typeface="Arial" charset="0"/>
              </a:rPr>
              <a:t>Ro livhuwa</a:t>
            </a:r>
            <a:br>
              <a:rPr kumimoji="0" lang="en-ZA" sz="2800" b="0" i="0" u="none" strike="noStrike" kern="0" cap="none" spc="0" normalizeH="0" baseline="0" noProof="0" dirty="0" smtClean="0">
                <a:ln>
                  <a:noFill/>
                </a:ln>
                <a:solidFill>
                  <a:srgbClr val="0070C0"/>
                </a:solidFill>
                <a:effectLst/>
                <a:uLnTx/>
                <a:uFillTx/>
                <a:latin typeface="Arial" pitchFamily="34" charset="0"/>
                <a:ea typeface="+mj-ea"/>
                <a:cs typeface="Arial" charset="0"/>
              </a:rPr>
            </a:br>
            <a:r>
              <a:rPr kumimoji="0" lang="en-ZA" sz="2800" b="0" i="0" u="none" strike="noStrike" kern="0" cap="none" spc="0" normalizeH="0" baseline="0" noProof="0" dirty="0" smtClean="0">
                <a:ln>
                  <a:noFill/>
                </a:ln>
                <a:solidFill>
                  <a:srgbClr val="0070C0"/>
                </a:solidFill>
                <a:effectLst/>
                <a:uLnTx/>
                <a:uFillTx/>
                <a:latin typeface="Arial" pitchFamily="34" charset="0"/>
                <a:ea typeface="+mj-ea"/>
                <a:cs typeface="Arial" charset="0"/>
              </a:rPr>
              <a:t>Siyabonga</a:t>
            </a:r>
            <a:br>
              <a:rPr kumimoji="0" lang="en-ZA" sz="2800" b="0" i="0" u="none" strike="noStrike" kern="0" cap="none" spc="0" normalizeH="0" baseline="0" noProof="0" dirty="0" smtClean="0">
                <a:ln>
                  <a:noFill/>
                </a:ln>
                <a:solidFill>
                  <a:srgbClr val="0070C0"/>
                </a:solidFill>
                <a:effectLst/>
                <a:uLnTx/>
                <a:uFillTx/>
                <a:latin typeface="Arial" pitchFamily="34" charset="0"/>
                <a:ea typeface="+mj-ea"/>
                <a:cs typeface="Arial" charset="0"/>
              </a:rPr>
            </a:br>
            <a:r>
              <a:rPr kumimoji="0" lang="en-ZA" sz="2800" b="0" i="0" u="none" strike="noStrike" kern="0" cap="none" spc="0" normalizeH="0" baseline="0" noProof="0" dirty="0" smtClean="0">
                <a:ln>
                  <a:noFill/>
                </a:ln>
                <a:solidFill>
                  <a:srgbClr val="0070C0"/>
                </a:solidFill>
                <a:effectLst/>
                <a:uLnTx/>
                <a:uFillTx/>
                <a:latin typeface="Arial" pitchFamily="34" charset="0"/>
                <a:ea typeface="+mj-ea"/>
                <a:cs typeface="Arial" charset="0"/>
              </a:rPr>
              <a:t>Siyathokoza</a:t>
            </a:r>
            <a:br>
              <a:rPr kumimoji="0" lang="en-ZA" sz="2800" b="0" i="0" u="none" strike="noStrike" kern="0" cap="none" spc="0" normalizeH="0" baseline="0" noProof="0" dirty="0" smtClean="0">
                <a:ln>
                  <a:noFill/>
                </a:ln>
                <a:solidFill>
                  <a:srgbClr val="0070C0"/>
                </a:solidFill>
                <a:effectLst/>
                <a:uLnTx/>
                <a:uFillTx/>
                <a:latin typeface="Arial" pitchFamily="34" charset="0"/>
                <a:ea typeface="+mj-ea"/>
                <a:cs typeface="Arial" charset="0"/>
              </a:rPr>
            </a:br>
            <a:r>
              <a:rPr kumimoji="0" lang="en-ZA" sz="2800" b="0" i="0" u="none" strike="noStrike" kern="0" cap="none" spc="0" normalizeH="0" baseline="0" noProof="0" dirty="0" smtClean="0">
                <a:ln>
                  <a:noFill/>
                </a:ln>
                <a:solidFill>
                  <a:srgbClr val="0070C0"/>
                </a:solidFill>
                <a:effectLst/>
                <a:uLnTx/>
                <a:uFillTx/>
                <a:latin typeface="Arial" pitchFamily="34" charset="0"/>
                <a:ea typeface="+mj-ea"/>
                <a:cs typeface="Arial" charset="0"/>
              </a:rPr>
              <a:t>Thank you</a:t>
            </a:r>
            <a:endParaRPr kumimoji="0" lang="en-GB" sz="2800" b="0" i="0" u="none" strike="noStrike" kern="0" cap="none" spc="0" normalizeH="0" baseline="0" noProof="0" dirty="0">
              <a:ln>
                <a:noFill/>
              </a:ln>
              <a:solidFill>
                <a:srgbClr val="0070C0"/>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389285580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zwilitsheiM\Desktop\DST BRAND MANUAL\POPWEPOINT PRESENTATION2.jpg"/>
          <p:cNvPicPr>
            <a:picLocks noChangeAspect="1" noChangeArrowheads="1"/>
          </p:cNvPicPr>
          <p:nvPr/>
        </p:nvPicPr>
        <p:blipFill>
          <a:blip r:embed="rId2"/>
          <a:srcRect/>
          <a:stretch>
            <a:fillRect/>
          </a:stretch>
        </p:blipFill>
        <p:spPr bwMode="auto">
          <a:xfrm>
            <a:off x="1" y="0"/>
            <a:ext cx="9985110" cy="6858000"/>
          </a:xfrm>
          <a:prstGeom prst="rect">
            <a:avLst/>
          </a:prstGeom>
          <a:noFill/>
          <a:ln w="9525">
            <a:noFill/>
            <a:miter lim="800000"/>
            <a:headEnd/>
            <a:tailEnd/>
          </a:ln>
        </p:spPr>
      </p:pic>
      <p:sp>
        <p:nvSpPr>
          <p:cNvPr id="7171" name="Title 1"/>
          <p:cNvSpPr>
            <a:spLocks noGrp="1"/>
          </p:cNvSpPr>
          <p:nvPr>
            <p:ph type="title"/>
          </p:nvPr>
        </p:nvSpPr>
        <p:spPr>
          <a:xfrm>
            <a:off x="2376753" y="261938"/>
            <a:ext cx="6868848" cy="487362"/>
          </a:xfrm>
        </p:spPr>
        <p:txBody>
          <a:bodyPr/>
          <a:lstStyle/>
          <a:p>
            <a:pPr algn="r" eaLnBrk="1" hangingPunct="1"/>
            <a:r>
              <a:rPr lang="en-GB" sz="3200" smtClean="0">
                <a:solidFill>
                  <a:schemeClr val="bg1"/>
                </a:solidFill>
                <a:latin typeface="Arial" charset="0"/>
                <a:cs typeface="Arial" charset="0"/>
              </a:rPr>
              <a:t>CoC Programme Comparisons</a:t>
            </a:r>
          </a:p>
        </p:txBody>
      </p:sp>
      <p:graphicFrame>
        <p:nvGraphicFramePr>
          <p:cNvPr id="6" name="Content Placeholder 5"/>
          <p:cNvGraphicFramePr>
            <a:graphicFrameLocks noGrp="1"/>
          </p:cNvGraphicFramePr>
          <p:nvPr>
            <p:ph idx="1"/>
          </p:nvPr>
        </p:nvGraphicFramePr>
        <p:xfrm>
          <a:off x="17198" y="898525"/>
          <a:ext cx="9971696" cy="5674360"/>
        </p:xfrm>
        <a:graphic>
          <a:graphicData uri="http://schemas.openxmlformats.org/drawingml/2006/table">
            <a:tbl>
              <a:tblPr firstRow="1" bandRow="1">
                <a:tableStyleId>{5C22544A-7EE6-4342-B048-85BDC9FD1C3A}</a:tableStyleId>
              </a:tblPr>
              <a:tblGrid>
                <a:gridCol w="1172210"/>
                <a:gridCol w="2740316"/>
                <a:gridCol w="3070860"/>
                <a:gridCol w="2988310"/>
              </a:tblGrid>
              <a:tr h="370840">
                <a:tc>
                  <a:txBody>
                    <a:bodyPr/>
                    <a:lstStyle/>
                    <a:p>
                      <a:endParaRPr lang="en-GB" dirty="0">
                        <a:solidFill>
                          <a:schemeClr val="tx1"/>
                        </a:solidFill>
                      </a:endParaRPr>
                    </a:p>
                  </a:txBody>
                  <a:tcPr marL="99060" marR="99060"/>
                </a:tc>
                <a:tc>
                  <a:txBody>
                    <a:bodyPr/>
                    <a:lstStyle/>
                    <a:p>
                      <a:pPr algn="ctr"/>
                      <a:r>
                        <a:rPr lang="en-ZA" dirty="0" smtClean="0">
                          <a:solidFill>
                            <a:schemeClr val="bg1"/>
                          </a:solidFill>
                        </a:rPr>
                        <a:t>SA</a:t>
                      </a:r>
                      <a:endParaRPr lang="en-GB" dirty="0">
                        <a:solidFill>
                          <a:schemeClr val="bg1"/>
                        </a:solidFill>
                      </a:endParaRPr>
                    </a:p>
                  </a:txBody>
                  <a:tcPr marL="99060" marR="99060"/>
                </a:tc>
                <a:tc>
                  <a:txBody>
                    <a:bodyPr/>
                    <a:lstStyle/>
                    <a:p>
                      <a:pPr algn="ctr"/>
                      <a:r>
                        <a:rPr lang="en-ZA" dirty="0" smtClean="0">
                          <a:solidFill>
                            <a:schemeClr val="bg1"/>
                          </a:solidFill>
                        </a:rPr>
                        <a:t>Australia</a:t>
                      </a:r>
                      <a:endParaRPr lang="en-GB" dirty="0">
                        <a:solidFill>
                          <a:schemeClr val="bg1"/>
                        </a:solidFill>
                      </a:endParaRPr>
                    </a:p>
                  </a:txBody>
                  <a:tcPr marL="99060" marR="99060"/>
                </a:tc>
                <a:tc>
                  <a:txBody>
                    <a:bodyPr/>
                    <a:lstStyle/>
                    <a:p>
                      <a:pPr algn="ctr"/>
                      <a:r>
                        <a:rPr lang="en-ZA" dirty="0" smtClean="0">
                          <a:solidFill>
                            <a:schemeClr val="bg1"/>
                          </a:solidFill>
                        </a:rPr>
                        <a:t>EU</a:t>
                      </a:r>
                      <a:endParaRPr lang="en-GB" dirty="0">
                        <a:solidFill>
                          <a:schemeClr val="bg1"/>
                        </a:solidFill>
                      </a:endParaRPr>
                    </a:p>
                  </a:txBody>
                  <a:tcPr marL="99060" marR="99060"/>
                </a:tc>
              </a:tr>
              <a:tr h="370840">
                <a:tc>
                  <a:txBody>
                    <a:bodyPr/>
                    <a:lstStyle/>
                    <a:p>
                      <a:r>
                        <a:rPr lang="en-ZA" sz="1400" b="1" dirty="0" smtClean="0">
                          <a:solidFill>
                            <a:schemeClr val="tx1"/>
                          </a:solidFill>
                          <a:latin typeface="Arial" pitchFamily="34" charset="0"/>
                          <a:cs typeface="Arial" pitchFamily="34" charset="0"/>
                        </a:rPr>
                        <a:t>Definition</a:t>
                      </a:r>
                      <a:endParaRPr lang="en-GB" sz="1400" b="1" dirty="0">
                        <a:solidFill>
                          <a:schemeClr val="tx1"/>
                        </a:solidFill>
                        <a:latin typeface="Arial" pitchFamily="34" charset="0"/>
                        <a:cs typeface="Arial" pitchFamily="34" charset="0"/>
                      </a:endParaRPr>
                    </a:p>
                  </a:txBody>
                  <a:tcPr marL="99060" marR="99060"/>
                </a:tc>
                <a:tc>
                  <a:txBody>
                    <a:bodyPr/>
                    <a:lstStyle/>
                    <a:p>
                      <a:r>
                        <a:rPr lang="en-ZA" sz="2000" b="1" dirty="0" smtClean="0">
                          <a:solidFill>
                            <a:schemeClr val="tx1"/>
                          </a:solidFill>
                          <a:latin typeface="Arial" pitchFamily="34" charset="0"/>
                          <a:cs typeface="Arial" pitchFamily="34" charset="0"/>
                        </a:rPr>
                        <a:t>CoCs: </a:t>
                      </a:r>
                      <a:r>
                        <a:rPr lang="en-ZA" sz="2000" dirty="0" smtClean="0">
                          <a:solidFill>
                            <a:schemeClr val="tx1"/>
                          </a:solidFill>
                          <a:latin typeface="Arial" pitchFamily="34" charset="0"/>
                          <a:cs typeface="Arial" pitchFamily="34" charset="0"/>
                        </a:rPr>
                        <a:t>Formal, contractually secure, physical or virtual platform upon which to establish collaborative technology development partnerships between government, industry, HEI and SCs, with the explicit aim of technology commercialisation </a:t>
                      </a:r>
                      <a:endParaRPr lang="en-GB" sz="2000" dirty="0">
                        <a:solidFill>
                          <a:schemeClr val="tx1"/>
                        </a:solidFill>
                        <a:latin typeface="Arial" pitchFamily="34" charset="0"/>
                        <a:cs typeface="Arial" pitchFamily="34" charset="0"/>
                      </a:endParaRPr>
                    </a:p>
                  </a:txBody>
                  <a:tcPr marL="99060" marR="99060"/>
                </a:tc>
                <a:tc>
                  <a:txBody>
                    <a:bodyPr/>
                    <a:lstStyle/>
                    <a:p>
                      <a:r>
                        <a:rPr lang="en-ZA" sz="2000" b="1" dirty="0" smtClean="0">
                          <a:solidFill>
                            <a:schemeClr val="tx1"/>
                          </a:solidFill>
                          <a:latin typeface="Arial" pitchFamily="34" charset="0"/>
                          <a:cs typeface="Arial" pitchFamily="34" charset="0"/>
                        </a:rPr>
                        <a:t>Cooperative Research</a:t>
                      </a:r>
                      <a:r>
                        <a:rPr lang="en-ZA" sz="2000" b="1" baseline="0" dirty="0" smtClean="0">
                          <a:solidFill>
                            <a:schemeClr val="tx1"/>
                          </a:solidFill>
                          <a:latin typeface="Arial" pitchFamily="34" charset="0"/>
                          <a:cs typeface="Arial" pitchFamily="34" charset="0"/>
                        </a:rPr>
                        <a:t> Centres (CRC) Programme: </a:t>
                      </a:r>
                      <a:r>
                        <a:rPr lang="en-ZA" sz="2000" b="0" baseline="0" dirty="0" smtClean="0">
                          <a:solidFill>
                            <a:schemeClr val="tx1"/>
                          </a:solidFill>
                          <a:latin typeface="Arial" pitchFamily="34" charset="0"/>
                          <a:cs typeface="Arial" pitchFamily="34" charset="0"/>
                        </a:rPr>
                        <a:t>Established in 1991 in response to a number of perceived weaknesses in the institutional framework for Australia’s R&amp;D effort. Programme objective is to encourage collaboration in research between the private and public sector research bodies. </a:t>
                      </a:r>
                      <a:r>
                        <a:rPr lang="en-ZA" sz="2000" b="1" baseline="0" dirty="0" smtClean="0">
                          <a:solidFill>
                            <a:schemeClr val="tx1"/>
                          </a:solidFill>
                          <a:latin typeface="Arial" pitchFamily="34" charset="0"/>
                          <a:cs typeface="Arial" pitchFamily="34" charset="0"/>
                        </a:rPr>
                        <a:t> </a:t>
                      </a:r>
                      <a:r>
                        <a:rPr lang="en-ZA" sz="2000" baseline="0" dirty="0" smtClean="0">
                          <a:solidFill>
                            <a:schemeClr val="tx1"/>
                          </a:solidFill>
                          <a:latin typeface="Arial" pitchFamily="34" charset="0"/>
                          <a:cs typeface="Arial" pitchFamily="34" charset="0"/>
                        </a:rPr>
                        <a:t> </a:t>
                      </a:r>
                      <a:endParaRPr lang="en-GB" sz="2000" dirty="0">
                        <a:solidFill>
                          <a:schemeClr val="tx1"/>
                        </a:solidFill>
                        <a:latin typeface="Arial" pitchFamily="34" charset="0"/>
                        <a:cs typeface="Arial" pitchFamily="34" charset="0"/>
                      </a:endParaRPr>
                    </a:p>
                  </a:txBody>
                  <a:tcPr marL="99060" marR="99060"/>
                </a:tc>
                <a:tc>
                  <a:txBody>
                    <a:bodyPr/>
                    <a:lstStyle/>
                    <a:p>
                      <a:r>
                        <a:rPr lang="en-ZA" sz="2000" b="1" kern="1200" baseline="0" dirty="0" smtClean="0">
                          <a:solidFill>
                            <a:schemeClr val="tx1"/>
                          </a:solidFill>
                          <a:latin typeface="Arial" pitchFamily="34" charset="0"/>
                          <a:ea typeface="+mn-ea"/>
                          <a:cs typeface="Arial" pitchFamily="34" charset="0"/>
                        </a:rPr>
                        <a:t>Competence Centres (CCs): </a:t>
                      </a:r>
                      <a:r>
                        <a:rPr lang="en-ZA" sz="2000" kern="1200" baseline="0" dirty="0" smtClean="0">
                          <a:solidFill>
                            <a:schemeClr val="tx1"/>
                          </a:solidFill>
                          <a:latin typeface="Arial" pitchFamily="34" charset="0"/>
                          <a:ea typeface="+mn-ea"/>
                          <a:cs typeface="Arial" pitchFamily="34" charset="0"/>
                        </a:rPr>
                        <a:t>are investments by Member States made to</a:t>
                      </a:r>
                    </a:p>
                    <a:p>
                      <a:r>
                        <a:rPr lang="en-ZA" sz="2000" kern="1200" baseline="0" dirty="0" smtClean="0">
                          <a:solidFill>
                            <a:schemeClr val="tx1"/>
                          </a:solidFill>
                          <a:latin typeface="Arial" pitchFamily="34" charset="0"/>
                          <a:ea typeface="+mn-ea"/>
                          <a:cs typeface="Arial" pitchFamily="34" charset="0"/>
                        </a:rPr>
                        <a:t>encourage greater efficiency in the interaction between researchers,</a:t>
                      </a:r>
                    </a:p>
                    <a:p>
                      <a:r>
                        <a:rPr lang="en-ZA" sz="2000" kern="1200" baseline="0" dirty="0" smtClean="0">
                          <a:solidFill>
                            <a:schemeClr val="tx1"/>
                          </a:solidFill>
                          <a:latin typeface="Arial" pitchFamily="34" charset="0"/>
                          <a:ea typeface="+mn-ea"/>
                          <a:cs typeface="Arial" pitchFamily="34" charset="0"/>
                        </a:rPr>
                        <a:t>industry, and the public sector, in research topics that promote economic</a:t>
                      </a:r>
                    </a:p>
                    <a:p>
                      <a:r>
                        <a:rPr lang="en-ZA" sz="2000" kern="1200" baseline="0" dirty="0" smtClean="0">
                          <a:solidFill>
                            <a:schemeClr val="tx1"/>
                          </a:solidFill>
                          <a:latin typeface="Arial" pitchFamily="34" charset="0"/>
                          <a:ea typeface="+mn-ea"/>
                          <a:cs typeface="Arial" pitchFamily="34" charset="0"/>
                        </a:rPr>
                        <a:t>growth by their direct relevance to industry agendas</a:t>
                      </a:r>
                      <a:endParaRPr lang="en-GB" sz="2000" dirty="0">
                        <a:solidFill>
                          <a:schemeClr val="tx1"/>
                        </a:solidFill>
                        <a:latin typeface="Arial" pitchFamily="34" charset="0"/>
                        <a:cs typeface="Arial" pitchFamily="34" charset="0"/>
                      </a:endParaRPr>
                    </a:p>
                  </a:txBody>
                  <a:tcPr marL="99060" marR="99060"/>
                </a:tc>
              </a:tr>
              <a:tr h="370840">
                <a:tc>
                  <a:txBody>
                    <a:bodyPr/>
                    <a:lstStyle/>
                    <a:p>
                      <a:r>
                        <a:rPr lang="en-ZA" sz="1200" dirty="0" smtClean="0">
                          <a:solidFill>
                            <a:schemeClr val="tx1"/>
                          </a:solidFill>
                          <a:latin typeface="Arial" pitchFamily="34" charset="0"/>
                          <a:cs typeface="Arial" pitchFamily="34" charset="0"/>
                        </a:rPr>
                        <a:t>Sources:</a:t>
                      </a:r>
                      <a:endParaRPr lang="en-GB" sz="1200" dirty="0">
                        <a:solidFill>
                          <a:schemeClr val="tx1"/>
                        </a:solidFill>
                        <a:latin typeface="Arial" pitchFamily="34" charset="0"/>
                        <a:cs typeface="Arial" pitchFamily="34" charset="0"/>
                      </a:endParaRPr>
                    </a:p>
                  </a:txBody>
                  <a:tcPr marL="99060" marR="99060"/>
                </a:tc>
                <a:tc>
                  <a:txBody>
                    <a:bodyPr/>
                    <a:lstStyle/>
                    <a:p>
                      <a:r>
                        <a:rPr lang="en-ZA" sz="1200" dirty="0" smtClean="0">
                          <a:solidFill>
                            <a:schemeClr val="tx1"/>
                          </a:solidFill>
                          <a:latin typeface="Arial" pitchFamily="34" charset="0"/>
                          <a:cs typeface="Arial" pitchFamily="34" charset="0"/>
                        </a:rPr>
                        <a:t>DST CoC Framework, May 2010</a:t>
                      </a:r>
                      <a:endParaRPr lang="en-GB" sz="1200" dirty="0">
                        <a:solidFill>
                          <a:schemeClr val="tx1"/>
                        </a:solidFill>
                        <a:latin typeface="Arial" pitchFamily="34" charset="0"/>
                        <a:cs typeface="Arial" pitchFamily="34" charset="0"/>
                      </a:endParaRPr>
                    </a:p>
                  </a:txBody>
                  <a:tcPr marL="99060" marR="99060"/>
                </a:tc>
                <a:tc>
                  <a:txBody>
                    <a:bodyPr/>
                    <a:lstStyle/>
                    <a:p>
                      <a:r>
                        <a:rPr lang="en-ZA" sz="1200" dirty="0" smtClean="0">
                          <a:solidFill>
                            <a:schemeClr val="tx1"/>
                          </a:solidFill>
                          <a:latin typeface="Arial" pitchFamily="34" charset="0"/>
                          <a:cs typeface="Arial" pitchFamily="34" charset="0"/>
                        </a:rPr>
                        <a:t>V Lingela, CD: ICR, DST, July 2013</a:t>
                      </a:r>
                      <a:endParaRPr lang="en-GB" sz="1200" dirty="0">
                        <a:solidFill>
                          <a:schemeClr val="tx1"/>
                        </a:solidFill>
                        <a:latin typeface="Arial" pitchFamily="34" charset="0"/>
                        <a:cs typeface="Arial" pitchFamily="34" charset="0"/>
                      </a:endParaRPr>
                    </a:p>
                  </a:txBody>
                  <a:tcPr marL="99060" marR="99060"/>
                </a:tc>
                <a:tc>
                  <a:txBody>
                    <a:bodyPr/>
                    <a:lstStyle/>
                    <a:p>
                      <a:r>
                        <a:rPr lang="en-ZA" sz="1200" b="0" dirty="0" smtClean="0">
                          <a:solidFill>
                            <a:schemeClr val="tx1"/>
                          </a:solidFill>
                          <a:latin typeface="Arial" pitchFamily="34" charset="0"/>
                          <a:cs typeface="Arial" pitchFamily="34" charset="0"/>
                        </a:rPr>
                        <a:t>Report of the CREST Working Group, 2008  and 2009 (</a:t>
                      </a:r>
                      <a:r>
                        <a:rPr lang="fr-FR" sz="1200" b="0" kern="1200" baseline="0" dirty="0" smtClean="0">
                          <a:solidFill>
                            <a:schemeClr val="tx1"/>
                          </a:solidFill>
                          <a:latin typeface="Arial" pitchFamily="34" charset="0"/>
                          <a:ea typeface="+mn-ea"/>
                          <a:cs typeface="Arial" pitchFamily="34" charset="0"/>
                        </a:rPr>
                        <a:t>Comitie de la Recherche Scientifique et Technique)</a:t>
                      </a:r>
                      <a:endParaRPr lang="en-GB" sz="1200" b="0" dirty="0">
                        <a:solidFill>
                          <a:schemeClr val="tx1"/>
                        </a:solidFill>
                        <a:latin typeface="Arial" pitchFamily="34" charset="0"/>
                        <a:cs typeface="Arial" pitchFamily="34" charset="0"/>
                      </a:endParaRPr>
                    </a:p>
                  </a:txBody>
                  <a:tcPr marL="99060" marR="99060"/>
                </a:tc>
              </a:tr>
            </a:tbl>
          </a:graphicData>
        </a:graphic>
      </p:graphicFrame>
      <p:sp>
        <p:nvSpPr>
          <p:cNvPr id="5" name="TextBox 4"/>
          <p:cNvSpPr txBox="1"/>
          <p:nvPr/>
        </p:nvSpPr>
        <p:spPr>
          <a:xfrm>
            <a:off x="9544050" y="314325"/>
            <a:ext cx="361950" cy="400110"/>
          </a:xfrm>
          <a:prstGeom prst="rect">
            <a:avLst/>
          </a:prstGeom>
          <a:noFill/>
        </p:spPr>
        <p:txBody>
          <a:bodyPr wrap="square" rtlCol="0">
            <a:spAutoFit/>
          </a:bodyPr>
          <a:lstStyle/>
          <a:p>
            <a:r>
              <a:rPr lang="en-US" b="1" dirty="0" smtClean="0">
                <a:solidFill>
                  <a:schemeClr val="bg1"/>
                </a:solidFill>
                <a:latin typeface="Arial" pitchFamily="34" charset="0"/>
              </a:rPr>
              <a:t>6</a:t>
            </a:r>
            <a:endParaRPr lang="en-GB"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zwilitsheiM\Desktop\DST BRAND MANUAL\POPWEPOINT PRESENTATION2.jpg"/>
          <p:cNvPicPr>
            <a:picLocks noChangeAspect="1" noChangeArrowheads="1"/>
          </p:cNvPicPr>
          <p:nvPr/>
        </p:nvPicPr>
        <p:blipFill>
          <a:blip r:embed="rId2"/>
          <a:srcRect/>
          <a:stretch>
            <a:fillRect/>
          </a:stretch>
        </p:blipFill>
        <p:spPr bwMode="auto">
          <a:xfrm>
            <a:off x="1" y="0"/>
            <a:ext cx="9985110" cy="6858000"/>
          </a:xfrm>
          <a:prstGeom prst="rect">
            <a:avLst/>
          </a:prstGeom>
          <a:noFill/>
          <a:ln w="9525">
            <a:noFill/>
            <a:miter lim="800000"/>
            <a:headEnd/>
            <a:tailEnd/>
          </a:ln>
        </p:spPr>
      </p:pic>
      <p:sp>
        <p:nvSpPr>
          <p:cNvPr id="8195" name="Title 1"/>
          <p:cNvSpPr>
            <a:spLocks noGrp="1"/>
          </p:cNvSpPr>
          <p:nvPr>
            <p:ph type="title"/>
          </p:nvPr>
        </p:nvSpPr>
        <p:spPr>
          <a:xfrm>
            <a:off x="2376752" y="261938"/>
            <a:ext cx="6881548" cy="487362"/>
          </a:xfrm>
        </p:spPr>
        <p:txBody>
          <a:bodyPr/>
          <a:lstStyle/>
          <a:p>
            <a:pPr algn="r" eaLnBrk="1" hangingPunct="1"/>
            <a:r>
              <a:rPr lang="en-GB" sz="3200" dirty="0" err="1" smtClean="0">
                <a:solidFill>
                  <a:schemeClr val="bg1"/>
                </a:solidFill>
                <a:latin typeface="Arial" charset="0"/>
                <a:cs typeface="Arial" charset="0"/>
              </a:rPr>
              <a:t>CoC</a:t>
            </a:r>
            <a:r>
              <a:rPr lang="en-GB" sz="3200" dirty="0" smtClean="0">
                <a:solidFill>
                  <a:schemeClr val="bg1"/>
                </a:solidFill>
                <a:latin typeface="Arial" charset="0"/>
                <a:cs typeface="Arial" charset="0"/>
              </a:rPr>
              <a:t> Programme Comparisons (cont.)</a:t>
            </a:r>
          </a:p>
        </p:txBody>
      </p:sp>
      <p:graphicFrame>
        <p:nvGraphicFramePr>
          <p:cNvPr id="6" name="Content Placeholder 5"/>
          <p:cNvGraphicFramePr>
            <a:graphicFrameLocks noGrp="1"/>
          </p:cNvGraphicFramePr>
          <p:nvPr>
            <p:ph idx="1"/>
          </p:nvPr>
        </p:nvGraphicFramePr>
        <p:xfrm>
          <a:off x="1" y="1077913"/>
          <a:ext cx="9938332" cy="5471160"/>
        </p:xfrm>
        <a:graphic>
          <a:graphicData uri="http://schemas.openxmlformats.org/drawingml/2006/table">
            <a:tbl>
              <a:tblPr firstRow="1" bandRow="1">
                <a:tableStyleId>{5C22544A-7EE6-4342-B048-85BDC9FD1C3A}</a:tableStyleId>
              </a:tblPr>
              <a:tblGrid>
                <a:gridCol w="1039442"/>
                <a:gridCol w="8898890"/>
              </a:tblGrid>
              <a:tr h="370840">
                <a:tc>
                  <a:txBody>
                    <a:bodyPr/>
                    <a:lstStyle/>
                    <a:p>
                      <a:endParaRPr lang="en-GB" sz="1800" dirty="0">
                        <a:solidFill>
                          <a:schemeClr val="tx1"/>
                        </a:solidFill>
                      </a:endParaRPr>
                    </a:p>
                  </a:txBody>
                  <a:tcPr marL="99060" marR="99060"/>
                </a:tc>
                <a:tc>
                  <a:txBody>
                    <a:bodyPr/>
                    <a:lstStyle/>
                    <a:p>
                      <a:pPr algn="ctr"/>
                      <a:r>
                        <a:rPr lang="en-ZA" sz="2400" b="1" dirty="0" smtClean="0">
                          <a:solidFill>
                            <a:schemeClr val="bg1"/>
                          </a:solidFill>
                        </a:rPr>
                        <a:t>SA </a:t>
                      </a:r>
                      <a:r>
                        <a:rPr lang="en-ZA" sz="2000" b="1" dirty="0" smtClean="0">
                          <a:solidFill>
                            <a:schemeClr val="bg1"/>
                          </a:solidFill>
                        </a:rPr>
                        <a:t>(CoC Framework, 2010</a:t>
                      </a:r>
                      <a:r>
                        <a:rPr lang="en-ZA" sz="2000" b="1" baseline="0" dirty="0" smtClean="0">
                          <a:solidFill>
                            <a:schemeClr val="bg1"/>
                          </a:solidFill>
                        </a:rPr>
                        <a:t>)</a:t>
                      </a:r>
                      <a:endParaRPr lang="en-GB" sz="2000" b="1" dirty="0">
                        <a:solidFill>
                          <a:schemeClr val="bg1"/>
                        </a:solidFill>
                      </a:endParaRPr>
                    </a:p>
                  </a:txBody>
                  <a:tcPr marL="99060" marR="99060"/>
                </a:tc>
              </a:tr>
              <a:tr h="5013960">
                <a:tc>
                  <a:txBody>
                    <a:bodyPr/>
                    <a:lstStyle/>
                    <a:p>
                      <a:r>
                        <a:rPr lang="en-ZA" sz="1600" b="1" dirty="0" smtClean="0">
                          <a:solidFill>
                            <a:schemeClr val="tx1"/>
                          </a:solidFill>
                        </a:rPr>
                        <a:t>Features</a:t>
                      </a:r>
                      <a:endParaRPr lang="en-GB" sz="1600" b="1" dirty="0">
                        <a:solidFill>
                          <a:schemeClr val="tx1"/>
                        </a:solidFill>
                      </a:endParaRPr>
                    </a:p>
                  </a:txBody>
                  <a:tcPr marL="99060" marR="99060"/>
                </a:tc>
                <a:tc>
                  <a:txBody>
                    <a:bodyPr/>
                    <a:lstStyle/>
                    <a:p>
                      <a:pPr marL="342900" indent="-342900">
                        <a:buFont typeface="+mj-lt"/>
                        <a:buAutoNum type="arabicPeriod"/>
                      </a:pPr>
                      <a:r>
                        <a:rPr lang="en-ZA" sz="2400" dirty="0" smtClean="0">
                          <a:solidFill>
                            <a:schemeClr val="tx1"/>
                          </a:solidFill>
                          <a:latin typeface="Arial" pitchFamily="34" charset="0"/>
                          <a:cs typeface="Arial" pitchFamily="34" charset="0"/>
                        </a:rPr>
                        <a:t>Four broad models envisaged:</a:t>
                      </a:r>
                    </a:p>
                    <a:p>
                      <a:pPr marL="800100" lvl="1" indent="-342900">
                        <a:buFont typeface="+mj-lt"/>
                        <a:buAutoNum type="alphaLcParenR"/>
                      </a:pPr>
                      <a:r>
                        <a:rPr lang="en-ZA" sz="2300" dirty="0" smtClean="0">
                          <a:solidFill>
                            <a:schemeClr val="tx1"/>
                          </a:solidFill>
                          <a:latin typeface="Arial" pitchFamily="34" charset="0"/>
                          <a:cs typeface="Arial" pitchFamily="34" charset="0"/>
                        </a:rPr>
                        <a:t>CoC formed with known/desired outcome driven mainly by market pull. Assumes capabilities available in the system that only need to be brought together in a [local] consortium.</a:t>
                      </a:r>
                    </a:p>
                    <a:p>
                      <a:pPr marL="800100" lvl="1" indent="-342900">
                        <a:buFont typeface="+mj-lt"/>
                        <a:buAutoNum type="alphaLcParenR"/>
                      </a:pPr>
                      <a:r>
                        <a:rPr lang="en-ZA" sz="2300" dirty="0" smtClean="0">
                          <a:solidFill>
                            <a:schemeClr val="tx1"/>
                          </a:solidFill>
                          <a:latin typeface="Arial" pitchFamily="34" charset="0"/>
                          <a:cs typeface="Arial" pitchFamily="34" charset="0"/>
                        </a:rPr>
                        <a:t>CoC arises</a:t>
                      </a:r>
                      <a:r>
                        <a:rPr lang="en-ZA" sz="2300" baseline="0" dirty="0" smtClean="0">
                          <a:solidFill>
                            <a:schemeClr val="tx1"/>
                          </a:solidFill>
                          <a:latin typeface="Arial" pitchFamily="34" charset="0"/>
                          <a:cs typeface="Arial" pitchFamily="34" charset="0"/>
                        </a:rPr>
                        <a:t> from identification of excellence in individual R&amp;D efforts. Commercialisation enabled through establishment of spin-offs and/or SPVs. </a:t>
                      </a:r>
                    </a:p>
                    <a:p>
                      <a:pPr marL="800100" lvl="1" indent="-342900">
                        <a:buFont typeface="+mj-lt"/>
                        <a:buAutoNum type="alphaLcParenR"/>
                      </a:pPr>
                      <a:r>
                        <a:rPr lang="en-ZA" sz="2300" baseline="0" dirty="0" err="1" smtClean="0">
                          <a:solidFill>
                            <a:schemeClr val="tx1"/>
                          </a:solidFill>
                          <a:latin typeface="Arial" pitchFamily="34" charset="0"/>
                          <a:cs typeface="Arial" pitchFamily="34" charset="0"/>
                        </a:rPr>
                        <a:t>CoC</a:t>
                      </a:r>
                      <a:r>
                        <a:rPr lang="en-ZA" sz="2300" baseline="0" dirty="0" smtClean="0">
                          <a:solidFill>
                            <a:schemeClr val="tx1"/>
                          </a:solidFill>
                          <a:latin typeface="Arial" pitchFamily="34" charset="0"/>
                          <a:cs typeface="Arial" pitchFamily="34" charset="0"/>
                        </a:rPr>
                        <a:t> serves as clustering of individual R&amp;D efforts that will lead to a number of product streams. Requires longer-term R&amp;D efforts to fill capability gaps as identified.</a:t>
                      </a:r>
                    </a:p>
                    <a:p>
                      <a:pPr marL="800100" lvl="1" indent="-342900">
                        <a:buFont typeface="+mj-lt"/>
                        <a:buAutoNum type="alphaLcParenR"/>
                      </a:pPr>
                      <a:r>
                        <a:rPr lang="en-ZA" sz="2300" baseline="0" dirty="0" err="1" smtClean="0">
                          <a:solidFill>
                            <a:schemeClr val="tx1"/>
                          </a:solidFill>
                          <a:latin typeface="Arial" pitchFamily="34" charset="0"/>
                          <a:cs typeface="Arial" pitchFamily="34" charset="0"/>
                        </a:rPr>
                        <a:t>CoC</a:t>
                      </a:r>
                      <a:r>
                        <a:rPr lang="en-ZA" sz="2300" baseline="0" dirty="0" smtClean="0">
                          <a:solidFill>
                            <a:schemeClr val="tx1"/>
                          </a:solidFill>
                          <a:latin typeface="Arial" pitchFamily="34" charset="0"/>
                          <a:cs typeface="Arial" pitchFamily="34" charset="0"/>
                        </a:rPr>
                        <a:t> enables tech transfer and inbound IP transactions. Local R&amp;D programmes develop around inbound tech to enable skills development and adaptation in SA.</a:t>
                      </a:r>
                    </a:p>
                  </a:txBody>
                  <a:tcPr marL="99060" marR="99060"/>
                </a:tc>
              </a:tr>
            </a:tbl>
          </a:graphicData>
        </a:graphic>
      </p:graphicFrame>
      <p:sp>
        <p:nvSpPr>
          <p:cNvPr id="5" name="TextBox 4"/>
          <p:cNvSpPr txBox="1"/>
          <p:nvPr/>
        </p:nvSpPr>
        <p:spPr>
          <a:xfrm>
            <a:off x="9572624" y="271463"/>
            <a:ext cx="333375" cy="414337"/>
          </a:xfrm>
          <a:prstGeom prst="rect">
            <a:avLst/>
          </a:prstGeom>
          <a:noFill/>
        </p:spPr>
        <p:txBody>
          <a:bodyPr wrap="square" rtlCol="0">
            <a:spAutoFit/>
          </a:bodyPr>
          <a:lstStyle/>
          <a:p>
            <a:r>
              <a:rPr lang="en-US" b="1" dirty="0" smtClean="0">
                <a:solidFill>
                  <a:schemeClr val="bg1"/>
                </a:solidFill>
                <a:latin typeface="Arial" pitchFamily="34" charset="0"/>
              </a:rPr>
              <a:t>7</a:t>
            </a:r>
            <a:endParaRPr lang="en-GB"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zwilitsheiM\Desktop\DST BRAND MANUAL\POPWEPOINT PRESENTATION2.jpg"/>
          <p:cNvPicPr>
            <a:picLocks noChangeAspect="1" noChangeArrowheads="1"/>
          </p:cNvPicPr>
          <p:nvPr/>
        </p:nvPicPr>
        <p:blipFill>
          <a:blip r:embed="rId2"/>
          <a:srcRect/>
          <a:stretch>
            <a:fillRect/>
          </a:stretch>
        </p:blipFill>
        <p:spPr bwMode="auto">
          <a:xfrm>
            <a:off x="1" y="0"/>
            <a:ext cx="9985110" cy="6858000"/>
          </a:xfrm>
          <a:prstGeom prst="rect">
            <a:avLst/>
          </a:prstGeom>
          <a:noFill/>
          <a:ln w="9525">
            <a:noFill/>
            <a:miter lim="800000"/>
            <a:headEnd/>
            <a:tailEnd/>
          </a:ln>
        </p:spPr>
      </p:pic>
      <p:sp>
        <p:nvSpPr>
          <p:cNvPr id="9219" name="Title 1"/>
          <p:cNvSpPr>
            <a:spLocks noGrp="1"/>
          </p:cNvSpPr>
          <p:nvPr>
            <p:ph type="title"/>
          </p:nvPr>
        </p:nvSpPr>
        <p:spPr>
          <a:xfrm>
            <a:off x="2376752" y="261938"/>
            <a:ext cx="6752961" cy="487362"/>
          </a:xfrm>
        </p:spPr>
        <p:txBody>
          <a:bodyPr/>
          <a:lstStyle/>
          <a:p>
            <a:pPr algn="r" eaLnBrk="1" hangingPunct="1"/>
            <a:r>
              <a:rPr lang="en-GB" sz="3200" dirty="0" err="1" smtClean="0">
                <a:solidFill>
                  <a:schemeClr val="bg1"/>
                </a:solidFill>
                <a:latin typeface="Arial" charset="0"/>
                <a:cs typeface="Arial" charset="0"/>
              </a:rPr>
              <a:t>CoC</a:t>
            </a:r>
            <a:r>
              <a:rPr lang="en-GB" sz="3200" dirty="0" smtClean="0">
                <a:solidFill>
                  <a:schemeClr val="bg1"/>
                </a:solidFill>
                <a:latin typeface="Arial" charset="0"/>
                <a:cs typeface="Arial" charset="0"/>
              </a:rPr>
              <a:t> Programme Comparisons (cont.)</a:t>
            </a:r>
          </a:p>
        </p:txBody>
      </p:sp>
      <p:graphicFrame>
        <p:nvGraphicFramePr>
          <p:cNvPr id="6" name="Content Placeholder 5"/>
          <p:cNvGraphicFramePr>
            <a:graphicFrameLocks noGrp="1"/>
          </p:cNvGraphicFramePr>
          <p:nvPr>
            <p:ph idx="1"/>
          </p:nvPr>
        </p:nvGraphicFramePr>
        <p:xfrm>
          <a:off x="1" y="1077913"/>
          <a:ext cx="9938332" cy="5471160"/>
        </p:xfrm>
        <a:graphic>
          <a:graphicData uri="http://schemas.openxmlformats.org/drawingml/2006/table">
            <a:tbl>
              <a:tblPr firstRow="1" bandRow="1">
                <a:tableStyleId>{5C22544A-7EE6-4342-B048-85BDC9FD1C3A}</a:tableStyleId>
              </a:tblPr>
              <a:tblGrid>
                <a:gridCol w="1039442"/>
                <a:gridCol w="8898890"/>
              </a:tblGrid>
              <a:tr h="370840">
                <a:tc>
                  <a:txBody>
                    <a:bodyPr/>
                    <a:lstStyle/>
                    <a:p>
                      <a:endParaRPr lang="en-GB" dirty="0">
                        <a:solidFill>
                          <a:schemeClr val="tx1"/>
                        </a:solidFill>
                      </a:endParaRPr>
                    </a:p>
                  </a:txBody>
                  <a:tcPr marL="99060" marR="99060"/>
                </a:tc>
                <a:tc>
                  <a:txBody>
                    <a:bodyPr/>
                    <a:lstStyle/>
                    <a:p>
                      <a:pPr algn="ctr"/>
                      <a:r>
                        <a:rPr lang="en-ZA" sz="2400" b="1" dirty="0" smtClean="0">
                          <a:solidFill>
                            <a:schemeClr val="bg1"/>
                          </a:solidFill>
                        </a:rPr>
                        <a:t>SA </a:t>
                      </a:r>
                      <a:r>
                        <a:rPr lang="en-ZA" sz="2000" b="1" dirty="0" smtClean="0">
                          <a:solidFill>
                            <a:schemeClr val="bg1"/>
                          </a:solidFill>
                        </a:rPr>
                        <a:t>(</a:t>
                      </a:r>
                      <a:r>
                        <a:rPr lang="en-ZA" sz="2000" b="1" dirty="0" err="1" smtClean="0">
                          <a:solidFill>
                            <a:schemeClr val="bg1"/>
                          </a:solidFill>
                        </a:rPr>
                        <a:t>CoC</a:t>
                      </a:r>
                      <a:r>
                        <a:rPr lang="en-ZA" sz="2000" b="1" dirty="0" smtClean="0">
                          <a:solidFill>
                            <a:schemeClr val="bg1"/>
                          </a:solidFill>
                        </a:rPr>
                        <a:t> Framework, 2010</a:t>
                      </a:r>
                      <a:r>
                        <a:rPr lang="en-ZA" sz="2000" b="1" baseline="0" dirty="0" smtClean="0">
                          <a:solidFill>
                            <a:schemeClr val="bg1"/>
                          </a:solidFill>
                        </a:rPr>
                        <a:t>)</a:t>
                      </a:r>
                      <a:endParaRPr lang="en-GB" sz="2000" b="1" dirty="0">
                        <a:solidFill>
                          <a:schemeClr val="bg1"/>
                        </a:solidFill>
                      </a:endParaRPr>
                    </a:p>
                  </a:txBody>
                  <a:tcPr marL="99060" marR="99060"/>
                </a:tc>
              </a:tr>
              <a:tr h="5013960">
                <a:tc>
                  <a:txBody>
                    <a:bodyPr/>
                    <a:lstStyle/>
                    <a:p>
                      <a:r>
                        <a:rPr lang="en-ZA" sz="1600" b="1" dirty="0" smtClean="0">
                          <a:solidFill>
                            <a:schemeClr val="tx1"/>
                          </a:solidFill>
                        </a:rPr>
                        <a:t>Features</a:t>
                      </a:r>
                      <a:endParaRPr lang="en-GB" sz="1600" b="1" dirty="0">
                        <a:solidFill>
                          <a:schemeClr val="tx1"/>
                        </a:solidFill>
                      </a:endParaRPr>
                    </a:p>
                  </a:txBody>
                  <a:tcPr marL="99060" marR="99060"/>
                </a:tc>
                <a:tc>
                  <a:txBody>
                    <a:bodyPr/>
                    <a:lstStyle/>
                    <a:p>
                      <a:pPr marL="342900" lvl="0" indent="-342900">
                        <a:buFont typeface="+mj-lt"/>
                        <a:buAutoNum type="arabicPeriod" startAt="2"/>
                      </a:pPr>
                      <a:r>
                        <a:rPr lang="en-ZA" sz="2400" baseline="0" dirty="0" smtClean="0">
                          <a:solidFill>
                            <a:schemeClr val="tx1"/>
                          </a:solidFill>
                          <a:latin typeface="Arial" pitchFamily="34" charset="0"/>
                          <a:cs typeface="Arial" pitchFamily="34" charset="0"/>
                        </a:rPr>
                        <a:t>Typically envisaged to have a lifespan of three to eight years, pending on the commercialisation path of particular projects and subject to review / renewal every three years.</a:t>
                      </a:r>
                    </a:p>
                    <a:p>
                      <a:pPr marL="342900" lvl="0" indent="-342900">
                        <a:buFont typeface="+mj-lt"/>
                        <a:buAutoNum type="arabicPeriod" startAt="2"/>
                      </a:pPr>
                      <a:endParaRPr lang="en-ZA" sz="2400" baseline="0" dirty="0" smtClean="0">
                        <a:solidFill>
                          <a:schemeClr val="tx1"/>
                        </a:solidFill>
                        <a:latin typeface="Arial" pitchFamily="34" charset="0"/>
                        <a:cs typeface="Arial" pitchFamily="34" charset="0"/>
                      </a:endParaRPr>
                    </a:p>
                    <a:p>
                      <a:pPr marL="342900" lvl="0" indent="-342900">
                        <a:buFont typeface="+mj-lt"/>
                        <a:buAutoNum type="arabicPeriod" startAt="2"/>
                      </a:pPr>
                      <a:r>
                        <a:rPr lang="en-ZA" sz="2400" baseline="0" dirty="0" smtClean="0">
                          <a:solidFill>
                            <a:schemeClr val="tx1"/>
                          </a:solidFill>
                          <a:latin typeface="Arial" pitchFamily="34" charset="0"/>
                          <a:cs typeface="Arial" pitchFamily="34" charset="0"/>
                        </a:rPr>
                        <a:t>Early years of research collaboration may not qualify for classification as CoC, and a programme may only become a CoC once there are existing IP capabilities and market entry is approached.    </a:t>
                      </a:r>
                    </a:p>
                  </a:txBody>
                  <a:tcPr marL="99060" marR="99060"/>
                </a:tc>
              </a:tr>
            </a:tbl>
          </a:graphicData>
        </a:graphic>
      </p:graphicFrame>
      <p:sp>
        <p:nvSpPr>
          <p:cNvPr id="5" name="TextBox 4"/>
          <p:cNvSpPr txBox="1"/>
          <p:nvPr/>
        </p:nvSpPr>
        <p:spPr>
          <a:xfrm>
            <a:off x="9529763" y="357188"/>
            <a:ext cx="376237" cy="400110"/>
          </a:xfrm>
          <a:prstGeom prst="rect">
            <a:avLst/>
          </a:prstGeom>
          <a:noFill/>
        </p:spPr>
        <p:txBody>
          <a:bodyPr wrap="square" rtlCol="0">
            <a:spAutoFit/>
          </a:bodyPr>
          <a:lstStyle/>
          <a:p>
            <a:r>
              <a:rPr lang="en-US" b="1" dirty="0" smtClean="0">
                <a:solidFill>
                  <a:schemeClr val="bg1"/>
                </a:solidFill>
                <a:latin typeface="Arial" pitchFamily="34" charset="0"/>
              </a:rPr>
              <a:t>8</a:t>
            </a:r>
            <a:endParaRPr lang="en-GB"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zwilitsheiM\Desktop\DST BRAND MANUAL\POPWEPOINT PRESENTATION2.jpg"/>
          <p:cNvPicPr>
            <a:picLocks noChangeAspect="1" noChangeArrowheads="1"/>
          </p:cNvPicPr>
          <p:nvPr/>
        </p:nvPicPr>
        <p:blipFill>
          <a:blip r:embed="rId2"/>
          <a:srcRect/>
          <a:stretch>
            <a:fillRect/>
          </a:stretch>
        </p:blipFill>
        <p:spPr bwMode="auto">
          <a:xfrm>
            <a:off x="1" y="0"/>
            <a:ext cx="9985110" cy="6858000"/>
          </a:xfrm>
          <a:prstGeom prst="rect">
            <a:avLst/>
          </a:prstGeom>
          <a:noFill/>
          <a:ln w="9525">
            <a:noFill/>
            <a:miter lim="800000"/>
            <a:headEnd/>
            <a:tailEnd/>
          </a:ln>
        </p:spPr>
      </p:pic>
      <p:graphicFrame>
        <p:nvGraphicFramePr>
          <p:cNvPr id="6" name="Content Placeholder 5"/>
          <p:cNvGraphicFramePr>
            <a:graphicFrameLocks noGrp="1"/>
          </p:cNvGraphicFramePr>
          <p:nvPr>
            <p:ph idx="1"/>
          </p:nvPr>
        </p:nvGraphicFramePr>
        <p:xfrm>
          <a:off x="49875" y="1096963"/>
          <a:ext cx="9888802" cy="4886642"/>
        </p:xfrm>
        <a:graphic>
          <a:graphicData uri="http://schemas.openxmlformats.org/drawingml/2006/table">
            <a:tbl>
              <a:tblPr firstRow="1" bandRow="1">
                <a:tableStyleId>{5C22544A-7EE6-4342-B048-85BDC9FD1C3A}</a:tableStyleId>
              </a:tblPr>
              <a:tblGrid>
                <a:gridCol w="1039442"/>
                <a:gridCol w="8849360"/>
              </a:tblGrid>
              <a:tr h="370840">
                <a:tc>
                  <a:txBody>
                    <a:bodyPr/>
                    <a:lstStyle/>
                    <a:p>
                      <a:endParaRPr lang="en-GB" dirty="0"/>
                    </a:p>
                  </a:txBody>
                  <a:tcPr marL="99060" marR="99060"/>
                </a:tc>
                <a:tc>
                  <a:txBody>
                    <a:bodyPr/>
                    <a:lstStyle/>
                    <a:p>
                      <a:pPr algn="ctr"/>
                      <a:r>
                        <a:rPr lang="en-ZA" sz="2400" dirty="0" smtClean="0"/>
                        <a:t>Australia </a:t>
                      </a:r>
                      <a:r>
                        <a:rPr lang="en-ZA" sz="1600" dirty="0" smtClean="0"/>
                        <a:t>(Lingela,</a:t>
                      </a:r>
                      <a:r>
                        <a:rPr lang="en-ZA" sz="1600" baseline="0" dirty="0" smtClean="0"/>
                        <a:t> 2013)</a:t>
                      </a:r>
                      <a:endParaRPr lang="en-GB" sz="1600" dirty="0"/>
                    </a:p>
                  </a:txBody>
                  <a:tcPr marL="99060" marR="99060"/>
                </a:tc>
              </a:tr>
              <a:tr h="4429442">
                <a:tc>
                  <a:txBody>
                    <a:bodyPr/>
                    <a:lstStyle/>
                    <a:p>
                      <a:r>
                        <a:rPr lang="en-ZA" sz="1600" b="1" dirty="0" smtClean="0"/>
                        <a:t>Features</a:t>
                      </a:r>
                      <a:endParaRPr lang="en-GB" sz="1600" b="1" dirty="0"/>
                    </a:p>
                  </a:txBody>
                  <a:tcPr marL="99060" marR="99060"/>
                </a:tc>
                <a:tc>
                  <a:txBody>
                    <a:bodyPr/>
                    <a:lstStyle/>
                    <a:p>
                      <a:pPr marL="342900" indent="-342900">
                        <a:buFont typeface="+mj-lt"/>
                        <a:buAutoNum type="arabicPeriod"/>
                      </a:pPr>
                      <a:r>
                        <a:rPr lang="en-ZA" sz="2400" dirty="0" smtClean="0">
                          <a:latin typeface="Arial" pitchFamily="34" charset="0"/>
                          <a:cs typeface="Arial" pitchFamily="34" charset="0"/>
                        </a:rPr>
                        <a:t>CRC must comprise at least one Australian</a:t>
                      </a:r>
                      <a:r>
                        <a:rPr lang="en-ZA" sz="2400" baseline="0" dirty="0" smtClean="0">
                          <a:latin typeface="Arial" pitchFamily="34" charset="0"/>
                          <a:cs typeface="Arial" pitchFamily="34" charset="0"/>
                        </a:rPr>
                        <a:t> end user (from public, private or community sector) and one Australian HEI.</a:t>
                      </a:r>
                    </a:p>
                    <a:p>
                      <a:pPr marL="342900" indent="-342900">
                        <a:buFont typeface="+mj-lt"/>
                        <a:buAutoNum type="arabicPeriod"/>
                      </a:pPr>
                      <a:endParaRPr lang="en-ZA" sz="2400" baseline="0" dirty="0" smtClean="0">
                        <a:latin typeface="Arial" pitchFamily="34" charset="0"/>
                        <a:cs typeface="Arial" pitchFamily="34" charset="0"/>
                      </a:endParaRPr>
                    </a:p>
                    <a:p>
                      <a:pPr marL="342900" indent="-342900">
                        <a:buFont typeface="+mj-lt"/>
                        <a:buAutoNum type="arabicPeriod"/>
                      </a:pPr>
                      <a:r>
                        <a:rPr lang="en-ZA" sz="2400" baseline="0" dirty="0" smtClean="0">
                          <a:latin typeface="Arial" pitchFamily="34" charset="0"/>
                          <a:cs typeface="Arial" pitchFamily="34" charset="0"/>
                        </a:rPr>
                        <a:t>Government contributed more than $3.4bn and participants $10.9bn (cash and in-kind) since 1991.</a:t>
                      </a:r>
                    </a:p>
                    <a:p>
                      <a:pPr marL="342900" indent="-342900">
                        <a:buFont typeface="+mj-lt"/>
                        <a:buAutoNum type="arabicPeriod"/>
                      </a:pPr>
                      <a:endParaRPr lang="en-ZA" sz="2400" baseline="0" dirty="0" smtClean="0">
                        <a:latin typeface="Arial" pitchFamily="34" charset="0"/>
                        <a:cs typeface="Arial" pitchFamily="34" charset="0"/>
                      </a:endParaRPr>
                    </a:p>
                    <a:p>
                      <a:pPr marL="342900" indent="-342900">
                        <a:buFont typeface="+mj-lt"/>
                        <a:buAutoNum type="arabicPeriod"/>
                      </a:pPr>
                      <a:r>
                        <a:rPr lang="en-ZA" sz="2400" baseline="0" dirty="0" smtClean="0">
                          <a:latin typeface="Arial" pitchFamily="34" charset="0"/>
                          <a:cs typeface="Arial" pitchFamily="34" charset="0"/>
                        </a:rPr>
                        <a:t>A total of 19 012 CRCs have been funded by govt as at June 2012.</a:t>
                      </a:r>
                    </a:p>
                  </a:txBody>
                  <a:tcPr marL="99060" marR="99060"/>
                </a:tc>
              </a:tr>
            </a:tbl>
          </a:graphicData>
        </a:graphic>
      </p:graphicFrame>
      <p:sp>
        <p:nvSpPr>
          <p:cNvPr id="7" name="Title 1"/>
          <p:cNvSpPr txBox="1">
            <a:spLocks/>
          </p:cNvSpPr>
          <p:nvPr/>
        </p:nvSpPr>
        <p:spPr bwMode="auto">
          <a:xfrm>
            <a:off x="2376752" y="261938"/>
            <a:ext cx="6695811" cy="487362"/>
          </a:xfrm>
          <a:prstGeom prst="rect">
            <a:avLst/>
          </a:prstGeom>
          <a:noFill/>
          <a:ln w="9525">
            <a:noFill/>
            <a:miter lim="800000"/>
            <a:headEnd/>
            <a:tailEnd/>
          </a:ln>
        </p:spPr>
        <p:txBody>
          <a:bodyPr anchor="ctr"/>
          <a:lstStyle/>
          <a:p>
            <a:pPr algn="r">
              <a:defRPr/>
            </a:pPr>
            <a:r>
              <a:rPr lang="en-GB" sz="3200" b="1" dirty="0" err="1">
                <a:solidFill>
                  <a:schemeClr val="bg1"/>
                </a:solidFill>
                <a:latin typeface="Arial" pitchFamily="34" charset="0"/>
                <a:ea typeface="+mj-ea"/>
              </a:rPr>
              <a:t>CoC</a:t>
            </a:r>
            <a:r>
              <a:rPr lang="en-GB" sz="3200" b="1" dirty="0">
                <a:solidFill>
                  <a:schemeClr val="bg1"/>
                </a:solidFill>
                <a:latin typeface="Arial" pitchFamily="34" charset="0"/>
                <a:ea typeface="+mj-ea"/>
              </a:rPr>
              <a:t> Programme Comparisons (cont.)</a:t>
            </a:r>
          </a:p>
        </p:txBody>
      </p:sp>
      <p:sp>
        <p:nvSpPr>
          <p:cNvPr id="5" name="TextBox 4"/>
          <p:cNvSpPr txBox="1"/>
          <p:nvPr/>
        </p:nvSpPr>
        <p:spPr>
          <a:xfrm>
            <a:off x="9529763" y="285750"/>
            <a:ext cx="376237" cy="400110"/>
          </a:xfrm>
          <a:prstGeom prst="rect">
            <a:avLst/>
          </a:prstGeom>
          <a:noFill/>
        </p:spPr>
        <p:txBody>
          <a:bodyPr wrap="square" rtlCol="0">
            <a:spAutoFit/>
          </a:bodyPr>
          <a:lstStyle/>
          <a:p>
            <a:r>
              <a:rPr lang="en-US" b="1" dirty="0" smtClean="0">
                <a:solidFill>
                  <a:schemeClr val="bg1"/>
                </a:solidFill>
                <a:latin typeface="Arial" pitchFamily="34" charset="0"/>
              </a:rPr>
              <a:t>9</a:t>
            </a:r>
            <a:endParaRPr lang="en-GB"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DST template - high header">
  <a:themeElements>
    <a:clrScheme name="DST Template colours">
      <a:dk1>
        <a:srgbClr val="1C1C1C"/>
      </a:dk1>
      <a:lt1>
        <a:sysClr val="window" lastClr="FFFFFF"/>
      </a:lt1>
      <a:dk2>
        <a:srgbClr val="537191"/>
      </a:dk2>
      <a:lt2>
        <a:srgbClr val="EEECE1"/>
      </a:lt2>
      <a:accent1>
        <a:srgbClr val="FFA200"/>
      </a:accent1>
      <a:accent2>
        <a:srgbClr val="CCFF66"/>
      </a:accent2>
      <a:accent3>
        <a:srgbClr val="FF6501"/>
      </a:accent3>
      <a:accent4>
        <a:srgbClr val="007400"/>
      </a:accent4>
      <a:accent5>
        <a:srgbClr val="960A00"/>
      </a:accent5>
      <a:accent6>
        <a:srgbClr val="FA03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99"/>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99"/>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opheon 01-23-0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opheon 01-23-0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pheon 01-23-0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pheon 01-23-0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pheon 01-23-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pheon 01-23-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opheon 01-23-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Roadmap - Black panel">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DejaVu Sans"/>
        <a:cs typeface="DejaVu Sans"/>
      </a:majorFont>
      <a:minorFont>
        <a:latin typeface="Calibri"/>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18565</TotalTime>
  <Words>5052</Words>
  <Application>Microsoft Office PowerPoint</Application>
  <PresentationFormat>A4 Paper (210x297 mm)</PresentationFormat>
  <Paragraphs>786</Paragraphs>
  <Slides>53</Slides>
  <Notes>7</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53</vt:i4>
      </vt:variant>
    </vt:vector>
  </HeadingPairs>
  <TitlesOfParts>
    <vt:vector size="71" baseType="lpstr">
      <vt:lpstr>Arial</vt:lpstr>
      <vt:lpstr>Times New Roman</vt:lpstr>
      <vt:lpstr>Gotham Book</vt:lpstr>
      <vt:lpstr>Calibri</vt:lpstr>
      <vt:lpstr>Wingdings 3</vt:lpstr>
      <vt:lpstr>Wingdings</vt:lpstr>
      <vt:lpstr>MS PGothic</vt:lpstr>
      <vt:lpstr>Arial Rounded MT Bold</vt:lpstr>
      <vt:lpstr>Gill Sans MT</vt:lpstr>
      <vt:lpstr>Times</vt:lpstr>
      <vt:lpstr>Arial Unicode MS</vt:lpstr>
      <vt:lpstr>ヒラギノ角ゴ Pro W3</vt:lpstr>
      <vt:lpstr>Trebuchet MS</vt:lpstr>
      <vt:lpstr>Lucida Sans Unicode</vt:lpstr>
      <vt:lpstr>Arial Narrow</vt:lpstr>
      <vt:lpstr>DejaVu Sans</vt:lpstr>
      <vt:lpstr>DST template - high header</vt:lpstr>
      <vt:lpstr>8_Roadmap - Black panel</vt:lpstr>
      <vt:lpstr>Slide 1</vt:lpstr>
      <vt:lpstr>Slide 2</vt:lpstr>
      <vt:lpstr>DST CoC Framework –  31 May 2010</vt:lpstr>
      <vt:lpstr>DST CoC Framework (cont.)</vt:lpstr>
      <vt:lpstr>DST CoC Framework (cont.)</vt:lpstr>
      <vt:lpstr>CoC Programme Comparisons</vt:lpstr>
      <vt:lpstr>CoC Programme Comparisons (cont.)</vt:lpstr>
      <vt:lpstr>CoC Programme Comparisons (cont.)</vt:lpstr>
      <vt:lpstr>Slide 9</vt:lpstr>
      <vt:lpstr>Slide 10</vt:lpstr>
      <vt:lpstr>Slide 11</vt:lpstr>
      <vt:lpstr>Slide 12</vt:lpstr>
      <vt:lpstr>Slide 13</vt:lpstr>
      <vt:lpstr>DST CoC Stat14us 2013</vt:lpstr>
      <vt:lpstr>Slide 15</vt:lpstr>
      <vt:lpstr>Slide 16</vt:lpstr>
      <vt:lpstr>Preliminary Conclusions</vt:lpstr>
      <vt:lpstr>Implications for Way Forward in SA</vt:lpstr>
      <vt:lpstr>Today (February 2015)</vt:lpstr>
      <vt:lpstr>Existing DST CoCs </vt:lpstr>
      <vt:lpstr>Why Hydrogen South Africa?</vt:lpstr>
      <vt:lpstr>Strategic Goals</vt:lpstr>
      <vt:lpstr>Key Drivers of Hydrogen and Fuel Cell Technologies (HFCT)</vt:lpstr>
      <vt:lpstr>Implementation Phase</vt:lpstr>
      <vt:lpstr>HySA Centres of Competence</vt:lpstr>
      <vt:lpstr>HySA R&amp;D Programmes</vt:lpstr>
      <vt:lpstr>Effective R&amp;D delivers technologies from labs to market…</vt:lpstr>
      <vt:lpstr>Performance Indicators</vt:lpstr>
      <vt:lpstr>National Investments</vt:lpstr>
      <vt:lpstr>HySA Highlights (Quater 2 and 3 FY 2014-15)-1</vt:lpstr>
      <vt:lpstr>HySA Highlights (Quater 2 and 3 FY 2014-15)-2</vt:lpstr>
      <vt:lpstr>Technology Demonstration</vt:lpstr>
      <vt:lpstr>Potential Market for HySA Components</vt:lpstr>
      <vt:lpstr>CoC Collaboration with Industry-1</vt:lpstr>
      <vt:lpstr>CoC Collaboration with Industry-2</vt:lpstr>
      <vt:lpstr>Recommendations</vt:lpstr>
      <vt:lpstr>Titanium CoC Overview</vt:lpstr>
      <vt:lpstr>Titanium deposits in South Africa</vt:lpstr>
      <vt:lpstr>Slide 39</vt:lpstr>
      <vt:lpstr>Slide 40</vt:lpstr>
      <vt:lpstr>Slide 41</vt:lpstr>
      <vt:lpstr>Slide 42</vt:lpstr>
      <vt:lpstr>Titanium: South African Innovation Opportunity</vt:lpstr>
      <vt:lpstr>Slide 44</vt:lpstr>
      <vt:lpstr>Slide 45</vt:lpstr>
      <vt:lpstr>Slide 46</vt:lpstr>
      <vt:lpstr>Slide 47</vt:lpstr>
      <vt:lpstr>Slide 48</vt:lpstr>
      <vt:lpstr>Powder vs Sponge Technology</vt:lpstr>
      <vt:lpstr>  Road Map  Primary Titanium Commercialisation  </vt:lpstr>
      <vt:lpstr>Stages and gates for Ti metal</vt:lpstr>
      <vt:lpstr>Summary</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Outline</dc:title>
  <dc:creator>Cosmas Chiteme</dc:creator>
  <dc:description>Presentation for Strategy Meeting with the Board</dc:description>
  <cp:lastModifiedBy>User</cp:lastModifiedBy>
  <cp:revision>2418</cp:revision>
  <cp:lastPrinted>2013-01-17T12:20:23Z</cp:lastPrinted>
  <dcterms:created xsi:type="dcterms:W3CDTF">2012-12-03T17:37:45Z</dcterms:created>
  <dcterms:modified xsi:type="dcterms:W3CDTF">2015-03-05T12:39:49Z</dcterms:modified>
</cp:coreProperties>
</file>