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17"/>
  </p:notesMasterIdLst>
  <p:handoutMasterIdLst>
    <p:handoutMasterId r:id="rId18"/>
  </p:handoutMasterIdLst>
  <p:sldIdLst>
    <p:sldId id="278" r:id="rId3"/>
    <p:sldId id="626" r:id="rId4"/>
    <p:sldId id="638" r:id="rId5"/>
    <p:sldId id="642" r:id="rId6"/>
    <p:sldId id="650" r:id="rId7"/>
    <p:sldId id="643" r:id="rId8"/>
    <p:sldId id="644" r:id="rId9"/>
    <p:sldId id="645" r:id="rId10"/>
    <p:sldId id="652" r:id="rId11"/>
    <p:sldId id="653" r:id="rId12"/>
    <p:sldId id="654" r:id="rId13"/>
    <p:sldId id="646" r:id="rId14"/>
    <p:sldId id="655" r:id="rId15"/>
    <p:sldId id="648" r:id="rId16"/>
  </p:sldIdLst>
  <p:sldSz cx="9144000" cy="6858000" type="screen4x3"/>
  <p:notesSz cx="6669088" cy="987266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hevaras" initials="D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5F5F5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85" autoAdjust="0"/>
    <p:restoredTop sz="93907" autoAdjust="0"/>
  </p:normalViewPr>
  <p:slideViewPr>
    <p:cSldViewPr snapToGrid="0" snapToObjects="1">
      <p:cViewPr>
        <p:scale>
          <a:sx n="75" d="100"/>
          <a:sy n="75" d="100"/>
        </p:scale>
        <p:origin x="-324" y="48"/>
      </p:cViewPr>
      <p:guideLst>
        <p:guide orient="horz" pos="107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-2982" y="-108"/>
      </p:cViewPr>
      <p:guideLst>
        <p:guide orient="horz" pos="3109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2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0C216-2511-4968-8F3F-796248D30F82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ED0BF-84B6-4682-AA4D-90BE807FD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88925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2"/>
            <a:ext cx="288925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4337254-C30F-406C-84C6-C19C0EFE0960}" type="datetimeFigureOut">
              <a:rPr lang="en-ZA" altLang="en-US"/>
              <a:pPr>
                <a:defRPr/>
              </a:pPr>
              <a:t>2015/03/06</a:t>
            </a:fld>
            <a:endParaRPr lang="en-ZA" altLang="en-US" dirty="0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6775" y="739775"/>
            <a:ext cx="4935538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89477"/>
            <a:ext cx="5335588" cy="4443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altLang="en-US" noProof="0" smtClean="0"/>
              <a:t>Click to edit Master text styles</a:t>
            </a:r>
          </a:p>
          <a:p>
            <a:pPr lvl="1"/>
            <a:r>
              <a:rPr lang="en-ZA" altLang="en-US" noProof="0" smtClean="0"/>
              <a:t>Second level</a:t>
            </a:r>
          </a:p>
          <a:p>
            <a:pPr lvl="2"/>
            <a:r>
              <a:rPr lang="en-ZA" altLang="en-US" noProof="0" smtClean="0"/>
              <a:t>Third level</a:t>
            </a:r>
          </a:p>
          <a:p>
            <a:pPr lvl="3"/>
            <a:r>
              <a:rPr lang="en-ZA" altLang="en-US" noProof="0" smtClean="0"/>
              <a:t>Fourth level</a:t>
            </a:r>
          </a:p>
          <a:p>
            <a:pPr lvl="4"/>
            <a:r>
              <a:rPr lang="en-ZA" alt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889250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377363"/>
            <a:ext cx="2889250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1738928-DFBB-4009-876F-781C63DF4BE0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66775" y="739775"/>
            <a:ext cx="4937125" cy="3703638"/>
          </a:xfrm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ZA" altLang="en-US" smtClean="0">
              <a:cs typeface="Arial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B89D98-A03B-484C-AEF1-5E36352AA4AB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457200" y="22860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3AA5168-22A5-45C7-A7EE-4C354F3FCA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8925" y="766763"/>
            <a:ext cx="8572500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361" y="350113"/>
            <a:ext cx="8422522" cy="630202"/>
          </a:xfrm>
          <a:prstGeom prst="rect">
            <a:avLst/>
          </a:prstGeom>
        </p:spPr>
        <p:txBody>
          <a:bodyPr/>
          <a:lstStyle>
            <a:lvl1pPr>
              <a:defRPr lang="en-US" sz="2200" b="1" i="1" kern="1200" noProof="0" dirty="0">
                <a:solidFill>
                  <a:srgbClr val="00009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6" name="Content Placeholder 2"/>
          <p:cNvSpPr>
            <a:spLocks noGrp="1"/>
          </p:cNvSpPr>
          <p:nvPr>
            <p:ph idx="14"/>
          </p:nvPr>
        </p:nvSpPr>
        <p:spPr>
          <a:xfrm>
            <a:off x="361225" y="1268418"/>
            <a:ext cx="8424000" cy="50403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defRPr lang="en-US" sz="1800" kern="1200" noProof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defRPr lang="en-US" sz="1800" kern="1200" noProof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defRPr lang="en-US" sz="1800" kern="1200" noProof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defRPr lang="en-US" sz="1800" kern="1200" noProof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defRPr lang="en-US" sz="1800" kern="1200" noProof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1EC8EEDE-D85D-4465-B358-5B65A609D304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100" y="2130425"/>
            <a:ext cx="7404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e bal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7475" y="6135688"/>
            <a:ext cx="1674813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COTE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96250" y="534988"/>
            <a:ext cx="609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7729538" y="6389688"/>
            <a:ext cx="1350962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 defTabSz="914400" eaLnBrk="1" hangingPunct="1">
              <a:spcBef>
                <a:spcPct val="50000"/>
              </a:spcBef>
              <a:defRPr/>
            </a:pPr>
            <a:fld id="{5031F730-9B28-46C2-AAAF-436286A63B94}" type="slidenum">
              <a:rPr lang="en-ZA" altLang="en-US">
                <a:solidFill>
                  <a:srgbClr val="5F5F5F"/>
                </a:solidFill>
              </a:rPr>
              <a:pPr algn="r" defTabSz="914400" eaLnBrk="1" hangingPunct="1">
                <a:spcBef>
                  <a:spcPct val="50000"/>
                </a:spcBef>
                <a:defRPr/>
              </a:pPr>
              <a:t>‹#›</a:t>
            </a:fld>
            <a:endParaRPr lang="en-ZA" altLang="en-US">
              <a:solidFill>
                <a:srgbClr val="5F5F5F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0" y="423863"/>
            <a:ext cx="914400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defRPr/>
            </a:pPr>
            <a:endParaRPr lang="en-ZA" altLang="en-US" dirty="0" smtClean="0">
              <a:solidFill>
                <a:srgbClr val="5F5F5F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573" y="674491"/>
            <a:ext cx="718422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2572" y="1943100"/>
            <a:ext cx="7184228" cy="4183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54100" y="2130425"/>
            <a:ext cx="7404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981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Presentation Title</a:t>
            </a:r>
          </a:p>
        </p:txBody>
      </p:sp>
      <p:pic>
        <p:nvPicPr>
          <p:cNvPr id="1027" name="Picture 6" descr="Logo1.jpg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7046913" y="250825"/>
            <a:ext cx="17780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7" descr="Logo2.jpg"/>
          <p:cNvPicPr>
            <a:picLocks noChangeAspect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639763" y="493713"/>
            <a:ext cx="6810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" descr="Balls.jpg"/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0" y="5319713"/>
            <a:ext cx="9144000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311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  <p:sldLayoutId id="2147484312" r:id="rId14"/>
    <p:sldLayoutId id="2147484313" r:id="rId15"/>
    <p:sldLayoutId id="2147484299" r:id="rId16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000" kern="1200">
          <a:solidFill>
            <a:srgbClr val="595959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595959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595959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595959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595959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000">
          <a:solidFill>
            <a:srgbClr val="595959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000">
          <a:solidFill>
            <a:srgbClr val="595959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000">
          <a:solidFill>
            <a:srgbClr val="595959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000">
          <a:solidFill>
            <a:srgbClr val="595959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Wingdings" pitchFamily="2" charset="2"/>
        <a:buChar char="§"/>
        <a:defRPr sz="15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Wingdings" pitchFamily="2" charset="2"/>
        <a:buChar char="§"/>
        <a:defRPr sz="15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Wingdings" pitchFamily="2" charset="2"/>
        <a:buChar char="§"/>
        <a:defRPr sz="15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Wingdings" pitchFamily="2" charset="2"/>
        <a:buChar char="§"/>
        <a:defRPr sz="15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Wingdings" pitchFamily="2" charset="2"/>
        <a:buChar char="§"/>
        <a:defRPr sz="15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Balls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5319713"/>
            <a:ext cx="9144000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Text Box 9"/>
          <p:cNvSpPr txBox="1">
            <a:spLocks noChangeArrowheads="1"/>
          </p:cNvSpPr>
          <p:nvPr userDrawn="1"/>
        </p:nvSpPr>
        <p:spPr bwMode="auto">
          <a:xfrm>
            <a:off x="1192213" y="1046163"/>
            <a:ext cx="6905625" cy="854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defRPr/>
            </a:pPr>
            <a:r>
              <a:rPr lang="en-ZA" altLang="en-US" sz="5000" dirty="0" smtClean="0">
                <a:solidFill>
                  <a:srgbClr val="5F5F5F"/>
                </a:solidFill>
                <a:cs typeface="Arial" panose="020B0604020202020204" pitchFamily="34" charset="0"/>
              </a:rPr>
              <a:t>Thank-you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F5F5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F5F5F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F5F5F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F5F5F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F5F5F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5F5F5F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5F5F5F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5F5F5F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5F5F5F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100" y="2130425"/>
            <a:ext cx="7404100" cy="294957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South African  Institute of Professional Accountants (SAIPA)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100" y="1485900"/>
            <a:ext cx="7404100" cy="3911600"/>
          </a:xfrm>
        </p:spPr>
        <p:txBody>
          <a:bodyPr/>
          <a:lstStyle/>
          <a:p>
            <a:pPr algn="l"/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4) Proposed removal of S6quin</a:t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dirty="0" smtClean="0"/>
              <a:t>- result of this removal is that the taxpayers will be taxed twice for the same transaction.</a:t>
            </a:r>
            <a:br>
              <a:rPr lang="en-US" dirty="0" smtClean="0"/>
            </a:br>
            <a:r>
              <a:rPr lang="en-US" dirty="0" smtClean="0"/>
              <a:t>- no consideration provided to compensate taxpayers for the adverse tax consequences 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100" y="1485900"/>
            <a:ext cx="7404100" cy="3911600"/>
          </a:xfrm>
        </p:spPr>
        <p:txBody>
          <a:bodyPr/>
          <a:lstStyle/>
          <a:p>
            <a:pPr algn="l"/>
            <a:r>
              <a:rPr lang="en-US" dirty="0" smtClean="0"/>
              <a:t>- </a:t>
            </a:r>
            <a:br>
              <a:rPr lang="en-US" dirty="0" smtClean="0"/>
            </a:br>
            <a:r>
              <a:rPr lang="en-US" dirty="0" smtClean="0"/>
              <a:t>5) </a:t>
            </a:r>
            <a:r>
              <a:rPr lang="en-US" b="1" u="sng" dirty="0" smtClean="0"/>
              <a:t>Base Erosion &amp; profit shifting </a:t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dirty="0" smtClean="0"/>
              <a:t>Consideration should be given to legitimate transaction resulting in interest payment to entities outside the Republic.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100" y="1485900"/>
            <a:ext cx="7404100" cy="3911600"/>
          </a:xfrm>
        </p:spPr>
        <p:txBody>
          <a:bodyPr/>
          <a:lstStyle/>
          <a:p>
            <a:pPr algn="l"/>
            <a:r>
              <a:rPr lang="en-US" dirty="0" smtClean="0"/>
              <a:t>6) </a:t>
            </a:r>
            <a:r>
              <a:rPr lang="en-US" b="1" u="sng" dirty="0" smtClean="0"/>
              <a:t>VAT administration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err="1" smtClean="0"/>
              <a:t>i</a:t>
            </a:r>
            <a:r>
              <a:rPr lang="en-US" dirty="0" smtClean="0"/>
              <a:t>) restore four- monthly tax period category F</a:t>
            </a:r>
            <a:br>
              <a:rPr lang="en-US" dirty="0" smtClean="0"/>
            </a:br>
            <a:r>
              <a:rPr lang="en-US" dirty="0" smtClean="0"/>
              <a:t>7) </a:t>
            </a:r>
            <a:r>
              <a:rPr lang="en-US" b="1" u="sng" dirty="0" smtClean="0"/>
              <a:t>Davis Tax Commission </a:t>
            </a:r>
            <a:br>
              <a:rPr lang="en-US" b="1" u="sng" dirty="0" smtClean="0"/>
            </a:br>
            <a:r>
              <a:rPr lang="en-US" dirty="0" smtClean="0"/>
              <a:t>- sentiment of Davis commission not included  </a:t>
            </a:r>
            <a:br>
              <a:rPr lang="en-US" dirty="0" smtClean="0"/>
            </a:br>
            <a:r>
              <a:rPr lang="en-US" dirty="0" smtClean="0"/>
              <a:t>in budget proposal</a:t>
            </a:r>
            <a:br>
              <a:rPr lang="en-US" dirty="0" smtClean="0"/>
            </a:br>
            <a:r>
              <a:rPr lang="en-US" dirty="0" smtClean="0"/>
              <a:t>- SAIPA to make submission to Commission before 31 March 2015.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100" y="2130425"/>
            <a:ext cx="7404100" cy="3190875"/>
          </a:xfrm>
        </p:spPr>
        <p:txBody>
          <a:bodyPr/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8) </a:t>
            </a:r>
            <a:r>
              <a:rPr lang="en-US" b="1" u="sng" dirty="0" smtClean="0"/>
              <a:t>Fuel taxes</a:t>
            </a:r>
            <a:br>
              <a:rPr lang="en-US" b="1" u="sng" dirty="0" smtClean="0"/>
            </a:br>
            <a:r>
              <a:rPr lang="en-US" dirty="0" smtClean="0"/>
              <a:t>too punitive – does not consider today’s fuel price increases – internationally driven.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Prices increase has multiplied by more than the  stated 80.5 cents per </a:t>
            </a:r>
            <a:r>
              <a:rPr lang="en-US" dirty="0" err="1" smtClean="0"/>
              <a:t>litre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b="1" u="sng" dirty="0" smtClean="0"/>
              <a:t> 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100" y="1485900"/>
            <a:ext cx="7404100" cy="3911600"/>
          </a:xfrm>
        </p:spPr>
        <p:txBody>
          <a:bodyPr/>
          <a:lstStyle/>
          <a:p>
            <a:pPr algn="l"/>
            <a:r>
              <a:rPr lang="en-US" dirty="0" smtClean="0"/>
              <a:t>-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-Thank You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Any questions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100" y="1485900"/>
            <a:ext cx="7404100" cy="3911600"/>
          </a:xfrm>
        </p:spPr>
        <p:txBody>
          <a:bodyPr/>
          <a:lstStyle/>
          <a:p>
            <a:pPr algn="l"/>
            <a:r>
              <a:rPr lang="en-US" dirty="0" smtClean="0"/>
              <a:t>-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Professional body with accountants as members.</a:t>
            </a:r>
            <a:br>
              <a:rPr lang="en-US" dirty="0" smtClean="0"/>
            </a:br>
            <a:r>
              <a:rPr lang="en-US" dirty="0" smtClean="0"/>
              <a:t>- have currently  10 400 members.</a:t>
            </a:r>
            <a:br>
              <a:rPr lang="en-US" dirty="0" smtClean="0"/>
            </a:br>
            <a:r>
              <a:rPr lang="en-US" dirty="0" smtClean="0"/>
              <a:t>- assuming that each of our members have 100 taxpayers as client then SAIPA services</a:t>
            </a:r>
            <a:br>
              <a:rPr lang="en-US" dirty="0" smtClean="0"/>
            </a:br>
            <a:r>
              <a:rPr lang="en-US" dirty="0" smtClean="0"/>
              <a:t>1.04 million taxpayers ( Trusts, companies &amp; individuals)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100" y="1485900"/>
            <a:ext cx="7404100" cy="3911600"/>
          </a:xfrm>
        </p:spPr>
        <p:txBody>
          <a:bodyPr/>
          <a:lstStyle/>
          <a:p>
            <a:pPr algn="l"/>
            <a:r>
              <a:rPr lang="en-US" dirty="0" smtClean="0"/>
              <a:t>- SAIPA is a large constituency and the tax authorities would have to rely on SAIPA to ensure that tax compliance  actually occurs.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100" y="1485900"/>
            <a:ext cx="7404100" cy="3911600"/>
          </a:xfrm>
        </p:spPr>
        <p:txBody>
          <a:bodyPr/>
          <a:lstStyle/>
          <a:p>
            <a:pPr algn="l"/>
            <a:r>
              <a:rPr lang="en-US" dirty="0" smtClean="0"/>
              <a:t>-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/>
              <a:t>Review Of tax  proposal </a:t>
            </a:r>
            <a:br>
              <a:rPr lang="en-US" b="1" u="sng" dirty="0" smtClean="0"/>
            </a:br>
            <a:r>
              <a:rPr lang="en-US" b="1" u="sng" dirty="0" smtClean="0"/>
              <a:t>Agenda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1) Personal income tax.</a:t>
            </a:r>
            <a:br>
              <a:rPr lang="en-US" dirty="0" smtClean="0"/>
            </a:br>
            <a:r>
              <a:rPr lang="en-US" dirty="0" smtClean="0"/>
              <a:t>2) tax regime for small businesses  - micro businesses  - turnover tax. </a:t>
            </a:r>
            <a:br>
              <a:rPr lang="en-US" dirty="0" smtClean="0"/>
            </a:br>
            <a:r>
              <a:rPr lang="en-US" dirty="0" smtClean="0"/>
              <a:t>3) Small business tax. </a:t>
            </a:r>
            <a:br>
              <a:rPr lang="en-US" dirty="0" smtClean="0"/>
            </a:br>
            <a:r>
              <a:rPr lang="en-US" dirty="0" smtClean="0"/>
              <a:t>4) proposed removal of Section 6quin.</a:t>
            </a:r>
            <a:br>
              <a:rPr lang="en-US" dirty="0" smtClean="0"/>
            </a:br>
            <a:r>
              <a:rPr lang="en-US" dirty="0" smtClean="0"/>
              <a:t>5) Base erosion &amp; profit shifting. </a:t>
            </a:r>
            <a:br>
              <a:rPr lang="en-US" dirty="0" smtClean="0"/>
            </a:br>
            <a:r>
              <a:rPr lang="en-US" dirty="0" smtClean="0"/>
              <a:t>6) Vat administration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100" y="1485900"/>
            <a:ext cx="7404100" cy="3911600"/>
          </a:xfrm>
        </p:spPr>
        <p:txBody>
          <a:bodyPr/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/>
              <a:t>Review Of tax  proposal </a:t>
            </a:r>
            <a:br>
              <a:rPr lang="en-US" b="1" u="sng" dirty="0" smtClean="0"/>
            </a:br>
            <a:r>
              <a:rPr lang="en-US" b="1" u="sng" dirty="0" smtClean="0"/>
              <a:t>Agenda (continued)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7) Davis tax Committee.</a:t>
            </a:r>
            <a:br>
              <a:rPr lang="en-US" dirty="0" smtClean="0"/>
            </a:br>
            <a:r>
              <a:rPr lang="en-US" dirty="0" smtClean="0"/>
              <a:t>8) Fuel taxes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100" y="1485900"/>
            <a:ext cx="7404100" cy="3911600"/>
          </a:xfrm>
        </p:spPr>
        <p:txBody>
          <a:bodyPr/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1) </a:t>
            </a:r>
            <a:r>
              <a:rPr lang="en-US" b="1" u="sng" dirty="0" smtClean="0"/>
              <a:t>Personal Income Tax </a:t>
            </a:r>
            <a:br>
              <a:rPr lang="en-US" b="1" u="sng" dirty="0" smtClean="0"/>
            </a:br>
            <a:r>
              <a:rPr lang="en-US" dirty="0" smtClean="0"/>
              <a:t>- tax rates increased substantially  - targeted to provide much needed additional revenue </a:t>
            </a:r>
            <a:br>
              <a:rPr lang="en-US" dirty="0" smtClean="0"/>
            </a:br>
            <a:r>
              <a:rPr lang="en-US" dirty="0" smtClean="0"/>
              <a:t>- were other less burdensome options considered?</a:t>
            </a:r>
            <a:br>
              <a:rPr lang="en-US" dirty="0" smtClean="0"/>
            </a:br>
            <a:r>
              <a:rPr lang="en-US" dirty="0" smtClean="0"/>
              <a:t>- 1 per cent increase in Vat would provide 50%</a:t>
            </a:r>
            <a:br>
              <a:rPr lang="en-US" dirty="0" smtClean="0"/>
            </a:br>
            <a:r>
              <a:rPr lang="en-US" dirty="0" smtClean="0"/>
              <a:t>of much needed revenue.</a:t>
            </a:r>
            <a:br>
              <a:rPr lang="en-US" dirty="0" smtClean="0"/>
            </a:br>
            <a:r>
              <a:rPr lang="en-US" dirty="0" smtClean="0"/>
              <a:t>- less administration required.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100" y="876300"/>
            <a:ext cx="7404100" cy="4038600"/>
          </a:xfrm>
        </p:spPr>
        <p:txBody>
          <a:bodyPr/>
          <a:lstStyle/>
          <a:p>
            <a:pPr algn="l"/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2) Tax regime for small businesses: Turnover tax </a:t>
            </a:r>
            <a:br>
              <a:rPr lang="en-US" b="1" u="sng" dirty="0" smtClean="0"/>
            </a:br>
            <a:r>
              <a:rPr lang="en-US" dirty="0" smtClean="0"/>
              <a:t>- very generous proposal in the budget but can go an extra mile!</a:t>
            </a:r>
            <a:br>
              <a:rPr lang="en-US" dirty="0" smtClean="0"/>
            </a:br>
            <a:r>
              <a:rPr lang="en-US" dirty="0" smtClean="0"/>
              <a:t>- address current anomalies</a:t>
            </a:r>
            <a:br>
              <a:rPr lang="en-US" dirty="0" smtClean="0"/>
            </a:br>
            <a:r>
              <a:rPr lang="en-US" dirty="0" err="1" smtClean="0"/>
              <a:t>i</a:t>
            </a:r>
            <a:r>
              <a:rPr lang="en-US" dirty="0" smtClean="0"/>
              <a:t>) increase annual threshold to R2m</a:t>
            </a:r>
            <a:br>
              <a:rPr lang="en-US" dirty="0" smtClean="0"/>
            </a:br>
            <a:r>
              <a:rPr lang="en-US" dirty="0" smtClean="0"/>
              <a:t>ii) account for output tax on a payment basis.</a:t>
            </a:r>
            <a:br>
              <a:rPr lang="en-US" dirty="0" smtClean="0"/>
            </a:br>
            <a:r>
              <a:rPr lang="en-US" dirty="0" smtClean="0"/>
              <a:t>Iii) permit micro businesses to retain properties in the name of other entities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100" y="1485900"/>
            <a:ext cx="7404100" cy="3911600"/>
          </a:xfrm>
        </p:spPr>
        <p:txBody>
          <a:bodyPr/>
          <a:lstStyle/>
          <a:p>
            <a:pPr algn="l"/>
            <a:r>
              <a:rPr lang="en-US" dirty="0" smtClean="0"/>
              <a:t>-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Accommodate micro business at a lower profit margins.</a:t>
            </a:r>
            <a:br>
              <a:rPr lang="en-US" dirty="0" smtClean="0"/>
            </a:br>
            <a:r>
              <a:rPr lang="en-US" dirty="0" smtClean="0"/>
              <a:t>- reduce VAT compliance burdens for micro business</a:t>
            </a:r>
            <a:br>
              <a:rPr lang="en-US" dirty="0" smtClean="0"/>
            </a:br>
            <a:r>
              <a:rPr lang="en-US" dirty="0" smtClean="0"/>
              <a:t>- include personal service providers – source of employment creation &amp; skills transferors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100" y="1485900"/>
            <a:ext cx="7404100" cy="3911600"/>
          </a:xfrm>
        </p:spPr>
        <p:txBody>
          <a:bodyPr/>
          <a:lstStyle/>
          <a:p>
            <a:pPr algn="l"/>
            <a:r>
              <a:rPr lang="en-US" dirty="0" smtClean="0"/>
              <a:t>-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3)</a:t>
            </a:r>
            <a:r>
              <a:rPr lang="en-US" b="1" u="sng" dirty="0" smtClean="0"/>
              <a:t>Small Business Corporation Tax</a:t>
            </a:r>
            <a:r>
              <a:rPr lang="en-US" dirty="0" smtClean="0"/>
              <a:t>  (SBC)</a:t>
            </a:r>
            <a:br>
              <a:rPr lang="en-US" dirty="0" smtClean="0"/>
            </a:br>
            <a:r>
              <a:rPr lang="en-US" dirty="0" smtClean="0"/>
              <a:t>- Require treasury medium term view on this tax</a:t>
            </a:r>
            <a:br>
              <a:rPr lang="en-US" dirty="0" smtClean="0"/>
            </a:br>
            <a:r>
              <a:rPr lang="en-US" dirty="0" smtClean="0"/>
              <a:t>-  need to review exclusion on the definition of </a:t>
            </a:r>
            <a:br>
              <a:rPr lang="en-US" dirty="0" smtClean="0"/>
            </a:br>
            <a:r>
              <a:rPr lang="en-US" dirty="0" smtClean="0"/>
              <a:t>SBC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4678</TotalTime>
  <Words>44</Words>
  <Application>Microsoft Office PowerPoint</Application>
  <PresentationFormat>On-screen Show (4:3)</PresentationFormat>
  <Paragraphs>15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Custom Design</vt:lpstr>
      <vt:lpstr>South African  Institute of Professional Accountants (SAIPA)</vt:lpstr>
      <vt:lpstr>-    - Professional body with accountants as members. - have currently  10 400 members. - assuming that each of our members have 100 taxpayers as client then SAIPA services 1.04 million taxpayers ( Trusts, companies &amp; individuals)    </vt:lpstr>
      <vt:lpstr>- SAIPA is a large constituency and the tax authorities would have to rely on SAIPA to ensure that tax compliance  actually occurs.     </vt:lpstr>
      <vt:lpstr>-     Review Of tax  proposal  Agenda 1) Personal income tax. 2) tax regime for small businesses  - micro businesses  - turnover tax.  3) Small business tax.  4) proposed removal of Section 6quin. 5) Base erosion &amp; profit shifting.  6) Vat administration     </vt:lpstr>
      <vt:lpstr> Review Of tax  proposal  Agenda (continued)  7) Davis tax Committee. 8) Fuel taxes     </vt:lpstr>
      <vt:lpstr>    1) Personal Income Tax  - tax rates increased substantially  - targeted to provide much needed additional revenue  - were other less burdensome options considered? - 1 per cent increase in Vat would provide 50% of much needed revenue. - less administration required.     </vt:lpstr>
      <vt:lpstr>    2) Tax regime for small businesses: Turnover tax  - very generous proposal in the budget but can go an extra mile! - address current anomalies i) increase annual threshold to R2m ii) account for output tax on a payment basis. Iii) permit micro businesses to retain properties in the name of other entities  </vt:lpstr>
      <vt:lpstr>-    - Accommodate micro business at a lower profit margins. - reduce VAT compliance burdens for micro business - include personal service providers – source of employment creation &amp; skills transferors   </vt:lpstr>
      <vt:lpstr>-    3)Small Business Corporation Tax  (SBC) - Require treasury medium term view on this tax -  need to review exclusion on the definition of  SBC  </vt:lpstr>
      <vt:lpstr>   4) Proposed removal of S6quin  - result of this removal is that the taxpayers will be taxed twice for the same transaction. - no consideration provided to compensate taxpayers for the adverse tax consequences      </vt:lpstr>
      <vt:lpstr>-  5) Base Erosion &amp; profit shifting   Consideration should be given to legitimate transaction resulting in interest payment to entities outside the Republic.  </vt:lpstr>
      <vt:lpstr>6) VAT administration   i) restore four- monthly tax period category F 7) Davis Tax Commission  - sentiment of Davis commission not included   in budget proposal - SAIPA to make submission to Commission before 31 March 2015. </vt:lpstr>
      <vt:lpstr> 8) Fuel taxes too punitive – does not consider today’s fuel price increases – internationally driven.  Prices increase has multiplied by more than the  stated 80.5 cents per litre.      </vt:lpstr>
      <vt:lpstr>-    -Thank You   - Any questions     </vt:lpstr>
    </vt:vector>
  </TitlesOfParts>
  <Company>One Thread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SAIPA</dc:title>
  <dc:creator>Andrew Copeland</dc:creator>
  <cp:lastModifiedBy>User</cp:lastModifiedBy>
  <cp:revision>417</cp:revision>
  <dcterms:created xsi:type="dcterms:W3CDTF">2013-02-21T04:39:28Z</dcterms:created>
  <dcterms:modified xsi:type="dcterms:W3CDTF">2015-03-06T10:24:33Z</dcterms:modified>
</cp:coreProperties>
</file>