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10">
  <p:sldMasterIdLst>
    <p:sldMasterId id="2147483660" r:id="rId1"/>
    <p:sldMasterId id="2147483672" r:id="rId2"/>
  </p:sldMasterIdLst>
  <p:notesMasterIdLst>
    <p:notesMasterId r:id="rId11"/>
  </p:notesMasterIdLst>
  <p:handoutMasterIdLst>
    <p:handoutMasterId r:id="rId12"/>
  </p:handoutMasterIdLst>
  <p:sldIdLst>
    <p:sldId id="256" r:id="rId3"/>
    <p:sldId id="286" r:id="rId4"/>
    <p:sldId id="308" r:id="rId5"/>
    <p:sldId id="310" r:id="rId6"/>
    <p:sldId id="306" r:id="rId7"/>
    <p:sldId id="309" r:id="rId8"/>
    <p:sldId id="311" r:id="rId9"/>
    <p:sldId id="307" r:id="rId10"/>
  </p:sldIdLst>
  <p:sldSz cx="9144000" cy="6858000" type="screen4x3"/>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7455" autoAdjust="0"/>
    <p:restoredTop sz="94660"/>
  </p:normalViewPr>
  <p:slideViewPr>
    <p:cSldViewPr snapToGrid="0" snapToObjects="1">
      <p:cViewPr varScale="1">
        <p:scale>
          <a:sx n="69" d="100"/>
          <a:sy n="69" d="100"/>
        </p:scale>
        <p:origin x="-102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91"/>
          </a:xfrm>
          <a:prstGeom prst="rect">
            <a:avLst/>
          </a:prstGeom>
        </p:spPr>
        <p:txBody>
          <a:bodyPr vert="horz" lIns="91440" tIns="45720" rIns="91440" bIns="45720" rtlCol="0"/>
          <a:lstStyle>
            <a:lvl1pPr algn="r">
              <a:defRPr sz="1200"/>
            </a:lvl1pPr>
          </a:lstStyle>
          <a:p>
            <a:fld id="{656BE1E8-FF5F-E740-B22A-210FE20E4BFB}" type="datetimeFigureOut">
              <a:rPr lang="en-US" smtClean="0"/>
              <a:pPr/>
              <a:t>3/6/2015</a:t>
            </a:fld>
            <a:endParaRPr lang="en-US"/>
          </a:p>
        </p:txBody>
      </p:sp>
      <p:sp>
        <p:nvSpPr>
          <p:cNvPr id="4" name="Footer Placeholder 3"/>
          <p:cNvSpPr>
            <a:spLocks noGrp="1"/>
          </p:cNvSpPr>
          <p:nvPr>
            <p:ph type="ftr" sz="quarter" idx="2"/>
          </p:nvPr>
        </p:nvSpPr>
        <p:spPr>
          <a:xfrm>
            <a:off x="0" y="9431599"/>
            <a:ext cx="2945659" cy="49649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1599"/>
            <a:ext cx="2945659" cy="496491"/>
          </a:xfrm>
          <a:prstGeom prst="rect">
            <a:avLst/>
          </a:prstGeom>
        </p:spPr>
        <p:txBody>
          <a:bodyPr vert="horz" lIns="91440" tIns="45720" rIns="91440" bIns="45720" rtlCol="0" anchor="b"/>
          <a:lstStyle>
            <a:lvl1pPr algn="r">
              <a:defRPr sz="1200"/>
            </a:lvl1pPr>
          </a:lstStyle>
          <a:p>
            <a:fld id="{E9DD6636-6639-1B45-A49D-59F3F9A89E65}" type="slidenum">
              <a:rPr lang="en-US" smtClean="0"/>
              <a:pPr/>
              <a:t>‹#›</a:t>
            </a:fld>
            <a:endParaRPr lang="en-US"/>
          </a:p>
        </p:txBody>
      </p:sp>
    </p:spTree>
    <p:extLst>
      <p:ext uri="{BB962C8B-B14F-4D97-AF65-F5344CB8AC3E}">
        <p14:creationId xmlns:p14="http://schemas.microsoft.com/office/powerpoint/2010/main" xmlns="" val="36764991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91"/>
          </a:xfrm>
          <a:prstGeom prst="rect">
            <a:avLst/>
          </a:prstGeom>
        </p:spPr>
        <p:txBody>
          <a:bodyPr vert="horz" lIns="91440" tIns="45720" rIns="91440" bIns="45720" rtlCol="0"/>
          <a:lstStyle>
            <a:lvl1pPr algn="r">
              <a:defRPr sz="1200"/>
            </a:lvl1pPr>
          </a:lstStyle>
          <a:p>
            <a:fld id="{7FEA1B62-563D-0841-BE6C-5CF5F62DE480}" type="datetimeFigureOut">
              <a:rPr lang="en-US" smtClean="0"/>
              <a:pPr/>
              <a:t>3/6/2015</a:t>
            </a:fld>
            <a:endParaRPr lang="en-US"/>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6661"/>
            <a:ext cx="5438140" cy="4468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1599"/>
            <a:ext cx="2945659" cy="496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1599"/>
            <a:ext cx="2945659" cy="496491"/>
          </a:xfrm>
          <a:prstGeom prst="rect">
            <a:avLst/>
          </a:prstGeom>
        </p:spPr>
        <p:txBody>
          <a:bodyPr vert="horz" lIns="91440" tIns="45720" rIns="91440" bIns="45720" rtlCol="0" anchor="b"/>
          <a:lstStyle>
            <a:lvl1pPr algn="r">
              <a:defRPr sz="1200"/>
            </a:lvl1pPr>
          </a:lstStyle>
          <a:p>
            <a:fld id="{362AD23B-47E2-D84D-ACB8-B0574FC30064}" type="slidenum">
              <a:rPr lang="en-US" smtClean="0"/>
              <a:pPr/>
              <a:t>‹#›</a:t>
            </a:fld>
            <a:endParaRPr lang="en-US"/>
          </a:p>
        </p:txBody>
      </p:sp>
    </p:spTree>
    <p:extLst>
      <p:ext uri="{BB962C8B-B14F-4D97-AF65-F5344CB8AC3E}">
        <p14:creationId xmlns:p14="http://schemas.microsoft.com/office/powerpoint/2010/main" xmlns="" val="38862825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err="1" smtClean="0"/>
              <a:t>Clicksdcd</a:t>
            </a:r>
            <a:r>
              <a:rPr lang="en-US" dirty="0" smtClean="0"/>
              <a:t>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B5F118-BC0D-AC47-A7AB-59BF7F28905C}" type="datetime1">
              <a:rPr lang="en-ZA" smtClean="0"/>
              <a:pPr/>
              <a:t>2015/03/06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64003-5205-944C-B490-02EEDFB2535A}" type="slidenum">
              <a:rPr lang="en-US" smtClean="0"/>
              <a:pPr/>
              <a:t>‹#›</a:t>
            </a:fld>
            <a:endParaRPr lang="en-US"/>
          </a:p>
        </p:txBody>
      </p:sp>
    </p:spTree>
    <p:extLst>
      <p:ext uri="{BB962C8B-B14F-4D97-AF65-F5344CB8AC3E}">
        <p14:creationId xmlns:p14="http://schemas.microsoft.com/office/powerpoint/2010/main" xmlns="" val="3333800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B11AE2-91CE-7F40-BDF4-1632A44BE2C4}" type="datetime1">
              <a:rPr lang="en-ZA" smtClean="0"/>
              <a:pPr/>
              <a:t>2015/03/06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64003-5205-944C-B490-02EEDFB2535A}" type="slidenum">
              <a:rPr lang="en-US" smtClean="0"/>
              <a:pPr/>
              <a:t>‹#›</a:t>
            </a:fld>
            <a:endParaRPr lang="en-US"/>
          </a:p>
        </p:txBody>
      </p:sp>
    </p:spTree>
    <p:extLst>
      <p:ext uri="{BB962C8B-B14F-4D97-AF65-F5344CB8AC3E}">
        <p14:creationId xmlns:p14="http://schemas.microsoft.com/office/powerpoint/2010/main" xmlns="" val="2099499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74CD9-4391-7E4B-8037-E6EBDE6AC087}" type="datetime1">
              <a:rPr lang="en-ZA" smtClean="0"/>
              <a:pPr/>
              <a:t>2015/03/06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64003-5205-944C-B490-02EEDFB2535A}" type="slidenum">
              <a:rPr lang="en-US" smtClean="0"/>
              <a:pPr/>
              <a:t>‹#›</a:t>
            </a:fld>
            <a:endParaRPr lang="en-US"/>
          </a:p>
        </p:txBody>
      </p:sp>
    </p:spTree>
    <p:extLst>
      <p:ext uri="{BB962C8B-B14F-4D97-AF65-F5344CB8AC3E}">
        <p14:creationId xmlns:p14="http://schemas.microsoft.com/office/powerpoint/2010/main" xmlns="" val="1283572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BDBB4B-90A9-1047-9600-6B9566873BF8}" type="datetimeFigureOut">
              <a:rPr lang="en-US" smtClean="0"/>
              <a:pPr/>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8B7C3-A175-F047-AECC-2C9C72A787C4}" type="slidenum">
              <a:rPr lang="en-US" smtClean="0"/>
              <a:pPr/>
              <a:t>‹#›</a:t>
            </a:fld>
            <a:endParaRPr lang="en-US"/>
          </a:p>
        </p:txBody>
      </p:sp>
    </p:spTree>
    <p:extLst>
      <p:ext uri="{BB962C8B-B14F-4D97-AF65-F5344CB8AC3E}">
        <p14:creationId xmlns:p14="http://schemas.microsoft.com/office/powerpoint/2010/main" xmlns="" val="714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BDBB4B-90A9-1047-9600-6B9566873BF8}" type="datetimeFigureOut">
              <a:rPr lang="en-US" smtClean="0"/>
              <a:pPr/>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8B7C3-A175-F047-AECC-2C9C72A787C4}" type="slidenum">
              <a:rPr lang="en-US" smtClean="0"/>
              <a:pPr/>
              <a:t>‹#›</a:t>
            </a:fld>
            <a:endParaRPr lang="en-US"/>
          </a:p>
        </p:txBody>
      </p:sp>
    </p:spTree>
    <p:extLst>
      <p:ext uri="{BB962C8B-B14F-4D97-AF65-F5344CB8AC3E}">
        <p14:creationId xmlns:p14="http://schemas.microsoft.com/office/powerpoint/2010/main" xmlns="" val="843137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BDBB4B-90A9-1047-9600-6B9566873BF8}" type="datetimeFigureOut">
              <a:rPr lang="en-US" smtClean="0"/>
              <a:pPr/>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8B7C3-A175-F047-AECC-2C9C72A787C4}" type="slidenum">
              <a:rPr lang="en-US" smtClean="0"/>
              <a:pPr/>
              <a:t>‹#›</a:t>
            </a:fld>
            <a:endParaRPr lang="en-US"/>
          </a:p>
        </p:txBody>
      </p:sp>
    </p:spTree>
    <p:extLst>
      <p:ext uri="{BB962C8B-B14F-4D97-AF65-F5344CB8AC3E}">
        <p14:creationId xmlns:p14="http://schemas.microsoft.com/office/powerpoint/2010/main" xmlns="" val="693202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BDBB4B-90A9-1047-9600-6B9566873BF8}" type="datetimeFigureOut">
              <a:rPr lang="en-US" smtClean="0"/>
              <a:pPr/>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8B7C3-A175-F047-AECC-2C9C72A787C4}" type="slidenum">
              <a:rPr lang="en-US" smtClean="0"/>
              <a:pPr/>
              <a:t>‹#›</a:t>
            </a:fld>
            <a:endParaRPr lang="en-US"/>
          </a:p>
        </p:txBody>
      </p:sp>
    </p:spTree>
    <p:extLst>
      <p:ext uri="{BB962C8B-B14F-4D97-AF65-F5344CB8AC3E}">
        <p14:creationId xmlns:p14="http://schemas.microsoft.com/office/powerpoint/2010/main" xmlns="" val="353488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BDBB4B-90A9-1047-9600-6B9566873BF8}" type="datetimeFigureOut">
              <a:rPr lang="en-US" smtClean="0"/>
              <a:pPr/>
              <a:t>3/6/2015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B8B7C3-A175-F047-AECC-2C9C72A787C4}" type="slidenum">
              <a:rPr lang="en-US" smtClean="0"/>
              <a:pPr/>
              <a:t>‹#›</a:t>
            </a:fld>
            <a:endParaRPr lang="en-US"/>
          </a:p>
        </p:txBody>
      </p:sp>
    </p:spTree>
    <p:extLst>
      <p:ext uri="{BB962C8B-B14F-4D97-AF65-F5344CB8AC3E}">
        <p14:creationId xmlns:p14="http://schemas.microsoft.com/office/powerpoint/2010/main" xmlns="" val="413295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BDBB4B-90A9-1047-9600-6B9566873BF8}" type="datetimeFigureOut">
              <a:rPr lang="en-US" smtClean="0"/>
              <a:pPr/>
              <a:t>3/6/2015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B8B7C3-A175-F047-AECC-2C9C72A787C4}" type="slidenum">
              <a:rPr lang="en-US" smtClean="0"/>
              <a:pPr/>
              <a:t>‹#›</a:t>
            </a:fld>
            <a:endParaRPr lang="en-US"/>
          </a:p>
        </p:txBody>
      </p:sp>
    </p:spTree>
    <p:extLst>
      <p:ext uri="{BB962C8B-B14F-4D97-AF65-F5344CB8AC3E}">
        <p14:creationId xmlns:p14="http://schemas.microsoft.com/office/powerpoint/2010/main" xmlns="" val="1788950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BDBB4B-90A9-1047-9600-6B9566873BF8}" type="datetimeFigureOut">
              <a:rPr lang="en-US" smtClean="0"/>
              <a:pPr/>
              <a:t>3/6/2015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B8B7C3-A175-F047-AECC-2C9C72A787C4}" type="slidenum">
              <a:rPr lang="en-US" smtClean="0"/>
              <a:pPr/>
              <a:t>‹#›</a:t>
            </a:fld>
            <a:endParaRPr lang="en-US"/>
          </a:p>
        </p:txBody>
      </p:sp>
    </p:spTree>
    <p:extLst>
      <p:ext uri="{BB962C8B-B14F-4D97-AF65-F5344CB8AC3E}">
        <p14:creationId xmlns:p14="http://schemas.microsoft.com/office/powerpoint/2010/main" xmlns="" val="1476307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BDBB4B-90A9-1047-9600-6B9566873BF8}" type="datetimeFigureOut">
              <a:rPr lang="en-US" smtClean="0"/>
              <a:pPr/>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8B7C3-A175-F047-AECC-2C9C72A787C4}" type="slidenum">
              <a:rPr lang="en-US" smtClean="0"/>
              <a:pPr/>
              <a:t>‹#›</a:t>
            </a:fld>
            <a:endParaRPr lang="en-US"/>
          </a:p>
        </p:txBody>
      </p:sp>
    </p:spTree>
    <p:extLst>
      <p:ext uri="{BB962C8B-B14F-4D97-AF65-F5344CB8AC3E}">
        <p14:creationId xmlns:p14="http://schemas.microsoft.com/office/powerpoint/2010/main" xmlns="" val="59012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A93465-6D64-9542-A6EC-A2EC614D4976}" type="datetime1">
              <a:rPr lang="en-ZA" smtClean="0"/>
              <a:pPr/>
              <a:t>2015/03/06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64003-5205-944C-B490-02EEDFB2535A}" type="slidenum">
              <a:rPr lang="en-US" smtClean="0"/>
              <a:pPr/>
              <a:t>‹#›</a:t>
            </a:fld>
            <a:endParaRPr lang="en-US"/>
          </a:p>
        </p:txBody>
      </p:sp>
    </p:spTree>
    <p:extLst>
      <p:ext uri="{BB962C8B-B14F-4D97-AF65-F5344CB8AC3E}">
        <p14:creationId xmlns:p14="http://schemas.microsoft.com/office/powerpoint/2010/main" xmlns="" val="2902179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BDBB4B-90A9-1047-9600-6B9566873BF8}" type="datetimeFigureOut">
              <a:rPr lang="en-US" smtClean="0"/>
              <a:pPr/>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8B7C3-A175-F047-AECC-2C9C72A787C4}" type="slidenum">
              <a:rPr lang="en-US" smtClean="0"/>
              <a:pPr/>
              <a:t>‹#›</a:t>
            </a:fld>
            <a:endParaRPr lang="en-US"/>
          </a:p>
        </p:txBody>
      </p:sp>
    </p:spTree>
    <p:extLst>
      <p:ext uri="{BB962C8B-B14F-4D97-AF65-F5344CB8AC3E}">
        <p14:creationId xmlns:p14="http://schemas.microsoft.com/office/powerpoint/2010/main" xmlns="" val="880988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BDBB4B-90A9-1047-9600-6B9566873BF8}" type="datetimeFigureOut">
              <a:rPr lang="en-US" smtClean="0"/>
              <a:pPr/>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8B7C3-A175-F047-AECC-2C9C72A787C4}" type="slidenum">
              <a:rPr lang="en-US" smtClean="0"/>
              <a:pPr/>
              <a:t>‹#›</a:t>
            </a:fld>
            <a:endParaRPr lang="en-US"/>
          </a:p>
        </p:txBody>
      </p:sp>
    </p:spTree>
    <p:extLst>
      <p:ext uri="{BB962C8B-B14F-4D97-AF65-F5344CB8AC3E}">
        <p14:creationId xmlns:p14="http://schemas.microsoft.com/office/powerpoint/2010/main" xmlns="" val="3405185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BDBB4B-90A9-1047-9600-6B9566873BF8}" type="datetimeFigureOut">
              <a:rPr lang="en-US" smtClean="0"/>
              <a:pPr/>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8B7C3-A175-F047-AECC-2C9C72A787C4}" type="slidenum">
              <a:rPr lang="en-US" smtClean="0"/>
              <a:pPr/>
              <a:t>‹#›</a:t>
            </a:fld>
            <a:endParaRPr lang="en-US"/>
          </a:p>
        </p:txBody>
      </p:sp>
    </p:spTree>
    <p:extLst>
      <p:ext uri="{BB962C8B-B14F-4D97-AF65-F5344CB8AC3E}">
        <p14:creationId xmlns:p14="http://schemas.microsoft.com/office/powerpoint/2010/main" xmlns="" val="2020950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F4BC5E-99AF-DC47-B82B-260C17A1A3AE}" type="datetime1">
              <a:rPr lang="en-ZA" smtClean="0"/>
              <a:pPr/>
              <a:t>2015/03/06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64003-5205-944C-B490-02EEDFB2535A}" type="slidenum">
              <a:rPr lang="en-US" smtClean="0"/>
              <a:pPr/>
              <a:t>‹#›</a:t>
            </a:fld>
            <a:endParaRPr lang="en-US"/>
          </a:p>
        </p:txBody>
      </p:sp>
    </p:spTree>
    <p:extLst>
      <p:ext uri="{BB962C8B-B14F-4D97-AF65-F5344CB8AC3E}">
        <p14:creationId xmlns:p14="http://schemas.microsoft.com/office/powerpoint/2010/main" xmlns="" val="2273092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6E7B82-6EE3-2241-83E9-631ED4A80FBA}" type="datetime1">
              <a:rPr lang="en-ZA" smtClean="0"/>
              <a:pPr/>
              <a:t>2015/03/06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F64003-5205-944C-B490-02EEDFB2535A}" type="slidenum">
              <a:rPr lang="en-US" smtClean="0"/>
              <a:pPr/>
              <a:t>‹#›</a:t>
            </a:fld>
            <a:endParaRPr lang="en-US"/>
          </a:p>
        </p:txBody>
      </p:sp>
    </p:spTree>
    <p:extLst>
      <p:ext uri="{BB962C8B-B14F-4D97-AF65-F5344CB8AC3E}">
        <p14:creationId xmlns:p14="http://schemas.microsoft.com/office/powerpoint/2010/main" xmlns="" val="3251560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B232AC-B6FC-3B4D-AE4C-2F38A557FB0B}" type="datetime1">
              <a:rPr lang="en-ZA" smtClean="0"/>
              <a:pPr/>
              <a:t>2015/03/06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F64003-5205-944C-B490-02EEDFB2535A}" type="slidenum">
              <a:rPr lang="en-US" smtClean="0"/>
              <a:pPr/>
              <a:t>‹#›</a:t>
            </a:fld>
            <a:endParaRPr lang="en-US"/>
          </a:p>
        </p:txBody>
      </p:sp>
    </p:spTree>
    <p:extLst>
      <p:ext uri="{BB962C8B-B14F-4D97-AF65-F5344CB8AC3E}">
        <p14:creationId xmlns:p14="http://schemas.microsoft.com/office/powerpoint/2010/main" xmlns="" val="77402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54B2DE-3E63-A74A-9580-93385B89A5E4}" type="datetime1">
              <a:rPr lang="en-ZA" smtClean="0"/>
              <a:pPr/>
              <a:t>2015/03/06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F64003-5205-944C-B490-02EEDFB2535A}" type="slidenum">
              <a:rPr lang="en-US" smtClean="0"/>
              <a:pPr/>
              <a:t>‹#›</a:t>
            </a:fld>
            <a:endParaRPr lang="en-US"/>
          </a:p>
        </p:txBody>
      </p:sp>
    </p:spTree>
    <p:extLst>
      <p:ext uri="{BB962C8B-B14F-4D97-AF65-F5344CB8AC3E}">
        <p14:creationId xmlns:p14="http://schemas.microsoft.com/office/powerpoint/2010/main" xmlns="" val="270104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518A8-EC28-FA49-85A2-014A036912D9}" type="datetime1">
              <a:rPr lang="en-ZA" smtClean="0"/>
              <a:pPr/>
              <a:t>2015/03/06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F64003-5205-944C-B490-02EEDFB2535A}" type="slidenum">
              <a:rPr lang="en-US" smtClean="0"/>
              <a:pPr/>
              <a:t>‹#›</a:t>
            </a:fld>
            <a:endParaRPr lang="en-US"/>
          </a:p>
        </p:txBody>
      </p:sp>
    </p:spTree>
    <p:extLst>
      <p:ext uri="{BB962C8B-B14F-4D97-AF65-F5344CB8AC3E}">
        <p14:creationId xmlns:p14="http://schemas.microsoft.com/office/powerpoint/2010/main" xmlns="" val="357839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FEDFED-42D2-F047-B3CA-6F2AEF553112}" type="datetime1">
              <a:rPr lang="en-ZA" smtClean="0"/>
              <a:pPr/>
              <a:t>2015/03/06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F64003-5205-944C-B490-02EEDFB2535A}" type="slidenum">
              <a:rPr lang="en-US" smtClean="0"/>
              <a:pPr/>
              <a:t>‹#›</a:t>
            </a:fld>
            <a:endParaRPr lang="en-US"/>
          </a:p>
        </p:txBody>
      </p:sp>
    </p:spTree>
    <p:extLst>
      <p:ext uri="{BB962C8B-B14F-4D97-AF65-F5344CB8AC3E}">
        <p14:creationId xmlns:p14="http://schemas.microsoft.com/office/powerpoint/2010/main" xmlns="" val="3263581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4012C-C28D-1D48-8EE3-AB12574D0ADB}" type="datetime1">
              <a:rPr lang="en-ZA" smtClean="0"/>
              <a:pPr/>
              <a:t>2015/03/06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F64003-5205-944C-B490-02EEDFB2535A}" type="slidenum">
              <a:rPr lang="en-US" smtClean="0"/>
              <a:pPr/>
              <a:t>‹#›</a:t>
            </a:fld>
            <a:endParaRPr lang="en-US"/>
          </a:p>
        </p:txBody>
      </p:sp>
    </p:spTree>
    <p:extLst>
      <p:ext uri="{BB962C8B-B14F-4D97-AF65-F5344CB8AC3E}">
        <p14:creationId xmlns:p14="http://schemas.microsoft.com/office/powerpoint/2010/main" xmlns="" val="231841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FF846F-FEEA-404C-9F86-4BC2F116C180}" type="datetime1">
              <a:rPr lang="en-ZA" smtClean="0"/>
              <a:pPr/>
              <a:t>2015/03/06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64003-5205-944C-B490-02EEDFB2535A}" type="slidenum">
              <a:rPr lang="en-US" smtClean="0"/>
              <a:pPr/>
              <a:t>‹#›</a:t>
            </a:fld>
            <a:endParaRPr lang="en-US"/>
          </a:p>
        </p:txBody>
      </p:sp>
      <p:pic>
        <p:nvPicPr>
          <p:cNvPr id="7" name="Picture 6" descr="artwork for powerpoint-01.jpg"/>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9910583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BDBB4B-90A9-1047-9600-6B9566873BF8}" type="datetimeFigureOut">
              <a:rPr lang="en-US" smtClean="0"/>
              <a:pPr/>
              <a:t>3/6/2015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8B7C3-A175-F047-AECC-2C9C72A787C4}" type="slidenum">
              <a:rPr lang="en-US" smtClean="0"/>
              <a:pPr/>
              <a:t>‹#›</a:t>
            </a:fld>
            <a:endParaRPr lang="en-US"/>
          </a:p>
        </p:txBody>
      </p:sp>
    </p:spTree>
    <p:extLst>
      <p:ext uri="{BB962C8B-B14F-4D97-AF65-F5344CB8AC3E}">
        <p14:creationId xmlns:p14="http://schemas.microsoft.com/office/powerpoint/2010/main" xmlns="" val="40235270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6870" y="356319"/>
            <a:ext cx="8369929" cy="3731479"/>
          </a:xfrm>
        </p:spPr>
        <p:txBody>
          <a:bodyPr>
            <a:noAutofit/>
          </a:bodyPr>
          <a:lstStyle/>
          <a:p>
            <a:pPr algn="l"/>
            <a:r>
              <a:rPr lang="en-US" sz="3200" dirty="0" smtClean="0">
                <a:latin typeface="Arial"/>
                <a:cs typeface="Arial"/>
              </a:rPr>
              <a:t>PROGRESS REPORT ON THE FUNCTION SHIFT OF ADULT EDUCATION AND TRAINING (AET) AND TECHNICAL AND VOCATIONAL EDUCATION AND TRAINING (TVET) COLLEGES</a:t>
            </a:r>
            <a:r>
              <a:rPr lang="en-US" sz="3600" dirty="0" smtClean="0">
                <a:latin typeface="Arial"/>
                <a:cs typeface="Arial"/>
              </a:rPr>
              <a:t/>
            </a:r>
            <a:br>
              <a:rPr lang="en-US" sz="3600" dirty="0" smtClean="0">
                <a:latin typeface="Arial"/>
                <a:cs typeface="Arial"/>
              </a:rPr>
            </a:br>
            <a:endParaRPr lang="en-US" sz="3600" dirty="0">
              <a:latin typeface="Arial"/>
              <a:cs typeface="Arial"/>
            </a:endParaRPr>
          </a:p>
        </p:txBody>
      </p:sp>
      <p:sp>
        <p:nvSpPr>
          <p:cNvPr id="4" name="Slide Number Placeholder 3"/>
          <p:cNvSpPr>
            <a:spLocks noGrp="1"/>
          </p:cNvSpPr>
          <p:nvPr>
            <p:ph type="sldNum" sz="quarter" idx="12"/>
          </p:nvPr>
        </p:nvSpPr>
        <p:spPr/>
        <p:txBody>
          <a:bodyPr/>
          <a:lstStyle/>
          <a:p>
            <a:fld id="{7AF64003-5205-944C-B490-02EEDFB2535A}" type="slidenum">
              <a:rPr lang="en-US" smtClean="0"/>
              <a:pPr/>
              <a:t>1</a:t>
            </a:fld>
            <a:endParaRPr lang="en-US"/>
          </a:p>
        </p:txBody>
      </p:sp>
      <p:sp>
        <p:nvSpPr>
          <p:cNvPr id="7" name="Title 1"/>
          <p:cNvSpPr txBox="1">
            <a:spLocks/>
          </p:cNvSpPr>
          <p:nvPr/>
        </p:nvSpPr>
        <p:spPr>
          <a:xfrm>
            <a:off x="316871" y="4924483"/>
            <a:ext cx="8713908" cy="37788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000" b="1" dirty="0">
              <a:latin typeface="Arial"/>
              <a:cs typeface="Arial"/>
            </a:endParaRPr>
          </a:p>
        </p:txBody>
      </p:sp>
      <p:pic>
        <p:nvPicPr>
          <p:cNvPr id="14" name="Picture 13" descr="artwork for pp-01-0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5541264"/>
            <a:ext cx="9144000" cy="1316736"/>
          </a:xfrm>
          <a:prstGeom prst="rect">
            <a:avLst/>
          </a:prstGeom>
        </p:spPr>
      </p:pic>
      <p:sp>
        <p:nvSpPr>
          <p:cNvPr id="15" name="Title 1"/>
          <p:cNvSpPr txBox="1">
            <a:spLocks/>
          </p:cNvSpPr>
          <p:nvPr/>
        </p:nvSpPr>
        <p:spPr>
          <a:xfrm>
            <a:off x="316871" y="4087799"/>
            <a:ext cx="8708050" cy="5144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latin typeface="Arial"/>
                <a:cs typeface="Arial"/>
              </a:rPr>
              <a:t>Portfolio Committee on Higher Education and Training – 04 March 2015</a:t>
            </a:r>
          </a:p>
        </p:txBody>
      </p:sp>
    </p:spTree>
    <p:extLst>
      <p:ext uri="{BB962C8B-B14F-4D97-AF65-F5344CB8AC3E}">
        <p14:creationId xmlns:p14="http://schemas.microsoft.com/office/powerpoint/2010/main" xmlns="" val="32839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Content </a:t>
            </a:r>
            <a:endParaRPr lang="en-ZA" dirty="0"/>
          </a:p>
        </p:txBody>
      </p:sp>
      <p:sp>
        <p:nvSpPr>
          <p:cNvPr id="3" name="Content Placeholder 2"/>
          <p:cNvSpPr>
            <a:spLocks noGrp="1"/>
          </p:cNvSpPr>
          <p:nvPr>
            <p:ph idx="1"/>
          </p:nvPr>
        </p:nvSpPr>
        <p:spPr/>
        <p:txBody>
          <a:bodyPr>
            <a:normAutofit/>
          </a:bodyPr>
          <a:lstStyle/>
          <a:p>
            <a:r>
              <a:rPr lang="en-ZA" dirty="0" smtClean="0"/>
              <a:t>Background</a:t>
            </a:r>
          </a:p>
          <a:p>
            <a:r>
              <a:rPr lang="en-ZA" dirty="0" smtClean="0"/>
              <a:t>Human Resource</a:t>
            </a:r>
          </a:p>
          <a:p>
            <a:r>
              <a:rPr lang="en-ZA" dirty="0" smtClean="0"/>
              <a:t>Finance</a:t>
            </a:r>
          </a:p>
          <a:p>
            <a:pPr marL="0" indent="0">
              <a:buNone/>
            </a:pPr>
            <a:endParaRPr lang="en-ZA" dirty="0" smtClean="0"/>
          </a:p>
          <a:p>
            <a:pPr>
              <a:buNone/>
            </a:pPr>
            <a:endParaRPr lang="en-ZA" dirty="0"/>
          </a:p>
        </p:txBody>
      </p:sp>
      <p:sp>
        <p:nvSpPr>
          <p:cNvPr id="4" name="Slide Number Placeholder 3"/>
          <p:cNvSpPr>
            <a:spLocks noGrp="1"/>
          </p:cNvSpPr>
          <p:nvPr>
            <p:ph type="sldNum" sz="quarter" idx="12"/>
          </p:nvPr>
        </p:nvSpPr>
        <p:spPr/>
        <p:txBody>
          <a:bodyPr/>
          <a:lstStyle/>
          <a:p>
            <a:fld id="{7AF64003-5205-944C-B490-02EEDFB2535A}"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Background</a:t>
            </a:r>
            <a:endParaRPr lang="en-ZA" dirty="0"/>
          </a:p>
        </p:txBody>
      </p:sp>
      <p:sp>
        <p:nvSpPr>
          <p:cNvPr id="3" name="Content Placeholder 2"/>
          <p:cNvSpPr>
            <a:spLocks noGrp="1"/>
          </p:cNvSpPr>
          <p:nvPr>
            <p:ph idx="1"/>
          </p:nvPr>
        </p:nvSpPr>
        <p:spPr/>
        <p:txBody>
          <a:bodyPr>
            <a:normAutofit fontScale="92500" lnSpcReduction="10000"/>
          </a:bodyPr>
          <a:lstStyle/>
          <a:p>
            <a:r>
              <a:rPr lang="en-ZA" dirty="0" smtClean="0"/>
              <a:t>The Northern Cape Department of Education supports the Function Shift of the Adult Education and Training (AET) and Technical and Vocational Education and Training (TVET) Colleges programmes to the Department of Higher Education and Training.</a:t>
            </a:r>
          </a:p>
          <a:p>
            <a:r>
              <a:rPr lang="en-ZA" dirty="0" smtClean="0"/>
              <a:t>Protocol agreements between the Honourable MEC and the Honourable Minister are signed and implemented.</a:t>
            </a:r>
          </a:p>
          <a:p>
            <a:endParaRPr lang="en-ZA" dirty="0" smtClean="0"/>
          </a:p>
          <a:p>
            <a:endParaRPr lang="en-ZA" dirty="0"/>
          </a:p>
        </p:txBody>
      </p:sp>
      <p:sp>
        <p:nvSpPr>
          <p:cNvPr id="4" name="Slide Number Placeholder 3"/>
          <p:cNvSpPr>
            <a:spLocks noGrp="1"/>
          </p:cNvSpPr>
          <p:nvPr>
            <p:ph type="sldNum" sz="quarter" idx="12"/>
          </p:nvPr>
        </p:nvSpPr>
        <p:spPr/>
        <p:txBody>
          <a:bodyPr/>
          <a:lstStyle/>
          <a:p>
            <a:fld id="{7AF64003-5205-944C-B490-02EEDFB2535A}" type="slidenum">
              <a:rPr lang="en-US" smtClean="0"/>
              <a:pPr/>
              <a:t>3</a:t>
            </a:fld>
            <a:endParaRPr lang="en-US"/>
          </a:p>
        </p:txBody>
      </p:sp>
    </p:spTree>
    <p:extLst>
      <p:ext uri="{BB962C8B-B14F-4D97-AF65-F5344CB8AC3E}">
        <p14:creationId xmlns:p14="http://schemas.microsoft.com/office/powerpoint/2010/main" xmlns="" val="3488027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Background</a:t>
            </a:r>
            <a:endParaRPr lang="en-ZA" dirty="0"/>
          </a:p>
        </p:txBody>
      </p:sp>
      <p:sp>
        <p:nvSpPr>
          <p:cNvPr id="3" name="Content Placeholder 2"/>
          <p:cNvSpPr>
            <a:spLocks noGrp="1"/>
          </p:cNvSpPr>
          <p:nvPr>
            <p:ph idx="1"/>
          </p:nvPr>
        </p:nvSpPr>
        <p:spPr/>
        <p:txBody>
          <a:bodyPr>
            <a:normAutofit/>
          </a:bodyPr>
          <a:lstStyle/>
          <a:p>
            <a:r>
              <a:rPr lang="en-ZA" dirty="0" smtClean="0"/>
              <a:t>The Northern Cape have two TVET Colleges, with seven Campuses.</a:t>
            </a:r>
          </a:p>
          <a:p>
            <a:pPr marL="0" indent="0">
              <a:buNone/>
            </a:pPr>
            <a:endParaRPr lang="en-ZA" dirty="0" smtClean="0"/>
          </a:p>
          <a:p>
            <a:r>
              <a:rPr lang="en-ZA" dirty="0" smtClean="0"/>
              <a:t>124 Public Adult Learning Centres.</a:t>
            </a:r>
          </a:p>
          <a:p>
            <a:endParaRPr lang="en-ZA" dirty="0"/>
          </a:p>
        </p:txBody>
      </p:sp>
      <p:sp>
        <p:nvSpPr>
          <p:cNvPr id="4" name="Slide Number Placeholder 3"/>
          <p:cNvSpPr>
            <a:spLocks noGrp="1"/>
          </p:cNvSpPr>
          <p:nvPr>
            <p:ph type="sldNum" sz="quarter" idx="12"/>
          </p:nvPr>
        </p:nvSpPr>
        <p:spPr/>
        <p:txBody>
          <a:bodyPr/>
          <a:lstStyle/>
          <a:p>
            <a:fld id="{7AF64003-5205-944C-B490-02EEDFB2535A}" type="slidenum">
              <a:rPr lang="en-US" smtClean="0"/>
              <a:pPr/>
              <a:t>4</a:t>
            </a:fld>
            <a:endParaRPr lang="en-US"/>
          </a:p>
        </p:txBody>
      </p:sp>
    </p:spTree>
    <p:extLst>
      <p:ext uri="{BB962C8B-B14F-4D97-AF65-F5344CB8AC3E}">
        <p14:creationId xmlns:p14="http://schemas.microsoft.com/office/powerpoint/2010/main" xmlns="" val="638881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Human Resource</a:t>
            </a:r>
            <a:endParaRPr lang="en-ZA" dirty="0"/>
          </a:p>
        </p:txBody>
      </p:sp>
      <p:sp>
        <p:nvSpPr>
          <p:cNvPr id="3" name="Content Placeholder 2"/>
          <p:cNvSpPr>
            <a:spLocks noGrp="1"/>
          </p:cNvSpPr>
          <p:nvPr>
            <p:ph idx="1"/>
          </p:nvPr>
        </p:nvSpPr>
        <p:spPr/>
        <p:txBody>
          <a:bodyPr>
            <a:normAutofit/>
          </a:bodyPr>
          <a:lstStyle/>
          <a:p>
            <a:r>
              <a:rPr lang="en-ZA" b="1" dirty="0" smtClean="0"/>
              <a:t>TVET Colleges:</a:t>
            </a:r>
          </a:p>
          <a:p>
            <a:pPr lvl="1">
              <a:buFont typeface="Arial" panose="020B0604020202020204" pitchFamily="34" charset="0"/>
              <a:buChar char="•"/>
            </a:pPr>
            <a:r>
              <a:rPr lang="en-ZA" sz="2000" i="1" dirty="0"/>
              <a:t>College staff – 425</a:t>
            </a:r>
          </a:p>
          <a:p>
            <a:pPr lvl="1">
              <a:buFont typeface="Arial" panose="020B0604020202020204" pitchFamily="34" charset="0"/>
              <a:buChar char="•"/>
            </a:pPr>
            <a:r>
              <a:rPr lang="en-ZA" sz="2000" i="1" dirty="0"/>
              <a:t>Provincial staff – 4</a:t>
            </a:r>
          </a:p>
          <a:p>
            <a:r>
              <a:rPr lang="en-ZA" b="1" dirty="0" smtClean="0"/>
              <a:t>AET Centres:</a:t>
            </a:r>
          </a:p>
          <a:p>
            <a:pPr lvl="1">
              <a:buFont typeface="Arial" panose="020B0604020202020204" pitchFamily="34" charset="0"/>
              <a:buChar char="•"/>
            </a:pPr>
            <a:r>
              <a:rPr lang="en-ZA" sz="2000" i="1" dirty="0" smtClean="0"/>
              <a:t>223 Educators</a:t>
            </a:r>
          </a:p>
          <a:p>
            <a:pPr lvl="1">
              <a:buFont typeface="Arial" panose="020B0604020202020204" pitchFamily="34" charset="0"/>
              <a:buChar char="•"/>
            </a:pPr>
            <a:r>
              <a:rPr lang="en-ZA" sz="2000" i="1" dirty="0" smtClean="0"/>
              <a:t>Provincial and District staff - 13</a:t>
            </a:r>
            <a:endParaRPr lang="en-ZA" sz="2000" i="1" dirty="0"/>
          </a:p>
          <a:p>
            <a:pPr marL="457200" lvl="1" indent="0">
              <a:buNone/>
            </a:pPr>
            <a:endParaRPr lang="en-US" sz="2000" i="1" dirty="0"/>
          </a:p>
          <a:p>
            <a:pPr lvl="1"/>
            <a:r>
              <a:rPr lang="en-US" sz="2000" i="1" dirty="0" smtClean="0"/>
              <a:t>All staff members have been informed about the Function Shift.</a:t>
            </a:r>
          </a:p>
          <a:p>
            <a:pPr lvl="1"/>
            <a:r>
              <a:rPr lang="en-US" sz="2000" i="1" dirty="0" smtClean="0"/>
              <a:t>Staff files are ready to be handed over </a:t>
            </a:r>
            <a:endParaRPr lang="en-ZA" sz="2000" i="1" dirty="0" smtClean="0"/>
          </a:p>
          <a:p>
            <a:endParaRPr lang="en-ZA" dirty="0"/>
          </a:p>
        </p:txBody>
      </p:sp>
      <p:sp>
        <p:nvSpPr>
          <p:cNvPr id="4" name="Slide Number Placeholder 3"/>
          <p:cNvSpPr>
            <a:spLocks noGrp="1"/>
          </p:cNvSpPr>
          <p:nvPr>
            <p:ph type="sldNum" sz="quarter" idx="12"/>
          </p:nvPr>
        </p:nvSpPr>
        <p:spPr/>
        <p:txBody>
          <a:bodyPr/>
          <a:lstStyle/>
          <a:p>
            <a:fld id="{7AF64003-5205-944C-B490-02EEDFB2535A}"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Finances</a:t>
            </a:r>
            <a:endParaRPr lang="en-ZA" dirty="0"/>
          </a:p>
        </p:txBody>
      </p:sp>
      <p:sp>
        <p:nvSpPr>
          <p:cNvPr id="3" name="Content Placeholder 2"/>
          <p:cNvSpPr>
            <a:spLocks noGrp="1"/>
          </p:cNvSpPr>
          <p:nvPr>
            <p:ph idx="1"/>
          </p:nvPr>
        </p:nvSpPr>
        <p:spPr/>
        <p:txBody>
          <a:bodyPr>
            <a:normAutofit fontScale="77500" lnSpcReduction="20000"/>
          </a:bodyPr>
          <a:lstStyle/>
          <a:p>
            <a:r>
              <a:rPr lang="en-ZA" dirty="0" smtClean="0"/>
              <a:t>The Department of Higher Education and Training and the Province reached agreement on the appropriate amounts to be shifted in programmes 5 and 6.</a:t>
            </a:r>
          </a:p>
          <a:p>
            <a:r>
              <a:rPr lang="en-ZA" dirty="0" smtClean="0"/>
              <a:t>They could not reach agreement on the appropriate amounts to be shifted to DHET with respect to programmes 1 and 9.</a:t>
            </a:r>
          </a:p>
          <a:p>
            <a:r>
              <a:rPr lang="en-ZA" dirty="0" smtClean="0"/>
              <a:t>The Budget Council approved that a mixed model methodology be applied, where provincial equitable share formula </a:t>
            </a:r>
            <a:r>
              <a:rPr lang="en-ZA" smtClean="0"/>
              <a:t>is used, </a:t>
            </a:r>
            <a:r>
              <a:rPr lang="en-ZA" dirty="0" smtClean="0"/>
              <a:t>shifting the amounts from programmes 1 and 9 and that actual amounts budgeted </a:t>
            </a:r>
            <a:r>
              <a:rPr lang="en-ZA" smtClean="0"/>
              <a:t>will shifted </a:t>
            </a:r>
            <a:r>
              <a:rPr lang="en-ZA" dirty="0" smtClean="0"/>
              <a:t>to programmes 5 and 6. </a:t>
            </a:r>
          </a:p>
          <a:p>
            <a:endParaRPr lang="en-ZA" dirty="0"/>
          </a:p>
        </p:txBody>
      </p:sp>
      <p:sp>
        <p:nvSpPr>
          <p:cNvPr id="4" name="Slide Number Placeholder 3"/>
          <p:cNvSpPr>
            <a:spLocks noGrp="1"/>
          </p:cNvSpPr>
          <p:nvPr>
            <p:ph type="sldNum" sz="quarter" idx="12"/>
          </p:nvPr>
        </p:nvSpPr>
        <p:spPr/>
        <p:txBody>
          <a:bodyPr/>
          <a:lstStyle/>
          <a:p>
            <a:fld id="{7AF64003-5205-944C-B490-02EEDFB2535A}" type="slidenum">
              <a:rPr lang="en-US" smtClean="0"/>
              <a:pPr/>
              <a:t>6</a:t>
            </a:fld>
            <a:endParaRPr lang="en-US"/>
          </a:p>
        </p:txBody>
      </p:sp>
    </p:spTree>
    <p:extLst>
      <p:ext uri="{BB962C8B-B14F-4D97-AF65-F5344CB8AC3E}">
        <p14:creationId xmlns:p14="http://schemas.microsoft.com/office/powerpoint/2010/main" xmlns="" val="1184760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Finances</a:t>
            </a:r>
            <a:endParaRPr lang="en-ZA" dirty="0"/>
          </a:p>
        </p:txBody>
      </p:sp>
      <p:sp>
        <p:nvSpPr>
          <p:cNvPr id="3" name="Content Placeholder 2"/>
          <p:cNvSpPr>
            <a:spLocks noGrp="1"/>
          </p:cNvSpPr>
          <p:nvPr>
            <p:ph idx="1"/>
          </p:nvPr>
        </p:nvSpPr>
        <p:spPr/>
        <p:txBody>
          <a:bodyPr>
            <a:normAutofit fontScale="92500"/>
          </a:bodyPr>
          <a:lstStyle/>
          <a:p>
            <a:r>
              <a:rPr lang="en-ZA" dirty="0" smtClean="0"/>
              <a:t>The total budget for </a:t>
            </a:r>
            <a:r>
              <a:rPr lang="en-ZA" b="1" dirty="0" smtClean="0"/>
              <a:t>TVET Colleges</a:t>
            </a:r>
            <a:r>
              <a:rPr lang="en-ZA" dirty="0" smtClean="0"/>
              <a:t> for the 2014/2015 financial year was R94.4 million.</a:t>
            </a:r>
          </a:p>
          <a:p>
            <a:r>
              <a:rPr lang="en-ZA" dirty="0" smtClean="0"/>
              <a:t>The total budget for the 2015/2016 financial year is 100.1 million (5% increase)</a:t>
            </a:r>
          </a:p>
          <a:p>
            <a:r>
              <a:rPr lang="en-ZA" dirty="0" smtClean="0"/>
              <a:t> The total budget for </a:t>
            </a:r>
            <a:r>
              <a:rPr lang="en-ZA" b="1" dirty="0" smtClean="0"/>
              <a:t>AET</a:t>
            </a:r>
            <a:r>
              <a:rPr lang="en-ZA" dirty="0" smtClean="0"/>
              <a:t> for the 2014/2015 financial year was R31 482 million.</a:t>
            </a:r>
          </a:p>
          <a:p>
            <a:r>
              <a:rPr lang="en-ZA" dirty="0" smtClean="0"/>
              <a:t>The total budget for the 2015/2016 financial year is R43 999 million. (7% increase)</a:t>
            </a:r>
          </a:p>
          <a:p>
            <a:endParaRPr lang="en-ZA" dirty="0"/>
          </a:p>
        </p:txBody>
      </p:sp>
      <p:sp>
        <p:nvSpPr>
          <p:cNvPr id="4" name="Slide Number Placeholder 3"/>
          <p:cNvSpPr>
            <a:spLocks noGrp="1"/>
          </p:cNvSpPr>
          <p:nvPr>
            <p:ph type="sldNum" sz="quarter" idx="12"/>
          </p:nvPr>
        </p:nvSpPr>
        <p:spPr/>
        <p:txBody>
          <a:bodyPr/>
          <a:lstStyle/>
          <a:p>
            <a:fld id="{7AF64003-5205-944C-B490-02EEDFB2535A}" type="slidenum">
              <a:rPr lang="en-US" smtClean="0"/>
              <a:pPr/>
              <a:t>7</a:t>
            </a:fld>
            <a:endParaRPr lang="en-US"/>
          </a:p>
        </p:txBody>
      </p:sp>
    </p:spTree>
    <p:extLst>
      <p:ext uri="{BB962C8B-B14F-4D97-AF65-F5344CB8AC3E}">
        <p14:creationId xmlns:p14="http://schemas.microsoft.com/office/powerpoint/2010/main" xmlns="" val="1771685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ZA" dirty="0"/>
          </a:p>
          <a:p>
            <a:pPr algn="ctr">
              <a:buNone/>
            </a:pPr>
            <a:endParaRPr lang="en-ZA" dirty="0" smtClean="0"/>
          </a:p>
          <a:p>
            <a:pPr algn="ctr">
              <a:buNone/>
            </a:pPr>
            <a:r>
              <a:rPr lang="en-ZA" sz="6000" dirty="0" smtClean="0"/>
              <a:t>THANK YOU</a:t>
            </a:r>
            <a:endParaRPr lang="en-ZA" dirty="0"/>
          </a:p>
          <a:p>
            <a:pPr algn="ctr">
              <a:buNone/>
            </a:pPr>
            <a:endParaRPr lang="en-ZA" dirty="0"/>
          </a:p>
        </p:txBody>
      </p:sp>
      <p:sp>
        <p:nvSpPr>
          <p:cNvPr id="4" name="Slide Number Placeholder 3"/>
          <p:cNvSpPr>
            <a:spLocks noGrp="1"/>
          </p:cNvSpPr>
          <p:nvPr>
            <p:ph type="sldNum" sz="quarter" idx="12"/>
          </p:nvPr>
        </p:nvSpPr>
        <p:spPr/>
        <p:txBody>
          <a:bodyPr/>
          <a:lstStyle/>
          <a:p>
            <a:fld id="{7AF64003-5205-944C-B490-02EEDFB2535A}" type="slidenum">
              <a:rPr lang="en-US" smtClean="0"/>
              <a:pPr/>
              <a:t>8</a:t>
            </a:fld>
            <a:endParaRPr lang="en-US"/>
          </a:p>
        </p:txBody>
      </p:sp>
    </p:spTree>
  </p:cSld>
  <p:clrMapOvr>
    <a:masterClrMapping/>
  </p:clrMapOvr>
</p:sld>
</file>

<file path=ppt/theme/theme1.xml><?xml version="1.0" encoding="utf-8"?>
<a:theme xmlns:a="http://schemas.openxmlformats.org/drawingml/2006/main" name="Office Theme">
  <a:themeElements>
    <a:clrScheme name="Custom 3">
      <a:dk1>
        <a:srgbClr val="154354"/>
      </a:dk1>
      <a:lt1>
        <a:sysClr val="window" lastClr="FFFFFF"/>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26239</TotalTime>
  <Words>324</Words>
  <Application>Microsoft Office PowerPoint</Application>
  <PresentationFormat>On-screen Show (4:3)</PresentationFormat>
  <Paragraphs>43</Paragraphs>
  <Slides>8</Slides>
  <Notes>0</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Custom Design</vt:lpstr>
      <vt:lpstr>PROGRESS REPORT ON THE FUNCTION SHIFT OF ADULT EDUCATION AND TRAINING (AET) AND TECHNICAL AND VOCATIONAL EDUCATION AND TRAINING (TVET) COLLEGES </vt:lpstr>
      <vt:lpstr>Content </vt:lpstr>
      <vt:lpstr>Background</vt:lpstr>
      <vt:lpstr>Background</vt:lpstr>
      <vt:lpstr>Human Resource</vt:lpstr>
      <vt:lpstr>Finances</vt:lpstr>
      <vt:lpstr>Finances</vt:lpstr>
      <vt:lpstr>Slide 8</vt:lpstr>
    </vt:vector>
  </TitlesOfParts>
  <Company>NORTHERN CAPE DEPARTMENT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Lehlohonolo Makhala</dc:creator>
  <cp:lastModifiedBy>User</cp:lastModifiedBy>
  <cp:revision>142</cp:revision>
  <cp:lastPrinted>2015-03-03T07:21:11Z</cp:lastPrinted>
  <dcterms:created xsi:type="dcterms:W3CDTF">2013-08-13T13:19:38Z</dcterms:created>
  <dcterms:modified xsi:type="dcterms:W3CDTF">2015-03-06T08:05:18Z</dcterms:modified>
</cp:coreProperties>
</file>