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14"/>
  </p:notesMasterIdLst>
  <p:handoutMasterIdLst>
    <p:handoutMasterId r:id="rId15"/>
  </p:handoutMasterIdLst>
  <p:sldIdLst>
    <p:sldId id="256" r:id="rId2"/>
    <p:sldId id="682" r:id="rId3"/>
    <p:sldId id="689" r:id="rId4"/>
    <p:sldId id="687" r:id="rId5"/>
    <p:sldId id="688" r:id="rId6"/>
    <p:sldId id="681" r:id="rId7"/>
    <p:sldId id="607" r:id="rId8"/>
    <p:sldId id="678" r:id="rId9"/>
    <p:sldId id="690" r:id="rId10"/>
    <p:sldId id="683" r:id="rId11"/>
    <p:sldId id="692" r:id="rId12"/>
    <p:sldId id="694" r:id="rId13"/>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673D"/>
    <a:srgbClr val="26CC3A"/>
    <a:srgbClr val="F042CF"/>
    <a:srgbClr val="FC1D0C"/>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6838" autoAdjust="0"/>
    <p:restoredTop sz="94434" autoAdjust="0"/>
  </p:normalViewPr>
  <p:slideViewPr>
    <p:cSldViewPr>
      <p:cViewPr varScale="1">
        <p:scale>
          <a:sx n="118" d="100"/>
          <a:sy n="11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4" d="100"/>
        <a:sy n="18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0"/>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ea typeface="+mn-ea"/>
              </a:defRPr>
            </a:lvl1pPr>
          </a:lstStyle>
          <a:p>
            <a:pPr>
              <a:defRPr/>
            </a:pPr>
            <a:endParaRPr lang="en-US"/>
          </a:p>
        </p:txBody>
      </p:sp>
      <p:sp>
        <p:nvSpPr>
          <p:cNvPr id="45059" name="Rectangle 3"/>
          <p:cNvSpPr>
            <a:spLocks noGrp="1" noChangeArrowheads="1"/>
          </p:cNvSpPr>
          <p:nvPr>
            <p:ph type="dt" sz="quarter" idx="1"/>
          </p:nvPr>
        </p:nvSpPr>
        <p:spPr bwMode="auto">
          <a:xfrm>
            <a:off x="3849863" y="0"/>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ea typeface="+mn-ea"/>
              </a:defRPr>
            </a:lvl1pPr>
          </a:lstStyle>
          <a:p>
            <a:pPr>
              <a:defRPr/>
            </a:pPr>
            <a:endParaRPr lang="en-US"/>
          </a:p>
        </p:txBody>
      </p:sp>
      <p:sp>
        <p:nvSpPr>
          <p:cNvPr id="45060" name="Rectangle 4"/>
          <p:cNvSpPr>
            <a:spLocks noGrp="1" noChangeArrowheads="1"/>
          </p:cNvSpPr>
          <p:nvPr>
            <p:ph type="ftr" sz="quarter" idx="2"/>
          </p:nvPr>
        </p:nvSpPr>
        <p:spPr bwMode="auto">
          <a:xfrm>
            <a:off x="1" y="9428272"/>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ea typeface="+mn-ea"/>
              </a:defRPr>
            </a:lvl1pPr>
          </a:lstStyle>
          <a:p>
            <a:pPr>
              <a:defRPr/>
            </a:pPr>
            <a:endParaRPr lang="en-US"/>
          </a:p>
        </p:txBody>
      </p:sp>
      <p:sp>
        <p:nvSpPr>
          <p:cNvPr id="45061" name="Rectangle 5"/>
          <p:cNvSpPr>
            <a:spLocks noGrp="1" noChangeArrowheads="1"/>
          </p:cNvSpPr>
          <p:nvPr>
            <p:ph type="sldNum" sz="quarter" idx="3"/>
          </p:nvPr>
        </p:nvSpPr>
        <p:spPr bwMode="auto">
          <a:xfrm>
            <a:off x="3849863" y="9428272"/>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90372EF-888B-454E-B3AE-142B6E5AF70B}" type="slidenum">
              <a:rPr lang="en-US"/>
              <a:pPr>
                <a:defRPr/>
              </a:pPr>
              <a:t>‹#›</a:t>
            </a:fld>
            <a:endParaRPr lang="en-US"/>
          </a:p>
        </p:txBody>
      </p:sp>
    </p:spTree>
    <p:extLst>
      <p:ext uri="{BB962C8B-B14F-4D97-AF65-F5344CB8AC3E}">
        <p14:creationId xmlns="" xmlns:p14="http://schemas.microsoft.com/office/powerpoint/2010/main" val="39748061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ea typeface="+mn-ea"/>
              </a:defRPr>
            </a:lvl1pPr>
          </a:lstStyle>
          <a:p>
            <a:pPr>
              <a:defRPr/>
            </a:pPr>
            <a:endParaRPr lang="en-US"/>
          </a:p>
        </p:txBody>
      </p:sp>
      <p:sp>
        <p:nvSpPr>
          <p:cNvPr id="44035" name="Rectangle 3"/>
          <p:cNvSpPr>
            <a:spLocks noGrp="1" noChangeArrowheads="1"/>
          </p:cNvSpPr>
          <p:nvPr>
            <p:ph type="dt" idx="1"/>
          </p:nvPr>
        </p:nvSpPr>
        <p:spPr bwMode="auto">
          <a:xfrm>
            <a:off x="3849863" y="0"/>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ea typeface="+mn-ea"/>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78846" y="4714138"/>
            <a:ext cx="5439987" cy="44683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1" y="9428272"/>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ea typeface="+mn-ea"/>
              </a:defRPr>
            </a:lvl1pPr>
          </a:lstStyle>
          <a:p>
            <a:pPr>
              <a:defRPr/>
            </a:pPr>
            <a:endParaRPr lang="en-US"/>
          </a:p>
        </p:txBody>
      </p:sp>
      <p:sp>
        <p:nvSpPr>
          <p:cNvPr id="44039" name="Rectangle 7"/>
          <p:cNvSpPr>
            <a:spLocks noGrp="1" noChangeArrowheads="1"/>
          </p:cNvSpPr>
          <p:nvPr>
            <p:ph type="sldNum" sz="quarter" idx="5"/>
          </p:nvPr>
        </p:nvSpPr>
        <p:spPr bwMode="auto">
          <a:xfrm>
            <a:off x="3849863" y="9428272"/>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E17CEEC-5301-4225-AEC9-F61E34178671}" type="slidenum">
              <a:rPr lang="en-US"/>
              <a:pPr>
                <a:defRPr/>
              </a:pPr>
              <a:t>‹#›</a:t>
            </a:fld>
            <a:endParaRPr lang="en-US"/>
          </a:p>
        </p:txBody>
      </p:sp>
    </p:spTree>
    <p:extLst>
      <p:ext uri="{BB962C8B-B14F-4D97-AF65-F5344CB8AC3E}">
        <p14:creationId xmlns="" xmlns:p14="http://schemas.microsoft.com/office/powerpoint/2010/main" val="35765289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92E54AB1-379B-4306-AFFB-7A95ED7F34D8}" type="slidenum">
              <a:rPr lang="en-US"/>
              <a:pPr/>
              <a:t>1</a:t>
            </a:fld>
            <a:endParaRPr lang="en-US"/>
          </a:p>
        </p:txBody>
      </p:sp>
    </p:spTree>
    <p:extLst>
      <p:ext uri="{BB962C8B-B14F-4D97-AF65-F5344CB8AC3E}">
        <p14:creationId xmlns="" xmlns:p14="http://schemas.microsoft.com/office/powerpoint/2010/main" val="57147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r>
              <a:rPr lang="en-US"/>
              <a:t>SECRET</a:t>
            </a:r>
          </a:p>
        </p:txBody>
      </p:sp>
      <p:sp>
        <p:nvSpPr>
          <p:cNvPr id="13" name="Slide Number Placeholder 28"/>
          <p:cNvSpPr>
            <a:spLocks noGrp="1"/>
          </p:cNvSpPr>
          <p:nvPr>
            <p:ph type="sldNum" sz="quarter" idx="12"/>
          </p:nvPr>
        </p:nvSpPr>
        <p:spPr/>
        <p:txBody>
          <a:bodyPr/>
          <a:lstStyle>
            <a:lvl1pPr>
              <a:defRPr smtClean="0"/>
            </a:lvl1pPr>
          </a:lstStyle>
          <a:p>
            <a:pPr>
              <a:defRPr/>
            </a:pPr>
            <a:fld id="{9685BBB8-88AD-452F-ABB2-2A782FA04DB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SECRET</a:t>
            </a:r>
          </a:p>
        </p:txBody>
      </p:sp>
      <p:sp>
        <p:nvSpPr>
          <p:cNvPr id="6" name="Slide Number Placeholder 22"/>
          <p:cNvSpPr>
            <a:spLocks noGrp="1"/>
          </p:cNvSpPr>
          <p:nvPr>
            <p:ph type="sldNum" sz="quarter" idx="12"/>
          </p:nvPr>
        </p:nvSpPr>
        <p:spPr/>
        <p:txBody>
          <a:bodyPr/>
          <a:lstStyle>
            <a:lvl1pPr>
              <a:defRPr/>
            </a:lvl1pPr>
          </a:lstStyle>
          <a:p>
            <a:pPr>
              <a:defRPr/>
            </a:pPr>
            <a:fld id="{EB8FD18C-BF15-4EB5-9FD8-A35679D52A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SECRET</a:t>
            </a:r>
          </a:p>
        </p:txBody>
      </p:sp>
      <p:sp>
        <p:nvSpPr>
          <p:cNvPr id="6" name="Slide Number Placeholder 22"/>
          <p:cNvSpPr>
            <a:spLocks noGrp="1"/>
          </p:cNvSpPr>
          <p:nvPr>
            <p:ph type="sldNum" sz="quarter" idx="12"/>
          </p:nvPr>
        </p:nvSpPr>
        <p:spPr/>
        <p:txBody>
          <a:bodyPr/>
          <a:lstStyle>
            <a:lvl1pPr>
              <a:defRPr/>
            </a:lvl1pPr>
          </a:lstStyle>
          <a:p>
            <a:pPr>
              <a:defRPr/>
            </a:pPr>
            <a:fld id="{4A47F376-8A35-4121-8956-A05E39A903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SECRET</a:t>
            </a:r>
          </a:p>
        </p:txBody>
      </p:sp>
      <p:sp>
        <p:nvSpPr>
          <p:cNvPr id="6" name="Slide Number Placeholder 22"/>
          <p:cNvSpPr>
            <a:spLocks noGrp="1"/>
          </p:cNvSpPr>
          <p:nvPr>
            <p:ph type="sldNum" sz="quarter" idx="12"/>
          </p:nvPr>
        </p:nvSpPr>
        <p:spPr/>
        <p:txBody>
          <a:bodyPr/>
          <a:lstStyle>
            <a:lvl1pPr>
              <a:defRPr/>
            </a:lvl1pPr>
          </a:lstStyle>
          <a:p>
            <a:pPr>
              <a:defRPr/>
            </a:pPr>
            <a:fld id="{604BCED6-F49A-4397-8B43-8447FCCFD4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SECRET</a:t>
            </a:r>
          </a:p>
        </p:txBody>
      </p:sp>
      <p:sp>
        <p:nvSpPr>
          <p:cNvPr id="11" name="Slide Number Placeholder 5"/>
          <p:cNvSpPr>
            <a:spLocks noGrp="1"/>
          </p:cNvSpPr>
          <p:nvPr>
            <p:ph type="sldNum" sz="quarter" idx="12"/>
          </p:nvPr>
        </p:nvSpPr>
        <p:spPr>
          <a:xfrm>
            <a:off x="146050" y="6208713"/>
            <a:ext cx="457200" cy="457200"/>
          </a:xfrm>
        </p:spPr>
        <p:txBody>
          <a:bodyPr/>
          <a:lstStyle>
            <a:lvl1pPr>
              <a:defRPr smtClean="0"/>
            </a:lvl1pPr>
          </a:lstStyle>
          <a:p>
            <a:pPr>
              <a:defRPr/>
            </a:pPr>
            <a:fld id="{E0587F5B-5851-4E39-811D-E16954A595F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SECRET</a:t>
            </a:r>
          </a:p>
        </p:txBody>
      </p:sp>
      <p:sp>
        <p:nvSpPr>
          <p:cNvPr id="7" name="Slide Number Placeholder 22"/>
          <p:cNvSpPr>
            <a:spLocks noGrp="1"/>
          </p:cNvSpPr>
          <p:nvPr>
            <p:ph type="sldNum" sz="quarter" idx="12"/>
          </p:nvPr>
        </p:nvSpPr>
        <p:spPr/>
        <p:txBody>
          <a:bodyPr/>
          <a:lstStyle>
            <a:lvl1pPr>
              <a:defRPr/>
            </a:lvl1pPr>
          </a:lstStyle>
          <a:p>
            <a:pPr>
              <a:defRPr/>
            </a:pPr>
            <a:fld id="{ACFAD8E4-829E-4284-A1BC-5ACDF66C1A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a:t>SECRET</a:t>
            </a:r>
          </a:p>
        </p:txBody>
      </p:sp>
      <p:sp>
        <p:nvSpPr>
          <p:cNvPr id="9" name="Slide Number Placeholder 22"/>
          <p:cNvSpPr>
            <a:spLocks noGrp="1"/>
          </p:cNvSpPr>
          <p:nvPr>
            <p:ph type="sldNum" sz="quarter" idx="12"/>
          </p:nvPr>
        </p:nvSpPr>
        <p:spPr/>
        <p:txBody>
          <a:bodyPr/>
          <a:lstStyle>
            <a:lvl1pPr>
              <a:defRPr/>
            </a:lvl1pPr>
          </a:lstStyle>
          <a:p>
            <a:pPr>
              <a:defRPr/>
            </a:pPr>
            <a:fld id="{C4B39408-AC2B-41A3-98BC-5E34CADFBD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SECRET</a:t>
            </a:r>
          </a:p>
        </p:txBody>
      </p:sp>
      <p:sp>
        <p:nvSpPr>
          <p:cNvPr id="5" name="Slide Number Placeholder 22"/>
          <p:cNvSpPr>
            <a:spLocks noGrp="1"/>
          </p:cNvSpPr>
          <p:nvPr>
            <p:ph type="sldNum" sz="quarter" idx="12"/>
          </p:nvPr>
        </p:nvSpPr>
        <p:spPr/>
        <p:txBody>
          <a:bodyPr/>
          <a:lstStyle>
            <a:lvl1pPr>
              <a:defRPr/>
            </a:lvl1pPr>
          </a:lstStyle>
          <a:p>
            <a:pPr>
              <a:defRPr/>
            </a:pPr>
            <a:fld id="{49E39870-54AE-4B4E-89BB-7D65D88C76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SECRET</a:t>
            </a:r>
          </a:p>
        </p:txBody>
      </p:sp>
      <p:sp>
        <p:nvSpPr>
          <p:cNvPr id="4" name="Slide Number Placeholder 22"/>
          <p:cNvSpPr>
            <a:spLocks noGrp="1"/>
          </p:cNvSpPr>
          <p:nvPr>
            <p:ph type="sldNum" sz="quarter" idx="12"/>
          </p:nvPr>
        </p:nvSpPr>
        <p:spPr/>
        <p:txBody>
          <a:bodyPr/>
          <a:lstStyle>
            <a:lvl1pPr>
              <a:defRPr/>
            </a:lvl1pPr>
          </a:lstStyle>
          <a:p>
            <a:pPr>
              <a:defRPr/>
            </a:pPr>
            <a:fld id="{A1EF9389-49CC-4ED0-8EFA-2D7E4A8FD9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r>
              <a:rPr lang="en-US"/>
              <a:t>SECRET</a:t>
            </a:r>
          </a:p>
        </p:txBody>
      </p:sp>
      <p:sp>
        <p:nvSpPr>
          <p:cNvPr id="9" name="Slide Number Placeholder 6"/>
          <p:cNvSpPr>
            <a:spLocks noGrp="1"/>
          </p:cNvSpPr>
          <p:nvPr>
            <p:ph type="sldNum" sz="quarter" idx="12"/>
          </p:nvPr>
        </p:nvSpPr>
        <p:spPr/>
        <p:txBody>
          <a:bodyPr/>
          <a:lstStyle>
            <a:lvl1pPr>
              <a:defRPr smtClean="0"/>
            </a:lvl1pPr>
          </a:lstStyle>
          <a:p>
            <a:pPr>
              <a:defRPr/>
            </a:pPr>
            <a:fld id="{D9CBD256-8EAD-4322-8A60-BBCA6030E5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SECRET</a:t>
            </a:r>
          </a:p>
        </p:txBody>
      </p:sp>
      <p:sp>
        <p:nvSpPr>
          <p:cNvPr id="10" name="Slide Number Placeholder 6"/>
          <p:cNvSpPr>
            <a:spLocks noGrp="1"/>
          </p:cNvSpPr>
          <p:nvPr>
            <p:ph type="sldNum" sz="quarter" idx="12"/>
          </p:nvPr>
        </p:nvSpPr>
        <p:spPr>
          <a:xfrm>
            <a:off x="146050" y="6208713"/>
            <a:ext cx="457200" cy="457200"/>
          </a:xfrm>
        </p:spPr>
        <p:txBody>
          <a:bodyPr/>
          <a:lstStyle>
            <a:lvl1pPr>
              <a:defRPr smtClean="0"/>
            </a:lvl1pPr>
          </a:lstStyle>
          <a:p>
            <a:pPr>
              <a:defRPr/>
            </a:pPr>
            <a:fld id="{1EA976F8-8CA5-4B43-9913-AEBFE126C4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dirty="0"/>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Times New Roman" panose="02020603050405020304" pitchFamily="18" charset="0"/>
                <a:ea typeface="+mn-ea"/>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ea typeface="+mn-ea"/>
              </a:defRPr>
            </a:lvl1pPr>
          </a:lstStyle>
          <a:p>
            <a:pPr>
              <a:defRPr/>
            </a:pPr>
            <a:r>
              <a:rPr lang="en-US"/>
              <a:t>SECRET</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smtClean="0">
                <a:solidFill>
                  <a:srgbClr val="FFFFFF"/>
                </a:solidFill>
                <a:latin typeface="Franklin Gothic Book" pitchFamily="34" charset="0"/>
              </a:defRPr>
            </a:lvl1pPr>
          </a:lstStyle>
          <a:p>
            <a:pPr>
              <a:defRPr/>
            </a:pPr>
            <a:fld id="{5A5A73D1-D3BB-42F1-AFDA-CADC21F076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1" r:id="rId1"/>
    <p:sldLayoutId id="2147484114" r:id="rId2"/>
    <p:sldLayoutId id="2147484122" r:id="rId3"/>
    <p:sldLayoutId id="2147484115" r:id="rId4"/>
    <p:sldLayoutId id="2147484116" r:id="rId5"/>
    <p:sldLayoutId id="2147484117" r:id="rId6"/>
    <p:sldLayoutId id="2147484118" r:id="rId7"/>
    <p:sldLayoutId id="2147484123" r:id="rId8"/>
    <p:sldLayoutId id="2147484124" r:id="rId9"/>
    <p:sldLayoutId id="2147484119" r:id="rId10"/>
    <p:sldLayoutId id="2147484120" r:id="rId11"/>
  </p:sldLayoutIdLst>
  <p:hf hdr="0" ft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mj-cs"/>
        </a:defRPr>
      </a:lvl1pPr>
      <a:lvl2pPr algn="l" rtl="0" eaLnBrk="0" fontAlgn="base" hangingPunct="0">
        <a:spcBef>
          <a:spcPct val="0"/>
        </a:spcBef>
        <a:spcAft>
          <a:spcPct val="0"/>
        </a:spcAft>
        <a:defRPr sz="4000">
          <a:solidFill>
            <a:schemeClr val="tx2"/>
          </a:solidFill>
          <a:latin typeface="Franklin Gothic Book" pitchFamily="34" charset="0"/>
          <a:ea typeface="MS PGothic" pitchFamily="34" charset="-128"/>
        </a:defRPr>
      </a:lvl2pPr>
      <a:lvl3pPr algn="l" rtl="0" eaLnBrk="0" fontAlgn="base" hangingPunct="0">
        <a:spcBef>
          <a:spcPct val="0"/>
        </a:spcBef>
        <a:spcAft>
          <a:spcPct val="0"/>
        </a:spcAft>
        <a:defRPr sz="4000">
          <a:solidFill>
            <a:schemeClr val="tx2"/>
          </a:solidFill>
          <a:latin typeface="Franklin Gothic Book" pitchFamily="34" charset="0"/>
          <a:ea typeface="MS PGothic" pitchFamily="34" charset="-128"/>
        </a:defRPr>
      </a:lvl3pPr>
      <a:lvl4pPr algn="l" rtl="0" eaLnBrk="0" fontAlgn="base" hangingPunct="0">
        <a:spcBef>
          <a:spcPct val="0"/>
        </a:spcBef>
        <a:spcAft>
          <a:spcPct val="0"/>
        </a:spcAft>
        <a:defRPr sz="4000">
          <a:solidFill>
            <a:schemeClr val="tx2"/>
          </a:solidFill>
          <a:latin typeface="Franklin Gothic Book" pitchFamily="34" charset="0"/>
          <a:ea typeface="MS PGothic" pitchFamily="34" charset="-128"/>
        </a:defRPr>
      </a:lvl4pPr>
      <a:lvl5pPr algn="l" rtl="0" eaLnBrk="0" fontAlgn="base" hangingPunct="0">
        <a:spcBef>
          <a:spcPct val="0"/>
        </a:spcBef>
        <a:spcAft>
          <a:spcPct val="0"/>
        </a:spcAft>
        <a:defRPr sz="4000">
          <a:solidFill>
            <a:schemeClr val="tx2"/>
          </a:solidFill>
          <a:latin typeface="Franklin Gothic Book" pitchFamily="34" charset="0"/>
          <a:ea typeface="MS PGothic" pitchFamily="34" charset="-128"/>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S PGothic" pitchFamily="34" charset="-128"/>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S PGothic" pitchFamily="34" charset="-128"/>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S PGothic" pitchFamily="34" charset="-128"/>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S PGothic" pitchFamily="34" charset="-128"/>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S PGothic" pitchFamily="34" charset="-128"/>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ubtitle 1"/>
          <p:cNvSpPr>
            <a:spLocks noGrp="1"/>
          </p:cNvSpPr>
          <p:nvPr>
            <p:ph type="subTitle" idx="1"/>
          </p:nvPr>
        </p:nvSpPr>
        <p:spPr>
          <a:xfrm>
            <a:off x="179512" y="3933056"/>
            <a:ext cx="8712968" cy="2592288"/>
          </a:xfrm>
        </p:spPr>
        <p:txBody>
          <a:bodyPr/>
          <a:lstStyle/>
          <a:p>
            <a:endParaRPr lang="en-US" b="1" dirty="0" smtClean="0"/>
          </a:p>
          <a:p>
            <a:r>
              <a:rPr lang="en-US" sz="2400" b="1" dirty="0" smtClean="0">
                <a:latin typeface="Arial" pitchFamily="34" charset="0"/>
                <a:cs typeface="Arial" pitchFamily="34" charset="0"/>
              </a:rPr>
              <a:t>PARLIAMENT OF RSA, CAPE TOWN</a:t>
            </a:r>
          </a:p>
          <a:p>
            <a:endParaRPr lang="en-US" sz="2400" b="1" dirty="0" smtClean="0">
              <a:latin typeface="Arial" pitchFamily="34" charset="0"/>
              <a:cs typeface="Arial" pitchFamily="34" charset="0"/>
            </a:endParaRPr>
          </a:p>
          <a:p>
            <a:r>
              <a:rPr lang="en-US" sz="2000" b="1" dirty="0" smtClean="0">
                <a:latin typeface="Arial" pitchFamily="34" charset="0"/>
                <a:cs typeface="Arial" pitchFamily="34" charset="0"/>
              </a:rPr>
              <a:t>4 MARCH 2015</a:t>
            </a:r>
          </a:p>
          <a:p>
            <a:r>
              <a:rPr lang="en-US" sz="2000" b="1" dirty="0" smtClean="0">
                <a:latin typeface="Arial" pitchFamily="34" charset="0"/>
                <a:cs typeface="Arial" pitchFamily="34" charset="0"/>
              </a:rPr>
              <a:t>S12A NCOP BUILDING</a:t>
            </a:r>
          </a:p>
          <a:p>
            <a:r>
              <a:rPr lang="en-US" sz="2000" b="1" dirty="0" smtClean="0">
                <a:latin typeface="Arial" pitchFamily="34" charset="0"/>
                <a:cs typeface="Arial" pitchFamily="34" charset="0"/>
              </a:rPr>
              <a:t>09:30 – 13:00</a:t>
            </a:r>
          </a:p>
        </p:txBody>
      </p:sp>
      <p:sp>
        <p:nvSpPr>
          <p:cNvPr id="7173" name="Title 6"/>
          <p:cNvSpPr>
            <a:spLocks noGrp="1"/>
          </p:cNvSpPr>
          <p:nvPr>
            <p:ph type="ctrTitle"/>
          </p:nvPr>
        </p:nvSpPr>
        <p:spPr>
          <a:xfrm>
            <a:off x="0" y="1433030"/>
            <a:ext cx="9144000" cy="1615827"/>
          </a:xfrm>
        </p:spPr>
        <p:txBody>
          <a:bodyPr wrap="square">
            <a:spAutoFit/>
          </a:bodyPr>
          <a:lstStyle/>
          <a:p>
            <a:r>
              <a:rPr lang="en-US" sz="2400" dirty="0" smtClean="0"/>
              <a:t>PRESENTATION TO THE PORTFOLIO COMMITTEE ON SMALL BUSINESS DEVELOPMENT ON THE NHTL ECONOMIC TRANSFORMATION POLICIES / STRATEGY (BIAISED TOWARDS SMMES AND COOPERATIVES IN AGRICULTURE</a:t>
            </a:r>
            <a:endParaRPr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251520" y="180976"/>
            <a:ext cx="8712968" cy="7967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07085" y="273681"/>
            <a:ext cx="8856984" cy="6408712"/>
          </a:xfrm>
          <a:prstGeom prst="rect">
            <a:avLst/>
          </a:prstGeom>
          <a:noFill/>
          <a:ln w="9525">
            <a:noFill/>
            <a:miter lim="800000"/>
            <a:headEnd/>
            <a:tailEnd/>
          </a:ln>
        </p:spPr>
        <p:txBody>
          <a:bodyPr/>
          <a:lstStyle/>
          <a:p>
            <a:pPr algn="just">
              <a:spcBef>
                <a:spcPts val="575"/>
              </a:spcBef>
              <a:buClr>
                <a:schemeClr val="accent1"/>
              </a:buClr>
              <a:buSzPct val="85000"/>
            </a:pPr>
            <a:r>
              <a:rPr lang="en-US" sz="1800" b="1" dirty="0" smtClean="0">
                <a:latin typeface="Arial" pitchFamily="34" charset="0"/>
                <a:cs typeface="Arial" pitchFamily="34" charset="0"/>
              </a:rPr>
              <a:t>SUPPORT REQUIRED BY THE NHTL AND TRADITIONAL LEADERS FROM THE PORTFOLIO COMMITTEE ON SMALL BUSINESS DEVELOPMENT</a:t>
            </a:r>
          </a:p>
          <a:p>
            <a:pPr algn="just">
              <a:spcBef>
                <a:spcPts val="575"/>
              </a:spcBef>
              <a:buClr>
                <a:schemeClr val="accent1"/>
              </a:buClr>
              <a:buSzPct val="85000"/>
            </a:pPr>
            <a:endParaRPr lang="en-US" sz="1800" b="1" dirty="0">
              <a:latin typeface="Arial" pitchFamily="34" charset="0"/>
              <a:cs typeface="Arial" pitchFamily="34" charset="0"/>
            </a:endParaRPr>
          </a:p>
          <a:p>
            <a:pPr marL="285750" indent="-285750" algn="just">
              <a:spcBef>
                <a:spcPts val="575"/>
              </a:spcBef>
              <a:buClr>
                <a:schemeClr val="accent1"/>
              </a:buClr>
              <a:buSzPct val="85000"/>
              <a:buFont typeface="Arial" panose="020B0604020202020204" pitchFamily="34" charset="0"/>
              <a:buChar char="•"/>
            </a:pPr>
            <a:r>
              <a:rPr lang="en-ZA" sz="1800" dirty="0">
                <a:latin typeface="Arial" pitchFamily="34" charset="0"/>
                <a:cs typeface="Arial" pitchFamily="34" charset="0"/>
              </a:rPr>
              <a:t>Engagements with DTA as the lead Department, DAFF, Sports and Recreation, DRDLR, Tourism, DWA, DTI, NLB, IDT, and other development agencies to tailor development projects aimed for rural communities in support for SMMEs and Cooperatives</a:t>
            </a:r>
            <a:r>
              <a:rPr lang="en-ZA" sz="1800" dirty="0" smtClean="0">
                <a:latin typeface="Arial" pitchFamily="34" charset="0"/>
                <a:cs typeface="Arial" pitchFamily="34" charset="0"/>
              </a:rPr>
              <a:t>.</a:t>
            </a:r>
          </a:p>
          <a:p>
            <a:pPr algn="just">
              <a:spcBef>
                <a:spcPts val="575"/>
              </a:spcBef>
              <a:buClr>
                <a:schemeClr val="accent1"/>
              </a:buClr>
              <a:buSzPct val="85000"/>
            </a:pPr>
            <a:endParaRPr lang="en-ZA" sz="1800" dirty="0">
              <a:latin typeface="Arial" pitchFamily="34" charset="0"/>
              <a:cs typeface="Arial" pitchFamily="34" charset="0"/>
            </a:endParaRPr>
          </a:p>
          <a:p>
            <a:pPr marL="285750" indent="-285750" algn="just">
              <a:spcBef>
                <a:spcPts val="575"/>
              </a:spcBef>
              <a:buClr>
                <a:schemeClr val="accent1"/>
              </a:buClr>
              <a:buSzPct val="85000"/>
              <a:buFont typeface="Arial" panose="020B0604020202020204" pitchFamily="34" charset="0"/>
              <a:buChar char="•"/>
            </a:pPr>
            <a:r>
              <a:rPr lang="en-US" sz="1800" dirty="0">
                <a:latin typeface="Arial" pitchFamily="34" charset="0"/>
                <a:cs typeface="Arial" pitchFamily="34" charset="0"/>
              </a:rPr>
              <a:t>To ensure that traditional leadership participate in </a:t>
            </a:r>
            <a:r>
              <a:rPr lang="en-US" sz="1800" dirty="0" err="1">
                <a:latin typeface="Arial" pitchFamily="34" charset="0"/>
                <a:cs typeface="Arial" pitchFamily="34" charset="0"/>
              </a:rPr>
              <a:t>programmes</a:t>
            </a:r>
            <a:r>
              <a:rPr lang="en-US" sz="1800" dirty="0">
                <a:latin typeface="Arial" pitchFamily="34" charset="0"/>
                <a:cs typeface="Arial" pitchFamily="34" charset="0"/>
              </a:rPr>
              <a:t> relating to land and its profitable </a:t>
            </a:r>
            <a:r>
              <a:rPr lang="en-US" sz="1800" dirty="0" smtClean="0">
                <a:latin typeface="Arial" pitchFamily="34" charset="0"/>
                <a:cs typeface="Arial" pitchFamily="34" charset="0"/>
              </a:rPr>
              <a:t>use</a:t>
            </a:r>
          </a:p>
          <a:p>
            <a:pPr algn="just">
              <a:spcBef>
                <a:spcPts val="575"/>
              </a:spcBef>
              <a:buClr>
                <a:schemeClr val="accent1"/>
              </a:buClr>
              <a:buSzPct val="85000"/>
            </a:pPr>
            <a:endParaRPr lang="en-US" sz="1800" dirty="0">
              <a:latin typeface="Arial" pitchFamily="34" charset="0"/>
              <a:cs typeface="Arial" pitchFamily="34" charset="0"/>
            </a:endParaRPr>
          </a:p>
          <a:p>
            <a:pPr marL="285750" lvl="1" indent="-285750" algn="just">
              <a:spcBef>
                <a:spcPts val="575"/>
              </a:spcBef>
              <a:buClr>
                <a:schemeClr val="accent1"/>
              </a:buClr>
              <a:buSzPct val="85000"/>
              <a:buFont typeface="Arial" panose="020B0604020202020204" pitchFamily="34" charset="0"/>
              <a:buChar char="•"/>
            </a:pPr>
            <a:r>
              <a:rPr lang="en-ZA" sz="1800" dirty="0">
                <a:latin typeface="Arial" pitchFamily="34" charset="0"/>
                <a:cs typeface="Arial" pitchFamily="34" charset="0"/>
              </a:rPr>
              <a:t>Mobilise Government Funding for Traditional Councils in line with the National Programme of Support for the Institution of Traditional Leadership so as to ensure adequate resources for TCs in order to deliver the work they are required to do.</a:t>
            </a:r>
            <a:endParaRPr lang="en-US" sz="1800" dirty="0">
              <a:latin typeface="Arial" pitchFamily="34" charset="0"/>
              <a:cs typeface="Arial" pitchFamily="34" charset="0"/>
            </a:endParaRPr>
          </a:p>
          <a:p>
            <a:pPr algn="just">
              <a:spcBef>
                <a:spcPts val="575"/>
              </a:spcBef>
              <a:buClr>
                <a:schemeClr val="accent1"/>
              </a:buClr>
              <a:buSzPct val="85000"/>
            </a:pPr>
            <a:endParaRPr lang="en-US" sz="1800" b="1"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10</a:t>
            </a:fld>
            <a:endParaRPr lang="en-US" dirty="0"/>
          </a:p>
        </p:txBody>
      </p:sp>
    </p:spTree>
    <p:extLst>
      <p:ext uri="{BB962C8B-B14F-4D97-AF65-F5344CB8AC3E}">
        <p14:creationId xmlns="" xmlns:p14="http://schemas.microsoft.com/office/powerpoint/2010/main" val="3625633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251520" y="180976"/>
            <a:ext cx="8712968" cy="7967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79512" y="154235"/>
            <a:ext cx="8856984" cy="6408712"/>
          </a:xfrm>
          <a:prstGeom prst="rect">
            <a:avLst/>
          </a:prstGeom>
          <a:noFill/>
          <a:ln w="9525">
            <a:noFill/>
            <a:miter lim="800000"/>
            <a:headEnd/>
            <a:tailEnd/>
          </a:ln>
        </p:spPr>
        <p:txBody>
          <a:bodyPr/>
          <a:lstStyle/>
          <a:p>
            <a:pPr algn="just">
              <a:spcBef>
                <a:spcPts val="575"/>
              </a:spcBef>
              <a:buClr>
                <a:schemeClr val="accent1"/>
              </a:buClr>
              <a:buSzPct val="85000"/>
            </a:pPr>
            <a:r>
              <a:rPr lang="en-US" sz="1800" b="1" dirty="0">
                <a:latin typeface="Arial" pitchFamily="34" charset="0"/>
                <a:cs typeface="Arial" pitchFamily="34" charset="0"/>
              </a:rPr>
              <a:t>ANNUAL OFFICIAL OPENING OF THE </a:t>
            </a:r>
            <a:r>
              <a:rPr lang="en-US" sz="1800" b="1" dirty="0" smtClean="0">
                <a:latin typeface="Arial" pitchFamily="34" charset="0"/>
                <a:cs typeface="Arial" pitchFamily="34" charset="0"/>
              </a:rPr>
              <a:t>NHTL</a:t>
            </a:r>
          </a:p>
          <a:p>
            <a:pPr algn="just">
              <a:spcBef>
                <a:spcPts val="575"/>
              </a:spcBef>
              <a:buClr>
                <a:schemeClr val="accent1"/>
              </a:buClr>
              <a:buSzPct val="85000"/>
            </a:pPr>
            <a:r>
              <a:rPr lang="en-ZA" sz="1800" dirty="0" smtClean="0">
                <a:latin typeface="Arial" pitchFamily="34" charset="0"/>
                <a:cs typeface="Arial" pitchFamily="34" charset="0"/>
              </a:rPr>
              <a:t>In </a:t>
            </a:r>
            <a:r>
              <a:rPr lang="en-ZA" sz="1800" dirty="0">
                <a:latin typeface="Arial" pitchFamily="34" charset="0"/>
                <a:cs typeface="Arial" pitchFamily="34" charset="0"/>
              </a:rPr>
              <a:t>terms of the National House of Traditional Leaders Act, 2009 (Act 22 of 2009), (the Act),, the President of the Republic of South Africa or a person designated by him must address the annual official opening of the House.  The Annual Official Opening of the NHTL is scheduled for 5 March 2015, at Old Assembly Chamber, starting at 10:00. Guests are to be seated at 09:30</a:t>
            </a:r>
            <a:endParaRPr lang="en-US" sz="1800"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r>
              <a:rPr lang="en-US" sz="1800" b="1" dirty="0">
                <a:latin typeface="Arial" pitchFamily="34" charset="0"/>
                <a:cs typeface="Arial" pitchFamily="34" charset="0"/>
              </a:rPr>
              <a:t>MINISTER’S GALA </a:t>
            </a:r>
            <a:r>
              <a:rPr lang="en-US" sz="1800" b="1" dirty="0" smtClean="0">
                <a:latin typeface="Arial" pitchFamily="34" charset="0"/>
                <a:cs typeface="Arial" pitchFamily="34" charset="0"/>
              </a:rPr>
              <a:t>LUNCH</a:t>
            </a:r>
          </a:p>
          <a:p>
            <a:pPr algn="just">
              <a:spcBef>
                <a:spcPts val="575"/>
              </a:spcBef>
              <a:buClr>
                <a:schemeClr val="accent1"/>
              </a:buClr>
              <a:buSzPct val="85000"/>
            </a:pPr>
            <a:r>
              <a:rPr lang="en-US" sz="1800" dirty="0" smtClean="0">
                <a:latin typeface="Arial" pitchFamily="34" charset="0"/>
                <a:cs typeface="Arial" pitchFamily="34" charset="0"/>
              </a:rPr>
              <a:t>The </a:t>
            </a:r>
            <a:r>
              <a:rPr lang="en-US" sz="1800" dirty="0">
                <a:latin typeface="Arial" pitchFamily="34" charset="0"/>
                <a:cs typeface="Arial" pitchFamily="34" charset="0"/>
              </a:rPr>
              <a:t>Minister’s Gala Launch/ Dinner takes place immediately after the Annual Official Opening of the NHTL. The Minister’s Gala lunch is scheduled to take place at 12:30 for 13:00, at the Old Assembly </a:t>
            </a:r>
            <a:r>
              <a:rPr lang="en-US" sz="1800" dirty="0" smtClean="0">
                <a:latin typeface="Arial" pitchFamily="34" charset="0"/>
                <a:cs typeface="Arial" pitchFamily="34" charset="0"/>
              </a:rPr>
              <a:t>Restaurant. </a:t>
            </a:r>
            <a:endParaRPr lang="en-US" sz="1800"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r>
              <a:rPr lang="en-US" sz="1800" b="1" dirty="0">
                <a:latin typeface="Arial" pitchFamily="34" charset="0"/>
                <a:cs typeface="Arial" pitchFamily="34" charset="0"/>
              </a:rPr>
              <a:t>DEBATE OF THE PRESIDENT’S </a:t>
            </a:r>
            <a:r>
              <a:rPr lang="en-US" sz="1800" b="1" dirty="0" smtClean="0">
                <a:latin typeface="Arial" pitchFamily="34" charset="0"/>
                <a:cs typeface="Arial" pitchFamily="34" charset="0"/>
              </a:rPr>
              <a:t>SPEECH</a:t>
            </a:r>
          </a:p>
          <a:p>
            <a:pPr algn="just">
              <a:spcBef>
                <a:spcPts val="575"/>
              </a:spcBef>
              <a:buClr>
                <a:schemeClr val="accent1"/>
              </a:buClr>
              <a:buSzPct val="85000"/>
            </a:pPr>
            <a:r>
              <a:rPr lang="en-ZA" sz="1800" dirty="0" smtClean="0">
                <a:latin typeface="Arial" pitchFamily="34" charset="0"/>
                <a:cs typeface="Arial" pitchFamily="34" charset="0"/>
              </a:rPr>
              <a:t>The </a:t>
            </a:r>
            <a:r>
              <a:rPr lang="en-ZA" sz="1800" dirty="0">
                <a:latin typeface="Arial" pitchFamily="34" charset="0"/>
                <a:cs typeface="Arial" pitchFamily="34" charset="0"/>
              </a:rPr>
              <a:t>annual address by the President to the National House of Traditional Leaders is followed by the debate of his speech in a formal sitting of the House. Subsequently, the House develops programmes in an endeavour to implement the resolutions emanating from the debate</a:t>
            </a:r>
            <a:r>
              <a:rPr lang="en-ZA" sz="1800" dirty="0" smtClean="0">
                <a:latin typeface="Arial" pitchFamily="34" charset="0"/>
                <a:cs typeface="Arial" pitchFamily="34" charset="0"/>
              </a:rPr>
              <a:t>. The debate of the President’s Speech is planned to take place on 10 March 2015, Old Assembly Chamber, starting at 14:00. Guests are to be seated at 13:30</a:t>
            </a:r>
          </a:p>
          <a:p>
            <a:pPr algn="just">
              <a:spcBef>
                <a:spcPts val="575"/>
              </a:spcBef>
              <a:buClr>
                <a:schemeClr val="accent1"/>
              </a:buClr>
              <a:buSzPct val="85000"/>
            </a:pPr>
            <a:endParaRPr lang="en-ZA" sz="1800"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marL="285750" indent="-285750" algn="just">
              <a:spcBef>
                <a:spcPts val="575"/>
              </a:spcBef>
              <a:buClr>
                <a:schemeClr val="accent1"/>
              </a:buClr>
              <a:buSzPct val="85000"/>
              <a:buFont typeface="Arial" panose="020B0604020202020204" pitchFamily="34" charset="0"/>
              <a:buChar char="•"/>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11</a:t>
            </a:fld>
            <a:endParaRPr lang="en-US" dirty="0"/>
          </a:p>
        </p:txBody>
      </p:sp>
    </p:spTree>
    <p:extLst>
      <p:ext uri="{BB962C8B-B14F-4D97-AF65-F5344CB8AC3E}">
        <p14:creationId xmlns="" xmlns:p14="http://schemas.microsoft.com/office/powerpoint/2010/main" val="2955212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251520" y="180976"/>
            <a:ext cx="8712968" cy="7967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79512" y="154235"/>
            <a:ext cx="8856984" cy="6408712"/>
          </a:xfrm>
          <a:prstGeom prst="rect">
            <a:avLst/>
          </a:prstGeom>
          <a:noFill/>
          <a:ln w="9525">
            <a:noFill/>
            <a:miter lim="800000"/>
            <a:headEnd/>
            <a:tailEnd/>
          </a:ln>
        </p:spPr>
        <p:txBody>
          <a:bodyPr/>
          <a:lstStyle/>
          <a:p>
            <a:pPr algn="just">
              <a:spcBef>
                <a:spcPts val="575"/>
              </a:spcBef>
              <a:buClr>
                <a:schemeClr val="accent1"/>
              </a:buClr>
              <a:buSzPct val="85000"/>
            </a:pPr>
            <a:r>
              <a:rPr lang="en-US" sz="1800" b="1" dirty="0" smtClean="0">
                <a:latin typeface="Arial" pitchFamily="34" charset="0"/>
                <a:cs typeface="Arial" pitchFamily="34" charset="0"/>
              </a:rPr>
              <a:t>WAY FORWARD</a:t>
            </a: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r>
              <a:rPr lang="en-US" sz="1800" dirty="0" smtClean="0">
                <a:latin typeface="Arial" pitchFamily="34" charset="0"/>
                <a:cs typeface="Arial" pitchFamily="34" charset="0"/>
              </a:rPr>
              <a:t>The Chairperson of the Portfolio Committee on Small Business Development is invited to attend the Annual Official Opening of the NHTL, Gala Lunch and the Debate of the President’s Speech on the dates and time pronounced. </a:t>
            </a: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r>
              <a:rPr lang="en-US" sz="1800" dirty="0" smtClean="0">
                <a:latin typeface="Arial" pitchFamily="34" charset="0"/>
                <a:cs typeface="Arial" pitchFamily="34" charset="0"/>
              </a:rPr>
              <a:t>A follow-up engagement with the Portfolio Committee is needed to address issues in support of Traditional Leadership as well as in support of the SMMEs and Cooperatives. </a:t>
            </a: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400" dirty="0" smtClean="0">
              <a:latin typeface="Arial" pitchFamily="34" charset="0"/>
              <a:cs typeface="Arial" pitchFamily="34" charset="0"/>
            </a:endParaRPr>
          </a:p>
          <a:p>
            <a:pPr algn="just">
              <a:spcBef>
                <a:spcPts val="575"/>
              </a:spcBef>
              <a:buClr>
                <a:schemeClr val="accent1"/>
              </a:buClr>
              <a:buSzPct val="85000"/>
            </a:pPr>
            <a:endParaRPr lang="en-US" sz="1400" dirty="0">
              <a:latin typeface="Arial" pitchFamily="34" charset="0"/>
              <a:cs typeface="Arial" pitchFamily="34" charset="0"/>
            </a:endParaRPr>
          </a:p>
          <a:p>
            <a:pPr algn="just">
              <a:spcBef>
                <a:spcPts val="575"/>
              </a:spcBef>
              <a:buClr>
                <a:schemeClr val="accent1"/>
              </a:buClr>
              <a:buSzPct val="85000"/>
            </a:pPr>
            <a:endParaRPr lang="en-ZA" sz="1400" dirty="0">
              <a:latin typeface="Arial" pitchFamily="34" charset="0"/>
              <a:cs typeface="Arial" pitchFamily="34" charset="0"/>
            </a:endParaRPr>
          </a:p>
          <a:p>
            <a:pPr algn="just">
              <a:spcBef>
                <a:spcPts val="575"/>
              </a:spcBef>
              <a:buClr>
                <a:schemeClr val="accent1"/>
              </a:buClr>
              <a:buSzPct val="85000"/>
            </a:pPr>
            <a:endParaRPr lang="en-US" sz="1400"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marL="285750" indent="-285750" algn="just">
              <a:spcBef>
                <a:spcPts val="575"/>
              </a:spcBef>
              <a:buClr>
                <a:schemeClr val="accent1"/>
              </a:buClr>
              <a:buSzPct val="85000"/>
              <a:buFont typeface="Arial" panose="020B0604020202020204" pitchFamily="34" charset="0"/>
              <a:buChar char="•"/>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12</a:t>
            </a:fld>
            <a:endParaRPr lang="en-US" dirty="0"/>
          </a:p>
        </p:txBody>
      </p:sp>
    </p:spTree>
    <p:extLst>
      <p:ext uri="{BB962C8B-B14F-4D97-AF65-F5344CB8AC3E}">
        <p14:creationId xmlns="" xmlns:p14="http://schemas.microsoft.com/office/powerpoint/2010/main" val="481348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357158" y="188913"/>
            <a:ext cx="8229600" cy="80486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07504" y="108353"/>
            <a:ext cx="9036496" cy="6525344"/>
          </a:xfrm>
          <a:prstGeom prst="rect">
            <a:avLst/>
          </a:prstGeom>
          <a:noFill/>
          <a:ln w="9525">
            <a:noFill/>
            <a:miter lim="800000"/>
            <a:headEnd/>
            <a:tailEnd/>
          </a:ln>
        </p:spPr>
        <p:txBody>
          <a:bodyPr/>
          <a:lstStyle/>
          <a:p>
            <a:pPr>
              <a:spcBef>
                <a:spcPts val="575"/>
              </a:spcBef>
              <a:buClr>
                <a:schemeClr val="accent1"/>
              </a:buClr>
              <a:buSzPct val="85000"/>
            </a:pPr>
            <a:endParaRPr lang="en-US" sz="1600" b="1" dirty="0">
              <a:latin typeface="Arial" pitchFamily="34" charset="0"/>
              <a:cs typeface="Arial" pitchFamily="34" charset="0"/>
            </a:endParaRPr>
          </a:p>
          <a:p>
            <a:pPr algn="ctr">
              <a:spcBef>
                <a:spcPts val="575"/>
              </a:spcBef>
              <a:buClr>
                <a:schemeClr val="accent1"/>
              </a:buClr>
              <a:buSzPct val="85000"/>
            </a:pPr>
            <a:r>
              <a:rPr lang="en-US" sz="1600" b="1" dirty="0" smtClean="0">
                <a:latin typeface="Arial" pitchFamily="34" charset="0"/>
                <a:cs typeface="Arial" pitchFamily="34" charset="0"/>
              </a:rPr>
              <a:t>TABLE OF CONTENTS</a:t>
            </a:r>
          </a:p>
          <a:p>
            <a:pPr>
              <a:spcBef>
                <a:spcPts val="575"/>
              </a:spcBef>
              <a:buClr>
                <a:schemeClr val="accent1"/>
              </a:buClr>
              <a:buSzPct val="85000"/>
            </a:pPr>
            <a:endParaRPr lang="en-US" sz="1600" b="1" dirty="0" smtClean="0">
              <a:latin typeface="Arial" pitchFamily="34" charset="0"/>
              <a:cs typeface="Arial" pitchFamily="34" charset="0"/>
            </a:endParaRP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Introduction/ Mandate</a:t>
            </a:r>
            <a:endParaRPr lang="en-GB" sz="1800" dirty="0">
              <a:latin typeface="Arial" pitchFamily="34" charset="0"/>
              <a:cs typeface="Arial" pitchFamily="34" charset="0"/>
            </a:endParaRP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General information about the NHTL</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Partnerships / Stakeholders</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Functioning of the NHTL</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Perspective of the National House on Economic Transformation Policies (Biased towards SMME’s and Cooperatives in Agriculture)</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Support or Assistance from Traditional Leadership</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Annual Official Opening of the NHTL by the President of the Republic of South Africa, His Excellency, Mr J G Zuma: 5 March 2015, Old Assembly Chamber, at 10:00</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Minister </a:t>
            </a:r>
            <a:r>
              <a:rPr lang="en-GB" sz="1800" dirty="0" err="1" smtClean="0">
                <a:latin typeface="Arial" pitchFamily="34" charset="0"/>
                <a:cs typeface="Arial" pitchFamily="34" charset="0"/>
              </a:rPr>
              <a:t>Pravin</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Gordhan’s</a:t>
            </a:r>
            <a:r>
              <a:rPr lang="en-GB" sz="1800" dirty="0" smtClean="0">
                <a:latin typeface="Arial" pitchFamily="34" charset="0"/>
                <a:cs typeface="Arial" pitchFamily="34" charset="0"/>
              </a:rPr>
              <a:t> Gala Lunch: 5 March, Old Assembly Restaurant, at 12:30 for 13:00</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Debate of the President’s Speech: 10 march 2015, Old Assembly Chamber, at 14:00</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Support required by the NHTL and Traditional Leaders from the Portfolio Committee</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Way forwards/ Conclusion</a:t>
            </a:r>
          </a:p>
          <a:p>
            <a:pPr marL="285750" indent="-285750" algn="just">
              <a:spcBef>
                <a:spcPts val="575"/>
              </a:spcBef>
              <a:buClr>
                <a:schemeClr val="accent1"/>
              </a:buClr>
              <a:buSzPct val="85000"/>
              <a:buFont typeface="Wingdings" panose="05000000000000000000" pitchFamily="2" charset="2"/>
              <a:buChar char="ü"/>
            </a:pPr>
            <a:r>
              <a:rPr lang="en-GB" sz="1800" dirty="0" smtClean="0">
                <a:latin typeface="Arial" pitchFamily="34" charset="0"/>
                <a:cs typeface="Arial" pitchFamily="34" charset="0"/>
              </a:rPr>
              <a:t>Closure</a:t>
            </a:r>
          </a:p>
          <a:p>
            <a:pPr algn="just">
              <a:spcBef>
                <a:spcPts val="575"/>
              </a:spcBef>
              <a:buClr>
                <a:schemeClr val="accent1"/>
              </a:buClr>
              <a:buSzPct val="85000"/>
            </a:pPr>
            <a:endParaRPr lang="en-GB" sz="1600" dirty="0">
              <a:latin typeface="Arial" pitchFamily="34" charset="0"/>
              <a:cs typeface="Arial" pitchFamily="34" charset="0"/>
            </a:endParaRPr>
          </a:p>
          <a:p>
            <a:r>
              <a:rPr lang="en-GB" sz="1800" dirty="0"/>
              <a:t> </a:t>
            </a:r>
            <a:endParaRPr lang="en-US" sz="1800" dirty="0"/>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b="1" dirty="0">
              <a:latin typeface="Arial" pitchFamily="34" charset="0"/>
              <a:cs typeface="Arial" pitchFamily="34" charset="0"/>
            </a:endParaRPr>
          </a:p>
          <a:p>
            <a:pPr>
              <a:spcBef>
                <a:spcPts val="575"/>
              </a:spcBef>
              <a:buClr>
                <a:schemeClr val="accent1"/>
              </a:buClr>
              <a:buSzPct val="85000"/>
            </a:pPr>
            <a:endParaRPr lang="en-US" sz="1800" b="1"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2</a:t>
            </a:fld>
            <a:endParaRPr lang="en-US" dirty="0"/>
          </a:p>
        </p:txBody>
      </p:sp>
    </p:spTree>
    <p:extLst>
      <p:ext uri="{BB962C8B-B14F-4D97-AF65-F5344CB8AC3E}">
        <p14:creationId xmlns="" xmlns:p14="http://schemas.microsoft.com/office/powerpoint/2010/main" val="1813427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357158" y="188913"/>
            <a:ext cx="8229600" cy="80486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07504" y="0"/>
            <a:ext cx="9036496" cy="6525344"/>
          </a:xfrm>
          <a:prstGeom prst="rect">
            <a:avLst/>
          </a:prstGeom>
          <a:noFill/>
          <a:ln w="9525">
            <a:noFill/>
            <a:miter lim="800000"/>
            <a:headEnd/>
            <a:tailEnd/>
          </a:ln>
        </p:spPr>
        <p:txBody>
          <a:bodyPr/>
          <a:lstStyle/>
          <a:p>
            <a:pPr>
              <a:spcBef>
                <a:spcPts val="575"/>
              </a:spcBef>
              <a:buClr>
                <a:schemeClr val="accent1"/>
              </a:buClr>
              <a:buSzPct val="85000"/>
            </a:pPr>
            <a:endParaRPr lang="en-US" sz="1600" b="1" dirty="0" smtClean="0">
              <a:latin typeface="Arial" pitchFamily="34" charset="0"/>
              <a:cs typeface="Arial" pitchFamily="34" charset="0"/>
            </a:endParaRPr>
          </a:p>
          <a:p>
            <a:pPr>
              <a:spcBef>
                <a:spcPts val="575"/>
              </a:spcBef>
              <a:buClr>
                <a:schemeClr val="accent1"/>
              </a:buClr>
              <a:buSzPct val="85000"/>
            </a:pPr>
            <a:r>
              <a:rPr lang="en-US" sz="1600" b="1" dirty="0" smtClean="0">
                <a:latin typeface="Arial" pitchFamily="34" charset="0"/>
                <a:cs typeface="Arial" pitchFamily="34" charset="0"/>
              </a:rPr>
              <a:t>MANDATE</a:t>
            </a:r>
          </a:p>
          <a:p>
            <a:pPr>
              <a:spcBef>
                <a:spcPts val="575"/>
              </a:spcBef>
              <a:buClr>
                <a:schemeClr val="accent1"/>
              </a:buClr>
              <a:buSzPct val="85000"/>
            </a:pPr>
            <a:endParaRPr lang="en-US" sz="1600" b="1" dirty="0" smtClean="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smtClean="0">
                <a:latin typeface="Arial" pitchFamily="34" charset="0"/>
                <a:cs typeface="Arial" pitchFamily="34" charset="0"/>
              </a:rPr>
              <a:t>Constitution </a:t>
            </a:r>
            <a:r>
              <a:rPr lang="en-GB" sz="1600" dirty="0">
                <a:latin typeface="Arial" pitchFamily="34" charset="0"/>
                <a:cs typeface="Arial" pitchFamily="34" charset="0"/>
              </a:rPr>
              <a:t>of the Republic of South Africa No. 108 of 1996 (Chapter 12 and Schedule 4)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Traditional Leadership and Governance Framework Act No. 41 of 2003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National House of Traditional Leaders Act No. 22 of 2009 </a:t>
            </a:r>
            <a:endParaRPr lang="en-GB" sz="1600" dirty="0" smtClean="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smtClean="0">
                <a:latin typeface="Arial" pitchFamily="34" charset="0"/>
                <a:cs typeface="Arial" pitchFamily="34" charset="0"/>
              </a:rPr>
              <a:t>Various Acts establishing Provincial and Local Houses of Traditional Leaders</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Municipal Structures Act No. 117 of 1998 (section 81);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Municipal Systems Act No. 32 of 2000 (sections 4, 16, 17, 18, 29 and 4229)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Remuneration of Public </a:t>
            </a:r>
            <a:r>
              <a:rPr lang="en-GB" sz="1600" dirty="0" smtClean="0">
                <a:latin typeface="Arial" pitchFamily="34" charset="0"/>
                <a:cs typeface="Arial" pitchFamily="34" charset="0"/>
              </a:rPr>
              <a:t>Office-Bearers </a:t>
            </a:r>
            <a:r>
              <a:rPr lang="en-GB" sz="1600" dirty="0">
                <a:latin typeface="Arial" pitchFamily="34" charset="0"/>
                <a:cs typeface="Arial" pitchFamily="34" charset="0"/>
              </a:rPr>
              <a:t>Act No. 20 of 1998 (sections 5, 8 and 9)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Disaster Management Act No.57 of 2002 (sections 5 and 7), and the Disaster Management Framework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Spatial Planning and Land Use Management Act No.16 of 2013</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Communal Land Rights Act No. 11 of 2004 (sections 1, 2 and 5 and Chapters 7 and 8)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Intergovernmental Relations Framework Act No. 13 of 2005 (sections 6(3), 10(3), 17(3) and 25(3))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National and provincial legislation envisaged in the White Paper and the Framework Act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Laws regulating the judicial functions of traditional leaders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Justices of the Peace and Commissioners of Oaths Act No. 16 of 1963 </a:t>
            </a:r>
            <a:endParaRPr lang="en-US" sz="1600" dirty="0">
              <a:latin typeface="Arial" pitchFamily="34" charset="0"/>
              <a:cs typeface="Arial" pitchFamily="34" charset="0"/>
            </a:endParaRPr>
          </a:p>
          <a:p>
            <a:pPr marL="285750" lvl="0" indent="-285750" algn="just">
              <a:spcBef>
                <a:spcPts val="575"/>
              </a:spcBef>
              <a:buClr>
                <a:schemeClr val="accent1"/>
              </a:buClr>
              <a:buSzPct val="85000"/>
              <a:buFont typeface="Arial" panose="020B0604020202020204" pitchFamily="34" charset="0"/>
              <a:buChar char="•"/>
            </a:pPr>
            <a:r>
              <a:rPr lang="en-GB" sz="1600" dirty="0">
                <a:latin typeface="Arial" pitchFamily="34" charset="0"/>
                <a:cs typeface="Arial" pitchFamily="34" charset="0"/>
              </a:rPr>
              <a:t>Pieces of primary and subordinate old order legislation relating to traditional leadership, and inherited on 27 April 1994 </a:t>
            </a:r>
            <a:endParaRPr lang="en-US" sz="1600" dirty="0">
              <a:latin typeface="Arial" pitchFamily="34" charset="0"/>
              <a:cs typeface="Arial" pitchFamily="34" charset="0"/>
            </a:endParaRPr>
          </a:p>
          <a:p>
            <a:pPr marL="285750" indent="-285750">
              <a:buFont typeface="Arial" panose="020B0604020202020204" pitchFamily="34" charset="0"/>
              <a:buChar char="•"/>
            </a:pPr>
            <a:r>
              <a:rPr lang="en-GB" sz="1800" dirty="0"/>
              <a:t> </a:t>
            </a:r>
            <a:endParaRPr lang="en-US" sz="1800" dirty="0"/>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b="1" dirty="0">
              <a:latin typeface="Arial" pitchFamily="34" charset="0"/>
              <a:cs typeface="Arial" pitchFamily="34" charset="0"/>
            </a:endParaRPr>
          </a:p>
          <a:p>
            <a:pPr>
              <a:spcBef>
                <a:spcPts val="575"/>
              </a:spcBef>
              <a:buClr>
                <a:schemeClr val="accent1"/>
              </a:buClr>
              <a:buSzPct val="85000"/>
            </a:pPr>
            <a:endParaRPr lang="en-US" sz="1800" b="1"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3</a:t>
            </a:fld>
            <a:endParaRPr lang="en-US" dirty="0"/>
          </a:p>
        </p:txBody>
      </p:sp>
    </p:spTree>
    <p:extLst>
      <p:ext uri="{BB962C8B-B14F-4D97-AF65-F5344CB8AC3E}">
        <p14:creationId xmlns="" xmlns:p14="http://schemas.microsoft.com/office/powerpoint/2010/main" val="2374501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357158" y="188913"/>
            <a:ext cx="8229600" cy="80486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79512" y="0"/>
            <a:ext cx="8749368" cy="6525344"/>
          </a:xfrm>
          <a:prstGeom prst="rect">
            <a:avLst/>
          </a:prstGeom>
          <a:noFill/>
          <a:ln w="9525">
            <a:noFill/>
            <a:miter lim="800000"/>
            <a:headEnd/>
            <a:tailEnd/>
          </a:ln>
        </p:spPr>
        <p:txBody>
          <a:bodyPr/>
          <a:lstStyle/>
          <a:p>
            <a:pPr>
              <a:spcBef>
                <a:spcPts val="575"/>
              </a:spcBef>
              <a:buClr>
                <a:schemeClr val="accent1"/>
              </a:buClr>
              <a:buSzPct val="85000"/>
            </a:pPr>
            <a:endParaRPr lang="en-US" sz="1800" dirty="0">
              <a:latin typeface="Arial" pitchFamily="34" charset="0"/>
              <a:cs typeface="Arial" pitchFamily="34" charset="0"/>
            </a:endParaRPr>
          </a:p>
          <a:p>
            <a:pPr>
              <a:spcBef>
                <a:spcPts val="575"/>
              </a:spcBef>
              <a:buClr>
                <a:schemeClr val="accent1"/>
              </a:buClr>
              <a:buSzPct val="85000"/>
            </a:pPr>
            <a:r>
              <a:rPr lang="en-US" sz="1600" b="1" dirty="0" smtClean="0">
                <a:latin typeface="Arial" pitchFamily="34" charset="0"/>
                <a:cs typeface="Arial" pitchFamily="34" charset="0"/>
              </a:rPr>
              <a:t>GENERAL INFORMATION ABOUT THE NHTL</a:t>
            </a:r>
          </a:p>
          <a:p>
            <a:pPr>
              <a:spcBef>
                <a:spcPts val="575"/>
              </a:spcBef>
              <a:buClr>
                <a:schemeClr val="accent1"/>
              </a:buClr>
              <a:buSzPct val="85000"/>
            </a:pPr>
            <a:endParaRPr lang="en-US" sz="1600" b="1" dirty="0">
              <a:latin typeface="Arial" pitchFamily="34" charset="0"/>
              <a:cs typeface="Arial" pitchFamily="34" charset="0"/>
            </a:endParaRPr>
          </a:p>
          <a:p>
            <a:pPr algn="just"/>
            <a:r>
              <a:rPr lang="en-ZA" sz="1800" dirty="0">
                <a:latin typeface="Arial" pitchFamily="34" charset="0"/>
                <a:cs typeface="Arial" pitchFamily="34" charset="0"/>
              </a:rPr>
              <a:t>The National House of Traditional Leaders is a statutory body established in terms of section 2 of the National House of Traditional Leaders Act, 2009 (Act No. 22 of 2009) (the Act). The National House of Traditional Leaders is composed of twenty three members, three traditional leaders are elected by their provincial houses of traditional leaders to serve in the National House. However, Gauteng has only two senior traditional leaders. Section 4 of the Act provides that where there are three or a lesser number of traditional council performing functions of a local house, the chairpersons of such traditional councils must be ex officio members of the house.</a:t>
            </a:r>
            <a:endParaRPr lang="en-US" sz="1800" dirty="0">
              <a:latin typeface="Arial" pitchFamily="34" charset="0"/>
              <a:cs typeface="Arial" pitchFamily="34" charset="0"/>
            </a:endParaRPr>
          </a:p>
          <a:p>
            <a:pPr algn="just"/>
            <a:r>
              <a:rPr lang="en-ZA" sz="1800" dirty="0">
                <a:latin typeface="Arial" pitchFamily="34" charset="0"/>
                <a:cs typeface="Arial" pitchFamily="34" charset="0"/>
              </a:rPr>
              <a:t> </a:t>
            </a:r>
            <a:endParaRPr lang="en-US" sz="1800" dirty="0">
              <a:latin typeface="Arial" pitchFamily="34" charset="0"/>
              <a:cs typeface="Arial" pitchFamily="34" charset="0"/>
            </a:endParaRPr>
          </a:p>
          <a:p>
            <a:pPr algn="just"/>
            <a:r>
              <a:rPr lang="en-ZA" sz="1800" dirty="0">
                <a:latin typeface="Arial" pitchFamily="34" charset="0"/>
                <a:cs typeface="Arial" pitchFamily="34" charset="0"/>
              </a:rPr>
              <a:t>In terms of section 2 of the Act, the term of the house is five years. The third session of the fifth house was reconstituted in August 2012. The current term of the house will lapse in August 2017</a:t>
            </a:r>
            <a:r>
              <a:rPr lang="en-ZA" sz="1800" dirty="0" smtClean="0">
                <a:latin typeface="Arial" pitchFamily="34" charset="0"/>
                <a:cs typeface="Arial" pitchFamily="34" charset="0"/>
              </a:rPr>
              <a:t>.</a:t>
            </a:r>
          </a:p>
          <a:p>
            <a:pPr algn="just"/>
            <a:endParaRPr lang="en-ZA" sz="1800" dirty="0">
              <a:latin typeface="Arial" pitchFamily="34" charset="0"/>
              <a:cs typeface="Arial" pitchFamily="34" charset="0"/>
            </a:endParaRPr>
          </a:p>
          <a:p>
            <a:pPr algn="just"/>
            <a:r>
              <a:rPr lang="en-ZA" sz="1800" dirty="0">
                <a:latin typeface="Arial" pitchFamily="34" charset="0"/>
                <a:cs typeface="Arial" pitchFamily="34" charset="0"/>
              </a:rPr>
              <a:t>In terms of the National House of Traditional Leaders Act, 2009 (Act 22 of 2009), (the Act), the National House of traditional leaders holds the ordinary meetings at least once in every quarter during the sitting of Parliament.  Special meetings are held at the administrative seat of the House at the place where the head office of the department is located. </a:t>
            </a:r>
            <a:endParaRPr lang="en-US" sz="1800" dirty="0">
              <a:latin typeface="Arial" pitchFamily="34" charset="0"/>
              <a:cs typeface="Arial" pitchFamily="34" charset="0"/>
            </a:endParaRPr>
          </a:p>
          <a:p>
            <a:pPr algn="just"/>
            <a:endParaRPr lang="en-US" sz="1800" dirty="0">
              <a:latin typeface="Arial" pitchFamily="34" charset="0"/>
              <a:cs typeface="Arial" pitchFamily="34" charset="0"/>
            </a:endParaRPr>
          </a:p>
          <a:p>
            <a:r>
              <a:rPr lang="en-ZA" sz="1800" dirty="0">
                <a:latin typeface="Arial" pitchFamily="34" charset="0"/>
                <a:cs typeface="Arial" pitchFamily="34" charset="0"/>
              </a:rPr>
              <a:t> </a:t>
            </a:r>
            <a:endParaRPr lang="en-US" sz="1800" dirty="0">
              <a:latin typeface="Arial" pitchFamily="34" charset="0"/>
              <a:cs typeface="Arial" pitchFamily="34" charset="0"/>
            </a:endParaRPr>
          </a:p>
          <a:p>
            <a:pPr marL="285750" indent="-285750">
              <a:spcBef>
                <a:spcPts val="575"/>
              </a:spcBef>
              <a:buClr>
                <a:schemeClr val="accent1"/>
              </a:buClr>
              <a:buSzPct val="85000"/>
              <a:buFontTx/>
              <a:buChar char="-"/>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4</a:t>
            </a:fld>
            <a:endParaRPr lang="en-US" dirty="0"/>
          </a:p>
        </p:txBody>
      </p:sp>
    </p:spTree>
    <p:extLst>
      <p:ext uri="{BB962C8B-B14F-4D97-AF65-F5344CB8AC3E}">
        <p14:creationId xmlns="" xmlns:p14="http://schemas.microsoft.com/office/powerpoint/2010/main" val="826866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357158" y="188913"/>
            <a:ext cx="8229600" cy="80486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79512" y="-171400"/>
            <a:ext cx="8749368" cy="7029400"/>
          </a:xfrm>
          <a:prstGeom prst="rect">
            <a:avLst/>
          </a:prstGeom>
          <a:noFill/>
          <a:ln w="9525">
            <a:noFill/>
            <a:miter lim="800000"/>
            <a:headEnd/>
            <a:tailEnd/>
          </a:ln>
        </p:spPr>
        <p:txBody>
          <a:bodyPr/>
          <a:lstStyle/>
          <a:p>
            <a:pPr>
              <a:spcBef>
                <a:spcPts val="575"/>
              </a:spcBef>
              <a:buClr>
                <a:schemeClr val="accent1"/>
              </a:buClr>
              <a:buSzPct val="85000"/>
            </a:pPr>
            <a:endParaRPr lang="en-US" sz="1800" dirty="0">
              <a:latin typeface="Arial" pitchFamily="34" charset="0"/>
              <a:cs typeface="Arial" pitchFamily="34" charset="0"/>
            </a:endParaRPr>
          </a:p>
          <a:p>
            <a:pPr>
              <a:spcBef>
                <a:spcPts val="575"/>
              </a:spcBef>
              <a:buClr>
                <a:schemeClr val="accent1"/>
              </a:buClr>
              <a:buSzPct val="85000"/>
            </a:pPr>
            <a:r>
              <a:rPr lang="en-US" sz="1800" b="1" dirty="0" smtClean="0">
                <a:latin typeface="Arial" pitchFamily="34" charset="0"/>
                <a:cs typeface="Arial" pitchFamily="34" charset="0"/>
              </a:rPr>
              <a:t>PARTNERSHIPS / STAKEHOLDERS / FRIENDS</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CONTRALESA</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Moral Regeneration Movement (MRM)</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South African Judicial Education Institute (SAJEI)</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South African National AIDS Council (SANAC)</a:t>
            </a:r>
          </a:p>
          <a:p>
            <a:pPr marL="285750" indent="-285750">
              <a:spcBef>
                <a:spcPts val="575"/>
              </a:spcBef>
              <a:buClr>
                <a:schemeClr val="accent1"/>
              </a:buClr>
              <a:buSzPct val="85000"/>
              <a:buFont typeface="Wingdings" panose="05000000000000000000" pitchFamily="2" charset="2"/>
              <a:buChar char="ü"/>
            </a:pPr>
            <a:r>
              <a:rPr lang="en-US" sz="1400" dirty="0" err="1" smtClean="0">
                <a:latin typeface="Arial" pitchFamily="34" charset="0"/>
                <a:cs typeface="Arial" pitchFamily="34" charset="0"/>
              </a:rPr>
              <a:t>PanSALB</a:t>
            </a:r>
            <a:endParaRPr lang="en-US" sz="1400" dirty="0" smtClean="0">
              <a:latin typeface="Arial" pitchFamily="34" charset="0"/>
              <a:cs typeface="Arial" pitchFamily="34" charset="0"/>
            </a:endParaRP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CRL Commission</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Commission on Traditional Leadership Disputes and Claims (CTLDC)</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National Heritage Council (NHC)</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South African Heritage Resource </a:t>
            </a:r>
            <a:r>
              <a:rPr lang="en-US" sz="1400" dirty="0" err="1" smtClean="0">
                <a:latin typeface="Arial" pitchFamily="34" charset="0"/>
                <a:cs typeface="Arial" pitchFamily="34" charset="0"/>
              </a:rPr>
              <a:t>Agence</a:t>
            </a:r>
            <a:r>
              <a:rPr lang="en-US" sz="1400" dirty="0" smtClean="0">
                <a:latin typeface="Arial" pitchFamily="34" charset="0"/>
                <a:cs typeface="Arial" pitchFamily="34" charset="0"/>
              </a:rPr>
              <a:t> (SAHRA)</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Freedom Park</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Government Departments</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National Khoisan Council (NKC)</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Commission on Gender Equality (CGE)</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Municipal Demarcation Board (MDB)</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Independent Electoral Commission</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SAFAIDS</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NICSA</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SATMA Awards</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Samsung Electronics South Africa</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SADC Houses (Botswana, Lesotho, Zimbabwe), Regional and International Royalty</a:t>
            </a:r>
          </a:p>
          <a:p>
            <a:pPr marL="285750" indent="-285750">
              <a:spcBef>
                <a:spcPts val="575"/>
              </a:spcBef>
              <a:buClr>
                <a:schemeClr val="accent1"/>
              </a:buClr>
              <a:buSzPct val="85000"/>
              <a:buFont typeface="Wingdings" panose="05000000000000000000" pitchFamily="2" charset="2"/>
              <a:buChar char="ü"/>
            </a:pPr>
            <a:r>
              <a:rPr lang="en-US" sz="1400" dirty="0" smtClean="0">
                <a:latin typeface="Arial" pitchFamily="34" charset="0"/>
                <a:cs typeface="Arial" pitchFamily="34" charset="0"/>
              </a:rPr>
              <a:t>Business, Churches and Others </a:t>
            </a:r>
          </a:p>
          <a:p>
            <a:pPr marL="285750" indent="-285750">
              <a:spcBef>
                <a:spcPts val="575"/>
              </a:spcBef>
              <a:buClr>
                <a:schemeClr val="accent1"/>
              </a:buClr>
              <a:buSzPct val="85000"/>
              <a:buFont typeface="Wingdings" panose="05000000000000000000" pitchFamily="2" charset="2"/>
              <a:buChar char="ü"/>
            </a:pPr>
            <a:endParaRPr lang="en-US" sz="1200" dirty="0" smtClean="0">
              <a:latin typeface="Arial" pitchFamily="34" charset="0"/>
              <a:cs typeface="Arial" pitchFamily="34" charset="0"/>
            </a:endParaRPr>
          </a:p>
          <a:p>
            <a:pPr marL="285750" indent="-285750">
              <a:spcBef>
                <a:spcPts val="575"/>
              </a:spcBef>
              <a:buClr>
                <a:schemeClr val="accent1"/>
              </a:buClr>
              <a:buSzPct val="85000"/>
              <a:buFont typeface="Wingdings" panose="05000000000000000000" pitchFamily="2" charset="2"/>
              <a:buChar char="ü"/>
            </a:pPr>
            <a:endParaRPr lang="en-US" sz="1200" dirty="0" smtClean="0">
              <a:latin typeface="Arial" pitchFamily="34" charset="0"/>
              <a:cs typeface="Arial" pitchFamily="34" charset="0"/>
            </a:endParaRPr>
          </a:p>
          <a:p>
            <a:pPr marL="285750" indent="-285750">
              <a:spcBef>
                <a:spcPts val="575"/>
              </a:spcBef>
              <a:buClr>
                <a:schemeClr val="accent1"/>
              </a:buClr>
              <a:buSzPct val="85000"/>
              <a:buFont typeface="Wingdings" panose="05000000000000000000" pitchFamily="2" charset="2"/>
              <a:buChar char="ü"/>
            </a:pPr>
            <a:endParaRPr lang="en-US" sz="1400" dirty="0" smtClean="0">
              <a:latin typeface="Arial" pitchFamily="34" charset="0"/>
              <a:cs typeface="Arial" pitchFamily="34" charset="0"/>
            </a:endParaRPr>
          </a:p>
          <a:p>
            <a:pPr marL="285750" indent="-285750">
              <a:spcBef>
                <a:spcPts val="575"/>
              </a:spcBef>
              <a:buClr>
                <a:schemeClr val="accent1"/>
              </a:buClr>
              <a:buSzPct val="85000"/>
              <a:buFont typeface="Wingdings" panose="05000000000000000000" pitchFamily="2" charset="2"/>
              <a:buChar char="ü"/>
            </a:pPr>
            <a:endParaRPr lang="en-US" sz="1800" b="1" dirty="0" smtClean="0">
              <a:latin typeface="Arial" pitchFamily="34" charset="0"/>
              <a:cs typeface="Arial" pitchFamily="34" charset="0"/>
            </a:endParaRPr>
          </a:p>
          <a:p>
            <a:pPr marL="285750" indent="-285750">
              <a:spcBef>
                <a:spcPts val="575"/>
              </a:spcBef>
              <a:buClr>
                <a:schemeClr val="accent1"/>
              </a:buClr>
              <a:buSzPct val="85000"/>
              <a:buFont typeface="Wingdings" panose="05000000000000000000" pitchFamily="2" charset="2"/>
              <a:buChar char="ü"/>
            </a:pPr>
            <a:endParaRPr lang="en-US" sz="1800" b="1"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5</a:t>
            </a:fld>
            <a:endParaRPr lang="en-US" dirty="0"/>
          </a:p>
        </p:txBody>
      </p:sp>
    </p:spTree>
    <p:extLst>
      <p:ext uri="{BB962C8B-B14F-4D97-AF65-F5344CB8AC3E}">
        <p14:creationId xmlns="" xmlns:p14="http://schemas.microsoft.com/office/powerpoint/2010/main" val="187624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357158" y="188913"/>
            <a:ext cx="8229600" cy="80486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0" y="0"/>
            <a:ext cx="9036496" cy="6669360"/>
          </a:xfrm>
          <a:prstGeom prst="rect">
            <a:avLst/>
          </a:prstGeom>
          <a:noFill/>
          <a:ln w="9525">
            <a:noFill/>
            <a:miter lim="800000"/>
            <a:headEnd/>
            <a:tailEnd/>
          </a:ln>
        </p:spPr>
        <p:txBody>
          <a:bodyPr/>
          <a:lstStyle/>
          <a:p>
            <a:pPr>
              <a:spcBef>
                <a:spcPts val="575"/>
              </a:spcBef>
              <a:buClr>
                <a:schemeClr val="accent1"/>
              </a:buClr>
              <a:buSzPct val="85000"/>
            </a:pPr>
            <a:endParaRPr lang="en-US" sz="1800" dirty="0">
              <a:latin typeface="Arial" pitchFamily="34" charset="0"/>
              <a:cs typeface="Arial" pitchFamily="34" charset="0"/>
            </a:endParaRPr>
          </a:p>
          <a:p>
            <a:pPr>
              <a:spcBef>
                <a:spcPts val="575"/>
              </a:spcBef>
              <a:buClr>
                <a:schemeClr val="accent1"/>
              </a:buClr>
              <a:buSzPct val="85000"/>
            </a:pPr>
            <a:r>
              <a:rPr lang="en-US" sz="1800" b="1" dirty="0" smtClean="0">
                <a:latin typeface="Arial" pitchFamily="34" charset="0"/>
                <a:cs typeface="Arial" pitchFamily="34" charset="0"/>
              </a:rPr>
              <a:t>FUNCTIONING OF THE NHTL</a:t>
            </a:r>
          </a:p>
          <a:p>
            <a:pPr>
              <a:spcBef>
                <a:spcPts val="575"/>
              </a:spcBef>
              <a:buClr>
                <a:schemeClr val="accent1"/>
              </a:buClr>
              <a:buSzPct val="85000"/>
            </a:pPr>
            <a:endParaRPr lang="en-US" sz="1800" b="1" dirty="0">
              <a:latin typeface="Arial" pitchFamily="34" charset="0"/>
              <a:cs typeface="Arial" pitchFamily="34" charset="0"/>
            </a:endParaRPr>
          </a:p>
          <a:p>
            <a:pPr algn="just">
              <a:spcBef>
                <a:spcPts val="575"/>
              </a:spcBef>
              <a:buClr>
                <a:schemeClr val="accent1"/>
              </a:buClr>
              <a:buSzPct val="85000"/>
            </a:pPr>
            <a:r>
              <a:rPr lang="en-US" sz="1800" dirty="0" smtClean="0">
                <a:latin typeface="Arial" pitchFamily="34" charset="0"/>
                <a:cs typeface="Arial" pitchFamily="34" charset="0"/>
              </a:rPr>
              <a:t>The National House of Traditional Leaders functions in terms of Sub-Committees, which are as follows:</a:t>
            </a: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r>
              <a:rPr lang="en-US" sz="1800" dirty="0" smtClean="0">
                <a:latin typeface="Arial" pitchFamily="34" charset="0"/>
                <a:cs typeface="Arial" pitchFamily="34" charset="0"/>
              </a:rPr>
              <a:t>The Executive Committee of the NHTL</a:t>
            </a:r>
          </a:p>
          <a:p>
            <a:pPr algn="just">
              <a:spcBef>
                <a:spcPts val="575"/>
              </a:spcBef>
              <a:buClr>
                <a:schemeClr val="accent1"/>
              </a:buClr>
              <a:buSzPct val="85000"/>
            </a:pPr>
            <a:r>
              <a:rPr lang="en-US" sz="1800" dirty="0" smtClean="0">
                <a:latin typeface="Arial" pitchFamily="34" charset="0"/>
                <a:cs typeface="Arial" pitchFamily="34" charset="0"/>
              </a:rPr>
              <a:t>Planning and Cooperative Governance committee</a:t>
            </a:r>
          </a:p>
          <a:p>
            <a:pPr algn="just">
              <a:spcBef>
                <a:spcPts val="575"/>
              </a:spcBef>
              <a:buClr>
                <a:schemeClr val="accent1"/>
              </a:buClr>
              <a:buSzPct val="85000"/>
            </a:pPr>
            <a:r>
              <a:rPr lang="en-US" sz="1800" dirty="0" smtClean="0">
                <a:latin typeface="Arial" pitchFamily="34" charset="0"/>
                <a:cs typeface="Arial" pitchFamily="34" charset="0"/>
              </a:rPr>
              <a:t>Justice, crime prevention and security committee</a:t>
            </a:r>
          </a:p>
          <a:p>
            <a:pPr algn="just">
              <a:spcBef>
                <a:spcPts val="575"/>
              </a:spcBef>
              <a:buClr>
                <a:schemeClr val="accent1"/>
              </a:buClr>
              <a:buSzPct val="85000"/>
            </a:pPr>
            <a:r>
              <a:rPr lang="en-US" sz="1800" dirty="0" smtClean="0">
                <a:latin typeface="Arial" pitchFamily="34" charset="0"/>
                <a:cs typeface="Arial" pitchFamily="34" charset="0"/>
              </a:rPr>
              <a:t>Gender, Youth and People with Disabilities committee</a:t>
            </a:r>
          </a:p>
          <a:p>
            <a:pPr algn="just">
              <a:spcBef>
                <a:spcPts val="575"/>
              </a:spcBef>
              <a:buClr>
                <a:schemeClr val="accent1"/>
              </a:buClr>
              <a:buSzPct val="85000"/>
            </a:pPr>
            <a:r>
              <a:rPr lang="en-US" sz="1800" dirty="0" smtClean="0">
                <a:latin typeface="Arial" pitchFamily="34" charset="0"/>
                <a:cs typeface="Arial" pitchFamily="34" charset="0"/>
              </a:rPr>
              <a:t>Land, agriculture, rural development and tourism committee</a:t>
            </a:r>
          </a:p>
          <a:p>
            <a:pPr algn="just">
              <a:spcBef>
                <a:spcPts val="575"/>
              </a:spcBef>
              <a:buClr>
                <a:schemeClr val="accent1"/>
              </a:buClr>
              <a:buSzPct val="85000"/>
            </a:pPr>
            <a:r>
              <a:rPr lang="en-US" sz="1800" dirty="0" smtClean="0">
                <a:latin typeface="Arial" pitchFamily="34" charset="0"/>
                <a:cs typeface="Arial" pitchFamily="34" charset="0"/>
              </a:rPr>
              <a:t>Social Development committee</a:t>
            </a:r>
          </a:p>
          <a:p>
            <a:pPr algn="just">
              <a:spcBef>
                <a:spcPts val="575"/>
              </a:spcBef>
              <a:buClr>
                <a:schemeClr val="accent1"/>
              </a:buClr>
              <a:buSzPct val="85000"/>
            </a:pPr>
            <a:r>
              <a:rPr lang="en-US" sz="1800" dirty="0" smtClean="0">
                <a:latin typeface="Arial" pitchFamily="34" charset="0"/>
                <a:cs typeface="Arial" pitchFamily="34" charset="0"/>
              </a:rPr>
              <a:t>Heritage and culture committee</a:t>
            </a:r>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r>
              <a:rPr lang="en-US" sz="1800" dirty="0" smtClean="0">
                <a:latin typeface="Arial" pitchFamily="34" charset="0"/>
                <a:cs typeface="Arial" pitchFamily="34" charset="0"/>
              </a:rPr>
              <a:t>Chairpersons Forum and Secretaries Forum</a:t>
            </a:r>
          </a:p>
          <a:p>
            <a:pPr algn="just">
              <a:spcBef>
                <a:spcPts val="575"/>
              </a:spcBef>
              <a:buClr>
                <a:schemeClr val="accent1"/>
              </a:buClr>
              <a:buSzPct val="85000"/>
            </a:pPr>
            <a:r>
              <a:rPr lang="en-US" sz="1800" dirty="0" smtClean="0">
                <a:latin typeface="Arial" pitchFamily="34" charset="0"/>
                <a:cs typeface="Arial" pitchFamily="34" charset="0"/>
              </a:rPr>
              <a:t>Coalition</a:t>
            </a:r>
          </a:p>
          <a:p>
            <a:pPr algn="just">
              <a:spcBef>
                <a:spcPts val="575"/>
              </a:spcBef>
              <a:buClr>
                <a:schemeClr val="accent1"/>
              </a:buClr>
              <a:buSzPct val="85000"/>
            </a:pPr>
            <a:r>
              <a:rPr lang="en-US" sz="1800" dirty="0" smtClean="0">
                <a:latin typeface="Arial" pitchFamily="34" charset="0"/>
                <a:cs typeface="Arial" pitchFamily="34" charset="0"/>
              </a:rPr>
              <a:t>Other structures of the NHTL (Executive </a:t>
            </a:r>
            <a:r>
              <a:rPr lang="en-US" sz="1800" dirty="0" err="1" smtClean="0">
                <a:latin typeface="Arial" pitchFamily="34" charset="0"/>
                <a:cs typeface="Arial" pitchFamily="34" charset="0"/>
              </a:rPr>
              <a:t>Lekgotla</a:t>
            </a:r>
            <a:r>
              <a:rPr lang="en-US" sz="1800" dirty="0" smtClean="0">
                <a:latin typeface="Arial" pitchFamily="34" charset="0"/>
                <a:cs typeface="Arial" pitchFamily="34" charset="0"/>
              </a:rPr>
              <a:t>, Annual Conference of Traditional Leaders, Summits, and Special Task Teams)</a:t>
            </a:r>
            <a:endParaRPr lang="en-US" sz="1800" dirty="0">
              <a:latin typeface="Arial" pitchFamily="34" charset="0"/>
              <a:cs typeface="Arial" pitchFamily="34" charset="0"/>
            </a:endParaRPr>
          </a:p>
          <a:p>
            <a:pPr algn="just">
              <a:spcBef>
                <a:spcPts val="575"/>
              </a:spcBef>
              <a:buClr>
                <a:schemeClr val="accent1"/>
              </a:buClr>
              <a:buSzPct val="85000"/>
            </a:pPr>
            <a:endParaRPr lang="en-US" sz="1800" dirty="0">
              <a:latin typeface="Arial" pitchFamily="34" charset="0"/>
              <a:cs typeface="Arial" pitchFamily="34" charset="0"/>
            </a:endParaRPr>
          </a:p>
          <a:p>
            <a:pPr>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6</a:t>
            </a:fld>
            <a:endParaRPr lang="en-US" dirty="0"/>
          </a:p>
        </p:txBody>
      </p:sp>
    </p:spTree>
    <p:extLst>
      <p:ext uri="{BB962C8B-B14F-4D97-AF65-F5344CB8AC3E}">
        <p14:creationId xmlns="" xmlns:p14="http://schemas.microsoft.com/office/powerpoint/2010/main" val="500164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251520" y="180976"/>
            <a:ext cx="8712968" cy="7967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0" y="0"/>
            <a:ext cx="9108504" cy="6858000"/>
          </a:xfrm>
          <a:prstGeom prst="rect">
            <a:avLst/>
          </a:prstGeom>
          <a:noFill/>
          <a:ln w="9525">
            <a:noFill/>
            <a:miter lim="800000"/>
            <a:headEnd/>
            <a:tailEnd/>
          </a:ln>
        </p:spPr>
        <p:txBody>
          <a:bodyPr/>
          <a:lstStyle/>
          <a:p>
            <a:pPr algn="ctr">
              <a:spcBef>
                <a:spcPts val="575"/>
              </a:spcBef>
              <a:buClr>
                <a:schemeClr val="accent1"/>
              </a:buClr>
              <a:buSzPct val="85000"/>
            </a:pPr>
            <a:r>
              <a:rPr lang="en-US" sz="1800" b="1" dirty="0" smtClean="0">
                <a:latin typeface="Arial" pitchFamily="34" charset="0"/>
                <a:cs typeface="Arial" pitchFamily="34" charset="0"/>
              </a:rPr>
              <a:t>PERSPECTIVE OF THE NHTL ON ECONOMIC TRANSFORMATION POLICIES</a:t>
            </a:r>
          </a:p>
          <a:p>
            <a:pPr lvl="0"/>
            <a:endParaRPr lang="en-US" sz="1800" dirty="0" smtClean="0"/>
          </a:p>
          <a:p>
            <a:pPr algn="just"/>
            <a:r>
              <a:rPr lang="en-US" sz="1800" dirty="0" smtClean="0">
                <a:latin typeface="Arial" pitchFamily="34" charset="0"/>
                <a:cs typeface="Arial" pitchFamily="34" charset="0"/>
              </a:rPr>
              <a:t>Led by the Executive Committee, the land</a:t>
            </a:r>
            <a:r>
              <a:rPr lang="en-US" sz="1800" dirty="0">
                <a:latin typeface="Arial" pitchFamily="34" charset="0"/>
                <a:cs typeface="Arial" pitchFamily="34" charset="0"/>
              </a:rPr>
              <a:t>, </a:t>
            </a:r>
            <a:r>
              <a:rPr lang="en-US" sz="1800" dirty="0" smtClean="0">
                <a:latin typeface="Arial" pitchFamily="34" charset="0"/>
                <a:cs typeface="Arial" pitchFamily="34" charset="0"/>
              </a:rPr>
              <a:t>rural </a:t>
            </a:r>
            <a:r>
              <a:rPr lang="en-US" sz="1800" dirty="0">
                <a:latin typeface="Arial" pitchFamily="34" charset="0"/>
                <a:cs typeface="Arial" pitchFamily="34" charset="0"/>
              </a:rPr>
              <a:t>development and tourism </a:t>
            </a:r>
            <a:r>
              <a:rPr lang="en-US" sz="1800" dirty="0" smtClean="0">
                <a:latin typeface="Arial" pitchFamily="34" charset="0"/>
                <a:cs typeface="Arial" pitchFamily="34" charset="0"/>
              </a:rPr>
              <a:t>sub-committee as well as the social development committee are spearheading economic transformation related matters of the National House. The position of the NHTL on Economic Transformation Policies is as follows:</a:t>
            </a:r>
          </a:p>
          <a:p>
            <a:endParaRPr lang="en-US" sz="1800" dirty="0">
              <a:latin typeface="Arial" pitchFamily="34" charset="0"/>
              <a:cs typeface="Arial" pitchFamily="34" charset="0"/>
            </a:endParaRPr>
          </a:p>
          <a:p>
            <a:pPr algn="just"/>
            <a:r>
              <a:rPr lang="en-US" sz="1800" dirty="0" smtClean="0">
                <a:latin typeface="Arial" pitchFamily="34" charset="0"/>
                <a:cs typeface="Arial" pitchFamily="34" charset="0"/>
              </a:rPr>
              <a:t>The NHTL primary objective is to shape </a:t>
            </a:r>
            <a:r>
              <a:rPr lang="en-US" sz="1800" dirty="0">
                <a:latin typeface="Arial" pitchFamily="34" charset="0"/>
                <a:cs typeface="Arial" pitchFamily="34" charset="0"/>
              </a:rPr>
              <a:t>Parliamentary Bills and </a:t>
            </a:r>
            <a:r>
              <a:rPr lang="en-US" sz="1800" dirty="0" smtClean="0">
                <a:latin typeface="Arial" pitchFamily="34" charset="0"/>
                <a:cs typeface="Arial" pitchFamily="34" charset="0"/>
              </a:rPr>
              <a:t>other </a:t>
            </a:r>
            <a:r>
              <a:rPr lang="en-US" sz="1800" dirty="0">
                <a:latin typeface="Arial" pitchFamily="34" charset="0"/>
                <a:cs typeface="Arial" pitchFamily="34" charset="0"/>
              </a:rPr>
              <a:t>policies that have a bearing on </a:t>
            </a:r>
            <a:r>
              <a:rPr lang="en-US" sz="1800" dirty="0" smtClean="0">
                <a:latin typeface="Arial" pitchFamily="34" charset="0"/>
                <a:cs typeface="Arial" pitchFamily="34" charset="0"/>
              </a:rPr>
              <a:t>amongst others, land </a:t>
            </a:r>
            <a:r>
              <a:rPr lang="en-US" sz="1800" dirty="0">
                <a:latin typeface="Arial" pitchFamily="34" charset="0"/>
                <a:cs typeface="Arial" pitchFamily="34" charset="0"/>
              </a:rPr>
              <a:t>and agriculture, disaster management, rural economic development, restitution of land, nature conservation and environmental </a:t>
            </a:r>
            <a:r>
              <a:rPr lang="en-US" sz="1800" dirty="0" smtClean="0">
                <a:latin typeface="Arial" pitchFamily="34" charset="0"/>
                <a:cs typeface="Arial" pitchFamily="34" charset="0"/>
              </a:rPr>
              <a:t>affairs. The House specifically addresses the following: </a:t>
            </a:r>
            <a:endParaRPr lang="en-US" sz="1800" dirty="0">
              <a:latin typeface="Arial" pitchFamily="34" charset="0"/>
              <a:cs typeface="Arial" pitchFamily="34" charset="0"/>
            </a:endParaRPr>
          </a:p>
          <a:p>
            <a:pPr lvl="0"/>
            <a:endParaRPr lang="en-US" sz="1800" dirty="0"/>
          </a:p>
          <a:p>
            <a:pPr marL="285750" lvl="0" indent="-285750">
              <a:buFont typeface="Arial" panose="020B0604020202020204" pitchFamily="34" charset="0"/>
              <a:buChar char="•"/>
            </a:pPr>
            <a:r>
              <a:rPr lang="en-US" sz="1800" dirty="0">
                <a:latin typeface="Arial" pitchFamily="34" charset="0"/>
                <a:cs typeface="Arial" pitchFamily="34" charset="0"/>
              </a:rPr>
              <a:t>Identify and act on socio-economic issues of traditional communities in conjunction </a:t>
            </a:r>
            <a:r>
              <a:rPr lang="en-US" sz="1800" dirty="0" smtClean="0">
                <a:latin typeface="Arial" pitchFamily="34" charset="0"/>
                <a:cs typeface="Arial" pitchFamily="34" charset="0"/>
              </a:rPr>
              <a:t>with </a:t>
            </a:r>
            <a:r>
              <a:rPr lang="en-US" sz="1800" dirty="0">
                <a:latin typeface="Arial" pitchFamily="34" charset="0"/>
                <a:cs typeface="Arial" pitchFamily="34" charset="0"/>
              </a:rPr>
              <a:t>Houses of traditional leaders.</a:t>
            </a:r>
          </a:p>
          <a:p>
            <a:pPr marL="285750" lvl="0" indent="-285750">
              <a:buFont typeface="Arial" panose="020B0604020202020204" pitchFamily="34" charset="0"/>
              <a:buChar char="•"/>
            </a:pPr>
            <a:r>
              <a:rPr lang="en-US" sz="1800" dirty="0">
                <a:latin typeface="Arial" pitchFamily="34" charset="0"/>
                <a:cs typeface="Arial" pitchFamily="34" charset="0"/>
              </a:rPr>
              <a:t>Contribute to the social </a:t>
            </a:r>
            <a:r>
              <a:rPr lang="en-US" sz="1800" dirty="0" err="1">
                <a:latin typeface="Arial" pitchFamily="34" charset="0"/>
                <a:cs typeface="Arial" pitchFamily="34" charset="0"/>
              </a:rPr>
              <a:t>upliftment</a:t>
            </a:r>
            <a:r>
              <a:rPr lang="en-US" sz="1800" dirty="0">
                <a:latin typeface="Arial" pitchFamily="34" charset="0"/>
                <a:cs typeface="Arial" pitchFamily="34" charset="0"/>
              </a:rPr>
              <a:t> of the traditional communities by playing a major role in initiating, assisting and participating in rural projects.</a:t>
            </a:r>
          </a:p>
          <a:p>
            <a:pPr marL="285750" lvl="0" indent="-285750">
              <a:buFont typeface="Arial" panose="020B0604020202020204" pitchFamily="34" charset="0"/>
              <a:buChar char="•"/>
            </a:pPr>
            <a:r>
              <a:rPr lang="en-US" sz="1800" dirty="0">
                <a:latin typeface="Arial" pitchFamily="34" charset="0"/>
                <a:cs typeface="Arial" pitchFamily="34" charset="0"/>
              </a:rPr>
              <a:t>Liaise with Government and other organizations in fighting rural poverty.</a:t>
            </a:r>
          </a:p>
          <a:p>
            <a:pPr marL="285750" lvl="0" indent="-285750">
              <a:buFont typeface="Arial" panose="020B0604020202020204" pitchFamily="34" charset="0"/>
              <a:buChar char="•"/>
            </a:pPr>
            <a:r>
              <a:rPr lang="en-US" sz="1800" dirty="0" smtClean="0">
                <a:latin typeface="Arial" pitchFamily="34" charset="0"/>
                <a:cs typeface="Arial" pitchFamily="34" charset="0"/>
              </a:rPr>
              <a:t>Ensure </a:t>
            </a:r>
            <a:r>
              <a:rPr lang="en-US" sz="1800" dirty="0">
                <a:latin typeface="Arial" pitchFamily="34" charset="0"/>
                <a:cs typeface="Arial" pitchFamily="34" charset="0"/>
              </a:rPr>
              <a:t>that job opportunities are created for traditional communities;</a:t>
            </a:r>
          </a:p>
          <a:p>
            <a:pPr marL="285750" lvl="0" indent="-285750">
              <a:buFont typeface="Arial" panose="020B0604020202020204" pitchFamily="34" charset="0"/>
              <a:buChar char="•"/>
            </a:pPr>
            <a:r>
              <a:rPr lang="en-US" sz="1800" dirty="0" smtClean="0">
                <a:latin typeface="Arial" pitchFamily="34" charset="0"/>
                <a:cs typeface="Arial" pitchFamily="34" charset="0"/>
              </a:rPr>
              <a:t>Ensure </a:t>
            </a:r>
            <a:r>
              <a:rPr lang="en-US" sz="1800" dirty="0">
                <a:latin typeface="Arial" pitchFamily="34" charset="0"/>
                <a:cs typeface="Arial" pitchFamily="34" charset="0"/>
              </a:rPr>
              <a:t>that traditional communities receive infrastructure development including Low and Medium cost Housing</a:t>
            </a:r>
          </a:p>
          <a:p>
            <a:pPr marL="285750" lvl="0" indent="-285750">
              <a:buFont typeface="Arial" panose="020B0604020202020204" pitchFamily="34" charset="0"/>
              <a:buChar char="•"/>
            </a:pPr>
            <a:r>
              <a:rPr lang="en-US" sz="1800" dirty="0">
                <a:latin typeface="Arial" pitchFamily="34" charset="0"/>
                <a:cs typeface="Arial" pitchFamily="34" charset="0"/>
              </a:rPr>
              <a:t>ensure that Local Economic Development, planning and other processes are inclusive of traditional </a:t>
            </a:r>
            <a:r>
              <a:rPr lang="en-US" sz="1800" dirty="0" smtClean="0">
                <a:latin typeface="Arial" pitchFamily="34" charset="0"/>
                <a:cs typeface="Arial" pitchFamily="34" charset="0"/>
              </a:rPr>
              <a:t>leadership</a:t>
            </a:r>
          </a:p>
          <a:p>
            <a:pPr marL="285750" lvl="0" indent="-285750">
              <a:buFont typeface="Arial" panose="020B0604020202020204" pitchFamily="34" charset="0"/>
              <a:buChar char="•"/>
            </a:pPr>
            <a:r>
              <a:rPr lang="en-US" sz="1800" dirty="0" smtClean="0">
                <a:latin typeface="Arial" pitchFamily="34" charset="0"/>
                <a:cs typeface="Arial" pitchFamily="34" charset="0"/>
              </a:rPr>
              <a:t>Partner with Government Departments in line with the Traditional Leadership and Governance Framework Act of 2003. </a:t>
            </a:r>
            <a:endParaRPr lang="en-US" sz="1800" dirty="0">
              <a:latin typeface="Arial" pitchFamily="34" charset="0"/>
              <a:cs typeface="Arial" pitchFamily="34" charset="0"/>
            </a:endParaRPr>
          </a:p>
          <a:p>
            <a:pPr>
              <a:spcBef>
                <a:spcPts val="575"/>
              </a:spcBef>
              <a:buClr>
                <a:schemeClr val="accent1"/>
              </a:buClr>
              <a:buSzPct val="85000"/>
            </a:pPr>
            <a:endParaRPr lang="en-US" sz="1800" b="1" dirty="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7</a:t>
            </a:fld>
            <a:endParaRPr lang="en-US" dirty="0"/>
          </a:p>
        </p:txBody>
      </p:sp>
    </p:spTree>
    <p:extLst>
      <p:ext uri="{BB962C8B-B14F-4D97-AF65-F5344CB8AC3E}">
        <p14:creationId xmlns="" xmlns:p14="http://schemas.microsoft.com/office/powerpoint/2010/main" val="1149642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251520" y="180976"/>
            <a:ext cx="8712968" cy="7967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07504" y="180976"/>
            <a:ext cx="8856984" cy="6488384"/>
          </a:xfrm>
          <a:prstGeom prst="rect">
            <a:avLst/>
          </a:prstGeom>
          <a:noFill/>
          <a:ln w="9525">
            <a:noFill/>
            <a:miter lim="800000"/>
            <a:headEnd/>
            <a:tailEnd/>
          </a:ln>
        </p:spPr>
        <p:txBody>
          <a:bodyPr/>
          <a:lstStyle/>
          <a:p>
            <a:pPr algn="just">
              <a:spcBef>
                <a:spcPts val="575"/>
              </a:spcBef>
              <a:buClr>
                <a:schemeClr val="accent1"/>
              </a:buClr>
              <a:buSzPct val="85000"/>
            </a:pPr>
            <a:r>
              <a:rPr lang="en-US" sz="1800" b="1" dirty="0" smtClean="0">
                <a:latin typeface="Arial" pitchFamily="34" charset="0"/>
                <a:cs typeface="Arial" pitchFamily="34" charset="0"/>
              </a:rPr>
              <a:t>SUPPORT OR ASSISTANCE FROM TRADITIONAL LEADERSHIP / SPECIFIC CONTRIBUTIONS</a:t>
            </a:r>
          </a:p>
          <a:p>
            <a:pPr algn="just">
              <a:spcBef>
                <a:spcPts val="575"/>
              </a:spcBef>
              <a:buClr>
                <a:schemeClr val="accent1"/>
              </a:buClr>
              <a:buSzPct val="85000"/>
            </a:pPr>
            <a:endParaRPr lang="en-US" sz="1800" b="1" dirty="0" smtClean="0">
              <a:latin typeface="Arial" pitchFamily="34" charset="0"/>
              <a:cs typeface="Arial" pitchFamily="34" charset="0"/>
            </a:endParaRPr>
          </a:p>
          <a:p>
            <a:pPr algn="just">
              <a:spcBef>
                <a:spcPts val="575"/>
              </a:spcBef>
              <a:buClr>
                <a:schemeClr val="accent1"/>
              </a:buClr>
              <a:buSzPct val="85000"/>
            </a:pPr>
            <a:r>
              <a:rPr lang="en-US" sz="1600" b="1" dirty="0" smtClean="0">
                <a:latin typeface="Arial" pitchFamily="34" charset="0"/>
                <a:cs typeface="Arial" pitchFamily="34" charset="0"/>
              </a:rPr>
              <a:t>Basic Principles</a:t>
            </a:r>
            <a:endParaRPr lang="en-US" sz="1600" b="1" dirty="0">
              <a:latin typeface="Arial" pitchFamily="34" charset="0"/>
              <a:cs typeface="Arial" pitchFamily="34" charset="0"/>
            </a:endParaRPr>
          </a:p>
          <a:p>
            <a:pPr marL="285750" indent="-285750" algn="just">
              <a:spcBef>
                <a:spcPts val="575"/>
              </a:spcBef>
              <a:buClr>
                <a:schemeClr val="accent1"/>
              </a:buClr>
              <a:buSzPct val="85000"/>
              <a:buFont typeface="Arial" panose="020B0604020202020204" pitchFamily="34" charset="0"/>
              <a:buChar char="•"/>
            </a:pPr>
            <a:r>
              <a:rPr lang="en-US" sz="1600" dirty="0" smtClean="0">
                <a:latin typeface="Arial" pitchFamily="34" charset="0"/>
                <a:cs typeface="Arial" pitchFamily="34" charset="0"/>
              </a:rPr>
              <a:t>The allocation of land to SMMEs and Cooperatives should be done within the confines of the law. </a:t>
            </a:r>
          </a:p>
          <a:p>
            <a:pPr marL="285750" indent="-285750" algn="just">
              <a:spcBef>
                <a:spcPts val="575"/>
              </a:spcBef>
              <a:buClr>
                <a:schemeClr val="accent1"/>
              </a:buClr>
              <a:buSzPct val="85000"/>
              <a:buFont typeface="Arial" panose="020B0604020202020204" pitchFamily="34" charset="0"/>
              <a:buChar char="•"/>
            </a:pPr>
            <a:r>
              <a:rPr lang="en-US" sz="1600" dirty="0" smtClean="0">
                <a:latin typeface="Arial" pitchFamily="34" charset="0"/>
                <a:cs typeface="Arial" pitchFamily="34" charset="0"/>
              </a:rPr>
              <a:t>The principles of mutual respect should apply in the sense that consultation with the institution and all other affected parties should take place from the onset. </a:t>
            </a:r>
          </a:p>
          <a:p>
            <a:pPr marL="285750" indent="-285750" algn="just">
              <a:spcBef>
                <a:spcPts val="575"/>
              </a:spcBef>
              <a:buClr>
                <a:schemeClr val="accent1"/>
              </a:buClr>
              <a:buSzPct val="85000"/>
              <a:buFont typeface="Arial" panose="020B0604020202020204" pitchFamily="34" charset="0"/>
              <a:buChar char="•"/>
            </a:pPr>
            <a:r>
              <a:rPr lang="en-US" sz="1600" dirty="0" smtClean="0">
                <a:latin typeface="Arial" pitchFamily="34" charset="0"/>
                <a:cs typeface="Arial" pitchFamily="34" charset="0"/>
              </a:rPr>
              <a:t>Traditional Leaders have been allocating land for development projects, small scale farming in order to assist SMMEs and Cooperatives.</a:t>
            </a:r>
          </a:p>
          <a:p>
            <a:pPr marL="285750" indent="-285750" algn="just">
              <a:spcBef>
                <a:spcPts val="575"/>
              </a:spcBef>
              <a:buClr>
                <a:schemeClr val="accent1"/>
              </a:buClr>
              <a:buSzPct val="85000"/>
              <a:buFont typeface="Arial" panose="020B0604020202020204" pitchFamily="34" charset="0"/>
              <a:buChar char="•"/>
            </a:pPr>
            <a:r>
              <a:rPr lang="en-US" sz="1600" dirty="0" smtClean="0">
                <a:latin typeface="Arial" pitchFamily="34" charset="0"/>
                <a:cs typeface="Arial" pitchFamily="34" charset="0"/>
              </a:rPr>
              <a:t>Many of the existing cooperatives are found in areas of traditional leadership. </a:t>
            </a:r>
          </a:p>
          <a:p>
            <a:pPr marL="285750" indent="-285750" algn="just">
              <a:spcBef>
                <a:spcPts val="575"/>
              </a:spcBef>
              <a:buClr>
                <a:schemeClr val="accent1"/>
              </a:buClr>
              <a:buSzPct val="85000"/>
              <a:buFont typeface="Arial" panose="020B0604020202020204" pitchFamily="34" charset="0"/>
              <a:buChar char="•"/>
            </a:pPr>
            <a:r>
              <a:rPr lang="en-US" sz="1600" dirty="0" smtClean="0">
                <a:latin typeface="Arial" pitchFamily="34" charset="0"/>
                <a:cs typeface="Arial" pitchFamily="34" charset="0"/>
              </a:rPr>
              <a:t>The issue of sustainability for SMMEs and Cooperatives is the main challenge rather than land allocation</a:t>
            </a:r>
          </a:p>
          <a:p>
            <a:pPr marL="285750" indent="-285750" algn="just">
              <a:spcBef>
                <a:spcPts val="575"/>
              </a:spcBef>
              <a:buClr>
                <a:schemeClr val="accent1"/>
              </a:buClr>
              <a:buSzPct val="85000"/>
              <a:buFont typeface="Arial" panose="020B0604020202020204" pitchFamily="34" charset="0"/>
              <a:buChar char="•"/>
            </a:pPr>
            <a:r>
              <a:rPr lang="en-US" sz="1600" dirty="0" smtClean="0">
                <a:latin typeface="Arial" pitchFamily="34" charset="0"/>
                <a:cs typeface="Arial" pitchFamily="34" charset="0"/>
              </a:rPr>
              <a:t>Land allocation for SMMEs and Cooperatives is done through application for land use.</a:t>
            </a:r>
          </a:p>
          <a:p>
            <a:pPr marL="285750" indent="-285750" algn="just">
              <a:spcBef>
                <a:spcPts val="575"/>
              </a:spcBef>
              <a:buClr>
                <a:schemeClr val="accent1"/>
              </a:buClr>
              <a:buSzPct val="85000"/>
              <a:buFont typeface="Arial" panose="020B0604020202020204" pitchFamily="34" charset="0"/>
              <a:buChar char="•"/>
            </a:pPr>
            <a:endParaRPr lang="en-US" sz="1600" dirty="0">
              <a:latin typeface="Arial" pitchFamily="34" charset="0"/>
              <a:cs typeface="Arial" pitchFamily="34" charset="0"/>
            </a:endParaRPr>
          </a:p>
          <a:p>
            <a:pPr algn="just">
              <a:spcBef>
                <a:spcPts val="575"/>
              </a:spcBef>
              <a:buClr>
                <a:schemeClr val="accent1"/>
              </a:buClr>
              <a:buSzPct val="85000"/>
            </a:pPr>
            <a:r>
              <a:rPr lang="en-US" sz="1600" b="1" dirty="0" smtClean="0">
                <a:latin typeface="Arial" pitchFamily="34" charset="0"/>
                <a:cs typeface="Arial" pitchFamily="34" charset="0"/>
              </a:rPr>
              <a:t>Milestones</a:t>
            </a:r>
          </a:p>
          <a:p>
            <a:pPr algn="just">
              <a:spcBef>
                <a:spcPts val="575"/>
              </a:spcBef>
              <a:buClr>
                <a:schemeClr val="accent1"/>
              </a:buClr>
              <a:buSzPct val="85000"/>
            </a:pPr>
            <a:endParaRPr lang="en-ZA" sz="1600" dirty="0" smtClean="0">
              <a:latin typeface="Arial" pitchFamily="34" charset="0"/>
              <a:cs typeface="Arial" pitchFamily="34" charset="0"/>
            </a:endParaRPr>
          </a:p>
          <a:p>
            <a:pPr algn="just">
              <a:spcBef>
                <a:spcPts val="575"/>
              </a:spcBef>
              <a:buClr>
                <a:schemeClr val="accent1"/>
              </a:buClr>
              <a:buSzPct val="85000"/>
            </a:pPr>
            <a:r>
              <a:rPr lang="en-ZA" sz="1600" dirty="0" err="1" smtClean="0">
                <a:latin typeface="Arial" pitchFamily="34" charset="0"/>
                <a:cs typeface="Arial" pitchFamily="34" charset="0"/>
              </a:rPr>
              <a:t>Masibuyele</a:t>
            </a:r>
            <a:r>
              <a:rPr lang="en-ZA" sz="1600" dirty="0" smtClean="0">
                <a:latin typeface="Arial" pitchFamily="34" charset="0"/>
                <a:cs typeface="Arial" pitchFamily="34" charset="0"/>
              </a:rPr>
              <a:t> </a:t>
            </a:r>
            <a:r>
              <a:rPr lang="en-ZA" sz="1600" dirty="0" err="1" smtClean="0">
                <a:latin typeface="Arial" pitchFamily="34" charset="0"/>
                <a:cs typeface="Arial" pitchFamily="34" charset="0"/>
              </a:rPr>
              <a:t>emasimini</a:t>
            </a:r>
            <a:r>
              <a:rPr lang="en-ZA" sz="1600" dirty="0">
                <a:latin typeface="Arial" pitchFamily="34" charset="0"/>
                <a:cs typeface="Arial" pitchFamily="34" charset="0"/>
              </a:rPr>
              <a:t>, </a:t>
            </a:r>
            <a:r>
              <a:rPr lang="en-ZA" sz="1600" dirty="0" err="1">
                <a:latin typeface="Arial" pitchFamily="34" charset="0"/>
                <a:cs typeface="Arial" pitchFamily="34" charset="0"/>
              </a:rPr>
              <a:t>FetsaTlala</a:t>
            </a:r>
            <a:r>
              <a:rPr lang="en-ZA" sz="1600" dirty="0">
                <a:latin typeface="Arial" pitchFamily="34" charset="0"/>
                <a:cs typeface="Arial" pitchFamily="34" charset="0"/>
              </a:rPr>
              <a:t>, </a:t>
            </a:r>
            <a:r>
              <a:rPr lang="en-ZA" sz="1600" dirty="0" err="1">
                <a:latin typeface="Arial" pitchFamily="34" charset="0"/>
                <a:cs typeface="Arial" pitchFamily="34" charset="0"/>
              </a:rPr>
              <a:t>Letsema</a:t>
            </a:r>
            <a:r>
              <a:rPr lang="en-ZA" sz="1600" dirty="0">
                <a:latin typeface="Arial" pitchFamily="34" charset="0"/>
                <a:cs typeface="Arial" pitchFamily="34" charset="0"/>
              </a:rPr>
              <a:t> and other relevant programs aimed at developing the rural communities and turning small scale farmers into commercial farmers so as to create sustainable </a:t>
            </a:r>
            <a:r>
              <a:rPr lang="en-ZA" sz="1600" dirty="0" smtClean="0">
                <a:latin typeface="Arial" pitchFamily="34" charset="0"/>
                <a:cs typeface="Arial" pitchFamily="34" charset="0"/>
              </a:rPr>
              <a:t>development in agriculture are some of the examples of projects realised through the participation and leadership of Traditional Leaders. </a:t>
            </a:r>
            <a:endParaRPr lang="en-US" sz="1600" dirty="0">
              <a:latin typeface="Arial" pitchFamily="34" charset="0"/>
              <a:cs typeface="Arial" pitchFamily="34" charset="0"/>
            </a:endParaRPr>
          </a:p>
          <a:p>
            <a:pPr algn="just">
              <a:spcBef>
                <a:spcPts val="575"/>
              </a:spcBef>
              <a:buClr>
                <a:schemeClr val="accent1"/>
              </a:buClr>
              <a:buSzPct val="85000"/>
            </a:pPr>
            <a:endParaRPr lang="en-US" sz="1800" b="1"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8</a:t>
            </a:fld>
            <a:endParaRPr lang="en-US" dirty="0"/>
          </a:p>
        </p:txBody>
      </p:sp>
    </p:spTree>
    <p:extLst>
      <p:ext uri="{BB962C8B-B14F-4D97-AF65-F5344CB8AC3E}">
        <p14:creationId xmlns="" xmlns:p14="http://schemas.microsoft.com/office/powerpoint/2010/main" val="90435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9"/>
          <p:cNvSpPr>
            <a:spLocks noChangeArrowheads="1"/>
          </p:cNvSpPr>
          <p:nvPr/>
        </p:nvSpPr>
        <p:spPr bwMode="auto">
          <a:xfrm>
            <a:off x="1187450" y="1033463"/>
            <a:ext cx="5976938" cy="457200"/>
          </a:xfrm>
          <a:prstGeom prst="rect">
            <a:avLst/>
          </a:prstGeom>
          <a:noFill/>
          <a:ln w="9525">
            <a:noFill/>
            <a:miter lim="800000"/>
            <a:headEnd/>
            <a:tailEnd/>
          </a:ln>
        </p:spPr>
        <p:txBody>
          <a:bodyPr>
            <a:spAutoFit/>
          </a:bodyPr>
          <a:lstStyle/>
          <a:p>
            <a:pPr algn="ctr"/>
            <a:endParaRPr lang="en-US" b="1">
              <a:solidFill>
                <a:srgbClr val="009900"/>
              </a:solidFill>
            </a:endParaRPr>
          </a:p>
        </p:txBody>
      </p:sp>
      <p:sp>
        <p:nvSpPr>
          <p:cNvPr id="8195" name="Rectangle 1031"/>
          <p:cNvSpPr>
            <a:spLocks noChangeArrowheads="1"/>
          </p:cNvSpPr>
          <p:nvPr/>
        </p:nvSpPr>
        <p:spPr bwMode="auto">
          <a:xfrm>
            <a:off x="358775" y="2133600"/>
            <a:ext cx="8785225" cy="976313"/>
          </a:xfrm>
          <a:prstGeom prst="rect">
            <a:avLst/>
          </a:prstGeom>
          <a:noFill/>
          <a:ln w="9525">
            <a:noFill/>
            <a:miter lim="800000"/>
            <a:headEnd/>
            <a:tailEnd/>
          </a:ln>
        </p:spPr>
        <p:txBody>
          <a:bodyPr>
            <a:spAutoFit/>
          </a:bodyPr>
          <a:lstStyle/>
          <a:p>
            <a:pPr>
              <a:buFont typeface="Wingdings" pitchFamily="2" charset="2"/>
              <a:buChar char="ü"/>
            </a:pPr>
            <a:endParaRPr lang="en-US" sz="2000"/>
          </a:p>
          <a:p>
            <a:pPr>
              <a:buFont typeface="Wingdings" pitchFamily="2" charset="2"/>
              <a:buChar char="ü"/>
            </a:pPr>
            <a:endParaRPr lang="en-US" sz="2000"/>
          </a:p>
          <a:p>
            <a:pPr>
              <a:buFont typeface="Wingdings" pitchFamily="2" charset="2"/>
              <a:buChar char="ü"/>
            </a:pPr>
            <a:endParaRPr lang="en-US" b="1">
              <a:solidFill>
                <a:schemeClr val="tx2"/>
              </a:solidFill>
            </a:endParaRPr>
          </a:p>
        </p:txBody>
      </p:sp>
      <p:sp>
        <p:nvSpPr>
          <p:cNvPr id="8196" name="Rectangle 1033"/>
          <p:cNvSpPr>
            <a:spLocks noChangeArrowheads="1"/>
          </p:cNvSpPr>
          <p:nvPr/>
        </p:nvSpPr>
        <p:spPr bwMode="auto">
          <a:xfrm>
            <a:off x="358775" y="1735138"/>
            <a:ext cx="8101013" cy="369887"/>
          </a:xfrm>
          <a:prstGeom prst="rect">
            <a:avLst/>
          </a:prstGeom>
          <a:noFill/>
          <a:ln w="9525">
            <a:noFill/>
            <a:miter lim="800000"/>
            <a:headEnd/>
            <a:tailEnd/>
          </a:ln>
        </p:spPr>
        <p:txBody>
          <a:bodyPr>
            <a:spAutoFit/>
          </a:bodyPr>
          <a:lstStyle/>
          <a:p>
            <a:endParaRPr lang="en-US" i="1">
              <a:solidFill>
                <a:schemeClr val="tx2"/>
              </a:solidFill>
            </a:endParaRPr>
          </a:p>
        </p:txBody>
      </p:sp>
      <p:sp>
        <p:nvSpPr>
          <p:cNvPr id="8199" name="Title 1"/>
          <p:cNvSpPr txBox="1">
            <a:spLocks/>
          </p:cNvSpPr>
          <p:nvPr/>
        </p:nvSpPr>
        <p:spPr bwMode="auto">
          <a:xfrm>
            <a:off x="251520" y="180976"/>
            <a:ext cx="8712968" cy="79672"/>
          </a:xfrm>
          <a:prstGeom prst="rect">
            <a:avLst/>
          </a:prstGeom>
          <a:noFill/>
          <a:ln w="9525">
            <a:noFill/>
            <a:miter lim="800000"/>
            <a:headEnd/>
            <a:tailEnd/>
          </a:ln>
        </p:spPr>
        <p:txBody>
          <a:bodyPr/>
          <a:lstStyle/>
          <a:p>
            <a:pPr algn="ctr"/>
            <a:endParaRPr lang="en-US" sz="3200" b="1" dirty="0">
              <a:latin typeface="Arial" panose="020B0604020202020204" pitchFamily="34" charset="0"/>
              <a:cs typeface="Arial" panose="020B0604020202020204" pitchFamily="34" charset="0"/>
            </a:endParaRPr>
          </a:p>
        </p:txBody>
      </p:sp>
      <p:sp>
        <p:nvSpPr>
          <p:cNvPr id="8200" name="Content Placeholder 2"/>
          <p:cNvSpPr txBox="1">
            <a:spLocks/>
          </p:cNvSpPr>
          <p:nvPr/>
        </p:nvSpPr>
        <p:spPr bwMode="auto">
          <a:xfrm>
            <a:off x="107504" y="314814"/>
            <a:ext cx="8856984" cy="6488384"/>
          </a:xfrm>
          <a:prstGeom prst="rect">
            <a:avLst/>
          </a:prstGeom>
          <a:noFill/>
          <a:ln w="9525">
            <a:noFill/>
            <a:miter lim="800000"/>
            <a:headEnd/>
            <a:tailEnd/>
          </a:ln>
        </p:spPr>
        <p:txBody>
          <a:bodyPr/>
          <a:lstStyle/>
          <a:p>
            <a:pPr algn="just">
              <a:spcBef>
                <a:spcPts val="575"/>
              </a:spcBef>
              <a:buClr>
                <a:schemeClr val="accent1"/>
              </a:buClr>
              <a:buSzPct val="85000"/>
            </a:pPr>
            <a:r>
              <a:rPr lang="en-US" sz="1800" b="1" dirty="0" smtClean="0">
                <a:latin typeface="Arial" pitchFamily="34" charset="0"/>
                <a:cs typeface="Arial" pitchFamily="34" charset="0"/>
              </a:rPr>
              <a:t>SUPPORT OR ASSISTANCE FROM TRADITIONAL LEADERSHIP / SPECIFIC CONTRIBUTIONS</a:t>
            </a:r>
          </a:p>
          <a:p>
            <a:pPr algn="just">
              <a:spcBef>
                <a:spcPts val="575"/>
              </a:spcBef>
              <a:buClr>
                <a:schemeClr val="accent1"/>
              </a:buClr>
              <a:buSzPct val="85000"/>
            </a:pPr>
            <a:endParaRPr lang="en-US" sz="1800" b="1" dirty="0" smtClean="0">
              <a:latin typeface="Arial" pitchFamily="34" charset="0"/>
              <a:cs typeface="Arial" pitchFamily="34" charset="0"/>
            </a:endParaRPr>
          </a:p>
          <a:p>
            <a:pPr>
              <a:buClr>
                <a:schemeClr val="accent1"/>
              </a:buClr>
              <a:buSzPct val="85000"/>
            </a:pPr>
            <a:r>
              <a:rPr lang="en-US" sz="1800" b="1" dirty="0">
                <a:latin typeface="Arial" pitchFamily="34" charset="0"/>
                <a:cs typeface="Arial" pitchFamily="34" charset="0"/>
              </a:rPr>
              <a:t>Milestones</a:t>
            </a:r>
          </a:p>
          <a:p>
            <a:endParaRPr lang="en-ZA" sz="1800" dirty="0" smtClean="0"/>
          </a:p>
          <a:p>
            <a:pPr marL="285750" indent="-285750">
              <a:buFont typeface="Arial" panose="020B0604020202020204" pitchFamily="34" charset="0"/>
              <a:buChar char="•"/>
            </a:pPr>
            <a:r>
              <a:rPr lang="en-ZA" sz="1800" dirty="0" err="1">
                <a:latin typeface="Arial" pitchFamily="34" charset="0"/>
                <a:cs typeface="Arial" pitchFamily="34" charset="0"/>
              </a:rPr>
              <a:t>FetsaTlala</a:t>
            </a:r>
            <a:r>
              <a:rPr lang="en-ZA" sz="1800" dirty="0">
                <a:latin typeface="Arial" pitchFamily="34" charset="0"/>
                <a:cs typeface="Arial" pitchFamily="34" charset="0"/>
              </a:rPr>
              <a:t> and other related projects should be spread to all rural communities.</a:t>
            </a:r>
            <a:endParaRPr lang="en-US" sz="1800" dirty="0">
              <a:latin typeface="Arial" pitchFamily="34" charset="0"/>
              <a:cs typeface="Arial" pitchFamily="34" charset="0"/>
            </a:endParaRPr>
          </a:p>
          <a:p>
            <a:pPr marL="285750" indent="-285750">
              <a:buFont typeface="Arial" panose="020B0604020202020204" pitchFamily="34" charset="0"/>
              <a:buChar char="•"/>
            </a:pPr>
            <a:r>
              <a:rPr lang="en-ZA" sz="1800" dirty="0">
                <a:latin typeface="Arial" pitchFamily="34" charset="0"/>
                <a:cs typeface="Arial" pitchFamily="34" charset="0"/>
              </a:rPr>
              <a:t>Identifying unused land to turn it into a source of food production and availing opportunities for SMMEs and </a:t>
            </a:r>
            <a:r>
              <a:rPr lang="en-ZA" sz="1800" dirty="0" smtClean="0">
                <a:latin typeface="Arial" pitchFamily="34" charset="0"/>
                <a:cs typeface="Arial" pitchFamily="34" charset="0"/>
              </a:rPr>
              <a:t>Cooperatives.</a:t>
            </a:r>
            <a:endParaRPr lang="en-ZA" sz="1800" dirty="0">
              <a:latin typeface="Arial" pitchFamily="34" charset="0"/>
              <a:cs typeface="Arial" pitchFamily="34" charset="0"/>
            </a:endParaRPr>
          </a:p>
          <a:p>
            <a:pPr marL="285750" indent="-285750">
              <a:buFont typeface="Arial" panose="020B0604020202020204" pitchFamily="34" charset="0"/>
              <a:buChar char="•"/>
            </a:pPr>
            <a:r>
              <a:rPr lang="en-ZA" sz="1800" dirty="0">
                <a:latin typeface="Arial" pitchFamily="34" charset="0"/>
                <a:cs typeface="Arial" pitchFamily="34" charset="0"/>
              </a:rPr>
              <a:t>Traditional Leaders will partner the DAFF to revive SMMEs and cooperatives in agriculture Provincial Houses to identify land lying fallow for Agriculture and Farming, through Traditional Councils. </a:t>
            </a:r>
            <a:endParaRPr lang="en-US" sz="1800" dirty="0">
              <a:latin typeface="Arial" pitchFamily="34" charset="0"/>
              <a:cs typeface="Arial" pitchFamily="34" charset="0"/>
            </a:endParaRPr>
          </a:p>
          <a:p>
            <a:pPr marL="285750" indent="-285750">
              <a:buFont typeface="Arial" panose="020B0604020202020204" pitchFamily="34" charset="0"/>
              <a:buChar char="•"/>
            </a:pPr>
            <a:r>
              <a:rPr lang="en-ZA" sz="1800" dirty="0">
                <a:latin typeface="Arial" pitchFamily="34" charset="0"/>
                <a:cs typeface="Arial" pitchFamily="34" charset="0"/>
              </a:rPr>
              <a:t>Traditional Leaders to actively lead in land issues;</a:t>
            </a:r>
            <a:endParaRPr lang="en-US" sz="1800" dirty="0">
              <a:latin typeface="Arial" pitchFamily="34" charset="0"/>
              <a:cs typeface="Arial" pitchFamily="34" charset="0"/>
            </a:endParaRPr>
          </a:p>
          <a:p>
            <a:pPr marL="285750" indent="-285750">
              <a:buFont typeface="Arial" panose="020B0604020202020204" pitchFamily="34" charset="0"/>
              <a:buChar char="•"/>
            </a:pPr>
            <a:r>
              <a:rPr lang="en-GB" sz="1800" dirty="0">
                <a:latin typeface="Arial" pitchFamily="34" charset="0"/>
                <a:cs typeface="Arial" pitchFamily="34" charset="0"/>
              </a:rPr>
              <a:t>Revival of agricultural schools where government and business should provide bursaries to students, e.g. </a:t>
            </a:r>
            <a:r>
              <a:rPr lang="en-GB" sz="1800" dirty="0" err="1">
                <a:latin typeface="Arial" pitchFamily="34" charset="0"/>
                <a:cs typeface="Arial" pitchFamily="34" charset="0"/>
              </a:rPr>
              <a:t>Jongilize</a:t>
            </a:r>
            <a:r>
              <a:rPr lang="en-GB" sz="1800" dirty="0">
                <a:latin typeface="Arial" pitchFamily="34" charset="0"/>
                <a:cs typeface="Arial" pitchFamily="34" charset="0"/>
              </a:rPr>
              <a:t> Agricultural School in Eastern cape.</a:t>
            </a:r>
            <a:endParaRPr lang="en-US" sz="1800" dirty="0">
              <a:latin typeface="Arial" pitchFamily="34" charset="0"/>
              <a:cs typeface="Arial" pitchFamily="34" charset="0"/>
            </a:endParaRPr>
          </a:p>
          <a:p>
            <a:endParaRPr lang="en-US" sz="1800" dirty="0"/>
          </a:p>
          <a:p>
            <a:pPr algn="just">
              <a:spcBef>
                <a:spcPts val="575"/>
              </a:spcBef>
              <a:buClr>
                <a:schemeClr val="accent1"/>
              </a:buClr>
              <a:buSzPct val="85000"/>
            </a:pPr>
            <a:endParaRPr lang="en-ZA" sz="1800" dirty="0" smtClean="0"/>
          </a:p>
          <a:p>
            <a:pPr algn="just">
              <a:spcBef>
                <a:spcPts val="575"/>
              </a:spcBef>
              <a:buClr>
                <a:schemeClr val="accent1"/>
              </a:buClr>
              <a:buSzPct val="85000"/>
            </a:pPr>
            <a:endParaRPr lang="en-US" sz="1800" dirty="0">
              <a:latin typeface="Arial" pitchFamily="34" charset="0"/>
              <a:cs typeface="Arial" pitchFamily="34" charset="0"/>
            </a:endParaRPr>
          </a:p>
          <a:p>
            <a:pPr algn="just">
              <a:spcBef>
                <a:spcPts val="575"/>
              </a:spcBef>
              <a:buClr>
                <a:schemeClr val="accent1"/>
              </a:buClr>
              <a:buSzPct val="85000"/>
            </a:pPr>
            <a:endParaRPr lang="en-US" sz="1800" b="1" dirty="0" smtClean="0">
              <a:latin typeface="Arial" pitchFamily="34" charset="0"/>
              <a:cs typeface="Arial" pitchFamily="34" charset="0"/>
            </a:endParaRPr>
          </a:p>
          <a:p>
            <a:pPr algn="just">
              <a:spcBef>
                <a:spcPts val="575"/>
              </a:spcBef>
              <a:buClr>
                <a:schemeClr val="accent1"/>
              </a:buClr>
              <a:buSzPct val="85000"/>
            </a:pPr>
            <a:endParaRPr lang="en-US" sz="1800" dirty="0" smtClean="0">
              <a:latin typeface="Arial" pitchFamily="34" charset="0"/>
              <a:cs typeface="Arial" pitchFamily="34" charset="0"/>
            </a:endParaRPr>
          </a:p>
        </p:txBody>
      </p:sp>
      <p:sp>
        <p:nvSpPr>
          <p:cNvPr id="8202" name="Slide Number Placeholder 1"/>
          <p:cNvSpPr>
            <a:spLocks noGrp="1"/>
          </p:cNvSpPr>
          <p:nvPr>
            <p:ph type="sldNum" sz="quarter" idx="12"/>
          </p:nvPr>
        </p:nvSpPr>
        <p:spPr bwMode="auto">
          <a:xfrm>
            <a:off x="0" y="6210300"/>
            <a:ext cx="395536" cy="459060"/>
          </a:xfrm>
          <a:ln>
            <a:round/>
            <a:headEnd/>
            <a:tailEnd/>
          </a:ln>
        </p:spPr>
        <p:txBody>
          <a:bodyPr/>
          <a:lstStyle/>
          <a:p>
            <a:pPr algn="r"/>
            <a:fld id="{F5228BF1-F084-4D8C-BFA5-B65AC9D975F0}" type="slidenum">
              <a:rPr lang="en-US"/>
              <a:pPr algn="r"/>
              <a:t>9</a:t>
            </a:fld>
            <a:endParaRPr lang="en-US" dirty="0"/>
          </a:p>
        </p:txBody>
      </p:sp>
    </p:spTree>
    <p:extLst>
      <p:ext uri="{BB962C8B-B14F-4D97-AF65-F5344CB8AC3E}">
        <p14:creationId xmlns="" xmlns:p14="http://schemas.microsoft.com/office/powerpoint/2010/main" val="17706664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image" Target="NULL"/></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2">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3">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10016</TotalTime>
  <Words>1600</Words>
  <Application>Microsoft Office PowerPoint</Application>
  <PresentationFormat>On-screen Show (4:3)</PresentationFormat>
  <Paragraphs>224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PRESENTATION TO THE PORTFOLIO COMMITTEE ON SMALL BUSINESS DEVELOPMENT ON THE NHTL ECONOMIC TRANSFORMATION POLICIES / STRATEGY (BIAISED TOWARDS SMMES AND COOPERATIVES IN AGRICULTURE</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Template Central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ChemoneVw_18966</dc:creator>
  <cp:lastModifiedBy>USER</cp:lastModifiedBy>
  <cp:revision>726</cp:revision>
  <cp:lastPrinted>2015-03-02T12:47:00Z</cp:lastPrinted>
  <dcterms:created xsi:type="dcterms:W3CDTF">1999-03-09T03:21:06Z</dcterms:created>
  <dcterms:modified xsi:type="dcterms:W3CDTF">2015-03-09T13:52:56Z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TC011408331033</vt:lpwstr>
  </property>
</Properties>
</file>