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87" r:id="rId1"/>
  </p:sldMasterIdLst>
  <p:notesMasterIdLst>
    <p:notesMasterId r:id="rId51"/>
  </p:notesMasterIdLst>
  <p:handoutMasterIdLst>
    <p:handoutMasterId r:id="rId52"/>
  </p:handoutMasterIdLst>
  <p:sldIdLst>
    <p:sldId id="366" r:id="rId2"/>
    <p:sldId id="338" r:id="rId3"/>
    <p:sldId id="339" r:id="rId4"/>
    <p:sldId id="340" r:id="rId5"/>
    <p:sldId id="367" r:id="rId6"/>
    <p:sldId id="341" r:id="rId7"/>
    <p:sldId id="342" r:id="rId8"/>
    <p:sldId id="369" r:id="rId9"/>
    <p:sldId id="371" r:id="rId10"/>
    <p:sldId id="343" r:id="rId11"/>
    <p:sldId id="344" r:id="rId12"/>
    <p:sldId id="346" r:id="rId13"/>
    <p:sldId id="347" r:id="rId14"/>
    <p:sldId id="348" r:id="rId15"/>
    <p:sldId id="349" r:id="rId16"/>
    <p:sldId id="351" r:id="rId17"/>
    <p:sldId id="368" r:id="rId18"/>
    <p:sldId id="350" r:id="rId19"/>
    <p:sldId id="352" r:id="rId20"/>
    <p:sldId id="372" r:id="rId21"/>
    <p:sldId id="310" r:id="rId22"/>
    <p:sldId id="370" r:id="rId23"/>
    <p:sldId id="319" r:id="rId24"/>
    <p:sldId id="318" r:id="rId25"/>
    <p:sldId id="311" r:id="rId26"/>
    <p:sldId id="316" r:id="rId27"/>
    <p:sldId id="315" r:id="rId28"/>
    <p:sldId id="271" r:id="rId29"/>
    <p:sldId id="266" r:id="rId30"/>
    <p:sldId id="320" r:id="rId31"/>
    <p:sldId id="321" r:id="rId32"/>
    <p:sldId id="322" r:id="rId33"/>
    <p:sldId id="323" r:id="rId34"/>
    <p:sldId id="324" r:id="rId35"/>
    <p:sldId id="270" r:id="rId36"/>
    <p:sldId id="312" r:id="rId37"/>
    <p:sldId id="313" r:id="rId38"/>
    <p:sldId id="326" r:id="rId39"/>
    <p:sldId id="314" r:id="rId40"/>
    <p:sldId id="325" r:id="rId41"/>
    <p:sldId id="272" r:id="rId42"/>
    <p:sldId id="330" r:id="rId43"/>
    <p:sldId id="373" r:id="rId44"/>
    <p:sldId id="374" r:id="rId45"/>
    <p:sldId id="365" r:id="rId46"/>
    <p:sldId id="290" r:id="rId47"/>
    <p:sldId id="291" r:id="rId48"/>
    <p:sldId id="375" r:id="rId49"/>
    <p:sldId id="376" r:id="rId50"/>
  </p:sldIdLst>
  <p:sldSz cx="9144000" cy="6858000" type="screen4x3"/>
  <p:notesSz cx="6877050" cy="10002838"/>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7434"/>
    <a:srgbClr val="FF9933"/>
    <a:srgbClr val="F0D380"/>
    <a:srgbClr val="00DA63"/>
    <a:srgbClr val="00A249"/>
    <a:srgbClr val="D2ECB6"/>
    <a:srgbClr val="FFFFC5"/>
    <a:srgbClr val="C9DBFF"/>
    <a:srgbClr val="97FFC6"/>
    <a:srgbClr val="DFAC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250" autoAdjust="0"/>
    <p:restoredTop sz="99406" autoAdjust="0"/>
  </p:normalViewPr>
  <p:slideViewPr>
    <p:cSldViewPr>
      <p:cViewPr varScale="1">
        <p:scale>
          <a:sx n="72" d="100"/>
          <a:sy n="72" d="100"/>
        </p:scale>
        <p:origin x="-5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Gagiano\Desktop\Graphs%20for%20Garth.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Gagiano\Desktop\Sector%20analysis%20v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SGagiano\Desktop\Sector%20analysis%20v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DRIAN\Desktop\FANIE%20GRAPHICS%20II\2014-15\Exports%20to%20Africa%20Mining%20secto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Gagiano\Documents\Desktop\Graphs%20to%20be%20updated\Private%20sector%20credit%20extens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Gagiano\Desktop\Sectoral%20analy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Gagiano\Desktop\Sector%20analysis%20v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Gagiano\Desktop\Sector%20analysis%20v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Gagiano\Desktop\Sector%20analysis%20v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Gagiano\Desktop\Sector%20analysis%20v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Gagiano\Desktop\Sector%20analysis%20v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Gagiano\Desktop\Sector%20analysis%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ZA"/>
            </a:pPr>
            <a:r>
              <a:rPr lang="en-US" dirty="0"/>
              <a:t>Average industrial tariff 1990 to 2013</a:t>
            </a:r>
          </a:p>
        </c:rich>
      </c:tx>
      <c:layout/>
    </c:title>
    <c:plotArea>
      <c:layout/>
      <c:barChart>
        <c:barDir val="col"/>
        <c:grouping val="clustered"/>
        <c:ser>
          <c:idx val="0"/>
          <c:order val="0"/>
          <c:tx>
            <c:strRef>
              <c:f>Sheet1!$B$68</c:f>
              <c:strCache>
                <c:ptCount val="1"/>
                <c:pt idx="0">
                  <c:v>Tariff</c:v>
                </c:pt>
              </c:strCache>
            </c:strRef>
          </c:tx>
          <c:spPr>
            <a:solidFill>
              <a:srgbClr val="00B0F0"/>
            </a:solidFill>
          </c:spPr>
          <c:cat>
            <c:numRef>
              <c:f>Sheet1!$A$69:$A$72</c:f>
              <c:numCache>
                <c:formatCode>General</c:formatCode>
                <c:ptCount val="4"/>
                <c:pt idx="0">
                  <c:v>1990</c:v>
                </c:pt>
                <c:pt idx="1">
                  <c:v>1994</c:v>
                </c:pt>
                <c:pt idx="2">
                  <c:v>2006</c:v>
                </c:pt>
                <c:pt idx="3">
                  <c:v>2013</c:v>
                </c:pt>
              </c:numCache>
            </c:numRef>
          </c:cat>
          <c:val>
            <c:numRef>
              <c:f>Sheet1!$B$69:$B$72</c:f>
              <c:numCache>
                <c:formatCode>General</c:formatCode>
                <c:ptCount val="4"/>
                <c:pt idx="0">
                  <c:v>28</c:v>
                </c:pt>
                <c:pt idx="1">
                  <c:v>22.5</c:v>
                </c:pt>
                <c:pt idx="2">
                  <c:v>7.5</c:v>
                </c:pt>
                <c:pt idx="3">
                  <c:v>7.5</c:v>
                </c:pt>
              </c:numCache>
            </c:numRef>
          </c:val>
        </c:ser>
        <c:dLbls/>
        <c:gapWidth val="75"/>
        <c:overlap val="-25"/>
        <c:axId val="63280640"/>
        <c:axId val="63329792"/>
      </c:barChart>
      <c:catAx>
        <c:axId val="63280640"/>
        <c:scaling>
          <c:orientation val="minMax"/>
        </c:scaling>
        <c:axPos val="b"/>
        <c:numFmt formatCode="General" sourceLinked="1"/>
        <c:majorTickMark val="none"/>
        <c:tickLblPos val="nextTo"/>
        <c:txPr>
          <a:bodyPr/>
          <a:lstStyle/>
          <a:p>
            <a:pPr>
              <a:defRPr lang="en-ZA"/>
            </a:pPr>
            <a:endParaRPr lang="en-US"/>
          </a:p>
        </c:txPr>
        <c:crossAx val="63329792"/>
        <c:crosses val="autoZero"/>
        <c:auto val="1"/>
        <c:lblAlgn val="ctr"/>
        <c:lblOffset val="100"/>
      </c:catAx>
      <c:valAx>
        <c:axId val="63329792"/>
        <c:scaling>
          <c:orientation val="minMax"/>
        </c:scaling>
        <c:axPos val="l"/>
        <c:majorGridlines/>
        <c:numFmt formatCode="General" sourceLinked="1"/>
        <c:majorTickMark val="none"/>
        <c:tickLblPos val="nextTo"/>
        <c:spPr>
          <a:ln w="9525">
            <a:noFill/>
          </a:ln>
        </c:spPr>
        <c:txPr>
          <a:bodyPr/>
          <a:lstStyle/>
          <a:p>
            <a:pPr>
              <a:defRPr lang="en-ZA"/>
            </a:pPr>
            <a:endParaRPr lang="en-US"/>
          </a:p>
        </c:txPr>
        <c:crossAx val="63280640"/>
        <c:crosses val="autoZero"/>
        <c:crossBetween val="between"/>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lang="en-ZA"/>
            </a:pPr>
            <a:r>
              <a:rPr lang="en-US"/>
              <a:t>Mining employment</a:t>
            </a:r>
            <a:r>
              <a:rPr lang="en-US" baseline="0"/>
              <a:t> as a share of total employment</a:t>
            </a:r>
            <a:endParaRPr lang="en-US"/>
          </a:p>
        </c:rich>
      </c:tx>
    </c:title>
    <c:plotArea>
      <c:layout/>
      <c:lineChart>
        <c:grouping val="standard"/>
        <c:ser>
          <c:idx val="0"/>
          <c:order val="0"/>
          <c:tx>
            <c:strRef>
              <c:f>'ti0_73387213281250 (1)'!$A$45</c:f>
              <c:strCache>
                <c:ptCount val="1"/>
                <c:pt idx="0">
                  <c:v>Mining</c:v>
                </c:pt>
              </c:strCache>
            </c:strRef>
          </c:tx>
          <c:spPr>
            <a:ln w="44450"/>
          </c:spPr>
          <c:marker>
            <c:symbol val="none"/>
          </c:marker>
          <c:cat>
            <c:strRef>
              <c:f>'ti0_73387213281250 (1)'!$B$44:$AS$44</c:f>
              <c:strCach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strCache>
            </c:strRef>
          </c:cat>
          <c:val>
            <c:numRef>
              <c:f>'ti0_73387213281250 (1)'!$B$45:$AS$45</c:f>
              <c:numCache>
                <c:formatCode>0.0</c:formatCode>
                <c:ptCount val="44"/>
                <c:pt idx="0">
                  <c:v>8.1287468725916749</c:v>
                </c:pt>
                <c:pt idx="1">
                  <c:v>7.8122955429489798</c:v>
                </c:pt>
                <c:pt idx="2">
                  <c:v>7.6093451084801309</c:v>
                </c:pt>
                <c:pt idx="3">
                  <c:v>7.6230611707561966</c:v>
                </c:pt>
                <c:pt idx="4">
                  <c:v>7.232692910061429</c:v>
                </c:pt>
                <c:pt idx="5">
                  <c:v>6.8058997410125999</c:v>
                </c:pt>
                <c:pt idx="6">
                  <c:v>7.0015991785175364</c:v>
                </c:pt>
                <c:pt idx="7">
                  <c:v>7.4460003526962941</c:v>
                </c:pt>
                <c:pt idx="8">
                  <c:v>7.6570605535587628</c:v>
                </c:pt>
                <c:pt idx="9">
                  <c:v>7.9288177630221925</c:v>
                </c:pt>
                <c:pt idx="10">
                  <c:v>8.0934941686767097</c:v>
                </c:pt>
                <c:pt idx="11">
                  <c:v>7.9546529380952071</c:v>
                </c:pt>
                <c:pt idx="12">
                  <c:v>7.5042816973399145</c:v>
                </c:pt>
                <c:pt idx="13">
                  <c:v>7.3869667861108113</c:v>
                </c:pt>
                <c:pt idx="14">
                  <c:v>7.5798504339621369</c:v>
                </c:pt>
                <c:pt idx="15">
                  <c:v>7.933867218692745</c:v>
                </c:pt>
                <c:pt idx="16">
                  <c:v>8.09025522944982</c:v>
                </c:pt>
                <c:pt idx="17">
                  <c:v>8.015902941250058</c:v>
                </c:pt>
                <c:pt idx="18">
                  <c:v>7.735979330029422</c:v>
                </c:pt>
                <c:pt idx="19">
                  <c:v>7.611748373093759</c:v>
                </c:pt>
                <c:pt idx="20">
                  <c:v>7.428272026804013</c:v>
                </c:pt>
                <c:pt idx="21">
                  <c:v>6.9724718173353546</c:v>
                </c:pt>
                <c:pt idx="22">
                  <c:v>6.499439716163387</c:v>
                </c:pt>
                <c:pt idx="23">
                  <c:v>6.153950497288089</c:v>
                </c:pt>
                <c:pt idx="24">
                  <c:v>6.0798249952180123</c:v>
                </c:pt>
                <c:pt idx="25">
                  <c:v>5.952309281988712</c:v>
                </c:pt>
                <c:pt idx="26">
                  <c:v>5.6361278768494296</c:v>
                </c:pt>
                <c:pt idx="27">
                  <c:v>5.4684088382285987</c:v>
                </c:pt>
                <c:pt idx="28">
                  <c:v>4.7323711126353611</c:v>
                </c:pt>
                <c:pt idx="29">
                  <c:v>4.4013877740439424</c:v>
                </c:pt>
                <c:pt idx="30">
                  <c:v>4.2436219184630311</c:v>
                </c:pt>
                <c:pt idx="31">
                  <c:v>4.1774130200699746</c:v>
                </c:pt>
                <c:pt idx="32">
                  <c:v>4.1023403427647676</c:v>
                </c:pt>
                <c:pt idx="33">
                  <c:v>4.3350261181377281</c:v>
                </c:pt>
                <c:pt idx="34">
                  <c:v>4.4354231727047839</c:v>
                </c:pt>
                <c:pt idx="35">
                  <c:v>4.4024746870498399</c:v>
                </c:pt>
                <c:pt idx="36">
                  <c:v>4.3471406458216943</c:v>
                </c:pt>
                <c:pt idx="37">
                  <c:v>4.6499864234045507</c:v>
                </c:pt>
                <c:pt idx="38">
                  <c:v>4.8990682810320605</c:v>
                </c:pt>
                <c:pt idx="39">
                  <c:v>4.8108405542548702</c:v>
                </c:pt>
                <c:pt idx="40">
                  <c:v>4.9593128908292226</c:v>
                </c:pt>
                <c:pt idx="41">
                  <c:v>5.0340133167176075</c:v>
                </c:pt>
                <c:pt idx="42">
                  <c:v>5.0644366133845056</c:v>
                </c:pt>
                <c:pt idx="43">
                  <c:v>4.885420962176215</c:v>
                </c:pt>
              </c:numCache>
            </c:numRef>
          </c:val>
        </c:ser>
        <c:dLbls/>
        <c:marker val="1"/>
        <c:axId val="68757376"/>
        <c:axId val="68758912"/>
      </c:lineChart>
      <c:catAx>
        <c:axId val="68757376"/>
        <c:scaling>
          <c:orientation val="minMax"/>
        </c:scaling>
        <c:axPos val="b"/>
        <c:majorTickMark val="none"/>
        <c:tickLblPos val="nextTo"/>
        <c:txPr>
          <a:bodyPr/>
          <a:lstStyle/>
          <a:p>
            <a:pPr>
              <a:defRPr lang="en-ZA" sz="800" baseline="0"/>
            </a:pPr>
            <a:endParaRPr lang="en-US"/>
          </a:p>
        </c:txPr>
        <c:crossAx val="68758912"/>
        <c:crosses val="autoZero"/>
        <c:auto val="1"/>
        <c:lblAlgn val="ctr"/>
        <c:lblOffset val="100"/>
      </c:catAx>
      <c:valAx>
        <c:axId val="68758912"/>
        <c:scaling>
          <c:orientation val="minMax"/>
        </c:scaling>
        <c:axPos val="l"/>
        <c:majorGridlines/>
        <c:numFmt formatCode="0" sourceLinked="0"/>
        <c:majorTickMark val="none"/>
        <c:tickLblPos val="nextTo"/>
        <c:spPr>
          <a:ln w="9525">
            <a:noFill/>
          </a:ln>
        </c:spPr>
        <c:txPr>
          <a:bodyPr/>
          <a:lstStyle/>
          <a:p>
            <a:pPr>
              <a:defRPr lang="en-ZA"/>
            </a:pPr>
            <a:endParaRPr lang="en-US"/>
          </a:p>
        </c:txPr>
        <c:crossAx val="68757376"/>
        <c:crosses val="autoZero"/>
        <c:crossBetween val="between"/>
      </c:valAx>
      <c:spPr>
        <a:solidFill>
          <a:srgbClr val="FFC000"/>
        </a:solidFill>
      </c:spPr>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7"/>
  <c:chart>
    <c:title>
      <c:tx>
        <c:rich>
          <a:bodyPr/>
          <a:lstStyle/>
          <a:p>
            <a:pPr>
              <a:defRPr lang="en-ZA"/>
            </a:pPr>
            <a:r>
              <a:rPr lang="en-US"/>
              <a:t>Mining exports as a share of total exports (%)</a:t>
            </a:r>
          </a:p>
        </c:rich>
      </c:tx>
    </c:title>
    <c:plotArea>
      <c:layout/>
      <c:lineChart>
        <c:grouping val="standard"/>
        <c:ser>
          <c:idx val="0"/>
          <c:order val="0"/>
          <c:tx>
            <c:strRef>
              <c:f>'ti0_73387213281250 (1)'!$A$69</c:f>
              <c:strCache>
                <c:ptCount val="1"/>
                <c:pt idx="0">
                  <c:v>Mining</c:v>
                </c:pt>
              </c:strCache>
            </c:strRef>
          </c:tx>
          <c:spPr>
            <a:ln w="44450"/>
          </c:spPr>
          <c:marker>
            <c:symbol val="none"/>
          </c:marker>
          <c:cat>
            <c:strRef>
              <c:f>'ti0_73387213281250 (1)'!$B$68:$AA$68</c:f>
              <c:strCach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strCache>
            </c:strRef>
          </c:cat>
          <c:val>
            <c:numRef>
              <c:f>'ti0_73387213281250 (1)'!$B$69:$AA$69</c:f>
              <c:numCache>
                <c:formatCode>0.0</c:formatCode>
                <c:ptCount val="26"/>
                <c:pt idx="0">
                  <c:v>14.428144341644519</c:v>
                </c:pt>
                <c:pt idx="1">
                  <c:v>16.432318461743488</c:v>
                </c:pt>
                <c:pt idx="2">
                  <c:v>17.985867051513647</c:v>
                </c:pt>
                <c:pt idx="3">
                  <c:v>16.81545768910696</c:v>
                </c:pt>
                <c:pt idx="4">
                  <c:v>18.201684541470897</c:v>
                </c:pt>
                <c:pt idx="5">
                  <c:v>20.426486035042906</c:v>
                </c:pt>
                <c:pt idx="6">
                  <c:v>17.800039292516797</c:v>
                </c:pt>
                <c:pt idx="7">
                  <c:v>17.466774591838217</c:v>
                </c:pt>
                <c:pt idx="8">
                  <c:v>19.36415237969198</c:v>
                </c:pt>
                <c:pt idx="9">
                  <c:v>17.064904181604735</c:v>
                </c:pt>
                <c:pt idx="10">
                  <c:v>14.27461315686274</c:v>
                </c:pt>
                <c:pt idx="11">
                  <c:v>14.9752688818024</c:v>
                </c:pt>
                <c:pt idx="12">
                  <c:v>13.08828408240581</c:v>
                </c:pt>
                <c:pt idx="13">
                  <c:v>16.176754841410503</c:v>
                </c:pt>
                <c:pt idx="14">
                  <c:v>15.5579853238015</c:v>
                </c:pt>
                <c:pt idx="15">
                  <c:v>12.94508586487917</c:v>
                </c:pt>
                <c:pt idx="16">
                  <c:v>12.151903065032361</c:v>
                </c:pt>
                <c:pt idx="17">
                  <c:v>14.991276404413711</c:v>
                </c:pt>
                <c:pt idx="18">
                  <c:v>15.042189191091</c:v>
                </c:pt>
                <c:pt idx="19">
                  <c:v>15.578253828480262</c:v>
                </c:pt>
                <c:pt idx="20">
                  <c:v>17.47541758483133</c:v>
                </c:pt>
                <c:pt idx="21">
                  <c:v>19.128886931865036</c:v>
                </c:pt>
                <c:pt idx="22">
                  <c:v>20.902401412773216</c:v>
                </c:pt>
                <c:pt idx="23">
                  <c:v>23.891216176495568</c:v>
                </c:pt>
                <c:pt idx="24">
                  <c:v>24.061205204592881</c:v>
                </c:pt>
                <c:pt idx="25">
                  <c:v>23.823141107534521</c:v>
                </c:pt>
              </c:numCache>
            </c:numRef>
          </c:val>
        </c:ser>
        <c:dLbls/>
        <c:marker val="1"/>
        <c:axId val="68799488"/>
        <c:axId val="68801280"/>
      </c:lineChart>
      <c:catAx>
        <c:axId val="68799488"/>
        <c:scaling>
          <c:orientation val="minMax"/>
        </c:scaling>
        <c:axPos val="b"/>
        <c:majorTickMark val="none"/>
        <c:tickLblPos val="nextTo"/>
        <c:txPr>
          <a:bodyPr/>
          <a:lstStyle/>
          <a:p>
            <a:pPr>
              <a:defRPr lang="en-ZA" sz="800" baseline="0"/>
            </a:pPr>
            <a:endParaRPr lang="en-US"/>
          </a:p>
        </c:txPr>
        <c:crossAx val="68801280"/>
        <c:crosses val="autoZero"/>
        <c:auto val="1"/>
        <c:lblAlgn val="ctr"/>
        <c:lblOffset val="100"/>
      </c:catAx>
      <c:valAx>
        <c:axId val="68801280"/>
        <c:scaling>
          <c:orientation val="minMax"/>
        </c:scaling>
        <c:axPos val="l"/>
        <c:majorGridlines/>
        <c:numFmt formatCode="0" sourceLinked="0"/>
        <c:majorTickMark val="none"/>
        <c:tickLblPos val="nextTo"/>
        <c:spPr>
          <a:ln w="9525">
            <a:noFill/>
          </a:ln>
        </c:spPr>
        <c:txPr>
          <a:bodyPr/>
          <a:lstStyle/>
          <a:p>
            <a:pPr>
              <a:defRPr lang="en-ZA"/>
            </a:pPr>
            <a:endParaRPr lang="en-US"/>
          </a:p>
        </c:txPr>
        <c:crossAx val="68799488"/>
        <c:crosses val="autoZero"/>
        <c:crossBetween val="between"/>
      </c:valAx>
      <c:spPr>
        <a:solidFill>
          <a:srgbClr val="FFC000"/>
        </a:solidFill>
      </c:spPr>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5"/>
  <c:chart>
    <c:title>
      <c:tx>
        <c:rich>
          <a:bodyPr/>
          <a:lstStyle/>
          <a:p>
            <a:pPr>
              <a:defRPr lang="en-ZA"/>
            </a:pPr>
            <a:r>
              <a:rPr lang="en-US" dirty="0"/>
              <a:t>Exports to Africa: Mining, metals and capital equipment</a:t>
            </a:r>
          </a:p>
          <a:p>
            <a:pPr>
              <a:defRPr lang="en-ZA"/>
            </a:pPr>
            <a:r>
              <a:rPr lang="en-US" dirty="0"/>
              <a:t>(Rand million)</a:t>
            </a:r>
          </a:p>
        </c:rich>
      </c:tx>
    </c:title>
    <c:plotArea>
      <c:layout/>
      <c:lineChart>
        <c:grouping val="standard"/>
        <c:ser>
          <c:idx val="0"/>
          <c:order val="0"/>
          <c:tx>
            <c:strRef>
              <c:f>Sheet2!$A$19</c:f>
              <c:strCache>
                <c:ptCount val="1"/>
                <c:pt idx="0">
                  <c:v>Exports</c:v>
                </c:pt>
              </c:strCache>
            </c:strRef>
          </c:tx>
          <c:spPr>
            <a:ln>
              <a:solidFill>
                <a:srgbClr val="FF0000"/>
              </a:solidFill>
            </a:ln>
          </c:spPr>
          <c:marker>
            <c:symbol val="none"/>
          </c:marker>
          <c:dLbls>
            <c:spPr>
              <a:noFill/>
              <a:ln>
                <a:noFill/>
              </a:ln>
              <a:effectLst/>
            </c:spPr>
            <c:txPr>
              <a:bodyPr/>
              <a:lstStyle/>
              <a:p>
                <a:pPr>
                  <a:defRPr lang="en-ZA"/>
                </a:pPr>
                <a:endParaRPr lang="en-US"/>
              </a:p>
            </c:txPr>
            <c:showVal val="1"/>
            <c:extLst>
              <c:ext xmlns:c15="http://schemas.microsoft.com/office/drawing/2012/chart" uri="{CE6537A1-D6FC-4f65-9D91-7224C49458BB}">
                <c15:showLeaderLines val="0"/>
              </c:ext>
            </c:extLst>
          </c:dLbls>
          <c:cat>
            <c:strRef>
              <c:f>Sheet2!$B$18:$Q$18</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strCache>
            </c:strRef>
          </c:cat>
          <c:val>
            <c:numRef>
              <c:f>Sheet2!$B$19:$Q$19</c:f>
              <c:numCache>
                <c:formatCode>0</c:formatCode>
                <c:ptCount val="16"/>
                <c:pt idx="0">
                  <c:v>5650.2217330000003</c:v>
                </c:pt>
                <c:pt idx="1">
                  <c:v>5923.4372049999993</c:v>
                </c:pt>
                <c:pt idx="2">
                  <c:v>6516.2293090000003</c:v>
                </c:pt>
                <c:pt idx="3">
                  <c:v>8278.1302490000016</c:v>
                </c:pt>
                <c:pt idx="4">
                  <c:v>10761.172253000002</c:v>
                </c:pt>
                <c:pt idx="5">
                  <c:v>10265.828654000001</c:v>
                </c:pt>
                <c:pt idx="6">
                  <c:v>12015.304859</c:v>
                </c:pt>
                <c:pt idx="7">
                  <c:v>14338.808456000002</c:v>
                </c:pt>
                <c:pt idx="8">
                  <c:v>16968.621682000001</c:v>
                </c:pt>
                <c:pt idx="9">
                  <c:v>25542.445732000004</c:v>
                </c:pt>
                <c:pt idx="10">
                  <c:v>33223.382822000007</c:v>
                </c:pt>
                <c:pt idx="11">
                  <c:v>27041.583452999999</c:v>
                </c:pt>
                <c:pt idx="12">
                  <c:v>30666.932239999987</c:v>
                </c:pt>
                <c:pt idx="13">
                  <c:v>36648.247346999997</c:v>
                </c:pt>
                <c:pt idx="14">
                  <c:v>42709.353945000003</c:v>
                </c:pt>
                <c:pt idx="15">
                  <c:v>46580.112786999998</c:v>
                </c:pt>
              </c:numCache>
            </c:numRef>
          </c:val>
        </c:ser>
        <c:dLbls>
          <c:showVal val="1"/>
        </c:dLbls>
        <c:marker val="1"/>
        <c:axId val="63545728"/>
        <c:axId val="63547264"/>
      </c:lineChart>
      <c:catAx>
        <c:axId val="63545728"/>
        <c:scaling>
          <c:orientation val="minMax"/>
        </c:scaling>
        <c:axPos val="b"/>
        <c:numFmt formatCode="General" sourceLinked="0"/>
        <c:majorTickMark val="none"/>
        <c:tickLblPos val="nextTo"/>
        <c:txPr>
          <a:bodyPr/>
          <a:lstStyle/>
          <a:p>
            <a:pPr>
              <a:defRPr lang="en-ZA"/>
            </a:pPr>
            <a:endParaRPr lang="en-US"/>
          </a:p>
        </c:txPr>
        <c:crossAx val="63547264"/>
        <c:crosses val="autoZero"/>
        <c:auto val="1"/>
        <c:lblAlgn val="ctr"/>
        <c:lblOffset val="100"/>
      </c:catAx>
      <c:valAx>
        <c:axId val="63547264"/>
        <c:scaling>
          <c:orientation val="minMax"/>
        </c:scaling>
        <c:axPos val="l"/>
        <c:majorGridlines/>
        <c:numFmt formatCode="0" sourceLinked="1"/>
        <c:majorTickMark val="none"/>
        <c:tickLblPos val="nextTo"/>
        <c:spPr>
          <a:ln w="9525">
            <a:noFill/>
          </a:ln>
        </c:spPr>
        <c:txPr>
          <a:bodyPr/>
          <a:lstStyle/>
          <a:p>
            <a:pPr>
              <a:defRPr lang="en-ZA"/>
            </a:pPr>
            <a:endParaRPr lang="en-US"/>
          </a:p>
        </c:txPr>
        <c:crossAx val="63545728"/>
        <c:crosses val="autoZero"/>
        <c:crossBetween val="between"/>
      </c:valAx>
      <c:spPr>
        <a:solidFill>
          <a:srgbClr val="FFC000"/>
        </a:solidFill>
      </c:spPr>
    </c:plotArea>
    <c:plotVisOnly val="1"/>
    <c:dispBlanksAs val="gap"/>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areaChart>
        <c:grouping val="stacked"/>
        <c:ser>
          <c:idx val="0"/>
          <c:order val="0"/>
          <c:tx>
            <c:strRef>
              <c:f>Annual!$C$36</c:f>
              <c:strCache>
                <c:ptCount val="1"/>
                <c:pt idx="0">
                  <c:v>Investments</c:v>
                </c:pt>
              </c:strCache>
            </c:strRef>
          </c:tx>
          <c:spPr>
            <a:solidFill>
              <a:srgbClr val="FF0000"/>
            </a:solidFill>
          </c:spPr>
          <c:cat>
            <c:numRef>
              <c:f>Annual!$B$37:$B$60</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Annual!$C$37:$C$60</c:f>
              <c:numCache>
                <c:formatCode>0</c:formatCode>
                <c:ptCount val="24"/>
                <c:pt idx="0">
                  <c:v>4.8569999999999967</c:v>
                </c:pt>
                <c:pt idx="1">
                  <c:v>2.9670000000000001</c:v>
                </c:pt>
                <c:pt idx="2">
                  <c:v>6.3969999999999976</c:v>
                </c:pt>
                <c:pt idx="3">
                  <c:v>6.6499999999999977</c:v>
                </c:pt>
                <c:pt idx="4">
                  <c:v>11.372000000000002</c:v>
                </c:pt>
                <c:pt idx="5">
                  <c:v>13.896000000000003</c:v>
                </c:pt>
                <c:pt idx="6">
                  <c:v>13.511000000000001</c:v>
                </c:pt>
                <c:pt idx="7">
                  <c:v>15.6</c:v>
                </c:pt>
                <c:pt idx="8">
                  <c:v>18.853000000000012</c:v>
                </c:pt>
                <c:pt idx="9">
                  <c:v>23.491</c:v>
                </c:pt>
                <c:pt idx="10">
                  <c:v>38.358999999999995</c:v>
                </c:pt>
                <c:pt idx="11">
                  <c:v>50.018000000000001</c:v>
                </c:pt>
                <c:pt idx="12">
                  <c:v>31.446000000000002</c:v>
                </c:pt>
                <c:pt idx="13">
                  <c:v>84.51</c:v>
                </c:pt>
                <c:pt idx="14">
                  <c:v>79.289000000000001</c:v>
                </c:pt>
                <c:pt idx="15">
                  <c:v>81.492999999999995</c:v>
                </c:pt>
                <c:pt idx="16">
                  <c:v>85.789000000000001</c:v>
                </c:pt>
                <c:pt idx="17">
                  <c:v>96.949000000000012</c:v>
                </c:pt>
                <c:pt idx="18">
                  <c:v>103.252</c:v>
                </c:pt>
                <c:pt idx="19">
                  <c:v>113.02500000000001</c:v>
                </c:pt>
                <c:pt idx="20">
                  <c:v>140.584</c:v>
                </c:pt>
                <c:pt idx="21">
                  <c:v>126.44200000000001</c:v>
                </c:pt>
                <c:pt idx="22">
                  <c:v>135.52100000000002</c:v>
                </c:pt>
                <c:pt idx="23" formatCode="General">
                  <c:v>138</c:v>
                </c:pt>
              </c:numCache>
            </c:numRef>
          </c:val>
        </c:ser>
        <c:ser>
          <c:idx val="1"/>
          <c:order val="1"/>
          <c:tx>
            <c:strRef>
              <c:f>Annual!$D$36</c:f>
              <c:strCache>
                <c:ptCount val="1"/>
                <c:pt idx="0">
                  <c:v>Bills discounted</c:v>
                </c:pt>
              </c:strCache>
            </c:strRef>
          </c:tx>
          <c:cat>
            <c:numRef>
              <c:f>Annual!$B$37:$B$60</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Annual!$D$37:$D$60</c:f>
              <c:numCache>
                <c:formatCode>0</c:formatCode>
                <c:ptCount val="24"/>
                <c:pt idx="0">
                  <c:v>10.236000000000001</c:v>
                </c:pt>
                <c:pt idx="1">
                  <c:v>13.120999999999999</c:v>
                </c:pt>
                <c:pt idx="2">
                  <c:v>13.154</c:v>
                </c:pt>
                <c:pt idx="3">
                  <c:v>7.9249999999999927</c:v>
                </c:pt>
                <c:pt idx="4">
                  <c:v>7.2830000000000004</c:v>
                </c:pt>
                <c:pt idx="5">
                  <c:v>7.3730000000000002</c:v>
                </c:pt>
                <c:pt idx="6">
                  <c:v>5.8629999999999898</c:v>
                </c:pt>
                <c:pt idx="7">
                  <c:v>6.3460000000000001</c:v>
                </c:pt>
                <c:pt idx="8">
                  <c:v>6.6689999999999898</c:v>
                </c:pt>
                <c:pt idx="9">
                  <c:v>5.7219999999999986</c:v>
                </c:pt>
                <c:pt idx="10">
                  <c:v>7.8239999999999927</c:v>
                </c:pt>
                <c:pt idx="11">
                  <c:v>8.7420000000000009</c:v>
                </c:pt>
                <c:pt idx="12">
                  <c:v>8.9670000000000005</c:v>
                </c:pt>
                <c:pt idx="13">
                  <c:v>7.7850000000000001</c:v>
                </c:pt>
                <c:pt idx="14">
                  <c:v>5.4610000000000003</c:v>
                </c:pt>
                <c:pt idx="15">
                  <c:v>5.3229999999999897</c:v>
                </c:pt>
                <c:pt idx="16">
                  <c:v>4.6689999999999898</c:v>
                </c:pt>
                <c:pt idx="17">
                  <c:v>4.8669999999999947</c:v>
                </c:pt>
                <c:pt idx="18">
                  <c:v>6.0549999999999908</c:v>
                </c:pt>
                <c:pt idx="19">
                  <c:v>4.0539999999999976</c:v>
                </c:pt>
                <c:pt idx="20">
                  <c:v>5.85</c:v>
                </c:pt>
                <c:pt idx="21">
                  <c:v>4.7409999999999997</c:v>
                </c:pt>
                <c:pt idx="22">
                  <c:v>9.5330000000000013</c:v>
                </c:pt>
                <c:pt idx="23" formatCode="General">
                  <c:v>10</c:v>
                </c:pt>
              </c:numCache>
            </c:numRef>
          </c:val>
        </c:ser>
        <c:ser>
          <c:idx val="2"/>
          <c:order val="2"/>
          <c:tx>
            <c:strRef>
              <c:f>Annual!$E$36</c:f>
              <c:strCache>
                <c:ptCount val="1"/>
                <c:pt idx="0">
                  <c:v>Instalment sale credit</c:v>
                </c:pt>
              </c:strCache>
            </c:strRef>
          </c:tx>
          <c:spPr>
            <a:solidFill>
              <a:srgbClr val="FFC000"/>
            </a:solidFill>
          </c:spPr>
          <c:cat>
            <c:numRef>
              <c:f>Annual!$B$37:$B$60</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Annual!$E$37:$E$60</c:f>
              <c:numCache>
                <c:formatCode>0</c:formatCode>
                <c:ptCount val="24"/>
                <c:pt idx="0">
                  <c:v>18.053999999999988</c:v>
                </c:pt>
                <c:pt idx="1">
                  <c:v>19.259</c:v>
                </c:pt>
                <c:pt idx="2">
                  <c:v>19.552</c:v>
                </c:pt>
                <c:pt idx="3">
                  <c:v>23.061999999999998</c:v>
                </c:pt>
                <c:pt idx="4">
                  <c:v>29.422999999999977</c:v>
                </c:pt>
                <c:pt idx="5">
                  <c:v>37.442</c:v>
                </c:pt>
                <c:pt idx="6">
                  <c:v>45.379999999999995</c:v>
                </c:pt>
                <c:pt idx="7">
                  <c:v>49.537000000000006</c:v>
                </c:pt>
                <c:pt idx="8">
                  <c:v>51.574000000000005</c:v>
                </c:pt>
                <c:pt idx="9">
                  <c:v>52.364000000000004</c:v>
                </c:pt>
                <c:pt idx="10">
                  <c:v>57.069000000000003</c:v>
                </c:pt>
                <c:pt idx="11">
                  <c:v>64.900999999999996</c:v>
                </c:pt>
                <c:pt idx="12">
                  <c:v>76.619</c:v>
                </c:pt>
                <c:pt idx="13">
                  <c:v>89.208000000000013</c:v>
                </c:pt>
                <c:pt idx="14">
                  <c:v>109.46899999999999</c:v>
                </c:pt>
                <c:pt idx="15">
                  <c:v>129.70099999999999</c:v>
                </c:pt>
                <c:pt idx="16">
                  <c:v>147.399</c:v>
                </c:pt>
                <c:pt idx="17">
                  <c:v>176.72499999999999</c:v>
                </c:pt>
                <c:pt idx="18">
                  <c:v>204.52</c:v>
                </c:pt>
                <c:pt idx="19">
                  <c:v>201.49</c:v>
                </c:pt>
                <c:pt idx="20">
                  <c:v>213.64599999999999</c:v>
                </c:pt>
                <c:pt idx="21">
                  <c:v>236.42400000000001</c:v>
                </c:pt>
                <c:pt idx="22">
                  <c:v>275.56299999999999</c:v>
                </c:pt>
                <c:pt idx="23" formatCode="General">
                  <c:v>316</c:v>
                </c:pt>
              </c:numCache>
            </c:numRef>
          </c:val>
        </c:ser>
        <c:ser>
          <c:idx val="3"/>
          <c:order val="3"/>
          <c:tx>
            <c:strRef>
              <c:f>Annual!$F$36</c:f>
              <c:strCache>
                <c:ptCount val="1"/>
                <c:pt idx="0">
                  <c:v>Leasing finance</c:v>
                </c:pt>
              </c:strCache>
            </c:strRef>
          </c:tx>
          <c:spPr>
            <a:solidFill>
              <a:srgbClr val="00DA63"/>
            </a:solidFill>
          </c:spPr>
          <c:cat>
            <c:numRef>
              <c:f>Annual!$B$37:$B$60</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Annual!$F$37:$F$60</c:f>
              <c:numCache>
                <c:formatCode>0</c:formatCode>
                <c:ptCount val="24"/>
                <c:pt idx="0">
                  <c:v>10.976000000000003</c:v>
                </c:pt>
                <c:pt idx="1">
                  <c:v>13.233999999999998</c:v>
                </c:pt>
                <c:pt idx="2">
                  <c:v>14.5</c:v>
                </c:pt>
                <c:pt idx="3">
                  <c:v>15.493</c:v>
                </c:pt>
                <c:pt idx="4">
                  <c:v>16.613000000000003</c:v>
                </c:pt>
                <c:pt idx="5">
                  <c:v>19.375</c:v>
                </c:pt>
                <c:pt idx="6">
                  <c:v>22.637000000000004</c:v>
                </c:pt>
                <c:pt idx="7">
                  <c:v>21.964999999999996</c:v>
                </c:pt>
                <c:pt idx="8">
                  <c:v>21.922999999999977</c:v>
                </c:pt>
                <c:pt idx="9">
                  <c:v>22.081</c:v>
                </c:pt>
                <c:pt idx="10">
                  <c:v>24.151000000000003</c:v>
                </c:pt>
                <c:pt idx="11">
                  <c:v>30.068999999999996</c:v>
                </c:pt>
                <c:pt idx="12">
                  <c:v>31.329000000000001</c:v>
                </c:pt>
                <c:pt idx="13">
                  <c:v>37.166000000000011</c:v>
                </c:pt>
                <c:pt idx="14">
                  <c:v>43.048000000000002</c:v>
                </c:pt>
                <c:pt idx="15">
                  <c:v>49.603000000000002</c:v>
                </c:pt>
                <c:pt idx="16">
                  <c:v>60.157000000000004</c:v>
                </c:pt>
                <c:pt idx="17">
                  <c:v>57.613</c:v>
                </c:pt>
                <c:pt idx="18">
                  <c:v>47.486000000000004</c:v>
                </c:pt>
                <c:pt idx="19">
                  <c:v>35.403000000000006</c:v>
                </c:pt>
                <c:pt idx="20">
                  <c:v>28.150000000000002</c:v>
                </c:pt>
                <c:pt idx="21">
                  <c:v>22.384</c:v>
                </c:pt>
                <c:pt idx="22">
                  <c:v>16.234999999999999</c:v>
                </c:pt>
                <c:pt idx="23" formatCode="General">
                  <c:v>14</c:v>
                </c:pt>
              </c:numCache>
            </c:numRef>
          </c:val>
        </c:ser>
        <c:ser>
          <c:idx val="4"/>
          <c:order val="4"/>
          <c:tx>
            <c:strRef>
              <c:f>Annual!$G$36</c:f>
              <c:strCache>
                <c:ptCount val="1"/>
                <c:pt idx="0">
                  <c:v>Mortgage advances</c:v>
                </c:pt>
              </c:strCache>
            </c:strRef>
          </c:tx>
          <c:spPr>
            <a:solidFill>
              <a:srgbClr val="0070C0"/>
            </a:solidFill>
          </c:spPr>
          <c:cat>
            <c:numRef>
              <c:f>Annual!$B$37:$B$60</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Annual!$G$37:$G$60</c:f>
              <c:numCache>
                <c:formatCode>0</c:formatCode>
                <c:ptCount val="24"/>
                <c:pt idx="0">
                  <c:v>59.506</c:v>
                </c:pt>
                <c:pt idx="1">
                  <c:v>70.235000000000014</c:v>
                </c:pt>
                <c:pt idx="2">
                  <c:v>82.394999999999996</c:v>
                </c:pt>
                <c:pt idx="3">
                  <c:v>97.013999999999996</c:v>
                </c:pt>
                <c:pt idx="4">
                  <c:v>114.348</c:v>
                </c:pt>
                <c:pt idx="5">
                  <c:v>136.267</c:v>
                </c:pt>
                <c:pt idx="6">
                  <c:v>159.24099999999999</c:v>
                </c:pt>
                <c:pt idx="7">
                  <c:v>177.44200000000001</c:v>
                </c:pt>
                <c:pt idx="8">
                  <c:v>195.17699999999999</c:v>
                </c:pt>
                <c:pt idx="9">
                  <c:v>203.185</c:v>
                </c:pt>
                <c:pt idx="10">
                  <c:v>226.26899999999998</c:v>
                </c:pt>
                <c:pt idx="11">
                  <c:v>259.16199999999986</c:v>
                </c:pt>
                <c:pt idx="12">
                  <c:v>286.00200000000001</c:v>
                </c:pt>
                <c:pt idx="13">
                  <c:v>331.84199999999993</c:v>
                </c:pt>
                <c:pt idx="14">
                  <c:v>412.76900000000001</c:v>
                </c:pt>
                <c:pt idx="15">
                  <c:v>526.64699999999937</c:v>
                </c:pt>
                <c:pt idx="16">
                  <c:v>684.59299999999996</c:v>
                </c:pt>
                <c:pt idx="17">
                  <c:v>853.81899999999996</c:v>
                </c:pt>
                <c:pt idx="18">
                  <c:v>966.92099999999937</c:v>
                </c:pt>
                <c:pt idx="19">
                  <c:v>1001.9459999999999</c:v>
                </c:pt>
                <c:pt idx="20">
                  <c:v>1042.3799999999999</c:v>
                </c:pt>
                <c:pt idx="21">
                  <c:v>1068.6179999999999</c:v>
                </c:pt>
                <c:pt idx="22">
                  <c:v>1089.0160000000001</c:v>
                </c:pt>
                <c:pt idx="23" formatCode="General">
                  <c:v>1109</c:v>
                </c:pt>
              </c:numCache>
            </c:numRef>
          </c:val>
        </c:ser>
        <c:ser>
          <c:idx val="5"/>
          <c:order val="5"/>
          <c:tx>
            <c:strRef>
              <c:f>Annual!$H$36</c:f>
              <c:strCache>
                <c:ptCount val="1"/>
                <c:pt idx="0">
                  <c:v>Other loans and advances</c:v>
                </c:pt>
              </c:strCache>
            </c:strRef>
          </c:tx>
          <c:cat>
            <c:numRef>
              <c:f>Annual!$B$37:$B$60</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Annual!$H$37:$H$60</c:f>
              <c:numCache>
                <c:formatCode>0</c:formatCode>
                <c:ptCount val="24"/>
                <c:pt idx="0">
                  <c:v>64.711000000000013</c:v>
                </c:pt>
                <c:pt idx="1">
                  <c:v>73.85599999999998</c:v>
                </c:pt>
                <c:pt idx="2">
                  <c:v>73.488</c:v>
                </c:pt>
                <c:pt idx="3">
                  <c:v>79.661000000000001</c:v>
                </c:pt>
                <c:pt idx="4">
                  <c:v>89.887</c:v>
                </c:pt>
                <c:pt idx="5">
                  <c:v>102.357</c:v>
                </c:pt>
                <c:pt idx="6">
                  <c:v>120.58199999999999</c:v>
                </c:pt>
                <c:pt idx="7">
                  <c:v>148.98200000000003</c:v>
                </c:pt>
                <c:pt idx="8">
                  <c:v>195.697</c:v>
                </c:pt>
                <c:pt idx="9">
                  <c:v>225.67699999999999</c:v>
                </c:pt>
                <c:pt idx="10">
                  <c:v>236.39100000000002</c:v>
                </c:pt>
                <c:pt idx="11">
                  <c:v>261.15699999999993</c:v>
                </c:pt>
                <c:pt idx="12">
                  <c:v>269.21699999999913</c:v>
                </c:pt>
                <c:pt idx="13">
                  <c:v>287.98799999999915</c:v>
                </c:pt>
                <c:pt idx="14">
                  <c:v>304.18799999999999</c:v>
                </c:pt>
                <c:pt idx="15">
                  <c:v>347.42799999999914</c:v>
                </c:pt>
                <c:pt idx="16">
                  <c:v>452.267</c:v>
                </c:pt>
                <c:pt idx="17">
                  <c:v>553.88599999999997</c:v>
                </c:pt>
                <c:pt idx="18">
                  <c:v>652.81499999999937</c:v>
                </c:pt>
                <c:pt idx="19">
                  <c:v>622.52300000000002</c:v>
                </c:pt>
                <c:pt idx="20">
                  <c:v>656.16699999999901</c:v>
                </c:pt>
                <c:pt idx="21">
                  <c:v>756.89800000000002</c:v>
                </c:pt>
                <c:pt idx="22">
                  <c:v>912.36300000000006</c:v>
                </c:pt>
                <c:pt idx="23" formatCode="General">
                  <c:v>998</c:v>
                </c:pt>
              </c:numCache>
            </c:numRef>
          </c:val>
        </c:ser>
        <c:dLbls/>
        <c:axId val="64128512"/>
        <c:axId val="64130048"/>
      </c:areaChart>
      <c:catAx>
        <c:axId val="64128512"/>
        <c:scaling>
          <c:orientation val="minMax"/>
        </c:scaling>
        <c:axPos val="b"/>
        <c:numFmt formatCode="General" sourceLinked="1"/>
        <c:majorTickMark val="none"/>
        <c:tickLblPos val="nextTo"/>
        <c:txPr>
          <a:bodyPr/>
          <a:lstStyle/>
          <a:p>
            <a:pPr>
              <a:defRPr lang="en-ZA"/>
            </a:pPr>
            <a:endParaRPr lang="en-US"/>
          </a:p>
        </c:txPr>
        <c:crossAx val="64130048"/>
        <c:crosses val="autoZero"/>
        <c:auto val="1"/>
        <c:lblAlgn val="ctr"/>
        <c:lblOffset val="100"/>
      </c:catAx>
      <c:valAx>
        <c:axId val="64130048"/>
        <c:scaling>
          <c:orientation val="minMax"/>
        </c:scaling>
        <c:axPos val="l"/>
        <c:majorGridlines/>
        <c:numFmt formatCode="#,##0" sourceLinked="0"/>
        <c:majorTickMark val="none"/>
        <c:tickLblPos val="nextTo"/>
        <c:txPr>
          <a:bodyPr/>
          <a:lstStyle/>
          <a:p>
            <a:pPr>
              <a:defRPr lang="en-ZA" baseline="0"/>
            </a:pPr>
            <a:endParaRPr lang="en-US"/>
          </a:p>
        </c:txPr>
        <c:crossAx val="64128512"/>
        <c:crosses val="autoZero"/>
        <c:crossBetween val="midCat"/>
      </c:valAx>
    </c:plotArea>
    <c:legend>
      <c:legendPos val="b"/>
      <c:layout/>
      <c:txPr>
        <a:bodyPr/>
        <a:lstStyle/>
        <a:p>
          <a:pPr>
            <a:defRPr lang="en-ZA"/>
          </a:pPr>
          <a:endParaRPr lang="en-US"/>
        </a:p>
      </c:txPr>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ZA"/>
            </a:pPr>
            <a:r>
              <a:rPr lang="en-US"/>
              <a:t>Contribution to GDP, </a:t>
            </a:r>
            <a:r>
              <a:rPr lang="en-US" baseline="0"/>
              <a:t> seasonally adjusted and annualised at constant prices</a:t>
            </a:r>
          </a:p>
          <a:p>
            <a:pPr>
              <a:defRPr lang="en-ZA"/>
            </a:pPr>
            <a:r>
              <a:rPr lang="en-US" baseline="0"/>
              <a:t>(Percentage)</a:t>
            </a:r>
            <a:endParaRPr lang="en-US"/>
          </a:p>
        </c:rich>
      </c:tx>
      <c:layout/>
    </c:title>
    <c:plotArea>
      <c:layout/>
      <c:barChart>
        <c:barDir val="col"/>
        <c:grouping val="stacked"/>
        <c:ser>
          <c:idx val="0"/>
          <c:order val="0"/>
          <c:tx>
            <c:strRef>
              <c:f>Annual!$B$65</c:f>
              <c:strCache>
                <c:ptCount val="1"/>
                <c:pt idx="0">
                  <c:v>Agriculture</c:v>
                </c:pt>
              </c:strCache>
            </c:strRef>
          </c:tx>
          <c:spPr>
            <a:solidFill>
              <a:srgbClr val="009900"/>
            </a:solidFill>
          </c:spPr>
          <c:cat>
            <c:strRef>
              <c:f>Annual!$A$66:$A$86</c:f>
              <c:strCach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q3 2014</c:v>
                </c:pt>
              </c:strCache>
            </c:strRef>
          </c:cat>
          <c:val>
            <c:numRef>
              <c:f>Annual!$B$66:$B$86</c:f>
              <c:numCache>
                <c:formatCode>0.0</c:formatCode>
                <c:ptCount val="21"/>
                <c:pt idx="0">
                  <c:v>3.4200946952123923</c:v>
                </c:pt>
                <c:pt idx="1">
                  <c:v>2.6586418262169449</c:v>
                </c:pt>
                <c:pt idx="2">
                  <c:v>3.1619464355152895</c:v>
                </c:pt>
                <c:pt idx="3">
                  <c:v>3.1070866151340821</c:v>
                </c:pt>
                <c:pt idx="4">
                  <c:v>2.9217340513710424</c:v>
                </c:pt>
                <c:pt idx="5">
                  <c:v>3.0217155374945199</c:v>
                </c:pt>
                <c:pt idx="6">
                  <c:v>3.0304126338966295</c:v>
                </c:pt>
                <c:pt idx="7">
                  <c:v>2.850071420722998</c:v>
                </c:pt>
                <c:pt idx="8">
                  <c:v>2.9260260337109276</c:v>
                </c:pt>
                <c:pt idx="9">
                  <c:v>2.8606962616245832</c:v>
                </c:pt>
                <c:pt idx="10">
                  <c:v>2.7610878446993263</c:v>
                </c:pt>
                <c:pt idx="11">
                  <c:v>2.6954322712783583</c:v>
                </c:pt>
                <c:pt idx="12">
                  <c:v>2.4147805252094519</c:v>
                </c:pt>
                <c:pt idx="13">
                  <c:v>2.3590306168305628</c:v>
                </c:pt>
                <c:pt idx="14">
                  <c:v>2.7273499870081661</c:v>
                </c:pt>
                <c:pt idx="15">
                  <c:v>2.7145457275669012</c:v>
                </c:pt>
                <c:pt idx="16">
                  <c:v>2.6296064709041787</c:v>
                </c:pt>
                <c:pt idx="17">
                  <c:v>2.5860271115745572</c:v>
                </c:pt>
                <c:pt idx="18">
                  <c:v>2.5456407601018847</c:v>
                </c:pt>
                <c:pt idx="19">
                  <c:v>2.526127444394866</c:v>
                </c:pt>
                <c:pt idx="20">
                  <c:v>2.6350612379326765</c:v>
                </c:pt>
              </c:numCache>
            </c:numRef>
          </c:val>
        </c:ser>
        <c:ser>
          <c:idx val="1"/>
          <c:order val="1"/>
          <c:tx>
            <c:strRef>
              <c:f>Annual!$C$65</c:f>
              <c:strCache>
                <c:ptCount val="1"/>
                <c:pt idx="0">
                  <c:v>Mining</c:v>
                </c:pt>
              </c:strCache>
            </c:strRef>
          </c:tx>
          <c:cat>
            <c:strRef>
              <c:f>Annual!$A$66:$A$86</c:f>
              <c:strCach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q3 2014</c:v>
                </c:pt>
              </c:strCache>
            </c:strRef>
          </c:cat>
          <c:val>
            <c:numRef>
              <c:f>Annual!$C$66:$C$86</c:f>
              <c:numCache>
                <c:formatCode>0.0</c:formatCode>
                <c:ptCount val="21"/>
                <c:pt idx="0">
                  <c:v>16.303995567801486</c:v>
                </c:pt>
                <c:pt idx="1">
                  <c:v>15.337715662147263</c:v>
                </c:pt>
                <c:pt idx="2">
                  <c:v>14.591002704461077</c:v>
                </c:pt>
                <c:pt idx="3">
                  <c:v>14.455298868857932</c:v>
                </c:pt>
                <c:pt idx="4">
                  <c:v>14.335285962879842</c:v>
                </c:pt>
                <c:pt idx="5">
                  <c:v>13.770130557609601</c:v>
                </c:pt>
                <c:pt idx="6">
                  <c:v>13.037691682556618</c:v>
                </c:pt>
                <c:pt idx="7">
                  <c:v>12.66108119986815</c:v>
                </c:pt>
                <c:pt idx="8">
                  <c:v>12.317858003235019</c:v>
                </c:pt>
                <c:pt idx="9">
                  <c:v>12.367456103188871</c:v>
                </c:pt>
                <c:pt idx="10">
                  <c:v>12.013799781155781</c:v>
                </c:pt>
                <c:pt idx="11">
                  <c:v>11.524882584363359</c:v>
                </c:pt>
                <c:pt idx="12">
                  <c:v>10.856595400300002</c:v>
                </c:pt>
                <c:pt idx="13">
                  <c:v>10.233693885453791</c:v>
                </c:pt>
                <c:pt idx="14">
                  <c:v>9.3794538712617026</c:v>
                </c:pt>
                <c:pt idx="15">
                  <c:v>9.0274466059308942</c:v>
                </c:pt>
                <c:pt idx="16">
                  <c:v>9.2329830130748789</c:v>
                </c:pt>
                <c:pt idx="17">
                  <c:v>8.8962772166280217</c:v>
                </c:pt>
                <c:pt idx="18">
                  <c:v>8.4512790834916487</c:v>
                </c:pt>
                <c:pt idx="19">
                  <c:v>8.5931502052199527</c:v>
                </c:pt>
                <c:pt idx="20">
                  <c:v>8.2305732680304633</c:v>
                </c:pt>
              </c:numCache>
            </c:numRef>
          </c:val>
        </c:ser>
        <c:ser>
          <c:idx val="2"/>
          <c:order val="2"/>
          <c:tx>
            <c:strRef>
              <c:f>Annual!$D$65</c:f>
              <c:strCache>
                <c:ptCount val="1"/>
                <c:pt idx="0">
                  <c:v>Manufacturing</c:v>
                </c:pt>
              </c:strCache>
            </c:strRef>
          </c:tx>
          <c:spPr>
            <a:solidFill>
              <a:srgbClr val="FF0000"/>
            </a:solidFill>
          </c:spPr>
          <c:cat>
            <c:strRef>
              <c:f>Annual!$A$66:$A$86</c:f>
              <c:strCach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q3 2014</c:v>
                </c:pt>
              </c:strCache>
            </c:strRef>
          </c:cat>
          <c:val>
            <c:numRef>
              <c:f>Annual!$D$66:$D$86</c:f>
              <c:numCache>
                <c:formatCode>0.0</c:formatCode>
                <c:ptCount val="21"/>
                <c:pt idx="0">
                  <c:v>15.868642329916401</c:v>
                </c:pt>
                <c:pt idx="1">
                  <c:v>16.40683852184528</c:v>
                </c:pt>
                <c:pt idx="2">
                  <c:v>15.955819412883361</c:v>
                </c:pt>
                <c:pt idx="3">
                  <c:v>15.968084697458101</c:v>
                </c:pt>
                <c:pt idx="4">
                  <c:v>15.818722946345909</c:v>
                </c:pt>
                <c:pt idx="5">
                  <c:v>15.496007379163542</c:v>
                </c:pt>
                <c:pt idx="6">
                  <c:v>16.042051199743199</c:v>
                </c:pt>
                <c:pt idx="7">
                  <c:v>16.087407977145332</c:v>
                </c:pt>
                <c:pt idx="8">
                  <c:v>15.938275167376586</c:v>
                </c:pt>
                <c:pt idx="9">
                  <c:v>15.244039123585621</c:v>
                </c:pt>
                <c:pt idx="10">
                  <c:v>15.301924333430421</c:v>
                </c:pt>
                <c:pt idx="11">
                  <c:v>15.431495748836818</c:v>
                </c:pt>
                <c:pt idx="12">
                  <c:v>15.564850740850268</c:v>
                </c:pt>
                <c:pt idx="13">
                  <c:v>15.556170615604183</c:v>
                </c:pt>
                <c:pt idx="14">
                  <c:v>15.409820200330421</c:v>
                </c:pt>
                <c:pt idx="15">
                  <c:v>13.972142511794313</c:v>
                </c:pt>
                <c:pt idx="16">
                  <c:v>14.377520181493148</c:v>
                </c:pt>
                <c:pt idx="17">
                  <c:v>14.367461441489112</c:v>
                </c:pt>
                <c:pt idx="18">
                  <c:v>14.320480946053483</c:v>
                </c:pt>
                <c:pt idx="19">
                  <c:v>14.10184223463288</c:v>
                </c:pt>
                <c:pt idx="20">
                  <c:v>13.6888069954353</c:v>
                </c:pt>
              </c:numCache>
            </c:numRef>
          </c:val>
        </c:ser>
        <c:ser>
          <c:idx val="3"/>
          <c:order val="3"/>
          <c:tx>
            <c:strRef>
              <c:f>Annual!$E$65</c:f>
              <c:strCache>
                <c:ptCount val="1"/>
                <c:pt idx="0">
                  <c:v>Services</c:v>
                </c:pt>
              </c:strCache>
            </c:strRef>
          </c:tx>
          <c:spPr>
            <a:solidFill>
              <a:schemeClr val="accent1"/>
            </a:solidFill>
          </c:spPr>
          <c:cat>
            <c:strRef>
              <c:f>Annual!$A$66:$A$86</c:f>
              <c:strCach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q3 2014</c:v>
                </c:pt>
              </c:strCache>
            </c:strRef>
          </c:cat>
          <c:val>
            <c:numRef>
              <c:f>Annual!$E$66:$E$86</c:f>
              <c:numCache>
                <c:formatCode>0.0</c:formatCode>
                <c:ptCount val="21"/>
                <c:pt idx="0">
                  <c:v>62.08641442400917</c:v>
                </c:pt>
                <c:pt idx="1">
                  <c:v>62.723071198699657</c:v>
                </c:pt>
                <c:pt idx="2">
                  <c:v>62.619513823183738</c:v>
                </c:pt>
                <c:pt idx="3">
                  <c:v>62.485852334677482</c:v>
                </c:pt>
                <c:pt idx="4">
                  <c:v>63.21848203855496</c:v>
                </c:pt>
                <c:pt idx="5">
                  <c:v>63.885887349727099</c:v>
                </c:pt>
                <c:pt idx="6">
                  <c:v>63.546151316049759</c:v>
                </c:pt>
                <c:pt idx="7">
                  <c:v>63.843258982529406</c:v>
                </c:pt>
                <c:pt idx="8">
                  <c:v>63.924170264811082</c:v>
                </c:pt>
                <c:pt idx="9">
                  <c:v>64.609854109169262</c:v>
                </c:pt>
                <c:pt idx="10">
                  <c:v>64.658233029732898</c:v>
                </c:pt>
                <c:pt idx="11">
                  <c:v>64.728356769742007</c:v>
                </c:pt>
                <c:pt idx="12">
                  <c:v>65.122040627672888</c:v>
                </c:pt>
                <c:pt idx="13">
                  <c:v>65.574062423088293</c:v>
                </c:pt>
                <c:pt idx="14">
                  <c:v>66.187846067703092</c:v>
                </c:pt>
                <c:pt idx="15">
                  <c:v>67.640133132457464</c:v>
                </c:pt>
                <c:pt idx="16">
                  <c:v>67.210705209911595</c:v>
                </c:pt>
                <c:pt idx="17">
                  <c:v>67.742440041710125</c:v>
                </c:pt>
                <c:pt idx="18">
                  <c:v>68.339342620759993</c:v>
                </c:pt>
                <c:pt idx="19">
                  <c:v>68.495454421969725</c:v>
                </c:pt>
                <c:pt idx="20">
                  <c:v>69.1671024999102</c:v>
                </c:pt>
              </c:numCache>
            </c:numRef>
          </c:val>
        </c:ser>
        <c:dLbls/>
        <c:gapWidth val="75"/>
        <c:overlap val="100"/>
        <c:axId val="64145664"/>
        <c:axId val="64167936"/>
      </c:barChart>
      <c:catAx>
        <c:axId val="64145664"/>
        <c:scaling>
          <c:orientation val="minMax"/>
        </c:scaling>
        <c:axPos val="b"/>
        <c:majorTickMark val="none"/>
        <c:tickLblPos val="nextTo"/>
        <c:txPr>
          <a:bodyPr/>
          <a:lstStyle/>
          <a:p>
            <a:pPr>
              <a:defRPr lang="en-ZA"/>
            </a:pPr>
            <a:endParaRPr lang="en-US"/>
          </a:p>
        </c:txPr>
        <c:crossAx val="64167936"/>
        <c:crosses val="autoZero"/>
        <c:auto val="1"/>
        <c:lblAlgn val="ctr"/>
        <c:lblOffset val="100"/>
      </c:catAx>
      <c:valAx>
        <c:axId val="64167936"/>
        <c:scaling>
          <c:orientation val="minMax"/>
          <c:max val="100"/>
        </c:scaling>
        <c:axPos val="l"/>
        <c:majorGridlines/>
        <c:numFmt formatCode="0" sourceLinked="0"/>
        <c:majorTickMark val="none"/>
        <c:tickLblPos val="nextTo"/>
        <c:spPr>
          <a:ln w="9525">
            <a:noFill/>
          </a:ln>
        </c:spPr>
        <c:txPr>
          <a:bodyPr/>
          <a:lstStyle/>
          <a:p>
            <a:pPr>
              <a:defRPr lang="en-ZA"/>
            </a:pPr>
            <a:endParaRPr lang="en-US"/>
          </a:p>
        </c:txPr>
        <c:crossAx val="64145664"/>
        <c:crosses val="autoZero"/>
        <c:crossBetween val="between"/>
      </c:valAx>
      <c:spPr>
        <a:solidFill>
          <a:schemeClr val="bg1"/>
        </a:solidFill>
      </c:spPr>
    </c:plotArea>
    <c:legend>
      <c:legendPos val="b"/>
      <c:layout/>
      <c:txPr>
        <a:bodyPr/>
        <a:lstStyle/>
        <a:p>
          <a:pPr>
            <a:defRPr lang="en-ZA"/>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ZA"/>
            </a:pPr>
            <a:r>
              <a:rPr lang="en-US" dirty="0"/>
              <a:t>Manufacturing </a:t>
            </a:r>
            <a:r>
              <a:rPr lang="en-US" dirty="0" smtClean="0"/>
              <a:t>GDP (%)</a:t>
            </a:r>
            <a:endParaRPr lang="en-US" dirty="0"/>
          </a:p>
        </c:rich>
      </c:tx>
      <c:layout/>
    </c:title>
    <c:plotArea>
      <c:layout/>
      <c:lineChart>
        <c:grouping val="standard"/>
        <c:ser>
          <c:idx val="0"/>
          <c:order val="0"/>
          <c:tx>
            <c:strRef>
              <c:f>'ti0_73387213281250 (1)'!$A$21</c:f>
              <c:strCache>
                <c:ptCount val="1"/>
                <c:pt idx="0">
                  <c:v>Manufacturing</c:v>
                </c:pt>
              </c:strCache>
            </c:strRef>
          </c:tx>
          <c:spPr>
            <a:ln w="44450"/>
          </c:spPr>
          <c:marker>
            <c:symbol val="none"/>
          </c:marker>
          <c:cat>
            <c:strRef>
              <c:f>'ti0_73387213281250 (1)'!$B$20:$AS$20</c:f>
              <c:strCach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strCache>
            </c:strRef>
          </c:cat>
          <c:val>
            <c:numRef>
              <c:f>'ti0_73387213281250 (1)'!$B$21:$AS$21</c:f>
              <c:numCache>
                <c:formatCode>0.0</c:formatCode>
                <c:ptCount val="44"/>
                <c:pt idx="0">
                  <c:v>17.795840911971304</c:v>
                </c:pt>
                <c:pt idx="1">
                  <c:v>18.174043893333767</c:v>
                </c:pt>
                <c:pt idx="2">
                  <c:v>18.465211218178666</c:v>
                </c:pt>
                <c:pt idx="3">
                  <c:v>19.340872305002801</c:v>
                </c:pt>
                <c:pt idx="4">
                  <c:v>19.625226973660016</c:v>
                </c:pt>
                <c:pt idx="5">
                  <c:v>19.841599294597223</c:v>
                </c:pt>
                <c:pt idx="6">
                  <c:v>19.746432953987952</c:v>
                </c:pt>
                <c:pt idx="7">
                  <c:v>19.149577005615292</c:v>
                </c:pt>
                <c:pt idx="8">
                  <c:v>20.024552154295201</c:v>
                </c:pt>
                <c:pt idx="9">
                  <c:v>20.926164332686227</c:v>
                </c:pt>
                <c:pt idx="10">
                  <c:v>21.415713654353215</c:v>
                </c:pt>
                <c:pt idx="11">
                  <c:v>22.15897329745394</c:v>
                </c:pt>
                <c:pt idx="12">
                  <c:v>21.09432495679426</c:v>
                </c:pt>
                <c:pt idx="13">
                  <c:v>20.623960634051464</c:v>
                </c:pt>
                <c:pt idx="14">
                  <c:v>20.809320595779216</c:v>
                </c:pt>
                <c:pt idx="15">
                  <c:v>20.186154806059911</c:v>
                </c:pt>
                <c:pt idx="16">
                  <c:v>20.144706820856971</c:v>
                </c:pt>
                <c:pt idx="17">
                  <c:v>20.212334828782726</c:v>
                </c:pt>
                <c:pt idx="18">
                  <c:v>20.750237015859369</c:v>
                </c:pt>
                <c:pt idx="19">
                  <c:v>20.659627993173196</c:v>
                </c:pt>
                <c:pt idx="20">
                  <c:v>20.246788674783275</c:v>
                </c:pt>
                <c:pt idx="21">
                  <c:v>19.465079245975129</c:v>
                </c:pt>
                <c:pt idx="22">
                  <c:v>19.099086336061696</c:v>
                </c:pt>
                <c:pt idx="23">
                  <c:v>18.845575017766819</c:v>
                </c:pt>
                <c:pt idx="24">
                  <c:v>18.827849779925618</c:v>
                </c:pt>
                <c:pt idx="25">
                  <c:v>19.476660331058582</c:v>
                </c:pt>
                <c:pt idx="26">
                  <c:v>19.027374661707739</c:v>
                </c:pt>
                <c:pt idx="27">
                  <c:v>19.064392110248512</c:v>
                </c:pt>
                <c:pt idx="28">
                  <c:v>18.884177951707461</c:v>
                </c:pt>
                <c:pt idx="29">
                  <c:v>18.51949422811165</c:v>
                </c:pt>
                <c:pt idx="30">
                  <c:v>19.198787368769569</c:v>
                </c:pt>
                <c:pt idx="31">
                  <c:v>19.261273016038061</c:v>
                </c:pt>
                <c:pt idx="32">
                  <c:v>19.100439224441256</c:v>
                </c:pt>
                <c:pt idx="33">
                  <c:v>18.268455121201381</c:v>
                </c:pt>
                <c:pt idx="34">
                  <c:v>18.337855816715408</c:v>
                </c:pt>
                <c:pt idx="35">
                  <c:v>18.493119886486507</c:v>
                </c:pt>
                <c:pt idx="36">
                  <c:v>18.652937353017371</c:v>
                </c:pt>
                <c:pt idx="37">
                  <c:v>18.592688632712306</c:v>
                </c:pt>
                <c:pt idx="38">
                  <c:v>18.39045759913866</c:v>
                </c:pt>
                <c:pt idx="39">
                  <c:v>16.753000513122156</c:v>
                </c:pt>
                <c:pt idx="40">
                  <c:v>17.150081194700284</c:v>
                </c:pt>
                <c:pt idx="41">
                  <c:v>17.125532852721612</c:v>
                </c:pt>
                <c:pt idx="42">
                  <c:v>17.062909336965042</c:v>
                </c:pt>
                <c:pt idx="43">
                  <c:v>16.876139652656928</c:v>
                </c:pt>
              </c:numCache>
            </c:numRef>
          </c:val>
        </c:ser>
        <c:dLbls/>
        <c:marker val="1"/>
        <c:axId val="68563328"/>
        <c:axId val="68564864"/>
      </c:lineChart>
      <c:catAx>
        <c:axId val="68563328"/>
        <c:scaling>
          <c:orientation val="minMax"/>
        </c:scaling>
        <c:axPos val="b"/>
        <c:majorTickMark val="none"/>
        <c:tickLblPos val="nextTo"/>
        <c:txPr>
          <a:bodyPr/>
          <a:lstStyle/>
          <a:p>
            <a:pPr>
              <a:defRPr lang="en-ZA" sz="900" baseline="0"/>
            </a:pPr>
            <a:endParaRPr lang="en-US"/>
          </a:p>
        </c:txPr>
        <c:crossAx val="68564864"/>
        <c:crosses val="autoZero"/>
        <c:auto val="1"/>
        <c:lblAlgn val="ctr"/>
        <c:lblOffset val="100"/>
      </c:catAx>
      <c:valAx>
        <c:axId val="68564864"/>
        <c:scaling>
          <c:orientation val="minMax"/>
        </c:scaling>
        <c:axPos val="l"/>
        <c:majorGridlines/>
        <c:numFmt formatCode="0" sourceLinked="0"/>
        <c:majorTickMark val="none"/>
        <c:tickLblPos val="nextTo"/>
        <c:spPr>
          <a:ln w="9525">
            <a:noFill/>
          </a:ln>
        </c:spPr>
        <c:txPr>
          <a:bodyPr/>
          <a:lstStyle/>
          <a:p>
            <a:pPr>
              <a:defRPr lang="en-ZA"/>
            </a:pPr>
            <a:endParaRPr lang="en-US"/>
          </a:p>
        </c:txPr>
        <c:crossAx val="68563328"/>
        <c:crosses val="autoZero"/>
        <c:crossBetween val="between"/>
      </c:valAx>
      <c:spPr>
        <a:solidFill>
          <a:srgbClr val="FFC000"/>
        </a:solidFill>
      </c:spPr>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5"/>
  <c:chart>
    <c:title>
      <c:tx>
        <c:rich>
          <a:bodyPr/>
          <a:lstStyle/>
          <a:p>
            <a:pPr>
              <a:defRPr lang="en-ZA"/>
            </a:pPr>
            <a:r>
              <a:rPr lang="en-US"/>
              <a:t>Manufacturing employment</a:t>
            </a:r>
            <a:r>
              <a:rPr lang="en-US" baseline="0"/>
              <a:t> as a share of total employment (%)</a:t>
            </a:r>
            <a:endParaRPr lang="en-US"/>
          </a:p>
        </c:rich>
      </c:tx>
      <c:layout/>
    </c:title>
    <c:plotArea>
      <c:layout/>
      <c:lineChart>
        <c:grouping val="standard"/>
        <c:ser>
          <c:idx val="0"/>
          <c:order val="0"/>
          <c:tx>
            <c:strRef>
              <c:f>'ti0_73387213281250 (1)'!$A$47</c:f>
              <c:strCache>
                <c:ptCount val="1"/>
                <c:pt idx="0">
                  <c:v>Manufacturing</c:v>
                </c:pt>
              </c:strCache>
            </c:strRef>
          </c:tx>
          <c:spPr>
            <a:ln w="44450"/>
          </c:spPr>
          <c:marker>
            <c:symbol val="none"/>
          </c:marker>
          <c:cat>
            <c:strRef>
              <c:f>'ti0_73387213281250 (1)'!$B$46:$AS$46</c:f>
              <c:strCach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strCache>
            </c:strRef>
          </c:cat>
          <c:val>
            <c:numRef>
              <c:f>'ti0_73387213281250 (1)'!$B$47:$AS$47</c:f>
              <c:numCache>
                <c:formatCode>0.0</c:formatCode>
                <c:ptCount val="44"/>
                <c:pt idx="0">
                  <c:v>14.357126755566602</c:v>
                </c:pt>
                <c:pt idx="1">
                  <c:v>14.561977666506831</c:v>
                </c:pt>
                <c:pt idx="2">
                  <c:v>14.870323779213001</c:v>
                </c:pt>
                <c:pt idx="3">
                  <c:v>15.02794746800231</c:v>
                </c:pt>
                <c:pt idx="4">
                  <c:v>15.32624854718182</c:v>
                </c:pt>
                <c:pt idx="5">
                  <c:v>15.44977081517745</c:v>
                </c:pt>
                <c:pt idx="6">
                  <c:v>15.793026292406301</c:v>
                </c:pt>
                <c:pt idx="7">
                  <c:v>15.597747636639403</c:v>
                </c:pt>
                <c:pt idx="8">
                  <c:v>15.694484199263664</c:v>
                </c:pt>
                <c:pt idx="9">
                  <c:v>15.841280510126621</c:v>
                </c:pt>
                <c:pt idx="10">
                  <c:v>16.073787676326315</c:v>
                </c:pt>
                <c:pt idx="11">
                  <c:v>16.677964567485365</c:v>
                </c:pt>
                <c:pt idx="12">
                  <c:v>16.736320283945975</c:v>
                </c:pt>
                <c:pt idx="13">
                  <c:v>16.109070586601938</c:v>
                </c:pt>
                <c:pt idx="14">
                  <c:v>16.022195983003019</c:v>
                </c:pt>
                <c:pt idx="15">
                  <c:v>15.626165436275191</c:v>
                </c:pt>
                <c:pt idx="16">
                  <c:v>15.533125062016261</c:v>
                </c:pt>
                <c:pt idx="17">
                  <c:v>15.767169144486161</c:v>
                </c:pt>
                <c:pt idx="18">
                  <c:v>15.916123024930441</c:v>
                </c:pt>
                <c:pt idx="19">
                  <c:v>15.79455154940527</c:v>
                </c:pt>
                <c:pt idx="20">
                  <c:v>15.710562985378758</c:v>
                </c:pt>
                <c:pt idx="21">
                  <c:v>15.45170503177116</c:v>
                </c:pt>
                <c:pt idx="22">
                  <c:v>15.144596522527612</c:v>
                </c:pt>
                <c:pt idx="23">
                  <c:v>14.837901192255257</c:v>
                </c:pt>
                <c:pt idx="24">
                  <c:v>14.705804623192959</c:v>
                </c:pt>
                <c:pt idx="25">
                  <c:v>14.87160174207739</c:v>
                </c:pt>
                <c:pt idx="26">
                  <c:v>15.20397276862964</c:v>
                </c:pt>
                <c:pt idx="27">
                  <c:v>14.557145055776433</c:v>
                </c:pt>
                <c:pt idx="28">
                  <c:v>14.006424906988652</c:v>
                </c:pt>
                <c:pt idx="29">
                  <c:v>13.664533680475849</c:v>
                </c:pt>
                <c:pt idx="30">
                  <c:v>13.381692503832914</c:v>
                </c:pt>
                <c:pt idx="31">
                  <c:v>13.24504633005135</c:v>
                </c:pt>
                <c:pt idx="32">
                  <c:v>12.766237786371841</c:v>
                </c:pt>
                <c:pt idx="33">
                  <c:v>12.837316019294279</c:v>
                </c:pt>
                <c:pt idx="34">
                  <c:v>12.906389376133042</c:v>
                </c:pt>
                <c:pt idx="35">
                  <c:v>13.082650690546904</c:v>
                </c:pt>
                <c:pt idx="36">
                  <c:v>12.678671228806561</c:v>
                </c:pt>
                <c:pt idx="37">
                  <c:v>12.399926606571359</c:v>
                </c:pt>
                <c:pt idx="38">
                  <c:v>12.25742383037081</c:v>
                </c:pt>
                <c:pt idx="39">
                  <c:v>11.8512902241904</c:v>
                </c:pt>
                <c:pt idx="40">
                  <c:v>11.630226702282741</c:v>
                </c:pt>
                <c:pt idx="41">
                  <c:v>11.32681460415937</c:v>
                </c:pt>
                <c:pt idx="42">
                  <c:v>11.100862843286</c:v>
                </c:pt>
                <c:pt idx="43">
                  <c:v>10.97312226923605</c:v>
                </c:pt>
              </c:numCache>
            </c:numRef>
          </c:val>
        </c:ser>
        <c:dLbls/>
        <c:marker val="1"/>
        <c:axId val="68573056"/>
        <c:axId val="68574592"/>
      </c:lineChart>
      <c:catAx>
        <c:axId val="68573056"/>
        <c:scaling>
          <c:orientation val="minMax"/>
        </c:scaling>
        <c:axPos val="b"/>
        <c:majorTickMark val="none"/>
        <c:tickLblPos val="nextTo"/>
        <c:txPr>
          <a:bodyPr/>
          <a:lstStyle/>
          <a:p>
            <a:pPr>
              <a:defRPr lang="en-ZA" sz="900" baseline="0"/>
            </a:pPr>
            <a:endParaRPr lang="en-US"/>
          </a:p>
        </c:txPr>
        <c:crossAx val="68574592"/>
        <c:crosses val="autoZero"/>
        <c:auto val="1"/>
        <c:lblAlgn val="ctr"/>
        <c:lblOffset val="100"/>
      </c:catAx>
      <c:valAx>
        <c:axId val="68574592"/>
        <c:scaling>
          <c:orientation val="minMax"/>
        </c:scaling>
        <c:axPos val="l"/>
        <c:majorGridlines/>
        <c:numFmt formatCode="0" sourceLinked="0"/>
        <c:majorTickMark val="none"/>
        <c:tickLblPos val="nextTo"/>
        <c:spPr>
          <a:ln w="9525">
            <a:noFill/>
          </a:ln>
        </c:spPr>
        <c:txPr>
          <a:bodyPr/>
          <a:lstStyle/>
          <a:p>
            <a:pPr>
              <a:defRPr lang="en-ZA"/>
            </a:pPr>
            <a:endParaRPr lang="en-US"/>
          </a:p>
        </c:txPr>
        <c:crossAx val="68573056"/>
        <c:crosses val="autoZero"/>
        <c:crossBetween val="between"/>
      </c:valAx>
      <c:spPr>
        <a:solidFill>
          <a:srgbClr val="FFC000"/>
        </a:solidFill>
      </c:spPr>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6"/>
  <c:chart>
    <c:title>
      <c:tx>
        <c:rich>
          <a:bodyPr/>
          <a:lstStyle/>
          <a:p>
            <a:pPr>
              <a:defRPr lang="en-ZA"/>
            </a:pPr>
            <a:r>
              <a:rPr lang="en-US"/>
              <a:t>Manufacturing exports as a share of total exports</a:t>
            </a:r>
          </a:p>
        </c:rich>
      </c:tx>
      <c:layout/>
    </c:title>
    <c:plotArea>
      <c:layout/>
      <c:lineChart>
        <c:grouping val="standard"/>
        <c:ser>
          <c:idx val="0"/>
          <c:order val="0"/>
          <c:tx>
            <c:strRef>
              <c:f>'ti0_73387213281250 (1)'!$A$71</c:f>
              <c:strCache>
                <c:ptCount val="1"/>
                <c:pt idx="0">
                  <c:v>Manufacturing</c:v>
                </c:pt>
              </c:strCache>
            </c:strRef>
          </c:tx>
          <c:spPr>
            <a:ln w="44450"/>
          </c:spPr>
          <c:marker>
            <c:symbol val="none"/>
          </c:marker>
          <c:cat>
            <c:strRef>
              <c:f>'ti0_73387213281250 (1)'!$B$70:$AA$70</c:f>
              <c:strCach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strCache>
            </c:strRef>
          </c:cat>
          <c:val>
            <c:numRef>
              <c:f>'ti0_73387213281250 (1)'!$B$71:$AA$71</c:f>
              <c:numCache>
                <c:formatCode>0.0</c:formatCode>
                <c:ptCount val="26"/>
                <c:pt idx="0">
                  <c:v>81.95567341232146</c:v>
                </c:pt>
                <c:pt idx="1">
                  <c:v>77.055096046125129</c:v>
                </c:pt>
                <c:pt idx="2">
                  <c:v>77.191207538834746</c:v>
                </c:pt>
                <c:pt idx="3">
                  <c:v>79.051281477265306</c:v>
                </c:pt>
                <c:pt idx="4">
                  <c:v>73.927697756892599</c:v>
                </c:pt>
                <c:pt idx="5">
                  <c:v>72.752128205804851</c:v>
                </c:pt>
                <c:pt idx="6">
                  <c:v>68.785178403758835</c:v>
                </c:pt>
                <c:pt idx="7">
                  <c:v>70.472316908033108</c:v>
                </c:pt>
                <c:pt idx="8">
                  <c:v>75.134147576270081</c:v>
                </c:pt>
                <c:pt idx="9">
                  <c:v>78.537092035948532</c:v>
                </c:pt>
                <c:pt idx="10">
                  <c:v>81.409265454928317</c:v>
                </c:pt>
                <c:pt idx="11">
                  <c:v>71.303092392804857</c:v>
                </c:pt>
                <c:pt idx="12">
                  <c:v>72.308718630209697</c:v>
                </c:pt>
                <c:pt idx="13">
                  <c:v>79.762779216822139</c:v>
                </c:pt>
                <c:pt idx="14">
                  <c:v>80.244297078149074</c:v>
                </c:pt>
                <c:pt idx="15">
                  <c:v>82.493356689459972</c:v>
                </c:pt>
                <c:pt idx="16">
                  <c:v>83.86923275938635</c:v>
                </c:pt>
                <c:pt idx="17">
                  <c:v>81.02499319168281</c:v>
                </c:pt>
                <c:pt idx="18">
                  <c:v>81.775815830944055</c:v>
                </c:pt>
                <c:pt idx="19">
                  <c:v>81.145424863147213</c:v>
                </c:pt>
                <c:pt idx="20">
                  <c:v>78.629049977314139</c:v>
                </c:pt>
                <c:pt idx="21">
                  <c:v>76.240662404649413</c:v>
                </c:pt>
                <c:pt idx="22">
                  <c:v>75.029613705371489</c:v>
                </c:pt>
                <c:pt idx="23">
                  <c:v>71.667334102186715</c:v>
                </c:pt>
                <c:pt idx="24">
                  <c:v>71.346960866512006</c:v>
                </c:pt>
                <c:pt idx="25">
                  <c:v>70.818723332059733</c:v>
                </c:pt>
              </c:numCache>
            </c:numRef>
          </c:val>
        </c:ser>
        <c:dLbls/>
        <c:marker val="1"/>
        <c:axId val="68500480"/>
        <c:axId val="68514560"/>
      </c:lineChart>
      <c:catAx>
        <c:axId val="68500480"/>
        <c:scaling>
          <c:orientation val="minMax"/>
        </c:scaling>
        <c:axPos val="b"/>
        <c:majorTickMark val="none"/>
        <c:tickLblPos val="nextTo"/>
        <c:txPr>
          <a:bodyPr/>
          <a:lstStyle/>
          <a:p>
            <a:pPr>
              <a:defRPr lang="en-ZA" sz="800" baseline="0"/>
            </a:pPr>
            <a:endParaRPr lang="en-US"/>
          </a:p>
        </c:txPr>
        <c:crossAx val="68514560"/>
        <c:crosses val="autoZero"/>
        <c:auto val="1"/>
        <c:lblAlgn val="ctr"/>
        <c:lblOffset val="100"/>
      </c:catAx>
      <c:valAx>
        <c:axId val="68514560"/>
        <c:scaling>
          <c:orientation val="minMax"/>
        </c:scaling>
        <c:axPos val="l"/>
        <c:majorGridlines/>
        <c:numFmt formatCode="0" sourceLinked="0"/>
        <c:majorTickMark val="none"/>
        <c:tickLblPos val="nextTo"/>
        <c:spPr>
          <a:ln w="9525">
            <a:noFill/>
          </a:ln>
        </c:spPr>
        <c:txPr>
          <a:bodyPr/>
          <a:lstStyle/>
          <a:p>
            <a:pPr>
              <a:defRPr lang="en-ZA"/>
            </a:pPr>
            <a:endParaRPr lang="en-US"/>
          </a:p>
        </c:txPr>
        <c:crossAx val="68500480"/>
        <c:crosses val="autoZero"/>
        <c:crossBetween val="between"/>
      </c:valAx>
      <c:spPr>
        <a:solidFill>
          <a:srgbClr val="FFC000"/>
        </a:solidFill>
      </c:spPr>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ZA"/>
            </a:pPr>
            <a:r>
              <a:rPr lang="en-US" dirty="0"/>
              <a:t>Contribution to </a:t>
            </a:r>
            <a:r>
              <a:rPr lang="en-US" dirty="0" smtClean="0"/>
              <a:t>GDP (%)</a:t>
            </a:r>
            <a:endParaRPr lang="en-US" dirty="0"/>
          </a:p>
        </c:rich>
      </c:tx>
      <c:layout/>
    </c:title>
    <c:plotArea>
      <c:layout/>
      <c:lineChart>
        <c:grouping val="standard"/>
        <c:ser>
          <c:idx val="0"/>
          <c:order val="0"/>
          <c:tx>
            <c:strRef>
              <c:f>'ti0_73387213281250 (1)'!$A$17</c:f>
              <c:strCache>
                <c:ptCount val="1"/>
                <c:pt idx="0">
                  <c:v>Agriculture</c:v>
                </c:pt>
              </c:strCache>
            </c:strRef>
          </c:tx>
          <c:spPr>
            <a:ln w="44450"/>
          </c:spPr>
          <c:marker>
            <c:symbol val="none"/>
          </c:marker>
          <c:cat>
            <c:strRef>
              <c:f>'ti0_73387213281250 (1)'!$B$16:$AS$16</c:f>
              <c:strCach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strCache>
            </c:strRef>
          </c:cat>
          <c:val>
            <c:numRef>
              <c:f>'ti0_73387213281250 (1)'!$B$17:$AS$17</c:f>
              <c:numCache>
                <c:formatCode>0.0</c:formatCode>
                <c:ptCount val="44"/>
                <c:pt idx="0">
                  <c:v>3.0857473650317373</c:v>
                </c:pt>
                <c:pt idx="1">
                  <c:v>3.5190316824681571</c:v>
                </c:pt>
                <c:pt idx="2">
                  <c:v>3.422536163527075</c:v>
                </c:pt>
                <c:pt idx="3">
                  <c:v>2.8651486887034237</c:v>
                </c:pt>
                <c:pt idx="4">
                  <c:v>3.5593880716611888</c:v>
                </c:pt>
                <c:pt idx="5">
                  <c:v>3.1681572498454078</c:v>
                </c:pt>
                <c:pt idx="6">
                  <c:v>3.0013633085176914</c:v>
                </c:pt>
                <c:pt idx="7">
                  <c:v>3.365409419799787</c:v>
                </c:pt>
                <c:pt idx="8">
                  <c:v>3.4125591202552523</c:v>
                </c:pt>
                <c:pt idx="9">
                  <c:v>3.2228219573938679</c:v>
                </c:pt>
                <c:pt idx="10">
                  <c:v>3.3530060234681831</c:v>
                </c:pt>
                <c:pt idx="11">
                  <c:v>3.3601644681131342</c:v>
                </c:pt>
                <c:pt idx="12">
                  <c:v>3.0899045634477651</c:v>
                </c:pt>
                <c:pt idx="13">
                  <c:v>2.3778105513726104</c:v>
                </c:pt>
                <c:pt idx="14">
                  <c:v>2.5063010832855772</c:v>
                </c:pt>
                <c:pt idx="15">
                  <c:v>3.0252667366877208</c:v>
                </c:pt>
                <c:pt idx="16">
                  <c:v>3.2232691245627829</c:v>
                </c:pt>
                <c:pt idx="17">
                  <c:v>3.2448258035119699</c:v>
                </c:pt>
                <c:pt idx="18">
                  <c:v>3.2153919893918248</c:v>
                </c:pt>
                <c:pt idx="19">
                  <c:v>3.6047061154323203</c:v>
                </c:pt>
                <c:pt idx="20">
                  <c:v>3.3559990772321511</c:v>
                </c:pt>
                <c:pt idx="21">
                  <c:v>3.5318859791734374</c:v>
                </c:pt>
                <c:pt idx="22">
                  <c:v>2.6062998619248887</c:v>
                </c:pt>
                <c:pt idx="23">
                  <c:v>3.1948915179131312</c:v>
                </c:pt>
                <c:pt idx="24">
                  <c:v>3.3534898668163673</c:v>
                </c:pt>
                <c:pt idx="25">
                  <c:v>2.6082025708606809</c:v>
                </c:pt>
                <c:pt idx="26">
                  <c:v>3.1161440727579426</c:v>
                </c:pt>
                <c:pt idx="27">
                  <c:v>3.0656364919579526</c:v>
                </c:pt>
                <c:pt idx="28">
                  <c:v>2.8825034071817295</c:v>
                </c:pt>
                <c:pt idx="29">
                  <c:v>2.9844425602926088</c:v>
                </c:pt>
                <c:pt idx="30">
                  <c:v>2.997175355581001</c:v>
                </c:pt>
                <c:pt idx="31">
                  <c:v>2.8200359233835726</c:v>
                </c:pt>
                <c:pt idx="32">
                  <c:v>2.8979106505860375</c:v>
                </c:pt>
                <c:pt idx="33">
                  <c:v>2.83317715643898</c:v>
                </c:pt>
                <c:pt idx="34">
                  <c:v>2.73453648930013</c:v>
                </c:pt>
                <c:pt idx="35">
                  <c:v>2.6695368601216085</c:v>
                </c:pt>
                <c:pt idx="36">
                  <c:v>2.3915600433144331</c:v>
                </c:pt>
                <c:pt idx="37">
                  <c:v>2.3253832612890104</c:v>
                </c:pt>
                <c:pt idx="38">
                  <c:v>2.6017377432550406</c:v>
                </c:pt>
                <c:pt idx="39">
                  <c:v>2.5940202495525835</c:v>
                </c:pt>
                <c:pt idx="40">
                  <c:v>2.5262327176700925</c:v>
                </c:pt>
                <c:pt idx="41">
                  <c:v>2.4408366939566286</c:v>
                </c:pt>
                <c:pt idx="42">
                  <c:v>2.431198731717882</c:v>
                </c:pt>
                <c:pt idx="43">
                  <c:v>2.4417954570253233</c:v>
                </c:pt>
              </c:numCache>
            </c:numRef>
          </c:val>
        </c:ser>
        <c:dLbls/>
        <c:marker val="1"/>
        <c:axId val="68637824"/>
        <c:axId val="68639360"/>
      </c:lineChart>
      <c:catAx>
        <c:axId val="68637824"/>
        <c:scaling>
          <c:orientation val="minMax"/>
        </c:scaling>
        <c:axPos val="b"/>
        <c:majorTickMark val="none"/>
        <c:tickLblPos val="nextTo"/>
        <c:txPr>
          <a:bodyPr/>
          <a:lstStyle/>
          <a:p>
            <a:pPr>
              <a:defRPr lang="en-ZA" sz="900" baseline="0"/>
            </a:pPr>
            <a:endParaRPr lang="en-US"/>
          </a:p>
        </c:txPr>
        <c:crossAx val="68639360"/>
        <c:crosses val="autoZero"/>
        <c:auto val="1"/>
        <c:lblAlgn val="ctr"/>
        <c:lblOffset val="100"/>
      </c:catAx>
      <c:valAx>
        <c:axId val="68639360"/>
        <c:scaling>
          <c:orientation val="minMax"/>
        </c:scaling>
        <c:axPos val="l"/>
        <c:majorGridlines/>
        <c:numFmt formatCode="0.0" sourceLinked="1"/>
        <c:majorTickMark val="none"/>
        <c:tickLblPos val="nextTo"/>
        <c:spPr>
          <a:ln w="9525">
            <a:noFill/>
          </a:ln>
        </c:spPr>
        <c:txPr>
          <a:bodyPr/>
          <a:lstStyle/>
          <a:p>
            <a:pPr>
              <a:defRPr lang="en-ZA"/>
            </a:pPr>
            <a:endParaRPr lang="en-US"/>
          </a:p>
        </c:txPr>
        <c:crossAx val="68637824"/>
        <c:crosses val="autoZero"/>
        <c:crossBetween val="between"/>
      </c:valAx>
      <c:spPr>
        <a:solidFill>
          <a:srgbClr val="FFC000"/>
        </a:solidFill>
      </c:spPr>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lang="en-ZA"/>
            </a:pPr>
            <a:r>
              <a:rPr lang="en-US"/>
              <a:t>Contribution to exports (%)</a:t>
            </a:r>
          </a:p>
        </c:rich>
      </c:tx>
      <c:layout/>
    </c:title>
    <c:plotArea>
      <c:layout/>
      <c:lineChart>
        <c:grouping val="standard"/>
        <c:ser>
          <c:idx val="0"/>
          <c:order val="0"/>
          <c:tx>
            <c:strRef>
              <c:f>'ti0_73387213281250 (1)'!$A$67</c:f>
              <c:strCache>
                <c:ptCount val="1"/>
                <c:pt idx="0">
                  <c:v>Agriculture</c:v>
                </c:pt>
              </c:strCache>
            </c:strRef>
          </c:tx>
          <c:spPr>
            <a:ln w="44450"/>
          </c:spPr>
          <c:marker>
            <c:symbol val="none"/>
          </c:marker>
          <c:cat>
            <c:strRef>
              <c:f>'ti0_73387213281250 (1)'!$B$66:$AA$66</c:f>
              <c:strCach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strCache>
            </c:strRef>
          </c:cat>
          <c:val>
            <c:numRef>
              <c:f>'ti0_73387213281250 (1)'!$B$67:$AA$67</c:f>
              <c:numCache>
                <c:formatCode>0.0</c:formatCode>
                <c:ptCount val="26"/>
                <c:pt idx="0">
                  <c:v>2.9258693524514432</c:v>
                </c:pt>
                <c:pt idx="1">
                  <c:v>5.7805915672533974</c:v>
                </c:pt>
                <c:pt idx="2">
                  <c:v>4.1902053399978776</c:v>
                </c:pt>
                <c:pt idx="3">
                  <c:v>3.2270506411487689</c:v>
                </c:pt>
                <c:pt idx="4">
                  <c:v>3.4460337402194177</c:v>
                </c:pt>
                <c:pt idx="5">
                  <c:v>3.2952018855697931</c:v>
                </c:pt>
                <c:pt idx="6">
                  <c:v>4.8629684074447166</c:v>
                </c:pt>
                <c:pt idx="7">
                  <c:v>3.7651623898541371</c:v>
                </c:pt>
                <c:pt idx="8">
                  <c:v>4.7037598204910127</c:v>
                </c:pt>
                <c:pt idx="9">
                  <c:v>4.3605514068705489</c:v>
                </c:pt>
                <c:pt idx="10">
                  <c:v>4.2503486022614725</c:v>
                </c:pt>
                <c:pt idx="11">
                  <c:v>4.2573034949022697</c:v>
                </c:pt>
                <c:pt idx="12">
                  <c:v>3.2060229074569166</c:v>
                </c:pt>
                <c:pt idx="13">
                  <c:v>3.7119255497570611</c:v>
                </c:pt>
                <c:pt idx="14">
                  <c:v>4.0284891283650195</c:v>
                </c:pt>
                <c:pt idx="15">
                  <c:v>4.2673783029061507</c:v>
                </c:pt>
                <c:pt idx="16">
                  <c:v>3.8152010050315397</c:v>
                </c:pt>
                <c:pt idx="17">
                  <c:v>3.8824199673569839</c:v>
                </c:pt>
                <c:pt idx="18">
                  <c:v>3.1006228777921145</c:v>
                </c:pt>
                <c:pt idx="19">
                  <c:v>2.9918102293211337</c:v>
                </c:pt>
                <c:pt idx="20">
                  <c:v>3.6658388596465712</c:v>
                </c:pt>
                <c:pt idx="21">
                  <c:v>4.3936200492747144</c:v>
                </c:pt>
                <c:pt idx="22">
                  <c:v>3.8173319657069626</c:v>
                </c:pt>
                <c:pt idx="23">
                  <c:v>4.054815894881747</c:v>
                </c:pt>
                <c:pt idx="24">
                  <c:v>4.1357767943711377</c:v>
                </c:pt>
                <c:pt idx="25">
                  <c:v>4.8365062460473069</c:v>
                </c:pt>
              </c:numCache>
            </c:numRef>
          </c:val>
        </c:ser>
        <c:dLbls/>
        <c:marker val="1"/>
        <c:axId val="68671744"/>
        <c:axId val="68677632"/>
      </c:lineChart>
      <c:catAx>
        <c:axId val="68671744"/>
        <c:scaling>
          <c:orientation val="minMax"/>
        </c:scaling>
        <c:axPos val="b"/>
        <c:majorTickMark val="none"/>
        <c:tickLblPos val="nextTo"/>
        <c:txPr>
          <a:bodyPr/>
          <a:lstStyle/>
          <a:p>
            <a:pPr>
              <a:defRPr lang="en-ZA" sz="900" baseline="0"/>
            </a:pPr>
            <a:endParaRPr lang="en-US"/>
          </a:p>
        </c:txPr>
        <c:crossAx val="68677632"/>
        <c:crosses val="autoZero"/>
        <c:auto val="1"/>
        <c:lblAlgn val="ctr"/>
        <c:lblOffset val="100"/>
      </c:catAx>
      <c:valAx>
        <c:axId val="68677632"/>
        <c:scaling>
          <c:orientation val="minMax"/>
        </c:scaling>
        <c:axPos val="l"/>
        <c:majorGridlines/>
        <c:numFmt formatCode="0" sourceLinked="0"/>
        <c:majorTickMark val="none"/>
        <c:tickLblPos val="nextTo"/>
        <c:txPr>
          <a:bodyPr/>
          <a:lstStyle/>
          <a:p>
            <a:pPr>
              <a:defRPr lang="en-ZA"/>
            </a:pPr>
            <a:endParaRPr lang="en-US"/>
          </a:p>
        </c:txPr>
        <c:crossAx val="68671744"/>
        <c:crosses val="autoZero"/>
        <c:crossBetween val="between"/>
      </c:valAx>
      <c:spPr>
        <a:solidFill>
          <a:srgbClr val="FFC000"/>
        </a:solidFill>
      </c:spPr>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lang="en-ZA"/>
            </a:pPr>
            <a:r>
              <a:rPr lang="en-US" dirty="0"/>
              <a:t>Mining </a:t>
            </a:r>
            <a:r>
              <a:rPr lang="en-US" dirty="0" smtClean="0"/>
              <a:t>GDP (%)</a:t>
            </a:r>
            <a:endParaRPr lang="en-US" dirty="0"/>
          </a:p>
        </c:rich>
      </c:tx>
    </c:title>
    <c:plotArea>
      <c:layout/>
      <c:lineChart>
        <c:grouping val="standard"/>
        <c:ser>
          <c:idx val="0"/>
          <c:order val="0"/>
          <c:tx>
            <c:strRef>
              <c:f>'ti0_73387213281250 (1)'!$A$19</c:f>
              <c:strCache>
                <c:ptCount val="1"/>
                <c:pt idx="0">
                  <c:v>Mining</c:v>
                </c:pt>
              </c:strCache>
            </c:strRef>
          </c:tx>
          <c:spPr>
            <a:ln w="44450"/>
          </c:spPr>
          <c:marker>
            <c:symbol val="none"/>
          </c:marker>
          <c:cat>
            <c:strRef>
              <c:f>'ti0_73387213281250 (1)'!$B$18:$AS$18</c:f>
              <c:strCach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strCache>
            </c:strRef>
          </c:cat>
          <c:val>
            <c:numRef>
              <c:f>'ti0_73387213281250 (1)'!$B$19:$AS$19</c:f>
              <c:numCache>
                <c:formatCode>0.0</c:formatCode>
                <c:ptCount val="44"/>
                <c:pt idx="0">
                  <c:v>20.741490516854551</c:v>
                </c:pt>
                <c:pt idx="1">
                  <c:v>19.180844153174423</c:v>
                </c:pt>
                <c:pt idx="2">
                  <c:v>17.854946668254982</c:v>
                </c:pt>
                <c:pt idx="3">
                  <c:v>16.970555424402765</c:v>
                </c:pt>
                <c:pt idx="4">
                  <c:v>14.8859434385315</c:v>
                </c:pt>
                <c:pt idx="5">
                  <c:v>13.764657719350478</c:v>
                </c:pt>
                <c:pt idx="6">
                  <c:v>14.355735971194031</c:v>
                </c:pt>
                <c:pt idx="7">
                  <c:v>14.697921910230649</c:v>
                </c:pt>
                <c:pt idx="8">
                  <c:v>14.44267561383784</c:v>
                </c:pt>
                <c:pt idx="9">
                  <c:v>14.289838753915671</c:v>
                </c:pt>
                <c:pt idx="10">
                  <c:v>13.216745539505112</c:v>
                </c:pt>
                <c:pt idx="11">
                  <c:v>12.450955947385262</c:v>
                </c:pt>
                <c:pt idx="12">
                  <c:v>12.521455209555231</c:v>
                </c:pt>
                <c:pt idx="13">
                  <c:v>12.502263965432478</c:v>
                </c:pt>
                <c:pt idx="14">
                  <c:v>12.287807890681069</c:v>
                </c:pt>
                <c:pt idx="15">
                  <c:v>12.367496687766003</c:v>
                </c:pt>
                <c:pt idx="16">
                  <c:v>11.940488343681499</c:v>
                </c:pt>
                <c:pt idx="17">
                  <c:v>11.17895885177526</c:v>
                </c:pt>
                <c:pt idx="18">
                  <c:v>10.963435156895004</c:v>
                </c:pt>
                <c:pt idx="19">
                  <c:v>10.602896229783253</c:v>
                </c:pt>
                <c:pt idx="20">
                  <c:v>10.545726146916643</c:v>
                </c:pt>
                <c:pt idx="21">
                  <c:v>10.390039435398482</c:v>
                </c:pt>
                <c:pt idx="22">
                  <c:v>10.7185826262182</c:v>
                </c:pt>
                <c:pt idx="23">
                  <c:v>10.839116257681544</c:v>
                </c:pt>
                <c:pt idx="24">
                  <c:v>10.595705905803301</c:v>
                </c:pt>
                <c:pt idx="25">
                  <c:v>9.9730506150545128</c:v>
                </c:pt>
                <c:pt idx="26">
                  <c:v>9.530631691475552</c:v>
                </c:pt>
                <c:pt idx="27">
                  <c:v>9.4530292336837416</c:v>
                </c:pt>
                <c:pt idx="28">
                  <c:v>9.3736687094388618</c:v>
                </c:pt>
                <c:pt idx="29">
                  <c:v>9.0141979732080788</c:v>
                </c:pt>
                <c:pt idx="30">
                  <c:v>8.5465324816863717</c:v>
                </c:pt>
                <c:pt idx="31">
                  <c:v>8.3032154950198649</c:v>
                </c:pt>
                <c:pt idx="32">
                  <c:v>8.0856123662306807</c:v>
                </c:pt>
                <c:pt idx="33">
                  <c:v>8.1181875520862423</c:v>
                </c:pt>
                <c:pt idx="34">
                  <c:v>7.8860334187719383</c:v>
                </c:pt>
                <c:pt idx="35">
                  <c:v>7.5650914624354106</c:v>
                </c:pt>
                <c:pt idx="36">
                  <c:v>7.1264552844758606</c:v>
                </c:pt>
                <c:pt idx="37">
                  <c:v>6.7476535415316103</c:v>
                </c:pt>
                <c:pt idx="38">
                  <c:v>6.1363055484559181</c:v>
                </c:pt>
                <c:pt idx="39">
                  <c:v>5.8856989099282879</c:v>
                </c:pt>
                <c:pt idx="40">
                  <c:v>6.0331760027924908</c:v>
                </c:pt>
                <c:pt idx="41">
                  <c:v>5.850859343315328</c:v>
                </c:pt>
                <c:pt idx="42">
                  <c:v>5.5050181825682269</c:v>
                </c:pt>
                <c:pt idx="43">
                  <c:v>5.5724726286506856</c:v>
                </c:pt>
              </c:numCache>
            </c:numRef>
          </c:val>
        </c:ser>
        <c:dLbls/>
        <c:marker val="1"/>
        <c:axId val="68727168"/>
        <c:axId val="68728704"/>
      </c:lineChart>
      <c:catAx>
        <c:axId val="68727168"/>
        <c:scaling>
          <c:orientation val="minMax"/>
        </c:scaling>
        <c:axPos val="b"/>
        <c:majorTickMark val="none"/>
        <c:tickLblPos val="nextTo"/>
        <c:txPr>
          <a:bodyPr/>
          <a:lstStyle/>
          <a:p>
            <a:pPr>
              <a:defRPr lang="en-ZA" sz="800" baseline="0"/>
            </a:pPr>
            <a:endParaRPr lang="en-US"/>
          </a:p>
        </c:txPr>
        <c:crossAx val="68728704"/>
        <c:crosses val="autoZero"/>
        <c:auto val="1"/>
        <c:lblAlgn val="ctr"/>
        <c:lblOffset val="100"/>
      </c:catAx>
      <c:valAx>
        <c:axId val="68728704"/>
        <c:scaling>
          <c:orientation val="minMax"/>
        </c:scaling>
        <c:axPos val="l"/>
        <c:majorGridlines/>
        <c:numFmt formatCode="0" sourceLinked="0"/>
        <c:majorTickMark val="none"/>
        <c:tickLblPos val="nextTo"/>
        <c:spPr>
          <a:ln w="9525">
            <a:noFill/>
          </a:ln>
        </c:spPr>
        <c:txPr>
          <a:bodyPr/>
          <a:lstStyle/>
          <a:p>
            <a:pPr>
              <a:defRPr lang="en-ZA"/>
            </a:pPr>
            <a:endParaRPr lang="en-US"/>
          </a:p>
        </c:txPr>
        <c:crossAx val="68727168"/>
        <c:crosses val="autoZero"/>
        <c:crossBetween val="between"/>
      </c:valAx>
      <c:spPr>
        <a:solidFill>
          <a:srgbClr val="FFC000"/>
        </a:solidFill>
      </c:spPr>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C2039-B661-4C2E-9F62-C9BA30EBA9BB}" type="doc">
      <dgm:prSet loTypeId="urn:microsoft.com/office/officeart/2005/8/layout/hProcess9" loCatId="process" qsTypeId="urn:microsoft.com/office/officeart/2005/8/quickstyle/simple1" qsCatId="simple" csTypeId="urn:microsoft.com/office/officeart/2005/8/colors/colorful3" csCatId="colorful" phldr="1"/>
      <dgm:spPr/>
    </dgm:pt>
    <dgm:pt modelId="{7AD91836-5792-4900-B1B4-08C9C58C9AEB}">
      <dgm:prSet phldrT="[Text]" custT="1"/>
      <dgm:spPr>
        <a:solidFill>
          <a:srgbClr val="97FFC6"/>
        </a:solidFill>
      </dgm:spPr>
      <dgm:t>
        <a:bodyPr/>
        <a:lstStyle/>
        <a:p>
          <a:pPr algn="ctr">
            <a:lnSpc>
              <a:spcPct val="100000"/>
            </a:lnSpc>
            <a:spcAft>
              <a:spcPts val="600"/>
            </a:spcAft>
          </a:pPr>
          <a:endParaRPr lang="en-GB" sz="1400" dirty="0" smtClean="0">
            <a:solidFill>
              <a:schemeClr val="tx1"/>
            </a:solidFill>
            <a:latin typeface="Arial" panose="020B0604020202020204" pitchFamily="34" charset="0"/>
            <a:cs typeface="Arial" panose="020B0604020202020204" pitchFamily="34" charset="0"/>
          </a:endParaRPr>
        </a:p>
        <a:p>
          <a:pPr algn="l">
            <a:lnSpc>
              <a:spcPct val="114000"/>
            </a:lnSpc>
            <a:spcAft>
              <a:spcPts val="600"/>
            </a:spcAft>
          </a:pPr>
          <a:endParaRPr lang="en-GB" sz="1400" b="1" dirty="0" smtClean="0">
            <a:solidFill>
              <a:schemeClr val="tx1"/>
            </a:solidFill>
            <a:latin typeface="Arial" panose="020B0604020202020204" pitchFamily="34" charset="0"/>
            <a:cs typeface="Arial" panose="020B0604020202020204" pitchFamily="34" charset="0"/>
          </a:endParaRPr>
        </a:p>
        <a:p>
          <a:pPr algn="l">
            <a:lnSpc>
              <a:spcPct val="114000"/>
            </a:lnSpc>
            <a:spcAft>
              <a:spcPts val="600"/>
            </a:spcAft>
          </a:pPr>
          <a:r>
            <a:rPr lang="en-GB" sz="1400" b="1" dirty="0" smtClean="0">
              <a:solidFill>
                <a:schemeClr val="tx1"/>
              </a:solidFill>
              <a:latin typeface="Arial" panose="020B0604020202020204" pitchFamily="34" charset="0"/>
              <a:cs typeface="Arial" panose="020B0604020202020204" pitchFamily="34" charset="0"/>
            </a:rPr>
            <a:t>Infrastructure-driven industrialisation: </a:t>
          </a:r>
          <a:r>
            <a:rPr lang="en-GB" sz="1400" dirty="0" smtClean="0">
              <a:solidFill>
                <a:schemeClr val="tx1"/>
              </a:solidFill>
              <a:latin typeface="Arial" panose="020B0604020202020204" pitchFamily="34" charset="0"/>
              <a:cs typeface="Arial" panose="020B0604020202020204" pitchFamily="34" charset="0"/>
            </a:rPr>
            <a:t>through sustaining and building the infrastructure programme with stronger support for local manufacturing</a:t>
          </a:r>
        </a:p>
        <a:p>
          <a:pPr algn="l">
            <a:lnSpc>
              <a:spcPct val="114000"/>
            </a:lnSpc>
            <a:spcAft>
              <a:spcPts val="600"/>
            </a:spcAft>
          </a:pPr>
          <a:endParaRPr lang="en-GB" sz="1400" dirty="0" smtClean="0">
            <a:solidFill>
              <a:schemeClr val="tx1"/>
            </a:solidFill>
            <a:latin typeface="Arial" panose="020B0604020202020204" pitchFamily="34" charset="0"/>
            <a:cs typeface="Arial" panose="020B0604020202020204" pitchFamily="34" charset="0"/>
          </a:endParaRPr>
        </a:p>
        <a:p>
          <a:pPr algn="l">
            <a:lnSpc>
              <a:spcPct val="114000"/>
            </a:lnSpc>
            <a:spcAft>
              <a:spcPts val="600"/>
            </a:spcAft>
          </a:pPr>
          <a:r>
            <a:rPr lang="en-GB" sz="1400" b="1" dirty="0" smtClean="0">
              <a:solidFill>
                <a:schemeClr val="tx1"/>
              </a:solidFill>
              <a:latin typeface="Arial" panose="020B0604020202020204" pitchFamily="34" charset="0"/>
              <a:cs typeface="Arial" panose="020B0604020202020204" pitchFamily="34" charset="0"/>
            </a:rPr>
            <a:t>Resource-driven industrialisation: </a:t>
          </a:r>
          <a:r>
            <a:rPr lang="en-GB" sz="1400" dirty="0" smtClean="0">
              <a:solidFill>
                <a:schemeClr val="tx1"/>
              </a:solidFill>
              <a:latin typeface="Arial" panose="020B0604020202020204" pitchFamily="34" charset="0"/>
              <a:cs typeface="Arial" panose="020B0604020202020204" pitchFamily="34" charset="0"/>
            </a:rPr>
            <a:t>which enables the leveraging of mineral resources for greater downstream beneficiation and value addition and maximises upstream linkages</a:t>
          </a:r>
        </a:p>
        <a:p>
          <a:pPr algn="l">
            <a:lnSpc>
              <a:spcPct val="100000"/>
            </a:lnSpc>
            <a:spcAft>
              <a:spcPts val="600"/>
            </a:spcAft>
          </a:pPr>
          <a:endParaRPr lang="en-GB" sz="1400" b="0" dirty="0" smtClean="0">
            <a:solidFill>
              <a:schemeClr val="tx1"/>
            </a:solidFill>
            <a:latin typeface="Arial" panose="020B0604020202020204" pitchFamily="34" charset="0"/>
            <a:ea typeface="Segoe UI" pitchFamily="34" charset="0"/>
            <a:cs typeface="Arial" panose="020B0604020202020204" pitchFamily="34" charset="0"/>
          </a:endParaRPr>
        </a:p>
        <a:p>
          <a:pPr algn="l">
            <a:lnSpc>
              <a:spcPct val="100000"/>
            </a:lnSpc>
            <a:spcAft>
              <a:spcPts val="0"/>
            </a:spcAft>
          </a:pPr>
          <a:endParaRPr lang="en-GB" sz="1400" b="0" dirty="0">
            <a:solidFill>
              <a:schemeClr val="tx1"/>
            </a:solidFill>
            <a:latin typeface="Arial" panose="020B0604020202020204" pitchFamily="34" charset="0"/>
            <a:ea typeface="Segoe UI" pitchFamily="34" charset="0"/>
            <a:cs typeface="Arial" panose="020B0604020202020204" pitchFamily="34" charset="0"/>
          </a:endParaRPr>
        </a:p>
      </dgm:t>
    </dgm:pt>
    <dgm:pt modelId="{05D8DE22-0AAE-42A7-A242-48C32E136859}" type="parTrans" cxnId="{1760B6E2-8718-429F-8E15-0E2C644EBA1D}">
      <dgm:prSet/>
      <dgm:spPr/>
      <dgm:t>
        <a:bodyPr/>
        <a:lstStyle/>
        <a:p>
          <a:endParaRPr lang="en-GB" sz="1400" b="1"/>
        </a:p>
      </dgm:t>
    </dgm:pt>
    <dgm:pt modelId="{F4554BFB-1370-43D3-8E57-A9C19765B12D}" type="sibTrans" cxnId="{1760B6E2-8718-429F-8E15-0E2C644EBA1D}">
      <dgm:prSet/>
      <dgm:spPr/>
      <dgm:t>
        <a:bodyPr/>
        <a:lstStyle/>
        <a:p>
          <a:endParaRPr lang="en-GB" sz="1400" b="1"/>
        </a:p>
      </dgm:t>
    </dgm:pt>
    <dgm:pt modelId="{B55D930F-D629-498B-9B66-3BBAE4DC0750}">
      <dgm:prSet phldrT="[Text]" custT="1"/>
      <dgm:spPr>
        <a:solidFill>
          <a:schemeClr val="tx2">
            <a:lumMod val="20000"/>
            <a:lumOff val="80000"/>
          </a:schemeClr>
        </a:solidFill>
      </dgm:spPr>
      <dgm:t>
        <a:bodyPr/>
        <a:lstStyle/>
        <a:p>
          <a:pPr marL="0" marR="0" indent="0" algn="l" defTabSz="914400" eaLnBrk="1" fontAlgn="auto" latinLnBrk="0" hangingPunct="1">
            <a:lnSpc>
              <a:spcPct val="114000"/>
            </a:lnSpc>
            <a:spcBef>
              <a:spcPts val="0"/>
            </a:spcBef>
            <a:spcAft>
              <a:spcPts val="0"/>
            </a:spcAft>
            <a:buClrTx/>
            <a:buSzTx/>
            <a:buFontTx/>
            <a:buNone/>
            <a:tabLst/>
            <a:defRPr/>
          </a:pPr>
          <a:endParaRPr lang="en-GB" sz="1400" dirty="0" smtClean="0">
            <a:solidFill>
              <a:schemeClr val="tx1"/>
            </a:solidFill>
            <a:latin typeface="Arial" panose="020B0604020202020204" pitchFamily="34" charset="0"/>
            <a:cs typeface="Arial" panose="020B0604020202020204" pitchFamily="34" charset="0"/>
          </a:endParaRPr>
        </a:p>
        <a:p>
          <a:pPr marL="0" marR="0" indent="0" algn="l" defTabSz="914400" eaLnBrk="1" fontAlgn="auto" latinLnBrk="0" hangingPunct="1">
            <a:lnSpc>
              <a:spcPct val="114000"/>
            </a:lnSpc>
            <a:spcBef>
              <a:spcPts val="0"/>
            </a:spcBef>
            <a:spcAft>
              <a:spcPts val="0"/>
            </a:spcAft>
            <a:buClrTx/>
            <a:buSzTx/>
            <a:buFontTx/>
            <a:buNone/>
            <a:tabLst/>
            <a:defRPr/>
          </a:pPr>
          <a:r>
            <a:rPr lang="en-GB" sz="1400" dirty="0" smtClean="0">
              <a:solidFill>
                <a:schemeClr val="tx1"/>
              </a:solidFill>
              <a:latin typeface="Arial" panose="020B0604020202020204" pitchFamily="34" charset="0"/>
              <a:cs typeface="Arial" panose="020B0604020202020204" pitchFamily="34" charset="0"/>
            </a:rPr>
            <a:t>Maximising opportunities to the domestic economy by </a:t>
          </a:r>
          <a:r>
            <a:rPr lang="en-GB" sz="1400" b="1" dirty="0" smtClean="0">
              <a:solidFill>
                <a:schemeClr val="tx1"/>
              </a:solidFill>
              <a:latin typeface="Arial" panose="020B0604020202020204" pitchFamily="34" charset="0"/>
              <a:cs typeface="Arial" panose="020B0604020202020204" pitchFamily="34" charset="0"/>
            </a:rPr>
            <a:t>a growing market on the African continent and regional industrial integration</a:t>
          </a:r>
        </a:p>
        <a:p>
          <a:pPr marL="0" marR="0" indent="0" algn="l" defTabSz="914400" eaLnBrk="1" fontAlgn="auto" latinLnBrk="0" hangingPunct="1">
            <a:lnSpc>
              <a:spcPct val="114000"/>
            </a:lnSpc>
            <a:spcBef>
              <a:spcPts val="0"/>
            </a:spcBef>
            <a:spcAft>
              <a:spcPts val="0"/>
            </a:spcAft>
            <a:buClrTx/>
            <a:buSzTx/>
            <a:buFontTx/>
            <a:buNone/>
            <a:tabLst/>
            <a:defRPr/>
          </a:pPr>
          <a:endParaRPr lang="en-GB" sz="1400" dirty="0" smtClean="0">
            <a:solidFill>
              <a:schemeClr val="tx1"/>
            </a:solidFill>
            <a:latin typeface="Arial" panose="020B0604020202020204" pitchFamily="34" charset="0"/>
            <a:cs typeface="Arial" panose="020B0604020202020204" pitchFamily="34" charset="0"/>
          </a:endParaRPr>
        </a:p>
        <a:p>
          <a:pPr marL="0" marR="0" indent="0" algn="l" defTabSz="914400" eaLnBrk="1" fontAlgn="auto" latinLnBrk="0" hangingPunct="1">
            <a:lnSpc>
              <a:spcPct val="114000"/>
            </a:lnSpc>
            <a:spcBef>
              <a:spcPts val="0"/>
            </a:spcBef>
            <a:spcAft>
              <a:spcPts val="0"/>
            </a:spcAft>
            <a:buClrTx/>
            <a:buSzTx/>
            <a:buFontTx/>
            <a:buNone/>
            <a:tabLst/>
            <a:defRPr/>
          </a:pPr>
          <a:r>
            <a:rPr lang="en-GB" sz="1400" dirty="0" smtClean="0">
              <a:solidFill>
                <a:schemeClr val="tx1"/>
              </a:solidFill>
              <a:latin typeface="Arial" panose="020B0604020202020204" pitchFamily="34" charset="0"/>
              <a:cs typeface="Arial" panose="020B0604020202020204" pitchFamily="34" charset="0"/>
            </a:rPr>
            <a:t>Rolling-out of the intra-governmental </a:t>
          </a:r>
          <a:r>
            <a:rPr lang="en-GB" sz="1400" b="1" i="1" dirty="0" smtClean="0">
              <a:solidFill>
                <a:schemeClr val="tx1"/>
              </a:solidFill>
              <a:latin typeface="Arial" panose="020B0604020202020204" pitchFamily="34" charset="0"/>
              <a:cs typeface="Arial" panose="020B0604020202020204" pitchFamily="34" charset="0"/>
            </a:rPr>
            <a:t>Operation Phakisa</a:t>
          </a:r>
          <a:r>
            <a:rPr lang="en-GB" sz="1400" dirty="0" smtClean="0">
              <a:solidFill>
                <a:schemeClr val="tx1"/>
              </a:solidFill>
              <a:latin typeface="Arial" panose="020B0604020202020204" pitchFamily="34" charset="0"/>
              <a:cs typeface="Arial" panose="020B0604020202020204" pitchFamily="34" charset="0"/>
            </a:rPr>
            <a:t> for the marine economy</a:t>
          </a:r>
          <a:endParaRPr lang="en-GB" sz="1400" b="0" dirty="0" smtClean="0">
            <a:solidFill>
              <a:schemeClr val="tx1"/>
            </a:solidFill>
            <a:latin typeface="Arial" panose="020B0604020202020204" pitchFamily="34" charset="0"/>
            <a:ea typeface="Segoe UI" pitchFamily="34" charset="0"/>
            <a:cs typeface="Arial" panose="020B0604020202020204" pitchFamily="34" charset="0"/>
          </a:endParaRPr>
        </a:p>
        <a:p>
          <a:pPr algn="l" defTabSz="533400">
            <a:spcBef>
              <a:spcPct val="0"/>
            </a:spcBef>
          </a:pPr>
          <a:endParaRPr lang="en-GB" sz="1400" b="0" dirty="0">
            <a:solidFill>
              <a:schemeClr val="tx1"/>
            </a:solidFill>
            <a:latin typeface="Arial" panose="020B0604020202020204" pitchFamily="34" charset="0"/>
            <a:ea typeface="Segoe UI" pitchFamily="34" charset="0"/>
            <a:cs typeface="Arial" panose="020B0604020202020204" pitchFamily="34" charset="0"/>
          </a:endParaRPr>
        </a:p>
      </dgm:t>
    </dgm:pt>
    <dgm:pt modelId="{E9AAE179-3FBF-43B5-A288-7F6FAB1A3599}" type="parTrans" cxnId="{0F11B581-8FE5-4365-B48E-CF17B2291FF8}">
      <dgm:prSet/>
      <dgm:spPr/>
      <dgm:t>
        <a:bodyPr/>
        <a:lstStyle/>
        <a:p>
          <a:endParaRPr lang="en-GB" sz="1400" b="1"/>
        </a:p>
      </dgm:t>
    </dgm:pt>
    <dgm:pt modelId="{845CE65A-D66F-4C0B-97C7-82C0DC305C44}" type="sibTrans" cxnId="{0F11B581-8FE5-4365-B48E-CF17B2291FF8}">
      <dgm:prSet/>
      <dgm:spPr/>
      <dgm:t>
        <a:bodyPr/>
        <a:lstStyle/>
        <a:p>
          <a:endParaRPr lang="en-GB" sz="1400" b="1"/>
        </a:p>
      </dgm:t>
    </dgm:pt>
    <dgm:pt modelId="{BDE69DE7-D4CD-4764-92A8-B2C4A6601E7D}">
      <dgm:prSet phldrT="[Text]" custT="1"/>
      <dgm:spPr>
        <a:solidFill>
          <a:schemeClr val="accent1">
            <a:lumMod val="20000"/>
            <a:lumOff val="80000"/>
          </a:schemeClr>
        </a:solidFill>
      </dgm:spPr>
      <dgm:t>
        <a:bodyPr/>
        <a:lstStyle/>
        <a:p>
          <a:pPr marL="0" marR="0" indent="0" algn="ctr" defTabSz="914400" eaLnBrk="1" fontAlgn="auto" latinLnBrk="0" hangingPunct="1">
            <a:lnSpc>
              <a:spcPct val="114000"/>
            </a:lnSpc>
            <a:spcBef>
              <a:spcPts val="0"/>
            </a:spcBef>
            <a:spcAft>
              <a:spcPts val="600"/>
            </a:spcAft>
            <a:buClrTx/>
            <a:buSzTx/>
            <a:buFontTx/>
            <a:buNone/>
            <a:tabLst/>
            <a:defRPr/>
          </a:pPr>
          <a:endParaRPr lang="en-GB" sz="1400" dirty="0" smtClean="0">
            <a:solidFill>
              <a:schemeClr val="tx1"/>
            </a:solidFill>
            <a:latin typeface="Arial" panose="020B0604020202020204" pitchFamily="34" charset="0"/>
            <a:cs typeface="Arial" panose="020B0604020202020204" pitchFamily="34" charset="0"/>
          </a:endParaRPr>
        </a:p>
        <a:p>
          <a:pPr marL="0" indent="0" algn="l" defTabSz="914400">
            <a:lnSpc>
              <a:spcPct val="114000"/>
            </a:lnSpc>
            <a:spcBef>
              <a:spcPts val="0"/>
            </a:spcBef>
            <a:spcAft>
              <a:spcPts val="600"/>
            </a:spcAft>
            <a:buNone/>
          </a:pPr>
          <a:r>
            <a:rPr lang="en-GB" sz="1400" b="1" dirty="0" smtClean="0">
              <a:solidFill>
                <a:schemeClr val="tx1"/>
              </a:solidFill>
              <a:latin typeface="Arial" panose="020B0604020202020204" pitchFamily="34" charset="0"/>
              <a:cs typeface="Arial" panose="020B0604020202020204" pitchFamily="34" charset="0"/>
            </a:rPr>
            <a:t>Advanced manufacturing-driven industrialisation: in key ‘spill-over’ sectors </a:t>
          </a:r>
          <a:r>
            <a:rPr lang="en-GB" sz="1400" dirty="0" smtClean="0">
              <a:solidFill>
                <a:schemeClr val="tx1"/>
              </a:solidFill>
              <a:latin typeface="Arial" panose="020B0604020202020204" pitchFamily="34" charset="0"/>
              <a:cs typeface="Arial" panose="020B0604020202020204" pitchFamily="34" charset="0"/>
            </a:rPr>
            <a:t>with stronger conditionalities for public sector support (</a:t>
          </a:r>
          <a:r>
            <a:rPr lang="en-GB" sz="1400" b="0" dirty="0" smtClean="0">
              <a:solidFill>
                <a:schemeClr val="tx1"/>
              </a:solidFill>
              <a:latin typeface="Arial" panose="020B0604020202020204" pitchFamily="34" charset="0"/>
              <a:ea typeface="Segoe UI" pitchFamily="34" charset="0"/>
              <a:cs typeface="Arial" panose="020B0604020202020204" pitchFamily="34" charset="0"/>
            </a:rPr>
            <a:t>Support for emerging black industrial entrepreneurs)</a:t>
          </a:r>
        </a:p>
        <a:p>
          <a:pPr marL="0" indent="0" algn="l" defTabSz="914400">
            <a:lnSpc>
              <a:spcPct val="114000"/>
            </a:lnSpc>
            <a:spcBef>
              <a:spcPts val="0"/>
            </a:spcBef>
            <a:spcAft>
              <a:spcPts val="600"/>
            </a:spcAft>
            <a:buNone/>
          </a:pPr>
          <a:endParaRPr lang="en-GB" sz="1400" dirty="0" smtClean="0">
            <a:solidFill>
              <a:schemeClr val="tx1"/>
            </a:solidFill>
            <a:latin typeface="Arial" panose="020B0604020202020204" pitchFamily="34" charset="0"/>
            <a:cs typeface="Arial" panose="020B0604020202020204" pitchFamily="34" charset="0"/>
          </a:endParaRPr>
        </a:p>
        <a:p>
          <a:pPr marL="0" indent="0" algn="l" defTabSz="914400">
            <a:lnSpc>
              <a:spcPct val="114000"/>
            </a:lnSpc>
            <a:spcBef>
              <a:spcPts val="0"/>
            </a:spcBef>
            <a:spcAft>
              <a:spcPts val="600"/>
            </a:spcAft>
            <a:buNone/>
          </a:pPr>
          <a:r>
            <a:rPr lang="en-GB" sz="1400" b="0" dirty="0" smtClean="0">
              <a:solidFill>
                <a:schemeClr val="tx1"/>
              </a:solidFill>
              <a:latin typeface="Arial" panose="020B0604020202020204" pitchFamily="34" charset="0"/>
              <a:ea typeface="Segoe UI" pitchFamily="34" charset="0"/>
              <a:cs typeface="Arial" panose="020B0604020202020204" pitchFamily="34" charset="0"/>
            </a:rPr>
            <a:t>Strengthening the </a:t>
          </a:r>
          <a:r>
            <a:rPr lang="en-GB" sz="1400" b="1" dirty="0" smtClean="0">
              <a:solidFill>
                <a:schemeClr val="tx1"/>
              </a:solidFill>
              <a:latin typeface="Arial" panose="020B0604020202020204" pitchFamily="34" charset="0"/>
              <a:ea typeface="Segoe UI" pitchFamily="34" charset="0"/>
              <a:cs typeface="Arial" panose="020B0604020202020204" pitchFamily="34" charset="0"/>
            </a:rPr>
            <a:t>localisation of public procurement, </a:t>
          </a:r>
          <a:r>
            <a:rPr lang="en-GB" sz="1400" b="0" dirty="0" smtClean="0">
              <a:solidFill>
                <a:schemeClr val="tx1"/>
              </a:solidFill>
              <a:latin typeface="Arial" panose="020B0604020202020204" pitchFamily="34" charset="0"/>
              <a:ea typeface="Segoe UI" pitchFamily="34" charset="0"/>
              <a:cs typeface="Arial" panose="020B0604020202020204" pitchFamily="34" charset="0"/>
            </a:rPr>
            <a:t>including compliance, capacity building and strategic sourcing.</a:t>
          </a:r>
        </a:p>
        <a:p>
          <a:pPr marL="0" marR="0" indent="0" algn="l" defTabSz="914400" eaLnBrk="1" fontAlgn="auto" latinLnBrk="0" hangingPunct="1">
            <a:lnSpc>
              <a:spcPct val="100000"/>
            </a:lnSpc>
            <a:spcBef>
              <a:spcPts val="0"/>
            </a:spcBef>
            <a:spcAft>
              <a:spcPts val="600"/>
            </a:spcAft>
            <a:buClrTx/>
            <a:buSzTx/>
            <a:buFontTx/>
            <a:buNone/>
            <a:tabLst/>
            <a:defRPr/>
          </a:pPr>
          <a:r>
            <a:rPr lang="en-GB" sz="1400" dirty="0" smtClean="0">
              <a:solidFill>
                <a:schemeClr val="tx1"/>
              </a:solidFill>
              <a:latin typeface="Arial" panose="020B0604020202020204" pitchFamily="34" charset="0"/>
              <a:cs typeface="Arial" panose="020B0604020202020204" pitchFamily="34" charset="0"/>
            </a:rPr>
            <a:t>  </a:t>
          </a:r>
          <a:endParaRPr lang="en-GB" sz="1400" b="0" dirty="0" smtClean="0">
            <a:solidFill>
              <a:schemeClr val="tx1"/>
            </a:solidFill>
            <a:latin typeface="Arial" panose="020B0604020202020204" pitchFamily="34" charset="0"/>
            <a:ea typeface="Segoe UI" pitchFamily="34" charset="0"/>
            <a:cs typeface="Arial" panose="020B0604020202020204" pitchFamily="34" charset="0"/>
          </a:endParaRPr>
        </a:p>
        <a:p>
          <a:pPr algn="ctr" defTabSz="533400">
            <a:lnSpc>
              <a:spcPct val="100000"/>
            </a:lnSpc>
            <a:spcBef>
              <a:spcPct val="0"/>
            </a:spcBef>
            <a:spcAft>
              <a:spcPts val="600"/>
            </a:spcAft>
          </a:pPr>
          <a:endParaRPr lang="en-GB" sz="1400" b="0" dirty="0">
            <a:solidFill>
              <a:schemeClr val="tx1"/>
            </a:solidFill>
            <a:latin typeface="Arial" panose="020B0604020202020204" pitchFamily="34" charset="0"/>
            <a:ea typeface="Segoe UI" pitchFamily="34" charset="0"/>
            <a:cs typeface="Arial" panose="020B0604020202020204" pitchFamily="34" charset="0"/>
          </a:endParaRPr>
        </a:p>
      </dgm:t>
    </dgm:pt>
    <dgm:pt modelId="{241CD89B-2A49-432E-B4E0-1B7685AF4BE3}" type="parTrans" cxnId="{B35CA0E5-2A9B-42F9-AB56-32D06D3B5B88}">
      <dgm:prSet/>
      <dgm:spPr/>
      <dgm:t>
        <a:bodyPr/>
        <a:lstStyle/>
        <a:p>
          <a:endParaRPr lang="en-GB" sz="1400" b="1"/>
        </a:p>
      </dgm:t>
    </dgm:pt>
    <dgm:pt modelId="{7AE02643-0202-447B-8735-EAD76D27D20D}" type="sibTrans" cxnId="{B35CA0E5-2A9B-42F9-AB56-32D06D3B5B88}">
      <dgm:prSet/>
      <dgm:spPr/>
      <dgm:t>
        <a:bodyPr/>
        <a:lstStyle/>
        <a:p>
          <a:endParaRPr lang="en-GB" sz="1400" b="1"/>
        </a:p>
      </dgm:t>
    </dgm:pt>
    <dgm:pt modelId="{CDC4DF21-71AA-40D8-8753-A562E0565CE4}" type="pres">
      <dgm:prSet presAssocID="{AC6C2039-B661-4C2E-9F62-C9BA30EBA9BB}" presName="CompostProcess" presStyleCnt="0">
        <dgm:presLayoutVars>
          <dgm:dir/>
          <dgm:resizeHandles val="exact"/>
        </dgm:presLayoutVars>
      </dgm:prSet>
      <dgm:spPr/>
    </dgm:pt>
    <dgm:pt modelId="{CB956CD1-8DD9-4F20-A99F-3DDC8146EB75}" type="pres">
      <dgm:prSet presAssocID="{AC6C2039-B661-4C2E-9F62-C9BA30EBA9BB}" presName="arrow" presStyleLbl="bgShp" presStyleIdx="0" presStyleCnt="1" custScaleX="117647" custLinFactNeighborX="-1023"/>
      <dgm:spPr/>
    </dgm:pt>
    <dgm:pt modelId="{98D1B3B3-576C-4EA9-9CBA-5BEC18860EC9}" type="pres">
      <dgm:prSet presAssocID="{AC6C2039-B661-4C2E-9F62-C9BA30EBA9BB}" presName="linearProcess" presStyleCnt="0"/>
      <dgm:spPr/>
    </dgm:pt>
    <dgm:pt modelId="{62831056-6DCB-4193-9F62-A6F73A77A5CF}" type="pres">
      <dgm:prSet presAssocID="{7AD91836-5792-4900-B1B4-08C9C58C9AEB}" presName="textNode" presStyleLbl="node1" presStyleIdx="0" presStyleCnt="3" custScaleX="154893" custScaleY="199152">
        <dgm:presLayoutVars>
          <dgm:bulletEnabled val="1"/>
        </dgm:presLayoutVars>
      </dgm:prSet>
      <dgm:spPr/>
      <dgm:t>
        <a:bodyPr/>
        <a:lstStyle/>
        <a:p>
          <a:endParaRPr lang="en-GB"/>
        </a:p>
      </dgm:t>
    </dgm:pt>
    <dgm:pt modelId="{9C45F0F7-60A5-47A0-B807-B3A09198BFF8}" type="pres">
      <dgm:prSet presAssocID="{F4554BFB-1370-43D3-8E57-A9C19765B12D}" presName="sibTrans" presStyleCnt="0"/>
      <dgm:spPr/>
    </dgm:pt>
    <dgm:pt modelId="{5857F101-45ED-4C16-BCE9-C2694A81FBE1}" type="pres">
      <dgm:prSet presAssocID="{BDE69DE7-D4CD-4764-92A8-B2C4A6601E7D}" presName="textNode" presStyleLbl="node1" presStyleIdx="1" presStyleCnt="3" custScaleX="133297" custScaleY="190678">
        <dgm:presLayoutVars>
          <dgm:bulletEnabled val="1"/>
        </dgm:presLayoutVars>
      </dgm:prSet>
      <dgm:spPr/>
      <dgm:t>
        <a:bodyPr/>
        <a:lstStyle/>
        <a:p>
          <a:endParaRPr lang="en-GB"/>
        </a:p>
      </dgm:t>
    </dgm:pt>
    <dgm:pt modelId="{7B1665C0-82C9-422C-BC3E-C383DC17FAE9}" type="pres">
      <dgm:prSet presAssocID="{7AE02643-0202-447B-8735-EAD76D27D20D}" presName="sibTrans" presStyleCnt="0"/>
      <dgm:spPr/>
    </dgm:pt>
    <dgm:pt modelId="{65221ACF-0BCB-4AF8-978E-F9E0E87B5EEA}" type="pres">
      <dgm:prSet presAssocID="{B55D930F-D629-498B-9B66-3BBAE4DC0750}" presName="textNode" presStyleLbl="node1" presStyleIdx="2" presStyleCnt="3" custScaleX="131219" custScaleY="165094">
        <dgm:presLayoutVars>
          <dgm:bulletEnabled val="1"/>
        </dgm:presLayoutVars>
      </dgm:prSet>
      <dgm:spPr/>
      <dgm:t>
        <a:bodyPr/>
        <a:lstStyle/>
        <a:p>
          <a:endParaRPr lang="en-GB"/>
        </a:p>
      </dgm:t>
    </dgm:pt>
  </dgm:ptLst>
  <dgm:cxnLst>
    <dgm:cxn modelId="{D6B43E35-F1D6-C641-B354-1AB9DC6B443F}" type="presOf" srcId="{B55D930F-D629-498B-9B66-3BBAE4DC0750}" destId="{65221ACF-0BCB-4AF8-978E-F9E0E87B5EEA}" srcOrd="0" destOrd="0" presId="urn:microsoft.com/office/officeart/2005/8/layout/hProcess9"/>
    <dgm:cxn modelId="{1760B6E2-8718-429F-8E15-0E2C644EBA1D}" srcId="{AC6C2039-B661-4C2E-9F62-C9BA30EBA9BB}" destId="{7AD91836-5792-4900-B1B4-08C9C58C9AEB}" srcOrd="0" destOrd="0" parTransId="{05D8DE22-0AAE-42A7-A242-48C32E136859}" sibTransId="{F4554BFB-1370-43D3-8E57-A9C19765B12D}"/>
    <dgm:cxn modelId="{0F11B581-8FE5-4365-B48E-CF17B2291FF8}" srcId="{AC6C2039-B661-4C2E-9F62-C9BA30EBA9BB}" destId="{B55D930F-D629-498B-9B66-3BBAE4DC0750}" srcOrd="2" destOrd="0" parTransId="{E9AAE179-3FBF-43B5-A288-7F6FAB1A3599}" sibTransId="{845CE65A-D66F-4C0B-97C7-82C0DC305C44}"/>
    <dgm:cxn modelId="{160DD822-515F-F84C-A2EF-60F094E06FF7}" type="presOf" srcId="{BDE69DE7-D4CD-4764-92A8-B2C4A6601E7D}" destId="{5857F101-45ED-4C16-BCE9-C2694A81FBE1}" srcOrd="0" destOrd="0" presId="urn:microsoft.com/office/officeart/2005/8/layout/hProcess9"/>
    <dgm:cxn modelId="{FD954B25-CF32-EE44-95A4-32E906A86364}" type="presOf" srcId="{7AD91836-5792-4900-B1B4-08C9C58C9AEB}" destId="{62831056-6DCB-4193-9F62-A6F73A77A5CF}" srcOrd="0" destOrd="0" presId="urn:microsoft.com/office/officeart/2005/8/layout/hProcess9"/>
    <dgm:cxn modelId="{95299538-C346-AD4D-95F7-F2DD6333D8EE}" type="presOf" srcId="{AC6C2039-B661-4C2E-9F62-C9BA30EBA9BB}" destId="{CDC4DF21-71AA-40D8-8753-A562E0565CE4}" srcOrd="0" destOrd="0" presId="urn:microsoft.com/office/officeart/2005/8/layout/hProcess9"/>
    <dgm:cxn modelId="{B35CA0E5-2A9B-42F9-AB56-32D06D3B5B88}" srcId="{AC6C2039-B661-4C2E-9F62-C9BA30EBA9BB}" destId="{BDE69DE7-D4CD-4764-92A8-B2C4A6601E7D}" srcOrd="1" destOrd="0" parTransId="{241CD89B-2A49-432E-B4E0-1B7685AF4BE3}" sibTransId="{7AE02643-0202-447B-8735-EAD76D27D20D}"/>
    <dgm:cxn modelId="{6FDFCDCB-04CD-C042-BCFD-A41881D842A9}" type="presParOf" srcId="{CDC4DF21-71AA-40D8-8753-A562E0565CE4}" destId="{CB956CD1-8DD9-4F20-A99F-3DDC8146EB75}" srcOrd="0" destOrd="0" presId="urn:microsoft.com/office/officeart/2005/8/layout/hProcess9"/>
    <dgm:cxn modelId="{12D1B0C6-5448-D841-BC6A-CCC4EDB96464}" type="presParOf" srcId="{CDC4DF21-71AA-40D8-8753-A562E0565CE4}" destId="{98D1B3B3-576C-4EA9-9CBA-5BEC18860EC9}" srcOrd="1" destOrd="0" presId="urn:microsoft.com/office/officeart/2005/8/layout/hProcess9"/>
    <dgm:cxn modelId="{7A635F19-A018-D94B-AC8F-57DC049D54AB}" type="presParOf" srcId="{98D1B3B3-576C-4EA9-9CBA-5BEC18860EC9}" destId="{62831056-6DCB-4193-9F62-A6F73A77A5CF}" srcOrd="0" destOrd="0" presId="urn:microsoft.com/office/officeart/2005/8/layout/hProcess9"/>
    <dgm:cxn modelId="{B36CBCB2-3B80-CE4B-9105-8061EC8CF320}" type="presParOf" srcId="{98D1B3B3-576C-4EA9-9CBA-5BEC18860EC9}" destId="{9C45F0F7-60A5-47A0-B807-B3A09198BFF8}" srcOrd="1" destOrd="0" presId="urn:microsoft.com/office/officeart/2005/8/layout/hProcess9"/>
    <dgm:cxn modelId="{26567BB2-80EE-B140-8F80-66F0BCE0B73D}" type="presParOf" srcId="{98D1B3B3-576C-4EA9-9CBA-5BEC18860EC9}" destId="{5857F101-45ED-4C16-BCE9-C2694A81FBE1}" srcOrd="2" destOrd="0" presId="urn:microsoft.com/office/officeart/2005/8/layout/hProcess9"/>
    <dgm:cxn modelId="{4DBDBE72-9959-114D-AE39-22CBEE65BFF5}" type="presParOf" srcId="{98D1B3B3-576C-4EA9-9CBA-5BEC18860EC9}" destId="{7B1665C0-82C9-422C-BC3E-C383DC17FAE9}" srcOrd="3" destOrd="0" presId="urn:microsoft.com/office/officeart/2005/8/layout/hProcess9"/>
    <dgm:cxn modelId="{5099C6E4-C9A0-B347-A7ED-702D917DAC0A}" type="presParOf" srcId="{98D1B3B3-576C-4EA9-9CBA-5BEC18860EC9}" destId="{65221ACF-0BCB-4AF8-978E-F9E0E87B5EEA}"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1"/>
            <a:ext cx="2980465" cy="499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GB" dirty="0"/>
          </a:p>
        </p:txBody>
      </p:sp>
      <p:sp>
        <p:nvSpPr>
          <p:cNvPr id="17411" name="Rectangle 3"/>
          <p:cNvSpPr>
            <a:spLocks noGrp="1" noChangeArrowheads="1"/>
          </p:cNvSpPr>
          <p:nvPr>
            <p:ph type="dt" sz="quarter" idx="1"/>
          </p:nvPr>
        </p:nvSpPr>
        <p:spPr bwMode="auto">
          <a:xfrm>
            <a:off x="3896586" y="1"/>
            <a:ext cx="2980464" cy="499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GB" dirty="0"/>
          </a:p>
        </p:txBody>
      </p:sp>
      <p:sp>
        <p:nvSpPr>
          <p:cNvPr id="17412" name="Rectangle 4"/>
          <p:cNvSpPr>
            <a:spLocks noGrp="1" noChangeArrowheads="1"/>
          </p:cNvSpPr>
          <p:nvPr>
            <p:ph type="ftr" sz="quarter" idx="2"/>
          </p:nvPr>
        </p:nvSpPr>
        <p:spPr bwMode="auto">
          <a:xfrm>
            <a:off x="1" y="9503050"/>
            <a:ext cx="2980465" cy="499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GB" dirty="0"/>
          </a:p>
        </p:txBody>
      </p:sp>
      <p:sp>
        <p:nvSpPr>
          <p:cNvPr id="17413" name="Rectangle 5"/>
          <p:cNvSpPr>
            <a:spLocks noGrp="1" noChangeArrowheads="1"/>
          </p:cNvSpPr>
          <p:nvPr>
            <p:ph type="sldNum" sz="quarter" idx="3"/>
          </p:nvPr>
        </p:nvSpPr>
        <p:spPr bwMode="auto">
          <a:xfrm>
            <a:off x="3896586" y="9503050"/>
            <a:ext cx="2980464" cy="499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96BE0493-CFDF-41E5-A302-378DD0C2B9B9}" type="slidenum">
              <a:rPr lang="en-GB"/>
              <a:pPr/>
              <a:t>‹#›</a:t>
            </a:fld>
            <a:endParaRPr lang="en-GB" dirty="0"/>
          </a:p>
        </p:txBody>
      </p:sp>
    </p:spTree>
    <p:extLst>
      <p:ext uri="{BB962C8B-B14F-4D97-AF65-F5344CB8AC3E}">
        <p14:creationId xmlns:p14="http://schemas.microsoft.com/office/powerpoint/2010/main" xmlns="" val="1659198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1"/>
            <a:ext cx="2980465" cy="499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GB" dirty="0"/>
          </a:p>
        </p:txBody>
      </p:sp>
      <p:sp>
        <p:nvSpPr>
          <p:cNvPr id="15363" name="Rectangle 3"/>
          <p:cNvSpPr>
            <a:spLocks noGrp="1" noChangeArrowheads="1"/>
          </p:cNvSpPr>
          <p:nvPr>
            <p:ph type="dt" idx="1"/>
          </p:nvPr>
        </p:nvSpPr>
        <p:spPr bwMode="auto">
          <a:xfrm>
            <a:off x="3896586" y="1"/>
            <a:ext cx="2980464" cy="499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GB" dirty="0"/>
          </a:p>
        </p:txBody>
      </p:sp>
      <p:sp>
        <p:nvSpPr>
          <p:cNvPr id="15364" name="Rectangle 4"/>
          <p:cNvSpPr>
            <a:spLocks noGrp="1" noRot="1" noChangeAspect="1" noChangeArrowheads="1" noTextEdit="1"/>
          </p:cNvSpPr>
          <p:nvPr>
            <p:ph type="sldImg" idx="2"/>
          </p:nvPr>
        </p:nvSpPr>
        <p:spPr bwMode="auto">
          <a:xfrm>
            <a:off x="938213" y="750888"/>
            <a:ext cx="5000625" cy="3751262"/>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5365" name="Rectangle 5"/>
          <p:cNvSpPr>
            <a:spLocks noGrp="1" noChangeArrowheads="1"/>
          </p:cNvSpPr>
          <p:nvPr>
            <p:ph type="body" sz="quarter" idx="3"/>
          </p:nvPr>
        </p:nvSpPr>
        <p:spPr bwMode="auto">
          <a:xfrm>
            <a:off x="917658" y="4750642"/>
            <a:ext cx="5041735" cy="4501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66" name="Rectangle 6"/>
          <p:cNvSpPr>
            <a:spLocks noGrp="1" noChangeArrowheads="1"/>
          </p:cNvSpPr>
          <p:nvPr>
            <p:ph type="ftr" sz="quarter" idx="4"/>
          </p:nvPr>
        </p:nvSpPr>
        <p:spPr bwMode="auto">
          <a:xfrm>
            <a:off x="1" y="9503050"/>
            <a:ext cx="2980465" cy="499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GB" dirty="0"/>
          </a:p>
        </p:txBody>
      </p:sp>
      <p:sp>
        <p:nvSpPr>
          <p:cNvPr id="15367" name="Rectangle 7"/>
          <p:cNvSpPr>
            <a:spLocks noGrp="1" noChangeArrowheads="1"/>
          </p:cNvSpPr>
          <p:nvPr>
            <p:ph type="sldNum" sz="quarter" idx="5"/>
          </p:nvPr>
        </p:nvSpPr>
        <p:spPr bwMode="auto">
          <a:xfrm>
            <a:off x="3896586" y="9503050"/>
            <a:ext cx="2980464" cy="499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66B166C-EB8E-44EE-B509-2026053AADBF}" type="slidenum">
              <a:rPr lang="en-GB"/>
              <a:pPr/>
              <a:t>‹#›</a:t>
            </a:fld>
            <a:endParaRPr lang="en-GB" dirty="0"/>
          </a:p>
        </p:txBody>
      </p:sp>
    </p:spTree>
    <p:extLst>
      <p:ext uri="{BB962C8B-B14F-4D97-AF65-F5344CB8AC3E}">
        <p14:creationId xmlns:p14="http://schemas.microsoft.com/office/powerpoint/2010/main" xmlns="" val="36126966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p:txBody>
      </p:sp>
      <p:sp>
        <p:nvSpPr>
          <p:cNvPr id="4" name="Slide Number Placeholder 3"/>
          <p:cNvSpPr>
            <a:spLocks noGrp="1"/>
          </p:cNvSpPr>
          <p:nvPr>
            <p:ph type="sldNum" sz="quarter" idx="10"/>
          </p:nvPr>
        </p:nvSpPr>
        <p:spPr/>
        <p:txBody>
          <a:bodyPr/>
          <a:lstStyle/>
          <a:p>
            <a:fld id="{8953B698-5758-7949-9276-98CC085FD9D9}" type="slidenum">
              <a:rPr lang="en-US" smtClean="0"/>
              <a:pPr/>
              <a:t>4</a:t>
            </a:fld>
            <a:endParaRPr lang="en-US"/>
          </a:p>
        </p:txBody>
      </p:sp>
    </p:spTree>
    <p:extLst>
      <p:ext uri="{BB962C8B-B14F-4D97-AF65-F5344CB8AC3E}">
        <p14:creationId xmlns:p14="http://schemas.microsoft.com/office/powerpoint/2010/main" xmlns="" val="2130114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9636" name="Footer Placeholder 3"/>
          <p:cNvSpPr>
            <a:spLocks noGrp="1"/>
          </p:cNvSpPr>
          <p:nvPr>
            <p:ph type="ftr" sz="quarter" idx="4"/>
          </p:nvPr>
        </p:nvSpPr>
        <p:spPr/>
        <p:txBody>
          <a:bodyPr/>
          <a:lstStyle/>
          <a:p>
            <a:pPr>
              <a:defRPr/>
            </a:pPr>
            <a:r>
              <a:rPr lang="en-US" smtClean="0"/>
              <a:t>DISCUSSION DOCUMENT: CONFIDENTIAL</a:t>
            </a:r>
          </a:p>
        </p:txBody>
      </p:sp>
      <p:sp>
        <p:nvSpPr>
          <p:cNvPr id="69637" name="Slide Number Placeholder 4"/>
          <p:cNvSpPr>
            <a:spLocks noGrp="1"/>
          </p:cNvSpPr>
          <p:nvPr>
            <p:ph type="sldNum" sz="quarter" idx="5"/>
          </p:nvPr>
        </p:nvSpPr>
        <p:spPr/>
        <p:txBody>
          <a:bodyPr/>
          <a:lstStyle/>
          <a:p>
            <a:pPr>
              <a:defRPr/>
            </a:pPr>
            <a:fld id="{99E73A65-CCB4-493B-A95C-0359DEF01FBB}" type="slidenum">
              <a:rPr lang="en-US" smtClean="0"/>
              <a:pPr>
                <a:defRPr/>
              </a:pPr>
              <a:t>20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B166C-EB8E-44EE-B509-2026053AADBF}" type="slidenum">
              <a:rPr lang="en-GB" smtClean="0"/>
              <a:pPr/>
              <a:t>21</a:t>
            </a:fld>
            <a:endParaRPr lang="en-GB" dirty="0"/>
          </a:p>
        </p:txBody>
      </p:sp>
    </p:spTree>
    <p:extLst>
      <p:ext uri="{BB962C8B-B14F-4D97-AF65-F5344CB8AC3E}">
        <p14:creationId xmlns:p14="http://schemas.microsoft.com/office/powerpoint/2010/main" xmlns="" val="3302412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B166C-EB8E-44EE-B509-2026053AADBF}" type="slidenum">
              <a:rPr lang="en-GB" smtClean="0"/>
              <a:pPr/>
              <a:t>23</a:t>
            </a:fld>
            <a:endParaRPr lang="en-GB" dirty="0"/>
          </a:p>
        </p:txBody>
      </p:sp>
    </p:spTree>
    <p:extLst>
      <p:ext uri="{BB962C8B-B14F-4D97-AF65-F5344CB8AC3E}">
        <p14:creationId xmlns:p14="http://schemas.microsoft.com/office/powerpoint/2010/main" xmlns="" val="209197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B166C-EB8E-44EE-B509-2026053AADBF}" type="slidenum">
              <a:rPr lang="en-GB" smtClean="0"/>
              <a:pPr/>
              <a:t>24</a:t>
            </a:fld>
            <a:endParaRPr lang="en-GB" dirty="0"/>
          </a:p>
        </p:txBody>
      </p:sp>
    </p:spTree>
    <p:extLst>
      <p:ext uri="{BB962C8B-B14F-4D97-AF65-F5344CB8AC3E}">
        <p14:creationId xmlns:p14="http://schemas.microsoft.com/office/powerpoint/2010/main" xmlns="" val="20919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B166C-EB8E-44EE-B509-2026053AADBF}" type="slidenum">
              <a:rPr lang="en-GB" smtClean="0"/>
              <a:pPr/>
              <a:t>25</a:t>
            </a:fld>
            <a:endParaRPr lang="en-GB" dirty="0"/>
          </a:p>
        </p:txBody>
      </p:sp>
    </p:spTree>
    <p:extLst>
      <p:ext uri="{BB962C8B-B14F-4D97-AF65-F5344CB8AC3E}">
        <p14:creationId xmlns:p14="http://schemas.microsoft.com/office/powerpoint/2010/main" xmlns="" val="209197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B166C-EB8E-44EE-B509-2026053AADBF}" type="slidenum">
              <a:rPr lang="en-GB" smtClean="0"/>
              <a:pPr/>
              <a:t>28</a:t>
            </a:fld>
            <a:endParaRPr lang="en-GB" dirty="0"/>
          </a:p>
        </p:txBody>
      </p:sp>
    </p:spTree>
    <p:extLst>
      <p:ext uri="{BB962C8B-B14F-4D97-AF65-F5344CB8AC3E}">
        <p14:creationId xmlns:p14="http://schemas.microsoft.com/office/powerpoint/2010/main" xmlns="" val="844589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B166C-EB8E-44EE-B509-2026053AADBF}" type="slidenum">
              <a:rPr lang="en-GB" smtClean="0"/>
              <a:pPr/>
              <a:t>30</a:t>
            </a:fld>
            <a:endParaRPr lang="en-GB" dirty="0"/>
          </a:p>
        </p:txBody>
      </p:sp>
    </p:spTree>
    <p:extLst>
      <p:ext uri="{BB962C8B-B14F-4D97-AF65-F5344CB8AC3E}">
        <p14:creationId xmlns:p14="http://schemas.microsoft.com/office/powerpoint/2010/main" xmlns="" val="3302412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007434"/>
                </a:solidFill>
                <a:latin typeface="Calibri" panose="020F0502020204030204" pitchFamily="34" charset="0"/>
                <a:cs typeface="Calibri"/>
              </a:rPr>
              <a:t> </a:t>
            </a:r>
          </a:p>
          <a:p>
            <a:endParaRPr lang="en-GB" dirty="0"/>
          </a:p>
        </p:txBody>
      </p:sp>
      <p:sp>
        <p:nvSpPr>
          <p:cNvPr id="4" name="Slide Number Placeholder 3"/>
          <p:cNvSpPr>
            <a:spLocks noGrp="1"/>
          </p:cNvSpPr>
          <p:nvPr>
            <p:ph type="sldNum" sz="quarter" idx="10"/>
          </p:nvPr>
        </p:nvSpPr>
        <p:spPr/>
        <p:txBody>
          <a:bodyPr/>
          <a:lstStyle/>
          <a:p>
            <a:fld id="{766B166C-EB8E-44EE-B509-2026053AADBF}" type="slidenum">
              <a:rPr lang="en-GB" smtClean="0"/>
              <a:pPr/>
              <a:t>31</a:t>
            </a:fld>
            <a:endParaRPr lang="en-GB" dirty="0"/>
          </a:p>
        </p:txBody>
      </p:sp>
    </p:spTree>
    <p:extLst>
      <p:ext uri="{BB962C8B-B14F-4D97-AF65-F5344CB8AC3E}">
        <p14:creationId xmlns:p14="http://schemas.microsoft.com/office/powerpoint/2010/main" xmlns="" val="3302412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007434"/>
                </a:solidFill>
                <a:latin typeface="Calibri" panose="020F0502020204030204" pitchFamily="34" charset="0"/>
                <a:cs typeface="Calibri"/>
              </a:rPr>
              <a:t> </a:t>
            </a:r>
          </a:p>
          <a:p>
            <a:endParaRPr lang="en-GB" dirty="0"/>
          </a:p>
        </p:txBody>
      </p:sp>
      <p:sp>
        <p:nvSpPr>
          <p:cNvPr id="4" name="Slide Number Placeholder 3"/>
          <p:cNvSpPr>
            <a:spLocks noGrp="1"/>
          </p:cNvSpPr>
          <p:nvPr>
            <p:ph type="sldNum" sz="quarter" idx="10"/>
          </p:nvPr>
        </p:nvSpPr>
        <p:spPr/>
        <p:txBody>
          <a:bodyPr/>
          <a:lstStyle/>
          <a:p>
            <a:fld id="{766B166C-EB8E-44EE-B509-2026053AADBF}" type="slidenum">
              <a:rPr lang="en-GB" smtClean="0"/>
              <a:pPr/>
              <a:t>32</a:t>
            </a:fld>
            <a:endParaRPr lang="en-GB" dirty="0"/>
          </a:p>
        </p:txBody>
      </p:sp>
    </p:spTree>
    <p:extLst>
      <p:ext uri="{BB962C8B-B14F-4D97-AF65-F5344CB8AC3E}">
        <p14:creationId xmlns:p14="http://schemas.microsoft.com/office/powerpoint/2010/main" xmlns="" val="3302412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007434"/>
                </a:solidFill>
                <a:latin typeface="Calibri" panose="020F0502020204030204" pitchFamily="34" charset="0"/>
                <a:cs typeface="Calibri"/>
              </a:rPr>
              <a:t> </a:t>
            </a:r>
          </a:p>
          <a:p>
            <a:endParaRPr lang="en-GB" dirty="0"/>
          </a:p>
        </p:txBody>
      </p:sp>
      <p:sp>
        <p:nvSpPr>
          <p:cNvPr id="4" name="Slide Number Placeholder 3"/>
          <p:cNvSpPr>
            <a:spLocks noGrp="1"/>
          </p:cNvSpPr>
          <p:nvPr>
            <p:ph type="sldNum" sz="quarter" idx="10"/>
          </p:nvPr>
        </p:nvSpPr>
        <p:spPr/>
        <p:txBody>
          <a:bodyPr/>
          <a:lstStyle/>
          <a:p>
            <a:fld id="{766B166C-EB8E-44EE-B509-2026053AADBF}" type="slidenum">
              <a:rPr lang="en-GB" smtClean="0"/>
              <a:pPr/>
              <a:t>33</a:t>
            </a:fld>
            <a:endParaRPr lang="en-GB" dirty="0"/>
          </a:p>
        </p:txBody>
      </p:sp>
    </p:spTree>
    <p:extLst>
      <p:ext uri="{BB962C8B-B14F-4D97-AF65-F5344CB8AC3E}">
        <p14:creationId xmlns:p14="http://schemas.microsoft.com/office/powerpoint/2010/main" xmlns="" val="330241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p:txBody>
      </p:sp>
      <p:sp>
        <p:nvSpPr>
          <p:cNvPr id="4" name="Slide Number Placeholder 3"/>
          <p:cNvSpPr>
            <a:spLocks noGrp="1"/>
          </p:cNvSpPr>
          <p:nvPr>
            <p:ph type="sldNum" sz="quarter" idx="10"/>
          </p:nvPr>
        </p:nvSpPr>
        <p:spPr/>
        <p:txBody>
          <a:bodyPr/>
          <a:lstStyle/>
          <a:p>
            <a:fld id="{8953B698-5758-7949-9276-98CC085FD9D9}" type="slidenum">
              <a:rPr lang="en-US" smtClean="0"/>
              <a:pPr/>
              <a:t>6</a:t>
            </a:fld>
            <a:endParaRPr lang="en-US"/>
          </a:p>
        </p:txBody>
      </p:sp>
    </p:spTree>
    <p:extLst>
      <p:ext uri="{BB962C8B-B14F-4D97-AF65-F5344CB8AC3E}">
        <p14:creationId xmlns:p14="http://schemas.microsoft.com/office/powerpoint/2010/main" xmlns="" val="2130114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110" baseline="0" dirty="0" smtClean="0">
                <a:solidFill>
                  <a:srgbClr val="007434"/>
                </a:solidFill>
                <a:latin typeface="Calibri" panose="020F0502020204030204" pitchFamily="34" charset="0"/>
                <a:cs typeface="Calibri"/>
              </a:rPr>
              <a:t>This approach derives from the recognition that the manufacturing sector has the highest economic and employment multipliers in the economy - making it the principal driver of innovation and technological advancement, with multiple spill-over effects. </a:t>
            </a:r>
            <a:r>
              <a:rPr lang="en-ZA" sz="1110" baseline="0" dirty="0" smtClean="0">
                <a:solidFill>
                  <a:srgbClr val="007434"/>
                </a:solidFill>
                <a:latin typeface="Calibri" panose="020F0502020204030204" pitchFamily="34" charset="0"/>
                <a:cs typeface="Calibri"/>
              </a:rPr>
              <a:t>IPAP is predicated on the state supporting, nurturing and defending these core objectives: seeking to assert state leadership in strategic areas of the economy by ‘steering but not rowing.’ To this end, it identifies a complex range of complementary, interlocking policies that require systematic alignment and integration across departments.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007434"/>
                </a:solidFill>
                <a:latin typeface="Calibri" panose="020F0502020204030204" pitchFamily="34" charset="0"/>
                <a:cs typeface="Calibri"/>
              </a:rPr>
              <a:t> </a:t>
            </a:r>
          </a:p>
          <a:p>
            <a:endParaRPr lang="en-GB" dirty="0"/>
          </a:p>
        </p:txBody>
      </p:sp>
      <p:sp>
        <p:nvSpPr>
          <p:cNvPr id="4" name="Slide Number Placeholder 3"/>
          <p:cNvSpPr>
            <a:spLocks noGrp="1"/>
          </p:cNvSpPr>
          <p:nvPr>
            <p:ph type="sldNum" sz="quarter" idx="10"/>
          </p:nvPr>
        </p:nvSpPr>
        <p:spPr/>
        <p:txBody>
          <a:bodyPr/>
          <a:lstStyle/>
          <a:p>
            <a:fld id="{766B166C-EB8E-44EE-B509-2026053AADBF}" type="slidenum">
              <a:rPr lang="en-GB" smtClean="0"/>
              <a:pPr/>
              <a:t>34</a:t>
            </a:fld>
            <a:endParaRPr lang="en-GB" dirty="0"/>
          </a:p>
        </p:txBody>
      </p:sp>
    </p:spTree>
    <p:extLst>
      <p:ext uri="{BB962C8B-B14F-4D97-AF65-F5344CB8AC3E}">
        <p14:creationId xmlns:p14="http://schemas.microsoft.com/office/powerpoint/2010/main" xmlns="" val="330241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p:txBody>
      </p:sp>
      <p:sp>
        <p:nvSpPr>
          <p:cNvPr id="4" name="Slide Number Placeholder 3"/>
          <p:cNvSpPr>
            <a:spLocks noGrp="1"/>
          </p:cNvSpPr>
          <p:nvPr>
            <p:ph type="sldNum" sz="quarter" idx="10"/>
          </p:nvPr>
        </p:nvSpPr>
        <p:spPr/>
        <p:txBody>
          <a:bodyPr/>
          <a:lstStyle/>
          <a:p>
            <a:fld id="{8953B698-5758-7949-9276-98CC085FD9D9}" type="slidenum">
              <a:rPr lang="en-US" smtClean="0"/>
              <a:pPr/>
              <a:t>7</a:t>
            </a:fld>
            <a:endParaRPr lang="en-US"/>
          </a:p>
        </p:txBody>
      </p:sp>
    </p:spTree>
    <p:extLst>
      <p:ext uri="{BB962C8B-B14F-4D97-AF65-F5344CB8AC3E}">
        <p14:creationId xmlns:p14="http://schemas.microsoft.com/office/powerpoint/2010/main" xmlns="" val="213011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p:txBody>
      </p:sp>
      <p:sp>
        <p:nvSpPr>
          <p:cNvPr id="4" name="Slide Number Placeholder 3"/>
          <p:cNvSpPr>
            <a:spLocks noGrp="1"/>
          </p:cNvSpPr>
          <p:nvPr>
            <p:ph type="sldNum" sz="quarter" idx="10"/>
          </p:nvPr>
        </p:nvSpPr>
        <p:spPr/>
        <p:txBody>
          <a:bodyPr/>
          <a:lstStyle/>
          <a:p>
            <a:fld id="{8953B698-5758-7949-9276-98CC085FD9D9}" type="slidenum">
              <a:rPr lang="en-US" smtClean="0"/>
              <a:pPr/>
              <a:t>10</a:t>
            </a:fld>
            <a:endParaRPr lang="en-US"/>
          </a:p>
        </p:txBody>
      </p:sp>
    </p:spTree>
    <p:extLst>
      <p:ext uri="{BB962C8B-B14F-4D97-AF65-F5344CB8AC3E}">
        <p14:creationId xmlns:p14="http://schemas.microsoft.com/office/powerpoint/2010/main" xmlns="" val="213011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p:txBody>
      </p:sp>
      <p:sp>
        <p:nvSpPr>
          <p:cNvPr id="4" name="Slide Number Placeholder 3"/>
          <p:cNvSpPr>
            <a:spLocks noGrp="1"/>
          </p:cNvSpPr>
          <p:nvPr>
            <p:ph type="sldNum" sz="quarter" idx="10"/>
          </p:nvPr>
        </p:nvSpPr>
        <p:spPr/>
        <p:txBody>
          <a:bodyPr/>
          <a:lstStyle/>
          <a:p>
            <a:fld id="{8953B698-5758-7949-9276-98CC085FD9D9}" type="slidenum">
              <a:rPr lang="en-US" smtClean="0"/>
              <a:pPr/>
              <a:t>12</a:t>
            </a:fld>
            <a:endParaRPr lang="en-US"/>
          </a:p>
        </p:txBody>
      </p:sp>
    </p:spTree>
    <p:extLst>
      <p:ext uri="{BB962C8B-B14F-4D97-AF65-F5344CB8AC3E}">
        <p14:creationId xmlns:p14="http://schemas.microsoft.com/office/powerpoint/2010/main" xmlns="" val="213011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E848E5-2029-4492-B787-AEA87F08F58E}" type="slidenum">
              <a:rPr lang="en-GB" smtClean="0"/>
              <a:pPr>
                <a:defRPr/>
              </a:pPr>
              <a:t>13</a:t>
            </a:fld>
            <a:endParaRPr lang="en-GB"/>
          </a:p>
        </p:txBody>
      </p:sp>
    </p:spTree>
    <p:extLst>
      <p:ext uri="{BB962C8B-B14F-4D97-AF65-F5344CB8AC3E}">
        <p14:creationId xmlns:p14="http://schemas.microsoft.com/office/powerpoint/2010/main" xmlns="" val="256479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E848E5-2029-4492-B787-AEA87F08F58E}" type="slidenum">
              <a:rPr lang="en-GB" smtClean="0"/>
              <a:pPr>
                <a:defRPr/>
              </a:pPr>
              <a:t>14</a:t>
            </a:fld>
            <a:endParaRPr lang="en-GB"/>
          </a:p>
        </p:txBody>
      </p:sp>
    </p:spTree>
    <p:extLst>
      <p:ext uri="{BB962C8B-B14F-4D97-AF65-F5344CB8AC3E}">
        <p14:creationId xmlns:p14="http://schemas.microsoft.com/office/powerpoint/2010/main" xmlns="" val="2564796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E848E5-2029-4492-B787-AEA87F08F58E}" type="slidenum">
              <a:rPr lang="en-GB" smtClean="0"/>
              <a:pPr>
                <a:defRPr/>
              </a:pPr>
              <a:t>15</a:t>
            </a:fld>
            <a:endParaRPr lang="en-GB"/>
          </a:p>
        </p:txBody>
      </p:sp>
    </p:spTree>
    <p:extLst>
      <p:ext uri="{BB962C8B-B14F-4D97-AF65-F5344CB8AC3E}">
        <p14:creationId xmlns:p14="http://schemas.microsoft.com/office/powerpoint/2010/main" xmlns="" val="410459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0E848E5-2029-4492-B787-AEA87F08F58E}" type="slidenum">
              <a:rPr lang="en-GB" smtClean="0"/>
              <a:pPr>
                <a:defRPr/>
              </a:pPr>
              <a:t>16</a:t>
            </a:fld>
            <a:endParaRPr lang="en-GB" dirty="0"/>
          </a:p>
        </p:txBody>
      </p:sp>
    </p:spTree>
    <p:extLst>
      <p:ext uri="{BB962C8B-B14F-4D97-AF65-F5344CB8AC3E}">
        <p14:creationId xmlns:p14="http://schemas.microsoft.com/office/powerpoint/2010/main" xmlns="" val="204776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GB" dirty="0" smtClean="0"/>
              <a:t>18 March 2013</a:t>
            </a:r>
            <a:endParaRPr lang="en-GB" dirty="0"/>
          </a:p>
        </p:txBody>
      </p:sp>
      <p:sp>
        <p:nvSpPr>
          <p:cNvPr id="5" name="Footer Placeholder 4"/>
          <p:cNvSpPr>
            <a:spLocks noGrp="1"/>
          </p:cNvSpPr>
          <p:nvPr>
            <p:ph type="ftr" sz="quarter" idx="11"/>
          </p:nvPr>
        </p:nvSpPr>
        <p:spPr/>
        <p:txBody>
          <a:bodyPr/>
          <a:lstStyle/>
          <a:p>
            <a:r>
              <a:rPr lang="en-GB" dirty="0" smtClean="0"/>
              <a:t>IPAP 2013/14 - 2015/16</a:t>
            </a:r>
            <a:endParaRPr lang="en-GB" dirty="0"/>
          </a:p>
        </p:txBody>
      </p:sp>
      <p:sp>
        <p:nvSpPr>
          <p:cNvPr id="6" name="Slide Number Placeholder 5"/>
          <p:cNvSpPr>
            <a:spLocks noGrp="1"/>
          </p:cNvSpPr>
          <p:nvPr>
            <p:ph type="sldNum" sz="quarter" idx="12"/>
          </p:nvPr>
        </p:nvSpPr>
        <p:spPr/>
        <p:txBody>
          <a:bodyPr/>
          <a:lstStyle/>
          <a:p>
            <a:fld id="{6EB6C0E2-292E-4880-A85A-F13805CEC3E3}" type="slidenum">
              <a:rPr lang="en-GB" smtClean="0"/>
              <a:pPr/>
              <a:t>‹#›</a:t>
            </a:fld>
            <a:endParaRPr lang="en-GB"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dirty="0" smtClean="0"/>
              <a:t>18 March 2013</a:t>
            </a:r>
            <a:endParaRPr lang="en-US" dirty="0"/>
          </a:p>
        </p:txBody>
      </p:sp>
      <p:sp>
        <p:nvSpPr>
          <p:cNvPr id="5" name="Footer Placeholder 4"/>
          <p:cNvSpPr>
            <a:spLocks noGrp="1"/>
          </p:cNvSpPr>
          <p:nvPr>
            <p:ph type="ftr" sz="quarter" idx="11"/>
          </p:nvPr>
        </p:nvSpPr>
        <p:spPr/>
        <p:txBody>
          <a:bodyPr/>
          <a:lstStyle/>
          <a:p>
            <a:r>
              <a:rPr lang="en-US" dirty="0" smtClean="0"/>
              <a:t>IPAP 2013/14 - 2015/16</a:t>
            </a:r>
            <a:endParaRPr lang="en-US" dirty="0"/>
          </a:p>
        </p:txBody>
      </p:sp>
      <p:sp>
        <p:nvSpPr>
          <p:cNvPr id="6" name="Slide Number Placeholder 5"/>
          <p:cNvSpPr>
            <a:spLocks noGrp="1"/>
          </p:cNvSpPr>
          <p:nvPr>
            <p:ph type="sldNum" sz="quarter" idx="12"/>
          </p:nvPr>
        </p:nvSpPr>
        <p:spPr/>
        <p:txBody>
          <a:bodyPr/>
          <a:lstStyle/>
          <a:p>
            <a:fld id="{0C0D3C04-E805-40EA-A314-BEB104FA4C7A}"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GB" dirty="0" smtClean="0"/>
              <a:t>18 March 2013</a:t>
            </a:r>
            <a:endParaRPr lang="en-US" dirty="0"/>
          </a:p>
        </p:txBody>
      </p:sp>
      <p:sp>
        <p:nvSpPr>
          <p:cNvPr id="5" name="Footer Placeholder 4"/>
          <p:cNvSpPr>
            <a:spLocks noGrp="1"/>
          </p:cNvSpPr>
          <p:nvPr>
            <p:ph type="ftr" sz="quarter" idx="11"/>
          </p:nvPr>
        </p:nvSpPr>
        <p:spPr/>
        <p:txBody>
          <a:bodyPr/>
          <a:lstStyle/>
          <a:p>
            <a:r>
              <a:rPr lang="en-US" dirty="0" smtClean="0"/>
              <a:t>IPAP 2013/14 - 2015/16</a:t>
            </a:r>
            <a:endParaRPr lang="en-US" dirty="0"/>
          </a:p>
        </p:txBody>
      </p:sp>
      <p:sp>
        <p:nvSpPr>
          <p:cNvPr id="6" name="Slide Number Placeholder 5"/>
          <p:cNvSpPr>
            <a:spLocks noGrp="1"/>
          </p:cNvSpPr>
          <p:nvPr>
            <p:ph type="sldNum" sz="quarter" idx="12"/>
          </p:nvPr>
        </p:nvSpPr>
        <p:spPr/>
        <p:txBody>
          <a:bodyPr/>
          <a:lstStyle/>
          <a:p>
            <a:fld id="{D3D7A168-61A0-4692-ADFE-6808483601D3}"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p:txBody>
          <a:bodyPr/>
          <a:lstStyle/>
          <a:p>
            <a:r>
              <a:rPr lang="en-GB" dirty="0" smtClean="0"/>
              <a:t>18 March 2013</a:t>
            </a:r>
            <a:endParaRPr lang="en-US" dirty="0"/>
          </a:p>
        </p:txBody>
      </p:sp>
      <p:sp>
        <p:nvSpPr>
          <p:cNvPr id="4" name="Footer Placeholder 3"/>
          <p:cNvSpPr>
            <a:spLocks noGrp="1"/>
          </p:cNvSpPr>
          <p:nvPr>
            <p:ph type="ftr" sz="quarter" idx="11"/>
          </p:nvPr>
        </p:nvSpPr>
        <p:spPr/>
        <p:txBody>
          <a:bodyPr/>
          <a:lstStyle/>
          <a:p>
            <a:r>
              <a:rPr lang="en-US" dirty="0" smtClean="0"/>
              <a:t>IPAP 2013/14 - 2015/16</a:t>
            </a:r>
            <a:endParaRPr lang="en-US" dirty="0"/>
          </a:p>
        </p:txBody>
      </p:sp>
      <p:sp>
        <p:nvSpPr>
          <p:cNvPr id="5" name="Slide Number Placeholder 4"/>
          <p:cNvSpPr>
            <a:spLocks noGrp="1"/>
          </p:cNvSpPr>
          <p:nvPr>
            <p:ph type="sldNum" sz="quarter" idx="12"/>
          </p:nvPr>
        </p:nvSpPr>
        <p:spPr/>
        <p:txBody>
          <a:bodyPr/>
          <a:lstStyle/>
          <a:p>
            <a:fld id="{6419BDE5-1F3D-4AA6-9CB3-A6A20AB390D9}" type="slidenum">
              <a:rPr lang="en-GB" smtClean="0"/>
              <a:pPr/>
              <a:t>‹#›</a:t>
            </a:fld>
            <a:endParaRPr lang="en-GB" dirty="0"/>
          </a:p>
        </p:txBody>
      </p:sp>
    </p:spTree>
    <p:extLst>
      <p:ext uri="{BB962C8B-B14F-4D97-AF65-F5344CB8AC3E}">
        <p14:creationId xmlns:p14="http://schemas.microsoft.com/office/powerpoint/2010/main" xmlns="" val="1052215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b="1"/>
            </a:lvl1pPr>
          </a:lstStyle>
          <a:p>
            <a:fld id="{CF4BD3AF-2890-41C5-A64C-0F3E3D86D23F}" type="datetime3">
              <a:rPr lang="en-ZA" smtClean="0"/>
              <a:pPr/>
              <a:t>5 March 2015</a:t>
            </a:fld>
            <a:endParaRPr lang="en-US" dirty="0"/>
          </a:p>
        </p:txBody>
      </p:sp>
      <p:sp>
        <p:nvSpPr>
          <p:cNvPr id="5" name="Footer Placeholder 4"/>
          <p:cNvSpPr>
            <a:spLocks noGrp="1"/>
          </p:cNvSpPr>
          <p:nvPr>
            <p:ph type="ftr" sz="quarter" idx="11"/>
          </p:nvPr>
        </p:nvSpPr>
        <p:spPr>
          <a:xfrm>
            <a:off x="2971800" y="18288"/>
            <a:ext cx="4114800" cy="329184"/>
          </a:xfrm>
        </p:spPr>
        <p:txBody>
          <a:bodyPr/>
          <a:lstStyle>
            <a:lvl1pPr>
              <a:defRPr b="1"/>
            </a:lvl1pPr>
          </a:lstStyle>
          <a:p>
            <a:r>
              <a:rPr lang="en-US" dirty="0" smtClean="0"/>
              <a:t>IPAP 2014/15 - 2016/17</a:t>
            </a:r>
            <a:endParaRPr lang="en-US" dirty="0"/>
          </a:p>
        </p:txBody>
      </p:sp>
      <p:sp>
        <p:nvSpPr>
          <p:cNvPr id="6" name="Slide Number Placeholder 5"/>
          <p:cNvSpPr>
            <a:spLocks noGrp="1"/>
          </p:cNvSpPr>
          <p:nvPr>
            <p:ph type="sldNum" sz="quarter" idx="12"/>
          </p:nvPr>
        </p:nvSpPr>
        <p:spPr/>
        <p:txBody>
          <a:bodyPr/>
          <a:lstStyle>
            <a:lvl1pPr algn="r">
              <a:defRPr/>
            </a:lvl1pPr>
          </a:lstStyle>
          <a:p>
            <a:fld id="{3989381D-9470-4401-919B-EE98D4AA4014}"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dirty="0" smtClean="0"/>
              <a:t>18 March 2013</a:t>
            </a:r>
            <a:endParaRPr lang="en-US" dirty="0"/>
          </a:p>
        </p:txBody>
      </p:sp>
      <p:sp>
        <p:nvSpPr>
          <p:cNvPr id="5" name="Footer Placeholder 4"/>
          <p:cNvSpPr>
            <a:spLocks noGrp="1"/>
          </p:cNvSpPr>
          <p:nvPr>
            <p:ph type="ftr" sz="quarter" idx="11"/>
          </p:nvPr>
        </p:nvSpPr>
        <p:spPr/>
        <p:txBody>
          <a:bodyPr/>
          <a:lstStyle/>
          <a:p>
            <a:r>
              <a:rPr lang="en-US" dirty="0" smtClean="0"/>
              <a:t>IPAP 2013/14 - 2015/16</a:t>
            </a:r>
            <a:endParaRPr lang="en-US" dirty="0"/>
          </a:p>
        </p:txBody>
      </p:sp>
      <p:sp>
        <p:nvSpPr>
          <p:cNvPr id="6" name="Slide Number Placeholder 5"/>
          <p:cNvSpPr>
            <a:spLocks noGrp="1"/>
          </p:cNvSpPr>
          <p:nvPr>
            <p:ph type="sldNum" sz="quarter" idx="12"/>
          </p:nvPr>
        </p:nvSpPr>
        <p:spPr/>
        <p:txBody>
          <a:bodyPr/>
          <a:lstStyle/>
          <a:p>
            <a:fld id="{EC2AC946-4D0B-44F8-B1F2-932D5989BEBE}" type="slidenum">
              <a:rPr lang="en-GB" smtClean="0"/>
              <a:pPr/>
              <a:t>‹#›</a:t>
            </a:fld>
            <a:endParaRPr lang="en-GB"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GB" dirty="0" smtClean="0"/>
              <a:t>18 March 2013</a:t>
            </a:r>
            <a:endParaRPr lang="en-US" dirty="0"/>
          </a:p>
        </p:txBody>
      </p:sp>
      <p:sp>
        <p:nvSpPr>
          <p:cNvPr id="6" name="Footer Placeholder 5"/>
          <p:cNvSpPr>
            <a:spLocks noGrp="1"/>
          </p:cNvSpPr>
          <p:nvPr>
            <p:ph type="ftr" sz="quarter" idx="11"/>
          </p:nvPr>
        </p:nvSpPr>
        <p:spPr/>
        <p:txBody>
          <a:bodyPr/>
          <a:lstStyle/>
          <a:p>
            <a:r>
              <a:rPr lang="en-US" dirty="0" smtClean="0"/>
              <a:t>IPAP 2013/14 - 2015/16</a:t>
            </a:r>
            <a:endParaRPr lang="en-US" dirty="0"/>
          </a:p>
        </p:txBody>
      </p:sp>
      <p:sp>
        <p:nvSpPr>
          <p:cNvPr id="7" name="Slide Number Placeholder 6"/>
          <p:cNvSpPr>
            <a:spLocks noGrp="1"/>
          </p:cNvSpPr>
          <p:nvPr>
            <p:ph type="sldNum" sz="quarter" idx="12"/>
          </p:nvPr>
        </p:nvSpPr>
        <p:spPr/>
        <p:txBody>
          <a:bodyPr/>
          <a:lstStyle/>
          <a:p>
            <a:fld id="{7221A9A5-6E32-4FB9-A75B-EBF7DBD0C877}"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GB" dirty="0" smtClean="0"/>
              <a:t>18 March 2013</a:t>
            </a:r>
            <a:endParaRPr lang="en-US" dirty="0"/>
          </a:p>
        </p:txBody>
      </p:sp>
      <p:sp>
        <p:nvSpPr>
          <p:cNvPr id="8" name="Footer Placeholder 7"/>
          <p:cNvSpPr>
            <a:spLocks noGrp="1"/>
          </p:cNvSpPr>
          <p:nvPr>
            <p:ph type="ftr" sz="quarter" idx="11"/>
          </p:nvPr>
        </p:nvSpPr>
        <p:spPr/>
        <p:txBody>
          <a:bodyPr/>
          <a:lstStyle/>
          <a:p>
            <a:r>
              <a:rPr lang="en-US" dirty="0" smtClean="0"/>
              <a:t>IPAP 2013/14 - 2015/16</a:t>
            </a:r>
            <a:endParaRPr lang="en-US" dirty="0"/>
          </a:p>
        </p:txBody>
      </p:sp>
      <p:sp>
        <p:nvSpPr>
          <p:cNvPr id="9" name="Slide Number Placeholder 8"/>
          <p:cNvSpPr>
            <a:spLocks noGrp="1"/>
          </p:cNvSpPr>
          <p:nvPr>
            <p:ph type="sldNum" sz="quarter" idx="12"/>
          </p:nvPr>
        </p:nvSpPr>
        <p:spPr/>
        <p:txBody>
          <a:bodyPr/>
          <a:lstStyle/>
          <a:p>
            <a:fld id="{0A14F1EF-4929-4F2D-874E-B0F10A612F05}" type="slidenum">
              <a:rPr lang="en-GB" smtClean="0"/>
              <a:pPr/>
              <a:t>‹#›</a:t>
            </a:fld>
            <a:endParaRPr lang="en-GB"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GB" dirty="0" smtClean="0"/>
              <a:t>18 March 2013</a:t>
            </a:r>
            <a:endParaRPr lang="en-US" dirty="0"/>
          </a:p>
        </p:txBody>
      </p:sp>
      <p:sp>
        <p:nvSpPr>
          <p:cNvPr id="4" name="Footer Placeholder 3"/>
          <p:cNvSpPr>
            <a:spLocks noGrp="1"/>
          </p:cNvSpPr>
          <p:nvPr>
            <p:ph type="ftr" sz="quarter" idx="11"/>
          </p:nvPr>
        </p:nvSpPr>
        <p:spPr/>
        <p:txBody>
          <a:bodyPr/>
          <a:lstStyle/>
          <a:p>
            <a:r>
              <a:rPr lang="en-US" dirty="0" smtClean="0"/>
              <a:t>IPAP 2013/14 - 2015/16</a:t>
            </a:r>
            <a:endParaRPr lang="en-US" dirty="0"/>
          </a:p>
        </p:txBody>
      </p:sp>
      <p:sp>
        <p:nvSpPr>
          <p:cNvPr id="5" name="Slide Number Placeholder 4"/>
          <p:cNvSpPr>
            <a:spLocks noGrp="1"/>
          </p:cNvSpPr>
          <p:nvPr>
            <p:ph type="sldNum" sz="quarter" idx="12"/>
          </p:nvPr>
        </p:nvSpPr>
        <p:spPr/>
        <p:txBody>
          <a:bodyPr/>
          <a:lstStyle/>
          <a:p>
            <a:fld id="{42193F1F-F2A8-497C-ACFF-7D62FCBAE415}"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vl1pPr>
          </a:lstStyle>
          <a:p>
            <a:fld id="{C4FF7677-93B9-43CE-A628-F5379210B4A7}" type="datetime3">
              <a:rPr lang="en-ZA" smtClean="0"/>
              <a:pPr/>
              <a:t>5 March 2015</a:t>
            </a:fld>
            <a:endParaRPr lang="en-US" dirty="0"/>
          </a:p>
        </p:txBody>
      </p:sp>
      <p:sp>
        <p:nvSpPr>
          <p:cNvPr id="3" name="Footer Placeholder 2"/>
          <p:cNvSpPr>
            <a:spLocks noGrp="1"/>
          </p:cNvSpPr>
          <p:nvPr>
            <p:ph type="ftr" sz="quarter" idx="11"/>
          </p:nvPr>
        </p:nvSpPr>
        <p:spPr>
          <a:xfrm>
            <a:off x="2743200" y="18288"/>
            <a:ext cx="4114800" cy="329184"/>
          </a:xfrm>
        </p:spPr>
        <p:txBody>
          <a:bodyPr/>
          <a:lstStyle>
            <a:lvl1pPr>
              <a:defRPr b="1"/>
            </a:lvl1pPr>
          </a:lstStyle>
          <a:p>
            <a:r>
              <a:rPr lang="en-US" dirty="0" smtClean="0"/>
              <a:t>IPAP 2014/15 - 2016/17</a:t>
            </a:r>
            <a:endParaRPr lang="en-US" dirty="0"/>
          </a:p>
        </p:txBody>
      </p:sp>
      <p:sp>
        <p:nvSpPr>
          <p:cNvPr id="4" name="Slide Number Placeholder 3"/>
          <p:cNvSpPr>
            <a:spLocks noGrp="1"/>
          </p:cNvSpPr>
          <p:nvPr>
            <p:ph type="sldNum" sz="quarter" idx="12"/>
          </p:nvPr>
        </p:nvSpPr>
        <p:spPr/>
        <p:txBody>
          <a:bodyPr/>
          <a:lstStyle/>
          <a:p>
            <a:pPr algn="r"/>
            <a:fld id="{2BFBC61A-8F9F-4492-89A8-429FAD01AC6D}" type="slidenum">
              <a:rPr lang="en-GB" smtClean="0"/>
              <a:pPr algn="r"/>
              <a:t>‹#›</a:t>
            </a:fld>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dirty="0" smtClean="0"/>
              <a:t>18 March 2013</a:t>
            </a:r>
            <a:endParaRPr lang="en-US" dirty="0"/>
          </a:p>
        </p:txBody>
      </p:sp>
      <p:sp>
        <p:nvSpPr>
          <p:cNvPr id="6" name="Footer Placeholder 5"/>
          <p:cNvSpPr>
            <a:spLocks noGrp="1"/>
          </p:cNvSpPr>
          <p:nvPr>
            <p:ph type="ftr" sz="quarter" idx="11"/>
          </p:nvPr>
        </p:nvSpPr>
        <p:spPr/>
        <p:txBody>
          <a:bodyPr/>
          <a:lstStyle/>
          <a:p>
            <a:r>
              <a:rPr lang="en-US" dirty="0" smtClean="0"/>
              <a:t>IPAP 2013/14 - 2015/16</a:t>
            </a:r>
            <a:endParaRPr lang="en-US" dirty="0"/>
          </a:p>
        </p:txBody>
      </p:sp>
      <p:sp>
        <p:nvSpPr>
          <p:cNvPr id="7" name="Slide Number Placeholder 6"/>
          <p:cNvSpPr>
            <a:spLocks noGrp="1"/>
          </p:cNvSpPr>
          <p:nvPr>
            <p:ph type="sldNum" sz="quarter" idx="12"/>
          </p:nvPr>
        </p:nvSpPr>
        <p:spPr/>
        <p:txBody>
          <a:bodyPr/>
          <a:lstStyle/>
          <a:p>
            <a:fld id="{E2E18BCF-2650-4B8F-A027-F3DB34085A2D}" type="slidenum">
              <a:rPr lang="en-GB" smtClean="0"/>
              <a:pPr/>
              <a:t>‹#›</a:t>
            </a:fld>
            <a:endParaRPr lang="en-GB"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dirty="0" smtClean="0"/>
              <a:t>18 March 2013</a:t>
            </a:r>
            <a:endParaRPr lang="en-US" dirty="0"/>
          </a:p>
        </p:txBody>
      </p:sp>
      <p:sp>
        <p:nvSpPr>
          <p:cNvPr id="6" name="Footer Placeholder 5"/>
          <p:cNvSpPr>
            <a:spLocks noGrp="1"/>
          </p:cNvSpPr>
          <p:nvPr>
            <p:ph type="ftr" sz="quarter" idx="11"/>
          </p:nvPr>
        </p:nvSpPr>
        <p:spPr/>
        <p:txBody>
          <a:bodyPr/>
          <a:lstStyle/>
          <a:p>
            <a:r>
              <a:rPr lang="en-US" dirty="0" smtClean="0"/>
              <a:t>IPAP 2013/14 - 2015/16</a:t>
            </a:r>
            <a:endParaRPr lang="en-US" dirty="0"/>
          </a:p>
        </p:txBody>
      </p:sp>
      <p:sp>
        <p:nvSpPr>
          <p:cNvPr id="7" name="Slide Number Placeholder 6"/>
          <p:cNvSpPr>
            <a:spLocks noGrp="1"/>
          </p:cNvSpPr>
          <p:nvPr>
            <p:ph type="sldNum" sz="quarter" idx="12"/>
          </p:nvPr>
        </p:nvSpPr>
        <p:spPr/>
        <p:txBody>
          <a:bodyPr/>
          <a:lstStyle/>
          <a:p>
            <a:fld id="{B50A037D-4EC0-4D32-B057-AB721BAF3989}"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GB" dirty="0" smtClean="0"/>
              <a:t>18 March 2013</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dirty="0" smtClean="0"/>
              <a:t>IPAP 2013/14 - 2015/16</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419BDE5-1F3D-4AA6-9CB3-A6A20AB390D9}"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file:///\\idc-fnp1\G-L_Userdata\Gerhardk\Mining%20Workshop%20IDC_Aug%202013\Tab-IIHU%20(2012)_%20August%202013.xlsx!Chart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CAcQjRw&amp;url=http://www.dailynewsegypt.com/2014/07/15/industrial-development-authority-reclassify-energy-intensive-industries/&amp;ei=VsHdVM3vCIG9Uureg5AB&amp;psig=AFQjCNHDpULoWS0Q9YoKGUAGob5h77P6NA&amp;ust=1423905273017231"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gif"/></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2BFBC61A-8F9F-4492-89A8-429FAD01AC6D}" type="slidenum">
              <a:rPr lang="en-GB" smtClean="0"/>
              <a:pPr algn="r"/>
              <a:t>1</a:t>
            </a:fld>
            <a:endParaRPr lang="en-GB" dirty="0"/>
          </a:p>
        </p:txBody>
      </p:sp>
      <p:pic>
        <p:nvPicPr>
          <p:cNvPr id="139270" name="Picture 3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48588" y="1076325"/>
            <a:ext cx="944563" cy="58102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GB" sz="2400" b="0" i="0" u="none" strike="noStrike" cap="none" normalizeH="0" baseline="0" dirty="0" smtClean="0">
                <a:ln>
                  <a:noFill/>
                </a:ln>
                <a:solidFill>
                  <a:schemeClr val="tx1"/>
                </a:solidFill>
                <a:effectLst/>
                <a:latin typeface="Times New Roman" pitchFamily="18" charset="0"/>
              </a:rPr>
              <a:t/>
            </a:r>
            <a:br>
              <a:rPr kumimoji="1" lang="en-GB" sz="2400" b="0" i="0" u="none" strike="noStrike" cap="none" normalizeH="0" baseline="0" dirty="0" smtClean="0">
                <a:ln>
                  <a:noFill/>
                </a:ln>
                <a:solidFill>
                  <a:schemeClr val="tx1"/>
                </a:solidFill>
                <a:effectLst/>
                <a:latin typeface="Times New Roman" pitchFamily="18" charset="0"/>
              </a:rPr>
            </a:br>
            <a:endParaRPr kumimoji="1" lang="en-GB"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GB" sz="2400" b="0" i="0" u="none" strike="noStrike" cap="none" normalizeH="0" baseline="0" dirty="0" smtClean="0">
              <a:ln>
                <a:noFill/>
              </a:ln>
              <a:solidFill>
                <a:schemeClr val="tx1"/>
              </a:solidFill>
              <a:effectLst/>
              <a:latin typeface="Times New Roman" pitchFamily="18" charset="0"/>
            </a:endParaRPr>
          </a:p>
        </p:txBody>
      </p:sp>
      <p:sp>
        <p:nvSpPr>
          <p:cNvPr id="16"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chemeClr val="tx1"/>
              </a:solidFill>
              <a:effectLst/>
              <a:latin typeface="Times New Roman" pitchFamily="18" charset="0"/>
            </a:endParaRPr>
          </a:p>
        </p:txBody>
      </p:sp>
      <p:sp>
        <p:nvSpPr>
          <p:cNvPr id="17" name="Rectangle 2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GB" sz="800" b="0" i="0" u="none" strike="noStrike" cap="none" normalizeH="0" baseline="0" dirty="0" smtClean="0">
                <a:ln>
                  <a:noFill/>
                </a:ln>
                <a:solidFill>
                  <a:schemeClr val="tx1"/>
                </a:solidFill>
                <a:effectLst/>
                <a:latin typeface="Arial" pitchFamily="34" charset="0"/>
              </a:rPr>
              <a:t/>
            </a:r>
            <a:br>
              <a:rPr kumimoji="1" lang="en-GB" sz="800" b="0" i="0" u="none" strike="noStrike" cap="none" normalizeH="0" baseline="0" dirty="0" smtClean="0">
                <a:ln>
                  <a:noFill/>
                </a:ln>
                <a:solidFill>
                  <a:schemeClr val="tx1"/>
                </a:solidFill>
                <a:effectLst/>
                <a:latin typeface="Arial" pitchFamily="34" charset="0"/>
              </a:rPr>
            </a:br>
            <a:endParaRPr kumimoji="1" lang="en-GB"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GB" sz="2400" b="0" i="0" u="none" strike="noStrike" cap="none" normalizeH="0" baseline="0" dirty="0" smtClean="0">
              <a:ln>
                <a:noFill/>
              </a:ln>
              <a:solidFill>
                <a:schemeClr val="tx1"/>
              </a:solidFill>
              <a:effectLst/>
              <a:latin typeface="Times New Roman" pitchFamily="18" charset="0"/>
            </a:endParaRPr>
          </a:p>
        </p:txBody>
      </p:sp>
      <p:sp>
        <p:nvSpPr>
          <p:cNvPr id="18"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chemeClr val="tx1"/>
              </a:solidFill>
              <a:effectLst/>
              <a:latin typeface="Times New Roman" pitchFamily="18" charset="0"/>
            </a:endParaRPr>
          </a:p>
        </p:txBody>
      </p:sp>
      <p:sp>
        <p:nvSpPr>
          <p:cNvPr id="19" name="Rectangle 2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GB" sz="1200" b="0" i="0" u="none" strike="noStrike" cap="none" normalizeH="0" baseline="0" dirty="0" smtClean="0">
              <a:ln>
                <a:noFill/>
              </a:ln>
              <a:solidFill>
                <a:srgbClr val="215868"/>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GB" sz="1200" b="0" i="0" u="none" strike="noStrike" cap="none" normalizeH="0" baseline="0" dirty="0" smtClean="0">
                <a:ln>
                  <a:noFill/>
                </a:ln>
                <a:solidFill>
                  <a:srgbClr val="215868"/>
                </a:solidFill>
                <a:effectLst/>
                <a:latin typeface="Cambria" pitchFamily="18" charset="0"/>
                <a:ea typeface="Calibri" pitchFamily="34" charset="0"/>
                <a:cs typeface="Times New Roman" pitchFamily="18" charset="0"/>
              </a:rPr>
              <a:t>  </a:t>
            </a:r>
            <a:endParaRPr kumimoji="1" lang="en-GB"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GB" sz="2400" b="0" i="0" u="none" strike="noStrike" cap="none" normalizeH="0" baseline="0" dirty="0" smtClean="0">
              <a:ln>
                <a:noFill/>
              </a:ln>
              <a:solidFill>
                <a:schemeClr val="tx1"/>
              </a:solidFill>
              <a:effectLst/>
              <a:latin typeface="Times New Roman" pitchFamily="18" charset="0"/>
            </a:endParaRPr>
          </a:p>
        </p:txBody>
      </p:sp>
      <p:pic>
        <p:nvPicPr>
          <p:cNvPr id="5" name="Picture 4"/>
          <p:cNvPicPr>
            <a:picLocks noChangeAspect="1"/>
          </p:cNvPicPr>
          <p:nvPr/>
        </p:nvPicPr>
        <p:blipFill>
          <a:blip r:embed="rId3"/>
          <a:stretch>
            <a:fillRect/>
          </a:stretch>
        </p:blipFill>
        <p:spPr>
          <a:xfrm>
            <a:off x="0" y="343299"/>
            <a:ext cx="9144000" cy="6514701"/>
          </a:xfrm>
          <a:prstGeom prst="rect">
            <a:avLst/>
          </a:prstGeom>
        </p:spPr>
      </p:pic>
    </p:spTree>
    <p:extLst>
      <p:ext uri="{BB962C8B-B14F-4D97-AF65-F5344CB8AC3E}">
        <p14:creationId xmlns:p14="http://schemas.microsoft.com/office/powerpoint/2010/main" xmlns="" val="1132810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59971"/>
          </a:xfrm>
        </p:spPr>
        <p:txBody>
          <a:bodyPr>
            <a:normAutofit/>
          </a:bodyPr>
          <a:lstStyle/>
          <a:p>
            <a:r>
              <a:rPr lang="en-GB" b="1" noProof="0" dirty="0" smtClean="0"/>
              <a:t>	</a:t>
            </a:r>
            <a:r>
              <a:rPr lang="en-GB" sz="3200" b="1" noProof="0" dirty="0" smtClean="0">
                <a:solidFill>
                  <a:schemeClr val="tx1"/>
                </a:solidFill>
              </a:rPr>
              <a:t>Evolution of the SA economy</a:t>
            </a:r>
            <a:endParaRPr lang="en-GB" sz="3200" b="1" noProof="0" dirty="0">
              <a:solidFill>
                <a:schemeClr val="tx1"/>
              </a:solidFill>
            </a:endParaRPr>
          </a:p>
        </p:txBody>
      </p:sp>
      <p:sp>
        <p:nvSpPr>
          <p:cNvPr id="3" name="Content Placeholder 2"/>
          <p:cNvSpPr>
            <a:spLocks noGrp="1"/>
          </p:cNvSpPr>
          <p:nvPr>
            <p:ph idx="1"/>
          </p:nvPr>
        </p:nvSpPr>
        <p:spPr>
          <a:xfrm>
            <a:off x="457200" y="1045030"/>
            <a:ext cx="8229600" cy="5656300"/>
          </a:xfrm>
        </p:spPr>
        <p:txBody>
          <a:bodyPr>
            <a:normAutofit fontScale="85000" lnSpcReduction="10000"/>
          </a:bodyPr>
          <a:lstStyle/>
          <a:p>
            <a:r>
              <a:rPr lang="af-ZA" dirty="0"/>
              <a:t>Economy has not grown fast enough for long enough. Between 1993 and 2014, quarterly GDP exceeded 5% in only 16 of the 84 quarters</a:t>
            </a:r>
            <a:r>
              <a:rPr lang="af-ZA" dirty="0" smtClean="0"/>
              <a:t>.</a:t>
            </a:r>
            <a:r>
              <a:rPr lang="af-ZA" dirty="0"/>
              <a:t> P</a:t>
            </a:r>
            <a:r>
              <a:rPr lang="af-ZA" dirty="0" smtClean="0"/>
              <a:t>rimary </a:t>
            </a:r>
            <a:r>
              <a:rPr lang="af-ZA" dirty="0"/>
              <a:t>source of SA’s GDP growth of 5% in mid-2000s was the commodity ‘super-cycle’ </a:t>
            </a:r>
            <a:r>
              <a:rPr lang="af-ZA" dirty="0" smtClean="0"/>
              <a:t>(as </a:t>
            </a:r>
            <a:r>
              <a:rPr lang="af-ZA" dirty="0"/>
              <a:t>China </a:t>
            </a:r>
            <a:r>
              <a:rPr lang="af-ZA" dirty="0" smtClean="0"/>
              <a:t>industrialised, commodity </a:t>
            </a:r>
            <a:r>
              <a:rPr lang="af-ZA" dirty="0"/>
              <a:t>prices </a:t>
            </a:r>
            <a:r>
              <a:rPr lang="af-ZA" dirty="0" smtClean="0"/>
              <a:t>boomed) and credit fuelled consumption. Strong </a:t>
            </a:r>
            <a:r>
              <a:rPr lang="af-ZA" dirty="0"/>
              <a:t>GDP growth </a:t>
            </a:r>
            <a:r>
              <a:rPr lang="af-ZA" dirty="0" smtClean="0"/>
              <a:t>in </a:t>
            </a:r>
            <a:r>
              <a:rPr lang="af-ZA" dirty="0"/>
              <a:t>this period masked deep structural problems in the economy</a:t>
            </a:r>
          </a:p>
          <a:p>
            <a:r>
              <a:rPr lang="en-GB" noProof="0" dirty="0" smtClean="0"/>
              <a:t>Post-apartheid consumption-led growth path</a:t>
            </a:r>
          </a:p>
          <a:p>
            <a:pPr lvl="1"/>
            <a:r>
              <a:rPr lang="en-GB" noProof="0" dirty="0" smtClean="0"/>
              <a:t>Consumption-based sectors of the economy grew at double the rate of production-based sectors</a:t>
            </a:r>
          </a:p>
          <a:p>
            <a:pPr lvl="1"/>
            <a:r>
              <a:rPr lang="en-GB" noProof="0" dirty="0" smtClean="0"/>
              <a:t>This was based on increasing levels of household debt and is unsustainable in longer term</a:t>
            </a:r>
          </a:p>
          <a:p>
            <a:r>
              <a:rPr lang="en-GB" noProof="0" dirty="0" smtClean="0"/>
              <a:t>Growth and employment gains in service sectors such as retail cannot be sustained if the production side of the economy does not grow</a:t>
            </a:r>
          </a:p>
          <a:p>
            <a:r>
              <a:rPr lang="af-ZA" dirty="0"/>
              <a:t>Growth </a:t>
            </a:r>
            <a:r>
              <a:rPr lang="af-ZA" dirty="0" smtClean="0"/>
              <a:t>narrow, not inclusive and characterised by : </a:t>
            </a:r>
            <a:endParaRPr lang="af-ZA" sz="1800" dirty="0"/>
          </a:p>
          <a:p>
            <a:pPr lvl="1"/>
            <a:r>
              <a:rPr lang="af-ZA" dirty="0"/>
              <a:t>Declining share of productive sectors (Mining, Agriculture and Manufacturing) in GDP</a:t>
            </a:r>
          </a:p>
          <a:p>
            <a:pPr lvl="1"/>
            <a:r>
              <a:rPr lang="af-ZA" dirty="0" smtClean="0"/>
              <a:t>Nature </a:t>
            </a:r>
            <a:r>
              <a:rPr lang="af-ZA" dirty="0"/>
              <a:t>of growth was both import- and skills-intensive</a:t>
            </a:r>
          </a:p>
          <a:p>
            <a:pPr lvl="1"/>
            <a:r>
              <a:rPr lang="af-ZA" dirty="0"/>
              <a:t>Dependence on commodity exports and capital inflows has impacted on exchange rate and made economy vulnerable to global sentiment</a:t>
            </a:r>
            <a:endParaRPr lang="en-GB" noProof="0" dirty="0" smtClean="0"/>
          </a:p>
          <a:p>
            <a:pPr lvl="1"/>
            <a:endParaRPr lang="en-GB" noProof="0" dirty="0" smtClean="0"/>
          </a:p>
        </p:txBody>
      </p:sp>
      <p:sp>
        <p:nvSpPr>
          <p:cNvPr id="4" name="Slide Number Placeholder 3"/>
          <p:cNvSpPr>
            <a:spLocks noGrp="1"/>
          </p:cNvSpPr>
          <p:nvPr>
            <p:ph type="sldNum" sz="quarter" idx="12"/>
          </p:nvPr>
        </p:nvSpPr>
        <p:spPr/>
        <p:txBody>
          <a:bodyPr/>
          <a:lstStyle/>
          <a:p>
            <a:fld id="{9482A17A-1619-CE4D-9570-13A28FF5F343}" type="slidenum">
              <a:rPr lang="en-US" smtClean="0"/>
              <a:pPr/>
              <a:t>10</a:t>
            </a:fld>
            <a:endParaRPr lang="en-US"/>
          </a:p>
        </p:txBody>
      </p:sp>
    </p:spTree>
    <p:extLst>
      <p:ext uri="{BB962C8B-B14F-4D97-AF65-F5344CB8AC3E}">
        <p14:creationId xmlns:p14="http://schemas.microsoft.com/office/powerpoint/2010/main" xmlns="" val="3203304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51608" y="6553200"/>
            <a:ext cx="952505" cy="230832"/>
          </a:xfrm>
          <a:prstGeom prst="rect">
            <a:avLst/>
          </a:prstGeom>
        </p:spPr>
        <p:txBody>
          <a:bodyPr wrap="none">
            <a:spAutoFit/>
          </a:bodyPr>
          <a:lstStyle/>
          <a:p>
            <a:pPr lvl="0" algn="r"/>
            <a:r>
              <a:rPr lang="en-US" sz="900" i="1" dirty="0">
                <a:solidFill>
                  <a:srgbClr val="000000"/>
                </a:solidFill>
                <a:latin typeface="Calibri" pitchFamily="34" charset="0"/>
              </a:rPr>
              <a:t>Source:</a:t>
            </a:r>
            <a:r>
              <a:rPr lang="en-US" sz="900" dirty="0">
                <a:solidFill>
                  <a:srgbClr val="000000"/>
                </a:solidFill>
                <a:latin typeface="Calibri" pitchFamily="34" charset="0"/>
              </a:rPr>
              <a:t> </a:t>
            </a:r>
            <a:r>
              <a:rPr lang="en-US" sz="900" dirty="0" err="1" smtClean="0">
                <a:solidFill>
                  <a:srgbClr val="000000"/>
                </a:solidFill>
                <a:latin typeface="Calibri" pitchFamily="34" charset="0"/>
              </a:rPr>
              <a:t>Quantec</a:t>
            </a:r>
            <a:endParaRPr lang="en-GB" sz="900" dirty="0">
              <a:solidFill>
                <a:srgbClr val="000000"/>
              </a:solidFill>
              <a:latin typeface="Calibri"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xmlns="" val="4106567529"/>
              </p:ext>
            </p:extLst>
          </p:nvPr>
        </p:nvGraphicFramePr>
        <p:xfrm>
          <a:off x="240151" y="287776"/>
          <a:ext cx="8663697" cy="62824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05677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134672" cy="1491952"/>
          </a:xfrm>
        </p:spPr>
        <p:txBody>
          <a:bodyPr>
            <a:normAutofit/>
          </a:bodyPr>
          <a:lstStyle/>
          <a:p>
            <a:r>
              <a:rPr lang="en-GB" sz="2800" b="1" noProof="0" dirty="0" smtClean="0">
                <a:solidFill>
                  <a:schemeClr val="tx1"/>
                </a:solidFill>
              </a:rPr>
              <a:t>Industrialisation and the interlinked nature of the SA economy</a:t>
            </a:r>
            <a:endParaRPr lang="en-GB" sz="2800" b="1" noProof="0" dirty="0">
              <a:solidFill>
                <a:schemeClr val="tx1"/>
              </a:solidFill>
            </a:endParaRPr>
          </a:p>
        </p:txBody>
      </p:sp>
      <p:sp>
        <p:nvSpPr>
          <p:cNvPr id="3" name="Content Placeholder 2"/>
          <p:cNvSpPr>
            <a:spLocks noGrp="1"/>
          </p:cNvSpPr>
          <p:nvPr>
            <p:ph idx="1"/>
          </p:nvPr>
        </p:nvSpPr>
        <p:spPr>
          <a:xfrm>
            <a:off x="457200" y="1600200"/>
            <a:ext cx="8229600" cy="5101129"/>
          </a:xfrm>
        </p:spPr>
        <p:txBody>
          <a:bodyPr>
            <a:normAutofit fontScale="92500"/>
          </a:bodyPr>
          <a:lstStyle/>
          <a:p>
            <a:r>
              <a:rPr lang="en-GB" sz="2800" noProof="0" dirty="0" smtClean="0"/>
              <a:t>Manufacturing is central to growth and job creation</a:t>
            </a:r>
            <a:r>
              <a:rPr lang="en-GB" sz="2800" noProof="0" dirty="0" smtClean="0">
                <a:solidFill>
                  <a:srgbClr val="FF0000"/>
                </a:solidFill>
              </a:rPr>
              <a:t> </a:t>
            </a:r>
            <a:r>
              <a:rPr lang="en-GB" sz="2800" noProof="0" dirty="0" smtClean="0"/>
              <a:t>and its contribution to GDP has declined steadily. </a:t>
            </a:r>
          </a:p>
          <a:p>
            <a:pPr lvl="1"/>
            <a:r>
              <a:rPr lang="en-GB" sz="2400" noProof="0" dirty="0" smtClean="0"/>
              <a:t>Directly</a:t>
            </a:r>
          </a:p>
          <a:p>
            <a:pPr lvl="1"/>
            <a:r>
              <a:rPr lang="en-GB" sz="2400" noProof="0" dirty="0" smtClean="0"/>
              <a:t>Backward linkages: demand for agricultural, mining and service sector inputs</a:t>
            </a:r>
          </a:p>
          <a:p>
            <a:pPr lvl="1"/>
            <a:r>
              <a:rPr lang="en-GB" sz="2400" noProof="0" dirty="0" smtClean="0"/>
              <a:t>Forward linkages: development of new sectors and products</a:t>
            </a:r>
          </a:p>
          <a:p>
            <a:r>
              <a:rPr lang="en-GB" sz="2800" dirty="0" smtClean="0"/>
              <a:t>Agriculture is a critical sector and it has also declined </a:t>
            </a:r>
          </a:p>
          <a:p>
            <a:pPr lvl="1"/>
            <a:r>
              <a:rPr lang="en-GB" sz="2400" dirty="0" smtClean="0"/>
              <a:t>Potential as a much more important source of jobs</a:t>
            </a:r>
          </a:p>
          <a:p>
            <a:pPr lvl="1"/>
            <a:r>
              <a:rPr lang="en-GB" sz="2400" noProof="0" dirty="0" smtClean="0"/>
              <a:t>Provides critical feedstocks to manufacturing</a:t>
            </a:r>
          </a:p>
          <a:p>
            <a:pPr lvl="1"/>
            <a:r>
              <a:rPr lang="en-GB" sz="2400" dirty="0" smtClean="0"/>
              <a:t>Potential to contribute far more to exports and balance of payments</a:t>
            </a:r>
          </a:p>
        </p:txBody>
      </p:sp>
      <p:sp>
        <p:nvSpPr>
          <p:cNvPr id="4" name="Slide Number Placeholder 3"/>
          <p:cNvSpPr>
            <a:spLocks noGrp="1"/>
          </p:cNvSpPr>
          <p:nvPr>
            <p:ph type="sldNum" sz="quarter" idx="12"/>
          </p:nvPr>
        </p:nvSpPr>
        <p:spPr/>
        <p:txBody>
          <a:bodyPr/>
          <a:lstStyle/>
          <a:p>
            <a:fld id="{9482A17A-1619-CE4D-9570-13A28FF5F343}" type="slidenum">
              <a:rPr lang="en-US" smtClean="0"/>
              <a:pPr/>
              <a:t>12</a:t>
            </a:fld>
            <a:endParaRPr lang="en-US"/>
          </a:p>
        </p:txBody>
      </p:sp>
    </p:spTree>
    <p:extLst>
      <p:ext uri="{BB962C8B-B14F-4D97-AF65-F5344CB8AC3E}">
        <p14:creationId xmlns:p14="http://schemas.microsoft.com/office/powerpoint/2010/main" xmlns="" val="2484551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38" y="178057"/>
            <a:ext cx="8056561" cy="609552"/>
          </a:xfrm>
        </p:spPr>
        <p:txBody>
          <a:bodyPr>
            <a:normAutofit/>
          </a:bodyPr>
          <a:lstStyle/>
          <a:p>
            <a:r>
              <a:rPr lang="en-ZA" sz="2700" b="1" dirty="0" smtClean="0">
                <a:solidFill>
                  <a:srgbClr val="01415B"/>
                </a:solidFill>
              </a:rPr>
              <a:t>Manufacturing </a:t>
            </a:r>
            <a:r>
              <a:rPr lang="en-ZA" sz="2700" b="1" dirty="0">
                <a:solidFill>
                  <a:srgbClr val="01415B"/>
                </a:solidFill>
              </a:rPr>
              <a:t>sector contributions to SA economy  </a:t>
            </a:r>
            <a:endParaRPr lang="en-ZA" sz="2257" b="1" dirty="0">
              <a:solidFill>
                <a:srgbClr val="01415B"/>
              </a:solidFill>
            </a:endParaRPr>
          </a:p>
        </p:txBody>
      </p:sp>
      <p:sp>
        <p:nvSpPr>
          <p:cNvPr id="5" name="Rectangle 4"/>
          <p:cNvSpPr/>
          <p:nvPr/>
        </p:nvSpPr>
        <p:spPr bwMode="auto">
          <a:xfrm>
            <a:off x="0" y="694625"/>
            <a:ext cx="9144000" cy="1015920"/>
          </a:xfrm>
          <a:prstGeom prst="rect">
            <a:avLst/>
          </a:prstGeom>
          <a:solidFill>
            <a:schemeClr val="bg1"/>
          </a:solidFill>
          <a:ln w="12700" cap="flat" cmpd="sng" algn="ctr">
            <a:noFill/>
            <a:prstDash val="solid"/>
            <a:round/>
            <a:headEnd type="none" w="sm" len="sm"/>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en-ZA" sz="2257">
              <a:latin typeface="Arial" charset="0"/>
            </a:endParaRPr>
          </a:p>
        </p:txBody>
      </p:sp>
      <p:sp>
        <p:nvSpPr>
          <p:cNvPr id="9" name="Rectangle 8"/>
          <p:cNvSpPr/>
          <p:nvPr/>
        </p:nvSpPr>
        <p:spPr>
          <a:xfrm>
            <a:off x="4775184" y="3699912"/>
            <a:ext cx="3995950" cy="2369238"/>
          </a:xfrm>
          <a:prstGeom prst="rect">
            <a:avLst/>
          </a:prstGeom>
          <a:noFill/>
        </p:spPr>
        <p:txBody>
          <a:bodyPr wrap="square">
            <a:spAutoFit/>
          </a:bodyPr>
          <a:lstStyle/>
          <a:p>
            <a:pPr marL="170225" indent="-170225" algn="just">
              <a:lnSpc>
                <a:spcPct val="95000"/>
              </a:lnSpc>
              <a:spcAft>
                <a:spcPts val="564"/>
              </a:spcAft>
              <a:buFont typeface="Arial" pitchFamily="34" charset="0"/>
              <a:buChar char="•"/>
            </a:pPr>
            <a:r>
              <a:rPr lang="en-ZA" sz="1505" dirty="0">
                <a:solidFill>
                  <a:srgbClr val="01415B"/>
                </a:solidFill>
                <a:latin typeface="+mj-lt"/>
              </a:rPr>
              <a:t>Manufacturing sectors % contribution to SA GDP and </a:t>
            </a:r>
            <a:r>
              <a:rPr lang="en-ZA" sz="1505" dirty="0" smtClean="0">
                <a:solidFill>
                  <a:srgbClr val="01415B"/>
                </a:solidFill>
                <a:latin typeface="+mj-lt"/>
              </a:rPr>
              <a:t>employment </a:t>
            </a:r>
            <a:r>
              <a:rPr lang="en-ZA" sz="1505" dirty="0">
                <a:solidFill>
                  <a:srgbClr val="01415B"/>
                </a:solidFill>
                <a:latin typeface="+mj-lt"/>
              </a:rPr>
              <a:t>has declined over time, with </a:t>
            </a:r>
            <a:r>
              <a:rPr lang="en-ZA" sz="1505" dirty="0" smtClean="0">
                <a:solidFill>
                  <a:srgbClr val="01415B"/>
                </a:solidFill>
                <a:latin typeface="+mj-lt"/>
              </a:rPr>
              <a:t>2013 </a:t>
            </a:r>
            <a:r>
              <a:rPr lang="en-ZA" sz="1505" dirty="0">
                <a:solidFill>
                  <a:srgbClr val="01415B"/>
                </a:solidFill>
                <a:latin typeface="+mj-lt"/>
              </a:rPr>
              <a:t>ratios substantially lower than in the 1980s.</a:t>
            </a:r>
          </a:p>
          <a:p>
            <a:pPr marL="170225" indent="-170225" algn="just">
              <a:lnSpc>
                <a:spcPct val="95000"/>
              </a:lnSpc>
              <a:spcAft>
                <a:spcPts val="564"/>
              </a:spcAft>
              <a:buFont typeface="Arial" pitchFamily="34" charset="0"/>
              <a:buChar char="•"/>
            </a:pPr>
            <a:r>
              <a:rPr lang="en-ZA" sz="1505" dirty="0">
                <a:solidFill>
                  <a:srgbClr val="01415B"/>
                </a:solidFill>
                <a:latin typeface="+mj-lt"/>
              </a:rPr>
              <a:t>M</a:t>
            </a:r>
            <a:r>
              <a:rPr lang="en-ZA" sz="1505" dirty="0" smtClean="0">
                <a:solidFill>
                  <a:srgbClr val="01415B"/>
                </a:solidFill>
                <a:latin typeface="+mj-lt"/>
              </a:rPr>
              <a:t>anufactured </a:t>
            </a:r>
            <a:r>
              <a:rPr lang="en-ZA" sz="1505" dirty="0">
                <a:solidFill>
                  <a:srgbClr val="01415B"/>
                </a:solidFill>
                <a:latin typeface="+mj-lt"/>
              </a:rPr>
              <a:t>exports are highly concentrated, with a few sectors such motor vehicles &amp; components, basic iron &amp; steel, basic chemicals, basic non-ferrous metals and petroleum products dominating the export basket.    </a:t>
            </a:r>
            <a:endParaRPr lang="en-US" sz="1505" dirty="0">
              <a:solidFill>
                <a:srgbClr val="01415B"/>
              </a:solidFill>
              <a:latin typeface="+mj-lt"/>
            </a:endParaRPr>
          </a:p>
        </p:txBody>
      </p:sp>
      <p:graphicFrame>
        <p:nvGraphicFramePr>
          <p:cNvPr id="10" name="Chart 9"/>
          <p:cNvGraphicFramePr>
            <a:graphicFrameLocks noGrp="1"/>
          </p:cNvGraphicFramePr>
          <p:nvPr>
            <p:extLst>
              <p:ext uri="{D42A27DB-BD31-4B8C-83A1-F6EECF244321}">
                <p14:modId xmlns:p14="http://schemas.microsoft.com/office/powerpoint/2010/main" xmlns="" val="2212831208"/>
              </p:ext>
            </p:extLst>
          </p:nvPr>
        </p:nvGraphicFramePr>
        <p:xfrm>
          <a:off x="240151" y="698645"/>
          <a:ext cx="3733135" cy="2763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noGrp="1"/>
          </p:cNvGraphicFramePr>
          <p:nvPr>
            <p:extLst>
              <p:ext uri="{D42A27DB-BD31-4B8C-83A1-F6EECF244321}">
                <p14:modId xmlns:p14="http://schemas.microsoft.com/office/powerpoint/2010/main" xmlns="" val="2746234663"/>
              </p:ext>
            </p:extLst>
          </p:nvPr>
        </p:nvGraphicFramePr>
        <p:xfrm>
          <a:off x="4920343" y="787609"/>
          <a:ext cx="3983505" cy="26740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noGrp="1"/>
          </p:cNvGraphicFramePr>
          <p:nvPr>
            <p:extLst>
              <p:ext uri="{D42A27DB-BD31-4B8C-83A1-F6EECF244321}">
                <p14:modId xmlns:p14="http://schemas.microsoft.com/office/powerpoint/2010/main" xmlns="" val="3463169133"/>
              </p:ext>
            </p:extLst>
          </p:nvPr>
        </p:nvGraphicFramePr>
        <p:xfrm>
          <a:off x="240151" y="3699912"/>
          <a:ext cx="4027049" cy="2870311"/>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p:cNvSpPr/>
          <p:nvPr/>
        </p:nvSpPr>
        <p:spPr>
          <a:xfrm>
            <a:off x="8088854" y="6553200"/>
            <a:ext cx="715259" cy="230832"/>
          </a:xfrm>
          <a:prstGeom prst="rect">
            <a:avLst/>
          </a:prstGeom>
        </p:spPr>
        <p:txBody>
          <a:bodyPr wrap="none">
            <a:spAutoFit/>
          </a:bodyPr>
          <a:lstStyle/>
          <a:p>
            <a:pPr lvl="0" algn="r"/>
            <a:r>
              <a:rPr lang="en-US" sz="900" i="1" dirty="0">
                <a:solidFill>
                  <a:srgbClr val="000000"/>
                </a:solidFill>
                <a:latin typeface="Calibri" pitchFamily="34" charset="0"/>
              </a:rPr>
              <a:t>Source:</a:t>
            </a:r>
            <a:r>
              <a:rPr lang="en-US" sz="900" dirty="0">
                <a:solidFill>
                  <a:srgbClr val="000000"/>
                </a:solidFill>
                <a:latin typeface="Calibri" pitchFamily="34" charset="0"/>
              </a:rPr>
              <a:t> </a:t>
            </a:r>
            <a:r>
              <a:rPr lang="en-US" sz="900" dirty="0" smtClean="0">
                <a:solidFill>
                  <a:srgbClr val="000000"/>
                </a:solidFill>
                <a:latin typeface="Calibri" pitchFamily="34" charset="0"/>
              </a:rPr>
              <a:t>IDC</a:t>
            </a:r>
            <a:endParaRPr lang="en-GB" sz="900" dirty="0">
              <a:solidFill>
                <a:srgbClr val="000000"/>
              </a:solidFill>
              <a:latin typeface="Calibri" pitchFamily="34" charset="0"/>
            </a:endParaRPr>
          </a:p>
        </p:txBody>
      </p:sp>
    </p:spTree>
    <p:extLst>
      <p:ext uri="{BB962C8B-B14F-4D97-AF65-F5344CB8AC3E}">
        <p14:creationId xmlns:p14="http://schemas.microsoft.com/office/powerpoint/2010/main" xmlns="" val="20233251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38" y="178057"/>
            <a:ext cx="8056561" cy="609552"/>
          </a:xfrm>
        </p:spPr>
        <p:txBody>
          <a:bodyPr>
            <a:normAutofit/>
          </a:bodyPr>
          <a:lstStyle/>
          <a:p>
            <a:r>
              <a:rPr lang="en-ZA" sz="2257" dirty="0" smtClean="0">
                <a:solidFill>
                  <a:srgbClr val="01415B"/>
                </a:solidFill>
              </a:rPr>
              <a:t>		</a:t>
            </a:r>
            <a:r>
              <a:rPr lang="en-ZA" sz="2257" b="1" dirty="0" smtClean="0">
                <a:solidFill>
                  <a:srgbClr val="01415B"/>
                </a:solidFill>
              </a:rPr>
              <a:t>Contribution by Agriculture to the SA </a:t>
            </a:r>
            <a:r>
              <a:rPr lang="en-ZA" sz="2257" b="1" dirty="0">
                <a:solidFill>
                  <a:srgbClr val="01415B"/>
                </a:solidFill>
              </a:rPr>
              <a:t>economy  </a:t>
            </a:r>
          </a:p>
        </p:txBody>
      </p:sp>
      <p:sp>
        <p:nvSpPr>
          <p:cNvPr id="5" name="Rectangle 4"/>
          <p:cNvSpPr/>
          <p:nvPr/>
        </p:nvSpPr>
        <p:spPr bwMode="auto">
          <a:xfrm>
            <a:off x="0" y="694625"/>
            <a:ext cx="9144000" cy="1015920"/>
          </a:xfrm>
          <a:prstGeom prst="rect">
            <a:avLst/>
          </a:prstGeom>
          <a:solidFill>
            <a:schemeClr val="bg1"/>
          </a:solidFill>
          <a:ln w="12700" cap="flat" cmpd="sng" algn="ctr">
            <a:noFill/>
            <a:prstDash val="solid"/>
            <a:round/>
            <a:headEnd type="none" w="sm" len="sm"/>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en-ZA" sz="2257">
              <a:latin typeface="Arial" charset="0"/>
            </a:endParaRPr>
          </a:p>
        </p:txBody>
      </p:sp>
      <p:sp>
        <p:nvSpPr>
          <p:cNvPr id="9" name="Rectangle 8"/>
          <p:cNvSpPr/>
          <p:nvPr/>
        </p:nvSpPr>
        <p:spPr>
          <a:xfrm>
            <a:off x="1578429" y="4951769"/>
            <a:ext cx="5181600" cy="1049262"/>
          </a:xfrm>
          <a:prstGeom prst="rect">
            <a:avLst/>
          </a:prstGeom>
          <a:noFill/>
        </p:spPr>
        <p:txBody>
          <a:bodyPr wrap="square">
            <a:spAutoFit/>
          </a:bodyPr>
          <a:lstStyle/>
          <a:p>
            <a:pPr marL="170225" indent="-170225" algn="just">
              <a:lnSpc>
                <a:spcPct val="95000"/>
              </a:lnSpc>
              <a:spcAft>
                <a:spcPts val="564"/>
              </a:spcAft>
              <a:buFont typeface="Arial" pitchFamily="34" charset="0"/>
              <a:buChar char="•"/>
            </a:pPr>
            <a:r>
              <a:rPr lang="en-ZA" sz="1505" dirty="0" smtClean="0">
                <a:solidFill>
                  <a:srgbClr val="01415B"/>
                </a:solidFill>
                <a:latin typeface="+mj-lt"/>
              </a:rPr>
              <a:t>Contribution of agriculture to GDP has declined over time with the contribution in 2013 reaching a new low.</a:t>
            </a:r>
            <a:endParaRPr lang="en-ZA" sz="1505" dirty="0">
              <a:solidFill>
                <a:srgbClr val="01415B"/>
              </a:solidFill>
              <a:latin typeface="+mj-lt"/>
            </a:endParaRPr>
          </a:p>
          <a:p>
            <a:pPr marL="170225" indent="-170225" algn="just">
              <a:lnSpc>
                <a:spcPct val="95000"/>
              </a:lnSpc>
              <a:spcAft>
                <a:spcPts val="564"/>
              </a:spcAft>
              <a:buFont typeface="Arial" pitchFamily="34" charset="0"/>
              <a:buChar char="•"/>
            </a:pPr>
            <a:r>
              <a:rPr lang="en-ZA" sz="1505" dirty="0" smtClean="0">
                <a:solidFill>
                  <a:srgbClr val="01415B"/>
                </a:solidFill>
                <a:latin typeface="+mj-lt"/>
              </a:rPr>
              <a:t>The sectors contribution to exports is also low although it has started to recover over the last few years.    </a:t>
            </a:r>
            <a:endParaRPr lang="en-US" sz="1505" dirty="0">
              <a:solidFill>
                <a:srgbClr val="01415B"/>
              </a:solidFill>
              <a:latin typeface="+mj-lt"/>
            </a:endParaRPr>
          </a:p>
        </p:txBody>
      </p:sp>
      <p:graphicFrame>
        <p:nvGraphicFramePr>
          <p:cNvPr id="13" name="Chart 12"/>
          <p:cNvGraphicFramePr>
            <a:graphicFrameLocks noGrp="1"/>
          </p:cNvGraphicFramePr>
          <p:nvPr>
            <p:extLst>
              <p:ext uri="{D42A27DB-BD31-4B8C-83A1-F6EECF244321}">
                <p14:modId xmlns:p14="http://schemas.microsoft.com/office/powerpoint/2010/main" xmlns="" val="3373813840"/>
              </p:ext>
            </p:extLst>
          </p:nvPr>
        </p:nvGraphicFramePr>
        <p:xfrm>
          <a:off x="173039" y="694626"/>
          <a:ext cx="4212106" cy="3561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noGrp="1"/>
          </p:cNvGraphicFramePr>
          <p:nvPr>
            <p:extLst>
              <p:ext uri="{D42A27DB-BD31-4B8C-83A1-F6EECF244321}">
                <p14:modId xmlns:p14="http://schemas.microsoft.com/office/powerpoint/2010/main" xmlns="" val="3957601508"/>
              </p:ext>
            </p:extLst>
          </p:nvPr>
        </p:nvGraphicFramePr>
        <p:xfrm>
          <a:off x="4775185" y="936170"/>
          <a:ext cx="4128664" cy="3167743"/>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8088853" y="6553200"/>
            <a:ext cx="715260" cy="230832"/>
          </a:xfrm>
          <a:prstGeom prst="rect">
            <a:avLst/>
          </a:prstGeom>
        </p:spPr>
        <p:txBody>
          <a:bodyPr wrap="none">
            <a:spAutoFit/>
          </a:bodyPr>
          <a:lstStyle/>
          <a:p>
            <a:pPr lvl="0" algn="r"/>
            <a:r>
              <a:rPr lang="en-US" sz="900" i="1" dirty="0">
                <a:solidFill>
                  <a:srgbClr val="000000"/>
                </a:solidFill>
                <a:latin typeface="Calibri" pitchFamily="34" charset="0"/>
              </a:rPr>
              <a:t>Source:</a:t>
            </a:r>
            <a:r>
              <a:rPr lang="en-US" sz="900" dirty="0">
                <a:solidFill>
                  <a:srgbClr val="000000"/>
                </a:solidFill>
                <a:latin typeface="Calibri" pitchFamily="34" charset="0"/>
              </a:rPr>
              <a:t> </a:t>
            </a:r>
            <a:r>
              <a:rPr lang="en-US" sz="900" dirty="0" smtClean="0">
                <a:solidFill>
                  <a:srgbClr val="000000"/>
                </a:solidFill>
                <a:latin typeface="Calibri" pitchFamily="34" charset="0"/>
              </a:rPr>
              <a:t>IDC</a:t>
            </a:r>
            <a:endParaRPr lang="en-GB" sz="900" dirty="0">
              <a:solidFill>
                <a:srgbClr val="000000"/>
              </a:solidFill>
              <a:latin typeface="Calibri" pitchFamily="34" charset="0"/>
            </a:endParaRPr>
          </a:p>
        </p:txBody>
      </p:sp>
    </p:spTree>
    <p:extLst>
      <p:ext uri="{BB962C8B-B14F-4D97-AF65-F5344CB8AC3E}">
        <p14:creationId xmlns:p14="http://schemas.microsoft.com/office/powerpoint/2010/main" xmlns="" val="22782153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38" y="178057"/>
            <a:ext cx="8132761" cy="609552"/>
          </a:xfrm>
        </p:spPr>
        <p:txBody>
          <a:bodyPr/>
          <a:lstStyle/>
          <a:p>
            <a:r>
              <a:rPr lang="en-ZA" sz="2257" dirty="0" smtClean="0">
                <a:solidFill>
                  <a:srgbClr val="01415B"/>
                </a:solidFill>
              </a:rPr>
              <a:t>		</a:t>
            </a:r>
            <a:r>
              <a:rPr lang="en-ZA" sz="2257" b="1" dirty="0" smtClean="0">
                <a:solidFill>
                  <a:srgbClr val="01415B"/>
                </a:solidFill>
              </a:rPr>
              <a:t>Mining </a:t>
            </a:r>
            <a:r>
              <a:rPr lang="en-ZA" sz="2257" b="1" dirty="0">
                <a:solidFill>
                  <a:srgbClr val="01415B"/>
                </a:solidFill>
              </a:rPr>
              <a:t>sector contributions to SA economy  </a:t>
            </a:r>
          </a:p>
        </p:txBody>
      </p:sp>
      <p:sp>
        <p:nvSpPr>
          <p:cNvPr id="5" name="Rectangle 4"/>
          <p:cNvSpPr/>
          <p:nvPr/>
        </p:nvSpPr>
        <p:spPr bwMode="auto">
          <a:xfrm>
            <a:off x="0" y="694625"/>
            <a:ext cx="9144000" cy="1015920"/>
          </a:xfrm>
          <a:prstGeom prst="rect">
            <a:avLst/>
          </a:prstGeom>
          <a:solidFill>
            <a:schemeClr val="bg1"/>
          </a:solidFill>
          <a:ln w="12700" cap="flat" cmpd="sng" algn="ctr">
            <a:noFill/>
            <a:prstDash val="solid"/>
            <a:round/>
            <a:headEnd type="none" w="sm" len="sm"/>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en-ZA" sz="2257">
              <a:latin typeface="Arial" charset="0"/>
            </a:endParaRPr>
          </a:p>
        </p:txBody>
      </p:sp>
      <p:sp>
        <p:nvSpPr>
          <p:cNvPr id="9" name="Rectangle 8"/>
          <p:cNvSpPr/>
          <p:nvPr/>
        </p:nvSpPr>
        <p:spPr>
          <a:xfrm>
            <a:off x="4908062" y="3794639"/>
            <a:ext cx="3795345" cy="1558888"/>
          </a:xfrm>
          <a:prstGeom prst="rect">
            <a:avLst/>
          </a:prstGeom>
          <a:noFill/>
        </p:spPr>
        <p:txBody>
          <a:bodyPr wrap="square">
            <a:spAutoFit/>
          </a:bodyPr>
          <a:lstStyle/>
          <a:p>
            <a:pPr marL="170225" indent="-170225" algn="just">
              <a:spcAft>
                <a:spcPts val="564"/>
              </a:spcAft>
              <a:buFont typeface="Arial" pitchFamily="34" charset="0"/>
              <a:buChar char="•"/>
            </a:pPr>
            <a:r>
              <a:rPr lang="en-ZA" sz="1505" dirty="0">
                <a:solidFill>
                  <a:srgbClr val="01415B"/>
                </a:solidFill>
                <a:latin typeface="+mj-lt"/>
              </a:rPr>
              <a:t>Mining sector contribution to SA economy declined across a number of key economic </a:t>
            </a:r>
            <a:r>
              <a:rPr lang="en-ZA" sz="1505" dirty="0" smtClean="0">
                <a:solidFill>
                  <a:srgbClr val="01415B"/>
                </a:solidFill>
                <a:latin typeface="+mj-lt"/>
              </a:rPr>
              <a:t>indicators. Exports have risen driven by demand, mainly from the PRC.</a:t>
            </a:r>
          </a:p>
          <a:p>
            <a:pPr marL="170225" indent="-170225" algn="just">
              <a:spcAft>
                <a:spcPts val="564"/>
              </a:spcAft>
              <a:buFont typeface="Arial" pitchFamily="34" charset="0"/>
              <a:buChar char="•"/>
            </a:pPr>
            <a:r>
              <a:rPr lang="en-ZA" sz="1505" dirty="0" smtClean="0">
                <a:solidFill>
                  <a:srgbClr val="01415B"/>
                </a:solidFill>
                <a:latin typeface="+mj-lt"/>
              </a:rPr>
              <a:t>Mining </a:t>
            </a:r>
            <a:r>
              <a:rPr lang="en-ZA" sz="1505" dirty="0">
                <a:solidFill>
                  <a:srgbClr val="01415B"/>
                </a:solidFill>
                <a:latin typeface="+mj-lt"/>
              </a:rPr>
              <a:t>sector is still of vital importance to SA economy. </a:t>
            </a:r>
            <a:endParaRPr lang="en-US" sz="1505" dirty="0">
              <a:solidFill>
                <a:srgbClr val="01415B"/>
              </a:solidFill>
              <a:latin typeface="+mj-lt"/>
            </a:endParaRPr>
          </a:p>
        </p:txBody>
      </p:sp>
      <p:graphicFrame>
        <p:nvGraphicFramePr>
          <p:cNvPr id="8" name="Chart 7"/>
          <p:cNvGraphicFramePr>
            <a:graphicFrameLocks noGrp="1"/>
          </p:cNvGraphicFramePr>
          <p:nvPr>
            <p:extLst>
              <p:ext uri="{D42A27DB-BD31-4B8C-83A1-F6EECF244321}">
                <p14:modId xmlns:p14="http://schemas.microsoft.com/office/powerpoint/2010/main" xmlns="" val="410762144"/>
              </p:ext>
            </p:extLst>
          </p:nvPr>
        </p:nvGraphicFramePr>
        <p:xfrm>
          <a:off x="240151" y="787609"/>
          <a:ext cx="3809335" cy="2695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ext uri="{D42A27DB-BD31-4B8C-83A1-F6EECF244321}">
                <p14:modId xmlns:p14="http://schemas.microsoft.com/office/powerpoint/2010/main" xmlns="" val="440918174"/>
              </p:ext>
            </p:extLst>
          </p:nvPr>
        </p:nvGraphicFramePr>
        <p:xfrm>
          <a:off x="5116286" y="957943"/>
          <a:ext cx="3787562" cy="23404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noGrp="1"/>
          </p:cNvGraphicFramePr>
          <p:nvPr>
            <p:extLst>
              <p:ext uri="{D42A27DB-BD31-4B8C-83A1-F6EECF244321}">
                <p14:modId xmlns:p14="http://schemas.microsoft.com/office/powerpoint/2010/main" xmlns="" val="665646529"/>
              </p:ext>
            </p:extLst>
          </p:nvPr>
        </p:nvGraphicFramePr>
        <p:xfrm>
          <a:off x="240151" y="3794638"/>
          <a:ext cx="3646049" cy="2900075"/>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p:cNvSpPr/>
          <p:nvPr/>
        </p:nvSpPr>
        <p:spPr>
          <a:xfrm>
            <a:off x="8088853" y="6553200"/>
            <a:ext cx="715260" cy="230832"/>
          </a:xfrm>
          <a:prstGeom prst="rect">
            <a:avLst/>
          </a:prstGeom>
        </p:spPr>
        <p:txBody>
          <a:bodyPr wrap="none">
            <a:spAutoFit/>
          </a:bodyPr>
          <a:lstStyle/>
          <a:p>
            <a:pPr lvl="0" algn="r"/>
            <a:r>
              <a:rPr lang="en-US" sz="900" i="1" dirty="0">
                <a:solidFill>
                  <a:srgbClr val="000000"/>
                </a:solidFill>
                <a:latin typeface="Calibri" pitchFamily="34" charset="0"/>
              </a:rPr>
              <a:t>Source:</a:t>
            </a:r>
            <a:r>
              <a:rPr lang="en-US" sz="900" dirty="0">
                <a:solidFill>
                  <a:srgbClr val="000000"/>
                </a:solidFill>
                <a:latin typeface="Calibri" pitchFamily="34" charset="0"/>
              </a:rPr>
              <a:t> </a:t>
            </a:r>
            <a:r>
              <a:rPr lang="en-US" sz="900" dirty="0" smtClean="0">
                <a:solidFill>
                  <a:srgbClr val="000000"/>
                </a:solidFill>
                <a:latin typeface="Calibri" pitchFamily="34" charset="0"/>
              </a:rPr>
              <a:t>IDC</a:t>
            </a:r>
            <a:endParaRPr lang="en-GB" sz="900" dirty="0">
              <a:solidFill>
                <a:srgbClr val="000000"/>
              </a:solidFill>
              <a:latin typeface="Calibri" pitchFamily="34" charset="0"/>
            </a:endParaRPr>
          </a:p>
        </p:txBody>
      </p:sp>
    </p:spTree>
    <p:extLst>
      <p:ext uri="{BB962C8B-B14F-4D97-AF65-F5344CB8AC3E}">
        <p14:creationId xmlns:p14="http://schemas.microsoft.com/office/powerpoint/2010/main" xmlns="" val="427794588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38" y="706662"/>
            <a:ext cx="8205152" cy="823606"/>
          </a:xfrm>
        </p:spPr>
        <p:txBody>
          <a:bodyPr>
            <a:noAutofit/>
          </a:bodyPr>
          <a:lstStyle/>
          <a:p>
            <a:r>
              <a:rPr lang="en-ZA" sz="2800" dirty="0" smtClean="0">
                <a:solidFill>
                  <a:schemeClr val="tx1"/>
                </a:solidFill>
              </a:rPr>
              <a:t>Mining is a critical source of demand for manufacture </a:t>
            </a:r>
            <a:endParaRPr lang="en-ZA" sz="2800" dirty="0">
              <a:solidFill>
                <a:schemeClr val="tx1"/>
              </a:solidFill>
            </a:endParaRPr>
          </a:p>
        </p:txBody>
      </p:sp>
      <p:sp>
        <p:nvSpPr>
          <p:cNvPr id="5" name="TextBox 4"/>
          <p:cNvSpPr txBox="1"/>
          <p:nvPr/>
        </p:nvSpPr>
        <p:spPr>
          <a:xfrm>
            <a:off x="6514876" y="2006713"/>
            <a:ext cx="2391714" cy="2948499"/>
          </a:xfrm>
          <a:prstGeom prst="rect">
            <a:avLst/>
          </a:prstGeom>
          <a:noFill/>
        </p:spPr>
        <p:txBody>
          <a:bodyPr wrap="square" rtlCol="0">
            <a:spAutoFit/>
          </a:bodyPr>
          <a:lstStyle/>
          <a:p>
            <a:pPr marL="170225" indent="-170225" algn="just">
              <a:spcAft>
                <a:spcPts val="564"/>
              </a:spcAft>
              <a:buFont typeface="Arial" pitchFamily="34" charset="0"/>
              <a:buChar char="•"/>
            </a:pPr>
            <a:r>
              <a:rPr lang="en-US" sz="1505" dirty="0">
                <a:solidFill>
                  <a:srgbClr val="01415B"/>
                </a:solidFill>
                <a:latin typeface="Arial Narrow" pitchFamily="34" charset="0"/>
              </a:rPr>
              <a:t>A number of sectors rely on the mining sector as a key source of demand for their respective products/services.</a:t>
            </a:r>
          </a:p>
          <a:p>
            <a:pPr marL="170225" indent="-170225" algn="just">
              <a:spcAft>
                <a:spcPts val="564"/>
              </a:spcAft>
              <a:buFont typeface="Arial" pitchFamily="34" charset="0"/>
              <a:buChar char="•"/>
            </a:pPr>
            <a:r>
              <a:rPr lang="en-US" sz="1505" dirty="0">
                <a:solidFill>
                  <a:srgbClr val="01415B"/>
                </a:solidFill>
                <a:latin typeface="Arial Narrow" pitchFamily="34" charset="0"/>
              </a:rPr>
              <a:t>In manufacturing, sub-sectors such as rubber, machinery &amp; equipment, other transport equipment, wood, as well as many other sectors supply a substantial portion of their output to the domestic mining sector.</a:t>
            </a:r>
            <a:endParaRPr lang="en-ZA" sz="1505" dirty="0">
              <a:solidFill>
                <a:srgbClr val="01415B"/>
              </a:solidFill>
              <a:latin typeface="Arial Narrow" pitchFamily="34" charset="0"/>
            </a:endParaRPr>
          </a:p>
        </p:txBody>
      </p:sp>
      <p:graphicFrame>
        <p:nvGraphicFramePr>
          <p:cNvPr id="4" name="Object 3"/>
          <p:cNvGraphicFramePr>
            <a:graphicFrameLocks noChangeAspect="1"/>
          </p:cNvGraphicFramePr>
          <p:nvPr>
            <p:extLst/>
          </p:nvPr>
        </p:nvGraphicFramePr>
        <p:xfrm>
          <a:off x="55247" y="1761908"/>
          <a:ext cx="6426482" cy="4583945"/>
        </p:xfrm>
        <a:graphic>
          <a:graphicData uri="http://schemas.openxmlformats.org/presentationml/2006/ole">
            <p:oleObj spid="_x0000_s1031" name="Worksheet" r:id="rId4" imgW="9382099" imgH="6191197" progId="Excel.Sheet.12">
              <p:link updateAutomatic="1"/>
            </p:oleObj>
          </a:graphicData>
        </a:graphic>
      </p:graphicFrame>
      <p:sp>
        <p:nvSpPr>
          <p:cNvPr id="3" name="Oval 2"/>
          <p:cNvSpPr/>
          <p:nvPr/>
        </p:nvSpPr>
        <p:spPr bwMode="auto">
          <a:xfrm rot="2883042">
            <a:off x="1021333" y="4993857"/>
            <a:ext cx="338640" cy="1034545"/>
          </a:xfrm>
          <a:prstGeom prst="ellipse">
            <a:avLst/>
          </a:prstGeom>
          <a:noFill/>
          <a:ln w="15875" cap="flat" cmpd="sng" algn="ctr">
            <a:solidFill>
              <a:srgbClr val="C00000"/>
            </a:solidFill>
            <a:prstDash val="solid"/>
            <a:round/>
            <a:headEnd type="none" w="sm" len="sm"/>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en-ZA" sz="2257">
              <a:latin typeface="Arial" charset="0"/>
            </a:endParaRPr>
          </a:p>
        </p:txBody>
      </p:sp>
      <p:sp>
        <p:nvSpPr>
          <p:cNvPr id="6" name="Oval 5"/>
          <p:cNvSpPr/>
          <p:nvPr/>
        </p:nvSpPr>
        <p:spPr bwMode="auto">
          <a:xfrm rot="3025443">
            <a:off x="1429801" y="4950343"/>
            <a:ext cx="338640" cy="1354021"/>
          </a:xfrm>
          <a:prstGeom prst="ellipse">
            <a:avLst/>
          </a:prstGeom>
          <a:noFill/>
          <a:ln w="15875" cap="flat" cmpd="sng" algn="ctr">
            <a:solidFill>
              <a:srgbClr val="C00000"/>
            </a:solidFill>
            <a:prstDash val="solid"/>
            <a:round/>
            <a:headEnd type="none" w="sm" len="sm"/>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en-ZA" sz="2257">
              <a:latin typeface="Arial" charset="0"/>
            </a:endParaRPr>
          </a:p>
        </p:txBody>
      </p:sp>
      <p:sp>
        <p:nvSpPr>
          <p:cNvPr id="7" name="Oval 6"/>
          <p:cNvSpPr/>
          <p:nvPr/>
        </p:nvSpPr>
        <p:spPr bwMode="auto">
          <a:xfrm rot="3025443">
            <a:off x="1970787" y="4967327"/>
            <a:ext cx="338640" cy="1354021"/>
          </a:xfrm>
          <a:prstGeom prst="ellipse">
            <a:avLst/>
          </a:prstGeom>
          <a:noFill/>
          <a:ln w="15875" cap="flat" cmpd="sng" algn="ctr">
            <a:solidFill>
              <a:srgbClr val="C00000"/>
            </a:solidFill>
            <a:prstDash val="solid"/>
            <a:round/>
            <a:headEnd type="none" w="sm" len="sm"/>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en-ZA" sz="2257">
              <a:latin typeface="Arial" charset="0"/>
            </a:endParaRPr>
          </a:p>
        </p:txBody>
      </p:sp>
      <p:sp>
        <p:nvSpPr>
          <p:cNvPr id="8" name="Oval 7"/>
          <p:cNvSpPr/>
          <p:nvPr/>
        </p:nvSpPr>
        <p:spPr bwMode="auto">
          <a:xfrm rot="3025443">
            <a:off x="2553875" y="4939294"/>
            <a:ext cx="338640" cy="1354021"/>
          </a:xfrm>
          <a:prstGeom prst="ellipse">
            <a:avLst/>
          </a:prstGeom>
          <a:noFill/>
          <a:ln w="15875" cap="flat" cmpd="sng" algn="ctr">
            <a:solidFill>
              <a:srgbClr val="C00000"/>
            </a:solidFill>
            <a:prstDash val="solid"/>
            <a:round/>
            <a:headEnd type="none" w="sm" len="sm"/>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en-ZA" sz="2257">
              <a:latin typeface="Arial" charset="0"/>
            </a:endParaRPr>
          </a:p>
        </p:txBody>
      </p:sp>
      <p:sp>
        <p:nvSpPr>
          <p:cNvPr id="9" name="Oval 8"/>
          <p:cNvSpPr/>
          <p:nvPr/>
        </p:nvSpPr>
        <p:spPr bwMode="auto">
          <a:xfrm rot="3025443">
            <a:off x="3772979" y="4871566"/>
            <a:ext cx="338640" cy="1354021"/>
          </a:xfrm>
          <a:prstGeom prst="ellipse">
            <a:avLst/>
          </a:prstGeom>
          <a:noFill/>
          <a:ln w="15875" cap="flat" cmpd="sng" algn="ctr">
            <a:solidFill>
              <a:srgbClr val="C00000"/>
            </a:solidFill>
            <a:prstDash val="solid"/>
            <a:round/>
            <a:headEnd type="none" w="sm" len="sm"/>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en-ZA" sz="2257">
              <a:latin typeface="Arial" charset="0"/>
            </a:endParaRPr>
          </a:p>
        </p:txBody>
      </p:sp>
      <p:sp>
        <p:nvSpPr>
          <p:cNvPr id="10" name="Oval 9"/>
          <p:cNvSpPr/>
          <p:nvPr/>
        </p:nvSpPr>
        <p:spPr bwMode="auto">
          <a:xfrm rot="3025443">
            <a:off x="4149054" y="4812064"/>
            <a:ext cx="338640" cy="1698069"/>
          </a:xfrm>
          <a:prstGeom prst="ellipse">
            <a:avLst/>
          </a:prstGeom>
          <a:noFill/>
          <a:ln w="15875" cap="flat" cmpd="sng" algn="ctr">
            <a:solidFill>
              <a:srgbClr val="C00000"/>
            </a:solidFill>
            <a:prstDash val="solid"/>
            <a:round/>
            <a:headEnd type="none" w="sm" len="sm"/>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en-ZA" sz="2257">
              <a:latin typeface="Arial" charset="0"/>
            </a:endParaRPr>
          </a:p>
        </p:txBody>
      </p:sp>
      <p:sp>
        <p:nvSpPr>
          <p:cNvPr id="11" name="Oval 10"/>
          <p:cNvSpPr/>
          <p:nvPr/>
        </p:nvSpPr>
        <p:spPr bwMode="auto">
          <a:xfrm rot="3025443">
            <a:off x="4883090" y="4912830"/>
            <a:ext cx="338640" cy="1354021"/>
          </a:xfrm>
          <a:prstGeom prst="ellipse">
            <a:avLst/>
          </a:prstGeom>
          <a:noFill/>
          <a:ln w="15875" cap="flat" cmpd="sng" algn="ctr">
            <a:solidFill>
              <a:srgbClr val="C00000"/>
            </a:solidFill>
            <a:prstDash val="solid"/>
            <a:round/>
            <a:headEnd type="none" w="sm" len="sm"/>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en-ZA" sz="2257">
              <a:latin typeface="Arial" charset="0"/>
            </a:endParaRPr>
          </a:p>
        </p:txBody>
      </p:sp>
      <p:sp>
        <p:nvSpPr>
          <p:cNvPr id="12" name="Oval 11"/>
          <p:cNvSpPr/>
          <p:nvPr/>
        </p:nvSpPr>
        <p:spPr bwMode="auto">
          <a:xfrm rot="3025443">
            <a:off x="5514996" y="4994167"/>
            <a:ext cx="338640" cy="1051611"/>
          </a:xfrm>
          <a:prstGeom prst="ellipse">
            <a:avLst/>
          </a:prstGeom>
          <a:noFill/>
          <a:ln w="15875" cap="flat" cmpd="sng" algn="ctr">
            <a:solidFill>
              <a:srgbClr val="C00000"/>
            </a:solidFill>
            <a:prstDash val="solid"/>
            <a:round/>
            <a:headEnd type="none" w="sm" len="sm"/>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en-ZA" sz="2257">
              <a:latin typeface="Arial" charset="0"/>
            </a:endParaRPr>
          </a:p>
        </p:txBody>
      </p:sp>
    </p:spTree>
    <p:extLst>
      <p:ext uri="{BB962C8B-B14F-4D97-AF65-F5344CB8AC3E}">
        <p14:creationId xmlns:p14="http://schemas.microsoft.com/office/powerpoint/2010/main" xmlns="" val="2214296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18288"/>
            <a:ext cx="2514600" cy="329184"/>
          </a:xfrm>
        </p:spPr>
        <p:txBody>
          <a:bodyPr/>
          <a:lstStyle/>
          <a:p>
            <a:fld id="{BC2C073E-9A59-4567-BBA8-31868E2291A4}" type="datetime3">
              <a:rPr lang="en-ZA" b="1" smtClean="0"/>
              <a:pPr/>
              <a:t>5 March 2015</a:t>
            </a:fld>
            <a:endParaRPr lang="en-US" b="1" dirty="0"/>
          </a:p>
        </p:txBody>
      </p:sp>
      <p:sp>
        <p:nvSpPr>
          <p:cNvPr id="6" name="Slide Number Placeholder 5"/>
          <p:cNvSpPr>
            <a:spLocks noGrp="1"/>
          </p:cNvSpPr>
          <p:nvPr>
            <p:ph type="sldNum" sz="quarter" idx="12"/>
          </p:nvPr>
        </p:nvSpPr>
        <p:spPr/>
        <p:txBody>
          <a:bodyPr/>
          <a:lstStyle/>
          <a:p>
            <a:pPr algn="r"/>
            <a:fld id="{3989381D-9470-4401-919B-EE98D4AA4014}" type="slidenum">
              <a:rPr lang="en-GB" sz="1200" smtClean="0"/>
              <a:pPr algn="r"/>
              <a:t>17</a:t>
            </a:fld>
            <a:endParaRPr lang="en-GB"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1450" y="1066800"/>
            <a:ext cx="880110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2971800" y="18288"/>
            <a:ext cx="4114800" cy="329184"/>
          </a:xfrm>
        </p:spPr>
        <p:txBody>
          <a:bodyPr/>
          <a:lstStyle/>
          <a:p>
            <a:endParaRPr lang="en-US" b="1" dirty="0"/>
          </a:p>
        </p:txBody>
      </p:sp>
      <p:sp>
        <p:nvSpPr>
          <p:cNvPr id="8" name="Title 1"/>
          <p:cNvSpPr txBox="1">
            <a:spLocks/>
          </p:cNvSpPr>
          <p:nvPr/>
        </p:nvSpPr>
        <p:spPr>
          <a:xfrm>
            <a:off x="381000" y="3810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000" b="1" dirty="0" smtClean="0"/>
              <a:t>    Correlation between resource-based value addition and job creation</a:t>
            </a:r>
            <a:endParaRPr lang="en-US" sz="2000" b="1" dirty="0"/>
          </a:p>
        </p:txBody>
      </p:sp>
    </p:spTree>
    <p:extLst>
      <p:ext uri="{BB962C8B-B14F-4D97-AF65-F5344CB8AC3E}">
        <p14:creationId xmlns:p14="http://schemas.microsoft.com/office/powerpoint/2010/main" xmlns="" val="4184914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2BFBC61A-8F9F-4492-89A8-429FAD01AC6D}" type="slidenum">
              <a:rPr lang="en-GB" smtClean="0"/>
              <a:pPr algn="r"/>
              <a:t>2</a:t>
            </a:fld>
            <a:endParaRPr lang="en-GB" dirty="0"/>
          </a:p>
        </p:txBody>
      </p:sp>
      <p:sp>
        <p:nvSpPr>
          <p:cNvPr id="8" name="Text Box 2"/>
          <p:cNvSpPr txBox="1">
            <a:spLocks noChangeArrowheads="1"/>
          </p:cNvSpPr>
          <p:nvPr/>
        </p:nvSpPr>
        <p:spPr bwMode="auto">
          <a:xfrm rot="1856060">
            <a:off x="-6730365" y="3465195"/>
            <a:ext cx="3077210" cy="39624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ZA" sz="1600" dirty="0">
                <a:solidFill>
                  <a:srgbClr val="007635"/>
                </a:solidFill>
                <a:effectLst/>
                <a:latin typeface="Arial Black"/>
                <a:ea typeface="Calibri"/>
                <a:cs typeface="Times New Roman"/>
              </a:rPr>
              <a:t>Broaden participation</a:t>
            </a:r>
            <a:endParaRPr lang="en-GB" sz="1100" dirty="0">
              <a:effectLst/>
              <a:latin typeface="Calibri"/>
              <a:ea typeface="Calibri"/>
              <a:cs typeface="Times New Roman"/>
            </a:endParaRPr>
          </a:p>
        </p:txBody>
      </p:sp>
      <p:sp>
        <p:nvSpPr>
          <p:cNvPr id="11" name="Rectangle 10"/>
          <p:cNvSpPr>
            <a:spLocks noChangeArrowheads="1"/>
          </p:cNvSpPr>
          <p:nvPr/>
        </p:nvSpPr>
        <p:spPr bwMode="auto">
          <a:xfrm flipH="1">
            <a:off x="683567" y="492279"/>
            <a:ext cx="7920879" cy="1871663"/>
          </a:xfrm>
          <a:prstGeom prst="rect">
            <a:avLst/>
          </a:prstGeom>
          <a:solidFill>
            <a:schemeClr val="bg1"/>
          </a:solidFill>
          <a:ln w="19050">
            <a:noFill/>
            <a:miter lim="800000"/>
            <a:headEnd/>
            <a:tailEnd/>
          </a:ln>
          <a:effectLst/>
        </p:spPr>
        <p:txBody>
          <a:bodyPr rot="0" vert="horz" wrap="square" lIns="274320" tIns="274320" rIns="274320" bIns="274320" anchor="ctr" anchorCtr="0">
            <a:noAutofit/>
          </a:bodyPr>
          <a:lstStyle/>
          <a:p>
            <a:pPr algn="ctr">
              <a:lnSpc>
                <a:spcPct val="80000"/>
              </a:lnSpc>
              <a:spcAft>
                <a:spcPts val="0"/>
              </a:spcAft>
            </a:pPr>
            <a:r>
              <a:rPr lang="en-GB" sz="3200" b="1" dirty="0" smtClean="0">
                <a:effectLst/>
                <a:latin typeface="Calibri"/>
                <a:ea typeface="Calibri"/>
                <a:cs typeface="Times New Roman"/>
              </a:rPr>
              <a:t>Presentation to the Parliamentary Portfolio Committee – Trade and Industry.</a:t>
            </a:r>
          </a:p>
          <a:p>
            <a:pPr algn="ctr">
              <a:lnSpc>
                <a:spcPct val="80000"/>
              </a:lnSpc>
              <a:spcAft>
                <a:spcPts val="0"/>
              </a:spcAft>
            </a:pPr>
            <a:r>
              <a:rPr lang="en-GB" sz="3200" b="1" dirty="0" smtClean="0">
                <a:latin typeface="Calibri"/>
                <a:ea typeface="Calibri"/>
                <a:cs typeface="Times New Roman"/>
              </a:rPr>
              <a:t>Perspectives of Industrial Policy and the Industrial Policy Action Plan. (IPAP)</a:t>
            </a:r>
          </a:p>
          <a:p>
            <a:pPr algn="ctr">
              <a:lnSpc>
                <a:spcPct val="80000"/>
              </a:lnSpc>
              <a:spcAft>
                <a:spcPts val="0"/>
              </a:spcAft>
            </a:pPr>
            <a:r>
              <a:rPr lang="en-GB" sz="3200" b="1" dirty="0" smtClean="0">
                <a:effectLst/>
                <a:latin typeface="Calibri"/>
                <a:ea typeface="Calibri"/>
                <a:cs typeface="Times New Roman"/>
              </a:rPr>
              <a:t>4th March 2014.</a:t>
            </a:r>
            <a:endParaRPr lang="en-GB" sz="3200" b="1" dirty="0">
              <a:effectLst/>
              <a:latin typeface="Calibri"/>
              <a:ea typeface="Calibri"/>
              <a:cs typeface="Times New Roman"/>
            </a:endParaRPr>
          </a:p>
        </p:txBody>
      </p:sp>
      <p:pic>
        <p:nvPicPr>
          <p:cNvPr id="139270" name="Picture 3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48588" y="1076325"/>
            <a:ext cx="944563" cy="58102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GB" sz="2400" b="0" i="0" u="none" strike="noStrike" cap="none" normalizeH="0" baseline="0" dirty="0" smtClean="0">
                <a:ln>
                  <a:noFill/>
                </a:ln>
                <a:solidFill>
                  <a:schemeClr val="tx1"/>
                </a:solidFill>
                <a:effectLst/>
                <a:latin typeface="Times New Roman" pitchFamily="18" charset="0"/>
              </a:rPr>
              <a:t/>
            </a:r>
            <a:br>
              <a:rPr kumimoji="1" lang="en-GB" sz="2400" b="0" i="0" u="none" strike="noStrike" cap="none" normalizeH="0" baseline="0" dirty="0" smtClean="0">
                <a:ln>
                  <a:noFill/>
                </a:ln>
                <a:solidFill>
                  <a:schemeClr val="tx1"/>
                </a:solidFill>
                <a:effectLst/>
                <a:latin typeface="Times New Roman" pitchFamily="18" charset="0"/>
              </a:rPr>
            </a:br>
            <a:endParaRPr kumimoji="1" lang="en-GB"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GB" sz="2400" b="0" i="0" u="none" strike="noStrike" cap="none" normalizeH="0" baseline="0" dirty="0" smtClean="0">
              <a:ln>
                <a:noFill/>
              </a:ln>
              <a:solidFill>
                <a:schemeClr val="tx1"/>
              </a:solidFill>
              <a:effectLst/>
              <a:latin typeface="Times New Roman" pitchFamily="18" charset="0"/>
            </a:endParaRPr>
          </a:p>
        </p:txBody>
      </p:sp>
      <p:sp>
        <p:nvSpPr>
          <p:cNvPr id="16"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chemeClr val="tx1"/>
              </a:solidFill>
              <a:effectLst/>
              <a:latin typeface="Times New Roman" pitchFamily="18" charset="0"/>
            </a:endParaRPr>
          </a:p>
        </p:txBody>
      </p:sp>
      <p:sp>
        <p:nvSpPr>
          <p:cNvPr id="17" name="Rectangle 2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GB" sz="800" b="0" i="0" u="none" strike="noStrike" cap="none" normalizeH="0" baseline="0" dirty="0" smtClean="0">
                <a:ln>
                  <a:noFill/>
                </a:ln>
                <a:solidFill>
                  <a:schemeClr val="tx1"/>
                </a:solidFill>
                <a:effectLst/>
                <a:latin typeface="Arial" pitchFamily="34" charset="0"/>
              </a:rPr>
              <a:t/>
            </a:r>
            <a:br>
              <a:rPr kumimoji="1" lang="en-GB" sz="800" b="0" i="0" u="none" strike="noStrike" cap="none" normalizeH="0" baseline="0" dirty="0" smtClean="0">
                <a:ln>
                  <a:noFill/>
                </a:ln>
                <a:solidFill>
                  <a:schemeClr val="tx1"/>
                </a:solidFill>
                <a:effectLst/>
                <a:latin typeface="Arial" pitchFamily="34" charset="0"/>
              </a:rPr>
            </a:br>
            <a:endParaRPr kumimoji="1" lang="en-GB"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GB" sz="2400" b="0" i="0" u="none" strike="noStrike" cap="none" normalizeH="0" baseline="0" dirty="0" smtClean="0">
              <a:ln>
                <a:noFill/>
              </a:ln>
              <a:solidFill>
                <a:schemeClr val="tx1"/>
              </a:solidFill>
              <a:effectLst/>
              <a:latin typeface="Times New Roman" pitchFamily="18" charset="0"/>
            </a:endParaRPr>
          </a:p>
        </p:txBody>
      </p:sp>
      <p:sp>
        <p:nvSpPr>
          <p:cNvPr id="18"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chemeClr val="tx1"/>
              </a:solidFill>
              <a:effectLst/>
              <a:latin typeface="Times New Roman" pitchFamily="18" charset="0"/>
            </a:endParaRPr>
          </a:p>
        </p:txBody>
      </p:sp>
      <p:sp>
        <p:nvSpPr>
          <p:cNvPr id="19" name="Rectangle 2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GB" sz="1200" b="0" i="0" u="none" strike="noStrike" cap="none" normalizeH="0" baseline="0" dirty="0" smtClean="0">
              <a:ln>
                <a:noFill/>
              </a:ln>
              <a:solidFill>
                <a:srgbClr val="215868"/>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GB" sz="1200" b="0" i="0" u="none" strike="noStrike" cap="none" normalizeH="0" baseline="0" dirty="0" smtClean="0">
                <a:ln>
                  <a:noFill/>
                </a:ln>
                <a:solidFill>
                  <a:srgbClr val="215868"/>
                </a:solidFill>
                <a:effectLst/>
                <a:latin typeface="Cambria" pitchFamily="18" charset="0"/>
                <a:ea typeface="Calibri" pitchFamily="34" charset="0"/>
                <a:cs typeface="Times New Roman" pitchFamily="18" charset="0"/>
              </a:rPr>
              <a:t>  </a:t>
            </a:r>
            <a:endParaRPr kumimoji="1" lang="en-GB"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GB" sz="2400" b="0" i="0" u="none" strike="noStrike" cap="none" normalizeH="0" baseline="0" dirty="0" smtClean="0">
              <a:ln>
                <a:noFill/>
              </a:ln>
              <a:solidFill>
                <a:schemeClr val="tx1"/>
              </a:solidFill>
              <a:effectLst/>
              <a:latin typeface="Times New Roman" pitchFamily="18" charset="0"/>
            </a:endParaRPr>
          </a:p>
        </p:txBody>
      </p:sp>
      <p:pic>
        <p:nvPicPr>
          <p:cNvPr id="1028" name="Picture 4" descr="https://encrypted-tbn1.gstatic.com/images?q=tbn:ANd9GcRUsaJ8Ath6ZF3rBI-N_Zu952HXCvJkKQlwmGQt8aJ-nqXTmMVJ">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85900" y="2702448"/>
            <a:ext cx="6477000" cy="30125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3701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ZA" sz="2800" dirty="0" smtClean="0"/>
              <a:t>Industrial Policy Action Plan (IPAP): Inter-locking cross-cutting and sector specific policies</a:t>
            </a:r>
            <a:br>
              <a:rPr lang="en-ZA" sz="2800" dirty="0" smtClean="0"/>
            </a:br>
            <a:endParaRPr lang="en-US" sz="2800" dirty="0" smtClean="0"/>
          </a:p>
        </p:txBody>
      </p:sp>
      <p:sp>
        <p:nvSpPr>
          <p:cNvPr id="29699" name="Content Placeholder 2"/>
          <p:cNvSpPr>
            <a:spLocks noGrp="1"/>
          </p:cNvSpPr>
          <p:nvPr>
            <p:ph idx="1"/>
          </p:nvPr>
        </p:nvSpPr>
        <p:spPr/>
        <p:txBody>
          <a:bodyPr/>
          <a:lstStyle/>
          <a:p>
            <a:pPr marL="381000" indent="-381000">
              <a:lnSpc>
                <a:spcPct val="80000"/>
              </a:lnSpc>
              <a:buFontTx/>
              <a:buNone/>
            </a:pPr>
            <a:r>
              <a:rPr lang="en-ZA" sz="2000" smtClean="0"/>
              <a:t>1.</a:t>
            </a:r>
            <a:r>
              <a:rPr lang="en-ZA" sz="2000" b="1" smtClean="0"/>
              <a:t>	Macro-economic</a:t>
            </a:r>
            <a:r>
              <a:rPr lang="en-ZA" sz="2000" smtClean="0"/>
              <a:t> </a:t>
            </a:r>
            <a:r>
              <a:rPr lang="en-ZA" sz="2000" b="1" smtClean="0"/>
              <a:t>policies</a:t>
            </a:r>
            <a:r>
              <a:rPr lang="en-ZA" sz="2000" smtClean="0"/>
              <a:t> which support more competitive and stable real exchange and interest rates</a:t>
            </a:r>
          </a:p>
          <a:p>
            <a:pPr marL="381000" indent="-381000">
              <a:lnSpc>
                <a:spcPct val="80000"/>
              </a:lnSpc>
              <a:buFontTx/>
              <a:buNone/>
            </a:pPr>
            <a:r>
              <a:rPr lang="en-ZA" sz="2000" smtClean="0"/>
              <a:t>2.</a:t>
            </a:r>
            <a:r>
              <a:rPr lang="en-ZA" sz="2000" b="1" smtClean="0"/>
              <a:t>	Industrial financing</a:t>
            </a:r>
            <a:r>
              <a:rPr lang="en-ZA" sz="2000" smtClean="0"/>
              <a:t> channelled to more labour-intensive and value-adding sectors</a:t>
            </a:r>
          </a:p>
          <a:p>
            <a:pPr marL="381000" indent="-381000">
              <a:lnSpc>
                <a:spcPct val="80000"/>
              </a:lnSpc>
              <a:buFontTx/>
              <a:buNone/>
            </a:pPr>
            <a:r>
              <a:rPr lang="en-ZA" sz="2000" smtClean="0"/>
              <a:t>3.</a:t>
            </a:r>
            <a:r>
              <a:rPr lang="en-ZA" sz="2000" b="1" smtClean="0"/>
              <a:t>	Leveraging procurement</a:t>
            </a:r>
            <a:r>
              <a:rPr lang="en-ZA" sz="2000" smtClean="0"/>
              <a:t> to raise domestic production and employment in a range of sectors</a:t>
            </a:r>
          </a:p>
          <a:p>
            <a:pPr marL="381000" indent="-381000">
              <a:lnSpc>
                <a:spcPct val="80000"/>
              </a:lnSpc>
              <a:buFontTx/>
              <a:buNone/>
            </a:pPr>
            <a:r>
              <a:rPr lang="en-ZA" sz="2000" smtClean="0"/>
              <a:t>4.</a:t>
            </a:r>
            <a:r>
              <a:rPr lang="en-ZA" sz="2000" b="1" smtClean="0"/>
              <a:t>	Developmental trade policies</a:t>
            </a:r>
            <a:r>
              <a:rPr lang="en-ZA" sz="2000" smtClean="0"/>
              <a:t> such as tariffs and standards deployed in a selective and strategic manner</a:t>
            </a:r>
          </a:p>
          <a:p>
            <a:pPr marL="381000" indent="-381000">
              <a:lnSpc>
                <a:spcPct val="80000"/>
              </a:lnSpc>
              <a:buFontTx/>
              <a:buNone/>
            </a:pPr>
            <a:r>
              <a:rPr lang="en-ZA" sz="2000" smtClean="0"/>
              <a:t>5.</a:t>
            </a:r>
            <a:r>
              <a:rPr lang="en-ZA" sz="2000" b="1" smtClean="0"/>
              <a:t>	Competition and regulation policies:</a:t>
            </a:r>
            <a:r>
              <a:rPr lang="en-ZA" sz="2000" smtClean="0"/>
              <a:t> competitive input costs for productive investments and affordable goods and services for poor and working-class households</a:t>
            </a:r>
          </a:p>
          <a:p>
            <a:pPr marL="381000" indent="-381000">
              <a:lnSpc>
                <a:spcPct val="80000"/>
              </a:lnSpc>
              <a:buFontTx/>
              <a:buNone/>
            </a:pPr>
            <a:r>
              <a:rPr lang="en-ZA" sz="2000" smtClean="0"/>
              <a:t>6.</a:t>
            </a:r>
            <a:r>
              <a:rPr lang="en-ZA" sz="2000" b="1" smtClean="0"/>
              <a:t>	Skills, technology and innovation policies </a:t>
            </a:r>
            <a:r>
              <a:rPr lang="en-ZA" sz="2000" smtClean="0"/>
              <a:t>better aligned to sectoral priorities</a:t>
            </a:r>
          </a:p>
          <a:p>
            <a:pPr marL="381000" indent="-381000">
              <a:lnSpc>
                <a:spcPct val="80000"/>
              </a:lnSpc>
              <a:buFontTx/>
              <a:buNone/>
            </a:pPr>
            <a:r>
              <a:rPr lang="en-ZA" sz="2000" smtClean="0"/>
              <a:t>7.</a:t>
            </a:r>
            <a:r>
              <a:rPr lang="en-ZA" sz="2000" b="1" smtClean="0"/>
              <a:t>	</a:t>
            </a:r>
            <a:r>
              <a:rPr lang="en-ZA" sz="2000" smtClean="0"/>
              <a:t>Deploying these policies in general and in relation to more ambitious </a:t>
            </a:r>
            <a:r>
              <a:rPr lang="en-ZA" sz="2000" b="1" smtClean="0"/>
              <a:t>sector strategies</a:t>
            </a:r>
            <a:r>
              <a:rPr lang="en-ZA" sz="2000" smtClean="0"/>
              <a:t>, as set out in detailed Cross-cutting and Sector KAPs</a:t>
            </a:r>
          </a:p>
        </p:txBody>
      </p:sp>
      <p:sp>
        <p:nvSpPr>
          <p:cNvPr id="24580" name="Slide Number Placeholder 4"/>
          <p:cNvSpPr>
            <a:spLocks noGrp="1"/>
          </p:cNvSpPr>
          <p:nvPr>
            <p:ph type="sldNum" sz="quarter" idx="12"/>
          </p:nvPr>
        </p:nvSpPr>
        <p:spPr/>
        <p:txBody>
          <a:bodyPr/>
          <a:lstStyle/>
          <a:p>
            <a:pPr>
              <a:defRPr/>
            </a:pPr>
            <a:fld id="{55D193CE-080B-42EC-8766-04E42A2AC6A5}" type="slidenum">
              <a:rPr lang="en-US" smtClean="0"/>
              <a:pPr>
                <a:defRPr/>
              </a:pPr>
              <a:t>20</a:t>
            </a:fld>
            <a:endParaRPr lang="en-US" smtClean="0"/>
          </a:p>
        </p:txBody>
      </p:sp>
    </p:spTree>
    <p:extLst>
      <p:ext uri="{BB962C8B-B14F-4D97-AF65-F5344CB8AC3E}">
        <p14:creationId xmlns:p14="http://schemas.microsoft.com/office/powerpoint/2010/main" xmlns="" val="2960813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normAutofit/>
          </a:bodyPr>
          <a:lstStyle/>
          <a:p>
            <a:r>
              <a:rPr lang="en-ZA" b="1" dirty="0">
                <a:solidFill>
                  <a:schemeClr val="bg1"/>
                </a:solidFill>
                <a:latin typeface="Calibri" pitchFamily="34" charset="0"/>
                <a:cs typeface="Calibri" pitchFamily="34" charset="0"/>
              </a:rPr>
              <a:t>Underlying principles and outcomes </a:t>
            </a:r>
            <a:endParaRPr lang="en-US" dirty="0"/>
          </a:p>
        </p:txBody>
      </p:sp>
      <p:sp>
        <p:nvSpPr>
          <p:cNvPr id="3" name="Content Placeholder 2"/>
          <p:cNvSpPr>
            <a:spLocks noGrp="1"/>
          </p:cNvSpPr>
          <p:nvPr>
            <p:ph idx="1"/>
          </p:nvPr>
        </p:nvSpPr>
        <p:spPr>
          <a:xfrm>
            <a:off x="412304" y="1482552"/>
            <a:ext cx="8350696" cy="4461048"/>
          </a:xfrm>
        </p:spPr>
        <p:txBody>
          <a:bodyPr>
            <a:normAutofit/>
          </a:bodyPr>
          <a:lstStyle/>
          <a:p>
            <a:pPr marL="273050" indent="-273050" algn="just">
              <a:spcBef>
                <a:spcPts val="600"/>
              </a:spcBef>
              <a:buFont typeface="Wingdings" panose="05000000000000000000" pitchFamily="2" charset="2"/>
              <a:buChar char="Ø"/>
              <a:defRPr/>
            </a:pPr>
            <a:r>
              <a:rPr lang="en-ZA" dirty="0" smtClean="0">
                <a:latin typeface="Calibri" panose="020F0502020204030204" pitchFamily="34" charset="0"/>
                <a:cs typeface="Calibri"/>
              </a:rPr>
              <a:t>IPAP </a:t>
            </a:r>
            <a:r>
              <a:rPr lang="en-ZA" dirty="0">
                <a:latin typeface="Calibri" panose="020F0502020204030204" pitchFamily="34" charset="0"/>
                <a:cs typeface="Calibri"/>
              </a:rPr>
              <a:t>is aligned with the vision of the NDP and the </a:t>
            </a:r>
            <a:r>
              <a:rPr lang="en-ZA" dirty="0" smtClean="0">
                <a:latin typeface="Calibri" panose="020F0502020204030204" pitchFamily="34" charset="0"/>
                <a:cs typeface="Calibri"/>
              </a:rPr>
              <a:t>key growth </a:t>
            </a:r>
            <a:r>
              <a:rPr lang="en-ZA" dirty="0">
                <a:latin typeface="Calibri" panose="020F0502020204030204" pitchFamily="34" charset="0"/>
                <a:cs typeface="Calibri"/>
              </a:rPr>
              <a:t>drivers of the NGP</a:t>
            </a:r>
            <a:r>
              <a:rPr lang="en-GB" dirty="0">
                <a:latin typeface="Calibri" panose="020F0502020204030204" pitchFamily="34" charset="0"/>
                <a:cs typeface="Calibri"/>
              </a:rPr>
              <a:t>. </a:t>
            </a:r>
            <a:r>
              <a:rPr lang="en-GB" dirty="0" smtClean="0">
                <a:latin typeface="Calibri" panose="020F0502020204030204" pitchFamily="34" charset="0"/>
                <a:cs typeface="Calibri"/>
              </a:rPr>
              <a:t>It seeks to:</a:t>
            </a:r>
          </a:p>
          <a:p>
            <a:pPr marL="547370" lvl="1" indent="-273050">
              <a:spcBef>
                <a:spcPts val="1200"/>
              </a:spcBef>
              <a:buFont typeface="Wingdings" panose="05000000000000000000" pitchFamily="2" charset="2"/>
              <a:buChar char="Ø"/>
              <a:defRPr/>
            </a:pPr>
            <a:r>
              <a:rPr lang="en-GB" dirty="0" smtClean="0">
                <a:latin typeface="Calibri" panose="020F0502020204030204" pitchFamily="34" charset="0"/>
                <a:cs typeface="Calibri"/>
              </a:rPr>
              <a:t>Enable a restructuring of the </a:t>
            </a:r>
            <a:r>
              <a:rPr lang="en-GB" dirty="0">
                <a:latin typeface="Calibri" panose="020F0502020204030204" pitchFamily="34" charset="0"/>
                <a:cs typeface="Calibri"/>
              </a:rPr>
              <a:t>economy and </a:t>
            </a:r>
            <a:r>
              <a:rPr lang="en-ZA" dirty="0">
                <a:latin typeface="Calibri" panose="020F0502020204030204" pitchFamily="34" charset="0"/>
                <a:cs typeface="Calibri"/>
              </a:rPr>
              <a:t>reverse the threat of </a:t>
            </a:r>
            <a:r>
              <a:rPr lang="en-ZA" dirty="0" smtClean="0">
                <a:latin typeface="Calibri" panose="020F0502020204030204" pitchFamily="34" charset="0"/>
                <a:cs typeface="Calibri"/>
              </a:rPr>
              <a:t>deindustrialisation;</a:t>
            </a:r>
          </a:p>
          <a:p>
            <a:pPr marL="547370" lvl="1" indent="-273050">
              <a:spcBef>
                <a:spcPts val="1200"/>
              </a:spcBef>
              <a:buFont typeface="Wingdings" panose="05000000000000000000" pitchFamily="2" charset="2"/>
              <a:buChar char="Ø"/>
              <a:defRPr/>
            </a:pPr>
            <a:r>
              <a:rPr lang="en-GB" dirty="0" smtClean="0">
                <a:latin typeface="Calibri" panose="020F0502020204030204" pitchFamily="34" charset="0"/>
                <a:cs typeface="Calibri"/>
              </a:rPr>
              <a:t>Place </a:t>
            </a:r>
            <a:r>
              <a:rPr lang="en-GB" dirty="0">
                <a:latin typeface="Calibri" panose="020F0502020204030204" pitchFamily="34" charset="0"/>
                <a:cs typeface="Calibri"/>
              </a:rPr>
              <a:t>it on a more value-adding, labour-intensive and environmentally sustainable growth </a:t>
            </a:r>
            <a:r>
              <a:rPr lang="en-GB" dirty="0" smtClean="0">
                <a:latin typeface="Calibri" panose="020F0502020204030204" pitchFamily="34" charset="0"/>
                <a:cs typeface="Calibri"/>
              </a:rPr>
              <a:t>path - especially </a:t>
            </a:r>
            <a:r>
              <a:rPr lang="en-GB" dirty="0">
                <a:latin typeface="Calibri" panose="020F0502020204030204" pitchFamily="34" charset="0"/>
                <a:cs typeface="Calibri"/>
              </a:rPr>
              <a:t>in globally competitive </a:t>
            </a:r>
            <a:r>
              <a:rPr lang="en-GB" dirty="0" smtClean="0">
                <a:latin typeface="Calibri" panose="020F0502020204030204" pitchFamily="34" charset="0"/>
                <a:cs typeface="Calibri"/>
              </a:rPr>
              <a:t>non-traditional tradable </a:t>
            </a:r>
            <a:r>
              <a:rPr lang="en-GB" dirty="0">
                <a:latin typeface="Calibri" panose="020F0502020204030204" pitchFamily="34" charset="0"/>
                <a:cs typeface="Calibri"/>
              </a:rPr>
              <a:t>goods </a:t>
            </a:r>
            <a:r>
              <a:rPr lang="en-GB" dirty="0" smtClean="0">
                <a:latin typeface="Calibri" panose="020F0502020204030204" pitchFamily="34" charset="0"/>
                <a:cs typeface="Calibri"/>
              </a:rPr>
              <a:t>and services;</a:t>
            </a:r>
          </a:p>
          <a:p>
            <a:pPr marL="547370" lvl="1" indent="-273050">
              <a:spcBef>
                <a:spcPts val="1200"/>
              </a:spcBef>
              <a:buFont typeface="Wingdings" panose="05000000000000000000" pitchFamily="2" charset="2"/>
              <a:buChar char="Ø"/>
              <a:defRPr/>
            </a:pPr>
            <a:r>
              <a:rPr lang="en-GB" dirty="0" smtClean="0">
                <a:latin typeface="Calibri" panose="020F0502020204030204" pitchFamily="34" charset="0"/>
                <a:cs typeface="Calibri"/>
              </a:rPr>
              <a:t>Produce a </a:t>
            </a:r>
            <a:r>
              <a:rPr lang="en-GB" dirty="0">
                <a:latin typeface="Calibri" panose="020F0502020204030204" pitchFamily="34" charset="0"/>
                <a:cs typeface="Calibri"/>
              </a:rPr>
              <a:t>decisive shift of focus towards historically disadvantaged people and regions of </a:t>
            </a:r>
            <a:r>
              <a:rPr lang="en-GB" dirty="0" smtClean="0">
                <a:latin typeface="Calibri" panose="020F0502020204030204" pitchFamily="34" charset="0"/>
                <a:cs typeface="Calibri"/>
              </a:rPr>
              <a:t>SA; </a:t>
            </a:r>
            <a:endParaRPr lang="en-GB" dirty="0">
              <a:latin typeface="Calibri" panose="020F0502020204030204" pitchFamily="34" charset="0"/>
              <a:cs typeface="Calibri"/>
            </a:endParaRPr>
          </a:p>
          <a:p>
            <a:pPr marL="547370" lvl="1" indent="-273050">
              <a:spcBef>
                <a:spcPts val="1200"/>
              </a:spcBef>
              <a:buFont typeface="Wingdings" panose="05000000000000000000" pitchFamily="2" charset="2"/>
              <a:buChar char="Ø"/>
              <a:defRPr/>
            </a:pPr>
            <a:r>
              <a:rPr lang="en-GB" dirty="0" smtClean="0">
                <a:latin typeface="Calibri" panose="020F0502020204030204" pitchFamily="34" charset="0"/>
                <a:cs typeface="Calibri"/>
              </a:rPr>
              <a:t>Contribute </a:t>
            </a:r>
            <a:r>
              <a:rPr lang="en-GB" dirty="0">
                <a:latin typeface="Calibri" panose="020F0502020204030204" pitchFamily="34" charset="0"/>
                <a:cs typeface="Calibri"/>
              </a:rPr>
              <a:t>towards </a:t>
            </a:r>
            <a:r>
              <a:rPr lang="en-GB" dirty="0" smtClean="0">
                <a:latin typeface="Calibri" panose="020F0502020204030204" pitchFamily="34" charset="0"/>
                <a:cs typeface="Calibri"/>
              </a:rPr>
              <a:t>regional industrial integration in </a:t>
            </a:r>
            <a:r>
              <a:rPr lang="en-GB" dirty="0">
                <a:latin typeface="Calibri" panose="020F0502020204030204" pitchFamily="34" charset="0"/>
                <a:cs typeface="Calibri"/>
              </a:rPr>
              <a:t>Africa</a:t>
            </a:r>
            <a:r>
              <a:rPr lang="en-GB" dirty="0" smtClean="0">
                <a:latin typeface="Calibri" panose="020F0502020204030204" pitchFamily="34" charset="0"/>
                <a:cs typeface="Calibri"/>
              </a:rPr>
              <a:t>,</a:t>
            </a:r>
            <a:endParaRPr lang="en-ZA" dirty="0">
              <a:latin typeface="Calibri" panose="020F0502020204030204" pitchFamily="34" charset="0"/>
              <a:cs typeface="Calibri"/>
            </a:endParaRPr>
          </a:p>
          <a:p>
            <a:pPr marL="274320" lvl="1" indent="0">
              <a:lnSpc>
                <a:spcPct val="110000"/>
              </a:lnSpc>
              <a:spcAft>
                <a:spcPts val="1200"/>
              </a:spcAft>
              <a:buNone/>
            </a:pPr>
            <a:endParaRPr lang="en-GB" sz="1800" b="1" dirty="0" smtClean="0">
              <a:latin typeface="Calibri" panose="020F0502020204030204" pitchFamily="34" charset="0"/>
              <a:cs typeface="Angsana New" pitchFamily="18" charset="-34"/>
            </a:endParaRPr>
          </a:p>
          <a:p>
            <a:pPr marL="0" indent="0">
              <a:lnSpc>
                <a:spcPct val="110000"/>
              </a:lnSpc>
              <a:spcAft>
                <a:spcPts val="1200"/>
              </a:spcAft>
              <a:buNone/>
            </a:pPr>
            <a:endParaRPr lang="en-GB" sz="1800" dirty="0">
              <a:latin typeface="Calibri" panose="020F0502020204030204" pitchFamily="34" charset="0"/>
              <a:cs typeface="Arial" pitchFamily="34" charset="0"/>
            </a:endParaRPr>
          </a:p>
          <a:p>
            <a:endParaRPr lang="en-US"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658F2DD3-F129-4EEF-9259-064C4BCE660C}" type="slidenum">
              <a:rPr lang="en-ZA" smtClean="0"/>
              <a:pPr/>
              <a:t>21</a:t>
            </a:fld>
            <a:endParaRPr lang="en-ZA" dirty="0"/>
          </a:p>
        </p:txBody>
      </p:sp>
      <p:sp>
        <p:nvSpPr>
          <p:cNvPr id="5" name="Title 3"/>
          <p:cNvSpPr txBox="1">
            <a:spLocks/>
          </p:cNvSpPr>
          <p:nvPr/>
        </p:nvSpPr>
        <p:spPr>
          <a:xfrm>
            <a:off x="533400" y="685800"/>
            <a:ext cx="8229600" cy="609600"/>
          </a:xfrm>
          <a:prstGeom prst="roundRect">
            <a:avLst/>
          </a:prstGeom>
          <a:solidFill>
            <a:srgbClr val="F0D38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alibri" pitchFamily="34" charset="0"/>
                <a:cs typeface="Calibri" pitchFamily="34" charset="0"/>
              </a:rPr>
              <a:t>Context and underlying principles: 1 </a:t>
            </a:r>
            <a:endParaRPr lang="en-US" sz="3200" b="1" dirty="0">
              <a:latin typeface="Calibri" pitchFamily="34" charset="0"/>
              <a:cs typeface="Calibri" pitchFamily="34" charset="0"/>
            </a:endParaRPr>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104648" y="5867400"/>
            <a:ext cx="2333752" cy="7406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Date Placeholder 1"/>
          <p:cNvSpPr>
            <a:spLocks noGrp="1"/>
          </p:cNvSpPr>
          <p:nvPr>
            <p:ph type="dt" sz="half" idx="10"/>
          </p:nvPr>
        </p:nvSpPr>
        <p:spPr>
          <a:xfrm>
            <a:off x="457200" y="18288"/>
            <a:ext cx="2895600" cy="329184"/>
          </a:xfrm>
        </p:spPr>
        <p:txBody>
          <a:bodyPr/>
          <a:lstStyle/>
          <a:p>
            <a:endParaRPr lang="en-US" dirty="0"/>
          </a:p>
        </p:txBody>
      </p:sp>
      <p:sp>
        <p:nvSpPr>
          <p:cNvPr id="8" name="Footer Placeholder 2"/>
          <p:cNvSpPr>
            <a:spLocks noGrp="1"/>
          </p:cNvSpPr>
          <p:nvPr>
            <p:ph type="ftr" sz="quarter" idx="11"/>
          </p:nvPr>
        </p:nvSpPr>
        <p:spPr>
          <a:xfrm>
            <a:off x="2743200" y="18288"/>
            <a:ext cx="4114800" cy="329184"/>
          </a:xfrm>
        </p:spPr>
        <p:txBody>
          <a:bodyPr/>
          <a:lstStyle/>
          <a:p>
            <a:endParaRPr lang="en-US" dirty="0"/>
          </a:p>
        </p:txBody>
      </p:sp>
    </p:spTree>
    <p:extLst>
      <p:ext uri="{BB962C8B-B14F-4D97-AF65-F5344CB8AC3E}">
        <p14:creationId xmlns:p14="http://schemas.microsoft.com/office/powerpoint/2010/main" xmlns="" val="219446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3"/>
          <p:cNvPicPr>
            <a:picLocks noChangeAspect="1" noChangeArrowheads="1"/>
          </p:cNvPicPr>
          <p:nvPr/>
        </p:nvPicPr>
        <p:blipFill>
          <a:blip r:embed="rId2" cstate="print"/>
          <a:srcRect l="1736" b="2934"/>
          <a:stretch>
            <a:fillRect/>
          </a:stretch>
        </p:blipFill>
        <p:spPr bwMode="auto">
          <a:xfrm>
            <a:off x="500033" y="1295401"/>
            <a:ext cx="8501123" cy="5562600"/>
          </a:xfrm>
          <a:prstGeom prst="rect">
            <a:avLst/>
          </a:prstGeom>
          <a:noFill/>
          <a:ln w="9525">
            <a:noFill/>
            <a:miter lim="800000"/>
            <a:headEnd/>
            <a:tailEnd/>
          </a:ln>
        </p:spPr>
      </p:pic>
      <p:sp>
        <p:nvSpPr>
          <p:cNvPr id="2" name="Title 1"/>
          <p:cNvSpPr>
            <a:spLocks noGrp="1"/>
          </p:cNvSpPr>
          <p:nvPr>
            <p:ph type="title"/>
          </p:nvPr>
        </p:nvSpPr>
        <p:spPr>
          <a:xfrm>
            <a:off x="457200" y="152400"/>
            <a:ext cx="8229600" cy="228600"/>
          </a:xfrm>
        </p:spPr>
        <p:txBody>
          <a:bodyPr>
            <a:normAutofit fontScale="90000"/>
          </a:bodyPr>
          <a:lstStyle/>
          <a:p>
            <a:endParaRPr lang="en-ZA" sz="3200" b="1" noProof="0" dirty="0"/>
          </a:p>
        </p:txBody>
      </p:sp>
      <p:sp>
        <p:nvSpPr>
          <p:cNvPr id="3" name="Content Placeholder 2"/>
          <p:cNvSpPr>
            <a:spLocks noGrp="1"/>
          </p:cNvSpPr>
          <p:nvPr>
            <p:ph idx="1"/>
          </p:nvPr>
        </p:nvSpPr>
        <p:spPr>
          <a:xfrm>
            <a:off x="152400" y="533400"/>
            <a:ext cx="8848756" cy="5895996"/>
          </a:xfrm>
        </p:spPr>
        <p:txBody>
          <a:bodyPr>
            <a:normAutofit/>
          </a:bodyPr>
          <a:lstStyle/>
          <a:p>
            <a:pPr marL="0" indent="0">
              <a:buNone/>
            </a:pPr>
            <a:r>
              <a:rPr lang="en-ZA" sz="2000" b="1" noProof="0" dirty="0" smtClean="0"/>
              <a:t>IPAP: value-added sectors with high employment and growth multipliers</a:t>
            </a:r>
            <a:endParaRPr lang="en-ZA" sz="2000" noProof="0" dirty="0" smtClean="0"/>
          </a:p>
        </p:txBody>
      </p:sp>
      <p:sp>
        <p:nvSpPr>
          <p:cNvPr id="6" name="TextBox 5"/>
          <p:cNvSpPr txBox="1"/>
          <p:nvPr/>
        </p:nvSpPr>
        <p:spPr>
          <a:xfrm>
            <a:off x="500034" y="6596390"/>
            <a:ext cx="1643074" cy="261610"/>
          </a:xfrm>
          <a:prstGeom prst="rect">
            <a:avLst/>
          </a:prstGeom>
          <a:noFill/>
        </p:spPr>
        <p:txBody>
          <a:bodyPr wrap="square" rtlCol="0">
            <a:spAutoFit/>
          </a:bodyPr>
          <a:lstStyle/>
          <a:p>
            <a:r>
              <a:rPr lang="en-ZA" sz="1100" i="1" dirty="0" smtClean="0"/>
              <a:t>Source: DTI</a:t>
            </a:r>
            <a:endParaRPr lang="en-ZA" sz="1100" i="1" dirty="0"/>
          </a:p>
        </p:txBody>
      </p:sp>
      <p:sp>
        <p:nvSpPr>
          <p:cNvPr id="9" name="Slide Number Placeholder 5"/>
          <p:cNvSpPr>
            <a:spLocks noGrp="1"/>
          </p:cNvSpPr>
          <p:nvPr>
            <p:ph type="sldNum" sz="quarter" idx="12"/>
          </p:nvPr>
        </p:nvSpPr>
        <p:spPr>
          <a:xfrm>
            <a:off x="7620000" y="18288"/>
            <a:ext cx="1066800" cy="329184"/>
          </a:xfrm>
        </p:spPr>
        <p:txBody>
          <a:bodyPr/>
          <a:lstStyle/>
          <a:p>
            <a:pPr algn="r"/>
            <a:fld id="{3989381D-9470-4401-919B-EE98D4AA4014}" type="slidenum">
              <a:rPr lang="en-GB" sz="1200" smtClean="0"/>
              <a:pPr algn="r"/>
              <a:t>22</a:t>
            </a:fld>
            <a:endParaRPr lang="en-GB" sz="1200" dirty="0"/>
          </a:p>
        </p:txBody>
      </p:sp>
      <p:sp>
        <p:nvSpPr>
          <p:cNvPr id="10" name="Date Placeholder 3"/>
          <p:cNvSpPr>
            <a:spLocks noGrp="1"/>
          </p:cNvSpPr>
          <p:nvPr>
            <p:ph type="dt" sz="half" idx="10"/>
          </p:nvPr>
        </p:nvSpPr>
        <p:spPr>
          <a:xfrm>
            <a:off x="457200" y="18288"/>
            <a:ext cx="2438400" cy="329184"/>
          </a:xfrm>
        </p:spPr>
        <p:txBody>
          <a:bodyPr/>
          <a:lstStyle/>
          <a:p>
            <a:fld id="{78D39DF6-F400-4543-9164-B6E02DBA1304}" type="datetime3">
              <a:rPr lang="en-ZA" b="1" smtClean="0"/>
              <a:pPr/>
              <a:t>5 March 2015</a:t>
            </a:fld>
            <a:endParaRPr lang="en-US" b="1" dirty="0"/>
          </a:p>
        </p:txBody>
      </p:sp>
      <p:sp>
        <p:nvSpPr>
          <p:cNvPr id="11" name="Footer Placeholder 4"/>
          <p:cNvSpPr>
            <a:spLocks noGrp="1"/>
          </p:cNvSpPr>
          <p:nvPr>
            <p:ph type="ftr" sz="quarter" idx="11"/>
          </p:nvPr>
        </p:nvSpPr>
        <p:spPr>
          <a:xfrm>
            <a:off x="2895600" y="18288"/>
            <a:ext cx="4114800" cy="329184"/>
          </a:xfrm>
        </p:spPr>
        <p:txBody>
          <a:bodyPr/>
          <a:lstStyle/>
          <a:p>
            <a:endParaRPr lang="en-US" b="1" dirty="0"/>
          </a:p>
        </p:txBody>
      </p:sp>
    </p:spTree>
    <p:extLst>
      <p:ext uri="{BB962C8B-B14F-4D97-AF65-F5344CB8AC3E}">
        <p14:creationId xmlns:p14="http://schemas.microsoft.com/office/powerpoint/2010/main" xmlns="" val="2742163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8F2DD3-F129-4EEF-9259-064C4BCE660C}" type="slidenum">
              <a:rPr lang="en-ZA" smtClean="0"/>
              <a:pPr/>
              <a:t>23</a:t>
            </a:fld>
            <a:endParaRPr lang="en-ZA" dirty="0"/>
          </a:p>
        </p:txBody>
      </p:sp>
      <p:sp>
        <p:nvSpPr>
          <p:cNvPr id="3" name="Title 3"/>
          <p:cNvSpPr>
            <a:spLocks noGrp="1"/>
          </p:cNvSpPr>
          <p:nvPr>
            <p:ph type="title"/>
          </p:nvPr>
        </p:nvSpPr>
        <p:spPr>
          <a:xfrm>
            <a:off x="457200" y="609600"/>
            <a:ext cx="8153400" cy="609600"/>
          </a:xfrm>
          <a:prstGeom prst="roundRect">
            <a:avLst/>
          </a:prstGeom>
          <a:solidFill>
            <a:srgbClr val="F0D380"/>
          </a:solidFill>
        </p:spPr>
        <p:txBody>
          <a:bodyPr vert="horz" lIns="91440" tIns="45720" rIns="91440" bIns="45720" rtlCol="0" anchor="ctr">
            <a:noAutofit/>
          </a:bodyPr>
          <a:lstStyle/>
          <a:p>
            <a:pPr algn="ctr" fontAlgn="base">
              <a:spcAft>
                <a:spcPct val="0"/>
              </a:spcAft>
            </a:pPr>
            <a:r>
              <a:rPr lang="en-ZA" sz="3200" b="1" dirty="0" smtClean="0">
                <a:solidFill>
                  <a:schemeClr val="tx1"/>
                </a:solidFill>
                <a:latin typeface="Calibri" pitchFamily="34" charset="0"/>
                <a:cs typeface="Calibri" pitchFamily="34" charset="0"/>
              </a:rPr>
              <a:t>Context </a:t>
            </a:r>
            <a:r>
              <a:rPr lang="en-ZA" sz="3200" b="1" dirty="0">
                <a:solidFill>
                  <a:schemeClr val="tx1"/>
                </a:solidFill>
                <a:latin typeface="Calibri" pitchFamily="34" charset="0"/>
                <a:cs typeface="Calibri" pitchFamily="34" charset="0"/>
              </a:rPr>
              <a:t>and underlying principles: 2</a:t>
            </a:r>
            <a:r>
              <a:rPr lang="en-ZA" sz="3200" b="1" dirty="0" smtClean="0">
                <a:solidFill>
                  <a:schemeClr val="tx1"/>
                </a:solidFill>
                <a:latin typeface="Calibri" pitchFamily="34" charset="0"/>
                <a:cs typeface="Calibri" pitchFamily="34" charset="0"/>
              </a:rPr>
              <a:t>   </a:t>
            </a:r>
            <a:endParaRPr lang="en-US" sz="3200" b="1" dirty="0">
              <a:solidFill>
                <a:schemeClr val="tx1"/>
              </a:solidFill>
              <a:latin typeface="Calibri" pitchFamily="34" charset="0"/>
              <a:cs typeface="Calibri" pitchFamily="34" charset="0"/>
            </a:endParaRPr>
          </a:p>
        </p:txBody>
      </p:sp>
      <p:sp>
        <p:nvSpPr>
          <p:cNvPr id="5" name="Content Placeholder 4"/>
          <p:cNvSpPr>
            <a:spLocks noGrp="1"/>
          </p:cNvSpPr>
          <p:nvPr>
            <p:ph idx="1"/>
          </p:nvPr>
        </p:nvSpPr>
        <p:spPr>
          <a:xfrm>
            <a:off x="323528" y="1458499"/>
            <a:ext cx="8568952" cy="4256501"/>
          </a:xfrm>
        </p:spPr>
        <p:txBody>
          <a:bodyPr>
            <a:noAutofit/>
          </a:bodyPr>
          <a:lstStyle/>
          <a:p>
            <a:pPr marL="273050" indent="-273050">
              <a:spcBef>
                <a:spcPts val="600"/>
              </a:spcBef>
              <a:spcAft>
                <a:spcPts val="600"/>
              </a:spcAft>
              <a:buFont typeface="Wingdings" panose="05000000000000000000" pitchFamily="2" charset="2"/>
              <a:buChar char="Ø"/>
              <a:defRPr/>
            </a:pPr>
            <a:r>
              <a:rPr lang="en-ZA" sz="2200" dirty="0" smtClean="0">
                <a:latin typeface="Calibri" panose="020F0502020204030204" pitchFamily="34" charset="0"/>
                <a:cs typeface="Arial" pitchFamily="34" charset="0"/>
              </a:rPr>
              <a:t>IPAP is fundamentally committed to:</a:t>
            </a:r>
            <a:endParaRPr lang="en-ZA" sz="2200" dirty="0">
              <a:latin typeface="Calibri" panose="020F0502020204030204" pitchFamily="34" charset="0"/>
              <a:cs typeface="Arial" pitchFamily="34" charset="0"/>
            </a:endParaRPr>
          </a:p>
          <a:p>
            <a:pPr marL="547370" lvl="1" indent="-273050">
              <a:spcBef>
                <a:spcPts val="0"/>
              </a:spcBef>
              <a:spcAft>
                <a:spcPts val="600"/>
              </a:spcAft>
              <a:buFont typeface="Wingdings" panose="05000000000000000000" pitchFamily="2" charset="2"/>
              <a:buChar char="Ø"/>
              <a:defRPr/>
            </a:pPr>
            <a:r>
              <a:rPr lang="en-ZA" dirty="0" smtClean="0">
                <a:latin typeface="Calibri"/>
                <a:cs typeface="Calibri"/>
              </a:rPr>
              <a:t>Sound research;</a:t>
            </a:r>
          </a:p>
          <a:p>
            <a:pPr marL="547370" lvl="1" indent="-273050">
              <a:spcBef>
                <a:spcPts val="0"/>
              </a:spcBef>
              <a:spcAft>
                <a:spcPts val="600"/>
              </a:spcAft>
              <a:buFont typeface="Wingdings" panose="05000000000000000000" pitchFamily="2" charset="2"/>
              <a:buChar char="Ø"/>
              <a:defRPr/>
            </a:pPr>
            <a:r>
              <a:rPr lang="en-ZA" dirty="0" smtClean="0">
                <a:latin typeface="Calibri"/>
                <a:cs typeface="Calibri"/>
              </a:rPr>
              <a:t>Intensive stakeholder engagement;</a:t>
            </a:r>
          </a:p>
          <a:p>
            <a:pPr marL="547370" lvl="1" indent="-273050">
              <a:spcBef>
                <a:spcPts val="0"/>
              </a:spcBef>
              <a:spcAft>
                <a:spcPts val="600"/>
              </a:spcAft>
              <a:buFont typeface="Wingdings" panose="05000000000000000000" pitchFamily="2" charset="2"/>
              <a:buChar char="Ø"/>
              <a:defRPr/>
            </a:pPr>
            <a:r>
              <a:rPr lang="en-ZA" dirty="0" smtClean="0">
                <a:latin typeface="Calibri"/>
                <a:cs typeface="Calibri"/>
              </a:rPr>
              <a:t>Intra-governmental coordination and integration;</a:t>
            </a:r>
          </a:p>
          <a:p>
            <a:pPr marL="547370" lvl="1" indent="-273050">
              <a:spcBef>
                <a:spcPts val="0"/>
              </a:spcBef>
              <a:spcAft>
                <a:spcPts val="600"/>
              </a:spcAft>
              <a:buFont typeface="Wingdings" panose="05000000000000000000" pitchFamily="2" charset="2"/>
              <a:buChar char="Ø"/>
              <a:defRPr/>
            </a:pPr>
            <a:r>
              <a:rPr lang="en-ZA" dirty="0" smtClean="0">
                <a:latin typeface="Calibri"/>
                <a:cs typeface="Calibri"/>
              </a:rPr>
              <a:t>Identification of key areas of market failure;</a:t>
            </a:r>
          </a:p>
          <a:p>
            <a:pPr marL="547370" lvl="1" indent="-273050">
              <a:spcBef>
                <a:spcPts val="0"/>
              </a:spcBef>
              <a:spcAft>
                <a:spcPts val="600"/>
              </a:spcAft>
              <a:buFont typeface="Wingdings" panose="05000000000000000000" pitchFamily="2" charset="2"/>
              <a:buChar char="Ø"/>
              <a:defRPr/>
            </a:pPr>
            <a:r>
              <a:rPr lang="en-ZA" dirty="0" smtClean="0">
                <a:latin typeface="Calibri"/>
                <a:cs typeface="Calibri"/>
              </a:rPr>
              <a:t>Industrial ‘self-discovery’ and learning-by-doing.</a:t>
            </a:r>
          </a:p>
          <a:p>
            <a:pPr marL="273050" indent="-273050">
              <a:spcBef>
                <a:spcPts val="1200"/>
              </a:spcBef>
              <a:spcAft>
                <a:spcPts val="600"/>
              </a:spcAft>
              <a:buFont typeface="Wingdings" panose="05000000000000000000" pitchFamily="2" charset="2"/>
              <a:buChar char="Ø"/>
              <a:defRPr/>
            </a:pPr>
            <a:r>
              <a:rPr lang="en-ZA" sz="2200" dirty="0">
                <a:latin typeface="Calibri"/>
                <a:cs typeface="Calibri"/>
              </a:rPr>
              <a:t>IPAP asserts state leadership in strategic areas of the economy by ‘steering but not rowing.’ </a:t>
            </a:r>
          </a:p>
          <a:p>
            <a:pPr marL="273050" indent="-273050">
              <a:spcBef>
                <a:spcPts val="600"/>
              </a:spcBef>
              <a:spcAft>
                <a:spcPts val="600"/>
              </a:spcAft>
              <a:buFont typeface="Wingdings" panose="05000000000000000000" pitchFamily="2" charset="2"/>
              <a:buChar char="Ø"/>
              <a:defRPr/>
            </a:pPr>
            <a:r>
              <a:rPr lang="en-ZA" sz="2200" dirty="0" smtClean="0">
                <a:latin typeface="Calibri"/>
                <a:cs typeface="Calibri"/>
              </a:rPr>
              <a:t>It is also committed to internal process improvement and capacity building, both within </a:t>
            </a:r>
            <a:r>
              <a:rPr lang="en-ZA" sz="2200" b="1" dirty="0" smtClean="0">
                <a:latin typeface="Calibri"/>
                <a:cs typeface="Calibri"/>
              </a:rPr>
              <a:t>the dti </a:t>
            </a:r>
            <a:r>
              <a:rPr lang="en-ZA" sz="2200" dirty="0" smtClean="0">
                <a:latin typeface="Calibri"/>
                <a:cs typeface="Calibri"/>
              </a:rPr>
              <a:t>and in support of its partner institutions. </a:t>
            </a:r>
            <a:endParaRPr lang="en-ZA" sz="2200" dirty="0">
              <a:latin typeface="Calibri"/>
              <a:cs typeface="Calibri"/>
            </a:endParaRPr>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104648" y="5867400"/>
            <a:ext cx="2333752" cy="7406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Footer Placeholder 2"/>
          <p:cNvSpPr>
            <a:spLocks noGrp="1"/>
          </p:cNvSpPr>
          <p:nvPr>
            <p:ph type="ftr" sz="quarter" idx="11"/>
          </p:nvPr>
        </p:nvSpPr>
        <p:spPr>
          <a:xfrm>
            <a:off x="2743200" y="18288"/>
            <a:ext cx="4114800" cy="329184"/>
          </a:xfrm>
        </p:spPr>
        <p:txBody>
          <a:bodyPr/>
          <a:lstStyle/>
          <a:p>
            <a:r>
              <a:rPr lang="en-US" dirty="0" smtClean="0"/>
              <a:t>I</a:t>
            </a:r>
            <a:endParaRPr lang="en-US" dirty="0"/>
          </a:p>
        </p:txBody>
      </p:sp>
      <p:sp>
        <p:nvSpPr>
          <p:cNvPr id="8" name="Date Placeholder 1"/>
          <p:cNvSpPr>
            <a:spLocks noGrp="1"/>
          </p:cNvSpPr>
          <p:nvPr>
            <p:ph type="dt" sz="half" idx="10"/>
          </p:nvPr>
        </p:nvSpPr>
        <p:spPr>
          <a:xfrm>
            <a:off x="457200" y="18288"/>
            <a:ext cx="2895600" cy="329184"/>
          </a:xfrm>
        </p:spPr>
        <p:txBody>
          <a:bodyPr/>
          <a:lstStyle/>
          <a:p>
            <a:endParaRPr lang="en-US" dirty="0"/>
          </a:p>
        </p:txBody>
      </p:sp>
    </p:spTree>
    <p:extLst>
      <p:ext uri="{BB962C8B-B14F-4D97-AF65-F5344CB8AC3E}">
        <p14:creationId xmlns:p14="http://schemas.microsoft.com/office/powerpoint/2010/main" xmlns="" val="71174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additive="base">
                                        <p:cTn id="2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 calcmode="lin" valueType="num">
                                      <p:cBhvr additive="base">
                                        <p:cTn id="3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fade">
                                      <p:cBhvr>
                                        <p:cTn id="36" dur="1000"/>
                                        <p:tgtEl>
                                          <p:spTgt spid="5">
                                            <p:txEl>
                                              <p:pRg st="6" end="6"/>
                                            </p:txEl>
                                          </p:spTgt>
                                        </p:tgtEl>
                                      </p:cBhvr>
                                    </p:animEffect>
                                    <p:anim calcmode="lin" valueType="num">
                                      <p:cBhvr>
                                        <p:cTn id="3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1000"/>
                                        <p:tgtEl>
                                          <p:spTgt spid="5">
                                            <p:txEl>
                                              <p:pRg st="7" end="7"/>
                                            </p:txEl>
                                          </p:spTgt>
                                        </p:tgtEl>
                                      </p:cBhvr>
                                    </p:animEffect>
                                    <p:anim calcmode="lin" valueType="num">
                                      <p:cBhvr>
                                        <p:cTn id="4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8F2DD3-F129-4EEF-9259-064C4BCE660C}" type="slidenum">
              <a:rPr lang="en-ZA" smtClean="0"/>
              <a:pPr/>
              <a:t>24</a:t>
            </a:fld>
            <a:endParaRPr lang="en-ZA" dirty="0"/>
          </a:p>
        </p:txBody>
      </p:sp>
      <p:sp>
        <p:nvSpPr>
          <p:cNvPr id="3" name="Title 3"/>
          <p:cNvSpPr>
            <a:spLocks noGrp="1"/>
          </p:cNvSpPr>
          <p:nvPr>
            <p:ph type="title"/>
          </p:nvPr>
        </p:nvSpPr>
        <p:spPr>
          <a:xfrm>
            <a:off x="457200" y="609600"/>
            <a:ext cx="8153400" cy="609600"/>
          </a:xfrm>
          <a:prstGeom prst="roundRect">
            <a:avLst/>
          </a:prstGeom>
          <a:solidFill>
            <a:srgbClr val="F0D380"/>
          </a:solidFill>
        </p:spPr>
        <p:txBody>
          <a:bodyPr vert="horz" lIns="91440" tIns="45720" rIns="91440" bIns="45720" rtlCol="0" anchor="ctr">
            <a:noAutofit/>
          </a:bodyPr>
          <a:lstStyle/>
          <a:p>
            <a:pPr algn="ctr" fontAlgn="base">
              <a:spcAft>
                <a:spcPct val="0"/>
              </a:spcAft>
            </a:pPr>
            <a:r>
              <a:rPr lang="en-ZA" sz="3200" b="1" dirty="0" smtClean="0">
                <a:solidFill>
                  <a:schemeClr val="tx1"/>
                </a:solidFill>
                <a:latin typeface="Calibri" pitchFamily="34" charset="0"/>
                <a:cs typeface="Calibri" pitchFamily="34" charset="0"/>
              </a:rPr>
              <a:t>Context </a:t>
            </a:r>
            <a:r>
              <a:rPr lang="en-ZA" sz="3200" b="1" dirty="0">
                <a:solidFill>
                  <a:schemeClr val="tx1"/>
                </a:solidFill>
                <a:latin typeface="Calibri" pitchFamily="34" charset="0"/>
                <a:cs typeface="Calibri" pitchFamily="34" charset="0"/>
              </a:rPr>
              <a:t>and underlying principles: 3</a:t>
            </a:r>
            <a:r>
              <a:rPr lang="en-ZA" sz="3200" b="1" dirty="0" smtClean="0">
                <a:solidFill>
                  <a:schemeClr val="tx1"/>
                </a:solidFill>
                <a:latin typeface="Calibri" pitchFamily="34" charset="0"/>
                <a:cs typeface="Calibri" pitchFamily="34" charset="0"/>
              </a:rPr>
              <a:t>   </a:t>
            </a:r>
            <a:endParaRPr lang="en-US" sz="3200" b="1" dirty="0">
              <a:solidFill>
                <a:schemeClr val="tx1"/>
              </a:solidFill>
              <a:latin typeface="Calibri" pitchFamily="34" charset="0"/>
              <a:cs typeface="Calibri" pitchFamily="34" charset="0"/>
            </a:endParaRPr>
          </a:p>
        </p:txBody>
      </p:sp>
      <p:sp>
        <p:nvSpPr>
          <p:cNvPr id="5" name="Content Placeholder 4"/>
          <p:cNvSpPr>
            <a:spLocks noGrp="1"/>
          </p:cNvSpPr>
          <p:nvPr>
            <p:ph idx="1"/>
          </p:nvPr>
        </p:nvSpPr>
        <p:spPr>
          <a:xfrm>
            <a:off x="323528" y="1382299"/>
            <a:ext cx="8568952" cy="4942301"/>
          </a:xfrm>
        </p:spPr>
        <p:txBody>
          <a:bodyPr>
            <a:noAutofit/>
          </a:bodyPr>
          <a:lstStyle/>
          <a:p>
            <a:pPr marL="273050" indent="-273050">
              <a:spcBef>
                <a:spcPts val="600"/>
              </a:spcBef>
              <a:spcAft>
                <a:spcPts val="600"/>
              </a:spcAft>
              <a:buFont typeface="Wingdings" panose="05000000000000000000" pitchFamily="2" charset="2"/>
              <a:buChar char="Ø"/>
              <a:defRPr/>
            </a:pPr>
            <a:r>
              <a:rPr lang="en-ZA" sz="2200" dirty="0">
                <a:latin typeface="Calibri" panose="020F0502020204030204" pitchFamily="34" charset="0"/>
                <a:cs typeface="Arial" pitchFamily="34" charset="0"/>
              </a:rPr>
              <a:t>Key Action Plans:</a:t>
            </a:r>
          </a:p>
          <a:p>
            <a:pPr marL="547370" lvl="1" indent="-273050">
              <a:spcBef>
                <a:spcPts val="0"/>
              </a:spcBef>
              <a:spcAft>
                <a:spcPts val="600"/>
              </a:spcAft>
              <a:buFont typeface="Wingdings" panose="05000000000000000000" pitchFamily="2" charset="2"/>
              <a:buChar char="Ø"/>
              <a:defRPr/>
            </a:pPr>
            <a:r>
              <a:rPr lang="en-ZA" sz="1800" dirty="0">
                <a:latin typeface="Calibri" panose="020F0502020204030204" pitchFamily="34" charset="0"/>
                <a:cs typeface="Arial" pitchFamily="34" charset="0"/>
              </a:rPr>
              <a:t>Over the past 6 years, IPAP has developed a wide range of transversal and sector-specific Programmes and Key Action Plans (KAPs</a:t>
            </a:r>
            <a:r>
              <a:rPr lang="en-ZA" sz="1800" dirty="0" smtClean="0">
                <a:latin typeface="Calibri" panose="020F0502020204030204" pitchFamily="34" charset="0"/>
                <a:cs typeface="Arial" pitchFamily="34" charset="0"/>
              </a:rPr>
              <a:t>).</a:t>
            </a:r>
            <a:endParaRPr lang="en-ZA" sz="1800" dirty="0">
              <a:latin typeface="Calibri" panose="020F0502020204030204" pitchFamily="34" charset="0"/>
              <a:cs typeface="Arial" pitchFamily="34" charset="0"/>
            </a:endParaRPr>
          </a:p>
          <a:p>
            <a:pPr marL="547370" lvl="1" indent="-273050">
              <a:spcBef>
                <a:spcPts val="600"/>
              </a:spcBef>
              <a:spcAft>
                <a:spcPts val="600"/>
              </a:spcAft>
              <a:buFont typeface="Wingdings" panose="05000000000000000000" pitchFamily="2" charset="2"/>
              <a:buChar char="Ø"/>
              <a:defRPr/>
            </a:pPr>
            <a:r>
              <a:rPr lang="en-ZA" sz="1800" dirty="0">
                <a:latin typeface="Calibri" panose="020F0502020204030204" pitchFamily="34" charset="0"/>
                <a:cs typeface="Arial" pitchFamily="34" charset="0"/>
              </a:rPr>
              <a:t>IPAP KAPs are designed around time-bound milestones and the allocation of lead and supporting responsibilities to specified departments and institutions. </a:t>
            </a:r>
          </a:p>
          <a:p>
            <a:pPr marL="273050" indent="-273050">
              <a:spcBef>
                <a:spcPts val="600"/>
              </a:spcBef>
              <a:spcAft>
                <a:spcPts val="600"/>
              </a:spcAft>
              <a:buFont typeface="Wingdings" panose="05000000000000000000" pitchFamily="2" charset="2"/>
              <a:buChar char="Ø"/>
              <a:defRPr/>
            </a:pPr>
            <a:r>
              <a:rPr lang="en-ZA" sz="2200" dirty="0" smtClean="0">
                <a:latin typeface="Calibri"/>
                <a:cs typeface="Calibri"/>
              </a:rPr>
              <a:t>Methodology:</a:t>
            </a:r>
          </a:p>
          <a:p>
            <a:pPr marL="547370" lvl="1" indent="-273050">
              <a:spcBef>
                <a:spcPts val="0"/>
              </a:spcBef>
              <a:spcAft>
                <a:spcPts val="600"/>
              </a:spcAft>
              <a:buFont typeface="Wingdings" panose="05000000000000000000" pitchFamily="2" charset="2"/>
              <a:buChar char="Ø"/>
              <a:defRPr/>
            </a:pPr>
            <a:r>
              <a:rPr lang="en-ZA" dirty="0" smtClean="0">
                <a:latin typeface="Calibri"/>
                <a:cs typeface="Calibri"/>
              </a:rPr>
              <a:t>The IPAP has proven to be an important tool for:</a:t>
            </a:r>
          </a:p>
          <a:p>
            <a:pPr marL="821690" lvl="2" indent="-273050">
              <a:spcBef>
                <a:spcPts val="0"/>
              </a:spcBef>
              <a:spcAft>
                <a:spcPts val="600"/>
              </a:spcAft>
              <a:buFont typeface="Wingdings" panose="05000000000000000000" pitchFamily="2" charset="2"/>
              <a:buChar char="Ø"/>
              <a:defRPr/>
            </a:pPr>
            <a:r>
              <a:rPr lang="en-ZA" dirty="0" smtClean="0">
                <a:latin typeface="Calibri"/>
                <a:cs typeface="Calibri"/>
              </a:rPr>
              <a:t>Planning and management;</a:t>
            </a:r>
          </a:p>
          <a:p>
            <a:pPr marL="821690" lvl="2" indent="-273050">
              <a:spcBef>
                <a:spcPts val="0"/>
              </a:spcBef>
              <a:spcAft>
                <a:spcPts val="600"/>
              </a:spcAft>
              <a:buFont typeface="Wingdings" panose="05000000000000000000" pitchFamily="2" charset="2"/>
              <a:buChar char="Ø"/>
              <a:defRPr/>
            </a:pPr>
            <a:r>
              <a:rPr lang="en-ZA" dirty="0" smtClean="0">
                <a:latin typeface="Calibri"/>
                <a:cs typeface="Calibri"/>
              </a:rPr>
              <a:t>Monitoring and evaluation;</a:t>
            </a:r>
          </a:p>
          <a:p>
            <a:pPr marL="821690" lvl="2" indent="-273050">
              <a:spcBef>
                <a:spcPts val="0"/>
              </a:spcBef>
              <a:spcAft>
                <a:spcPts val="600"/>
              </a:spcAft>
              <a:buFont typeface="Wingdings" panose="05000000000000000000" pitchFamily="2" charset="2"/>
              <a:buChar char="Ø"/>
              <a:defRPr/>
            </a:pPr>
            <a:r>
              <a:rPr lang="en-ZA" dirty="0" smtClean="0">
                <a:latin typeface="Calibri"/>
                <a:cs typeface="Calibri"/>
              </a:rPr>
              <a:t>Oversight;</a:t>
            </a:r>
          </a:p>
          <a:p>
            <a:pPr marL="821690" lvl="2" indent="-273050">
              <a:spcBef>
                <a:spcPts val="0"/>
              </a:spcBef>
              <a:spcAft>
                <a:spcPts val="600"/>
              </a:spcAft>
              <a:buFont typeface="Wingdings" panose="05000000000000000000" pitchFamily="2" charset="2"/>
              <a:buChar char="Ø"/>
              <a:defRPr/>
            </a:pPr>
            <a:r>
              <a:rPr lang="en-ZA" dirty="0" smtClean="0">
                <a:latin typeface="Calibri"/>
                <a:cs typeface="Calibri"/>
              </a:rPr>
              <a:t>Intra-governmental coordination and integration.</a:t>
            </a:r>
            <a:endParaRPr lang="en-ZA" dirty="0">
              <a:latin typeface="Calibri"/>
              <a:cs typeface="Calibri"/>
            </a:endParaRPr>
          </a:p>
          <a:p>
            <a:pPr>
              <a:spcBef>
                <a:spcPts val="0"/>
              </a:spcBef>
              <a:spcAft>
                <a:spcPts val="600"/>
              </a:spcAft>
            </a:pPr>
            <a:endParaRPr lang="en-ZA" sz="1800" dirty="0" smtClean="0">
              <a:latin typeface="Calibri" panose="020F0502020204030204" pitchFamily="34" charset="0"/>
              <a:cs typeface="Arial" pitchFamily="34" charset="0"/>
            </a:endParaRPr>
          </a:p>
          <a:p>
            <a:pPr>
              <a:spcBef>
                <a:spcPts val="0"/>
              </a:spcBef>
              <a:spcAft>
                <a:spcPts val="600"/>
              </a:spcAft>
            </a:pPr>
            <a:endParaRPr lang="en-ZA" sz="1800" dirty="0">
              <a:latin typeface="Calibri" panose="020F0502020204030204" pitchFamily="34" charset="0"/>
              <a:cs typeface="Arial" pitchFamily="34" charset="0"/>
            </a:endParaRPr>
          </a:p>
          <a:p>
            <a:pPr>
              <a:spcBef>
                <a:spcPts val="0"/>
              </a:spcBef>
              <a:spcAft>
                <a:spcPts val="600"/>
              </a:spcAft>
            </a:pPr>
            <a:endParaRPr lang="en-ZA" sz="1800" dirty="0">
              <a:latin typeface="Calibri" panose="020F0502020204030204" pitchFamily="34" charset="0"/>
              <a:cs typeface="Arial" pitchFamily="34" charset="0"/>
            </a:endParaRPr>
          </a:p>
          <a:p>
            <a:pPr>
              <a:spcBef>
                <a:spcPts val="0"/>
              </a:spcBef>
              <a:spcAft>
                <a:spcPts val="600"/>
              </a:spcAft>
            </a:pPr>
            <a:r>
              <a:rPr lang="en-US" sz="1800" dirty="0" smtClean="0">
                <a:latin typeface="Calibri" panose="020F0502020204030204" pitchFamily="34" charset="0"/>
                <a:cs typeface="Arial" pitchFamily="34" charset="0"/>
              </a:rPr>
              <a:t> </a:t>
            </a:r>
            <a:endParaRPr lang="en-US" sz="1800" dirty="0">
              <a:latin typeface="Calibri" panose="020F0502020204030204" pitchFamily="34" charset="0"/>
              <a:cs typeface="Arial" pitchFamily="34" charset="0"/>
            </a:endParaRPr>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104648" y="5867400"/>
            <a:ext cx="2333752" cy="7406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Date Placeholder 1"/>
          <p:cNvSpPr>
            <a:spLocks noGrp="1"/>
          </p:cNvSpPr>
          <p:nvPr>
            <p:ph type="dt" sz="half" idx="10"/>
          </p:nvPr>
        </p:nvSpPr>
        <p:spPr>
          <a:xfrm>
            <a:off x="457200" y="18288"/>
            <a:ext cx="2895600" cy="329184"/>
          </a:xfrm>
        </p:spPr>
        <p:txBody>
          <a:bodyPr/>
          <a:lstStyle/>
          <a:p>
            <a:endParaRPr lang="en-US" dirty="0"/>
          </a:p>
        </p:txBody>
      </p:sp>
    </p:spTree>
    <p:extLst>
      <p:ext uri="{BB962C8B-B14F-4D97-AF65-F5344CB8AC3E}">
        <p14:creationId xmlns:p14="http://schemas.microsoft.com/office/powerpoint/2010/main" xmlns="" val="377671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8F2DD3-F129-4EEF-9259-064C4BCE660C}" type="slidenum">
              <a:rPr lang="en-ZA" smtClean="0"/>
              <a:pPr/>
              <a:t>25</a:t>
            </a:fld>
            <a:endParaRPr lang="en-ZA" dirty="0"/>
          </a:p>
        </p:txBody>
      </p:sp>
      <p:sp>
        <p:nvSpPr>
          <p:cNvPr id="3" name="Title 3"/>
          <p:cNvSpPr>
            <a:spLocks noGrp="1"/>
          </p:cNvSpPr>
          <p:nvPr>
            <p:ph type="title"/>
          </p:nvPr>
        </p:nvSpPr>
        <p:spPr>
          <a:xfrm>
            <a:off x="457200" y="609600"/>
            <a:ext cx="8153400" cy="609600"/>
          </a:xfrm>
          <a:prstGeom prst="roundRect">
            <a:avLst/>
          </a:prstGeom>
          <a:solidFill>
            <a:srgbClr val="F0D380"/>
          </a:solidFill>
        </p:spPr>
        <p:txBody>
          <a:bodyPr vert="horz" lIns="91440" tIns="45720" rIns="91440" bIns="45720" rtlCol="0" anchor="ctr">
            <a:noAutofit/>
          </a:bodyPr>
          <a:lstStyle/>
          <a:p>
            <a:pPr algn="ctr" fontAlgn="base">
              <a:spcAft>
                <a:spcPct val="0"/>
              </a:spcAft>
            </a:pPr>
            <a:r>
              <a:rPr lang="en-ZA" sz="2800" b="1" dirty="0" smtClean="0">
                <a:solidFill>
                  <a:schemeClr val="tx1"/>
                </a:solidFill>
                <a:latin typeface="Calibri" pitchFamily="34" charset="0"/>
                <a:cs typeface="Calibri" pitchFamily="34" charset="0"/>
              </a:rPr>
              <a:t>Context </a:t>
            </a:r>
            <a:r>
              <a:rPr lang="en-ZA" sz="2800" b="1" dirty="0">
                <a:solidFill>
                  <a:schemeClr val="tx1"/>
                </a:solidFill>
                <a:latin typeface="Calibri" pitchFamily="34" charset="0"/>
                <a:cs typeface="Calibri" pitchFamily="34" charset="0"/>
              </a:rPr>
              <a:t>and underlying principles: </a:t>
            </a:r>
            <a:r>
              <a:rPr lang="en-ZA" sz="2800" b="1" dirty="0" smtClean="0">
                <a:solidFill>
                  <a:schemeClr val="tx1"/>
                </a:solidFill>
                <a:latin typeface="Calibri" pitchFamily="34" charset="0"/>
                <a:cs typeface="Calibri" pitchFamily="34" charset="0"/>
              </a:rPr>
              <a:t>4   </a:t>
            </a:r>
            <a:endParaRPr lang="en-US" sz="2800" b="1" dirty="0">
              <a:solidFill>
                <a:schemeClr val="tx1"/>
              </a:solidFill>
              <a:latin typeface="Calibri" pitchFamily="34" charset="0"/>
              <a:cs typeface="Calibri" pitchFamily="34" charset="0"/>
            </a:endParaRPr>
          </a:p>
        </p:txBody>
      </p:sp>
      <p:sp>
        <p:nvSpPr>
          <p:cNvPr id="5" name="Content Placeholder 4"/>
          <p:cNvSpPr>
            <a:spLocks noGrp="1"/>
          </p:cNvSpPr>
          <p:nvPr>
            <p:ph idx="1"/>
          </p:nvPr>
        </p:nvSpPr>
        <p:spPr>
          <a:xfrm>
            <a:off x="323528" y="1458499"/>
            <a:ext cx="8568952" cy="4180301"/>
          </a:xfrm>
        </p:spPr>
        <p:txBody>
          <a:bodyPr>
            <a:noAutofit/>
          </a:bodyPr>
          <a:lstStyle/>
          <a:p>
            <a:pPr marL="273050" indent="-273050">
              <a:spcBef>
                <a:spcPts val="1200"/>
              </a:spcBef>
              <a:spcAft>
                <a:spcPts val="600"/>
              </a:spcAft>
              <a:buFont typeface="Wingdings" panose="05000000000000000000" pitchFamily="2" charset="2"/>
              <a:buChar char="Ø"/>
              <a:defRPr/>
            </a:pPr>
            <a:r>
              <a:rPr lang="en-ZA" dirty="0" smtClean="0">
                <a:latin typeface="Calibri"/>
                <a:cs typeface="Calibri"/>
              </a:rPr>
              <a:t>Provision of targeted, conditional support to industry:</a:t>
            </a:r>
          </a:p>
          <a:p>
            <a:pPr marL="547370" lvl="1" indent="-273050">
              <a:spcBef>
                <a:spcPts val="1200"/>
              </a:spcBef>
              <a:spcAft>
                <a:spcPts val="600"/>
              </a:spcAft>
              <a:buFont typeface="Wingdings" panose="05000000000000000000" pitchFamily="2" charset="2"/>
              <a:buChar char="Ø"/>
              <a:defRPr/>
            </a:pPr>
            <a:r>
              <a:rPr lang="en-ZA" dirty="0" smtClean="0">
                <a:latin typeface="Calibri"/>
                <a:cs typeface="Calibri"/>
              </a:rPr>
              <a:t>IPAP increasingly requires strong </a:t>
            </a:r>
            <a:r>
              <a:rPr lang="en-ZA" i="1" dirty="0" smtClean="0">
                <a:latin typeface="Calibri"/>
                <a:cs typeface="Calibri"/>
              </a:rPr>
              <a:t>quid pro quos </a:t>
            </a:r>
            <a:r>
              <a:rPr lang="en-ZA" dirty="0" smtClean="0">
                <a:latin typeface="Calibri"/>
                <a:cs typeface="Calibri"/>
              </a:rPr>
              <a:t>from recipients of its </a:t>
            </a:r>
            <a:r>
              <a:rPr lang="en-ZA" dirty="0">
                <a:latin typeface="Calibri"/>
                <a:cs typeface="Calibri"/>
              </a:rPr>
              <a:t>t</a:t>
            </a:r>
            <a:r>
              <a:rPr lang="en-ZA" dirty="0" smtClean="0">
                <a:latin typeface="Calibri"/>
                <a:cs typeface="Calibri"/>
              </a:rPr>
              <a:t>argeted investment and incentive schemes. (Reciprocal responsibility and accountability). </a:t>
            </a:r>
          </a:p>
          <a:p>
            <a:pPr marL="547370" lvl="1" indent="-273050">
              <a:spcBef>
                <a:spcPts val="1200"/>
              </a:spcBef>
              <a:spcAft>
                <a:spcPts val="600"/>
              </a:spcAft>
              <a:buFont typeface="Wingdings" panose="05000000000000000000" pitchFamily="2" charset="2"/>
              <a:buChar char="Ø"/>
              <a:defRPr/>
            </a:pPr>
            <a:r>
              <a:rPr lang="en-ZA" dirty="0" smtClean="0">
                <a:latin typeface="Calibri"/>
                <a:cs typeface="Calibri"/>
              </a:rPr>
              <a:t>Recipients are particularly required to make clear improvements in the key areas </a:t>
            </a:r>
            <a:r>
              <a:rPr lang="en-ZA" dirty="0">
                <a:latin typeface="Calibri"/>
                <a:cs typeface="Calibri"/>
              </a:rPr>
              <a:t>of:</a:t>
            </a:r>
          </a:p>
          <a:p>
            <a:pPr marL="821690" lvl="2" indent="-273050">
              <a:spcBef>
                <a:spcPts val="600"/>
              </a:spcBef>
              <a:spcAft>
                <a:spcPts val="600"/>
              </a:spcAft>
              <a:buFont typeface="Wingdings" panose="05000000000000000000" pitchFamily="2" charset="2"/>
              <a:buChar char="Ø"/>
              <a:defRPr/>
            </a:pPr>
            <a:r>
              <a:rPr lang="en-ZA" dirty="0" smtClean="0">
                <a:latin typeface="Calibri"/>
                <a:cs typeface="Calibri"/>
              </a:rPr>
              <a:t>Plant and process upgrading;</a:t>
            </a:r>
          </a:p>
          <a:p>
            <a:pPr marL="821690" lvl="2" indent="-273050">
              <a:spcBef>
                <a:spcPts val="600"/>
              </a:spcBef>
              <a:spcAft>
                <a:spcPts val="600"/>
              </a:spcAft>
              <a:buFont typeface="Wingdings" panose="05000000000000000000" pitchFamily="2" charset="2"/>
              <a:buChar char="Ø"/>
              <a:defRPr/>
            </a:pPr>
            <a:r>
              <a:rPr lang="en-ZA" dirty="0" smtClean="0">
                <a:latin typeface="Calibri"/>
                <a:cs typeface="Calibri"/>
              </a:rPr>
              <a:t>Competitiveness and export orientation;</a:t>
            </a:r>
          </a:p>
          <a:p>
            <a:pPr marL="821690" lvl="2" indent="-273050">
              <a:spcBef>
                <a:spcPts val="600"/>
              </a:spcBef>
              <a:spcAft>
                <a:spcPts val="600"/>
              </a:spcAft>
              <a:buFont typeface="Wingdings" panose="05000000000000000000" pitchFamily="2" charset="2"/>
              <a:buChar char="Ø"/>
              <a:defRPr/>
            </a:pPr>
            <a:r>
              <a:rPr lang="en-ZA" dirty="0" smtClean="0">
                <a:latin typeface="Calibri"/>
                <a:cs typeface="Calibri"/>
              </a:rPr>
              <a:t>Employment </a:t>
            </a:r>
            <a:r>
              <a:rPr lang="en-ZA" dirty="0">
                <a:latin typeface="Calibri"/>
                <a:cs typeface="Calibri"/>
              </a:rPr>
              <a:t>retention and </a:t>
            </a:r>
            <a:r>
              <a:rPr lang="en-ZA" dirty="0" smtClean="0">
                <a:latin typeface="Calibri"/>
                <a:cs typeface="Calibri"/>
              </a:rPr>
              <a:t>new job creation.</a:t>
            </a:r>
            <a:r>
              <a:rPr lang="en-US" sz="1800" dirty="0" smtClean="0">
                <a:latin typeface="Calibri" panose="020F0502020204030204" pitchFamily="34" charset="0"/>
                <a:cs typeface="Arial" pitchFamily="34" charset="0"/>
              </a:rPr>
              <a:t> </a:t>
            </a:r>
            <a:endParaRPr lang="en-US" sz="1800" dirty="0">
              <a:latin typeface="Calibri" panose="020F0502020204030204" pitchFamily="34" charset="0"/>
              <a:cs typeface="Arial" pitchFamily="34" charset="0"/>
            </a:endParaRPr>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104648" y="5867400"/>
            <a:ext cx="2333752" cy="7406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Footer Placeholder 2"/>
          <p:cNvSpPr>
            <a:spLocks noGrp="1"/>
          </p:cNvSpPr>
          <p:nvPr>
            <p:ph type="ftr" sz="quarter" idx="11"/>
          </p:nvPr>
        </p:nvSpPr>
        <p:spPr>
          <a:xfrm>
            <a:off x="2743200" y="18288"/>
            <a:ext cx="4114800" cy="329184"/>
          </a:xfrm>
        </p:spPr>
        <p:txBody>
          <a:bodyPr/>
          <a:lstStyle/>
          <a:p>
            <a:endParaRPr lang="en-US" dirty="0"/>
          </a:p>
        </p:txBody>
      </p:sp>
      <p:sp>
        <p:nvSpPr>
          <p:cNvPr id="8" name="Date Placeholder 1"/>
          <p:cNvSpPr>
            <a:spLocks noGrp="1"/>
          </p:cNvSpPr>
          <p:nvPr>
            <p:ph type="dt" sz="half" idx="10"/>
          </p:nvPr>
        </p:nvSpPr>
        <p:spPr>
          <a:xfrm>
            <a:off x="457200" y="18288"/>
            <a:ext cx="2895600" cy="329184"/>
          </a:xfrm>
        </p:spPr>
        <p:txBody>
          <a:bodyPr/>
          <a:lstStyle/>
          <a:p>
            <a:endParaRPr lang="en-US" dirty="0"/>
          </a:p>
        </p:txBody>
      </p:sp>
    </p:spTree>
    <p:extLst>
      <p:ext uri="{BB962C8B-B14F-4D97-AF65-F5344CB8AC3E}">
        <p14:creationId xmlns:p14="http://schemas.microsoft.com/office/powerpoint/2010/main" xmlns="" val="204849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additive="base">
                                        <p:cTn id="3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8F2DD3-F129-4EEF-9259-064C4BCE660C}" type="slidenum">
              <a:rPr lang="en-ZA" smtClean="0"/>
              <a:pPr/>
              <a:t>26</a:t>
            </a:fld>
            <a:endParaRPr lang="en-ZA" dirty="0"/>
          </a:p>
        </p:txBody>
      </p:sp>
      <p:sp>
        <p:nvSpPr>
          <p:cNvPr id="3" name="Title 3"/>
          <p:cNvSpPr>
            <a:spLocks noGrp="1"/>
          </p:cNvSpPr>
          <p:nvPr>
            <p:ph type="title"/>
          </p:nvPr>
        </p:nvSpPr>
        <p:spPr>
          <a:xfrm>
            <a:off x="381000" y="609600"/>
            <a:ext cx="8382000" cy="533400"/>
          </a:xfrm>
          <a:prstGeom prst="roundRect">
            <a:avLst/>
          </a:prstGeom>
          <a:solidFill>
            <a:srgbClr val="F0D380"/>
          </a:solidFill>
        </p:spPr>
        <p:txBody>
          <a:bodyPr vert="horz" lIns="91440" tIns="45720" rIns="91440" bIns="45720" rtlCol="0" anchor="ctr">
            <a:noAutofit/>
          </a:bodyPr>
          <a:lstStyle/>
          <a:p>
            <a:pPr algn="ctr" fontAlgn="base">
              <a:spcAft>
                <a:spcPct val="0"/>
              </a:spcAft>
            </a:pPr>
            <a:r>
              <a:rPr lang="en-ZA" sz="2800" b="1" dirty="0" smtClean="0">
                <a:solidFill>
                  <a:schemeClr val="tx1"/>
                </a:solidFill>
                <a:latin typeface="Calibri" pitchFamily="34" charset="0"/>
                <a:cs typeface="Calibri" pitchFamily="34" charset="0"/>
              </a:rPr>
              <a:t>Context </a:t>
            </a:r>
            <a:r>
              <a:rPr lang="en-ZA" sz="2800" b="1" dirty="0">
                <a:solidFill>
                  <a:schemeClr val="tx1"/>
                </a:solidFill>
                <a:latin typeface="Calibri" pitchFamily="34" charset="0"/>
                <a:cs typeface="Calibri" pitchFamily="34" charset="0"/>
              </a:rPr>
              <a:t>and underlying principles: </a:t>
            </a:r>
            <a:r>
              <a:rPr lang="en-ZA" sz="2800" b="1" dirty="0" smtClean="0">
                <a:solidFill>
                  <a:schemeClr val="tx1"/>
                </a:solidFill>
                <a:latin typeface="Calibri" pitchFamily="34" charset="0"/>
                <a:cs typeface="Calibri" pitchFamily="34" charset="0"/>
              </a:rPr>
              <a:t>5  </a:t>
            </a:r>
            <a:endParaRPr lang="en-US" sz="2800" b="1" dirty="0">
              <a:solidFill>
                <a:schemeClr val="tx1"/>
              </a:solidFill>
              <a:latin typeface="Calibri" pitchFamily="34" charset="0"/>
              <a:cs typeface="Calibri" pitchFamily="34" charset="0"/>
            </a:endParaRPr>
          </a:p>
        </p:txBody>
      </p:sp>
      <p:sp>
        <p:nvSpPr>
          <p:cNvPr id="5" name="Content Placeholder 4"/>
          <p:cNvSpPr>
            <a:spLocks noGrp="1"/>
          </p:cNvSpPr>
          <p:nvPr>
            <p:ph idx="1"/>
          </p:nvPr>
        </p:nvSpPr>
        <p:spPr>
          <a:xfrm>
            <a:off x="304800" y="1447800"/>
            <a:ext cx="8568952" cy="4343400"/>
          </a:xfrm>
        </p:spPr>
        <p:txBody>
          <a:bodyPr>
            <a:noAutofit/>
          </a:bodyPr>
          <a:lstStyle/>
          <a:p>
            <a:pPr marL="268288" indent="-268288">
              <a:spcBef>
                <a:spcPts val="600"/>
              </a:spcBef>
              <a:buFont typeface="Wingdings" panose="05000000000000000000" pitchFamily="2" charset="2"/>
              <a:buChar char="Ø"/>
              <a:defRPr/>
            </a:pPr>
            <a:r>
              <a:rPr lang="en-ZA" dirty="0" smtClean="0">
                <a:latin typeface="Calibri" panose="020F0502020204030204" pitchFamily="34" charset="0"/>
                <a:cs typeface="Arial" pitchFamily="34" charset="0"/>
              </a:rPr>
              <a:t>Consolidating the foundation:</a:t>
            </a:r>
          </a:p>
          <a:p>
            <a:pPr marL="542608" lvl="1" indent="-268288">
              <a:spcBef>
                <a:spcPts val="600"/>
              </a:spcBef>
              <a:buFont typeface="Wingdings" panose="05000000000000000000" pitchFamily="2" charset="2"/>
              <a:buChar char="Ø"/>
              <a:defRPr/>
            </a:pPr>
            <a:r>
              <a:rPr lang="en-ZA" dirty="0" smtClean="0">
                <a:latin typeface="Calibri" panose="020F0502020204030204" pitchFamily="34" charset="0"/>
                <a:cs typeface="Arial" pitchFamily="34" charset="0"/>
              </a:rPr>
              <a:t>The new </a:t>
            </a:r>
            <a:r>
              <a:rPr lang="en-ZA" dirty="0">
                <a:latin typeface="Calibri" panose="020F0502020204030204" pitchFamily="34" charset="0"/>
                <a:cs typeface="Arial" pitchFamily="34" charset="0"/>
              </a:rPr>
              <a:t>platforms created </a:t>
            </a:r>
            <a:r>
              <a:rPr lang="en-ZA" dirty="0" smtClean="0">
                <a:latin typeface="Calibri" panose="020F0502020204030204" pitchFamily="34" charset="0"/>
                <a:cs typeface="Arial" pitchFamily="34" charset="0"/>
              </a:rPr>
              <a:t>by IPAP have built a </a:t>
            </a:r>
            <a:r>
              <a:rPr lang="en-ZA" dirty="0">
                <a:latin typeface="Calibri" panose="020F0502020204030204" pitchFamily="34" charset="0"/>
                <a:cs typeface="Arial" pitchFamily="34" charset="0"/>
              </a:rPr>
              <a:t>foundation upon which industrial policy can be deepened and </a:t>
            </a:r>
            <a:r>
              <a:rPr lang="en-ZA" dirty="0" smtClean="0">
                <a:latin typeface="Calibri" panose="020F0502020204030204" pitchFamily="34" charset="0"/>
                <a:cs typeface="Arial" pitchFamily="34" charset="0"/>
              </a:rPr>
              <a:t>extended. </a:t>
            </a:r>
          </a:p>
          <a:p>
            <a:pPr marL="542608" lvl="1" indent="-268288">
              <a:spcBef>
                <a:spcPts val="600"/>
              </a:spcBef>
              <a:buFont typeface="Wingdings" panose="05000000000000000000" pitchFamily="2" charset="2"/>
              <a:buChar char="Ø"/>
              <a:defRPr/>
            </a:pPr>
            <a:r>
              <a:rPr lang="en-ZA" dirty="0" smtClean="0">
                <a:latin typeface="Calibri" panose="020F0502020204030204" pitchFamily="34" charset="0"/>
                <a:cs typeface="Arial" pitchFamily="34" charset="0"/>
              </a:rPr>
              <a:t>These include:</a:t>
            </a:r>
          </a:p>
          <a:p>
            <a:pPr lvl="2">
              <a:spcBef>
                <a:spcPts val="600"/>
              </a:spcBef>
              <a:buFont typeface="Wingdings" charset="2"/>
              <a:buChar char="§"/>
              <a:defRPr/>
            </a:pPr>
            <a:r>
              <a:rPr lang="en-ZA" dirty="0" smtClean="0">
                <a:latin typeface="Calibri" panose="020F0502020204030204" pitchFamily="34" charset="0"/>
                <a:cs typeface="Arial" pitchFamily="34" charset="0"/>
              </a:rPr>
              <a:t>Procurement;</a:t>
            </a:r>
          </a:p>
          <a:p>
            <a:pPr lvl="2">
              <a:spcBef>
                <a:spcPts val="600"/>
              </a:spcBef>
              <a:buFont typeface="Wingdings" charset="2"/>
              <a:buChar char="§"/>
              <a:defRPr/>
            </a:pPr>
            <a:r>
              <a:rPr lang="en-ZA" dirty="0" smtClean="0">
                <a:latin typeface="Calibri" panose="020F0502020204030204" pitchFamily="34" charset="0"/>
                <a:cs typeface="Arial" pitchFamily="34" charset="0"/>
              </a:rPr>
              <a:t>Infrastructure and localisation;</a:t>
            </a:r>
          </a:p>
          <a:p>
            <a:pPr lvl="2">
              <a:spcBef>
                <a:spcPts val="600"/>
              </a:spcBef>
              <a:buFont typeface="Wingdings" charset="2"/>
              <a:buChar char="§"/>
              <a:defRPr/>
            </a:pPr>
            <a:r>
              <a:rPr lang="en-ZA" dirty="0" smtClean="0">
                <a:latin typeface="Calibri" panose="020F0502020204030204" pitchFamily="34" charset="0"/>
                <a:cs typeface="Arial" pitchFamily="34" charset="0"/>
              </a:rPr>
              <a:t>Industrial financing and incentives;</a:t>
            </a:r>
          </a:p>
          <a:p>
            <a:pPr lvl="2">
              <a:spcBef>
                <a:spcPts val="600"/>
              </a:spcBef>
              <a:buFont typeface="Wingdings" charset="2"/>
              <a:buChar char="§"/>
              <a:defRPr/>
            </a:pPr>
            <a:r>
              <a:rPr lang="en-ZA" dirty="0" smtClean="0">
                <a:latin typeface="Calibri" panose="020F0502020204030204" pitchFamily="34" charset="0"/>
                <a:cs typeface="Arial" pitchFamily="34" charset="0"/>
              </a:rPr>
              <a:t>Stronger and more focussed export support and promotion.</a:t>
            </a:r>
          </a:p>
          <a:p>
            <a:pPr marL="268288" indent="-268288">
              <a:spcBef>
                <a:spcPts val="1200"/>
              </a:spcBef>
              <a:buFont typeface="Wingdings" panose="05000000000000000000" pitchFamily="2" charset="2"/>
              <a:buChar char="Ø"/>
              <a:defRPr/>
            </a:pPr>
            <a:r>
              <a:rPr lang="en-ZA" sz="2000" dirty="0" smtClean="0">
                <a:latin typeface="Calibri" panose="020F0502020204030204" pitchFamily="34" charset="0"/>
                <a:cs typeface="Arial" pitchFamily="34" charset="0"/>
              </a:rPr>
              <a:t>All the above need to be combined with greater efforts to overcome cross-cutting constraints and intensify intra-governmental integration and co-ordination and build a much stronger relationship between the public and private sector.</a:t>
            </a:r>
            <a:endParaRPr lang="en-ZA" sz="2000" dirty="0">
              <a:latin typeface="Calibri" panose="020F0502020204030204" pitchFamily="34" charset="0"/>
              <a:cs typeface="Arial" pitchFamily="34" charset="0"/>
            </a:endParaRPr>
          </a:p>
          <a:p>
            <a:pPr>
              <a:spcBef>
                <a:spcPts val="600"/>
              </a:spcBef>
              <a:buFont typeface="Wingdings" charset="2"/>
              <a:buChar char="§"/>
            </a:pPr>
            <a:endParaRPr lang="en-ZA" sz="2000" dirty="0" smtClean="0">
              <a:latin typeface="Calibri" panose="020F0502020204030204" pitchFamily="34" charset="0"/>
              <a:cs typeface="Arial" pitchFamily="34" charset="0"/>
            </a:endParaRPr>
          </a:p>
          <a:p>
            <a:pPr>
              <a:spcBef>
                <a:spcPts val="600"/>
              </a:spcBef>
            </a:pPr>
            <a:endParaRPr lang="en-ZA" sz="2000" dirty="0" smtClean="0">
              <a:latin typeface="Calibri" panose="020F0502020204030204" pitchFamily="34" charset="0"/>
              <a:cs typeface="Arial" pitchFamily="34" charset="0"/>
            </a:endParaRPr>
          </a:p>
          <a:p>
            <a:pPr>
              <a:spcBef>
                <a:spcPts val="600"/>
              </a:spcBef>
            </a:pPr>
            <a:endParaRPr lang="en-ZA" sz="2000" dirty="0">
              <a:latin typeface="Calibri" panose="020F0502020204030204" pitchFamily="34" charset="0"/>
              <a:cs typeface="Arial" pitchFamily="34" charset="0"/>
            </a:endParaRPr>
          </a:p>
          <a:p>
            <a:pPr>
              <a:spcBef>
                <a:spcPts val="600"/>
              </a:spcBef>
            </a:pPr>
            <a:endParaRPr lang="en-ZA" sz="2000" dirty="0">
              <a:latin typeface="Calibri" panose="020F0502020204030204" pitchFamily="34" charset="0"/>
              <a:cs typeface="Arial" pitchFamily="34" charset="0"/>
            </a:endParaRPr>
          </a:p>
          <a:p>
            <a:pPr>
              <a:spcBef>
                <a:spcPts val="600"/>
              </a:spcBef>
            </a:pPr>
            <a:r>
              <a:rPr lang="en-US" sz="2000" dirty="0" smtClean="0">
                <a:latin typeface="Calibri" panose="020F0502020204030204" pitchFamily="34" charset="0"/>
                <a:cs typeface="Arial" pitchFamily="34" charset="0"/>
              </a:rPr>
              <a:t> </a:t>
            </a:r>
            <a:endParaRPr lang="en-US" sz="2000" dirty="0">
              <a:latin typeface="Calibri" panose="020F0502020204030204" pitchFamily="34" charset="0"/>
              <a:cs typeface="Arial" pitchFamily="34" charset="0"/>
            </a:endParaRPr>
          </a:p>
        </p:txBody>
      </p:sp>
      <p:pic>
        <p:nvPicPr>
          <p:cNvPr id="6" name="Picture 5"/>
          <p:cNvPicPr/>
          <p:nvPr/>
        </p:nvPicPr>
        <p:blipFill>
          <a:blip r:embed="rId2">
            <a:extLst>
              <a:ext uri="{28A0092B-C50C-407E-A947-70E740481C1C}">
                <a14:useLocalDpi xmlns:a14="http://schemas.microsoft.com/office/drawing/2010/main" xmlns="" val="0"/>
              </a:ext>
            </a:extLst>
          </a:blip>
          <a:stretch>
            <a:fillRect/>
          </a:stretch>
        </p:blipFill>
        <p:spPr>
          <a:xfrm>
            <a:off x="104648" y="5867400"/>
            <a:ext cx="2333752" cy="7406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Footer Placeholder 2"/>
          <p:cNvSpPr>
            <a:spLocks noGrp="1"/>
          </p:cNvSpPr>
          <p:nvPr>
            <p:ph type="ftr" sz="quarter" idx="11"/>
          </p:nvPr>
        </p:nvSpPr>
        <p:spPr>
          <a:xfrm>
            <a:off x="2743200" y="18288"/>
            <a:ext cx="4114800" cy="329184"/>
          </a:xfrm>
        </p:spPr>
        <p:txBody>
          <a:bodyPr/>
          <a:lstStyle/>
          <a:p>
            <a:endParaRPr lang="en-US" dirty="0"/>
          </a:p>
        </p:txBody>
      </p:sp>
      <p:sp>
        <p:nvSpPr>
          <p:cNvPr id="8" name="Date Placeholder 1"/>
          <p:cNvSpPr>
            <a:spLocks noGrp="1"/>
          </p:cNvSpPr>
          <p:nvPr>
            <p:ph type="dt" sz="half" idx="10"/>
          </p:nvPr>
        </p:nvSpPr>
        <p:spPr>
          <a:xfrm>
            <a:off x="457200" y="18288"/>
            <a:ext cx="2895600" cy="329184"/>
          </a:xfrm>
        </p:spPr>
        <p:txBody>
          <a:bodyPr/>
          <a:lstStyle/>
          <a:p>
            <a:fld id="{25098857-5BA4-4343-88F1-F22209AF0BE3}" type="datetime3">
              <a:rPr lang="en-ZA" smtClean="0"/>
              <a:pPr/>
              <a:t>5 March 2015</a:t>
            </a:fld>
            <a:endParaRPr lang="en-US" dirty="0"/>
          </a:p>
        </p:txBody>
      </p:sp>
    </p:spTree>
    <p:extLst>
      <p:ext uri="{BB962C8B-B14F-4D97-AF65-F5344CB8AC3E}">
        <p14:creationId xmlns:p14="http://schemas.microsoft.com/office/powerpoint/2010/main" xmlns="" val="308094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 calcmode="lin" valueType="num">
                                      <p:cBhvr additive="base">
                                        <p:cTn id="3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8F2DD3-F129-4EEF-9259-064C4BCE660C}" type="slidenum">
              <a:rPr lang="en-ZA" smtClean="0"/>
              <a:pPr/>
              <a:t>27</a:t>
            </a:fld>
            <a:endParaRPr lang="en-ZA" dirty="0"/>
          </a:p>
        </p:txBody>
      </p:sp>
      <p:sp>
        <p:nvSpPr>
          <p:cNvPr id="3" name="Title 3"/>
          <p:cNvSpPr>
            <a:spLocks noGrp="1"/>
          </p:cNvSpPr>
          <p:nvPr>
            <p:ph type="title"/>
          </p:nvPr>
        </p:nvSpPr>
        <p:spPr>
          <a:xfrm>
            <a:off x="457200" y="609600"/>
            <a:ext cx="8305800" cy="533400"/>
          </a:xfrm>
          <a:prstGeom prst="roundRect">
            <a:avLst/>
          </a:prstGeom>
          <a:solidFill>
            <a:srgbClr val="F0D380"/>
          </a:solidFill>
        </p:spPr>
        <p:txBody>
          <a:bodyPr vert="horz" lIns="91440" tIns="45720" rIns="91440" bIns="45720" rtlCol="0" anchor="ctr">
            <a:noAutofit/>
          </a:bodyPr>
          <a:lstStyle/>
          <a:p>
            <a:pPr algn="ctr" fontAlgn="base">
              <a:spcAft>
                <a:spcPct val="0"/>
              </a:spcAft>
            </a:pPr>
            <a:r>
              <a:rPr lang="en-ZA" sz="2800" b="1" dirty="0" smtClean="0">
                <a:solidFill>
                  <a:srgbClr val="007434"/>
                </a:solidFill>
                <a:latin typeface="Calibri" pitchFamily="34" charset="0"/>
                <a:cs typeface="Calibri" pitchFamily="34" charset="0"/>
              </a:rPr>
              <a:t>Context </a:t>
            </a:r>
            <a:r>
              <a:rPr lang="en-ZA" sz="2800" b="1" dirty="0">
                <a:solidFill>
                  <a:srgbClr val="007434"/>
                </a:solidFill>
                <a:latin typeface="Calibri" pitchFamily="34" charset="0"/>
                <a:cs typeface="Calibri" pitchFamily="34" charset="0"/>
              </a:rPr>
              <a:t>and underlying principles: </a:t>
            </a:r>
            <a:r>
              <a:rPr lang="en-ZA" sz="2800" b="1" dirty="0" smtClean="0">
                <a:solidFill>
                  <a:srgbClr val="007434"/>
                </a:solidFill>
                <a:latin typeface="Calibri" pitchFamily="34" charset="0"/>
                <a:cs typeface="Calibri" pitchFamily="34" charset="0"/>
              </a:rPr>
              <a:t>6  </a:t>
            </a:r>
            <a:endParaRPr lang="en-US" sz="2800" b="1" dirty="0">
              <a:solidFill>
                <a:srgbClr val="007434"/>
              </a:solidFill>
              <a:latin typeface="Calibri" pitchFamily="34" charset="0"/>
              <a:cs typeface="Calibri" pitchFamily="34" charset="0"/>
            </a:endParaRPr>
          </a:p>
        </p:txBody>
      </p:sp>
      <p:sp>
        <p:nvSpPr>
          <p:cNvPr id="5" name="Content Placeholder 4"/>
          <p:cNvSpPr>
            <a:spLocks noGrp="1"/>
          </p:cNvSpPr>
          <p:nvPr>
            <p:ph idx="1"/>
          </p:nvPr>
        </p:nvSpPr>
        <p:spPr>
          <a:xfrm>
            <a:off x="304800" y="1447800"/>
            <a:ext cx="8568952" cy="4419600"/>
          </a:xfrm>
        </p:spPr>
        <p:txBody>
          <a:bodyPr>
            <a:noAutofit/>
          </a:bodyPr>
          <a:lstStyle/>
          <a:p>
            <a:pPr marL="268288" indent="-268288" algn="just">
              <a:spcBef>
                <a:spcPts val="1200"/>
              </a:spcBef>
              <a:buFont typeface="Wingdings" panose="05000000000000000000" pitchFamily="2" charset="2"/>
              <a:buChar char="Ø"/>
              <a:defRPr/>
            </a:pPr>
            <a:r>
              <a:rPr lang="en-ZA" sz="2800" dirty="0" smtClean="0">
                <a:solidFill>
                  <a:srgbClr val="007434"/>
                </a:solidFill>
                <a:latin typeface="Calibri" panose="020F0502020204030204" pitchFamily="34" charset="0"/>
                <a:cs typeface="Arial" pitchFamily="34" charset="0"/>
              </a:rPr>
              <a:t>“</a:t>
            </a:r>
            <a:r>
              <a:rPr lang="en-ZA" sz="2800" dirty="0" smtClean="0">
                <a:latin typeface="Calibri" panose="020F0502020204030204" pitchFamily="34" charset="0"/>
                <a:cs typeface="Arial" pitchFamily="34" charset="0"/>
              </a:rPr>
              <a:t>Industrial policy works”</a:t>
            </a:r>
          </a:p>
          <a:p>
            <a:pPr marL="542608" lvl="1" indent="-268288">
              <a:spcBef>
                <a:spcPts val="1200"/>
              </a:spcBef>
              <a:buFont typeface="Wingdings" panose="05000000000000000000" pitchFamily="2" charset="2"/>
              <a:buChar char="Ø"/>
              <a:defRPr/>
            </a:pPr>
            <a:r>
              <a:rPr lang="en-ZA" dirty="0" smtClean="0">
                <a:latin typeface="Calibri" panose="020F0502020204030204" pitchFamily="34" charset="0"/>
                <a:cs typeface="Arial" pitchFamily="34" charset="0"/>
              </a:rPr>
              <a:t>Demonstrable </a:t>
            </a:r>
            <a:r>
              <a:rPr lang="en-ZA" dirty="0">
                <a:latin typeface="Calibri" panose="020F0502020204030204" pitchFamily="34" charset="0"/>
                <a:cs typeface="Arial" pitchFamily="34" charset="0"/>
              </a:rPr>
              <a:t>progress and results illustrate that industrial policy </a:t>
            </a:r>
            <a:r>
              <a:rPr lang="en-ZA" dirty="0" smtClean="0">
                <a:latin typeface="Calibri" panose="020F0502020204030204" pitchFamily="34" charset="0"/>
                <a:cs typeface="Arial" pitchFamily="34" charset="0"/>
              </a:rPr>
              <a:t>can and has worked when it is firmly based </a:t>
            </a:r>
            <a:r>
              <a:rPr lang="en-ZA" dirty="0">
                <a:latin typeface="Calibri" panose="020F0502020204030204" pitchFamily="34" charset="0"/>
                <a:cs typeface="Arial" pitchFamily="34" charset="0"/>
              </a:rPr>
              <a:t>on these principles and </a:t>
            </a:r>
            <a:r>
              <a:rPr lang="en-ZA" dirty="0" smtClean="0">
                <a:latin typeface="Calibri" panose="020F0502020204030204" pitchFamily="34" charset="0"/>
                <a:cs typeface="Arial" pitchFamily="34" charset="0"/>
              </a:rPr>
              <a:t>adequately resourced.</a:t>
            </a:r>
          </a:p>
          <a:p>
            <a:pPr marL="542608" lvl="1" indent="-268288">
              <a:spcBef>
                <a:spcPts val="1200"/>
              </a:spcBef>
              <a:buFont typeface="Wingdings" panose="05000000000000000000" pitchFamily="2" charset="2"/>
              <a:buChar char="Ø"/>
              <a:defRPr/>
            </a:pPr>
            <a:r>
              <a:rPr lang="en-ZA" dirty="0">
                <a:latin typeface="Calibri" panose="020F0502020204030204" pitchFamily="34" charset="0"/>
                <a:cs typeface="Arial" pitchFamily="34" charset="0"/>
              </a:rPr>
              <a:t>C</a:t>
            </a:r>
            <a:r>
              <a:rPr lang="en-ZA" dirty="0" smtClean="0">
                <a:latin typeface="Calibri" panose="020F0502020204030204" pitchFamily="34" charset="0"/>
                <a:cs typeface="Arial" pitchFamily="34" charset="0"/>
              </a:rPr>
              <a:t>lear examples of IPAP-assisted success can be seen in the automotive sector, </a:t>
            </a:r>
            <a:r>
              <a:rPr lang="en-ZA" dirty="0">
                <a:latin typeface="Calibri" panose="020F0502020204030204" pitchFamily="34" charset="0"/>
                <a:cs typeface="Arial" pitchFamily="34" charset="0"/>
              </a:rPr>
              <a:t>clothing and </a:t>
            </a:r>
            <a:r>
              <a:rPr lang="en-ZA" dirty="0" smtClean="0">
                <a:latin typeface="Calibri" panose="020F0502020204030204" pitchFamily="34" charset="0"/>
                <a:cs typeface="Arial" pitchFamily="34" charset="0"/>
              </a:rPr>
              <a:t>textiles, business </a:t>
            </a:r>
            <a:r>
              <a:rPr lang="en-ZA" dirty="0">
                <a:latin typeface="Calibri" panose="020F0502020204030204" pitchFamily="34" charset="0"/>
                <a:cs typeface="Arial" pitchFamily="34" charset="0"/>
              </a:rPr>
              <a:t>process services and </a:t>
            </a:r>
            <a:r>
              <a:rPr lang="en-ZA" dirty="0" smtClean="0">
                <a:latin typeface="Calibri" panose="020F0502020204030204" pitchFamily="34" charset="0"/>
                <a:cs typeface="Arial" pitchFamily="34" charset="0"/>
              </a:rPr>
              <a:t>the film industry. </a:t>
            </a:r>
          </a:p>
          <a:p>
            <a:pPr marL="268288" indent="-268288">
              <a:spcBef>
                <a:spcPts val="1200"/>
              </a:spcBef>
              <a:buFont typeface="Wingdings" panose="05000000000000000000" pitchFamily="2" charset="2"/>
              <a:buChar char="Ø"/>
              <a:defRPr/>
            </a:pPr>
            <a:r>
              <a:rPr lang="en-ZA" dirty="0" smtClean="0">
                <a:latin typeface="Calibri" panose="020F0502020204030204" pitchFamily="34" charset="0"/>
                <a:cs typeface="Arial" pitchFamily="34" charset="0"/>
              </a:rPr>
              <a:t>It is important to emphasise that the progress achieved to date has been </a:t>
            </a:r>
            <a:r>
              <a:rPr lang="en-ZA" dirty="0">
                <a:latin typeface="Calibri" panose="020F0502020204030204" pitchFamily="34" charset="0"/>
                <a:cs typeface="Arial" pitchFamily="34" charset="0"/>
              </a:rPr>
              <a:t>in the face of extremely unfavourable </a:t>
            </a:r>
            <a:r>
              <a:rPr lang="en-ZA" dirty="0" smtClean="0">
                <a:latin typeface="Calibri" panose="020F0502020204030204" pitchFamily="34" charset="0"/>
                <a:cs typeface="Arial" pitchFamily="34" charset="0"/>
              </a:rPr>
              <a:t>global </a:t>
            </a:r>
            <a:r>
              <a:rPr lang="en-ZA" dirty="0">
                <a:latin typeface="Calibri" panose="020F0502020204030204" pitchFamily="34" charset="0"/>
                <a:cs typeface="Arial" pitchFamily="34" charset="0"/>
              </a:rPr>
              <a:t>economic </a:t>
            </a:r>
            <a:r>
              <a:rPr lang="en-ZA" dirty="0" smtClean="0">
                <a:latin typeface="Calibri" panose="020F0502020204030204" pitchFamily="34" charset="0"/>
                <a:cs typeface="Arial" pitchFamily="34" charset="0"/>
              </a:rPr>
              <a:t>conditions and considerable domestic constraints. </a:t>
            </a:r>
          </a:p>
          <a:p>
            <a:pPr marL="265113" indent="0">
              <a:spcBef>
                <a:spcPts val="600"/>
              </a:spcBef>
              <a:buNone/>
              <a:defRPr/>
            </a:pPr>
            <a:r>
              <a:rPr lang="en-ZA" sz="2200" dirty="0" smtClean="0">
                <a:solidFill>
                  <a:srgbClr val="007434"/>
                </a:solidFill>
                <a:latin typeface="Calibri" panose="020F0502020204030204" pitchFamily="34" charset="0"/>
                <a:cs typeface="Arial" pitchFamily="34" charset="0"/>
              </a:rPr>
              <a:t> </a:t>
            </a:r>
            <a:endParaRPr lang="en-ZA" sz="2200" dirty="0">
              <a:solidFill>
                <a:srgbClr val="007434"/>
              </a:solidFill>
              <a:latin typeface="Calibri" panose="020F0502020204030204" pitchFamily="34" charset="0"/>
              <a:cs typeface="Arial" pitchFamily="34" charset="0"/>
            </a:endParaRPr>
          </a:p>
          <a:p>
            <a:pPr algn="just">
              <a:spcBef>
                <a:spcPts val="1200"/>
              </a:spcBef>
              <a:buFont typeface="Wingdings" charset="2"/>
              <a:buChar char="§"/>
            </a:pPr>
            <a:endParaRPr lang="en-ZA" dirty="0" smtClean="0">
              <a:latin typeface="Calibri" panose="020F0502020204030204" pitchFamily="34" charset="0"/>
              <a:cs typeface="Arial" pitchFamily="34" charset="0"/>
            </a:endParaRPr>
          </a:p>
          <a:p>
            <a:pPr>
              <a:spcBef>
                <a:spcPts val="1200"/>
              </a:spcBef>
            </a:pPr>
            <a:endParaRPr lang="en-ZA" dirty="0" smtClean="0">
              <a:latin typeface="Calibri" panose="020F0502020204030204" pitchFamily="34" charset="0"/>
              <a:cs typeface="Arial" pitchFamily="34" charset="0"/>
            </a:endParaRPr>
          </a:p>
          <a:p>
            <a:pPr>
              <a:spcBef>
                <a:spcPts val="1200"/>
              </a:spcBef>
            </a:pPr>
            <a:endParaRPr lang="en-ZA" dirty="0">
              <a:latin typeface="Calibri" panose="020F0502020204030204" pitchFamily="34" charset="0"/>
              <a:cs typeface="Arial" pitchFamily="34" charset="0"/>
            </a:endParaRPr>
          </a:p>
          <a:p>
            <a:pPr>
              <a:spcBef>
                <a:spcPts val="1200"/>
              </a:spcBef>
            </a:pPr>
            <a:endParaRPr lang="en-ZA" dirty="0">
              <a:latin typeface="Calibri" panose="020F0502020204030204" pitchFamily="34" charset="0"/>
              <a:cs typeface="Arial" pitchFamily="34" charset="0"/>
            </a:endParaRPr>
          </a:p>
          <a:p>
            <a:pPr>
              <a:spcBef>
                <a:spcPts val="1200"/>
              </a:spcBef>
            </a:pPr>
            <a:r>
              <a:rPr lang="en-US" dirty="0" smtClean="0">
                <a:latin typeface="Calibri" panose="020F0502020204030204" pitchFamily="34" charset="0"/>
                <a:cs typeface="Arial" pitchFamily="34" charset="0"/>
              </a:rPr>
              <a:t> </a:t>
            </a:r>
            <a:endParaRPr lang="en-US" dirty="0">
              <a:latin typeface="Calibri" panose="020F0502020204030204" pitchFamily="34" charset="0"/>
              <a:cs typeface="Arial" pitchFamily="34" charset="0"/>
            </a:endParaRPr>
          </a:p>
        </p:txBody>
      </p:sp>
      <p:pic>
        <p:nvPicPr>
          <p:cNvPr id="6" name="Picture 5"/>
          <p:cNvPicPr/>
          <p:nvPr/>
        </p:nvPicPr>
        <p:blipFill>
          <a:blip r:embed="rId2">
            <a:extLst>
              <a:ext uri="{28A0092B-C50C-407E-A947-70E740481C1C}">
                <a14:useLocalDpi xmlns:a14="http://schemas.microsoft.com/office/drawing/2010/main" xmlns="" val="0"/>
              </a:ext>
            </a:extLst>
          </a:blip>
          <a:stretch>
            <a:fillRect/>
          </a:stretch>
        </p:blipFill>
        <p:spPr>
          <a:xfrm>
            <a:off x="104648" y="5867400"/>
            <a:ext cx="2333752" cy="7406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Date Placeholder 1"/>
          <p:cNvSpPr>
            <a:spLocks noGrp="1"/>
          </p:cNvSpPr>
          <p:nvPr>
            <p:ph type="dt" sz="half" idx="10"/>
          </p:nvPr>
        </p:nvSpPr>
        <p:spPr>
          <a:xfrm>
            <a:off x="457200" y="18288"/>
            <a:ext cx="2895600" cy="329184"/>
          </a:xfrm>
        </p:spPr>
        <p:txBody>
          <a:bodyPr/>
          <a:lstStyle/>
          <a:p>
            <a:fld id="{25098857-5BA4-4343-88F1-F22209AF0BE3}" type="datetime3">
              <a:rPr lang="en-ZA" smtClean="0"/>
              <a:pPr/>
              <a:t>5 March 2015</a:t>
            </a:fld>
            <a:endParaRPr lang="en-US" dirty="0"/>
          </a:p>
        </p:txBody>
      </p:sp>
    </p:spTree>
    <p:extLst>
      <p:ext uri="{BB962C8B-B14F-4D97-AF65-F5344CB8AC3E}">
        <p14:creationId xmlns:p14="http://schemas.microsoft.com/office/powerpoint/2010/main" xmlns="" val="226976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a:prstGeom prst="roundRect">
            <a:avLst/>
          </a:prstGeom>
          <a:solidFill>
            <a:srgbClr val="92D050"/>
          </a:solidFill>
        </p:spPr>
        <p:txBody>
          <a:bodyPr vert="horz" lIns="91440" tIns="45720" rIns="91440" bIns="45720" rtlCol="0" anchor="ctr">
            <a:normAutofit/>
          </a:bodyPr>
          <a:lstStyle/>
          <a:p>
            <a:pPr algn="ctr"/>
            <a:r>
              <a:rPr lang="en-ZA" sz="2000" dirty="0">
                <a:solidFill>
                  <a:schemeClr val="tx2">
                    <a:lumMod val="75000"/>
                  </a:schemeClr>
                </a:solidFill>
                <a:effectLst>
                  <a:outerShdw blurRad="50800" dist="38100" dir="13500000" algn="br" rotWithShape="0">
                    <a:prstClr val="black">
                      <a:alpha val="40000"/>
                    </a:prstClr>
                  </a:outerShdw>
                </a:effectLst>
                <a:latin typeface="Arial Black" pitchFamily="34" charset="0"/>
              </a:rPr>
              <a:t>CONSTRAINTS &amp; THREATS</a:t>
            </a:r>
            <a:endParaRPr lang="en-GB" sz="2000" dirty="0">
              <a:solidFill>
                <a:schemeClr val="tx2">
                  <a:lumMod val="75000"/>
                </a:schemeClr>
              </a:solidFill>
              <a:effectLst>
                <a:outerShdw blurRad="50800" dist="38100" dir="13500000" algn="br" rotWithShape="0">
                  <a:prstClr val="black">
                    <a:alpha val="40000"/>
                  </a:prstClr>
                </a:outerShdw>
              </a:effectLst>
              <a:latin typeface="Arial Black" pitchFamily="34" charset="0"/>
            </a:endParaRPr>
          </a:p>
        </p:txBody>
      </p:sp>
      <p:sp>
        <p:nvSpPr>
          <p:cNvPr id="6" name="Slide Number Placeholder 5"/>
          <p:cNvSpPr>
            <a:spLocks noGrp="1"/>
          </p:cNvSpPr>
          <p:nvPr>
            <p:ph type="sldNum" sz="quarter" idx="12"/>
          </p:nvPr>
        </p:nvSpPr>
        <p:spPr/>
        <p:txBody>
          <a:bodyPr/>
          <a:lstStyle/>
          <a:p>
            <a:fld id="{3989381D-9470-4401-919B-EE98D4AA4014}" type="slidenum">
              <a:rPr lang="en-GB" smtClean="0"/>
              <a:pPr/>
              <a:t>28</a:t>
            </a:fld>
            <a:endParaRPr lang="en-GB" dirty="0"/>
          </a:p>
        </p:txBody>
      </p:sp>
      <p:sp>
        <p:nvSpPr>
          <p:cNvPr id="4" name="Freeform 3"/>
          <p:cNvSpPr/>
          <p:nvPr/>
        </p:nvSpPr>
        <p:spPr>
          <a:xfrm>
            <a:off x="457460" y="2132185"/>
            <a:ext cx="1931214" cy="532752"/>
          </a:xfrm>
          <a:custGeom>
            <a:avLst/>
            <a:gdLst>
              <a:gd name="connsiteX0" fmla="*/ 0 w 1931214"/>
              <a:gd name="connsiteY0" fmla="*/ 0 h 532752"/>
              <a:gd name="connsiteX1" fmla="*/ 1931214 w 1931214"/>
              <a:gd name="connsiteY1" fmla="*/ 0 h 532752"/>
              <a:gd name="connsiteX2" fmla="*/ 1931214 w 1931214"/>
              <a:gd name="connsiteY2" fmla="*/ 532752 h 532752"/>
              <a:gd name="connsiteX3" fmla="*/ 0 w 1931214"/>
              <a:gd name="connsiteY3" fmla="*/ 532752 h 532752"/>
              <a:gd name="connsiteX4" fmla="*/ 0 w 1931214"/>
              <a:gd name="connsiteY4" fmla="*/ 0 h 532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214" h="532752">
                <a:moveTo>
                  <a:pt x="0" y="0"/>
                </a:moveTo>
                <a:lnTo>
                  <a:pt x="1931214" y="0"/>
                </a:lnTo>
                <a:lnTo>
                  <a:pt x="1931214" y="532752"/>
                </a:lnTo>
                <a:lnTo>
                  <a:pt x="0" y="532752"/>
                </a:lnTo>
                <a:lnTo>
                  <a:pt x="0" y="0"/>
                </a:lnTo>
                <a:close/>
              </a:path>
            </a:pathLst>
          </a:cu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en-ZA" sz="1800" kern="1200" dirty="0" smtClean="0">
                <a:solidFill>
                  <a:schemeClr val="tx1"/>
                </a:solidFill>
                <a:latin typeface="Arial Black" pitchFamily="34" charset="0"/>
              </a:rPr>
              <a:t>Constraints</a:t>
            </a:r>
            <a:endParaRPr lang="en-GB" sz="1800" kern="1200" dirty="0">
              <a:solidFill>
                <a:schemeClr val="tx1"/>
              </a:solidFill>
              <a:latin typeface="Arial Black" pitchFamily="34" charset="0"/>
            </a:endParaRPr>
          </a:p>
        </p:txBody>
      </p:sp>
      <p:sp>
        <p:nvSpPr>
          <p:cNvPr id="10" name="Left Brace 9"/>
          <p:cNvSpPr/>
          <p:nvPr/>
        </p:nvSpPr>
        <p:spPr>
          <a:xfrm>
            <a:off x="2388674" y="1728528"/>
            <a:ext cx="297790" cy="1340065"/>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2805581" y="991614"/>
            <a:ext cx="5796607" cy="2813893"/>
          </a:xfrm>
          <a:custGeom>
            <a:avLst/>
            <a:gdLst>
              <a:gd name="connsiteX0" fmla="*/ 0 w 5796607"/>
              <a:gd name="connsiteY0" fmla="*/ 0 h 2813893"/>
              <a:gd name="connsiteX1" fmla="*/ 5796607 w 5796607"/>
              <a:gd name="connsiteY1" fmla="*/ 0 h 2813893"/>
              <a:gd name="connsiteX2" fmla="*/ 5796607 w 5796607"/>
              <a:gd name="connsiteY2" fmla="*/ 2813893 h 2813893"/>
              <a:gd name="connsiteX3" fmla="*/ 0 w 5796607"/>
              <a:gd name="connsiteY3" fmla="*/ 2813893 h 2813893"/>
              <a:gd name="connsiteX4" fmla="*/ 0 w 5796607"/>
              <a:gd name="connsiteY4" fmla="*/ 0 h 2813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6607" h="2813893">
                <a:moveTo>
                  <a:pt x="0" y="0"/>
                </a:moveTo>
                <a:lnTo>
                  <a:pt x="5796607" y="0"/>
                </a:lnTo>
                <a:lnTo>
                  <a:pt x="5796607" y="2813893"/>
                </a:lnTo>
                <a:lnTo>
                  <a:pt x="0" y="2813893"/>
                </a:lnTo>
                <a:lnTo>
                  <a:pt x="0" y="0"/>
                </a:lnTo>
                <a:close/>
              </a:path>
            </a:pathLst>
          </a:cu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114300" lvl="1" indent="-114300" algn="l" defTabSz="622300">
              <a:lnSpc>
                <a:spcPct val="100000"/>
              </a:lnSpc>
              <a:spcBef>
                <a:spcPct val="0"/>
              </a:spcBef>
              <a:spcAft>
                <a:spcPts val="600"/>
              </a:spcAft>
              <a:buChar char="••"/>
            </a:pPr>
            <a:r>
              <a:rPr lang="en-US" sz="1400" kern="1200" dirty="0" smtClean="0">
                <a:solidFill>
                  <a:schemeClr val="tx1"/>
                </a:solidFill>
                <a:latin typeface="Calibri" panose="020F0502020204030204" pitchFamily="34" charset="0"/>
              </a:rPr>
              <a:t>Protracted recession and decreased demand for SA exports in our traditional export markets in the US and Euro Zone. Difficulties associated with changing our export paradigm.</a:t>
            </a:r>
            <a:endParaRPr lang="en-GB" sz="1400" kern="1200" dirty="0">
              <a:solidFill>
                <a:schemeClr val="tx1"/>
              </a:solidFill>
              <a:latin typeface="Calibri" panose="020F0502020204030204" pitchFamily="34" charset="0"/>
              <a:ea typeface="Segoe UI" pitchFamily="34" charset="0"/>
              <a:cs typeface="Segoe UI" pitchFamily="34" charset="0"/>
            </a:endParaRPr>
          </a:p>
          <a:p>
            <a:pPr marL="114300" lvl="1" indent="-114300" algn="l" defTabSz="622300">
              <a:lnSpc>
                <a:spcPct val="100000"/>
              </a:lnSpc>
              <a:spcBef>
                <a:spcPct val="0"/>
              </a:spcBef>
              <a:spcAft>
                <a:spcPts val="300"/>
              </a:spcAft>
              <a:buChar char="••"/>
            </a:pPr>
            <a:r>
              <a:rPr lang="en-US" sz="1400" kern="1200" dirty="0" smtClean="0">
                <a:solidFill>
                  <a:schemeClr val="tx1"/>
                </a:solidFill>
                <a:latin typeface="Calibri" panose="020F0502020204030204" pitchFamily="34" charset="0"/>
              </a:rPr>
              <a:t>Weakened domestic demand as the credit-fueled boom of 2005-2007 continues to prove unsustainable.</a:t>
            </a:r>
            <a:endParaRPr lang="en-GB" sz="1400" kern="1200" dirty="0">
              <a:solidFill>
                <a:schemeClr val="tx1"/>
              </a:solidFill>
              <a:latin typeface="Calibri" panose="020F0502020204030204" pitchFamily="34" charset="0"/>
              <a:ea typeface="Segoe UI" pitchFamily="34" charset="0"/>
              <a:cs typeface="Segoe UI" pitchFamily="34" charset="0"/>
            </a:endParaRPr>
          </a:p>
          <a:p>
            <a:pPr marL="114300" lvl="1" indent="-114300" algn="l" defTabSz="622300">
              <a:lnSpc>
                <a:spcPct val="100000"/>
              </a:lnSpc>
              <a:spcBef>
                <a:spcPct val="0"/>
              </a:spcBef>
              <a:spcAft>
                <a:spcPts val="300"/>
              </a:spcAft>
              <a:buChar char="••"/>
            </a:pPr>
            <a:r>
              <a:rPr lang="en-GB" sz="1400" kern="1200" dirty="0" smtClean="0">
                <a:solidFill>
                  <a:schemeClr val="tx1"/>
                </a:solidFill>
                <a:latin typeface="Calibri" panose="020F0502020204030204" pitchFamily="34" charset="0"/>
              </a:rPr>
              <a:t>Financial market failure and lack of investment in productive sector: requiring a much more strategically focussed set of investment instruments and incentives across all DFIs and departments.</a:t>
            </a:r>
            <a:endParaRPr lang="en-GB" sz="1400" kern="1200" dirty="0">
              <a:solidFill>
                <a:schemeClr val="tx1"/>
              </a:solidFill>
              <a:latin typeface="Calibri" panose="020F0502020204030204" pitchFamily="34" charset="0"/>
              <a:ea typeface="Segoe UI" pitchFamily="34" charset="0"/>
              <a:cs typeface="Segoe UI" pitchFamily="34" charset="0"/>
            </a:endParaRPr>
          </a:p>
          <a:p>
            <a:pPr marL="114300" lvl="1" indent="-114300" algn="l" defTabSz="622300">
              <a:lnSpc>
                <a:spcPct val="100000"/>
              </a:lnSpc>
              <a:spcBef>
                <a:spcPct val="0"/>
              </a:spcBef>
              <a:spcAft>
                <a:spcPts val="300"/>
              </a:spcAft>
              <a:buChar char="••"/>
            </a:pPr>
            <a:r>
              <a:rPr lang="en-GB" sz="1400" kern="1200" dirty="0" smtClean="0">
                <a:solidFill>
                  <a:schemeClr val="tx1"/>
                </a:solidFill>
                <a:latin typeface="Calibri" panose="020F0502020204030204" pitchFamily="34" charset="0"/>
              </a:rPr>
              <a:t>Monopolistic pricing of privately owned key intermediate inputs into the manufacturing sector – especially steel and plastics.</a:t>
            </a:r>
            <a:endParaRPr lang="en-GB" sz="1400" kern="1200" dirty="0">
              <a:solidFill>
                <a:schemeClr val="tx1"/>
              </a:solidFill>
              <a:latin typeface="Calibri" panose="020F0502020204030204" pitchFamily="34" charset="0"/>
              <a:ea typeface="Segoe UI" pitchFamily="34" charset="0"/>
              <a:cs typeface="Segoe UI" pitchFamily="34" charset="0"/>
            </a:endParaRPr>
          </a:p>
          <a:p>
            <a:pPr marL="114300" lvl="1" indent="-114300" algn="l" defTabSz="622300">
              <a:lnSpc>
                <a:spcPct val="100000"/>
              </a:lnSpc>
              <a:spcBef>
                <a:spcPct val="0"/>
              </a:spcBef>
              <a:spcAft>
                <a:spcPts val="0"/>
              </a:spcAft>
              <a:buChar char="••"/>
            </a:pPr>
            <a:r>
              <a:rPr lang="en-US" sz="1400" kern="1200" dirty="0" smtClean="0">
                <a:solidFill>
                  <a:schemeClr val="tx1"/>
                </a:solidFill>
                <a:latin typeface="Calibri" panose="020F0502020204030204" pitchFamily="34" charset="0"/>
              </a:rPr>
              <a:t>Continuing currency volatility.</a:t>
            </a:r>
            <a:endParaRPr lang="en-GB" sz="1400" kern="1200" dirty="0">
              <a:solidFill>
                <a:schemeClr val="tx1"/>
              </a:solidFill>
              <a:latin typeface="Calibri" panose="020F0502020204030204" pitchFamily="34" charset="0"/>
              <a:ea typeface="Segoe UI" pitchFamily="34" charset="0"/>
              <a:cs typeface="Segoe UI" pitchFamily="34" charset="0"/>
            </a:endParaRPr>
          </a:p>
        </p:txBody>
      </p:sp>
      <p:sp>
        <p:nvSpPr>
          <p:cNvPr id="12" name="Freeform 11"/>
          <p:cNvSpPr/>
          <p:nvPr/>
        </p:nvSpPr>
        <p:spPr>
          <a:xfrm>
            <a:off x="457460" y="5099255"/>
            <a:ext cx="1951868" cy="537169"/>
          </a:xfrm>
          <a:custGeom>
            <a:avLst/>
            <a:gdLst>
              <a:gd name="connsiteX0" fmla="*/ 0 w 1951868"/>
              <a:gd name="connsiteY0" fmla="*/ 0 h 537169"/>
              <a:gd name="connsiteX1" fmla="*/ 1951868 w 1951868"/>
              <a:gd name="connsiteY1" fmla="*/ 0 h 537169"/>
              <a:gd name="connsiteX2" fmla="*/ 1951868 w 1951868"/>
              <a:gd name="connsiteY2" fmla="*/ 537169 h 537169"/>
              <a:gd name="connsiteX3" fmla="*/ 0 w 1951868"/>
              <a:gd name="connsiteY3" fmla="*/ 537169 h 537169"/>
              <a:gd name="connsiteX4" fmla="*/ 0 w 1951868"/>
              <a:gd name="connsiteY4" fmla="*/ 0 h 5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868" h="537169">
                <a:moveTo>
                  <a:pt x="0" y="0"/>
                </a:moveTo>
                <a:lnTo>
                  <a:pt x="1951868" y="0"/>
                </a:lnTo>
                <a:lnTo>
                  <a:pt x="1951868" y="537169"/>
                </a:lnTo>
                <a:lnTo>
                  <a:pt x="0" y="537169"/>
                </a:lnTo>
                <a:lnTo>
                  <a:pt x="0" y="0"/>
                </a:lnTo>
                <a:close/>
              </a:path>
            </a:pathLst>
          </a:custGeom>
          <a:solidFill>
            <a:srgbClr val="FF7D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50800" rIns="142240" bIns="50800" numCol="1" spcCol="1270" anchor="ctr" anchorCtr="0">
            <a:noAutofit/>
          </a:bodyPr>
          <a:lstStyle/>
          <a:p>
            <a:pPr lvl="0" algn="ctr" defTabSz="889000">
              <a:lnSpc>
                <a:spcPct val="90000"/>
              </a:lnSpc>
              <a:spcBef>
                <a:spcPct val="0"/>
              </a:spcBef>
              <a:spcAft>
                <a:spcPct val="35000"/>
              </a:spcAft>
            </a:pPr>
            <a:r>
              <a:rPr lang="en-ZA" sz="2000" kern="1200" dirty="0" smtClean="0">
                <a:solidFill>
                  <a:schemeClr val="tx1"/>
                </a:solidFill>
                <a:latin typeface="Arial Black" pitchFamily="34" charset="0"/>
              </a:rPr>
              <a:t>Threats</a:t>
            </a:r>
            <a:endParaRPr lang="en-GB" sz="2000" kern="1200" dirty="0">
              <a:solidFill>
                <a:schemeClr val="tx1"/>
              </a:solidFill>
              <a:latin typeface="Arial Black" pitchFamily="34" charset="0"/>
            </a:endParaRPr>
          </a:p>
        </p:txBody>
      </p:sp>
      <p:sp>
        <p:nvSpPr>
          <p:cNvPr id="13" name="Left Brace 12"/>
          <p:cNvSpPr/>
          <p:nvPr/>
        </p:nvSpPr>
        <p:spPr>
          <a:xfrm>
            <a:off x="2409329" y="4678907"/>
            <a:ext cx="300975" cy="1377889"/>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2826178" y="3815506"/>
            <a:ext cx="5779644" cy="2813893"/>
          </a:xfrm>
          <a:custGeom>
            <a:avLst/>
            <a:gdLst>
              <a:gd name="connsiteX0" fmla="*/ 0 w 5779644"/>
              <a:gd name="connsiteY0" fmla="*/ 0 h 2813893"/>
              <a:gd name="connsiteX1" fmla="*/ 5779644 w 5779644"/>
              <a:gd name="connsiteY1" fmla="*/ 0 h 2813893"/>
              <a:gd name="connsiteX2" fmla="*/ 5779644 w 5779644"/>
              <a:gd name="connsiteY2" fmla="*/ 2813893 h 2813893"/>
              <a:gd name="connsiteX3" fmla="*/ 0 w 5779644"/>
              <a:gd name="connsiteY3" fmla="*/ 2813893 h 2813893"/>
              <a:gd name="connsiteX4" fmla="*/ 0 w 5779644"/>
              <a:gd name="connsiteY4" fmla="*/ 0 h 2813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644" h="2813893">
                <a:moveTo>
                  <a:pt x="0" y="0"/>
                </a:moveTo>
                <a:lnTo>
                  <a:pt x="5779644" y="0"/>
                </a:lnTo>
                <a:lnTo>
                  <a:pt x="5779644" y="2813893"/>
                </a:lnTo>
                <a:lnTo>
                  <a:pt x="0" y="2813893"/>
                </a:lnTo>
                <a:lnTo>
                  <a:pt x="0" y="0"/>
                </a:lnTo>
                <a:close/>
              </a:path>
            </a:pathLst>
          </a:custGeom>
          <a:solidFill>
            <a:srgbClr val="FF7D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114300" lvl="1" indent="-114300" algn="l" defTabSz="622300">
              <a:lnSpc>
                <a:spcPct val="100000"/>
              </a:lnSpc>
              <a:spcBef>
                <a:spcPct val="0"/>
              </a:spcBef>
              <a:spcAft>
                <a:spcPts val="600"/>
              </a:spcAft>
              <a:buChar char="••"/>
            </a:pPr>
            <a:r>
              <a:rPr lang="en-GB" sz="1400" kern="1200" dirty="0" smtClean="0">
                <a:solidFill>
                  <a:schemeClr val="tx1"/>
                </a:solidFill>
                <a:latin typeface="Calibri" panose="020F0502020204030204" pitchFamily="34" charset="0"/>
              </a:rPr>
              <a:t>Electricity supply </a:t>
            </a:r>
            <a:r>
              <a:rPr lang="en-GB" sz="1400" dirty="0" smtClean="0">
                <a:solidFill>
                  <a:schemeClr val="tx1"/>
                </a:solidFill>
                <a:latin typeface="Calibri" panose="020F0502020204030204" pitchFamily="34" charset="0"/>
              </a:rPr>
              <a:t>problems</a:t>
            </a:r>
            <a:r>
              <a:rPr lang="en-GB" sz="1400" kern="1200" dirty="0" smtClean="0">
                <a:solidFill>
                  <a:schemeClr val="tx1"/>
                </a:solidFill>
                <a:latin typeface="Calibri" panose="020F0502020204030204" pitchFamily="34" charset="0"/>
              </a:rPr>
              <a:t> and sharply escalating and ‘bunched up’ administered prices - most notably double digit electricity municipal price increases. </a:t>
            </a:r>
            <a:endParaRPr lang="en-GB" sz="1400" kern="1200" dirty="0">
              <a:solidFill>
                <a:schemeClr val="tx1"/>
              </a:solidFill>
              <a:latin typeface="Calibri" panose="020F0502020204030204" pitchFamily="34" charset="0"/>
              <a:ea typeface="Segoe UI" pitchFamily="34" charset="0"/>
              <a:cs typeface="Segoe UI" pitchFamily="34" charset="0"/>
            </a:endParaRPr>
          </a:p>
          <a:p>
            <a:pPr marL="114300" lvl="1" indent="-114300" algn="l" defTabSz="622300">
              <a:lnSpc>
                <a:spcPct val="100000"/>
              </a:lnSpc>
              <a:spcBef>
                <a:spcPct val="0"/>
              </a:spcBef>
              <a:spcAft>
                <a:spcPts val="300"/>
              </a:spcAft>
              <a:buChar char="••"/>
            </a:pPr>
            <a:r>
              <a:rPr lang="en-US" sz="1400" kern="1200" dirty="0" smtClean="0">
                <a:solidFill>
                  <a:schemeClr val="tx1"/>
                </a:solidFill>
                <a:latin typeface="Calibri" panose="020F0502020204030204" pitchFamily="34" charset="0"/>
              </a:rPr>
              <a:t>Weaknesses in intra-governmental coordination.</a:t>
            </a:r>
            <a:endParaRPr lang="en-GB" sz="1400" kern="1200" dirty="0">
              <a:solidFill>
                <a:schemeClr val="tx1"/>
              </a:solidFill>
              <a:latin typeface="Calibri" panose="020F0502020204030204" pitchFamily="34" charset="0"/>
              <a:ea typeface="Segoe UI" pitchFamily="34" charset="0"/>
              <a:cs typeface="Segoe UI" pitchFamily="34" charset="0"/>
            </a:endParaRPr>
          </a:p>
          <a:p>
            <a:pPr marL="114300" lvl="1" indent="-114300" algn="l" defTabSz="622300">
              <a:lnSpc>
                <a:spcPct val="100000"/>
              </a:lnSpc>
              <a:spcBef>
                <a:spcPct val="0"/>
              </a:spcBef>
              <a:spcAft>
                <a:spcPts val="300"/>
              </a:spcAft>
              <a:buChar char="••"/>
            </a:pPr>
            <a:r>
              <a:rPr lang="en-ZA" sz="1400" kern="1200" dirty="0" smtClean="0">
                <a:solidFill>
                  <a:schemeClr val="tx1"/>
                </a:solidFill>
                <a:latin typeface="Calibri" panose="020F0502020204030204" pitchFamily="34" charset="0"/>
              </a:rPr>
              <a:t>Regulatory ‘red-tape’ burden across government  </a:t>
            </a:r>
            <a:endParaRPr lang="en-GB" sz="1400" kern="1200" dirty="0">
              <a:solidFill>
                <a:schemeClr val="tx1"/>
              </a:solidFill>
              <a:latin typeface="Calibri" panose="020F0502020204030204" pitchFamily="34" charset="0"/>
              <a:ea typeface="Segoe UI" pitchFamily="34" charset="0"/>
              <a:cs typeface="Segoe UI" pitchFamily="34" charset="0"/>
            </a:endParaRPr>
          </a:p>
          <a:p>
            <a:pPr marL="114300" lvl="1" indent="-114300" algn="l" defTabSz="622300">
              <a:lnSpc>
                <a:spcPct val="100000"/>
              </a:lnSpc>
              <a:spcBef>
                <a:spcPct val="0"/>
              </a:spcBef>
              <a:spcAft>
                <a:spcPts val="300"/>
              </a:spcAft>
              <a:buChar char="••"/>
            </a:pPr>
            <a:r>
              <a:rPr lang="en-GB" sz="1400" kern="1200" dirty="0" smtClean="0">
                <a:solidFill>
                  <a:schemeClr val="tx1"/>
                </a:solidFill>
                <a:latin typeface="Calibri" panose="020F0502020204030204" pitchFamily="34" charset="0"/>
              </a:rPr>
              <a:t>Continuing high port charges  and freight and logistics inefficiencies for export of value-added goods.</a:t>
            </a:r>
            <a:endParaRPr lang="en-US" sz="1400" kern="1200" dirty="0" smtClean="0">
              <a:solidFill>
                <a:schemeClr val="tx1"/>
              </a:solidFill>
              <a:latin typeface="Calibri" panose="020F0502020204030204" pitchFamily="34" charset="0"/>
            </a:endParaRPr>
          </a:p>
          <a:p>
            <a:pPr marL="114300" lvl="1" indent="-114300" algn="l" defTabSz="622300">
              <a:lnSpc>
                <a:spcPct val="100000"/>
              </a:lnSpc>
              <a:spcBef>
                <a:spcPct val="0"/>
              </a:spcBef>
              <a:spcAft>
                <a:spcPts val="300"/>
              </a:spcAft>
              <a:buChar char="••"/>
            </a:pPr>
            <a:r>
              <a:rPr lang="en-GB" sz="1400" kern="1200" dirty="0" smtClean="0">
                <a:solidFill>
                  <a:schemeClr val="tx1"/>
                </a:solidFill>
                <a:latin typeface="Calibri" panose="020F0502020204030204" pitchFamily="34" charset="0"/>
              </a:rPr>
              <a:t>Continuing skills deficits and mismatches across the economy – an especially critical problem for the new growth sectors.</a:t>
            </a:r>
            <a:endParaRPr lang="en-US" sz="1400" kern="1200" dirty="0" smtClean="0">
              <a:solidFill>
                <a:schemeClr val="tx1"/>
              </a:solidFill>
              <a:latin typeface="Calibri" panose="020F0502020204030204" pitchFamily="34" charset="0"/>
            </a:endParaRPr>
          </a:p>
          <a:p>
            <a:pPr marL="114300" lvl="1" indent="-114300" algn="l" defTabSz="622300">
              <a:lnSpc>
                <a:spcPct val="100000"/>
              </a:lnSpc>
              <a:spcBef>
                <a:spcPct val="0"/>
              </a:spcBef>
              <a:spcAft>
                <a:spcPts val="300"/>
              </a:spcAft>
              <a:buChar char="••"/>
            </a:pPr>
            <a:r>
              <a:rPr lang="en-US" sz="1400" dirty="0">
                <a:solidFill>
                  <a:schemeClr val="tx1"/>
                </a:solidFill>
                <a:latin typeface="Calibri" panose="020F0502020204030204" pitchFamily="34" charset="0"/>
              </a:rPr>
              <a:t>L</a:t>
            </a:r>
            <a:r>
              <a:rPr lang="en-US" sz="1400" kern="1200" dirty="0" smtClean="0">
                <a:solidFill>
                  <a:schemeClr val="tx1"/>
                </a:solidFill>
                <a:latin typeface="Calibri" panose="020F0502020204030204" pitchFamily="34" charset="0"/>
              </a:rPr>
              <a:t>abour relations volatility.</a:t>
            </a:r>
          </a:p>
        </p:txBody>
      </p:sp>
      <p:pic>
        <p:nvPicPr>
          <p:cNvPr id="7" name="Picture 6"/>
          <p:cNvPicPr/>
          <p:nvPr/>
        </p:nvPicPr>
        <p:blipFill>
          <a:blip r:embed="rId4">
            <a:extLst>
              <a:ext uri="{28A0092B-C50C-407E-A947-70E740481C1C}">
                <a14:useLocalDpi xmlns:a14="http://schemas.microsoft.com/office/drawing/2010/main" xmlns="" val="0"/>
              </a:ext>
            </a:extLst>
          </a:blip>
          <a:stretch>
            <a:fillRect/>
          </a:stretch>
        </p:blipFill>
        <p:spPr>
          <a:xfrm>
            <a:off x="21336" y="6248400"/>
            <a:ext cx="1876552" cy="5120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Date Placeholder 1"/>
          <p:cNvSpPr>
            <a:spLocks noGrp="1"/>
          </p:cNvSpPr>
          <p:nvPr>
            <p:ph type="dt" sz="half" idx="10"/>
          </p:nvPr>
        </p:nvSpPr>
        <p:spPr/>
        <p:txBody>
          <a:bodyPr/>
          <a:lstStyle/>
          <a:p>
            <a:fld id="{25098857-5BA4-4343-88F1-F22209AF0BE3}" type="datetime3">
              <a:rPr lang="en-ZA" smtClean="0"/>
              <a:pPr/>
              <a:t>5 March 2015</a:t>
            </a:fld>
            <a:endParaRPr lang="en-US" dirty="0"/>
          </a:p>
        </p:txBody>
      </p:sp>
    </p:spTree>
    <p:extLst>
      <p:ext uri="{BB962C8B-B14F-4D97-AF65-F5344CB8AC3E}">
        <p14:creationId xmlns:p14="http://schemas.microsoft.com/office/powerpoint/2010/main" xmlns="" val="10243853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2BFBC61A-8F9F-4492-89A8-429FAD01AC6D}" type="slidenum">
              <a:rPr lang="en-GB" smtClean="0"/>
              <a:pPr algn="r"/>
              <a:t>29</a:t>
            </a:fld>
            <a:endParaRPr lang="en-GB" dirty="0"/>
          </a:p>
        </p:txBody>
      </p:sp>
      <p:sp>
        <p:nvSpPr>
          <p:cNvPr id="5" name="Rectangle 4"/>
          <p:cNvSpPr/>
          <p:nvPr/>
        </p:nvSpPr>
        <p:spPr>
          <a:xfrm>
            <a:off x="1491926" y="757535"/>
            <a:ext cx="6160148" cy="461665"/>
          </a:xfrm>
          <a:prstGeom prst="rect">
            <a:avLst/>
          </a:prstGeom>
          <a:noFill/>
        </p:spPr>
        <p:txBody>
          <a:bodyPr wrap="none" rtlCol="0">
            <a:spAutoFit/>
          </a:bodyPr>
          <a:lstStyle/>
          <a:p>
            <a:r>
              <a:rPr lang="en-ZA" sz="2400" dirty="0" smtClean="0">
                <a:solidFill>
                  <a:srgbClr val="007434"/>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rPr>
              <a:t>IPAP </a:t>
            </a:r>
            <a:r>
              <a:rPr lang="en-ZA" sz="2400" dirty="0" smtClean="0">
                <a:solidFill>
                  <a:srgbClr val="FF9933"/>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rPr>
              <a:t>TRANSVERSAL</a:t>
            </a:r>
            <a:r>
              <a:rPr lang="en-ZA" sz="2400" dirty="0" smtClean="0">
                <a:solidFill>
                  <a:srgbClr val="007434"/>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rPr>
              <a:t> </a:t>
            </a:r>
            <a:r>
              <a:rPr lang="en-ZA" sz="2400" dirty="0" smtClean="0">
                <a:solidFill>
                  <a:srgbClr val="FF9933"/>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rPr>
              <a:t>FOCUS AREAS</a:t>
            </a:r>
            <a:endParaRPr lang="en-GB" sz="2400" dirty="0">
              <a:solidFill>
                <a:srgbClr val="FF9933"/>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endParaRPr>
          </a:p>
        </p:txBody>
      </p:sp>
      <p:pic>
        <p:nvPicPr>
          <p:cNvPr id="24" name="Picture 23"/>
          <p:cNvPicPr/>
          <p:nvPr/>
        </p:nvPicPr>
        <p:blipFill>
          <a:blip r:embed="rId2">
            <a:extLst>
              <a:ext uri="{28A0092B-C50C-407E-A947-70E740481C1C}">
                <a14:useLocalDpi xmlns:a14="http://schemas.microsoft.com/office/drawing/2010/main" xmlns="" val="0"/>
              </a:ext>
            </a:extLst>
          </a:blip>
          <a:stretch>
            <a:fillRect/>
          </a:stretch>
        </p:blipFill>
        <p:spPr>
          <a:xfrm>
            <a:off x="187787" y="6202878"/>
            <a:ext cx="1876552" cy="5120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219200"/>
            <a:ext cx="9144000" cy="4495800"/>
          </a:xfrm>
          <a:prstGeom prst="rect">
            <a:avLst/>
          </a:prstGeom>
        </p:spPr>
      </p:pic>
      <p:sp>
        <p:nvSpPr>
          <p:cNvPr id="8" name="Footer Placeholder 2"/>
          <p:cNvSpPr>
            <a:spLocks noGrp="1"/>
          </p:cNvSpPr>
          <p:nvPr>
            <p:ph type="ftr" sz="quarter" idx="11"/>
          </p:nvPr>
        </p:nvSpPr>
        <p:spPr>
          <a:xfrm>
            <a:off x="2743200" y="51816"/>
            <a:ext cx="4114800" cy="329184"/>
          </a:xfrm>
        </p:spPr>
        <p:txBody>
          <a:bodyPr/>
          <a:lstStyle/>
          <a:p>
            <a:endParaRPr lang="en-US" dirty="0"/>
          </a:p>
        </p:txBody>
      </p:sp>
      <p:sp>
        <p:nvSpPr>
          <p:cNvPr id="9" name="Date Placeholder 1"/>
          <p:cNvSpPr>
            <a:spLocks noGrp="1"/>
          </p:cNvSpPr>
          <p:nvPr>
            <p:ph type="dt" sz="half" idx="10"/>
          </p:nvPr>
        </p:nvSpPr>
        <p:spPr>
          <a:xfrm>
            <a:off x="457200" y="18288"/>
            <a:ext cx="2895600" cy="329184"/>
          </a:xfrm>
        </p:spPr>
        <p:txBody>
          <a:bodyPr/>
          <a:lstStyle/>
          <a:p>
            <a:endParaRPr lang="en-US" dirty="0"/>
          </a:p>
        </p:txBody>
      </p:sp>
    </p:spTree>
    <p:extLst>
      <p:ext uri="{BB962C8B-B14F-4D97-AF65-F5344CB8AC3E}">
        <p14:creationId xmlns:p14="http://schemas.microsoft.com/office/powerpoint/2010/main" xmlns="" val="201930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080120"/>
          </a:xfrm>
        </p:spPr>
        <p:txBody>
          <a:bodyPr/>
          <a:lstStyle/>
          <a:p>
            <a:r>
              <a:rPr lang="en-ZA" sz="3600" dirty="0" smtClean="0">
                <a:latin typeface="Arial" panose="020B0604020202020204" pitchFamily="34" charset="0"/>
                <a:cs typeface="Arial" panose="020B0604020202020204" pitchFamily="34" charset="0"/>
              </a:rPr>
              <a:t>			Contents</a:t>
            </a:r>
            <a:endParaRPr lang="en-ZA"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3B67A75D-27A2-4AF9-9293-4AA68C30F09F}" type="slidenum">
              <a:rPr lang="en-US" smtClean="0"/>
              <a:pPr>
                <a:defRPr/>
              </a:pPr>
              <a:t>3</a:t>
            </a:fld>
            <a:endParaRPr lang="en-US"/>
          </a:p>
        </p:txBody>
      </p:sp>
      <p:sp>
        <p:nvSpPr>
          <p:cNvPr id="6" name="Content Placeholder 2"/>
          <p:cNvSpPr>
            <a:spLocks noGrp="1"/>
          </p:cNvSpPr>
          <p:nvPr>
            <p:ph idx="1"/>
          </p:nvPr>
        </p:nvSpPr>
        <p:spPr>
          <a:xfrm>
            <a:off x="304800" y="1143000"/>
            <a:ext cx="8229600" cy="5334000"/>
          </a:xfrm>
        </p:spPr>
        <p:txBody>
          <a:bodyPr>
            <a:noAutofit/>
          </a:bodyPr>
          <a:lstStyle/>
          <a:p>
            <a:pPr lvl="2">
              <a:lnSpc>
                <a:spcPct val="120000"/>
              </a:lnSpc>
              <a:spcBef>
                <a:spcPts val="1200"/>
              </a:spcBef>
            </a:pPr>
            <a:endParaRPr lang="en-ZA" sz="2800" dirty="0" smtClean="0">
              <a:latin typeface="Arial" panose="020B0604020202020204" pitchFamily="34" charset="0"/>
              <a:cs typeface="Arial" panose="020B0604020202020204" pitchFamily="34" charset="0"/>
            </a:endParaRPr>
          </a:p>
          <a:p>
            <a:pPr lvl="2">
              <a:lnSpc>
                <a:spcPct val="120000"/>
              </a:lnSpc>
              <a:spcBef>
                <a:spcPts val="1200"/>
              </a:spcBef>
            </a:pPr>
            <a:r>
              <a:rPr lang="en-ZA" sz="2800" dirty="0" smtClean="0">
                <a:latin typeface="Arial" panose="020B0604020202020204" pitchFamily="34" charset="0"/>
                <a:cs typeface="Arial" panose="020B0604020202020204" pitchFamily="34" charset="0"/>
              </a:rPr>
              <a:t>Some context and background </a:t>
            </a:r>
            <a:endParaRPr lang="en-ZA" sz="2800" dirty="0">
              <a:latin typeface="Arial" panose="020B0604020202020204" pitchFamily="34" charset="0"/>
              <a:cs typeface="Arial" panose="020B0604020202020204" pitchFamily="34" charset="0"/>
            </a:endParaRPr>
          </a:p>
          <a:p>
            <a:pPr lvl="2">
              <a:lnSpc>
                <a:spcPct val="120000"/>
              </a:lnSpc>
              <a:spcBef>
                <a:spcPts val="1200"/>
              </a:spcBef>
            </a:pPr>
            <a:r>
              <a:rPr lang="en-ZA" sz="2800" dirty="0" smtClean="0">
                <a:latin typeface="Arial" panose="020B0604020202020204" pitchFamily="34" charset="0"/>
                <a:cs typeface="Arial" panose="020B0604020202020204" pitchFamily="34" charset="0"/>
              </a:rPr>
              <a:t>The Industrial Policy Action Plan.</a:t>
            </a:r>
          </a:p>
          <a:p>
            <a:pPr lvl="2">
              <a:lnSpc>
                <a:spcPct val="120000"/>
              </a:lnSpc>
              <a:spcBef>
                <a:spcPts val="1200"/>
              </a:spcBef>
            </a:pPr>
            <a:r>
              <a:rPr lang="en-ZA" sz="2800" dirty="0" smtClean="0">
                <a:latin typeface="Arial" panose="020B0604020202020204" pitchFamily="34" charset="0"/>
                <a:cs typeface="Arial" panose="020B0604020202020204" pitchFamily="34" charset="0"/>
              </a:rPr>
              <a:t>Constraints and opportunities</a:t>
            </a:r>
            <a:endParaRPr lang="en-ZA" sz="2800" b="1" dirty="0">
              <a:latin typeface="Arial" panose="020B0604020202020204" pitchFamily="34" charset="0"/>
              <a:cs typeface="Arial" panose="020B0604020202020204" pitchFamily="34" charset="0"/>
            </a:endParaRPr>
          </a:p>
          <a:p>
            <a:pPr lvl="2">
              <a:lnSpc>
                <a:spcPct val="120000"/>
              </a:lnSpc>
              <a:spcBef>
                <a:spcPts val="1200"/>
              </a:spcBef>
            </a:pPr>
            <a:r>
              <a:rPr lang="en-ZA" sz="2800" dirty="0" smtClean="0">
                <a:latin typeface="Arial" panose="020B0604020202020204" pitchFamily="34" charset="0"/>
                <a:cs typeface="Arial" panose="020B0604020202020204" pitchFamily="34" charset="0"/>
              </a:rPr>
              <a:t>Key themes IPAP 2015/16 </a:t>
            </a:r>
            <a:endParaRPr lang="en-ZA" sz="2800" dirty="0">
              <a:latin typeface="Arial" panose="020B0604020202020204" pitchFamily="34" charset="0"/>
              <a:cs typeface="Arial" panose="020B0604020202020204" pitchFamily="34" charset="0"/>
            </a:endParaRPr>
          </a:p>
          <a:p>
            <a:pPr lvl="1"/>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65758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normAutofit/>
          </a:bodyPr>
          <a:lstStyle/>
          <a:p>
            <a:r>
              <a:rPr lang="en-ZA" b="1" dirty="0">
                <a:solidFill>
                  <a:schemeClr val="bg1"/>
                </a:solidFill>
                <a:latin typeface="Calibri" pitchFamily="34" charset="0"/>
                <a:cs typeface="Calibri" pitchFamily="34" charset="0"/>
              </a:rPr>
              <a:t>Underlying principles and outcomes </a:t>
            </a:r>
            <a:endParaRPr lang="en-US" dirty="0"/>
          </a:p>
        </p:txBody>
      </p:sp>
      <p:sp>
        <p:nvSpPr>
          <p:cNvPr id="3" name="Content Placeholder 2"/>
          <p:cNvSpPr>
            <a:spLocks noGrp="1"/>
          </p:cNvSpPr>
          <p:nvPr>
            <p:ph idx="1"/>
          </p:nvPr>
        </p:nvSpPr>
        <p:spPr>
          <a:xfrm>
            <a:off x="488504" y="1828800"/>
            <a:ext cx="8198296" cy="3810000"/>
          </a:xfrm>
        </p:spPr>
        <p:txBody>
          <a:bodyPr>
            <a:normAutofit/>
          </a:bodyPr>
          <a:lstStyle/>
          <a:p>
            <a:pPr lvl="0">
              <a:lnSpc>
                <a:spcPct val="100000"/>
              </a:lnSpc>
              <a:spcBef>
                <a:spcPts val="600"/>
              </a:spcBef>
            </a:pPr>
            <a:r>
              <a:rPr lang="en-ZA" sz="2000" dirty="0">
                <a:latin typeface="Calibri" panose="020F0502020204030204" pitchFamily="34" charset="0"/>
              </a:rPr>
              <a:t>Better, more coherent articulation of macro- and micro-economic </a:t>
            </a:r>
            <a:r>
              <a:rPr lang="en-ZA" sz="2000" dirty="0" smtClean="0">
                <a:latin typeface="Calibri" panose="020F0502020204030204" pitchFamily="34" charset="0"/>
              </a:rPr>
              <a:t>policies. </a:t>
            </a:r>
            <a:endParaRPr lang="en-GB" sz="2000" dirty="0">
              <a:latin typeface="Calibri" panose="020F0502020204030204" pitchFamily="34" charset="0"/>
            </a:endParaRPr>
          </a:p>
          <a:p>
            <a:pPr lvl="0">
              <a:lnSpc>
                <a:spcPct val="100000"/>
              </a:lnSpc>
              <a:spcBef>
                <a:spcPts val="600"/>
              </a:spcBef>
            </a:pPr>
            <a:r>
              <a:rPr lang="en-ZA" sz="2000" dirty="0">
                <a:latin typeface="Calibri" panose="020F0502020204030204" pitchFamily="34" charset="0"/>
              </a:rPr>
              <a:t>Stronger intra-governmental coordination and  </a:t>
            </a:r>
            <a:r>
              <a:rPr lang="en-ZA" sz="2000" dirty="0" smtClean="0">
                <a:latin typeface="Calibri" panose="020F0502020204030204" pitchFamily="34" charset="0"/>
              </a:rPr>
              <a:t>better implementation</a:t>
            </a:r>
            <a:r>
              <a:rPr lang="en-ZA" sz="2000" dirty="0">
                <a:latin typeface="Calibri" panose="020F0502020204030204" pitchFamily="34" charset="0"/>
              </a:rPr>
              <a:t>. </a:t>
            </a:r>
            <a:endParaRPr lang="en-GB" sz="2000" dirty="0">
              <a:latin typeface="Calibri" panose="020F0502020204030204" pitchFamily="34" charset="0"/>
            </a:endParaRPr>
          </a:p>
          <a:p>
            <a:pPr lvl="0">
              <a:lnSpc>
                <a:spcPct val="100000"/>
              </a:lnSpc>
              <a:spcBef>
                <a:spcPts val="600"/>
              </a:spcBef>
            </a:pPr>
            <a:r>
              <a:rPr lang="en-ZA" sz="2000" dirty="0">
                <a:latin typeface="Calibri" panose="020F0502020204030204" pitchFamily="34" charset="0"/>
              </a:rPr>
              <a:t>Ongoing effort to overcome </a:t>
            </a:r>
            <a:r>
              <a:rPr lang="en-ZA" sz="2000" dirty="0" smtClean="0">
                <a:latin typeface="Calibri" panose="020F0502020204030204" pitchFamily="34" charset="0"/>
              </a:rPr>
              <a:t>key constraints – electricity supply/high </a:t>
            </a:r>
            <a:r>
              <a:rPr lang="en-ZA" sz="2000" dirty="0">
                <a:latin typeface="Calibri" panose="020F0502020204030204" pitchFamily="34" charset="0"/>
              </a:rPr>
              <a:t>administered prices and </a:t>
            </a:r>
            <a:r>
              <a:rPr lang="en-ZA" sz="2000" dirty="0" smtClean="0">
                <a:latin typeface="Calibri" panose="020F0502020204030204" pitchFamily="34" charset="0"/>
              </a:rPr>
              <a:t>regulatory –’red tape’ requirements</a:t>
            </a:r>
            <a:r>
              <a:rPr lang="en-ZA" sz="2000" dirty="0">
                <a:latin typeface="Calibri" panose="020F0502020204030204" pitchFamily="34" charset="0"/>
              </a:rPr>
              <a:t>.</a:t>
            </a:r>
            <a:endParaRPr lang="en-GB" sz="2000" dirty="0">
              <a:latin typeface="Calibri" panose="020F0502020204030204" pitchFamily="34" charset="0"/>
            </a:endParaRPr>
          </a:p>
          <a:p>
            <a:pPr lvl="0">
              <a:lnSpc>
                <a:spcPct val="100000"/>
              </a:lnSpc>
              <a:spcBef>
                <a:spcPts val="600"/>
              </a:spcBef>
            </a:pPr>
            <a:r>
              <a:rPr lang="en-ZA" sz="2000" dirty="0">
                <a:latin typeface="Calibri" panose="020F0502020204030204" pitchFamily="34" charset="0"/>
              </a:rPr>
              <a:t>Stronger alignment of industrial policies and programmes with investment and export promotion programmes designed to drive up export performance and reduce the current account deficit.</a:t>
            </a:r>
            <a:endParaRPr lang="en-GB" sz="2000" dirty="0">
              <a:latin typeface="Calibri" panose="020F0502020204030204" pitchFamily="34" charset="0"/>
            </a:endParaRPr>
          </a:p>
          <a:p>
            <a:pPr lvl="0">
              <a:lnSpc>
                <a:spcPct val="100000"/>
              </a:lnSpc>
              <a:spcBef>
                <a:spcPts val="600"/>
              </a:spcBef>
            </a:pPr>
            <a:r>
              <a:rPr lang="en-ZA" sz="2000" dirty="0">
                <a:latin typeface="Calibri" panose="020F0502020204030204" pitchFamily="34" charset="0"/>
              </a:rPr>
              <a:t>More ‘deep-dive’, granular research and analysis at sector, industry and individual firm levels, with stronger stakeholder dialogue, engagement and long term partnership development</a:t>
            </a:r>
            <a:r>
              <a:rPr lang="en-ZA" sz="2000" dirty="0" smtClean="0">
                <a:latin typeface="Calibri" panose="020F0502020204030204" pitchFamily="34" charset="0"/>
              </a:rPr>
              <a:t>.</a:t>
            </a:r>
            <a:endParaRPr lang="en-GB" sz="2000" dirty="0">
              <a:latin typeface="Calibri" panose="020F0502020204030204" pitchFamily="34" charset="0"/>
              <a:cs typeface="Arial" pitchFamily="34" charset="0"/>
            </a:endParaRPr>
          </a:p>
          <a:p>
            <a:endParaRPr lang="en-US" sz="20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658F2DD3-F129-4EEF-9259-064C4BCE660C}" type="slidenum">
              <a:rPr lang="en-ZA" smtClean="0"/>
              <a:pPr/>
              <a:t>30</a:t>
            </a:fld>
            <a:endParaRPr lang="en-ZA" dirty="0"/>
          </a:p>
        </p:txBody>
      </p:sp>
      <p:sp>
        <p:nvSpPr>
          <p:cNvPr id="5" name="Title 3"/>
          <p:cNvSpPr txBox="1">
            <a:spLocks/>
          </p:cNvSpPr>
          <p:nvPr/>
        </p:nvSpPr>
        <p:spPr>
          <a:xfrm>
            <a:off x="381000" y="457200"/>
            <a:ext cx="8229600" cy="609600"/>
          </a:xfrm>
          <a:prstGeom prst="round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solidFill>
                  <a:srgbClr val="FF9933"/>
                </a:solidFill>
                <a:latin typeface="Calibri" pitchFamily="34" charset="0"/>
                <a:cs typeface="Calibri" pitchFamily="34" charset="0"/>
              </a:rPr>
              <a:t>IPAP 2014-17: </a:t>
            </a:r>
            <a:r>
              <a:rPr lang="en-ZA" sz="2400" b="1" dirty="0" smtClean="0">
                <a:solidFill>
                  <a:srgbClr val="007434"/>
                </a:solidFill>
                <a:latin typeface="Calibri" pitchFamily="34" charset="0"/>
                <a:cs typeface="Calibri" pitchFamily="34" charset="0"/>
              </a:rPr>
              <a:t>KEY AREAS OF TRANSVERSAL INTERVENTION: 1 </a:t>
            </a:r>
            <a:endParaRPr lang="en-US" sz="2400" b="1" dirty="0">
              <a:solidFill>
                <a:srgbClr val="007434"/>
              </a:solidFill>
              <a:latin typeface="Calibri" pitchFamily="34" charset="0"/>
              <a:cs typeface="Calibri" pitchFamily="34" charset="0"/>
            </a:endParaRPr>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104648" y="5867400"/>
            <a:ext cx="2333752" cy="7406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Date Placeholder 1"/>
          <p:cNvSpPr>
            <a:spLocks noGrp="1"/>
          </p:cNvSpPr>
          <p:nvPr>
            <p:ph type="dt" sz="half" idx="10"/>
          </p:nvPr>
        </p:nvSpPr>
        <p:spPr>
          <a:xfrm>
            <a:off x="457200" y="18288"/>
            <a:ext cx="2895600" cy="329184"/>
          </a:xfrm>
        </p:spPr>
        <p:txBody>
          <a:bodyPr/>
          <a:lstStyle/>
          <a:p>
            <a:endParaRPr lang="en-US" dirty="0"/>
          </a:p>
        </p:txBody>
      </p:sp>
      <p:sp>
        <p:nvSpPr>
          <p:cNvPr id="8" name="Footer Placeholder 2"/>
          <p:cNvSpPr>
            <a:spLocks noGrp="1"/>
          </p:cNvSpPr>
          <p:nvPr>
            <p:ph type="ftr" sz="quarter" idx="11"/>
          </p:nvPr>
        </p:nvSpPr>
        <p:spPr>
          <a:xfrm>
            <a:off x="2743200" y="18288"/>
            <a:ext cx="4114800" cy="329184"/>
          </a:xfrm>
        </p:spPr>
        <p:txBody>
          <a:bodyPr/>
          <a:lstStyle/>
          <a:p>
            <a:endParaRPr lang="en-US" dirty="0"/>
          </a:p>
        </p:txBody>
      </p:sp>
      <p:grpSp>
        <p:nvGrpSpPr>
          <p:cNvPr id="9" name="Group 8"/>
          <p:cNvGrpSpPr/>
          <p:nvPr/>
        </p:nvGrpSpPr>
        <p:grpSpPr>
          <a:xfrm>
            <a:off x="457201" y="1143000"/>
            <a:ext cx="8229599" cy="591098"/>
            <a:chOff x="0" y="1194684"/>
            <a:chExt cx="8229599" cy="850251"/>
          </a:xfrm>
        </p:grpSpPr>
        <p:sp>
          <p:nvSpPr>
            <p:cNvPr id="10" name="Rounded Rectangle 9"/>
            <p:cNvSpPr/>
            <p:nvPr/>
          </p:nvSpPr>
          <p:spPr>
            <a:xfrm>
              <a:off x="0" y="1194684"/>
              <a:ext cx="8229599" cy="850251"/>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41506" y="1236190"/>
              <a:ext cx="8146587" cy="7672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ZA" sz="2200" b="1" kern="1200" dirty="0" smtClean="0">
                  <a:solidFill>
                    <a:schemeClr val="tx1"/>
                  </a:solidFill>
                </a:rPr>
                <a:t>Economy-wide</a:t>
              </a:r>
              <a:endParaRPr lang="en-GB" sz="2200" b="1" kern="1200" dirty="0">
                <a:solidFill>
                  <a:schemeClr val="tx1"/>
                </a:solidFill>
              </a:endParaRPr>
            </a:p>
          </p:txBody>
        </p:sp>
      </p:grpSp>
    </p:spTree>
    <p:extLst>
      <p:ext uri="{BB962C8B-B14F-4D97-AF65-F5344CB8AC3E}">
        <p14:creationId xmlns:p14="http://schemas.microsoft.com/office/powerpoint/2010/main" xmlns="" val="50839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normAutofit/>
          </a:bodyPr>
          <a:lstStyle/>
          <a:p>
            <a:r>
              <a:rPr lang="en-ZA" b="1" dirty="0">
                <a:solidFill>
                  <a:schemeClr val="bg1"/>
                </a:solidFill>
                <a:latin typeface="Calibri" pitchFamily="34" charset="0"/>
                <a:cs typeface="Calibri" pitchFamily="34" charset="0"/>
              </a:rPr>
              <a:t>Underlying principles and outcomes </a:t>
            </a:r>
            <a:endParaRPr lang="en-US" dirty="0"/>
          </a:p>
        </p:txBody>
      </p:sp>
      <p:sp>
        <p:nvSpPr>
          <p:cNvPr id="3" name="Content Placeholder 2"/>
          <p:cNvSpPr>
            <a:spLocks noGrp="1"/>
          </p:cNvSpPr>
          <p:nvPr>
            <p:ph idx="1"/>
          </p:nvPr>
        </p:nvSpPr>
        <p:spPr>
          <a:xfrm>
            <a:off x="488504" y="1828800"/>
            <a:ext cx="8503096" cy="3810000"/>
          </a:xfrm>
        </p:spPr>
        <p:txBody>
          <a:bodyPr>
            <a:noAutofit/>
          </a:bodyPr>
          <a:lstStyle/>
          <a:p>
            <a:pPr lvl="0">
              <a:lnSpc>
                <a:spcPct val="100000"/>
              </a:lnSpc>
              <a:spcBef>
                <a:spcPts val="600"/>
              </a:spcBef>
              <a:spcAft>
                <a:spcPts val="1200"/>
              </a:spcAft>
            </a:pPr>
            <a:r>
              <a:rPr lang="en-ZA" dirty="0">
                <a:latin typeface="Calibri" panose="020F0502020204030204" pitchFamily="34" charset="0"/>
              </a:rPr>
              <a:t>Sustained effort to secure compliance with existing public procurement policies and strategic sourcing/supplier development </a:t>
            </a:r>
            <a:r>
              <a:rPr lang="en-ZA" dirty="0" smtClean="0">
                <a:latin typeface="Calibri" panose="020F0502020204030204" pitchFamily="34" charset="0"/>
              </a:rPr>
              <a:t>measures (Compliance/training and capacity building and strategic sourcing.)</a:t>
            </a:r>
            <a:endParaRPr lang="en-GB" dirty="0">
              <a:latin typeface="Calibri" panose="020F0502020204030204" pitchFamily="34" charset="0"/>
            </a:endParaRPr>
          </a:p>
          <a:p>
            <a:pPr lvl="0">
              <a:lnSpc>
                <a:spcPct val="100000"/>
              </a:lnSpc>
              <a:spcBef>
                <a:spcPts val="600"/>
              </a:spcBef>
              <a:spcAft>
                <a:spcPts val="1200"/>
              </a:spcAft>
            </a:pPr>
            <a:r>
              <a:rPr lang="en-ZA" dirty="0" smtClean="0">
                <a:latin typeface="Calibri" panose="020F0502020204030204" pitchFamily="34" charset="0"/>
              </a:rPr>
              <a:t>Strong </a:t>
            </a:r>
            <a:r>
              <a:rPr lang="en-ZA" dirty="0">
                <a:latin typeface="Calibri" panose="020F0502020204030204" pitchFamily="34" charset="0"/>
              </a:rPr>
              <a:t>persuasive efforts to secure private sector support for local manufacturing – a contribution that large companies in particular are well placed to make, given their significant procurement spend. </a:t>
            </a:r>
            <a:endParaRPr lang="en-GB"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658F2DD3-F129-4EEF-9259-064C4BCE660C}" type="slidenum">
              <a:rPr lang="en-ZA" smtClean="0"/>
              <a:pPr/>
              <a:t>31</a:t>
            </a:fld>
            <a:endParaRPr lang="en-ZA" dirty="0"/>
          </a:p>
        </p:txBody>
      </p:sp>
      <p:sp>
        <p:nvSpPr>
          <p:cNvPr id="5" name="Title 3"/>
          <p:cNvSpPr txBox="1">
            <a:spLocks/>
          </p:cNvSpPr>
          <p:nvPr/>
        </p:nvSpPr>
        <p:spPr>
          <a:xfrm>
            <a:off x="381000" y="457200"/>
            <a:ext cx="8229600" cy="609600"/>
          </a:xfrm>
          <a:prstGeom prst="round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solidFill>
                  <a:srgbClr val="FF9933"/>
                </a:solidFill>
                <a:latin typeface="Calibri" pitchFamily="34" charset="0"/>
                <a:cs typeface="Calibri" pitchFamily="34" charset="0"/>
              </a:rPr>
              <a:t>IPAP 2014-17: </a:t>
            </a:r>
            <a:r>
              <a:rPr lang="en-ZA" sz="2400" b="1" dirty="0" smtClean="0">
                <a:solidFill>
                  <a:srgbClr val="007434"/>
                </a:solidFill>
                <a:latin typeface="Calibri" pitchFamily="34" charset="0"/>
                <a:cs typeface="Calibri" pitchFamily="34" charset="0"/>
              </a:rPr>
              <a:t>KEY AREAS OF TRANSVERSAL INTERVENTION: 2 </a:t>
            </a:r>
            <a:endParaRPr lang="en-US" sz="2400" b="1" dirty="0">
              <a:solidFill>
                <a:srgbClr val="007434"/>
              </a:solidFill>
              <a:latin typeface="Calibri" pitchFamily="34" charset="0"/>
              <a:cs typeface="Calibri" pitchFamily="34" charset="0"/>
            </a:endParaRPr>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104648" y="5867400"/>
            <a:ext cx="2333752" cy="7406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Footer Placeholder 2"/>
          <p:cNvSpPr>
            <a:spLocks noGrp="1"/>
          </p:cNvSpPr>
          <p:nvPr>
            <p:ph type="ftr" sz="quarter" idx="11"/>
          </p:nvPr>
        </p:nvSpPr>
        <p:spPr>
          <a:xfrm>
            <a:off x="2743200" y="18288"/>
            <a:ext cx="4114800" cy="329184"/>
          </a:xfrm>
        </p:spPr>
        <p:txBody>
          <a:bodyPr/>
          <a:lstStyle/>
          <a:p>
            <a:endParaRPr lang="en-US" dirty="0"/>
          </a:p>
        </p:txBody>
      </p:sp>
      <p:grpSp>
        <p:nvGrpSpPr>
          <p:cNvPr id="9" name="Group 8"/>
          <p:cNvGrpSpPr/>
          <p:nvPr/>
        </p:nvGrpSpPr>
        <p:grpSpPr>
          <a:xfrm>
            <a:off x="457201" y="1143000"/>
            <a:ext cx="8229599" cy="591098"/>
            <a:chOff x="0" y="1194684"/>
            <a:chExt cx="8229599" cy="850251"/>
          </a:xfrm>
        </p:grpSpPr>
        <p:sp>
          <p:nvSpPr>
            <p:cNvPr id="10" name="Rounded Rectangle 9"/>
            <p:cNvSpPr/>
            <p:nvPr/>
          </p:nvSpPr>
          <p:spPr>
            <a:xfrm>
              <a:off x="0" y="1194684"/>
              <a:ext cx="8229599" cy="850251"/>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41506" y="1236190"/>
              <a:ext cx="8146587" cy="7672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ZA" sz="2200" b="1" kern="1200" dirty="0" smtClean="0">
                  <a:solidFill>
                    <a:schemeClr val="tx1"/>
                  </a:solidFill>
                </a:rPr>
                <a:t>Procurement</a:t>
              </a:r>
              <a:endParaRPr lang="en-GB" sz="2200" b="1" kern="1200" dirty="0">
                <a:solidFill>
                  <a:schemeClr val="tx1"/>
                </a:solidFill>
              </a:endParaRPr>
            </a:p>
          </p:txBody>
        </p:sp>
      </p:grpSp>
    </p:spTree>
    <p:extLst>
      <p:ext uri="{BB962C8B-B14F-4D97-AF65-F5344CB8AC3E}">
        <p14:creationId xmlns:p14="http://schemas.microsoft.com/office/powerpoint/2010/main" xmlns="" val="155879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normAutofit/>
          </a:bodyPr>
          <a:lstStyle/>
          <a:p>
            <a:r>
              <a:rPr lang="en-ZA" b="1" dirty="0">
                <a:solidFill>
                  <a:schemeClr val="bg1"/>
                </a:solidFill>
                <a:latin typeface="Calibri" pitchFamily="34" charset="0"/>
                <a:cs typeface="Calibri" pitchFamily="34" charset="0"/>
              </a:rPr>
              <a:t>Underlying principles and outcomes </a:t>
            </a:r>
            <a:endParaRPr lang="en-US" dirty="0"/>
          </a:p>
        </p:txBody>
      </p:sp>
      <p:sp>
        <p:nvSpPr>
          <p:cNvPr id="3" name="Content Placeholder 2"/>
          <p:cNvSpPr>
            <a:spLocks noGrp="1"/>
          </p:cNvSpPr>
          <p:nvPr>
            <p:ph idx="1"/>
          </p:nvPr>
        </p:nvSpPr>
        <p:spPr>
          <a:xfrm>
            <a:off x="488504" y="1828800"/>
            <a:ext cx="8350696" cy="3810000"/>
          </a:xfrm>
        </p:spPr>
        <p:txBody>
          <a:bodyPr>
            <a:noAutofit/>
          </a:bodyPr>
          <a:lstStyle/>
          <a:p>
            <a:pPr lvl="0">
              <a:lnSpc>
                <a:spcPct val="100000"/>
              </a:lnSpc>
              <a:spcBef>
                <a:spcPts val="600"/>
              </a:spcBef>
            </a:pPr>
            <a:r>
              <a:rPr lang="en-GB" sz="1800" dirty="0">
                <a:latin typeface="Calibri" panose="020F0502020204030204" pitchFamily="34" charset="0"/>
              </a:rPr>
              <a:t>Stronger alignment and progressive strengthening of industrial financing </a:t>
            </a:r>
            <a:r>
              <a:rPr lang="en-GB" sz="1800" dirty="0" smtClean="0">
                <a:latin typeface="Calibri" panose="020F0502020204030204" pitchFamily="34" charset="0"/>
              </a:rPr>
              <a:t>&amp; incentives – a system of industrial financing, incentives and support for exports.</a:t>
            </a:r>
          </a:p>
          <a:p>
            <a:pPr lvl="0">
              <a:lnSpc>
                <a:spcPct val="100000"/>
              </a:lnSpc>
              <a:spcBef>
                <a:spcPts val="600"/>
              </a:spcBef>
            </a:pPr>
            <a:r>
              <a:rPr lang="en-GB" sz="1800" dirty="0" smtClean="0">
                <a:latin typeface="Calibri" panose="020F0502020204030204" pitchFamily="34" charset="0"/>
              </a:rPr>
              <a:t>An </a:t>
            </a:r>
            <a:r>
              <a:rPr lang="en-GB" sz="1800" dirty="0">
                <a:latin typeface="Calibri" panose="020F0502020204030204" pitchFamily="34" charset="0"/>
              </a:rPr>
              <a:t>optimal mix of public and private sector funding that can progressively strengthen investment in the productive - especially manufacturing - sectors of the economy.</a:t>
            </a:r>
            <a:endParaRPr lang="en-GB" sz="1800" dirty="0">
              <a:latin typeface="Calibri" panose="020F0502020204030204" pitchFamily="34" charset="0"/>
              <a:ea typeface="Segoe UI" pitchFamily="34" charset="0"/>
              <a:cs typeface="Segoe UI" pitchFamily="34" charset="0"/>
            </a:endParaRPr>
          </a:p>
          <a:p>
            <a:pPr lvl="0">
              <a:lnSpc>
                <a:spcPct val="100000"/>
              </a:lnSpc>
              <a:spcBef>
                <a:spcPts val="600"/>
              </a:spcBef>
            </a:pPr>
            <a:r>
              <a:rPr lang="en-GB" sz="1800" dirty="0">
                <a:latin typeface="Calibri" panose="020F0502020204030204" pitchFamily="34" charset="0"/>
              </a:rPr>
              <a:t>Support for industrialists committed to long term participation in manufacturing through a combination of majority ownership and active management.</a:t>
            </a:r>
            <a:endParaRPr lang="en-GB" sz="1800" dirty="0">
              <a:latin typeface="Calibri" panose="020F0502020204030204" pitchFamily="34" charset="0"/>
              <a:ea typeface="Segoe UI" pitchFamily="34" charset="0"/>
              <a:cs typeface="Segoe UI" pitchFamily="34" charset="0"/>
            </a:endParaRPr>
          </a:p>
          <a:p>
            <a:pPr>
              <a:spcBef>
                <a:spcPts val="600"/>
              </a:spcBef>
            </a:pPr>
            <a:r>
              <a:rPr lang="en-GB" sz="2000" dirty="0">
                <a:latin typeface="Calibri" panose="020F0502020204030204" pitchFamily="34" charset="0"/>
              </a:rPr>
              <a:t>Development of targeted industrial financing instruments for black industrialists to acquire </a:t>
            </a:r>
            <a:r>
              <a:rPr lang="en-GB" sz="2000" i="1" dirty="0">
                <a:latin typeface="Calibri" panose="020F0502020204030204" pitchFamily="34" charset="0"/>
              </a:rPr>
              <a:t>majority</a:t>
            </a:r>
            <a:r>
              <a:rPr lang="en-GB" sz="2000" dirty="0">
                <a:latin typeface="Calibri" panose="020F0502020204030204" pitchFamily="34" charset="0"/>
              </a:rPr>
              <a:t> control of manufacturing enterprises, either through new investments or acquisition</a:t>
            </a:r>
            <a:r>
              <a:rPr lang="en-GB" sz="2000" dirty="0" smtClean="0">
                <a:latin typeface="Calibri" panose="020F0502020204030204" pitchFamily="34" charset="0"/>
              </a:rPr>
              <a:t>.</a:t>
            </a:r>
            <a:endParaRPr lang="en-GB" sz="20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658F2DD3-F129-4EEF-9259-064C4BCE660C}" type="slidenum">
              <a:rPr lang="en-ZA" smtClean="0"/>
              <a:pPr/>
              <a:t>32</a:t>
            </a:fld>
            <a:endParaRPr lang="en-ZA" dirty="0"/>
          </a:p>
        </p:txBody>
      </p:sp>
      <p:sp>
        <p:nvSpPr>
          <p:cNvPr id="5" name="Title 3"/>
          <p:cNvSpPr txBox="1">
            <a:spLocks/>
          </p:cNvSpPr>
          <p:nvPr/>
        </p:nvSpPr>
        <p:spPr>
          <a:xfrm>
            <a:off x="381000" y="457200"/>
            <a:ext cx="8229600" cy="609600"/>
          </a:xfrm>
          <a:prstGeom prst="round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solidFill>
                  <a:srgbClr val="FF9933"/>
                </a:solidFill>
                <a:latin typeface="Calibri" pitchFamily="34" charset="0"/>
                <a:cs typeface="Calibri" pitchFamily="34" charset="0"/>
              </a:rPr>
              <a:t>IPAP 2014-17: </a:t>
            </a:r>
            <a:r>
              <a:rPr lang="en-ZA" sz="2400" b="1" dirty="0" smtClean="0">
                <a:solidFill>
                  <a:srgbClr val="007434"/>
                </a:solidFill>
                <a:latin typeface="Calibri" pitchFamily="34" charset="0"/>
                <a:cs typeface="Calibri" pitchFamily="34" charset="0"/>
              </a:rPr>
              <a:t>KEY AREAS OF TRANSVERSAL INTERVENTION: 3 </a:t>
            </a:r>
            <a:endParaRPr lang="en-US" sz="2400" b="1" dirty="0">
              <a:solidFill>
                <a:srgbClr val="007434"/>
              </a:solidFill>
              <a:latin typeface="Calibri" pitchFamily="34" charset="0"/>
              <a:cs typeface="Calibri" pitchFamily="34" charset="0"/>
            </a:endParaRPr>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104648" y="5867400"/>
            <a:ext cx="2333752" cy="7406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Date Placeholder 1"/>
          <p:cNvSpPr>
            <a:spLocks noGrp="1"/>
          </p:cNvSpPr>
          <p:nvPr>
            <p:ph type="dt" sz="half" idx="10"/>
          </p:nvPr>
        </p:nvSpPr>
        <p:spPr>
          <a:xfrm>
            <a:off x="457200" y="18288"/>
            <a:ext cx="2895600" cy="329184"/>
          </a:xfrm>
        </p:spPr>
        <p:txBody>
          <a:bodyPr/>
          <a:lstStyle/>
          <a:p>
            <a:endParaRPr lang="en-US" dirty="0"/>
          </a:p>
        </p:txBody>
      </p:sp>
      <p:sp>
        <p:nvSpPr>
          <p:cNvPr id="8" name="Footer Placeholder 2"/>
          <p:cNvSpPr>
            <a:spLocks noGrp="1"/>
          </p:cNvSpPr>
          <p:nvPr>
            <p:ph type="ftr" sz="quarter" idx="11"/>
          </p:nvPr>
        </p:nvSpPr>
        <p:spPr>
          <a:xfrm>
            <a:off x="2743200" y="18288"/>
            <a:ext cx="4114800" cy="329184"/>
          </a:xfrm>
        </p:spPr>
        <p:txBody>
          <a:bodyPr/>
          <a:lstStyle/>
          <a:p>
            <a:endParaRPr lang="en-US" dirty="0"/>
          </a:p>
        </p:txBody>
      </p:sp>
      <p:grpSp>
        <p:nvGrpSpPr>
          <p:cNvPr id="9" name="Group 8"/>
          <p:cNvGrpSpPr/>
          <p:nvPr/>
        </p:nvGrpSpPr>
        <p:grpSpPr>
          <a:xfrm>
            <a:off x="457201" y="1143000"/>
            <a:ext cx="8229599" cy="591098"/>
            <a:chOff x="0" y="1194684"/>
            <a:chExt cx="8229599" cy="850251"/>
          </a:xfrm>
        </p:grpSpPr>
        <p:sp>
          <p:nvSpPr>
            <p:cNvPr id="10" name="Rounded Rectangle 9"/>
            <p:cNvSpPr/>
            <p:nvPr/>
          </p:nvSpPr>
          <p:spPr>
            <a:xfrm>
              <a:off x="0" y="1194684"/>
              <a:ext cx="8229599" cy="850251"/>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41506" y="1236190"/>
              <a:ext cx="8146587" cy="7672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ZA" sz="2200" b="1" kern="1200" dirty="0" smtClean="0">
                  <a:solidFill>
                    <a:schemeClr val="tx1"/>
                  </a:solidFill>
                </a:rPr>
                <a:t>Industrial financing</a:t>
              </a:r>
              <a:endParaRPr lang="en-GB" sz="2200" b="1" kern="1200" dirty="0">
                <a:solidFill>
                  <a:schemeClr val="tx1"/>
                </a:solidFill>
              </a:endParaRPr>
            </a:p>
          </p:txBody>
        </p:sp>
      </p:grpSp>
    </p:spTree>
    <p:extLst>
      <p:ext uri="{BB962C8B-B14F-4D97-AF65-F5344CB8AC3E}">
        <p14:creationId xmlns:p14="http://schemas.microsoft.com/office/powerpoint/2010/main" xmlns="" val="369387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normAutofit/>
          </a:bodyPr>
          <a:lstStyle/>
          <a:p>
            <a:r>
              <a:rPr lang="en-ZA" b="1" dirty="0">
                <a:solidFill>
                  <a:schemeClr val="bg1"/>
                </a:solidFill>
                <a:latin typeface="Calibri" pitchFamily="34" charset="0"/>
                <a:cs typeface="Calibri" pitchFamily="34" charset="0"/>
              </a:rPr>
              <a:t>Underlying principles and outcomes </a:t>
            </a:r>
            <a:endParaRPr lang="en-US" dirty="0"/>
          </a:p>
        </p:txBody>
      </p:sp>
      <p:sp>
        <p:nvSpPr>
          <p:cNvPr id="3" name="Content Placeholder 2"/>
          <p:cNvSpPr>
            <a:spLocks noGrp="1"/>
          </p:cNvSpPr>
          <p:nvPr>
            <p:ph idx="1"/>
          </p:nvPr>
        </p:nvSpPr>
        <p:spPr>
          <a:xfrm>
            <a:off x="488504" y="1752600"/>
            <a:ext cx="8503096" cy="4038600"/>
          </a:xfrm>
        </p:spPr>
        <p:txBody>
          <a:bodyPr>
            <a:noAutofit/>
          </a:bodyPr>
          <a:lstStyle/>
          <a:p>
            <a:pPr lvl="0">
              <a:lnSpc>
                <a:spcPct val="100000"/>
              </a:lnSpc>
              <a:spcBef>
                <a:spcPts val="0"/>
              </a:spcBef>
              <a:spcAft>
                <a:spcPts val="600"/>
              </a:spcAft>
            </a:pPr>
            <a:r>
              <a:rPr lang="en-GB" sz="1800" dirty="0">
                <a:latin typeface="Calibri" panose="020F0502020204030204" pitchFamily="34" charset="0"/>
              </a:rPr>
              <a:t>Ongoing strengthening of developmental trade policies - with the following key components:</a:t>
            </a:r>
          </a:p>
          <a:p>
            <a:pPr lvl="1">
              <a:lnSpc>
                <a:spcPct val="100000"/>
              </a:lnSpc>
              <a:spcBef>
                <a:spcPts val="0"/>
              </a:spcBef>
              <a:spcAft>
                <a:spcPts val="600"/>
              </a:spcAft>
            </a:pPr>
            <a:r>
              <a:rPr lang="en-GB" sz="1800" dirty="0">
                <a:latin typeface="Calibri" panose="020F0502020204030204" pitchFamily="34" charset="0"/>
              </a:rPr>
              <a:t>Deployment of selective and strategic tariffs and their improved alignment with industrial policy </a:t>
            </a:r>
            <a:r>
              <a:rPr lang="en-GB" sz="1800" dirty="0" smtClean="0">
                <a:latin typeface="Calibri" panose="020F0502020204030204" pitchFamily="34" charset="0"/>
              </a:rPr>
              <a:t>objectives. </a:t>
            </a:r>
            <a:endParaRPr lang="en-GB" sz="1800" dirty="0">
              <a:latin typeface="Calibri" panose="020F0502020204030204" pitchFamily="34" charset="0"/>
            </a:endParaRPr>
          </a:p>
          <a:p>
            <a:pPr lvl="1">
              <a:lnSpc>
                <a:spcPct val="100000"/>
              </a:lnSpc>
              <a:spcBef>
                <a:spcPts val="0"/>
              </a:spcBef>
              <a:spcAft>
                <a:spcPts val="600"/>
              </a:spcAft>
            </a:pPr>
            <a:r>
              <a:rPr lang="en-GB" sz="1800" dirty="0">
                <a:latin typeface="Calibri" panose="020F0502020204030204" pitchFamily="34" charset="0"/>
              </a:rPr>
              <a:t>Close cooperation with the International Trade Administration Commission (ITAC) - whilst recognising its necessarily independent role.</a:t>
            </a:r>
          </a:p>
          <a:p>
            <a:pPr lvl="1">
              <a:lnSpc>
                <a:spcPct val="100000"/>
              </a:lnSpc>
              <a:spcBef>
                <a:spcPts val="0"/>
              </a:spcBef>
              <a:spcAft>
                <a:spcPts val="600"/>
              </a:spcAft>
            </a:pPr>
            <a:r>
              <a:rPr lang="en-GB" sz="1800" dirty="0">
                <a:latin typeface="Calibri" panose="020F0502020204030204" pitchFamily="34" charset="0"/>
              </a:rPr>
              <a:t>Closer cooperation with the Customs Division of the South African Revenue Services (SARS) to combat the ever-present (and steadily growing) problem of illegal and fraudulent imports – one of the key pillars of the illicit economy. </a:t>
            </a:r>
          </a:p>
          <a:p>
            <a:pPr lvl="1">
              <a:lnSpc>
                <a:spcPct val="100000"/>
              </a:lnSpc>
              <a:spcBef>
                <a:spcPts val="0"/>
              </a:spcBef>
              <a:spcAft>
                <a:spcPts val="600"/>
              </a:spcAft>
            </a:pPr>
            <a:r>
              <a:rPr lang="en-GB" sz="1800" dirty="0">
                <a:latin typeface="Calibri" panose="020F0502020204030204" pitchFamily="34" charset="0"/>
              </a:rPr>
              <a:t>Steady and incremental strengthening of the capacity and capabilities of the Standards, Quality Assurance, Accreditation and Metrology (SQAM)  institutions, which provide an indispensable support framework for a modern and competitive economy. (e.g. the new Legal Metrology Act).</a:t>
            </a:r>
          </a:p>
        </p:txBody>
      </p:sp>
      <p:sp>
        <p:nvSpPr>
          <p:cNvPr id="4" name="Slide Number Placeholder 3"/>
          <p:cNvSpPr>
            <a:spLocks noGrp="1"/>
          </p:cNvSpPr>
          <p:nvPr>
            <p:ph type="sldNum" sz="quarter" idx="12"/>
          </p:nvPr>
        </p:nvSpPr>
        <p:spPr/>
        <p:txBody>
          <a:bodyPr/>
          <a:lstStyle/>
          <a:p>
            <a:fld id="{658F2DD3-F129-4EEF-9259-064C4BCE660C}" type="slidenum">
              <a:rPr lang="en-ZA" smtClean="0"/>
              <a:pPr/>
              <a:t>33</a:t>
            </a:fld>
            <a:endParaRPr lang="en-ZA" dirty="0"/>
          </a:p>
        </p:txBody>
      </p:sp>
      <p:sp>
        <p:nvSpPr>
          <p:cNvPr id="5" name="Title 3"/>
          <p:cNvSpPr txBox="1">
            <a:spLocks/>
          </p:cNvSpPr>
          <p:nvPr/>
        </p:nvSpPr>
        <p:spPr>
          <a:xfrm>
            <a:off x="381000" y="457200"/>
            <a:ext cx="8229600" cy="609600"/>
          </a:xfrm>
          <a:prstGeom prst="round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solidFill>
                  <a:srgbClr val="FF9933"/>
                </a:solidFill>
                <a:latin typeface="Calibri" pitchFamily="34" charset="0"/>
                <a:cs typeface="Calibri" pitchFamily="34" charset="0"/>
              </a:rPr>
              <a:t>IPAP 2014-17: </a:t>
            </a:r>
            <a:r>
              <a:rPr lang="en-ZA" sz="2400" b="1" dirty="0" smtClean="0">
                <a:solidFill>
                  <a:srgbClr val="007434"/>
                </a:solidFill>
                <a:latin typeface="Calibri" pitchFamily="34" charset="0"/>
                <a:cs typeface="Calibri" pitchFamily="34" charset="0"/>
              </a:rPr>
              <a:t>KEY AREAS OF TRANSVERSAL INTERVENTION: 4 </a:t>
            </a:r>
            <a:endParaRPr lang="en-US" sz="2400" b="1" dirty="0">
              <a:solidFill>
                <a:srgbClr val="007434"/>
              </a:solidFill>
              <a:latin typeface="Calibri" pitchFamily="34" charset="0"/>
              <a:cs typeface="Calibri" pitchFamily="34" charset="0"/>
            </a:endParaRPr>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104648" y="5867400"/>
            <a:ext cx="2333752" cy="7406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Date Placeholder 1"/>
          <p:cNvSpPr>
            <a:spLocks noGrp="1"/>
          </p:cNvSpPr>
          <p:nvPr>
            <p:ph type="dt" sz="half" idx="10"/>
          </p:nvPr>
        </p:nvSpPr>
        <p:spPr>
          <a:xfrm>
            <a:off x="457200" y="18288"/>
            <a:ext cx="2895600" cy="329184"/>
          </a:xfrm>
        </p:spPr>
        <p:txBody>
          <a:bodyPr/>
          <a:lstStyle/>
          <a:p>
            <a:endParaRPr lang="en-US" dirty="0"/>
          </a:p>
        </p:txBody>
      </p:sp>
      <p:sp>
        <p:nvSpPr>
          <p:cNvPr id="8" name="Footer Placeholder 2"/>
          <p:cNvSpPr>
            <a:spLocks noGrp="1"/>
          </p:cNvSpPr>
          <p:nvPr>
            <p:ph type="ftr" sz="quarter" idx="11"/>
          </p:nvPr>
        </p:nvSpPr>
        <p:spPr>
          <a:xfrm>
            <a:off x="2743200" y="18288"/>
            <a:ext cx="4114800" cy="329184"/>
          </a:xfrm>
        </p:spPr>
        <p:txBody>
          <a:bodyPr/>
          <a:lstStyle/>
          <a:p>
            <a:endParaRPr lang="en-US" dirty="0"/>
          </a:p>
        </p:txBody>
      </p:sp>
      <p:grpSp>
        <p:nvGrpSpPr>
          <p:cNvPr id="9" name="Group 8"/>
          <p:cNvGrpSpPr/>
          <p:nvPr/>
        </p:nvGrpSpPr>
        <p:grpSpPr>
          <a:xfrm>
            <a:off x="457201" y="1066800"/>
            <a:ext cx="8229599" cy="591098"/>
            <a:chOff x="0" y="1194684"/>
            <a:chExt cx="8229599" cy="850251"/>
          </a:xfrm>
        </p:grpSpPr>
        <p:sp>
          <p:nvSpPr>
            <p:cNvPr id="10" name="Rounded Rectangle 9"/>
            <p:cNvSpPr/>
            <p:nvPr/>
          </p:nvSpPr>
          <p:spPr>
            <a:xfrm>
              <a:off x="0" y="1194684"/>
              <a:ext cx="8229599" cy="850251"/>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41506" y="1236190"/>
              <a:ext cx="8146587" cy="7672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ZA" sz="2200" b="1" kern="1200" dirty="0" smtClean="0">
                  <a:solidFill>
                    <a:schemeClr val="tx1"/>
                  </a:solidFill>
                </a:rPr>
                <a:t>Developmental trade policy</a:t>
              </a:r>
              <a:endParaRPr lang="en-GB" sz="2200" b="1" kern="1200" dirty="0">
                <a:solidFill>
                  <a:schemeClr val="tx1"/>
                </a:solidFill>
              </a:endParaRPr>
            </a:p>
          </p:txBody>
        </p:sp>
      </p:grpSp>
    </p:spTree>
    <p:extLst>
      <p:ext uri="{BB962C8B-B14F-4D97-AF65-F5344CB8AC3E}">
        <p14:creationId xmlns:p14="http://schemas.microsoft.com/office/powerpoint/2010/main" xmlns="" val="94834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normAutofit/>
          </a:bodyPr>
          <a:lstStyle/>
          <a:p>
            <a:r>
              <a:rPr lang="en-ZA" b="1" dirty="0">
                <a:solidFill>
                  <a:schemeClr val="bg1"/>
                </a:solidFill>
                <a:latin typeface="Calibri" pitchFamily="34" charset="0"/>
                <a:cs typeface="Calibri" pitchFamily="34" charset="0"/>
              </a:rPr>
              <a:t>Underlying principles and outcomes </a:t>
            </a:r>
            <a:endParaRPr lang="en-US" dirty="0"/>
          </a:p>
        </p:txBody>
      </p:sp>
      <p:sp>
        <p:nvSpPr>
          <p:cNvPr id="3" name="Content Placeholder 2"/>
          <p:cNvSpPr>
            <a:spLocks noGrp="1"/>
          </p:cNvSpPr>
          <p:nvPr>
            <p:ph idx="1"/>
          </p:nvPr>
        </p:nvSpPr>
        <p:spPr>
          <a:xfrm>
            <a:off x="488504" y="2057400"/>
            <a:ext cx="8198296" cy="990600"/>
          </a:xfrm>
        </p:spPr>
        <p:txBody>
          <a:bodyPr>
            <a:noAutofit/>
          </a:bodyPr>
          <a:lstStyle/>
          <a:p>
            <a:pPr lvl="0">
              <a:lnSpc>
                <a:spcPct val="100000"/>
              </a:lnSpc>
              <a:spcBef>
                <a:spcPts val="600"/>
              </a:spcBef>
              <a:spcAft>
                <a:spcPts val="600"/>
              </a:spcAft>
            </a:pPr>
            <a:r>
              <a:rPr lang="en-GB" sz="1800" dirty="0">
                <a:latin typeface="Calibri" panose="020F0502020204030204" pitchFamily="34" charset="0"/>
              </a:rPr>
              <a:t>Strengthened interventions to combat anti-competitive and collusive behaviour in both the private sector and State Owned Companies (SOCs) in order to lower the cost of procurement to the national fiscus and of wage goods to working families.</a:t>
            </a:r>
          </a:p>
        </p:txBody>
      </p:sp>
      <p:sp>
        <p:nvSpPr>
          <p:cNvPr id="4" name="Slide Number Placeholder 3"/>
          <p:cNvSpPr>
            <a:spLocks noGrp="1"/>
          </p:cNvSpPr>
          <p:nvPr>
            <p:ph type="sldNum" sz="quarter" idx="12"/>
          </p:nvPr>
        </p:nvSpPr>
        <p:spPr/>
        <p:txBody>
          <a:bodyPr/>
          <a:lstStyle/>
          <a:p>
            <a:fld id="{658F2DD3-F129-4EEF-9259-064C4BCE660C}" type="slidenum">
              <a:rPr lang="en-ZA" smtClean="0"/>
              <a:pPr/>
              <a:t>34</a:t>
            </a:fld>
            <a:endParaRPr lang="en-ZA" dirty="0"/>
          </a:p>
        </p:txBody>
      </p:sp>
      <p:sp>
        <p:nvSpPr>
          <p:cNvPr id="5" name="Title 3"/>
          <p:cNvSpPr txBox="1">
            <a:spLocks/>
          </p:cNvSpPr>
          <p:nvPr/>
        </p:nvSpPr>
        <p:spPr>
          <a:xfrm>
            <a:off x="381000" y="457200"/>
            <a:ext cx="8229600" cy="609600"/>
          </a:xfrm>
          <a:prstGeom prst="round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solidFill>
                  <a:srgbClr val="FF9933"/>
                </a:solidFill>
                <a:latin typeface="Calibri" pitchFamily="34" charset="0"/>
                <a:cs typeface="Calibri" pitchFamily="34" charset="0"/>
              </a:rPr>
              <a:t>IPAP 2014-17: </a:t>
            </a:r>
            <a:r>
              <a:rPr lang="en-ZA" sz="2400" b="1" dirty="0" smtClean="0">
                <a:solidFill>
                  <a:srgbClr val="007434"/>
                </a:solidFill>
                <a:latin typeface="Calibri" pitchFamily="34" charset="0"/>
                <a:cs typeface="Calibri" pitchFamily="34" charset="0"/>
              </a:rPr>
              <a:t>KEY AREAS OF TRANSVERSAL INTERVENTION: 5 </a:t>
            </a:r>
            <a:endParaRPr lang="en-US" sz="2400" b="1" dirty="0">
              <a:solidFill>
                <a:srgbClr val="007434"/>
              </a:solidFill>
              <a:latin typeface="Calibri" pitchFamily="34" charset="0"/>
              <a:cs typeface="Calibri" pitchFamily="34" charset="0"/>
            </a:endParaRPr>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104648" y="5867400"/>
            <a:ext cx="2333752" cy="7406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Date Placeholder 1"/>
          <p:cNvSpPr>
            <a:spLocks noGrp="1"/>
          </p:cNvSpPr>
          <p:nvPr>
            <p:ph type="dt" sz="half" idx="10"/>
          </p:nvPr>
        </p:nvSpPr>
        <p:spPr>
          <a:xfrm>
            <a:off x="457200" y="18288"/>
            <a:ext cx="2895600" cy="329184"/>
          </a:xfrm>
        </p:spPr>
        <p:txBody>
          <a:bodyPr/>
          <a:lstStyle/>
          <a:p>
            <a:endParaRPr lang="en-US" dirty="0"/>
          </a:p>
        </p:txBody>
      </p:sp>
      <p:sp>
        <p:nvSpPr>
          <p:cNvPr id="8" name="Footer Placeholder 2"/>
          <p:cNvSpPr>
            <a:spLocks noGrp="1"/>
          </p:cNvSpPr>
          <p:nvPr>
            <p:ph type="ftr" sz="quarter" idx="11"/>
          </p:nvPr>
        </p:nvSpPr>
        <p:spPr>
          <a:xfrm>
            <a:off x="2743200" y="18288"/>
            <a:ext cx="4114800" cy="329184"/>
          </a:xfrm>
        </p:spPr>
        <p:txBody>
          <a:bodyPr/>
          <a:lstStyle/>
          <a:p>
            <a:endParaRPr lang="en-US" dirty="0"/>
          </a:p>
        </p:txBody>
      </p:sp>
      <p:grpSp>
        <p:nvGrpSpPr>
          <p:cNvPr id="9" name="Group 8"/>
          <p:cNvGrpSpPr/>
          <p:nvPr/>
        </p:nvGrpSpPr>
        <p:grpSpPr>
          <a:xfrm>
            <a:off x="457201" y="1066800"/>
            <a:ext cx="8229599" cy="534797"/>
            <a:chOff x="0" y="1194684"/>
            <a:chExt cx="8229599" cy="850251"/>
          </a:xfrm>
        </p:grpSpPr>
        <p:sp>
          <p:nvSpPr>
            <p:cNvPr id="10" name="Rounded Rectangle 9"/>
            <p:cNvSpPr/>
            <p:nvPr/>
          </p:nvSpPr>
          <p:spPr>
            <a:xfrm>
              <a:off x="0" y="1194684"/>
              <a:ext cx="8229599" cy="850251"/>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41506" y="1236190"/>
              <a:ext cx="8146587" cy="7672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ZA" sz="2000" b="1" kern="1200" dirty="0" smtClean="0">
                  <a:solidFill>
                    <a:schemeClr val="tx1"/>
                  </a:solidFill>
                </a:rPr>
                <a:t>Competition policy</a:t>
              </a:r>
              <a:endParaRPr lang="en-GB" sz="2000" b="1" kern="1200" dirty="0">
                <a:solidFill>
                  <a:schemeClr val="tx1"/>
                </a:solidFill>
              </a:endParaRPr>
            </a:p>
          </p:txBody>
        </p:sp>
      </p:grpSp>
      <p:sp>
        <p:nvSpPr>
          <p:cNvPr id="15" name="Rectangle 14"/>
          <p:cNvSpPr/>
          <p:nvPr/>
        </p:nvSpPr>
        <p:spPr>
          <a:xfrm>
            <a:off x="470452" y="3124200"/>
            <a:ext cx="8140147" cy="369332"/>
          </a:xfrm>
          <a:prstGeom prst="rect">
            <a:avLst/>
          </a:prstGeom>
        </p:spPr>
        <p:txBody>
          <a:bodyPr wrap="square">
            <a:spAutoFit/>
          </a:bodyPr>
          <a:lstStyle/>
          <a:p>
            <a:pPr eaLnBrk="1" hangingPunct="1">
              <a:spcBef>
                <a:spcPts val="600"/>
              </a:spcBef>
              <a:spcAft>
                <a:spcPts val="600"/>
              </a:spcAft>
              <a:buClr>
                <a:schemeClr val="accent1"/>
              </a:buClr>
              <a:buSzPct val="85000"/>
            </a:pPr>
            <a:r>
              <a:rPr lang="en-GB" dirty="0" smtClean="0">
                <a:solidFill>
                  <a:srgbClr val="007434"/>
                </a:solidFill>
                <a:latin typeface="Calibri" panose="020F0502020204030204" pitchFamily="34" charset="0"/>
              </a:rPr>
              <a:t>. </a:t>
            </a:r>
            <a:endParaRPr lang="en-GB" dirty="0">
              <a:solidFill>
                <a:srgbClr val="007434"/>
              </a:solidFill>
              <a:latin typeface="Calibri" panose="020F0502020204030204" pitchFamily="34" charset="0"/>
            </a:endParaRPr>
          </a:p>
        </p:txBody>
      </p:sp>
      <p:sp>
        <p:nvSpPr>
          <p:cNvPr id="16" name="Rectangle 15"/>
          <p:cNvSpPr/>
          <p:nvPr/>
        </p:nvSpPr>
        <p:spPr>
          <a:xfrm>
            <a:off x="457200" y="4590871"/>
            <a:ext cx="8305800" cy="1200329"/>
          </a:xfrm>
          <a:prstGeom prst="rect">
            <a:avLst/>
          </a:prstGeom>
        </p:spPr>
        <p:txBody>
          <a:bodyPr wrap="square">
            <a:spAutoFit/>
          </a:bodyPr>
          <a:lstStyle/>
          <a:p>
            <a:pPr marL="182880" lvl="0" indent="-182880" eaLnBrk="1" hangingPunct="1">
              <a:spcBef>
                <a:spcPts val="600"/>
              </a:spcBef>
              <a:spcAft>
                <a:spcPts val="600"/>
              </a:spcAft>
              <a:buClr>
                <a:schemeClr val="accent1"/>
              </a:buClr>
              <a:buSzPct val="85000"/>
              <a:buFont typeface="Arial" pitchFamily="34" charset="0"/>
              <a:buChar char="•"/>
            </a:pPr>
            <a:r>
              <a:rPr lang="en-ZA" dirty="0">
                <a:latin typeface="Calibri" panose="020F0502020204030204" pitchFamily="34" charset="0"/>
              </a:rPr>
              <a:t>New </a:t>
            </a:r>
            <a:r>
              <a:rPr lang="en-GB" dirty="0">
                <a:latin typeface="Calibri" panose="020F0502020204030204" pitchFamily="34" charset="0"/>
              </a:rPr>
              <a:t>policies and programmes to ramp up competitive capabilities in the production and services sectors of the economy, taking advantage of every opportunity to leverage the quantum advances on offer in the sphere of digital, additive and other globally emergent advanced technologies. </a:t>
            </a:r>
          </a:p>
        </p:txBody>
      </p:sp>
      <p:grpSp>
        <p:nvGrpSpPr>
          <p:cNvPr id="17" name="Group 16"/>
          <p:cNvGrpSpPr/>
          <p:nvPr/>
        </p:nvGrpSpPr>
        <p:grpSpPr>
          <a:xfrm>
            <a:off x="457201" y="4057471"/>
            <a:ext cx="8229599" cy="534797"/>
            <a:chOff x="0" y="1194684"/>
            <a:chExt cx="8229599" cy="850251"/>
          </a:xfrm>
        </p:grpSpPr>
        <p:sp>
          <p:nvSpPr>
            <p:cNvPr id="18" name="Rounded Rectangle 17"/>
            <p:cNvSpPr/>
            <p:nvPr/>
          </p:nvSpPr>
          <p:spPr>
            <a:xfrm>
              <a:off x="0" y="1194684"/>
              <a:ext cx="8229599" cy="850251"/>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41506" y="1236190"/>
              <a:ext cx="8146587" cy="7672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ZA" sz="2000" b="1" kern="1200" dirty="0" smtClean="0">
                  <a:solidFill>
                    <a:schemeClr val="tx1"/>
                  </a:solidFill>
                </a:rPr>
                <a:t>Innovation and technology</a:t>
              </a:r>
              <a:endParaRPr lang="en-GB" sz="2000" b="1" kern="1200" dirty="0">
                <a:solidFill>
                  <a:schemeClr val="tx1"/>
                </a:solidFill>
              </a:endParaRPr>
            </a:p>
          </p:txBody>
        </p:sp>
      </p:grpSp>
    </p:spTree>
    <p:extLst>
      <p:ext uri="{BB962C8B-B14F-4D97-AF65-F5344CB8AC3E}">
        <p14:creationId xmlns:p14="http://schemas.microsoft.com/office/powerpoint/2010/main" xmlns="" val="388382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2BFBC61A-8F9F-4492-89A8-429FAD01AC6D}" type="slidenum">
              <a:rPr lang="en-GB" smtClean="0"/>
              <a:pPr algn="r"/>
              <a:t>35</a:t>
            </a:fld>
            <a:endParaRPr lang="en-GB" dirty="0"/>
          </a:p>
        </p:txBody>
      </p:sp>
      <p:sp>
        <p:nvSpPr>
          <p:cNvPr id="5" name="Rectangle 4"/>
          <p:cNvSpPr/>
          <p:nvPr/>
        </p:nvSpPr>
        <p:spPr>
          <a:xfrm>
            <a:off x="1713680" y="492825"/>
            <a:ext cx="5449120" cy="461665"/>
          </a:xfrm>
          <a:prstGeom prst="rect">
            <a:avLst/>
          </a:prstGeom>
          <a:solidFill>
            <a:schemeClr val="tx1">
              <a:lumMod val="10000"/>
              <a:lumOff val="90000"/>
            </a:schemeClr>
          </a:solidFill>
        </p:spPr>
        <p:txBody>
          <a:bodyPr wrap="none" rtlCol="0">
            <a:spAutoFit/>
          </a:bodyPr>
          <a:lstStyle/>
          <a:p>
            <a:r>
              <a:rPr lang="en-ZA" sz="2400" dirty="0">
                <a:solidFill>
                  <a:srgbClr val="FF9933"/>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rPr>
              <a:t>IPAP</a:t>
            </a:r>
            <a:r>
              <a:rPr lang="en-ZA" sz="2400" dirty="0" smtClean="0">
                <a:solidFill>
                  <a:srgbClr val="007434"/>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rPr>
              <a:t> </a:t>
            </a:r>
            <a:r>
              <a:rPr lang="en-ZA" sz="2400" dirty="0" smtClean="0">
                <a:solidFill>
                  <a:srgbClr val="FF9933"/>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rPr>
              <a:t>SECTORAL</a:t>
            </a:r>
            <a:r>
              <a:rPr lang="en-ZA" sz="2400" dirty="0" smtClean="0">
                <a:solidFill>
                  <a:srgbClr val="007434"/>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rPr>
              <a:t> </a:t>
            </a:r>
            <a:r>
              <a:rPr lang="en-ZA" sz="2400" dirty="0" smtClean="0">
                <a:solidFill>
                  <a:srgbClr val="FF9933"/>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rPr>
              <a:t>FOCUS AREAS</a:t>
            </a:r>
            <a:endParaRPr lang="en-GB" sz="2400" dirty="0">
              <a:solidFill>
                <a:srgbClr val="FF9933"/>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endParaRPr>
          </a:p>
        </p:txBody>
      </p:sp>
      <p:pic>
        <p:nvPicPr>
          <p:cNvPr id="20" name="Picture 19"/>
          <p:cNvPicPr/>
          <p:nvPr/>
        </p:nvPicPr>
        <p:blipFill>
          <a:blip r:embed="rId2">
            <a:extLst>
              <a:ext uri="{28A0092B-C50C-407E-A947-70E740481C1C}">
                <a14:useLocalDpi xmlns:a14="http://schemas.microsoft.com/office/drawing/2010/main" xmlns="" val="0"/>
              </a:ext>
            </a:extLst>
          </a:blip>
          <a:stretch>
            <a:fillRect/>
          </a:stretch>
        </p:blipFill>
        <p:spPr>
          <a:xfrm>
            <a:off x="21336" y="6248400"/>
            <a:ext cx="1876552" cy="5120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Footer Placeholder 2"/>
          <p:cNvSpPr>
            <a:spLocks noGrp="1"/>
          </p:cNvSpPr>
          <p:nvPr>
            <p:ph type="ftr" sz="quarter" idx="11"/>
          </p:nvPr>
        </p:nvSpPr>
        <p:spPr>
          <a:xfrm>
            <a:off x="2743200" y="51816"/>
            <a:ext cx="4114800" cy="329184"/>
          </a:xfrm>
        </p:spPr>
        <p:txBody>
          <a:bodyPr/>
          <a:lstStyle/>
          <a:p>
            <a:endParaRPr lang="en-US" dirty="0"/>
          </a:p>
        </p:txBody>
      </p:sp>
      <p:sp>
        <p:nvSpPr>
          <p:cNvPr id="10" name="Date Placeholder 1"/>
          <p:cNvSpPr>
            <a:spLocks noGrp="1"/>
          </p:cNvSpPr>
          <p:nvPr>
            <p:ph type="dt" sz="half" idx="10"/>
          </p:nvPr>
        </p:nvSpPr>
        <p:spPr>
          <a:xfrm>
            <a:off x="457200" y="18288"/>
            <a:ext cx="2895600" cy="329184"/>
          </a:xfrm>
        </p:spPr>
        <p:txBody>
          <a:bodyPr/>
          <a:lstStyle/>
          <a:p>
            <a:endParaRPr lang="en-US" dirty="0"/>
          </a:p>
        </p:txBody>
      </p:sp>
      <p:sp>
        <p:nvSpPr>
          <p:cNvPr id="3" name="TextBox 2"/>
          <p:cNvSpPr txBox="1"/>
          <p:nvPr/>
        </p:nvSpPr>
        <p:spPr>
          <a:xfrm>
            <a:off x="3021856" y="1219200"/>
            <a:ext cx="2616944" cy="461665"/>
          </a:xfrm>
          <a:prstGeom prst="rect">
            <a:avLst/>
          </a:prstGeom>
          <a:solidFill>
            <a:schemeClr val="tx1">
              <a:lumMod val="10000"/>
              <a:lumOff val="90000"/>
            </a:schemeClr>
          </a:solidFill>
        </p:spPr>
        <p:txBody>
          <a:bodyPr wrap="square" rtlCol="0">
            <a:spAutoFit/>
          </a:bodyPr>
          <a:lstStyle>
            <a:defPPr>
              <a:defRPr lang="en-GB"/>
            </a:defPPr>
            <a:lvl1pPr>
              <a:defRPr sz="2400">
                <a:solidFill>
                  <a:srgbClr val="007434"/>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defRPr>
            </a:lvl1pPr>
          </a:lstStyle>
          <a:p>
            <a:pPr algn="ctr"/>
            <a:r>
              <a:rPr lang="en-ZA" dirty="0"/>
              <a:t>CLUSTER I</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828800"/>
            <a:ext cx="9144000" cy="4044814"/>
          </a:xfrm>
          <a:prstGeom prst="rect">
            <a:avLst/>
          </a:prstGeom>
        </p:spPr>
      </p:pic>
    </p:spTree>
    <p:extLst>
      <p:ext uri="{BB962C8B-B14F-4D97-AF65-F5344CB8AC3E}">
        <p14:creationId xmlns:p14="http://schemas.microsoft.com/office/powerpoint/2010/main" xmlns="" val="1673552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533400"/>
          </a:xfrm>
          <a:prstGeom prst="roundRect">
            <a:avLst/>
          </a:prstGeom>
          <a:solidFill>
            <a:srgbClr val="F0D380"/>
          </a:solidFill>
        </p:spPr>
        <p:txBody>
          <a:bodyPr vert="horz" lIns="91440" tIns="45720" rIns="91440" bIns="45720" rtlCol="0" anchor="ctr">
            <a:normAutofit/>
          </a:bodyPr>
          <a:lstStyle/>
          <a:p>
            <a:pPr algn="ctr"/>
            <a:r>
              <a:rPr lang="en-ZA" sz="2000" dirty="0">
                <a:solidFill>
                  <a:srgbClr val="007434"/>
                </a:solidFill>
                <a:effectLst>
                  <a:outerShdw blurRad="50800" dist="38100" dir="13500000" algn="br" rotWithShape="0">
                    <a:prstClr val="black">
                      <a:alpha val="40000"/>
                    </a:prstClr>
                  </a:outerShdw>
                </a:effectLst>
                <a:latin typeface="Arial Black" pitchFamily="34" charset="0"/>
              </a:rPr>
              <a:t>IPAP </a:t>
            </a:r>
            <a:r>
              <a:rPr lang="en-ZA" sz="2000" dirty="0" smtClean="0">
                <a:solidFill>
                  <a:srgbClr val="007434"/>
                </a:solidFill>
                <a:effectLst>
                  <a:outerShdw blurRad="50800" dist="38100" dir="13500000" algn="br" rotWithShape="0">
                    <a:prstClr val="black">
                      <a:alpha val="40000"/>
                    </a:prstClr>
                  </a:outerShdw>
                </a:effectLst>
                <a:latin typeface="Arial Black" pitchFamily="34" charset="0"/>
              </a:rPr>
              <a:t>2014 : </a:t>
            </a:r>
            <a:r>
              <a:rPr lang="en-ZA" sz="2000" dirty="0">
                <a:solidFill>
                  <a:srgbClr val="007434"/>
                </a:solidFill>
                <a:effectLst>
                  <a:outerShdw blurRad="50800" dist="38100" dir="13500000" algn="br" rotWithShape="0">
                    <a:prstClr val="black">
                      <a:alpha val="40000"/>
                    </a:prstClr>
                  </a:outerShdw>
                </a:effectLst>
                <a:latin typeface="Arial Black" pitchFamily="34" charset="0"/>
              </a:rPr>
              <a:t>KEY AREAS OF </a:t>
            </a:r>
            <a:r>
              <a:rPr lang="en-ZA" sz="2000" dirty="0" smtClean="0">
                <a:solidFill>
                  <a:srgbClr val="007434"/>
                </a:solidFill>
                <a:effectLst>
                  <a:outerShdw blurRad="50800" dist="38100" dir="13500000" algn="br" rotWithShape="0">
                    <a:prstClr val="black">
                      <a:alpha val="40000"/>
                    </a:prstClr>
                  </a:outerShdw>
                </a:effectLst>
                <a:latin typeface="Arial Black" pitchFamily="34" charset="0"/>
              </a:rPr>
              <a:t>SECTORAL </a:t>
            </a:r>
            <a:r>
              <a:rPr lang="en-ZA" sz="2000" dirty="0">
                <a:solidFill>
                  <a:srgbClr val="007434"/>
                </a:solidFill>
                <a:effectLst>
                  <a:outerShdw blurRad="50800" dist="38100" dir="13500000" algn="br" rotWithShape="0">
                    <a:prstClr val="black">
                      <a:alpha val="40000"/>
                    </a:prstClr>
                  </a:outerShdw>
                </a:effectLst>
                <a:latin typeface="Arial Black" pitchFamily="34" charset="0"/>
              </a:rPr>
              <a:t>INTERVENTION : I</a:t>
            </a:r>
            <a:endParaRPr lang="en-US" sz="2000" dirty="0">
              <a:solidFill>
                <a:srgbClr val="007434"/>
              </a:solidFill>
              <a:effectLst>
                <a:outerShdw blurRad="50800" dist="38100" dir="13500000" algn="br" rotWithShape="0">
                  <a:prstClr val="black">
                    <a:alpha val="40000"/>
                  </a:prstClr>
                </a:outerShdw>
              </a:effectLst>
              <a:latin typeface="Arial Black" pitchFamily="34" charset="0"/>
            </a:endParaRPr>
          </a:p>
        </p:txBody>
      </p:sp>
      <p:sp>
        <p:nvSpPr>
          <p:cNvPr id="3" name="Content Placeholder 2"/>
          <p:cNvSpPr>
            <a:spLocks noGrp="1"/>
          </p:cNvSpPr>
          <p:nvPr>
            <p:ph idx="1"/>
          </p:nvPr>
        </p:nvSpPr>
        <p:spPr>
          <a:xfrm>
            <a:off x="457200" y="1268896"/>
            <a:ext cx="8229600" cy="4876800"/>
          </a:xfrm>
        </p:spPr>
        <p:txBody>
          <a:bodyPr>
            <a:normAutofit/>
          </a:bodyPr>
          <a:lstStyle/>
          <a:p>
            <a:pPr marL="273050" indent="-273050">
              <a:spcBef>
                <a:spcPts val="1200"/>
              </a:spcBef>
              <a:buFont typeface="Wingdings" panose="05000000000000000000" pitchFamily="2" charset="2"/>
              <a:buChar char="Ø"/>
            </a:pPr>
            <a:r>
              <a:rPr lang="en-US" sz="2000" b="1" dirty="0" smtClean="0">
                <a:latin typeface="Calibri" panose="020F0502020204030204" pitchFamily="34" charset="0"/>
              </a:rPr>
              <a:t>Clothing, textiles, leather and footwear (CTLF)</a:t>
            </a:r>
            <a:r>
              <a:rPr lang="en-US" sz="2000" dirty="0" smtClean="0">
                <a:latin typeface="Calibri" panose="020F0502020204030204" pitchFamily="34" charset="0"/>
              </a:rPr>
              <a:t>: </a:t>
            </a:r>
            <a:endParaRPr lang="en-US" sz="2000" dirty="0">
              <a:latin typeface="Calibri" panose="020F0502020204030204" pitchFamily="34" charset="0"/>
            </a:endParaRPr>
          </a:p>
          <a:p>
            <a:pPr marL="547370" lvl="1" indent="-273050">
              <a:spcBef>
                <a:spcPts val="1200"/>
              </a:spcBef>
              <a:buFont typeface="Wingdings" panose="05000000000000000000" pitchFamily="2" charset="2"/>
              <a:buChar char="Ø"/>
            </a:pPr>
            <a:r>
              <a:rPr lang="en-US" sz="1800" dirty="0">
                <a:latin typeface="Calibri" panose="020F0502020204030204" pitchFamily="34" charset="0"/>
              </a:rPr>
              <a:t>Working with IDC secure better turn-around on incentive deployment; rebate provisions for textiles into downstream clothing manufacturers and opportunities in leather.</a:t>
            </a:r>
          </a:p>
          <a:p>
            <a:pPr marL="273050" indent="-273050">
              <a:spcBef>
                <a:spcPts val="1200"/>
              </a:spcBef>
              <a:buFont typeface="Wingdings" panose="05000000000000000000" pitchFamily="2" charset="2"/>
              <a:buChar char="Ø"/>
            </a:pPr>
            <a:r>
              <a:rPr lang="en-US" sz="2000" b="1" dirty="0" smtClean="0">
                <a:latin typeface="Calibri" panose="020F0502020204030204" pitchFamily="34" charset="0"/>
              </a:rPr>
              <a:t>Automotives: </a:t>
            </a:r>
          </a:p>
          <a:p>
            <a:pPr marL="547370" lvl="1" indent="-273050">
              <a:spcBef>
                <a:spcPts val="1200"/>
              </a:spcBef>
              <a:buFont typeface="Wingdings" panose="05000000000000000000" pitchFamily="2" charset="2"/>
              <a:buChar char="Ø"/>
            </a:pPr>
            <a:r>
              <a:rPr lang="en-US" sz="1800" dirty="0">
                <a:latin typeface="Calibri" panose="020F0502020204030204" pitchFamily="34" charset="0"/>
              </a:rPr>
              <a:t>Review</a:t>
            </a:r>
            <a:r>
              <a:rPr lang="en-US" sz="1800" dirty="0" smtClean="0">
                <a:latin typeface="Calibri" panose="020F0502020204030204" pitchFamily="34" charset="0"/>
              </a:rPr>
              <a:t> the Automotive Production Development Programme (APDP)</a:t>
            </a:r>
          </a:p>
          <a:p>
            <a:pPr marL="547370" lvl="1" indent="-273050">
              <a:spcBef>
                <a:spcPts val="600"/>
              </a:spcBef>
              <a:buFont typeface="Wingdings" panose="05000000000000000000" pitchFamily="2" charset="2"/>
              <a:buChar char="Ø"/>
            </a:pPr>
            <a:r>
              <a:rPr lang="en-US" sz="1800" dirty="0" smtClean="0">
                <a:latin typeface="Calibri" panose="020F0502020204030204" pitchFamily="34" charset="0"/>
              </a:rPr>
              <a:t>Secure stronger localisation.</a:t>
            </a:r>
          </a:p>
          <a:p>
            <a:pPr marL="273050" indent="-273050">
              <a:spcBef>
                <a:spcPts val="1800"/>
              </a:spcBef>
              <a:buFont typeface="Wingdings" panose="05000000000000000000" pitchFamily="2" charset="2"/>
              <a:buChar char="Ø"/>
            </a:pPr>
            <a:r>
              <a:rPr lang="en-US" sz="2000" b="1" dirty="0" smtClean="0">
                <a:latin typeface="Calibri" panose="020F0502020204030204" pitchFamily="34" charset="0"/>
              </a:rPr>
              <a:t>Metal Fabrication, Capital and Rail Transport Equipment: </a:t>
            </a:r>
          </a:p>
          <a:p>
            <a:pPr lvl="1"/>
            <a:r>
              <a:rPr lang="en-US" sz="1800" dirty="0" smtClean="0">
                <a:latin typeface="Calibri" panose="020F0502020204030204" pitchFamily="34" charset="0"/>
              </a:rPr>
              <a:t>Designations;</a:t>
            </a:r>
          </a:p>
          <a:p>
            <a:pPr lvl="1"/>
            <a:r>
              <a:rPr lang="en-US" sz="1800" dirty="0" smtClean="0">
                <a:latin typeface="Calibri" panose="020F0502020204030204" pitchFamily="34" charset="0"/>
              </a:rPr>
              <a:t>Cluster enhancement;</a:t>
            </a:r>
          </a:p>
          <a:p>
            <a:pPr lvl="1"/>
            <a:r>
              <a:rPr lang="en-US" sz="1800" dirty="0" smtClean="0">
                <a:latin typeface="Calibri" panose="020F0502020204030204" pitchFamily="34" charset="0"/>
              </a:rPr>
              <a:t>Capital goods value chain analysis; </a:t>
            </a:r>
          </a:p>
          <a:p>
            <a:pPr lvl="1"/>
            <a:r>
              <a:rPr lang="en-US" sz="1800" dirty="0" smtClean="0">
                <a:latin typeface="Calibri" panose="020F0502020204030204" pitchFamily="34" charset="0"/>
              </a:rPr>
              <a:t>Deepening  the Competitive Supplier Development Programme (CSDP) with Transnet and Eskom.</a:t>
            </a:r>
            <a:endParaRPr lang="en-US" sz="1800" dirty="0">
              <a:latin typeface="Calibri" panose="020F0502020204030204" pitchFamily="34" charset="0"/>
            </a:endParaRPr>
          </a:p>
          <a:p>
            <a:endParaRPr lang="en-US" sz="20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989381D-9470-4401-919B-EE98D4AA4014}" type="slidenum">
              <a:rPr lang="en-GB" smtClean="0"/>
              <a:pPr/>
              <a:t>36</a:t>
            </a:fld>
            <a:endParaRPr lang="en-GB" dirty="0"/>
          </a:p>
        </p:txBody>
      </p:sp>
      <p:pic>
        <p:nvPicPr>
          <p:cNvPr id="7" name="Picture 6"/>
          <p:cNvPicPr/>
          <p:nvPr/>
        </p:nvPicPr>
        <p:blipFill>
          <a:blip r:embed="rId2">
            <a:extLst>
              <a:ext uri="{28A0092B-C50C-407E-A947-70E740481C1C}">
                <a14:useLocalDpi xmlns:a14="http://schemas.microsoft.com/office/drawing/2010/main" xmlns="" val="0"/>
              </a:ext>
            </a:extLst>
          </a:blip>
          <a:stretch>
            <a:fillRect/>
          </a:stretch>
        </p:blipFill>
        <p:spPr>
          <a:xfrm>
            <a:off x="180848" y="6096000"/>
            <a:ext cx="1876552" cy="5882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Date Placeholder 1"/>
          <p:cNvSpPr>
            <a:spLocks noGrp="1"/>
          </p:cNvSpPr>
          <p:nvPr>
            <p:ph type="dt" sz="half" idx="10"/>
          </p:nvPr>
        </p:nvSpPr>
        <p:spPr>
          <a:xfrm>
            <a:off x="457200" y="18288"/>
            <a:ext cx="2895600" cy="329184"/>
          </a:xfrm>
        </p:spPr>
        <p:txBody>
          <a:bodyPr/>
          <a:lstStyle/>
          <a:p>
            <a:endParaRPr lang="en-US" dirty="0"/>
          </a:p>
        </p:txBody>
      </p:sp>
      <p:sp>
        <p:nvSpPr>
          <p:cNvPr id="9" name="Footer Placeholder 2"/>
          <p:cNvSpPr>
            <a:spLocks noGrp="1"/>
          </p:cNvSpPr>
          <p:nvPr>
            <p:ph type="ftr" sz="quarter" idx="11"/>
          </p:nvPr>
        </p:nvSpPr>
        <p:spPr>
          <a:xfrm>
            <a:off x="2743200" y="51816"/>
            <a:ext cx="4114800" cy="329184"/>
          </a:xfrm>
        </p:spPr>
        <p:txBody>
          <a:bodyPr/>
          <a:lstStyle/>
          <a:p>
            <a:endParaRPr lang="en-US" dirty="0"/>
          </a:p>
        </p:txBody>
      </p:sp>
    </p:spTree>
    <p:extLst>
      <p:ext uri="{BB962C8B-B14F-4D97-AF65-F5344CB8AC3E}">
        <p14:creationId xmlns:p14="http://schemas.microsoft.com/office/powerpoint/2010/main" xmlns="" val="134971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33400"/>
          </a:xfrm>
          <a:prstGeom prst="roundRect">
            <a:avLst/>
          </a:prstGeom>
          <a:solidFill>
            <a:srgbClr val="F0D380"/>
          </a:solidFill>
        </p:spPr>
        <p:txBody>
          <a:bodyPr vert="horz" lIns="91440" tIns="45720" rIns="91440" bIns="45720" rtlCol="0" anchor="ctr">
            <a:normAutofit/>
          </a:bodyPr>
          <a:lstStyle/>
          <a:p>
            <a:pPr algn="ctr"/>
            <a:r>
              <a:rPr lang="en-ZA" sz="2000" dirty="0">
                <a:solidFill>
                  <a:srgbClr val="007434"/>
                </a:solidFill>
                <a:effectLst>
                  <a:outerShdw blurRad="50800" dist="38100" dir="13500000" algn="br" rotWithShape="0">
                    <a:prstClr val="black">
                      <a:alpha val="40000"/>
                    </a:prstClr>
                  </a:outerShdw>
                </a:effectLst>
                <a:latin typeface="Arial Black" pitchFamily="34" charset="0"/>
              </a:rPr>
              <a:t>IPAP 2014: KEY AREAS OF SECTORAL INTERVENTION : 2</a:t>
            </a:r>
            <a:endParaRPr lang="en-US" sz="2000" dirty="0">
              <a:solidFill>
                <a:srgbClr val="007434"/>
              </a:solidFill>
              <a:effectLst>
                <a:outerShdw blurRad="50800" dist="38100" dir="13500000" algn="br" rotWithShape="0">
                  <a:prstClr val="black">
                    <a:alpha val="40000"/>
                  </a:prstClr>
                </a:outerShdw>
              </a:effectLst>
              <a:latin typeface="Arial Black" pitchFamily="34" charset="0"/>
            </a:endParaRPr>
          </a:p>
        </p:txBody>
      </p:sp>
      <p:sp>
        <p:nvSpPr>
          <p:cNvPr id="3" name="Content Placeholder 2"/>
          <p:cNvSpPr>
            <a:spLocks noGrp="1"/>
          </p:cNvSpPr>
          <p:nvPr>
            <p:ph idx="1"/>
          </p:nvPr>
        </p:nvSpPr>
        <p:spPr>
          <a:xfrm>
            <a:off x="457200" y="1676400"/>
            <a:ext cx="8229600" cy="4114800"/>
          </a:xfrm>
        </p:spPr>
        <p:txBody>
          <a:bodyPr>
            <a:normAutofit fontScale="92500" lnSpcReduction="10000"/>
          </a:bodyPr>
          <a:lstStyle/>
          <a:p>
            <a:pPr marL="252730" indent="-273050">
              <a:spcBef>
                <a:spcPts val="1200"/>
              </a:spcBef>
              <a:buFont typeface="Wingdings" panose="05000000000000000000" pitchFamily="2" charset="2"/>
              <a:buChar char="Ø"/>
            </a:pPr>
            <a:r>
              <a:rPr lang="en-US" b="1" dirty="0">
                <a:latin typeface="Calibri" panose="020F0502020204030204" pitchFamily="34" charset="0"/>
              </a:rPr>
              <a:t>Plastics, Chemicals, Cosmetics and Pharmaceuticals:  </a:t>
            </a:r>
          </a:p>
          <a:p>
            <a:pPr marL="547370" lvl="1" indent="-273050">
              <a:spcBef>
                <a:spcPts val="600"/>
              </a:spcBef>
              <a:buFont typeface="Wingdings" panose="05000000000000000000" pitchFamily="2" charset="2"/>
              <a:buChar char="Ø"/>
            </a:pPr>
            <a:r>
              <a:rPr lang="en-US" sz="2100" dirty="0">
                <a:latin typeface="Calibri" panose="020F0502020204030204" pitchFamily="34" charset="0"/>
              </a:rPr>
              <a:t>Designations and roll-out of new sector strategies in plastics and </a:t>
            </a:r>
            <a:r>
              <a:rPr lang="en-US" sz="2100" dirty="0" smtClean="0">
                <a:latin typeface="Calibri" panose="020F0502020204030204" pitchFamily="34" charset="0"/>
              </a:rPr>
              <a:t>cosmetics and clusters.</a:t>
            </a:r>
            <a:endParaRPr lang="en-US" sz="2100" dirty="0">
              <a:latin typeface="Calibri" panose="020F0502020204030204" pitchFamily="34" charset="0"/>
            </a:endParaRPr>
          </a:p>
          <a:p>
            <a:pPr marL="273050" indent="-273050">
              <a:spcBef>
                <a:spcPts val="1800"/>
              </a:spcBef>
              <a:buFont typeface="Wingdings" panose="05000000000000000000" pitchFamily="2" charset="2"/>
              <a:buChar char="Ø"/>
            </a:pPr>
            <a:r>
              <a:rPr lang="en-US" b="1" dirty="0" smtClean="0">
                <a:latin typeface="Calibri" panose="020F0502020204030204" pitchFamily="34" charset="0"/>
              </a:rPr>
              <a:t>Agro-industries</a:t>
            </a:r>
            <a:r>
              <a:rPr lang="en-US" dirty="0" smtClean="0">
                <a:latin typeface="Calibri" panose="020F0502020204030204" pitchFamily="34" charset="0"/>
              </a:rPr>
              <a:t>: </a:t>
            </a:r>
          </a:p>
          <a:p>
            <a:pPr marL="547370" lvl="1" indent="-273050">
              <a:spcBef>
                <a:spcPts val="600"/>
              </a:spcBef>
              <a:buFont typeface="Wingdings" panose="05000000000000000000" pitchFamily="2" charset="2"/>
              <a:buChar char="Ø"/>
            </a:pPr>
            <a:r>
              <a:rPr lang="en-US" dirty="0" smtClean="0">
                <a:latin typeface="Calibri" panose="020F0502020204030204" pitchFamily="34" charset="0"/>
              </a:rPr>
              <a:t>New opportunities in value chain – cassava; milling; forestry, paper/pulp and furniture.</a:t>
            </a:r>
          </a:p>
          <a:p>
            <a:pPr marL="273050" indent="-273050">
              <a:spcBef>
                <a:spcPts val="1800"/>
              </a:spcBef>
              <a:buFont typeface="Wingdings" panose="05000000000000000000" pitchFamily="2" charset="2"/>
              <a:buChar char="Ø"/>
            </a:pPr>
            <a:r>
              <a:rPr lang="en-US" b="1" dirty="0" smtClean="0">
                <a:latin typeface="Calibri" panose="020F0502020204030204" pitchFamily="34" charset="0"/>
              </a:rPr>
              <a:t>Business Process Services (BPS):</a:t>
            </a:r>
          </a:p>
          <a:p>
            <a:pPr marL="547370" lvl="1" indent="-273050">
              <a:spcBef>
                <a:spcPts val="600"/>
              </a:spcBef>
              <a:buFont typeface="Wingdings" panose="05000000000000000000" pitchFamily="2" charset="2"/>
              <a:buChar char="Ø"/>
            </a:pPr>
            <a:r>
              <a:rPr lang="en-US" dirty="0">
                <a:latin typeface="Calibri" panose="020F0502020204030204" pitchFamily="34" charset="0"/>
              </a:rPr>
              <a:t>S</a:t>
            </a:r>
            <a:r>
              <a:rPr lang="en-US" dirty="0" smtClean="0">
                <a:latin typeface="Calibri" panose="020F0502020204030204" pitchFamily="34" charset="0"/>
              </a:rPr>
              <a:t>cale-up incentive and new incentive guidelines; strengthened Monyetla training programme.</a:t>
            </a:r>
          </a:p>
          <a:p>
            <a:pPr marL="273050" indent="-273050">
              <a:spcBef>
                <a:spcPts val="1800"/>
              </a:spcBef>
              <a:buFont typeface="Wingdings" panose="05000000000000000000" pitchFamily="2" charset="2"/>
              <a:buChar char="Ø"/>
            </a:pPr>
            <a:r>
              <a:rPr lang="en-US" b="1" dirty="0" smtClean="0">
                <a:latin typeface="Calibri" panose="020F0502020204030204" pitchFamily="34" charset="0"/>
              </a:rPr>
              <a:t>Creative industries</a:t>
            </a:r>
            <a:r>
              <a:rPr lang="en-US" dirty="0" smtClean="0">
                <a:latin typeface="Calibri" panose="020F0502020204030204" pitchFamily="34" charset="0"/>
              </a:rPr>
              <a:t>: </a:t>
            </a:r>
          </a:p>
          <a:p>
            <a:pPr marL="547370" lvl="1" indent="-273050">
              <a:spcBef>
                <a:spcPts val="600"/>
              </a:spcBef>
              <a:buFont typeface="Wingdings" panose="05000000000000000000" pitchFamily="2" charset="2"/>
              <a:buChar char="Ø"/>
            </a:pPr>
            <a:r>
              <a:rPr lang="en-US" dirty="0" smtClean="0">
                <a:latin typeface="Calibri" panose="020F0502020204030204" pitchFamily="34" charset="0"/>
              </a:rPr>
              <a:t>New strategies/programmes for music, film and craft.</a:t>
            </a:r>
          </a:p>
        </p:txBody>
      </p:sp>
      <p:sp>
        <p:nvSpPr>
          <p:cNvPr id="6" name="Slide Number Placeholder 5"/>
          <p:cNvSpPr>
            <a:spLocks noGrp="1"/>
          </p:cNvSpPr>
          <p:nvPr>
            <p:ph type="sldNum" sz="quarter" idx="12"/>
          </p:nvPr>
        </p:nvSpPr>
        <p:spPr/>
        <p:txBody>
          <a:bodyPr/>
          <a:lstStyle/>
          <a:p>
            <a:fld id="{3989381D-9470-4401-919B-EE98D4AA4014}" type="slidenum">
              <a:rPr lang="en-GB" smtClean="0"/>
              <a:pPr/>
              <a:t>37</a:t>
            </a:fld>
            <a:endParaRPr lang="en-GB" dirty="0"/>
          </a:p>
        </p:txBody>
      </p:sp>
      <p:pic>
        <p:nvPicPr>
          <p:cNvPr id="7" name="Picture 6"/>
          <p:cNvPicPr/>
          <p:nvPr/>
        </p:nvPicPr>
        <p:blipFill>
          <a:blip r:embed="rId2">
            <a:extLst>
              <a:ext uri="{28A0092B-C50C-407E-A947-70E740481C1C}">
                <a14:useLocalDpi xmlns:a14="http://schemas.microsoft.com/office/drawing/2010/main" xmlns="" val="0"/>
              </a:ext>
            </a:extLst>
          </a:blip>
          <a:stretch>
            <a:fillRect/>
          </a:stretch>
        </p:blipFill>
        <p:spPr>
          <a:xfrm>
            <a:off x="180848" y="6019800"/>
            <a:ext cx="1876552" cy="6644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Date Placeholder 1"/>
          <p:cNvSpPr>
            <a:spLocks noGrp="1"/>
          </p:cNvSpPr>
          <p:nvPr>
            <p:ph type="dt" sz="half" idx="10"/>
          </p:nvPr>
        </p:nvSpPr>
        <p:spPr>
          <a:xfrm>
            <a:off x="457200" y="18288"/>
            <a:ext cx="2895600" cy="329184"/>
          </a:xfrm>
        </p:spPr>
        <p:txBody>
          <a:bodyPr/>
          <a:lstStyle/>
          <a:p>
            <a:endParaRPr lang="en-US" dirty="0"/>
          </a:p>
        </p:txBody>
      </p:sp>
      <p:sp>
        <p:nvSpPr>
          <p:cNvPr id="9" name="Footer Placeholder 2"/>
          <p:cNvSpPr>
            <a:spLocks noGrp="1"/>
          </p:cNvSpPr>
          <p:nvPr>
            <p:ph type="ftr" sz="quarter" idx="11"/>
          </p:nvPr>
        </p:nvSpPr>
        <p:spPr>
          <a:xfrm>
            <a:off x="2743200" y="51816"/>
            <a:ext cx="4114800" cy="329184"/>
          </a:xfrm>
        </p:spPr>
        <p:txBody>
          <a:bodyPr/>
          <a:lstStyle/>
          <a:p>
            <a:endParaRPr lang="en-US" dirty="0"/>
          </a:p>
        </p:txBody>
      </p:sp>
    </p:spTree>
    <p:extLst>
      <p:ext uri="{BB962C8B-B14F-4D97-AF65-F5344CB8AC3E}">
        <p14:creationId xmlns:p14="http://schemas.microsoft.com/office/powerpoint/2010/main" xmlns="" val="116275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2BFBC61A-8F9F-4492-89A8-429FAD01AC6D}" type="slidenum">
              <a:rPr lang="en-GB" smtClean="0"/>
              <a:pPr algn="r"/>
              <a:t>38</a:t>
            </a:fld>
            <a:endParaRPr lang="en-GB" dirty="0"/>
          </a:p>
        </p:txBody>
      </p:sp>
      <p:sp>
        <p:nvSpPr>
          <p:cNvPr id="5" name="Rectangle 4"/>
          <p:cNvSpPr/>
          <p:nvPr/>
        </p:nvSpPr>
        <p:spPr>
          <a:xfrm>
            <a:off x="1713680" y="492825"/>
            <a:ext cx="5449120" cy="461665"/>
          </a:xfrm>
          <a:prstGeom prst="rect">
            <a:avLst/>
          </a:prstGeom>
          <a:solidFill>
            <a:schemeClr val="tx1">
              <a:lumMod val="10000"/>
              <a:lumOff val="90000"/>
            </a:schemeClr>
          </a:solidFill>
        </p:spPr>
        <p:txBody>
          <a:bodyPr wrap="none" rtlCol="0">
            <a:spAutoFit/>
          </a:bodyPr>
          <a:lstStyle/>
          <a:p>
            <a:r>
              <a:rPr lang="en-ZA" sz="2400" dirty="0" smtClean="0">
                <a:solidFill>
                  <a:srgbClr val="007434"/>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rPr>
              <a:t>IPAP </a:t>
            </a:r>
            <a:r>
              <a:rPr lang="en-ZA" sz="2400" dirty="0" smtClean="0">
                <a:solidFill>
                  <a:srgbClr val="FF9933"/>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rPr>
              <a:t>SECTORAL</a:t>
            </a:r>
            <a:r>
              <a:rPr lang="en-ZA" sz="2400" dirty="0" smtClean="0">
                <a:solidFill>
                  <a:srgbClr val="007434"/>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rPr>
              <a:t> </a:t>
            </a:r>
            <a:r>
              <a:rPr lang="en-ZA" sz="2400" dirty="0" smtClean="0">
                <a:solidFill>
                  <a:srgbClr val="FF9933"/>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rPr>
              <a:t>FOCUS AREAS</a:t>
            </a:r>
            <a:endParaRPr lang="en-GB" sz="2400" dirty="0">
              <a:solidFill>
                <a:srgbClr val="FF9933"/>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endParaRPr>
          </a:p>
        </p:txBody>
      </p:sp>
      <p:pic>
        <p:nvPicPr>
          <p:cNvPr id="20" name="Picture 19"/>
          <p:cNvPicPr/>
          <p:nvPr/>
        </p:nvPicPr>
        <p:blipFill>
          <a:blip r:embed="rId2">
            <a:extLst>
              <a:ext uri="{28A0092B-C50C-407E-A947-70E740481C1C}">
                <a14:useLocalDpi xmlns:a14="http://schemas.microsoft.com/office/drawing/2010/main" xmlns="" val="0"/>
              </a:ext>
            </a:extLst>
          </a:blip>
          <a:stretch>
            <a:fillRect/>
          </a:stretch>
        </p:blipFill>
        <p:spPr>
          <a:xfrm>
            <a:off x="21336" y="6248400"/>
            <a:ext cx="1876552" cy="5120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Footer Placeholder 2"/>
          <p:cNvSpPr>
            <a:spLocks noGrp="1"/>
          </p:cNvSpPr>
          <p:nvPr>
            <p:ph type="ftr" sz="quarter" idx="11"/>
          </p:nvPr>
        </p:nvSpPr>
        <p:spPr>
          <a:xfrm>
            <a:off x="2743200" y="51816"/>
            <a:ext cx="4114800" cy="329184"/>
          </a:xfrm>
        </p:spPr>
        <p:txBody>
          <a:bodyPr/>
          <a:lstStyle/>
          <a:p>
            <a:endParaRPr lang="en-US" dirty="0"/>
          </a:p>
        </p:txBody>
      </p:sp>
      <p:sp>
        <p:nvSpPr>
          <p:cNvPr id="10" name="Date Placeholder 1"/>
          <p:cNvSpPr>
            <a:spLocks noGrp="1"/>
          </p:cNvSpPr>
          <p:nvPr>
            <p:ph type="dt" sz="half" idx="10"/>
          </p:nvPr>
        </p:nvSpPr>
        <p:spPr>
          <a:xfrm>
            <a:off x="457200" y="18288"/>
            <a:ext cx="2895600" cy="329184"/>
          </a:xfrm>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2400" y="1981200"/>
            <a:ext cx="8915400" cy="3962400"/>
          </a:xfrm>
          <a:prstGeom prst="rect">
            <a:avLst/>
          </a:prstGeom>
        </p:spPr>
      </p:pic>
      <p:sp>
        <p:nvSpPr>
          <p:cNvPr id="9" name="TextBox 8"/>
          <p:cNvSpPr txBox="1"/>
          <p:nvPr/>
        </p:nvSpPr>
        <p:spPr>
          <a:xfrm>
            <a:off x="3021856" y="1219200"/>
            <a:ext cx="2616944" cy="461665"/>
          </a:xfrm>
          <a:prstGeom prst="rect">
            <a:avLst/>
          </a:prstGeom>
          <a:solidFill>
            <a:schemeClr val="tx1">
              <a:lumMod val="10000"/>
              <a:lumOff val="90000"/>
            </a:schemeClr>
          </a:solidFill>
        </p:spPr>
        <p:txBody>
          <a:bodyPr wrap="square" rtlCol="0">
            <a:spAutoFit/>
          </a:bodyPr>
          <a:lstStyle>
            <a:defPPr>
              <a:defRPr lang="en-GB"/>
            </a:defPPr>
            <a:lvl1pPr>
              <a:defRPr sz="2400">
                <a:solidFill>
                  <a:srgbClr val="007434"/>
                </a:solidFill>
                <a:effectLst>
                  <a:outerShdw blurRad="50800" dist="38100" dir="13500000" algn="br" rotWithShape="0">
                    <a:prstClr val="black">
                      <a:alpha val="40000"/>
                    </a:prstClr>
                  </a:outerShdw>
                </a:effectLst>
                <a:latin typeface="Arial Black" pitchFamily="34" charset="0"/>
                <a:ea typeface="Segoe UI" pitchFamily="34" charset="0"/>
                <a:cs typeface="Segoe UI" pitchFamily="34" charset="0"/>
              </a:defRPr>
            </a:lvl1pPr>
          </a:lstStyle>
          <a:p>
            <a:pPr algn="ctr"/>
            <a:r>
              <a:rPr lang="en-ZA" dirty="0"/>
              <a:t>CLUSTER </a:t>
            </a:r>
            <a:r>
              <a:rPr lang="en-ZA" dirty="0" smtClean="0"/>
              <a:t>II</a:t>
            </a:r>
            <a:endParaRPr lang="en-GB" dirty="0"/>
          </a:p>
        </p:txBody>
      </p:sp>
    </p:spTree>
    <p:extLst>
      <p:ext uri="{BB962C8B-B14F-4D97-AF65-F5344CB8AC3E}">
        <p14:creationId xmlns:p14="http://schemas.microsoft.com/office/powerpoint/2010/main" xmlns="" val="333740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a:prstGeom prst="roundRect">
            <a:avLst/>
          </a:prstGeom>
          <a:solidFill>
            <a:srgbClr val="F0D380"/>
          </a:solidFill>
        </p:spPr>
        <p:txBody>
          <a:bodyPr vert="horz" lIns="91440" tIns="45720" rIns="91440" bIns="45720" rtlCol="0" anchor="ctr">
            <a:normAutofit/>
          </a:bodyPr>
          <a:lstStyle/>
          <a:p>
            <a:pPr algn="ctr"/>
            <a:r>
              <a:rPr lang="en-ZA" sz="2000" dirty="0">
                <a:solidFill>
                  <a:srgbClr val="007434"/>
                </a:solidFill>
                <a:effectLst>
                  <a:outerShdw blurRad="50800" dist="38100" dir="13500000" algn="br" rotWithShape="0">
                    <a:prstClr val="black">
                      <a:alpha val="40000"/>
                    </a:prstClr>
                  </a:outerShdw>
                </a:effectLst>
                <a:latin typeface="Arial Black" pitchFamily="34" charset="0"/>
              </a:rPr>
              <a:t>IPAP 2014: KEY AREAS OF SECTORAL INTERVENTION : 3</a:t>
            </a:r>
            <a:endParaRPr lang="en-US" sz="2000" dirty="0">
              <a:solidFill>
                <a:srgbClr val="007434"/>
              </a:solidFill>
              <a:effectLst>
                <a:outerShdw blurRad="50800" dist="38100" dir="13500000" algn="br" rotWithShape="0">
                  <a:prstClr val="black">
                    <a:alpha val="40000"/>
                  </a:prstClr>
                </a:outerShdw>
              </a:effectLst>
              <a:latin typeface="Arial Black" pitchFamily="34" charset="0"/>
            </a:endParaRPr>
          </a:p>
        </p:txBody>
      </p:sp>
      <p:sp>
        <p:nvSpPr>
          <p:cNvPr id="3" name="Content Placeholder 2"/>
          <p:cNvSpPr>
            <a:spLocks noGrp="1"/>
          </p:cNvSpPr>
          <p:nvPr>
            <p:ph idx="1"/>
          </p:nvPr>
        </p:nvSpPr>
        <p:spPr>
          <a:xfrm>
            <a:off x="457200" y="1371600"/>
            <a:ext cx="8229600" cy="4343400"/>
          </a:xfrm>
        </p:spPr>
        <p:txBody>
          <a:bodyPr>
            <a:noAutofit/>
          </a:bodyPr>
          <a:lstStyle/>
          <a:p>
            <a:pPr marL="273050" indent="-273050">
              <a:spcBef>
                <a:spcPts val="600"/>
              </a:spcBef>
              <a:buFont typeface="Wingdings" panose="05000000000000000000" pitchFamily="2" charset="2"/>
              <a:buChar char="Ø"/>
            </a:pPr>
            <a:r>
              <a:rPr lang="en-US" sz="2000" b="1" dirty="0">
                <a:latin typeface="Calibri" panose="020F0502020204030204" pitchFamily="34" charset="0"/>
              </a:rPr>
              <a:t>Green Industries: </a:t>
            </a:r>
            <a:endParaRPr lang="en-US" sz="2000" b="1" dirty="0" smtClean="0">
              <a:latin typeface="Calibri" panose="020F0502020204030204" pitchFamily="34" charset="0"/>
            </a:endParaRPr>
          </a:p>
          <a:p>
            <a:pPr marL="547370" lvl="1" indent="-273050">
              <a:spcBef>
                <a:spcPts val="600"/>
              </a:spcBef>
              <a:buFont typeface="Wingdings" panose="05000000000000000000" pitchFamily="2" charset="2"/>
              <a:buChar char="Ø"/>
            </a:pPr>
            <a:r>
              <a:rPr lang="en-US" dirty="0">
                <a:latin typeface="Calibri" panose="020F0502020204030204" pitchFamily="34" charset="0"/>
              </a:rPr>
              <a:t>I</a:t>
            </a:r>
            <a:r>
              <a:rPr lang="en-US" dirty="0" smtClean="0">
                <a:latin typeface="Calibri" panose="020F0502020204030204" pitchFamily="34" charset="0"/>
              </a:rPr>
              <a:t>ndustrial </a:t>
            </a:r>
            <a:r>
              <a:rPr lang="en-US" dirty="0">
                <a:latin typeface="Calibri" panose="020F0502020204030204" pitchFamily="34" charset="0"/>
              </a:rPr>
              <a:t>policy roadmap for low carbon manufacturing; revision of localisation for </a:t>
            </a:r>
            <a:r>
              <a:rPr lang="en-US" dirty="0" smtClean="0">
                <a:latin typeface="Calibri" panose="020F0502020204030204" pitchFamily="34" charset="0"/>
              </a:rPr>
              <a:t>REIPPPP</a:t>
            </a:r>
            <a:r>
              <a:rPr lang="en-US" dirty="0">
                <a:latin typeface="Calibri" panose="020F0502020204030204" pitchFamily="34" charset="0"/>
              </a:rPr>
              <a:t>; Designations and Waste Management and Recycling Strategy.</a:t>
            </a:r>
          </a:p>
          <a:p>
            <a:pPr marL="273050" indent="-273050">
              <a:spcBef>
                <a:spcPts val="600"/>
              </a:spcBef>
              <a:buFont typeface="Wingdings" panose="05000000000000000000" pitchFamily="2" charset="2"/>
              <a:buChar char="Ø"/>
            </a:pPr>
            <a:r>
              <a:rPr lang="en-US" sz="2000" b="1" dirty="0" smtClean="0">
                <a:latin typeface="Calibri" panose="020F0502020204030204" pitchFamily="34" charset="0"/>
              </a:rPr>
              <a:t>Aerospace:</a:t>
            </a:r>
            <a:r>
              <a:rPr lang="en-US" sz="2000" dirty="0" smtClean="0">
                <a:latin typeface="Calibri" panose="020F0502020204030204" pitchFamily="34" charset="0"/>
              </a:rPr>
              <a:t> </a:t>
            </a:r>
          </a:p>
          <a:p>
            <a:pPr marL="547370" lvl="1" indent="-273050">
              <a:spcBef>
                <a:spcPts val="600"/>
              </a:spcBef>
              <a:buFont typeface="Wingdings" panose="05000000000000000000" pitchFamily="2" charset="2"/>
              <a:buChar char="Ø"/>
            </a:pPr>
            <a:r>
              <a:rPr lang="en-US" dirty="0">
                <a:latin typeface="Calibri" panose="020F0502020204030204" pitchFamily="34" charset="0"/>
              </a:rPr>
              <a:t>S</a:t>
            </a:r>
            <a:r>
              <a:rPr lang="en-US" dirty="0" smtClean="0">
                <a:latin typeface="Calibri" panose="020F0502020204030204" pitchFamily="34" charset="0"/>
              </a:rPr>
              <a:t>trengthen support instruments and strategy: cluster development, Centurion Aerospace Village (CAV) and Export </a:t>
            </a:r>
            <a:r>
              <a:rPr lang="en-US" dirty="0">
                <a:latin typeface="Calibri" panose="020F0502020204030204" pitchFamily="34" charset="0"/>
              </a:rPr>
              <a:t>C</a:t>
            </a:r>
            <a:r>
              <a:rPr lang="en-US" dirty="0" smtClean="0">
                <a:latin typeface="Calibri" panose="020F0502020204030204" pitchFamily="34" charset="0"/>
              </a:rPr>
              <a:t>ouncil.</a:t>
            </a:r>
          </a:p>
          <a:p>
            <a:pPr marL="273050" indent="-273050">
              <a:spcBef>
                <a:spcPts val="600"/>
              </a:spcBef>
              <a:buFont typeface="Wingdings" panose="05000000000000000000" pitchFamily="2" charset="2"/>
              <a:buChar char="Ø"/>
            </a:pPr>
            <a:r>
              <a:rPr lang="en-US" sz="2000" b="1" dirty="0" smtClean="0">
                <a:latin typeface="Calibri" panose="020F0502020204030204" pitchFamily="34" charset="0"/>
              </a:rPr>
              <a:t>ICT and electro-technical</a:t>
            </a:r>
            <a:r>
              <a:rPr lang="en-US" sz="2000" dirty="0" smtClean="0">
                <a:latin typeface="Calibri" panose="020F0502020204030204" pitchFamily="34" charset="0"/>
              </a:rPr>
              <a:t>: </a:t>
            </a:r>
          </a:p>
          <a:p>
            <a:pPr marL="547370" lvl="1" indent="-273050">
              <a:spcBef>
                <a:spcPts val="600"/>
              </a:spcBef>
              <a:buFont typeface="Wingdings" panose="05000000000000000000" pitchFamily="2" charset="2"/>
              <a:buChar char="Ø"/>
            </a:pPr>
            <a:r>
              <a:rPr lang="en-US" dirty="0" smtClean="0">
                <a:latin typeface="Calibri" panose="020F0502020204030204" pitchFamily="34" charset="0"/>
              </a:rPr>
              <a:t>Designations; localisation in broadband roll-out.</a:t>
            </a:r>
          </a:p>
          <a:p>
            <a:pPr marL="273050" indent="-273050">
              <a:spcBef>
                <a:spcPts val="600"/>
              </a:spcBef>
              <a:buFont typeface="Wingdings" panose="05000000000000000000" pitchFamily="2" charset="2"/>
              <a:buChar char="Ø"/>
            </a:pPr>
            <a:r>
              <a:rPr lang="en-US" sz="2000" b="1" dirty="0" smtClean="0">
                <a:latin typeface="Calibri" panose="020F0502020204030204" pitchFamily="34" charset="0"/>
              </a:rPr>
              <a:t>White Goods: </a:t>
            </a:r>
          </a:p>
          <a:p>
            <a:pPr marL="547370" lvl="1" indent="-273050">
              <a:spcBef>
                <a:spcPts val="600"/>
              </a:spcBef>
              <a:buFont typeface="Wingdings" panose="05000000000000000000" pitchFamily="2" charset="2"/>
              <a:buChar char="Ø"/>
            </a:pPr>
            <a:r>
              <a:rPr lang="en-US" dirty="0" smtClean="0">
                <a:latin typeface="Calibri" panose="020F0502020204030204" pitchFamily="34" charset="0"/>
              </a:rPr>
              <a:t>Export strategy in support of local manufacturers and tariff regime improvement.</a:t>
            </a:r>
            <a:endParaRPr lang="en-US"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989381D-9470-4401-919B-EE98D4AA4014}" type="slidenum">
              <a:rPr lang="en-GB" smtClean="0"/>
              <a:pPr/>
              <a:t>39</a:t>
            </a:fld>
            <a:endParaRPr lang="en-GB" dirty="0"/>
          </a:p>
        </p:txBody>
      </p:sp>
      <p:pic>
        <p:nvPicPr>
          <p:cNvPr id="7" name="Picture 6"/>
          <p:cNvPicPr/>
          <p:nvPr/>
        </p:nvPicPr>
        <p:blipFill>
          <a:blip r:embed="rId3">
            <a:extLst>
              <a:ext uri="{28A0092B-C50C-407E-A947-70E740481C1C}">
                <a14:useLocalDpi xmlns:a14="http://schemas.microsoft.com/office/drawing/2010/main" xmlns="" val="0"/>
              </a:ext>
            </a:extLst>
          </a:blip>
          <a:stretch>
            <a:fillRect/>
          </a:stretch>
        </p:blipFill>
        <p:spPr>
          <a:xfrm>
            <a:off x="180848" y="5943600"/>
            <a:ext cx="1876552" cy="6644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Date Placeholder 1"/>
          <p:cNvSpPr>
            <a:spLocks noGrp="1"/>
          </p:cNvSpPr>
          <p:nvPr>
            <p:ph type="dt" sz="half" idx="10"/>
          </p:nvPr>
        </p:nvSpPr>
        <p:spPr>
          <a:xfrm>
            <a:off x="457200" y="18288"/>
            <a:ext cx="2895600" cy="329184"/>
          </a:xfrm>
        </p:spPr>
        <p:txBody>
          <a:bodyPr/>
          <a:lstStyle/>
          <a:p>
            <a:endParaRPr lang="en-US" dirty="0"/>
          </a:p>
        </p:txBody>
      </p:sp>
      <p:sp>
        <p:nvSpPr>
          <p:cNvPr id="9" name="Footer Placeholder 2"/>
          <p:cNvSpPr>
            <a:spLocks noGrp="1"/>
          </p:cNvSpPr>
          <p:nvPr>
            <p:ph type="ftr" sz="quarter" idx="11"/>
          </p:nvPr>
        </p:nvSpPr>
        <p:spPr>
          <a:xfrm>
            <a:off x="2743200" y="51816"/>
            <a:ext cx="4114800" cy="329184"/>
          </a:xfrm>
        </p:spPr>
        <p:txBody>
          <a:bodyPr/>
          <a:lstStyle/>
          <a:p>
            <a:endParaRPr lang="en-US" dirty="0"/>
          </a:p>
        </p:txBody>
      </p:sp>
    </p:spTree>
    <p:extLst>
      <p:ext uri="{BB962C8B-B14F-4D97-AF65-F5344CB8AC3E}">
        <p14:creationId xmlns:p14="http://schemas.microsoft.com/office/powerpoint/2010/main" xmlns="" val="42878401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762000"/>
          </a:xfrm>
        </p:spPr>
        <p:txBody>
          <a:bodyPr>
            <a:normAutofit/>
          </a:bodyPr>
          <a:lstStyle/>
          <a:p>
            <a:r>
              <a:rPr lang="en-GB" sz="3200" b="1" noProof="0" dirty="0" smtClean="0"/>
              <a:t>		</a:t>
            </a:r>
            <a:r>
              <a:rPr lang="en-GB" sz="3200" b="1" noProof="0" dirty="0" smtClean="0">
                <a:solidFill>
                  <a:schemeClr val="tx1"/>
                </a:solidFill>
              </a:rPr>
              <a:t>Global historical context</a:t>
            </a:r>
            <a:endParaRPr lang="en-GB" sz="3200" b="1" noProof="0" dirty="0">
              <a:solidFill>
                <a:schemeClr val="tx1"/>
              </a:solidFill>
            </a:endParaRPr>
          </a:p>
        </p:txBody>
      </p:sp>
      <p:sp>
        <p:nvSpPr>
          <p:cNvPr id="3" name="Content Placeholder 2"/>
          <p:cNvSpPr>
            <a:spLocks noGrp="1"/>
          </p:cNvSpPr>
          <p:nvPr>
            <p:ph idx="1"/>
          </p:nvPr>
        </p:nvSpPr>
        <p:spPr>
          <a:xfrm>
            <a:off x="304800" y="836713"/>
            <a:ext cx="8610600" cy="5569342"/>
          </a:xfrm>
        </p:spPr>
        <p:txBody>
          <a:bodyPr>
            <a:normAutofit lnSpcReduction="10000"/>
          </a:bodyPr>
          <a:lstStyle/>
          <a:p>
            <a:r>
              <a:rPr lang="en-GB" sz="2400" dirty="0" smtClean="0"/>
              <a:t>The manufacturing sector lies at the core of industrialisation – highest economic and employment multipliers and linkages, including to other productive sectors – mining and agriculture.</a:t>
            </a:r>
            <a:endParaRPr lang="en-GB" sz="2400" dirty="0"/>
          </a:p>
          <a:p>
            <a:r>
              <a:rPr lang="en-GB" sz="2400" noProof="0" dirty="0" smtClean="0"/>
              <a:t>OECD economies achieved high income per capita levels through industrialisation</a:t>
            </a:r>
          </a:p>
          <a:p>
            <a:r>
              <a:rPr lang="en-GB" sz="2400" noProof="0" dirty="0" smtClean="0"/>
              <a:t>Developing economies that achieved high and sustained growth after WWII did so through industrialisation – ‘late industrialisers.’</a:t>
            </a:r>
            <a:endParaRPr lang="en-GB" sz="1800" noProof="0" dirty="0" smtClean="0"/>
          </a:p>
          <a:p>
            <a:r>
              <a:rPr lang="en-GB" sz="2400" noProof="0" dirty="0" smtClean="0"/>
              <a:t>Common strategies of developing country successes</a:t>
            </a:r>
          </a:p>
          <a:p>
            <a:pPr lvl="1"/>
            <a:r>
              <a:rPr lang="en-GB" sz="2000" noProof="0" dirty="0" smtClean="0"/>
              <a:t>Rapid growth of agriculture</a:t>
            </a:r>
          </a:p>
          <a:p>
            <a:pPr lvl="1"/>
            <a:r>
              <a:rPr lang="en-GB" sz="2000" noProof="0" dirty="0" smtClean="0"/>
              <a:t>State-supported industrialisation</a:t>
            </a:r>
          </a:p>
          <a:p>
            <a:pPr lvl="1"/>
            <a:r>
              <a:rPr lang="en-GB" sz="2000" noProof="0" dirty="0" smtClean="0"/>
              <a:t>Infrastructure directed towards value-added production and exports </a:t>
            </a:r>
          </a:p>
          <a:p>
            <a:pPr lvl="1"/>
            <a:r>
              <a:rPr lang="en-GB" sz="2000" noProof="0" dirty="0" smtClean="0"/>
              <a:t>Finance directed towards long term investment in industry and infrastructure, with short term and speculative activities discouraged</a:t>
            </a:r>
          </a:p>
          <a:p>
            <a:pPr lvl="1"/>
            <a:r>
              <a:rPr lang="en-GB" sz="2000" noProof="0" dirty="0" smtClean="0"/>
              <a:t>Supportive macro-economic policies</a:t>
            </a:r>
            <a:endParaRPr lang="en-GB" sz="2000" noProof="0" dirty="0"/>
          </a:p>
        </p:txBody>
      </p:sp>
      <p:sp>
        <p:nvSpPr>
          <p:cNvPr id="4" name="Slide Number Placeholder 3"/>
          <p:cNvSpPr>
            <a:spLocks noGrp="1"/>
          </p:cNvSpPr>
          <p:nvPr>
            <p:ph type="sldNum" sz="quarter" idx="12"/>
          </p:nvPr>
        </p:nvSpPr>
        <p:spPr/>
        <p:txBody>
          <a:bodyPr/>
          <a:lstStyle/>
          <a:p>
            <a:fld id="{9482A17A-1619-CE4D-9570-13A28FF5F343}" type="slidenum">
              <a:rPr lang="en-US" smtClean="0"/>
              <a:pPr/>
              <a:t>4</a:t>
            </a:fld>
            <a:endParaRPr lang="en-US"/>
          </a:p>
        </p:txBody>
      </p:sp>
    </p:spTree>
    <p:extLst>
      <p:ext uri="{BB962C8B-B14F-4D97-AF65-F5344CB8AC3E}">
        <p14:creationId xmlns:p14="http://schemas.microsoft.com/office/powerpoint/2010/main" xmlns="" val="2436317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533400"/>
          </a:xfrm>
          <a:prstGeom prst="roundRect">
            <a:avLst/>
          </a:prstGeom>
          <a:solidFill>
            <a:srgbClr val="F0D380"/>
          </a:solidFill>
        </p:spPr>
        <p:txBody>
          <a:bodyPr vert="horz" lIns="91440" tIns="45720" rIns="91440" bIns="45720" rtlCol="0" anchor="ctr">
            <a:normAutofit/>
          </a:bodyPr>
          <a:lstStyle/>
          <a:p>
            <a:pPr algn="ctr"/>
            <a:r>
              <a:rPr lang="en-ZA" sz="2000" dirty="0">
                <a:solidFill>
                  <a:srgbClr val="007434"/>
                </a:solidFill>
                <a:effectLst>
                  <a:outerShdw blurRad="50800" dist="38100" dir="13500000" algn="br" rotWithShape="0">
                    <a:prstClr val="black">
                      <a:alpha val="40000"/>
                    </a:prstClr>
                  </a:outerShdw>
                </a:effectLst>
                <a:latin typeface="Arial Black" pitchFamily="34" charset="0"/>
              </a:rPr>
              <a:t>IPAP </a:t>
            </a:r>
            <a:r>
              <a:rPr lang="en-ZA" sz="2000" dirty="0" smtClean="0">
                <a:solidFill>
                  <a:srgbClr val="007434"/>
                </a:solidFill>
                <a:effectLst>
                  <a:outerShdw blurRad="50800" dist="38100" dir="13500000" algn="br" rotWithShape="0">
                    <a:prstClr val="black">
                      <a:alpha val="40000"/>
                    </a:prstClr>
                  </a:outerShdw>
                </a:effectLst>
                <a:latin typeface="Arial Black" pitchFamily="34" charset="0"/>
              </a:rPr>
              <a:t>2014 : </a:t>
            </a:r>
            <a:r>
              <a:rPr lang="en-ZA" sz="2000" dirty="0">
                <a:solidFill>
                  <a:srgbClr val="007434"/>
                </a:solidFill>
                <a:effectLst>
                  <a:outerShdw blurRad="50800" dist="38100" dir="13500000" algn="br" rotWithShape="0">
                    <a:prstClr val="black">
                      <a:alpha val="40000"/>
                    </a:prstClr>
                  </a:outerShdw>
                </a:effectLst>
                <a:latin typeface="Arial Black" pitchFamily="34" charset="0"/>
              </a:rPr>
              <a:t>KEY AREAS OF </a:t>
            </a:r>
            <a:r>
              <a:rPr lang="en-ZA" sz="2000" dirty="0" smtClean="0">
                <a:solidFill>
                  <a:srgbClr val="007434"/>
                </a:solidFill>
                <a:effectLst>
                  <a:outerShdw blurRad="50800" dist="38100" dir="13500000" algn="br" rotWithShape="0">
                    <a:prstClr val="black">
                      <a:alpha val="40000"/>
                    </a:prstClr>
                  </a:outerShdw>
                </a:effectLst>
                <a:latin typeface="Arial Black" pitchFamily="34" charset="0"/>
              </a:rPr>
              <a:t>SECTORAL </a:t>
            </a:r>
            <a:r>
              <a:rPr lang="en-ZA" sz="2000" dirty="0">
                <a:solidFill>
                  <a:srgbClr val="007434"/>
                </a:solidFill>
                <a:effectLst>
                  <a:outerShdw blurRad="50800" dist="38100" dir="13500000" algn="br" rotWithShape="0">
                    <a:prstClr val="black">
                      <a:alpha val="40000"/>
                    </a:prstClr>
                  </a:outerShdw>
                </a:effectLst>
                <a:latin typeface="Arial Black" pitchFamily="34" charset="0"/>
              </a:rPr>
              <a:t>INTERVENTION : </a:t>
            </a:r>
            <a:r>
              <a:rPr lang="en-ZA" sz="2000" dirty="0" smtClean="0">
                <a:solidFill>
                  <a:srgbClr val="007434"/>
                </a:solidFill>
                <a:effectLst>
                  <a:outerShdw blurRad="50800" dist="38100" dir="13500000" algn="br" rotWithShape="0">
                    <a:prstClr val="black">
                      <a:alpha val="40000"/>
                    </a:prstClr>
                  </a:outerShdw>
                </a:effectLst>
                <a:latin typeface="Arial Black" pitchFamily="34" charset="0"/>
              </a:rPr>
              <a:t>4</a:t>
            </a:r>
            <a:endParaRPr lang="en-US" sz="2000" dirty="0">
              <a:solidFill>
                <a:srgbClr val="007434"/>
              </a:solidFill>
              <a:effectLst>
                <a:outerShdw blurRad="50800" dist="38100" dir="13500000" algn="br" rotWithShape="0">
                  <a:prstClr val="black">
                    <a:alpha val="40000"/>
                  </a:prstClr>
                </a:outerShdw>
              </a:effectLst>
              <a:latin typeface="Arial Black" pitchFamily="34" charset="0"/>
            </a:endParaRPr>
          </a:p>
        </p:txBody>
      </p:sp>
      <p:sp>
        <p:nvSpPr>
          <p:cNvPr id="3" name="Content Placeholder 2"/>
          <p:cNvSpPr>
            <a:spLocks noGrp="1"/>
          </p:cNvSpPr>
          <p:nvPr>
            <p:ph idx="1"/>
          </p:nvPr>
        </p:nvSpPr>
        <p:spPr>
          <a:xfrm>
            <a:off x="457200" y="1295400"/>
            <a:ext cx="8229600" cy="4419600"/>
          </a:xfrm>
        </p:spPr>
        <p:txBody>
          <a:bodyPr>
            <a:normAutofit/>
          </a:bodyPr>
          <a:lstStyle/>
          <a:p>
            <a:pPr marL="273050" indent="-273050">
              <a:lnSpc>
                <a:spcPct val="120000"/>
              </a:lnSpc>
              <a:spcBef>
                <a:spcPts val="1200"/>
              </a:spcBef>
              <a:buFont typeface="Wingdings" panose="05000000000000000000" pitchFamily="2" charset="2"/>
              <a:buChar char="Ø"/>
            </a:pPr>
            <a:r>
              <a:rPr lang="en-US" sz="2600" b="1" dirty="0" smtClean="0">
                <a:latin typeface="Calibri" panose="020F0502020204030204" pitchFamily="34" charset="0"/>
              </a:rPr>
              <a:t>Beneficiation: </a:t>
            </a:r>
          </a:p>
          <a:p>
            <a:pPr marL="547370" lvl="1" indent="-273050">
              <a:lnSpc>
                <a:spcPct val="120000"/>
              </a:lnSpc>
              <a:spcBef>
                <a:spcPts val="1200"/>
              </a:spcBef>
              <a:buFont typeface="Wingdings" panose="05000000000000000000" pitchFamily="2" charset="2"/>
              <a:buChar char="Ø"/>
            </a:pPr>
            <a:r>
              <a:rPr lang="en-US" sz="2200" dirty="0">
                <a:latin typeface="Calibri" panose="020F0502020204030204" pitchFamily="34" charset="0"/>
              </a:rPr>
              <a:t>Develop roll-out of key beneficiation projects with the Industrial Development </a:t>
            </a:r>
            <a:r>
              <a:rPr lang="en-US" sz="2200" dirty="0" smtClean="0">
                <a:latin typeface="Calibri" panose="020F0502020204030204" pitchFamily="34" charset="0"/>
              </a:rPr>
              <a:t>Corporation (IDC) </a:t>
            </a:r>
            <a:endParaRPr lang="en-US" sz="2200" dirty="0">
              <a:latin typeface="Calibri" panose="020F0502020204030204" pitchFamily="34" charset="0"/>
            </a:endParaRPr>
          </a:p>
          <a:p>
            <a:pPr marL="273050" indent="-273050">
              <a:lnSpc>
                <a:spcPct val="120000"/>
              </a:lnSpc>
              <a:spcBef>
                <a:spcPts val="1800"/>
              </a:spcBef>
              <a:buFont typeface="Wingdings" panose="05000000000000000000" pitchFamily="2" charset="2"/>
              <a:buChar char="Ø"/>
            </a:pPr>
            <a:r>
              <a:rPr lang="en-US" sz="2600" b="1" dirty="0">
                <a:latin typeface="Calibri" panose="020F0502020204030204" pitchFamily="34" charset="0"/>
              </a:rPr>
              <a:t>Oil and Gas:</a:t>
            </a:r>
          </a:p>
          <a:p>
            <a:pPr marL="547370" lvl="1" indent="-273050">
              <a:lnSpc>
                <a:spcPct val="120000"/>
              </a:lnSpc>
              <a:spcBef>
                <a:spcPts val="1200"/>
              </a:spcBef>
              <a:buFont typeface="Wingdings" panose="05000000000000000000" pitchFamily="2" charset="2"/>
              <a:buChar char="Ø"/>
            </a:pPr>
            <a:r>
              <a:rPr lang="en-US" sz="2200" dirty="0" smtClean="0">
                <a:latin typeface="Calibri" panose="020F0502020204030204" pitchFamily="34" charset="0"/>
              </a:rPr>
              <a:t>Strategic plan for up and downstream oil and gas from an industry perspective.</a:t>
            </a:r>
          </a:p>
          <a:p>
            <a:pPr marL="274320" lvl="1" indent="0">
              <a:lnSpc>
                <a:spcPct val="120000"/>
              </a:lnSpc>
              <a:spcBef>
                <a:spcPts val="1200"/>
              </a:spcBef>
              <a:buNone/>
            </a:pPr>
            <a:endParaRPr lang="en-US" sz="2200" dirty="0" smtClean="0">
              <a:solidFill>
                <a:srgbClr val="007434"/>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989381D-9470-4401-919B-EE98D4AA4014}" type="slidenum">
              <a:rPr lang="en-GB" smtClean="0"/>
              <a:pPr/>
              <a:t>40</a:t>
            </a:fld>
            <a:endParaRPr lang="en-GB" dirty="0"/>
          </a:p>
        </p:txBody>
      </p:sp>
      <p:pic>
        <p:nvPicPr>
          <p:cNvPr id="7" name="Picture 6"/>
          <p:cNvPicPr/>
          <p:nvPr/>
        </p:nvPicPr>
        <p:blipFill>
          <a:blip r:embed="rId2">
            <a:extLst>
              <a:ext uri="{28A0092B-C50C-407E-A947-70E740481C1C}">
                <a14:useLocalDpi xmlns:a14="http://schemas.microsoft.com/office/drawing/2010/main" xmlns="" val="0"/>
              </a:ext>
            </a:extLst>
          </a:blip>
          <a:stretch>
            <a:fillRect/>
          </a:stretch>
        </p:blipFill>
        <p:spPr>
          <a:xfrm>
            <a:off x="180848" y="6096000"/>
            <a:ext cx="1876552" cy="5882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Date Placeholder 1"/>
          <p:cNvSpPr>
            <a:spLocks noGrp="1"/>
          </p:cNvSpPr>
          <p:nvPr>
            <p:ph type="dt" sz="half" idx="10"/>
          </p:nvPr>
        </p:nvSpPr>
        <p:spPr>
          <a:xfrm>
            <a:off x="457200" y="18288"/>
            <a:ext cx="2895600" cy="329184"/>
          </a:xfrm>
        </p:spPr>
        <p:txBody>
          <a:bodyPr/>
          <a:lstStyle/>
          <a:p>
            <a:endParaRPr lang="en-US" dirty="0"/>
          </a:p>
        </p:txBody>
      </p:sp>
      <p:sp>
        <p:nvSpPr>
          <p:cNvPr id="9" name="Footer Placeholder 2"/>
          <p:cNvSpPr>
            <a:spLocks noGrp="1"/>
          </p:cNvSpPr>
          <p:nvPr>
            <p:ph type="ftr" sz="quarter" idx="11"/>
          </p:nvPr>
        </p:nvSpPr>
        <p:spPr>
          <a:xfrm>
            <a:off x="2743200" y="51816"/>
            <a:ext cx="4114800" cy="329184"/>
          </a:xfrm>
        </p:spPr>
        <p:txBody>
          <a:bodyPr/>
          <a:lstStyle/>
          <a:p>
            <a:endParaRPr lang="en-US" dirty="0"/>
          </a:p>
        </p:txBody>
      </p:sp>
    </p:spTree>
    <p:extLst>
      <p:ext uri="{BB962C8B-B14F-4D97-AF65-F5344CB8AC3E}">
        <p14:creationId xmlns:p14="http://schemas.microsoft.com/office/powerpoint/2010/main" xmlns="" val="131466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a:bodyPr>
          <a:lstStyle/>
          <a:p>
            <a:pPr algn="ctr"/>
            <a:r>
              <a:rPr lang="en-ZA" sz="2400" dirty="0" smtClean="0">
                <a:solidFill>
                  <a:srgbClr val="007434"/>
                </a:solidFill>
                <a:effectLst>
                  <a:outerShdw blurRad="50800" dist="38100" dir="13500000" algn="br" rotWithShape="0">
                    <a:prstClr val="black">
                      <a:alpha val="40000"/>
                    </a:prstClr>
                  </a:outerShdw>
                </a:effectLst>
                <a:latin typeface="Arial Black" pitchFamily="34" charset="0"/>
              </a:rPr>
              <a:t>SUMMARY: </a:t>
            </a:r>
            <a:r>
              <a:rPr lang="en-ZA" sz="2400" dirty="0" smtClean="0">
                <a:solidFill>
                  <a:srgbClr val="FF9933"/>
                </a:solidFill>
                <a:effectLst>
                  <a:outerShdw blurRad="50800" dist="38100" dir="13500000" algn="br" rotWithShape="0">
                    <a:prstClr val="black">
                      <a:alpha val="40000"/>
                    </a:prstClr>
                  </a:outerShdw>
                </a:effectLst>
                <a:latin typeface="Arial Black" pitchFamily="34" charset="0"/>
              </a:rPr>
              <a:t>IMMEDIATE OPPORTUNITIES: 1</a:t>
            </a:r>
            <a:endParaRPr lang="en-GB" sz="2400" dirty="0">
              <a:solidFill>
                <a:srgbClr val="FF9933"/>
              </a:solidFill>
              <a:effectLst>
                <a:outerShdw blurRad="50800" dist="38100" dir="13500000" algn="br" rotWithShape="0">
                  <a:prstClr val="black">
                    <a:alpha val="40000"/>
                  </a:prstClr>
                </a:outerShdw>
              </a:effectLst>
              <a:latin typeface="Arial Black"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89381D-9470-4401-919B-EE98D4AA4014}" type="slidenum">
              <a:rPr lang="en-GB" smtClean="0"/>
              <a:pPr/>
              <a:t>41</a:t>
            </a:fld>
            <a:endParaRPr lang="en-GB" dirty="0"/>
          </a:p>
        </p:txBody>
      </p:sp>
      <p:pic>
        <p:nvPicPr>
          <p:cNvPr id="8" name="Picture 7"/>
          <p:cNvPicPr/>
          <p:nvPr/>
        </p:nvPicPr>
        <p:blipFill>
          <a:blip r:embed="rId2">
            <a:extLst>
              <a:ext uri="{28A0092B-C50C-407E-A947-70E740481C1C}">
                <a14:useLocalDpi xmlns:a14="http://schemas.microsoft.com/office/drawing/2010/main" xmlns="" val="0"/>
              </a:ext>
            </a:extLst>
          </a:blip>
          <a:stretch>
            <a:fillRect/>
          </a:stretch>
        </p:blipFill>
        <p:spPr>
          <a:xfrm>
            <a:off x="21336" y="6248400"/>
            <a:ext cx="1876552" cy="5120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Date Placeholder 1"/>
          <p:cNvSpPr>
            <a:spLocks noGrp="1"/>
          </p:cNvSpPr>
          <p:nvPr>
            <p:ph type="dt" sz="half" idx="10"/>
          </p:nvPr>
        </p:nvSpPr>
        <p:spPr>
          <a:xfrm>
            <a:off x="457200" y="18288"/>
            <a:ext cx="2895600" cy="329184"/>
          </a:xfrm>
        </p:spPr>
        <p:txBody>
          <a:bodyPr/>
          <a:lstStyle/>
          <a:p>
            <a:endParaRPr lang="en-US" dirty="0"/>
          </a:p>
        </p:txBody>
      </p:sp>
      <p:grpSp>
        <p:nvGrpSpPr>
          <p:cNvPr id="10" name="Group 9"/>
          <p:cNvGrpSpPr/>
          <p:nvPr/>
        </p:nvGrpSpPr>
        <p:grpSpPr>
          <a:xfrm>
            <a:off x="447657" y="1112728"/>
            <a:ext cx="8305800" cy="556443"/>
            <a:chOff x="0" y="0"/>
            <a:chExt cx="8305800" cy="585000"/>
          </a:xfrm>
        </p:grpSpPr>
        <p:sp>
          <p:nvSpPr>
            <p:cNvPr id="11" name="Rounded Rectangle 10"/>
            <p:cNvSpPr/>
            <p:nvPr/>
          </p:nvSpPr>
          <p:spPr>
            <a:xfrm>
              <a:off x="0" y="0"/>
              <a:ext cx="8305800" cy="585000"/>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28557" y="28557"/>
              <a:ext cx="8248686" cy="5278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ts val="1800"/>
                </a:spcAft>
              </a:pPr>
              <a:r>
                <a:rPr lang="en-ZA" sz="1800" b="1" kern="1200" dirty="0" smtClean="0">
                  <a:solidFill>
                    <a:schemeClr val="tx1"/>
                  </a:solidFill>
                </a:rPr>
                <a:t>Industrial policy</a:t>
              </a:r>
              <a:endParaRPr lang="en-GB" sz="1800" b="1" kern="1200" dirty="0">
                <a:solidFill>
                  <a:schemeClr val="tx1"/>
                </a:solidFill>
              </a:endParaRPr>
            </a:p>
          </p:txBody>
        </p:sp>
      </p:grpSp>
      <p:sp>
        <p:nvSpPr>
          <p:cNvPr id="3" name="Rectangle 2"/>
          <p:cNvSpPr/>
          <p:nvPr/>
        </p:nvSpPr>
        <p:spPr>
          <a:xfrm>
            <a:off x="462962" y="1722328"/>
            <a:ext cx="8248686" cy="1985159"/>
          </a:xfrm>
          <a:prstGeom prst="rect">
            <a:avLst/>
          </a:prstGeom>
        </p:spPr>
        <p:txBody>
          <a:bodyPr wrap="square">
            <a:spAutoFit/>
          </a:bodyPr>
          <a:lstStyle/>
          <a:p>
            <a:pPr marL="285750" lvl="0" indent="-285750">
              <a:lnSpc>
                <a:spcPct val="100000"/>
              </a:lnSpc>
              <a:spcBef>
                <a:spcPts val="600"/>
              </a:spcBef>
              <a:spcAft>
                <a:spcPts val="0"/>
              </a:spcAft>
              <a:buFont typeface="Wingdings" panose="05000000000000000000" pitchFamily="2" charset="2"/>
              <a:buChar char="Ø"/>
            </a:pPr>
            <a:r>
              <a:rPr lang="en-GB" dirty="0">
                <a:latin typeface="Calibri" panose="020F0502020204030204" pitchFamily="34" charset="0"/>
              </a:rPr>
              <a:t>Identify and support dynamic export-oriented companies - especially in sectors where SA enjoys competitive advantages/opportunities. </a:t>
            </a:r>
            <a:endParaRPr lang="en-GB" dirty="0">
              <a:latin typeface="Calibri" panose="020F0502020204030204" pitchFamily="34" charset="0"/>
              <a:ea typeface="Segoe UI" pitchFamily="34" charset="0"/>
              <a:cs typeface="Segoe UI" pitchFamily="34" charset="0"/>
            </a:endParaRPr>
          </a:p>
          <a:p>
            <a:pPr marL="285750" lvl="0" indent="-285750">
              <a:lnSpc>
                <a:spcPct val="100000"/>
              </a:lnSpc>
              <a:spcBef>
                <a:spcPts val="600"/>
              </a:spcBef>
              <a:spcAft>
                <a:spcPts val="0"/>
              </a:spcAft>
              <a:buFont typeface="Wingdings" panose="05000000000000000000" pitchFamily="2" charset="2"/>
              <a:buChar char="Ø"/>
            </a:pPr>
            <a:r>
              <a:rPr lang="en-GB" dirty="0">
                <a:latin typeface="Calibri" panose="020F0502020204030204" pitchFamily="34" charset="0"/>
              </a:rPr>
              <a:t>Stronger focus on performance conditionalities.</a:t>
            </a:r>
            <a:endParaRPr lang="en-GB" dirty="0">
              <a:latin typeface="Calibri" panose="020F0502020204030204" pitchFamily="34" charset="0"/>
              <a:ea typeface="Segoe UI" pitchFamily="34" charset="0"/>
              <a:cs typeface="Segoe UI" pitchFamily="34" charset="0"/>
            </a:endParaRPr>
          </a:p>
          <a:p>
            <a:pPr marL="285750" lvl="0" indent="-285750">
              <a:lnSpc>
                <a:spcPct val="100000"/>
              </a:lnSpc>
              <a:spcBef>
                <a:spcPts val="600"/>
              </a:spcBef>
              <a:spcAft>
                <a:spcPts val="0"/>
              </a:spcAft>
              <a:buFont typeface="Wingdings" panose="05000000000000000000" pitchFamily="2" charset="2"/>
              <a:buChar char="Ø"/>
            </a:pPr>
            <a:r>
              <a:rPr lang="en-GB" dirty="0">
                <a:latin typeface="Calibri" panose="020F0502020204030204" pitchFamily="34" charset="0"/>
              </a:rPr>
              <a:t>More effectively targeted industrial financing </a:t>
            </a:r>
            <a:r>
              <a:rPr lang="en-GB" dirty="0" smtClean="0">
                <a:latin typeface="Calibri" panose="020F0502020204030204" pitchFamily="34" charset="0"/>
              </a:rPr>
              <a:t>particularly </a:t>
            </a:r>
            <a:r>
              <a:rPr lang="en-GB" dirty="0">
                <a:latin typeface="Calibri" panose="020F0502020204030204" pitchFamily="34" charset="0"/>
              </a:rPr>
              <a:t>for key sectors such as Mining and Transport Capital Equipment. </a:t>
            </a:r>
            <a:endParaRPr lang="en-GB" dirty="0">
              <a:latin typeface="Calibri" panose="020F0502020204030204" pitchFamily="34" charset="0"/>
              <a:ea typeface="Segoe UI" pitchFamily="34" charset="0"/>
              <a:cs typeface="Segoe UI" pitchFamily="34" charset="0"/>
            </a:endParaRPr>
          </a:p>
          <a:p>
            <a:pPr marL="285750" lvl="0" indent="-285750">
              <a:lnSpc>
                <a:spcPct val="100000"/>
              </a:lnSpc>
              <a:spcBef>
                <a:spcPts val="600"/>
              </a:spcBef>
              <a:spcAft>
                <a:spcPts val="0"/>
              </a:spcAft>
              <a:buFont typeface="Wingdings" panose="05000000000000000000" pitchFamily="2" charset="2"/>
              <a:buChar char="Ø"/>
            </a:pPr>
            <a:r>
              <a:rPr lang="en-GB" dirty="0">
                <a:latin typeface="Calibri" panose="020F0502020204030204" pitchFamily="34" charset="0"/>
              </a:rPr>
              <a:t>Stronger partnerships between industry and government.</a:t>
            </a:r>
            <a:endParaRPr lang="en-GB" dirty="0">
              <a:latin typeface="Calibri" panose="020F0502020204030204" pitchFamily="34" charset="0"/>
              <a:ea typeface="Segoe UI" pitchFamily="34" charset="0"/>
              <a:cs typeface="Segoe UI" pitchFamily="34" charset="0"/>
            </a:endParaRPr>
          </a:p>
        </p:txBody>
      </p:sp>
      <p:grpSp>
        <p:nvGrpSpPr>
          <p:cNvPr id="13" name="Group 12"/>
          <p:cNvGrpSpPr/>
          <p:nvPr/>
        </p:nvGrpSpPr>
        <p:grpSpPr>
          <a:xfrm>
            <a:off x="369405" y="4008328"/>
            <a:ext cx="8305800" cy="556443"/>
            <a:chOff x="0" y="0"/>
            <a:chExt cx="8305800" cy="585000"/>
          </a:xfrm>
        </p:grpSpPr>
        <p:sp>
          <p:nvSpPr>
            <p:cNvPr id="14" name="Rounded Rectangle 13"/>
            <p:cNvSpPr/>
            <p:nvPr/>
          </p:nvSpPr>
          <p:spPr>
            <a:xfrm>
              <a:off x="0" y="0"/>
              <a:ext cx="8305800" cy="585000"/>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28557" y="28557"/>
              <a:ext cx="8248686" cy="5278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ts val="1800"/>
                </a:spcAft>
              </a:pPr>
              <a:r>
                <a:rPr lang="en-ZA" sz="1800" b="1" kern="1200" dirty="0" smtClean="0">
                  <a:solidFill>
                    <a:schemeClr val="tx1"/>
                  </a:solidFill>
                </a:rPr>
                <a:t>Infrastructure development</a:t>
              </a:r>
              <a:endParaRPr lang="en-GB" sz="1800" b="1" kern="1200" dirty="0">
                <a:solidFill>
                  <a:schemeClr val="tx1"/>
                </a:solidFill>
              </a:endParaRPr>
            </a:p>
          </p:txBody>
        </p:sp>
      </p:grpSp>
      <p:sp>
        <p:nvSpPr>
          <p:cNvPr id="4" name="Rectangle 3"/>
          <p:cNvSpPr/>
          <p:nvPr/>
        </p:nvSpPr>
        <p:spPr>
          <a:xfrm>
            <a:off x="447657" y="4541728"/>
            <a:ext cx="8170434" cy="1554272"/>
          </a:xfrm>
          <a:prstGeom prst="rect">
            <a:avLst/>
          </a:prstGeom>
        </p:spPr>
        <p:txBody>
          <a:bodyPr wrap="square">
            <a:spAutoFit/>
          </a:bodyPr>
          <a:lstStyle/>
          <a:p>
            <a:pPr marL="285750" indent="-285750">
              <a:spcBef>
                <a:spcPts val="600"/>
              </a:spcBef>
              <a:spcAft>
                <a:spcPts val="0"/>
              </a:spcAft>
              <a:buFont typeface="Wingdings" panose="05000000000000000000" pitchFamily="2" charset="2"/>
              <a:buChar char="Ø"/>
            </a:pPr>
            <a:r>
              <a:rPr lang="en-GB" dirty="0" smtClean="0">
                <a:latin typeface="Calibri" panose="020F0502020204030204" pitchFamily="34" charset="0"/>
              </a:rPr>
              <a:t>Optimise state </a:t>
            </a:r>
            <a:r>
              <a:rPr lang="en-GB" dirty="0">
                <a:latin typeface="Calibri" panose="020F0502020204030204" pitchFamily="34" charset="0"/>
              </a:rPr>
              <a:t>infrastructure investment programmes </a:t>
            </a:r>
            <a:r>
              <a:rPr lang="en-GB" dirty="0" smtClean="0">
                <a:latin typeface="Calibri" panose="020F0502020204030204" pitchFamily="34" charset="0"/>
              </a:rPr>
              <a:t>as </a:t>
            </a:r>
            <a:r>
              <a:rPr lang="en-GB" dirty="0">
                <a:latin typeface="Calibri" panose="020F0502020204030204" pitchFamily="34" charset="0"/>
              </a:rPr>
              <a:t>a powerful stimulus to industrialisation leveraged off the localisation of a wide range of manufactured inputs into the infrastructure </a:t>
            </a:r>
            <a:r>
              <a:rPr lang="en-GB" dirty="0" smtClean="0">
                <a:latin typeface="Calibri" panose="020F0502020204030204" pitchFamily="34" charset="0"/>
              </a:rPr>
              <a:t>build.</a:t>
            </a:r>
          </a:p>
          <a:p>
            <a:pPr marL="285750" indent="-285750">
              <a:spcBef>
                <a:spcPts val="600"/>
              </a:spcBef>
              <a:spcAft>
                <a:spcPts val="0"/>
              </a:spcAft>
              <a:buFont typeface="Wingdings" panose="05000000000000000000" pitchFamily="2" charset="2"/>
              <a:buChar char="Ø"/>
            </a:pPr>
            <a:r>
              <a:rPr lang="en-GB" dirty="0" smtClean="0">
                <a:latin typeface="Calibri" panose="020F0502020204030204" pitchFamily="34" charset="0"/>
              </a:rPr>
              <a:t>Particular focus on construction</a:t>
            </a:r>
            <a:r>
              <a:rPr lang="en-GB" dirty="0">
                <a:latin typeface="Calibri" panose="020F0502020204030204" pitchFamily="34" charset="0"/>
              </a:rPr>
              <a:t>, metals, capital and rail transport equipment and renewable energy.</a:t>
            </a:r>
          </a:p>
        </p:txBody>
      </p:sp>
    </p:spTree>
    <p:extLst>
      <p:ext uri="{BB962C8B-B14F-4D97-AF65-F5344CB8AC3E}">
        <p14:creationId xmlns:p14="http://schemas.microsoft.com/office/powerpoint/2010/main" xmlns="" val="12541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 calcmode="lin" valueType="num">
                                      <p:cBhvr additive="base">
                                        <p:cTn id="5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 calcmode="lin" valueType="num">
                                      <p:cBhvr additive="base">
                                        <p:cTn id="5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a:bodyPr>
          <a:lstStyle/>
          <a:p>
            <a:pPr algn="ctr"/>
            <a:r>
              <a:rPr lang="en-ZA" sz="2400" dirty="0" smtClean="0">
                <a:solidFill>
                  <a:srgbClr val="007434"/>
                </a:solidFill>
                <a:effectLst>
                  <a:outerShdw blurRad="50800" dist="38100" dir="13500000" algn="br" rotWithShape="0">
                    <a:prstClr val="black">
                      <a:alpha val="40000"/>
                    </a:prstClr>
                  </a:outerShdw>
                </a:effectLst>
                <a:latin typeface="Arial Black" pitchFamily="34" charset="0"/>
              </a:rPr>
              <a:t>SUMMARY: </a:t>
            </a:r>
            <a:r>
              <a:rPr lang="en-ZA" sz="2400" dirty="0" smtClean="0">
                <a:solidFill>
                  <a:srgbClr val="FF9933"/>
                </a:solidFill>
                <a:effectLst>
                  <a:outerShdw blurRad="50800" dist="38100" dir="13500000" algn="br" rotWithShape="0">
                    <a:prstClr val="black">
                      <a:alpha val="40000"/>
                    </a:prstClr>
                  </a:outerShdw>
                </a:effectLst>
                <a:latin typeface="Arial Black" pitchFamily="34" charset="0"/>
              </a:rPr>
              <a:t>IMMEDIATE OPPORTUNITIES: 2</a:t>
            </a:r>
            <a:endParaRPr lang="en-GB" sz="2400" dirty="0">
              <a:solidFill>
                <a:srgbClr val="FF9933"/>
              </a:solidFill>
              <a:effectLst>
                <a:outerShdw blurRad="50800" dist="38100" dir="13500000" algn="br" rotWithShape="0">
                  <a:prstClr val="black">
                    <a:alpha val="40000"/>
                  </a:prstClr>
                </a:outerShdw>
              </a:effectLst>
              <a:latin typeface="Arial Black"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89381D-9470-4401-919B-EE98D4AA4014}" type="slidenum">
              <a:rPr lang="en-GB" smtClean="0"/>
              <a:pPr/>
              <a:t>42</a:t>
            </a:fld>
            <a:endParaRPr lang="en-GB" dirty="0"/>
          </a:p>
        </p:txBody>
      </p:sp>
      <p:pic>
        <p:nvPicPr>
          <p:cNvPr id="8" name="Picture 7"/>
          <p:cNvPicPr/>
          <p:nvPr/>
        </p:nvPicPr>
        <p:blipFill>
          <a:blip r:embed="rId2">
            <a:extLst>
              <a:ext uri="{28A0092B-C50C-407E-A947-70E740481C1C}">
                <a14:useLocalDpi xmlns:a14="http://schemas.microsoft.com/office/drawing/2010/main" xmlns="" val="0"/>
              </a:ext>
            </a:extLst>
          </a:blip>
          <a:stretch>
            <a:fillRect/>
          </a:stretch>
        </p:blipFill>
        <p:spPr>
          <a:xfrm>
            <a:off x="21336" y="6248400"/>
            <a:ext cx="1876552" cy="5120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Date Placeholder 1"/>
          <p:cNvSpPr>
            <a:spLocks noGrp="1"/>
          </p:cNvSpPr>
          <p:nvPr>
            <p:ph type="dt" sz="half" idx="10"/>
          </p:nvPr>
        </p:nvSpPr>
        <p:spPr>
          <a:xfrm>
            <a:off x="457200" y="18288"/>
            <a:ext cx="2895600" cy="329184"/>
          </a:xfrm>
        </p:spPr>
        <p:txBody>
          <a:bodyPr/>
          <a:lstStyle/>
          <a:p>
            <a:endParaRPr lang="en-US" dirty="0"/>
          </a:p>
        </p:txBody>
      </p:sp>
      <p:grpSp>
        <p:nvGrpSpPr>
          <p:cNvPr id="10" name="Group 9"/>
          <p:cNvGrpSpPr/>
          <p:nvPr/>
        </p:nvGrpSpPr>
        <p:grpSpPr>
          <a:xfrm>
            <a:off x="447657" y="1143000"/>
            <a:ext cx="8305800" cy="478867"/>
            <a:chOff x="0" y="0"/>
            <a:chExt cx="8305800" cy="585000"/>
          </a:xfrm>
        </p:grpSpPr>
        <p:sp>
          <p:nvSpPr>
            <p:cNvPr id="11" name="Rounded Rectangle 10"/>
            <p:cNvSpPr/>
            <p:nvPr/>
          </p:nvSpPr>
          <p:spPr>
            <a:xfrm>
              <a:off x="0" y="0"/>
              <a:ext cx="8305800" cy="585000"/>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28557" y="28557"/>
              <a:ext cx="8248686" cy="5278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ts val="1800"/>
                </a:spcAft>
              </a:pPr>
              <a:r>
                <a:rPr lang="en-ZA" sz="1800" b="1" kern="1200" dirty="0" smtClean="0">
                  <a:solidFill>
                    <a:schemeClr val="tx1"/>
                  </a:solidFill>
                </a:rPr>
                <a:t>Regional integration and new export markets</a:t>
              </a:r>
              <a:endParaRPr lang="en-GB" sz="1800" b="1" kern="1200" dirty="0">
                <a:solidFill>
                  <a:schemeClr val="tx1"/>
                </a:solidFill>
              </a:endParaRPr>
            </a:p>
          </p:txBody>
        </p:sp>
      </p:grpSp>
      <p:sp>
        <p:nvSpPr>
          <p:cNvPr id="3" name="Rectangle 2"/>
          <p:cNvSpPr/>
          <p:nvPr/>
        </p:nvSpPr>
        <p:spPr>
          <a:xfrm>
            <a:off x="462962" y="1669284"/>
            <a:ext cx="8248686" cy="2385268"/>
          </a:xfrm>
          <a:prstGeom prst="rect">
            <a:avLst/>
          </a:prstGeom>
        </p:spPr>
        <p:txBody>
          <a:bodyPr wrap="square">
            <a:spAutoFit/>
          </a:bodyPr>
          <a:lstStyle/>
          <a:p>
            <a:pPr marL="285750" lvl="0" indent="-285750">
              <a:lnSpc>
                <a:spcPct val="100000"/>
              </a:lnSpc>
              <a:spcBef>
                <a:spcPts val="0"/>
              </a:spcBef>
              <a:spcAft>
                <a:spcPts val="300"/>
              </a:spcAft>
              <a:buFont typeface="Wingdings" panose="05000000000000000000" pitchFamily="2" charset="2"/>
              <a:buChar char="Ø"/>
            </a:pPr>
            <a:r>
              <a:rPr lang="en-GB" sz="1600" dirty="0">
                <a:latin typeface="Calibri" panose="020F0502020204030204" pitchFamily="34" charset="0"/>
              </a:rPr>
              <a:t>Sustained </a:t>
            </a:r>
            <a:r>
              <a:rPr lang="en-GB" sz="1600" dirty="0" smtClean="0">
                <a:latin typeface="Calibri" panose="020F0502020204030204" pitchFamily="34" charset="0"/>
              </a:rPr>
              <a:t>and concerted </a:t>
            </a:r>
            <a:r>
              <a:rPr lang="en-GB" sz="1600" dirty="0">
                <a:latin typeface="Calibri" panose="020F0502020204030204" pitchFamily="34" charset="0"/>
              </a:rPr>
              <a:t>regional growth is arguably the biggest stimulus to long-term growth in South Africa. In the short to medium </a:t>
            </a:r>
            <a:r>
              <a:rPr lang="en-GB" sz="1600" dirty="0" smtClean="0">
                <a:latin typeface="Calibri" panose="020F0502020204030204" pitchFamily="34" charset="0"/>
              </a:rPr>
              <a:t>term, </a:t>
            </a:r>
            <a:r>
              <a:rPr lang="en-GB" sz="1600" dirty="0">
                <a:latin typeface="Calibri" panose="020F0502020204030204" pitchFamily="34" charset="0"/>
              </a:rPr>
              <a:t>regional integration offers continuous opportunities for SA to grow its exports base.</a:t>
            </a:r>
            <a:endParaRPr lang="en-GB" sz="1600" dirty="0">
              <a:latin typeface="Calibri" panose="020F0502020204030204" pitchFamily="34" charset="0"/>
              <a:ea typeface="Segoe UI" pitchFamily="34" charset="0"/>
              <a:cs typeface="Segoe UI" pitchFamily="34" charset="0"/>
            </a:endParaRPr>
          </a:p>
          <a:p>
            <a:pPr marL="285750" lvl="0" indent="-285750">
              <a:lnSpc>
                <a:spcPct val="100000"/>
              </a:lnSpc>
              <a:spcBef>
                <a:spcPts val="0"/>
              </a:spcBef>
              <a:spcAft>
                <a:spcPts val="300"/>
              </a:spcAft>
              <a:buFont typeface="Wingdings" panose="05000000000000000000" pitchFamily="2" charset="2"/>
              <a:buChar char="Ø"/>
            </a:pPr>
            <a:r>
              <a:rPr lang="en-GB" sz="1600" dirty="0">
                <a:latin typeface="Calibri" panose="020F0502020204030204" pitchFamily="34" charset="0"/>
              </a:rPr>
              <a:t>Dynamic SA manufacturing companies have already seized the opportunity to increase exports, intensify marketing initiatives and establish after-sales servicing capacity. </a:t>
            </a:r>
            <a:endParaRPr lang="en-GB" sz="1600" dirty="0">
              <a:latin typeface="Calibri" panose="020F0502020204030204" pitchFamily="34" charset="0"/>
              <a:ea typeface="Segoe UI" pitchFamily="34" charset="0"/>
              <a:cs typeface="Segoe UI" pitchFamily="34" charset="0"/>
            </a:endParaRPr>
          </a:p>
          <a:p>
            <a:pPr marL="285750" indent="-285750">
              <a:buFont typeface="Wingdings" panose="05000000000000000000" pitchFamily="2" charset="2"/>
              <a:buChar char="Ø"/>
            </a:pPr>
            <a:r>
              <a:rPr lang="en-GB" sz="1600" dirty="0">
                <a:latin typeface="Calibri" panose="020F0502020204030204" pitchFamily="34" charset="0"/>
              </a:rPr>
              <a:t>A number of ongoing and scaled-up interventions are in the pipeline. These include: planning cross-border infrastructure; effective articulation of up- and downstream linkages in resource exploitation; and the realisation of massive construction opportunities. </a:t>
            </a:r>
          </a:p>
          <a:p>
            <a:pPr marL="285750" lvl="0" indent="-285750">
              <a:buFont typeface="Wingdings" panose="05000000000000000000" pitchFamily="2" charset="2"/>
              <a:buChar char="Ø"/>
            </a:pPr>
            <a:endParaRPr lang="en-GB" sz="1600" dirty="0">
              <a:latin typeface="Calibri" panose="020F0502020204030204" pitchFamily="34" charset="0"/>
            </a:endParaRPr>
          </a:p>
        </p:txBody>
      </p:sp>
      <p:grpSp>
        <p:nvGrpSpPr>
          <p:cNvPr id="13" name="Group 12"/>
          <p:cNvGrpSpPr/>
          <p:nvPr/>
        </p:nvGrpSpPr>
        <p:grpSpPr>
          <a:xfrm>
            <a:off x="457200" y="3869767"/>
            <a:ext cx="8305800" cy="533399"/>
            <a:chOff x="0" y="0"/>
            <a:chExt cx="8305800" cy="585000"/>
          </a:xfrm>
        </p:grpSpPr>
        <p:sp>
          <p:nvSpPr>
            <p:cNvPr id="14" name="Rounded Rectangle 13"/>
            <p:cNvSpPr/>
            <p:nvPr/>
          </p:nvSpPr>
          <p:spPr>
            <a:xfrm>
              <a:off x="0" y="0"/>
              <a:ext cx="8305800" cy="585000"/>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28557" y="28557"/>
              <a:ext cx="8248686" cy="5278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ts val="1800"/>
                </a:spcAft>
              </a:pPr>
              <a:r>
                <a:rPr lang="en-ZA" sz="1800" b="1" kern="1200" dirty="0" smtClean="0">
                  <a:solidFill>
                    <a:schemeClr val="tx1"/>
                  </a:solidFill>
                </a:rPr>
                <a:t>BRICS</a:t>
              </a:r>
              <a:endParaRPr lang="en-GB" sz="1800" b="1" kern="1200" dirty="0">
                <a:solidFill>
                  <a:schemeClr val="tx1"/>
                </a:solidFill>
              </a:endParaRPr>
            </a:p>
          </p:txBody>
        </p:sp>
      </p:grpSp>
      <p:sp>
        <p:nvSpPr>
          <p:cNvPr id="4" name="Rectangle 3"/>
          <p:cNvSpPr/>
          <p:nvPr/>
        </p:nvSpPr>
        <p:spPr>
          <a:xfrm>
            <a:off x="476214" y="4441267"/>
            <a:ext cx="8170434" cy="1400383"/>
          </a:xfrm>
          <a:prstGeom prst="rect">
            <a:avLst/>
          </a:prstGeom>
        </p:spPr>
        <p:txBody>
          <a:bodyPr wrap="square">
            <a:spAutoFit/>
          </a:bodyPr>
          <a:lstStyle/>
          <a:p>
            <a:pPr marL="285750" lvl="0" indent="-285750">
              <a:lnSpc>
                <a:spcPct val="100000"/>
              </a:lnSpc>
              <a:spcAft>
                <a:spcPts val="600"/>
              </a:spcAft>
              <a:buFont typeface="Wingdings" panose="05000000000000000000" pitchFamily="2" charset="2"/>
              <a:buChar char="Ø"/>
            </a:pPr>
            <a:r>
              <a:rPr lang="en-GB" sz="1600" dirty="0">
                <a:latin typeface="Calibri" panose="020F0502020204030204" pitchFamily="34" charset="0"/>
              </a:rPr>
              <a:t>South Africa’s participation in the BRICS provides important opportunities to build its domestic manufacturing base, enhance value-added exports, promote technology sharing, support small business development and expand trade and investment </a:t>
            </a:r>
            <a:r>
              <a:rPr lang="en-GB" sz="1600" dirty="0" smtClean="0">
                <a:latin typeface="Calibri" panose="020F0502020204030204" pitchFamily="34" charset="0"/>
              </a:rPr>
              <a:t>opportunities.</a:t>
            </a:r>
          </a:p>
          <a:p>
            <a:pPr marL="285750" lvl="0" indent="-285750">
              <a:lnSpc>
                <a:spcPct val="100000"/>
              </a:lnSpc>
              <a:spcAft>
                <a:spcPts val="600"/>
              </a:spcAft>
              <a:buFont typeface="Wingdings" panose="05000000000000000000" pitchFamily="2" charset="2"/>
              <a:buChar char="Ø"/>
            </a:pPr>
            <a:r>
              <a:rPr lang="en-GB" sz="1600" dirty="0" smtClean="0">
                <a:latin typeface="Calibri" panose="020F0502020204030204" pitchFamily="34" charset="0"/>
              </a:rPr>
              <a:t>Development </a:t>
            </a:r>
            <a:r>
              <a:rPr lang="en-GB" sz="1600" dirty="0">
                <a:latin typeface="Calibri" panose="020F0502020204030204" pitchFamily="34" charset="0"/>
              </a:rPr>
              <a:t>of complementarities and integrated value chains should be underpinned by an overall approach that </a:t>
            </a:r>
            <a:r>
              <a:rPr lang="en-GB" sz="1600" i="1" dirty="0">
                <a:latin typeface="Calibri" panose="020F0502020204030204" pitchFamily="34" charset="0"/>
              </a:rPr>
              <a:t>puts industrialisation at the core of the engagement</a:t>
            </a:r>
            <a:r>
              <a:rPr lang="en-GB" sz="1600" dirty="0">
                <a:latin typeface="Calibri" panose="020F0502020204030204" pitchFamily="34" charset="0"/>
              </a:rPr>
              <a:t>.</a:t>
            </a:r>
            <a:endParaRPr lang="en-GB" sz="1600" dirty="0">
              <a:latin typeface="Calibri" panose="020F0502020204030204" pitchFamily="34" charset="0"/>
              <a:ea typeface="Segoe UI" pitchFamily="34" charset="0"/>
              <a:cs typeface="Segoe UI" pitchFamily="34" charset="0"/>
            </a:endParaRPr>
          </a:p>
        </p:txBody>
      </p:sp>
    </p:spTree>
    <p:extLst>
      <p:ext uri="{BB962C8B-B14F-4D97-AF65-F5344CB8AC3E}">
        <p14:creationId xmlns:p14="http://schemas.microsoft.com/office/powerpoint/2010/main" xmlns="" val="15842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additive="base">
                                        <p:cTn id="4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 calcmode="lin" valueType="num">
                                      <p:cBhvr additive="base">
                                        <p:cTn id="5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533400"/>
          </a:xfrm>
        </p:spPr>
        <p:txBody>
          <a:bodyPr>
            <a:noAutofit/>
          </a:bodyPr>
          <a:lstStyle/>
          <a:p>
            <a:r>
              <a:rPr lang="en-ZA" sz="3200" dirty="0"/>
              <a:t>	</a:t>
            </a:r>
            <a:r>
              <a:rPr lang="en-ZA" sz="3200" dirty="0" smtClean="0"/>
              <a:t>	</a:t>
            </a:r>
            <a:endParaRPr lang="en-ZA" sz="3200" noProof="0" dirty="0"/>
          </a:p>
        </p:txBody>
      </p:sp>
      <p:sp>
        <p:nvSpPr>
          <p:cNvPr id="6" name="Text Box 8"/>
          <p:cNvSpPr txBox="1">
            <a:spLocks noChangeArrowheads="1"/>
          </p:cNvSpPr>
          <p:nvPr/>
        </p:nvSpPr>
        <p:spPr bwMode="auto">
          <a:xfrm>
            <a:off x="304800" y="6248400"/>
            <a:ext cx="3000396" cy="228600"/>
          </a:xfrm>
          <a:prstGeom prst="rect">
            <a:avLst/>
          </a:prstGeom>
          <a:noFill/>
          <a:ln w="9525">
            <a:noFill/>
            <a:miter lim="800000"/>
            <a:headEnd/>
            <a:tailEnd/>
          </a:ln>
        </p:spPr>
        <p:txBody>
          <a:bodyPr wrap="square">
            <a:spAutoFit/>
          </a:bodyPr>
          <a:lstStyle/>
          <a:p>
            <a:pPr>
              <a:spcBef>
                <a:spcPct val="50000"/>
              </a:spcBef>
            </a:pPr>
            <a:r>
              <a:rPr lang="en-US" sz="900" b="1" i="1" dirty="0"/>
              <a:t>Source:</a:t>
            </a:r>
            <a:r>
              <a:rPr lang="en-US" sz="900" b="1" dirty="0"/>
              <a:t> </a:t>
            </a:r>
            <a:r>
              <a:rPr lang="en-US" sz="900" b="1" dirty="0" smtClean="0"/>
              <a:t>Quantec </a:t>
            </a:r>
            <a:endParaRPr lang="en-GB" sz="900" b="1" dirty="0"/>
          </a:p>
        </p:txBody>
      </p:sp>
      <p:graphicFrame>
        <p:nvGraphicFramePr>
          <p:cNvPr id="9" name="Chart 8"/>
          <p:cNvGraphicFramePr>
            <a:graphicFrameLocks noGrp="1"/>
          </p:cNvGraphicFramePr>
          <p:nvPr>
            <p:extLst>
              <p:ext uri="{D42A27DB-BD31-4B8C-83A1-F6EECF244321}">
                <p14:modId xmlns:p14="http://schemas.microsoft.com/office/powerpoint/2010/main" xmlns="" val="2432005317"/>
              </p:ext>
            </p:extLst>
          </p:nvPr>
        </p:nvGraphicFramePr>
        <p:xfrm>
          <a:off x="228600" y="1066800"/>
          <a:ext cx="8689387"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5"/>
          <p:cNvSpPr>
            <a:spLocks noGrp="1"/>
          </p:cNvSpPr>
          <p:nvPr>
            <p:ph type="sldNum" sz="quarter" idx="12"/>
          </p:nvPr>
        </p:nvSpPr>
        <p:spPr>
          <a:xfrm>
            <a:off x="7620000" y="18288"/>
            <a:ext cx="1066800" cy="329184"/>
          </a:xfrm>
        </p:spPr>
        <p:txBody>
          <a:bodyPr/>
          <a:lstStyle/>
          <a:p>
            <a:pPr algn="r"/>
            <a:fld id="{3989381D-9470-4401-919B-EE98D4AA4014}" type="slidenum">
              <a:rPr lang="en-GB" sz="1200" smtClean="0"/>
              <a:pPr algn="r"/>
              <a:t>43</a:t>
            </a:fld>
            <a:endParaRPr lang="en-GB" sz="1200" dirty="0"/>
          </a:p>
        </p:txBody>
      </p:sp>
      <p:sp>
        <p:nvSpPr>
          <p:cNvPr id="11" name="Date Placeholder 3"/>
          <p:cNvSpPr>
            <a:spLocks noGrp="1"/>
          </p:cNvSpPr>
          <p:nvPr>
            <p:ph type="dt" sz="half" idx="10"/>
          </p:nvPr>
        </p:nvSpPr>
        <p:spPr>
          <a:xfrm>
            <a:off x="457200" y="18288"/>
            <a:ext cx="2438400" cy="329184"/>
          </a:xfrm>
        </p:spPr>
        <p:txBody>
          <a:bodyPr/>
          <a:lstStyle/>
          <a:p>
            <a:fld id="{78D39DF6-F400-4543-9164-B6E02DBA1304}" type="datetime3">
              <a:rPr lang="en-ZA" b="1" smtClean="0"/>
              <a:pPr/>
              <a:t>5 March 2015</a:t>
            </a:fld>
            <a:endParaRPr lang="en-US" b="1" dirty="0"/>
          </a:p>
        </p:txBody>
      </p:sp>
      <p:sp>
        <p:nvSpPr>
          <p:cNvPr id="12" name="Footer Placeholder 4"/>
          <p:cNvSpPr>
            <a:spLocks noGrp="1"/>
          </p:cNvSpPr>
          <p:nvPr>
            <p:ph type="ftr" sz="quarter" idx="11"/>
          </p:nvPr>
        </p:nvSpPr>
        <p:spPr>
          <a:xfrm>
            <a:off x="2895600" y="18288"/>
            <a:ext cx="4114800" cy="329184"/>
          </a:xfrm>
        </p:spPr>
        <p:txBody>
          <a:bodyPr/>
          <a:lstStyle/>
          <a:p>
            <a:endParaRPr lang="en-US" b="1" dirty="0"/>
          </a:p>
        </p:txBody>
      </p:sp>
    </p:spTree>
    <p:extLst>
      <p:ext uri="{BB962C8B-B14F-4D97-AF65-F5344CB8AC3E}">
        <p14:creationId xmlns:p14="http://schemas.microsoft.com/office/powerpoint/2010/main" xmlns="" val="3498597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990600"/>
          </a:xfrm>
        </p:spPr>
        <p:txBody>
          <a:bodyPr>
            <a:noAutofit/>
          </a:bodyPr>
          <a:lstStyle/>
          <a:p>
            <a:r>
              <a:rPr lang="en-ZA" sz="2400" dirty="0">
                <a:ea typeface="ＭＳ Ｐゴシック" pitchFamily="34" charset="-128"/>
              </a:rPr>
              <a:t>Major SA exports to the rest of Africa, US$, 1988-2013, by major manufacturing sector </a:t>
            </a:r>
            <a:endParaRPr lang="en-ZA" sz="2400" dirty="0"/>
          </a:p>
        </p:txBody>
      </p:sp>
      <p:sp>
        <p:nvSpPr>
          <p:cNvPr id="4" name="Date Placeholder 3"/>
          <p:cNvSpPr>
            <a:spLocks noGrp="1"/>
          </p:cNvSpPr>
          <p:nvPr>
            <p:ph type="dt" sz="half" idx="10"/>
          </p:nvPr>
        </p:nvSpPr>
        <p:spPr/>
        <p:txBody>
          <a:bodyPr/>
          <a:lstStyle/>
          <a:p>
            <a:fld id="{C4B8BA38-DA62-4FE2-9119-589097D54628}" type="datetime3">
              <a:rPr lang="en-ZA" smtClean="0"/>
              <a:pPr/>
              <a:t>5 March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89381D-9470-4401-919B-EE98D4AA4014}" type="slidenum">
              <a:rPr lang="en-GB" smtClean="0"/>
              <a:pPr/>
              <a:t>44</a:t>
            </a:fld>
            <a:endParaRPr lang="en-GB" dirty="0"/>
          </a:p>
        </p:txBody>
      </p:sp>
      <p:pic>
        <p:nvPicPr>
          <p:cNvPr id="7" name="Picture 1"/>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72362" y="1600200"/>
            <a:ext cx="7999275"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43231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7772400" cy="838200"/>
          </a:xfrm>
        </p:spPr>
        <p:txBody>
          <a:bodyPr>
            <a:normAutofit/>
          </a:bodyPr>
          <a:lstStyle/>
          <a:p>
            <a:r>
              <a:rPr lang="en-ZA" sz="3600" dirty="0" smtClean="0">
                <a:latin typeface="Arial" panose="020B0604020202020204" pitchFamily="34" charset="0"/>
                <a:cs typeface="Arial" panose="020B0604020202020204" pitchFamily="34" charset="0"/>
              </a:rPr>
              <a:t>	Key themes for IPAP 2015</a:t>
            </a:r>
            <a:endParaRPr lang="en-ZA" sz="3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DCCC530F-5193-46EF-9973-A2E9D9AB3ED0}" type="slidenum">
              <a:rPr lang="en-US" smtClean="0"/>
              <a:pPr>
                <a:defRPr/>
              </a:pPr>
              <a:t>45</a:t>
            </a:fld>
            <a:endParaRPr lang="en-US"/>
          </a:p>
        </p:txBody>
      </p:sp>
      <p:graphicFrame>
        <p:nvGraphicFramePr>
          <p:cNvPr id="7" name="Diagram 6"/>
          <p:cNvGraphicFramePr/>
          <p:nvPr>
            <p:extLst>
              <p:ext uri="{D42A27DB-BD31-4B8C-83A1-F6EECF244321}">
                <p14:modId xmlns:p14="http://schemas.microsoft.com/office/powerpoint/2010/main" xmlns="" val="4030366872"/>
              </p:ext>
            </p:extLst>
          </p:nvPr>
        </p:nvGraphicFramePr>
        <p:xfrm>
          <a:off x="187787" y="548680"/>
          <a:ext cx="87630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01586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a:fld id="{6419BDE5-1F3D-4AA6-9CB3-A6A20AB390D9}" type="slidenum">
              <a:rPr lang="en-GB" smtClean="0"/>
              <a:pPr algn="r"/>
              <a:t>46</a:t>
            </a:fld>
            <a:endParaRPr lang="en-GB" dirty="0"/>
          </a:p>
        </p:txBody>
      </p:sp>
      <p:pic>
        <p:nvPicPr>
          <p:cNvPr id="2053" name="Picture 205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29641"/>
            <a:ext cx="9144000" cy="5975959"/>
          </a:xfrm>
          <a:prstGeom prst="rect">
            <a:avLst/>
          </a:prstGeom>
        </p:spPr>
      </p:pic>
      <p:sp>
        <p:nvSpPr>
          <p:cNvPr id="6" name="Footer Placeholder 2"/>
          <p:cNvSpPr>
            <a:spLocks noGrp="1"/>
          </p:cNvSpPr>
          <p:nvPr>
            <p:ph type="ftr" sz="quarter" idx="11"/>
          </p:nvPr>
        </p:nvSpPr>
        <p:spPr>
          <a:xfrm>
            <a:off x="2743200" y="51816"/>
            <a:ext cx="4114800" cy="329184"/>
          </a:xfrm>
        </p:spPr>
        <p:txBody>
          <a:bodyPr/>
          <a:lstStyle/>
          <a:p>
            <a:r>
              <a:rPr lang="en-US" b="1" dirty="0" smtClean="0"/>
              <a:t>IPAP 2014/15 - 2016/17</a:t>
            </a:r>
            <a:endParaRPr lang="en-US" b="1" dirty="0"/>
          </a:p>
        </p:txBody>
      </p:sp>
      <p:sp>
        <p:nvSpPr>
          <p:cNvPr id="7" name="Date Placeholder 1"/>
          <p:cNvSpPr>
            <a:spLocks noGrp="1"/>
          </p:cNvSpPr>
          <p:nvPr>
            <p:ph type="dt" sz="half" idx="10"/>
          </p:nvPr>
        </p:nvSpPr>
        <p:spPr>
          <a:xfrm>
            <a:off x="457200" y="18288"/>
            <a:ext cx="2895600" cy="329184"/>
          </a:xfrm>
        </p:spPr>
        <p:txBody>
          <a:bodyPr/>
          <a:lstStyle/>
          <a:p>
            <a:fld id="{25098857-5BA4-4343-88F1-F22209AF0BE3}" type="datetime3">
              <a:rPr lang="en-ZA" b="1" smtClean="0"/>
              <a:pPr/>
              <a:t>5 March 2015</a:t>
            </a:fld>
            <a:endParaRPr lang="en-US" b="1" dirty="0"/>
          </a:p>
        </p:txBody>
      </p:sp>
    </p:spTree>
    <p:extLst>
      <p:ext uri="{BB962C8B-B14F-4D97-AF65-F5344CB8AC3E}">
        <p14:creationId xmlns:p14="http://schemas.microsoft.com/office/powerpoint/2010/main" xmlns="" val="2147792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a:fld id="{6419BDE5-1F3D-4AA6-9CB3-A6A20AB390D9}" type="slidenum">
              <a:rPr lang="en-GB" smtClean="0"/>
              <a:pPr algn="r"/>
              <a:t>47</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69476"/>
            <a:ext cx="9144000" cy="6388524"/>
          </a:xfrm>
          <a:prstGeom prst="rect">
            <a:avLst/>
          </a:prstGeom>
        </p:spPr>
      </p:pic>
      <p:sp>
        <p:nvSpPr>
          <p:cNvPr id="7" name="Footer Placeholder 2"/>
          <p:cNvSpPr>
            <a:spLocks noGrp="1"/>
          </p:cNvSpPr>
          <p:nvPr>
            <p:ph type="ftr" sz="quarter" idx="11"/>
          </p:nvPr>
        </p:nvSpPr>
        <p:spPr>
          <a:xfrm>
            <a:off x="2743200" y="51816"/>
            <a:ext cx="4114800" cy="329184"/>
          </a:xfrm>
        </p:spPr>
        <p:txBody>
          <a:bodyPr/>
          <a:lstStyle/>
          <a:p>
            <a:r>
              <a:rPr lang="en-US" b="1" dirty="0" smtClean="0"/>
              <a:t>IPAP 2014/15 - 2016/17</a:t>
            </a:r>
            <a:endParaRPr lang="en-US" b="1" dirty="0"/>
          </a:p>
        </p:txBody>
      </p:sp>
      <p:sp>
        <p:nvSpPr>
          <p:cNvPr id="8" name="Date Placeholder 1"/>
          <p:cNvSpPr>
            <a:spLocks noGrp="1"/>
          </p:cNvSpPr>
          <p:nvPr>
            <p:ph type="dt" sz="half" idx="10"/>
          </p:nvPr>
        </p:nvSpPr>
        <p:spPr>
          <a:xfrm>
            <a:off x="457200" y="18288"/>
            <a:ext cx="2895600" cy="329184"/>
          </a:xfrm>
        </p:spPr>
        <p:txBody>
          <a:bodyPr/>
          <a:lstStyle/>
          <a:p>
            <a:fld id="{25098857-5BA4-4343-88F1-F22209AF0BE3}" type="datetime3">
              <a:rPr lang="en-ZA" b="1" smtClean="0"/>
              <a:pPr/>
              <a:t>5 March 2015</a:t>
            </a:fld>
            <a:endParaRPr lang="en-US" b="1" dirty="0"/>
          </a:p>
        </p:txBody>
      </p:sp>
    </p:spTree>
    <p:extLst>
      <p:ext uri="{BB962C8B-B14F-4D97-AF65-F5344CB8AC3E}">
        <p14:creationId xmlns:p14="http://schemas.microsoft.com/office/powerpoint/2010/main" xmlns="" val="2523810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8229600" cy="685800"/>
          </a:xfrm>
        </p:spPr>
        <p:txBody>
          <a:bodyPr>
            <a:normAutofit fontScale="90000"/>
          </a:bodyPr>
          <a:lstStyle/>
          <a:p>
            <a:r>
              <a:rPr lang="en-ZA" sz="3200" dirty="0" smtClean="0">
                <a:latin typeface="Calibri" pitchFamily="34" charset="0"/>
              </a:rPr>
              <a:t>		</a:t>
            </a:r>
            <a:r>
              <a:rPr lang="en-ZA" dirty="0" smtClean="0">
                <a:solidFill>
                  <a:schemeClr val="tx1"/>
                </a:solidFill>
                <a:latin typeface="Calibri" pitchFamily="34" charset="0"/>
              </a:rPr>
              <a:t>Some Readings</a:t>
            </a:r>
            <a:endParaRPr lang="en-ZA" sz="3200" dirty="0">
              <a:solidFill>
                <a:schemeClr val="tx1"/>
              </a:solidFill>
              <a:latin typeface="Calibri" pitchFamily="34" charset="0"/>
            </a:endParaRPr>
          </a:p>
        </p:txBody>
      </p:sp>
      <p:sp>
        <p:nvSpPr>
          <p:cNvPr id="3" name="Content Placeholder 2"/>
          <p:cNvSpPr>
            <a:spLocks noGrp="1"/>
          </p:cNvSpPr>
          <p:nvPr>
            <p:ph idx="1"/>
          </p:nvPr>
        </p:nvSpPr>
        <p:spPr>
          <a:xfrm>
            <a:off x="533400" y="1295400"/>
            <a:ext cx="8305800" cy="5257800"/>
          </a:xfrm>
        </p:spPr>
        <p:txBody>
          <a:bodyPr>
            <a:normAutofit/>
          </a:bodyPr>
          <a:lstStyle/>
          <a:p>
            <a:pPr>
              <a:spcBef>
                <a:spcPts val="1200"/>
              </a:spcBef>
            </a:pPr>
            <a:r>
              <a:rPr lang="en-ZA" sz="2200" i="1" dirty="0" smtClean="0">
                <a:latin typeface="Calibri" panose="020F0502020204030204" pitchFamily="34" charset="0"/>
              </a:rPr>
              <a:t>Industrial Policy in a Harsh Climate: the Case of South Africa</a:t>
            </a:r>
            <a:r>
              <a:rPr lang="en-ZA" sz="2200" dirty="0" smtClean="0">
                <a:latin typeface="Calibri" panose="020F0502020204030204" pitchFamily="34" charset="0"/>
              </a:rPr>
              <a:t>. Nimrod Zalk – Strategic Advisor: Minister of Trade and Industry. </a:t>
            </a:r>
          </a:p>
          <a:p>
            <a:pPr>
              <a:spcBef>
                <a:spcPts val="1200"/>
              </a:spcBef>
            </a:pPr>
            <a:r>
              <a:rPr lang="en-ZA" sz="2200" i="1" dirty="0" smtClean="0">
                <a:latin typeface="Calibri" panose="020F0502020204030204" pitchFamily="34" charset="0"/>
              </a:rPr>
              <a:t>Industrial Policy Action Plan (IPAP) </a:t>
            </a:r>
            <a:r>
              <a:rPr lang="en-ZA" sz="2200" dirty="0" smtClean="0">
                <a:latin typeface="Calibri" panose="020F0502020204030204" pitchFamily="34" charset="0"/>
              </a:rPr>
              <a:t>– The Department of Trade and Industry.</a:t>
            </a:r>
          </a:p>
          <a:p>
            <a:pPr>
              <a:spcBef>
                <a:spcPts val="1200"/>
              </a:spcBef>
            </a:pPr>
            <a:r>
              <a:rPr lang="en-ZA" sz="2200" i="1" dirty="0" smtClean="0">
                <a:latin typeface="Calibri" panose="020F0502020204030204" pitchFamily="34" charset="0"/>
              </a:rPr>
              <a:t>Trade and Development Report 2014 </a:t>
            </a:r>
            <a:r>
              <a:rPr lang="en-ZA" sz="2200" dirty="0" smtClean="0">
                <a:latin typeface="Calibri" panose="020F0502020204030204" pitchFamily="34" charset="0"/>
              </a:rPr>
              <a:t>– UNCTAD</a:t>
            </a:r>
          </a:p>
          <a:p>
            <a:pPr>
              <a:spcBef>
                <a:spcPts val="1200"/>
              </a:spcBef>
            </a:pPr>
            <a:r>
              <a:rPr lang="en-US" sz="2200" i="1" dirty="0" smtClean="0">
                <a:latin typeface="Calibri" panose="020F0502020204030204" pitchFamily="34" charset="0"/>
              </a:rPr>
              <a:t>The </a:t>
            </a:r>
            <a:r>
              <a:rPr lang="en-US" sz="2200" i="1" dirty="0">
                <a:latin typeface="Calibri" panose="020F0502020204030204" pitchFamily="34" charset="0"/>
              </a:rPr>
              <a:t>rise of ‘The Rest’ – Challenges to the late industrializing economies </a:t>
            </a:r>
            <a:r>
              <a:rPr lang="en-US" sz="2200" dirty="0">
                <a:latin typeface="Calibri" panose="020F0502020204030204" pitchFamily="34" charset="0"/>
              </a:rPr>
              <a:t>– Alice Amsden</a:t>
            </a:r>
          </a:p>
          <a:p>
            <a:pPr>
              <a:spcBef>
                <a:spcPts val="1200"/>
              </a:spcBef>
            </a:pPr>
            <a:r>
              <a:rPr lang="en-US" sz="2200" i="1" dirty="0">
                <a:latin typeface="Calibri" panose="020F0502020204030204" pitchFamily="34" charset="0"/>
              </a:rPr>
              <a:t>How rich countries got rich and how poor countries stay poor </a:t>
            </a:r>
            <a:r>
              <a:rPr lang="en-US" sz="2200" dirty="0">
                <a:latin typeface="Calibri" panose="020F0502020204030204" pitchFamily="34" charset="0"/>
              </a:rPr>
              <a:t>– Erik Reinert</a:t>
            </a:r>
          </a:p>
          <a:p>
            <a:pPr>
              <a:spcBef>
                <a:spcPts val="1200"/>
              </a:spcBef>
            </a:pPr>
            <a:r>
              <a:rPr lang="en-US" sz="2200" i="1" dirty="0">
                <a:latin typeface="Calibri" panose="020F0502020204030204" pitchFamily="34" charset="0"/>
              </a:rPr>
              <a:t>Rents, rent seeking and economic </a:t>
            </a:r>
            <a:r>
              <a:rPr lang="en-US" sz="2200" i="1" dirty="0" smtClean="0">
                <a:latin typeface="Calibri" panose="020F0502020204030204" pitchFamily="34" charset="0"/>
              </a:rPr>
              <a:t>development: Theory </a:t>
            </a:r>
            <a:r>
              <a:rPr lang="en-US" sz="2200" i="1" dirty="0">
                <a:latin typeface="Calibri" panose="020F0502020204030204" pitchFamily="34" charset="0"/>
              </a:rPr>
              <a:t>and </a:t>
            </a:r>
            <a:r>
              <a:rPr lang="en-US" sz="2200" i="1" dirty="0" smtClean="0">
                <a:latin typeface="Calibri" panose="020F0502020204030204" pitchFamily="34" charset="0"/>
              </a:rPr>
              <a:t>Evidence </a:t>
            </a:r>
            <a:r>
              <a:rPr lang="en-US" sz="2200" i="1" dirty="0">
                <a:latin typeface="Calibri" panose="020F0502020204030204" pitchFamily="34" charset="0"/>
              </a:rPr>
              <a:t>in Asia </a:t>
            </a:r>
            <a:r>
              <a:rPr lang="en-US" sz="2200" dirty="0">
                <a:latin typeface="Calibri" panose="020F0502020204030204" pitchFamily="34" charset="0"/>
              </a:rPr>
              <a:t>– Mushtaq Khan </a:t>
            </a:r>
          </a:p>
          <a:p>
            <a:pPr marL="0" indent="0">
              <a:buNone/>
            </a:pPr>
            <a:endParaRPr lang="en-ZA" dirty="0" smtClean="0">
              <a:latin typeface="Calibri" panose="020F0502020204030204" pitchFamily="34" charset="0"/>
            </a:endParaRPr>
          </a:p>
        </p:txBody>
      </p:sp>
      <p:sp>
        <p:nvSpPr>
          <p:cNvPr id="7" name="Slide Number Placeholder 5"/>
          <p:cNvSpPr>
            <a:spLocks noGrp="1"/>
          </p:cNvSpPr>
          <p:nvPr>
            <p:ph type="sldNum" sz="quarter" idx="12"/>
          </p:nvPr>
        </p:nvSpPr>
        <p:spPr>
          <a:xfrm>
            <a:off x="7620000" y="18288"/>
            <a:ext cx="1066800" cy="329184"/>
          </a:xfrm>
        </p:spPr>
        <p:txBody>
          <a:bodyPr/>
          <a:lstStyle/>
          <a:p>
            <a:pPr algn="r"/>
            <a:fld id="{3989381D-9470-4401-919B-EE98D4AA4014}" type="slidenum">
              <a:rPr lang="en-GB" sz="1200" smtClean="0"/>
              <a:pPr algn="r"/>
              <a:t>48</a:t>
            </a:fld>
            <a:endParaRPr lang="en-GB" sz="1200" dirty="0"/>
          </a:p>
        </p:txBody>
      </p:sp>
      <p:sp>
        <p:nvSpPr>
          <p:cNvPr id="8" name="Date Placeholder 3"/>
          <p:cNvSpPr>
            <a:spLocks noGrp="1"/>
          </p:cNvSpPr>
          <p:nvPr>
            <p:ph type="dt" sz="half" idx="10"/>
          </p:nvPr>
        </p:nvSpPr>
        <p:spPr>
          <a:xfrm>
            <a:off x="457200" y="18288"/>
            <a:ext cx="2438400" cy="329184"/>
          </a:xfrm>
        </p:spPr>
        <p:txBody>
          <a:bodyPr/>
          <a:lstStyle/>
          <a:p>
            <a:fld id="{78D39DF6-F400-4543-9164-B6E02DBA1304}" type="datetime3">
              <a:rPr lang="en-ZA" b="1" smtClean="0"/>
              <a:pPr/>
              <a:t>5 March 2015</a:t>
            </a:fld>
            <a:endParaRPr lang="en-US" b="1" dirty="0"/>
          </a:p>
        </p:txBody>
      </p:sp>
      <p:sp>
        <p:nvSpPr>
          <p:cNvPr id="9" name="Footer Placeholder 4"/>
          <p:cNvSpPr>
            <a:spLocks noGrp="1"/>
          </p:cNvSpPr>
          <p:nvPr>
            <p:ph type="ftr" sz="quarter" idx="11"/>
          </p:nvPr>
        </p:nvSpPr>
        <p:spPr>
          <a:xfrm>
            <a:off x="2895600" y="18288"/>
            <a:ext cx="4114800" cy="329184"/>
          </a:xfrm>
        </p:spPr>
        <p:txBody>
          <a:bodyPr/>
          <a:lstStyle/>
          <a:p>
            <a:endParaRPr lang="en-US" b="1" dirty="0"/>
          </a:p>
        </p:txBody>
      </p:sp>
    </p:spTree>
    <p:extLst>
      <p:ext uri="{BB962C8B-B14F-4D97-AF65-F5344CB8AC3E}">
        <p14:creationId xmlns:p14="http://schemas.microsoft.com/office/powerpoint/2010/main" xmlns="" val="18089781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239000" cy="838200"/>
          </a:xfrm>
        </p:spPr>
        <p:txBody>
          <a:bodyPr>
            <a:normAutofit/>
          </a:bodyPr>
          <a:lstStyle/>
          <a:p>
            <a:r>
              <a:rPr lang="en-ZA" sz="3200" dirty="0" smtClean="0">
                <a:solidFill>
                  <a:schemeClr val="tx1"/>
                </a:solidFill>
                <a:latin typeface="Calibri" pitchFamily="34" charset="0"/>
              </a:rPr>
              <a:t>		Some </a:t>
            </a:r>
            <a:r>
              <a:rPr lang="en-ZA" sz="3200" dirty="0">
                <a:solidFill>
                  <a:schemeClr val="tx1"/>
                </a:solidFill>
                <a:latin typeface="Calibri" pitchFamily="34" charset="0"/>
              </a:rPr>
              <a:t>Readings</a:t>
            </a:r>
            <a:endParaRPr lang="en-US" sz="3200" dirty="0"/>
          </a:p>
        </p:txBody>
      </p:sp>
      <p:sp>
        <p:nvSpPr>
          <p:cNvPr id="3" name="Content Placeholder 2"/>
          <p:cNvSpPr>
            <a:spLocks noGrp="1"/>
          </p:cNvSpPr>
          <p:nvPr>
            <p:ph idx="1"/>
          </p:nvPr>
        </p:nvSpPr>
        <p:spPr>
          <a:xfrm>
            <a:off x="609600" y="1219200"/>
            <a:ext cx="8305800" cy="5410200"/>
          </a:xfrm>
        </p:spPr>
        <p:txBody>
          <a:bodyPr>
            <a:normAutofit/>
          </a:bodyPr>
          <a:lstStyle/>
          <a:p>
            <a:pPr>
              <a:spcBef>
                <a:spcPts val="1200"/>
              </a:spcBef>
            </a:pPr>
            <a:r>
              <a:rPr lang="en-GB" sz="2200" i="1" dirty="0" smtClean="0">
                <a:latin typeface="Calibri" panose="020F0502020204030204" pitchFamily="34" charset="0"/>
              </a:rPr>
              <a:t>How Asia works: success and failure in the worlds most dynamic region</a:t>
            </a:r>
            <a:r>
              <a:rPr lang="en-GB" sz="2200" dirty="0" smtClean="0">
                <a:latin typeface="Calibri" panose="020F0502020204030204" pitchFamily="34" charset="0"/>
              </a:rPr>
              <a:t> - Joe Studwell</a:t>
            </a:r>
          </a:p>
          <a:p>
            <a:pPr>
              <a:spcBef>
                <a:spcPts val="1200"/>
              </a:spcBef>
            </a:pPr>
            <a:r>
              <a:rPr lang="en-GB" sz="2200" i="1" dirty="0" smtClean="0">
                <a:latin typeface="Calibri" panose="020F0502020204030204" pitchFamily="34" charset="0"/>
              </a:rPr>
              <a:t>Governing the Market: Economic theory and the role of government in East Asian industrialisation </a:t>
            </a:r>
            <a:r>
              <a:rPr lang="en-GB" sz="2200" dirty="0" smtClean="0">
                <a:latin typeface="Calibri" panose="020F0502020204030204" pitchFamily="34" charset="0"/>
              </a:rPr>
              <a:t>– Robert Wade</a:t>
            </a:r>
          </a:p>
          <a:p>
            <a:pPr>
              <a:spcBef>
                <a:spcPts val="1200"/>
              </a:spcBef>
            </a:pPr>
            <a:r>
              <a:rPr lang="en-GB" sz="2200" i="1" dirty="0" smtClean="0">
                <a:latin typeface="Calibri" panose="020F0502020204030204" pitchFamily="34" charset="0"/>
              </a:rPr>
              <a:t>Bad Samaritans: </a:t>
            </a:r>
            <a:r>
              <a:rPr lang="en-GB" sz="2200" dirty="0" smtClean="0">
                <a:latin typeface="Calibri" panose="020F0502020204030204" pitchFamily="34" charset="0"/>
              </a:rPr>
              <a:t>Ha Joon Chang</a:t>
            </a:r>
          </a:p>
          <a:p>
            <a:pPr>
              <a:spcBef>
                <a:spcPts val="1200"/>
              </a:spcBef>
            </a:pPr>
            <a:r>
              <a:rPr lang="en-GB" sz="2200" i="1" dirty="0" smtClean="0">
                <a:latin typeface="Calibri" panose="020F0502020204030204" pitchFamily="34" charset="0"/>
              </a:rPr>
              <a:t>The Rhetoric of Reaction: Perversity, Futility, Jeopardy </a:t>
            </a:r>
            <a:r>
              <a:rPr lang="en-GB" sz="2200" dirty="0" smtClean="0">
                <a:latin typeface="Calibri" panose="020F0502020204030204" pitchFamily="34" charset="0"/>
              </a:rPr>
              <a:t>– Albert O Hirschman</a:t>
            </a:r>
          </a:p>
          <a:p>
            <a:pPr>
              <a:spcBef>
                <a:spcPts val="1200"/>
              </a:spcBef>
            </a:pPr>
            <a:r>
              <a:rPr lang="en-GB" sz="2200" i="1" dirty="0" smtClean="0">
                <a:latin typeface="Calibri" panose="020F0502020204030204" pitchFamily="34" charset="0"/>
              </a:rPr>
              <a:t>State-directed development: Political power and industrialization in the periphery </a:t>
            </a:r>
            <a:r>
              <a:rPr lang="en-GB" sz="2200" dirty="0" smtClean="0">
                <a:latin typeface="Calibri" panose="020F0502020204030204" pitchFamily="34" charset="0"/>
              </a:rPr>
              <a:t>– Atul Kohil</a:t>
            </a:r>
          </a:p>
          <a:p>
            <a:pPr>
              <a:spcBef>
                <a:spcPts val="1200"/>
              </a:spcBef>
            </a:pPr>
            <a:r>
              <a:rPr lang="en-GB" sz="2200" i="1" dirty="0" smtClean="0">
                <a:latin typeface="Calibri" panose="020F0502020204030204" pitchFamily="34" charset="0"/>
              </a:rPr>
              <a:t>Pathways to Industrialisation in the 21</a:t>
            </a:r>
            <a:r>
              <a:rPr lang="en-GB" sz="2200" i="1" baseline="30000" dirty="0" smtClean="0">
                <a:latin typeface="Calibri" panose="020F0502020204030204" pitchFamily="34" charset="0"/>
              </a:rPr>
              <a:t>st</a:t>
            </a:r>
            <a:r>
              <a:rPr lang="en-GB" sz="2200" i="1" dirty="0" smtClean="0">
                <a:latin typeface="Calibri" panose="020F0502020204030204" pitchFamily="34" charset="0"/>
              </a:rPr>
              <a:t> Century </a:t>
            </a:r>
            <a:r>
              <a:rPr lang="en-GB" sz="2200" dirty="0" smtClean="0">
                <a:latin typeface="Calibri" panose="020F0502020204030204" pitchFamily="34" charset="0"/>
              </a:rPr>
              <a:t>- Szirmani, Naude and Alcorta Eds.</a:t>
            </a:r>
          </a:p>
          <a:p>
            <a:pPr>
              <a:spcBef>
                <a:spcPts val="1200"/>
              </a:spcBef>
            </a:pPr>
            <a:endParaRPr lang="en-GB" sz="2200" dirty="0">
              <a:latin typeface="Calibri" panose="020F0502020204030204" pitchFamily="34" charset="0"/>
            </a:endParaRPr>
          </a:p>
        </p:txBody>
      </p:sp>
      <p:sp>
        <p:nvSpPr>
          <p:cNvPr id="7" name="Slide Number Placeholder 5"/>
          <p:cNvSpPr>
            <a:spLocks noGrp="1"/>
          </p:cNvSpPr>
          <p:nvPr>
            <p:ph type="sldNum" sz="quarter" idx="12"/>
          </p:nvPr>
        </p:nvSpPr>
        <p:spPr>
          <a:xfrm>
            <a:off x="7620000" y="18288"/>
            <a:ext cx="1066800" cy="329184"/>
          </a:xfrm>
        </p:spPr>
        <p:txBody>
          <a:bodyPr/>
          <a:lstStyle/>
          <a:p>
            <a:pPr algn="r"/>
            <a:fld id="{3989381D-9470-4401-919B-EE98D4AA4014}" type="slidenum">
              <a:rPr lang="en-GB" sz="1200" smtClean="0"/>
              <a:pPr algn="r"/>
              <a:t>49</a:t>
            </a:fld>
            <a:endParaRPr lang="en-GB" sz="1200" dirty="0"/>
          </a:p>
        </p:txBody>
      </p:sp>
      <p:sp>
        <p:nvSpPr>
          <p:cNvPr id="8" name="Date Placeholder 3"/>
          <p:cNvSpPr>
            <a:spLocks noGrp="1"/>
          </p:cNvSpPr>
          <p:nvPr>
            <p:ph type="dt" sz="half" idx="10"/>
          </p:nvPr>
        </p:nvSpPr>
        <p:spPr>
          <a:xfrm>
            <a:off x="457200" y="18288"/>
            <a:ext cx="2438400" cy="329184"/>
          </a:xfrm>
        </p:spPr>
        <p:txBody>
          <a:bodyPr/>
          <a:lstStyle/>
          <a:p>
            <a:fld id="{78D39DF6-F400-4543-9164-B6E02DBA1304}" type="datetime3">
              <a:rPr lang="en-ZA" b="1" smtClean="0"/>
              <a:pPr/>
              <a:t>5 March 2015</a:t>
            </a:fld>
            <a:endParaRPr lang="en-US" b="1" dirty="0"/>
          </a:p>
        </p:txBody>
      </p:sp>
      <p:sp>
        <p:nvSpPr>
          <p:cNvPr id="9" name="Footer Placeholder 4"/>
          <p:cNvSpPr>
            <a:spLocks noGrp="1"/>
          </p:cNvSpPr>
          <p:nvPr>
            <p:ph type="ftr" sz="quarter" idx="11"/>
          </p:nvPr>
        </p:nvSpPr>
        <p:spPr>
          <a:xfrm>
            <a:off x="2895600" y="18288"/>
            <a:ext cx="4114800" cy="329184"/>
          </a:xfrm>
        </p:spPr>
        <p:txBody>
          <a:bodyPr/>
          <a:lstStyle/>
          <a:p>
            <a:endParaRPr lang="en-US" b="1" dirty="0"/>
          </a:p>
        </p:txBody>
      </p:sp>
    </p:spTree>
    <p:extLst>
      <p:ext uri="{BB962C8B-B14F-4D97-AF65-F5344CB8AC3E}">
        <p14:creationId xmlns:p14="http://schemas.microsoft.com/office/powerpoint/2010/main" xmlns="" val="260371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457200"/>
          </a:xfrm>
        </p:spPr>
        <p:txBody>
          <a:bodyPr>
            <a:normAutofit fontScale="90000"/>
          </a:bodyPr>
          <a:lstStyle/>
          <a:p>
            <a:pPr algn="ctr"/>
            <a:r>
              <a:rPr lang="en-ZA" sz="2000" dirty="0"/>
              <a:t>Growth rates by sector: countries post WWII experiencing high and sustained </a:t>
            </a:r>
            <a:r>
              <a:rPr lang="en-ZA" sz="2000" dirty="0" smtClean="0"/>
              <a:t>growth.                                                                                            </a:t>
            </a:r>
            <a:endParaRPr lang="en-ZA" sz="1200" dirty="0">
              <a:solidFill>
                <a:schemeClr val="tx1"/>
              </a:solidFill>
            </a:endParaRPr>
          </a:p>
        </p:txBody>
      </p:sp>
      <p:sp>
        <p:nvSpPr>
          <p:cNvPr id="4" name="Date Placeholder 3"/>
          <p:cNvSpPr>
            <a:spLocks noGrp="1"/>
          </p:cNvSpPr>
          <p:nvPr>
            <p:ph type="dt" sz="half" idx="10"/>
          </p:nvPr>
        </p:nvSpPr>
        <p:spPr>
          <a:xfrm>
            <a:off x="457200" y="18288"/>
            <a:ext cx="2438400" cy="329184"/>
          </a:xfrm>
        </p:spPr>
        <p:txBody>
          <a:bodyPr/>
          <a:lstStyle/>
          <a:p>
            <a:endParaRPr lang="en-US" b="1" dirty="0"/>
          </a:p>
        </p:txBody>
      </p:sp>
      <p:sp>
        <p:nvSpPr>
          <p:cNvPr id="5" name="Footer Placeholder 4"/>
          <p:cNvSpPr>
            <a:spLocks noGrp="1"/>
          </p:cNvSpPr>
          <p:nvPr>
            <p:ph type="ftr" sz="quarter" idx="11"/>
          </p:nvPr>
        </p:nvSpPr>
        <p:spPr>
          <a:xfrm>
            <a:off x="2971800" y="18288"/>
            <a:ext cx="4114800" cy="329184"/>
          </a:xfrm>
        </p:spPr>
        <p:txBody>
          <a:bodyPr/>
          <a:lstStyle/>
          <a:p>
            <a:endParaRPr lang="en-US" b="1" dirty="0"/>
          </a:p>
        </p:txBody>
      </p:sp>
      <p:sp>
        <p:nvSpPr>
          <p:cNvPr id="6" name="Slide Number Placeholder 5"/>
          <p:cNvSpPr>
            <a:spLocks noGrp="1"/>
          </p:cNvSpPr>
          <p:nvPr>
            <p:ph type="sldNum" sz="quarter" idx="12"/>
          </p:nvPr>
        </p:nvSpPr>
        <p:spPr/>
        <p:txBody>
          <a:bodyPr/>
          <a:lstStyle/>
          <a:p>
            <a:pPr algn="r"/>
            <a:fld id="{3989381D-9470-4401-919B-EE98D4AA4014}" type="slidenum">
              <a:rPr lang="en-GB" sz="1200" smtClean="0"/>
              <a:pPr algn="r"/>
              <a:t>5</a:t>
            </a:fld>
            <a:endParaRPr lang="en-GB"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904999"/>
            <a:ext cx="8305800" cy="4253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609600" y="6296799"/>
            <a:ext cx="4572000" cy="276999"/>
          </a:xfrm>
          <a:prstGeom prst="rect">
            <a:avLst/>
          </a:prstGeom>
        </p:spPr>
        <p:txBody>
          <a:bodyPr>
            <a:spAutoFit/>
          </a:bodyPr>
          <a:lstStyle/>
          <a:p>
            <a:r>
              <a:rPr lang="en-ZA" sz="1200" b="1" dirty="0"/>
              <a:t>Source: Growth Commission. World Bank</a:t>
            </a:r>
            <a:endParaRPr lang="en-GB" sz="1200" dirty="0"/>
          </a:p>
        </p:txBody>
      </p:sp>
      <p:sp>
        <p:nvSpPr>
          <p:cNvPr id="9" name="Title 1"/>
          <p:cNvSpPr txBox="1">
            <a:spLocks/>
          </p:cNvSpPr>
          <p:nvPr/>
        </p:nvSpPr>
        <p:spPr>
          <a:xfrm>
            <a:off x="457200" y="5334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400" b="1" dirty="0" smtClean="0"/>
              <a:t>    Postwar “success stories”: The salience of manufacturing</a:t>
            </a:r>
            <a:endParaRPr lang="en-US" sz="2400" b="1" dirty="0"/>
          </a:p>
        </p:txBody>
      </p:sp>
    </p:spTree>
    <p:extLst>
      <p:ext uri="{BB962C8B-B14F-4D97-AF65-F5344CB8AC3E}">
        <p14:creationId xmlns:p14="http://schemas.microsoft.com/office/powerpoint/2010/main" xmlns="" val="1594290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648"/>
            <a:ext cx="8458200" cy="1152128"/>
          </a:xfrm>
        </p:spPr>
        <p:txBody>
          <a:bodyPr>
            <a:normAutofit fontScale="90000"/>
          </a:bodyPr>
          <a:lstStyle/>
          <a:p>
            <a:r>
              <a:rPr lang="en-GB" b="1" noProof="0" dirty="0" smtClean="0">
                <a:solidFill>
                  <a:schemeClr val="tx1"/>
                </a:solidFill>
              </a:rPr>
              <a:t>Evolution of the South African economy</a:t>
            </a:r>
            <a:endParaRPr lang="en-GB" b="1" noProof="0" dirty="0">
              <a:solidFill>
                <a:schemeClr val="tx1"/>
              </a:solidFill>
            </a:endParaRPr>
          </a:p>
        </p:txBody>
      </p:sp>
      <p:sp>
        <p:nvSpPr>
          <p:cNvPr id="3" name="Content Placeholder 2"/>
          <p:cNvSpPr>
            <a:spLocks noGrp="1"/>
          </p:cNvSpPr>
          <p:nvPr>
            <p:ph idx="1"/>
          </p:nvPr>
        </p:nvSpPr>
        <p:spPr>
          <a:xfrm>
            <a:off x="457200" y="1600200"/>
            <a:ext cx="8229600" cy="5101129"/>
          </a:xfrm>
        </p:spPr>
        <p:txBody>
          <a:bodyPr>
            <a:normAutofit/>
          </a:bodyPr>
          <a:lstStyle/>
          <a:p>
            <a:r>
              <a:rPr lang="en-GB" sz="2400" noProof="0" dirty="0" smtClean="0"/>
              <a:t>Apartheid system of  economic development failed in the main to develop value-adding industries out of a mining and heavy industry base</a:t>
            </a:r>
          </a:p>
          <a:p>
            <a:pPr lvl="1"/>
            <a:r>
              <a:rPr lang="en-GB" sz="2000" dirty="0" smtClean="0"/>
              <a:t>In the context of a system based on racial domination</a:t>
            </a:r>
            <a:r>
              <a:rPr lang="en-GB" sz="2000" dirty="0" smtClean="0">
                <a:solidFill>
                  <a:srgbClr val="FF0000"/>
                </a:solidFill>
              </a:rPr>
              <a:t>, </a:t>
            </a:r>
            <a:r>
              <a:rPr lang="en-GB" sz="2000" dirty="0" smtClean="0"/>
              <a:t>growth was driven by mega-project investments in mining, related infrastructure and capital and energy intensive processing industries</a:t>
            </a:r>
            <a:r>
              <a:rPr lang="en-GB" sz="2000" dirty="0" smtClean="0">
                <a:solidFill>
                  <a:srgbClr val="FF0000"/>
                </a:solidFill>
              </a:rPr>
              <a:t>.</a:t>
            </a:r>
            <a:r>
              <a:rPr lang="en-GB" sz="2000" dirty="0" smtClean="0"/>
              <a:t>  </a:t>
            </a:r>
          </a:p>
          <a:p>
            <a:pPr lvl="1"/>
            <a:r>
              <a:rPr lang="en-GB" sz="2000" noProof="0" dirty="0" smtClean="0"/>
              <a:t>Downstream engineering sectors contracted when mega-project investment dried up</a:t>
            </a:r>
          </a:p>
          <a:p>
            <a:pPr lvl="1"/>
            <a:r>
              <a:rPr lang="en-GB" sz="2000" dirty="0"/>
              <a:t>T</a:t>
            </a:r>
            <a:r>
              <a:rPr lang="en-GB" sz="2000" noProof="0" dirty="0" smtClean="0"/>
              <a:t>here were no coherent sector strategies based on domestic and new export markets</a:t>
            </a:r>
          </a:p>
          <a:p>
            <a:pPr lvl="1"/>
            <a:r>
              <a:rPr lang="en-GB" dirty="0" smtClean="0"/>
              <a:t>Domestic economy characterised by deep structural problems</a:t>
            </a:r>
            <a:endParaRPr lang="en-GB" sz="2000" noProof="0" dirty="0" smtClean="0"/>
          </a:p>
          <a:p>
            <a:pPr lvl="1"/>
            <a:endParaRPr lang="en-GB" sz="2000" noProof="0" dirty="0" smtClean="0"/>
          </a:p>
        </p:txBody>
      </p:sp>
      <p:sp>
        <p:nvSpPr>
          <p:cNvPr id="4" name="Slide Number Placeholder 3"/>
          <p:cNvSpPr>
            <a:spLocks noGrp="1"/>
          </p:cNvSpPr>
          <p:nvPr>
            <p:ph type="sldNum" sz="quarter" idx="12"/>
          </p:nvPr>
        </p:nvSpPr>
        <p:spPr/>
        <p:txBody>
          <a:bodyPr/>
          <a:lstStyle/>
          <a:p>
            <a:fld id="{9482A17A-1619-CE4D-9570-13A28FF5F343}" type="slidenum">
              <a:rPr lang="en-US" smtClean="0"/>
              <a:pPr/>
              <a:t>6</a:t>
            </a:fld>
            <a:endParaRPr lang="en-US"/>
          </a:p>
        </p:txBody>
      </p:sp>
    </p:spTree>
    <p:extLst>
      <p:ext uri="{BB962C8B-B14F-4D97-AF65-F5344CB8AC3E}">
        <p14:creationId xmlns:p14="http://schemas.microsoft.com/office/powerpoint/2010/main" xmlns="" val="4164790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74638"/>
            <a:ext cx="8601075" cy="763587"/>
          </a:xfrm>
        </p:spPr>
        <p:txBody>
          <a:bodyPr>
            <a:normAutofit fontScale="90000"/>
          </a:bodyPr>
          <a:lstStyle/>
          <a:p>
            <a:r>
              <a:rPr lang="en-GB" b="1" noProof="0" dirty="0" smtClean="0">
                <a:solidFill>
                  <a:schemeClr val="tx1"/>
                </a:solidFill>
              </a:rPr>
              <a:t>Evolution of the South African economy</a:t>
            </a:r>
            <a:endParaRPr lang="en-GB" b="1" noProof="0" dirty="0">
              <a:solidFill>
                <a:schemeClr val="tx1"/>
              </a:solidFill>
            </a:endParaRPr>
          </a:p>
        </p:txBody>
      </p:sp>
      <p:sp>
        <p:nvSpPr>
          <p:cNvPr id="3" name="Content Placeholder 2"/>
          <p:cNvSpPr>
            <a:spLocks noGrp="1"/>
          </p:cNvSpPr>
          <p:nvPr>
            <p:ph idx="1"/>
          </p:nvPr>
        </p:nvSpPr>
        <p:spPr>
          <a:xfrm>
            <a:off x="457200" y="1143000"/>
            <a:ext cx="8229600" cy="5558329"/>
          </a:xfrm>
        </p:spPr>
        <p:txBody>
          <a:bodyPr>
            <a:normAutofit/>
          </a:bodyPr>
          <a:lstStyle/>
          <a:p>
            <a:r>
              <a:rPr lang="en-GB" noProof="0" dirty="0" smtClean="0"/>
              <a:t>Post-apartheid economy: structural problems of the economy remained largely intact and in some cases grew worse.</a:t>
            </a:r>
          </a:p>
          <a:p>
            <a:pPr lvl="1"/>
            <a:r>
              <a:rPr lang="en-GB" noProof="0" dirty="0" smtClean="0"/>
              <a:t>Increased reliance and </a:t>
            </a:r>
            <a:r>
              <a:rPr lang="en-GB" dirty="0"/>
              <a:t>volatility on </a:t>
            </a:r>
            <a:r>
              <a:rPr lang="en-GB" dirty="0" smtClean="0"/>
              <a:t>short </a:t>
            </a:r>
            <a:r>
              <a:rPr lang="en-GB" dirty="0"/>
              <a:t>term capital flows</a:t>
            </a:r>
            <a:endParaRPr lang="en-GB" noProof="0" dirty="0" smtClean="0"/>
          </a:p>
          <a:p>
            <a:pPr lvl="1"/>
            <a:r>
              <a:rPr lang="en-GB" noProof="0" dirty="0" smtClean="0"/>
              <a:t>Rapid</a:t>
            </a:r>
            <a:r>
              <a:rPr lang="en-GB" noProof="0" dirty="0" smtClean="0">
                <a:solidFill>
                  <a:srgbClr val="FF0000"/>
                </a:solidFill>
              </a:rPr>
              <a:t> </a:t>
            </a:r>
            <a:r>
              <a:rPr lang="en-GB" noProof="0" dirty="0" smtClean="0"/>
              <a:t>trade liberalisation, quickly undermined manufacturing base</a:t>
            </a:r>
          </a:p>
          <a:p>
            <a:pPr lvl="1"/>
            <a:r>
              <a:rPr lang="en-GB" noProof="0" dirty="0" smtClean="0"/>
              <a:t>Low public infrastructure investment, including with respect to economic infrastructure</a:t>
            </a:r>
          </a:p>
          <a:p>
            <a:pPr lvl="1"/>
            <a:r>
              <a:rPr lang="en-GB" noProof="0" dirty="0" smtClean="0"/>
              <a:t>Strengthened monopolistic private control of various sectors (e.g. steel and chemicals)</a:t>
            </a:r>
          </a:p>
          <a:p>
            <a:pPr lvl="1"/>
            <a:r>
              <a:rPr lang="en-GB" noProof="0" dirty="0" smtClean="0"/>
              <a:t>Increasing shift of private investors to short term portfolio approach; limited investment in ‘bricks and mortar’ long term investment in productive sectors</a:t>
            </a:r>
          </a:p>
        </p:txBody>
      </p:sp>
      <p:sp>
        <p:nvSpPr>
          <p:cNvPr id="4" name="Slide Number Placeholder 3"/>
          <p:cNvSpPr>
            <a:spLocks noGrp="1"/>
          </p:cNvSpPr>
          <p:nvPr>
            <p:ph type="sldNum" sz="quarter" idx="12"/>
          </p:nvPr>
        </p:nvSpPr>
        <p:spPr/>
        <p:txBody>
          <a:bodyPr/>
          <a:lstStyle/>
          <a:p>
            <a:fld id="{9482A17A-1619-CE4D-9570-13A28FF5F343}" type="slidenum">
              <a:rPr lang="en-US" smtClean="0"/>
              <a:pPr/>
              <a:t>7</a:t>
            </a:fld>
            <a:endParaRPr lang="en-US"/>
          </a:p>
        </p:txBody>
      </p:sp>
    </p:spTree>
    <p:extLst>
      <p:ext uri="{BB962C8B-B14F-4D97-AF65-F5344CB8AC3E}">
        <p14:creationId xmlns:p14="http://schemas.microsoft.com/office/powerpoint/2010/main" xmlns="" val="3566824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a:bodyPr>
          <a:lstStyle/>
          <a:p>
            <a:r>
              <a:rPr lang="en-ZA" sz="3200" dirty="0" smtClean="0"/>
              <a:t>	Example - SA’s tariff reductions</a:t>
            </a:r>
            <a:endParaRPr lang="en-ZA" sz="3200" noProof="0" dirty="0"/>
          </a:p>
        </p:txBody>
      </p:sp>
      <p:sp>
        <p:nvSpPr>
          <p:cNvPr id="6" name="TextBox 5"/>
          <p:cNvSpPr txBox="1"/>
          <p:nvPr/>
        </p:nvSpPr>
        <p:spPr>
          <a:xfrm>
            <a:off x="642910" y="6581001"/>
            <a:ext cx="1643074" cy="261610"/>
          </a:xfrm>
          <a:prstGeom prst="rect">
            <a:avLst/>
          </a:prstGeom>
          <a:noFill/>
        </p:spPr>
        <p:txBody>
          <a:bodyPr wrap="square" rtlCol="0">
            <a:spAutoFit/>
          </a:bodyPr>
          <a:lstStyle/>
          <a:p>
            <a:r>
              <a:rPr lang="en-ZA" sz="1100" i="1" dirty="0" smtClean="0"/>
              <a:t>Source:</a:t>
            </a:r>
            <a:r>
              <a:rPr lang="en-ZA" sz="1100" dirty="0" smtClean="0"/>
              <a:t> ITAC</a:t>
            </a:r>
            <a:endParaRPr lang="en-ZA" sz="1100" dirty="0"/>
          </a:p>
        </p:txBody>
      </p:sp>
      <p:graphicFrame>
        <p:nvGraphicFramePr>
          <p:cNvPr id="8" name="Chart 7"/>
          <p:cNvGraphicFramePr>
            <a:graphicFrameLocks noGrp="1"/>
          </p:cNvGraphicFramePr>
          <p:nvPr>
            <p:extLst>
              <p:ext uri="{D42A27DB-BD31-4B8C-83A1-F6EECF244321}">
                <p14:modId xmlns:p14="http://schemas.microsoft.com/office/powerpoint/2010/main" xmlns="" val="2276646904"/>
              </p:ext>
            </p:extLst>
          </p:nvPr>
        </p:nvGraphicFramePr>
        <p:xfrm>
          <a:off x="240151" y="1905000"/>
          <a:ext cx="8663697" cy="4665223"/>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5"/>
          <p:cNvSpPr>
            <a:spLocks noGrp="1"/>
          </p:cNvSpPr>
          <p:nvPr>
            <p:ph type="sldNum" sz="quarter" idx="12"/>
          </p:nvPr>
        </p:nvSpPr>
        <p:spPr>
          <a:xfrm>
            <a:off x="7620000" y="18288"/>
            <a:ext cx="1066800" cy="329184"/>
          </a:xfrm>
        </p:spPr>
        <p:txBody>
          <a:bodyPr/>
          <a:lstStyle/>
          <a:p>
            <a:pPr algn="r"/>
            <a:fld id="{3989381D-9470-4401-919B-EE98D4AA4014}" type="slidenum">
              <a:rPr lang="en-GB" sz="1200" smtClean="0"/>
              <a:pPr algn="r"/>
              <a:t>8</a:t>
            </a:fld>
            <a:endParaRPr lang="en-GB" sz="1200" dirty="0"/>
          </a:p>
        </p:txBody>
      </p:sp>
      <p:sp>
        <p:nvSpPr>
          <p:cNvPr id="10" name="Date Placeholder 3"/>
          <p:cNvSpPr>
            <a:spLocks noGrp="1"/>
          </p:cNvSpPr>
          <p:nvPr>
            <p:ph type="dt" sz="half" idx="10"/>
          </p:nvPr>
        </p:nvSpPr>
        <p:spPr>
          <a:xfrm>
            <a:off x="457200" y="18288"/>
            <a:ext cx="2438400" cy="329184"/>
          </a:xfrm>
        </p:spPr>
        <p:txBody>
          <a:bodyPr/>
          <a:lstStyle/>
          <a:p>
            <a:fld id="{78D39DF6-F400-4543-9164-B6E02DBA1304}" type="datetime3">
              <a:rPr lang="en-ZA" b="1" smtClean="0"/>
              <a:pPr/>
              <a:t>5 March 2015</a:t>
            </a:fld>
            <a:endParaRPr lang="en-US" b="1" dirty="0"/>
          </a:p>
        </p:txBody>
      </p:sp>
      <p:sp>
        <p:nvSpPr>
          <p:cNvPr id="11" name="Footer Placeholder 4"/>
          <p:cNvSpPr>
            <a:spLocks noGrp="1"/>
          </p:cNvSpPr>
          <p:nvPr>
            <p:ph type="ftr" sz="quarter" idx="11"/>
          </p:nvPr>
        </p:nvSpPr>
        <p:spPr>
          <a:xfrm>
            <a:off x="2895600" y="18288"/>
            <a:ext cx="4114800" cy="329184"/>
          </a:xfrm>
        </p:spPr>
        <p:txBody>
          <a:bodyPr/>
          <a:lstStyle/>
          <a:p>
            <a:endParaRPr lang="en-US" b="1" dirty="0"/>
          </a:p>
        </p:txBody>
      </p:sp>
    </p:spTree>
    <p:extLst>
      <p:ext uri="{BB962C8B-B14F-4D97-AF65-F5344CB8AC3E}">
        <p14:creationId xmlns:p14="http://schemas.microsoft.com/office/powerpoint/2010/main" xmlns="" val="3208891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
          </a:xfrm>
        </p:spPr>
        <p:txBody>
          <a:bodyPr>
            <a:normAutofit fontScale="90000"/>
          </a:bodyPr>
          <a:lstStyle/>
          <a:p>
            <a:r>
              <a:rPr lang="en-ZA" sz="3200" dirty="0"/>
              <a:t>	</a:t>
            </a:r>
            <a:endParaRPr lang="en-ZA" sz="3200" noProof="0" dirty="0"/>
          </a:p>
        </p:txBody>
      </p:sp>
      <p:sp>
        <p:nvSpPr>
          <p:cNvPr id="3" name="Content Placeholder 2"/>
          <p:cNvSpPr>
            <a:spLocks noGrp="1"/>
          </p:cNvSpPr>
          <p:nvPr>
            <p:ph idx="1"/>
          </p:nvPr>
        </p:nvSpPr>
        <p:spPr>
          <a:xfrm>
            <a:off x="457200" y="609600"/>
            <a:ext cx="8229600" cy="5516563"/>
          </a:xfrm>
        </p:spPr>
        <p:txBody>
          <a:bodyPr>
            <a:normAutofit/>
          </a:bodyPr>
          <a:lstStyle/>
          <a:p>
            <a:pPr marL="0" indent="0">
              <a:buNone/>
            </a:pPr>
            <a:r>
              <a:rPr lang="en-ZA" sz="2000" b="1" noProof="0" dirty="0" smtClean="0"/>
              <a:t>	</a:t>
            </a:r>
            <a:r>
              <a:rPr lang="en-ZA" sz="2800" b="1" noProof="0" dirty="0" smtClean="0"/>
              <a:t>Private credit extension, Rm (2005)</a:t>
            </a:r>
            <a:endParaRPr lang="en-ZA" sz="2800" b="1" noProof="0" dirty="0"/>
          </a:p>
        </p:txBody>
      </p:sp>
      <p:sp>
        <p:nvSpPr>
          <p:cNvPr id="8" name="Text Box 8"/>
          <p:cNvSpPr txBox="1">
            <a:spLocks noChangeArrowheads="1"/>
          </p:cNvSpPr>
          <p:nvPr/>
        </p:nvSpPr>
        <p:spPr bwMode="auto">
          <a:xfrm>
            <a:off x="785786" y="6629400"/>
            <a:ext cx="1357322" cy="228600"/>
          </a:xfrm>
          <a:prstGeom prst="rect">
            <a:avLst/>
          </a:prstGeom>
          <a:noFill/>
          <a:ln w="9525">
            <a:noFill/>
            <a:miter lim="800000"/>
            <a:headEnd/>
            <a:tailEnd/>
          </a:ln>
        </p:spPr>
        <p:txBody>
          <a:bodyPr wrap="square">
            <a:spAutoFit/>
          </a:bodyPr>
          <a:lstStyle/>
          <a:p>
            <a:pPr>
              <a:spcBef>
                <a:spcPct val="50000"/>
              </a:spcBef>
            </a:pPr>
            <a:r>
              <a:rPr lang="en-US" sz="900" i="1" dirty="0"/>
              <a:t>Source:</a:t>
            </a:r>
            <a:r>
              <a:rPr lang="en-US" sz="900" dirty="0"/>
              <a:t> </a:t>
            </a:r>
            <a:r>
              <a:rPr lang="en-US" sz="900" dirty="0" smtClean="0"/>
              <a:t>SARB</a:t>
            </a:r>
            <a:endParaRPr lang="en-GB" sz="900" dirty="0"/>
          </a:p>
        </p:txBody>
      </p:sp>
      <p:graphicFrame>
        <p:nvGraphicFramePr>
          <p:cNvPr id="7" name="Chart 6"/>
          <p:cNvGraphicFramePr>
            <a:graphicFrameLocks noGrp="1"/>
          </p:cNvGraphicFramePr>
          <p:nvPr>
            <p:extLst>
              <p:ext uri="{D42A27DB-BD31-4B8C-83A1-F6EECF244321}">
                <p14:modId xmlns:p14="http://schemas.microsoft.com/office/powerpoint/2010/main" xmlns="" val="1729799533"/>
              </p:ext>
            </p:extLst>
          </p:nvPr>
        </p:nvGraphicFramePr>
        <p:xfrm>
          <a:off x="240151" y="1676400"/>
          <a:ext cx="8663697" cy="4952999"/>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5"/>
          <p:cNvSpPr>
            <a:spLocks noGrp="1"/>
          </p:cNvSpPr>
          <p:nvPr>
            <p:ph type="sldNum" sz="quarter" idx="12"/>
          </p:nvPr>
        </p:nvSpPr>
        <p:spPr>
          <a:xfrm>
            <a:off x="7620000" y="18288"/>
            <a:ext cx="1066800" cy="329184"/>
          </a:xfrm>
        </p:spPr>
        <p:txBody>
          <a:bodyPr/>
          <a:lstStyle/>
          <a:p>
            <a:pPr algn="r"/>
            <a:fld id="{3989381D-9470-4401-919B-EE98D4AA4014}" type="slidenum">
              <a:rPr lang="en-GB" sz="1200" smtClean="0"/>
              <a:pPr algn="r"/>
              <a:t>9</a:t>
            </a:fld>
            <a:endParaRPr lang="en-GB" sz="1200" dirty="0"/>
          </a:p>
        </p:txBody>
      </p:sp>
      <p:sp>
        <p:nvSpPr>
          <p:cNvPr id="10" name="Date Placeholder 3"/>
          <p:cNvSpPr>
            <a:spLocks noGrp="1"/>
          </p:cNvSpPr>
          <p:nvPr>
            <p:ph type="dt" sz="half" idx="10"/>
          </p:nvPr>
        </p:nvSpPr>
        <p:spPr>
          <a:xfrm>
            <a:off x="457200" y="18288"/>
            <a:ext cx="2438400" cy="329184"/>
          </a:xfrm>
        </p:spPr>
        <p:txBody>
          <a:bodyPr/>
          <a:lstStyle/>
          <a:p>
            <a:fld id="{78D39DF6-F400-4543-9164-B6E02DBA1304}" type="datetime3">
              <a:rPr lang="en-ZA" b="1" smtClean="0"/>
              <a:pPr/>
              <a:t>5 March 2015</a:t>
            </a:fld>
            <a:endParaRPr lang="en-US" b="1" dirty="0"/>
          </a:p>
        </p:txBody>
      </p:sp>
      <p:sp>
        <p:nvSpPr>
          <p:cNvPr id="11" name="Footer Placeholder 4"/>
          <p:cNvSpPr>
            <a:spLocks noGrp="1"/>
          </p:cNvSpPr>
          <p:nvPr>
            <p:ph type="ftr" sz="quarter" idx="11"/>
          </p:nvPr>
        </p:nvSpPr>
        <p:spPr>
          <a:xfrm>
            <a:off x="2895600" y="18288"/>
            <a:ext cx="4114800" cy="329184"/>
          </a:xfrm>
        </p:spPr>
        <p:txBody>
          <a:bodyPr/>
          <a:lstStyle/>
          <a:p>
            <a:endParaRPr lang="en-US" b="1" dirty="0"/>
          </a:p>
        </p:txBody>
      </p:sp>
    </p:spTree>
    <p:extLst>
      <p:ext uri="{BB962C8B-B14F-4D97-AF65-F5344CB8AC3E}">
        <p14:creationId xmlns:p14="http://schemas.microsoft.com/office/powerpoint/2010/main" xmlns="" val="10650899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3254</Words>
  <Application>Microsoft Office PowerPoint</Application>
  <PresentationFormat>On-screen Show (4:3)</PresentationFormat>
  <Paragraphs>397</Paragraphs>
  <Slides>49</Slides>
  <Notes>20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49</vt:i4>
      </vt:variant>
    </vt:vector>
  </HeadingPairs>
  <TitlesOfParts>
    <vt:vector size="51" baseType="lpstr">
      <vt:lpstr>Clarity</vt:lpstr>
      <vt:lpstr>\\idc-fnp1\G-L_Userdata\Gerhardk\Mining Workshop IDC_Aug 2013\Tab-IIHU (2012)_ August 2013.xlsx!Chart1</vt:lpstr>
      <vt:lpstr>Slide 1</vt:lpstr>
      <vt:lpstr>Slide 2</vt:lpstr>
      <vt:lpstr>   Contents</vt:lpstr>
      <vt:lpstr>  Global historical context</vt:lpstr>
      <vt:lpstr>Growth rates by sector: countries post WWII experiencing high and sustained growth.                                                                                            </vt:lpstr>
      <vt:lpstr>Evolution of the South African economy</vt:lpstr>
      <vt:lpstr>Evolution of the South African economy</vt:lpstr>
      <vt:lpstr> Example - SA’s tariff reductions</vt:lpstr>
      <vt:lpstr> </vt:lpstr>
      <vt:lpstr> Evolution of the SA economy</vt:lpstr>
      <vt:lpstr>Slide 11</vt:lpstr>
      <vt:lpstr>Industrialisation and the interlinked nature of the SA economy</vt:lpstr>
      <vt:lpstr>Manufacturing sector contributions to SA economy  </vt:lpstr>
      <vt:lpstr>  Contribution by Agriculture to the SA economy  </vt:lpstr>
      <vt:lpstr>  Mining sector contributions to SA economy  </vt:lpstr>
      <vt:lpstr>Mining is a critical source of demand for manufacture </vt:lpstr>
      <vt:lpstr>Slide 17</vt:lpstr>
      <vt:lpstr>Slide 18</vt:lpstr>
      <vt:lpstr>Slide 19</vt:lpstr>
      <vt:lpstr>Industrial Policy Action Plan (IPAP): Inter-locking cross-cutting and sector specific policies </vt:lpstr>
      <vt:lpstr>Underlying principles and outcomes </vt:lpstr>
      <vt:lpstr>Slide 22</vt:lpstr>
      <vt:lpstr>Context and underlying principles: 2   </vt:lpstr>
      <vt:lpstr>Context and underlying principles: 3   </vt:lpstr>
      <vt:lpstr>Context and underlying principles: 4   </vt:lpstr>
      <vt:lpstr>Context and underlying principles: 5  </vt:lpstr>
      <vt:lpstr>Context and underlying principles: 6  </vt:lpstr>
      <vt:lpstr>CONSTRAINTS &amp; THREATS</vt:lpstr>
      <vt:lpstr>Slide 29</vt:lpstr>
      <vt:lpstr>Underlying principles and outcomes </vt:lpstr>
      <vt:lpstr>Underlying principles and outcomes </vt:lpstr>
      <vt:lpstr>Underlying principles and outcomes </vt:lpstr>
      <vt:lpstr>Underlying principles and outcomes </vt:lpstr>
      <vt:lpstr>Underlying principles and outcomes </vt:lpstr>
      <vt:lpstr>Slide 35</vt:lpstr>
      <vt:lpstr>IPAP 2014 : KEY AREAS OF SECTORAL INTERVENTION : I</vt:lpstr>
      <vt:lpstr>IPAP 2014: KEY AREAS OF SECTORAL INTERVENTION : 2</vt:lpstr>
      <vt:lpstr>Slide 38</vt:lpstr>
      <vt:lpstr>IPAP 2014: KEY AREAS OF SECTORAL INTERVENTION : 3</vt:lpstr>
      <vt:lpstr>IPAP 2014 : KEY AREAS OF SECTORAL INTERVENTION : 4</vt:lpstr>
      <vt:lpstr>SUMMARY: IMMEDIATE OPPORTUNITIES: 1</vt:lpstr>
      <vt:lpstr>SUMMARY: IMMEDIATE OPPORTUNITIES: 2</vt:lpstr>
      <vt:lpstr>  </vt:lpstr>
      <vt:lpstr>Major SA exports to the rest of Africa, US$, 1988-2013, by major manufacturing sector </vt:lpstr>
      <vt:lpstr> Key themes for IPAP 2015</vt:lpstr>
      <vt:lpstr>Slide 46</vt:lpstr>
      <vt:lpstr>Slide 47</vt:lpstr>
      <vt:lpstr>  Some Readings</vt:lpstr>
      <vt:lpstr>  Some Readings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3</cp:revision>
  <cp:lastPrinted>1601-01-01T00:00:00Z</cp:lastPrinted>
  <dcterms:created xsi:type="dcterms:W3CDTF">2005-11-07T22:26:36Z</dcterms:created>
  <dcterms:modified xsi:type="dcterms:W3CDTF">2015-03-05T13:06:08Z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TC100645801033</vt:lpwstr>
  </property>
</Properties>
</file>