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76" r:id="rId2"/>
    <p:sldId id="277" r:id="rId3"/>
    <p:sldId id="264" r:id="rId4"/>
    <p:sldId id="262" r:id="rId5"/>
    <p:sldId id="261" r:id="rId6"/>
    <p:sldId id="266" r:id="rId7"/>
    <p:sldId id="271" r:id="rId8"/>
    <p:sldId id="268" r:id="rId9"/>
    <p:sldId id="259" r:id="rId10"/>
    <p:sldId id="267" r:id="rId11"/>
    <p:sldId id="281" r:id="rId12"/>
    <p:sldId id="282" r:id="rId13"/>
    <p:sldId id="278" r:id="rId14"/>
    <p:sldId id="272" r:id="rId15"/>
    <p:sldId id="279" r:id="rId16"/>
    <p:sldId id="273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929B-07F2-467A-92E0-B80AE262D01A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749C4-64F5-42CA-B46E-B4952D824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7081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DA66D-530C-4481-AA4F-A2B1ACD14AEB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666C7-8696-4C9F-8431-D55677AC53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298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50E73-B52F-4948-8947-8411DB46C4A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180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904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65E5E-163C-4ED9-9771-BE26A57E47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860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65E5E-163C-4ED9-9771-BE26A57E47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71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114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600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634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452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34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959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571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39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340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688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864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775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666C7-8696-4C9F-8431-D55677AC53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6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A857EE-DDAD-4157-B1D8-1DA193C316F6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5E7A-30AF-4638-80B3-77751F53AFC5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011B-1D04-4A32-A825-FB3813F75ED2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48BF44-25C4-4165-AFA1-D3F7C3F113DE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03C662-C25E-4EA5-B538-5A0ECE750DFC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4FB4-CE71-4E77-89B7-0F9FABE1B76D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28E3-A354-4D86-9193-F4EA35D8277D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FC794B-E6F4-42FC-B205-58378E602373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64535-B50A-4B06-A36E-5E34168B6E59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9E9FF-7256-41DB-B177-9A571769A31A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B22C9F-2828-4070-91F0-FDB825BB1398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8BA040-D875-48C8-B4E9-36700352CF33}" type="datetime1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C0949-2127-4775-B69F-698376BF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06640" cy="1066800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715000"/>
            <a:ext cx="5105400" cy="533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8600" dirty="0" smtClean="0"/>
              <a:t>             </a:t>
            </a:r>
            <a:r>
              <a:rPr lang="en-US" sz="8600" b="1" dirty="0" smtClean="0">
                <a:solidFill>
                  <a:srgbClr val="FF0000"/>
                </a:solidFill>
              </a:rPr>
              <a:t>04 MARCH 2015</a:t>
            </a:r>
            <a:endParaRPr lang="en-US" sz="86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1928802"/>
            <a:ext cx="7391400" cy="34051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PROGRESS REPORT ON FUNCTION SHIFT OF </a:t>
            </a:r>
            <a:r>
              <a:rPr lang="en-US" sz="2400" b="1" dirty="0" err="1" smtClean="0">
                <a:solidFill>
                  <a:srgbClr val="002060"/>
                </a:solidFill>
              </a:rPr>
              <a:t>AET</a:t>
            </a:r>
            <a:r>
              <a:rPr lang="en-US" sz="2400" b="1" dirty="0" smtClean="0">
                <a:solidFill>
                  <a:srgbClr val="002060"/>
                </a:solidFill>
              </a:rPr>
              <a:t> AND </a:t>
            </a:r>
            <a:r>
              <a:rPr lang="en-US" sz="2400" b="1" dirty="0" err="1" smtClean="0">
                <a:solidFill>
                  <a:srgbClr val="002060"/>
                </a:solidFill>
              </a:rPr>
              <a:t>TVET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CENTRES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to the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PORTFOLIO COMMITTEE ON HIGHER EDUCATION AND TRAINING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1066800" y="76200"/>
            <a:ext cx="7924800" cy="163828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BOKONE</a:t>
            </a:r>
            <a:r>
              <a:rPr lang="en-US" sz="2800" b="1" dirty="0" smtClean="0"/>
              <a:t> BOPHIRIMA EDUCATION AND SPORT DEVELOPMENT DEPARTMENT</a:t>
            </a:r>
            <a:endParaRPr lang="en-US" sz="2800" b="1" dirty="0"/>
          </a:p>
        </p:txBody>
      </p:sp>
      <p:pic>
        <p:nvPicPr>
          <p:cNvPr id="9" name="Picture 5" descr="20 years of freedom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10571"/>
            <a:ext cx="1600200" cy="54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571479"/>
          </a:xfrm>
        </p:spPr>
        <p:txBody>
          <a:bodyPr>
            <a:normAutofit fontScale="90000"/>
          </a:bodyPr>
          <a:lstStyle/>
          <a:p>
            <a:r>
              <a:rPr lang="en-ZA" sz="3200" b="0" dirty="0" smtClean="0">
                <a:solidFill>
                  <a:schemeClr val="tx1"/>
                </a:solidFill>
              </a:rPr>
              <a:t>PROGRESS OF FUNCTION SHIFT ACTIVITIES </a:t>
            </a:r>
            <a:endParaRPr lang="en-ZA" sz="32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286808" cy="4500594"/>
          </a:xfrm>
        </p:spPr>
        <p:txBody>
          <a:bodyPr>
            <a:normAutofit/>
          </a:bodyPr>
          <a:lstStyle/>
          <a:p>
            <a:pPr algn="l"/>
            <a:endParaRPr lang="en-Z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Z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ACTIVITY: </a:t>
            </a:r>
            <a:r>
              <a:rPr lang="en-US" dirty="0" smtClean="0">
                <a:solidFill>
                  <a:schemeClr val="tx1"/>
                </a:solidFill>
              </a:rPr>
              <a:t>File and Leave Audit of PERSAL employees [using the file audit control sheet].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PROGRESS: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280988" indent="-280988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PED is currently auditing files of TVET Colleges </a:t>
            </a:r>
            <a:r>
              <a:rPr lang="en-ZA" dirty="0" err="1" smtClean="0">
                <a:solidFill>
                  <a:schemeClr val="tx1"/>
                </a:solidFill>
              </a:rPr>
              <a:t>Persal</a:t>
            </a:r>
            <a:r>
              <a:rPr lang="en-ZA" dirty="0" smtClean="0">
                <a:solidFill>
                  <a:schemeClr val="tx1"/>
                </a:solidFill>
              </a:rPr>
              <a:t> employees and expect to complete the process by the 14 March 2015.</a:t>
            </a:r>
          </a:p>
          <a:p>
            <a:pPr marL="280988" indent="-280988" algn="l">
              <a:buFont typeface="Arial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280988" indent="-280988"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SCC: </a:t>
            </a:r>
            <a:r>
              <a:rPr lang="en-ZA" dirty="0" smtClean="0">
                <a:solidFill>
                  <a:schemeClr val="tx1"/>
                </a:solidFill>
              </a:rPr>
              <a:t>SCC for permanent TVET staff cannot be registered due to fact that their number is less than 500. The transfer will be done manually on the 31 March 2015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72452" cy="1000108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Programme 6: Adult Education and Training </a:t>
            </a:r>
            <a:br>
              <a:rPr lang="en-GB" sz="2400" b="1" dirty="0" smtClean="0"/>
            </a:br>
            <a:r>
              <a:rPr lang="en-GB" sz="2400" b="1" dirty="0" smtClean="0"/>
              <a:t> 2014/15 budget Allocation</a:t>
            </a:r>
            <a:endParaRPr lang="en-Z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0159983"/>
              </p:ext>
            </p:extLst>
          </p:nvPr>
        </p:nvGraphicFramePr>
        <p:xfrm>
          <a:off x="395536" y="1196750"/>
          <a:ext cx="8352928" cy="4303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5744"/>
                <a:gridCol w="3457184"/>
              </a:tblGrid>
              <a:tr h="884799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</a:rPr>
                        <a:t>R thousand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000" b="1" u="none" strike="noStrike">
                          <a:effectLst/>
                        </a:rPr>
                        <a:t>Adjusted </a:t>
                      </a:r>
                      <a:br>
                        <a:rPr lang="en-ZA" sz="2000" b="1" u="none" strike="noStrike">
                          <a:effectLst/>
                        </a:rPr>
                      </a:br>
                      <a:r>
                        <a:rPr lang="en-ZA" sz="2000" b="1" u="none" strike="noStrike">
                          <a:effectLst/>
                        </a:rPr>
                        <a:t>Appropriation</a:t>
                      </a:r>
                      <a:endParaRPr lang="en-ZA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</a:tr>
              <a:tr h="676611">
                <a:tc>
                  <a:txBody>
                    <a:bodyPr/>
                    <a:lstStyle/>
                    <a:p>
                      <a:pPr algn="l" fontAlgn="t"/>
                      <a:r>
                        <a:rPr lang="en-ZA" sz="2000" b="1" u="none" strike="noStrike" dirty="0">
                          <a:effectLst/>
                        </a:rPr>
                        <a:t> Public Centres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</a:rPr>
                        <a:t> 158 144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76611">
                <a:tc>
                  <a:txBody>
                    <a:bodyPr/>
                    <a:lstStyle/>
                    <a:p>
                      <a:pPr algn="l" fontAlgn="t"/>
                      <a:r>
                        <a:rPr lang="en-ZA" sz="2000" b="1" u="none" strike="noStrike" dirty="0">
                          <a:effectLst/>
                        </a:rPr>
                        <a:t> Subsidies to Private Schools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</a:rPr>
                        <a:t>  </a:t>
                      </a:r>
                      <a:endParaRPr lang="en-ZA" sz="2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712710">
                <a:tc>
                  <a:txBody>
                    <a:bodyPr/>
                    <a:lstStyle/>
                    <a:p>
                      <a:pPr algn="l" fontAlgn="t"/>
                      <a:r>
                        <a:rPr lang="en-ZA" sz="2000" b="1" u="none" strike="noStrike" dirty="0">
                          <a:effectLst/>
                        </a:rPr>
                        <a:t> Professional Services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</a:rPr>
                        <a:t> 13 588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76611">
                <a:tc>
                  <a:txBody>
                    <a:bodyPr/>
                    <a:lstStyle/>
                    <a:p>
                      <a:pPr algn="l" fontAlgn="t"/>
                      <a:r>
                        <a:rPr lang="en-ZA" sz="2000" b="1" u="none" strike="noStrike" dirty="0">
                          <a:effectLst/>
                        </a:rPr>
                        <a:t> Human Resource Development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</a:rPr>
                        <a:t> 2 637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676611">
                <a:tc>
                  <a:txBody>
                    <a:bodyPr/>
                    <a:lstStyle/>
                    <a:p>
                      <a:pPr algn="l" fontAlgn="ctr"/>
                      <a:r>
                        <a:rPr lang="en-ZA" sz="2000" b="1" u="none" strike="noStrike" dirty="0">
                          <a:effectLst/>
                        </a:rPr>
                        <a:t> Subtotal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2000" b="1" u="none" strike="noStrike" dirty="0">
                          <a:effectLst/>
                        </a:rPr>
                        <a:t> 174 369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698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288032"/>
          </a:xfrm>
        </p:spPr>
        <p:txBody>
          <a:bodyPr>
            <a:normAutofit fontScale="90000"/>
          </a:bodyPr>
          <a:lstStyle/>
          <a:p>
            <a:r>
              <a:rPr lang="en-ZA" u="none" strike="noStrike" dirty="0" smtClean="0">
                <a:effectLst/>
              </a:rPr>
              <a:t/>
            </a:r>
            <a:br>
              <a:rPr lang="en-ZA" u="none" strike="noStrike" dirty="0" smtClean="0">
                <a:effectLst/>
              </a:rPr>
            </a:br>
            <a:r>
              <a:rPr lang="en-ZA" u="none" strike="noStrike" dirty="0" smtClean="0">
                <a:effectLst/>
              </a:rPr>
              <a:t>2015/16  Medium Term Allocation </a:t>
            </a:r>
            <a:r>
              <a:rPr lang="en-ZA" b="0" i="0" u="none" strike="noStrike" dirty="0" smtClean="0">
                <a:solidFill>
                  <a:srgbClr val="031F37"/>
                </a:solidFill>
                <a:effectLst/>
                <a:latin typeface="Arial"/>
              </a:rPr>
              <a:t/>
            </a:r>
            <a:br>
              <a:rPr lang="en-ZA" b="0" i="0" u="none" strike="noStrike" dirty="0" smtClean="0">
                <a:solidFill>
                  <a:srgbClr val="031F37"/>
                </a:solidFill>
                <a:effectLst/>
                <a:latin typeface="Arial"/>
              </a:rPr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0731916"/>
              </p:ext>
            </p:extLst>
          </p:nvPr>
        </p:nvGraphicFramePr>
        <p:xfrm>
          <a:off x="251521" y="869668"/>
          <a:ext cx="8568950" cy="4622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908"/>
                <a:gridCol w="1864302"/>
                <a:gridCol w="1710370"/>
                <a:gridCol w="1710370"/>
              </a:tblGrid>
              <a:tr h="2501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Source of Funding </a:t>
                      </a:r>
                      <a:endParaRPr lang="en-ZA" sz="1400" b="1" i="0" u="none" strike="noStrike" dirty="0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 smtClean="0">
                          <a:effectLst/>
                        </a:rPr>
                        <a:t>2015/16  Medium </a:t>
                      </a:r>
                      <a:r>
                        <a:rPr lang="en-ZA" sz="1400" u="none" strike="noStrike" dirty="0">
                          <a:effectLst/>
                        </a:rPr>
                        <a:t>Term Allocation </a:t>
                      </a:r>
                      <a:endParaRPr lang="en-ZA" sz="1400" b="0" i="0" u="none" strike="noStrike" dirty="0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5852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2015/16 </a:t>
                      </a:r>
                      <a:endParaRPr lang="en-ZA" sz="1400" b="0" i="1" u="none" strike="noStrike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2016117</a:t>
                      </a:r>
                      <a:endParaRPr lang="en-ZA" sz="1400" b="0" i="0" u="none" strike="noStrike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2017/18 </a:t>
                      </a:r>
                      <a:endParaRPr lang="en-ZA" sz="1400" b="0" i="1" u="none" strike="noStrike" dirty="0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40282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Education and Sports </a:t>
                      </a:r>
                      <a:r>
                        <a:rPr lang="en-ZA" sz="1400" b="1" u="none" strike="noStrike" dirty="0" smtClean="0">
                          <a:effectLst/>
                        </a:rPr>
                        <a:t>Development </a:t>
                      </a:r>
                      <a:endParaRPr lang="en-ZA" sz="1400" b="1" i="0" u="none" strike="noStrike" dirty="0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031F37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4303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Equitable Share </a:t>
                      </a:r>
                      <a:endParaRPr lang="en-ZA" sz="1400" b="1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      12 187 918 </a:t>
                      </a:r>
                      <a:endParaRPr lang="en-ZA" sz="1400" b="1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13 021 344 </a:t>
                      </a:r>
                      <a:endParaRPr lang="en-ZA" sz="1400" b="1" i="0" u="none" strike="noStrike" dirty="0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    13 672 411 </a:t>
                      </a:r>
                      <a:endParaRPr lang="en-ZA" sz="1400" b="1" i="0" u="none" strike="noStrike" dirty="0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5018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5018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Changes to the baseline </a:t>
                      </a:r>
                      <a:endParaRPr lang="en-ZA" sz="1400" b="1" i="1" u="none" strike="noStrike" dirty="0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1" u="none" strike="noStrike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1" u="none" strike="noStrike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40282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of Which: Function shift to National </a:t>
                      </a:r>
                      <a:endParaRPr lang="en-ZA" sz="1400" b="1" i="1" u="none" strike="noStrike" dirty="0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         -214 209 </a:t>
                      </a:r>
                      <a:endParaRPr lang="en-ZA" sz="1400" b="1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    -225 857 </a:t>
                      </a:r>
                      <a:endParaRPr lang="en-ZA" sz="1400" b="1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         -237 204 </a:t>
                      </a:r>
                      <a:endParaRPr lang="en-ZA" sz="1400" b="1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5018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Administration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227435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-21 258 </a:t>
                      </a:r>
                      <a:endParaRPr lang="en-ZA" sz="1400" b="0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-22 638 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-23 809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50036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Adult Education and Training </a:t>
                      </a:r>
                      <a:endParaRPr lang="en-ZA" sz="1400" b="0" i="1" u="none" strike="noStrike" dirty="0">
                        <a:solidFill>
                          <a:srgbClr val="17354F"/>
                        </a:solidFill>
                        <a:effectLst/>
                        <a:latin typeface="Arial"/>
                      </a:endParaRPr>
                    </a:p>
                  </a:txBody>
                  <a:tcPr marL="227435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-184 322 </a:t>
                      </a:r>
                      <a:endParaRPr lang="en-ZA" sz="1400" b="0" i="0" u="none" strike="noStrike">
                        <a:solidFill>
                          <a:srgbClr val="466E9A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 smtClean="0">
                          <a:effectLst/>
                        </a:rPr>
                        <a:t>-194091 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-203 796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49202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 err="1">
                          <a:effectLst/>
                        </a:rPr>
                        <a:t>Auxilliary</a:t>
                      </a:r>
                      <a:r>
                        <a:rPr lang="en-ZA" sz="1400" u="none" strike="noStrike" dirty="0">
                          <a:effectLst/>
                        </a:rPr>
                        <a:t> and Associated </a:t>
                      </a:r>
                      <a:r>
                        <a:rPr lang="en-ZA" sz="1400" u="none" strike="noStrike" dirty="0" err="1">
                          <a:effectLst/>
                        </a:rPr>
                        <a:t>Servrces</a:t>
                      </a:r>
                      <a:r>
                        <a:rPr lang="en-ZA" sz="1400" u="none" strike="noStrike" dirty="0">
                          <a:effectLst/>
                        </a:rPr>
                        <a:t>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227435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     -8 629 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           -9 128 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-9 599 </a:t>
                      </a:r>
                      <a:endParaRPr lang="en-ZA" sz="1400" b="0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50183"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1" i="1" u="none" strike="noStrike" dirty="0">
                        <a:solidFill>
                          <a:srgbClr val="1F2836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25018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 </a:t>
                      </a:r>
                      <a:endParaRPr lang="en-ZA" sz="1400" b="0" i="0" u="none" strike="noStrike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1400" b="0" i="0" u="none" strike="noStrike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0" i="0" u="none" strike="noStrike" dirty="0">
                        <a:solidFill>
                          <a:srgbClr val="394353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  <a:tr h="75888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Further Education and Training College Sector Grant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227435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   -88 237 </a:t>
                      </a:r>
                      <a:endParaRPr lang="en-ZA" sz="1400" b="0" i="0" u="none" strike="noStrike" dirty="0">
                        <a:solidFill>
                          <a:srgbClr val="466E9A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-93 102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           -93 102 </a:t>
                      </a:r>
                      <a:endParaRPr lang="en-ZA" sz="1400" b="0" i="1" u="none" strike="noStrike" dirty="0">
                        <a:solidFill>
                          <a:srgbClr val="2E4F6D"/>
                        </a:solidFill>
                        <a:effectLst/>
                        <a:latin typeface="Arial"/>
                      </a:endParaRPr>
                    </a:p>
                  </a:txBody>
                  <a:tcPr marL="7581" marR="7581" marT="7581" marB="0" anchor="b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8004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</a:rPr>
              <a:t>GOVERNANCE AND MANAGEMENT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8072494" cy="4357718"/>
          </a:xfrm>
        </p:spPr>
        <p:txBody>
          <a:bodyPr>
            <a:normAutofit/>
          </a:bodyPr>
          <a:lstStyle/>
          <a:p>
            <a:pPr marL="339725" indent="-339725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College Council are in place and well functioning.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 Monitoring and report is done by both </a:t>
            </a:r>
            <a:r>
              <a:rPr lang="en-ZA" dirty="0" err="1" smtClean="0">
                <a:solidFill>
                  <a:schemeClr val="tx1"/>
                </a:solidFill>
              </a:rPr>
              <a:t>TVET</a:t>
            </a:r>
            <a:r>
              <a:rPr lang="en-ZA" dirty="0" smtClean="0">
                <a:solidFill>
                  <a:schemeClr val="tx1"/>
                </a:solidFill>
              </a:rPr>
              <a:t> directorate and the Strategic Panning directorate in the department.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Although </a:t>
            </a:r>
            <a:r>
              <a:rPr lang="en-ZA" dirty="0" err="1" smtClean="0">
                <a:solidFill>
                  <a:schemeClr val="tx1"/>
                </a:solidFill>
              </a:rPr>
              <a:t>AET</a:t>
            </a:r>
            <a:r>
              <a:rPr lang="en-ZA" dirty="0" smtClean="0">
                <a:solidFill>
                  <a:schemeClr val="tx1"/>
                </a:solidFill>
              </a:rPr>
              <a:t> Centre Governing bodies are in place and well constituted, but some are still struggling governance issues. 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dirty="0" err="1" smtClean="0">
                <a:solidFill>
                  <a:schemeClr val="tx1"/>
                </a:solidFill>
              </a:rPr>
              <a:t>TVET</a:t>
            </a:r>
            <a:r>
              <a:rPr lang="en-ZA" dirty="0" smtClean="0">
                <a:solidFill>
                  <a:schemeClr val="tx1"/>
                </a:solidFill>
              </a:rPr>
              <a:t> and </a:t>
            </a:r>
            <a:r>
              <a:rPr lang="en-ZA" dirty="0" err="1" smtClean="0">
                <a:solidFill>
                  <a:schemeClr val="tx1"/>
                </a:solidFill>
              </a:rPr>
              <a:t>AET</a:t>
            </a:r>
            <a:r>
              <a:rPr lang="en-ZA" dirty="0" smtClean="0">
                <a:solidFill>
                  <a:schemeClr val="tx1"/>
                </a:solidFill>
              </a:rPr>
              <a:t> deliverables will be audited as part of the department’s Annual report for 2014/15.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LEGAL 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US" dirty="0" smtClean="0"/>
              <a:t>Protocol Agreement between the national department and the provincial department was signed.</a:t>
            </a:r>
          </a:p>
          <a:p>
            <a:endParaRPr lang="en-US" dirty="0" smtClean="0"/>
          </a:p>
          <a:p>
            <a:r>
              <a:rPr lang="en-US" dirty="0" smtClean="0"/>
              <a:t>Protocol for office accommodation in respect of provincial staff is still outstanding, however affected officials will remain in their current offices  pending resolution of this matter.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/>
              <a:t>IT AND INFRASTRUCTURE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8072494" cy="4357718"/>
          </a:xfrm>
        </p:spPr>
        <p:txBody>
          <a:bodyPr>
            <a:normAutofit/>
          </a:bodyPr>
          <a:lstStyle/>
          <a:p>
            <a:pPr marL="280988" indent="-280988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Survey of IT Software used by </a:t>
            </a:r>
            <a:r>
              <a:rPr lang="en-US" dirty="0" err="1" smtClean="0">
                <a:solidFill>
                  <a:schemeClr val="tx1"/>
                </a:solidFill>
              </a:rPr>
              <a:t>TVET</a:t>
            </a:r>
            <a:r>
              <a:rPr lang="en-US" dirty="0" smtClean="0">
                <a:solidFill>
                  <a:schemeClr val="tx1"/>
                </a:solidFill>
              </a:rPr>
              <a:t> colleges was done and submitted to the TAU.</a:t>
            </a:r>
          </a:p>
          <a:p>
            <a:pPr marL="280988" indent="-280988" algn="l"/>
            <a:endParaRPr lang="en-US" dirty="0" smtClean="0">
              <a:solidFill>
                <a:schemeClr val="tx1"/>
              </a:solidFill>
            </a:endParaRPr>
          </a:p>
          <a:p>
            <a:pPr marL="280988" indent="-280988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equipment and other related services for </a:t>
            </a:r>
            <a:r>
              <a:rPr lang="en-US" dirty="0" err="1" smtClean="0">
                <a:solidFill>
                  <a:schemeClr val="tx1"/>
                </a:solidFill>
              </a:rPr>
              <a:t>AET</a:t>
            </a:r>
            <a:r>
              <a:rPr lang="en-US" dirty="0" smtClean="0">
                <a:solidFill>
                  <a:schemeClr val="tx1"/>
                </a:solidFill>
              </a:rPr>
              <a:t> centers are currently provided by the department (i.e. Windows, </a:t>
            </a:r>
            <a:r>
              <a:rPr lang="en-US" dirty="0" err="1" smtClean="0">
                <a:solidFill>
                  <a:schemeClr val="tx1"/>
                </a:solidFill>
              </a:rPr>
              <a:t>PERSAl</a:t>
            </a:r>
            <a:r>
              <a:rPr lang="en-US" dirty="0" smtClean="0">
                <a:solidFill>
                  <a:schemeClr val="tx1"/>
                </a:solidFill>
              </a:rPr>
              <a:t>, BAS, etc).</a:t>
            </a:r>
          </a:p>
          <a:p>
            <a:pPr marL="280988" indent="-280988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0988" indent="-280988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With regards office space, </a:t>
            </a:r>
            <a:r>
              <a:rPr lang="en-US" dirty="0" err="1" smtClean="0">
                <a:solidFill>
                  <a:schemeClr val="tx1"/>
                </a:solidFill>
              </a:rPr>
              <a:t>AET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TVET</a:t>
            </a:r>
            <a:r>
              <a:rPr lang="en-US" dirty="0" smtClean="0">
                <a:solidFill>
                  <a:schemeClr val="tx1"/>
                </a:solidFill>
              </a:rPr>
              <a:t> directorates are still using departmental offices, pending identification of alternative office accommodation by </a:t>
            </a:r>
            <a:r>
              <a:rPr lang="en-US" dirty="0" err="1" smtClean="0">
                <a:solidFill>
                  <a:schemeClr val="tx1"/>
                </a:solidFill>
              </a:rPr>
              <a:t>DHET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0988" indent="-280988" algn="l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ASSETS AND 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Colleges have already submitted their Asset lists to </a:t>
            </a:r>
            <a:r>
              <a:rPr lang="en-US" dirty="0" err="1" smtClean="0"/>
              <a:t>DHET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AET</a:t>
            </a:r>
            <a:r>
              <a:rPr lang="en-US" dirty="0" smtClean="0"/>
              <a:t> directorate has also submitted the directorate asset lists as required.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Asset lists for the </a:t>
            </a:r>
            <a:r>
              <a:rPr lang="en-US" dirty="0" err="1" smtClean="0"/>
              <a:t>FET</a:t>
            </a:r>
            <a:r>
              <a:rPr lang="en-US" dirty="0" smtClean="0"/>
              <a:t> as well as </a:t>
            </a:r>
            <a:r>
              <a:rPr lang="en-US" dirty="0" err="1" smtClean="0"/>
              <a:t>AET</a:t>
            </a:r>
            <a:r>
              <a:rPr lang="en-US" dirty="0" smtClean="0"/>
              <a:t> centers have been </a:t>
            </a:r>
            <a:r>
              <a:rPr lang="en-US" dirty="0" err="1" smtClean="0"/>
              <a:t>finalised</a:t>
            </a:r>
            <a:r>
              <a:rPr lang="en-US" dirty="0" smtClean="0"/>
              <a:t> and only waiting for the </a:t>
            </a:r>
            <a:r>
              <a:rPr lang="en-US" dirty="0" err="1" smtClean="0"/>
              <a:t>HOD’s</a:t>
            </a:r>
            <a:r>
              <a:rPr lang="en-US" dirty="0" smtClean="0"/>
              <a:t> sign off. However soft copies were submitted.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Contracts for photocopy machines leased by </a:t>
            </a:r>
            <a:r>
              <a:rPr lang="en-US" dirty="0" err="1" smtClean="0"/>
              <a:t>AET</a:t>
            </a:r>
            <a:r>
              <a:rPr lang="en-US" dirty="0" smtClean="0"/>
              <a:t> and </a:t>
            </a:r>
            <a:r>
              <a:rPr lang="en-US" dirty="0" err="1" smtClean="0"/>
              <a:t>TVET</a:t>
            </a:r>
            <a:r>
              <a:rPr lang="en-US" dirty="0" smtClean="0"/>
              <a:t> directorates will be ceded to </a:t>
            </a:r>
            <a:r>
              <a:rPr lang="en-US" dirty="0" err="1" smtClean="0"/>
              <a:t>DHET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20 years of freedo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RE A </a:t>
            </a:r>
            <a:r>
              <a:rPr lang="en-US" sz="6000" b="1" dirty="0" err="1" smtClean="0"/>
              <a:t>LEBOGA</a:t>
            </a:r>
            <a:endParaRPr lang="en-US" sz="6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C0949-2127-4775-B69F-698376BFFBD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/>
          </a:bodyPr>
          <a:lstStyle/>
          <a:p>
            <a:r>
              <a:rPr lang="en-ZA" b="1" dirty="0" smtClean="0"/>
              <a:t>OUTLINE OF THE PRESENTATION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8072494" cy="435771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Human Resources</a:t>
            </a:r>
          </a:p>
          <a:p>
            <a:pPr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Finance</a:t>
            </a:r>
          </a:p>
          <a:p>
            <a:pPr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Governance and Management</a:t>
            </a:r>
          </a:p>
          <a:p>
            <a:pPr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Legal</a:t>
            </a:r>
          </a:p>
          <a:p>
            <a:pPr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IT and Infrastructure</a:t>
            </a:r>
          </a:p>
          <a:p>
            <a:pPr algn="l">
              <a:buFont typeface="Arial" pitchFamily="34" charset="0"/>
              <a:buChar char="•"/>
            </a:pPr>
            <a:endParaRPr lang="en-ZA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ZA" b="1" dirty="0" smtClean="0">
                <a:solidFill>
                  <a:schemeClr val="tx1"/>
                </a:solidFill>
              </a:rPr>
              <a:t>Assets and Liabilities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500065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PRESENTATION </a:t>
            </a:r>
            <a:r>
              <a:rPr lang="en-ZA" sz="2800" b="1" dirty="0" err="1" smtClean="0">
                <a:solidFill>
                  <a:schemeClr val="tx1"/>
                </a:solidFill>
              </a:rPr>
              <a:t>HRM</a:t>
            </a:r>
            <a:r>
              <a:rPr lang="en-ZA" sz="2800" b="1" dirty="0" smtClean="0">
                <a:solidFill>
                  <a:schemeClr val="tx1"/>
                </a:solidFill>
              </a:rPr>
              <a:t> OUTLINE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8286808" cy="4500594"/>
          </a:xfrm>
        </p:spPr>
        <p:txBody>
          <a:bodyPr>
            <a:normAutofit fontScale="77500" lnSpcReduction="20000"/>
          </a:bodyPr>
          <a:lstStyle/>
          <a:p>
            <a:pPr marL="339725" indent="-339725" algn="l">
              <a:buFont typeface="Arial" pitchFamily="34" charset="0"/>
              <a:buChar char="•"/>
            </a:pPr>
            <a:r>
              <a:rPr lang="en-ZA" sz="2800" b="1" dirty="0" smtClean="0">
                <a:solidFill>
                  <a:schemeClr val="tx1"/>
                </a:solidFill>
              </a:rPr>
              <a:t> </a:t>
            </a:r>
            <a:r>
              <a:rPr lang="en-ZA" sz="3600" dirty="0" err="1" smtClean="0">
                <a:solidFill>
                  <a:schemeClr val="tx1"/>
                </a:solidFill>
              </a:rPr>
              <a:t>AET</a:t>
            </a:r>
            <a:r>
              <a:rPr lang="en-ZA" sz="3600" dirty="0" smtClean="0">
                <a:solidFill>
                  <a:schemeClr val="tx1"/>
                </a:solidFill>
              </a:rPr>
              <a:t> staff to be transferred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sz="3600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sz="3600" dirty="0" smtClean="0">
                <a:solidFill>
                  <a:schemeClr val="tx1"/>
                </a:solidFill>
              </a:rPr>
              <a:t> Physical Verification Process of </a:t>
            </a:r>
            <a:r>
              <a:rPr lang="en-ZA" sz="3600" dirty="0" err="1" smtClean="0">
                <a:solidFill>
                  <a:schemeClr val="tx1"/>
                </a:solidFill>
              </a:rPr>
              <a:t>AET</a:t>
            </a:r>
            <a:r>
              <a:rPr lang="en-ZA" sz="3600" dirty="0" smtClean="0">
                <a:solidFill>
                  <a:schemeClr val="tx1"/>
                </a:solidFill>
              </a:rPr>
              <a:t> staff.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sz="3600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sz="3600" dirty="0" smtClean="0">
                <a:solidFill>
                  <a:schemeClr val="tx1"/>
                </a:solidFill>
              </a:rPr>
              <a:t>Challenges of Physical Verification Process-</a:t>
            </a:r>
            <a:r>
              <a:rPr lang="en-ZA" sz="3600" dirty="0" err="1" smtClean="0">
                <a:solidFill>
                  <a:schemeClr val="tx1"/>
                </a:solidFill>
              </a:rPr>
              <a:t>AET</a:t>
            </a:r>
            <a:r>
              <a:rPr lang="en-ZA" sz="3600" dirty="0" smtClean="0">
                <a:solidFill>
                  <a:schemeClr val="tx1"/>
                </a:solidFill>
              </a:rPr>
              <a:t> staff.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sz="3600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sz="3600" dirty="0" smtClean="0">
                <a:solidFill>
                  <a:schemeClr val="tx1"/>
                </a:solidFill>
              </a:rPr>
              <a:t>TVET Colleges to be transferred</a:t>
            </a:r>
          </a:p>
          <a:p>
            <a:pPr marL="339725" indent="-339725" algn="l">
              <a:buFont typeface="Arial" pitchFamily="34" charset="0"/>
              <a:buChar char="•"/>
            </a:pPr>
            <a:endParaRPr lang="en-ZA" sz="3600" dirty="0" smtClean="0">
              <a:solidFill>
                <a:schemeClr val="tx1"/>
              </a:solidFill>
            </a:endParaRPr>
          </a:p>
          <a:p>
            <a:pPr marL="339725" indent="-339725" algn="l">
              <a:buFont typeface="Arial" pitchFamily="34" charset="0"/>
              <a:buChar char="•"/>
            </a:pPr>
            <a:r>
              <a:rPr lang="en-ZA" sz="3600" dirty="0" smtClean="0">
                <a:solidFill>
                  <a:schemeClr val="tx1"/>
                </a:solidFill>
              </a:rPr>
              <a:t> Progress on  HR function shift activities</a:t>
            </a:r>
          </a:p>
          <a:p>
            <a:pPr algn="l">
              <a:buFont typeface="Arial" pitchFamily="34" charset="0"/>
              <a:buChar char="•"/>
            </a:pPr>
            <a:endParaRPr lang="en-ZA" sz="2800" dirty="0" smtClean="0">
              <a:solidFill>
                <a:schemeClr val="tx1"/>
              </a:solidFill>
            </a:endParaRPr>
          </a:p>
          <a:p>
            <a:pPr algn="l"/>
            <a:endParaRPr lang="en-ZA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428627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AET STAFF TO BE TRANSFERRED</a:t>
            </a:r>
            <a:endParaRPr lang="en-ZA" sz="2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643998" cy="4214842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en-ZA" sz="2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sz="2000" b="1" dirty="0">
              <a:solidFill>
                <a:schemeClr val="tx1"/>
              </a:solidFill>
            </a:endParaRPr>
          </a:p>
          <a:p>
            <a:pPr algn="l"/>
            <a:endParaRPr lang="en-ZA" sz="2000" b="1" dirty="0" smtClean="0">
              <a:solidFill>
                <a:schemeClr val="tx1"/>
              </a:solidFill>
            </a:endParaRPr>
          </a:p>
          <a:p>
            <a:pPr algn="l"/>
            <a:endParaRPr lang="en-ZA" sz="2000" b="1" dirty="0" smtClean="0">
              <a:solidFill>
                <a:schemeClr val="tx1"/>
              </a:solidFill>
            </a:endParaRPr>
          </a:p>
          <a:p>
            <a:pPr algn="l"/>
            <a:endParaRPr lang="en-ZA" sz="2000" b="1" dirty="0" smtClean="0">
              <a:solidFill>
                <a:schemeClr val="tx1"/>
              </a:solidFill>
            </a:endParaRPr>
          </a:p>
          <a:p>
            <a:pPr algn="l"/>
            <a:endParaRPr lang="en-ZA" sz="3000" b="1" dirty="0" smtClean="0">
              <a:solidFill>
                <a:schemeClr val="tx1"/>
              </a:solidFill>
            </a:endParaRPr>
          </a:p>
          <a:p>
            <a:pPr algn="l"/>
            <a:endParaRPr lang="en-ZA" sz="3000" b="1" dirty="0" smtClean="0">
              <a:solidFill>
                <a:schemeClr val="tx1"/>
              </a:solidFill>
            </a:endParaRPr>
          </a:p>
          <a:p>
            <a:pPr algn="l"/>
            <a:r>
              <a:rPr lang="en-ZA" sz="3600" b="1" dirty="0" smtClean="0">
                <a:solidFill>
                  <a:schemeClr val="tx1"/>
                </a:solidFill>
              </a:rPr>
              <a:t>Nature of appointment of AET tutors: 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Abnormal and extra ordinary appointments  can’t transfer programmatically. </a:t>
            </a:r>
            <a:endParaRPr lang="en-ZA" sz="3600" b="1" dirty="0" smtClean="0">
              <a:solidFill>
                <a:schemeClr val="tx1"/>
              </a:solidFill>
            </a:endParaRPr>
          </a:p>
          <a:p>
            <a:pPr algn="l"/>
            <a:endParaRPr lang="en-ZA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1000108"/>
          <a:ext cx="8572560" cy="378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143404"/>
              </a:tblGrid>
              <a:tr h="59383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CATEGORY</a:t>
                      </a:r>
                      <a:r>
                        <a:rPr lang="en-US" sz="2800" b="1" baseline="0" dirty="0" smtClean="0"/>
                        <a:t> OF STAFF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NUMBER OF STAFF</a:t>
                      </a:r>
                      <a:endParaRPr lang="en-US" sz="2800" b="1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AET tutors staff 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1490</a:t>
                      </a:r>
                      <a:endParaRPr lang="en-US" sz="2800" b="0" dirty="0"/>
                    </a:p>
                  </a:txBody>
                  <a:tcPr/>
                </a:tc>
              </a:tr>
              <a:tr h="1053695">
                <a:tc>
                  <a:txBody>
                    <a:bodyPr/>
                    <a:lstStyle/>
                    <a:p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Public Service staff 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r"/>
                      <a:endParaRPr lang="en-US" sz="2800" b="0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Office based educators 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2800" b="0" dirty="0" smtClean="0">
                          <a:solidFill>
                            <a:schemeClr val="tx1"/>
                          </a:solidFill>
                        </a:rPr>
                        <a:t>26 </a:t>
                      </a:r>
                      <a:endParaRPr lang="en-US" sz="2800" b="0" dirty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1519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642941"/>
          </a:xfrm>
        </p:spPr>
        <p:txBody>
          <a:bodyPr>
            <a:normAutofit fontScale="90000"/>
          </a:bodyPr>
          <a:lstStyle/>
          <a:p>
            <a:r>
              <a:rPr lang="en-ZA" sz="3200" dirty="0">
                <a:solidFill>
                  <a:schemeClr val="tx1"/>
                </a:solidFill>
              </a:rPr>
              <a:t>V</a:t>
            </a:r>
            <a:r>
              <a:rPr lang="en-ZA" sz="3200" dirty="0" smtClean="0">
                <a:solidFill>
                  <a:schemeClr val="tx1"/>
                </a:solidFill>
              </a:rPr>
              <a:t>erification process as per Circular No 8: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72560" cy="4429156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Verification </a:t>
            </a:r>
            <a:r>
              <a:rPr lang="en-ZA" dirty="0">
                <a:solidFill>
                  <a:schemeClr val="tx1"/>
                </a:solidFill>
              </a:rPr>
              <a:t>forms were filled by the educators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Contract forms for the year 2015 January up to </a:t>
            </a:r>
            <a:r>
              <a:rPr lang="en-ZA" dirty="0" smtClean="0">
                <a:solidFill>
                  <a:schemeClr val="tx1"/>
                </a:solidFill>
              </a:rPr>
              <a:t>2015 December </a:t>
            </a:r>
            <a:r>
              <a:rPr lang="en-ZA" dirty="0">
                <a:solidFill>
                  <a:schemeClr val="tx1"/>
                </a:solidFill>
              </a:rPr>
              <a:t>are completed by Educators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Attachments required are also in place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Forms that are in complete are labelled red for DHET officials to take note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Files for each educator has been opened and all the necessary documents put inside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These files are to be taken to DHET for new capturing as the type of appointment used cannot be transferred programmatically.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ZA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"/>
            <a:ext cx="8786874" cy="1000108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>
                <a:solidFill>
                  <a:schemeClr val="tx1"/>
                </a:solidFill>
              </a:rPr>
              <a:t>Challenges Verification process as per Circular No 8: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286808" cy="4714908"/>
          </a:xfrm>
        </p:spPr>
        <p:txBody>
          <a:bodyPr>
            <a:normAutofit fontScale="92500" lnSpcReduction="20000"/>
          </a:bodyPr>
          <a:lstStyle/>
          <a:p>
            <a:pPr marL="236538" indent="-236538" algn="l">
              <a:buFont typeface="Arial" pitchFamily="34" charset="0"/>
              <a:buChar char="•"/>
            </a:pPr>
            <a:r>
              <a:rPr lang="en-ZA" sz="2800" b="1" dirty="0" smtClean="0">
                <a:solidFill>
                  <a:schemeClr val="tx1"/>
                </a:solidFill>
              </a:rPr>
              <a:t> </a:t>
            </a:r>
            <a:r>
              <a:rPr lang="en-ZA" sz="2800" dirty="0" smtClean="0">
                <a:solidFill>
                  <a:schemeClr val="tx1"/>
                </a:solidFill>
              </a:rPr>
              <a:t>Un/under qualified educators.</a:t>
            </a:r>
          </a:p>
          <a:p>
            <a:pPr marL="236538" indent="-236538" algn="l">
              <a:buFont typeface="Arial" pitchFamily="34" charset="0"/>
              <a:buChar char="•"/>
            </a:pPr>
            <a:endParaRPr lang="en-ZA" sz="2800" dirty="0" smtClean="0">
              <a:solidFill>
                <a:schemeClr val="tx1"/>
              </a:solidFill>
            </a:endParaRPr>
          </a:p>
          <a:p>
            <a:pPr marL="236538" indent="-236538" algn="l"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tx1"/>
                </a:solidFill>
              </a:rPr>
              <a:t>SACE certificates not valid.</a:t>
            </a:r>
          </a:p>
          <a:p>
            <a:pPr marL="236538" indent="-236538" algn="l">
              <a:buFont typeface="Arial" pitchFamily="34" charset="0"/>
              <a:buChar char="•"/>
            </a:pPr>
            <a:endParaRPr lang="en-ZA" sz="2800" dirty="0" smtClean="0">
              <a:solidFill>
                <a:schemeClr val="tx1"/>
              </a:solidFill>
            </a:endParaRPr>
          </a:p>
          <a:p>
            <a:pPr marL="236538" indent="-236538" algn="l"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tx1"/>
                </a:solidFill>
              </a:rPr>
              <a:t>No Std 10 certificate.</a:t>
            </a:r>
          </a:p>
          <a:p>
            <a:pPr marL="236538" indent="-236538" algn="l">
              <a:buFont typeface="Arial" pitchFamily="34" charset="0"/>
              <a:buChar char="•"/>
            </a:pPr>
            <a:endParaRPr lang="en-ZA" sz="2800" dirty="0" smtClean="0">
              <a:solidFill>
                <a:schemeClr val="tx1"/>
              </a:solidFill>
            </a:endParaRPr>
          </a:p>
          <a:p>
            <a:pPr marL="236538" indent="-236538" algn="l">
              <a:buFont typeface="Arial" pitchFamily="34" charset="0"/>
              <a:buChar char="•"/>
            </a:pPr>
            <a:r>
              <a:rPr lang="en-ZA" sz="2800" dirty="0" smtClean="0">
                <a:solidFill>
                  <a:schemeClr val="tx1"/>
                </a:solidFill>
              </a:rPr>
              <a:t>Foreigners not having all the required documents by Home Affairs.</a:t>
            </a:r>
          </a:p>
          <a:p>
            <a:pPr marL="236538" indent="-236538" algn="l">
              <a:buFont typeface="Arial" pitchFamily="34" charset="0"/>
              <a:buChar char="•"/>
            </a:pPr>
            <a:endParaRPr lang="en-ZA" sz="2800" dirty="0" smtClean="0">
              <a:solidFill>
                <a:schemeClr val="tx1"/>
              </a:solidFill>
            </a:endParaRPr>
          </a:p>
          <a:p>
            <a:pPr marL="236538" indent="-236538" algn="l">
              <a:buFont typeface="Arial" pitchFamily="34" charset="0"/>
              <a:buChar char="•"/>
            </a:pPr>
            <a:r>
              <a:rPr lang="en-ZA" sz="2800" dirty="0">
                <a:solidFill>
                  <a:schemeClr val="tx1"/>
                </a:solidFill>
              </a:rPr>
              <a:t> </a:t>
            </a:r>
            <a:r>
              <a:rPr lang="en-ZA" sz="2800" dirty="0" smtClean="0">
                <a:solidFill>
                  <a:schemeClr val="tx1"/>
                </a:solidFill>
              </a:rPr>
              <a:t>There are 146 AET tutors that are not appointable as a result of not having the necessary required appointment documents </a:t>
            </a:r>
            <a:endParaRPr lang="en-ZA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</a:rPr>
              <a:t>TVET COLLEGES STAFF TO BE TRANSFERED 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072494" cy="435771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ZA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5" y="1214423"/>
          <a:ext cx="8286807" cy="4327519"/>
        </p:xfrm>
        <a:graphic>
          <a:graphicData uri="http://schemas.openxmlformats.org/drawingml/2006/table">
            <a:tbl>
              <a:tblPr/>
              <a:tblGrid>
                <a:gridCol w="1643073"/>
                <a:gridCol w="1357322"/>
                <a:gridCol w="1214446"/>
                <a:gridCol w="1357322"/>
                <a:gridCol w="1357322"/>
                <a:gridCol w="1357322"/>
              </a:tblGrid>
              <a:tr h="42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PERSAL PAID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COLLEGE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PAID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193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TVET COLLEGE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LECTURERS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STAFF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LECTURERS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STAFF 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873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TALETSO TVET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275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0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ORBIT TVET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6629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VUSELELA TVET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88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01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 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00" marR="6000" marT="60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</a:rPr>
              <a:t>PROGRESS OF FUNCTION SHIFT ACTIVITIES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8072494" cy="4786346"/>
          </a:xfrm>
        </p:spPr>
        <p:txBody>
          <a:bodyPr>
            <a:normAutofit/>
          </a:bodyPr>
          <a:lstStyle/>
          <a:p>
            <a:pPr algn="l"/>
            <a:r>
              <a:rPr lang="en-Z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ACTIVITY</a:t>
            </a:r>
            <a:r>
              <a:rPr lang="en-ZA" sz="2800" b="1" dirty="0" smtClean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All Staff Update forms received and signed off</a:t>
            </a:r>
            <a:r>
              <a:rPr lang="en-ZA" sz="2800" b="1" dirty="0" smtClean="0"/>
              <a:t> </a:t>
            </a:r>
          </a:p>
          <a:p>
            <a:pPr algn="l"/>
            <a:endParaRPr lang="en-ZA" b="1" dirty="0" smtClean="0"/>
          </a:p>
          <a:p>
            <a:pPr algn="l"/>
            <a:endParaRPr lang="en-ZA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1785927"/>
          <a:ext cx="7643866" cy="385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786214"/>
              </a:tblGrid>
              <a:tr h="5395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TVET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PROGRESS</a:t>
                      </a:r>
                      <a:endParaRPr lang="en-US" sz="2800" dirty="0"/>
                    </a:p>
                  </a:txBody>
                  <a:tcPr/>
                </a:tc>
              </a:tr>
              <a:tr h="88788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ORBIT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Done,</a:t>
                      </a:r>
                      <a:r>
                        <a:rPr lang="en-US" sz="2800" baseline="0" dirty="0" smtClean="0"/>
                        <a:t> fully completed</a:t>
                      </a:r>
                      <a:endParaRPr lang="en-US" sz="2800" dirty="0"/>
                    </a:p>
                  </a:txBody>
                  <a:tcPr/>
                </a:tc>
              </a:tr>
              <a:tr h="14282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VUSELELA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95% achieved, done at 5 sites. Left with Corporate Centre</a:t>
                      </a:r>
                      <a:endParaRPr lang="en-US" sz="2800" dirty="0"/>
                    </a:p>
                  </a:txBody>
                  <a:tcPr/>
                </a:tc>
              </a:tr>
              <a:tr h="10019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TALETSO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Done,</a:t>
                      </a:r>
                      <a:r>
                        <a:rPr lang="en-US" sz="2800" baseline="0" dirty="0" smtClean="0"/>
                        <a:t> fully completed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</a:rPr>
              <a:t/>
            </a:r>
            <a:br>
              <a:rPr lang="en-ZA" sz="3200" b="1" dirty="0" smtClean="0">
                <a:solidFill>
                  <a:schemeClr val="tx1"/>
                </a:solidFill>
              </a:rPr>
            </a:br>
            <a:r>
              <a:rPr lang="en-ZA" sz="3200" dirty="0" smtClean="0">
                <a:solidFill>
                  <a:schemeClr val="tx1"/>
                </a:solidFill>
              </a:rPr>
              <a:t/>
            </a:r>
            <a:br>
              <a:rPr lang="en-ZA" sz="3200" dirty="0" smtClean="0">
                <a:solidFill>
                  <a:schemeClr val="tx1"/>
                </a:solidFill>
              </a:rPr>
            </a:br>
            <a:r>
              <a:rPr lang="en-ZA" sz="3200" dirty="0" smtClean="0">
                <a:solidFill>
                  <a:schemeClr val="tx1"/>
                </a:solidFill>
              </a:rPr>
              <a:t/>
            </a:r>
            <a:br>
              <a:rPr lang="en-ZA" sz="3200" dirty="0" smtClean="0">
                <a:solidFill>
                  <a:schemeClr val="tx1"/>
                </a:solidFill>
              </a:rPr>
            </a:br>
            <a:r>
              <a:rPr lang="en-ZA" sz="3200" b="1" dirty="0" smtClean="0">
                <a:solidFill>
                  <a:schemeClr val="tx1"/>
                </a:solidFill>
              </a:rPr>
              <a:t>PROGRESS OF FUNCTION SHIFT ACTIVITIES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358246" cy="42862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ZA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ACTIVITY: </a:t>
            </a:r>
            <a:r>
              <a:rPr lang="en-ZA" sz="2800" dirty="0" smtClean="0">
                <a:solidFill>
                  <a:schemeClr val="tx1"/>
                </a:solidFill>
              </a:rPr>
              <a:t>Salary </a:t>
            </a:r>
            <a:r>
              <a:rPr lang="en-US" sz="2800" dirty="0" smtClean="0">
                <a:solidFill>
                  <a:schemeClr val="tx1"/>
                </a:solidFill>
              </a:rPr>
              <a:t>Disparities, discrepancies identified 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PROGRESS:</a:t>
            </a:r>
          </a:p>
          <a:p>
            <a:pPr algn="l"/>
            <a:r>
              <a:rPr lang="en-ZA" sz="2800" b="1" dirty="0" smtClean="0">
                <a:solidFill>
                  <a:schemeClr val="tx1"/>
                </a:solidFill>
              </a:rPr>
              <a:t>Pay progression: </a:t>
            </a:r>
            <a:r>
              <a:rPr lang="en-ZA" sz="2800" dirty="0" smtClean="0">
                <a:solidFill>
                  <a:schemeClr val="tx1"/>
                </a:solidFill>
              </a:rPr>
              <a:t>PED has done preliminary calculations and forwarded same to TVET colleges. A meeting to be held with HOD to conclude the matter.</a:t>
            </a:r>
          </a:p>
          <a:p>
            <a:pPr algn="l"/>
            <a:endParaRPr lang="en-ZA" sz="2800" dirty="0" smtClean="0">
              <a:solidFill>
                <a:schemeClr val="tx1"/>
              </a:solidFill>
            </a:endParaRPr>
          </a:p>
          <a:p>
            <a:pPr algn="l"/>
            <a:r>
              <a:rPr lang="en-ZA" sz="2800" b="1" dirty="0" smtClean="0">
                <a:solidFill>
                  <a:schemeClr val="tx1"/>
                </a:solidFill>
              </a:rPr>
              <a:t>Top-Ups: </a:t>
            </a:r>
            <a:r>
              <a:rPr lang="en-ZA" sz="2800" dirty="0" smtClean="0">
                <a:solidFill>
                  <a:schemeClr val="tx1"/>
                </a:solidFill>
              </a:rPr>
              <a:t>PED will not implement the top-ups due to the fact that the organisational structure of TVET colleges after FET Recapitalisation do not exist on </a:t>
            </a:r>
            <a:r>
              <a:rPr lang="en-ZA" sz="2800" dirty="0" err="1" smtClean="0">
                <a:solidFill>
                  <a:schemeClr val="tx1"/>
                </a:solidFill>
              </a:rPr>
              <a:t>Persal</a:t>
            </a:r>
            <a:r>
              <a:rPr lang="en-ZA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ZA" sz="2800" dirty="0" smtClean="0">
              <a:solidFill>
                <a:schemeClr val="tx1"/>
              </a:solidFill>
            </a:endParaRPr>
          </a:p>
          <a:p>
            <a:pPr algn="l"/>
            <a:r>
              <a:rPr lang="en-ZA" sz="2800" b="1" dirty="0" smtClean="0">
                <a:solidFill>
                  <a:schemeClr val="tx1"/>
                </a:solidFill>
              </a:rPr>
              <a:t>Incorrect Pay points: </a:t>
            </a:r>
            <a:r>
              <a:rPr lang="en-ZA" sz="2800" dirty="0" smtClean="0">
                <a:solidFill>
                  <a:schemeClr val="tx1"/>
                </a:solidFill>
              </a:rPr>
              <a:t>PED is currently relocation staff to their correct pay point as advised by TVET Colleges, to be finalised by 6 March 2015</a:t>
            </a:r>
            <a:endParaRPr lang="en-ZA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16"/>
            <a:ext cx="264320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0 years of freedom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5786454"/>
            <a:ext cx="171448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484</TotalTime>
  <Words>948</Words>
  <Application>Microsoft Office PowerPoint</Application>
  <PresentationFormat>On-screen Show (4:3)</PresentationFormat>
  <Paragraphs>266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Slide 1</vt:lpstr>
      <vt:lpstr>OUTLINE OF THE PRESENTATION</vt:lpstr>
      <vt:lpstr>PRESENTATION HRM OUTLINE</vt:lpstr>
      <vt:lpstr>AET STAFF TO BE TRANSFERRED</vt:lpstr>
      <vt:lpstr>Verification process as per Circular No 8:</vt:lpstr>
      <vt:lpstr>Challenges Verification process as per Circular No 8:</vt:lpstr>
      <vt:lpstr>TVET COLLEGES STAFF TO BE TRANSFERED </vt:lpstr>
      <vt:lpstr>PROGRESS OF FUNCTION SHIFT ACTIVITIES</vt:lpstr>
      <vt:lpstr>   PROGRESS OF FUNCTION SHIFT ACTIVITIES</vt:lpstr>
      <vt:lpstr>PROGRESS OF FUNCTION SHIFT ACTIVITIES </vt:lpstr>
      <vt:lpstr>Programme 6: Adult Education and Training   2014/15 budget Allocation</vt:lpstr>
      <vt:lpstr> 2015/16  Medium Term Allocation  </vt:lpstr>
      <vt:lpstr>GOVERNANCE AND MANAGEMENT</vt:lpstr>
      <vt:lpstr>LEGAL  ISSUES</vt:lpstr>
      <vt:lpstr>IT AND INFRASTRUCTURE</vt:lpstr>
      <vt:lpstr>ASSETS AND LIABILITIES</vt:lpstr>
      <vt:lpstr>Slide 17</vt:lpstr>
    </vt:vector>
  </TitlesOfParts>
  <Company>nwed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HRM FUNCTION SHIFT REPORT TO PORTFOLIO COMMITTEE</dc:title>
  <dc:creator>Motlakase</dc:creator>
  <cp:lastModifiedBy>User</cp:lastModifiedBy>
  <cp:revision>70</cp:revision>
  <dcterms:created xsi:type="dcterms:W3CDTF">2015-03-02T12:51:23Z</dcterms:created>
  <dcterms:modified xsi:type="dcterms:W3CDTF">2015-03-06T08:04:45Z</dcterms:modified>
</cp:coreProperties>
</file>