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517" r:id="rId2"/>
    <p:sldId id="520" r:id="rId3"/>
    <p:sldId id="519" r:id="rId4"/>
    <p:sldId id="552" r:id="rId5"/>
    <p:sldId id="553" r:id="rId6"/>
    <p:sldId id="554" r:id="rId7"/>
    <p:sldId id="555" r:id="rId8"/>
    <p:sldId id="551" r:id="rId9"/>
    <p:sldId id="539" r:id="rId10"/>
    <p:sldId id="541" r:id="rId11"/>
    <p:sldId id="542" r:id="rId12"/>
    <p:sldId id="324" r:id="rId13"/>
    <p:sldId id="556" r:id="rId14"/>
    <p:sldId id="557" r:id="rId15"/>
    <p:sldId id="558" r:id="rId16"/>
    <p:sldId id="559" r:id="rId17"/>
    <p:sldId id="560"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Sekhu"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D7E4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85" autoAdjust="0"/>
    <p:restoredTop sz="94009" autoAdjust="0"/>
  </p:normalViewPr>
  <p:slideViewPr>
    <p:cSldViewPr>
      <p:cViewPr varScale="1">
        <p:scale>
          <a:sx n="70" d="100"/>
          <a:sy n="70" d="100"/>
        </p:scale>
        <p:origin x="-5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70B5FB69-142F-46A6-B86E-CFED7DD00BE4}" type="datetimeFigureOut">
              <a:rPr lang="en-ZA" smtClean="0"/>
              <a:pPr/>
              <a:t>2015/03/04</a:t>
            </a:fld>
            <a:endParaRPr lang="en-ZA"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CE53FF9C-B9E1-4870-B029-BC2B8EDA0672}" type="slidenum">
              <a:rPr lang="en-ZA" smtClean="0"/>
              <a:pPr/>
              <a:t>‹#›</a:t>
            </a:fld>
            <a:endParaRPr lang="en-ZA" dirty="0"/>
          </a:p>
        </p:txBody>
      </p:sp>
    </p:spTree>
    <p:extLst>
      <p:ext uri="{BB962C8B-B14F-4D97-AF65-F5344CB8AC3E}">
        <p14:creationId xmlns:p14="http://schemas.microsoft.com/office/powerpoint/2010/main" xmlns="" val="2826562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340B6B29-05C8-49E7-808A-0BE366EBDF43}" type="datetimeFigureOut">
              <a:rPr lang="en-ZA" smtClean="0"/>
              <a:pPr/>
              <a:t>2015/03/04</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3BD86537-CF63-4323-ABA5-4C9222E70BD9}" type="slidenum">
              <a:rPr lang="en-ZA" smtClean="0"/>
              <a:pPr/>
              <a:t>‹#›</a:t>
            </a:fld>
            <a:endParaRPr lang="en-ZA" dirty="0"/>
          </a:p>
        </p:txBody>
      </p:sp>
    </p:spTree>
    <p:extLst>
      <p:ext uri="{BB962C8B-B14F-4D97-AF65-F5344CB8AC3E}">
        <p14:creationId xmlns:p14="http://schemas.microsoft.com/office/powerpoint/2010/main" xmlns="" val="358074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D86537-CF63-4323-ABA5-4C9222E70BD9}" type="slidenum">
              <a:rPr lang="en-ZA" smtClean="0"/>
              <a:pPr/>
              <a:t>1</a:t>
            </a:fld>
            <a:endParaRPr lang="en-ZA" dirty="0"/>
          </a:p>
        </p:txBody>
      </p:sp>
    </p:spTree>
    <p:extLst>
      <p:ext uri="{BB962C8B-B14F-4D97-AF65-F5344CB8AC3E}">
        <p14:creationId xmlns:p14="http://schemas.microsoft.com/office/powerpoint/2010/main" xmlns="" val="12918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D86537-CF63-4323-ABA5-4C9222E70BD9}" type="slidenum">
              <a:rPr lang="en-ZA" smtClean="0"/>
              <a:pPr/>
              <a:t>2</a:t>
            </a:fld>
            <a:endParaRPr lang="en-ZA" dirty="0"/>
          </a:p>
        </p:txBody>
      </p:sp>
    </p:spTree>
    <p:extLst>
      <p:ext uri="{BB962C8B-B14F-4D97-AF65-F5344CB8AC3E}">
        <p14:creationId xmlns:p14="http://schemas.microsoft.com/office/powerpoint/2010/main" xmlns="" val="54427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D86537-CF63-4323-ABA5-4C9222E70BD9}" type="slidenum">
              <a:rPr lang="en-ZA" smtClean="0"/>
              <a:pPr/>
              <a:t>3</a:t>
            </a:fld>
            <a:endParaRPr lang="en-ZA" dirty="0"/>
          </a:p>
        </p:txBody>
      </p:sp>
    </p:spTree>
    <p:extLst>
      <p:ext uri="{BB962C8B-B14F-4D97-AF65-F5344CB8AC3E}">
        <p14:creationId xmlns:p14="http://schemas.microsoft.com/office/powerpoint/2010/main" xmlns="" val="54427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D86537-CF63-4323-ABA5-4C9222E70BD9}" type="slidenum">
              <a:rPr lang="en-ZA" smtClean="0"/>
              <a:pPr/>
              <a:t>8</a:t>
            </a:fld>
            <a:endParaRPr lang="en-ZA" dirty="0"/>
          </a:p>
        </p:txBody>
      </p:sp>
    </p:spTree>
    <p:extLst>
      <p:ext uri="{BB962C8B-B14F-4D97-AF65-F5344CB8AC3E}">
        <p14:creationId xmlns:p14="http://schemas.microsoft.com/office/powerpoint/2010/main" xmlns="" val="54427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D86537-CF63-4323-ABA5-4C9222E70BD9}" type="slidenum">
              <a:rPr lang="en-ZA" smtClean="0"/>
              <a:pPr/>
              <a:t>9</a:t>
            </a:fld>
            <a:endParaRPr lang="en-ZA" dirty="0"/>
          </a:p>
        </p:txBody>
      </p:sp>
    </p:spTree>
    <p:extLst>
      <p:ext uri="{BB962C8B-B14F-4D97-AF65-F5344CB8AC3E}">
        <p14:creationId xmlns:p14="http://schemas.microsoft.com/office/powerpoint/2010/main" xmlns="" val="54427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D86537-CF63-4323-ABA5-4C9222E70BD9}" type="slidenum">
              <a:rPr lang="en-ZA" smtClean="0"/>
              <a:pPr/>
              <a:t>10</a:t>
            </a:fld>
            <a:endParaRPr lang="en-ZA" dirty="0"/>
          </a:p>
        </p:txBody>
      </p:sp>
    </p:spTree>
    <p:extLst>
      <p:ext uri="{BB962C8B-B14F-4D97-AF65-F5344CB8AC3E}">
        <p14:creationId xmlns:p14="http://schemas.microsoft.com/office/powerpoint/2010/main" xmlns="" val="54427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D86537-CF63-4323-ABA5-4C9222E70BD9}" type="slidenum">
              <a:rPr lang="en-ZA" smtClean="0"/>
              <a:pPr/>
              <a:t>11</a:t>
            </a:fld>
            <a:endParaRPr lang="en-ZA" dirty="0"/>
          </a:p>
        </p:txBody>
      </p:sp>
    </p:spTree>
    <p:extLst>
      <p:ext uri="{BB962C8B-B14F-4D97-AF65-F5344CB8AC3E}">
        <p14:creationId xmlns:p14="http://schemas.microsoft.com/office/powerpoint/2010/main" xmlns="" val="54427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D86537-CF63-4323-ABA5-4C9222E70BD9}" type="slidenum">
              <a:rPr lang="en-ZA" smtClean="0"/>
              <a:pPr/>
              <a:t>12</a:t>
            </a:fld>
            <a:endParaRPr lang="en-ZA" dirty="0"/>
          </a:p>
        </p:txBody>
      </p:sp>
    </p:spTree>
    <p:extLst>
      <p:ext uri="{BB962C8B-B14F-4D97-AF65-F5344CB8AC3E}">
        <p14:creationId xmlns:p14="http://schemas.microsoft.com/office/powerpoint/2010/main" xmlns="" val="399222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ZA" altLang="en-US" smtClean="0"/>
          </a:p>
        </p:txBody>
      </p:sp>
      <p:sp>
        <p:nvSpPr>
          <p:cNvPr id="4" name="Slide Number Placeholder 3"/>
          <p:cNvSpPr>
            <a:spLocks noGrp="1"/>
          </p:cNvSpPr>
          <p:nvPr>
            <p:ph type="sldNum" sz="quarter" idx="5"/>
          </p:nvPr>
        </p:nvSpPr>
        <p:spPr/>
        <p:txBody>
          <a:bodyPr/>
          <a:lstStyle/>
          <a:p>
            <a:pPr>
              <a:defRPr/>
            </a:pPr>
            <a:fld id="{B5C12B62-2F38-4918-A86E-55D634FBF502}" type="slidenum">
              <a:rPr lang="en-US" smtClean="0"/>
              <a:pPr>
                <a:defRPr/>
              </a:pPr>
              <a:t>13</a:t>
            </a:fld>
            <a:endParaRPr lang="en-US"/>
          </a:p>
        </p:txBody>
      </p:sp>
    </p:spTree>
    <p:extLst>
      <p:ext uri="{BB962C8B-B14F-4D97-AF65-F5344CB8AC3E}">
        <p14:creationId xmlns:p14="http://schemas.microsoft.com/office/powerpoint/2010/main" xmlns="" val="410077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6B88FA5-FBA0-4550-A6D8-AC8AF615853D}" type="datetime1">
              <a:rPr lang="en-ZA" smtClean="0"/>
              <a:pPr/>
              <a:t>2015/03/04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108964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A2C906-587C-4A36-930C-AF1B38C2CA48}" type="datetime1">
              <a:rPr lang="en-ZA" smtClean="0"/>
              <a:pPr/>
              <a:t>2015/03/04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41064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BB0848-60A1-45C5-A990-1864D5837FB2}" type="datetime1">
              <a:rPr lang="en-ZA" smtClean="0"/>
              <a:pPr/>
              <a:t>2015/03/04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367443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723FC5C-B07F-4602-B469-E624C539C586}" type="datetime1">
              <a:rPr lang="en-ZA" smtClean="0"/>
              <a:pPr/>
              <a:t>2015/03/04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322282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29FA7-90DF-4188-830D-4ADD3E8DFED1}" type="datetime1">
              <a:rPr lang="en-ZA" smtClean="0"/>
              <a:pPr/>
              <a:t>2015/03/04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221308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08A953A-9939-4F1B-99EF-5C1185B5A68C}" type="datetime1">
              <a:rPr lang="en-ZA" smtClean="0"/>
              <a:pPr/>
              <a:t>2015/03/04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198384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A330888-E46E-488B-AF6C-CD3E00EE6955}" type="datetime1">
              <a:rPr lang="en-ZA" smtClean="0"/>
              <a:pPr/>
              <a:t>2015/03/04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159018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0A2D0B1-878A-4295-888B-1A9D8698239E}" type="datetime1">
              <a:rPr lang="en-ZA" smtClean="0"/>
              <a:pPr/>
              <a:t>2015/03/04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47563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58C9D-27F3-4374-9CBE-0E5E29CB97BD}" type="datetime1">
              <a:rPr lang="en-ZA" smtClean="0"/>
              <a:pPr/>
              <a:t>2015/03/04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18832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96CD-2A3C-4591-A0AB-8D6B4D8D0769}" type="datetime1">
              <a:rPr lang="en-ZA" smtClean="0"/>
              <a:pPr/>
              <a:t>2015/03/04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270995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234F8-920C-453B-9404-D3FB6CBF9359}" type="datetime1">
              <a:rPr lang="en-ZA" smtClean="0"/>
              <a:pPr/>
              <a:t>2015/03/04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132552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02BCD-B39C-43C1-A6BE-A431FCF95779}" type="datetime1">
              <a:rPr lang="en-ZA" smtClean="0"/>
              <a:pPr/>
              <a:t>2015/03/04</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A8DE9-8BD6-4CF9-A997-A682CE740411}" type="slidenum">
              <a:rPr lang="en-ZA" smtClean="0"/>
              <a:pPr/>
              <a:t>‹#›</a:t>
            </a:fld>
            <a:endParaRPr lang="en-ZA" dirty="0"/>
          </a:p>
        </p:txBody>
      </p:sp>
    </p:spTree>
    <p:extLst>
      <p:ext uri="{BB962C8B-B14F-4D97-AF65-F5344CB8AC3E}">
        <p14:creationId xmlns:p14="http://schemas.microsoft.com/office/powerpoint/2010/main" xmlns="" val="3912829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5445224"/>
            <a:ext cx="911650" cy="826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257970"/>
            <a:ext cx="4104456" cy="165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20A8DE9-8BD6-4CF9-A997-A682CE740411}" type="slidenum">
              <a:rPr lang="en-ZA" smtClean="0"/>
              <a:pPr/>
              <a:t>1</a:t>
            </a:fld>
            <a:endParaRPr lang="en-ZA" dirty="0"/>
          </a:p>
        </p:txBody>
      </p:sp>
      <p:sp>
        <p:nvSpPr>
          <p:cNvPr id="10" name="Content Placeholder 2"/>
          <p:cNvSpPr txBox="1">
            <a:spLocks/>
          </p:cNvSpPr>
          <p:nvPr/>
        </p:nvSpPr>
        <p:spPr>
          <a:xfrm>
            <a:off x="410356" y="2060848"/>
            <a:ext cx="8534400" cy="3657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ZA" altLang="en-US" sz="2800" b="1" dirty="0" smtClean="0">
                <a:solidFill>
                  <a:schemeClr val="tx1"/>
                </a:solidFill>
              </a:rPr>
              <a:t>PRESENTATION TO THE PORTFOLIO COMMITTEE ON HOME AFFAIRS</a:t>
            </a:r>
          </a:p>
          <a:p>
            <a:pPr>
              <a:buFontTx/>
              <a:buNone/>
            </a:pPr>
            <a:endParaRPr lang="en-ZA" altLang="en-US" sz="2800" b="1" dirty="0" smtClean="0">
              <a:solidFill>
                <a:schemeClr val="tx1"/>
              </a:solidFill>
            </a:endParaRPr>
          </a:p>
          <a:p>
            <a:r>
              <a:rPr lang="en-ZA" altLang="en-US" sz="2800" b="1" dirty="0" smtClean="0">
                <a:solidFill>
                  <a:schemeClr val="tx1"/>
                </a:solidFill>
              </a:rPr>
              <a:t> STATUS OF THE AMENDMENTS TO THE REFUGEE ACT AND RELOCATION OF REFUGEE RECEPTION OFFICES CLOSER TO THE BORDERS.</a:t>
            </a:r>
          </a:p>
          <a:p>
            <a:pPr>
              <a:buFontTx/>
              <a:buNone/>
            </a:pPr>
            <a:endParaRPr lang="en-ZA" altLang="en-US" dirty="0" smtClean="0"/>
          </a:p>
          <a:p>
            <a:r>
              <a:rPr lang="en-ZA" altLang="en-US" sz="2800" b="1" dirty="0" smtClean="0">
                <a:solidFill>
                  <a:schemeClr val="tx1"/>
                </a:solidFill>
              </a:rPr>
              <a:t>03 MARCH 2015</a:t>
            </a:r>
          </a:p>
        </p:txBody>
      </p:sp>
    </p:spTree>
    <p:extLst>
      <p:ext uri="{BB962C8B-B14F-4D97-AF65-F5344CB8AC3E}">
        <p14:creationId xmlns:p14="http://schemas.microsoft.com/office/powerpoint/2010/main" xmlns="" val="25552168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5834338"/>
            <a:ext cx="9144000" cy="965076"/>
            <a:chOff x="0" y="5828721"/>
            <a:chExt cx="9144000" cy="101742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066"/>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fld id="{420A8DE9-8BD6-4CF9-A997-A682CE740411}" type="slidenum">
              <a:rPr lang="en-ZA" smtClean="0"/>
              <a:pPr/>
              <a:t>10</a:t>
            </a:fld>
            <a:endParaRPr lang="en-ZA" dirty="0"/>
          </a:p>
        </p:txBody>
      </p:sp>
      <p:sp>
        <p:nvSpPr>
          <p:cNvPr id="13" name="Title 1"/>
          <p:cNvSpPr>
            <a:spLocks noGrp="1"/>
          </p:cNvSpPr>
          <p:nvPr>
            <p:ph type="title"/>
          </p:nvPr>
        </p:nvSpPr>
        <p:spPr>
          <a:xfrm>
            <a:off x="395536" y="7938"/>
            <a:ext cx="8424936" cy="1143000"/>
          </a:xfrm>
        </p:spPr>
        <p:txBody>
          <a:bodyPr>
            <a:normAutofit/>
          </a:bodyPr>
          <a:lstStyle/>
          <a:p>
            <a:r>
              <a:rPr lang="en-US" altLang="en-US" sz="2800" b="1" dirty="0" smtClean="0"/>
              <a:t>ESTABLISHMENT OF  A REFUGEE RECEPTION CENTRE  IN LEBOMBO</a:t>
            </a:r>
          </a:p>
        </p:txBody>
      </p:sp>
      <p:sp>
        <p:nvSpPr>
          <p:cNvPr id="14" name="Content Placeholder 2"/>
          <p:cNvSpPr>
            <a:spLocks noGrp="1"/>
          </p:cNvSpPr>
          <p:nvPr>
            <p:ph idx="1"/>
          </p:nvPr>
        </p:nvSpPr>
        <p:spPr>
          <a:xfrm>
            <a:off x="539552" y="990600"/>
            <a:ext cx="8136904" cy="4648200"/>
          </a:xfrm>
        </p:spPr>
        <p:txBody>
          <a:bodyPr/>
          <a:lstStyle/>
          <a:p>
            <a:pPr marL="0" indent="0" algn="just">
              <a:lnSpc>
                <a:spcPct val="150000"/>
              </a:lnSpc>
              <a:spcBef>
                <a:spcPct val="0"/>
              </a:spcBef>
              <a:buFontTx/>
              <a:buNone/>
            </a:pPr>
            <a:endParaRPr lang="en-US" altLang="en-US" sz="2000" dirty="0" smtClean="0"/>
          </a:p>
          <a:p>
            <a:pPr marL="0" indent="0">
              <a:lnSpc>
                <a:spcPct val="150000"/>
              </a:lnSpc>
              <a:buFontTx/>
              <a:buNone/>
              <a:defRPr/>
            </a:pPr>
            <a:r>
              <a:rPr lang="en-GB" sz="2000" dirty="0"/>
              <a:t>In their letter dated 12 September 2014, DPW confirmed that the following processes needed to take place before the centre can be established;</a:t>
            </a:r>
          </a:p>
          <a:p>
            <a:pPr>
              <a:lnSpc>
                <a:spcPct val="150000"/>
              </a:lnSpc>
              <a:defRPr/>
            </a:pPr>
            <a:r>
              <a:rPr lang="en-US" sz="2000" dirty="0"/>
              <a:t>Planning and design 4 to 6 months (March 2016)</a:t>
            </a:r>
            <a:endParaRPr lang="en-GB" sz="2000" dirty="0"/>
          </a:p>
          <a:p>
            <a:pPr>
              <a:lnSpc>
                <a:spcPct val="150000"/>
              </a:lnSpc>
              <a:defRPr/>
            </a:pPr>
            <a:r>
              <a:rPr lang="en-GB" sz="2000" dirty="0"/>
              <a:t>Site Clearance – estimated 8 to 18 </a:t>
            </a:r>
            <a:r>
              <a:rPr lang="en-US" sz="2000" dirty="0"/>
              <a:t>months (September 2016)</a:t>
            </a:r>
          </a:p>
          <a:p>
            <a:pPr>
              <a:lnSpc>
                <a:spcPct val="150000"/>
              </a:lnSpc>
              <a:defRPr/>
            </a:pPr>
            <a:r>
              <a:rPr lang="en-US" sz="2000" dirty="0"/>
              <a:t>Tender and construction 24 months (September 2018)</a:t>
            </a:r>
          </a:p>
          <a:p>
            <a:pPr marL="0" indent="0">
              <a:lnSpc>
                <a:spcPct val="150000"/>
              </a:lnSpc>
              <a:buFontTx/>
              <a:buNone/>
              <a:defRPr/>
            </a:pPr>
            <a:r>
              <a:rPr lang="en-US" sz="2000" dirty="0"/>
              <a:t>According to the above, DPW have advised that the process will take four years before completion.</a:t>
            </a:r>
            <a:endParaRPr lang="en-GB" sz="2000" dirty="0"/>
          </a:p>
        </p:txBody>
      </p:sp>
    </p:spTree>
    <p:extLst>
      <p:ext uri="{BB962C8B-B14F-4D97-AF65-F5344CB8AC3E}">
        <p14:creationId xmlns:p14="http://schemas.microsoft.com/office/powerpoint/2010/main" xmlns="" val="60265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5834338"/>
            <a:ext cx="9144000" cy="965076"/>
            <a:chOff x="0" y="5828721"/>
            <a:chExt cx="9144000" cy="101742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066"/>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fld id="{420A8DE9-8BD6-4CF9-A997-A682CE740411}" type="slidenum">
              <a:rPr lang="en-ZA" smtClean="0"/>
              <a:pPr/>
              <a:t>11</a:t>
            </a:fld>
            <a:endParaRPr lang="en-ZA" dirty="0"/>
          </a:p>
        </p:txBody>
      </p:sp>
      <p:sp>
        <p:nvSpPr>
          <p:cNvPr id="9" name="Title 1"/>
          <p:cNvSpPr>
            <a:spLocks noGrp="1"/>
          </p:cNvSpPr>
          <p:nvPr>
            <p:ph type="title"/>
          </p:nvPr>
        </p:nvSpPr>
        <p:spPr>
          <a:xfrm>
            <a:off x="395536" y="4763"/>
            <a:ext cx="8424936" cy="1143000"/>
          </a:xfrm>
        </p:spPr>
        <p:txBody>
          <a:bodyPr>
            <a:normAutofit/>
          </a:bodyPr>
          <a:lstStyle/>
          <a:p>
            <a:r>
              <a:rPr lang="en-US" altLang="en-US" sz="2800" b="1" dirty="0" smtClean="0"/>
              <a:t>ESTABLISHMENT OF  A REFUGEE RECEPTION CENTRE  IN LEBOMBO</a:t>
            </a:r>
          </a:p>
        </p:txBody>
      </p:sp>
      <p:sp>
        <p:nvSpPr>
          <p:cNvPr id="10" name="Content Placeholder 2"/>
          <p:cNvSpPr>
            <a:spLocks noGrp="1"/>
          </p:cNvSpPr>
          <p:nvPr>
            <p:ph idx="1"/>
          </p:nvPr>
        </p:nvSpPr>
        <p:spPr>
          <a:xfrm>
            <a:off x="323528" y="1116133"/>
            <a:ext cx="8424936" cy="4724400"/>
          </a:xfrm>
        </p:spPr>
        <p:txBody>
          <a:bodyPr/>
          <a:lstStyle/>
          <a:p>
            <a:pPr marL="0" indent="0">
              <a:lnSpc>
                <a:spcPct val="150000"/>
              </a:lnSpc>
              <a:buFontTx/>
              <a:buNone/>
            </a:pPr>
            <a:r>
              <a:rPr lang="en-GB" altLang="en-US" sz="2000" dirty="0"/>
              <a:t>In a further letter dated of 24 November 2014, DPW have confirmed that the land is state owned and advised that the site is zoned agricultural use and as such it must be rezoned to administrative use. The zoning application was lodged with the municipality in August 2014. The outcome of the application is expected by the 6</a:t>
            </a:r>
            <a:r>
              <a:rPr lang="en-GB" altLang="en-US" sz="2000" baseline="30000" dirty="0"/>
              <a:t>th</a:t>
            </a:r>
            <a:r>
              <a:rPr lang="en-GB" altLang="en-US" sz="2000" dirty="0"/>
              <a:t> of March 2015</a:t>
            </a:r>
          </a:p>
          <a:p>
            <a:pPr marL="0" indent="0">
              <a:lnSpc>
                <a:spcPct val="150000"/>
              </a:lnSpc>
              <a:buFontTx/>
              <a:buNone/>
            </a:pPr>
            <a:r>
              <a:rPr lang="en-GB" altLang="en-US" sz="2000" b="1" u="sng" dirty="0"/>
              <a:t>DHA OPTION</a:t>
            </a:r>
          </a:p>
          <a:p>
            <a:pPr marL="0" indent="0">
              <a:lnSpc>
                <a:spcPct val="150000"/>
              </a:lnSpc>
              <a:buFontTx/>
              <a:buNone/>
            </a:pPr>
            <a:r>
              <a:rPr lang="en-GB" altLang="en-US" sz="2000" dirty="0"/>
              <a:t>Once the zoning application is approved, DPW will be approached to explore the possibility of establishing an interim structure whilst construction of the permanent structure is underway. </a:t>
            </a:r>
          </a:p>
          <a:p>
            <a:pPr algn="just">
              <a:lnSpc>
                <a:spcPct val="150000"/>
              </a:lnSpc>
            </a:pPr>
            <a:endParaRPr lang="en-US" altLang="en-US" sz="2000" dirty="0" smtClean="0"/>
          </a:p>
        </p:txBody>
      </p:sp>
    </p:spTree>
    <p:extLst>
      <p:ext uri="{BB962C8B-B14F-4D97-AF65-F5344CB8AC3E}">
        <p14:creationId xmlns:p14="http://schemas.microsoft.com/office/powerpoint/2010/main" xmlns="" val="271926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99592" y="2060848"/>
            <a:ext cx="7772400" cy="1500187"/>
          </a:xfrm>
        </p:spPr>
        <p:txBody>
          <a:bodyPr>
            <a:normAutofit fontScale="77500" lnSpcReduction="20000"/>
          </a:bodyPr>
          <a:lstStyle/>
          <a:p>
            <a:pPr algn="ctr"/>
            <a:r>
              <a:rPr lang="en-ZA" sz="6600" b="1" dirty="0" smtClean="0">
                <a:solidFill>
                  <a:srgbClr val="00B050"/>
                </a:solidFill>
              </a:rPr>
              <a:t>Thank you !</a:t>
            </a:r>
          </a:p>
          <a:p>
            <a:pPr algn="ctr"/>
            <a:r>
              <a:rPr lang="en-US" sz="6600" b="1" dirty="0" smtClean="0">
                <a:solidFill>
                  <a:srgbClr val="00B050"/>
                </a:solidFill>
              </a:rPr>
              <a:t>End</a:t>
            </a:r>
            <a:endParaRPr lang="en-ZA" sz="6600" b="1" dirty="0" smtClean="0">
              <a:solidFill>
                <a:srgbClr val="00B050"/>
              </a:solidFill>
            </a:endParaRPr>
          </a:p>
        </p:txBody>
      </p:sp>
      <p:grpSp>
        <p:nvGrpSpPr>
          <p:cNvPr id="3" name="Group 2"/>
          <p:cNvGrpSpPr/>
          <p:nvPr/>
        </p:nvGrpSpPr>
        <p:grpSpPr>
          <a:xfrm>
            <a:off x="0" y="5828721"/>
            <a:ext cx="9144000" cy="1017421"/>
            <a:chOff x="0" y="5828721"/>
            <a:chExt cx="9144000" cy="101742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066"/>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420A8DE9-8BD6-4CF9-A997-A682CE740411}" type="slidenum">
              <a:rPr lang="en-ZA" smtClean="0"/>
              <a:pPr/>
              <a:t>12</a:t>
            </a:fld>
            <a:endParaRPr lang="en-ZA" dirty="0"/>
          </a:p>
        </p:txBody>
      </p:sp>
    </p:spTree>
    <p:extLst>
      <p:ext uri="{BB962C8B-B14F-4D97-AF65-F5344CB8AC3E}">
        <p14:creationId xmlns:p14="http://schemas.microsoft.com/office/powerpoint/2010/main" xmlns="" val="3890739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4763"/>
            <a:ext cx="7772400" cy="1143000"/>
          </a:xfrm>
        </p:spPr>
        <p:txBody>
          <a:bodyPr/>
          <a:lstStyle/>
          <a:p>
            <a:r>
              <a:rPr lang="en-US" altLang="en-US" sz="2400" b="1" smtClean="0"/>
              <a:t>ESTABLISHEMENT OF  A REFUGEE RECEPTION CENTRE  IN LEBOMBO</a:t>
            </a:r>
          </a:p>
        </p:txBody>
      </p:sp>
      <p:sp>
        <p:nvSpPr>
          <p:cNvPr id="14339" name="Content Placeholder 2"/>
          <p:cNvSpPr>
            <a:spLocks noGrp="1"/>
          </p:cNvSpPr>
          <p:nvPr>
            <p:ph idx="1"/>
          </p:nvPr>
        </p:nvSpPr>
        <p:spPr>
          <a:xfrm>
            <a:off x="22225" y="914400"/>
            <a:ext cx="8915400" cy="4648200"/>
          </a:xfrm>
        </p:spPr>
        <p:txBody>
          <a:bodyPr/>
          <a:lstStyle/>
          <a:p>
            <a:pPr marL="0" indent="0" algn="just">
              <a:buFontTx/>
              <a:buNone/>
            </a:pPr>
            <a:endParaRPr lang="en-US" altLang="en-US" sz="2000" smtClean="0"/>
          </a:p>
        </p:txBody>
      </p:sp>
      <p:sp>
        <p:nvSpPr>
          <p:cNvPr id="12292"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6EFF181-9AB6-489A-B58F-B504F4A2D735}" type="slidenum">
              <a:rPr lang="en-US" smtClean="0"/>
              <a:pPr eaLnBrk="1" hangingPunct="1">
                <a:defRPr/>
              </a:pPr>
              <a:t>13</a:t>
            </a:fld>
            <a:endParaRPr lang="en-US" smtClean="0"/>
          </a:p>
        </p:txBody>
      </p:sp>
      <p:pic>
        <p:nvPicPr>
          <p:cNvPr id="14341" name="Picture 2" descr="C:\Users\DHA\Pictures\2015-02-24\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04775"/>
            <a:ext cx="9753600" cy="664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826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0"/>
            <a:ext cx="7772400" cy="1143000"/>
          </a:xfrm>
        </p:spPr>
        <p:txBody>
          <a:bodyPr/>
          <a:lstStyle/>
          <a:p>
            <a:endParaRPr lang="en-US" altLang="en-US" sz="3600" b="1" smtClean="0"/>
          </a:p>
        </p:txBody>
      </p:sp>
      <p:sp>
        <p:nvSpPr>
          <p:cNvPr id="26627"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7D4C19E-6BED-4936-9553-E1E4DC221C65}" type="slidenum">
              <a:rPr lang="en-US" smtClean="0"/>
              <a:pPr eaLnBrk="1" hangingPunct="1">
                <a:defRPr/>
              </a:pPr>
              <a:t>14</a:t>
            </a:fld>
            <a:endParaRPr lang="en-US" smtClean="0"/>
          </a:p>
        </p:txBody>
      </p:sp>
      <p:pic>
        <p:nvPicPr>
          <p:cNvPr id="1536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33400"/>
            <a:ext cx="91440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337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DCB6D6-C359-42E3-B4F5-683C0ADAC9BB}" type="slidenum">
              <a:rPr lang="en-US" smtClean="0"/>
              <a:pPr>
                <a:defRPr/>
              </a:pPr>
              <a:t>15</a:t>
            </a:fld>
            <a:endParaRPr lang="en-US"/>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0"/>
            <a:ext cx="90678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280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EA17A03-592A-4DB3-A5A2-24205F487A4B}" type="slidenum">
              <a:rPr lang="en-US" smtClean="0"/>
              <a:pPr>
                <a:defRPr/>
              </a:pPr>
              <a:t>16</a:t>
            </a:fld>
            <a:endParaRPr lang="en-US"/>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466725"/>
            <a:ext cx="8839200" cy="592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116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55FEA61-D62A-49BA-8D1E-0FFDB0F2A41D}" type="slidenum">
              <a:rPr lang="en-US" smtClean="0"/>
              <a:pPr>
                <a:defRPr/>
              </a:pPr>
              <a:t>17</a:t>
            </a:fld>
            <a:endParaRPr lang="en-US"/>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533400"/>
            <a:ext cx="82296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810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07505" y="692696"/>
            <a:ext cx="8856983" cy="5437548"/>
          </a:xfrm>
        </p:spPr>
        <p:txBody>
          <a:bodyPr>
            <a:normAutofit/>
          </a:bodyPr>
          <a:lstStyle/>
          <a:p>
            <a:pPr marL="0" indent="0" algn="just">
              <a:buNone/>
            </a:pPr>
            <a:endParaRPr lang="en-ZA" sz="2400" dirty="0" smtClean="0"/>
          </a:p>
          <a:p>
            <a:pPr lvl="1" algn="just">
              <a:buBlip>
                <a:blip r:embed="rId3"/>
              </a:buBlip>
            </a:pPr>
            <a:endParaRPr lang="en-ZA" sz="1600" dirty="0" smtClean="0"/>
          </a:p>
          <a:p>
            <a:pPr algn="just">
              <a:buBlip>
                <a:blip r:embed="rId3"/>
              </a:buBlip>
            </a:pPr>
            <a:endParaRPr lang="en-ZA" sz="2000" dirty="0" smtClean="0"/>
          </a:p>
          <a:p>
            <a:pPr marL="0" indent="0" algn="just">
              <a:buNone/>
            </a:pPr>
            <a:endParaRPr lang="en-ZA" dirty="0" smtClean="0"/>
          </a:p>
        </p:txBody>
      </p:sp>
      <p:grpSp>
        <p:nvGrpSpPr>
          <p:cNvPr id="3" name="Group 2"/>
          <p:cNvGrpSpPr/>
          <p:nvPr/>
        </p:nvGrpSpPr>
        <p:grpSpPr>
          <a:xfrm>
            <a:off x="0" y="5834338"/>
            <a:ext cx="9144000" cy="965076"/>
            <a:chOff x="0" y="5828721"/>
            <a:chExt cx="9144000" cy="1017421"/>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066"/>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fld id="{420A8DE9-8BD6-4CF9-A997-A682CE740411}" type="slidenum">
              <a:rPr lang="en-ZA" smtClean="0"/>
              <a:pPr/>
              <a:t>2</a:t>
            </a:fld>
            <a:endParaRPr lang="en-ZA" dirty="0"/>
          </a:p>
        </p:txBody>
      </p:sp>
      <p:sp>
        <p:nvSpPr>
          <p:cNvPr id="13" name="Title 1"/>
          <p:cNvSpPr>
            <a:spLocks noGrp="1"/>
          </p:cNvSpPr>
          <p:nvPr>
            <p:ph type="title"/>
          </p:nvPr>
        </p:nvSpPr>
        <p:spPr>
          <a:xfrm>
            <a:off x="398463" y="332656"/>
            <a:ext cx="8647113" cy="665163"/>
          </a:xfrm>
        </p:spPr>
        <p:txBody>
          <a:bodyPr>
            <a:normAutofit fontScale="90000"/>
          </a:bodyPr>
          <a:lstStyle/>
          <a:p>
            <a:pPr>
              <a:defRPr/>
            </a:pPr>
            <a:r>
              <a:rPr lang="en-GB" altLang="en-US" sz="2400" dirty="0" smtClean="0"/>
              <a:t>			</a:t>
            </a:r>
            <a:r>
              <a:rPr lang="en-GB" altLang="en-US" sz="3100" b="1" dirty="0" smtClean="0">
                <a:latin typeface="+mn-lt"/>
              </a:rPr>
              <a:t>PRESENTATION OUTLINE </a:t>
            </a:r>
            <a:r>
              <a:rPr lang="en-US" altLang="en-US" dirty="0" smtClean="0"/>
              <a:t>						</a:t>
            </a:r>
            <a:endParaRPr lang="en-ZA" altLang="en-US" sz="2400" dirty="0" smtClean="0"/>
          </a:p>
        </p:txBody>
      </p:sp>
      <p:sp>
        <p:nvSpPr>
          <p:cNvPr id="15" name="Content Placeholder 2"/>
          <p:cNvSpPr txBox="1">
            <a:spLocks/>
          </p:cNvSpPr>
          <p:nvPr/>
        </p:nvSpPr>
        <p:spPr>
          <a:xfrm>
            <a:off x="611560" y="1124744"/>
            <a:ext cx="8278812" cy="4954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defRPr/>
            </a:pPr>
            <a:r>
              <a:rPr lang="en-GB" altLang="en-US" sz="2000" dirty="0" smtClean="0">
                <a:latin typeface="+mj-lt"/>
              </a:rPr>
              <a:t>Purpose of the Presentation </a:t>
            </a:r>
          </a:p>
          <a:p>
            <a:pPr marL="0" indent="0" algn="just">
              <a:lnSpc>
                <a:spcPct val="110000"/>
              </a:lnSpc>
              <a:buNone/>
              <a:defRPr/>
            </a:pPr>
            <a:endParaRPr lang="en-GB" altLang="en-US" sz="2000" dirty="0" smtClean="0">
              <a:latin typeface="+mj-lt"/>
            </a:endParaRPr>
          </a:p>
          <a:p>
            <a:pPr marL="0" indent="0" algn="just">
              <a:lnSpc>
                <a:spcPct val="110000"/>
              </a:lnSpc>
              <a:buNone/>
              <a:defRPr/>
            </a:pPr>
            <a:endParaRPr lang="en-GB" altLang="en-US" sz="2000" dirty="0" smtClean="0">
              <a:latin typeface="+mj-lt"/>
            </a:endParaRPr>
          </a:p>
          <a:p>
            <a:pPr algn="just">
              <a:lnSpc>
                <a:spcPct val="110000"/>
              </a:lnSpc>
              <a:defRPr/>
            </a:pPr>
            <a:r>
              <a:rPr lang="en-GB" altLang="en-US" sz="2000" dirty="0" smtClean="0">
                <a:latin typeface="+mj-lt"/>
              </a:rPr>
              <a:t>Status of the Amendments to the Refugee Act</a:t>
            </a:r>
          </a:p>
          <a:p>
            <a:pPr marL="0" indent="0" algn="just">
              <a:lnSpc>
                <a:spcPct val="110000"/>
              </a:lnSpc>
              <a:buFontTx/>
              <a:buNone/>
              <a:defRPr/>
            </a:pPr>
            <a:endParaRPr lang="en-GB" altLang="en-US" sz="2000" dirty="0" smtClean="0">
              <a:latin typeface="+mj-lt"/>
            </a:endParaRPr>
          </a:p>
          <a:p>
            <a:pPr marL="0" indent="0" algn="just">
              <a:lnSpc>
                <a:spcPct val="110000"/>
              </a:lnSpc>
              <a:buFontTx/>
              <a:buNone/>
              <a:defRPr/>
            </a:pPr>
            <a:endParaRPr lang="en-GB" altLang="en-US" sz="2000" dirty="0" smtClean="0">
              <a:latin typeface="+mj-lt"/>
            </a:endParaRPr>
          </a:p>
          <a:p>
            <a:pPr algn="just">
              <a:lnSpc>
                <a:spcPct val="110000"/>
              </a:lnSpc>
              <a:defRPr/>
            </a:pPr>
            <a:r>
              <a:rPr lang="en-GB" altLang="en-US" sz="2000" dirty="0" smtClean="0">
                <a:latin typeface="+mj-lt"/>
              </a:rPr>
              <a:t>Update on opening of the </a:t>
            </a:r>
            <a:r>
              <a:rPr lang="en-US" altLang="en-US" sz="2000" dirty="0"/>
              <a:t>Refugee Reception </a:t>
            </a:r>
            <a:r>
              <a:rPr lang="en-US" altLang="en-US" sz="2000" dirty="0" smtClean="0"/>
              <a:t>Office </a:t>
            </a:r>
            <a:r>
              <a:rPr lang="en-GB" altLang="en-US" sz="2000" dirty="0" smtClean="0">
                <a:latin typeface="+mj-lt"/>
              </a:rPr>
              <a:t>RRO in Lebombo, Mpumalanga</a:t>
            </a:r>
            <a:endParaRPr lang="en-US" altLang="en-US" sz="2000" dirty="0" smtClean="0">
              <a:latin typeface="+mj-lt"/>
            </a:endParaRPr>
          </a:p>
        </p:txBody>
      </p:sp>
    </p:spTree>
    <p:extLst>
      <p:ext uri="{BB962C8B-B14F-4D97-AF65-F5344CB8AC3E}">
        <p14:creationId xmlns:p14="http://schemas.microsoft.com/office/powerpoint/2010/main" xmlns="" val="417488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5834338"/>
            <a:ext cx="9144000" cy="965076"/>
            <a:chOff x="0" y="5828721"/>
            <a:chExt cx="9144000" cy="101742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066"/>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fld id="{420A8DE9-8BD6-4CF9-A997-A682CE740411}" type="slidenum">
              <a:rPr lang="en-ZA" smtClean="0"/>
              <a:pPr/>
              <a:t>3</a:t>
            </a:fld>
            <a:endParaRPr lang="en-ZA" dirty="0"/>
          </a:p>
        </p:txBody>
      </p:sp>
      <p:sp>
        <p:nvSpPr>
          <p:cNvPr id="13" name="Title 1"/>
          <p:cNvSpPr>
            <a:spLocks noGrp="1"/>
          </p:cNvSpPr>
          <p:nvPr>
            <p:ph type="title"/>
          </p:nvPr>
        </p:nvSpPr>
        <p:spPr>
          <a:xfrm>
            <a:off x="685800" y="332656"/>
            <a:ext cx="7772400" cy="457200"/>
          </a:xfrm>
        </p:spPr>
        <p:txBody>
          <a:bodyPr>
            <a:noAutofit/>
          </a:bodyPr>
          <a:lstStyle/>
          <a:p>
            <a:r>
              <a:rPr lang="en-US" altLang="en-US" sz="2800" b="1" dirty="0" smtClean="0"/>
              <a:t/>
            </a:r>
            <a:br>
              <a:rPr lang="en-US" altLang="en-US" sz="2800" b="1" dirty="0" smtClean="0"/>
            </a:br>
            <a:r>
              <a:rPr lang="en-US" altLang="en-US" sz="2800" b="1" dirty="0" smtClean="0"/>
              <a:t>PURPOSE</a:t>
            </a:r>
            <a:r>
              <a:rPr lang="en-US" altLang="en-US" sz="2800" dirty="0" smtClean="0"/>
              <a:t/>
            </a:r>
            <a:br>
              <a:rPr lang="en-US" altLang="en-US" sz="2800" dirty="0" smtClean="0"/>
            </a:br>
            <a:endParaRPr lang="en-ZA" altLang="en-US" sz="2800" dirty="0" smtClean="0"/>
          </a:p>
        </p:txBody>
      </p:sp>
      <p:sp>
        <p:nvSpPr>
          <p:cNvPr id="14" name="Content Placeholder 1"/>
          <p:cNvSpPr>
            <a:spLocks noGrp="1"/>
          </p:cNvSpPr>
          <p:nvPr>
            <p:ph idx="1"/>
          </p:nvPr>
        </p:nvSpPr>
        <p:spPr>
          <a:xfrm>
            <a:off x="539552" y="1196752"/>
            <a:ext cx="8262938" cy="1799456"/>
          </a:xfrm>
        </p:spPr>
        <p:txBody>
          <a:bodyPr>
            <a:noAutofit/>
          </a:bodyPr>
          <a:lstStyle/>
          <a:p>
            <a:pPr marL="0" indent="0" algn="just">
              <a:lnSpc>
                <a:spcPct val="150000"/>
              </a:lnSpc>
              <a:buFontTx/>
              <a:buNone/>
            </a:pPr>
            <a:r>
              <a:rPr lang="en-US" altLang="en-US" sz="2000" dirty="0" smtClean="0"/>
              <a:t>To provide latest status on the status of the Amendments to the Refugee Act and on the establishment of a Refugee Reception Centre in Mpumalanga, Lebombo.</a:t>
            </a:r>
          </a:p>
        </p:txBody>
      </p:sp>
    </p:spTree>
    <p:extLst>
      <p:ext uri="{BB962C8B-B14F-4D97-AF65-F5344CB8AC3E}">
        <p14:creationId xmlns:p14="http://schemas.microsoft.com/office/powerpoint/2010/main" xmlns="" val="204052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4763"/>
            <a:ext cx="7696200" cy="909637"/>
          </a:xfrm>
        </p:spPr>
        <p:txBody>
          <a:bodyPr>
            <a:noAutofit/>
          </a:bodyPr>
          <a:lstStyle/>
          <a:p>
            <a:r>
              <a:rPr lang="en-GB" altLang="en-US" sz="2800" b="1" dirty="0" smtClean="0"/>
              <a:t>THE REFUGEES AMENDMENT ACT, 2008 </a:t>
            </a:r>
            <a:br>
              <a:rPr lang="en-GB" altLang="en-US" sz="2800" b="1" dirty="0" smtClean="0"/>
            </a:br>
            <a:r>
              <a:rPr lang="en-GB" altLang="en-US" sz="2800" b="1" dirty="0" smtClean="0"/>
              <a:t>(BACKGROUND)</a:t>
            </a:r>
            <a:endParaRPr lang="en-US" altLang="en-US" sz="2800" b="1" dirty="0" smtClean="0"/>
          </a:p>
        </p:txBody>
      </p:sp>
      <p:sp>
        <p:nvSpPr>
          <p:cNvPr id="3075" name="Content Placeholder 2"/>
          <p:cNvSpPr>
            <a:spLocks noGrp="1"/>
          </p:cNvSpPr>
          <p:nvPr>
            <p:ph idx="1"/>
          </p:nvPr>
        </p:nvSpPr>
        <p:spPr>
          <a:xfrm>
            <a:off x="152400" y="914400"/>
            <a:ext cx="8915400" cy="4724400"/>
          </a:xfrm>
        </p:spPr>
        <p:txBody>
          <a:bodyPr/>
          <a:lstStyle/>
          <a:p>
            <a:pPr marL="304800" indent="-304800" algn="just">
              <a:defRPr/>
            </a:pPr>
            <a:r>
              <a:rPr lang="en-GB" sz="2000" dirty="0" smtClean="0"/>
              <a:t>The Refugees Amendment Act, 2008 (Act No. 33 of 2008) (the “2008 Amendment Act”) sought to </a:t>
            </a:r>
            <a:r>
              <a:rPr lang="en-ZA" sz="2000" dirty="0" smtClean="0"/>
              <a:t>dissolve the existing Standing Committee for Refugee Affairs(SCRA) and the Refugee Appeal Board(RAB) and replace them with the Refugee Appeals Authority which was initially to deal with both the functions of SCRA and RAB. However, Parliament (Portfolio Committee on Home Affairs) rejected the proposal and indicated that the functions should be separated though agreeing that SCRA must be dissolved, instead the Director-General be the one to review the manifestly unfounded, abusive and fraudulent applications.</a:t>
            </a:r>
          </a:p>
          <a:p>
            <a:pPr marL="0" indent="0" algn="just">
              <a:buNone/>
              <a:defRPr/>
            </a:pPr>
            <a:r>
              <a:rPr lang="en-ZA" sz="2000" dirty="0" smtClean="0"/>
              <a:t> </a:t>
            </a:r>
          </a:p>
          <a:p>
            <a:pPr marL="304800" indent="-304800" algn="just">
              <a:defRPr/>
            </a:pPr>
            <a:r>
              <a:rPr lang="en-ZA" sz="2000" dirty="0" smtClean="0"/>
              <a:t>In effecting the proposal by the Portfolio Committee, there was a technical error of reference to appeal and review in the powers of the Refugee Appeals Authority – see section 24B(1) - </a:t>
            </a:r>
            <a:r>
              <a:rPr lang="en-US" sz="2000" i="1" dirty="0" smtClean="0"/>
              <a:t>An applicant who is aggrieved by the decision of the Refugee Status Determination Officer (“RSDO”), either in terms of section 24(3)</a:t>
            </a:r>
            <a:r>
              <a:rPr lang="en-US" sz="2000" b="1" i="1" dirty="0" smtClean="0">
                <a:solidFill>
                  <a:srgbClr val="FF0000"/>
                </a:solidFill>
              </a:rPr>
              <a:t>[(b) or]</a:t>
            </a:r>
            <a:r>
              <a:rPr lang="en-US" sz="2000" i="1" dirty="0" smtClean="0"/>
              <a:t> (c), may now lodge an appeal to the Appeals Authority</a:t>
            </a:r>
            <a:r>
              <a:rPr lang="en-ZA" sz="2000" i="1" dirty="0" smtClean="0"/>
              <a:t>.</a:t>
            </a:r>
          </a:p>
          <a:p>
            <a:pPr>
              <a:lnSpc>
                <a:spcPct val="150000"/>
              </a:lnSpc>
              <a:defRPr/>
            </a:pPr>
            <a:endParaRPr lang="en-ZA" sz="2000" dirty="0" smtClean="0"/>
          </a:p>
          <a:p>
            <a:pPr algn="just">
              <a:lnSpc>
                <a:spcPct val="150000"/>
              </a:lnSpc>
              <a:defRPr/>
            </a:pPr>
            <a:endParaRPr lang="en-US" sz="2000" dirty="0" smtClean="0"/>
          </a:p>
        </p:txBody>
      </p:sp>
      <p:sp>
        <p:nvSpPr>
          <p:cNvPr id="8196"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C42BAD0-A22E-44C6-98A6-D9F378480394}" type="slidenum">
              <a:rPr lang="en-US" smtClean="0"/>
              <a:pPr eaLnBrk="1" hangingPunct="1">
                <a:defRPr/>
              </a:pPr>
              <a:t>4</a:t>
            </a:fld>
            <a:endParaRPr lang="en-US" smtClean="0"/>
          </a:p>
        </p:txBody>
      </p:sp>
    </p:spTree>
    <p:extLst>
      <p:ext uri="{BB962C8B-B14F-4D97-AF65-F5344CB8AC3E}">
        <p14:creationId xmlns:p14="http://schemas.microsoft.com/office/powerpoint/2010/main" xmlns="" val="1038726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4763"/>
            <a:ext cx="7772400" cy="1143000"/>
          </a:xfrm>
        </p:spPr>
        <p:txBody>
          <a:bodyPr>
            <a:normAutofit/>
          </a:bodyPr>
          <a:lstStyle/>
          <a:p>
            <a:r>
              <a:rPr lang="en-GB" altLang="en-US" sz="2800" b="1" dirty="0" smtClean="0"/>
              <a:t>THE REFUGEES AMENDMENT ACT, 2011</a:t>
            </a:r>
            <a:endParaRPr lang="en-US" altLang="en-US" sz="2800" b="1" dirty="0" smtClean="0"/>
          </a:p>
        </p:txBody>
      </p:sp>
      <p:sp>
        <p:nvSpPr>
          <p:cNvPr id="3075" name="Content Placeholder 2"/>
          <p:cNvSpPr>
            <a:spLocks noGrp="1"/>
          </p:cNvSpPr>
          <p:nvPr>
            <p:ph idx="1"/>
          </p:nvPr>
        </p:nvSpPr>
        <p:spPr>
          <a:xfrm>
            <a:off x="152400" y="914400"/>
            <a:ext cx="8915400" cy="4724400"/>
          </a:xfrm>
        </p:spPr>
        <p:txBody>
          <a:bodyPr/>
          <a:lstStyle/>
          <a:p>
            <a:pPr marL="304800" indent="-304800" algn="just">
              <a:defRPr/>
            </a:pPr>
            <a:r>
              <a:rPr lang="en-US" sz="2000" dirty="0" smtClean="0"/>
              <a:t>The </a:t>
            </a:r>
            <a:r>
              <a:rPr lang="en-US" sz="2000" dirty="0"/>
              <a:t>Refugees Amendment Act, 2011 (Act No. 12 of 2011) (the “2011 Amendment Act”) was enacted to </a:t>
            </a:r>
            <a:r>
              <a:rPr lang="en-ZA" sz="2000" dirty="0"/>
              <a:t>correct the technical error contained in the Refugees Amendment Act, 2008 (previous slide) granting the Refugee Appeals Authority the power to deal with both applications rejected as manifestly unfounded, abusive and fraudulent and unfounded as </a:t>
            </a:r>
            <a:r>
              <a:rPr lang="en-ZA" sz="2000" dirty="0" smtClean="0"/>
              <a:t>appeals instead of the reviews being dealt with by the Director General. </a:t>
            </a:r>
            <a:endParaRPr lang="en-US" sz="2000" dirty="0"/>
          </a:p>
          <a:p>
            <a:pPr marL="304800" indent="-304800" algn="just">
              <a:defRPr/>
            </a:pPr>
            <a:r>
              <a:rPr lang="en-US" sz="2000" dirty="0"/>
              <a:t>The need was further established that the current RAB was challenged on quorum and since the Amendment Act 2008 was </a:t>
            </a:r>
            <a:r>
              <a:rPr lang="en-US" sz="2000" dirty="0" smtClean="0"/>
              <a:t>not addressing </a:t>
            </a:r>
            <a:r>
              <a:rPr lang="en-US" sz="2000" dirty="0"/>
              <a:t>that, the 2011 Amendment introduced the concept of a single member determination of </a:t>
            </a:r>
            <a:r>
              <a:rPr lang="en-US" sz="2000" dirty="0" smtClean="0"/>
              <a:t>appeals</a:t>
            </a:r>
            <a:r>
              <a:rPr lang="en-US" sz="2000" dirty="0"/>
              <a:t>.</a:t>
            </a:r>
            <a:r>
              <a:rPr lang="en-US" sz="2000" dirty="0" smtClean="0"/>
              <a:t> </a:t>
            </a:r>
            <a:endParaRPr lang="en-US" sz="2000" dirty="0"/>
          </a:p>
          <a:p>
            <a:pPr marL="304800" indent="-304800" algn="just">
              <a:defRPr/>
            </a:pPr>
            <a:r>
              <a:rPr lang="en-US" sz="2000" dirty="0"/>
              <a:t>The concept of the Status Determination Committee was also introduced to replace the Refugee Status Determination Officer. The rationale for the replacement was that the </a:t>
            </a:r>
            <a:r>
              <a:rPr lang="en-US" sz="2000" dirty="0" smtClean="0"/>
              <a:t>caliber </a:t>
            </a:r>
            <a:r>
              <a:rPr lang="en-US" sz="2000" dirty="0"/>
              <a:t>of persons responsible for granting refugee status should be at an appropriate level, including quality assurance imperatives.   </a:t>
            </a:r>
          </a:p>
          <a:p>
            <a:pPr algn="just">
              <a:lnSpc>
                <a:spcPct val="150000"/>
              </a:lnSpc>
              <a:defRPr/>
            </a:pPr>
            <a:endParaRPr lang="en-US" sz="2000" dirty="0" smtClean="0"/>
          </a:p>
        </p:txBody>
      </p:sp>
      <p:sp>
        <p:nvSpPr>
          <p:cNvPr id="8196"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A8D763C-947E-4432-88E4-2790F1BCEBD1}" type="slidenum">
              <a:rPr lang="en-US" smtClean="0"/>
              <a:pPr eaLnBrk="1" hangingPunct="1">
                <a:defRPr/>
              </a:pPr>
              <a:t>5</a:t>
            </a:fld>
            <a:endParaRPr lang="en-US" smtClean="0"/>
          </a:p>
        </p:txBody>
      </p:sp>
    </p:spTree>
    <p:extLst>
      <p:ext uri="{BB962C8B-B14F-4D97-AF65-F5344CB8AC3E}">
        <p14:creationId xmlns:p14="http://schemas.microsoft.com/office/powerpoint/2010/main" xmlns="" val="301994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4763"/>
            <a:ext cx="7772400" cy="1143000"/>
          </a:xfrm>
        </p:spPr>
        <p:txBody>
          <a:bodyPr>
            <a:normAutofit/>
          </a:bodyPr>
          <a:lstStyle/>
          <a:p>
            <a:r>
              <a:rPr lang="en-GB" altLang="en-US" sz="2800" b="1" dirty="0" smtClean="0"/>
              <a:t>THE REFUGEES AMENDMENT ACT, 2011 CONT.</a:t>
            </a:r>
            <a:endParaRPr lang="en-US" altLang="en-US" sz="2800" b="1" dirty="0" smtClean="0"/>
          </a:p>
        </p:txBody>
      </p:sp>
      <p:sp>
        <p:nvSpPr>
          <p:cNvPr id="3075" name="Content Placeholder 2"/>
          <p:cNvSpPr>
            <a:spLocks noGrp="1"/>
          </p:cNvSpPr>
          <p:nvPr>
            <p:ph idx="1"/>
          </p:nvPr>
        </p:nvSpPr>
        <p:spPr>
          <a:xfrm>
            <a:off x="152400" y="990600"/>
            <a:ext cx="8915400" cy="4648200"/>
          </a:xfrm>
        </p:spPr>
        <p:txBody>
          <a:bodyPr/>
          <a:lstStyle/>
          <a:p>
            <a:pPr marL="304800" indent="-304800" algn="just">
              <a:defRPr/>
            </a:pPr>
            <a:r>
              <a:rPr lang="en-US" sz="1950" dirty="0"/>
              <a:t>In effecting the proposal, the model of the Status Determination Committee was elevated beyond the initial thinking by introducing sub-committees</a:t>
            </a:r>
            <a:r>
              <a:rPr lang="en-US" sz="1950" dirty="0" smtClean="0"/>
              <a:t>.</a:t>
            </a:r>
          </a:p>
          <a:p>
            <a:pPr marL="0" indent="0" algn="just">
              <a:buNone/>
              <a:defRPr/>
            </a:pPr>
            <a:endParaRPr lang="en-US" sz="1950" dirty="0"/>
          </a:p>
          <a:p>
            <a:pPr marL="304800" indent="-304800" algn="just">
              <a:defRPr/>
            </a:pPr>
            <a:r>
              <a:rPr lang="en-US" sz="1950" dirty="0"/>
              <a:t> The final model has an impact on several issues, including-</a:t>
            </a:r>
          </a:p>
          <a:p>
            <a:pPr marL="661987" lvl="2" indent="-304800" algn="just">
              <a:defRPr/>
            </a:pPr>
            <a:r>
              <a:rPr lang="en-US" sz="1950" dirty="0"/>
              <a:t>Efficiency of the committees vis-à-vis a single person status determination.</a:t>
            </a:r>
          </a:p>
          <a:p>
            <a:pPr marL="661987" lvl="2" indent="-304800" algn="just">
              <a:defRPr/>
            </a:pPr>
            <a:r>
              <a:rPr lang="en-US" sz="1950" dirty="0"/>
              <a:t>Funding (required more funds than anticipated</a:t>
            </a:r>
            <a:r>
              <a:rPr lang="en-US" sz="1950" dirty="0" smtClean="0"/>
              <a:t>).</a:t>
            </a:r>
          </a:p>
          <a:p>
            <a:pPr marL="357187" lvl="2" indent="0" algn="just">
              <a:buNone/>
              <a:defRPr/>
            </a:pPr>
            <a:endParaRPr lang="en-US" sz="1950" dirty="0"/>
          </a:p>
          <a:p>
            <a:pPr marL="304800" indent="-304800" algn="just">
              <a:defRPr/>
            </a:pPr>
            <a:r>
              <a:rPr lang="en-US" sz="1950" dirty="0"/>
              <a:t>Following internal discussions, including discussions with National Treasury, on how to implement the SDC model (in the process of drafting the Regulations) it was realised that there is a need to revert to a single RSDO model.</a:t>
            </a:r>
          </a:p>
          <a:p>
            <a:pPr algn="just">
              <a:lnSpc>
                <a:spcPct val="150000"/>
              </a:lnSpc>
              <a:defRPr/>
            </a:pPr>
            <a:endParaRPr lang="en-US" sz="2000" dirty="0" smtClean="0"/>
          </a:p>
        </p:txBody>
      </p:sp>
      <p:sp>
        <p:nvSpPr>
          <p:cNvPr id="8196"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929A93D-179D-4304-A121-6852717C2C02}" type="slidenum">
              <a:rPr lang="en-US" smtClean="0"/>
              <a:pPr eaLnBrk="1" hangingPunct="1">
                <a:defRPr/>
              </a:pPr>
              <a:t>6</a:t>
            </a:fld>
            <a:endParaRPr lang="en-US" smtClean="0"/>
          </a:p>
        </p:txBody>
      </p:sp>
    </p:spTree>
    <p:extLst>
      <p:ext uri="{BB962C8B-B14F-4D97-AF65-F5344CB8AC3E}">
        <p14:creationId xmlns:p14="http://schemas.microsoft.com/office/powerpoint/2010/main" xmlns="" val="2952935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4763"/>
            <a:ext cx="7772400" cy="1143000"/>
          </a:xfrm>
        </p:spPr>
        <p:txBody>
          <a:bodyPr>
            <a:normAutofit/>
          </a:bodyPr>
          <a:lstStyle/>
          <a:p>
            <a:r>
              <a:rPr lang="en-GB" altLang="en-US" sz="2800" b="1" dirty="0" smtClean="0"/>
              <a:t>THE REFUGEES AMENDMENT BILL, 2015</a:t>
            </a:r>
            <a:endParaRPr lang="en-US" altLang="en-US" sz="2800" b="1" dirty="0" smtClean="0"/>
          </a:p>
        </p:txBody>
      </p:sp>
      <p:sp>
        <p:nvSpPr>
          <p:cNvPr id="8195" name="Content Placeholder 2"/>
          <p:cNvSpPr>
            <a:spLocks noGrp="1"/>
          </p:cNvSpPr>
          <p:nvPr>
            <p:ph idx="1"/>
          </p:nvPr>
        </p:nvSpPr>
        <p:spPr>
          <a:xfrm>
            <a:off x="152400" y="990600"/>
            <a:ext cx="8915400" cy="4648200"/>
          </a:xfrm>
        </p:spPr>
        <p:txBody>
          <a:bodyPr/>
          <a:lstStyle/>
          <a:p>
            <a:pPr algn="just">
              <a:lnSpc>
                <a:spcPct val="110000"/>
              </a:lnSpc>
            </a:pPr>
            <a:r>
              <a:rPr lang="en-US" altLang="en-US" sz="2000" dirty="0" smtClean="0"/>
              <a:t>The 2015 Bill will enable the Department to implement the 2008 and 2011 Amendment Acts excluding the SDC’S and reinstate the RSDO’S. </a:t>
            </a:r>
          </a:p>
          <a:p>
            <a:pPr algn="just">
              <a:lnSpc>
                <a:spcPct val="110000"/>
              </a:lnSpc>
            </a:pPr>
            <a:endParaRPr lang="en-US" altLang="en-US" sz="2000" dirty="0" smtClean="0"/>
          </a:p>
          <a:p>
            <a:pPr algn="just">
              <a:lnSpc>
                <a:spcPct val="110000"/>
              </a:lnSpc>
            </a:pPr>
            <a:r>
              <a:rPr lang="en-US" altLang="en-US" sz="2000" dirty="0" smtClean="0"/>
              <a:t>A draft Refugees Amendment Bill, 2015 has been prepared and is being taken through legislative processes before actual introduction into Parliament.  </a:t>
            </a:r>
          </a:p>
          <a:p>
            <a:pPr algn="just">
              <a:lnSpc>
                <a:spcPct val="110000"/>
              </a:lnSpc>
            </a:pPr>
            <a:endParaRPr lang="en-US" altLang="en-US" sz="2000" dirty="0" smtClean="0"/>
          </a:p>
          <a:p>
            <a:pPr algn="just">
              <a:lnSpc>
                <a:spcPct val="110000"/>
              </a:lnSpc>
            </a:pPr>
            <a:r>
              <a:rPr lang="en-US" altLang="en-US" sz="2000" dirty="0" smtClean="0"/>
              <a:t>The Bill will also effect the Constitutional Court’s decision in the Mail and Guardian case regarding the accessibility of the Refugee Appeal Board hearing. </a:t>
            </a:r>
          </a:p>
          <a:p>
            <a:pPr algn="just">
              <a:lnSpc>
                <a:spcPct val="110000"/>
              </a:lnSpc>
            </a:pPr>
            <a:endParaRPr lang="en-US" altLang="en-US" sz="2000" dirty="0" smtClean="0"/>
          </a:p>
          <a:p>
            <a:pPr algn="just">
              <a:lnSpc>
                <a:spcPct val="110000"/>
              </a:lnSpc>
            </a:pPr>
            <a:r>
              <a:rPr lang="en-US" altLang="en-US" sz="2000" dirty="0" smtClean="0"/>
              <a:t>The Draft Bill will be introduced into Parliament during 2015. as indicated in the legislative </a:t>
            </a:r>
            <a:r>
              <a:rPr lang="en-US" altLang="en-US" sz="2000" dirty="0" err="1" smtClean="0"/>
              <a:t>programme</a:t>
            </a:r>
            <a:r>
              <a:rPr lang="en-US" altLang="en-US" sz="2000" dirty="0" smtClean="0"/>
              <a:t> of the Department for 2015.</a:t>
            </a:r>
          </a:p>
        </p:txBody>
      </p:sp>
      <p:sp>
        <p:nvSpPr>
          <p:cNvPr id="8196"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CFA56A9-552A-49C7-A13F-2468EE779C7C}" type="slidenum">
              <a:rPr lang="en-US" smtClean="0"/>
              <a:pPr eaLnBrk="1" hangingPunct="1">
                <a:defRPr/>
              </a:pPr>
              <a:t>7</a:t>
            </a:fld>
            <a:endParaRPr lang="en-US" smtClean="0"/>
          </a:p>
        </p:txBody>
      </p:sp>
    </p:spTree>
    <p:extLst>
      <p:ext uri="{BB962C8B-B14F-4D97-AF65-F5344CB8AC3E}">
        <p14:creationId xmlns:p14="http://schemas.microsoft.com/office/powerpoint/2010/main" xmlns="" val="3290060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80528" y="0"/>
            <a:ext cx="9324528" cy="6014777"/>
          </a:xfrm>
        </p:spPr>
        <p:txBody>
          <a:bodyPr>
            <a:normAutofit/>
          </a:bodyPr>
          <a:lstStyle/>
          <a:p>
            <a:pPr marL="0" indent="0" algn="just">
              <a:buNone/>
            </a:pPr>
            <a:endParaRPr lang="en-ZA" sz="2400" dirty="0" smtClean="0"/>
          </a:p>
          <a:p>
            <a:pPr lvl="1" algn="just">
              <a:buBlip>
                <a:blip r:embed="rId3"/>
              </a:buBlip>
            </a:pPr>
            <a:endParaRPr lang="en-ZA" sz="1600" dirty="0" smtClean="0"/>
          </a:p>
          <a:p>
            <a:pPr algn="just">
              <a:buBlip>
                <a:blip r:embed="rId3"/>
              </a:buBlip>
            </a:pPr>
            <a:endParaRPr lang="en-ZA" sz="2000" dirty="0" smtClean="0"/>
          </a:p>
          <a:p>
            <a:pPr marL="0" indent="0" algn="just">
              <a:buNone/>
            </a:pPr>
            <a:endParaRPr lang="en-ZA" dirty="0" smtClean="0"/>
          </a:p>
        </p:txBody>
      </p:sp>
      <p:grpSp>
        <p:nvGrpSpPr>
          <p:cNvPr id="3" name="Group 2"/>
          <p:cNvGrpSpPr/>
          <p:nvPr/>
        </p:nvGrpSpPr>
        <p:grpSpPr>
          <a:xfrm>
            <a:off x="0" y="5834338"/>
            <a:ext cx="9144000" cy="965076"/>
            <a:chOff x="0" y="5828721"/>
            <a:chExt cx="9144000" cy="1017421"/>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066"/>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fld id="{420A8DE9-8BD6-4CF9-A997-A682CE740411}" type="slidenum">
              <a:rPr lang="en-ZA" smtClean="0"/>
              <a:pPr/>
              <a:t>8</a:t>
            </a:fld>
            <a:endParaRPr lang="en-ZA" dirty="0"/>
          </a:p>
        </p:txBody>
      </p:sp>
      <p:sp>
        <p:nvSpPr>
          <p:cNvPr id="11" name="Title 1"/>
          <p:cNvSpPr>
            <a:spLocks noGrp="1"/>
          </p:cNvSpPr>
          <p:nvPr>
            <p:ph type="title"/>
          </p:nvPr>
        </p:nvSpPr>
        <p:spPr>
          <a:xfrm>
            <a:off x="381000" y="260648"/>
            <a:ext cx="8647112" cy="665163"/>
          </a:xfrm>
        </p:spPr>
        <p:txBody>
          <a:bodyPr>
            <a:noAutofit/>
          </a:bodyPr>
          <a:lstStyle/>
          <a:p>
            <a:r>
              <a:rPr lang="en-US" altLang="en-US" sz="2800" b="1" dirty="0"/>
              <a:t>ESTABLISHMENT OF  A REFUGEE RECEPTION CENTRE  IN LEBOMBO</a:t>
            </a:r>
            <a:r>
              <a:rPr lang="en-US" altLang="en-US" sz="2800" b="1" dirty="0" smtClean="0"/>
              <a:t>					</a:t>
            </a:r>
            <a:endParaRPr lang="en-ZA" altLang="en-US" sz="2800" b="1" dirty="0" smtClean="0"/>
          </a:p>
        </p:txBody>
      </p:sp>
      <p:sp>
        <p:nvSpPr>
          <p:cNvPr id="12" name="Content Placeholder 2"/>
          <p:cNvSpPr txBox="1">
            <a:spLocks/>
          </p:cNvSpPr>
          <p:nvPr/>
        </p:nvSpPr>
        <p:spPr>
          <a:xfrm>
            <a:off x="398259" y="1362288"/>
            <a:ext cx="8278813" cy="4954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pPr>
            <a:endParaRPr lang="en-US" altLang="en-US" sz="2000" i="1" dirty="0" smtClean="0"/>
          </a:p>
        </p:txBody>
      </p:sp>
      <p:sp>
        <p:nvSpPr>
          <p:cNvPr id="2" name="Rectangle 1"/>
          <p:cNvSpPr/>
          <p:nvPr/>
        </p:nvSpPr>
        <p:spPr>
          <a:xfrm>
            <a:off x="467544" y="1124744"/>
            <a:ext cx="8208912"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en-GB" altLang="en-US" sz="2000" dirty="0"/>
              <a:t>In February 2012 the Department of Public Works (DPW) was approached for assistance in acquiring a site for a Refugee Reception Centre</a:t>
            </a:r>
            <a:r>
              <a:rPr lang="en-GB" altLang="en-US" sz="2000" dirty="0" smtClean="0"/>
              <a:t>.</a:t>
            </a:r>
            <a:endParaRPr lang="en-GB" altLang="en-US" sz="2000" dirty="0"/>
          </a:p>
          <a:p>
            <a:pPr marL="342900" indent="-342900">
              <a:lnSpc>
                <a:spcPct val="150000"/>
              </a:lnSpc>
              <a:buFont typeface="Arial" panose="020B0604020202020204" pitchFamily="34" charset="0"/>
              <a:buChar char="•"/>
            </a:pPr>
            <a:r>
              <a:rPr lang="en-GB" altLang="en-US" sz="2000" dirty="0"/>
              <a:t>During February 2012 a site viewing meeting was held at the </a:t>
            </a:r>
            <a:r>
              <a:rPr lang="en-GB" altLang="en-US" sz="2000" dirty="0" err="1"/>
              <a:t>Lebombo</a:t>
            </a:r>
            <a:r>
              <a:rPr lang="en-GB" altLang="en-US" sz="2000" dirty="0"/>
              <a:t> port , between DPW and DHA. Three sites were viewed in and around the </a:t>
            </a:r>
            <a:r>
              <a:rPr lang="en-GB" altLang="en-US" sz="2000" dirty="0" err="1"/>
              <a:t>Lebombo</a:t>
            </a:r>
            <a:r>
              <a:rPr lang="en-GB" altLang="en-US" sz="2000" dirty="0"/>
              <a:t> area, namely (</a:t>
            </a:r>
            <a:r>
              <a:rPr lang="en-GB" altLang="en-US" sz="2000" dirty="0" err="1"/>
              <a:t>i</a:t>
            </a:r>
            <a:r>
              <a:rPr lang="en-GB" altLang="en-US" sz="2000" dirty="0"/>
              <a:t>) a military base (about 20km from the port), (ii) vacant land adjacent to the port and (iii) vacant site 7 kilometres from the port. Of the 3 (three) sites DPW advised that the vacant portion of land 7 kilometres from </a:t>
            </a:r>
            <a:r>
              <a:rPr lang="en-US" altLang="en-US" sz="2000" dirty="0"/>
              <a:t>the port was most suitable for the establishment of the </a:t>
            </a:r>
            <a:r>
              <a:rPr lang="en-US" altLang="en-US" sz="2000" dirty="0" err="1"/>
              <a:t>centre</a:t>
            </a:r>
            <a:r>
              <a:rPr lang="en-US" altLang="en-US" sz="2000" dirty="0"/>
              <a:t>. The site was also later discarded (November 2012) due to the legal process around land ownership.</a:t>
            </a:r>
          </a:p>
        </p:txBody>
      </p:sp>
    </p:spTree>
    <p:extLst>
      <p:ext uri="{BB962C8B-B14F-4D97-AF65-F5344CB8AC3E}">
        <p14:creationId xmlns:p14="http://schemas.microsoft.com/office/powerpoint/2010/main" xmlns="" val="2278487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5834338"/>
            <a:ext cx="9144000" cy="965076"/>
            <a:chOff x="0" y="5828721"/>
            <a:chExt cx="9144000" cy="101742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066"/>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fld id="{420A8DE9-8BD6-4CF9-A997-A682CE740411}" type="slidenum">
              <a:rPr lang="en-ZA" smtClean="0"/>
              <a:pPr/>
              <a:t>9</a:t>
            </a:fld>
            <a:endParaRPr lang="en-ZA" dirty="0"/>
          </a:p>
        </p:txBody>
      </p:sp>
      <p:sp>
        <p:nvSpPr>
          <p:cNvPr id="11" name="Title 1"/>
          <p:cNvSpPr>
            <a:spLocks noGrp="1"/>
          </p:cNvSpPr>
          <p:nvPr>
            <p:ph type="title"/>
          </p:nvPr>
        </p:nvSpPr>
        <p:spPr>
          <a:xfrm>
            <a:off x="251520" y="7938"/>
            <a:ext cx="8496944" cy="1143000"/>
          </a:xfrm>
        </p:spPr>
        <p:txBody>
          <a:bodyPr>
            <a:normAutofit/>
          </a:bodyPr>
          <a:lstStyle/>
          <a:p>
            <a:r>
              <a:rPr lang="en-US" altLang="en-US" sz="2800" b="1" dirty="0" smtClean="0"/>
              <a:t>ESTABLISHMENT OF  A REFUGEE RECEPTION CENTRE  IN LEBOMBO</a:t>
            </a:r>
          </a:p>
        </p:txBody>
      </p:sp>
      <p:sp>
        <p:nvSpPr>
          <p:cNvPr id="12" name="Content Placeholder 2"/>
          <p:cNvSpPr>
            <a:spLocks noGrp="1"/>
          </p:cNvSpPr>
          <p:nvPr>
            <p:ph idx="1"/>
          </p:nvPr>
        </p:nvSpPr>
        <p:spPr>
          <a:xfrm>
            <a:off x="467544" y="990600"/>
            <a:ext cx="8136904" cy="4648200"/>
          </a:xfrm>
        </p:spPr>
        <p:txBody>
          <a:bodyPr>
            <a:normAutofit fontScale="92500"/>
          </a:bodyPr>
          <a:lstStyle/>
          <a:p>
            <a:pPr marL="0" indent="0" algn="just">
              <a:lnSpc>
                <a:spcPct val="150000"/>
              </a:lnSpc>
              <a:spcBef>
                <a:spcPct val="0"/>
              </a:spcBef>
              <a:buFontTx/>
              <a:buNone/>
            </a:pPr>
            <a:endParaRPr lang="en-US" altLang="en-US" sz="2000" dirty="0" smtClean="0"/>
          </a:p>
          <a:p>
            <a:pPr>
              <a:lnSpc>
                <a:spcPct val="150000"/>
              </a:lnSpc>
              <a:defRPr/>
            </a:pPr>
            <a:r>
              <a:rPr lang="en-GB" sz="2000" dirty="0"/>
              <a:t>Following the failure to secure one of the three previously identified sites, DPW continued looking for the site in 2013. </a:t>
            </a:r>
          </a:p>
          <a:p>
            <a:pPr>
              <a:lnSpc>
                <a:spcPct val="150000"/>
              </a:lnSpc>
              <a:defRPr/>
            </a:pPr>
            <a:r>
              <a:rPr lang="en-GB" sz="2000" dirty="0"/>
              <a:t>DPW presented a report in July 2013 indicating that 4 (four) sites had been identified in the area and only 2 (two) met criteria and were suitable for the establishment of a Refugee Reception Centre (Sites B2 and B3). The sites are located 6 (six) kilometres from the </a:t>
            </a:r>
            <a:r>
              <a:rPr lang="en-GB" sz="2000" dirty="0" err="1"/>
              <a:t>Lebombo</a:t>
            </a:r>
            <a:r>
              <a:rPr lang="en-GB" sz="2000" dirty="0"/>
              <a:t> port of entry)</a:t>
            </a:r>
          </a:p>
          <a:p>
            <a:pPr>
              <a:lnSpc>
                <a:spcPct val="150000"/>
              </a:lnSpc>
              <a:defRPr/>
            </a:pPr>
            <a:r>
              <a:rPr lang="en-GB" sz="2000" dirty="0"/>
              <a:t>A DHA/DPW site inspection was undertaken on the 12 June 2014 and DHA confirmed that the selected sites B2 and B3 were suitable for the centre.</a:t>
            </a:r>
          </a:p>
        </p:txBody>
      </p:sp>
    </p:spTree>
    <p:extLst>
      <p:ext uri="{BB962C8B-B14F-4D97-AF65-F5344CB8AC3E}">
        <p14:creationId xmlns:p14="http://schemas.microsoft.com/office/powerpoint/2010/main" xmlns="" val="2814213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24173</TotalTime>
  <Words>1081</Words>
  <Application>Microsoft Office PowerPoint</Application>
  <PresentationFormat>On-screen Show (4:3)</PresentationFormat>
  <Paragraphs>91</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   PRESENTATION OUTLINE       </vt:lpstr>
      <vt:lpstr> PURPOSE </vt:lpstr>
      <vt:lpstr>THE REFUGEES AMENDMENT ACT, 2008  (BACKGROUND)</vt:lpstr>
      <vt:lpstr>THE REFUGEES AMENDMENT ACT, 2011</vt:lpstr>
      <vt:lpstr>THE REFUGEES AMENDMENT ACT, 2011 CONT.</vt:lpstr>
      <vt:lpstr>THE REFUGEES AMENDMENT BILL, 2015</vt:lpstr>
      <vt:lpstr>ESTABLISHMENT OF  A REFUGEE RECEPTION CENTRE  IN LEBOMBO     </vt:lpstr>
      <vt:lpstr>ESTABLISHMENT OF  A REFUGEE RECEPTION CENTRE  IN LEBOMBO</vt:lpstr>
      <vt:lpstr>ESTABLISHMENT OF  A REFUGEE RECEPTION CENTRE  IN LEBOMBO</vt:lpstr>
      <vt:lpstr>ESTABLISHMENT OF  A REFUGEE RECEPTION CENTRE  IN LEBOMBO</vt:lpstr>
      <vt:lpstr>Slide 12</vt:lpstr>
      <vt:lpstr>ESTABLISHEMENT OF  A REFUGEE RECEPTION CENTRE  IN LEBOMBO</vt:lpstr>
      <vt:lpstr>Slide 14</vt:lpstr>
      <vt:lpstr>Slide 15</vt:lpstr>
      <vt:lpstr>Slide 16</vt:lpstr>
      <vt:lpstr>Slide 17</vt:lpstr>
    </vt:vector>
  </TitlesOfParts>
  <Company>Proline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PhaphediM</dc:creator>
  <cp:lastModifiedBy>User</cp:lastModifiedBy>
  <cp:revision>943</cp:revision>
  <cp:lastPrinted>2015-02-26T07:42:27Z</cp:lastPrinted>
  <dcterms:created xsi:type="dcterms:W3CDTF">2012-11-12T19:17:20Z</dcterms:created>
  <dcterms:modified xsi:type="dcterms:W3CDTF">2015-03-04T09:10:00Z</dcterms:modified>
</cp:coreProperties>
</file>