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56" r:id="rId3"/>
    <p:sldId id="437" r:id="rId4"/>
    <p:sldId id="455" r:id="rId5"/>
    <p:sldId id="447" r:id="rId6"/>
    <p:sldId id="444" r:id="rId7"/>
    <p:sldId id="445" r:id="rId8"/>
    <p:sldId id="442" r:id="rId9"/>
    <p:sldId id="443" r:id="rId10"/>
    <p:sldId id="452" r:id="rId11"/>
    <p:sldId id="449" r:id="rId12"/>
    <p:sldId id="433" r:id="rId13"/>
    <p:sldId id="462" r:id="rId14"/>
    <p:sldId id="453" r:id="rId15"/>
    <p:sldId id="468" r:id="rId16"/>
    <p:sldId id="469" r:id="rId17"/>
    <p:sldId id="463" r:id="rId18"/>
    <p:sldId id="464" r:id="rId19"/>
    <p:sldId id="465" r:id="rId20"/>
    <p:sldId id="466" r:id="rId21"/>
    <p:sldId id="456" r:id="rId22"/>
    <p:sldId id="458" r:id="rId23"/>
    <p:sldId id="457" r:id="rId24"/>
    <p:sldId id="460" r:id="rId25"/>
    <p:sldId id="268" r:id="rId26"/>
  </p:sldIdLst>
  <p:sldSz cx="12188825" cy="864076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  <p15:guide id="9" orient="horz" pos="27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DC9A"/>
    <a:srgbClr val="F80202"/>
    <a:srgbClr val="DEA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 showGuides="1">
      <p:cViewPr>
        <p:scale>
          <a:sx n="58" d="100"/>
          <a:sy n="58" d="100"/>
        </p:scale>
        <p:origin x="-288" y="-58"/>
      </p:cViewPr>
      <p:guideLst>
        <p:guide orient="horz" pos="2160"/>
        <p:guide orient="horz" pos="2722"/>
        <p:guide pos="3839"/>
      </p:guideLst>
    </p:cSldViewPr>
  </p:slideViewPr>
  <p:outlineViewPr>
    <p:cViewPr>
      <p:scale>
        <a:sx n="33" d="100"/>
        <a:sy n="33" d="100"/>
      </p:scale>
      <p:origin x="54" y="603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3/3/2015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3/3/2015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6163" y="696913"/>
            <a:ext cx="49180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>
              <a:latin typeface="Arial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2158AF5-CBFC-4146-95AC-FA7D4EB6BD21}" type="slidenum">
              <a:rPr lang="en-US" altLang="en-US" sz="1200" smtClean="0">
                <a:latin typeface="Arial" pitchFamily="34" charset="0"/>
              </a:rPr>
              <a:pPr/>
              <a:t>13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>
              <a:latin typeface="Arial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2158AF5-CBFC-4146-95AC-FA7D4EB6BD21}" type="slidenum">
              <a:rPr lang="en-US" altLang="en-US" sz="1200" smtClean="0">
                <a:latin typeface="Arial" pitchFamily="34" charset="0"/>
              </a:rPr>
              <a:pPr/>
              <a:t>14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>
              <a:latin typeface="Arial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2158AF5-CBFC-4146-95AC-FA7D4EB6BD21}" type="slidenum">
              <a:rPr lang="en-US" altLang="en-US" sz="1200" smtClean="0">
                <a:latin typeface="Arial" pitchFamily="34" charset="0"/>
              </a:rPr>
              <a:pPr/>
              <a:t>15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672060"/>
            <a:ext cx="5029200" cy="316828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5" y="4288380"/>
            <a:ext cx="5029201" cy="1760155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BRIEFING ON PMTE AND LEASE PORTFOLIO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BRIEFING ON PMTE AND LEASE PORTFOLIO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5" y="672060"/>
            <a:ext cx="2362201" cy="69126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6" y="672060"/>
            <a:ext cx="7467599" cy="69126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BRIEFING ON PMTE AND LEASE PORTFOLIO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1"/>
            <a:ext cx="12188825" cy="1835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1" y="3606001"/>
            <a:ext cx="5380032" cy="5034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402221"/>
            <a:ext cx="11262506" cy="134411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034365"/>
            <a:ext cx="10225136" cy="5643602"/>
          </a:xfrm>
        </p:spPr>
        <p:txBody>
          <a:bodyPr>
            <a:normAutofit/>
          </a:bodyPr>
          <a:lstStyle>
            <a:lvl1pPr>
              <a:defRPr sz="3200"/>
            </a:lvl1pPr>
            <a:lvl2pPr marL="722313" indent="-357188">
              <a:lnSpc>
                <a:spcPct val="100000"/>
              </a:lnSpc>
              <a:buFont typeface="Courier New" pitchFamily="49" charset="0"/>
              <a:buChar char="o"/>
              <a:defRPr sz="3200"/>
            </a:lvl2pPr>
            <a:lvl3pPr marL="1069975" indent="-357188">
              <a:lnSpc>
                <a:spcPct val="100000"/>
              </a:lnSpc>
              <a:defRPr sz="3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2124" y="7849981"/>
            <a:ext cx="5795963" cy="344029"/>
          </a:xfrm>
        </p:spPr>
        <p:txBody>
          <a:bodyPr/>
          <a:lstStyle>
            <a:lvl1pPr algn="ctr">
              <a:defRPr sz="1600"/>
            </a:lvl1pPr>
          </a:lstStyle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BRIEFING ON PMTE AND LEASE PORTFOLIO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9666312" y="7677967"/>
            <a:ext cx="1219201" cy="34402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AE4A8-A6E5-453E-B946-FB774B73F48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3677439"/>
            <a:ext cx="593685" cy="2105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61114" y="7776765"/>
            <a:ext cx="1564157" cy="5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672061"/>
            <a:ext cx="8686800" cy="2880254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936349"/>
            <a:ext cx="8686800" cy="1728153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BRIEFING ON PMTE AND LEASE PORTFOLIO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2304204"/>
            <a:ext cx="4251960" cy="5280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2304204"/>
            <a:ext cx="4251960" cy="5280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BRIEFING ON PMTE AND LEASE PORTFOLIO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2304203"/>
            <a:ext cx="4251960" cy="86407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3264289"/>
            <a:ext cx="4251960" cy="432038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2304203"/>
            <a:ext cx="4251960" cy="86407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3264289"/>
            <a:ext cx="4251960" cy="432038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BRIEFING ON PMTE AND LEASE PORTFOLIO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BRIEFING ON PMTE AND LEASE PORTFOLIO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BRIEFING ON PMTE AND LEASE PORTFOLIO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672059"/>
            <a:ext cx="4114800" cy="192017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672060"/>
            <a:ext cx="5867400" cy="691261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784247"/>
            <a:ext cx="4114800" cy="48004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BRIEFING ON PMTE AND LEASE PORTFOLIO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672059"/>
            <a:ext cx="4114800" cy="192017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5" y="672060"/>
            <a:ext cx="5780173" cy="7296644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784247"/>
            <a:ext cx="4114800" cy="48004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5" y="672060"/>
            <a:ext cx="8686801" cy="13441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5" y="2304204"/>
            <a:ext cx="8686801" cy="5280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7755354"/>
            <a:ext cx="1371600" cy="344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6" y="7755354"/>
            <a:ext cx="5653087" cy="344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ZA" smtClean="0"/>
              <a:t>BRIEFING ON PMTE AND LEASE PORTFOLIO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5" y="7755354"/>
            <a:ext cx="1219201" cy="344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" y="6677835"/>
            <a:ext cx="12188825" cy="2016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885" y="1795042"/>
            <a:ext cx="8568952" cy="302939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ZA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BRIEFING ON PROPERTY MANAGEMENT TRADING ENTITY (PMTE) AND LEASE PORTFOLIO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79504" y="7344717"/>
            <a:ext cx="5029201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prj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38" y="4963323"/>
            <a:ext cx="2534097" cy="1714512"/>
          </a:xfrm>
          <a:prstGeom prst="rect">
            <a:avLst/>
          </a:prstGeom>
        </p:spPr>
      </p:pic>
      <p:pic>
        <p:nvPicPr>
          <p:cNvPr id="19" name="Picture 18" descr="prj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208" y="4963323"/>
            <a:ext cx="2534097" cy="1714512"/>
          </a:xfrm>
          <a:prstGeom prst="rect">
            <a:avLst/>
          </a:prstGeom>
        </p:spPr>
      </p:pic>
      <p:pic>
        <p:nvPicPr>
          <p:cNvPr id="20" name="Picture 19" descr="prj2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4963323"/>
            <a:ext cx="2534097" cy="1714512"/>
          </a:xfrm>
          <a:prstGeom prst="rect">
            <a:avLst/>
          </a:prstGeom>
        </p:spPr>
      </p:pic>
      <p:pic>
        <p:nvPicPr>
          <p:cNvPr id="21" name="Picture 20" descr="prj1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9638" y="4963322"/>
            <a:ext cx="1143009" cy="1714513"/>
          </a:xfrm>
          <a:prstGeom prst="rect">
            <a:avLst/>
          </a:prstGeom>
        </p:spPr>
      </p:pic>
      <p:pic>
        <p:nvPicPr>
          <p:cNvPr id="22" name="Picture 21" descr="prj1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51868" y="4963323"/>
            <a:ext cx="1190633" cy="1714512"/>
          </a:xfrm>
          <a:prstGeom prst="rect">
            <a:avLst/>
          </a:prstGeom>
        </p:spPr>
      </p:pic>
      <p:pic>
        <p:nvPicPr>
          <p:cNvPr id="23" name="Picture 22" descr="prj19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057" y="4963323"/>
            <a:ext cx="2571768" cy="171451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41884" y="6852313"/>
            <a:ext cx="8280920" cy="17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700" dirty="0" smtClean="0">
              <a:solidFill>
                <a:schemeClr val="bg1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77788" y="7063594"/>
            <a:ext cx="8766166" cy="119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26" name="Date Placeholder 3"/>
          <p:cNvSpPr txBox="1">
            <a:spLocks/>
          </p:cNvSpPr>
          <p:nvPr/>
        </p:nvSpPr>
        <p:spPr>
          <a:xfrm>
            <a:off x="1485900" y="6677835"/>
            <a:ext cx="7561284" cy="1348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200" dirty="0" smtClean="0">
                <a:solidFill>
                  <a:schemeClr val="bg1"/>
                </a:solidFill>
              </a:rPr>
              <a:t>Portfolio Committee 3 March 2015</a:t>
            </a:r>
          </a:p>
          <a:p>
            <a:pPr algn="l"/>
            <a:r>
              <a:rPr lang="en-ZA" sz="3200" dirty="0" smtClean="0">
                <a:solidFill>
                  <a:schemeClr val="bg1"/>
                </a:solidFill>
              </a:rPr>
              <a:t>DG: </a:t>
            </a:r>
            <a:r>
              <a:rPr lang="en-ZA" sz="3200" dirty="0" err="1" smtClean="0">
                <a:solidFill>
                  <a:schemeClr val="bg1"/>
                </a:solidFill>
              </a:rPr>
              <a:t>DPW</a:t>
            </a:r>
            <a:endParaRPr lang="en-ZA" sz="3200" dirty="0" smtClean="0">
              <a:solidFill>
                <a:schemeClr val="bg1"/>
              </a:solidFill>
            </a:endParaRPr>
          </a:p>
          <a:p>
            <a:pPr algn="l"/>
            <a:r>
              <a:rPr lang="en-ZA" sz="3200" dirty="0" smtClean="0">
                <a:solidFill>
                  <a:schemeClr val="bg1"/>
                </a:solidFill>
              </a:rPr>
              <a:t>Mr M </a:t>
            </a:r>
            <a:r>
              <a:rPr lang="en-ZA" sz="3200" dirty="0" err="1" smtClean="0">
                <a:solidFill>
                  <a:schemeClr val="bg1"/>
                </a:solidFill>
              </a:rPr>
              <a:t>Dlabantu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79504" y="719981"/>
            <a:ext cx="416790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5.	PMTE </a:t>
            </a:r>
            <a:r>
              <a:rPr lang="en-ZA" dirty="0"/>
              <a:t>FOCUS </a:t>
            </a:r>
            <a:r>
              <a:rPr lang="en-ZA" dirty="0" smtClean="0"/>
              <a:t>FOR TURNAROUND PHASE 2 - 	EFFICIENCY ENHANCEMENT</a:t>
            </a:r>
            <a:endParaRPr lang="en-Z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5861" y="1944117"/>
            <a:ext cx="10585175" cy="5976664"/>
          </a:xfrm>
        </p:spPr>
        <p:txBody>
          <a:bodyPr>
            <a:normAutofit/>
          </a:bodyPr>
          <a:lstStyle/>
          <a:p>
            <a:pPr marL="265113" lvl="1" indent="-220663">
              <a:spcBef>
                <a:spcPts val="100"/>
              </a:spcBef>
              <a:buFont typeface="Arial" pitchFamily="34" charset="0"/>
              <a:buChar char="•"/>
            </a:pPr>
            <a:r>
              <a:rPr lang="en-ZA" sz="2400" dirty="0" smtClean="0"/>
              <a:t>To </a:t>
            </a:r>
            <a:r>
              <a:rPr lang="en-ZA" sz="2400" b="1" dirty="0"/>
              <a:t>improve</a:t>
            </a:r>
            <a:r>
              <a:rPr lang="en-ZA" sz="2400" dirty="0"/>
              <a:t> service delivery in the context of Government’s </a:t>
            </a:r>
            <a:r>
              <a:rPr lang="en-ZA" sz="2400" dirty="0" smtClean="0"/>
              <a:t>priorities and to </a:t>
            </a:r>
            <a:r>
              <a:rPr lang="en-ZA" sz="2400" b="1" dirty="0" smtClean="0"/>
              <a:t>save</a:t>
            </a:r>
            <a:r>
              <a:rPr lang="en-ZA" sz="2400" dirty="0" smtClean="0"/>
              <a:t> </a:t>
            </a:r>
            <a:r>
              <a:rPr lang="en-ZA" sz="2400" dirty="0"/>
              <a:t>costs to the Department and the </a:t>
            </a:r>
            <a:r>
              <a:rPr lang="en-ZA" sz="2400" dirty="0" err="1"/>
              <a:t>fiscus</a:t>
            </a:r>
            <a:r>
              <a:rPr lang="en-ZA" sz="2400" dirty="0"/>
              <a:t> </a:t>
            </a:r>
            <a:r>
              <a:rPr lang="en-ZA" sz="2400" dirty="0" smtClean="0"/>
              <a:t>by:</a:t>
            </a:r>
          </a:p>
          <a:p>
            <a:pPr lvl="1">
              <a:spcBef>
                <a:spcPts val="100"/>
              </a:spcBef>
            </a:pPr>
            <a:r>
              <a:rPr lang="en-ZA" sz="2400" dirty="0"/>
              <a:t>Maintaining the value of Government’s assets</a:t>
            </a:r>
          </a:p>
          <a:p>
            <a:pPr lvl="1">
              <a:spcBef>
                <a:spcPts val="100"/>
              </a:spcBef>
            </a:pPr>
            <a:r>
              <a:rPr lang="en-ZA" sz="2400" dirty="0"/>
              <a:t>Improving access to and quality of Government’s </a:t>
            </a:r>
            <a:r>
              <a:rPr lang="en-ZA" sz="2400" dirty="0" smtClean="0"/>
              <a:t>assets</a:t>
            </a:r>
          </a:p>
          <a:p>
            <a:pPr lvl="1">
              <a:spcBef>
                <a:spcPts val="100"/>
              </a:spcBef>
            </a:pPr>
            <a:r>
              <a:rPr lang="en-ZA" sz="2400" dirty="0" smtClean="0"/>
              <a:t>Optimal </a:t>
            </a:r>
            <a:r>
              <a:rPr lang="en-ZA" sz="2400" dirty="0"/>
              <a:t>utilisation of State stock and move away from leasing-in</a:t>
            </a:r>
            <a:endParaRPr lang="en-GB" sz="2400" dirty="0"/>
          </a:p>
          <a:p>
            <a:pPr lvl="1">
              <a:spcBef>
                <a:spcPts val="100"/>
              </a:spcBef>
            </a:pPr>
            <a:r>
              <a:rPr lang="en-GB" sz="2400" dirty="0" smtClean="0"/>
              <a:t>Utilise </a:t>
            </a:r>
            <a:r>
              <a:rPr lang="en-GB" sz="2400" dirty="0"/>
              <a:t>State’s vacant properties productively to create a funding stream for capital maintenance and improvements to extend the life-cycle of existing state properties</a:t>
            </a:r>
            <a:r>
              <a:rPr lang="en-GB" sz="2400" dirty="0" smtClean="0"/>
              <a:t>;</a:t>
            </a:r>
          </a:p>
          <a:p>
            <a:pPr lvl="0">
              <a:lnSpc>
                <a:spcPct val="100000"/>
              </a:lnSpc>
              <a:spcBef>
                <a:spcPts val="100"/>
              </a:spcBef>
            </a:pPr>
            <a:r>
              <a:rPr lang="en-ZA" sz="2400" dirty="0" smtClean="0"/>
              <a:t>To </a:t>
            </a:r>
            <a:r>
              <a:rPr lang="en-ZA" sz="2400" b="1" dirty="0" smtClean="0"/>
              <a:t>reclaim</a:t>
            </a:r>
            <a:r>
              <a:rPr lang="en-ZA" sz="2400" dirty="0" smtClean="0"/>
              <a:t> </a:t>
            </a:r>
            <a:r>
              <a:rPr lang="en-ZA" sz="2400" b="1" dirty="0"/>
              <a:t>mandate</a:t>
            </a:r>
            <a:r>
              <a:rPr lang="en-ZA" sz="2400" dirty="0"/>
              <a:t> of Public Works </a:t>
            </a:r>
          </a:p>
          <a:p>
            <a:pPr lvl="1">
              <a:spcBef>
                <a:spcPts val="100"/>
              </a:spcBef>
            </a:pPr>
            <a:r>
              <a:rPr lang="en-ZA" sz="2400" dirty="0" smtClean="0"/>
              <a:t>develop small </a:t>
            </a:r>
            <a:r>
              <a:rPr lang="en-ZA" sz="2400" dirty="0"/>
              <a:t>proclaimed </a:t>
            </a:r>
            <a:r>
              <a:rPr lang="en-ZA" sz="2400" dirty="0" smtClean="0"/>
              <a:t>and </a:t>
            </a:r>
            <a:r>
              <a:rPr lang="en-ZA" sz="2400" dirty="0" err="1" smtClean="0"/>
              <a:t>unproclaimed</a:t>
            </a:r>
            <a:r>
              <a:rPr lang="en-ZA" sz="2400" dirty="0" smtClean="0"/>
              <a:t> harbours</a:t>
            </a:r>
          </a:p>
          <a:p>
            <a:pPr lvl="1">
              <a:spcBef>
                <a:spcPts val="100"/>
              </a:spcBef>
            </a:pPr>
            <a:r>
              <a:rPr lang="en-ZA" sz="2400" dirty="0" smtClean="0"/>
              <a:t>develop Government </a:t>
            </a:r>
            <a:r>
              <a:rPr lang="en-ZA" sz="2400" dirty="0"/>
              <a:t>precincts in small towns and rural </a:t>
            </a:r>
            <a:r>
              <a:rPr lang="en-ZA" sz="2400" dirty="0" smtClean="0"/>
              <a:t>areas</a:t>
            </a:r>
            <a:endParaRPr lang="en-ZA" sz="2400" dirty="0"/>
          </a:p>
          <a:p>
            <a:pPr lvl="1">
              <a:spcBef>
                <a:spcPts val="100"/>
              </a:spcBef>
            </a:pPr>
            <a:r>
              <a:rPr lang="en-ZA" sz="2400" dirty="0" smtClean="0"/>
              <a:t>safeguarding </a:t>
            </a:r>
            <a:r>
              <a:rPr lang="en-ZA" sz="2400" dirty="0"/>
              <a:t>the State’s assets from vandalism, theft and </a:t>
            </a:r>
            <a:r>
              <a:rPr lang="en-ZA" sz="2400" dirty="0" smtClean="0"/>
              <a:t>invasion</a:t>
            </a:r>
            <a:endParaRPr lang="en-ZA" sz="2400" dirty="0"/>
          </a:p>
          <a:p>
            <a:pPr lvl="1">
              <a:spcBef>
                <a:spcPts val="100"/>
              </a:spcBef>
            </a:pPr>
            <a:r>
              <a:rPr lang="en-ZA" sz="2400" dirty="0" smtClean="0"/>
              <a:t>reclaiming </a:t>
            </a:r>
            <a:r>
              <a:rPr lang="en-ZA" sz="2400" dirty="0"/>
              <a:t>all misappropriated State </a:t>
            </a:r>
            <a:r>
              <a:rPr lang="en-ZA" sz="2400" dirty="0" smtClean="0"/>
              <a:t>land</a:t>
            </a:r>
          </a:p>
          <a:p>
            <a:pPr lvl="1">
              <a:spcBef>
                <a:spcPts val="100"/>
              </a:spcBef>
            </a:pPr>
            <a:r>
              <a:rPr lang="en-ZA" sz="2400" dirty="0" smtClean="0"/>
              <a:t>preserve Government assets, </a:t>
            </a:r>
            <a:r>
              <a:rPr lang="en-ZA" sz="2400" dirty="0"/>
              <a:t>structures, building, land </a:t>
            </a:r>
            <a:r>
              <a:rPr lang="en-ZA" sz="2400" dirty="0" smtClean="0"/>
              <a:t>parcels</a:t>
            </a:r>
            <a:endParaRPr lang="en-ZA" sz="2400" dirty="0"/>
          </a:p>
          <a:p>
            <a:pPr lvl="0">
              <a:lnSpc>
                <a:spcPct val="100000"/>
              </a:lnSpc>
              <a:spcBef>
                <a:spcPts val="100"/>
              </a:spcBef>
            </a:pPr>
            <a:endParaRPr lang="en-ZA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BRIEFING ON PMTE AND LEASE PORTFOLIO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</a:t>
            </a:r>
            <a:r>
              <a:rPr lang="en-US" dirty="0"/>
              <a:t>	PMTE ANTICIPATED </a:t>
            </a:r>
            <a:r>
              <a:rPr lang="en-US" dirty="0" smtClean="0"/>
              <a:t>OUTCOMES (NDP)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034365"/>
            <a:ext cx="10729192" cy="588641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100"/>
              </a:spcBef>
            </a:pPr>
            <a:r>
              <a:rPr lang="en-GB" sz="2400" dirty="0" smtClean="0"/>
              <a:t>Leverage </a:t>
            </a:r>
            <a:r>
              <a:rPr lang="en-GB" sz="2400" dirty="0"/>
              <a:t>the State’s property portfolio to contribute towards </a:t>
            </a:r>
            <a:r>
              <a:rPr lang="en-GB" sz="2400" b="1" dirty="0"/>
              <a:t>skills development</a:t>
            </a:r>
            <a:r>
              <a:rPr lang="en-GB" sz="2400" dirty="0"/>
              <a:t> </a:t>
            </a:r>
            <a:r>
              <a:rPr lang="en-GB" sz="2400" dirty="0" smtClean="0"/>
              <a:t>– FM Service </a:t>
            </a:r>
            <a:r>
              <a:rPr lang="en-GB" sz="2400" dirty="0"/>
              <a:t>Centres (Workshops)</a:t>
            </a:r>
            <a:endParaRPr lang="en-ZA" sz="2400" dirty="0"/>
          </a:p>
          <a:p>
            <a:pPr lvl="0">
              <a:lnSpc>
                <a:spcPct val="100000"/>
              </a:lnSpc>
              <a:spcBef>
                <a:spcPts val="100"/>
              </a:spcBef>
            </a:pPr>
            <a:r>
              <a:rPr lang="en-GB" sz="2400" dirty="0"/>
              <a:t>Leverage the State’s property portfolio to </a:t>
            </a:r>
            <a:r>
              <a:rPr lang="en-GB" sz="2400" b="1" dirty="0"/>
              <a:t>create employment </a:t>
            </a:r>
            <a:r>
              <a:rPr lang="en-GB" sz="2400" b="1" dirty="0" smtClean="0"/>
              <a:t>       </a:t>
            </a:r>
            <a:r>
              <a:rPr lang="en-GB" sz="2400" dirty="0" smtClean="0"/>
              <a:t>(FM Service </a:t>
            </a:r>
            <a:r>
              <a:rPr lang="en-GB" sz="2400" dirty="0"/>
              <a:t>Centres, COOPS, Turnkey Solutions procurement); </a:t>
            </a:r>
          </a:p>
          <a:p>
            <a:pPr lvl="0">
              <a:lnSpc>
                <a:spcPct val="100000"/>
              </a:lnSpc>
              <a:spcBef>
                <a:spcPts val="100"/>
              </a:spcBef>
            </a:pPr>
            <a:r>
              <a:rPr lang="en-GB" sz="2400" dirty="0"/>
              <a:t>Leverage the State’s property portfolio to </a:t>
            </a:r>
            <a:r>
              <a:rPr lang="en-GB" sz="2400" b="1" dirty="0"/>
              <a:t>empower emerging black business </a:t>
            </a:r>
            <a:r>
              <a:rPr lang="en-GB" sz="2400" dirty="0"/>
              <a:t>(REMS &amp; FM divisions - targeting </a:t>
            </a:r>
            <a:r>
              <a:rPr lang="en-GB" sz="2400" b="1" dirty="0"/>
              <a:t>SMMEs</a:t>
            </a:r>
            <a:r>
              <a:rPr lang="en-GB" sz="2400" dirty="0"/>
              <a:t> for unutilised state owned properties and/or maintenance/refurbishment projects</a:t>
            </a:r>
            <a:r>
              <a:rPr lang="en-GB" sz="2400" dirty="0" smtClean="0"/>
              <a:t>)</a:t>
            </a:r>
          </a:p>
          <a:p>
            <a:pPr lvl="0">
              <a:lnSpc>
                <a:spcPct val="100000"/>
              </a:lnSpc>
              <a:spcBef>
                <a:spcPts val="100"/>
              </a:spcBef>
            </a:pPr>
            <a:r>
              <a:rPr lang="en-ZA" sz="2400" dirty="0" smtClean="0"/>
              <a:t>Ensure </a:t>
            </a:r>
            <a:r>
              <a:rPr lang="en-ZA" sz="2400" b="1" dirty="0" smtClean="0"/>
              <a:t>water &amp; electricity </a:t>
            </a:r>
            <a:r>
              <a:rPr lang="en-ZA" sz="2400" b="1" dirty="0"/>
              <a:t>supply </a:t>
            </a:r>
            <a:r>
              <a:rPr lang="en-ZA" sz="2400" dirty="0"/>
              <a:t>security </a:t>
            </a:r>
            <a:r>
              <a:rPr lang="en-ZA" sz="2400" dirty="0" smtClean="0"/>
              <a:t>through sound </a:t>
            </a:r>
            <a:r>
              <a:rPr lang="en-US" altLang="en-US" sz="2400" dirty="0" smtClean="0">
                <a:cs typeface="Arial" pitchFamily="34" charset="0"/>
              </a:rPr>
              <a:t>investment </a:t>
            </a:r>
            <a:r>
              <a:rPr lang="en-US" altLang="en-US" sz="2400" dirty="0">
                <a:cs typeface="Arial" pitchFamily="34" charset="0"/>
              </a:rPr>
              <a:t>decisions </a:t>
            </a:r>
            <a:r>
              <a:rPr lang="en-ZA" altLang="en-US" sz="2400" dirty="0" smtClean="0">
                <a:cs typeface="Arial" pitchFamily="34" charset="0"/>
              </a:rPr>
              <a:t>that meets </a:t>
            </a:r>
            <a:r>
              <a:rPr lang="en-ZA" sz="2400" dirty="0" smtClean="0"/>
              <a:t>conservation and renewable </a:t>
            </a:r>
            <a:r>
              <a:rPr lang="en-ZA" sz="2400" dirty="0"/>
              <a:t>energy </a:t>
            </a:r>
            <a:r>
              <a:rPr lang="en-ZA" sz="2400" dirty="0" smtClean="0"/>
              <a:t>targets</a:t>
            </a:r>
          </a:p>
          <a:p>
            <a:pPr lvl="1">
              <a:spcBef>
                <a:spcPts val="100"/>
              </a:spcBef>
            </a:pPr>
            <a:r>
              <a:rPr lang="en-US" altLang="en-US" sz="2400" dirty="0">
                <a:cs typeface="Arial" pitchFamily="34" charset="0"/>
              </a:rPr>
              <a:t>Smart Meter Installations, </a:t>
            </a:r>
          </a:p>
          <a:p>
            <a:pPr lvl="1">
              <a:spcBef>
                <a:spcPts val="100"/>
              </a:spcBef>
            </a:pPr>
            <a:r>
              <a:rPr lang="en-US" altLang="en-US" sz="2400" dirty="0">
                <a:cs typeface="Arial" pitchFamily="34" charset="0"/>
              </a:rPr>
              <a:t>Renewable energy </a:t>
            </a:r>
            <a:r>
              <a:rPr lang="en-US" altLang="en-US" sz="2400" dirty="0" smtClean="0">
                <a:cs typeface="Arial" pitchFamily="34" charset="0"/>
              </a:rPr>
              <a:t>(e.g. </a:t>
            </a:r>
            <a:r>
              <a:rPr lang="en-US" altLang="en-US" sz="2400" dirty="0">
                <a:cs typeface="Arial" pitchFamily="34" charset="0"/>
              </a:rPr>
              <a:t>solar geysers) </a:t>
            </a:r>
          </a:p>
          <a:p>
            <a:pPr lvl="1">
              <a:spcBef>
                <a:spcPts val="100"/>
              </a:spcBef>
            </a:pPr>
            <a:r>
              <a:rPr lang="en-US" altLang="en-US" sz="2400" dirty="0">
                <a:cs typeface="Arial" pitchFamily="34" charset="0"/>
              </a:rPr>
              <a:t>Energy audits, monitoring, reporting and verification</a:t>
            </a:r>
          </a:p>
          <a:p>
            <a:pPr lvl="1">
              <a:spcBef>
                <a:spcPts val="100"/>
              </a:spcBef>
            </a:pPr>
            <a:r>
              <a:rPr lang="en-US" altLang="en-US" sz="2400" dirty="0">
                <a:cs typeface="Arial" pitchFamily="34" charset="0"/>
              </a:rPr>
              <a:t>Capacity Building and Training – Energy Efficiency Basics</a:t>
            </a:r>
          </a:p>
          <a:p>
            <a:pPr lvl="1">
              <a:spcBef>
                <a:spcPts val="100"/>
              </a:spcBef>
            </a:pPr>
            <a:r>
              <a:rPr lang="en-US" altLang="en-US" sz="2400" dirty="0">
                <a:cs typeface="Arial" pitchFamily="34" charset="0"/>
              </a:rPr>
              <a:t>Retrofitting </a:t>
            </a:r>
            <a:endParaRPr lang="en-US" altLang="en-US" sz="2400" dirty="0" smtClean="0">
              <a:cs typeface="Arial" pitchFamily="34" charset="0"/>
            </a:endParaRPr>
          </a:p>
          <a:p>
            <a:pPr lvl="0">
              <a:lnSpc>
                <a:spcPct val="100000"/>
              </a:lnSpc>
              <a:spcBef>
                <a:spcPts val="100"/>
              </a:spcBef>
            </a:pPr>
            <a:endParaRPr lang="en-ZA" sz="2400" dirty="0" smtClean="0"/>
          </a:p>
          <a:p>
            <a:pPr lvl="0">
              <a:lnSpc>
                <a:spcPct val="100000"/>
              </a:lnSpc>
              <a:spcBef>
                <a:spcPts val="100"/>
              </a:spcBef>
            </a:pPr>
            <a:endParaRPr lang="en-ZA" sz="2400" dirty="0" smtClean="0"/>
          </a:p>
          <a:p>
            <a:pPr lvl="1">
              <a:spcBef>
                <a:spcPts val="100"/>
              </a:spcBef>
            </a:pPr>
            <a:endParaRPr lang="en-ZA" sz="2400" dirty="0" smtClean="0"/>
          </a:p>
          <a:p>
            <a:pPr>
              <a:spcBef>
                <a:spcPts val="100"/>
              </a:spcBef>
            </a:pPr>
            <a:endParaRPr lang="en-Z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BRIEFING ON PMTE AND LEASE PORTFOLIO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	PMTE PROGRESS &amp; TARGETS</a:t>
            </a:r>
            <a:br>
              <a:rPr lang="en-GB" dirty="0" smtClean="0"/>
            </a:br>
            <a:r>
              <a:rPr lang="en-GB" dirty="0" smtClean="0"/>
              <a:t>7.1	</a:t>
            </a:r>
            <a:r>
              <a:rPr lang="en-GB" i="1" dirty="0" smtClean="0"/>
              <a:t>Organisational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62849" lvl="1" indent="-338872">
              <a:buFont typeface="Symbol"/>
              <a:buChar char=""/>
            </a:pPr>
            <a:r>
              <a:rPr lang="en-GB" sz="2400" dirty="0">
                <a:latin typeface="+mj-lt"/>
                <a:ea typeface="Batang"/>
                <a:cs typeface="Cambria"/>
              </a:rPr>
              <a:t>An Acting Head of the PMTE has been appointed to drive the full operationalization of the </a:t>
            </a:r>
            <a:r>
              <a:rPr lang="en-GB" sz="2400" dirty="0">
                <a:latin typeface="+mj-lt"/>
                <a:ea typeface="Batang"/>
                <a:cs typeface="Times New Roman"/>
              </a:rPr>
              <a:t>PMTE.</a:t>
            </a:r>
            <a:r>
              <a:rPr lang="en-GB" sz="2400" dirty="0">
                <a:latin typeface="+mj-lt"/>
                <a:ea typeface="Batang"/>
                <a:cs typeface="Cambria"/>
              </a:rPr>
              <a:t> </a:t>
            </a:r>
            <a:endParaRPr lang="en-GB" sz="2400" dirty="0">
              <a:latin typeface="+mj-lt"/>
              <a:ea typeface="Batang"/>
              <a:cs typeface="Times New Roman"/>
            </a:endParaRPr>
          </a:p>
          <a:p>
            <a:pPr marL="462849" lvl="1" indent="-338872">
              <a:buFont typeface="Symbol"/>
              <a:buChar char=""/>
            </a:pPr>
            <a:r>
              <a:rPr lang="en-GB" sz="2400" dirty="0">
                <a:latin typeface="+mj-lt"/>
                <a:ea typeface="Batang"/>
                <a:cs typeface="Cambria"/>
              </a:rPr>
              <a:t>Key property management specialists have been appointed on the transitional management structures</a:t>
            </a:r>
            <a:endParaRPr lang="en-GB" sz="2400" dirty="0">
              <a:latin typeface="+mj-lt"/>
              <a:ea typeface="Batang"/>
              <a:cs typeface="Times New Roman"/>
            </a:endParaRPr>
          </a:p>
          <a:p>
            <a:pPr marL="462849" lvl="1" indent="-338872">
              <a:buFont typeface="Symbol"/>
              <a:buChar char=""/>
            </a:pPr>
            <a:r>
              <a:rPr lang="en-GB" sz="2400" dirty="0" smtClean="0">
                <a:latin typeface="+mj-lt"/>
                <a:ea typeface="Batang"/>
                <a:cs typeface="Cambria"/>
              </a:rPr>
              <a:t>Functions </a:t>
            </a:r>
            <a:r>
              <a:rPr lang="en-GB" sz="2400" dirty="0">
                <a:latin typeface="+mj-lt"/>
                <a:ea typeface="Batang"/>
                <a:cs typeface="Cambria"/>
              </a:rPr>
              <a:t>and immovable assets were transferred from DPW to the PMTE.</a:t>
            </a:r>
          </a:p>
          <a:p>
            <a:pPr marL="462849" lvl="1" indent="-338872">
              <a:buFont typeface="Symbol"/>
              <a:buChar char=""/>
            </a:pPr>
            <a:r>
              <a:rPr lang="en-ZA" sz="2400" dirty="0">
                <a:latin typeface="+mj-lt"/>
                <a:ea typeface="Batang"/>
                <a:cs typeface="Cambria"/>
              </a:rPr>
              <a:t>Draft PMTE structure </a:t>
            </a:r>
            <a:r>
              <a:rPr lang="en-ZA" sz="2400" dirty="0" smtClean="0">
                <a:latin typeface="+mj-lt"/>
                <a:ea typeface="Batang"/>
                <a:cs typeface="Cambria"/>
              </a:rPr>
              <a:t>is being developed with DPSA.</a:t>
            </a:r>
          </a:p>
          <a:p>
            <a:pPr marL="462849" lvl="1" indent="-338872">
              <a:buFont typeface="Symbol"/>
              <a:buChar char=""/>
            </a:pPr>
            <a:r>
              <a:rPr lang="en-ZA" sz="2400" dirty="0" smtClean="0">
                <a:latin typeface="+mj-lt"/>
                <a:ea typeface="Batang"/>
                <a:cs typeface="Cambria"/>
              </a:rPr>
              <a:t>Working </a:t>
            </a:r>
            <a:r>
              <a:rPr lang="en-ZA" sz="2400" dirty="0">
                <a:latin typeface="+mj-lt"/>
                <a:ea typeface="Batang"/>
                <a:cs typeface="Cambria"/>
              </a:rPr>
              <a:t>with National Treasury in developing the PMTE budget Programme Structure.</a:t>
            </a:r>
            <a:r>
              <a:rPr lang="en-GB" sz="2400" dirty="0">
                <a:latin typeface="+mj-lt"/>
                <a:ea typeface="Batang"/>
                <a:cs typeface="Cambria"/>
              </a:rPr>
              <a:t> </a:t>
            </a:r>
          </a:p>
          <a:p>
            <a:pPr marL="462849" lvl="1" indent="-338872">
              <a:buFont typeface="Symbol"/>
              <a:buChar char=""/>
            </a:pPr>
            <a:r>
              <a:rPr lang="en-GB" sz="2400" dirty="0">
                <a:latin typeface="+mj-lt"/>
                <a:ea typeface="Batang"/>
                <a:cs typeface="Cambria"/>
              </a:rPr>
              <a:t>The Physical Verification of Immovable State Assets towards the </a:t>
            </a:r>
            <a:r>
              <a:rPr lang="en-GB" sz="2400" dirty="0" smtClean="0">
                <a:latin typeface="+mj-lt"/>
                <a:ea typeface="Batang"/>
                <a:cs typeface="Cambria"/>
              </a:rPr>
              <a:t>development </a:t>
            </a:r>
            <a:r>
              <a:rPr lang="en-GB" sz="2400" dirty="0">
                <a:latin typeface="+mj-lt"/>
                <a:ea typeface="Batang"/>
                <a:cs typeface="Cambria"/>
              </a:rPr>
              <a:t>of an Immovable Asset Register for the State, is 98% complete.</a:t>
            </a:r>
            <a:endParaRPr lang="en-GB" sz="2400" dirty="0">
              <a:latin typeface="+mj-lt"/>
              <a:ea typeface="Batang"/>
              <a:cs typeface="Times New Roman"/>
            </a:endParaRPr>
          </a:p>
          <a:p>
            <a:pPr marL="462849" lvl="1" indent="-338872">
              <a:buFont typeface="Symbol"/>
              <a:buChar char=""/>
            </a:pPr>
            <a:r>
              <a:rPr lang="en-ZA" sz="2400" dirty="0">
                <a:ea typeface="Batang"/>
                <a:cs typeface="Times New Roman"/>
              </a:rPr>
              <a:t>PMTE Account, moved from a disclaimed to a qualified </a:t>
            </a:r>
            <a:r>
              <a:rPr lang="en-ZA" sz="2400" dirty="0" smtClean="0">
                <a:ea typeface="Batang"/>
                <a:cs typeface="Times New Roman"/>
              </a:rPr>
              <a:t>audit opinion</a:t>
            </a:r>
            <a:r>
              <a:rPr lang="en-ZA" sz="2400" dirty="0">
                <a:ea typeface="Batang"/>
                <a:cs typeface="Times New Roman"/>
              </a:rPr>
              <a:t>. </a:t>
            </a:r>
            <a:endParaRPr lang="en-GB" sz="2400" dirty="0">
              <a:ea typeface="Batang"/>
              <a:cs typeface="Times New Roman"/>
            </a:endParaRPr>
          </a:p>
          <a:p>
            <a:pPr marL="462849" lvl="1" indent="-338872">
              <a:buFont typeface="Symbol"/>
              <a:buChar char=""/>
            </a:pPr>
            <a:endParaRPr lang="en-GB" sz="2400" dirty="0">
              <a:latin typeface="+mj-lt"/>
              <a:ea typeface="Batang"/>
              <a:cs typeface="Cambria"/>
            </a:endParaRPr>
          </a:p>
          <a:p>
            <a:pPr marL="462849" lvl="1" indent="-338872">
              <a:buFont typeface="Symbol"/>
              <a:buChar char=""/>
            </a:pPr>
            <a:endParaRPr lang="en-GB" sz="2400" dirty="0">
              <a:latin typeface="+mj-lt"/>
              <a:ea typeface="Batang"/>
              <a:cs typeface="Cambria"/>
            </a:endParaRPr>
          </a:p>
          <a:p>
            <a:pPr marL="462849" lvl="1" indent="-338872">
              <a:buFont typeface="Symbol"/>
              <a:buChar char=""/>
            </a:pPr>
            <a:endParaRPr lang="en-GB" sz="2400" dirty="0">
              <a:latin typeface="+mj-lt"/>
              <a:ea typeface="Batang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white">
                    <a:lumMod val="50000"/>
                  </a:prstClr>
                </a:solidFill>
              </a:rPr>
              <a:t>BRIEFING ON PMTE AND LEASE PORTFOLIO</a:t>
            </a:r>
            <a:endParaRPr lang="en-GB" dirty="0">
              <a:solidFill>
                <a:srgbClr val="93A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3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7828" y="1872109"/>
            <a:ext cx="11134974" cy="5735257"/>
          </a:xfrm>
        </p:spPr>
        <p:txBody>
          <a:bodyPr>
            <a:noAutofit/>
          </a:bodyPr>
          <a:lstStyle/>
          <a:p>
            <a:pPr defTabSz="118928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Pilot energy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savings 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contracts have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yielded the following results in </a:t>
            </a:r>
            <a:r>
              <a:rPr lang="en-US" sz="2400" dirty="0" err="1" smtClean="0">
                <a:solidFill>
                  <a:schemeClr val="tx2"/>
                </a:solidFill>
                <a:cs typeface="Arial" pitchFamily="34" charset="0"/>
              </a:rPr>
              <a:t>DPW</a:t>
            </a:r>
            <a:endParaRPr lang="en-US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967476" lvl="1" indent="-445526" defTabSz="1189283">
              <a:spcBef>
                <a:spcPts val="0"/>
              </a:spcBef>
              <a:defRPr/>
            </a:pP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Over the last three years</a:t>
            </a:r>
          </a:p>
          <a:p>
            <a:pPr marL="1315138" lvl="2" indent="-445526" defTabSz="1189283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Cape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Town Region - </a:t>
            </a: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R60, 535, </a:t>
            </a:r>
            <a:r>
              <a:rPr lang="en-US" sz="2400" b="1" dirty="0" smtClean="0">
                <a:solidFill>
                  <a:schemeClr val="tx2"/>
                </a:solidFill>
                <a:cs typeface="Arial" pitchFamily="34" charset="0"/>
              </a:rPr>
              <a:t>286</a:t>
            </a:r>
          </a:p>
          <a:p>
            <a:pPr marL="1315138" lvl="2" indent="-445526" defTabSz="1189283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Durban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-  </a:t>
            </a: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R10, 176, </a:t>
            </a:r>
            <a:r>
              <a:rPr lang="en-US" sz="2400" b="1" dirty="0" smtClean="0">
                <a:solidFill>
                  <a:schemeClr val="tx2"/>
                </a:solidFill>
                <a:cs typeface="Arial" pitchFamily="34" charset="0"/>
              </a:rPr>
              <a:t>000 </a:t>
            </a:r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  <a:p>
            <a:pPr marL="1315138" lvl="2" indent="-445526" defTabSz="1189283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Pretoria Region -  </a:t>
            </a:r>
            <a:r>
              <a:rPr lang="en-US" sz="2400" b="1" dirty="0" smtClean="0">
                <a:solidFill>
                  <a:schemeClr val="tx2"/>
                </a:solidFill>
                <a:cs typeface="Arial" pitchFamily="34" charset="0"/>
              </a:rPr>
              <a:t>R839, 000, 000</a:t>
            </a:r>
            <a:endParaRPr lang="en-US" sz="24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967476" lvl="1" indent="-445526" defTabSz="1189283">
              <a:spcBef>
                <a:spcPts val="0"/>
              </a:spcBef>
              <a:defRPr/>
            </a:pPr>
            <a:r>
              <a:rPr lang="en-US" sz="2400" dirty="0" err="1" smtClean="0">
                <a:solidFill>
                  <a:schemeClr val="tx2"/>
                </a:solidFill>
                <a:cs typeface="Arial" pitchFamily="34" charset="0"/>
              </a:rPr>
              <a:t>Polokwane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(2014/15)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-  </a:t>
            </a: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R2, 124, 906 </a:t>
            </a:r>
            <a:endParaRPr lang="en-US" sz="24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967476" lvl="1" indent="-445526" defTabSz="1189283">
              <a:spcBef>
                <a:spcPts val="0"/>
              </a:spcBef>
              <a:defRPr/>
            </a:pPr>
            <a:r>
              <a:rPr lang="en-US" sz="2400" dirty="0" err="1" smtClean="0">
                <a:solidFill>
                  <a:schemeClr val="tx2"/>
                </a:solidFill>
                <a:cs typeface="Arial" pitchFamily="34" charset="0"/>
              </a:rPr>
              <a:t>Mmabatho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cs typeface="Arial" pitchFamily="34" charset="0"/>
              </a:rPr>
              <a:t>(since Oct 2014</a:t>
            </a:r>
            <a:r>
              <a:rPr lang="en-US" sz="2400" dirty="0" smtClean="0">
                <a:solidFill>
                  <a:schemeClr val="tx2"/>
                </a:solidFill>
                <a:cs typeface="Arial" pitchFamily="34" charset="0"/>
              </a:rPr>
              <a:t>) - </a:t>
            </a: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R71, </a:t>
            </a:r>
            <a:r>
              <a:rPr lang="en-US" sz="2400" b="1" dirty="0" smtClean="0">
                <a:solidFill>
                  <a:schemeClr val="tx2"/>
                </a:solidFill>
                <a:cs typeface="Arial" pitchFamily="34" charset="0"/>
              </a:rPr>
              <a:t>771</a:t>
            </a:r>
            <a:endParaRPr lang="en-US" sz="2400" i="1" dirty="0">
              <a:solidFill>
                <a:schemeClr val="tx2"/>
              </a:solidFill>
              <a:cs typeface="Arial" pitchFamily="34" charset="0"/>
            </a:endParaRPr>
          </a:p>
          <a:p>
            <a:pPr marL="445526" indent="-445526" defTabSz="1189283"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	</a:t>
            </a:r>
            <a:r>
              <a:rPr lang="en-GB" dirty="0" smtClean="0"/>
              <a:t>PMTE </a:t>
            </a:r>
            <a:r>
              <a:rPr lang="en-GB" dirty="0"/>
              <a:t>PROGRESS &amp; TARGETS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7.2	</a:t>
            </a:r>
            <a:r>
              <a:rPr lang="en-US" i="1" dirty="0" smtClean="0"/>
              <a:t>Energy &amp; Water Savings</a:t>
            </a:r>
            <a:endParaRPr 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BRIEFING ON PMTE AND LEASE PORTFOLIO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784679"/>
              </p:ext>
            </p:extLst>
          </p:nvPr>
        </p:nvGraphicFramePr>
        <p:xfrm>
          <a:off x="1629916" y="4680421"/>
          <a:ext cx="9937104" cy="2977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83"/>
                <a:gridCol w="2305304"/>
                <a:gridCol w="1043306"/>
                <a:gridCol w="1045829"/>
                <a:gridCol w="1020199"/>
                <a:gridCol w="1062931"/>
                <a:gridCol w="1080120"/>
                <a:gridCol w="1008112"/>
                <a:gridCol w="1080120"/>
              </a:tblGrid>
              <a:tr h="378937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FM</a:t>
                      </a:r>
                      <a:r>
                        <a:rPr lang="en-ZA" sz="14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ZA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APP 2015/16 PERFORMANCE INDICATOR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j-lt"/>
                        </a:rPr>
                        <a:t>AUDITED/ ACTUAL PERFORMANCE</a:t>
                      </a:r>
                      <a:endParaRPr lang="en-ZA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ESTIMATED PERFORMANCE 2014/15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j-lt"/>
                        </a:rPr>
                        <a:t>MEDIUM-TERM TARGETS</a:t>
                      </a:r>
                      <a:endParaRPr lang="en-ZA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68405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2011/12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2012/13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2013/14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2015/16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2016/17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2017/18</a:t>
                      </a:r>
                      <a:endParaRPr lang="en-ZA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054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j-lt"/>
                        </a:rPr>
                        <a:t>1</a:t>
                      </a:r>
                      <a:endParaRPr lang="en-ZA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+mj-lt"/>
                        </a:rPr>
                        <a:t>Reduction </a:t>
                      </a:r>
                      <a:r>
                        <a:rPr lang="en-ZA" sz="1600" b="1" dirty="0">
                          <a:effectLst/>
                          <a:latin typeface="+mj-lt"/>
                        </a:rPr>
                        <a:t>in kilowatt-hour (Kwh) usage  achieved on energy consumption*</a:t>
                      </a:r>
                      <a:endParaRPr lang="en-ZA" sz="1600" b="1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122</a:t>
                      </a:r>
                      <a:r>
                        <a:rPr lang="en-ZA" sz="18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ZA" sz="1800" dirty="0" smtClean="0">
                          <a:effectLst/>
                          <a:latin typeface="+mj-lt"/>
                        </a:rPr>
                        <a:t>mil Kwh</a:t>
                      </a:r>
                      <a:endParaRPr lang="en-ZA" sz="18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172 mil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Kwh</a:t>
                      </a:r>
                      <a:endParaRPr lang="en-ZA" sz="180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188</a:t>
                      </a:r>
                      <a:r>
                        <a:rPr lang="en-ZA" sz="1800" baseline="0" dirty="0" smtClean="0">
                          <a:effectLst/>
                          <a:latin typeface="+mj-lt"/>
                        </a:rPr>
                        <a:t> mil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Kwh</a:t>
                      </a:r>
                      <a:endParaRPr lang="en-ZA" sz="180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190</a:t>
                      </a:r>
                      <a:r>
                        <a:rPr lang="en-ZA" sz="1800" baseline="0" dirty="0" smtClean="0">
                          <a:effectLst/>
                          <a:latin typeface="+mj-lt"/>
                        </a:rPr>
                        <a:t> mil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Kwh</a:t>
                      </a:r>
                      <a:endParaRPr lang="en-ZA" sz="180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latin typeface="+mj-lt"/>
                        </a:rPr>
                        <a:t>220</a:t>
                      </a:r>
                      <a:r>
                        <a:rPr lang="en-ZA" sz="1800" b="1" baseline="0" dirty="0" smtClean="0">
                          <a:latin typeface="+mj-lt"/>
                        </a:rPr>
                        <a:t> mil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Kwh</a:t>
                      </a:r>
                      <a:endParaRPr lang="en-ZA" sz="180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ZA" sz="1800" b="1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latin typeface="+mj-lt"/>
                        </a:rPr>
                        <a:t>250</a:t>
                      </a:r>
                      <a:r>
                        <a:rPr lang="en-ZA" sz="1800" b="1" baseline="0" dirty="0" smtClean="0">
                          <a:latin typeface="+mj-lt"/>
                        </a:rPr>
                        <a:t> mil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Kwh</a:t>
                      </a:r>
                      <a:endParaRPr lang="en-ZA" sz="180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ZA" sz="1800" b="1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latin typeface="+mj-lt"/>
                        </a:rPr>
                        <a:t>350</a:t>
                      </a:r>
                      <a:r>
                        <a:rPr lang="en-ZA" sz="1800" b="1" baseline="0" dirty="0" smtClean="0">
                          <a:latin typeface="+mj-lt"/>
                        </a:rPr>
                        <a:t> mil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Kwh</a:t>
                      </a:r>
                      <a:endParaRPr lang="en-ZA" sz="1800" dirty="0" smtClean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ZA" sz="1800" b="1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8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+mj-lt"/>
                        </a:rPr>
                        <a:t>2</a:t>
                      </a:r>
                      <a:endParaRPr lang="en-ZA" sz="14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+mj-lt"/>
                        </a:rPr>
                        <a:t>Reduction </a:t>
                      </a:r>
                      <a:r>
                        <a:rPr lang="en-ZA" sz="1600" b="1" dirty="0">
                          <a:effectLst/>
                          <a:latin typeface="+mj-lt"/>
                        </a:rPr>
                        <a:t>in kilolitre -(kl) usage  achieved on water consumption*</a:t>
                      </a:r>
                      <a:endParaRPr lang="en-ZA" sz="1600" b="1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2,1 mil kl</a:t>
                      </a:r>
                      <a:endParaRPr lang="en-ZA" sz="18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517,463 kl</a:t>
                      </a:r>
                      <a:endParaRPr lang="en-ZA" sz="18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1,3</a:t>
                      </a:r>
                      <a:r>
                        <a:rPr lang="en-ZA" sz="1800" baseline="0" dirty="0" smtClean="0">
                          <a:effectLst/>
                          <a:latin typeface="+mj-lt"/>
                        </a:rPr>
                        <a:t> mil kl</a:t>
                      </a:r>
                      <a:endParaRPr lang="en-ZA" sz="18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3,5 mil kl</a:t>
                      </a:r>
                      <a:endParaRPr lang="en-ZA" sz="18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latin typeface="+mj-lt"/>
                        </a:rPr>
                        <a:t>3,9 mil kl</a:t>
                      </a:r>
                      <a:endParaRPr lang="en-ZA" sz="1800" b="1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latin typeface="+mj-lt"/>
                        </a:rPr>
                        <a:t>4,3 mil kl</a:t>
                      </a:r>
                      <a:endParaRPr lang="en-ZA" sz="1800" b="1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latin typeface="+mj-lt"/>
                        </a:rPr>
                        <a:t>4,7 mil kl</a:t>
                      </a:r>
                      <a:endParaRPr lang="en-ZA" sz="1800" b="1" dirty="0"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00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7.	</a:t>
            </a:r>
            <a:r>
              <a:rPr lang="en-GB" sz="4900" dirty="0" smtClean="0"/>
              <a:t>PMTE </a:t>
            </a:r>
            <a:r>
              <a:rPr lang="en-GB" sz="4900" dirty="0"/>
              <a:t>PROGRESS &amp; TARGETS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7.3	</a:t>
            </a:r>
            <a:r>
              <a:rPr lang="en-US" i="1" dirty="0" smtClean="0"/>
              <a:t>Empowerment, Skills Development &amp; Job 	Creation</a:t>
            </a:r>
            <a:endParaRPr 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BRIEFING ON PMTE AND LEASE PORTFOLIO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265329"/>
              </p:ext>
            </p:extLst>
          </p:nvPr>
        </p:nvGraphicFramePr>
        <p:xfrm>
          <a:off x="1125860" y="3672309"/>
          <a:ext cx="10297144" cy="4233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141"/>
                <a:gridCol w="3809331"/>
                <a:gridCol w="1800200"/>
                <a:gridCol w="1368152"/>
                <a:gridCol w="1512168"/>
                <a:gridCol w="1368152"/>
              </a:tblGrid>
              <a:tr h="474804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600" b="1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PMTE</a:t>
                      </a: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APP 5 YEAR TARGET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ESTIMATED PERFORMANCE 2014/15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</a:rPr>
                        <a:t>MEDIUM-TERM TARGETS</a:t>
                      </a:r>
                      <a:endParaRPr lang="en-ZA" sz="16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45276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2015/16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2016/17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2017/18</a:t>
                      </a:r>
                      <a:endParaRPr lang="en-ZA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646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1</a:t>
                      </a:r>
                      <a:endParaRPr lang="en-ZA" sz="16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75 000 work  opportunities  created through construction projects  (through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EPWP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1482 </a:t>
                      </a:r>
                      <a:endParaRPr lang="en-ZA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/>
                          <a:cs typeface="Arial"/>
                        </a:rPr>
                        <a:t>15000 </a:t>
                      </a:r>
                      <a:endParaRPr lang="en-ZA" sz="1600" b="1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  <a:ea typeface="Times New Roman"/>
                          <a:cs typeface="Arial"/>
                        </a:rPr>
                        <a:t>15000 </a:t>
                      </a:r>
                      <a:endParaRPr lang="en-ZA" sz="1600" b="1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15000 </a:t>
                      </a:r>
                      <a:endParaRPr lang="en-ZA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2</a:t>
                      </a:r>
                      <a:endParaRPr lang="en-ZA" sz="16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60% of construction projects allocated towards BBBEE contractors</a:t>
                      </a:r>
                      <a:endParaRPr lang="en-ZA" sz="16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30% </a:t>
                      </a:r>
                      <a:endParaRPr lang="en-ZA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35% </a:t>
                      </a:r>
                      <a:endParaRPr lang="en-ZA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40% </a:t>
                      </a:r>
                      <a:endParaRPr lang="en-ZA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  <a:cs typeface="Arial"/>
                        </a:rPr>
                        <a:t>45% </a:t>
                      </a:r>
                      <a:endParaRPr lang="en-ZA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43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</a:rPr>
                        <a:t>3</a:t>
                      </a:r>
                      <a:endParaRPr lang="en-ZA" sz="16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5000 job opportunities created through maintenance programmes</a:t>
                      </a:r>
                      <a:endParaRPr lang="en-ZA" sz="16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1000 </a:t>
                      </a:r>
                      <a:endParaRPr lang="en-ZA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1000 </a:t>
                      </a:r>
                      <a:endParaRPr lang="en-ZA" sz="1600" b="1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1000 </a:t>
                      </a:r>
                      <a:endParaRPr lang="en-ZA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1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</a:rPr>
                        <a:t>4</a:t>
                      </a:r>
                      <a:endParaRPr lang="en-ZA" sz="16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325 interns registered for an artisan training program</a:t>
                      </a:r>
                      <a:endParaRPr lang="en-ZA" sz="16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Arial"/>
                        </a:rPr>
                        <a:t>65 </a:t>
                      </a:r>
                      <a:endParaRPr lang="en-ZA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65 </a:t>
                      </a:r>
                      <a:endParaRPr lang="en-ZA" sz="1600" b="1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65 </a:t>
                      </a:r>
                      <a:endParaRPr lang="en-ZA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1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ZA" sz="16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5</a:t>
                      </a:r>
                      <a:endParaRPr lang="en-ZA" sz="16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en-ZA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Percentage of Facilities Management contracts allocated towards BBBEE</a:t>
                      </a:r>
                      <a:endParaRPr lang="en-ZA" sz="16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65% </a:t>
                      </a:r>
                      <a:endParaRPr lang="en-ZA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65% </a:t>
                      </a:r>
                      <a:endParaRPr lang="en-ZA" sz="1600" b="1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65% </a:t>
                      </a:r>
                      <a:endParaRPr lang="en-ZA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53851" y="2016125"/>
            <a:ext cx="10729193" cy="5591241"/>
          </a:xfrm>
        </p:spPr>
        <p:txBody>
          <a:bodyPr>
            <a:noAutofit/>
          </a:bodyPr>
          <a:lstStyle/>
          <a:p>
            <a:pPr lvl="0"/>
            <a:r>
              <a:rPr lang="en-GB" sz="2400" dirty="0" smtClean="0"/>
              <a:t>In leveraging </a:t>
            </a:r>
            <a:r>
              <a:rPr lang="en-GB" sz="2400" dirty="0"/>
              <a:t>the State’s property portfolio to contribute towards skills </a:t>
            </a:r>
            <a:r>
              <a:rPr lang="en-GB" sz="2400" dirty="0" smtClean="0"/>
              <a:t>development, employment, and empowering </a:t>
            </a:r>
            <a:r>
              <a:rPr lang="en-GB" sz="2400" dirty="0"/>
              <a:t>emerging black business </a:t>
            </a:r>
            <a:r>
              <a:rPr lang="en-GB" sz="2400" dirty="0" smtClean="0"/>
              <a:t>through Construction, Real </a:t>
            </a:r>
            <a:r>
              <a:rPr lang="en-GB" sz="2400" dirty="0"/>
              <a:t>Estate </a:t>
            </a:r>
            <a:r>
              <a:rPr lang="en-GB" sz="2400" dirty="0" smtClean="0"/>
              <a:t>and </a:t>
            </a:r>
            <a:r>
              <a:rPr lang="en-GB" sz="2400" dirty="0"/>
              <a:t>Facilities Management </a:t>
            </a:r>
            <a:r>
              <a:rPr lang="en-ZA" sz="2400" dirty="0" smtClean="0"/>
              <a:t>divisions, the PMTE has set the following targets.</a:t>
            </a:r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	</a:t>
            </a:r>
            <a:r>
              <a:rPr lang="en-GB" dirty="0"/>
              <a:t>PMTE PROGRESS &amp; TARGETS </a:t>
            </a:r>
            <a:br>
              <a:rPr lang="en-GB" dirty="0"/>
            </a:br>
            <a:r>
              <a:rPr lang="en-GB" i="1" dirty="0"/>
              <a:t>7.4	</a:t>
            </a:r>
            <a:r>
              <a:rPr lang="en-US" i="1" dirty="0" smtClean="0"/>
              <a:t>Property Management Targets</a:t>
            </a:r>
            <a:endParaRPr lang="en-US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BRIEFING ON PMTE AND LEASE PORTFOLIO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527937"/>
              </p:ext>
            </p:extLst>
          </p:nvPr>
        </p:nvGraphicFramePr>
        <p:xfrm>
          <a:off x="1269876" y="3240261"/>
          <a:ext cx="10297144" cy="436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141"/>
                <a:gridCol w="3476691"/>
                <a:gridCol w="2132840"/>
                <a:gridCol w="1368152"/>
                <a:gridCol w="1512168"/>
                <a:gridCol w="1368152"/>
              </a:tblGrid>
              <a:tr h="440727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YEAR TARGET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ESTIMATED PERFORMANCE 2014/15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</a:rPr>
                        <a:t>MEDIUM-TERM TARGETS</a:t>
                      </a:r>
                      <a:endParaRPr lang="en-ZA" sz="18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51361">
                <a:tc gridSpan="2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2015/16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2016/17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2017/18</a:t>
                      </a:r>
                      <a:endParaRPr lang="en-ZA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226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1</a:t>
                      </a:r>
                      <a:endParaRPr lang="en-ZA" sz="18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en-ZA" sz="1800" b="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Occupancy </a:t>
                      </a:r>
                      <a:r>
                        <a:rPr lang="en-ZA" sz="1800" b="0" dirty="0" smtClean="0">
                          <a:effectLst/>
                          <a:latin typeface="+mj-lt"/>
                          <a:ea typeface="Times New Roman"/>
                          <a:cs typeface="Calibri"/>
                        </a:rPr>
                        <a:t>rate of freehold</a:t>
                      </a:r>
                      <a:r>
                        <a:rPr lang="en-ZA" sz="1800" b="0" baseline="0" dirty="0" smtClean="0">
                          <a:effectLst/>
                          <a:latin typeface="+mj-lt"/>
                          <a:ea typeface="Times New Roman"/>
                          <a:cs typeface="Calibri"/>
                        </a:rPr>
                        <a:t> property </a:t>
                      </a:r>
                      <a:r>
                        <a:rPr lang="en-ZA" sz="1800" b="0" dirty="0" smtClean="0">
                          <a:effectLst/>
                          <a:latin typeface="+mj-lt"/>
                          <a:ea typeface="Times New Roman"/>
                          <a:cs typeface="Calibri"/>
                        </a:rPr>
                        <a:t>increased </a:t>
                      </a:r>
                      <a:r>
                        <a:rPr lang="en-ZA" sz="1800" b="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by 50 % for partially occupied </a:t>
                      </a:r>
                      <a:r>
                        <a:rPr lang="en-ZA" sz="1800" b="0" dirty="0" smtClean="0">
                          <a:effectLst/>
                          <a:latin typeface="+mj-lt"/>
                          <a:ea typeface="Times New Roman"/>
                          <a:cs typeface="Calibri"/>
                        </a:rPr>
                        <a:t>properties</a:t>
                      </a:r>
                      <a:endParaRPr lang="en-ZA" sz="1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1">
                          <a:effectLst/>
                          <a:latin typeface="+mj-lt"/>
                          <a:ea typeface="Times New Roman"/>
                        </a:rPr>
                        <a:t>5%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1" dirty="0">
                          <a:effectLst/>
                          <a:latin typeface="+mj-lt"/>
                          <a:ea typeface="Times New Roman"/>
                        </a:rPr>
                        <a:t>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1" dirty="0">
                          <a:effectLst/>
                          <a:latin typeface="+mj-lt"/>
                          <a:ea typeface="Times New Roman"/>
                        </a:rPr>
                        <a:t>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1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+mj-lt"/>
                        </a:rPr>
                        <a:t>2</a:t>
                      </a:r>
                      <a:endParaRPr lang="en-ZA" sz="18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en-ZA" sz="1800" b="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2142 land parcels secured to let out for economic development initiatives</a:t>
                      </a:r>
                      <a:endParaRPr lang="en-ZA" sz="1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b="1">
                          <a:effectLst/>
                          <a:latin typeface="+mj-lt"/>
                          <a:cs typeface="Calibri"/>
                        </a:rPr>
                        <a:t>100</a:t>
                      </a:r>
                      <a:endParaRPr lang="en-ZA" sz="1800" b="1"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1" dirty="0">
                          <a:effectLst/>
                          <a:latin typeface="+mj-lt"/>
                          <a:ea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300</a:t>
                      </a:r>
                      <a:endParaRPr lang="en-ZA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4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3</a:t>
                      </a:r>
                      <a:endParaRPr lang="en-ZA" sz="18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en-ZA" sz="1800" b="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3000 surplus freehold properties let </a:t>
                      </a:r>
                      <a:r>
                        <a:rPr lang="en-ZA" sz="1800" b="0" dirty="0" smtClean="0">
                          <a:effectLst/>
                          <a:latin typeface="+mj-lt"/>
                          <a:ea typeface="Times New Roman"/>
                          <a:cs typeface="Calibri"/>
                        </a:rPr>
                        <a:t>out for revenue</a:t>
                      </a:r>
                      <a:endParaRPr lang="en-ZA" sz="1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en-ZA" sz="18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en-ZA" sz="1800" b="1">
                          <a:effectLst/>
                          <a:latin typeface="+mj-lt"/>
                          <a:ea typeface="Times New Roman"/>
                          <a:cs typeface="Calibri"/>
                        </a:rPr>
                        <a:t>600 </a:t>
                      </a:r>
                      <a:endParaRPr lang="en-ZA" sz="1800" b="1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1">
                          <a:effectLst/>
                          <a:latin typeface="+mj-lt"/>
                          <a:ea typeface="Times New Roman"/>
                          <a:cs typeface="Calibri"/>
                        </a:rPr>
                        <a:t>600 </a:t>
                      </a:r>
                      <a:endParaRPr lang="en-ZA" sz="1800" b="1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800" b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600 </a:t>
                      </a:r>
                      <a:endParaRPr lang="en-ZA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0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800" dirty="0" smtClean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</a:t>
                      </a:r>
                      <a:endParaRPr lang="en-ZA" sz="180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en-US" sz="1800" b="0" kern="1200" dirty="0">
                          <a:solidFill>
                            <a:srgbClr val="1A1A1A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R300 million saved by revised rent (carry through cost)</a:t>
                      </a:r>
                      <a:endParaRPr lang="en-ZA" sz="18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Estimated R 33 million </a:t>
                      </a:r>
                      <a:endParaRPr lang="en-ZA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>
                          <a:solidFill>
                            <a:srgbClr val="1A1A1A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R60 million </a:t>
                      </a:r>
                      <a:endParaRPr lang="en-ZA" sz="1800" b="1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solidFill>
                            <a:srgbClr val="1A1A1A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R60 million </a:t>
                      </a:r>
                      <a:endParaRPr lang="en-ZA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 dirty="0">
                          <a:solidFill>
                            <a:srgbClr val="1A1A1A"/>
                          </a:solidFill>
                          <a:effectLst/>
                          <a:latin typeface="+mj-lt"/>
                          <a:ea typeface="Calibri"/>
                          <a:cs typeface="Calibri"/>
                        </a:rPr>
                        <a:t>R60 million </a:t>
                      </a:r>
                      <a:endParaRPr lang="en-ZA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53851" y="2016125"/>
            <a:ext cx="10729193" cy="5591241"/>
          </a:xfrm>
        </p:spPr>
        <p:txBody>
          <a:bodyPr>
            <a:noAutofit/>
          </a:bodyPr>
          <a:lstStyle/>
          <a:p>
            <a:r>
              <a:rPr lang="en-GB" sz="2400" dirty="0" smtClean="0"/>
              <a:t>In better utilising </a:t>
            </a:r>
            <a:r>
              <a:rPr lang="en-GB" sz="2400" dirty="0"/>
              <a:t>the State’s vacant properties productively </a:t>
            </a:r>
            <a:r>
              <a:rPr lang="en-GB" sz="2400" dirty="0" smtClean="0"/>
              <a:t>and extend </a:t>
            </a:r>
            <a:r>
              <a:rPr lang="en-GB" sz="2400" dirty="0"/>
              <a:t>the life-cycle of existing state properties</a:t>
            </a:r>
            <a:r>
              <a:rPr lang="en-GB" sz="2400" dirty="0" smtClean="0"/>
              <a:t>; as well as reduce the cost of leasing-in, the PMTE has set the following targets.</a:t>
            </a:r>
            <a:endParaRPr lang="en-ZA" sz="2400" dirty="0"/>
          </a:p>
          <a:p>
            <a:pPr lvl="0"/>
            <a:endParaRPr lang="en-US" sz="24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8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402221"/>
            <a:ext cx="11262506" cy="1469888"/>
          </a:xfrm>
        </p:spPr>
        <p:txBody>
          <a:bodyPr>
            <a:normAutofit fontScale="90000"/>
          </a:bodyPr>
          <a:lstStyle/>
          <a:p>
            <a:r>
              <a:rPr lang="en-GB" sz="4900" dirty="0" smtClean="0"/>
              <a:t>7.	PMTE PROGRESS &amp; TARGETS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7.5	Establishment of Government 	Component (Not privatisation) 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034365"/>
            <a:ext cx="10801200" cy="56436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The feasibility study for the establishment of a Government Component </a:t>
            </a:r>
            <a:r>
              <a:rPr lang="en-GB" sz="2400" dirty="0" smtClean="0"/>
              <a:t>for the DPW’s Property Management Business =&gt; endorsed </a:t>
            </a:r>
            <a:r>
              <a:rPr lang="en-GB" sz="2400" dirty="0"/>
              <a:t>by </a:t>
            </a:r>
            <a:r>
              <a:rPr lang="en-GB" sz="2400" b="1" dirty="0"/>
              <a:t>Cabinet in August </a:t>
            </a:r>
            <a:r>
              <a:rPr lang="en-GB" sz="2400" b="1" dirty="0" smtClean="0"/>
              <a:t>2014.</a:t>
            </a:r>
            <a:r>
              <a:rPr lang="en-GB" sz="2400" dirty="0" smtClean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 smtClean="0"/>
              <a:t>Value proposition - establishment as </a:t>
            </a:r>
            <a:r>
              <a:rPr lang="en-GB" sz="2400" dirty="0"/>
              <a:t>a Government </a:t>
            </a:r>
            <a:r>
              <a:rPr lang="en-GB" sz="2400" dirty="0" smtClean="0"/>
              <a:t>Component: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/>
              <a:t>Autonomous ring-fenced, but remains integral </a:t>
            </a:r>
            <a:r>
              <a:rPr lang="en-GB" sz="2400" dirty="0"/>
              <a:t>part of the public </a:t>
            </a:r>
            <a:r>
              <a:rPr lang="en-GB" sz="2400" dirty="0" smtClean="0"/>
              <a:t>service = &gt; committed to </a:t>
            </a:r>
            <a:r>
              <a:rPr lang="en-GB" sz="2400" dirty="0"/>
              <a:t>public service objectives </a:t>
            </a:r>
            <a:endParaRPr lang="en-GB" sz="2400" dirty="0" smtClean="0"/>
          </a:p>
          <a:p>
            <a:pPr lvl="1">
              <a:spcBef>
                <a:spcPts val="600"/>
              </a:spcBef>
            </a:pPr>
            <a:r>
              <a:rPr lang="en-GB" sz="2400" dirty="0" smtClean="0"/>
              <a:t>Role </a:t>
            </a:r>
            <a:r>
              <a:rPr lang="en-GB" sz="2400" dirty="0"/>
              <a:t>to play in the State’s developmental agenda and the potential catalytic part of state immovable assets in ensuring more equitable spatial development, balanced urbanisation, and user-friendly government precincts and buildings. </a:t>
            </a:r>
            <a:endParaRPr lang="en-Z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white">
                    <a:lumMod val="50000"/>
                  </a:prstClr>
                </a:solidFill>
              </a:rPr>
              <a:t>BRIEFING ON PMTE AND LEASE PORTFOLIO</a:t>
            </a:r>
            <a:endParaRPr lang="en-GB" dirty="0">
              <a:solidFill>
                <a:srgbClr val="93A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402221"/>
            <a:ext cx="11262506" cy="1469888"/>
          </a:xfrm>
        </p:spPr>
        <p:txBody>
          <a:bodyPr>
            <a:normAutofit fontScale="90000"/>
          </a:bodyPr>
          <a:lstStyle/>
          <a:p>
            <a:r>
              <a:rPr lang="en-GB" sz="4900" dirty="0" smtClean="0"/>
              <a:t>7.	PMTE PROGRESS &amp; TARGETS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7.5	Establishment of Government 	Component (Not privatisation) 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034365"/>
            <a:ext cx="10657184" cy="56436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GB" sz="2400" dirty="0"/>
              <a:t>Sound reasons for the DPW to implement an alternative institutional form for its Property Management services, include:</a:t>
            </a:r>
            <a:endParaRPr lang="en-ZA" sz="2400" dirty="0"/>
          </a:p>
          <a:p>
            <a:pPr lvl="1">
              <a:spcBef>
                <a:spcPts val="300"/>
              </a:spcBef>
            </a:pPr>
            <a:r>
              <a:rPr lang="en-GB" sz="2400" dirty="0" smtClean="0"/>
              <a:t>Componentising </a:t>
            </a:r>
            <a:r>
              <a:rPr lang="en-GB" sz="2400" dirty="0"/>
              <a:t>and ring-fencing the PMTE to separate the DPW as the regulator from the PMTE as the implementer.</a:t>
            </a:r>
            <a:endParaRPr lang="en-ZA" sz="2400" dirty="0"/>
          </a:p>
          <a:p>
            <a:pPr lvl="1">
              <a:spcBef>
                <a:spcPts val="300"/>
              </a:spcBef>
            </a:pPr>
            <a:r>
              <a:rPr lang="en-GB" sz="2400" dirty="0" smtClean="0"/>
              <a:t>Flexible/customised </a:t>
            </a:r>
            <a:r>
              <a:rPr lang="en-GB" sz="2400" dirty="0"/>
              <a:t>administrative and operational arrangements </a:t>
            </a:r>
            <a:r>
              <a:rPr lang="en-GB" sz="2400" dirty="0" smtClean="0"/>
              <a:t>to </a:t>
            </a:r>
            <a:r>
              <a:rPr lang="en-GB" sz="2400" dirty="0"/>
              <a:t>suit the property management </a:t>
            </a:r>
            <a:r>
              <a:rPr lang="en-GB" sz="2400" dirty="0" smtClean="0"/>
              <a:t>environment</a:t>
            </a:r>
          </a:p>
          <a:p>
            <a:pPr lvl="1">
              <a:spcBef>
                <a:spcPts val="300"/>
              </a:spcBef>
            </a:pPr>
            <a:r>
              <a:rPr lang="en-GB" sz="2400" dirty="0" smtClean="0"/>
              <a:t>GRAP- enabled financial systems / itemised billing. </a:t>
            </a:r>
            <a:endParaRPr lang="en-ZA" sz="2400" dirty="0" smtClean="0"/>
          </a:p>
          <a:p>
            <a:pPr lvl="1">
              <a:spcBef>
                <a:spcPts val="300"/>
              </a:spcBef>
            </a:pPr>
            <a:r>
              <a:rPr lang="en-GB" sz="2400" dirty="0" smtClean="0"/>
              <a:t>Revenue generation </a:t>
            </a:r>
            <a:r>
              <a:rPr lang="en-GB" sz="2400" dirty="0"/>
              <a:t>and </a:t>
            </a:r>
            <a:r>
              <a:rPr lang="en-GB" sz="2400" dirty="0" smtClean="0"/>
              <a:t>retention </a:t>
            </a:r>
          </a:p>
          <a:p>
            <a:pPr lvl="1">
              <a:spcBef>
                <a:spcPts val="300"/>
              </a:spcBef>
            </a:pPr>
            <a:r>
              <a:rPr lang="en-GB" sz="2400" dirty="0" smtClean="0"/>
              <a:t>Direct </a:t>
            </a:r>
            <a:r>
              <a:rPr lang="en-GB" sz="2400" dirty="0"/>
              <a:t>oversight by the Executive Authority </a:t>
            </a:r>
            <a:endParaRPr lang="en-GB" sz="2400" dirty="0" smtClean="0"/>
          </a:p>
          <a:p>
            <a:pPr lvl="1">
              <a:spcBef>
                <a:spcPts val="300"/>
              </a:spcBef>
            </a:pPr>
            <a:r>
              <a:rPr lang="en-GB" sz="2400" dirty="0" smtClean="0"/>
              <a:t>Improved </a:t>
            </a:r>
            <a:r>
              <a:rPr lang="en-GB" sz="2400" dirty="0"/>
              <a:t>governance through direct accountability and decision-making as close as possible to the point of service delivery.  </a:t>
            </a:r>
            <a:endParaRPr lang="en-GB" sz="2400" dirty="0" smtClean="0"/>
          </a:p>
          <a:p>
            <a:pPr lvl="1">
              <a:spcBef>
                <a:spcPts val="300"/>
              </a:spcBef>
            </a:pPr>
            <a:r>
              <a:rPr lang="en-GB" sz="2400" dirty="0" smtClean="0"/>
              <a:t>Attracting </a:t>
            </a:r>
            <a:r>
              <a:rPr lang="en-GB" sz="2400" dirty="0"/>
              <a:t>and retaining skills </a:t>
            </a:r>
            <a:r>
              <a:rPr lang="en-GB" sz="2400" dirty="0" smtClean="0"/>
              <a:t>= market </a:t>
            </a:r>
            <a:r>
              <a:rPr lang="en-GB" sz="2400" dirty="0"/>
              <a:t>related compensation packages.</a:t>
            </a:r>
            <a:endParaRPr lang="en-Z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white">
                    <a:lumMod val="50000"/>
                  </a:prstClr>
                </a:solidFill>
              </a:rPr>
              <a:t>BRIEFING ON PMTE AND LEASE PORTFOLIO</a:t>
            </a:r>
            <a:endParaRPr lang="en-GB" dirty="0">
              <a:solidFill>
                <a:srgbClr val="93A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/>
              <a:t>7.	PMTE PROGRESS &amp; TARGETS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 smtClean="0"/>
              <a:t>7.5</a:t>
            </a:r>
            <a:r>
              <a:rPr lang="en-GB" i="1" dirty="0"/>
              <a:t>	Establishment of Government 	Component (Not privatisation)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PMTE Structures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41350"/>
              </p:ext>
            </p:extLst>
          </p:nvPr>
        </p:nvGraphicFramePr>
        <p:xfrm>
          <a:off x="909837" y="1944117"/>
          <a:ext cx="10729192" cy="6600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3386"/>
                <a:gridCol w="1490989"/>
                <a:gridCol w="1800200"/>
                <a:gridCol w="2743322"/>
                <a:gridCol w="2801295"/>
              </a:tblGrid>
              <a:tr h="290907">
                <a:tc>
                  <a:txBody>
                    <a:bodyPr/>
                    <a:lstStyle/>
                    <a:p>
                      <a:pPr indent="158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500" dirty="0">
                        <a:effectLst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DPW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TRADING Entity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Government Component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Public Entity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3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Revenue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Unable to retain surplus funds from operations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02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Ability to generate, retain and redeploy surplus funds from operations </a:t>
                      </a:r>
                      <a:endParaRPr lang="en-GB" sz="1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(approval by NT)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Ability to generate, retain and redeploy surplus funds from operations </a:t>
                      </a:r>
                      <a:endParaRPr lang="en-GB" sz="1500" dirty="0">
                        <a:effectLst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Ability to generate, retain and redeploy surplus funds from operations </a:t>
                      </a:r>
                      <a:endParaRPr lang="en-GB" sz="1500" dirty="0">
                        <a:effectLst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</a:tr>
              <a:tr h="238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GRAP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No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02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Yes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Yes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Yes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</a:tr>
              <a:tr h="23894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STATUS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77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Governance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Executive Authority</a:t>
                      </a:r>
                      <a:endParaRPr lang="en-GB" sz="1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Accounting Officer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Executive </a:t>
                      </a:r>
                      <a:r>
                        <a:rPr lang="en-ZA" sz="1500" dirty="0" smtClean="0">
                          <a:effectLst/>
                        </a:rPr>
                        <a:t>Authority</a:t>
                      </a:r>
                      <a:endParaRPr lang="en-GB" sz="1500" dirty="0">
                        <a:effectLst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Has Governing Board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Independence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-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Separate from Department but linked to policy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Autonomous from Department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Accountability to Executive Authority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Constitution and Legislation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Direct accountability to Executive Authority 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Regulated by the Act establishing the entity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Accountability to Department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-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None, but have reporting duties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None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Mandate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Constitution, Legislation and PSA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Derived from delegation or assignment from the Executive Authority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Derived from Act establishing the entity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Main Funding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Parliament via Department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Parliament via Department &amp; own revenue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Parliament via Department &amp; own revenue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PFMA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Applicable</a:t>
                      </a:r>
                      <a:endParaRPr lang="en-GB" sz="15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</a:rPr>
                        <a:t>DG is Accounting Officer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Applicable</a:t>
                      </a:r>
                      <a:endParaRPr lang="en-GB" sz="1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Head of GC is Accounting Officer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Applicable</a:t>
                      </a:r>
                      <a:endParaRPr lang="en-GB" sz="1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</a:rPr>
                        <a:t>Board is Accounting Authority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268" marR="33268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34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dirty="0"/>
              <a:t>7.	PMTE PROGRESS &amp; TARGETS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 smtClean="0"/>
              <a:t>7.5</a:t>
            </a:r>
            <a:r>
              <a:rPr lang="en-GB" i="1" dirty="0"/>
              <a:t>	Establishment of Government 	Component (Not privatisation)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PMTE Structures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07213"/>
              </p:ext>
            </p:extLst>
          </p:nvPr>
        </p:nvGraphicFramePr>
        <p:xfrm>
          <a:off x="909836" y="2016125"/>
          <a:ext cx="10441160" cy="6380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6309"/>
                <a:gridCol w="1378562"/>
                <a:gridCol w="1378562"/>
                <a:gridCol w="2731634"/>
                <a:gridCol w="2726093"/>
              </a:tblGrid>
              <a:tr h="623026">
                <a:tc>
                  <a:txBody>
                    <a:bodyPr/>
                    <a:lstStyle/>
                    <a:p>
                      <a:pPr indent="1587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800" dirty="0">
                        <a:effectLst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DPW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TRADING Entity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Government Component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Public Entity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4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EMPLOYEE CONDITIONS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6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PSA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Applicable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Applicable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Not Applicable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45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Law Governing employees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err="1">
                          <a:effectLst/>
                        </a:rPr>
                        <a:t>PSA</a:t>
                      </a:r>
                      <a:r>
                        <a:rPr lang="en-ZA" sz="1800" dirty="0">
                          <a:effectLst/>
                        </a:rPr>
                        <a:t> and regulations, and sectorial determinations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err="1">
                          <a:effectLst/>
                        </a:rPr>
                        <a:t>PSA</a:t>
                      </a:r>
                      <a:r>
                        <a:rPr lang="en-ZA" sz="1800" dirty="0">
                          <a:effectLst/>
                        </a:rPr>
                        <a:t> and regulations, and sectorial determinations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Act Establishing the entity</a:t>
                      </a:r>
                      <a:endParaRPr lang="en-GB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LRA, and other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23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Conditions of Service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err="1">
                          <a:effectLst/>
                        </a:rPr>
                        <a:t>PSA</a:t>
                      </a:r>
                      <a:r>
                        <a:rPr lang="en-ZA" sz="1800" dirty="0">
                          <a:effectLst/>
                        </a:rPr>
                        <a:t> and Public Service Regulations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Public Service Regulations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Policies as determined by entity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8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Remuneration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err="1">
                          <a:effectLst/>
                        </a:rPr>
                        <a:t>PSA</a:t>
                      </a:r>
                      <a:r>
                        <a:rPr lang="en-ZA" sz="1800" dirty="0">
                          <a:effectLst/>
                        </a:rPr>
                        <a:t> and Public Service Regulations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02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Determined by bargaining processes, but occupation specific dispensation is possible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Determined by entity’s board, subject to NT and </a:t>
                      </a:r>
                      <a:r>
                        <a:rPr lang="en-ZA" sz="1800" dirty="0" err="1">
                          <a:effectLst/>
                        </a:rPr>
                        <a:t>DPSA</a:t>
                      </a:r>
                      <a:r>
                        <a:rPr lang="en-ZA" sz="1800" dirty="0">
                          <a:effectLst/>
                        </a:rPr>
                        <a:t> guidelines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89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Pension fund membership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GEPF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 err="1">
                          <a:effectLst/>
                        </a:rPr>
                        <a:t>GEPF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Depends on entity</a:t>
                      </a:r>
                      <a:endParaRPr lang="en-GB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GEPF may apply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23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Employee Relations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Governed by Public Service Regulations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Governed by Public Service Regulations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Governed by entity’s policies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3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>
                          <a:effectLst/>
                        </a:rPr>
                        <a:t>Deployment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Anywhere within Public Service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1455" indent="-2114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Anywhere within Public Service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DC9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800" dirty="0">
                          <a:effectLst/>
                        </a:rPr>
                        <a:t>Only within entity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61" marR="3416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8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	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504" y="2034365"/>
            <a:ext cx="10259524" cy="5742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DPW Key Mandate: custodian &amp; manager of Government’s immovable assets =&gt; directly impacts efficiency and effectiveness of all client departments and </a:t>
            </a: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</a:rPr>
              <a:t>service delivery.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Corruption, mismanagement and poor performance led to DPW failing to deliver on its mandate.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2400" b="1" dirty="0" smtClean="0">
                <a:solidFill>
                  <a:schemeClr val="accent5"/>
                </a:solidFill>
              </a:rPr>
              <a:t>Turnaround Strategy (7 Year Business Improvement Plan)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was launched Jan 2012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(Ownership with DPW).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Prior attempts at change failed due to leadership instability and ineffective change management.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Core 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of the strategy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(2 pillars) =&gt; </a:t>
            </a:r>
          </a:p>
          <a:p>
            <a:pPr marL="879475" lvl="1" indent="-514350">
              <a:buFont typeface="+mj-lt"/>
              <a:buAutoNum type="arabicPeriod"/>
            </a:pP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</a:rPr>
              <a:t>Zero tolerance of fraud &amp; corruption </a:t>
            </a:r>
            <a:endParaRPr lang="en-GB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879475" lvl="1" indent="-514350">
              <a:buFont typeface="+mj-lt"/>
              <a:buAutoNum type="arabicPeriod"/>
            </a:pP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</a:rPr>
              <a:t>Improving business (Property Management)</a:t>
            </a:r>
            <a:endParaRPr lang="en-GB" sz="2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1000"/>
              </a:spcBef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BRIEFING ON PMTE AND LEASE PORTFOLIO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	</a:t>
            </a:r>
            <a:r>
              <a:rPr lang="en-GB" dirty="0"/>
              <a:t>PMTE PROGRESS &amp; TARGETS </a:t>
            </a:r>
            <a:br>
              <a:rPr lang="en-GB" dirty="0"/>
            </a:br>
            <a:r>
              <a:rPr lang="en-GB" i="1" dirty="0" smtClean="0"/>
              <a:t>7.6</a:t>
            </a:r>
            <a:r>
              <a:rPr lang="en-GB" i="1" dirty="0"/>
              <a:t>	</a:t>
            </a:r>
            <a:r>
              <a:rPr lang="en-US" i="1" dirty="0" smtClean="0"/>
              <a:t>Lease Review Initiative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8586" indent="-342900"/>
            <a:r>
              <a:rPr lang="en-US" sz="2400" b="1" dirty="0" smtClean="0"/>
              <a:t>2012 =&gt; </a:t>
            </a:r>
            <a:r>
              <a:rPr lang="en-US" sz="2400" b="1" dirty="0"/>
              <a:t>review of 2 162 </a:t>
            </a:r>
            <a:r>
              <a:rPr lang="en-US" sz="2400" b="1" dirty="0" smtClean="0"/>
              <a:t> leases from private sector – findings:</a:t>
            </a:r>
          </a:p>
          <a:p>
            <a:pPr marL="901700" lvl="1" indent="-536575"/>
            <a:r>
              <a:rPr lang="en-ZA" sz="2400" b="1" dirty="0" smtClean="0"/>
              <a:t>112</a:t>
            </a:r>
            <a:r>
              <a:rPr lang="en-ZA" sz="2400" dirty="0" smtClean="0"/>
              <a:t> </a:t>
            </a:r>
            <a:r>
              <a:rPr lang="en-ZA" sz="2400" dirty="0"/>
              <a:t>properties </a:t>
            </a:r>
            <a:r>
              <a:rPr lang="en-ZA" sz="2400" dirty="0" smtClean="0"/>
              <a:t>“</a:t>
            </a:r>
            <a:r>
              <a:rPr lang="en-ZA" sz="2400" dirty="0"/>
              <a:t>vacant” </a:t>
            </a:r>
            <a:endParaRPr lang="en-ZA" sz="2400" dirty="0" smtClean="0"/>
          </a:p>
          <a:p>
            <a:pPr marL="901700" lvl="1" indent="-536575"/>
            <a:r>
              <a:rPr lang="en-ZA" sz="2400" b="1" dirty="0" smtClean="0"/>
              <a:t>29 </a:t>
            </a:r>
            <a:r>
              <a:rPr lang="en-ZA" sz="2400" dirty="0"/>
              <a:t>properties </a:t>
            </a:r>
            <a:r>
              <a:rPr lang="en-ZA" sz="2400" dirty="0" smtClean="0"/>
              <a:t>“occupied </a:t>
            </a:r>
            <a:r>
              <a:rPr lang="en-ZA" sz="2400" dirty="0"/>
              <a:t>by non DPW </a:t>
            </a:r>
            <a:r>
              <a:rPr lang="en-ZA" sz="2400" dirty="0" smtClean="0"/>
              <a:t>clients”</a:t>
            </a:r>
          </a:p>
          <a:p>
            <a:pPr marL="901700" lvl="1" indent="-536575"/>
            <a:r>
              <a:rPr lang="en-ZA" sz="2400" b="1" dirty="0" smtClean="0"/>
              <a:t>578</a:t>
            </a:r>
            <a:r>
              <a:rPr lang="en-ZA" sz="2400" dirty="0" smtClean="0"/>
              <a:t> </a:t>
            </a:r>
            <a:r>
              <a:rPr lang="en-ZA" sz="2400" dirty="0"/>
              <a:t>lease with no lease </a:t>
            </a:r>
            <a:r>
              <a:rPr lang="en-ZA" sz="2400" dirty="0" smtClean="0"/>
              <a:t>agreements</a:t>
            </a:r>
          </a:p>
          <a:p>
            <a:pPr marL="901700" lvl="1" indent="-536575"/>
            <a:r>
              <a:rPr lang="en-ZA" sz="2400" b="1" dirty="0"/>
              <a:t>1</a:t>
            </a:r>
            <a:r>
              <a:rPr lang="en-ZA" sz="2400" b="1" dirty="0" smtClean="0"/>
              <a:t>176 </a:t>
            </a:r>
            <a:r>
              <a:rPr lang="en-ZA" sz="2400" dirty="0"/>
              <a:t>Backlog leases </a:t>
            </a:r>
            <a:r>
              <a:rPr lang="en-ZA" sz="2400" dirty="0" smtClean="0"/>
              <a:t>identified</a:t>
            </a:r>
          </a:p>
          <a:p>
            <a:pPr marL="388586" indent="-342900"/>
            <a:r>
              <a:rPr lang="en-ZA" sz="2400" b="1" dirty="0" smtClean="0"/>
              <a:t>2013/14 </a:t>
            </a:r>
            <a:r>
              <a:rPr lang="en-ZA" sz="2400" dirty="0" smtClean="0"/>
              <a:t>=&gt; An application </a:t>
            </a:r>
            <a:r>
              <a:rPr lang="en-ZA" sz="2400" dirty="0"/>
              <a:t>for special procurement conditions was made to National </a:t>
            </a:r>
            <a:r>
              <a:rPr lang="en-ZA" sz="2400" dirty="0" smtClean="0"/>
              <a:t>Treasury</a:t>
            </a:r>
            <a:endParaRPr lang="en-ZA" sz="2400" dirty="0"/>
          </a:p>
          <a:p>
            <a:pPr marL="939598" lvl="1" indent="-446319"/>
            <a:r>
              <a:rPr lang="en-ZA" sz="2400" b="1" dirty="0" smtClean="0"/>
              <a:t>Special  Dispensation for Lease Renewals </a:t>
            </a:r>
            <a:r>
              <a:rPr lang="en-ZA" sz="2400" dirty="0"/>
              <a:t>a</a:t>
            </a:r>
            <a:r>
              <a:rPr lang="en-ZA" sz="2400" dirty="0" smtClean="0"/>
              <a:t>pproved </a:t>
            </a:r>
            <a:r>
              <a:rPr lang="en-ZA" sz="2400" dirty="0"/>
              <a:t>(</a:t>
            </a:r>
            <a:r>
              <a:rPr lang="en-ZA" sz="2400" dirty="0" smtClean="0"/>
              <a:t>5 </a:t>
            </a:r>
            <a:r>
              <a:rPr lang="en-ZA" sz="2400" dirty="0"/>
              <a:t>September </a:t>
            </a:r>
            <a:r>
              <a:rPr lang="en-ZA" sz="2400" dirty="0" smtClean="0"/>
              <a:t>2013) applied </a:t>
            </a:r>
            <a:r>
              <a:rPr lang="en-ZA" sz="2400" dirty="0"/>
              <a:t>to leases that had expired before and by 31 December 2013. </a:t>
            </a:r>
          </a:p>
          <a:p>
            <a:pPr marL="939598" lvl="1" indent="-446319"/>
            <a:r>
              <a:rPr lang="en-ZA" sz="2400" dirty="0"/>
              <a:t>It was further </a:t>
            </a:r>
            <a:r>
              <a:rPr lang="en-ZA" sz="2400" b="1" dirty="0"/>
              <a:t>extended</a:t>
            </a:r>
            <a:r>
              <a:rPr lang="en-ZA" sz="2400" dirty="0"/>
              <a:t> to include leases expiring financial year ending 31 March 2014 </a:t>
            </a:r>
            <a:endParaRPr lang="en-ZA" sz="2400" b="1" dirty="0"/>
          </a:p>
          <a:p>
            <a:pPr marL="939598" lvl="1" indent="-446319"/>
            <a:r>
              <a:rPr lang="en-ZA" sz="2400" dirty="0" smtClean="0"/>
              <a:t>new number of lease = </a:t>
            </a:r>
            <a:r>
              <a:rPr lang="en-ZA" sz="2400" b="1" dirty="0" smtClean="0"/>
              <a:t>1566</a:t>
            </a:r>
            <a:endParaRPr lang="en-ZA" sz="2400" b="1" dirty="0"/>
          </a:p>
          <a:p>
            <a:endParaRPr lang="en-ZA" sz="2400" b="1" dirty="0" smtClean="0"/>
          </a:p>
          <a:p>
            <a:endParaRPr lang="en-ZA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white">
                    <a:lumMod val="50000"/>
                  </a:prstClr>
                </a:solidFill>
              </a:rPr>
              <a:t>BRIEFING ON PMTE AND LEASE PORTFOLIO</a:t>
            </a:r>
            <a:endParaRPr lang="en-GB" dirty="0">
              <a:solidFill>
                <a:srgbClr val="93A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	</a:t>
            </a:r>
            <a:r>
              <a:rPr lang="en-GB" dirty="0"/>
              <a:t>PMTE PROGRESS &amp; TARGETS </a:t>
            </a:r>
            <a:br>
              <a:rPr lang="en-GB" dirty="0"/>
            </a:br>
            <a:r>
              <a:rPr lang="en-GB" i="1" dirty="0" smtClean="0"/>
              <a:t>7.6</a:t>
            </a:r>
            <a:r>
              <a:rPr lang="en-GB" i="1" dirty="0"/>
              <a:t>	</a:t>
            </a:r>
            <a:r>
              <a:rPr lang="en-US" i="1" dirty="0"/>
              <a:t>Lease Review Initiative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1944117"/>
            <a:ext cx="10585176" cy="5823881"/>
          </a:xfrm>
        </p:spPr>
        <p:txBody>
          <a:bodyPr>
            <a:noAutofit/>
          </a:bodyPr>
          <a:lstStyle/>
          <a:p>
            <a:pPr marL="45715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ZA" sz="2200" b="1" dirty="0" smtClean="0"/>
              <a:t>STATUS ON 112 “UNOCCUPIED” &amp; 29 “OCCUPIED BY OTHER”</a:t>
            </a:r>
          </a:p>
          <a:p>
            <a:pPr marL="388615" indent="-342900">
              <a:lnSpc>
                <a:spcPct val="100000"/>
              </a:lnSpc>
              <a:spcBef>
                <a:spcPts val="1000"/>
              </a:spcBef>
            </a:pPr>
            <a:r>
              <a:rPr lang="en-ZA" sz="2200" b="1" u="sng" dirty="0" smtClean="0">
                <a:solidFill>
                  <a:schemeClr val="accent1"/>
                </a:solidFill>
              </a:rPr>
              <a:t>1</a:t>
            </a:r>
            <a:r>
              <a:rPr lang="en-ZA" sz="2200" b="1" u="sng" baseline="30000" dirty="0" smtClean="0">
                <a:solidFill>
                  <a:schemeClr val="accent1"/>
                </a:solidFill>
              </a:rPr>
              <a:t>st</a:t>
            </a:r>
            <a:r>
              <a:rPr lang="en-ZA" sz="2200" b="1" u="sng" dirty="0" smtClean="0">
                <a:solidFill>
                  <a:schemeClr val="accent1"/>
                </a:solidFill>
              </a:rPr>
              <a:t> </a:t>
            </a:r>
            <a:r>
              <a:rPr lang="en-ZA" sz="2200" b="1" u="sng" dirty="0">
                <a:solidFill>
                  <a:schemeClr val="accent1"/>
                </a:solidFill>
              </a:rPr>
              <a:t>phase - Letters </a:t>
            </a:r>
            <a:r>
              <a:rPr lang="en-ZA" sz="2200" b="1" u="sng" dirty="0" smtClean="0">
                <a:solidFill>
                  <a:schemeClr val="accent1"/>
                </a:solidFill>
              </a:rPr>
              <a:t>to </a:t>
            </a:r>
            <a:r>
              <a:rPr lang="en-ZA" sz="2200" b="1" u="sng" dirty="0">
                <a:solidFill>
                  <a:schemeClr val="accent1"/>
                </a:solidFill>
              </a:rPr>
              <a:t>Landlord requesting proof of active lease</a:t>
            </a:r>
          </a:p>
          <a:p>
            <a:pPr marL="979488" lvl="1" indent="-614363">
              <a:spcBef>
                <a:spcPts val="100"/>
              </a:spcBef>
            </a:pPr>
            <a:r>
              <a:rPr lang="en-ZA" sz="2200" b="1" dirty="0" smtClean="0"/>
              <a:t>6 x </a:t>
            </a:r>
            <a:r>
              <a:rPr lang="en-ZA" sz="2200" dirty="0"/>
              <a:t>properties </a:t>
            </a:r>
            <a:r>
              <a:rPr lang="en-ZA" sz="2200" dirty="0" smtClean="0"/>
              <a:t>confirmed </a:t>
            </a:r>
            <a:r>
              <a:rPr lang="en-ZA" sz="2200" dirty="0"/>
              <a:t>as occupied by DPW tenants</a:t>
            </a:r>
          </a:p>
          <a:p>
            <a:pPr marL="979488" lvl="1" indent="-614363">
              <a:spcBef>
                <a:spcPts val="100"/>
              </a:spcBef>
            </a:pPr>
            <a:r>
              <a:rPr lang="en-ZA" sz="2200" b="1" dirty="0" smtClean="0"/>
              <a:t>6 x </a:t>
            </a:r>
            <a:r>
              <a:rPr lang="en-ZA" sz="2200" dirty="0"/>
              <a:t>properties </a:t>
            </a:r>
            <a:r>
              <a:rPr lang="en-ZA" sz="2200" dirty="0" smtClean="0"/>
              <a:t>flagged </a:t>
            </a:r>
            <a:r>
              <a:rPr lang="en-ZA" sz="2200" dirty="0"/>
              <a:t>for further investigation by SIU </a:t>
            </a:r>
          </a:p>
          <a:p>
            <a:pPr marL="979488" lvl="1" indent="-614363">
              <a:spcBef>
                <a:spcPts val="100"/>
              </a:spcBef>
            </a:pPr>
            <a:r>
              <a:rPr lang="en-ZA" sz="2200" b="1" dirty="0" smtClean="0"/>
              <a:t>8 x </a:t>
            </a:r>
            <a:r>
              <a:rPr lang="en-ZA" sz="2200" dirty="0"/>
              <a:t>properties </a:t>
            </a:r>
            <a:r>
              <a:rPr lang="en-ZA" sz="2200" dirty="0" smtClean="0"/>
              <a:t>flagged </a:t>
            </a:r>
            <a:r>
              <a:rPr lang="en-ZA" sz="2200" dirty="0"/>
              <a:t>for further investigation at regional level </a:t>
            </a:r>
          </a:p>
          <a:p>
            <a:pPr marL="388615" indent="-342900">
              <a:lnSpc>
                <a:spcPct val="100000"/>
              </a:lnSpc>
              <a:spcBef>
                <a:spcPts val="1000"/>
              </a:spcBef>
            </a:pPr>
            <a:r>
              <a:rPr lang="en-ZA" sz="2200" b="1" u="sng" dirty="0">
                <a:solidFill>
                  <a:schemeClr val="accent1"/>
                </a:solidFill>
              </a:rPr>
              <a:t>2</a:t>
            </a:r>
            <a:r>
              <a:rPr lang="en-ZA" sz="2200" b="1" u="sng" baseline="30000" dirty="0">
                <a:solidFill>
                  <a:schemeClr val="accent1"/>
                </a:solidFill>
              </a:rPr>
              <a:t>nd</a:t>
            </a:r>
            <a:r>
              <a:rPr lang="en-ZA" sz="2200" b="1" u="sng" dirty="0">
                <a:solidFill>
                  <a:schemeClr val="accent1"/>
                </a:solidFill>
              </a:rPr>
              <a:t> Phase – Physical Verification</a:t>
            </a:r>
            <a:r>
              <a:rPr lang="en-ZA" sz="2200" b="1" dirty="0">
                <a:solidFill>
                  <a:schemeClr val="accent1"/>
                </a:solidFill>
              </a:rPr>
              <a:t> </a:t>
            </a:r>
            <a:r>
              <a:rPr lang="en-ZA" sz="2200" b="1" dirty="0" smtClean="0">
                <a:solidFill>
                  <a:schemeClr val="accent1"/>
                </a:solidFill>
              </a:rPr>
              <a:t>(82 x verified /10 x </a:t>
            </a:r>
            <a:r>
              <a:rPr lang="en-ZA" sz="2200" b="1" dirty="0">
                <a:solidFill>
                  <a:schemeClr val="accent1"/>
                </a:solidFill>
              </a:rPr>
              <a:t>no </a:t>
            </a:r>
            <a:r>
              <a:rPr lang="en-ZA" sz="2200" b="1" dirty="0" smtClean="0">
                <a:solidFill>
                  <a:schemeClr val="accent1"/>
                </a:solidFill>
              </a:rPr>
              <a:t>access)</a:t>
            </a:r>
          </a:p>
          <a:p>
            <a:pPr marL="979488" lvl="1" indent="-614363">
              <a:spcBef>
                <a:spcPts val="100"/>
              </a:spcBef>
            </a:pPr>
            <a:r>
              <a:rPr lang="en-ZA" sz="2200" b="1" dirty="0" smtClean="0"/>
              <a:t>20 x </a:t>
            </a:r>
            <a:r>
              <a:rPr lang="en-ZA" sz="2200" dirty="0" smtClean="0"/>
              <a:t>properties confirmed as occupied by DPW tenants </a:t>
            </a:r>
          </a:p>
          <a:p>
            <a:pPr marL="979488" lvl="1" indent="-614363">
              <a:spcBef>
                <a:spcPts val="100"/>
              </a:spcBef>
            </a:pPr>
            <a:r>
              <a:rPr lang="en-ZA" sz="2200" b="1" dirty="0" smtClean="0"/>
              <a:t>18 x </a:t>
            </a:r>
            <a:r>
              <a:rPr lang="en-ZA" sz="2200" dirty="0" smtClean="0"/>
              <a:t>properties flagged for further investigation by SIU</a:t>
            </a:r>
          </a:p>
          <a:p>
            <a:pPr marL="979488" lvl="1" indent="-614363">
              <a:spcBef>
                <a:spcPts val="100"/>
              </a:spcBef>
            </a:pPr>
            <a:r>
              <a:rPr lang="en-ZA" sz="2200" b="1" dirty="0" smtClean="0"/>
              <a:t>44 x </a:t>
            </a:r>
            <a:r>
              <a:rPr lang="en-ZA" sz="2200" dirty="0" smtClean="0"/>
              <a:t>properties flagged for further investigation at regional level</a:t>
            </a:r>
          </a:p>
          <a:p>
            <a:pPr marL="480046" indent="-342900">
              <a:lnSpc>
                <a:spcPct val="10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ZA" sz="2200" b="1" u="sng" dirty="0" smtClean="0">
                <a:solidFill>
                  <a:schemeClr val="accent1"/>
                </a:solidFill>
              </a:rPr>
              <a:t>3</a:t>
            </a:r>
            <a:r>
              <a:rPr lang="en-ZA" sz="2200" b="1" u="sng" baseline="30000" dirty="0" smtClean="0">
                <a:solidFill>
                  <a:schemeClr val="accent1"/>
                </a:solidFill>
              </a:rPr>
              <a:t>rd</a:t>
            </a:r>
            <a:r>
              <a:rPr lang="en-ZA" sz="2200" b="1" u="sng" dirty="0" smtClean="0">
                <a:solidFill>
                  <a:schemeClr val="accent1"/>
                </a:solidFill>
              </a:rPr>
              <a:t> Phase – consolidation of information and handover to SIU</a:t>
            </a:r>
          </a:p>
          <a:p>
            <a:pPr marL="979488" lvl="1" indent="-627063"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ZA" sz="2200" b="1" dirty="0" smtClean="0"/>
              <a:t>41/112 </a:t>
            </a:r>
            <a:r>
              <a:rPr lang="en-ZA" sz="2200" dirty="0"/>
              <a:t>cases resolved by either confirmation of occupation, or confirmation of  last payment made vs. termination dates </a:t>
            </a:r>
          </a:p>
          <a:p>
            <a:pPr marL="979488" lvl="1" indent="-627063"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ZA" sz="2200" b="1" dirty="0" smtClean="0"/>
              <a:t>6/29 </a:t>
            </a:r>
            <a:r>
              <a:rPr lang="en-ZA" sz="2200" dirty="0"/>
              <a:t>cases resolved by either confirmation of occupation, or confirmation of  last payment made vs. termination dates </a:t>
            </a:r>
          </a:p>
          <a:p>
            <a:pPr marL="137146" indent="0">
              <a:lnSpc>
                <a:spcPct val="100000"/>
              </a:lnSpc>
              <a:spcBef>
                <a:spcPts val="1000"/>
              </a:spcBef>
              <a:buClr>
                <a:prstClr val="black">
                  <a:lumMod val="65000"/>
                  <a:lumOff val="35000"/>
                </a:prstClr>
              </a:buClr>
              <a:buNone/>
            </a:pPr>
            <a:r>
              <a:rPr lang="en-ZA" sz="2200" b="1" dirty="0" smtClean="0"/>
              <a:t>ALL </a:t>
            </a:r>
            <a:r>
              <a:rPr lang="en-ZA" sz="2200" b="1" dirty="0"/>
              <a:t>OTHER CASES HANDED OVER TO SIU FOR FURTHER </a:t>
            </a:r>
            <a:r>
              <a:rPr lang="en-ZA" sz="2200" b="1" dirty="0" smtClean="0"/>
              <a:t>INVESTIGATION</a:t>
            </a:r>
            <a:endParaRPr lang="en-ZA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BRIEFING ON PMTE AND LEASE PORTFOLIO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31149"/>
              </p:ext>
            </p:extLst>
          </p:nvPr>
        </p:nvGraphicFramePr>
        <p:xfrm>
          <a:off x="4492419" y="-14378145"/>
          <a:ext cx="6066491" cy="10653973"/>
        </p:xfrm>
        <a:graphic>
          <a:graphicData uri="http://schemas.openxmlformats.org/drawingml/2006/table">
            <a:tbl>
              <a:tblPr firstRow="1" firstCol="1" bandRow="1"/>
              <a:tblGrid>
                <a:gridCol w="110810"/>
                <a:gridCol w="371830"/>
                <a:gridCol w="325864"/>
                <a:gridCol w="535173"/>
                <a:gridCol w="4722814"/>
              </a:tblGrid>
              <a:tr h="52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 b="1" u="none" strike="noStrike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LANDLORD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PROPERTY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RESPONSE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 b="1" u="sng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ACTION RECOMMENDED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99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Dipula Property Investments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Portion 4 erf 60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Kindly note that we have supplied the bid offer to your offices in KZN.  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Trace document from region and finalize signing of lease agreement EMAIL SENT TO REGION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Superbia Four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Orange Nassau Building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Kindly clarify which leases are exactly needed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Respond to the Landlord, giving client department/ tenant name DHET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Superbia Four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Orange Nassau Building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Kindly clarify which leases are exactly needed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Respond to the Landlord, giving client department/ tenant name DPW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3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3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Summermania Seven (pty) ltd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Sanlam Plaza West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Kindly clarify which leases are exactly needed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Respond to the Landlord, giving client department/ tenant name WATER AFFAIRS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ACSA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Lot 1 airport air wing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Correspondence between DPW and ACSA regarding renewal of lese has been sent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Follow up on progress of renewal E-MAIL SENT TO RM KIMBERLY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ACSA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Kimberly Airport Conference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Correspondence between DPW and ACSA regarding renewal of lese has been sent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Follow up on progress of renewal E-MAIL SENT TO RM KIMBERLY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Eskom Belville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Stand 42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1295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1.	We need to know what type of lease this is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1295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2.	The current lease period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1295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3.	Who was the Eskom contact on your lease/negotiations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1295" indent="-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4.	Full description of the leased property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Responses to the questions raised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Rabie Property Administrators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Reeds House/ Parking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Notice to vacate the premises  was given to DPW in July 2013 to ensure that the premises is vacated by September 2014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Building be taken off PMIS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Raubenheimer Family Trust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44 Victoria Street Dundee/ ABSA Building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DPW clients vacated the building in June 2013.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The department refuses to make restoration payments to landlord – the landlord has refered the matter to the office of the public protector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Responsible region to confirm the truth in the report received from landlord.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Regional legal office to investigate the matter and give advice to the Department should the Landlords claims of reporting the Department to the Public Protector be valid/ true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Territorial Estates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Steve Motors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Old lease agreement attached – expired 2010.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New agreement will be signed in a few months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Confirm the validity of this statement with regional office.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If there is a  renewal in the pipeline, how long will it take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Emya Investments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Erf 132 Harding Street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Old lease agreement attached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3 year period from date of occupation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Establish date of occupation from regional office.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Establish current leasing scenario from regional office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Redefine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Nedbank Centre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Contract attached – contract period is from September 2013 to August 2016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Contract in place – region to re-verify tenant occupancy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Janvenade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Old Standard Bank Building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Letter sent to landlord detailing DPW’s willingness to renew the lease.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Letter signed on behalf of DG DPW. 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Investigation on who in the region signed the letter and whether they were delegated to do so at that particular time. (letter dates 18/11/2013)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Growthpiont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The 5</a:t>
                      </a:r>
                      <a:r>
                        <a:rPr lang="en-US" sz="300" baseline="30000">
                          <a:effectLst/>
                          <a:latin typeface="Arial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 avenue, springs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Contract attached – contract period is from October 2013 to September 2016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Contract in place – region to re-verify tenant occupancy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Ekurhuleni municipality 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Erf 2171 admin triangle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The landlord responded, they cannot trace the lease agreement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Establish from the regional office whether there is a copy of the lease agreement with the department as well as the status of the vacancy of the property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Growthpoint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130 Beatrix street, Arcadia Centre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The Client department vacated the premises in December 2012 – no lease agreement attached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Establish if the contract was terminated following the tenants vacation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Agriculture Research Council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ARC/ITSC 3 River Street Nelspruit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Contract attached – Contract period is from September 2012 to August 2013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Region to advise why the lease was still registered on PMIS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Metropolitan Properties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5- 7 George Street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Contract attached – contract period is from July 2012 to June 2015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Contract in place – region to verify tenant occupancy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19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Eskom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Eskom Plaza, Nelspruit</a:t>
                      </a:r>
                      <a:endParaRPr lang="en-GB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The Plaza was demolished and DPW tenant moved out in November 2012. The landlord has confirmed that the account was settled and no further payment was received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Confirm with the region why PMIS was not updated accordingly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Blue Beacon Investments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  <a:latin typeface="Arial"/>
                          <a:ea typeface="Calibri"/>
                          <a:cs typeface="Times New Roman"/>
                        </a:rPr>
                        <a:t>Trust Bank Building</a:t>
                      </a:r>
                      <a:endParaRPr lang="en-GB" sz="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Contract Attached – contract period is from April 2011 to March 2014</a:t>
                      </a:r>
                      <a:endParaRPr lang="en-GB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Contract was in place until March 2014– region to verify tenant occupancy and or whether the lease has been renewed</a:t>
                      </a:r>
                      <a:endParaRPr lang="en-GB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25" marR="17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9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	</a:t>
            </a:r>
            <a:r>
              <a:rPr lang="en-GB" dirty="0"/>
              <a:t>PMTE PROGRESS &amp; TARGETS </a:t>
            </a:r>
            <a:br>
              <a:rPr lang="en-GB" dirty="0"/>
            </a:br>
            <a:r>
              <a:rPr lang="en-GB" i="1" dirty="0" smtClean="0"/>
              <a:t>7.6</a:t>
            </a:r>
            <a:r>
              <a:rPr lang="en-GB" i="1" dirty="0"/>
              <a:t>	</a:t>
            </a:r>
            <a:r>
              <a:rPr lang="en-US" i="1" dirty="0"/>
              <a:t>Lease Review Initiative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034365"/>
            <a:ext cx="10801200" cy="56436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sz="2400" dirty="0" smtClean="0"/>
              <a:t>A </a:t>
            </a:r>
            <a:r>
              <a:rPr lang="en-ZA" sz="2400" dirty="0"/>
              <a:t>Lease Review Accountability Management Committee was established to monitor Backlog Lease renewals: </a:t>
            </a:r>
            <a:r>
              <a:rPr lang="en-ZA" sz="2400" b="1" dirty="0"/>
              <a:t>Chaired by </a:t>
            </a:r>
            <a:r>
              <a:rPr lang="en-ZA" sz="2400" b="1" dirty="0" smtClean="0"/>
              <a:t>DG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sz="2400" dirty="0"/>
              <a:t>As at February 2015, </a:t>
            </a:r>
            <a:r>
              <a:rPr lang="en-ZA" sz="2400" b="1" dirty="0"/>
              <a:t>1443 (92%) out of 1566  </a:t>
            </a:r>
            <a:r>
              <a:rPr lang="en-ZA" sz="2400" dirty="0"/>
              <a:t>leases have been renewed </a:t>
            </a:r>
            <a:r>
              <a:rPr lang="en-ZA" sz="2400" dirty="0" smtClean="0"/>
              <a:t>through the NT Dispensation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sz="2400" dirty="0" smtClean="0"/>
              <a:t>Projected </a:t>
            </a:r>
            <a:r>
              <a:rPr lang="en-ZA" sz="2400" dirty="0"/>
              <a:t>annual saving of over </a:t>
            </a:r>
            <a:r>
              <a:rPr lang="en-ZA" sz="2400" b="1" dirty="0"/>
              <a:t>R33 million </a:t>
            </a:r>
            <a:r>
              <a:rPr lang="en-ZA" sz="2400" dirty="0"/>
              <a:t>due to </a:t>
            </a:r>
            <a:r>
              <a:rPr lang="en-ZA" sz="2400" dirty="0" smtClean="0"/>
              <a:t>(99 million over 3 years) implementation </a:t>
            </a:r>
            <a:r>
              <a:rPr lang="en-ZA" sz="2400" dirty="0"/>
              <a:t>of NT Special </a:t>
            </a:r>
            <a:r>
              <a:rPr lang="en-ZA" sz="2400" dirty="0" smtClean="0"/>
              <a:t>Dispensation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ZA" sz="2400" dirty="0" smtClean="0"/>
              <a:t>Drafting </a:t>
            </a:r>
            <a:r>
              <a:rPr lang="en-ZA" sz="2400" dirty="0"/>
              <a:t>of </a:t>
            </a:r>
            <a:r>
              <a:rPr lang="en-ZA" sz="2400" b="1" dirty="0"/>
              <a:t>Real Estate Management business </a:t>
            </a:r>
            <a:r>
              <a:rPr lang="en-ZA" sz="2400" b="1" dirty="0" smtClean="0"/>
              <a:t>processes </a:t>
            </a:r>
            <a:r>
              <a:rPr lang="en-ZA" sz="2400" dirty="0" smtClean="0"/>
              <a:t>(2014/15)</a:t>
            </a:r>
          </a:p>
          <a:p>
            <a:pPr lvl="1">
              <a:spcBef>
                <a:spcPts val="600"/>
              </a:spcBef>
            </a:pPr>
            <a:r>
              <a:rPr lang="en-ZA" sz="2400" dirty="0" smtClean="0"/>
              <a:t>Establishing </a:t>
            </a:r>
            <a:r>
              <a:rPr lang="en-ZA" sz="2400" dirty="0"/>
              <a:t>resource requirements at Head office and regional offices</a:t>
            </a:r>
          </a:p>
          <a:p>
            <a:pPr lvl="1">
              <a:spcBef>
                <a:spcPts val="600"/>
              </a:spcBef>
            </a:pPr>
            <a:r>
              <a:rPr lang="en-ZA" sz="2400" dirty="0"/>
              <a:t>Effective allocation of property portfolios to portfolio managers</a:t>
            </a:r>
          </a:p>
          <a:p>
            <a:pPr lvl="1">
              <a:spcBef>
                <a:spcPts val="600"/>
              </a:spcBef>
            </a:pPr>
            <a:r>
              <a:rPr lang="en-ZA" sz="2400" dirty="0"/>
              <a:t>Identify key performance areas </a:t>
            </a:r>
          </a:p>
          <a:p>
            <a:pPr lvl="1">
              <a:spcBef>
                <a:spcPts val="600"/>
              </a:spcBef>
            </a:pPr>
            <a:r>
              <a:rPr lang="en-ZA" sz="2400" dirty="0"/>
              <a:t>Streamlining and standardizing property management functions </a:t>
            </a:r>
          </a:p>
          <a:p>
            <a:pPr lvl="1">
              <a:spcBef>
                <a:spcPts val="600"/>
              </a:spcBef>
            </a:pPr>
            <a:r>
              <a:rPr lang="en-ZA" sz="2400" dirty="0"/>
              <a:t>Identifying and allocating tasks, responsibilities and </a:t>
            </a:r>
            <a:r>
              <a:rPr lang="en-ZA" sz="2400" dirty="0" smtClean="0"/>
              <a:t>delegations</a:t>
            </a:r>
            <a:endParaRPr lang="en-ZA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ZA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white">
                    <a:lumMod val="50000"/>
                  </a:prstClr>
                </a:solidFill>
              </a:rPr>
              <a:t>BRIEFING ON PMTE AND LEASE PORTFOLIO</a:t>
            </a:r>
            <a:endParaRPr lang="en-GB" dirty="0">
              <a:solidFill>
                <a:srgbClr val="93A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034365"/>
            <a:ext cx="10585176" cy="5643602"/>
          </a:xfrm>
        </p:spPr>
        <p:txBody>
          <a:bodyPr>
            <a:noAutofit/>
          </a:bodyPr>
          <a:lstStyle/>
          <a:p>
            <a:pPr marL="45707" indent="0"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  <a:buNone/>
            </a:pPr>
            <a:r>
              <a:rPr lang="en-ZA" sz="2400" b="1" dirty="0"/>
              <a:t>2014/15 =&gt; Expenditure and Performance review of Government leases (with NT and </a:t>
            </a:r>
            <a:r>
              <a:rPr lang="en-ZA" sz="2400" b="1" dirty="0" err="1"/>
              <a:t>DPSA</a:t>
            </a:r>
            <a:r>
              <a:rPr lang="en-ZA" sz="2400" b="1" dirty="0"/>
              <a:t>) </a:t>
            </a:r>
            <a:r>
              <a:rPr lang="en-ZA" sz="2400" dirty="0"/>
              <a:t>to: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ZA" sz="2400" b="1" dirty="0"/>
              <a:t>Identify key risk areas </a:t>
            </a:r>
            <a:r>
              <a:rPr lang="en-ZA" sz="2400" dirty="0"/>
              <a:t>for </a:t>
            </a:r>
            <a:r>
              <a:rPr lang="en-ZA" sz="2400" dirty="0" err="1"/>
              <a:t>DPW</a:t>
            </a:r>
            <a:r>
              <a:rPr lang="en-ZA" sz="2400" dirty="0"/>
              <a:t> and Client departments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ZA" sz="2400" dirty="0"/>
              <a:t>Determine </a:t>
            </a:r>
            <a:r>
              <a:rPr lang="en-ZA" sz="2400" b="1" dirty="0"/>
              <a:t>expenditure trends</a:t>
            </a:r>
          </a:p>
          <a:p>
            <a:pPr lvl="1">
              <a:lnSpc>
                <a:spcPct val="90000"/>
              </a:lnSpc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ZA" sz="2400" dirty="0"/>
              <a:t>Recommend better service delivery through:</a:t>
            </a:r>
          </a:p>
          <a:p>
            <a:pPr lvl="2">
              <a:lnSpc>
                <a:spcPct val="90000"/>
              </a:lnSpc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ZA" sz="2400" dirty="0"/>
              <a:t>Policy reviews and amendments</a:t>
            </a:r>
          </a:p>
          <a:p>
            <a:pPr lvl="2">
              <a:lnSpc>
                <a:spcPct val="90000"/>
              </a:lnSpc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ZA" sz="2400" dirty="0"/>
              <a:t>Standardised departmental documentation</a:t>
            </a:r>
          </a:p>
          <a:p>
            <a:pPr lvl="2">
              <a:lnSpc>
                <a:spcPct val="90000"/>
              </a:lnSpc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ZA" sz="2400" dirty="0"/>
              <a:t>Revised business processes</a:t>
            </a:r>
          </a:p>
          <a:p>
            <a:pPr lvl="2">
              <a:lnSpc>
                <a:spcPct val="90000"/>
              </a:lnSpc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ZA" sz="2400" dirty="0"/>
              <a:t>Proposed skills development </a:t>
            </a:r>
            <a:endParaRPr lang="en-US" sz="2400" dirty="0"/>
          </a:p>
          <a:p>
            <a:pPr marL="59509" indent="0" defTabSz="1190183"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  <a:buNone/>
            </a:pPr>
            <a:r>
              <a:rPr lang="en-ZA" sz="2400" b="1" dirty="0" err="1"/>
              <a:t>SCM</a:t>
            </a:r>
            <a:r>
              <a:rPr lang="en-ZA" sz="2400" b="1" dirty="0"/>
              <a:t> reform with the office of the </a:t>
            </a:r>
            <a:r>
              <a:rPr lang="en-ZA" sz="2400" b="1" dirty="0" smtClean="0"/>
              <a:t>Chief Procurement Office </a:t>
            </a:r>
            <a:r>
              <a:rPr lang="en-ZA" sz="2400" b="1" dirty="0"/>
              <a:t>at NT (PILOT project: </a:t>
            </a:r>
            <a:r>
              <a:rPr lang="en-ZA" sz="2400" b="1" dirty="0" err="1"/>
              <a:t>JHB</a:t>
            </a:r>
            <a:r>
              <a:rPr lang="en-ZA" sz="2400" b="1" dirty="0"/>
              <a:t> regional office</a:t>
            </a:r>
            <a:r>
              <a:rPr lang="en-ZA" sz="2400" dirty="0"/>
              <a:t>):</a:t>
            </a:r>
          </a:p>
          <a:p>
            <a:pPr marL="940163" lvl="1" indent="-464916" defTabSz="1190183">
              <a:lnSpc>
                <a:spcPct val="90000"/>
              </a:lnSpc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ZA" sz="2400" dirty="0"/>
              <a:t>Assist in </a:t>
            </a:r>
            <a:r>
              <a:rPr lang="en-ZA" sz="2400" dirty="0" smtClean="0"/>
              <a:t>standardizing </a:t>
            </a:r>
            <a:r>
              <a:rPr lang="en-ZA" sz="2400" dirty="0"/>
              <a:t>procurement processes</a:t>
            </a:r>
          </a:p>
          <a:p>
            <a:pPr marL="940163" lvl="1" indent="-464916" defTabSz="1190183">
              <a:lnSpc>
                <a:spcPct val="90000"/>
              </a:lnSpc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ZA" sz="2400" dirty="0"/>
              <a:t>Review and revise forms and templates</a:t>
            </a:r>
          </a:p>
          <a:p>
            <a:pPr marL="940163" lvl="1" indent="-464916" defTabSz="1190183">
              <a:lnSpc>
                <a:spcPct val="90000"/>
              </a:lnSpc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ZA" sz="2400" dirty="0"/>
              <a:t>Reduce </a:t>
            </a:r>
            <a:r>
              <a:rPr lang="en-ZA" sz="2400" dirty="0" err="1"/>
              <a:t>DPW</a:t>
            </a:r>
            <a:r>
              <a:rPr lang="en-ZA" sz="2400" dirty="0"/>
              <a:t>/Client financial obligations when leasing in</a:t>
            </a:r>
          </a:p>
          <a:p>
            <a:pPr marL="940163" lvl="1" indent="-464916" defTabSz="1190183">
              <a:lnSpc>
                <a:spcPct val="90000"/>
              </a:lnSpc>
              <a:spcBef>
                <a:spcPts val="100"/>
              </a:spcBef>
              <a:buClr>
                <a:prstClr val="black">
                  <a:lumMod val="65000"/>
                  <a:lumOff val="35000"/>
                </a:prstClr>
              </a:buClr>
            </a:pPr>
            <a:r>
              <a:rPr lang="en-ZA" sz="2400" dirty="0"/>
              <a:t>Break down and clarify leasing in costs for better budgeting and to increase landlord accountability</a:t>
            </a:r>
            <a:endParaRPr lang="en-US" sz="2400" dirty="0"/>
          </a:p>
          <a:p>
            <a:pPr marL="45715" indent="0">
              <a:spcBef>
                <a:spcPts val="100"/>
              </a:spcBef>
              <a:buNone/>
            </a:pP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white">
                    <a:lumMod val="50000"/>
                  </a:prstClr>
                </a:solidFill>
              </a:rPr>
              <a:t>BRIEFING ON PMTE AND LEASE PORTFOLIO</a:t>
            </a:r>
            <a:endParaRPr lang="en-GB" dirty="0">
              <a:solidFill>
                <a:srgbClr val="93A29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6562" y="402221"/>
            <a:ext cx="11262506" cy="1344119"/>
          </a:xfrm>
        </p:spPr>
        <p:txBody>
          <a:bodyPr/>
          <a:lstStyle/>
          <a:p>
            <a:r>
              <a:rPr lang="en-US" dirty="0"/>
              <a:t>7.	</a:t>
            </a:r>
            <a:r>
              <a:rPr lang="en-GB" dirty="0"/>
              <a:t>PMTE PROGRESS &amp; TARGETS </a:t>
            </a:r>
            <a:br>
              <a:rPr lang="en-GB" dirty="0"/>
            </a:br>
            <a:r>
              <a:rPr lang="en-GB" i="1" dirty="0" smtClean="0"/>
              <a:t>7.6</a:t>
            </a:r>
            <a:r>
              <a:rPr lang="en-GB" i="1" dirty="0"/>
              <a:t>	</a:t>
            </a:r>
            <a:r>
              <a:rPr lang="en-US" i="1" dirty="0"/>
              <a:t>Lease Review Initiative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91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52" y="3606001"/>
            <a:ext cx="8686801" cy="47089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400" dirty="0" smtClean="0"/>
              <a:t>National Department of Public Works (NDPW)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400" dirty="0" smtClean="0"/>
              <a:t>Head Office: Public Works</a:t>
            </a:r>
            <a:br>
              <a:rPr lang="en-GB" sz="1400" dirty="0" smtClean="0"/>
            </a:br>
            <a:r>
              <a:rPr lang="en-GB" sz="1400" dirty="0" smtClean="0"/>
              <a:t>CGO Building</a:t>
            </a:r>
            <a:br>
              <a:rPr lang="en-GB" sz="1400" dirty="0" smtClean="0"/>
            </a:br>
            <a:r>
              <a:rPr lang="en-GB" sz="1400" dirty="0" err="1" smtClean="0"/>
              <a:t>Cnr</a:t>
            </a:r>
            <a:r>
              <a:rPr lang="en-GB" sz="1400" dirty="0" smtClean="0"/>
              <a:t> </a:t>
            </a:r>
            <a:r>
              <a:rPr lang="en-GB" sz="1400" dirty="0" err="1" smtClean="0"/>
              <a:t>Bosman</a:t>
            </a:r>
            <a:r>
              <a:rPr lang="en-GB" sz="1400" dirty="0" smtClean="0"/>
              <a:t> and </a:t>
            </a:r>
            <a:r>
              <a:rPr lang="en-GB" sz="1400" dirty="0" err="1" smtClean="0"/>
              <a:t>Madiba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Pretoria Central</a:t>
            </a:r>
            <a:br>
              <a:rPr lang="en-GB" sz="1400" dirty="0" smtClean="0"/>
            </a:br>
            <a:r>
              <a:rPr lang="en-GB" sz="1400" dirty="0" smtClean="0"/>
              <a:t>Private Bag X65</a:t>
            </a:r>
            <a:br>
              <a:rPr lang="en-GB" sz="1400" dirty="0" smtClean="0"/>
            </a:br>
            <a:r>
              <a:rPr lang="en-GB" sz="1400" dirty="0" smtClean="0"/>
              <a:t>Pretoria</a:t>
            </a:r>
            <a:br>
              <a:rPr lang="en-GB" sz="1400" dirty="0" smtClean="0"/>
            </a:br>
            <a:r>
              <a:rPr lang="en-GB" sz="1400" dirty="0" smtClean="0"/>
              <a:t>0001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GB" sz="1400" dirty="0" smtClean="0"/>
              <a:t>Website: http://www.publicworks.gov.za </a:t>
            </a:r>
          </a:p>
          <a:p>
            <a:endParaRPr lang="en-GB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51536" y="3677439"/>
            <a:ext cx="6237289" cy="21336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1" indent="0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uLnTx/>
                <a:uFillTx/>
              </a:rPr>
              <a:t>   THANK YOU</a:t>
            </a:r>
            <a:endParaRPr kumimoji="0" lang="en-ZA" sz="3200" b="1" i="0" u="none" strike="noStrike" kern="0" cap="none" spc="0" normalizeH="0" baseline="0" noProof="0" dirty="0" smtClean="0">
              <a:ln w="1905"/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uLnTx/>
              <a:uFillTx/>
              <a:cs typeface="Arial" charset="0"/>
            </a:endParaRPr>
          </a:p>
        </p:txBody>
      </p:sp>
      <p:pic>
        <p:nvPicPr>
          <p:cNvPr id="9" name="Picture 4" descr="C:\Users\Nkululeko Mahlangu\Pictures\image_logoepw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6264597"/>
            <a:ext cx="342408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20yrs-Logo-final-approved-by-Cabinet-659x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0097" y="6249207"/>
            <a:ext cx="990751" cy="111145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6562" y="402221"/>
            <a:ext cx="10572824" cy="1344119"/>
          </a:xfrm>
        </p:spPr>
        <p:txBody>
          <a:bodyPr>
            <a:normAutofit/>
          </a:bodyPr>
          <a:lstStyle/>
          <a:p>
            <a:pPr marL="895350" indent="-895350"/>
            <a:r>
              <a:rPr lang="en-ZA" dirty="0" smtClean="0"/>
              <a:t>End</a:t>
            </a:r>
            <a:endParaRPr lang="en-GB" sz="2200" b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accent1"/>
                </a:solidFill>
              </a:rPr>
              <a:t>BRIEFING ON PMTE AND LEASE PORTFOLIO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	PMTE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034365"/>
            <a:ext cx="10513168" cy="5742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In </a:t>
            </a:r>
            <a:r>
              <a:rPr lang="en-GB" sz="2400" b="1" dirty="0" smtClean="0">
                <a:solidFill>
                  <a:schemeClr val="accent5"/>
                </a:solidFill>
              </a:rPr>
              <a:t>1999</a:t>
            </a:r>
            <a:r>
              <a:rPr lang="en-GB" sz="2400" dirty="0" smtClean="0"/>
              <a:t>, Cabinet approved establishment of a State Property Agency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In </a:t>
            </a:r>
            <a:r>
              <a:rPr lang="en-GB" sz="2400" b="1" dirty="0" smtClean="0">
                <a:solidFill>
                  <a:schemeClr val="accent5"/>
                </a:solidFill>
              </a:rPr>
              <a:t>2002</a:t>
            </a:r>
            <a:r>
              <a:rPr lang="en-GB" sz="2400" dirty="0" smtClean="0"/>
              <a:t>, a joint NT/ </a:t>
            </a:r>
            <a:r>
              <a:rPr lang="en-GB" sz="2400" dirty="0" err="1" smtClean="0"/>
              <a:t>DPSA</a:t>
            </a:r>
            <a:r>
              <a:rPr lang="en-GB" sz="2400" dirty="0" smtClean="0"/>
              <a:t> Technical Committee recommended a trading entity approach.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 smtClean="0"/>
              <a:t>In </a:t>
            </a:r>
            <a:r>
              <a:rPr lang="en-GB" sz="2400" b="1" dirty="0">
                <a:solidFill>
                  <a:schemeClr val="accent5"/>
                </a:solidFill>
              </a:rPr>
              <a:t>2006</a:t>
            </a:r>
            <a:r>
              <a:rPr lang="en-GB" sz="2400" dirty="0"/>
              <a:t>, NT approved </a:t>
            </a:r>
            <a:r>
              <a:rPr lang="en-GB" sz="2400" dirty="0" smtClean="0"/>
              <a:t>PMTE (subject to specified conditions)</a:t>
            </a:r>
          </a:p>
          <a:p>
            <a:pPr lvl="1">
              <a:spcBef>
                <a:spcPts val="0"/>
              </a:spcBef>
            </a:pPr>
            <a:r>
              <a:rPr lang="en-GB" sz="2400" dirty="0" smtClean="0"/>
              <a:t>Budgets were devolved to user departments to fairly reflect the cost of Government services.</a:t>
            </a:r>
          </a:p>
          <a:p>
            <a:pPr lvl="1">
              <a:spcBef>
                <a:spcPts val="0"/>
              </a:spcBef>
            </a:pPr>
            <a:r>
              <a:rPr lang="en-GB" sz="2400" dirty="0" smtClean="0"/>
              <a:t>PMTE </a:t>
            </a:r>
            <a:r>
              <a:rPr lang="en-GB" sz="2400" dirty="0"/>
              <a:t>=&gt; </a:t>
            </a:r>
            <a:r>
              <a:rPr lang="en-GB" sz="2400" dirty="0" smtClean="0"/>
              <a:t>became vehicle </a:t>
            </a:r>
            <a:r>
              <a:rPr lang="en-GB" sz="2400" dirty="0"/>
              <a:t>to effect user charges on </a:t>
            </a:r>
            <a:r>
              <a:rPr lang="en-GB" sz="2400" dirty="0" smtClean="0"/>
              <a:t>accommodation.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NT directive not fully complied with  =&gt; 8 years </a:t>
            </a:r>
            <a:r>
              <a:rPr lang="en-GB" sz="2400" dirty="0" smtClean="0"/>
              <a:t>under performance culminating </a:t>
            </a:r>
            <a:r>
              <a:rPr lang="en-GB" sz="2400" dirty="0"/>
              <a:t>in adverse audit findings, (2 consecutive disclaimers by AG largely due to </a:t>
            </a:r>
            <a:r>
              <a:rPr lang="en-GB" sz="2400" b="1" dirty="0"/>
              <a:t>failure to operationalize the PMTE</a:t>
            </a:r>
            <a:r>
              <a:rPr lang="en-GB" sz="2400" dirty="0"/>
              <a:t>). </a:t>
            </a:r>
            <a:endParaRPr lang="en-GB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2400" dirty="0" smtClean="0"/>
              <a:t>In </a:t>
            </a:r>
            <a:r>
              <a:rPr lang="en-ZA" sz="2400" b="1" dirty="0" smtClean="0">
                <a:solidFill>
                  <a:schemeClr val="accent5"/>
                </a:solidFill>
              </a:rPr>
              <a:t>2012</a:t>
            </a:r>
            <a:r>
              <a:rPr lang="en-ZA" sz="2400" dirty="0" smtClean="0"/>
              <a:t> Minister launched Turnaround </a:t>
            </a:r>
            <a:r>
              <a:rPr lang="en-ZA" sz="2400" dirty="0"/>
              <a:t>Strategy </a:t>
            </a:r>
            <a:r>
              <a:rPr lang="en-ZA" sz="2400" dirty="0" smtClean="0"/>
              <a:t>with the operationalization </a:t>
            </a:r>
            <a:r>
              <a:rPr lang="en-ZA" sz="2400" dirty="0"/>
              <a:t>of </a:t>
            </a:r>
            <a:r>
              <a:rPr lang="en-ZA" sz="2400" dirty="0" smtClean="0"/>
              <a:t>PMTE at core of strategy.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In </a:t>
            </a:r>
            <a:r>
              <a:rPr lang="en-US" sz="2400" b="1" dirty="0" smtClean="0">
                <a:solidFill>
                  <a:srgbClr val="DEA900"/>
                </a:solidFill>
              </a:rPr>
              <a:t>2014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Cabinet Approval =&gt; Phased Implementation Plan to establish PMTE as a Government Component.</a:t>
            </a:r>
            <a:endParaRPr lang="en-GB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BRIEFING ON PMTE AND LEASE PORTFOLIO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7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	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034365"/>
            <a:ext cx="10873208" cy="5742400"/>
          </a:xfrm>
        </p:spPr>
        <p:txBody>
          <a:bodyPr>
            <a:noAutofit/>
          </a:bodyPr>
          <a:lstStyle/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ZA" sz="2400" b="1" dirty="0" smtClean="0"/>
              <a:t>3.1	PROPERTY MANAGEMENT</a:t>
            </a:r>
          </a:p>
          <a:p>
            <a:pPr lvl="2"/>
            <a:r>
              <a:rPr lang="en-ZA" sz="2400" dirty="0" smtClean="0"/>
              <a:t>The </a:t>
            </a:r>
            <a:r>
              <a:rPr lang="en-ZA" sz="2400" dirty="0"/>
              <a:t>State’s </a:t>
            </a:r>
            <a:r>
              <a:rPr lang="en-ZA" sz="2400" b="1" dirty="0"/>
              <a:t>property portfolio is underutilised </a:t>
            </a:r>
            <a:r>
              <a:rPr lang="en-ZA" sz="2400" dirty="0"/>
              <a:t>and neglected leaving numerous properties vacant, and susceptible to theft, vandalism, vagrants and illegal occupation. </a:t>
            </a:r>
            <a:r>
              <a:rPr lang="en-ZA" sz="2400" dirty="0" smtClean="0"/>
              <a:t>Services </a:t>
            </a:r>
            <a:r>
              <a:rPr lang="en-ZA" sz="2400" dirty="0"/>
              <a:t>and security are still being paid for</a:t>
            </a:r>
            <a:r>
              <a:rPr lang="en-ZA" sz="2400" dirty="0" smtClean="0"/>
              <a:t>.</a:t>
            </a:r>
          </a:p>
          <a:p>
            <a:pPr lvl="2"/>
            <a:r>
              <a:rPr lang="en-ZA" sz="2400" b="1" dirty="0" smtClean="0"/>
              <a:t>PORTFOLIO SIZE:</a:t>
            </a:r>
          </a:p>
          <a:p>
            <a:pPr marL="1436688" lvl="5" indent="-339725">
              <a:buFont typeface="Courier New" pitchFamily="49" charset="0"/>
              <a:buChar char="o"/>
            </a:pPr>
            <a:r>
              <a:rPr lang="en-ZA" sz="2400" b="1" dirty="0" smtClean="0"/>
              <a:t>32 000 </a:t>
            </a:r>
            <a:r>
              <a:rPr lang="en-ZA" sz="2400" dirty="0" smtClean="0"/>
              <a:t>registered and unregistered  land parcels</a:t>
            </a:r>
          </a:p>
          <a:p>
            <a:pPr marL="1436688" lvl="5" indent="-339725">
              <a:buFont typeface="Courier New" pitchFamily="49" charset="0"/>
              <a:buChar char="o"/>
            </a:pPr>
            <a:r>
              <a:rPr lang="en-ZA" sz="2400" b="1" dirty="0" smtClean="0"/>
              <a:t>108 000 </a:t>
            </a:r>
            <a:r>
              <a:rPr lang="en-ZA" sz="2400" dirty="0" smtClean="0"/>
              <a:t>improvements (structures)</a:t>
            </a:r>
          </a:p>
          <a:p>
            <a:pPr lvl="2"/>
            <a:r>
              <a:rPr lang="en-ZA" sz="2400" dirty="0" smtClean="0"/>
              <a:t>Narrowly </a:t>
            </a:r>
            <a:r>
              <a:rPr lang="en-ZA" sz="2400" dirty="0"/>
              <a:t>focuses on leasing-in (</a:t>
            </a:r>
            <a:r>
              <a:rPr lang="en-ZA" sz="2400" dirty="0" err="1"/>
              <a:t>approx</a:t>
            </a:r>
            <a:r>
              <a:rPr lang="en-ZA" sz="2400" dirty="0"/>
              <a:t> 2700 @ R3.2 bill).</a:t>
            </a:r>
          </a:p>
          <a:p>
            <a:pPr lvl="2"/>
            <a:r>
              <a:rPr lang="en-ZA" sz="2400" dirty="0"/>
              <a:t>Leasing out only </a:t>
            </a:r>
            <a:r>
              <a:rPr lang="en-ZA" sz="2400" dirty="0" err="1"/>
              <a:t>approx</a:t>
            </a:r>
            <a:r>
              <a:rPr lang="en-ZA" sz="2400" dirty="0"/>
              <a:t> 1000 to private </a:t>
            </a:r>
          </a:p>
          <a:p>
            <a:pPr lvl="2"/>
            <a:r>
              <a:rPr lang="en-ZA" sz="2400" dirty="0" err="1"/>
              <a:t>Approx</a:t>
            </a:r>
            <a:r>
              <a:rPr lang="en-ZA" sz="2400" dirty="0"/>
              <a:t> 73 000 buildings deployed for state use – minimal cost recovery =&gt; lack of funds for maintenance. (Issue = Rates &amp; Tariffs charged)</a:t>
            </a:r>
          </a:p>
          <a:p>
            <a:pPr lvl="1">
              <a:spcBef>
                <a:spcPts val="600"/>
              </a:spcBef>
            </a:pPr>
            <a:endParaRPr lang="en-ZA" sz="24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Z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BRIEFING ON PMTE AND LEASE PORTFOLIO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r>
              <a:rPr lang="en-US" dirty="0"/>
              <a:t>	PROBLEM </a:t>
            </a:r>
            <a:r>
              <a:rPr lang="en-US" dirty="0" smtClean="0"/>
              <a:t>STATEMENT (Cont..)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59" y="2034365"/>
            <a:ext cx="10657185" cy="6030431"/>
          </a:xfrm>
        </p:spPr>
        <p:txBody>
          <a:bodyPr>
            <a:noAutofit/>
          </a:bodyPr>
          <a:lstStyle/>
          <a:p>
            <a:pPr marL="4571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ZA" sz="2400" b="1" dirty="0" smtClean="0"/>
              <a:t>3.2</a:t>
            </a:r>
            <a:r>
              <a:rPr lang="en-ZA" sz="2400" b="1" dirty="0"/>
              <a:t>	</a:t>
            </a:r>
            <a:r>
              <a:rPr lang="en-ZA" sz="2400" b="1" dirty="0" smtClean="0"/>
              <a:t>ASSET INVESTMENT MANAGEMENT </a:t>
            </a:r>
          </a:p>
          <a:p>
            <a:pPr lvl="2">
              <a:spcBef>
                <a:spcPts val="100"/>
              </a:spcBef>
            </a:pPr>
            <a:r>
              <a:rPr lang="en-ZA" sz="2400" b="1" dirty="0" smtClean="0"/>
              <a:t>Inability </a:t>
            </a:r>
            <a:r>
              <a:rPr lang="en-ZA" sz="2400" b="1" dirty="0"/>
              <a:t>to optimise </a:t>
            </a:r>
            <a:r>
              <a:rPr lang="en-ZA" sz="2400" dirty="0"/>
              <a:t>the State’s Immovable Asset portfolio owing to absence of an integrated immovable asset management framework underpinned by clear investment guidelines, strategies, processes and capacity. </a:t>
            </a:r>
          </a:p>
          <a:p>
            <a:pPr lvl="2">
              <a:spcBef>
                <a:spcPts val="100"/>
              </a:spcBef>
            </a:pPr>
            <a:r>
              <a:rPr lang="en-ZA" sz="2400" dirty="0" smtClean="0"/>
              <a:t>Properties </a:t>
            </a:r>
            <a:r>
              <a:rPr lang="en-ZA" sz="2400" dirty="0"/>
              <a:t>are derelict =&gt; Not improving value or optimising potential (Lack improvement and maintenance)</a:t>
            </a:r>
          </a:p>
          <a:p>
            <a:pPr lvl="2">
              <a:spcBef>
                <a:spcPts val="100"/>
              </a:spcBef>
            </a:pPr>
            <a:r>
              <a:rPr lang="en-ZA" sz="2400" dirty="0"/>
              <a:t>Draining state resources - Purchase &amp; leasing in</a:t>
            </a:r>
            <a:r>
              <a:rPr lang="en-ZA" sz="2400" dirty="0" smtClean="0"/>
              <a:t>.</a:t>
            </a:r>
          </a:p>
          <a:p>
            <a:pPr lvl="2">
              <a:spcBef>
                <a:spcPts val="100"/>
              </a:spcBef>
            </a:pPr>
            <a:endParaRPr lang="en-ZA" sz="2400" dirty="0" smtClean="0"/>
          </a:p>
          <a:p>
            <a:pPr marL="4571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ZA" sz="2400" b="1" dirty="0" smtClean="0"/>
              <a:t>3.3	FACILITIES MANAGEMENT</a:t>
            </a:r>
            <a:endParaRPr lang="en-ZA" sz="2400" dirty="0" smtClean="0"/>
          </a:p>
          <a:p>
            <a:pPr lvl="2">
              <a:spcBef>
                <a:spcPts val="200"/>
              </a:spcBef>
            </a:pPr>
            <a:r>
              <a:rPr lang="en-ZA" sz="2400" dirty="0" smtClean="0"/>
              <a:t>No proper systems </a:t>
            </a:r>
            <a:r>
              <a:rPr lang="en-ZA" sz="2400" dirty="0"/>
              <a:t>to maintain facilities.</a:t>
            </a:r>
          </a:p>
          <a:p>
            <a:pPr lvl="2">
              <a:spcBef>
                <a:spcPts val="200"/>
              </a:spcBef>
            </a:pPr>
            <a:r>
              <a:rPr lang="en-ZA" sz="2400" dirty="0" smtClean="0"/>
              <a:t>Lack </a:t>
            </a:r>
            <a:r>
              <a:rPr lang="en-ZA" sz="2400" dirty="0"/>
              <a:t>resources &amp; capacity for </a:t>
            </a:r>
            <a:r>
              <a:rPr lang="en-ZA" sz="2400" dirty="0" smtClean="0"/>
              <a:t>planned </a:t>
            </a:r>
            <a:r>
              <a:rPr lang="en-ZA" sz="2400" dirty="0"/>
              <a:t>&amp; </a:t>
            </a:r>
            <a:r>
              <a:rPr lang="en-ZA" sz="2400" dirty="0" smtClean="0"/>
              <a:t>day-to-day maintenance - </a:t>
            </a:r>
            <a:r>
              <a:rPr lang="en-ZA" sz="2400" i="1" dirty="0" smtClean="0"/>
              <a:t>E.g. </a:t>
            </a:r>
            <a:r>
              <a:rPr lang="en-ZA" sz="2400" i="1" dirty="0"/>
              <a:t>Funding available for maintenance divided by number of buildings = average R37,500 per building.</a:t>
            </a:r>
          </a:p>
          <a:p>
            <a:pPr lvl="2">
              <a:spcBef>
                <a:spcPts val="100"/>
              </a:spcBef>
            </a:pPr>
            <a:endParaRPr lang="en-ZA" sz="2400" dirty="0"/>
          </a:p>
          <a:p>
            <a:pPr lvl="2">
              <a:spcBef>
                <a:spcPts val="100"/>
              </a:spcBef>
            </a:pPr>
            <a:endParaRPr lang="en-ZA" sz="2400" dirty="0"/>
          </a:p>
          <a:p>
            <a:pPr marL="45710" indent="0">
              <a:lnSpc>
                <a:spcPct val="100000"/>
              </a:lnSpc>
              <a:spcBef>
                <a:spcPts val="100"/>
              </a:spcBef>
              <a:buNone/>
            </a:pPr>
            <a:endParaRPr lang="en-ZA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white">
                    <a:lumMod val="50000"/>
                  </a:prstClr>
                </a:solidFill>
              </a:rPr>
              <a:t>BRIEFING ON PMTE AND LEASE PORTFOLIO</a:t>
            </a:r>
            <a:endParaRPr lang="en-GB" dirty="0">
              <a:solidFill>
                <a:srgbClr val="93A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4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r>
              <a:rPr lang="en-US" dirty="0"/>
              <a:t>	PROBLEM STATEMENT (Cont..)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2034365"/>
            <a:ext cx="10729192" cy="5958423"/>
          </a:xfrm>
        </p:spPr>
        <p:txBody>
          <a:bodyPr>
            <a:noAutofit/>
          </a:bodyPr>
          <a:lstStyle/>
          <a:p>
            <a:pPr marL="45710" lvl="1" indent="0">
              <a:lnSpc>
                <a:spcPct val="90000"/>
              </a:lnSpc>
              <a:spcBef>
                <a:spcPts val="200"/>
              </a:spcBef>
              <a:buNone/>
            </a:pPr>
            <a:r>
              <a:rPr lang="en-US" sz="2400" b="1" dirty="0" smtClean="0"/>
              <a:t>3.4 </a:t>
            </a:r>
            <a:r>
              <a:rPr lang="en-US" sz="2400" b="1" dirty="0"/>
              <a:t>	</a:t>
            </a:r>
            <a:r>
              <a:rPr lang="en-US" sz="2400" b="1" dirty="0" smtClean="0"/>
              <a:t>CONSTRUCTION MANAGEMENT</a:t>
            </a:r>
          </a:p>
          <a:p>
            <a:pPr marL="900737" lvl="5" indent="-342900">
              <a:spcBef>
                <a:spcPts val="200"/>
              </a:spcBef>
            </a:pPr>
            <a:r>
              <a:rPr lang="en-GB" sz="2400" b="1" dirty="0" smtClean="0"/>
              <a:t>Insufficient </a:t>
            </a:r>
            <a:r>
              <a:rPr lang="en-GB" sz="2400" b="1" dirty="0"/>
              <a:t>professional capacity and skills</a:t>
            </a:r>
            <a:r>
              <a:rPr lang="en-GB" sz="2400" dirty="0"/>
              <a:t>, infrastructure backlog, </a:t>
            </a:r>
            <a:r>
              <a:rPr lang="en-ZA" sz="2400" dirty="0"/>
              <a:t>under spending</a:t>
            </a:r>
            <a:r>
              <a:rPr lang="en-GB" sz="2400" dirty="0"/>
              <a:t> of capital/current budgets, non-compliance with laws/regulations and inability to deliver within time, cost and quality</a:t>
            </a:r>
            <a:r>
              <a:rPr lang="en-GB" sz="2400" dirty="0" smtClean="0"/>
              <a:t>.</a:t>
            </a:r>
          </a:p>
          <a:p>
            <a:pPr marL="900737" lvl="5" indent="-342900">
              <a:spcBef>
                <a:spcPts val="200"/>
              </a:spcBef>
            </a:pPr>
            <a:r>
              <a:rPr lang="en-GB" sz="2400" b="1" dirty="0" smtClean="0"/>
              <a:t>STATUS</a:t>
            </a:r>
            <a:endParaRPr lang="en-ZA" sz="2400" b="1" dirty="0"/>
          </a:p>
          <a:p>
            <a:pPr marL="1346200" lvl="5" indent="-444500">
              <a:spcBef>
                <a:spcPts val="200"/>
              </a:spcBef>
              <a:buFont typeface="Courier New" pitchFamily="49" charset="0"/>
              <a:buChar char="o"/>
            </a:pPr>
            <a:r>
              <a:rPr lang="en-ZA" sz="2400" dirty="0" smtClean="0">
                <a:solidFill>
                  <a:srgbClr val="595959"/>
                </a:solidFill>
              </a:rPr>
              <a:t>528 </a:t>
            </a:r>
            <a:r>
              <a:rPr lang="en-ZA" sz="2400" dirty="0">
                <a:solidFill>
                  <a:srgbClr val="595959"/>
                </a:solidFill>
              </a:rPr>
              <a:t>Projects in Planning Stage</a:t>
            </a:r>
          </a:p>
          <a:p>
            <a:pPr marL="1346200" lvl="5" indent="-444500">
              <a:spcBef>
                <a:spcPts val="200"/>
              </a:spcBef>
              <a:buFont typeface="Courier New" pitchFamily="49" charset="0"/>
              <a:buChar char="o"/>
            </a:pPr>
            <a:r>
              <a:rPr lang="en-ZA" sz="2400" dirty="0">
                <a:solidFill>
                  <a:srgbClr val="595959"/>
                </a:solidFill>
              </a:rPr>
              <a:t>176 Projects in the Tender Stage have not progressed to the Award Stage </a:t>
            </a:r>
          </a:p>
          <a:p>
            <a:pPr marL="1346200" lvl="5" indent="-444500">
              <a:spcBef>
                <a:spcPts val="200"/>
              </a:spcBef>
              <a:buFont typeface="Courier New" pitchFamily="49" charset="0"/>
              <a:buChar char="o"/>
            </a:pPr>
            <a:r>
              <a:rPr lang="en-ZA" sz="2400" dirty="0">
                <a:solidFill>
                  <a:srgbClr val="595959"/>
                </a:solidFill>
              </a:rPr>
              <a:t>136 Projects are in the Contract Closing Stage</a:t>
            </a:r>
          </a:p>
          <a:p>
            <a:pPr marL="901700" lvl="1" indent="-366713">
              <a:lnSpc>
                <a:spcPct val="90000"/>
              </a:lnSpc>
              <a:spcBef>
                <a:spcPts val="200"/>
              </a:spcBef>
              <a:buFont typeface="Arial" pitchFamily="34" charset="0"/>
              <a:buChar char="•"/>
            </a:pPr>
            <a:r>
              <a:rPr lang="en-ZA" sz="2400" b="1" dirty="0" smtClean="0">
                <a:solidFill>
                  <a:srgbClr val="595959"/>
                </a:solidFill>
              </a:rPr>
              <a:t>Requires:</a:t>
            </a:r>
          </a:p>
          <a:p>
            <a:pPr marL="1346200" lvl="2" indent="-465138">
              <a:lnSpc>
                <a:spcPct val="90000"/>
              </a:lnSpc>
              <a:spcBef>
                <a:spcPts val="200"/>
              </a:spcBef>
              <a:buFont typeface="Courier New" pitchFamily="49" charset="0"/>
              <a:buChar char="o"/>
            </a:pPr>
            <a:r>
              <a:rPr lang="en-ZA" sz="2400" dirty="0" smtClean="0">
                <a:solidFill>
                  <a:srgbClr val="595959"/>
                </a:solidFill>
              </a:rPr>
              <a:t>business </a:t>
            </a:r>
            <a:r>
              <a:rPr lang="en-ZA" sz="2400" dirty="0">
                <a:solidFill>
                  <a:srgbClr val="595959"/>
                </a:solidFill>
              </a:rPr>
              <a:t>process re-engineering, </a:t>
            </a:r>
            <a:endParaRPr lang="en-ZA" sz="2400" dirty="0" smtClean="0">
              <a:solidFill>
                <a:srgbClr val="595959"/>
              </a:solidFill>
            </a:endParaRPr>
          </a:p>
          <a:p>
            <a:pPr marL="1346200" lvl="2" indent="-465138">
              <a:lnSpc>
                <a:spcPct val="90000"/>
              </a:lnSpc>
              <a:spcBef>
                <a:spcPts val="200"/>
              </a:spcBef>
              <a:buFont typeface="Courier New" pitchFamily="49" charset="0"/>
              <a:buChar char="o"/>
            </a:pPr>
            <a:r>
              <a:rPr lang="en-ZA" sz="2400" dirty="0" smtClean="0">
                <a:solidFill>
                  <a:srgbClr val="595959"/>
                </a:solidFill>
              </a:rPr>
              <a:t>technical </a:t>
            </a:r>
            <a:r>
              <a:rPr lang="en-ZA" sz="2400" dirty="0">
                <a:solidFill>
                  <a:srgbClr val="595959"/>
                </a:solidFill>
              </a:rPr>
              <a:t>and professional capacity development, </a:t>
            </a:r>
            <a:r>
              <a:rPr lang="en-ZA" sz="2400" dirty="0" smtClean="0">
                <a:solidFill>
                  <a:srgbClr val="595959"/>
                </a:solidFill>
              </a:rPr>
              <a:t>and</a:t>
            </a:r>
          </a:p>
          <a:p>
            <a:pPr marL="1346200" lvl="2" indent="-465138">
              <a:lnSpc>
                <a:spcPct val="90000"/>
              </a:lnSpc>
              <a:spcBef>
                <a:spcPts val="200"/>
              </a:spcBef>
              <a:buFont typeface="Courier New" pitchFamily="49" charset="0"/>
              <a:buChar char="o"/>
            </a:pPr>
            <a:r>
              <a:rPr lang="en-ZA" sz="2400" dirty="0" smtClean="0">
                <a:solidFill>
                  <a:srgbClr val="595959"/>
                </a:solidFill>
              </a:rPr>
              <a:t>improved </a:t>
            </a:r>
            <a:r>
              <a:rPr lang="en-ZA" sz="2400" dirty="0">
                <a:solidFill>
                  <a:srgbClr val="595959"/>
                </a:solidFill>
              </a:rPr>
              <a:t>ICT </a:t>
            </a:r>
            <a:r>
              <a:rPr lang="en-ZA" sz="2400" dirty="0" smtClean="0">
                <a:solidFill>
                  <a:srgbClr val="595959"/>
                </a:solidFill>
              </a:rPr>
              <a:t>systems.</a:t>
            </a:r>
            <a:endParaRPr lang="en-US" sz="2400" dirty="0">
              <a:solidFill>
                <a:srgbClr val="595959"/>
              </a:solidFill>
            </a:endParaRPr>
          </a:p>
          <a:p>
            <a:pPr>
              <a:spcBef>
                <a:spcPts val="1000"/>
              </a:spcBef>
            </a:pPr>
            <a:endParaRPr lang="en-ZA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prstClr val="white">
                    <a:lumMod val="50000"/>
                  </a:prstClr>
                </a:solidFill>
              </a:rPr>
              <a:t>BRIEFING ON PMTE AND LEASE PORTFOLIO</a:t>
            </a:r>
            <a:endParaRPr lang="en-GB" dirty="0">
              <a:solidFill>
                <a:srgbClr val="93A2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402221"/>
            <a:ext cx="11262506" cy="1344119"/>
          </a:xfrm>
        </p:spPr>
        <p:txBody>
          <a:bodyPr/>
          <a:lstStyle/>
          <a:p>
            <a:r>
              <a:rPr lang="en-US" dirty="0" smtClean="0"/>
              <a:t>4.	TURNAROUND IMPLEMENTATION 	PLAN &amp; THE PMTE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828" y="2016125"/>
            <a:ext cx="11233248" cy="7344816"/>
          </a:xfrm>
        </p:spPr>
        <p:txBody>
          <a:bodyPr>
            <a:noAutofit/>
          </a:bodyPr>
          <a:lstStyle/>
          <a:p>
            <a:pPr marL="627063" lvl="1" indent="-627063">
              <a:lnSpc>
                <a:spcPct val="85000"/>
              </a:lnSpc>
              <a:spcBef>
                <a:spcPts val="0"/>
              </a:spcBef>
              <a:buNone/>
            </a:pPr>
            <a:r>
              <a:rPr lang="en-GB" sz="2400" b="1" i="1" dirty="0" smtClean="0">
                <a:solidFill>
                  <a:schemeClr val="accent5"/>
                </a:solidFill>
              </a:rPr>
              <a:t>4.1	Stabilisation (2014) </a:t>
            </a:r>
            <a:r>
              <a:rPr lang="en-GB" sz="2400" dirty="0" smtClean="0">
                <a:solidFill>
                  <a:srgbClr val="4D4635"/>
                </a:solidFill>
              </a:rPr>
              <a:t>– focused on immediate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challenges and stabilising areas to create potential 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fundamental 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change =&gt; </a:t>
            </a:r>
            <a:r>
              <a:rPr lang="en-GB" sz="2400" b="1" dirty="0" smtClean="0">
                <a:solidFill>
                  <a:schemeClr val="accent6"/>
                </a:solidFill>
              </a:rPr>
              <a:t>large </a:t>
            </a:r>
            <a:r>
              <a:rPr lang="en-GB" sz="2400" b="1" dirty="0">
                <a:solidFill>
                  <a:schemeClr val="accent6"/>
                </a:solidFill>
              </a:rPr>
              <a:t>efficiency </a:t>
            </a:r>
            <a:r>
              <a:rPr lang="en-GB" sz="2400" b="1" dirty="0" smtClean="0">
                <a:solidFill>
                  <a:schemeClr val="accent6"/>
                </a:solidFill>
              </a:rPr>
              <a:t>gains for PMTE (Lease Review/Asset Register/Clean 	Audit)</a:t>
            </a:r>
            <a:endParaRPr lang="en-GB" sz="2400" b="1" i="1" dirty="0">
              <a:solidFill>
                <a:schemeClr val="accent6"/>
              </a:solidFill>
            </a:endParaRPr>
          </a:p>
          <a:p>
            <a:pPr marL="627063" lvl="1" indent="-627063">
              <a:lnSpc>
                <a:spcPct val="85000"/>
              </a:lnSpc>
              <a:spcBef>
                <a:spcPts val="0"/>
              </a:spcBef>
              <a:buNone/>
            </a:pPr>
            <a:r>
              <a:rPr lang="en-GB" sz="2400" b="1" i="1" dirty="0" smtClean="0">
                <a:solidFill>
                  <a:schemeClr val="accent5"/>
                </a:solidFill>
              </a:rPr>
              <a:t>4.2	Efficiency Enhancement (2019) </a:t>
            </a:r>
            <a:r>
              <a:rPr lang="en-GB" sz="2400" i="1" dirty="0" smtClean="0">
                <a:solidFill>
                  <a:srgbClr val="4D4635"/>
                </a:solidFill>
              </a:rPr>
              <a:t>– </a:t>
            </a:r>
            <a:r>
              <a:rPr lang="en-GB" sz="2400" dirty="0" smtClean="0">
                <a:solidFill>
                  <a:srgbClr val="4D4635"/>
                </a:solidFill>
              </a:rPr>
              <a:t>systematic improvements  - redesign processes, systems and structural elements. F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ocus on key 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strategic areas to improve efficiencies and effectiveness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=&gt;</a:t>
            </a:r>
            <a:r>
              <a:rPr lang="en-GB" sz="2400" dirty="0" smtClean="0">
                <a:solidFill>
                  <a:schemeClr val="accent6"/>
                </a:solidFill>
              </a:rPr>
              <a:t> </a:t>
            </a:r>
            <a:r>
              <a:rPr lang="en-GB" sz="2400" b="1" dirty="0" smtClean="0">
                <a:solidFill>
                  <a:schemeClr val="accent6"/>
                </a:solidFill>
              </a:rPr>
              <a:t>Property Management Improvement Programme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through</a:t>
            </a: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</a:rPr>
              <a:t>PMTE operationalization.</a:t>
            </a: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  <a:p>
            <a:pPr marL="627063" indent="-627063">
              <a:lnSpc>
                <a:spcPct val="85000"/>
              </a:lnSpc>
              <a:spcBef>
                <a:spcPts val="0"/>
              </a:spcBef>
              <a:buNone/>
            </a:pPr>
            <a:r>
              <a:rPr lang="en-GB" sz="2400" b="1" i="1" dirty="0" smtClean="0">
                <a:solidFill>
                  <a:schemeClr val="accent5"/>
                </a:solidFill>
              </a:rPr>
              <a:t>4.3	Sustainability </a:t>
            </a:r>
            <a:r>
              <a:rPr lang="en-GB" sz="2400" b="1" i="1" dirty="0">
                <a:solidFill>
                  <a:schemeClr val="accent5"/>
                </a:solidFill>
              </a:rPr>
              <a:t>&amp; Growth</a:t>
            </a:r>
            <a:r>
              <a:rPr lang="en-GB" sz="2400" b="1" dirty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rgbClr val="4D4635"/>
                </a:solidFill>
              </a:rPr>
              <a:t>– </a:t>
            </a:r>
            <a:r>
              <a:rPr lang="en-GB" sz="2400" dirty="0" smtClean="0">
                <a:solidFill>
                  <a:srgbClr val="4D4635"/>
                </a:solidFill>
              </a:rPr>
              <a:t>policy review (refresh mandate of DPW family) – Public Works Act. Focus on sustainability &amp; growth.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5328493"/>
            <a:ext cx="9217024" cy="331227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BRIEFING ON PMTE AND LEASE PORTFOLIO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0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1" y="402221"/>
            <a:ext cx="11452263" cy="1344119"/>
          </a:xfrm>
        </p:spPr>
        <p:txBody>
          <a:bodyPr/>
          <a:lstStyle/>
          <a:p>
            <a:r>
              <a:rPr lang="en-US" dirty="0" smtClean="0"/>
              <a:t>4.</a:t>
            </a:r>
            <a:r>
              <a:rPr lang="en-US" dirty="0"/>
              <a:t>	</a:t>
            </a:r>
            <a:r>
              <a:rPr lang="en-US" dirty="0" smtClean="0"/>
              <a:t>TURNAROUND </a:t>
            </a:r>
            <a:r>
              <a:rPr lang="en-US" dirty="0"/>
              <a:t>IMPLEMENTATION PLAN 	&amp; THE PMTE </a:t>
            </a: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…)</a:t>
            </a:r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981844" y="1872109"/>
            <a:ext cx="1080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solidFill>
                  <a:schemeClr val="accent5"/>
                </a:solidFill>
              </a:rPr>
              <a:t>Phase 2: Efficiency </a:t>
            </a:r>
            <a:r>
              <a:rPr lang="en-GB" sz="2800" b="1" i="1" dirty="0">
                <a:solidFill>
                  <a:schemeClr val="accent5"/>
                </a:solidFill>
              </a:rPr>
              <a:t>Enhancement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</a:rPr>
              <a:t>has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</a:rPr>
              <a:t>been designed to include the 7 key areas identified as </a:t>
            </a:r>
            <a:r>
              <a:rPr lang="en-GB" sz="2800" dirty="0" smtClean="0">
                <a:solidFill>
                  <a:schemeClr val="tx2">
                    <a:lumMod val="50000"/>
                  </a:schemeClr>
                </a:solidFill>
              </a:rPr>
              <a:t>priorities for PMTE &amp; DPW </a:t>
            </a:r>
            <a:endParaRPr lang="en-ZA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3024237"/>
            <a:ext cx="10153128" cy="540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BRIEFING ON PMTE AND LEASE PORTFOLIO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7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88825" cy="8640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018" tIns="59509" rIns="119018" bIns="59509" spcCol="0"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76" name="Slide Number Placeholder 6"/>
          <p:cNvSpPr txBox="1">
            <a:spLocks/>
          </p:cNvSpPr>
          <p:nvPr/>
        </p:nvSpPr>
        <p:spPr>
          <a:xfrm>
            <a:off x="10602384" y="8021996"/>
            <a:ext cx="1219201" cy="34402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AE4A8-A6E5-453E-B946-FB774B73F48C}" type="slidenum"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11421"/>
            <a:ext cx="11515723" cy="815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solidFill>
                  <a:schemeClr val="bg1">
                    <a:lumMod val="50000"/>
                  </a:schemeClr>
                </a:solidFill>
              </a:rPr>
              <a:t>BRIEFING ON PMTE AND LEASE PORTFOLIO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66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D0870B-5333-4B89-B14A-85A8EA464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TS102895266</Template>
  <TotalTime>0</TotalTime>
  <Words>2712</Words>
  <Application>Microsoft Office PowerPoint</Application>
  <PresentationFormat>Custom</PresentationFormat>
  <Paragraphs>495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TS102895266</vt:lpstr>
      <vt:lpstr>BRIEFING ON PROPERTY MANAGEMENT TRADING ENTITY (PMTE) AND LEASE PORTFOLIO</vt:lpstr>
      <vt:lpstr>1. INTRODUCTION</vt:lpstr>
      <vt:lpstr>2. PMTE TIMELINE</vt:lpstr>
      <vt:lpstr>3. PROBLEM STATEMENT</vt:lpstr>
      <vt:lpstr>3. PROBLEM STATEMENT (Cont..)</vt:lpstr>
      <vt:lpstr>3. PROBLEM STATEMENT (Cont..)</vt:lpstr>
      <vt:lpstr>4. TURNAROUND IMPLEMENTATION  PLAN &amp; THE PMTE</vt:lpstr>
      <vt:lpstr>4. TURNAROUND IMPLEMENTATION PLAN  &amp; THE PMTE (Cont…)</vt:lpstr>
      <vt:lpstr> </vt:lpstr>
      <vt:lpstr>5. PMTE FOCUS FOR TURNAROUND PHASE 2 -  EFFICIENCY ENHANCEMENT</vt:lpstr>
      <vt:lpstr>6. PMTE ANTICIPATED OUTCOMES (NDP) </vt:lpstr>
      <vt:lpstr>7. PMTE PROGRESS &amp; TARGETS 7.1 Organisational</vt:lpstr>
      <vt:lpstr>7. PMTE PROGRESS &amp; TARGETS  7.2 Energy &amp; Water Savings</vt:lpstr>
      <vt:lpstr>7. PMTE PROGRESS &amp; TARGETS  7.3 Empowerment, Skills Development &amp; Job  Creation</vt:lpstr>
      <vt:lpstr>7. PMTE PROGRESS &amp; TARGETS  7.4 Property Management Targets</vt:lpstr>
      <vt:lpstr>7. PMTE PROGRESS &amp; TARGETS 7.5 Establishment of Government  Component (Not privatisation) </vt:lpstr>
      <vt:lpstr>7. PMTE PROGRESS &amp; TARGETS 7.5 Establishment of Government  Component (Not privatisation) </vt:lpstr>
      <vt:lpstr>7. PMTE PROGRESS &amp; TARGETS 7.5 Establishment of Government  Component (Not privatisation) </vt:lpstr>
      <vt:lpstr>7. PMTE PROGRESS &amp; TARGETS 7.5 Establishment of Government  Component (Not privatisation) </vt:lpstr>
      <vt:lpstr>7. PMTE PROGRESS &amp; TARGETS  7.6 Lease Review Initiative</vt:lpstr>
      <vt:lpstr>7. PMTE PROGRESS &amp; TARGETS  7.6 Lease Review Initiative</vt:lpstr>
      <vt:lpstr>7. PMTE PROGRESS &amp; TARGETS  7.6 Lease Review Initiative</vt:lpstr>
      <vt:lpstr>7. PMTE PROGRESS &amp; TARGETS  7.6 Lease Review Initiative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DPW &amp; LANDLORDS</dc:title>
  <dc:subject>NATIONAL MEETING</dc:subject>
  <dc:creator/>
  <cp:lastModifiedBy/>
  <cp:revision>1</cp:revision>
  <dcterms:created xsi:type="dcterms:W3CDTF">2013-12-10T18:23:38Z</dcterms:created>
  <dcterms:modified xsi:type="dcterms:W3CDTF">2015-03-03T10:32:47Z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