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286" r:id="rId3"/>
    <p:sldId id="329" r:id="rId4"/>
    <p:sldId id="327" r:id="rId5"/>
    <p:sldId id="346" r:id="rId6"/>
    <p:sldId id="337" r:id="rId7"/>
    <p:sldId id="358" r:id="rId8"/>
    <p:sldId id="355" r:id="rId9"/>
    <p:sldId id="347" r:id="rId10"/>
    <p:sldId id="348" r:id="rId11"/>
    <p:sldId id="349" r:id="rId12"/>
    <p:sldId id="376" r:id="rId13"/>
    <p:sldId id="359" r:id="rId14"/>
    <p:sldId id="350" r:id="rId15"/>
    <p:sldId id="351" r:id="rId16"/>
    <p:sldId id="356" r:id="rId17"/>
    <p:sldId id="357" r:id="rId18"/>
    <p:sldId id="345" r:id="rId19"/>
    <p:sldId id="370" r:id="rId20"/>
    <p:sldId id="328" r:id="rId21"/>
    <p:sldId id="363" r:id="rId22"/>
    <p:sldId id="372" r:id="rId23"/>
    <p:sldId id="368" r:id="rId24"/>
    <p:sldId id="364" r:id="rId25"/>
    <p:sldId id="366" r:id="rId26"/>
    <p:sldId id="365" r:id="rId27"/>
    <p:sldId id="330" r:id="rId28"/>
    <p:sldId id="331" r:id="rId29"/>
    <p:sldId id="332" r:id="rId30"/>
    <p:sldId id="333" r:id="rId31"/>
    <p:sldId id="375" r:id="rId32"/>
    <p:sldId id="374" r:id="rId33"/>
    <p:sldId id="373" r:id="rId34"/>
    <p:sldId id="361" r:id="rId35"/>
    <p:sldId id="334" r:id="rId36"/>
    <p:sldId id="335" r:id="rId37"/>
    <p:sldId id="353" r:id="rId38"/>
    <p:sldId id="352" r:id="rId39"/>
    <p:sldId id="354" r:id="rId40"/>
    <p:sldId id="371"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Ndou" initials="D" lastIdx="8" clrIdx="0"/>
  <p:cmAuthor id="1" name="Reneilwe Mashego" initials="R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94660"/>
  </p:normalViewPr>
  <p:slideViewPr>
    <p:cSldViewPr>
      <p:cViewPr varScale="1">
        <p:scale>
          <a:sx n="42" d="100"/>
          <a:sy n="42" d="100"/>
        </p:scale>
        <p:origin x="147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451D9D2-D8E5-4B9F-84E2-513FE213F6C8}" type="datetimeFigureOut">
              <a:rPr lang="en-ZA" smtClean="0"/>
              <a:pPr/>
              <a:t>2015-03-02</a:t>
            </a:fld>
            <a:endParaRPr lang="en-ZA"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EF1660F-0B08-405B-933B-6D93CF894F53}" type="slidenum">
              <a:rPr lang="en-ZA" smtClean="0"/>
              <a:pPr/>
              <a:t>‹#›</a:t>
            </a:fld>
            <a:endParaRPr lang="en-ZA" dirty="0"/>
          </a:p>
        </p:txBody>
      </p:sp>
    </p:spTree>
    <p:extLst>
      <p:ext uri="{BB962C8B-B14F-4D97-AF65-F5344CB8AC3E}">
        <p14:creationId xmlns:p14="http://schemas.microsoft.com/office/powerpoint/2010/main" val="2258902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9928165-CBCC-4CB0-BDE0-C60B131502BA}" type="datetimeFigureOut">
              <a:rPr lang="en-US" smtClean="0"/>
              <a:t>3/2/2015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B040172-6D71-4543-9F4E-A27726ED3FFA}" type="slidenum">
              <a:rPr lang="en-US" smtClean="0"/>
              <a:t>‹#›</a:t>
            </a:fld>
            <a:endParaRPr lang="en-US"/>
          </a:p>
        </p:txBody>
      </p:sp>
    </p:spTree>
    <p:extLst>
      <p:ext uri="{BB962C8B-B14F-4D97-AF65-F5344CB8AC3E}">
        <p14:creationId xmlns:p14="http://schemas.microsoft.com/office/powerpoint/2010/main" val="294226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40172-6D71-4543-9F4E-A27726ED3FFA}" type="slidenum">
              <a:rPr lang="en-US" smtClean="0"/>
              <a:t>7</a:t>
            </a:fld>
            <a:endParaRPr lang="en-US"/>
          </a:p>
        </p:txBody>
      </p:sp>
    </p:spTree>
    <p:extLst>
      <p:ext uri="{BB962C8B-B14F-4D97-AF65-F5344CB8AC3E}">
        <p14:creationId xmlns:p14="http://schemas.microsoft.com/office/powerpoint/2010/main" val="191327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E76FF9-85D5-446F-904B-67B539F03B7C}"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3A819-32AB-4419-9067-65FD22744A3F}"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D5321-8B5C-42C0-AF50-4F9C2CBEAF73}"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187C8-AC30-47E6-8ED6-02492612F378}"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EBB5CC-3131-4A11-9979-E15F53E89B8B}"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60B8E7-552F-4155-8141-D7CFD0C6A83D}" type="datetime1">
              <a:rPr lang="en-US" smtClean="0"/>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0AC7D9-FB58-4E44-998B-2037D8B55AA5}" type="datetime1">
              <a:rPr lang="en-US" smtClean="0"/>
              <a:t>3/2/2015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3233B2-4C34-44C2-89B0-B052DFB5A386}" type="datetime1">
              <a:rPr lang="en-US" smtClean="0"/>
              <a:t>3/2/2015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76A59-F02C-41B3-AB82-A11C817AD29A}" type="datetime1">
              <a:rPr lang="en-US" smtClean="0"/>
              <a:t>3/2/2015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18434-E84F-48EB-B5DD-E04B9B368825}" type="datetime1">
              <a:rPr lang="en-US" smtClean="0"/>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A2B53-3B45-4B35-8350-E4BEA2055D6A}" type="datetime1">
              <a:rPr lang="en-US" smtClean="0"/>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1DA945-1604-45C7-B09A-5170DAF688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90127-C65C-4CE9-AC44-6EC4B5386A61}" type="datetime1">
              <a:rPr lang="en-US" smtClean="0"/>
              <a:t>3/2/2015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DA945-1604-45C7-B09A-5170DAF688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60295" y="2819400"/>
            <a:ext cx="5288305" cy="2985433"/>
          </a:xfrm>
          <a:prstGeom prst="rect">
            <a:avLst/>
          </a:prstGeom>
        </p:spPr>
        <p:txBody>
          <a:bodyPr wrap="square">
            <a:spAutoFit/>
          </a:bodyPr>
          <a:lstStyle/>
          <a:p>
            <a:pPr algn="ctr">
              <a:defRPr/>
            </a:pPr>
            <a:r>
              <a:rPr lang="en-GB" sz="2000" dirty="0" smtClean="0">
                <a:solidFill>
                  <a:srgbClr val="009900"/>
                </a:solidFill>
                <a:effectLst>
                  <a:outerShdw blurRad="38100" dist="38100" dir="2700000" algn="tl">
                    <a:srgbClr val="C0C0C0"/>
                  </a:outerShdw>
                </a:effectLst>
                <a:latin typeface="Arial Black" pitchFamily="34" charset="0"/>
              </a:rPr>
              <a:t>OVERVIEW OF THE HUMAN RESOURCE DEVELOPMENT</a:t>
            </a:r>
          </a:p>
          <a:p>
            <a:pPr algn="ctr">
              <a:defRPr/>
            </a:pPr>
            <a:endParaRPr lang="en-GB" sz="2000" dirty="0">
              <a:solidFill>
                <a:srgbClr val="009900"/>
              </a:solidFill>
              <a:effectLst>
                <a:outerShdw blurRad="38100" dist="38100" dir="2700000" algn="tl">
                  <a:srgbClr val="C0C0C0"/>
                </a:outerShdw>
              </a:effectLst>
              <a:latin typeface="Arial Black" pitchFamily="34" charset="0"/>
            </a:endParaRPr>
          </a:p>
          <a:p>
            <a:pPr algn="ctr">
              <a:defRPr/>
            </a:pPr>
            <a:endParaRPr lang="en-GB" sz="2000" dirty="0">
              <a:solidFill>
                <a:srgbClr val="009900"/>
              </a:solidFill>
              <a:effectLst>
                <a:outerShdw blurRad="38100" dist="38100" dir="2700000" algn="tl">
                  <a:srgbClr val="C0C0C0"/>
                </a:outerShdw>
              </a:effectLst>
              <a:latin typeface="Arial Black" pitchFamily="34" charset="0"/>
            </a:endParaRPr>
          </a:p>
          <a:p>
            <a:pPr algn="ctr">
              <a:defRPr/>
            </a:pPr>
            <a:endParaRPr lang="en-GB" sz="2000" dirty="0" smtClean="0">
              <a:solidFill>
                <a:srgbClr val="009900"/>
              </a:solidFill>
              <a:effectLst>
                <a:outerShdw blurRad="38100" dist="38100" dir="2700000" algn="tl">
                  <a:srgbClr val="C0C0C0"/>
                </a:outerShdw>
              </a:effectLst>
              <a:latin typeface="Arial Black" pitchFamily="34" charset="0"/>
            </a:endParaRPr>
          </a:p>
          <a:p>
            <a:pPr algn="ctr">
              <a:defRPr/>
            </a:pPr>
            <a:r>
              <a:rPr lang="en-GB" sz="1600" dirty="0" smtClean="0">
                <a:solidFill>
                  <a:srgbClr val="009900"/>
                </a:solidFill>
                <a:effectLst>
                  <a:outerShdw blurRad="38100" dist="38100" dir="2700000" algn="tl">
                    <a:srgbClr val="C0C0C0"/>
                  </a:outerShdw>
                </a:effectLst>
                <a:latin typeface="Arial Black" pitchFamily="34" charset="0"/>
              </a:rPr>
              <a:t>Presented by Sandile Ntanzi</a:t>
            </a:r>
          </a:p>
          <a:p>
            <a:pPr algn="ctr">
              <a:defRPr/>
            </a:pPr>
            <a:r>
              <a:rPr lang="en-GB" sz="1600" dirty="0" smtClean="0">
                <a:solidFill>
                  <a:srgbClr val="009900"/>
                </a:solidFill>
                <a:effectLst>
                  <a:outerShdw blurRad="38100" dist="38100" dir="2700000" algn="tl">
                    <a:srgbClr val="C0C0C0"/>
                  </a:outerShdw>
                </a:effectLst>
                <a:latin typeface="Arial Black" pitchFamily="34" charset="0"/>
              </a:rPr>
              <a:t>Acting DDG: Corporate Services </a:t>
            </a:r>
          </a:p>
          <a:p>
            <a:pPr algn="ctr">
              <a:defRPr/>
            </a:pPr>
            <a:r>
              <a:rPr lang="en-GB" sz="1600" dirty="0" smtClean="0">
                <a:solidFill>
                  <a:srgbClr val="009900"/>
                </a:solidFill>
                <a:effectLst>
                  <a:outerShdw blurRad="38100" dist="38100" dir="2700000" algn="tl">
                    <a:srgbClr val="C0C0C0"/>
                  </a:outerShdw>
                </a:effectLst>
                <a:latin typeface="Arial Black" pitchFamily="34" charset="0"/>
              </a:rPr>
              <a:t>03 March 2015</a:t>
            </a:r>
          </a:p>
          <a:p>
            <a:pPr algn="ctr">
              <a:defRPr/>
            </a:pPr>
            <a:endParaRPr lang="en-GB" sz="2000" dirty="0" smtClean="0">
              <a:solidFill>
                <a:srgbClr val="009900"/>
              </a:solidFill>
              <a:effectLst>
                <a:outerShdw blurRad="38100" dist="38100" dir="2700000" algn="tl">
                  <a:srgbClr val="C0C0C0"/>
                </a:outerShdw>
              </a:effectLst>
              <a:latin typeface="Arial Black" pitchFamily="34" charset="0"/>
            </a:endParaRPr>
          </a:p>
          <a:p>
            <a:pPr>
              <a:defRPr/>
            </a:pPr>
            <a:endParaRPr lang="en-GB" sz="2000" dirty="0" smtClean="0">
              <a:solidFill>
                <a:srgbClr val="009900"/>
              </a:solidFill>
              <a:effectLst>
                <a:outerShdw blurRad="38100" dist="38100" dir="2700000" algn="tl">
                  <a:srgbClr val="C0C0C0"/>
                </a:outerShdw>
              </a:effectLst>
              <a:latin typeface="Arial Black" pitchFamily="34" charset="0"/>
            </a:endParaRPr>
          </a:p>
        </p:txBody>
      </p:sp>
      <p:sp>
        <p:nvSpPr>
          <p:cNvPr id="2" name="Slide Number Placeholder 1"/>
          <p:cNvSpPr>
            <a:spLocks noGrp="1"/>
          </p:cNvSpPr>
          <p:nvPr>
            <p:ph type="sldNum" sz="quarter" idx="12"/>
          </p:nvPr>
        </p:nvSpPr>
        <p:spPr/>
        <p:txBody>
          <a:bodyPr/>
          <a:lstStyle/>
          <a:p>
            <a:fld id="{D11DA945-1604-45C7-B09A-5170DAF68814}"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TRAINING PROGRAMMES IMPLEMENTED</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2474814"/>
              </p:ext>
            </p:extLst>
          </p:nvPr>
        </p:nvGraphicFramePr>
        <p:xfrm>
          <a:off x="1066800" y="762001"/>
          <a:ext cx="7620000" cy="4800599"/>
        </p:xfrm>
        <a:graphic>
          <a:graphicData uri="http://schemas.openxmlformats.org/drawingml/2006/table">
            <a:tbl>
              <a:tblPr firstRow="1" bandRow="1">
                <a:tableStyleId>{5C22544A-7EE6-4342-B048-85BDC9FD1C3A}</a:tableStyleId>
              </a:tblPr>
              <a:tblGrid>
                <a:gridCol w="1270000"/>
                <a:gridCol w="787400"/>
                <a:gridCol w="838200"/>
                <a:gridCol w="609600"/>
                <a:gridCol w="838200"/>
                <a:gridCol w="3276600"/>
              </a:tblGrid>
              <a:tr h="440775">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352620">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a:p>
                  </a:txBody>
                  <a:tcPr/>
                </a:tc>
              </a:tr>
              <a:tr h="624839">
                <a:tc>
                  <a:txBody>
                    <a:bodyPr/>
                    <a:lstStyle/>
                    <a:p>
                      <a:r>
                        <a:rPr lang="en-US" sz="1200" dirty="0" smtClean="0">
                          <a:solidFill>
                            <a:schemeClr val="tx1"/>
                          </a:solidFill>
                        </a:rPr>
                        <a:t>Legislative</a:t>
                      </a:r>
                      <a:r>
                        <a:rPr lang="en-US" sz="1200" baseline="0" dirty="0" smtClean="0">
                          <a:solidFill>
                            <a:schemeClr val="tx1"/>
                          </a:solidFill>
                        </a:rPr>
                        <a:t> Drafting</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b="0" dirty="0" smtClean="0">
                          <a:solidFill>
                            <a:schemeClr val="tx1"/>
                          </a:solidFill>
                        </a:rPr>
                        <a:t>Still in Progress</a:t>
                      </a:r>
                      <a:endParaRPr lang="en-US" sz="1200" b="0" dirty="0">
                        <a:solidFill>
                          <a:schemeClr val="tx1"/>
                        </a:solidFill>
                      </a:endParaRPr>
                    </a:p>
                  </a:txBody>
                  <a:tcPr/>
                </a:tc>
              </a:tr>
              <a:tr h="793395">
                <a:tc>
                  <a:txBody>
                    <a:bodyPr/>
                    <a:lstStyle/>
                    <a:p>
                      <a:r>
                        <a:rPr lang="en-US" sz="1200" dirty="0" smtClean="0">
                          <a:solidFill>
                            <a:schemeClr val="tx1"/>
                          </a:solidFill>
                        </a:rPr>
                        <a:t>Mentoring and Coaching</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17</a:t>
                      </a:r>
                    </a:p>
                  </a:txBody>
                  <a:tcPr/>
                </a:tc>
                <a:tc>
                  <a:txBody>
                    <a:bodyPr/>
                    <a:lstStyle/>
                    <a:p>
                      <a:r>
                        <a:rPr lang="en-US" sz="1200" dirty="0" smtClean="0">
                          <a:solidFill>
                            <a:schemeClr val="tx1"/>
                          </a:solidFill>
                        </a:rPr>
                        <a:t>17</a:t>
                      </a:r>
                      <a:endParaRPr lang="en-US" sz="1200" dirty="0">
                        <a:solidFill>
                          <a:schemeClr val="tx1"/>
                        </a:solidFill>
                      </a:endParaRPr>
                    </a:p>
                  </a:txBody>
                  <a:tcPr/>
                </a:tc>
                <a:tc>
                  <a:txBody>
                    <a:bodyPr/>
                    <a:lstStyle/>
                    <a:p>
                      <a:r>
                        <a:rPr lang="en-US" sz="1200" dirty="0" smtClean="0">
                          <a:solidFill>
                            <a:schemeClr val="tx1"/>
                          </a:solidFill>
                        </a:rPr>
                        <a:t>5</a:t>
                      </a:r>
                      <a:endParaRPr lang="en-US" sz="1200" dirty="0">
                        <a:solidFill>
                          <a:schemeClr val="tx1"/>
                        </a:solidFill>
                      </a:endParaRPr>
                    </a:p>
                  </a:txBody>
                  <a:tcPr/>
                </a:tc>
                <a:tc>
                  <a:txBody>
                    <a:bodyPr/>
                    <a:lstStyle/>
                    <a:p>
                      <a:r>
                        <a:rPr lang="en-US" sz="1200" dirty="0" smtClean="0">
                          <a:solidFill>
                            <a:schemeClr val="tx1"/>
                          </a:solidFill>
                        </a:rPr>
                        <a:t>12</a:t>
                      </a:r>
                      <a:endParaRPr lang="en-US" sz="1200" dirty="0">
                        <a:solidFill>
                          <a:schemeClr val="tx1"/>
                        </a:solidFill>
                      </a:endParaRPr>
                    </a:p>
                  </a:txBody>
                  <a:tcPr/>
                </a:tc>
                <a:tc>
                  <a:txBody>
                    <a:bodyPr/>
                    <a:lstStyle/>
                    <a:p>
                      <a:r>
                        <a:rPr lang="en-US" sz="1200" b="0" dirty="0" smtClean="0">
                          <a:solidFill>
                            <a:schemeClr val="tx1"/>
                          </a:solidFill>
                        </a:rPr>
                        <a:t>Portfolio of evidence submitted to </a:t>
                      </a:r>
                      <a:r>
                        <a:rPr lang="en-US" sz="1200" b="0" baseline="0" dirty="0" smtClean="0">
                          <a:solidFill>
                            <a:schemeClr val="tx1"/>
                          </a:solidFill>
                        </a:rPr>
                        <a:t> National School of Government </a:t>
                      </a:r>
                      <a:r>
                        <a:rPr lang="en-US" sz="1200" b="0" dirty="0" smtClean="0">
                          <a:solidFill>
                            <a:schemeClr val="tx1"/>
                          </a:solidFill>
                        </a:rPr>
                        <a:t> and awaiting results</a:t>
                      </a:r>
                      <a:endParaRPr lang="en-US" sz="1200" b="0" dirty="0">
                        <a:solidFill>
                          <a:schemeClr val="tx1"/>
                        </a:solidFill>
                      </a:endParaRPr>
                    </a:p>
                  </a:txBody>
                  <a:tcPr/>
                </a:tc>
              </a:tr>
              <a:tr h="617085">
                <a:tc>
                  <a:txBody>
                    <a:bodyPr/>
                    <a:lstStyle/>
                    <a:p>
                      <a:r>
                        <a:rPr lang="en-US" sz="1200" dirty="0" smtClean="0">
                          <a:solidFill>
                            <a:schemeClr val="tx1"/>
                          </a:solidFill>
                        </a:rPr>
                        <a:t>Minutes Taking</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Portfolio of evidence submitted to</a:t>
                      </a:r>
                      <a:r>
                        <a:rPr lang="en-US" sz="1200" b="0" baseline="0" dirty="0" smtClean="0">
                          <a:solidFill>
                            <a:schemeClr val="tx1"/>
                          </a:solidFill>
                        </a:rPr>
                        <a:t> LeMark Training &amp; Development </a:t>
                      </a:r>
                      <a:r>
                        <a:rPr lang="en-US" sz="1200" b="0" dirty="0" smtClean="0">
                          <a:solidFill>
                            <a:schemeClr val="tx1"/>
                          </a:solidFill>
                        </a:rPr>
                        <a:t>and awaiting results</a:t>
                      </a:r>
                    </a:p>
                    <a:p>
                      <a:endParaRPr lang="en-US" sz="1200" b="0" dirty="0">
                        <a:solidFill>
                          <a:schemeClr val="tx1"/>
                        </a:solidFill>
                      </a:endParaRPr>
                    </a:p>
                  </a:txBody>
                  <a:tcPr/>
                </a:tc>
              </a:tr>
              <a:tr h="623925">
                <a:tc>
                  <a:txBody>
                    <a:bodyPr/>
                    <a:lstStyle/>
                    <a:p>
                      <a:r>
                        <a:rPr lang="en-US" sz="1200" dirty="0" smtClean="0">
                          <a:solidFill>
                            <a:schemeClr val="tx1"/>
                          </a:solidFill>
                        </a:rPr>
                        <a:t>Microsoft</a:t>
                      </a:r>
                      <a:r>
                        <a:rPr lang="en-US" sz="1200" baseline="0" dirty="0" smtClean="0">
                          <a:solidFill>
                            <a:schemeClr val="tx1"/>
                          </a:solidFill>
                        </a:rPr>
                        <a:t> Excel Advanced</a:t>
                      </a:r>
                      <a:endParaRPr lang="en-US" sz="1200" dirty="0">
                        <a:solidFill>
                          <a:schemeClr val="tx1"/>
                        </a:solidFill>
                      </a:endParaRPr>
                    </a:p>
                  </a:txBody>
                  <a:tcPr/>
                </a:tc>
                <a:tc>
                  <a:txBody>
                    <a:bodyPr/>
                    <a:lstStyle/>
                    <a:p>
                      <a:r>
                        <a:rPr lang="en-US" sz="1200" dirty="0" smtClean="0">
                          <a:solidFill>
                            <a:schemeClr val="tx1"/>
                          </a:solidFill>
                        </a:rPr>
                        <a:t>24</a:t>
                      </a:r>
                      <a:endParaRPr lang="en-US" sz="1200" dirty="0">
                        <a:solidFill>
                          <a:schemeClr val="tx1"/>
                        </a:solidFill>
                      </a:endParaRPr>
                    </a:p>
                  </a:txBody>
                  <a:tcPr/>
                </a:tc>
                <a:tc>
                  <a:txBody>
                    <a:bodyPr/>
                    <a:lstStyle/>
                    <a:p>
                      <a:r>
                        <a:rPr lang="en-US" sz="1200" dirty="0" smtClean="0">
                          <a:solidFill>
                            <a:schemeClr val="tx1"/>
                          </a:solidFill>
                        </a:rPr>
                        <a:t>24</a:t>
                      </a:r>
                      <a:endParaRPr lang="en-US" sz="1200" dirty="0">
                        <a:solidFill>
                          <a:schemeClr val="tx1"/>
                        </a:solidFill>
                      </a:endParaRPr>
                    </a:p>
                  </a:txBody>
                  <a:tcPr/>
                </a:tc>
                <a:tc>
                  <a:txBody>
                    <a:bodyPr/>
                    <a:lstStyle/>
                    <a:p>
                      <a:r>
                        <a:rPr lang="en-US" sz="1200" dirty="0" smtClean="0">
                          <a:solidFill>
                            <a:schemeClr val="tx1"/>
                          </a:solidFill>
                        </a:rPr>
                        <a:t>13</a:t>
                      </a:r>
                      <a:endParaRPr lang="en-US" sz="1200" dirty="0">
                        <a:solidFill>
                          <a:schemeClr val="tx1"/>
                        </a:solidFill>
                      </a:endParaRPr>
                    </a:p>
                  </a:txBody>
                  <a:tcPr/>
                </a:tc>
                <a:tc>
                  <a:txBody>
                    <a:bodyPr/>
                    <a:lstStyle/>
                    <a:p>
                      <a:r>
                        <a:rPr lang="en-US" sz="1200" dirty="0" smtClean="0">
                          <a:solidFill>
                            <a:schemeClr val="tx1"/>
                          </a:solidFill>
                        </a:rPr>
                        <a:t>11</a:t>
                      </a:r>
                      <a:endParaRPr lang="en-US" sz="1200" dirty="0">
                        <a:solidFill>
                          <a:schemeClr val="tx1"/>
                        </a:solidFill>
                      </a:endParaRPr>
                    </a:p>
                  </a:txBody>
                  <a:tcPr/>
                </a:tc>
                <a:tc>
                  <a:txBody>
                    <a:bodyPr/>
                    <a:lstStyle/>
                    <a:p>
                      <a:r>
                        <a:rPr lang="en-US" sz="1200" b="0" dirty="0" smtClean="0">
                          <a:solidFill>
                            <a:schemeClr val="tx1"/>
                          </a:solidFill>
                        </a:rPr>
                        <a:t>C</a:t>
                      </a:r>
                      <a:r>
                        <a:rPr lang="en-US" sz="1200" b="0" baseline="0" dirty="0" smtClean="0">
                          <a:solidFill>
                            <a:schemeClr val="tx1"/>
                          </a:solidFill>
                        </a:rPr>
                        <a:t>ompleted </a:t>
                      </a:r>
                      <a:endParaRPr lang="en-US" sz="1200" b="0" dirty="0">
                        <a:solidFill>
                          <a:schemeClr val="tx1"/>
                        </a:solidFill>
                      </a:endParaRPr>
                    </a:p>
                  </a:txBody>
                  <a:tcPr/>
                </a:tc>
              </a:tr>
              <a:tr h="541424">
                <a:tc>
                  <a:txBody>
                    <a:bodyPr/>
                    <a:lstStyle/>
                    <a:p>
                      <a:r>
                        <a:rPr lang="en-US" sz="1200" dirty="0" smtClean="0">
                          <a:solidFill>
                            <a:schemeClr val="tx1"/>
                          </a:solidFill>
                        </a:rPr>
                        <a:t>Microsoft Project</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a:t>
                      </a:r>
                    </a:p>
                  </a:txBody>
                  <a:tcPr/>
                </a:tc>
              </a:tr>
              <a:tr h="753976">
                <a:tc>
                  <a:txBody>
                    <a:bodyPr/>
                    <a:lstStyle/>
                    <a:p>
                      <a:r>
                        <a:rPr lang="en-US" sz="1200" dirty="0" smtClean="0">
                          <a:solidFill>
                            <a:schemeClr val="tx1"/>
                          </a:solidFill>
                        </a:rPr>
                        <a:t>Orginisational</a:t>
                      </a:r>
                      <a:r>
                        <a:rPr lang="en-US" sz="1200" baseline="0" dirty="0" smtClean="0">
                          <a:solidFill>
                            <a:schemeClr val="tx1"/>
                          </a:solidFill>
                        </a:rPr>
                        <a:t> Design</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Portfolio of evidence submitted to </a:t>
                      </a:r>
                      <a:r>
                        <a:rPr lang="en-US" sz="1200" b="0" baseline="0" dirty="0" smtClean="0">
                          <a:solidFill>
                            <a:schemeClr val="tx1"/>
                          </a:solidFill>
                        </a:rPr>
                        <a:t> National School of Government </a:t>
                      </a:r>
                      <a:r>
                        <a:rPr lang="en-US" sz="1200" b="0" dirty="0" smtClean="0">
                          <a:solidFill>
                            <a:schemeClr val="tx1"/>
                          </a:solidFill>
                        </a:rPr>
                        <a:t> and awaiting results</a:t>
                      </a:r>
                    </a:p>
                    <a:p>
                      <a:endParaRPr lang="en-US" sz="1200" b="0" dirty="0">
                        <a:solidFill>
                          <a:schemeClr val="tx1"/>
                        </a:solidFill>
                      </a:endParaRPr>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10</a:t>
            </a:fld>
            <a:endParaRPr lang="en-US" dirty="0"/>
          </a:p>
        </p:txBody>
      </p:sp>
    </p:spTree>
    <p:extLst>
      <p:ext uri="{BB962C8B-B14F-4D97-AF65-F5344CB8AC3E}">
        <p14:creationId xmlns:p14="http://schemas.microsoft.com/office/powerpoint/2010/main" val="315199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TRAINING PROGRAMMES IMPLEMENTED</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958334"/>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61255401"/>
              </p:ext>
            </p:extLst>
          </p:nvPr>
        </p:nvGraphicFramePr>
        <p:xfrm>
          <a:off x="1106424" y="908872"/>
          <a:ext cx="7620000" cy="4670924"/>
        </p:xfrm>
        <a:graphic>
          <a:graphicData uri="http://schemas.openxmlformats.org/drawingml/2006/table">
            <a:tbl>
              <a:tblPr firstRow="1" bandRow="1">
                <a:tableStyleId>{5C22544A-7EE6-4342-B048-85BDC9FD1C3A}</a:tableStyleId>
              </a:tblPr>
              <a:tblGrid>
                <a:gridCol w="1752600"/>
                <a:gridCol w="685800"/>
                <a:gridCol w="685800"/>
                <a:gridCol w="685800"/>
                <a:gridCol w="762000"/>
                <a:gridCol w="3048000"/>
              </a:tblGrid>
              <a:tr h="440775">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352620">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a:p>
                  </a:txBody>
                  <a:tcPr/>
                </a:tc>
              </a:tr>
              <a:tr h="784724">
                <a:tc>
                  <a:txBody>
                    <a:bodyPr/>
                    <a:lstStyle/>
                    <a:p>
                      <a:r>
                        <a:rPr lang="en-US" sz="1200" dirty="0" smtClean="0">
                          <a:solidFill>
                            <a:schemeClr val="tx1"/>
                          </a:solidFill>
                        </a:rPr>
                        <a:t>PFMA &amp; Bid</a:t>
                      </a:r>
                      <a:r>
                        <a:rPr lang="en-US" sz="1200" baseline="0" dirty="0" smtClean="0">
                          <a:solidFill>
                            <a:schemeClr val="tx1"/>
                          </a:solidFill>
                        </a:rPr>
                        <a:t> Adjudication Committee</a:t>
                      </a:r>
                      <a:endParaRPr lang="en-US" sz="1200" dirty="0">
                        <a:solidFill>
                          <a:schemeClr val="tx1"/>
                        </a:solidFill>
                      </a:endParaRPr>
                    </a:p>
                  </a:txBody>
                  <a:tcPr/>
                </a:tc>
                <a:tc>
                  <a:txBody>
                    <a:bodyPr/>
                    <a:lstStyle/>
                    <a:p>
                      <a:r>
                        <a:rPr lang="en-US" sz="1200" dirty="0" smtClean="0">
                          <a:solidFill>
                            <a:schemeClr val="tx1"/>
                          </a:solidFill>
                        </a:rPr>
                        <a:t>10</a:t>
                      </a:r>
                      <a:endParaRPr lang="en-US" sz="1200" dirty="0">
                        <a:solidFill>
                          <a:schemeClr val="tx1"/>
                        </a:solidFill>
                      </a:endParaRPr>
                    </a:p>
                  </a:txBody>
                  <a:tcPr/>
                </a:tc>
                <a:tc>
                  <a:txBody>
                    <a:bodyPr/>
                    <a:lstStyle/>
                    <a:p>
                      <a:r>
                        <a:rPr lang="en-US" sz="1200" dirty="0" smtClean="0">
                          <a:solidFill>
                            <a:schemeClr val="tx1"/>
                          </a:solidFill>
                        </a:rPr>
                        <a:t>10</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6</a:t>
                      </a:r>
                      <a:endParaRPr lang="en-US" sz="1200" dirty="0">
                        <a:solidFill>
                          <a:schemeClr val="tx1"/>
                        </a:solidFill>
                      </a:endParaRPr>
                    </a:p>
                  </a:txBody>
                  <a:tcPr/>
                </a:tc>
                <a:tc>
                  <a:txBody>
                    <a:bodyPr/>
                    <a:lstStyle/>
                    <a:p>
                      <a:r>
                        <a:rPr lang="en-US" sz="1200" b="0" dirty="0" smtClean="0">
                          <a:solidFill>
                            <a:schemeClr val="tx1"/>
                          </a:solidFill>
                        </a:rPr>
                        <a:t>Portfolio of evidence submitted to </a:t>
                      </a:r>
                      <a:r>
                        <a:rPr lang="en-US" sz="1200" b="0" baseline="0" dirty="0" smtClean="0">
                          <a:solidFill>
                            <a:schemeClr val="tx1"/>
                          </a:solidFill>
                        </a:rPr>
                        <a:t> University of Pretoria </a:t>
                      </a:r>
                      <a:r>
                        <a:rPr lang="en-US" sz="1200" b="0" dirty="0" smtClean="0">
                          <a:solidFill>
                            <a:schemeClr val="tx1"/>
                          </a:solidFill>
                        </a:rPr>
                        <a:t>and awaiting results</a:t>
                      </a:r>
                      <a:endParaRPr lang="en-US" sz="1200" b="0" dirty="0">
                        <a:solidFill>
                          <a:schemeClr val="tx1"/>
                        </a:solidFill>
                      </a:endParaRPr>
                    </a:p>
                  </a:txBody>
                  <a:tcPr/>
                </a:tc>
              </a:tr>
              <a:tr h="685800">
                <a:tc>
                  <a:txBody>
                    <a:bodyPr/>
                    <a:lstStyle/>
                    <a:p>
                      <a:r>
                        <a:rPr lang="en-US" sz="1200" dirty="0" smtClean="0">
                          <a:solidFill>
                            <a:schemeClr val="tx1"/>
                          </a:solidFill>
                        </a:rPr>
                        <a:t>Presentation Skills</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15</a:t>
                      </a:r>
                    </a:p>
                  </a:txBody>
                  <a:tcPr/>
                </a:tc>
                <a:tc>
                  <a:txBody>
                    <a:bodyPr/>
                    <a:lstStyle/>
                    <a:p>
                      <a:r>
                        <a:rPr lang="en-US" sz="1200" dirty="0" smtClean="0">
                          <a:solidFill>
                            <a:schemeClr val="tx1"/>
                          </a:solidFill>
                        </a:rPr>
                        <a:t>15</a:t>
                      </a:r>
                      <a:endParaRPr lang="en-US" sz="1200" dirty="0">
                        <a:solidFill>
                          <a:schemeClr val="tx1"/>
                        </a:solidFill>
                      </a:endParaRPr>
                    </a:p>
                  </a:txBody>
                  <a:tcPr/>
                </a:tc>
                <a:tc>
                  <a:txBody>
                    <a:bodyPr/>
                    <a:lstStyle/>
                    <a:p>
                      <a:r>
                        <a:rPr lang="en-US" sz="1200" dirty="0" smtClean="0">
                          <a:solidFill>
                            <a:schemeClr val="tx1"/>
                          </a:solidFill>
                        </a:rPr>
                        <a:t>8</a:t>
                      </a:r>
                      <a:endParaRPr lang="en-US" sz="1200" dirty="0">
                        <a:solidFill>
                          <a:schemeClr val="tx1"/>
                        </a:solidFill>
                      </a:endParaRPr>
                    </a:p>
                  </a:txBody>
                  <a:tcPr/>
                </a:tc>
                <a:tc>
                  <a:txBody>
                    <a:bodyPr/>
                    <a:lstStyle/>
                    <a:p>
                      <a:r>
                        <a:rPr lang="en-US" sz="1200" dirty="0" smtClean="0">
                          <a:solidFill>
                            <a:schemeClr val="tx1"/>
                          </a:solidFill>
                        </a:rPr>
                        <a:t>7</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Portfolio of evidence submitted to</a:t>
                      </a:r>
                      <a:r>
                        <a:rPr lang="en-US" sz="1200" b="0" baseline="0" dirty="0" smtClean="0">
                          <a:solidFill>
                            <a:schemeClr val="tx1"/>
                          </a:solidFill>
                        </a:rPr>
                        <a:t> Pro-Active College </a:t>
                      </a:r>
                      <a:r>
                        <a:rPr lang="en-US" sz="1200" b="0" dirty="0" smtClean="0">
                          <a:solidFill>
                            <a:schemeClr val="tx1"/>
                          </a:solidFill>
                        </a:rPr>
                        <a:t> and awaiting results</a:t>
                      </a:r>
                    </a:p>
                  </a:txBody>
                  <a:tcPr/>
                </a:tc>
              </a:tr>
              <a:tr h="960120">
                <a:tc>
                  <a:txBody>
                    <a:bodyPr/>
                    <a:lstStyle/>
                    <a:p>
                      <a:r>
                        <a:rPr lang="en-US" sz="1200" dirty="0" smtClean="0">
                          <a:solidFill>
                            <a:schemeClr val="tx1"/>
                          </a:solidFill>
                        </a:rPr>
                        <a:t>Application of Policy and Procedure</a:t>
                      </a:r>
                      <a:r>
                        <a:rPr lang="en-US" sz="1200" baseline="0" dirty="0" smtClean="0">
                          <a:solidFill>
                            <a:schemeClr val="tx1"/>
                          </a:solidFill>
                        </a:rPr>
                        <a:t> on Incapacity  Leave and Ill Health Retirement in the Public Service </a:t>
                      </a:r>
                      <a:endParaRPr lang="en-US" sz="1200" dirty="0">
                        <a:solidFill>
                          <a:schemeClr val="tx1"/>
                        </a:solidFill>
                      </a:endParaRPr>
                    </a:p>
                  </a:txBody>
                  <a:tcPr/>
                </a:tc>
                <a:tc>
                  <a:txBody>
                    <a:bodyPr/>
                    <a:lstStyle/>
                    <a:p>
                      <a:r>
                        <a:rPr lang="en-US" sz="1200" dirty="0" smtClean="0">
                          <a:solidFill>
                            <a:schemeClr val="tx1"/>
                          </a:solidFill>
                        </a:rPr>
                        <a:t>44</a:t>
                      </a:r>
                      <a:endParaRPr lang="en-US" sz="1200" dirty="0">
                        <a:solidFill>
                          <a:schemeClr val="tx1"/>
                        </a:solidFill>
                      </a:endParaRPr>
                    </a:p>
                  </a:txBody>
                  <a:tcPr/>
                </a:tc>
                <a:tc>
                  <a:txBody>
                    <a:bodyPr/>
                    <a:lstStyle/>
                    <a:p>
                      <a:r>
                        <a:rPr lang="en-US" sz="1200" dirty="0" smtClean="0">
                          <a:solidFill>
                            <a:schemeClr val="tx1"/>
                          </a:solidFill>
                        </a:rPr>
                        <a:t>44</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40</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Still in Progress</a:t>
                      </a:r>
                    </a:p>
                  </a:txBody>
                  <a:tcPr/>
                </a:tc>
              </a:tr>
              <a:tr h="457200">
                <a:tc>
                  <a:txBody>
                    <a:bodyPr/>
                    <a:lstStyle/>
                    <a:p>
                      <a:r>
                        <a:rPr lang="en-US" sz="1200" dirty="0" smtClean="0"/>
                        <a:t>Departmental</a:t>
                      </a:r>
                      <a:r>
                        <a:rPr lang="en-US" sz="1200" baseline="0" dirty="0" smtClean="0"/>
                        <a:t> Induction</a:t>
                      </a:r>
                      <a:endParaRPr lang="en-ZA" sz="1200" dirty="0"/>
                    </a:p>
                  </a:txBody>
                  <a:tcPr/>
                </a:tc>
                <a:tc>
                  <a:txBody>
                    <a:bodyPr/>
                    <a:lstStyle/>
                    <a:p>
                      <a:r>
                        <a:rPr lang="en-US" sz="1200" dirty="0" smtClean="0"/>
                        <a:t>117</a:t>
                      </a:r>
                      <a:endParaRPr lang="en-ZA" sz="1200" dirty="0"/>
                    </a:p>
                  </a:txBody>
                  <a:tcPr/>
                </a:tc>
                <a:tc>
                  <a:txBody>
                    <a:bodyPr/>
                    <a:lstStyle/>
                    <a:p>
                      <a:r>
                        <a:rPr lang="en-US" sz="1200" dirty="0" smtClean="0">
                          <a:solidFill>
                            <a:schemeClr val="tx1"/>
                          </a:solidFill>
                        </a:rPr>
                        <a:t>148</a:t>
                      </a:r>
                      <a:endParaRPr lang="en-US" sz="1200" dirty="0">
                        <a:solidFill>
                          <a:schemeClr val="tx1"/>
                        </a:solidFill>
                      </a:endParaRPr>
                    </a:p>
                  </a:txBody>
                  <a:tcPr/>
                </a:tc>
                <a:tc>
                  <a:txBody>
                    <a:bodyPr/>
                    <a:lstStyle/>
                    <a:p>
                      <a:r>
                        <a:rPr lang="en-US" sz="1200" dirty="0" smtClean="0">
                          <a:solidFill>
                            <a:schemeClr val="tx1"/>
                          </a:solidFill>
                        </a:rPr>
                        <a:t>50</a:t>
                      </a:r>
                      <a:endParaRPr lang="en-US" sz="1200" dirty="0">
                        <a:solidFill>
                          <a:schemeClr val="tx1"/>
                        </a:solidFill>
                      </a:endParaRPr>
                    </a:p>
                  </a:txBody>
                  <a:tcPr/>
                </a:tc>
                <a:tc>
                  <a:txBody>
                    <a:bodyPr/>
                    <a:lstStyle/>
                    <a:p>
                      <a:r>
                        <a:rPr lang="en-US" sz="1200" dirty="0" smtClean="0">
                          <a:solidFill>
                            <a:schemeClr val="tx1"/>
                          </a:solidFill>
                        </a:rPr>
                        <a:t>67</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 </a:t>
                      </a:r>
                    </a:p>
                  </a:txBody>
                  <a:tcPr/>
                </a:tc>
              </a:tr>
              <a:tr h="457200">
                <a:tc>
                  <a:txBody>
                    <a:bodyPr/>
                    <a:lstStyle/>
                    <a:p>
                      <a:r>
                        <a:rPr lang="en-US" sz="1200" dirty="0" smtClean="0"/>
                        <a:t>Compulsory Induction Programme</a:t>
                      </a:r>
                      <a:endParaRPr lang="en-ZA" sz="1200" dirty="0"/>
                    </a:p>
                  </a:txBody>
                  <a:tcPr/>
                </a:tc>
                <a:tc>
                  <a:txBody>
                    <a:bodyPr/>
                    <a:lstStyle/>
                    <a:p>
                      <a:r>
                        <a:rPr lang="en-US" sz="1200" dirty="0" smtClean="0"/>
                        <a:t>43</a:t>
                      </a:r>
                      <a:endParaRPr lang="en-ZA" sz="1200" dirty="0"/>
                    </a:p>
                  </a:txBody>
                  <a:tcPr/>
                </a:tc>
                <a:tc>
                  <a:txBody>
                    <a:bodyPr/>
                    <a:lstStyle/>
                    <a:p>
                      <a:r>
                        <a:rPr lang="en-US" sz="1200" dirty="0" smtClean="0">
                          <a:solidFill>
                            <a:schemeClr val="tx1"/>
                          </a:solidFill>
                        </a:rPr>
                        <a:t>68</a:t>
                      </a:r>
                      <a:endParaRPr lang="en-US" sz="1200" dirty="0">
                        <a:solidFill>
                          <a:schemeClr val="tx1"/>
                        </a:solidFill>
                      </a:endParaRPr>
                    </a:p>
                  </a:txBody>
                  <a:tcPr/>
                </a:tc>
                <a:tc>
                  <a:txBody>
                    <a:bodyPr/>
                    <a:lstStyle/>
                    <a:p>
                      <a:r>
                        <a:rPr lang="en-US" sz="1200" dirty="0" smtClean="0">
                          <a:solidFill>
                            <a:schemeClr val="tx1"/>
                          </a:solidFill>
                        </a:rPr>
                        <a:t>23</a:t>
                      </a:r>
                      <a:endParaRPr lang="en-US" sz="1200" dirty="0">
                        <a:solidFill>
                          <a:schemeClr val="tx1"/>
                        </a:solidFill>
                      </a:endParaRPr>
                    </a:p>
                  </a:txBody>
                  <a:tcPr/>
                </a:tc>
                <a:tc>
                  <a:txBody>
                    <a:bodyPr/>
                    <a:lstStyle/>
                    <a:p>
                      <a:r>
                        <a:rPr lang="en-US" sz="1200" dirty="0" smtClean="0">
                          <a:solidFill>
                            <a:schemeClr val="tx1"/>
                          </a:solidFill>
                        </a:rPr>
                        <a:t>20</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Still in progress, they only attended module</a:t>
                      </a:r>
                      <a:r>
                        <a:rPr lang="en-US" sz="1200" b="0" baseline="0" dirty="0" smtClean="0">
                          <a:solidFill>
                            <a:schemeClr val="tx1"/>
                          </a:solidFill>
                        </a:rPr>
                        <a:t> 1 and still  to attend modules 2-5</a:t>
                      </a:r>
                      <a:endParaRPr lang="en-US" sz="1200" b="0" dirty="0" smtClean="0">
                        <a:solidFill>
                          <a:schemeClr val="tx1"/>
                        </a:solidFill>
                      </a:endParaRPr>
                    </a:p>
                  </a:txBody>
                  <a:tcPr/>
                </a:tc>
              </a:tr>
              <a:tr h="121920">
                <a:tc>
                  <a:txBody>
                    <a:bodyPr/>
                    <a:lstStyle/>
                    <a:p>
                      <a:r>
                        <a:rPr lang="en-US" sz="1200" b="1" dirty="0" smtClean="0">
                          <a:solidFill>
                            <a:schemeClr val="tx1"/>
                          </a:solidFill>
                        </a:rPr>
                        <a:t>Total :</a:t>
                      </a:r>
                      <a:endParaRPr lang="en-US" sz="1200" b="1" dirty="0">
                        <a:solidFill>
                          <a:schemeClr val="tx1"/>
                        </a:solidFill>
                      </a:endParaRPr>
                    </a:p>
                  </a:txBody>
                  <a:tcPr/>
                </a:tc>
                <a:tc>
                  <a:txBody>
                    <a:bodyPr/>
                    <a:lstStyle/>
                    <a:p>
                      <a:r>
                        <a:rPr lang="en-US" sz="1200" b="1" dirty="0" smtClean="0">
                          <a:solidFill>
                            <a:schemeClr val="tx1"/>
                          </a:solidFill>
                        </a:rPr>
                        <a:t>463</a:t>
                      </a:r>
                      <a:endParaRPr lang="en-US" sz="1200" b="1"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tx1"/>
                        </a:solidFill>
                      </a:endParaRPr>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11</a:t>
            </a:fld>
            <a:endParaRPr lang="en-US" dirty="0"/>
          </a:p>
        </p:txBody>
      </p:sp>
    </p:spTree>
    <p:extLst>
      <p:ext uri="{BB962C8B-B14F-4D97-AF65-F5344CB8AC3E}">
        <p14:creationId xmlns:p14="http://schemas.microsoft.com/office/powerpoint/2010/main" val="37108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8382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DoE/SAPIA PARTNERSHIP</a:t>
            </a:r>
            <a:br>
              <a:rPr lang="en-GB" sz="2800" b="1" kern="0" dirty="0" smtClean="0">
                <a:solidFill>
                  <a:srgbClr val="00B050"/>
                </a:solidFill>
                <a:effectLst>
                  <a:outerShdw blurRad="38100" dist="38100" dir="2700000" algn="tl">
                    <a:srgbClr val="000000">
                      <a:alpha val="43137"/>
                    </a:srgbClr>
                  </a:outerShdw>
                </a:effectLst>
              </a:rPr>
            </a:br>
            <a:r>
              <a:rPr lang="en-GB" sz="2800" b="1" kern="0" dirty="0" smtClean="0">
                <a:solidFill>
                  <a:srgbClr val="00B050"/>
                </a:solidFill>
                <a:effectLst>
                  <a:outerShdw blurRad="38100" dist="38100" dir="2700000" algn="tl">
                    <a:srgbClr val="000000">
                      <a:alpha val="43137"/>
                    </a:srgbClr>
                  </a:outerShdw>
                </a:effectLst>
              </a:rPr>
              <a:t> </a:t>
            </a:r>
            <a:r>
              <a:rPr lang="en-GB" sz="2800" b="1" u="sng" kern="0" dirty="0" smtClean="0">
                <a:solidFill>
                  <a:srgbClr val="00B050"/>
                </a:solidFill>
                <a:effectLst>
                  <a:outerShdw blurRad="38100" dist="38100" dir="2700000" algn="tl">
                    <a:srgbClr val="000000">
                      <a:alpha val="43137"/>
                    </a:srgbClr>
                  </a:outerShdw>
                </a:effectLst>
              </a:rPr>
              <a:t> </a:t>
            </a:r>
            <a:endParaRPr lang="en-GB" sz="2800" b="1" u="sng"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179576" y="597408"/>
            <a:ext cx="7772400" cy="5562600"/>
          </a:xfrm>
        </p:spPr>
        <p:txBody>
          <a:bodyPr>
            <a:normAutofit/>
          </a:bodyPr>
          <a:lstStyle/>
          <a:p>
            <a:pPr indent="19050" algn="just" defTabSz="762000" eaLnBrk="0" hangingPunct="0">
              <a:lnSpc>
                <a:spcPct val="90000"/>
              </a:lnSpc>
              <a:buClr>
                <a:srgbClr val="003300"/>
              </a:buClr>
              <a:defRPr/>
            </a:pPr>
            <a:endParaRPr lang="en-GB" sz="3300" b="1" kern="0" dirty="0" smtClean="0">
              <a:solidFill>
                <a:schemeClr val="tx1"/>
              </a:solidFill>
            </a:endParaRPr>
          </a:p>
          <a:p>
            <a:pPr algn="just" defTabSz="762000" eaLnBrk="0" hangingPunct="0">
              <a:lnSpc>
                <a:spcPct val="90000"/>
              </a:lnSpc>
              <a:buClr>
                <a:srgbClr val="003300"/>
              </a:buClr>
              <a:defRPr/>
            </a:pPr>
            <a:endParaRPr lang="en-GB" sz="2400" kern="0" dirty="0" smtClean="0">
              <a:solidFill>
                <a:schemeClr val="tx1"/>
              </a:solidFill>
              <a:latin typeface="Arial" panose="020B0604020202020204" pitchFamily="34" charset="0"/>
              <a:cs typeface="Arial" panose="020B0604020202020204" pitchFamily="34" charset="0"/>
            </a:endParaRPr>
          </a:p>
          <a:p>
            <a:pPr marL="804863" indent="-804863" algn="just" defTabSz="762000" eaLnBrk="0" hangingPunct="0">
              <a:lnSpc>
                <a:spcPct val="90000"/>
              </a:lnSpc>
              <a:buClr>
                <a:srgbClr val="003300"/>
              </a:buClr>
              <a:defRPr/>
            </a:pPr>
            <a:endParaRPr lang="en-GB" sz="2400" kern="0" dirty="0" smtClean="0">
              <a:solidFill>
                <a:srgbClr val="00B050"/>
              </a:solidFill>
              <a:latin typeface="Arial" panose="020B0604020202020204" pitchFamily="34" charset="0"/>
              <a:cs typeface="Arial" panose="020B0604020202020204" pitchFamily="34" charset="0"/>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2" name="Slide Number Placeholder 1"/>
          <p:cNvSpPr>
            <a:spLocks noGrp="1"/>
          </p:cNvSpPr>
          <p:nvPr>
            <p:ph type="sldNum" sz="quarter" idx="12"/>
          </p:nvPr>
        </p:nvSpPr>
        <p:spPr/>
        <p:txBody>
          <a:bodyPr/>
          <a:lstStyle/>
          <a:p>
            <a:fld id="{D11DA945-1604-45C7-B09A-5170DAF68814}" type="slidenum">
              <a:rPr lang="en-US" smtClean="0"/>
              <a:pPr/>
              <a:t>12</a:t>
            </a:fld>
            <a:endParaRPr lang="en-US" dirty="0"/>
          </a:p>
        </p:txBody>
      </p:sp>
      <p:pic>
        <p:nvPicPr>
          <p:cNvPr id="1026" name="Picture 2" descr="C:\Users\Reneilwe.Mashego\AppData\Local\Microsoft\Windows\Temporary Internet Files\Content.Outlook\MXHSEOV4\SAPIA-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28625"/>
            <a:ext cx="7772400" cy="4600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19200" y="5029200"/>
            <a:ext cx="7239000" cy="707886"/>
          </a:xfrm>
          <a:prstGeom prst="rect">
            <a:avLst/>
          </a:prstGeom>
          <a:noFill/>
        </p:spPr>
        <p:txBody>
          <a:bodyPr wrap="square" rtlCol="0">
            <a:spAutoFit/>
          </a:bodyPr>
          <a:lstStyle/>
          <a:p>
            <a:r>
              <a:rPr lang="en-ZA" sz="2000" b="1" dirty="0" smtClean="0"/>
              <a:t>SAPIA Graduation Ceremony  in the Advanced Certificate in Oil and Gas, 18 February 2015.</a:t>
            </a:r>
            <a:endParaRPr lang="en-ZA" sz="2000" b="1" dirty="0"/>
          </a:p>
        </p:txBody>
      </p:sp>
    </p:spTree>
    <p:extLst>
      <p:ext uri="{BB962C8B-B14F-4D97-AF65-F5344CB8AC3E}">
        <p14:creationId xmlns:p14="http://schemas.microsoft.com/office/powerpoint/2010/main" val="3804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WORKSHOPS/CONFERENCES IMPLEMENTED</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88343724"/>
              </p:ext>
            </p:extLst>
          </p:nvPr>
        </p:nvGraphicFramePr>
        <p:xfrm>
          <a:off x="1066800" y="615321"/>
          <a:ext cx="7620000" cy="4947279"/>
        </p:xfrm>
        <a:graphic>
          <a:graphicData uri="http://schemas.openxmlformats.org/drawingml/2006/table">
            <a:tbl>
              <a:tblPr firstRow="1" bandRow="1">
                <a:tableStyleId>{5C22544A-7EE6-4342-B048-85BDC9FD1C3A}</a:tableStyleId>
              </a:tblPr>
              <a:tblGrid>
                <a:gridCol w="1270000"/>
                <a:gridCol w="787400"/>
                <a:gridCol w="838200"/>
                <a:gridCol w="609600"/>
                <a:gridCol w="838200"/>
                <a:gridCol w="3276600"/>
              </a:tblGrid>
              <a:tr h="440775">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299079">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a:p>
                  </a:txBody>
                  <a:tcPr/>
                </a:tc>
              </a:tr>
              <a:tr h="771519">
                <a:tc>
                  <a:txBody>
                    <a:bodyPr/>
                    <a:lstStyle/>
                    <a:p>
                      <a:r>
                        <a:rPr lang="en-US" sz="1200" dirty="0" smtClean="0">
                          <a:solidFill>
                            <a:schemeClr val="tx1"/>
                          </a:solidFill>
                        </a:rPr>
                        <a:t>Gas- The  Game Changer for South Africa</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t>1</a:t>
                      </a:r>
                      <a:endParaRPr lang="en-US" sz="1200" dirty="0"/>
                    </a:p>
                  </a:txBody>
                  <a:tcPr/>
                </a:tc>
                <a:tc>
                  <a:txBody>
                    <a:bodyPr/>
                    <a:lstStyle/>
                    <a:p>
                      <a:r>
                        <a:rPr lang="en-US" sz="1200" dirty="0" smtClean="0"/>
                        <a:t>0</a:t>
                      </a:r>
                      <a:endParaRPr lang="en-US" sz="1200" dirty="0"/>
                    </a:p>
                  </a:txBody>
                  <a:tcPr/>
                </a:tc>
                <a:tc>
                  <a:txBody>
                    <a:bodyPr/>
                    <a:lstStyle/>
                    <a:p>
                      <a:r>
                        <a:rPr lang="en-US" sz="1200" dirty="0" smtClean="0"/>
                        <a:t>1</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a:t>
                      </a:r>
                    </a:p>
                  </a:txBody>
                  <a:tcPr/>
                </a:tc>
              </a:tr>
              <a:tr h="664839">
                <a:tc>
                  <a:txBody>
                    <a:bodyPr/>
                    <a:lstStyle/>
                    <a:p>
                      <a:r>
                        <a:rPr lang="en-US" sz="1200" dirty="0" smtClean="0"/>
                        <a:t>Nuclear Power Projects</a:t>
                      </a:r>
                      <a:endParaRPr lang="en-US" sz="1200" dirty="0"/>
                    </a:p>
                  </a:txBody>
                  <a:tcPr/>
                </a:tc>
                <a:tc>
                  <a:txBody>
                    <a:bodyPr/>
                    <a:lstStyle/>
                    <a:p>
                      <a:r>
                        <a:rPr lang="en-US" sz="1200" dirty="0" smtClean="0"/>
                        <a:t>5</a:t>
                      </a:r>
                      <a:endParaRPr lang="en-US" sz="1200" dirty="0"/>
                    </a:p>
                  </a:txBody>
                  <a:tcPr/>
                </a:tc>
                <a:tc>
                  <a:txBody>
                    <a:bodyPr/>
                    <a:lstStyle/>
                    <a:p>
                      <a:r>
                        <a:rPr lang="en-US" sz="1200" dirty="0" smtClean="0"/>
                        <a:t>5</a:t>
                      </a:r>
                      <a:endParaRPr lang="en-US" sz="1200" dirty="0"/>
                    </a:p>
                  </a:txBody>
                  <a:tcPr/>
                </a:tc>
                <a:tc>
                  <a:txBody>
                    <a:bodyPr/>
                    <a:lstStyle/>
                    <a:p>
                      <a:r>
                        <a:rPr lang="en-US" sz="1200" dirty="0" smtClean="0"/>
                        <a:t>4</a:t>
                      </a:r>
                      <a:endParaRPr lang="en-US" sz="1200" dirty="0"/>
                    </a:p>
                  </a:txBody>
                  <a:tcPr/>
                </a:tc>
                <a:tc>
                  <a:txBody>
                    <a:bodyPr/>
                    <a:lstStyle/>
                    <a:p>
                      <a:r>
                        <a:rPr lang="en-US" sz="1200" dirty="0" smtClean="0"/>
                        <a:t>1</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a:t>
                      </a:r>
                    </a:p>
                  </a:txBody>
                  <a:tcPr/>
                </a:tc>
              </a:tr>
              <a:tr h="457200">
                <a:tc>
                  <a:txBody>
                    <a:bodyPr/>
                    <a:lstStyle/>
                    <a:p>
                      <a:r>
                        <a:rPr lang="en-US" sz="1200" dirty="0" smtClean="0"/>
                        <a:t>Africa Refining  Summit</a:t>
                      </a:r>
                      <a:endParaRPr lang="en-US" sz="1200" dirty="0"/>
                    </a:p>
                  </a:txBody>
                  <a:tcPr/>
                </a:tc>
                <a:tc>
                  <a:txBody>
                    <a:bodyPr/>
                    <a:lstStyle/>
                    <a:p>
                      <a:r>
                        <a:rPr lang="en-US" sz="1200" dirty="0" smtClean="0"/>
                        <a:t>3</a:t>
                      </a:r>
                      <a:endParaRPr lang="en-US" sz="1200" dirty="0"/>
                    </a:p>
                  </a:txBody>
                  <a:tcPr/>
                </a:tc>
                <a:tc>
                  <a:txBody>
                    <a:bodyPr/>
                    <a:lstStyle/>
                    <a:p>
                      <a:r>
                        <a:rPr lang="en-US" sz="1200" dirty="0" smtClean="0"/>
                        <a:t>3</a:t>
                      </a:r>
                      <a:endParaRPr lang="en-US" sz="1200" dirty="0"/>
                    </a:p>
                  </a:txBody>
                  <a:tcPr/>
                </a:tc>
                <a:tc>
                  <a:txBody>
                    <a:bodyPr/>
                    <a:lstStyle/>
                    <a:p>
                      <a:r>
                        <a:rPr lang="en-US" sz="1200" dirty="0" smtClean="0"/>
                        <a:t>1</a:t>
                      </a:r>
                      <a:endParaRPr lang="en-US" sz="1200" dirty="0"/>
                    </a:p>
                  </a:txBody>
                  <a:tcPr/>
                </a:tc>
                <a:tc>
                  <a:txBody>
                    <a:bodyPr/>
                    <a:lstStyle/>
                    <a:p>
                      <a:r>
                        <a:rPr lang="en-US" sz="1200" dirty="0" smtClean="0"/>
                        <a:t>2</a:t>
                      </a:r>
                      <a:endParaRPr lang="en-US" sz="1200" dirty="0"/>
                    </a:p>
                  </a:txBody>
                  <a:tcPr/>
                </a:tc>
                <a:tc>
                  <a:txBody>
                    <a:bodyPr/>
                    <a:lstStyle/>
                    <a:p>
                      <a:r>
                        <a:rPr lang="en-US" sz="1200" b="0" dirty="0" smtClean="0"/>
                        <a:t>Completed</a:t>
                      </a:r>
                      <a:endParaRPr lang="en-US" sz="1200" b="0" dirty="0"/>
                    </a:p>
                  </a:txBody>
                  <a:tcPr/>
                </a:tc>
              </a:tr>
              <a:tr h="588639">
                <a:tc>
                  <a:txBody>
                    <a:bodyPr/>
                    <a:lstStyle/>
                    <a:p>
                      <a:pPr marL="85725" indent="0" algn="l" fontAlgn="b"/>
                      <a:r>
                        <a:rPr lang="en-ZA" sz="1200" b="0" i="0" u="none" strike="noStrike" dirty="0" smtClean="0">
                          <a:solidFill>
                            <a:srgbClr val="000000"/>
                          </a:solidFill>
                          <a:effectLst/>
                          <a:latin typeface="Calibri"/>
                        </a:rPr>
                        <a:t>Women In Energy Africa</a:t>
                      </a:r>
                      <a:endParaRPr lang="en-ZA" sz="1200" b="0" i="0" u="none" strike="noStrike" dirty="0">
                        <a:solidFill>
                          <a:srgbClr val="000000"/>
                        </a:solidFill>
                        <a:effectLst/>
                        <a:latin typeface="Calibri"/>
                      </a:endParaRPr>
                    </a:p>
                  </a:txBody>
                  <a:tcPr marL="9525" marR="9525" marT="9525" marB="0"/>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0</a:t>
                      </a:r>
                      <a:endParaRPr lang="en-US" sz="1200" dirty="0"/>
                    </a:p>
                  </a:txBody>
                  <a:tcPr/>
                </a:tc>
                <a:tc>
                  <a:txBody>
                    <a:bodyPr/>
                    <a:lstStyle/>
                    <a:p>
                      <a:r>
                        <a:rPr lang="en-US" sz="1200" dirty="0" smtClean="0"/>
                        <a:t>4</a:t>
                      </a:r>
                      <a:endParaRPr lang="en-US" sz="1200" dirty="0"/>
                    </a:p>
                  </a:txBody>
                  <a:tcPr/>
                </a:tc>
                <a:tc>
                  <a:txBody>
                    <a:bodyPr/>
                    <a:lstStyle/>
                    <a:p>
                      <a:r>
                        <a:rPr lang="en-US" sz="1200" b="0" dirty="0" smtClean="0"/>
                        <a:t>Completed</a:t>
                      </a:r>
                      <a:endParaRPr lang="en-US" sz="1200" b="0" dirty="0"/>
                    </a:p>
                  </a:txBody>
                  <a:tcPr/>
                </a:tc>
              </a:tr>
              <a:tr h="320037">
                <a:tc>
                  <a:txBody>
                    <a:bodyPr/>
                    <a:lstStyle/>
                    <a:p>
                      <a:r>
                        <a:rPr lang="en-US" sz="1200" dirty="0" smtClean="0"/>
                        <a:t>Africa</a:t>
                      </a:r>
                      <a:r>
                        <a:rPr lang="en-US" sz="1200" baseline="0" dirty="0" smtClean="0"/>
                        <a:t> Energy Indaba</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0</a:t>
                      </a:r>
                      <a:endParaRPr lang="en-US" sz="1200" dirty="0"/>
                    </a:p>
                  </a:txBody>
                  <a:tcPr/>
                </a:tc>
                <a:tc>
                  <a:txBody>
                    <a:bodyPr/>
                    <a:lstStyle/>
                    <a:p>
                      <a:r>
                        <a:rPr lang="en-US" sz="1200" dirty="0" smtClean="0"/>
                        <a:t>4</a:t>
                      </a:r>
                      <a:endParaRPr lang="en-US" sz="1200" dirty="0"/>
                    </a:p>
                  </a:txBody>
                  <a:tcPr/>
                </a:tc>
                <a:tc>
                  <a:txBody>
                    <a:bodyPr/>
                    <a:lstStyle/>
                    <a:p>
                      <a:r>
                        <a:rPr lang="en-US" sz="1200" b="0" dirty="0" smtClean="0"/>
                        <a:t>Completed</a:t>
                      </a:r>
                      <a:endParaRPr lang="en-US" sz="1200" b="0" dirty="0"/>
                    </a:p>
                  </a:txBody>
                  <a:tcPr/>
                </a:tc>
              </a:tr>
              <a:tr h="518154">
                <a:tc>
                  <a:txBody>
                    <a:bodyPr/>
                    <a:lstStyle/>
                    <a:p>
                      <a:r>
                        <a:rPr lang="en-US" sz="1200" dirty="0" smtClean="0"/>
                        <a:t>Legal Compliance Of Tendering</a:t>
                      </a:r>
                      <a:r>
                        <a:rPr lang="en-US" sz="1200" baseline="0" dirty="0" smtClean="0"/>
                        <a:t> Process</a:t>
                      </a:r>
                      <a:endParaRPr lang="en-US" sz="1200" dirty="0"/>
                    </a:p>
                  </a:txBody>
                  <a:tcPr/>
                </a:tc>
                <a:tc>
                  <a:txBody>
                    <a:bodyPr/>
                    <a:lstStyle/>
                    <a:p>
                      <a:r>
                        <a:rPr lang="en-US" sz="1200" dirty="0" smtClean="0"/>
                        <a:t>9</a:t>
                      </a:r>
                      <a:endParaRPr lang="en-US" sz="1200" dirty="0"/>
                    </a:p>
                  </a:txBody>
                  <a:tcPr/>
                </a:tc>
                <a:tc>
                  <a:txBody>
                    <a:bodyPr/>
                    <a:lstStyle/>
                    <a:p>
                      <a:r>
                        <a:rPr lang="en-US" sz="1200" dirty="0" smtClean="0"/>
                        <a:t>9</a:t>
                      </a:r>
                      <a:endParaRPr lang="en-US" sz="1200" dirty="0"/>
                    </a:p>
                  </a:txBody>
                  <a:tcPr/>
                </a:tc>
                <a:tc>
                  <a:txBody>
                    <a:bodyPr/>
                    <a:lstStyle/>
                    <a:p>
                      <a:r>
                        <a:rPr lang="en-US" sz="1200" dirty="0" smtClean="0"/>
                        <a:t>2</a:t>
                      </a:r>
                      <a:endParaRPr lang="en-US" sz="1200" dirty="0"/>
                    </a:p>
                  </a:txBody>
                  <a:tcPr/>
                </a:tc>
                <a:tc>
                  <a:txBody>
                    <a:bodyPr/>
                    <a:lstStyle/>
                    <a:p>
                      <a:r>
                        <a:rPr lang="en-US" sz="1200" dirty="0" smtClean="0"/>
                        <a:t>7</a:t>
                      </a:r>
                      <a:endParaRPr lang="en-US" sz="1200" dirty="0"/>
                    </a:p>
                  </a:txBody>
                  <a:tcPr/>
                </a:tc>
                <a:tc>
                  <a:txBody>
                    <a:bodyPr/>
                    <a:lstStyle/>
                    <a:p>
                      <a:r>
                        <a:rPr lang="en-US" sz="1200" b="0" dirty="0" smtClean="0"/>
                        <a:t>Completed</a:t>
                      </a:r>
                      <a:endParaRPr lang="en-US" sz="1200" b="0" dirty="0"/>
                    </a:p>
                  </a:txBody>
                  <a:tcPr/>
                </a:tc>
              </a:tr>
              <a:tr h="544842">
                <a:tc>
                  <a:txBody>
                    <a:bodyPr/>
                    <a:lstStyle/>
                    <a:p>
                      <a:r>
                        <a:rPr lang="en-US" sz="1200" dirty="0" smtClean="0"/>
                        <a:t>Shale Gas Conference</a:t>
                      </a:r>
                      <a:endParaRPr lang="en-US" sz="1200" dirty="0"/>
                    </a:p>
                  </a:txBody>
                  <a:tcPr/>
                </a:tc>
                <a:tc>
                  <a:txBody>
                    <a:bodyPr/>
                    <a:lstStyle/>
                    <a:p>
                      <a:r>
                        <a:rPr lang="en-US" sz="1200" dirty="0" smtClean="0"/>
                        <a:t>3</a:t>
                      </a:r>
                      <a:endParaRPr lang="en-US" sz="1200" dirty="0"/>
                    </a:p>
                  </a:txBody>
                  <a:tcPr/>
                </a:tc>
                <a:tc>
                  <a:txBody>
                    <a:bodyPr/>
                    <a:lstStyle/>
                    <a:p>
                      <a:r>
                        <a:rPr lang="en-US" sz="1200" dirty="0" smtClean="0"/>
                        <a:t>3</a:t>
                      </a:r>
                      <a:endParaRPr lang="en-US" sz="1200" dirty="0"/>
                    </a:p>
                  </a:txBody>
                  <a:tcPr/>
                </a:tc>
                <a:tc>
                  <a:txBody>
                    <a:bodyPr/>
                    <a:lstStyle/>
                    <a:p>
                      <a:r>
                        <a:rPr lang="en-US" sz="1200" dirty="0" smtClean="0"/>
                        <a:t>1</a:t>
                      </a:r>
                      <a:endParaRPr lang="en-US" sz="1200" dirty="0"/>
                    </a:p>
                  </a:txBody>
                  <a:tcPr/>
                </a:tc>
                <a:tc>
                  <a:txBody>
                    <a:bodyPr/>
                    <a:lstStyle/>
                    <a:p>
                      <a:r>
                        <a:rPr lang="en-US" sz="1200" dirty="0" smtClean="0"/>
                        <a:t>2</a:t>
                      </a:r>
                      <a:endParaRPr lang="en-US" sz="1200" dirty="0"/>
                    </a:p>
                  </a:txBody>
                  <a:tcPr/>
                </a:tc>
                <a:tc>
                  <a:txBody>
                    <a:bodyPr/>
                    <a:lstStyle/>
                    <a:p>
                      <a:r>
                        <a:rPr lang="en-US" sz="1200" b="0" dirty="0" smtClean="0"/>
                        <a:t>Completed</a:t>
                      </a:r>
                      <a:endParaRPr lang="en-US" sz="1200" b="0" dirty="0"/>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13</a:t>
            </a:fld>
            <a:endParaRPr lang="en-US" dirty="0"/>
          </a:p>
        </p:txBody>
      </p:sp>
    </p:spTree>
    <p:extLst>
      <p:ext uri="{BB962C8B-B14F-4D97-AF65-F5344CB8AC3E}">
        <p14:creationId xmlns:p14="http://schemas.microsoft.com/office/powerpoint/2010/main" val="189191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WORKSHOPS/CONFERENCES IMPLEMENTED </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958334"/>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01991949"/>
              </p:ext>
            </p:extLst>
          </p:nvPr>
        </p:nvGraphicFramePr>
        <p:xfrm>
          <a:off x="1066800" y="724036"/>
          <a:ext cx="7620000" cy="4914764"/>
        </p:xfrm>
        <a:graphic>
          <a:graphicData uri="http://schemas.openxmlformats.org/drawingml/2006/table">
            <a:tbl>
              <a:tblPr firstRow="1" bandRow="1">
                <a:tableStyleId>{5C22544A-7EE6-4342-B048-85BDC9FD1C3A}</a:tableStyleId>
              </a:tblPr>
              <a:tblGrid>
                <a:gridCol w="1270000"/>
                <a:gridCol w="787400"/>
                <a:gridCol w="838200"/>
                <a:gridCol w="609600"/>
                <a:gridCol w="838200"/>
                <a:gridCol w="3276600"/>
              </a:tblGrid>
              <a:tr h="440775">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352620">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a:p>
                  </a:txBody>
                  <a:tcPr/>
                </a:tc>
              </a:tr>
              <a:tr h="793395">
                <a:tc>
                  <a:txBody>
                    <a:bodyPr/>
                    <a:lstStyle/>
                    <a:p>
                      <a:r>
                        <a:rPr lang="en-US" sz="1200" dirty="0" smtClean="0">
                          <a:solidFill>
                            <a:schemeClr val="tx1"/>
                          </a:solidFill>
                        </a:rPr>
                        <a:t>17</a:t>
                      </a:r>
                      <a:r>
                        <a:rPr lang="en-US" sz="1200" baseline="30000" dirty="0" smtClean="0">
                          <a:solidFill>
                            <a:schemeClr val="tx1"/>
                          </a:solidFill>
                        </a:rPr>
                        <a:t>th</a:t>
                      </a:r>
                      <a:r>
                        <a:rPr lang="en-US" sz="1200" dirty="0" smtClean="0">
                          <a:solidFill>
                            <a:schemeClr val="tx1"/>
                          </a:solidFill>
                        </a:rPr>
                        <a:t> South African Internal Audit</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b="0" dirty="0" smtClean="0">
                          <a:solidFill>
                            <a:schemeClr val="tx1"/>
                          </a:solidFill>
                        </a:rPr>
                        <a:t>Completed </a:t>
                      </a:r>
                      <a:endParaRPr lang="en-US" sz="1200" b="0" dirty="0">
                        <a:solidFill>
                          <a:schemeClr val="tx1"/>
                        </a:solidFill>
                      </a:endParaRPr>
                    </a:p>
                  </a:txBody>
                  <a:tcPr/>
                </a:tc>
              </a:tr>
              <a:tr h="479009">
                <a:tc>
                  <a:txBody>
                    <a:bodyPr/>
                    <a:lstStyle/>
                    <a:p>
                      <a:r>
                        <a:rPr lang="en-US" sz="1200" dirty="0" smtClean="0">
                          <a:solidFill>
                            <a:schemeClr val="tx1"/>
                          </a:solidFill>
                        </a:rPr>
                        <a:t>5</a:t>
                      </a:r>
                      <a:r>
                        <a:rPr lang="en-US" sz="1200" baseline="30000" dirty="0" smtClean="0">
                          <a:solidFill>
                            <a:schemeClr val="tx1"/>
                          </a:solidFill>
                        </a:rPr>
                        <a:t>th</a:t>
                      </a:r>
                      <a:r>
                        <a:rPr lang="en-US" sz="1200" dirty="0" smtClean="0">
                          <a:solidFill>
                            <a:schemeClr val="tx1"/>
                          </a:solidFill>
                        </a:rPr>
                        <a:t> Annual Rural Development </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1</a:t>
                      </a: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a:t>
                      </a:r>
                    </a:p>
                  </a:txBody>
                  <a:tcPr/>
                </a:tc>
              </a:tr>
              <a:tr h="495165">
                <a:tc>
                  <a:txBody>
                    <a:bodyPr/>
                    <a:lstStyle/>
                    <a:p>
                      <a:r>
                        <a:rPr lang="en-US" sz="1200" dirty="0" smtClean="0">
                          <a:solidFill>
                            <a:schemeClr val="tx1"/>
                          </a:solidFill>
                        </a:rPr>
                        <a:t>Advanced</a:t>
                      </a:r>
                      <a:r>
                        <a:rPr lang="en-US" sz="1200" baseline="0" dirty="0" smtClean="0">
                          <a:solidFill>
                            <a:schemeClr val="tx1"/>
                          </a:solidFill>
                        </a:rPr>
                        <a:t> Strategy Development  and Implementation </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a:t>
                      </a:r>
                    </a:p>
                    <a:p>
                      <a:endParaRPr lang="en-US" sz="1200" b="0" dirty="0">
                        <a:solidFill>
                          <a:schemeClr val="tx1"/>
                        </a:solidFill>
                      </a:endParaRPr>
                    </a:p>
                  </a:txBody>
                  <a:tcPr/>
                </a:tc>
              </a:tr>
              <a:tr h="440775">
                <a:tc>
                  <a:txBody>
                    <a:bodyPr/>
                    <a:lstStyle/>
                    <a:p>
                      <a:r>
                        <a:rPr lang="en-US" sz="1200" dirty="0" smtClean="0">
                          <a:solidFill>
                            <a:schemeClr val="tx1"/>
                          </a:solidFill>
                        </a:rPr>
                        <a:t>Africa  Disability</a:t>
                      </a:r>
                      <a:r>
                        <a:rPr lang="en-US" sz="1200" baseline="0" dirty="0" smtClean="0">
                          <a:solidFill>
                            <a:schemeClr val="tx1"/>
                          </a:solidFill>
                        </a:rPr>
                        <a:t> </a:t>
                      </a:r>
                      <a:r>
                        <a:rPr lang="en-US" sz="1200" dirty="0" smtClean="0">
                          <a:solidFill>
                            <a:schemeClr val="tx1"/>
                          </a:solidFill>
                        </a:rPr>
                        <a:t>HIV/AIDS</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b="0" dirty="0" smtClean="0">
                          <a:solidFill>
                            <a:schemeClr val="tx1"/>
                          </a:solidFill>
                        </a:rPr>
                        <a:t>Completed</a:t>
                      </a:r>
                      <a:endParaRPr lang="en-US" sz="1200" b="0" dirty="0">
                        <a:solidFill>
                          <a:schemeClr val="tx1"/>
                        </a:solidFill>
                      </a:endParaRPr>
                    </a:p>
                  </a:txBody>
                  <a:tcPr/>
                </a:tc>
              </a:tr>
              <a:tr h="541424">
                <a:tc>
                  <a:txBody>
                    <a:bodyPr/>
                    <a:lstStyle/>
                    <a:p>
                      <a:r>
                        <a:rPr lang="en-US" sz="1200" dirty="0" smtClean="0">
                          <a:solidFill>
                            <a:schemeClr val="tx1"/>
                          </a:solidFill>
                        </a:rPr>
                        <a:t>Amendments of the employment Equity Act</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a:t>
                      </a:r>
                    </a:p>
                  </a:txBody>
                  <a:tcPr/>
                </a:tc>
              </a:tr>
              <a:tr h="716280">
                <a:tc>
                  <a:txBody>
                    <a:bodyPr/>
                    <a:lstStyle/>
                    <a:p>
                      <a:r>
                        <a:rPr lang="en-US" sz="1200" dirty="0" smtClean="0">
                          <a:solidFill>
                            <a:schemeClr val="tx1"/>
                          </a:solidFill>
                        </a:rPr>
                        <a:t>CIA Learning Systems</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r>
                        <a:rPr lang="en-US" sz="1200" b="0" dirty="0" smtClean="0">
                          <a:solidFill>
                            <a:schemeClr val="tx1"/>
                          </a:solidFill>
                        </a:rPr>
                        <a:t>Completed</a:t>
                      </a:r>
                      <a:endParaRPr lang="en-US" sz="1200" b="0" dirty="0">
                        <a:solidFill>
                          <a:schemeClr val="tx1"/>
                        </a:solidFill>
                      </a:endParaRPr>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14</a:t>
            </a:fld>
            <a:endParaRPr lang="en-US" dirty="0"/>
          </a:p>
        </p:txBody>
      </p:sp>
    </p:spTree>
    <p:extLst>
      <p:ext uri="{BB962C8B-B14F-4D97-AF65-F5344CB8AC3E}">
        <p14:creationId xmlns:p14="http://schemas.microsoft.com/office/powerpoint/2010/main" val="42318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WORKSHOPS/CONFERENCES IMPLEMENTED </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958334"/>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40385811"/>
              </p:ext>
            </p:extLst>
          </p:nvPr>
        </p:nvGraphicFramePr>
        <p:xfrm>
          <a:off x="1066800" y="609600"/>
          <a:ext cx="7620000" cy="5143364"/>
        </p:xfrm>
        <a:graphic>
          <a:graphicData uri="http://schemas.openxmlformats.org/drawingml/2006/table">
            <a:tbl>
              <a:tblPr firstRow="1" bandRow="1">
                <a:tableStyleId>{5C22544A-7EE6-4342-B048-85BDC9FD1C3A}</a:tableStyleId>
              </a:tblPr>
              <a:tblGrid>
                <a:gridCol w="1270000"/>
                <a:gridCol w="787400"/>
                <a:gridCol w="838200"/>
                <a:gridCol w="609600"/>
                <a:gridCol w="838200"/>
                <a:gridCol w="3276600"/>
              </a:tblGrid>
              <a:tr h="457200">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304800">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a:p>
                  </a:txBody>
                  <a:tcPr/>
                </a:tc>
              </a:tr>
              <a:tr h="396240">
                <a:tc>
                  <a:txBody>
                    <a:bodyPr/>
                    <a:lstStyle/>
                    <a:p>
                      <a:r>
                        <a:rPr lang="en-US" sz="1200" dirty="0" smtClean="0">
                          <a:solidFill>
                            <a:schemeClr val="tx1"/>
                          </a:solidFill>
                        </a:rPr>
                        <a:t>Dealing</a:t>
                      </a:r>
                      <a:r>
                        <a:rPr lang="en-US" sz="1200" baseline="0" dirty="0" smtClean="0">
                          <a:solidFill>
                            <a:schemeClr val="tx1"/>
                          </a:solidFill>
                        </a:rPr>
                        <a:t> with Media</a:t>
                      </a:r>
                      <a:endParaRPr lang="en-US" sz="1200" dirty="0">
                        <a:solidFill>
                          <a:schemeClr val="tx1"/>
                        </a:solidFill>
                      </a:endParaRPr>
                    </a:p>
                  </a:txBody>
                  <a:tcPr/>
                </a:tc>
                <a:tc>
                  <a:txBody>
                    <a:bodyPr/>
                    <a:lstStyle/>
                    <a:p>
                      <a:r>
                        <a:rPr lang="en-US" sz="1200" dirty="0" smtClean="0">
                          <a:solidFill>
                            <a:schemeClr val="tx1"/>
                          </a:solidFill>
                        </a:rPr>
                        <a:t>34</a:t>
                      </a:r>
                      <a:endParaRPr lang="en-US" sz="1200" dirty="0">
                        <a:solidFill>
                          <a:schemeClr val="tx1"/>
                        </a:solidFill>
                      </a:endParaRPr>
                    </a:p>
                  </a:txBody>
                  <a:tcPr/>
                </a:tc>
                <a:tc>
                  <a:txBody>
                    <a:bodyPr/>
                    <a:lstStyle/>
                    <a:p>
                      <a:r>
                        <a:rPr lang="en-US" sz="1200" dirty="0" smtClean="0">
                          <a:solidFill>
                            <a:schemeClr val="tx1"/>
                          </a:solidFill>
                        </a:rPr>
                        <a:t>40</a:t>
                      </a:r>
                      <a:endParaRPr lang="en-US" sz="1200" dirty="0">
                        <a:solidFill>
                          <a:schemeClr val="tx1"/>
                        </a:solidFill>
                      </a:endParaRPr>
                    </a:p>
                  </a:txBody>
                  <a:tcPr/>
                </a:tc>
                <a:tc>
                  <a:txBody>
                    <a:bodyPr/>
                    <a:lstStyle/>
                    <a:p>
                      <a:r>
                        <a:rPr lang="en-US" sz="1200" dirty="0" smtClean="0">
                          <a:solidFill>
                            <a:schemeClr val="tx1"/>
                          </a:solidFill>
                        </a:rPr>
                        <a:t>24</a:t>
                      </a:r>
                      <a:endParaRPr lang="en-US" sz="1200" dirty="0">
                        <a:solidFill>
                          <a:schemeClr val="tx1"/>
                        </a:solidFill>
                      </a:endParaRPr>
                    </a:p>
                  </a:txBody>
                  <a:tcPr/>
                </a:tc>
                <a:tc>
                  <a:txBody>
                    <a:bodyPr/>
                    <a:lstStyle/>
                    <a:p>
                      <a:r>
                        <a:rPr lang="en-US" sz="1200" dirty="0" smtClean="0">
                          <a:solidFill>
                            <a:schemeClr val="tx1"/>
                          </a:solidFill>
                        </a:rPr>
                        <a:t>10</a:t>
                      </a:r>
                      <a:endParaRPr lang="en-US" sz="1200" dirty="0">
                        <a:solidFill>
                          <a:schemeClr val="tx1"/>
                        </a:solidFill>
                      </a:endParaRPr>
                    </a:p>
                  </a:txBody>
                  <a:tcPr/>
                </a:tc>
                <a:tc>
                  <a:txBody>
                    <a:bodyPr/>
                    <a:lstStyle/>
                    <a:p>
                      <a:r>
                        <a:rPr lang="en-US" sz="1200" b="0" dirty="0" smtClean="0">
                          <a:solidFill>
                            <a:schemeClr val="tx1"/>
                          </a:solidFill>
                        </a:rPr>
                        <a:t>Completed </a:t>
                      </a:r>
                      <a:endParaRPr lang="en-US" sz="1200" b="0" dirty="0">
                        <a:solidFill>
                          <a:schemeClr val="tx1"/>
                        </a:solidFill>
                      </a:endParaRPr>
                    </a:p>
                  </a:txBody>
                  <a:tcPr/>
                </a:tc>
              </a:tr>
              <a:tr h="548640">
                <a:tc>
                  <a:txBody>
                    <a:bodyPr/>
                    <a:lstStyle/>
                    <a:p>
                      <a:r>
                        <a:rPr lang="en-US" sz="1200" dirty="0" smtClean="0">
                          <a:solidFill>
                            <a:schemeClr val="tx1"/>
                          </a:solidFill>
                        </a:rPr>
                        <a:t>HR Standards Roll out by SABPP</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1</a:t>
                      </a: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a:t>
                      </a:r>
                    </a:p>
                  </a:txBody>
                  <a:tcPr/>
                </a:tc>
              </a:tr>
              <a:tr h="403724">
                <a:tc>
                  <a:txBody>
                    <a:bodyPr/>
                    <a:lstStyle/>
                    <a:p>
                      <a:r>
                        <a:rPr lang="en-US" sz="1200" dirty="0" smtClean="0">
                          <a:solidFill>
                            <a:schemeClr val="tx1"/>
                          </a:solidFill>
                        </a:rPr>
                        <a:t>Implementing EPWP Projects</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a:t>
                      </a:r>
                    </a:p>
                    <a:p>
                      <a:endParaRPr lang="en-US" sz="1200" b="0" dirty="0">
                        <a:solidFill>
                          <a:schemeClr val="tx1"/>
                        </a:solidFill>
                      </a:endParaRPr>
                    </a:p>
                  </a:txBody>
                  <a:tcPr/>
                </a:tc>
              </a:tr>
              <a:tr h="327524">
                <a:tc>
                  <a:txBody>
                    <a:bodyPr/>
                    <a:lstStyle/>
                    <a:p>
                      <a:r>
                        <a:rPr lang="en-US" sz="1200" dirty="0" smtClean="0">
                          <a:solidFill>
                            <a:schemeClr val="tx1"/>
                          </a:solidFill>
                        </a:rPr>
                        <a:t>Public Sector Trainers Forum</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b="0" dirty="0" smtClean="0">
                          <a:solidFill>
                            <a:schemeClr val="tx1"/>
                          </a:solidFill>
                        </a:rPr>
                        <a:t>Completed</a:t>
                      </a:r>
                      <a:endParaRPr lang="en-US" sz="1200" b="0" dirty="0">
                        <a:solidFill>
                          <a:schemeClr val="tx1"/>
                        </a:solidFill>
                      </a:endParaRPr>
                    </a:p>
                  </a:txBody>
                  <a:tcPr/>
                </a:tc>
              </a:tr>
              <a:tr h="556124">
                <a:tc>
                  <a:txBody>
                    <a:bodyPr/>
                    <a:lstStyle/>
                    <a:p>
                      <a:r>
                        <a:rPr lang="en-US" sz="1200" dirty="0" smtClean="0">
                          <a:solidFill>
                            <a:schemeClr val="tx1"/>
                          </a:solidFill>
                        </a:rPr>
                        <a:t>The Asset</a:t>
                      </a:r>
                      <a:r>
                        <a:rPr lang="en-US" sz="1200" baseline="0" dirty="0" smtClean="0">
                          <a:solidFill>
                            <a:schemeClr val="tx1"/>
                          </a:solidFill>
                        </a:rPr>
                        <a:t> Management and Disposal</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a:t>
                      </a:r>
                    </a:p>
                  </a:txBody>
                  <a:tcPr/>
                </a:tc>
              </a:tr>
              <a:tr h="1287644">
                <a:tc>
                  <a:txBody>
                    <a:bodyPr/>
                    <a:lstStyle/>
                    <a:p>
                      <a:r>
                        <a:rPr lang="en-US" sz="1200" dirty="0" smtClean="0">
                          <a:solidFill>
                            <a:schemeClr val="tx1"/>
                          </a:solidFill>
                        </a:rPr>
                        <a:t>The National Development  Plan</a:t>
                      </a:r>
                      <a:r>
                        <a:rPr lang="en-US" sz="1200" baseline="0" dirty="0" smtClean="0">
                          <a:solidFill>
                            <a:schemeClr val="tx1"/>
                          </a:solidFill>
                        </a:rPr>
                        <a:t> Indaba on Government Wide Integrated National Planning  </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b="0" dirty="0" smtClean="0">
                          <a:solidFill>
                            <a:schemeClr val="tx1"/>
                          </a:solidFill>
                        </a:rPr>
                        <a:t>Completed</a:t>
                      </a:r>
                      <a:endParaRPr lang="en-US" sz="1200" b="0" dirty="0">
                        <a:solidFill>
                          <a:schemeClr val="tx1"/>
                        </a:solidFill>
                      </a:endParaRPr>
                    </a:p>
                  </a:txBody>
                  <a:tcPr/>
                </a:tc>
              </a:tr>
              <a:tr h="297044">
                <a:tc>
                  <a:txBody>
                    <a:bodyPr/>
                    <a:lstStyle/>
                    <a:p>
                      <a:r>
                        <a:rPr lang="en-US" sz="1200" b="1" dirty="0" smtClean="0">
                          <a:solidFill>
                            <a:schemeClr val="tx1"/>
                          </a:solidFill>
                        </a:rPr>
                        <a:t>Total</a:t>
                      </a:r>
                      <a:r>
                        <a:rPr lang="en-US" sz="1200" b="1" baseline="0" dirty="0" smtClean="0">
                          <a:solidFill>
                            <a:schemeClr val="tx1"/>
                          </a:solidFill>
                        </a:rPr>
                        <a:t> :</a:t>
                      </a:r>
                      <a:endParaRPr lang="en-US" sz="1200" b="1" dirty="0">
                        <a:solidFill>
                          <a:schemeClr val="tx1"/>
                        </a:solidFill>
                      </a:endParaRPr>
                    </a:p>
                  </a:txBody>
                  <a:tcPr/>
                </a:tc>
                <a:tc>
                  <a:txBody>
                    <a:bodyPr/>
                    <a:lstStyle/>
                    <a:p>
                      <a:r>
                        <a:rPr lang="en-US" sz="1200" b="1" dirty="0" smtClean="0">
                          <a:solidFill>
                            <a:schemeClr val="tx1"/>
                          </a:solidFill>
                        </a:rPr>
                        <a:t>81</a:t>
                      </a:r>
                      <a:endParaRPr lang="en-US" sz="1200" b="1"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b="0" dirty="0">
                        <a:solidFill>
                          <a:schemeClr val="tx1"/>
                        </a:solidFill>
                      </a:endParaRPr>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15</a:t>
            </a:fld>
            <a:endParaRPr lang="en-US" dirty="0"/>
          </a:p>
        </p:txBody>
      </p:sp>
    </p:spTree>
    <p:extLst>
      <p:ext uri="{BB962C8B-B14F-4D97-AF65-F5344CB8AC3E}">
        <p14:creationId xmlns:p14="http://schemas.microsoft.com/office/powerpoint/2010/main" val="365375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INTERNATIONAL TRAINING/WORKSHOPS IMPLEMENTED</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2864314"/>
              </p:ext>
            </p:extLst>
          </p:nvPr>
        </p:nvGraphicFramePr>
        <p:xfrm>
          <a:off x="1066800" y="762001"/>
          <a:ext cx="7620000" cy="4876799"/>
        </p:xfrm>
        <a:graphic>
          <a:graphicData uri="http://schemas.openxmlformats.org/drawingml/2006/table">
            <a:tbl>
              <a:tblPr firstRow="1" bandRow="1">
                <a:tableStyleId>{5C22544A-7EE6-4342-B048-85BDC9FD1C3A}</a:tableStyleId>
              </a:tblPr>
              <a:tblGrid>
                <a:gridCol w="1270000"/>
                <a:gridCol w="787400"/>
                <a:gridCol w="838200"/>
                <a:gridCol w="609600"/>
                <a:gridCol w="838200"/>
                <a:gridCol w="3276600"/>
              </a:tblGrid>
              <a:tr h="440775">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352620">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dirty="0"/>
                    </a:p>
                  </a:txBody>
                  <a:tcPr/>
                </a:tc>
              </a:tr>
              <a:tr h="701039">
                <a:tc>
                  <a:txBody>
                    <a:bodyPr/>
                    <a:lstStyle/>
                    <a:p>
                      <a:r>
                        <a:rPr lang="en-US" sz="1200" dirty="0" smtClean="0"/>
                        <a:t>Design</a:t>
                      </a:r>
                      <a:r>
                        <a:rPr lang="en-US" sz="1200" baseline="0" dirty="0" smtClean="0"/>
                        <a:t>, Erection and Operation of EHV Substation</a:t>
                      </a:r>
                      <a:endParaRPr lang="en-US" sz="1200" dirty="0"/>
                    </a:p>
                  </a:txBody>
                  <a:tcPr/>
                </a:tc>
                <a:tc>
                  <a:txBody>
                    <a:bodyPr/>
                    <a:lstStyle/>
                    <a:p>
                      <a:r>
                        <a:rPr lang="en-US" sz="1200" dirty="0" smtClean="0"/>
                        <a:t>1</a:t>
                      </a:r>
                      <a:endParaRPr lang="en-US" sz="1200" dirty="0"/>
                    </a:p>
                  </a:txBody>
                  <a:tcPr/>
                </a:tc>
                <a:tc>
                  <a:txBody>
                    <a:bodyPr/>
                    <a:lstStyle/>
                    <a:p>
                      <a:r>
                        <a:rPr lang="en-US" sz="1200" dirty="0" smtClean="0"/>
                        <a:t>1</a:t>
                      </a:r>
                      <a:endParaRPr lang="en-US" sz="1200" dirty="0"/>
                    </a:p>
                  </a:txBody>
                  <a:tcPr/>
                </a:tc>
                <a:tc>
                  <a:txBody>
                    <a:bodyPr/>
                    <a:lstStyle/>
                    <a:p>
                      <a:r>
                        <a:rPr lang="en-US" sz="1200" dirty="0" smtClean="0"/>
                        <a:t>1</a:t>
                      </a:r>
                      <a:endParaRPr lang="en-US" sz="1200" dirty="0"/>
                    </a:p>
                  </a:txBody>
                  <a:tcPr/>
                </a:tc>
                <a:tc>
                  <a:txBody>
                    <a:bodyPr/>
                    <a:lstStyle/>
                    <a:p>
                      <a:r>
                        <a:rPr lang="en-US" sz="1200" dirty="0" smtClean="0"/>
                        <a:t>0</a:t>
                      </a:r>
                      <a:endParaRPr lang="en-US" sz="1200" dirty="0"/>
                    </a:p>
                  </a:txBody>
                  <a:tcPr/>
                </a:tc>
                <a:tc>
                  <a:txBody>
                    <a:bodyPr/>
                    <a:lstStyle/>
                    <a:p>
                      <a:r>
                        <a:rPr lang="en-US" sz="1200" b="0" dirty="0" smtClean="0"/>
                        <a:t>Certificate of attendance issued to official</a:t>
                      </a:r>
                    </a:p>
                    <a:p>
                      <a:r>
                        <a:rPr lang="en-US" sz="1200" b="0" dirty="0" smtClean="0"/>
                        <a:t>(Donor</a:t>
                      </a:r>
                      <a:r>
                        <a:rPr lang="en-US" sz="1200" b="0" baseline="0" dirty="0" smtClean="0"/>
                        <a:t> Funded)</a:t>
                      </a:r>
                      <a:endParaRPr lang="en-US" sz="1200" b="0" dirty="0"/>
                    </a:p>
                  </a:txBody>
                  <a:tcPr/>
                </a:tc>
              </a:tr>
              <a:tr h="793395">
                <a:tc>
                  <a:txBody>
                    <a:bodyPr/>
                    <a:lstStyle/>
                    <a:p>
                      <a:pPr marL="85725" indent="0" algn="l" fontAlgn="b"/>
                      <a:r>
                        <a:rPr lang="en-ZA" sz="1200" b="0" i="0" u="none" strike="noStrike" dirty="0" smtClean="0">
                          <a:solidFill>
                            <a:srgbClr val="000000"/>
                          </a:solidFill>
                          <a:effectLst/>
                          <a:latin typeface="Calibri"/>
                        </a:rPr>
                        <a:t>Power Purchase Agreement</a:t>
                      </a:r>
                      <a:endParaRPr lang="en-ZA" sz="1200" b="0" i="0" u="none" strike="noStrike" dirty="0">
                        <a:solidFill>
                          <a:srgbClr val="000000"/>
                        </a:solidFill>
                        <a:effectLst/>
                        <a:latin typeface="Calibri"/>
                      </a:endParaRPr>
                    </a:p>
                  </a:txBody>
                  <a:tcPr marL="9525" marR="9525" marT="9525" marB="0"/>
                </a:tc>
                <a:tc>
                  <a:txBody>
                    <a:bodyPr/>
                    <a:lstStyle/>
                    <a:p>
                      <a:r>
                        <a:rPr lang="en-US" sz="1200" dirty="0" smtClean="0"/>
                        <a:t>1</a:t>
                      </a:r>
                      <a:endParaRPr lang="en-US" sz="1200" dirty="0"/>
                    </a:p>
                  </a:txBody>
                  <a:tcPr/>
                </a:tc>
                <a:tc>
                  <a:txBody>
                    <a:bodyPr/>
                    <a:lstStyle/>
                    <a:p>
                      <a:r>
                        <a:rPr lang="en-US" sz="1200" dirty="0" smtClean="0"/>
                        <a:t>1</a:t>
                      </a:r>
                      <a:endParaRPr lang="en-US" sz="1200" dirty="0"/>
                    </a:p>
                  </a:txBody>
                  <a:tcPr/>
                </a:tc>
                <a:tc>
                  <a:txBody>
                    <a:bodyPr/>
                    <a:lstStyle/>
                    <a:p>
                      <a:r>
                        <a:rPr lang="en-US" sz="1200" dirty="0" smtClean="0"/>
                        <a:t>1</a:t>
                      </a:r>
                      <a:endParaRPr lang="en-US" sz="1200" dirty="0"/>
                    </a:p>
                  </a:txBody>
                  <a:tcPr/>
                </a:tc>
                <a:tc>
                  <a:txBody>
                    <a:bodyPr/>
                    <a:lstStyle/>
                    <a:p>
                      <a:r>
                        <a:rPr lang="en-US" sz="1200" dirty="0" smtClean="0"/>
                        <a:t>0</a:t>
                      </a:r>
                      <a:endParaRPr lang="en-US" sz="1200" dirty="0"/>
                    </a:p>
                  </a:txBody>
                  <a:tcPr/>
                </a:tc>
                <a:tc>
                  <a:txBody>
                    <a:bodyPr/>
                    <a:lstStyle/>
                    <a:p>
                      <a:r>
                        <a:rPr lang="en-US" sz="1200" b="0" dirty="0" smtClean="0"/>
                        <a:t>Certificate of attendance issued  to official</a:t>
                      </a:r>
                      <a:endParaRPr lang="en-US" sz="1200" b="0" dirty="0"/>
                    </a:p>
                  </a:txBody>
                  <a:tcPr/>
                </a:tc>
              </a:tr>
              <a:tr h="617085">
                <a:tc>
                  <a:txBody>
                    <a:bodyPr/>
                    <a:lstStyle/>
                    <a:p>
                      <a:r>
                        <a:rPr lang="en-US" sz="1200" dirty="0" smtClean="0"/>
                        <a:t>Shell</a:t>
                      </a:r>
                      <a:r>
                        <a:rPr lang="en-US" sz="1200" baseline="0" dirty="0" smtClean="0"/>
                        <a:t> DoE Scenario</a:t>
                      </a:r>
                      <a:endParaRPr lang="en-US" sz="1200" dirty="0"/>
                    </a:p>
                  </a:txBody>
                  <a:tcPr/>
                </a:tc>
                <a:tc>
                  <a:txBody>
                    <a:bodyPr/>
                    <a:lstStyle/>
                    <a:p>
                      <a:r>
                        <a:rPr lang="en-US" sz="1200" dirty="0" smtClean="0"/>
                        <a:t>3</a:t>
                      </a:r>
                      <a:endParaRPr lang="en-US" sz="1200" dirty="0"/>
                    </a:p>
                  </a:txBody>
                  <a:tcPr/>
                </a:tc>
                <a:tc>
                  <a:txBody>
                    <a:bodyPr/>
                    <a:lstStyle/>
                    <a:p>
                      <a:r>
                        <a:rPr lang="en-US" sz="1200" dirty="0" smtClean="0"/>
                        <a:t>3</a:t>
                      </a:r>
                      <a:endParaRPr lang="en-US" sz="1200" dirty="0"/>
                    </a:p>
                  </a:txBody>
                  <a:tcPr/>
                </a:tc>
                <a:tc>
                  <a:txBody>
                    <a:bodyPr/>
                    <a:lstStyle/>
                    <a:p>
                      <a:r>
                        <a:rPr lang="en-US" sz="1200" dirty="0" smtClean="0"/>
                        <a:t>1</a:t>
                      </a:r>
                      <a:endParaRPr lang="en-US" sz="1200" dirty="0"/>
                    </a:p>
                  </a:txBody>
                  <a:tcPr/>
                </a:tc>
                <a:tc>
                  <a:txBody>
                    <a:bodyPr/>
                    <a:lstStyle/>
                    <a:p>
                      <a:r>
                        <a:rPr lang="en-US" sz="1200" dirty="0" smtClean="0"/>
                        <a:t>2</a:t>
                      </a:r>
                      <a:endParaRPr lang="en-US" sz="1200" dirty="0"/>
                    </a:p>
                  </a:txBody>
                  <a:tcPr/>
                </a:tc>
                <a:tc>
                  <a:txBody>
                    <a:bodyPr/>
                    <a:lstStyle/>
                    <a:p>
                      <a:r>
                        <a:rPr lang="en-US" sz="1200" b="0" dirty="0" smtClean="0"/>
                        <a:t>Workshop completed</a:t>
                      </a:r>
                      <a:endParaRPr lang="en-US" sz="1200" b="0" dirty="0"/>
                    </a:p>
                  </a:txBody>
                  <a:tcPr/>
                </a:tc>
              </a:tr>
              <a:tr h="793395">
                <a:tc>
                  <a:txBody>
                    <a:bodyPr/>
                    <a:lstStyle/>
                    <a:p>
                      <a:r>
                        <a:rPr lang="en-US" sz="1200" dirty="0" smtClean="0"/>
                        <a:t>Argus Africa Storage and Logistics</a:t>
                      </a:r>
                      <a:endParaRPr lang="en-US" sz="1200" dirty="0"/>
                    </a:p>
                  </a:txBody>
                  <a:tcPr/>
                </a:tc>
                <a:tc>
                  <a:txBody>
                    <a:bodyPr/>
                    <a:lstStyle/>
                    <a:p>
                      <a:r>
                        <a:rPr lang="en-US" sz="1200" dirty="0" smtClean="0"/>
                        <a:t>2</a:t>
                      </a:r>
                      <a:endParaRPr lang="en-US" sz="1200" dirty="0"/>
                    </a:p>
                  </a:txBody>
                  <a:tcPr/>
                </a:tc>
                <a:tc>
                  <a:txBody>
                    <a:bodyPr/>
                    <a:lstStyle/>
                    <a:p>
                      <a:r>
                        <a:rPr lang="en-US" sz="1200" dirty="0" smtClean="0"/>
                        <a:t>2</a:t>
                      </a:r>
                      <a:endParaRPr lang="en-US" sz="1200" dirty="0"/>
                    </a:p>
                  </a:txBody>
                  <a:tcPr/>
                </a:tc>
                <a:tc>
                  <a:txBody>
                    <a:bodyPr/>
                    <a:lstStyle/>
                    <a:p>
                      <a:r>
                        <a:rPr lang="en-US" sz="1200" dirty="0" smtClean="0"/>
                        <a:t>2</a:t>
                      </a:r>
                      <a:endParaRPr lang="en-US" sz="1200" dirty="0"/>
                    </a:p>
                  </a:txBody>
                  <a:tcPr/>
                </a:tc>
                <a:tc>
                  <a:txBody>
                    <a:bodyPr/>
                    <a:lstStyle/>
                    <a:p>
                      <a:r>
                        <a:rPr lang="en-US" sz="1200" dirty="0" smtClean="0"/>
                        <a:t>0</a:t>
                      </a:r>
                      <a:endParaRPr lang="en-US" sz="1200" dirty="0"/>
                    </a:p>
                  </a:txBody>
                  <a:tcPr/>
                </a:tc>
                <a:tc>
                  <a:txBody>
                    <a:bodyPr/>
                    <a:lstStyle/>
                    <a:p>
                      <a:r>
                        <a:rPr lang="en-US" sz="1200" b="0" dirty="0" smtClean="0"/>
                        <a:t>Workshop completed</a:t>
                      </a:r>
                      <a:endParaRPr lang="en-US" sz="1200" b="0" dirty="0"/>
                    </a:p>
                  </a:txBody>
                  <a:tcPr/>
                </a:tc>
              </a:tr>
              <a:tr h="1148925">
                <a:tc>
                  <a:txBody>
                    <a:bodyPr/>
                    <a:lstStyle/>
                    <a:p>
                      <a:r>
                        <a:rPr lang="en-US" sz="1200" dirty="0" smtClean="0"/>
                        <a:t>Renewable Micro Hydro Power</a:t>
                      </a:r>
                      <a:endParaRPr lang="en-US" sz="1200" dirty="0"/>
                    </a:p>
                  </a:txBody>
                  <a:tcPr/>
                </a:tc>
                <a:tc>
                  <a:txBody>
                    <a:bodyPr/>
                    <a:lstStyle/>
                    <a:p>
                      <a:r>
                        <a:rPr lang="en-US" sz="1200" dirty="0" smtClean="0"/>
                        <a:t>1</a:t>
                      </a:r>
                      <a:endParaRPr lang="en-US" sz="1200" dirty="0"/>
                    </a:p>
                  </a:txBody>
                  <a:tcPr/>
                </a:tc>
                <a:tc>
                  <a:txBody>
                    <a:bodyPr/>
                    <a:lstStyle/>
                    <a:p>
                      <a:r>
                        <a:rPr lang="en-US" sz="1200" dirty="0" smtClean="0"/>
                        <a:t>1</a:t>
                      </a:r>
                      <a:endParaRPr lang="en-US" sz="1200" dirty="0"/>
                    </a:p>
                  </a:txBody>
                  <a:tcPr/>
                </a:tc>
                <a:tc>
                  <a:txBody>
                    <a:bodyPr/>
                    <a:lstStyle/>
                    <a:p>
                      <a:r>
                        <a:rPr lang="en-US" sz="1200" dirty="0" smtClean="0"/>
                        <a:t>1</a:t>
                      </a:r>
                      <a:endParaRPr lang="en-US" sz="1200" dirty="0"/>
                    </a:p>
                  </a:txBody>
                  <a:tcPr/>
                </a:tc>
                <a:tc>
                  <a:txBody>
                    <a:bodyPr/>
                    <a:lstStyle/>
                    <a:p>
                      <a:r>
                        <a:rPr lang="en-US" sz="1200" dirty="0" smtClean="0"/>
                        <a:t>0</a:t>
                      </a:r>
                      <a:endParaRPr lang="en-US" sz="1200" dirty="0"/>
                    </a:p>
                  </a:txBody>
                  <a:tcPr/>
                </a:tc>
                <a:tc>
                  <a:txBody>
                    <a:bodyPr/>
                    <a:lstStyle/>
                    <a:p>
                      <a:r>
                        <a:rPr lang="en-US" sz="1200" b="0" dirty="0" smtClean="0"/>
                        <a:t>Certificate of  attendance issued to official</a:t>
                      </a:r>
                      <a:r>
                        <a:rPr lang="en-US" sz="1200" b="0" baseline="0" dirty="0" smtClean="0"/>
                        <a:t> </a:t>
                      </a:r>
                    </a:p>
                    <a:p>
                      <a:r>
                        <a:rPr lang="en-US" sz="1200" b="0" baseline="0" dirty="0" smtClean="0"/>
                        <a:t>(Donor Funded)</a:t>
                      </a:r>
                      <a:endParaRPr lang="en-US" sz="1200" b="0" dirty="0"/>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16</a:t>
            </a:fld>
            <a:endParaRPr lang="en-US" dirty="0"/>
          </a:p>
        </p:txBody>
      </p:sp>
    </p:spTree>
    <p:extLst>
      <p:ext uri="{BB962C8B-B14F-4D97-AF65-F5344CB8AC3E}">
        <p14:creationId xmlns:p14="http://schemas.microsoft.com/office/powerpoint/2010/main" val="287708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INTERNATIONAL TRAINING / WORKSHOPS IMPLEMENTED</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18493853"/>
              </p:ext>
            </p:extLst>
          </p:nvPr>
        </p:nvGraphicFramePr>
        <p:xfrm>
          <a:off x="1066800" y="762001"/>
          <a:ext cx="7620000" cy="4876799"/>
        </p:xfrm>
        <a:graphic>
          <a:graphicData uri="http://schemas.openxmlformats.org/drawingml/2006/table">
            <a:tbl>
              <a:tblPr firstRow="1" bandRow="1">
                <a:tableStyleId>{5C22544A-7EE6-4342-B048-85BDC9FD1C3A}</a:tableStyleId>
              </a:tblPr>
              <a:tblGrid>
                <a:gridCol w="1270000"/>
                <a:gridCol w="787400"/>
                <a:gridCol w="838200"/>
                <a:gridCol w="609600"/>
                <a:gridCol w="838200"/>
                <a:gridCol w="3276600"/>
              </a:tblGrid>
              <a:tr h="440775">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352620">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a:p>
                  </a:txBody>
                  <a:tcPr/>
                </a:tc>
              </a:tr>
              <a:tr h="701039">
                <a:tc>
                  <a:txBody>
                    <a:bodyPr/>
                    <a:lstStyle/>
                    <a:p>
                      <a:r>
                        <a:rPr lang="en-US" sz="1200" dirty="0" smtClean="0"/>
                        <a:t>22</a:t>
                      </a:r>
                      <a:r>
                        <a:rPr lang="en-US" sz="1200" baseline="30000" dirty="0" smtClean="0"/>
                        <a:t>nd</a:t>
                      </a:r>
                      <a:r>
                        <a:rPr lang="en-US" sz="1200" dirty="0" smtClean="0"/>
                        <a:t> Women</a:t>
                      </a:r>
                      <a:r>
                        <a:rPr lang="en-US" sz="1200" baseline="0" dirty="0" smtClean="0"/>
                        <a:t> in Nuclear Annual Global Conference</a:t>
                      </a:r>
                      <a:endParaRPr lang="en-US" sz="1200" dirty="0"/>
                    </a:p>
                  </a:txBody>
                  <a:tcPr/>
                </a:tc>
                <a:tc>
                  <a:txBody>
                    <a:bodyPr/>
                    <a:lstStyle/>
                    <a:p>
                      <a:r>
                        <a:rPr lang="en-US" sz="1200" smtClean="0"/>
                        <a:t>2</a:t>
                      </a:r>
                      <a:endParaRPr lang="en-US" sz="1200" dirty="0"/>
                    </a:p>
                  </a:txBody>
                  <a:tcPr/>
                </a:tc>
                <a:tc>
                  <a:txBody>
                    <a:bodyPr/>
                    <a:lstStyle/>
                    <a:p>
                      <a:r>
                        <a:rPr lang="en-US" sz="1200" smtClean="0"/>
                        <a:t>2</a:t>
                      </a:r>
                      <a:endParaRPr lang="en-US" sz="1200" dirty="0"/>
                    </a:p>
                  </a:txBody>
                  <a:tcPr/>
                </a:tc>
                <a:tc>
                  <a:txBody>
                    <a:bodyPr/>
                    <a:lstStyle/>
                    <a:p>
                      <a:r>
                        <a:rPr lang="en-US" sz="1200" smtClean="0"/>
                        <a:t>0</a:t>
                      </a:r>
                      <a:endParaRPr lang="en-US" sz="1200" dirty="0"/>
                    </a:p>
                  </a:txBody>
                  <a:tcPr/>
                </a:tc>
                <a:tc>
                  <a:txBody>
                    <a:bodyPr/>
                    <a:lstStyle/>
                    <a:p>
                      <a:r>
                        <a:rPr lang="en-US" sz="1200" smtClean="0"/>
                        <a:t>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Workshop</a:t>
                      </a:r>
                      <a:r>
                        <a:rPr lang="en-US" sz="1200" baseline="0" dirty="0" smtClean="0"/>
                        <a:t> completed</a:t>
                      </a:r>
                      <a:endParaRPr lang="en-US" sz="1200" dirty="0" smtClean="0"/>
                    </a:p>
                  </a:txBody>
                  <a:tcPr/>
                </a:tc>
              </a:tr>
              <a:tr h="792479">
                <a:tc>
                  <a:txBody>
                    <a:bodyPr/>
                    <a:lstStyle/>
                    <a:p>
                      <a:r>
                        <a:rPr lang="en-US" sz="1200" dirty="0" smtClean="0"/>
                        <a:t>Jodi 10</a:t>
                      </a:r>
                      <a:r>
                        <a:rPr lang="en-US" sz="1200" baseline="30000" dirty="0" smtClean="0"/>
                        <a:t>th</a:t>
                      </a:r>
                      <a:r>
                        <a:rPr lang="en-US" sz="1200" dirty="0" smtClean="0"/>
                        <a:t> Regional Workshop</a:t>
                      </a:r>
                      <a:r>
                        <a:rPr lang="en-US" sz="1200" baseline="0" dirty="0" smtClean="0"/>
                        <a:t> Training</a:t>
                      </a:r>
                      <a:endParaRPr lang="en-US" sz="1200" dirty="0"/>
                    </a:p>
                  </a:txBody>
                  <a:tcPr/>
                </a:tc>
                <a:tc>
                  <a:txBody>
                    <a:bodyPr/>
                    <a:lstStyle/>
                    <a:p>
                      <a:r>
                        <a:rPr lang="en-US" sz="1200" dirty="0" smtClean="0"/>
                        <a:t>2</a:t>
                      </a:r>
                      <a:endParaRPr lang="en-US" sz="1200" dirty="0"/>
                    </a:p>
                  </a:txBody>
                  <a:tcPr/>
                </a:tc>
                <a:tc>
                  <a:txBody>
                    <a:bodyPr/>
                    <a:lstStyle/>
                    <a:p>
                      <a:r>
                        <a:rPr lang="en-US" sz="1200" dirty="0" smtClean="0"/>
                        <a:t>2</a:t>
                      </a:r>
                      <a:endParaRPr lang="en-US" sz="1200" dirty="0"/>
                    </a:p>
                  </a:txBody>
                  <a:tcPr/>
                </a:tc>
                <a:tc>
                  <a:txBody>
                    <a:bodyPr/>
                    <a:lstStyle/>
                    <a:p>
                      <a:r>
                        <a:rPr lang="en-US" sz="1200" dirty="0" smtClean="0"/>
                        <a:t>0</a:t>
                      </a:r>
                      <a:endParaRPr lang="en-US" sz="1200" dirty="0"/>
                    </a:p>
                  </a:txBody>
                  <a:tcPr/>
                </a:tc>
                <a:tc>
                  <a:txBody>
                    <a:bodyPr/>
                    <a:lstStyle/>
                    <a:p>
                      <a:r>
                        <a:rPr lang="en-US" sz="1200" dirty="0" smtClean="0"/>
                        <a:t>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Workshop completed</a:t>
                      </a:r>
                    </a:p>
                  </a:txBody>
                  <a:tcPr/>
                </a:tc>
              </a:tr>
              <a:tr h="1188719">
                <a:tc>
                  <a:txBody>
                    <a:bodyPr/>
                    <a:lstStyle/>
                    <a:p>
                      <a:r>
                        <a:rPr lang="en-ZA" sz="1200" dirty="0" smtClean="0"/>
                        <a:t>Nuclear</a:t>
                      </a:r>
                    </a:p>
                    <a:p>
                      <a:r>
                        <a:rPr lang="en-ZA" sz="1200" dirty="0" smtClean="0"/>
                        <a:t>Human Capital Development Exchange Programme</a:t>
                      </a:r>
                      <a:endParaRPr lang="en-US" sz="1200" dirty="0"/>
                    </a:p>
                  </a:txBody>
                  <a:tcPr/>
                </a:tc>
                <a:tc>
                  <a:txBody>
                    <a:bodyPr/>
                    <a:lstStyle/>
                    <a:p>
                      <a:pPr marL="0" algn="l" defTabSz="914400" rtl="0" eaLnBrk="1" latinLnBrk="0" hangingPunct="1"/>
                      <a:r>
                        <a:rPr lang="en-ZA" sz="1200" kern="1200" dirty="0" smtClean="0">
                          <a:solidFill>
                            <a:schemeClr val="dk1"/>
                          </a:solidFill>
                          <a:latin typeface="+mn-lt"/>
                          <a:ea typeface="+mn-ea"/>
                          <a:cs typeface="+mn-cs"/>
                        </a:rPr>
                        <a:t>2</a:t>
                      </a:r>
                      <a:endParaRPr lang="en-ZA" sz="1200" kern="1200" dirty="0">
                        <a:solidFill>
                          <a:schemeClr val="dk1"/>
                        </a:solidFill>
                        <a:latin typeface="+mn-lt"/>
                        <a:ea typeface="+mn-ea"/>
                        <a:cs typeface="+mn-cs"/>
                      </a:endParaRPr>
                    </a:p>
                  </a:txBody>
                  <a:tcPr/>
                </a:tc>
                <a:tc>
                  <a:txBody>
                    <a:bodyPr/>
                    <a:lstStyle/>
                    <a:p>
                      <a:pPr marL="0" algn="l" defTabSz="914400" rtl="0" eaLnBrk="1" latinLnBrk="0" hangingPunct="1"/>
                      <a:r>
                        <a:rPr lang="en-ZA" sz="1200" kern="1200" dirty="0" smtClean="0">
                          <a:solidFill>
                            <a:schemeClr val="dk1"/>
                          </a:solidFill>
                          <a:latin typeface="+mn-lt"/>
                          <a:ea typeface="+mn-ea"/>
                          <a:cs typeface="+mn-cs"/>
                        </a:rPr>
                        <a:t>2</a:t>
                      </a:r>
                      <a:endParaRPr lang="en-ZA" sz="1200" kern="1200" dirty="0">
                        <a:solidFill>
                          <a:schemeClr val="dk1"/>
                        </a:solidFill>
                        <a:latin typeface="+mn-lt"/>
                        <a:ea typeface="+mn-ea"/>
                        <a:cs typeface="+mn-cs"/>
                      </a:endParaRPr>
                    </a:p>
                  </a:txBody>
                  <a:tcPr/>
                </a:tc>
                <a:tc>
                  <a:txBody>
                    <a:bodyPr/>
                    <a:lstStyle/>
                    <a:p>
                      <a:pPr marL="0" algn="l" defTabSz="914400" rtl="0" eaLnBrk="1" latinLnBrk="0" hangingPunct="1"/>
                      <a:r>
                        <a:rPr lang="en-ZA" sz="1200" kern="1200" dirty="0" smtClean="0">
                          <a:solidFill>
                            <a:schemeClr val="dk1"/>
                          </a:solidFill>
                          <a:latin typeface="+mn-lt"/>
                          <a:ea typeface="+mn-ea"/>
                          <a:cs typeface="+mn-cs"/>
                        </a:rPr>
                        <a:t>1</a:t>
                      </a:r>
                      <a:endParaRPr lang="en-ZA" sz="1200" kern="1200" dirty="0">
                        <a:solidFill>
                          <a:schemeClr val="dk1"/>
                        </a:solidFill>
                        <a:latin typeface="+mn-lt"/>
                        <a:ea typeface="+mn-ea"/>
                        <a:cs typeface="+mn-cs"/>
                      </a:endParaRPr>
                    </a:p>
                  </a:txBody>
                  <a:tcPr/>
                </a:tc>
                <a:tc>
                  <a:txBody>
                    <a:bodyPr/>
                    <a:lstStyle/>
                    <a:p>
                      <a:pPr marL="0" algn="l" defTabSz="914400" rtl="0" eaLnBrk="1" latinLnBrk="0" hangingPunct="1"/>
                      <a:r>
                        <a:rPr lang="en-ZA" sz="1200" kern="1200" dirty="0" smtClean="0">
                          <a:solidFill>
                            <a:schemeClr val="dk1"/>
                          </a:solidFill>
                          <a:latin typeface="+mn-lt"/>
                          <a:ea typeface="+mn-ea"/>
                          <a:cs typeface="+mn-cs"/>
                        </a:rPr>
                        <a:t>1</a:t>
                      </a:r>
                      <a:endParaRPr lang="en-ZA" sz="1200" kern="1200" dirty="0">
                        <a:solidFill>
                          <a:schemeClr val="dk1"/>
                        </a:solidFill>
                        <a:latin typeface="+mn-lt"/>
                        <a:ea typeface="+mn-ea"/>
                        <a:cs typeface="+mn-cs"/>
                      </a:endParaRPr>
                    </a:p>
                  </a:txBody>
                  <a:tcPr/>
                </a:tc>
                <a:tc>
                  <a:txBody>
                    <a:bodyPr/>
                    <a:lstStyle/>
                    <a:p>
                      <a:pPr marL="0" algn="l" defTabSz="914400" rtl="0" eaLnBrk="1" latinLnBrk="0" hangingPunct="1"/>
                      <a:r>
                        <a:rPr lang="en-ZA" sz="1200" kern="1200" dirty="0" smtClean="0">
                          <a:solidFill>
                            <a:schemeClr val="dk1"/>
                          </a:solidFill>
                          <a:latin typeface="+mn-lt"/>
                          <a:ea typeface="+mn-ea"/>
                          <a:cs typeface="+mn-cs"/>
                        </a:rPr>
                        <a:t>Two South</a:t>
                      </a:r>
                      <a:r>
                        <a:rPr lang="en-ZA" sz="1200" kern="1200" baseline="0" dirty="0" smtClean="0">
                          <a:solidFill>
                            <a:schemeClr val="dk1"/>
                          </a:solidFill>
                          <a:latin typeface="+mn-lt"/>
                          <a:ea typeface="+mn-ea"/>
                          <a:cs typeface="+mn-cs"/>
                        </a:rPr>
                        <a:t> African Students were awarded the </a:t>
                      </a:r>
                      <a:r>
                        <a:rPr lang="en-ZA" sz="1200" kern="1200" dirty="0" smtClean="0">
                          <a:solidFill>
                            <a:schemeClr val="dk1"/>
                          </a:solidFill>
                          <a:latin typeface="+mn-lt"/>
                          <a:ea typeface="+mn-ea"/>
                          <a:cs typeface="+mn-cs"/>
                        </a:rPr>
                        <a:t>two-year Masters Degree in Nuclear Engineering.</a:t>
                      </a:r>
                    </a:p>
                    <a:p>
                      <a:pPr marL="0" algn="l" defTabSz="914400" rtl="0" eaLnBrk="1" latinLnBrk="0" hangingPunct="1"/>
                      <a:r>
                        <a:rPr lang="en-ZA" sz="1200" kern="1200" dirty="0" smtClean="0">
                          <a:solidFill>
                            <a:schemeClr val="dk1"/>
                          </a:solidFill>
                          <a:latin typeface="+mn-lt"/>
                          <a:ea typeface="+mn-ea"/>
                          <a:cs typeface="+mn-cs"/>
                        </a:rPr>
                        <a:t>(The South Africa- South Korea student exchange programme)</a:t>
                      </a:r>
                      <a:endParaRPr lang="en-ZA" sz="1200" kern="1200" dirty="0">
                        <a:solidFill>
                          <a:schemeClr val="dk1"/>
                        </a:solidFill>
                        <a:latin typeface="+mn-lt"/>
                        <a:ea typeface="+mn-ea"/>
                        <a:cs typeface="+mn-cs"/>
                      </a:endParaRPr>
                    </a:p>
                  </a:txBody>
                  <a:tcPr/>
                </a:tc>
              </a:tr>
              <a:tr h="457200">
                <a:tc>
                  <a:txBody>
                    <a:bodyPr/>
                    <a:lstStyle/>
                    <a:p>
                      <a:r>
                        <a:rPr lang="en-US" sz="1200" dirty="0" smtClean="0">
                          <a:solidFill>
                            <a:schemeClr val="tx1"/>
                          </a:solidFill>
                        </a:rPr>
                        <a:t>IEA Energy</a:t>
                      </a:r>
                      <a:r>
                        <a:rPr lang="en-US" sz="1200" baseline="0" dirty="0" smtClean="0">
                          <a:solidFill>
                            <a:schemeClr val="tx1"/>
                          </a:solidFill>
                        </a:rPr>
                        <a:t> Statistics Training</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r>
                        <a:rPr lang="en-US" sz="1200" b="0" dirty="0" smtClean="0">
                          <a:solidFill>
                            <a:schemeClr val="tx1"/>
                          </a:solidFill>
                        </a:rPr>
                        <a:t>Still </a:t>
                      </a:r>
                      <a:r>
                        <a:rPr lang="en-US" sz="1200" b="0" baseline="0" dirty="0" smtClean="0">
                          <a:solidFill>
                            <a:schemeClr val="tx1"/>
                          </a:solidFill>
                        </a:rPr>
                        <a:t> in </a:t>
                      </a:r>
                      <a:r>
                        <a:rPr lang="en-US" sz="1200" b="0" dirty="0" smtClean="0">
                          <a:solidFill>
                            <a:schemeClr val="tx1"/>
                          </a:solidFill>
                        </a:rPr>
                        <a:t> progress</a:t>
                      </a:r>
                      <a:endParaRPr lang="en-US" sz="1200" b="0" dirty="0">
                        <a:solidFill>
                          <a:schemeClr val="tx1"/>
                        </a:solidFill>
                      </a:endParaRPr>
                    </a:p>
                  </a:txBody>
                  <a:tcPr/>
                </a:tc>
              </a:tr>
              <a:tr h="457200">
                <a:tc>
                  <a:txBody>
                    <a:bodyPr/>
                    <a:lstStyle/>
                    <a:p>
                      <a:r>
                        <a:rPr lang="en-US" sz="1200" dirty="0" smtClean="0">
                          <a:solidFill>
                            <a:schemeClr val="tx1"/>
                          </a:solidFill>
                        </a:rPr>
                        <a:t>Civil  Nuclear</a:t>
                      </a:r>
                      <a:r>
                        <a:rPr lang="en-US" sz="1200" baseline="0" dirty="0" smtClean="0">
                          <a:solidFill>
                            <a:schemeClr val="tx1"/>
                          </a:solidFill>
                        </a:rPr>
                        <a:t> Energy </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Still </a:t>
                      </a:r>
                      <a:r>
                        <a:rPr lang="en-US" sz="1200" b="0" baseline="0" dirty="0" smtClean="0">
                          <a:solidFill>
                            <a:schemeClr val="tx1"/>
                          </a:solidFill>
                        </a:rPr>
                        <a:t> in </a:t>
                      </a:r>
                      <a:r>
                        <a:rPr lang="en-US" sz="1200" b="0" dirty="0" smtClean="0">
                          <a:solidFill>
                            <a:schemeClr val="tx1"/>
                          </a:solidFill>
                        </a:rPr>
                        <a:t> progress</a:t>
                      </a:r>
                    </a:p>
                    <a:p>
                      <a:endParaRPr lang="en-US" sz="1200" b="0" dirty="0">
                        <a:solidFill>
                          <a:schemeClr val="tx1"/>
                        </a:solidFill>
                      </a:endParaRPr>
                    </a:p>
                  </a:txBody>
                  <a:tcPr/>
                </a:tc>
              </a:tr>
              <a:tr h="304800">
                <a:tc>
                  <a:txBody>
                    <a:bodyPr/>
                    <a:lstStyle/>
                    <a:p>
                      <a:r>
                        <a:rPr lang="en-US" sz="1200" b="1" dirty="0" smtClean="0">
                          <a:solidFill>
                            <a:schemeClr val="tx1"/>
                          </a:solidFill>
                        </a:rPr>
                        <a:t>Total:</a:t>
                      </a:r>
                      <a:endParaRPr lang="en-US" sz="1200" b="1" dirty="0">
                        <a:solidFill>
                          <a:schemeClr val="tx1"/>
                        </a:solidFill>
                      </a:endParaRPr>
                    </a:p>
                  </a:txBody>
                  <a:tcPr/>
                </a:tc>
                <a:tc>
                  <a:txBody>
                    <a:bodyPr/>
                    <a:lstStyle/>
                    <a:p>
                      <a:r>
                        <a:rPr lang="en-US" sz="1200" b="1" dirty="0" smtClean="0">
                          <a:solidFill>
                            <a:schemeClr val="tx1"/>
                          </a:solidFill>
                        </a:rPr>
                        <a:t>19</a:t>
                      </a:r>
                      <a:endParaRPr lang="en-US" sz="1200" b="1" dirty="0">
                        <a:solidFill>
                          <a:schemeClr val="tx1"/>
                        </a:solidFill>
                      </a:endParaRPr>
                    </a:p>
                  </a:txBody>
                  <a:tcPr/>
                </a:tc>
                <a:tc>
                  <a:txBody>
                    <a:bodyPr/>
                    <a:lstStyle/>
                    <a:p>
                      <a:endParaRPr lang="en-US" sz="1200" b="1"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b="0" dirty="0">
                        <a:solidFill>
                          <a:schemeClr val="tx1"/>
                        </a:solidFill>
                      </a:endParaRPr>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17</a:t>
            </a:fld>
            <a:endParaRPr lang="en-US" dirty="0"/>
          </a:p>
        </p:txBody>
      </p:sp>
    </p:spTree>
    <p:extLst>
      <p:ext uri="{BB962C8B-B14F-4D97-AF65-F5344CB8AC3E}">
        <p14:creationId xmlns:p14="http://schemas.microsoft.com/office/powerpoint/2010/main" val="35004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9" name="Title 2"/>
          <p:cNvSpPr>
            <a:spLocks noGrp="1"/>
          </p:cNvSpPr>
          <p:nvPr>
            <p:ph type="ctrTitle"/>
          </p:nvPr>
        </p:nvSpPr>
        <p:spPr>
          <a:xfrm>
            <a:off x="990600" y="0"/>
            <a:ext cx="8153400" cy="1219201"/>
          </a:xfrm>
        </p:spPr>
        <p:txBody>
          <a:bodyPr>
            <a:normAutofit/>
          </a:bodyPr>
          <a:lstStyle/>
          <a:p>
            <a:pPr marL="285750" indent="-285750" defTabSz="762000" eaLnBrk="0" hangingPunct="0">
              <a:lnSpc>
                <a:spcPct val="90000"/>
              </a:lnSpc>
              <a:spcBef>
                <a:spcPct val="20000"/>
              </a:spcBef>
              <a:defRPr/>
            </a:pPr>
            <a:r>
              <a:rPr lang="en-GB" sz="3000" b="1" kern="0" dirty="0" smtClean="0">
                <a:solidFill>
                  <a:srgbClr val="00B050"/>
                </a:solidFill>
                <a:effectLst>
                  <a:outerShdw blurRad="38100" dist="38100" dir="2700000" algn="tl">
                    <a:srgbClr val="000000">
                      <a:alpha val="43137"/>
                    </a:srgbClr>
                  </a:outerShdw>
                </a:effectLst>
              </a:rPr>
              <a:t>FINANCIAL IMPLICATIONS </a:t>
            </a:r>
            <a:endParaRPr lang="en-GB" sz="3000" b="1" kern="0" dirty="0">
              <a:solidFill>
                <a:srgbClr val="00B050"/>
              </a:solidFill>
              <a:effectLst>
                <a:outerShdw blurRad="38100" dist="38100" dir="2700000" algn="tl">
                  <a:srgbClr val="000000">
                    <a:alpha val="43137"/>
                  </a:srgbClr>
                </a:outerShdw>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3147063518"/>
              </p:ext>
            </p:extLst>
          </p:nvPr>
        </p:nvGraphicFramePr>
        <p:xfrm>
          <a:off x="990600" y="762000"/>
          <a:ext cx="7772400" cy="4876800"/>
        </p:xfrm>
        <a:graphic>
          <a:graphicData uri="http://schemas.openxmlformats.org/drawingml/2006/table">
            <a:tbl>
              <a:tblPr firstRow="1" bandRow="1">
                <a:tableStyleId>{5C22544A-7EE6-4342-B048-85BDC9FD1C3A}</a:tableStyleId>
              </a:tblPr>
              <a:tblGrid>
                <a:gridCol w="7772400"/>
              </a:tblGrid>
              <a:tr h="798526">
                <a:tc>
                  <a:txBody>
                    <a:bodyPr/>
                    <a:lstStyle/>
                    <a:p>
                      <a:pPr algn="ctr"/>
                      <a:r>
                        <a:rPr lang="en-US" sz="1600" dirty="0" smtClean="0"/>
                        <a:t>TRAINING</a:t>
                      </a:r>
                      <a:r>
                        <a:rPr lang="en-US" sz="1600" baseline="0" dirty="0" smtClean="0"/>
                        <a:t> EXPENDITURE FOR 2014/2015</a:t>
                      </a:r>
                      <a:endParaRPr lang="en-US" sz="1600" dirty="0"/>
                    </a:p>
                  </a:txBody>
                  <a:tcPr/>
                </a:tc>
              </a:tr>
              <a:tr h="4078274">
                <a:tc>
                  <a:txBody>
                    <a:bodyPr/>
                    <a:lstStyle/>
                    <a:p>
                      <a:r>
                        <a:rPr lang="en-US" sz="1400" b="0" dirty="0" smtClean="0">
                          <a:solidFill>
                            <a:schemeClr val="tx1"/>
                          </a:solidFill>
                        </a:rPr>
                        <a:t>Training</a:t>
                      </a:r>
                      <a:r>
                        <a:rPr lang="en-US" sz="1400" b="0" baseline="0" dirty="0" smtClean="0">
                          <a:solidFill>
                            <a:schemeClr val="tx1"/>
                          </a:solidFill>
                        </a:rPr>
                        <a:t> Budget for 2014/2015 Financial Year:                               R5, 615, 000.00</a:t>
                      </a:r>
                    </a:p>
                    <a:p>
                      <a:endParaRPr lang="en-US" sz="1400" b="0" baseline="0" dirty="0" smtClean="0">
                        <a:solidFill>
                          <a:schemeClr val="tx1"/>
                        </a:solidFill>
                      </a:endParaRPr>
                    </a:p>
                    <a:p>
                      <a:endParaRPr lang="en-US" sz="1400" b="0" baseline="0" dirty="0" smtClean="0">
                        <a:solidFill>
                          <a:schemeClr val="tx1"/>
                        </a:solidFill>
                      </a:endParaRPr>
                    </a:p>
                    <a:p>
                      <a:r>
                        <a:rPr lang="en-US" sz="1400" b="0" baseline="0" dirty="0" smtClean="0">
                          <a:solidFill>
                            <a:schemeClr val="tx1"/>
                          </a:solidFill>
                        </a:rPr>
                        <a:t>Training expenditure to date:                                                             R3, 061, 556.99</a:t>
                      </a:r>
                    </a:p>
                    <a:p>
                      <a:endParaRPr lang="en-US" sz="1400" b="0" baseline="0" dirty="0" smtClean="0">
                        <a:solidFill>
                          <a:schemeClr val="tx1"/>
                        </a:solidFill>
                      </a:endParaRPr>
                    </a:p>
                    <a:p>
                      <a:r>
                        <a:rPr lang="en-US" sz="1400" b="0" baseline="0" dirty="0" smtClean="0">
                          <a:solidFill>
                            <a:schemeClr val="tx1"/>
                          </a:solidFill>
                        </a:rPr>
                        <a:t>Bursaries expenditure to date (Permanent employees):              R559, 305.60</a:t>
                      </a:r>
                    </a:p>
                    <a:p>
                      <a:endParaRPr lang="en-US" sz="1400" b="0" baseline="0" dirty="0" smtClean="0">
                        <a:solidFill>
                          <a:schemeClr val="tx1"/>
                        </a:solidFill>
                      </a:endParaRPr>
                    </a:p>
                    <a:p>
                      <a:r>
                        <a:rPr lang="en-US" sz="1400" b="0" baseline="0" dirty="0" smtClean="0">
                          <a:solidFill>
                            <a:schemeClr val="tx1"/>
                          </a:solidFill>
                        </a:rPr>
                        <a:t>Levy payment to SETA’s:   </a:t>
                      </a:r>
                    </a:p>
                    <a:p>
                      <a:pPr marL="285750" indent="-285750">
                        <a:buFont typeface="Wingdings" panose="05000000000000000000" pitchFamily="2" charset="2"/>
                        <a:buChar char="Ø"/>
                      </a:pPr>
                      <a:r>
                        <a:rPr lang="en-US" sz="1400" b="0" baseline="0" dirty="0" smtClean="0">
                          <a:solidFill>
                            <a:schemeClr val="tx1"/>
                          </a:solidFill>
                        </a:rPr>
                        <a:t>CHIETA                                                                                              R372 000.00</a:t>
                      </a:r>
                    </a:p>
                    <a:p>
                      <a:pPr marL="285750" indent="-285750">
                        <a:buFont typeface="Wingdings" panose="05000000000000000000" pitchFamily="2" charset="2"/>
                        <a:buChar char="Ø"/>
                      </a:pPr>
                      <a:r>
                        <a:rPr lang="en-US" sz="1400" b="0" baseline="0" dirty="0" smtClean="0">
                          <a:solidFill>
                            <a:schemeClr val="tx1"/>
                          </a:solidFill>
                        </a:rPr>
                        <a:t>EWSETA                                                                                            R372 000.00</a:t>
                      </a:r>
                    </a:p>
                    <a:p>
                      <a:pPr marL="285750" indent="-285750">
                        <a:buFont typeface="Wingdings" panose="05000000000000000000" pitchFamily="2" charset="2"/>
                        <a:buChar char="Ø"/>
                      </a:pPr>
                      <a:r>
                        <a:rPr lang="en-US" sz="1400" b="0" baseline="0" dirty="0" smtClean="0">
                          <a:solidFill>
                            <a:schemeClr val="tx1"/>
                          </a:solidFill>
                        </a:rPr>
                        <a:t>PSETA                                                                                                R 68  242.15</a:t>
                      </a:r>
                    </a:p>
                    <a:p>
                      <a:endParaRPr lang="en-US" sz="1400" b="0" baseline="0" dirty="0" smtClean="0">
                        <a:solidFill>
                          <a:schemeClr val="tx1"/>
                        </a:solidFill>
                      </a:endParaRPr>
                    </a:p>
                    <a:p>
                      <a:endParaRPr lang="en-US" sz="1400" b="0" baseline="0" dirty="0" smtClean="0">
                        <a:solidFill>
                          <a:schemeClr val="tx1"/>
                        </a:solidFill>
                      </a:endParaRPr>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DoE INTERNAL BURSARY PROGRAMME</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958334"/>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val="3378364646"/>
              </p:ext>
            </p:extLst>
          </p:nvPr>
        </p:nvGraphicFramePr>
        <p:xfrm>
          <a:off x="422074" y="769873"/>
          <a:ext cx="7962900" cy="5247132"/>
        </p:xfrm>
        <a:graphic>
          <a:graphicData uri="http://schemas.openxmlformats.org/drawingml/2006/table">
            <a:tbl>
              <a:tblPr firstRow="1" bandRow="1">
                <a:tableStyleId>{5C22544A-7EE6-4342-B048-85BDC9FD1C3A}</a:tableStyleId>
              </a:tblPr>
              <a:tblGrid>
                <a:gridCol w="4915370"/>
                <a:gridCol w="3047530"/>
              </a:tblGrid>
              <a:tr h="448734">
                <a:tc>
                  <a:txBody>
                    <a:bodyPr/>
                    <a:lstStyle/>
                    <a:p>
                      <a:r>
                        <a:rPr lang="en-US" sz="1200" dirty="0" smtClean="0"/>
                        <a:t>THE DoE Has 76 BURSARY HOLDERS PURSUING THE  FOLLOWING QUALIFICATIONS:</a:t>
                      </a:r>
                      <a:endParaRPr lang="en-US" sz="1200" dirty="0"/>
                    </a:p>
                  </a:txBody>
                  <a:tcPr/>
                </a:tc>
                <a:tc>
                  <a:txBody>
                    <a:bodyPr/>
                    <a:lstStyle/>
                    <a:p>
                      <a:endParaRPr lang="en-US" sz="1200" dirty="0"/>
                    </a:p>
                  </a:txBody>
                  <a:tcPr/>
                </a:tc>
              </a:tr>
              <a:tr h="358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Study Fields</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NUMBER</a:t>
                      </a:r>
                    </a:p>
                    <a:p>
                      <a:endParaRPr lang="en-US" dirty="0"/>
                    </a:p>
                  </a:txBody>
                  <a:tcPr/>
                </a:tc>
              </a:tr>
              <a:tr h="314114">
                <a:tc>
                  <a:txBody>
                    <a:bodyPr/>
                    <a:lstStyle/>
                    <a:p>
                      <a:r>
                        <a:rPr lang="en-US" sz="1200" dirty="0" smtClean="0">
                          <a:solidFill>
                            <a:schemeClr val="tx1"/>
                          </a:solidFill>
                        </a:rPr>
                        <a:t>Human Resource</a:t>
                      </a:r>
                      <a:r>
                        <a:rPr lang="en-US" sz="1200" baseline="0" dirty="0" smtClean="0">
                          <a:solidFill>
                            <a:schemeClr val="tx1"/>
                          </a:solidFill>
                        </a:rPr>
                        <a:t> &amp; Social Science</a:t>
                      </a:r>
                      <a:endParaRPr lang="en-US" sz="12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8</a:t>
                      </a:r>
                      <a:endParaRPr lang="en-US" sz="1200" dirty="0">
                        <a:solidFill>
                          <a:schemeClr val="tx1"/>
                        </a:solidFill>
                      </a:endParaRPr>
                    </a:p>
                  </a:txBody>
                  <a:tcPr>
                    <a:lnB w="12700" cap="flat" cmpd="sng" algn="ctr">
                      <a:solidFill>
                        <a:schemeClr val="tx1"/>
                      </a:solidFill>
                      <a:prstDash val="solid"/>
                      <a:round/>
                      <a:headEnd type="none" w="med" len="med"/>
                      <a:tailEnd type="none" w="med" len="med"/>
                    </a:lnB>
                  </a:tcPr>
                </a:tc>
              </a:tr>
              <a:tr h="314114">
                <a:tc>
                  <a:txBody>
                    <a:bodyPr/>
                    <a:lstStyle/>
                    <a:p>
                      <a:r>
                        <a:rPr lang="en-US" sz="1200" dirty="0" smtClean="0">
                          <a:solidFill>
                            <a:schemeClr val="tx1"/>
                          </a:solidFill>
                        </a:rPr>
                        <a:t>Security Management</a:t>
                      </a:r>
                      <a:endParaRPr lang="en-US" sz="12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sz="1200" dirty="0" smtClean="0">
                          <a:solidFill>
                            <a:schemeClr val="tx1"/>
                          </a:solidFill>
                        </a:rPr>
                        <a:t>3</a:t>
                      </a:r>
                      <a:endParaRPr lang="en-US" sz="1200" dirty="0">
                        <a:solidFill>
                          <a:schemeClr val="tx1"/>
                        </a:solidFill>
                      </a:endParaRPr>
                    </a:p>
                  </a:txBody>
                  <a:tcPr>
                    <a:lnT w="12700" cap="flat" cmpd="sng" algn="ctr">
                      <a:solidFill>
                        <a:schemeClr val="tx1"/>
                      </a:solidFill>
                      <a:prstDash val="solid"/>
                      <a:round/>
                      <a:headEnd type="none" w="med" len="med"/>
                      <a:tailEnd type="none" w="med" len="med"/>
                    </a:lnT>
                  </a:tcPr>
                </a:tc>
              </a:tr>
              <a:tr h="470139">
                <a:tc>
                  <a:txBody>
                    <a:bodyPr/>
                    <a:lstStyle/>
                    <a:p>
                      <a:r>
                        <a:rPr lang="en-US" sz="1200" dirty="0" smtClean="0">
                          <a:solidFill>
                            <a:schemeClr val="tx1"/>
                          </a:solidFill>
                        </a:rPr>
                        <a:t>Public Management</a:t>
                      </a:r>
                      <a:r>
                        <a:rPr lang="en-US" sz="1200" baseline="0" dirty="0" smtClean="0">
                          <a:solidFill>
                            <a:schemeClr val="tx1"/>
                          </a:solidFill>
                        </a:rPr>
                        <a:t> &amp; Administration</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17</a:t>
                      </a:r>
                    </a:p>
                  </a:txBody>
                  <a:tcPr/>
                </a:tc>
              </a:tr>
              <a:tr h="485996">
                <a:tc>
                  <a:txBody>
                    <a:bodyPr/>
                    <a:lstStyle/>
                    <a:p>
                      <a:r>
                        <a:rPr lang="en-US" sz="1200" dirty="0" smtClean="0">
                          <a:solidFill>
                            <a:schemeClr val="tx1"/>
                          </a:solidFill>
                        </a:rPr>
                        <a:t>Energy Studies</a:t>
                      </a:r>
                      <a:endParaRPr lang="en-US" sz="1200" dirty="0">
                        <a:solidFill>
                          <a:schemeClr val="tx1"/>
                        </a:solidFill>
                      </a:endParaRPr>
                    </a:p>
                  </a:txBody>
                  <a:tcPr/>
                </a:tc>
                <a:tc>
                  <a:txBody>
                    <a:bodyPr/>
                    <a:lstStyle/>
                    <a:p>
                      <a:r>
                        <a:rPr lang="en-US" sz="1200" dirty="0" smtClean="0">
                          <a:solidFill>
                            <a:schemeClr val="tx1"/>
                          </a:solidFill>
                        </a:rPr>
                        <a:t>7</a:t>
                      </a:r>
                      <a:endParaRPr lang="en-US" sz="1200" dirty="0">
                        <a:solidFill>
                          <a:schemeClr val="tx1"/>
                        </a:solidFill>
                      </a:endParaRPr>
                    </a:p>
                  </a:txBody>
                  <a:tcPr/>
                </a:tc>
              </a:tr>
              <a:tr h="448734">
                <a:tc>
                  <a:txBody>
                    <a:bodyPr/>
                    <a:lstStyle/>
                    <a:p>
                      <a:r>
                        <a:rPr lang="en-US" sz="1200" dirty="0" smtClean="0">
                          <a:solidFill>
                            <a:schemeClr val="tx1"/>
                          </a:solidFill>
                        </a:rPr>
                        <a:t>Economic,</a:t>
                      </a:r>
                      <a:r>
                        <a:rPr lang="en-US" sz="1200" baseline="0" dirty="0" smtClean="0">
                          <a:solidFill>
                            <a:schemeClr val="tx1"/>
                          </a:solidFill>
                        </a:rPr>
                        <a:t> Accounting &amp; Auditing</a:t>
                      </a:r>
                      <a:endParaRPr lang="en-US" sz="1200" dirty="0">
                        <a:solidFill>
                          <a:schemeClr val="tx1"/>
                        </a:solidFill>
                      </a:endParaRPr>
                    </a:p>
                  </a:txBody>
                  <a:tcPr/>
                </a:tc>
                <a:tc>
                  <a:txBody>
                    <a:bodyPr/>
                    <a:lstStyle/>
                    <a:p>
                      <a:r>
                        <a:rPr lang="en-US" sz="1200" dirty="0" smtClean="0">
                          <a:solidFill>
                            <a:schemeClr val="tx1"/>
                          </a:solidFill>
                        </a:rPr>
                        <a:t>15</a:t>
                      </a:r>
                      <a:endParaRPr lang="en-US" sz="1200" dirty="0">
                        <a:solidFill>
                          <a:schemeClr val="tx1"/>
                        </a:solidFill>
                      </a:endParaRPr>
                    </a:p>
                  </a:txBody>
                  <a:tcPr/>
                </a:tc>
              </a:tr>
              <a:tr h="248668">
                <a:tc>
                  <a:txBody>
                    <a:bodyPr/>
                    <a:lstStyle/>
                    <a:p>
                      <a:r>
                        <a:rPr lang="en-US" sz="1200" dirty="0" smtClean="0">
                          <a:solidFill>
                            <a:schemeClr val="tx1"/>
                          </a:solidFill>
                        </a:rPr>
                        <a:t>Law</a:t>
                      </a:r>
                      <a:endParaRPr lang="en-US" sz="12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9</a:t>
                      </a:r>
                      <a:endParaRPr lang="en-US" sz="1200" dirty="0">
                        <a:solidFill>
                          <a:schemeClr val="tx1"/>
                        </a:solidFill>
                      </a:endParaRPr>
                    </a:p>
                  </a:txBody>
                  <a:tcPr>
                    <a:lnB w="12700" cap="flat" cmpd="sng" algn="ctr">
                      <a:solidFill>
                        <a:schemeClr val="tx1"/>
                      </a:solidFill>
                      <a:prstDash val="solid"/>
                      <a:round/>
                      <a:headEnd type="none" w="med" len="med"/>
                      <a:tailEnd type="none" w="med" len="med"/>
                    </a:lnB>
                  </a:tcPr>
                </a:tc>
              </a:tr>
              <a:tr h="248668">
                <a:tc>
                  <a:txBody>
                    <a:bodyPr/>
                    <a:lstStyle/>
                    <a:p>
                      <a:r>
                        <a:rPr lang="en-US" sz="1200" dirty="0" smtClean="0">
                          <a:solidFill>
                            <a:schemeClr val="tx1"/>
                          </a:solidFill>
                        </a:rPr>
                        <a:t>Transport And Fleet Management</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4</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524">
                <a:tc>
                  <a:txBody>
                    <a:bodyPr/>
                    <a:lstStyle/>
                    <a:p>
                      <a:r>
                        <a:rPr lang="en-US" sz="1200" dirty="0" smtClean="0">
                          <a:solidFill>
                            <a:schemeClr val="tx1"/>
                          </a:solidFill>
                        </a:rPr>
                        <a:t>Supply Chain Management</a:t>
                      </a:r>
                      <a:endParaRPr lang="en-US" sz="12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sz="1200" dirty="0" smtClean="0">
                          <a:solidFill>
                            <a:schemeClr val="tx1"/>
                          </a:solidFill>
                        </a:rPr>
                        <a:t>1</a:t>
                      </a:r>
                      <a:endParaRPr lang="en-US" sz="1200" dirty="0">
                        <a:solidFill>
                          <a:schemeClr val="tx1"/>
                        </a:solidFill>
                      </a:endParaRPr>
                    </a:p>
                  </a:txBody>
                  <a:tcPr>
                    <a:lnT w="12700" cap="flat" cmpd="sng" algn="ctr">
                      <a:solidFill>
                        <a:schemeClr val="tx1"/>
                      </a:solidFill>
                      <a:prstDash val="solid"/>
                      <a:round/>
                      <a:headEnd type="none" w="med" len="med"/>
                      <a:tailEnd type="none" w="med" len="med"/>
                    </a:lnT>
                  </a:tcPr>
                </a:tc>
              </a:tr>
              <a:tr h="437813">
                <a:tc>
                  <a:txBody>
                    <a:bodyPr/>
                    <a:lstStyle/>
                    <a:p>
                      <a:r>
                        <a:rPr lang="en-US" sz="1200" dirty="0" smtClean="0">
                          <a:solidFill>
                            <a:schemeClr val="tx1"/>
                          </a:solidFill>
                        </a:rPr>
                        <a:t>MBA</a:t>
                      </a:r>
                      <a:endParaRPr lang="en-US" sz="12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5</a:t>
                      </a:r>
                      <a:endParaRPr lang="en-US" sz="1200" dirty="0">
                        <a:solidFill>
                          <a:schemeClr val="tx1"/>
                        </a:solidFill>
                      </a:endParaRPr>
                    </a:p>
                  </a:txBody>
                  <a:tcPr>
                    <a:lnB w="12700" cap="flat" cmpd="sng" algn="ctr">
                      <a:solidFill>
                        <a:schemeClr val="tx1"/>
                      </a:solidFill>
                      <a:prstDash val="solid"/>
                      <a:round/>
                      <a:headEnd type="none" w="med" len="med"/>
                      <a:tailEnd type="none" w="med" len="med"/>
                    </a:lnB>
                  </a:tcPr>
                </a:tc>
              </a:tr>
              <a:tr h="235288">
                <a:tc>
                  <a:txBody>
                    <a:bodyPr/>
                    <a:lstStyle/>
                    <a:p>
                      <a:r>
                        <a:rPr lang="en-US" sz="1200" dirty="0" smtClean="0">
                          <a:solidFill>
                            <a:schemeClr val="tx1"/>
                          </a:solidFill>
                        </a:rPr>
                        <a:t>Project Management</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5</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551">
                <a:tc>
                  <a:txBody>
                    <a:bodyPr/>
                    <a:lstStyle/>
                    <a:p>
                      <a:r>
                        <a:rPr lang="en-US" sz="1200" dirty="0" smtClean="0">
                          <a:solidFill>
                            <a:schemeClr val="tx1"/>
                          </a:solidFill>
                        </a:rPr>
                        <a:t>Electrical Engineering</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1</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551">
                <a:tc>
                  <a:txBody>
                    <a:bodyPr/>
                    <a:lstStyle/>
                    <a:p>
                      <a:r>
                        <a:rPr lang="en-US" sz="1200" dirty="0" smtClean="0">
                          <a:solidFill>
                            <a:schemeClr val="tx1"/>
                          </a:solidFill>
                        </a:rPr>
                        <a:t>Policy Studies</a:t>
                      </a:r>
                      <a:endParaRPr lang="en-US" sz="12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sz="1200" dirty="0" smtClean="0">
                          <a:solidFill>
                            <a:schemeClr val="tx1"/>
                          </a:solidFill>
                        </a:rPr>
                        <a:t>1</a:t>
                      </a:r>
                      <a:endParaRPr lang="en-US" sz="1200" dirty="0">
                        <a:solidFill>
                          <a:schemeClr val="tx1"/>
                        </a:solidFill>
                      </a:endParaRPr>
                    </a:p>
                  </a:txBody>
                  <a:tcPr>
                    <a:lnT w="12700" cap="flat" cmpd="sng" algn="ctr">
                      <a:solidFill>
                        <a:schemeClr val="tx1"/>
                      </a:solidFill>
                      <a:prstDash val="solid"/>
                      <a:round/>
                      <a:headEnd type="none" w="med" len="med"/>
                      <a:tailEnd type="none" w="med" len="med"/>
                    </a:lnT>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19</a:t>
            </a:fld>
            <a:endParaRPr lang="en-US" dirty="0"/>
          </a:p>
        </p:txBody>
      </p:sp>
    </p:spTree>
    <p:extLst>
      <p:ext uri="{BB962C8B-B14F-4D97-AF65-F5344CB8AC3E}">
        <p14:creationId xmlns:p14="http://schemas.microsoft.com/office/powerpoint/2010/main" val="33734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US" sz="2800" b="1" dirty="0" smtClean="0"/>
              <a:t>MANDATE, MISSION AND VISION</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879505249"/>
              </p:ext>
            </p:extLst>
          </p:nvPr>
        </p:nvGraphicFramePr>
        <p:xfrm>
          <a:off x="1066796" y="685800"/>
          <a:ext cx="7924804" cy="3941346"/>
        </p:xfrm>
        <a:graphic>
          <a:graphicData uri="http://schemas.openxmlformats.org/drawingml/2006/table">
            <a:tbl>
              <a:tblPr firstRow="1" bandRow="1">
                <a:tableStyleId>{5C22544A-7EE6-4342-B048-85BDC9FD1C3A}</a:tableStyleId>
              </a:tblPr>
              <a:tblGrid>
                <a:gridCol w="7924804"/>
              </a:tblGrid>
              <a:tr h="445230">
                <a:tc>
                  <a:txBody>
                    <a:bodyPr/>
                    <a:lstStyle/>
                    <a:p>
                      <a:pPr algn="ctr"/>
                      <a:r>
                        <a:rPr lang="en-US" sz="1800" b="1" kern="1200" baseline="0" dirty="0" smtClean="0">
                          <a:solidFill>
                            <a:schemeClr val="lt1"/>
                          </a:solidFill>
                          <a:latin typeface="+mn-lt"/>
                          <a:ea typeface="+mn-ea"/>
                          <a:cs typeface="+mn-cs"/>
                        </a:rPr>
                        <a:t>MANDATE</a:t>
                      </a:r>
                      <a:endParaRPr lang="en-US" sz="1600" dirty="0"/>
                    </a:p>
                  </a:txBody>
                  <a:tcPr/>
                </a:tc>
              </a:tr>
              <a:tr h="372374">
                <a:tc>
                  <a:txBody>
                    <a:bodyPr/>
                    <a:lstStyle/>
                    <a:p>
                      <a:pPr algn="ctr">
                        <a:lnSpc>
                          <a:spcPct val="115000"/>
                        </a:lnSpc>
                        <a:spcAft>
                          <a:spcPts val="0"/>
                        </a:spcAft>
                      </a:pPr>
                      <a:r>
                        <a:rPr lang="en-US" sz="1800" kern="1200" baseline="0" dirty="0" smtClean="0">
                          <a:solidFill>
                            <a:schemeClr val="dk1"/>
                          </a:solidFill>
                          <a:latin typeface="+mn-lt"/>
                          <a:ea typeface="+mn-ea"/>
                          <a:cs typeface="+mn-cs"/>
                        </a:rPr>
                        <a:t>Ensure secure and sustainable provision of energy for socio-economic development.</a:t>
                      </a:r>
                      <a:endParaRPr lang="en-US" sz="1600" dirty="0">
                        <a:latin typeface="Calibri"/>
                        <a:ea typeface="Calibri"/>
                        <a:cs typeface="Times New Roman"/>
                      </a:endParaRPr>
                    </a:p>
                  </a:txBody>
                  <a:tcPr marL="68580" marR="68580" marT="0" marB="0"/>
                </a:tc>
              </a:tr>
              <a:tr h="372374">
                <a:tc>
                  <a:txBody>
                    <a:bodyPr/>
                    <a:lstStyle/>
                    <a:p>
                      <a:pPr algn="ctr">
                        <a:lnSpc>
                          <a:spcPct val="115000"/>
                        </a:lnSpc>
                        <a:spcAft>
                          <a:spcPts val="0"/>
                        </a:spcAft>
                      </a:pPr>
                      <a:endParaRPr lang="en-US" sz="1600" dirty="0">
                        <a:latin typeface="Calibri"/>
                        <a:ea typeface="Calibri"/>
                        <a:cs typeface="Times New Roman"/>
                      </a:endParaRPr>
                    </a:p>
                  </a:txBody>
                  <a:tcPr marL="68580" marR="68580" marT="0" marB="0"/>
                </a:tc>
              </a:tr>
              <a:tr h="372374">
                <a:tc>
                  <a:txBody>
                    <a:bodyPr/>
                    <a:lstStyle/>
                    <a:p>
                      <a:pPr algn="ctr">
                        <a:lnSpc>
                          <a:spcPct val="115000"/>
                        </a:lnSpc>
                        <a:spcAft>
                          <a:spcPts val="0"/>
                        </a:spcAft>
                      </a:pPr>
                      <a:r>
                        <a:rPr lang="en-US" sz="1800" b="1" kern="1200" baseline="0" dirty="0" smtClean="0">
                          <a:solidFill>
                            <a:schemeClr val="dk1"/>
                          </a:solidFill>
                          <a:latin typeface="+mn-lt"/>
                          <a:ea typeface="+mn-ea"/>
                          <a:cs typeface="+mn-cs"/>
                        </a:rPr>
                        <a:t>MISSION</a:t>
                      </a:r>
                      <a:endParaRPr lang="en-US" sz="1600" dirty="0">
                        <a:latin typeface="Calibri"/>
                        <a:ea typeface="Calibri"/>
                        <a:cs typeface="Times New Roman"/>
                      </a:endParaRPr>
                    </a:p>
                  </a:txBody>
                  <a:tcPr marL="68580" marR="68580" marT="0" marB="0"/>
                </a:tc>
              </a:tr>
              <a:tr h="372374">
                <a:tc>
                  <a:txBody>
                    <a:bodyPr/>
                    <a:lstStyle/>
                    <a:p>
                      <a:pPr algn="ctr">
                        <a:lnSpc>
                          <a:spcPct val="115000"/>
                        </a:lnSpc>
                        <a:spcAft>
                          <a:spcPts val="0"/>
                        </a:spcAft>
                      </a:pPr>
                      <a:r>
                        <a:rPr lang="en-US" sz="1800" kern="1200" baseline="0" dirty="0" smtClean="0">
                          <a:solidFill>
                            <a:schemeClr val="dk1"/>
                          </a:solidFill>
                          <a:latin typeface="+mn-lt"/>
                          <a:ea typeface="+mn-ea"/>
                          <a:cs typeface="+mn-cs"/>
                        </a:rPr>
                        <a:t>To regulate and transform the sector for the provision of secure, sustainable and affordable energy.</a:t>
                      </a:r>
                      <a:endParaRPr lang="en-US" sz="1600" dirty="0">
                        <a:latin typeface="Calibri"/>
                        <a:ea typeface="Calibri"/>
                        <a:cs typeface="Times New Roman"/>
                      </a:endParaRPr>
                    </a:p>
                  </a:txBody>
                  <a:tcPr marL="68580" marR="68580" marT="0" marB="0"/>
                </a:tc>
              </a:tr>
              <a:tr h="372374">
                <a:tc>
                  <a:txBody>
                    <a:bodyPr/>
                    <a:lstStyle/>
                    <a:p>
                      <a:pPr algn="ctr">
                        <a:lnSpc>
                          <a:spcPct val="115000"/>
                        </a:lnSpc>
                        <a:spcAft>
                          <a:spcPts val="0"/>
                        </a:spcAft>
                      </a:pPr>
                      <a:endParaRPr lang="en-US" sz="1600" dirty="0">
                        <a:latin typeface="Calibri"/>
                        <a:ea typeface="Calibri"/>
                        <a:cs typeface="Times New Roman"/>
                      </a:endParaRPr>
                    </a:p>
                  </a:txBody>
                  <a:tcPr marL="68580" marR="68580" marT="0" marB="0"/>
                </a:tc>
              </a:tr>
              <a:tr h="372374">
                <a:tc>
                  <a:txBody>
                    <a:bodyPr/>
                    <a:lstStyle/>
                    <a:p>
                      <a:pPr algn="ctr">
                        <a:lnSpc>
                          <a:spcPct val="115000"/>
                        </a:lnSpc>
                        <a:spcAft>
                          <a:spcPts val="0"/>
                        </a:spcAft>
                      </a:pPr>
                      <a:r>
                        <a:rPr lang="en-US" sz="1800" b="1" kern="1200" baseline="0" dirty="0" smtClean="0">
                          <a:solidFill>
                            <a:schemeClr val="dk1"/>
                          </a:solidFill>
                          <a:latin typeface="+mn-lt"/>
                          <a:ea typeface="+mn-ea"/>
                          <a:cs typeface="+mn-cs"/>
                        </a:rPr>
                        <a:t>VISION 2025</a:t>
                      </a:r>
                      <a:endParaRPr lang="en-US" sz="1600" dirty="0">
                        <a:latin typeface="Calibri"/>
                        <a:ea typeface="Calibri"/>
                        <a:cs typeface="Times New Roman"/>
                      </a:endParaRPr>
                    </a:p>
                  </a:txBody>
                  <a:tcPr marL="68580" marR="68580" marT="0" marB="0"/>
                </a:tc>
              </a:tr>
              <a:tr h="372374">
                <a:tc>
                  <a:txBody>
                    <a:bodyPr/>
                    <a:lstStyle/>
                    <a:p>
                      <a:pPr algn="ctr">
                        <a:lnSpc>
                          <a:spcPct val="115000"/>
                        </a:lnSpc>
                        <a:spcAft>
                          <a:spcPts val="0"/>
                        </a:spcAft>
                      </a:pPr>
                      <a:r>
                        <a:rPr lang="en-US" sz="1800" kern="1200" baseline="0" dirty="0" smtClean="0">
                          <a:solidFill>
                            <a:schemeClr val="dk1"/>
                          </a:solidFill>
                          <a:latin typeface="+mn-lt"/>
                          <a:ea typeface="+mn-ea"/>
                          <a:cs typeface="+mn-cs"/>
                        </a:rPr>
                        <a:t>Improving our energy mix by having 30% of clean energy by 2025.</a:t>
                      </a:r>
                      <a:endParaRPr lang="en-US" sz="1600" dirty="0">
                        <a:latin typeface="Calibri"/>
                        <a:ea typeface="Calibri"/>
                        <a:cs typeface="Times New Roman"/>
                      </a:endParaRPr>
                    </a:p>
                  </a:txBody>
                  <a:tcPr marL="68580" marR="68580" marT="0" marB="0"/>
                </a:tc>
              </a:tr>
              <a:tr h="372374">
                <a:tc>
                  <a:txBody>
                    <a:bodyPr/>
                    <a:lstStyle/>
                    <a:p>
                      <a:pPr algn="ctr">
                        <a:lnSpc>
                          <a:spcPct val="115000"/>
                        </a:lnSpc>
                        <a:spcAft>
                          <a:spcPts val="0"/>
                        </a:spcAft>
                      </a:pPr>
                      <a:endParaRPr lang="en-US" sz="1600" dirty="0">
                        <a:latin typeface="Calibri"/>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YOUTH DEVELOPMENT PROGRAMMES 2014/2015:</a:t>
            </a:r>
            <a:br>
              <a:rPr lang="en-GB" sz="2800" b="1" kern="0" dirty="0" smtClean="0">
                <a:solidFill>
                  <a:srgbClr val="00B050"/>
                </a:solidFill>
                <a:effectLst>
                  <a:outerShdw blurRad="38100" dist="38100" dir="2700000" algn="tl">
                    <a:srgbClr val="000000">
                      <a:alpha val="43137"/>
                    </a:srgbClr>
                  </a:outerShdw>
                </a:effectLst>
              </a:rPr>
            </a:br>
            <a:r>
              <a:rPr lang="en-GB" sz="2800" b="1" kern="0" dirty="0" smtClean="0">
                <a:solidFill>
                  <a:srgbClr val="00B050"/>
                </a:solidFill>
                <a:effectLst>
                  <a:outerShdw blurRad="38100" dist="38100" dir="2700000" algn="tl">
                    <a:srgbClr val="000000">
                      <a:alpha val="43137"/>
                    </a:srgbClr>
                  </a:outerShdw>
                </a:effectLst>
              </a:rPr>
              <a:t>MALAYSIAN SCHOLARSHIP</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984539691"/>
              </p:ext>
            </p:extLst>
          </p:nvPr>
        </p:nvGraphicFramePr>
        <p:xfrm>
          <a:off x="990600" y="914400"/>
          <a:ext cx="7924800" cy="5525108"/>
        </p:xfrm>
        <a:graphic>
          <a:graphicData uri="http://schemas.openxmlformats.org/drawingml/2006/table">
            <a:tbl>
              <a:tblPr firstRow="1" bandRow="1">
                <a:tableStyleId>{5C22544A-7EE6-4342-B048-85BDC9FD1C3A}</a:tableStyleId>
              </a:tblPr>
              <a:tblGrid>
                <a:gridCol w="7924800"/>
              </a:tblGrid>
              <a:tr h="490489">
                <a:tc>
                  <a:txBody>
                    <a:bodyPr/>
                    <a:lstStyle/>
                    <a:p>
                      <a:pPr marL="0" indent="0">
                        <a:buFont typeface="Arial" panose="020B0604020202020204" pitchFamily="34" charset="0"/>
                        <a:buNone/>
                      </a:pPr>
                      <a:endParaRPr lang="en-US" sz="1600" dirty="0">
                        <a:solidFill>
                          <a:srgbClr val="00B050"/>
                        </a:solidFill>
                      </a:endParaRPr>
                    </a:p>
                  </a:txBody>
                  <a:tcPr/>
                </a:tc>
              </a:tr>
              <a:tr h="1601555">
                <a:tc>
                  <a:txBody>
                    <a:bodyPr/>
                    <a:lstStyle/>
                    <a:p>
                      <a:pPr marL="285750" indent="-285750" algn="just">
                        <a:buFont typeface="Arial" panose="020B0604020202020204" pitchFamily="34" charset="0"/>
                        <a:buChar char="•"/>
                      </a:pPr>
                      <a:r>
                        <a:rPr lang="en-ZA" sz="1800" kern="1200" dirty="0" smtClean="0">
                          <a:solidFill>
                            <a:schemeClr val="tx1"/>
                          </a:solidFill>
                          <a:effectLst/>
                          <a:latin typeface="+mn-lt"/>
                          <a:ea typeface="+mn-ea"/>
                          <a:cs typeface="+mn-cs"/>
                        </a:rPr>
                        <a:t>The Malaysian scholarship programme commenced in 1999 as a joint venture between the then Department of Minerals and Energy and the Malaysian government. The target group is matriculants from disadvantaged communities and the main intention of the programme is to bridge the scarce skills gap in Engineering and Information Technology. </a:t>
                      </a:r>
                      <a:endParaRPr lang="en-US" sz="1600" dirty="0">
                        <a:solidFill>
                          <a:schemeClr val="tx1"/>
                        </a:solidFill>
                      </a:endParaRPr>
                    </a:p>
                  </a:txBody>
                  <a:tcPr marL="68580" marR="68580" marT="0" marB="0"/>
                </a:tc>
              </a:tr>
              <a:tr h="595887">
                <a:tc>
                  <a:txBody>
                    <a:bodyPr/>
                    <a:lstStyle/>
                    <a:p>
                      <a:pPr marL="285750" indent="-285750">
                        <a:lnSpc>
                          <a:spcPct val="115000"/>
                        </a:lnSpc>
                        <a:spcAft>
                          <a:spcPts val="0"/>
                        </a:spcAft>
                        <a:buFont typeface="Arial" panose="020B0604020202020204" pitchFamily="34" charset="0"/>
                        <a:buChar char="•"/>
                      </a:pPr>
                      <a:r>
                        <a:rPr lang="en-US" sz="1800" dirty="0" smtClean="0">
                          <a:solidFill>
                            <a:schemeClr val="tx1"/>
                          </a:solidFill>
                          <a:latin typeface="Calibri"/>
                          <a:ea typeface="Calibri"/>
                          <a:cs typeface="Times New Roman"/>
                        </a:rPr>
                        <a:t>2 Students</a:t>
                      </a:r>
                      <a:r>
                        <a:rPr lang="en-US" sz="1800" baseline="0" dirty="0" smtClean="0">
                          <a:solidFill>
                            <a:schemeClr val="tx1"/>
                          </a:solidFill>
                          <a:latin typeface="Calibri"/>
                          <a:ea typeface="Calibri"/>
                          <a:cs typeface="Times New Roman"/>
                        </a:rPr>
                        <a:t> </a:t>
                      </a:r>
                      <a:r>
                        <a:rPr lang="en-US" sz="1800" dirty="0" smtClean="0">
                          <a:solidFill>
                            <a:schemeClr val="tx1"/>
                          </a:solidFill>
                          <a:latin typeface="Calibri"/>
                          <a:ea typeface="Calibri"/>
                          <a:cs typeface="Times New Roman"/>
                        </a:rPr>
                        <a:t>currently participating in a </a:t>
                      </a:r>
                      <a:r>
                        <a:rPr lang="en-US" sz="1800" baseline="0" dirty="0" smtClean="0">
                          <a:solidFill>
                            <a:schemeClr val="tx1"/>
                          </a:solidFill>
                          <a:latin typeface="Calibri"/>
                          <a:ea typeface="Calibri"/>
                          <a:cs typeface="Times New Roman"/>
                        </a:rPr>
                        <a:t>scholarship programme sponsored by the DoE, PETRONAS and the Malaysian government.</a:t>
                      </a:r>
                    </a:p>
                    <a:p>
                      <a:pPr marL="0" indent="0">
                        <a:lnSpc>
                          <a:spcPct val="115000"/>
                        </a:lnSpc>
                        <a:spcAft>
                          <a:spcPts val="0"/>
                        </a:spcAft>
                        <a:buFont typeface="Arial" panose="020B0604020202020204" pitchFamily="34" charset="0"/>
                        <a:buNone/>
                      </a:pPr>
                      <a:endParaRPr lang="en-US" sz="1800" dirty="0">
                        <a:solidFill>
                          <a:schemeClr val="tx1"/>
                        </a:solidFill>
                        <a:latin typeface="Calibri"/>
                        <a:ea typeface="Calibri"/>
                        <a:cs typeface="Times New Roman"/>
                      </a:endParaRPr>
                    </a:p>
                  </a:txBody>
                  <a:tcPr marL="68580" marR="68580" marT="0" marB="0"/>
                </a:tc>
              </a:tr>
              <a:tr h="902852">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smtClean="0">
                          <a:solidFill>
                            <a:schemeClr val="tx1"/>
                          </a:solidFill>
                          <a:effectLst/>
                          <a:latin typeface="+mn-lt"/>
                          <a:ea typeface="+mn-ea"/>
                          <a:cs typeface="+mn-cs"/>
                        </a:rPr>
                        <a:t>Students in this programme are expected not only to learn the theoretical knowledge but must go under practical work in terms of industrial internship prior to the completion of their studies.</a:t>
                      </a:r>
                    </a:p>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800" dirty="0" smtClean="0">
                        <a:solidFill>
                          <a:schemeClr val="tx1"/>
                        </a:solidFill>
                        <a:latin typeface="+mn-lt"/>
                        <a:ea typeface="Calibri"/>
                        <a:cs typeface="Times New Roman"/>
                      </a:endParaRPr>
                    </a:p>
                  </a:txBody>
                  <a:tcPr marL="68580" marR="68580" marT="0" marB="0"/>
                </a:tc>
              </a:tr>
              <a:tr h="1209817">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smtClean="0">
                          <a:solidFill>
                            <a:schemeClr val="tx1"/>
                          </a:solidFill>
                          <a:latin typeface="+mn-lt"/>
                          <a:ea typeface="Calibri"/>
                          <a:cs typeface="Times New Roman"/>
                        </a:rPr>
                        <a:t>89</a:t>
                      </a:r>
                      <a:r>
                        <a:rPr lang="en-US" sz="1800" baseline="0" dirty="0" smtClean="0">
                          <a:solidFill>
                            <a:schemeClr val="tx1"/>
                          </a:solidFill>
                          <a:latin typeface="+mn-lt"/>
                          <a:ea typeface="Calibri"/>
                          <a:cs typeface="Times New Roman"/>
                        </a:rPr>
                        <a:t> Students graduated from Malaysian Scholarship programme to date in the following study areas- IT, Chemical Engineering, Electrical Engineering, Petroleum Geoscience and Civil Engineering.</a:t>
                      </a:r>
                      <a:endParaRPr lang="en-US" sz="1800" dirty="0" smtClean="0">
                        <a:solidFill>
                          <a:schemeClr val="tx1"/>
                        </a:solidFill>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800" dirty="0" smtClean="0">
                        <a:solidFill>
                          <a:schemeClr val="tx1"/>
                        </a:solidFill>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YOUTH DEVELOPMENT PROGRAMMES 2013/2014:</a:t>
            </a:r>
            <a:br>
              <a:rPr lang="en-GB" sz="2800" b="1" kern="0" dirty="0" smtClean="0">
                <a:solidFill>
                  <a:srgbClr val="00B050"/>
                </a:solidFill>
                <a:effectLst>
                  <a:outerShdw blurRad="38100" dist="38100" dir="2700000" algn="tl">
                    <a:srgbClr val="000000">
                      <a:alpha val="43137"/>
                    </a:srgbClr>
                  </a:outerShdw>
                </a:effectLst>
              </a:rPr>
            </a:br>
            <a:r>
              <a:rPr lang="en-GB" sz="2800" b="1" kern="0" dirty="0" smtClean="0">
                <a:solidFill>
                  <a:srgbClr val="00B050"/>
                </a:solidFill>
                <a:effectLst>
                  <a:outerShdw blurRad="38100" dist="38100" dir="2700000" algn="tl">
                    <a:srgbClr val="000000">
                      <a:alpha val="43137"/>
                    </a:srgbClr>
                  </a:outerShdw>
                </a:effectLst>
              </a:rPr>
              <a:t>LEARNERSHIP AND INTERNSHIPS PROGRAMMES</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526898255"/>
              </p:ext>
            </p:extLst>
          </p:nvPr>
        </p:nvGraphicFramePr>
        <p:xfrm>
          <a:off x="914400" y="762000"/>
          <a:ext cx="8077202" cy="6445868"/>
        </p:xfrm>
        <a:graphic>
          <a:graphicData uri="http://schemas.openxmlformats.org/drawingml/2006/table">
            <a:tbl>
              <a:tblPr firstRow="1" bandRow="1">
                <a:tableStyleId>{5C22544A-7EE6-4342-B048-85BDC9FD1C3A}</a:tableStyleId>
              </a:tblPr>
              <a:tblGrid>
                <a:gridCol w="8077202"/>
              </a:tblGrid>
              <a:tr h="520554">
                <a:tc>
                  <a:txBody>
                    <a:bodyPr/>
                    <a:lstStyle/>
                    <a:p>
                      <a:pPr marL="0" indent="0">
                        <a:buFont typeface="Arial" panose="020B0604020202020204" pitchFamily="34" charset="0"/>
                        <a:buNone/>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THE DEPARTMENT IMPLEMENTED THE FOLLOWING PROGRAMMES </a:t>
                      </a:r>
                      <a:endParaRPr lang="en-US" sz="1600" dirty="0">
                        <a:solidFill>
                          <a:schemeClr val="tx1"/>
                        </a:solidFill>
                      </a:endParaRPr>
                    </a:p>
                  </a:txBody>
                  <a:tcPr/>
                </a:tc>
              </a:tr>
              <a:tr h="3903616">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12 Learners in Public Administration learnership (the programme comprised of 7 employed (18.1) and 5 unemployed (18.2). </a:t>
                      </a:r>
                      <a:r>
                        <a:rPr kumimoji="0" lang="en-US" sz="1800" b="1" i="0" u="none" strike="noStrike" kern="1200" cap="none" spc="0" normalizeH="0" baseline="0" noProof="0" dirty="0" smtClean="0">
                          <a:ln>
                            <a:noFill/>
                          </a:ln>
                          <a:solidFill>
                            <a:schemeClr val="tx1"/>
                          </a:solidFill>
                          <a:effectLst/>
                          <a:uLnTx/>
                          <a:uFillTx/>
                          <a:latin typeface="+mn-lt"/>
                          <a:ea typeface="Calibri"/>
                          <a:cs typeface="Times New Roman"/>
                        </a:rPr>
                        <a:t>The programme is completed.</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mn-lt"/>
                        <a:ea typeface="Calibri"/>
                        <a:cs typeface="Times New Roman"/>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20 Learners in Project Management learnership (10 employed (18.1) and 10 unemployed (18.2). </a:t>
                      </a:r>
                      <a:r>
                        <a:rPr kumimoji="0" lang="en-US" sz="1800" b="1" i="0" u="none" strike="noStrike" kern="1200" cap="none" spc="0" normalizeH="0" baseline="0" noProof="0" dirty="0" smtClean="0">
                          <a:ln>
                            <a:noFill/>
                          </a:ln>
                          <a:solidFill>
                            <a:schemeClr val="tx1"/>
                          </a:solidFill>
                          <a:effectLst/>
                          <a:uLnTx/>
                          <a:uFillTx/>
                          <a:latin typeface="+mn-lt"/>
                          <a:ea typeface="Calibri"/>
                          <a:cs typeface="Times New Roman"/>
                        </a:rPr>
                        <a:t>The programme is completed.</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mn-lt"/>
                        <a:ea typeface="Calibri"/>
                        <a:cs typeface="Times New Roman"/>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11 Learners in Internal Audit learnership (6 employed and 5 unemployed) the programme is not completed as it is a two year programme and the completion date is June 2015.</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5 Students offered bursaries to study Chemical Engineering, students still continuing and the expected year of completion is 2017.</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endParaRPr>
                    </a:p>
                  </a:txBody>
                  <a:tcPr marL="68580" marR="68580" marT="0" marB="0"/>
                </a:tc>
              </a:tr>
              <a:tr h="545977">
                <a:tc>
                  <a:txBody>
                    <a:bodyPr/>
                    <a:lstStyle/>
                    <a:p>
                      <a:pPr marL="285750" indent="-285750">
                        <a:lnSpc>
                          <a:spcPct val="115000"/>
                        </a:lnSpc>
                        <a:spcAft>
                          <a:spcPts val="0"/>
                        </a:spcAft>
                        <a:buFont typeface="Arial" panose="020B0604020202020204" pitchFamily="34" charset="0"/>
                        <a:buChar char="•"/>
                      </a:pPr>
                      <a:r>
                        <a:rPr lang="en-US" sz="1800" dirty="0" smtClean="0">
                          <a:solidFill>
                            <a:schemeClr val="tx1"/>
                          </a:solidFill>
                          <a:latin typeface="Calibri"/>
                          <a:ea typeface="Calibri"/>
                          <a:cs typeface="Times New Roman"/>
                        </a:rPr>
                        <a:t>The department</a:t>
                      </a:r>
                      <a:r>
                        <a:rPr lang="en-US" sz="1800" baseline="0" dirty="0" smtClean="0">
                          <a:solidFill>
                            <a:schemeClr val="tx1"/>
                          </a:solidFill>
                          <a:latin typeface="Calibri"/>
                          <a:ea typeface="Calibri"/>
                          <a:cs typeface="Times New Roman"/>
                        </a:rPr>
                        <a:t> appointed 27 interns, 2 interns were youth with disabilities.</a:t>
                      </a:r>
                      <a:endParaRPr lang="en-US" sz="1800" dirty="0">
                        <a:solidFill>
                          <a:schemeClr val="tx1"/>
                        </a:solidFill>
                        <a:latin typeface="Calibri"/>
                        <a:ea typeface="Calibri"/>
                        <a:cs typeface="Times New Roman"/>
                      </a:endParaRPr>
                    </a:p>
                  </a:txBody>
                  <a:tcPr marL="68580" marR="68580" marT="0" marB="0"/>
                </a:tc>
              </a:tr>
              <a:tr h="1278253">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smtClean="0">
                          <a:solidFill>
                            <a:schemeClr val="tx1"/>
                          </a:solidFill>
                          <a:latin typeface="+mn-lt"/>
                          <a:ea typeface="Calibri"/>
                          <a:cs typeface="Times New Roman"/>
                        </a:rPr>
                        <a:t>13 Interns were permanently</a:t>
                      </a:r>
                      <a:r>
                        <a:rPr lang="en-US" sz="1800" baseline="0" dirty="0" smtClean="0">
                          <a:solidFill>
                            <a:schemeClr val="tx1"/>
                          </a:solidFill>
                          <a:latin typeface="+mn-lt"/>
                          <a:ea typeface="Calibri"/>
                          <a:cs typeface="Times New Roman"/>
                        </a:rPr>
                        <a:t> employed.  2 out 13 were employed on contract positions basis by the DoE and 6 interns were appointed in permanent positions. 5 Interns were employed by other entities and government departments.</a:t>
                      </a:r>
                      <a:endParaRPr lang="en-US" sz="1800" dirty="0" smtClean="0">
                        <a:solidFill>
                          <a:schemeClr val="tx1"/>
                        </a:solidFill>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21</a:t>
            </a:fld>
            <a:endParaRPr lang="en-US" dirty="0"/>
          </a:p>
        </p:txBody>
      </p:sp>
    </p:spTree>
    <p:extLst>
      <p:ext uri="{BB962C8B-B14F-4D97-AF65-F5344CB8AC3E}">
        <p14:creationId xmlns:p14="http://schemas.microsoft.com/office/powerpoint/2010/main" val="187488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YOUTH DEVELOPMENT PROGRAMMES 2013/2014:</a:t>
            </a:r>
            <a:br>
              <a:rPr lang="en-GB" sz="2800" b="1" kern="0" dirty="0" smtClean="0">
                <a:solidFill>
                  <a:srgbClr val="00B050"/>
                </a:solidFill>
                <a:effectLst>
                  <a:outerShdw blurRad="38100" dist="38100" dir="2700000" algn="tl">
                    <a:srgbClr val="000000">
                      <a:alpha val="43137"/>
                    </a:srgbClr>
                  </a:outerShdw>
                </a:effectLst>
              </a:rPr>
            </a:br>
            <a:r>
              <a:rPr lang="en-GB" sz="2800" b="1" kern="0" dirty="0" smtClean="0">
                <a:solidFill>
                  <a:srgbClr val="00B050"/>
                </a:solidFill>
                <a:effectLst>
                  <a:outerShdw blurRad="38100" dist="38100" dir="2700000" algn="tl">
                    <a:srgbClr val="000000">
                      <a:alpha val="43137"/>
                    </a:srgbClr>
                  </a:outerShdw>
                </a:effectLst>
              </a:rPr>
              <a:t>LEARNERSHIP AND INTERNSHIPS PROGRAMMES</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184034434"/>
              </p:ext>
            </p:extLst>
          </p:nvPr>
        </p:nvGraphicFramePr>
        <p:xfrm>
          <a:off x="1036318" y="1447800"/>
          <a:ext cx="8077202" cy="3771760"/>
        </p:xfrm>
        <a:graphic>
          <a:graphicData uri="http://schemas.openxmlformats.org/drawingml/2006/table">
            <a:tbl>
              <a:tblPr firstRow="1" bandRow="1">
                <a:tableStyleId>{5C22544A-7EE6-4342-B048-85BDC9FD1C3A}</a:tableStyleId>
              </a:tblPr>
              <a:tblGrid>
                <a:gridCol w="2164082"/>
                <a:gridCol w="914400"/>
                <a:gridCol w="685800"/>
                <a:gridCol w="1143000"/>
                <a:gridCol w="914400"/>
                <a:gridCol w="838200"/>
                <a:gridCol w="1417320"/>
              </a:tblGrid>
              <a:tr h="457200">
                <a:tc gridSpan="7">
                  <a:txBody>
                    <a:bodyPr/>
                    <a:lstStyle/>
                    <a:p>
                      <a:pPr marL="0" indent="0" algn="ctr">
                        <a:buFont typeface="Arial" panose="020B0604020202020204" pitchFamily="34" charset="0"/>
                        <a:buNone/>
                      </a:pPr>
                      <a:r>
                        <a:rPr lang="en-US" sz="1600" dirty="0" smtClean="0">
                          <a:solidFill>
                            <a:schemeClr val="tx1"/>
                          </a:solidFill>
                        </a:rPr>
                        <a:t>GENDER</a:t>
                      </a:r>
                      <a:endParaRPr lang="en-US" sz="1600" dirty="0">
                        <a:solidFill>
                          <a:schemeClr val="tx1"/>
                        </a:solidFill>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5468">
                <a:tc rowSpan="2">
                  <a:txBody>
                    <a:bodyPr/>
                    <a:lstStyle/>
                    <a:p>
                      <a:endParaRPr lang="en-ZA" dirty="0"/>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baseline="0" dirty="0" smtClean="0">
                          <a:solidFill>
                            <a:schemeClr val="tx1"/>
                          </a:solidFill>
                        </a:rPr>
                        <a:t>UNEMPLOYED (18.2)</a:t>
                      </a:r>
                      <a:endPar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3">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baseline="0" dirty="0" smtClean="0">
                          <a:solidFill>
                            <a:schemeClr val="tx1"/>
                          </a:solidFill>
                        </a:rPr>
                        <a:t>EMPLOYED (18.1)</a:t>
                      </a:r>
                      <a:endParaRPr lang="en-US" sz="1800" dirty="0" smtClean="0">
                        <a:solidFill>
                          <a:schemeClr val="tx1"/>
                        </a:solidFill>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15468">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Female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Male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Disability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Female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Male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Disability</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rPr>
                        <a:t>Public Administration</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nSpc>
                          <a:spcPct val="115000"/>
                        </a:lnSpc>
                        <a:spcAft>
                          <a:spcPts val="0"/>
                        </a:spcAft>
                        <a:buFont typeface="Arial" panose="020B0604020202020204" pitchFamily="34" charset="0"/>
                        <a:buNone/>
                      </a:pPr>
                      <a:r>
                        <a:rPr lang="en-US" sz="1800" dirty="0" smtClean="0">
                          <a:solidFill>
                            <a:schemeClr val="tx1"/>
                          </a:solidFill>
                          <a:latin typeface="Calibri"/>
                          <a:ea typeface="Calibri"/>
                          <a:cs typeface="Times New Roman"/>
                        </a:rPr>
                        <a:t>4</a:t>
                      </a:r>
                      <a:endParaRPr lang="en-US" sz="18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nSpc>
                          <a:spcPct val="115000"/>
                        </a:lnSpc>
                        <a:spcAft>
                          <a:spcPts val="0"/>
                        </a:spcAft>
                        <a:buFont typeface="Arial" panose="020B0604020202020204" pitchFamily="34" charset="0"/>
                        <a:buNone/>
                      </a:pPr>
                      <a:r>
                        <a:rPr lang="en-US" sz="1800" dirty="0" smtClean="0">
                          <a:solidFill>
                            <a:schemeClr val="tx1"/>
                          </a:solidFill>
                          <a:latin typeface="Calibri"/>
                          <a:ea typeface="Calibri"/>
                          <a:cs typeface="Times New Roman"/>
                        </a:rPr>
                        <a:t>1</a:t>
                      </a:r>
                      <a:endParaRPr lang="en-US" sz="18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nSpc>
                          <a:spcPct val="115000"/>
                        </a:lnSpc>
                        <a:spcAft>
                          <a:spcPts val="0"/>
                        </a:spcAft>
                        <a:buFont typeface="Arial" panose="020B0604020202020204" pitchFamily="34" charset="0"/>
                        <a:buNone/>
                      </a:pPr>
                      <a:r>
                        <a:rPr lang="en-US" sz="1800" dirty="0" smtClean="0">
                          <a:solidFill>
                            <a:schemeClr val="tx1"/>
                          </a:solidFill>
                          <a:latin typeface="Calibri"/>
                          <a:ea typeface="Calibri"/>
                          <a:cs typeface="Times New Roman"/>
                        </a:rPr>
                        <a:t>1</a:t>
                      </a:r>
                      <a:endParaRPr lang="en-US" sz="18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nSpc>
                          <a:spcPct val="115000"/>
                        </a:lnSpc>
                        <a:spcAft>
                          <a:spcPts val="0"/>
                        </a:spcAft>
                        <a:buFont typeface="Arial" panose="020B0604020202020204" pitchFamily="34" charset="0"/>
                        <a:buNone/>
                      </a:pPr>
                      <a:r>
                        <a:rPr lang="en-US" sz="1800" dirty="0" smtClean="0">
                          <a:solidFill>
                            <a:schemeClr val="tx1"/>
                          </a:solidFill>
                          <a:latin typeface="Calibri"/>
                          <a:ea typeface="Calibri"/>
                          <a:cs typeface="Times New Roman"/>
                        </a:rPr>
                        <a:t>5</a:t>
                      </a:r>
                      <a:endParaRPr lang="en-US" sz="18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nSpc>
                          <a:spcPct val="115000"/>
                        </a:lnSpc>
                        <a:spcAft>
                          <a:spcPts val="0"/>
                        </a:spcAft>
                        <a:buFont typeface="Arial" panose="020B0604020202020204" pitchFamily="34" charset="0"/>
                        <a:buNone/>
                      </a:pPr>
                      <a:r>
                        <a:rPr lang="en-US" sz="1800" dirty="0" smtClean="0">
                          <a:solidFill>
                            <a:schemeClr val="tx1"/>
                          </a:solidFill>
                          <a:latin typeface="Calibri"/>
                          <a:ea typeface="Calibri"/>
                          <a:cs typeface="Times New Roman"/>
                        </a:rPr>
                        <a:t>2</a:t>
                      </a:r>
                      <a:endParaRPr lang="en-US" sz="18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nSpc>
                          <a:spcPct val="115000"/>
                        </a:lnSpc>
                        <a:spcAft>
                          <a:spcPts val="0"/>
                        </a:spcAft>
                        <a:buFont typeface="Arial" panose="020B0604020202020204" pitchFamily="34" charset="0"/>
                        <a:buNone/>
                      </a:pPr>
                      <a:r>
                        <a:rPr lang="en-US" sz="1800" dirty="0" smtClean="0">
                          <a:solidFill>
                            <a:schemeClr val="tx1"/>
                          </a:solidFill>
                          <a:latin typeface="Calibri"/>
                          <a:ea typeface="Calibri"/>
                          <a:cs typeface="Times New Roman"/>
                        </a:rPr>
                        <a:t>0</a:t>
                      </a:r>
                      <a:endParaRPr lang="en-US" sz="18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553142">
                <a:tc>
                  <a:txBody>
                    <a:bodyPr/>
                    <a:lstStyle/>
                    <a:p>
                      <a:pPr marL="285750" indent="-285750">
                        <a:lnSpc>
                          <a:spcPct val="115000"/>
                        </a:lnSpc>
                        <a:spcAft>
                          <a:spcPts val="0"/>
                        </a:spcAft>
                        <a:buFont typeface="Arial" panose="020B0604020202020204" pitchFamily="34" charset="0"/>
                        <a:buChar char="•"/>
                      </a:pPr>
                      <a:r>
                        <a:rPr lang="en-US" sz="1800" dirty="0" smtClean="0">
                          <a:solidFill>
                            <a:schemeClr val="tx1"/>
                          </a:solidFill>
                          <a:latin typeface="Calibri"/>
                          <a:ea typeface="Calibri"/>
                          <a:cs typeface="Times New Roman"/>
                        </a:rPr>
                        <a:t>Project Management</a:t>
                      </a:r>
                      <a:endParaRPr lang="en-US" sz="1800"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0</a:t>
                      </a:r>
                    </a:p>
                  </a:txBody>
                  <a:tcPr marL="68580" marR="68580" marT="0" marB="0">
                    <a:lnL w="12700" cap="flat" cmpd="sng" algn="ctr">
                      <a:solidFill>
                        <a:schemeClr val="tx1"/>
                      </a:solidFill>
                      <a:prstDash val="solid"/>
                      <a:round/>
                      <a:headEnd type="none" w="med" len="med"/>
                      <a:tailEnd type="none" w="med" len="med"/>
                    </a:lnL>
                  </a:tcPr>
                </a:tc>
              </a:tr>
              <a:tr h="553142">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smtClean="0">
                          <a:solidFill>
                            <a:schemeClr val="tx1"/>
                          </a:solidFill>
                          <a:latin typeface="+mn-lt"/>
                          <a:ea typeface="Calibri"/>
                          <a:cs typeface="Times New Roman"/>
                        </a:rPr>
                        <a:t>Internal Audit</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800" dirty="0" smtClean="0">
                        <a:solidFill>
                          <a:schemeClr val="tx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0</a:t>
                      </a:r>
                    </a:p>
                  </a:txBody>
                  <a:tcPr marL="68580" marR="68580" marT="0" marB="0">
                    <a:lnL w="12700" cap="flat" cmpd="sng" algn="ctr">
                      <a:solidFill>
                        <a:schemeClr val="tx1"/>
                      </a:solidFill>
                      <a:prstDash val="solid"/>
                      <a:round/>
                      <a:headEnd type="none" w="med" len="med"/>
                      <a:tailEnd type="none" w="med" len="med"/>
                    </a:lnL>
                  </a:tcPr>
                </a:tc>
              </a:tr>
              <a:tr h="553142">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Internship</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smtClean="0">
                          <a:solidFill>
                            <a:schemeClr val="tx1"/>
                          </a:solidFill>
                          <a:latin typeface="+mn-lt"/>
                          <a:ea typeface="Calibri"/>
                          <a:cs typeface="Times New Roman"/>
                        </a:rPr>
                        <a:t>0</a:t>
                      </a:r>
                    </a:p>
                  </a:txBody>
                  <a:tcPr marL="68580" marR="68580" marT="0" marB="0">
                    <a:lnL w="12700" cap="flat" cmpd="sng" algn="ctr">
                      <a:solidFill>
                        <a:schemeClr val="tx1"/>
                      </a:solidFill>
                      <a:prstDash val="solid"/>
                      <a:round/>
                      <a:headEnd type="none" w="med" len="med"/>
                      <a:tailEnd type="none" w="med" len="med"/>
                    </a:lnL>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22</a:t>
            </a:fld>
            <a:endParaRPr lang="en-US" dirty="0"/>
          </a:p>
        </p:txBody>
      </p:sp>
    </p:spTree>
    <p:extLst>
      <p:ext uri="{BB962C8B-B14F-4D97-AF65-F5344CB8AC3E}">
        <p14:creationId xmlns:p14="http://schemas.microsoft.com/office/powerpoint/2010/main" val="10283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YOUTH DEVELOPMENT PROGRAMMES 2014/2015:</a:t>
            </a:r>
            <a:br>
              <a:rPr lang="en-GB" sz="2800" b="1" kern="0" dirty="0" smtClean="0">
                <a:solidFill>
                  <a:srgbClr val="00B050"/>
                </a:solidFill>
                <a:effectLst>
                  <a:outerShdw blurRad="38100" dist="38100" dir="2700000" algn="tl">
                    <a:srgbClr val="000000">
                      <a:alpha val="43137"/>
                    </a:srgbClr>
                  </a:outerShdw>
                </a:effectLst>
              </a:rPr>
            </a:br>
            <a:r>
              <a:rPr lang="en-GB" sz="2800" b="1" kern="0" dirty="0" smtClean="0">
                <a:solidFill>
                  <a:srgbClr val="00B050"/>
                </a:solidFill>
                <a:effectLst>
                  <a:outerShdw blurRad="38100" dist="38100" dir="2700000" algn="tl">
                    <a:srgbClr val="000000">
                      <a:alpha val="43137"/>
                    </a:srgbClr>
                  </a:outerShdw>
                </a:effectLst>
              </a:rPr>
              <a:t>LEARNERSHIP PROGRAMME</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051620439"/>
              </p:ext>
            </p:extLst>
          </p:nvPr>
        </p:nvGraphicFramePr>
        <p:xfrm>
          <a:off x="990599" y="1143000"/>
          <a:ext cx="8077202" cy="5200688"/>
        </p:xfrm>
        <a:graphic>
          <a:graphicData uri="http://schemas.openxmlformats.org/drawingml/2006/table">
            <a:tbl>
              <a:tblPr firstRow="1" bandRow="1">
                <a:tableStyleId>{5C22544A-7EE6-4342-B048-85BDC9FD1C3A}</a:tableStyleId>
              </a:tblPr>
              <a:tblGrid>
                <a:gridCol w="8077202"/>
              </a:tblGrid>
              <a:tr h="271603">
                <a:tc>
                  <a:txBody>
                    <a:bodyPr/>
                    <a:lstStyle/>
                    <a:p>
                      <a:pPr marL="0" indent="0">
                        <a:buFont typeface="Arial" panose="020B0604020202020204" pitchFamily="34" charset="0"/>
                        <a:buNone/>
                      </a:pPr>
                      <a:endParaRPr lang="en-US" sz="1600" dirty="0">
                        <a:solidFill>
                          <a:srgbClr val="00B050"/>
                        </a:solidFill>
                      </a:endParaRPr>
                    </a:p>
                  </a:txBody>
                  <a:tcPr/>
                </a:tc>
              </a:tr>
              <a:tr h="1333324">
                <a:tc>
                  <a:txBody>
                    <a:bodyPr/>
                    <a:lstStyle/>
                    <a:p>
                      <a:pPr marL="285750" indent="-285750" algn="just">
                        <a:buFont typeface="Arial" panose="020B0604020202020204" pitchFamily="34" charset="0"/>
                        <a:buChar char="•"/>
                      </a:pPr>
                      <a:r>
                        <a:rPr lang="en-ZA" sz="1800" kern="1200" dirty="0" smtClean="0">
                          <a:solidFill>
                            <a:schemeClr val="tx1"/>
                          </a:solidFill>
                          <a:effectLst/>
                          <a:latin typeface="+mn-lt"/>
                          <a:ea typeface="+mn-ea"/>
                          <a:cs typeface="+mn-cs"/>
                        </a:rPr>
                        <a:t>Learnership is a structured learning programme which combines theoretical learning and practical workplace integrated learning that leads to a formal registered qualification for the duration of twelve months. The learnership programme targets the unemployed South African youth seeking qualifications which will at the end uplift them to become employable. </a:t>
                      </a:r>
                    </a:p>
                    <a:p>
                      <a:pPr marL="0" indent="0" algn="just">
                        <a:buFont typeface="Arial" panose="020B0604020202020204" pitchFamily="34" charset="0"/>
                        <a:buNone/>
                      </a:pPr>
                      <a:endParaRPr lang="en-US" sz="1600" dirty="0">
                        <a:solidFill>
                          <a:schemeClr val="tx1"/>
                        </a:solidFill>
                      </a:endParaRPr>
                    </a:p>
                  </a:txBody>
                  <a:tcPr marL="68580" marR="68580" marT="0" marB="0"/>
                </a:tc>
              </a:tr>
              <a:tr h="511108">
                <a:tc>
                  <a:txBody>
                    <a:bodyPr/>
                    <a:lstStyle/>
                    <a:p>
                      <a:pPr marL="285750" indent="-285750">
                        <a:lnSpc>
                          <a:spcPct val="115000"/>
                        </a:lnSpc>
                        <a:spcAft>
                          <a:spcPts val="0"/>
                        </a:spcAft>
                        <a:buFont typeface="Arial" panose="020B0604020202020204" pitchFamily="34" charset="0"/>
                        <a:buChar char="•"/>
                      </a:pPr>
                      <a:r>
                        <a:rPr lang="en-US" sz="1800" dirty="0" smtClean="0">
                          <a:solidFill>
                            <a:schemeClr val="tx1"/>
                          </a:solidFill>
                          <a:latin typeface="Calibri"/>
                          <a:ea typeface="Calibri"/>
                          <a:cs typeface="Times New Roman"/>
                        </a:rPr>
                        <a:t>19 Learners are</a:t>
                      </a:r>
                      <a:r>
                        <a:rPr lang="en-US" sz="1800" baseline="0" dirty="0" smtClean="0">
                          <a:solidFill>
                            <a:schemeClr val="tx1"/>
                          </a:solidFill>
                          <a:latin typeface="Calibri"/>
                          <a:ea typeface="Calibri"/>
                          <a:cs typeface="Times New Roman"/>
                        </a:rPr>
                        <a:t> </a:t>
                      </a:r>
                      <a:r>
                        <a:rPr lang="en-US" sz="1800" dirty="0" smtClean="0">
                          <a:solidFill>
                            <a:schemeClr val="tx1"/>
                          </a:solidFill>
                          <a:latin typeface="Calibri"/>
                          <a:ea typeface="Calibri"/>
                          <a:cs typeface="Times New Roman"/>
                        </a:rPr>
                        <a:t>currently participating in a </a:t>
                      </a:r>
                      <a:r>
                        <a:rPr lang="en-US" sz="1800" baseline="0" dirty="0" smtClean="0">
                          <a:solidFill>
                            <a:schemeClr val="tx1"/>
                          </a:solidFill>
                          <a:latin typeface="Calibri"/>
                          <a:ea typeface="Calibri"/>
                          <a:cs typeface="Times New Roman"/>
                        </a:rPr>
                        <a:t>learnership programme funded by CHIETA  in Public Administration and Internal Audit.</a:t>
                      </a:r>
                    </a:p>
                    <a:p>
                      <a:pPr marL="0" indent="0">
                        <a:lnSpc>
                          <a:spcPct val="115000"/>
                        </a:lnSpc>
                        <a:spcAft>
                          <a:spcPts val="0"/>
                        </a:spcAft>
                        <a:buFont typeface="Arial" panose="020B0604020202020204" pitchFamily="34" charset="0"/>
                        <a:buNone/>
                      </a:pPr>
                      <a:endParaRPr lang="en-US" sz="1800" dirty="0">
                        <a:solidFill>
                          <a:schemeClr val="tx1"/>
                        </a:solidFill>
                        <a:latin typeface="Calibri"/>
                        <a:ea typeface="Calibri"/>
                        <a:cs typeface="Times New Roman"/>
                      </a:endParaRPr>
                    </a:p>
                  </a:txBody>
                  <a:tcPr marL="68580" marR="68580" marT="0" marB="0"/>
                </a:tc>
              </a:tr>
              <a:tr h="1151782">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smtClean="0">
                          <a:solidFill>
                            <a:schemeClr val="tx1"/>
                          </a:solidFill>
                          <a:latin typeface="+mn-lt"/>
                          <a:ea typeface="Calibri"/>
                          <a:cs typeface="Times New Roman"/>
                        </a:rPr>
                        <a:t>Gender: Public</a:t>
                      </a:r>
                      <a:r>
                        <a:rPr lang="en-US" sz="1800" baseline="0" dirty="0" smtClean="0">
                          <a:solidFill>
                            <a:schemeClr val="tx1"/>
                          </a:solidFill>
                          <a:latin typeface="+mn-lt"/>
                          <a:ea typeface="Calibri"/>
                          <a:cs typeface="Times New Roman"/>
                        </a:rPr>
                        <a:t> Administration - 12 females and 3 males (1 disability)</a:t>
                      </a:r>
                    </a:p>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baseline="0" dirty="0" smtClean="0">
                          <a:solidFill>
                            <a:schemeClr val="tx1"/>
                          </a:solidFill>
                          <a:latin typeface="+mn-lt"/>
                          <a:ea typeface="Calibri"/>
                          <a:cs typeface="Times New Roman"/>
                        </a:rPr>
                        <a:t>      Internal Audit - 2 females and 2 males.</a:t>
                      </a:r>
                      <a:endParaRPr lang="en-US" sz="1800" dirty="0" smtClean="0">
                        <a:solidFill>
                          <a:schemeClr val="tx1"/>
                        </a:solidFill>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800" baseline="0" dirty="0" smtClean="0">
                        <a:solidFill>
                          <a:srgbClr val="FF0000"/>
                        </a:solidFill>
                        <a:latin typeface="+mn-lt"/>
                        <a:ea typeface="Calibri"/>
                        <a:cs typeface="Times New Roman"/>
                      </a:endParaRPr>
                    </a:p>
                  </a:txBody>
                  <a:tcPr marL="68580" marR="68580" marT="0" marB="0"/>
                </a:tc>
              </a:tr>
              <a:tr h="1151782">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800" dirty="0" smtClean="0">
                        <a:solidFill>
                          <a:srgbClr val="FF0000"/>
                        </a:solidFill>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23</a:t>
            </a:fld>
            <a:endParaRPr lang="en-US" dirty="0"/>
          </a:p>
        </p:txBody>
      </p:sp>
    </p:spTree>
    <p:extLst>
      <p:ext uri="{BB962C8B-B14F-4D97-AF65-F5344CB8AC3E}">
        <p14:creationId xmlns:p14="http://schemas.microsoft.com/office/powerpoint/2010/main" val="39020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effectLst>
                  <a:outerShdw blurRad="38100" dist="38100" dir="2700000" algn="tl">
                    <a:srgbClr val="000000">
                      <a:alpha val="43137"/>
                    </a:srgbClr>
                  </a:outerShdw>
                </a:effectLst>
              </a:rPr>
              <a:t>2014/2015 LEARNERSHIP PLACEMENT/EMPLOYMENT</a:t>
            </a:r>
            <a:endParaRPr lang="en-GB" sz="2800" b="1" kern="0"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132057859"/>
              </p:ext>
            </p:extLst>
          </p:nvPr>
        </p:nvGraphicFramePr>
        <p:xfrm>
          <a:off x="990599" y="1295401"/>
          <a:ext cx="8077202" cy="4038598"/>
        </p:xfrm>
        <a:graphic>
          <a:graphicData uri="http://schemas.openxmlformats.org/drawingml/2006/table">
            <a:tbl>
              <a:tblPr firstRow="1" bandRow="1">
                <a:tableStyleId>{5C22544A-7EE6-4342-B048-85BDC9FD1C3A}</a:tableStyleId>
              </a:tblPr>
              <a:tblGrid>
                <a:gridCol w="8077202"/>
              </a:tblGrid>
              <a:tr h="412461">
                <a:tc>
                  <a:txBody>
                    <a:bodyPr/>
                    <a:lstStyle/>
                    <a:p>
                      <a:pPr marL="0" indent="0">
                        <a:buFont typeface="Arial" panose="020B0604020202020204" pitchFamily="34" charset="0"/>
                        <a:buNone/>
                      </a:pPr>
                      <a:endParaRPr lang="en-US" sz="1600" dirty="0">
                        <a:solidFill>
                          <a:schemeClr val="tx1"/>
                        </a:solidFill>
                      </a:endParaRPr>
                    </a:p>
                  </a:txBody>
                  <a:tcPr/>
                </a:tc>
              </a:tr>
              <a:tr h="909281">
                <a:tc>
                  <a:txBody>
                    <a:bodyPr/>
                    <a:lstStyle/>
                    <a:p>
                      <a:pPr marL="285750" indent="-285750">
                        <a:buFont typeface="Arial" panose="020B0604020202020204" pitchFamily="34" charset="0"/>
                        <a:buChar char="•"/>
                      </a:pPr>
                      <a:r>
                        <a:rPr lang="en-ZA" sz="1800" kern="1200" dirty="0" smtClean="0">
                          <a:solidFill>
                            <a:schemeClr val="tx1"/>
                          </a:solidFill>
                          <a:effectLst/>
                          <a:latin typeface="+mn-lt"/>
                          <a:ea typeface="+mn-ea"/>
                          <a:cs typeface="+mn-cs"/>
                        </a:rPr>
                        <a:t>Two unemployed learners appointed permanently within the department.</a:t>
                      </a:r>
                    </a:p>
                  </a:txBody>
                  <a:tcPr marL="68580" marR="68580" marT="0" marB="0"/>
                </a:tc>
              </a:tr>
              <a:tr h="725644">
                <a:tc>
                  <a:txBody>
                    <a:bodyPr/>
                    <a:lstStyle/>
                    <a:p>
                      <a:pPr marL="285750" indent="-285750">
                        <a:buFont typeface="Arial" panose="020B0604020202020204" pitchFamily="34" charset="0"/>
                        <a:buChar char="•"/>
                      </a:pPr>
                      <a:r>
                        <a:rPr lang="en-ZA" sz="1800" kern="1200" dirty="0" smtClean="0">
                          <a:solidFill>
                            <a:schemeClr val="tx1"/>
                          </a:solidFill>
                          <a:effectLst/>
                          <a:latin typeface="+mn-lt"/>
                          <a:ea typeface="+mn-ea"/>
                          <a:cs typeface="+mn-cs"/>
                        </a:rPr>
                        <a:t>One unemployed learners appointed permanently outside the department.</a:t>
                      </a:r>
                    </a:p>
                  </a:txBody>
                  <a:tcPr marL="68580" marR="68580" marT="0" marB="0"/>
                </a:tc>
              </a:tr>
              <a:tr h="1053799">
                <a:tc>
                  <a:txBody>
                    <a:bodyPr/>
                    <a:lstStyle/>
                    <a:p>
                      <a:pPr marL="285750" indent="-285750">
                        <a:buFont typeface="Arial" panose="020B0604020202020204" pitchFamily="34" charset="0"/>
                        <a:buChar char="•"/>
                      </a:pPr>
                      <a:r>
                        <a:rPr lang="en-ZA" sz="1800" kern="1200" dirty="0" smtClean="0">
                          <a:solidFill>
                            <a:schemeClr val="tx1"/>
                          </a:solidFill>
                          <a:effectLst/>
                          <a:latin typeface="+mn-lt"/>
                          <a:ea typeface="+mn-ea"/>
                          <a:cs typeface="+mn-cs"/>
                        </a:rPr>
                        <a:t>Two</a:t>
                      </a:r>
                      <a:r>
                        <a:rPr lang="en-ZA" sz="1800" kern="1200" baseline="0" dirty="0" smtClean="0">
                          <a:solidFill>
                            <a:schemeClr val="tx1"/>
                          </a:solidFill>
                          <a:effectLst/>
                          <a:latin typeface="+mn-lt"/>
                          <a:ea typeface="+mn-ea"/>
                          <a:cs typeface="+mn-cs"/>
                        </a:rPr>
                        <a:t> u</a:t>
                      </a:r>
                      <a:r>
                        <a:rPr lang="en-ZA" sz="1800" kern="1200" dirty="0" smtClean="0">
                          <a:solidFill>
                            <a:schemeClr val="tx1"/>
                          </a:solidFill>
                          <a:effectLst/>
                          <a:latin typeface="+mn-lt"/>
                          <a:ea typeface="+mn-ea"/>
                          <a:cs typeface="+mn-cs"/>
                        </a:rPr>
                        <a:t>nemployed disabled learners appointed permanently within the department.</a:t>
                      </a:r>
                    </a:p>
                  </a:txBody>
                  <a:tcPr marL="68580" marR="68580" marT="0" marB="0"/>
                </a:tc>
              </a:tr>
              <a:tr h="937413">
                <a:tc>
                  <a:txBody>
                    <a:bodyPr/>
                    <a:lstStyle/>
                    <a:p>
                      <a:pPr marL="285750" indent="-285750">
                        <a:buFont typeface="Arial" panose="020B0604020202020204" pitchFamily="34" charset="0"/>
                        <a:buChar char="•"/>
                      </a:pPr>
                      <a:r>
                        <a:rPr lang="en-ZA" sz="1800" kern="1200" dirty="0" smtClean="0">
                          <a:solidFill>
                            <a:schemeClr val="tx1"/>
                          </a:solidFill>
                          <a:effectLst/>
                          <a:latin typeface="+mn-lt"/>
                          <a:ea typeface="+mn-ea"/>
                          <a:cs typeface="+mn-cs"/>
                        </a:rPr>
                        <a:t>Five unemployed learners appointed on contract within the department.</a:t>
                      </a: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24</a:t>
            </a:fld>
            <a:endParaRPr lang="en-US" dirty="0"/>
          </a:p>
        </p:txBody>
      </p:sp>
    </p:spTree>
    <p:extLst>
      <p:ext uri="{BB962C8B-B14F-4D97-AF65-F5344CB8AC3E}">
        <p14:creationId xmlns:p14="http://schemas.microsoft.com/office/powerpoint/2010/main" val="110511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9144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YOUTH DEVELOPMENT PROGRAMMES 2014/2015: EXTERNAL BURSARY PROGRAMME</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507944661"/>
              </p:ext>
            </p:extLst>
          </p:nvPr>
        </p:nvGraphicFramePr>
        <p:xfrm>
          <a:off x="1066796" y="762001"/>
          <a:ext cx="7924804" cy="3070000"/>
        </p:xfrm>
        <a:graphic>
          <a:graphicData uri="http://schemas.openxmlformats.org/drawingml/2006/table">
            <a:tbl>
              <a:tblPr firstRow="1" bandRow="1">
                <a:tableStyleId>{5C22544A-7EE6-4342-B048-85BDC9FD1C3A}</a:tableStyleId>
              </a:tblPr>
              <a:tblGrid>
                <a:gridCol w="7924804"/>
              </a:tblGrid>
              <a:tr h="533399">
                <a:tc>
                  <a:txBody>
                    <a:bodyPr/>
                    <a:lstStyle/>
                    <a:p>
                      <a:endParaRPr lang="en-US" sz="1600" dirty="0"/>
                    </a:p>
                  </a:txBody>
                  <a:tcPr/>
                </a:tc>
              </a:tr>
              <a:tr h="521493">
                <a:tc>
                  <a:txBody>
                    <a:bodyPr/>
                    <a:lstStyle/>
                    <a:p>
                      <a:pPr marL="285750" indent="-285750">
                        <a:lnSpc>
                          <a:spcPct val="115000"/>
                        </a:lnSpc>
                        <a:spcAft>
                          <a:spcPts val="0"/>
                        </a:spcAft>
                        <a:buFont typeface="Arial" pitchFamily="34" charset="0"/>
                        <a:buChar char="•"/>
                        <a:tabLst>
                          <a:tab pos="450850" algn="l"/>
                        </a:tabLst>
                      </a:pPr>
                      <a:r>
                        <a:rPr lang="en-US" sz="1800" baseline="0" dirty="0" smtClean="0">
                          <a:solidFill>
                            <a:schemeClr val="tx1"/>
                          </a:solidFill>
                          <a:latin typeface="+mn-lt"/>
                          <a:ea typeface="Calibri"/>
                          <a:cs typeface="Times New Roman"/>
                        </a:rPr>
                        <a:t>The Department currently have 13 bursars who are funded by CHIETA  studying Chemical Engineering in different South African institutions of higher learning.</a:t>
                      </a:r>
                    </a:p>
                    <a:p>
                      <a:pPr marL="0" indent="0">
                        <a:lnSpc>
                          <a:spcPct val="115000"/>
                        </a:lnSpc>
                        <a:spcAft>
                          <a:spcPts val="0"/>
                        </a:spcAft>
                        <a:buFont typeface="Arial" pitchFamily="34" charset="0"/>
                        <a:buNone/>
                        <a:tabLst>
                          <a:tab pos="450850" algn="l"/>
                        </a:tabLst>
                      </a:pPr>
                      <a:endParaRPr lang="en-US" sz="1800" dirty="0">
                        <a:solidFill>
                          <a:schemeClr val="tx1"/>
                        </a:solidFill>
                        <a:latin typeface="+mn-lt"/>
                        <a:ea typeface="Calibri"/>
                        <a:cs typeface="Times New Roman"/>
                      </a:endParaRPr>
                    </a:p>
                  </a:txBody>
                  <a:tcPr marL="68580" marR="68580" marT="0" marB="0"/>
                </a:tc>
              </a:tr>
              <a:tr h="744300">
                <a:tc>
                  <a:txBody>
                    <a:bodyPr/>
                    <a:lstStyle/>
                    <a:p>
                      <a:pPr marL="285750" indent="-285750">
                        <a:lnSpc>
                          <a:spcPct val="115000"/>
                        </a:lnSpc>
                        <a:spcAft>
                          <a:spcPts val="0"/>
                        </a:spcAft>
                        <a:buFont typeface="Arial" panose="020B0604020202020204" pitchFamily="34" charset="0"/>
                        <a:buChar char="•"/>
                      </a:pPr>
                      <a:r>
                        <a:rPr lang="en-US" sz="1800" baseline="0" dirty="0" smtClean="0">
                          <a:solidFill>
                            <a:schemeClr val="tx1"/>
                          </a:solidFill>
                          <a:latin typeface="+mn-lt"/>
                          <a:ea typeface="Calibri"/>
                          <a:cs typeface="Times New Roman"/>
                        </a:rPr>
                        <a:t>13 Bursars will continue with their studies in 2016 academic year.</a:t>
                      </a:r>
                    </a:p>
                  </a:txBody>
                  <a:tcPr marL="68580" marR="68580" marT="0" marB="0"/>
                </a:tc>
              </a:tr>
              <a:tr h="845897">
                <a:tc>
                  <a:txBody>
                    <a:bodyPr/>
                    <a:lstStyle/>
                    <a:p>
                      <a:pPr>
                        <a:lnSpc>
                          <a:spcPct val="115000"/>
                        </a:lnSpc>
                        <a:spcAft>
                          <a:spcPts val="0"/>
                        </a:spcAft>
                        <a:buFont typeface="Arial" pitchFamily="34" charset="0"/>
                        <a:buChar char="•"/>
                      </a:pPr>
                      <a:endParaRPr lang="en-US" sz="1800" dirty="0">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25</a:t>
            </a:fld>
            <a:endParaRPr lang="en-US" dirty="0"/>
          </a:p>
        </p:txBody>
      </p:sp>
    </p:spTree>
    <p:extLst>
      <p:ext uri="{BB962C8B-B14F-4D97-AF65-F5344CB8AC3E}">
        <p14:creationId xmlns:p14="http://schemas.microsoft.com/office/powerpoint/2010/main" val="23566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0668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YOUTH DEVELOPMENT PROGRAMMES 2014/2015: INTERNSHIP PROGRAMME </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107299087"/>
              </p:ext>
            </p:extLst>
          </p:nvPr>
        </p:nvGraphicFramePr>
        <p:xfrm>
          <a:off x="1219196" y="737192"/>
          <a:ext cx="7924804" cy="5468111"/>
        </p:xfrm>
        <a:graphic>
          <a:graphicData uri="http://schemas.openxmlformats.org/drawingml/2006/table">
            <a:tbl>
              <a:tblPr firstRow="1" bandRow="1">
                <a:tableStyleId>{5C22544A-7EE6-4342-B048-85BDC9FD1C3A}</a:tableStyleId>
              </a:tblPr>
              <a:tblGrid>
                <a:gridCol w="7924804"/>
              </a:tblGrid>
              <a:tr h="516669">
                <a:tc>
                  <a:txBody>
                    <a:bodyPr/>
                    <a:lstStyle/>
                    <a:p>
                      <a:endParaRPr lang="en-US" sz="1600" dirty="0"/>
                    </a:p>
                  </a:txBody>
                  <a:tcPr/>
                </a:tc>
              </a:tr>
              <a:tr h="2164925">
                <a:tc>
                  <a:txBody>
                    <a:bodyPr/>
                    <a:lstStyle/>
                    <a:p>
                      <a:pPr marL="285750" marR="0" indent="-285750" algn="l" defTabSz="914400" rtl="0" eaLnBrk="1" fontAlgn="auto" latinLnBrk="0" hangingPunct="1">
                        <a:lnSpc>
                          <a:spcPct val="115000"/>
                        </a:lnSpc>
                        <a:spcBef>
                          <a:spcPts val="0"/>
                        </a:spcBef>
                        <a:spcAft>
                          <a:spcPts val="0"/>
                        </a:spcAft>
                        <a:buClrTx/>
                        <a:buSzTx/>
                        <a:buFont typeface="Arial" pitchFamily="34" charset="0"/>
                        <a:buChar char="•"/>
                        <a:tabLst>
                          <a:tab pos="450850" algn="l"/>
                        </a:tabLst>
                        <a:defRPr/>
                      </a:pPr>
                      <a:r>
                        <a:rPr lang="en-US" sz="1800" baseline="0" dirty="0" smtClean="0">
                          <a:solidFill>
                            <a:schemeClr val="tx1"/>
                          </a:solidFill>
                          <a:latin typeface="+mn-lt"/>
                          <a:ea typeface="Calibri"/>
                          <a:cs typeface="Times New Roman"/>
                        </a:rPr>
                        <a:t>The Department has 32 interns, 2 are interns with disabilities and the other 2 interns are placed at Total South Africa  pursuing practical work-based in Chemical Engineering . T</a:t>
                      </a:r>
                      <a:r>
                        <a:rPr lang="en-US" sz="1800" dirty="0" smtClean="0">
                          <a:solidFill>
                            <a:schemeClr val="tx1"/>
                          </a:solidFill>
                          <a:latin typeface="+mn-lt"/>
                          <a:ea typeface="Calibri"/>
                          <a:cs typeface="Times New Roman"/>
                        </a:rPr>
                        <a:t>he internship programme is ending on 31 March</a:t>
                      </a:r>
                      <a:r>
                        <a:rPr lang="en-US" sz="1800" baseline="0" dirty="0" smtClean="0">
                          <a:solidFill>
                            <a:schemeClr val="tx1"/>
                          </a:solidFill>
                          <a:latin typeface="+mn-lt"/>
                          <a:ea typeface="Calibri"/>
                          <a:cs typeface="Times New Roman"/>
                        </a:rPr>
                        <a:t> 2015.</a:t>
                      </a:r>
                    </a:p>
                    <a:p>
                      <a:pPr marL="0" marR="0" indent="0" algn="l" defTabSz="914400" rtl="0" eaLnBrk="1" fontAlgn="auto" latinLnBrk="0" hangingPunct="1">
                        <a:lnSpc>
                          <a:spcPct val="115000"/>
                        </a:lnSpc>
                        <a:spcBef>
                          <a:spcPts val="0"/>
                        </a:spcBef>
                        <a:spcAft>
                          <a:spcPts val="0"/>
                        </a:spcAft>
                        <a:buClrTx/>
                        <a:buSzTx/>
                        <a:buFont typeface="Arial" pitchFamily="34" charset="0"/>
                        <a:buNone/>
                        <a:tabLst>
                          <a:tab pos="450850" algn="l"/>
                        </a:tabLst>
                        <a:defRPr/>
                      </a:pPr>
                      <a:r>
                        <a:rPr lang="en-US" sz="1800" baseline="0" dirty="0" smtClean="0">
                          <a:solidFill>
                            <a:schemeClr val="tx1"/>
                          </a:solidFill>
                          <a:latin typeface="+mn-lt"/>
                          <a:ea typeface="Calibri"/>
                          <a:cs typeface="Times New Roman"/>
                        </a:rPr>
                        <a:t>     Gender:</a:t>
                      </a:r>
                    </a:p>
                    <a:p>
                      <a:pPr marL="0" marR="0" indent="0" algn="l" defTabSz="914400" rtl="0" eaLnBrk="1" fontAlgn="auto" latinLnBrk="0" hangingPunct="1">
                        <a:lnSpc>
                          <a:spcPct val="115000"/>
                        </a:lnSpc>
                        <a:spcBef>
                          <a:spcPts val="0"/>
                        </a:spcBef>
                        <a:spcAft>
                          <a:spcPts val="0"/>
                        </a:spcAft>
                        <a:buClrTx/>
                        <a:buSzTx/>
                        <a:buFont typeface="Arial" pitchFamily="34" charset="0"/>
                        <a:buNone/>
                        <a:tabLst>
                          <a:tab pos="450850" algn="l"/>
                        </a:tabLst>
                        <a:defRPr/>
                      </a:pPr>
                      <a:endParaRPr lang="en-US" sz="1800" baseline="0" dirty="0" smtClean="0">
                        <a:solidFill>
                          <a:schemeClr val="tx1"/>
                        </a:solidFill>
                        <a:latin typeface="+mn-lt"/>
                        <a:ea typeface="Calibri"/>
                        <a:cs typeface="Times New Roman"/>
                      </a:endParaRPr>
                    </a:p>
                    <a:p>
                      <a:pPr marL="0" indent="0">
                        <a:lnSpc>
                          <a:spcPct val="115000"/>
                        </a:lnSpc>
                        <a:spcAft>
                          <a:spcPts val="0"/>
                        </a:spcAft>
                        <a:buFont typeface="Arial" pitchFamily="34" charset="0"/>
                        <a:buNone/>
                        <a:tabLst>
                          <a:tab pos="450850" algn="l"/>
                        </a:tabLst>
                      </a:pPr>
                      <a:endParaRPr lang="en-US" sz="1800" dirty="0">
                        <a:solidFill>
                          <a:schemeClr val="tx1"/>
                        </a:solidFill>
                        <a:latin typeface="+mn-lt"/>
                        <a:ea typeface="Calibri"/>
                        <a:cs typeface="Times New Roman"/>
                      </a:endParaRPr>
                    </a:p>
                  </a:txBody>
                  <a:tcPr marL="68580" marR="68580" marT="0" marB="0"/>
                </a:tc>
              </a:tr>
              <a:tr h="720955">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smtClean="0">
                          <a:solidFill>
                            <a:schemeClr val="tx1"/>
                          </a:solidFill>
                          <a:latin typeface="+mn-lt"/>
                          <a:ea typeface="Calibri"/>
                          <a:cs typeface="Times New Roman"/>
                        </a:rPr>
                        <a:t>To</a:t>
                      </a:r>
                      <a:r>
                        <a:rPr lang="en-US" sz="1800" baseline="0" dirty="0" smtClean="0">
                          <a:solidFill>
                            <a:schemeClr val="tx1"/>
                          </a:solidFill>
                          <a:latin typeface="+mn-lt"/>
                          <a:ea typeface="Calibri"/>
                          <a:cs typeface="Times New Roman"/>
                        </a:rPr>
                        <a:t> date the department have 24 interns.</a:t>
                      </a:r>
                      <a:endParaRPr lang="en-US" sz="1800" dirty="0" smtClean="0">
                        <a:solidFill>
                          <a:schemeClr val="tx1"/>
                        </a:solidFill>
                        <a:latin typeface="+mn-lt"/>
                        <a:ea typeface="Calibri"/>
                        <a:cs typeface="Times New Roman"/>
                      </a:endParaRPr>
                    </a:p>
                  </a:txBody>
                  <a:tcPr marL="68580" marR="68580" marT="0" marB="0"/>
                </a:tc>
              </a:tr>
              <a:tr h="819366">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800" dirty="0" smtClean="0">
                          <a:solidFill>
                            <a:schemeClr val="tx1"/>
                          </a:solidFill>
                          <a:latin typeface="+mn-lt"/>
                          <a:ea typeface="Calibri"/>
                          <a:cs typeface="Times New Roman"/>
                        </a:rPr>
                        <a:t>    </a:t>
                      </a:r>
                      <a:r>
                        <a:rPr lang="en-US" sz="1800" baseline="0" dirty="0" smtClean="0">
                          <a:solidFill>
                            <a:schemeClr val="tx1"/>
                          </a:solidFill>
                          <a:latin typeface="+mn-lt"/>
                          <a:ea typeface="Calibri"/>
                          <a:cs typeface="Times New Roman"/>
                        </a:rPr>
                        <a:t>8 interns have been employed in different public and private sectors.</a:t>
                      </a:r>
                    </a:p>
                    <a:p>
                      <a:pPr>
                        <a:lnSpc>
                          <a:spcPct val="115000"/>
                        </a:lnSpc>
                        <a:spcAft>
                          <a:spcPts val="0"/>
                        </a:spcAft>
                        <a:buFont typeface="Arial" pitchFamily="34" charset="0"/>
                        <a:buNone/>
                      </a:pPr>
                      <a:endParaRPr lang="en-US" sz="1800" dirty="0">
                        <a:solidFill>
                          <a:schemeClr val="tx1"/>
                        </a:solidFill>
                        <a:latin typeface="+mn-lt"/>
                        <a:ea typeface="Calibri"/>
                        <a:cs typeface="Times New Roman"/>
                      </a:endParaRPr>
                    </a:p>
                  </a:txBody>
                  <a:tcPr marL="68580" marR="68580" marT="0" marB="0"/>
                </a:tc>
              </a:tr>
              <a:tr h="1246196">
                <a:tc>
                  <a:txBody>
                    <a:bodyPr/>
                    <a:lstStyle/>
                    <a:p>
                      <a:pPr marL="285750" indent="-285750">
                        <a:lnSpc>
                          <a:spcPct val="115000"/>
                        </a:lnSpc>
                        <a:spcAft>
                          <a:spcPts val="0"/>
                        </a:spcAft>
                        <a:buFontTx/>
                        <a:buChar char="-"/>
                      </a:pPr>
                      <a:r>
                        <a:rPr lang="en-US" sz="1800" baseline="0" dirty="0" smtClean="0">
                          <a:solidFill>
                            <a:schemeClr val="tx1"/>
                          </a:solidFill>
                          <a:latin typeface="+mn-lt"/>
                          <a:ea typeface="Calibri"/>
                          <a:cs typeface="Times New Roman"/>
                        </a:rPr>
                        <a:t>32 Interns will be starting on 1 April 2015 and 2 interns with disabilities are targeted to be part of this intake.</a:t>
                      </a:r>
                      <a:endParaRPr lang="en-US" sz="1800" dirty="0">
                        <a:solidFill>
                          <a:schemeClr val="tx1"/>
                        </a:solidFill>
                        <a:latin typeface="+mn-lt"/>
                        <a:ea typeface="Calibri"/>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15336713"/>
              </p:ext>
            </p:extLst>
          </p:nvPr>
        </p:nvGraphicFramePr>
        <p:xfrm>
          <a:off x="1524000" y="2667000"/>
          <a:ext cx="6096000" cy="736600"/>
        </p:xfrm>
        <a:graphic>
          <a:graphicData uri="http://schemas.openxmlformats.org/drawingml/2006/table">
            <a:tbl>
              <a:tblPr firstRow="1" bandRow="1">
                <a:tableStyleId>{5C22544A-7EE6-4342-B048-85BDC9FD1C3A}</a:tableStyleId>
              </a:tblPr>
              <a:tblGrid>
                <a:gridCol w="1981200"/>
                <a:gridCol w="2082800"/>
                <a:gridCol w="2032000"/>
              </a:tblGrid>
              <a:tr h="152400">
                <a:tc>
                  <a:txBody>
                    <a:bodyPr/>
                    <a:lstStyle/>
                    <a:p>
                      <a:r>
                        <a:rPr lang="en-US" dirty="0" smtClean="0"/>
                        <a:t>FEMALE</a:t>
                      </a:r>
                      <a:endParaRPr lang="en-ZA" dirty="0"/>
                    </a:p>
                  </a:txBody>
                  <a:tcPr/>
                </a:tc>
                <a:tc>
                  <a:txBody>
                    <a:bodyPr/>
                    <a:lstStyle/>
                    <a:p>
                      <a:r>
                        <a:rPr lang="en-US" dirty="0" smtClean="0"/>
                        <a:t>MALE</a:t>
                      </a:r>
                      <a:endParaRPr lang="en-ZA" dirty="0"/>
                    </a:p>
                  </a:txBody>
                  <a:tcPr/>
                </a:tc>
                <a:tc>
                  <a:txBody>
                    <a:bodyPr/>
                    <a:lstStyle/>
                    <a:p>
                      <a:r>
                        <a:rPr lang="en-US" dirty="0" smtClean="0"/>
                        <a:t>DISABILITY</a:t>
                      </a:r>
                      <a:endParaRPr lang="en-ZA" dirty="0"/>
                    </a:p>
                  </a:txBody>
                  <a:tcPr/>
                </a:tc>
              </a:tr>
              <a:tr h="370840">
                <a:tc>
                  <a:txBody>
                    <a:bodyPr/>
                    <a:lstStyle/>
                    <a:p>
                      <a:r>
                        <a:rPr lang="en-US" dirty="0" smtClean="0"/>
                        <a:t>12</a:t>
                      </a:r>
                      <a:endParaRPr lang="en-ZA" dirty="0"/>
                    </a:p>
                  </a:txBody>
                  <a:tcPr/>
                </a:tc>
                <a:tc>
                  <a:txBody>
                    <a:bodyPr/>
                    <a:lstStyle/>
                    <a:p>
                      <a:r>
                        <a:rPr lang="en-US" dirty="0" smtClean="0"/>
                        <a:t>20</a:t>
                      </a:r>
                      <a:endParaRPr lang="en-ZA" dirty="0"/>
                    </a:p>
                  </a:txBody>
                  <a:tcPr/>
                </a:tc>
                <a:tc>
                  <a:txBody>
                    <a:bodyPr/>
                    <a:lstStyle/>
                    <a:p>
                      <a:r>
                        <a:rPr lang="en-US" dirty="0" smtClean="0"/>
                        <a:t>2</a:t>
                      </a:r>
                      <a:endParaRPr lang="en-ZA" dirty="0"/>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26</a:t>
            </a:fld>
            <a:endParaRPr lang="en-US" dirty="0"/>
          </a:p>
        </p:txBody>
      </p:sp>
    </p:spTree>
    <p:extLst>
      <p:ext uri="{BB962C8B-B14F-4D97-AF65-F5344CB8AC3E}">
        <p14:creationId xmlns:p14="http://schemas.microsoft.com/office/powerpoint/2010/main" val="369037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PLANNED DEVELOPMENT PROGRAMME 2015/2016 FINANCIAL YEAR  </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023039592"/>
              </p:ext>
            </p:extLst>
          </p:nvPr>
        </p:nvGraphicFramePr>
        <p:xfrm>
          <a:off x="996692" y="1600201"/>
          <a:ext cx="7924804" cy="3757377"/>
        </p:xfrm>
        <a:graphic>
          <a:graphicData uri="http://schemas.openxmlformats.org/drawingml/2006/table">
            <a:tbl>
              <a:tblPr firstRow="1" bandRow="1">
                <a:tableStyleId>{5C22544A-7EE6-4342-B048-85BDC9FD1C3A}</a:tableStyleId>
              </a:tblPr>
              <a:tblGrid>
                <a:gridCol w="7924804"/>
              </a:tblGrid>
              <a:tr h="825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0" dirty="0" smtClean="0">
                          <a:solidFill>
                            <a:srgbClr val="FF0000"/>
                          </a:solidFill>
                          <a:effectLst>
                            <a:outerShdw blurRad="38100" dist="38100" dir="2700000" algn="tl">
                              <a:srgbClr val="000000">
                                <a:alpha val="43137"/>
                              </a:srgbClr>
                            </a:outerShdw>
                          </a:effectLst>
                        </a:rPr>
                        <a:t> </a:t>
                      </a:r>
                      <a:r>
                        <a:rPr lang="en-GB" sz="1600" b="1" kern="0" dirty="0" smtClean="0">
                          <a:solidFill>
                            <a:schemeClr val="tx1"/>
                          </a:solidFill>
                          <a:effectLst>
                            <a:outerShdw blurRad="38100" dist="38100" dir="2700000" algn="tl">
                              <a:srgbClr val="000000">
                                <a:alpha val="43137"/>
                              </a:srgbClr>
                            </a:outerShdw>
                          </a:effectLst>
                        </a:rPr>
                        <a:t>LEARNERSHIP  AND WORK INTEGRATED LEARNING</a:t>
                      </a:r>
                      <a:endParaRPr lang="en-US" sz="1600" dirty="0" smtClean="0">
                        <a:solidFill>
                          <a:schemeClr val="tx1"/>
                        </a:solidFill>
                      </a:endParaRPr>
                    </a:p>
                    <a:p>
                      <a:endParaRPr lang="en-US" sz="1600" dirty="0"/>
                    </a:p>
                  </a:txBody>
                  <a:tcPr/>
                </a:tc>
              </a:tr>
              <a:tr h="896515">
                <a:tc>
                  <a:txBody>
                    <a:bodyPr/>
                    <a:lstStyle/>
                    <a:p>
                      <a:pPr marL="536575" marR="0" indent="-536575" algn="l" defTabSz="914400" rtl="0" eaLnBrk="1" fontAlgn="auto" latinLnBrk="0" hangingPunct="1">
                        <a:lnSpc>
                          <a:spcPct val="115000"/>
                        </a:lnSpc>
                        <a:spcBef>
                          <a:spcPts val="0"/>
                        </a:spcBef>
                        <a:spcAft>
                          <a:spcPts val="0"/>
                        </a:spcAft>
                        <a:buClrTx/>
                        <a:buSzTx/>
                        <a:buFont typeface="Arial" pitchFamily="34" charset="0"/>
                        <a:buChar char="•"/>
                        <a:tabLst>
                          <a:tab pos="536575" algn="l"/>
                        </a:tabLst>
                        <a:defRPr/>
                      </a:pPr>
                      <a:r>
                        <a:rPr lang="en-US" sz="1800" dirty="0" smtClean="0">
                          <a:solidFill>
                            <a:schemeClr val="tx1"/>
                          </a:solidFill>
                          <a:latin typeface="+mn-lt"/>
                          <a:ea typeface="Calibri"/>
                          <a:cs typeface="Times New Roman"/>
                        </a:rPr>
                        <a:t>5 -Project Management learnership programme (18.1, 2 employees targeted/18.2, 3 youth targeted).</a:t>
                      </a:r>
                    </a:p>
                    <a:p>
                      <a:pPr marL="0" marR="0" indent="0" algn="l" defTabSz="914400" rtl="0" eaLnBrk="1" fontAlgn="auto" latinLnBrk="0" hangingPunct="1">
                        <a:lnSpc>
                          <a:spcPct val="115000"/>
                        </a:lnSpc>
                        <a:spcBef>
                          <a:spcPts val="0"/>
                        </a:spcBef>
                        <a:spcAft>
                          <a:spcPts val="0"/>
                        </a:spcAft>
                        <a:buClrTx/>
                        <a:buSzTx/>
                        <a:buFont typeface="Arial" pitchFamily="34" charset="0"/>
                        <a:buNone/>
                        <a:tabLst>
                          <a:tab pos="536575" algn="l"/>
                        </a:tabLst>
                        <a:defRPr/>
                      </a:pPr>
                      <a:endParaRPr lang="en-US" sz="1800" dirty="0" smtClean="0">
                        <a:solidFill>
                          <a:schemeClr val="tx1"/>
                        </a:solidFill>
                        <a:latin typeface="+mn-lt"/>
                        <a:ea typeface="Calibri"/>
                        <a:cs typeface="Times New Roman"/>
                      </a:endParaRPr>
                    </a:p>
                  </a:txBody>
                  <a:tcPr marL="68580" marR="68580" marT="0" marB="0"/>
                </a:tc>
              </a:tr>
              <a:tr h="896515">
                <a:tc>
                  <a:txBody>
                    <a:bodyPr/>
                    <a:lstStyle/>
                    <a:p>
                      <a:pPr marL="536575" indent="-536575">
                        <a:lnSpc>
                          <a:spcPct val="115000"/>
                        </a:lnSpc>
                        <a:spcAft>
                          <a:spcPts val="0"/>
                        </a:spcAft>
                        <a:buFont typeface="Arial" pitchFamily="34" charset="0"/>
                        <a:buChar char="•"/>
                        <a:tabLst>
                          <a:tab pos="536575" algn="l"/>
                        </a:tabLst>
                      </a:pPr>
                      <a:r>
                        <a:rPr lang="en-US" sz="1800" dirty="0" smtClean="0">
                          <a:solidFill>
                            <a:schemeClr val="tx1"/>
                          </a:solidFill>
                          <a:latin typeface="+mn-lt"/>
                          <a:ea typeface="Calibri"/>
                          <a:cs typeface="Times New Roman"/>
                        </a:rPr>
                        <a:t>10</a:t>
                      </a:r>
                      <a:r>
                        <a:rPr lang="en-US" sz="1800" baseline="0" dirty="0" smtClean="0">
                          <a:solidFill>
                            <a:schemeClr val="tx1"/>
                          </a:solidFill>
                          <a:latin typeface="+mn-lt"/>
                          <a:ea typeface="Calibri"/>
                          <a:cs typeface="Times New Roman"/>
                        </a:rPr>
                        <a:t> - P</a:t>
                      </a:r>
                      <a:r>
                        <a:rPr lang="en-US" sz="1800" dirty="0" smtClean="0">
                          <a:solidFill>
                            <a:schemeClr val="tx1"/>
                          </a:solidFill>
                          <a:latin typeface="+mn-lt"/>
                          <a:ea typeface="Calibri"/>
                          <a:cs typeface="Times New Roman"/>
                        </a:rPr>
                        <a:t>ublic Administration learnership programme (18.1, 5 employees targeted /18.2, 5 youth targeted).</a:t>
                      </a:r>
                    </a:p>
                    <a:p>
                      <a:pPr marL="0" indent="0">
                        <a:lnSpc>
                          <a:spcPct val="115000"/>
                        </a:lnSpc>
                        <a:spcAft>
                          <a:spcPts val="0"/>
                        </a:spcAft>
                        <a:buFont typeface="Arial" pitchFamily="34" charset="0"/>
                        <a:buNone/>
                        <a:tabLst>
                          <a:tab pos="536575" algn="l"/>
                        </a:tabLst>
                      </a:pPr>
                      <a:endParaRPr lang="en-US" sz="1800" dirty="0" smtClean="0">
                        <a:solidFill>
                          <a:schemeClr val="tx1"/>
                        </a:solidFill>
                        <a:latin typeface="+mn-lt"/>
                        <a:ea typeface="Calibri"/>
                        <a:cs typeface="Times New Roman"/>
                      </a:endParaRPr>
                    </a:p>
                  </a:txBody>
                  <a:tcPr marL="68580" marR="68580" marT="0" marB="0"/>
                </a:tc>
              </a:tr>
              <a:tr h="1039408">
                <a:tc>
                  <a:txBody>
                    <a:bodyPr/>
                    <a:lstStyle/>
                    <a:p>
                      <a:pPr marL="536575" indent="-536575">
                        <a:lnSpc>
                          <a:spcPct val="115000"/>
                        </a:lnSpc>
                        <a:spcAft>
                          <a:spcPts val="0"/>
                        </a:spcAft>
                        <a:buFont typeface="Arial" pitchFamily="34" charset="0"/>
                        <a:buChar char="•"/>
                        <a:tabLst>
                          <a:tab pos="536575" algn="l"/>
                        </a:tabLst>
                      </a:pPr>
                      <a:r>
                        <a:rPr lang="en-US" sz="1800" dirty="0" smtClean="0">
                          <a:solidFill>
                            <a:schemeClr val="tx1"/>
                          </a:solidFill>
                          <a:latin typeface="+mn-lt"/>
                          <a:ea typeface="Calibri"/>
                          <a:cs typeface="Times New Roman"/>
                        </a:rPr>
                        <a:t>5 -</a:t>
                      </a:r>
                      <a:r>
                        <a:rPr lang="en-US" sz="1800" baseline="0" dirty="0" smtClean="0">
                          <a:solidFill>
                            <a:schemeClr val="tx1"/>
                          </a:solidFill>
                          <a:latin typeface="+mn-lt"/>
                          <a:ea typeface="Calibri"/>
                          <a:cs typeface="Times New Roman"/>
                        </a:rPr>
                        <a:t> W</a:t>
                      </a:r>
                      <a:r>
                        <a:rPr lang="en-US" sz="1800" dirty="0" smtClean="0">
                          <a:solidFill>
                            <a:schemeClr val="tx1"/>
                          </a:solidFill>
                          <a:latin typeface="+mn-lt"/>
                          <a:ea typeface="Calibri"/>
                          <a:cs typeface="Times New Roman"/>
                        </a:rPr>
                        <a:t>ork Integrated Learning (WIL) (youth</a:t>
                      </a:r>
                      <a:r>
                        <a:rPr lang="en-US" sz="1800" baseline="0" dirty="0" smtClean="0">
                          <a:solidFill>
                            <a:schemeClr val="tx1"/>
                          </a:solidFill>
                          <a:latin typeface="+mn-lt"/>
                          <a:ea typeface="Calibri"/>
                          <a:cs typeface="Times New Roman"/>
                        </a:rPr>
                        <a:t> (</a:t>
                      </a:r>
                      <a:r>
                        <a:rPr lang="en-US" sz="1800" dirty="0" smtClean="0">
                          <a:solidFill>
                            <a:schemeClr val="tx1"/>
                          </a:solidFill>
                          <a:latin typeface="+mn-lt"/>
                          <a:ea typeface="Calibri"/>
                          <a:cs typeface="Times New Roman"/>
                        </a:rPr>
                        <a:t>18.2), in</a:t>
                      </a:r>
                      <a:r>
                        <a:rPr lang="en-US" sz="1800" baseline="0" dirty="0" smtClean="0">
                          <a:solidFill>
                            <a:schemeClr val="tx1"/>
                          </a:solidFill>
                          <a:latin typeface="+mn-lt"/>
                          <a:ea typeface="Calibri"/>
                          <a:cs typeface="Times New Roman"/>
                        </a:rPr>
                        <a:t> Chemical Engineering, SCM, ICT and Finance.</a:t>
                      </a:r>
                      <a:endParaRPr lang="en-US" sz="1800" dirty="0">
                        <a:solidFill>
                          <a:schemeClr val="tx1"/>
                        </a:solidFill>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ENERGY SECTOR HRD PARTNERSHIP </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692939108"/>
              </p:ext>
            </p:extLst>
          </p:nvPr>
        </p:nvGraphicFramePr>
        <p:xfrm>
          <a:off x="1066796" y="762001"/>
          <a:ext cx="7924804" cy="5149860"/>
        </p:xfrm>
        <a:graphic>
          <a:graphicData uri="http://schemas.openxmlformats.org/drawingml/2006/table">
            <a:tbl>
              <a:tblPr firstRow="1" bandRow="1">
                <a:tableStyleId>{5C22544A-7EE6-4342-B048-85BDC9FD1C3A}</a:tableStyleId>
              </a:tblPr>
              <a:tblGrid>
                <a:gridCol w="7924804"/>
              </a:tblGrid>
              <a:tr h="380999">
                <a:tc>
                  <a:txBody>
                    <a:bodyPr/>
                    <a:lstStyle/>
                    <a:p>
                      <a:endParaRPr lang="en-US" sz="1600" dirty="0"/>
                    </a:p>
                  </a:txBody>
                  <a:tcPr/>
                </a:tc>
              </a:tr>
              <a:tr h="521493">
                <a:tc>
                  <a:txBody>
                    <a:bodyPr/>
                    <a:lstStyle/>
                    <a:p>
                      <a:pPr marL="536575" indent="-536575">
                        <a:lnSpc>
                          <a:spcPct val="115000"/>
                        </a:lnSpc>
                        <a:spcAft>
                          <a:spcPts val="0"/>
                        </a:spcAft>
                        <a:buFont typeface="Arial" pitchFamily="34" charset="0"/>
                        <a:buChar char="•"/>
                        <a:tabLst>
                          <a:tab pos="536575" algn="l"/>
                        </a:tabLst>
                      </a:pPr>
                      <a:r>
                        <a:rPr lang="en-US" sz="1800" dirty="0" smtClean="0">
                          <a:latin typeface="+mn-lt"/>
                          <a:ea typeface="Calibri"/>
                          <a:cs typeface="Times New Roman"/>
                        </a:rPr>
                        <a:t>The</a:t>
                      </a:r>
                      <a:r>
                        <a:rPr lang="en-US" sz="1800" baseline="0" dirty="0" smtClean="0">
                          <a:latin typeface="+mn-lt"/>
                          <a:ea typeface="Calibri"/>
                          <a:cs typeface="Times New Roman"/>
                        </a:rPr>
                        <a:t> Department of energy has established an HRD Forum comprising of all state owned entities(SOE’s) reporting  to the Minister of Energy.</a:t>
                      </a:r>
                    </a:p>
                    <a:p>
                      <a:pPr marL="0" indent="0">
                        <a:lnSpc>
                          <a:spcPct val="115000"/>
                        </a:lnSpc>
                        <a:spcAft>
                          <a:spcPts val="0"/>
                        </a:spcAft>
                        <a:buFont typeface="Arial" pitchFamily="34" charset="0"/>
                        <a:buNone/>
                        <a:tabLst>
                          <a:tab pos="536575" algn="l"/>
                        </a:tabLst>
                      </a:pPr>
                      <a:endParaRPr lang="en-US" sz="1800" dirty="0">
                        <a:latin typeface="+mn-lt"/>
                        <a:ea typeface="Calibri"/>
                        <a:cs typeface="Times New Roman"/>
                      </a:endParaRPr>
                    </a:p>
                  </a:txBody>
                  <a:tcPr marL="68580" marR="68580" marT="0" marB="0"/>
                </a:tc>
              </a:tr>
              <a:tr h="744300">
                <a:tc>
                  <a:txBody>
                    <a:bodyPr/>
                    <a:lstStyle/>
                    <a:p>
                      <a:pPr>
                        <a:lnSpc>
                          <a:spcPct val="115000"/>
                        </a:lnSpc>
                        <a:spcAft>
                          <a:spcPts val="0"/>
                        </a:spcAft>
                        <a:buFont typeface="Arial" pitchFamily="34" charset="0"/>
                        <a:buChar char="•"/>
                        <a:tabLst>
                          <a:tab pos="536575" algn="l"/>
                        </a:tabLst>
                      </a:pPr>
                      <a:r>
                        <a:rPr lang="en-US" sz="1800" dirty="0" smtClean="0">
                          <a:latin typeface="+mn-lt"/>
                          <a:ea typeface="Calibri"/>
                          <a:cs typeface="Times New Roman"/>
                        </a:rPr>
                        <a:t>	The</a:t>
                      </a:r>
                      <a:r>
                        <a:rPr lang="en-US" sz="1800" baseline="0" dirty="0" smtClean="0">
                          <a:latin typeface="+mn-lt"/>
                          <a:ea typeface="Calibri"/>
                          <a:cs typeface="Times New Roman"/>
                        </a:rPr>
                        <a:t> following entities are part of the HRD Forum: </a:t>
                      </a:r>
                    </a:p>
                    <a:p>
                      <a:pPr marL="354013" indent="0">
                        <a:lnSpc>
                          <a:spcPct val="115000"/>
                        </a:lnSpc>
                        <a:spcAft>
                          <a:spcPts val="0"/>
                        </a:spcAft>
                        <a:buFont typeface="Arial" pitchFamily="34" charset="0"/>
                        <a:buNone/>
                      </a:pPr>
                      <a:r>
                        <a:rPr lang="en-US" sz="1800" baseline="0" dirty="0" smtClean="0">
                          <a:latin typeface="+mn-lt"/>
                          <a:ea typeface="Calibri"/>
                          <a:cs typeface="Times New Roman"/>
                        </a:rPr>
                        <a:t>   NECSA </a:t>
                      </a:r>
                    </a:p>
                    <a:p>
                      <a:pPr marL="354013" indent="0">
                        <a:lnSpc>
                          <a:spcPct val="115000"/>
                        </a:lnSpc>
                        <a:spcAft>
                          <a:spcPts val="0"/>
                        </a:spcAft>
                        <a:buFont typeface="Arial" pitchFamily="34" charset="0"/>
                        <a:buNone/>
                      </a:pPr>
                      <a:r>
                        <a:rPr lang="en-US" sz="1800" baseline="0" dirty="0" smtClean="0">
                          <a:latin typeface="+mn-lt"/>
                          <a:ea typeface="Calibri"/>
                          <a:cs typeface="Times New Roman"/>
                        </a:rPr>
                        <a:t>   CEF</a:t>
                      </a:r>
                    </a:p>
                    <a:p>
                      <a:pPr marL="354013" indent="0">
                        <a:lnSpc>
                          <a:spcPct val="115000"/>
                        </a:lnSpc>
                        <a:spcAft>
                          <a:spcPts val="0"/>
                        </a:spcAft>
                        <a:buFont typeface="Arial" pitchFamily="34" charset="0"/>
                        <a:buNone/>
                      </a:pPr>
                      <a:r>
                        <a:rPr lang="en-US" sz="1800" baseline="0" dirty="0" smtClean="0">
                          <a:latin typeface="+mn-lt"/>
                          <a:ea typeface="Calibri"/>
                          <a:cs typeface="Times New Roman"/>
                        </a:rPr>
                        <a:t>   SANEDI</a:t>
                      </a:r>
                    </a:p>
                    <a:p>
                      <a:pPr marL="354013" indent="0">
                        <a:lnSpc>
                          <a:spcPct val="115000"/>
                        </a:lnSpc>
                        <a:spcAft>
                          <a:spcPts val="0"/>
                        </a:spcAft>
                        <a:buFont typeface="Arial" pitchFamily="34" charset="0"/>
                        <a:buNone/>
                      </a:pPr>
                      <a:r>
                        <a:rPr lang="en-US" sz="1800" baseline="0" dirty="0" smtClean="0">
                          <a:latin typeface="+mn-lt"/>
                          <a:ea typeface="Calibri"/>
                          <a:cs typeface="Times New Roman"/>
                        </a:rPr>
                        <a:t>   NERSA</a:t>
                      </a:r>
                    </a:p>
                    <a:p>
                      <a:pPr marL="354013" indent="0">
                        <a:lnSpc>
                          <a:spcPct val="115000"/>
                        </a:lnSpc>
                        <a:spcAft>
                          <a:spcPts val="0"/>
                        </a:spcAft>
                        <a:buFont typeface="Arial" pitchFamily="34" charset="0"/>
                        <a:buNone/>
                      </a:pPr>
                      <a:r>
                        <a:rPr lang="en-US" sz="1800" baseline="0" dirty="0" smtClean="0">
                          <a:latin typeface="+mn-lt"/>
                          <a:ea typeface="Calibri"/>
                          <a:cs typeface="Times New Roman"/>
                        </a:rPr>
                        <a:t>   PETROSA , and </a:t>
                      </a:r>
                    </a:p>
                    <a:p>
                      <a:pPr marL="354013" indent="0">
                        <a:lnSpc>
                          <a:spcPct val="115000"/>
                        </a:lnSpc>
                        <a:spcAft>
                          <a:spcPts val="0"/>
                        </a:spcAft>
                        <a:buFont typeface="Arial" pitchFamily="34" charset="0"/>
                        <a:buNone/>
                      </a:pPr>
                      <a:r>
                        <a:rPr lang="en-US" sz="1800" baseline="0" dirty="0" smtClean="0">
                          <a:latin typeface="+mn-lt"/>
                          <a:ea typeface="Calibri"/>
                          <a:cs typeface="Times New Roman"/>
                        </a:rPr>
                        <a:t>   NNR.</a:t>
                      </a:r>
                      <a:endParaRPr lang="en-US" sz="1800" dirty="0">
                        <a:latin typeface="+mn-lt"/>
                        <a:ea typeface="Calibri"/>
                        <a:cs typeface="Times New Roman"/>
                      </a:endParaRPr>
                    </a:p>
                  </a:txBody>
                  <a:tcPr marL="68580" marR="68580" marT="0" marB="0"/>
                </a:tc>
              </a:tr>
              <a:tr h="346175">
                <a:tc>
                  <a:txBody>
                    <a:bodyPr/>
                    <a:lstStyle/>
                    <a:p>
                      <a:pPr>
                        <a:lnSpc>
                          <a:spcPct val="115000"/>
                        </a:lnSpc>
                        <a:spcAft>
                          <a:spcPts val="0"/>
                        </a:spcAft>
                        <a:buFont typeface="Arial" pitchFamily="34" charset="0"/>
                        <a:buChar char="•"/>
                      </a:pPr>
                      <a:endParaRPr lang="en-US" sz="1800" dirty="0">
                        <a:latin typeface="+mn-lt"/>
                        <a:ea typeface="Calibri"/>
                        <a:cs typeface="Times New Roman"/>
                      </a:endParaRPr>
                    </a:p>
                  </a:txBody>
                  <a:tcPr marL="68580" marR="68580" marT="0" marB="0"/>
                </a:tc>
              </a:tr>
              <a:tr h="1286548">
                <a:tc>
                  <a:txBody>
                    <a:bodyPr/>
                    <a:lstStyle/>
                    <a:p>
                      <a:pPr marL="536575" indent="-536575">
                        <a:lnSpc>
                          <a:spcPct val="115000"/>
                        </a:lnSpc>
                        <a:spcAft>
                          <a:spcPts val="0"/>
                        </a:spcAft>
                        <a:buFont typeface="Arial" pitchFamily="34" charset="0"/>
                        <a:buChar char="•"/>
                        <a:tabLst>
                          <a:tab pos="536575" algn="l"/>
                        </a:tabLst>
                      </a:pPr>
                      <a:r>
                        <a:rPr lang="en-US" sz="1800" baseline="0" dirty="0" smtClean="0">
                          <a:latin typeface="+mn-lt"/>
                          <a:ea typeface="Calibri"/>
                          <a:cs typeface="Times New Roman"/>
                        </a:rPr>
                        <a:t>The purpose of the HRD Forum is working together within the energy sector to promote and share social, economic and skills base growth for the broader energy sector at large.</a:t>
                      </a:r>
                      <a:endParaRPr lang="en-US" sz="1800" dirty="0">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ENERGY SECTOR HRD PARTNERSHIP </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002097075"/>
              </p:ext>
            </p:extLst>
          </p:nvPr>
        </p:nvGraphicFramePr>
        <p:xfrm>
          <a:off x="1066796" y="762001"/>
          <a:ext cx="7924804" cy="4931778"/>
        </p:xfrm>
        <a:graphic>
          <a:graphicData uri="http://schemas.openxmlformats.org/drawingml/2006/table">
            <a:tbl>
              <a:tblPr firstRow="1" bandRow="1">
                <a:tableStyleId>{5C22544A-7EE6-4342-B048-85BDC9FD1C3A}</a:tableStyleId>
              </a:tblPr>
              <a:tblGrid>
                <a:gridCol w="7924804"/>
              </a:tblGrid>
              <a:tr h="609599">
                <a:tc>
                  <a:txBody>
                    <a:bodyPr/>
                    <a:lstStyle/>
                    <a:p>
                      <a:endParaRPr lang="en-US" sz="1600" dirty="0"/>
                    </a:p>
                  </a:txBody>
                  <a:tcPr/>
                </a:tc>
              </a:tr>
              <a:tr h="521493">
                <a:tc>
                  <a:txBody>
                    <a:bodyPr/>
                    <a:lstStyle/>
                    <a:p>
                      <a:pPr marL="450850" indent="-450850">
                        <a:lnSpc>
                          <a:spcPct val="115000"/>
                        </a:lnSpc>
                        <a:spcAft>
                          <a:spcPts val="0"/>
                        </a:spcAft>
                        <a:buFont typeface="Arial" pitchFamily="34" charset="0"/>
                        <a:buChar char="•"/>
                        <a:tabLst>
                          <a:tab pos="450850" algn="l"/>
                        </a:tabLst>
                      </a:pPr>
                      <a:r>
                        <a:rPr lang="en-US" sz="1800" baseline="0" dirty="0" smtClean="0">
                          <a:latin typeface="+mn-lt"/>
                          <a:ea typeface="Calibri"/>
                          <a:cs typeface="Times New Roman"/>
                        </a:rPr>
                        <a:t>The HRD Forum will create a platform for negotiation and representation to SETA’s, institutions of higher learning as well as international and local funding as a collective.</a:t>
                      </a:r>
                    </a:p>
                    <a:p>
                      <a:pPr marL="0" indent="0">
                        <a:lnSpc>
                          <a:spcPct val="115000"/>
                        </a:lnSpc>
                        <a:spcAft>
                          <a:spcPts val="0"/>
                        </a:spcAft>
                        <a:buFont typeface="Arial" pitchFamily="34" charset="0"/>
                        <a:buNone/>
                        <a:tabLst>
                          <a:tab pos="450850" algn="l"/>
                        </a:tabLst>
                      </a:pPr>
                      <a:endParaRPr lang="en-US" sz="1800" baseline="0" dirty="0" smtClean="0">
                        <a:latin typeface="+mn-lt"/>
                        <a:ea typeface="Calibri"/>
                        <a:cs typeface="Times New Roman"/>
                      </a:endParaRPr>
                    </a:p>
                  </a:txBody>
                  <a:tcPr marL="68580" marR="68580" marT="0" marB="0"/>
                </a:tc>
              </a:tr>
              <a:tr h="744300">
                <a:tc>
                  <a:txBody>
                    <a:bodyPr/>
                    <a:lstStyle/>
                    <a:p>
                      <a:pPr marL="450850" indent="-450850">
                        <a:lnSpc>
                          <a:spcPct val="115000"/>
                        </a:lnSpc>
                        <a:spcAft>
                          <a:spcPts val="0"/>
                        </a:spcAft>
                        <a:buFont typeface="Arial" pitchFamily="34" charset="0"/>
                        <a:buChar char="•"/>
                        <a:tabLst>
                          <a:tab pos="450850" algn="l"/>
                        </a:tabLst>
                      </a:pPr>
                      <a:r>
                        <a:rPr lang="en-US" sz="1800" dirty="0" smtClean="0">
                          <a:latin typeface="+mn-lt"/>
                          <a:ea typeface="Calibri"/>
                          <a:cs typeface="Times New Roman"/>
                        </a:rPr>
                        <a:t>The HRD Forum has made inputs to</a:t>
                      </a:r>
                      <a:r>
                        <a:rPr lang="en-US" sz="1800" baseline="0" dirty="0" smtClean="0">
                          <a:latin typeface="+mn-lt"/>
                          <a:ea typeface="Calibri"/>
                          <a:cs typeface="Times New Roman"/>
                        </a:rPr>
                        <a:t> the EWSETA  and CHIETA  2014 sector skills plans review and update.</a:t>
                      </a:r>
                    </a:p>
                    <a:p>
                      <a:pPr marL="0" indent="0">
                        <a:lnSpc>
                          <a:spcPct val="115000"/>
                        </a:lnSpc>
                        <a:spcAft>
                          <a:spcPts val="0"/>
                        </a:spcAft>
                        <a:buFont typeface="Arial" pitchFamily="34" charset="0"/>
                        <a:buNone/>
                        <a:tabLst>
                          <a:tab pos="450850" algn="l"/>
                        </a:tabLst>
                      </a:pPr>
                      <a:endParaRPr lang="en-US" sz="1800" dirty="0">
                        <a:latin typeface="+mn-lt"/>
                        <a:ea typeface="Calibri"/>
                        <a:cs typeface="Times New Roman"/>
                      </a:endParaRPr>
                    </a:p>
                  </a:txBody>
                  <a:tcPr marL="68580" marR="68580" marT="0" marB="0"/>
                </a:tc>
              </a:tr>
              <a:tr h="845897">
                <a:tc>
                  <a:txBody>
                    <a:bodyPr/>
                    <a:lstStyle/>
                    <a:p>
                      <a:pPr marL="450850" indent="-450850">
                        <a:lnSpc>
                          <a:spcPct val="115000"/>
                        </a:lnSpc>
                        <a:spcAft>
                          <a:spcPts val="0"/>
                        </a:spcAft>
                        <a:buFont typeface="Arial" pitchFamily="34" charset="0"/>
                        <a:buChar char="•"/>
                        <a:tabLst>
                          <a:tab pos="450850" algn="l"/>
                        </a:tabLst>
                      </a:pPr>
                      <a:r>
                        <a:rPr lang="en-US" sz="1800" dirty="0" smtClean="0">
                          <a:latin typeface="+mn-lt"/>
                          <a:ea typeface="Calibri"/>
                          <a:cs typeface="Times New Roman"/>
                        </a:rPr>
                        <a:t>The Forum will also be</a:t>
                      </a:r>
                      <a:r>
                        <a:rPr lang="en-US" sz="1800" baseline="0" dirty="0" smtClean="0">
                          <a:latin typeface="+mn-lt"/>
                          <a:ea typeface="Calibri"/>
                          <a:cs typeface="Times New Roman"/>
                        </a:rPr>
                        <a:t> a platform to exchange ideas, benchmark HRD needs and skills development trends and information.</a:t>
                      </a:r>
                      <a:endParaRPr lang="en-US" sz="1800" dirty="0">
                        <a:latin typeface="+mn-lt"/>
                        <a:ea typeface="Calibri"/>
                        <a:cs typeface="Times New Roman"/>
                      </a:endParaRPr>
                    </a:p>
                  </a:txBody>
                  <a:tcPr marL="68580" marR="68580" marT="0" marB="0"/>
                </a:tc>
              </a:tr>
              <a:tr h="1286548">
                <a:tc>
                  <a:txBody>
                    <a:bodyPr/>
                    <a:lstStyle/>
                    <a:p>
                      <a:pPr>
                        <a:lnSpc>
                          <a:spcPct val="115000"/>
                        </a:lnSpc>
                        <a:spcAft>
                          <a:spcPts val="0"/>
                        </a:spcAft>
                        <a:buFont typeface="Arial" pitchFamily="34" charset="0"/>
                        <a:buNone/>
                      </a:pPr>
                      <a:endParaRPr lang="en-US" sz="1800" dirty="0">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US" sz="2800" b="1" dirty="0" smtClean="0"/>
              <a:t>STRATEGIC OBJECTIVES</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068631322"/>
              </p:ext>
            </p:extLst>
          </p:nvPr>
        </p:nvGraphicFramePr>
        <p:xfrm>
          <a:off x="1066796" y="685800"/>
          <a:ext cx="7924804" cy="4876804"/>
        </p:xfrm>
        <a:graphic>
          <a:graphicData uri="http://schemas.openxmlformats.org/drawingml/2006/table">
            <a:tbl>
              <a:tblPr firstRow="1" bandRow="1">
                <a:tableStyleId>{5C22544A-7EE6-4342-B048-85BDC9FD1C3A}</a:tableStyleId>
              </a:tblPr>
              <a:tblGrid>
                <a:gridCol w="7924804"/>
              </a:tblGrid>
              <a:tr h="634100">
                <a:tc>
                  <a:txBody>
                    <a:bodyPr/>
                    <a:lstStyle/>
                    <a:p>
                      <a:pPr algn="l"/>
                      <a:endParaRPr lang="en-US" sz="1600" b="0" dirty="0"/>
                    </a:p>
                  </a:txBody>
                  <a:tcPr/>
                </a:tc>
              </a:tr>
              <a:tr h="53033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i="1" kern="1200" baseline="0" dirty="0" smtClean="0">
                          <a:solidFill>
                            <a:schemeClr val="tx1"/>
                          </a:solidFill>
                          <a:latin typeface="+mn-lt"/>
                          <a:ea typeface="+mn-ea"/>
                          <a:cs typeface="+mn-cs"/>
                        </a:rPr>
                        <a:t>Ensure Energy Security </a:t>
                      </a:r>
                      <a:endParaRPr lang="en-US" sz="1600" b="0" dirty="0" smtClean="0">
                        <a:solidFill>
                          <a:schemeClr val="tx1"/>
                        </a:solidFill>
                      </a:endParaRPr>
                    </a:p>
                  </a:txBody>
                  <a:tcPr marL="68580" marR="68580" marT="0" marB="0"/>
                </a:tc>
              </a:tr>
              <a:tr h="530338">
                <a:tc>
                  <a:txBody>
                    <a:bodyPr/>
                    <a:lstStyle/>
                    <a:p>
                      <a:pPr>
                        <a:lnSpc>
                          <a:spcPct val="115000"/>
                        </a:lnSpc>
                        <a:spcAft>
                          <a:spcPts val="0"/>
                        </a:spcAft>
                      </a:pPr>
                      <a:r>
                        <a:rPr lang="en-US" sz="1600" b="0" i="1" kern="1200" baseline="0" dirty="0" smtClean="0">
                          <a:solidFill>
                            <a:schemeClr val="dk1"/>
                          </a:solidFill>
                          <a:latin typeface="+mn-lt"/>
                          <a:ea typeface="+mn-ea"/>
                          <a:cs typeface="+mn-cs"/>
                        </a:rPr>
                        <a:t>Achieve Universal Access And Transform The Energy Sector</a:t>
                      </a:r>
                      <a:endParaRPr lang="en-US" sz="1600" b="0" dirty="0">
                        <a:latin typeface="Calibri"/>
                        <a:ea typeface="Calibri"/>
                        <a:cs typeface="Times New Roman"/>
                      </a:endParaRPr>
                    </a:p>
                  </a:txBody>
                  <a:tcPr marL="68580" marR="68580" marT="0" marB="0"/>
                </a:tc>
              </a:tr>
              <a:tr h="530338">
                <a:tc>
                  <a:txBody>
                    <a:bodyPr/>
                    <a:lstStyle/>
                    <a:p>
                      <a:pPr>
                        <a:lnSpc>
                          <a:spcPct val="115000"/>
                        </a:lnSpc>
                        <a:spcAft>
                          <a:spcPts val="0"/>
                        </a:spcAft>
                      </a:pPr>
                      <a:r>
                        <a:rPr lang="en-US" sz="1600" b="0" i="1" kern="1200" baseline="0" dirty="0" smtClean="0">
                          <a:solidFill>
                            <a:schemeClr val="dk1"/>
                          </a:solidFill>
                          <a:latin typeface="+mn-lt"/>
                          <a:ea typeface="+mn-ea"/>
                          <a:cs typeface="+mn-cs"/>
                        </a:rPr>
                        <a:t>Regulate The Energy Sector</a:t>
                      </a:r>
                      <a:endParaRPr lang="en-US" sz="1600" b="0" dirty="0">
                        <a:latin typeface="Calibri"/>
                        <a:ea typeface="Calibri"/>
                        <a:cs typeface="Times New Roman"/>
                      </a:endParaRPr>
                    </a:p>
                  </a:txBody>
                  <a:tcPr marL="68580" marR="68580" marT="0" marB="0"/>
                </a:tc>
              </a:tr>
              <a:tr h="530338">
                <a:tc>
                  <a:txBody>
                    <a:bodyPr/>
                    <a:lstStyle/>
                    <a:p>
                      <a:pPr>
                        <a:lnSpc>
                          <a:spcPct val="115000"/>
                        </a:lnSpc>
                        <a:spcAft>
                          <a:spcPts val="0"/>
                        </a:spcAft>
                      </a:pPr>
                      <a:r>
                        <a:rPr lang="en-US" sz="1600" b="0" i="1" kern="1200" baseline="0" dirty="0" smtClean="0">
                          <a:solidFill>
                            <a:schemeClr val="dk1"/>
                          </a:solidFill>
                          <a:latin typeface="+mn-lt"/>
                          <a:ea typeface="+mn-ea"/>
                          <a:cs typeface="+mn-cs"/>
                        </a:rPr>
                        <a:t>Effective And Efficient Service Delivery</a:t>
                      </a:r>
                      <a:endParaRPr lang="en-US" sz="1600" b="0" dirty="0">
                        <a:latin typeface="Calibri"/>
                        <a:ea typeface="Calibri"/>
                        <a:cs typeface="Times New Roman"/>
                      </a:endParaRPr>
                    </a:p>
                  </a:txBody>
                  <a:tcPr marL="68580" marR="68580" marT="0" marB="0"/>
                </a:tc>
              </a:tr>
              <a:tr h="53033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i="1" kern="1200" baseline="0" dirty="0" smtClean="0">
                          <a:solidFill>
                            <a:schemeClr val="dk1"/>
                          </a:solidFill>
                          <a:latin typeface="+mn-lt"/>
                          <a:ea typeface="+mn-ea"/>
                          <a:cs typeface="+mn-cs"/>
                        </a:rPr>
                        <a:t>Optimal </a:t>
                      </a:r>
                      <a:r>
                        <a:rPr lang="en-US" sz="1600" b="0" i="1" kern="1200" baseline="0" dirty="0" err="1" smtClean="0">
                          <a:solidFill>
                            <a:schemeClr val="dk1"/>
                          </a:solidFill>
                          <a:latin typeface="+mn-lt"/>
                          <a:ea typeface="+mn-ea"/>
                          <a:cs typeface="+mn-cs"/>
                        </a:rPr>
                        <a:t>Utilisation</a:t>
                      </a:r>
                      <a:r>
                        <a:rPr lang="en-US" sz="1600" b="0" i="1" kern="1200" baseline="0" dirty="0" smtClean="0">
                          <a:solidFill>
                            <a:schemeClr val="dk1"/>
                          </a:solidFill>
                          <a:latin typeface="+mn-lt"/>
                          <a:ea typeface="+mn-ea"/>
                          <a:cs typeface="+mn-cs"/>
                        </a:rPr>
                        <a:t> Of Energy Resources</a:t>
                      </a:r>
                      <a:endParaRPr lang="en-US" sz="1600" b="0" dirty="0" smtClean="0">
                        <a:latin typeface="+mn-lt"/>
                        <a:ea typeface="Calibri"/>
                        <a:cs typeface="Times New Roman"/>
                      </a:endParaRPr>
                    </a:p>
                  </a:txBody>
                  <a:tcPr marL="68580" marR="68580" marT="0" marB="0"/>
                </a:tc>
              </a:tr>
              <a:tr h="530338">
                <a:tc>
                  <a:txBody>
                    <a:bodyPr/>
                    <a:lstStyle/>
                    <a:p>
                      <a:pPr>
                        <a:lnSpc>
                          <a:spcPct val="115000"/>
                        </a:lnSpc>
                        <a:spcAft>
                          <a:spcPts val="0"/>
                        </a:spcAft>
                      </a:pPr>
                      <a:r>
                        <a:rPr lang="en-US" sz="1600" b="0" i="1" kern="1200" baseline="0" dirty="0" smtClean="0">
                          <a:solidFill>
                            <a:schemeClr val="dk1"/>
                          </a:solidFill>
                          <a:latin typeface="+mn-lt"/>
                          <a:ea typeface="+mn-ea"/>
                          <a:cs typeface="+mn-cs"/>
                        </a:rPr>
                        <a:t>Ensure Sustainable Development</a:t>
                      </a:r>
                      <a:endParaRPr lang="en-US" sz="1600" b="0" dirty="0">
                        <a:latin typeface="Calibri"/>
                        <a:ea typeface="Calibri"/>
                        <a:cs typeface="Times New Roman"/>
                      </a:endParaRPr>
                    </a:p>
                  </a:txBody>
                  <a:tcPr marL="68580" marR="68580" marT="0" marB="0"/>
                </a:tc>
              </a:tr>
              <a:tr h="530338">
                <a:tc>
                  <a:txBody>
                    <a:bodyPr/>
                    <a:lstStyle/>
                    <a:p>
                      <a:pPr>
                        <a:lnSpc>
                          <a:spcPct val="115000"/>
                        </a:lnSpc>
                        <a:spcAft>
                          <a:spcPts val="0"/>
                        </a:spcAft>
                      </a:pPr>
                      <a:r>
                        <a:rPr lang="en-US" sz="1600" b="0" i="1" kern="1200" baseline="0" dirty="0" smtClean="0">
                          <a:solidFill>
                            <a:schemeClr val="dk1"/>
                          </a:solidFill>
                          <a:latin typeface="+mn-lt"/>
                          <a:ea typeface="+mn-ea"/>
                          <a:cs typeface="+mn-cs"/>
                        </a:rPr>
                        <a:t>Enhance Doe Culture Systems And People</a:t>
                      </a:r>
                      <a:endParaRPr lang="en-US" sz="1600" b="0" dirty="0">
                        <a:latin typeface="Calibri"/>
                        <a:ea typeface="Calibri"/>
                        <a:cs typeface="Times New Roman"/>
                      </a:endParaRPr>
                    </a:p>
                  </a:txBody>
                  <a:tcPr marL="68580" marR="68580" marT="0" marB="0"/>
                </a:tc>
              </a:tr>
              <a:tr h="530338">
                <a:tc>
                  <a:txBody>
                    <a:bodyPr/>
                    <a:lstStyle/>
                    <a:p>
                      <a:pPr>
                        <a:lnSpc>
                          <a:spcPct val="115000"/>
                        </a:lnSpc>
                        <a:spcAft>
                          <a:spcPts val="0"/>
                        </a:spcAft>
                      </a:pPr>
                      <a:r>
                        <a:rPr lang="en-US" sz="1600" b="0" i="1" kern="1200" baseline="0" dirty="0" smtClean="0">
                          <a:solidFill>
                            <a:schemeClr val="dk1"/>
                          </a:solidFill>
                          <a:latin typeface="+mn-lt"/>
                          <a:ea typeface="+mn-ea"/>
                          <a:cs typeface="+mn-cs"/>
                        </a:rPr>
                        <a:t>Promote Corporate Governance</a:t>
                      </a:r>
                      <a:endParaRPr lang="en-US" sz="1600" b="0" dirty="0">
                        <a:latin typeface="Calibri"/>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ENERGY SECTOR HRD INTERNATIONAL PARTNERSHIP </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335788092"/>
              </p:ext>
            </p:extLst>
          </p:nvPr>
        </p:nvGraphicFramePr>
        <p:xfrm>
          <a:off x="1066796" y="832262"/>
          <a:ext cx="7924804" cy="5510880"/>
        </p:xfrm>
        <a:graphic>
          <a:graphicData uri="http://schemas.openxmlformats.org/drawingml/2006/table">
            <a:tbl>
              <a:tblPr firstRow="1" bandRow="1">
                <a:tableStyleId>{5C22544A-7EE6-4342-B048-85BDC9FD1C3A}</a:tableStyleId>
              </a:tblPr>
              <a:tblGrid>
                <a:gridCol w="7924804"/>
              </a:tblGrid>
              <a:tr h="516518">
                <a:tc>
                  <a:txBody>
                    <a:bodyPr/>
                    <a:lstStyle/>
                    <a:p>
                      <a:endParaRPr lang="en-US" sz="1600" dirty="0"/>
                    </a:p>
                  </a:txBody>
                  <a:tcPr/>
                </a:tc>
              </a:tr>
              <a:tr h="916452">
                <a:tc>
                  <a:txBody>
                    <a:bodyPr/>
                    <a:lstStyle/>
                    <a:p>
                      <a:pPr marL="536575" indent="-536575">
                        <a:lnSpc>
                          <a:spcPct val="115000"/>
                        </a:lnSpc>
                        <a:spcAft>
                          <a:spcPts val="0"/>
                        </a:spcAft>
                        <a:buFont typeface="Arial" pitchFamily="34" charset="0"/>
                        <a:buChar char="•"/>
                        <a:tabLst>
                          <a:tab pos="536575" algn="l"/>
                        </a:tabLst>
                      </a:pPr>
                      <a:r>
                        <a:rPr lang="en-US" sz="1800" baseline="0" dirty="0" smtClean="0">
                          <a:solidFill>
                            <a:schemeClr val="bg2">
                              <a:lumMod val="10000"/>
                            </a:schemeClr>
                          </a:solidFill>
                          <a:latin typeface="+mn-lt"/>
                          <a:ea typeface="Calibri"/>
                          <a:cs typeface="Times New Roman"/>
                        </a:rPr>
                        <a:t>The Department of Energy participates in all  IAEA nuclear energy related training programmes and workshops.</a:t>
                      </a:r>
                    </a:p>
                    <a:p>
                      <a:pPr marL="0" indent="0">
                        <a:lnSpc>
                          <a:spcPct val="115000"/>
                        </a:lnSpc>
                        <a:spcAft>
                          <a:spcPts val="0"/>
                        </a:spcAft>
                        <a:buFont typeface="Arial" pitchFamily="34" charset="0"/>
                        <a:buNone/>
                        <a:tabLst>
                          <a:tab pos="536575" algn="l"/>
                        </a:tabLst>
                      </a:pPr>
                      <a:endParaRPr lang="en-US" sz="1800" dirty="0">
                        <a:solidFill>
                          <a:schemeClr val="bg2">
                            <a:lumMod val="10000"/>
                          </a:schemeClr>
                        </a:solidFill>
                        <a:latin typeface="+mn-lt"/>
                        <a:ea typeface="Calibri"/>
                        <a:cs typeface="Times New Roman"/>
                      </a:endParaRPr>
                    </a:p>
                  </a:txBody>
                  <a:tcPr marL="68580" marR="68580" marT="0" marB="0"/>
                </a:tc>
              </a:tr>
              <a:tr h="1527419">
                <a:tc>
                  <a:txBody>
                    <a:bodyPr/>
                    <a:lstStyle/>
                    <a:p>
                      <a:pPr marL="536575" indent="-536575">
                        <a:lnSpc>
                          <a:spcPct val="115000"/>
                        </a:lnSpc>
                        <a:spcAft>
                          <a:spcPts val="0"/>
                        </a:spcAft>
                        <a:buFont typeface="Arial" pitchFamily="34" charset="0"/>
                        <a:buChar char="•"/>
                        <a:tabLst>
                          <a:tab pos="536575" algn="l"/>
                        </a:tabLst>
                      </a:pPr>
                      <a:r>
                        <a:rPr lang="en-US" sz="1800" dirty="0" smtClean="0">
                          <a:solidFill>
                            <a:schemeClr val="bg2">
                              <a:lumMod val="10000"/>
                            </a:schemeClr>
                          </a:solidFill>
                          <a:latin typeface="+mn-lt"/>
                          <a:ea typeface="Calibri"/>
                          <a:cs typeface="Times New Roman"/>
                        </a:rPr>
                        <a:t>The</a:t>
                      </a:r>
                      <a:r>
                        <a:rPr lang="en-US" sz="1800" baseline="0" dirty="0" smtClean="0">
                          <a:solidFill>
                            <a:schemeClr val="bg2">
                              <a:lumMod val="10000"/>
                            </a:schemeClr>
                          </a:solidFill>
                          <a:latin typeface="+mn-lt"/>
                          <a:ea typeface="Calibri"/>
                          <a:cs typeface="Times New Roman"/>
                        </a:rPr>
                        <a:t> Department of Energy has partnership (through bilateral agreements) on Human Capital Development with international donors such as  Malaysia, Australia, China, Qatar, Korea, India, France, Indonesia, Japan, Russia , USA and Germany.</a:t>
                      </a:r>
                      <a:endParaRPr lang="en-US" sz="1800" dirty="0" smtClean="0">
                        <a:solidFill>
                          <a:schemeClr val="bg2">
                            <a:lumMod val="10000"/>
                          </a:schemeClr>
                        </a:solidFill>
                        <a:latin typeface="+mn-lt"/>
                        <a:ea typeface="Calibri"/>
                        <a:cs typeface="Times New Roman"/>
                      </a:endParaRPr>
                    </a:p>
                    <a:p>
                      <a:pPr marL="0" indent="0">
                        <a:lnSpc>
                          <a:spcPct val="115000"/>
                        </a:lnSpc>
                        <a:spcAft>
                          <a:spcPts val="0"/>
                        </a:spcAft>
                        <a:buFont typeface="Arial" pitchFamily="34" charset="0"/>
                        <a:buNone/>
                        <a:tabLst>
                          <a:tab pos="536575" algn="l"/>
                        </a:tabLst>
                      </a:pPr>
                      <a:endParaRPr lang="en-US" sz="1800" dirty="0">
                        <a:solidFill>
                          <a:schemeClr val="bg2">
                            <a:lumMod val="10000"/>
                          </a:schemeClr>
                        </a:solidFill>
                        <a:latin typeface="+mn-lt"/>
                        <a:ea typeface="Calibri"/>
                        <a:cs typeface="Times New Roman"/>
                      </a:endParaRPr>
                    </a:p>
                  </a:txBody>
                  <a:tcPr marL="68580" marR="68580" marT="0" marB="0"/>
                </a:tc>
              </a:tr>
              <a:tr h="1203980">
                <a:tc>
                  <a:txBody>
                    <a:bodyPr/>
                    <a:lstStyle/>
                    <a:p>
                      <a:pPr marL="536575" indent="-536575">
                        <a:lnSpc>
                          <a:spcPct val="115000"/>
                        </a:lnSpc>
                        <a:spcAft>
                          <a:spcPts val="0"/>
                        </a:spcAft>
                        <a:buFont typeface="Arial" pitchFamily="34" charset="0"/>
                        <a:buChar char="•"/>
                        <a:tabLst>
                          <a:tab pos="536575" algn="l"/>
                        </a:tabLst>
                      </a:pPr>
                      <a:r>
                        <a:rPr lang="en-US" sz="1800" dirty="0" smtClean="0">
                          <a:solidFill>
                            <a:schemeClr val="bg2">
                              <a:lumMod val="10000"/>
                            </a:schemeClr>
                          </a:solidFill>
                          <a:latin typeface="+mn-lt"/>
                          <a:ea typeface="Calibri"/>
                          <a:cs typeface="Times New Roman"/>
                        </a:rPr>
                        <a:t>In the current financial year (</a:t>
                      </a:r>
                      <a:r>
                        <a:rPr lang="en-US" sz="1800" baseline="0" dirty="0" smtClean="0">
                          <a:solidFill>
                            <a:schemeClr val="bg2">
                              <a:lumMod val="10000"/>
                            </a:schemeClr>
                          </a:solidFill>
                          <a:latin typeface="+mn-lt"/>
                          <a:ea typeface="Calibri"/>
                          <a:cs typeface="Times New Roman"/>
                        </a:rPr>
                        <a:t>2014/15) the department approved 19 officials to attend workshops, seminars and training courses funded by international donors.</a:t>
                      </a:r>
                    </a:p>
                    <a:p>
                      <a:pPr>
                        <a:lnSpc>
                          <a:spcPct val="115000"/>
                        </a:lnSpc>
                        <a:spcAft>
                          <a:spcPts val="0"/>
                        </a:spcAft>
                        <a:buFont typeface="Arial" pitchFamily="34" charset="0"/>
                        <a:buChar char="•"/>
                      </a:pPr>
                      <a:endParaRPr lang="en-US" sz="1800" dirty="0">
                        <a:solidFill>
                          <a:schemeClr val="bg2">
                            <a:lumMod val="10000"/>
                          </a:schemeClr>
                        </a:solidFill>
                        <a:latin typeface="+mn-lt"/>
                        <a:ea typeface="Calibri"/>
                        <a:cs typeface="Times New Roman"/>
                      </a:endParaRPr>
                    </a:p>
                  </a:txBody>
                  <a:tcPr marL="68580" marR="68580" marT="0" marB="0"/>
                </a:tc>
              </a:tr>
              <a:tr h="1245830">
                <a:tc>
                  <a:txBody>
                    <a:bodyPr/>
                    <a:lstStyle/>
                    <a:p>
                      <a:pPr marL="536575" indent="-536575">
                        <a:lnSpc>
                          <a:spcPct val="115000"/>
                        </a:lnSpc>
                        <a:spcAft>
                          <a:spcPts val="0"/>
                        </a:spcAft>
                        <a:buFont typeface="Arial" pitchFamily="34" charset="0"/>
                        <a:buChar char="•"/>
                        <a:tabLst>
                          <a:tab pos="536575" algn="l"/>
                        </a:tabLst>
                      </a:pPr>
                      <a:r>
                        <a:rPr lang="en-US" sz="1800" dirty="0" smtClean="0">
                          <a:latin typeface="+mn-lt"/>
                          <a:ea typeface="Calibri"/>
                          <a:cs typeface="Times New Roman"/>
                        </a:rPr>
                        <a:t>Donor</a:t>
                      </a:r>
                      <a:r>
                        <a:rPr lang="en-US" sz="1800" baseline="0" dirty="0" smtClean="0">
                          <a:latin typeface="+mn-lt"/>
                          <a:ea typeface="Calibri"/>
                          <a:cs typeface="Times New Roman"/>
                        </a:rPr>
                        <a:t> funded opportunities are shared with other role players in the country such as ESKOM, NECSA, Department of Science and Technology, Department of Public Enterprises, Department of Trade and Industry.</a:t>
                      </a:r>
                      <a:endParaRPr lang="en-US" sz="1800" dirty="0">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8382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ENERGY SECTOR HRD INTERNATIONAL PARTNERSHIPS</a:t>
            </a:r>
            <a:br>
              <a:rPr lang="en-GB" sz="2800" b="1" kern="0" dirty="0" smtClean="0">
                <a:solidFill>
                  <a:srgbClr val="00B050"/>
                </a:solidFill>
                <a:effectLst>
                  <a:outerShdw blurRad="38100" dist="38100" dir="2700000" algn="tl">
                    <a:srgbClr val="000000">
                      <a:alpha val="43137"/>
                    </a:srgbClr>
                  </a:outerShdw>
                </a:effectLst>
              </a:rPr>
            </a:br>
            <a:r>
              <a:rPr lang="en-GB" sz="2800" b="1" kern="0" dirty="0" smtClean="0">
                <a:solidFill>
                  <a:srgbClr val="00B050"/>
                </a:solidFill>
                <a:effectLst>
                  <a:outerShdw blurRad="38100" dist="38100" dir="2700000" algn="tl">
                    <a:srgbClr val="000000">
                      <a:alpha val="43137"/>
                    </a:srgbClr>
                  </a:outerShdw>
                </a:effectLst>
              </a:rPr>
              <a:t> </a:t>
            </a:r>
            <a:r>
              <a:rPr lang="en-GB" sz="2800" b="1" u="sng" kern="0" dirty="0" smtClean="0">
                <a:solidFill>
                  <a:srgbClr val="00B050"/>
                </a:solidFill>
                <a:effectLst>
                  <a:outerShdw blurRad="38100" dist="38100" dir="2700000" algn="tl">
                    <a:srgbClr val="000000">
                      <a:alpha val="43137"/>
                    </a:srgbClr>
                  </a:outerShdw>
                </a:effectLst>
              </a:rPr>
              <a:t> </a:t>
            </a:r>
            <a:endParaRPr lang="en-GB" sz="2800" b="1" u="sng"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179576" y="597408"/>
            <a:ext cx="7772400" cy="5562600"/>
          </a:xfrm>
        </p:spPr>
        <p:txBody>
          <a:bodyPr>
            <a:normAutofit/>
          </a:bodyPr>
          <a:lstStyle/>
          <a:p>
            <a:pPr indent="19050" algn="just" defTabSz="762000" eaLnBrk="0" hangingPunct="0">
              <a:lnSpc>
                <a:spcPct val="90000"/>
              </a:lnSpc>
              <a:buClr>
                <a:srgbClr val="003300"/>
              </a:buClr>
              <a:defRPr/>
            </a:pPr>
            <a:endParaRPr lang="en-GB" sz="3300" b="1" kern="0" dirty="0" smtClean="0">
              <a:solidFill>
                <a:schemeClr val="tx1"/>
              </a:solidFill>
            </a:endParaRPr>
          </a:p>
          <a:p>
            <a:pPr algn="just" defTabSz="762000" eaLnBrk="0" hangingPunct="0">
              <a:lnSpc>
                <a:spcPct val="90000"/>
              </a:lnSpc>
              <a:buClr>
                <a:srgbClr val="003300"/>
              </a:buClr>
              <a:defRPr/>
            </a:pPr>
            <a:endParaRPr lang="en-GB" sz="2400" kern="0" dirty="0" smtClean="0">
              <a:solidFill>
                <a:schemeClr val="tx1"/>
              </a:solidFill>
              <a:latin typeface="Arial" panose="020B0604020202020204" pitchFamily="34" charset="0"/>
              <a:cs typeface="Arial" panose="020B0604020202020204" pitchFamily="34" charset="0"/>
            </a:endParaRPr>
          </a:p>
          <a:p>
            <a:pPr marL="804863" indent="-804863" algn="just" defTabSz="762000" eaLnBrk="0" hangingPunct="0">
              <a:lnSpc>
                <a:spcPct val="90000"/>
              </a:lnSpc>
              <a:buClr>
                <a:srgbClr val="003300"/>
              </a:buClr>
              <a:defRPr/>
            </a:pPr>
            <a:endParaRPr lang="en-GB" sz="2400" kern="0" dirty="0" smtClean="0">
              <a:solidFill>
                <a:srgbClr val="00B050"/>
              </a:solidFill>
              <a:latin typeface="Arial" panose="020B0604020202020204" pitchFamily="34" charset="0"/>
              <a:cs typeface="Arial" panose="020B0604020202020204" pitchFamily="34" charset="0"/>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2" name="Slide Number Placeholder 1"/>
          <p:cNvSpPr>
            <a:spLocks noGrp="1"/>
          </p:cNvSpPr>
          <p:nvPr>
            <p:ph type="sldNum" sz="quarter" idx="12"/>
          </p:nvPr>
        </p:nvSpPr>
        <p:spPr/>
        <p:txBody>
          <a:bodyPr/>
          <a:lstStyle/>
          <a:p>
            <a:fld id="{D11DA945-1604-45C7-B09A-5170DAF68814}" type="slidenum">
              <a:rPr lang="en-US" smtClean="0"/>
              <a:pPr/>
              <a:t>31</a:t>
            </a:fld>
            <a:endParaRPr lang="en-US" dirty="0"/>
          </a:p>
        </p:txBody>
      </p:sp>
      <p:sp>
        <p:nvSpPr>
          <p:cNvPr id="7" name="TextBox 6"/>
          <p:cNvSpPr txBox="1"/>
          <p:nvPr/>
        </p:nvSpPr>
        <p:spPr>
          <a:xfrm>
            <a:off x="1219200" y="5029200"/>
            <a:ext cx="7239000" cy="1015663"/>
          </a:xfrm>
          <a:prstGeom prst="rect">
            <a:avLst/>
          </a:prstGeom>
          <a:noFill/>
        </p:spPr>
        <p:txBody>
          <a:bodyPr wrap="square" rtlCol="0">
            <a:spAutoFit/>
          </a:bodyPr>
          <a:lstStyle/>
          <a:p>
            <a:r>
              <a:rPr lang="en-ZA" sz="2000" b="1" dirty="0"/>
              <a:t>Mr Lazarus Mahlangu attended Training Programme on Renewable Energy: Micro Hydro Power for Rural Development at </a:t>
            </a:r>
            <a:r>
              <a:rPr lang="en-ZA" sz="2000" b="1" dirty="0" smtClean="0"/>
              <a:t>Indonesia, 22-29 September 2014.</a:t>
            </a:r>
            <a:endParaRPr lang="en-ZA" sz="2000" b="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7467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5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8382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ENERGY SECTOR HRD INTERNATIONAL PARTNERSHIP</a:t>
            </a:r>
            <a:br>
              <a:rPr lang="en-GB" sz="2800" b="1" kern="0" dirty="0" smtClean="0">
                <a:solidFill>
                  <a:srgbClr val="00B050"/>
                </a:solidFill>
                <a:effectLst>
                  <a:outerShdw blurRad="38100" dist="38100" dir="2700000" algn="tl">
                    <a:srgbClr val="000000">
                      <a:alpha val="43137"/>
                    </a:srgbClr>
                  </a:outerShdw>
                </a:effectLst>
              </a:rPr>
            </a:br>
            <a:r>
              <a:rPr lang="en-GB" sz="2800" b="1" kern="0" dirty="0" smtClean="0">
                <a:solidFill>
                  <a:srgbClr val="00B050"/>
                </a:solidFill>
                <a:effectLst>
                  <a:outerShdw blurRad="38100" dist="38100" dir="2700000" algn="tl">
                    <a:srgbClr val="000000">
                      <a:alpha val="43137"/>
                    </a:srgbClr>
                  </a:outerShdw>
                </a:effectLst>
              </a:rPr>
              <a:t> </a:t>
            </a:r>
            <a:r>
              <a:rPr lang="en-GB" sz="2800" b="1" u="sng" kern="0" dirty="0" smtClean="0">
                <a:solidFill>
                  <a:srgbClr val="00B050"/>
                </a:solidFill>
                <a:effectLst>
                  <a:outerShdw blurRad="38100" dist="38100" dir="2700000" algn="tl">
                    <a:srgbClr val="000000">
                      <a:alpha val="43137"/>
                    </a:srgbClr>
                  </a:outerShdw>
                </a:effectLst>
              </a:rPr>
              <a:t>KINGS NUCLEAR SCHOLARSHIP PROGRAMME </a:t>
            </a:r>
            <a:endParaRPr lang="en-GB" sz="2800" b="1" u="sng"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179576" y="597408"/>
            <a:ext cx="7772400" cy="5562600"/>
          </a:xfrm>
        </p:spPr>
        <p:txBody>
          <a:bodyPr>
            <a:normAutofit fontScale="70000" lnSpcReduction="20000"/>
          </a:bodyPr>
          <a:lstStyle/>
          <a:p>
            <a:pPr indent="19050" algn="just" defTabSz="762000" eaLnBrk="0" hangingPunct="0">
              <a:lnSpc>
                <a:spcPct val="90000"/>
              </a:lnSpc>
              <a:buClr>
                <a:srgbClr val="003300"/>
              </a:buClr>
              <a:defRPr/>
            </a:pPr>
            <a:endParaRPr lang="en-GB" sz="3300" b="1" kern="0" dirty="0" smtClean="0">
              <a:solidFill>
                <a:schemeClr val="tx1"/>
              </a:solidFill>
            </a:endParaRPr>
          </a:p>
          <a:p>
            <a:pPr marL="450850" indent="-450850" algn="just" defTabSz="762000" eaLnBrk="0" hangingPunct="0">
              <a:lnSpc>
                <a:spcPct val="120000"/>
              </a:lnSpc>
              <a:buClr>
                <a:srgbClr val="003300"/>
              </a:buClr>
              <a:buFont typeface="Wingdings" pitchFamily="2" charset="2"/>
              <a:buChar char="Ø"/>
              <a:defRPr/>
            </a:pPr>
            <a:r>
              <a:rPr lang="en-ZA" sz="2400" kern="0" dirty="0">
                <a:solidFill>
                  <a:schemeClr val="tx1"/>
                </a:solidFill>
                <a:latin typeface="Arial" panose="020B0604020202020204" pitchFamily="34" charset="0"/>
                <a:cs typeface="Arial" panose="020B0604020202020204" pitchFamily="34" charset="0"/>
              </a:rPr>
              <a:t>The South Africa- South Korea student exchange programme forms part of the skills development initiatives of the South African government to enhance the capabilities of the nuclear energy sector especially in the context of the Integrated Resource Plan (IRP 2010</a:t>
            </a:r>
            <a:r>
              <a:rPr lang="en-ZA" sz="2400" kern="0" dirty="0" smtClean="0">
                <a:solidFill>
                  <a:schemeClr val="tx1"/>
                </a:solidFill>
                <a:latin typeface="Arial" panose="020B0604020202020204" pitchFamily="34" charset="0"/>
                <a:cs typeface="Arial" panose="020B0604020202020204" pitchFamily="34" charset="0"/>
              </a:rPr>
              <a:t>).</a:t>
            </a:r>
          </a:p>
          <a:p>
            <a:pPr algn="just" defTabSz="762000" eaLnBrk="0" hangingPunct="0">
              <a:lnSpc>
                <a:spcPct val="120000"/>
              </a:lnSpc>
              <a:buClr>
                <a:srgbClr val="003300"/>
              </a:buClr>
              <a:defRPr/>
            </a:pPr>
            <a:endParaRPr lang="en-ZA" sz="2400" kern="0" dirty="0">
              <a:solidFill>
                <a:schemeClr val="tx1"/>
              </a:solidFill>
              <a:latin typeface="Arial" panose="020B0604020202020204" pitchFamily="34" charset="0"/>
              <a:cs typeface="Arial" panose="020B0604020202020204" pitchFamily="34" charset="0"/>
            </a:endParaRPr>
          </a:p>
          <a:p>
            <a:pPr marL="450850" indent="-450850" algn="just" defTabSz="762000" eaLnBrk="0" hangingPunct="0">
              <a:lnSpc>
                <a:spcPct val="120000"/>
              </a:lnSpc>
              <a:buClr>
                <a:srgbClr val="003300"/>
              </a:buClr>
              <a:buFont typeface="Wingdings" pitchFamily="2" charset="2"/>
              <a:buChar char="Ø"/>
              <a:defRPr/>
            </a:pPr>
            <a:r>
              <a:rPr lang="en-ZA" sz="2400" kern="0" dirty="0">
                <a:solidFill>
                  <a:schemeClr val="tx1"/>
                </a:solidFill>
                <a:latin typeface="Arial" panose="020B0604020202020204" pitchFamily="34" charset="0"/>
                <a:cs typeface="Arial" panose="020B0604020202020204" pitchFamily="34" charset="0"/>
              </a:rPr>
              <a:t>Within this exchange programme, two SANHARP students (a male and a </a:t>
            </a:r>
            <a:r>
              <a:rPr lang="en-ZA" sz="2400" kern="0" dirty="0" smtClean="0">
                <a:solidFill>
                  <a:schemeClr val="tx1"/>
                </a:solidFill>
                <a:latin typeface="Arial" panose="020B0604020202020204" pitchFamily="34" charset="0"/>
                <a:cs typeface="Arial" panose="020B0604020202020204" pitchFamily="34" charset="0"/>
              </a:rPr>
              <a:t>female), who are </a:t>
            </a:r>
            <a:r>
              <a:rPr lang="en-ZA" sz="2400" kern="0" dirty="0">
                <a:solidFill>
                  <a:schemeClr val="tx1"/>
                </a:solidFill>
                <a:latin typeface="Arial" panose="020B0604020202020204" pitchFamily="34" charset="0"/>
                <a:cs typeface="Arial" panose="020B0604020202020204" pitchFamily="34" charset="0"/>
              </a:rPr>
              <a:t>G</a:t>
            </a:r>
            <a:r>
              <a:rPr lang="en-ZA" sz="2400" kern="0" dirty="0" smtClean="0">
                <a:solidFill>
                  <a:schemeClr val="tx1"/>
                </a:solidFill>
                <a:latin typeface="Arial" panose="020B0604020202020204" pitchFamily="34" charset="0"/>
                <a:cs typeface="Arial" panose="020B0604020202020204" pitchFamily="34" charset="0"/>
              </a:rPr>
              <a:t>raduates-In-Training for NECSA, pursued </a:t>
            </a:r>
            <a:r>
              <a:rPr lang="en-ZA" sz="2400" kern="0" dirty="0">
                <a:solidFill>
                  <a:schemeClr val="tx1"/>
                </a:solidFill>
                <a:latin typeface="Arial" panose="020B0604020202020204" pitchFamily="34" charset="0"/>
                <a:cs typeface="Arial" panose="020B0604020202020204" pitchFamily="34" charset="0"/>
              </a:rPr>
              <a:t>a two-year Masters Degree in Nuclear Engineering at the </a:t>
            </a:r>
            <a:r>
              <a:rPr lang="en-ZA" sz="2400" kern="0" dirty="0" smtClean="0">
                <a:solidFill>
                  <a:schemeClr val="tx1"/>
                </a:solidFill>
                <a:latin typeface="Arial" panose="020B0604020202020204" pitchFamily="34" charset="0"/>
                <a:cs typeface="Arial" panose="020B0604020202020204" pitchFamily="34" charset="0"/>
              </a:rPr>
              <a:t>KEPCO International </a:t>
            </a:r>
            <a:r>
              <a:rPr lang="en-ZA" sz="2400" kern="0" dirty="0">
                <a:solidFill>
                  <a:schemeClr val="tx1"/>
                </a:solidFill>
                <a:latin typeface="Arial" panose="020B0604020202020204" pitchFamily="34" charset="0"/>
                <a:cs typeface="Arial" panose="020B0604020202020204" pitchFamily="34" charset="0"/>
              </a:rPr>
              <a:t>Nuclear Graduate School (KINGS) in Busan from 2013 to 2014. These students returned to South Africa in February 2015 after graduating</a:t>
            </a:r>
            <a:r>
              <a:rPr lang="en-ZA" sz="2400" kern="0" dirty="0" smtClean="0">
                <a:solidFill>
                  <a:schemeClr val="tx1"/>
                </a:solidFill>
                <a:latin typeface="Arial" panose="020B0604020202020204" pitchFamily="34" charset="0"/>
                <a:cs typeface="Arial" panose="020B0604020202020204" pitchFamily="34" charset="0"/>
              </a:rPr>
              <a:t>.</a:t>
            </a:r>
          </a:p>
          <a:p>
            <a:pPr algn="just" defTabSz="762000" eaLnBrk="0" hangingPunct="0">
              <a:lnSpc>
                <a:spcPct val="120000"/>
              </a:lnSpc>
              <a:buClr>
                <a:srgbClr val="003300"/>
              </a:buClr>
              <a:defRPr/>
            </a:pPr>
            <a:endParaRPr lang="en-ZA" sz="2400" kern="0" dirty="0">
              <a:solidFill>
                <a:schemeClr val="tx1"/>
              </a:solidFill>
              <a:latin typeface="Arial" panose="020B0604020202020204" pitchFamily="34" charset="0"/>
              <a:cs typeface="Arial" panose="020B0604020202020204" pitchFamily="34" charset="0"/>
            </a:endParaRPr>
          </a:p>
          <a:p>
            <a:pPr marL="450850" indent="-450850" algn="just" defTabSz="762000" eaLnBrk="0" hangingPunct="0">
              <a:lnSpc>
                <a:spcPct val="120000"/>
              </a:lnSpc>
              <a:buClr>
                <a:srgbClr val="003300"/>
              </a:buClr>
              <a:buFont typeface="Wingdings" pitchFamily="2" charset="2"/>
              <a:buChar char="Ø"/>
              <a:defRPr/>
            </a:pPr>
            <a:r>
              <a:rPr lang="en-ZA" sz="2400" kern="0" dirty="0">
                <a:solidFill>
                  <a:schemeClr val="tx1"/>
                </a:solidFill>
                <a:latin typeface="Arial" panose="020B0604020202020204" pitchFamily="34" charset="0"/>
                <a:cs typeface="Arial" panose="020B0604020202020204" pitchFamily="34" charset="0"/>
              </a:rPr>
              <a:t>In addition three </a:t>
            </a:r>
            <a:r>
              <a:rPr lang="en-ZA" sz="2400" kern="0" dirty="0" smtClean="0">
                <a:solidFill>
                  <a:schemeClr val="tx1"/>
                </a:solidFill>
                <a:latin typeface="Arial" panose="020B0604020202020204" pitchFamily="34" charset="0"/>
                <a:cs typeface="Arial" panose="020B0604020202020204" pitchFamily="34" charset="0"/>
              </a:rPr>
              <a:t>students, employed and primarily </a:t>
            </a:r>
            <a:r>
              <a:rPr lang="en-ZA" sz="2400" kern="0" dirty="0">
                <a:solidFill>
                  <a:schemeClr val="tx1"/>
                </a:solidFill>
                <a:latin typeface="Arial" panose="020B0604020202020204" pitchFamily="34" charset="0"/>
                <a:cs typeface="Arial" panose="020B0604020202020204" pitchFamily="34" charset="0"/>
              </a:rPr>
              <a:t>sponsored by </a:t>
            </a:r>
            <a:r>
              <a:rPr lang="en-ZA" sz="2400" kern="0" dirty="0" smtClean="0">
                <a:solidFill>
                  <a:schemeClr val="tx1"/>
                </a:solidFill>
                <a:latin typeface="Arial" panose="020B0604020202020204" pitchFamily="34" charset="0"/>
                <a:cs typeface="Arial" panose="020B0604020202020204" pitchFamily="34" charset="0"/>
              </a:rPr>
              <a:t>NECSA, </a:t>
            </a:r>
            <a:r>
              <a:rPr lang="en-ZA" sz="2400" kern="0" dirty="0">
                <a:solidFill>
                  <a:schemeClr val="tx1"/>
                </a:solidFill>
                <a:latin typeface="Arial" panose="020B0604020202020204" pitchFamily="34" charset="0"/>
                <a:cs typeface="Arial" panose="020B0604020202020204" pitchFamily="34" charset="0"/>
              </a:rPr>
              <a:t>will be </a:t>
            </a:r>
            <a:r>
              <a:rPr lang="en-ZA" sz="2400" kern="0" dirty="0" smtClean="0">
                <a:solidFill>
                  <a:schemeClr val="tx1"/>
                </a:solidFill>
                <a:latin typeface="Arial" panose="020B0604020202020204" pitchFamily="34" charset="0"/>
                <a:cs typeface="Arial" panose="020B0604020202020204" pitchFamily="34" charset="0"/>
              </a:rPr>
              <a:t>departing </a:t>
            </a:r>
            <a:r>
              <a:rPr lang="en-ZA" sz="2400" kern="0" dirty="0">
                <a:solidFill>
                  <a:schemeClr val="tx1"/>
                </a:solidFill>
                <a:latin typeface="Arial" panose="020B0604020202020204" pitchFamily="34" charset="0"/>
                <a:cs typeface="Arial" panose="020B0604020202020204" pitchFamily="34" charset="0"/>
              </a:rPr>
              <a:t>for the same programme on </a:t>
            </a:r>
            <a:r>
              <a:rPr lang="en-ZA" sz="2400" kern="0" dirty="0" smtClean="0">
                <a:solidFill>
                  <a:schemeClr val="tx1"/>
                </a:solidFill>
                <a:latin typeface="Arial" panose="020B0604020202020204" pitchFamily="34" charset="0"/>
                <a:cs typeface="Arial" panose="020B0604020202020204" pitchFamily="34" charset="0"/>
              </a:rPr>
              <a:t>20 </a:t>
            </a:r>
            <a:r>
              <a:rPr lang="en-ZA" sz="2400" kern="0" dirty="0">
                <a:solidFill>
                  <a:schemeClr val="tx1"/>
                </a:solidFill>
                <a:latin typeface="Arial" panose="020B0604020202020204" pitchFamily="34" charset="0"/>
                <a:cs typeface="Arial" panose="020B0604020202020204" pitchFamily="34" charset="0"/>
              </a:rPr>
              <a:t>February 2015</a:t>
            </a:r>
            <a:r>
              <a:rPr lang="en-ZA" sz="2400" kern="0" dirty="0" smtClean="0">
                <a:solidFill>
                  <a:schemeClr val="tx1"/>
                </a:solidFill>
                <a:latin typeface="Arial" panose="020B0604020202020204" pitchFamily="34" charset="0"/>
                <a:cs typeface="Arial" panose="020B0604020202020204" pitchFamily="34" charset="0"/>
              </a:rPr>
              <a:t>.</a:t>
            </a:r>
          </a:p>
          <a:p>
            <a:pPr algn="just" defTabSz="762000" eaLnBrk="0" hangingPunct="0">
              <a:lnSpc>
                <a:spcPct val="120000"/>
              </a:lnSpc>
              <a:buClr>
                <a:srgbClr val="003300"/>
              </a:buClr>
              <a:defRPr/>
            </a:pPr>
            <a:endParaRPr lang="en-ZA" sz="2400" kern="0" dirty="0">
              <a:solidFill>
                <a:schemeClr val="tx1"/>
              </a:solidFill>
              <a:latin typeface="Arial" panose="020B0604020202020204" pitchFamily="34" charset="0"/>
              <a:cs typeface="Arial" panose="020B0604020202020204" pitchFamily="34" charset="0"/>
            </a:endParaRPr>
          </a:p>
          <a:p>
            <a:pPr marL="450850" indent="-450850" algn="just" defTabSz="762000" eaLnBrk="0" hangingPunct="0">
              <a:lnSpc>
                <a:spcPct val="120000"/>
              </a:lnSpc>
              <a:buClr>
                <a:srgbClr val="003300"/>
              </a:buClr>
              <a:buFont typeface="Wingdings" pitchFamily="2" charset="2"/>
              <a:buChar char="Ø"/>
              <a:defRPr/>
            </a:pPr>
            <a:r>
              <a:rPr lang="en-ZA" sz="2400" kern="0" dirty="0">
                <a:solidFill>
                  <a:schemeClr val="tx1"/>
                </a:solidFill>
                <a:latin typeface="Arial" panose="020B0604020202020204" pitchFamily="34" charset="0"/>
                <a:cs typeface="Arial" panose="020B0604020202020204" pitchFamily="34" charset="0"/>
              </a:rPr>
              <a:t>On 17 February 2015, The Department of Energy, the Department of Science &amp; Technology, </a:t>
            </a:r>
            <a:r>
              <a:rPr lang="en-ZA" sz="2400" kern="0" dirty="0" smtClean="0">
                <a:solidFill>
                  <a:schemeClr val="tx1"/>
                </a:solidFill>
                <a:latin typeface="Arial" panose="020B0604020202020204" pitchFamily="34" charset="0"/>
                <a:cs typeface="Arial" panose="020B0604020202020204" pitchFamily="34" charset="0"/>
              </a:rPr>
              <a:t>NECSA and </a:t>
            </a:r>
            <a:r>
              <a:rPr lang="en-ZA" sz="2400" kern="0" dirty="0">
                <a:solidFill>
                  <a:schemeClr val="tx1"/>
                </a:solidFill>
                <a:latin typeface="Arial" panose="020B0604020202020204" pitchFamily="34" charset="0"/>
                <a:cs typeface="Arial" panose="020B0604020202020204" pitchFamily="34" charset="0"/>
              </a:rPr>
              <a:t>the National Research Foundation (NRF) hosted an induction and orientation programme for new students who will be starting the same degree in 2015.</a:t>
            </a:r>
            <a:endParaRPr lang="en-GB" sz="2400" kern="0" dirty="0" smtClean="0">
              <a:solidFill>
                <a:schemeClr val="tx1"/>
              </a:solidFill>
              <a:latin typeface="Arial" panose="020B0604020202020204" pitchFamily="34" charset="0"/>
              <a:cs typeface="Arial" panose="020B0604020202020204" pitchFamily="34" charset="0"/>
            </a:endParaRPr>
          </a:p>
          <a:p>
            <a:pPr marL="450850" indent="-450850" algn="just" defTabSz="762000" eaLnBrk="0" hangingPunct="0">
              <a:lnSpc>
                <a:spcPct val="90000"/>
              </a:lnSpc>
              <a:buClr>
                <a:srgbClr val="003300"/>
              </a:buClr>
              <a:buFont typeface="Wingdings" pitchFamily="2" charset="2"/>
              <a:buChar char="Ø"/>
              <a:defRPr/>
            </a:pPr>
            <a:endParaRPr lang="en-GB" sz="2400" kern="0" dirty="0" smtClean="0">
              <a:solidFill>
                <a:schemeClr val="tx1"/>
              </a:solidFill>
              <a:latin typeface="Arial" panose="020B0604020202020204" pitchFamily="34" charset="0"/>
              <a:cs typeface="Arial" panose="020B0604020202020204" pitchFamily="34" charset="0"/>
            </a:endParaRPr>
          </a:p>
          <a:p>
            <a:pPr marL="804863" indent="-804863" algn="just" defTabSz="762000" eaLnBrk="0" hangingPunct="0">
              <a:lnSpc>
                <a:spcPct val="90000"/>
              </a:lnSpc>
              <a:buClr>
                <a:srgbClr val="003300"/>
              </a:buClr>
              <a:defRPr/>
            </a:pPr>
            <a:endParaRPr lang="en-GB" sz="2400" kern="0" dirty="0" smtClean="0">
              <a:solidFill>
                <a:srgbClr val="00B050"/>
              </a:solidFill>
              <a:latin typeface="Arial" panose="020B0604020202020204" pitchFamily="34" charset="0"/>
              <a:cs typeface="Arial" panose="020B0604020202020204" pitchFamily="34" charset="0"/>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2" name="Slide Number Placeholder 1"/>
          <p:cNvSpPr>
            <a:spLocks noGrp="1"/>
          </p:cNvSpPr>
          <p:nvPr>
            <p:ph type="sldNum" sz="quarter" idx="12"/>
          </p:nvPr>
        </p:nvSpPr>
        <p:spPr/>
        <p:txBody>
          <a:bodyPr/>
          <a:lstStyle/>
          <a:p>
            <a:fld id="{D11DA945-1604-45C7-B09A-5170DAF68814}" type="slidenum">
              <a:rPr lang="en-US" smtClean="0"/>
              <a:pPr/>
              <a:t>32</a:t>
            </a:fld>
            <a:endParaRPr lang="en-US" dirty="0"/>
          </a:p>
        </p:txBody>
      </p:sp>
    </p:spTree>
    <p:extLst>
      <p:ext uri="{BB962C8B-B14F-4D97-AF65-F5344CB8AC3E}">
        <p14:creationId xmlns:p14="http://schemas.microsoft.com/office/powerpoint/2010/main" val="384455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838200"/>
            <a:ext cx="7772400" cy="4419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838201"/>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ENERGY SECTOR HRD INTERNATIONAL PARTNERSHIP</a:t>
            </a:r>
            <a:br>
              <a:rPr lang="en-GB" sz="2800" b="1" kern="0" dirty="0" smtClean="0">
                <a:solidFill>
                  <a:srgbClr val="00B050"/>
                </a:solidFill>
                <a:effectLst>
                  <a:outerShdw blurRad="38100" dist="38100" dir="2700000" algn="tl">
                    <a:srgbClr val="000000">
                      <a:alpha val="43137"/>
                    </a:srgbClr>
                  </a:outerShdw>
                </a:effectLst>
              </a:rPr>
            </a:br>
            <a:r>
              <a:rPr lang="en-GB" sz="2800" b="1" kern="0" dirty="0" smtClean="0">
                <a:solidFill>
                  <a:srgbClr val="00B050"/>
                </a:solidFill>
                <a:effectLst>
                  <a:outerShdw blurRad="38100" dist="38100" dir="2700000" algn="tl">
                    <a:srgbClr val="000000">
                      <a:alpha val="43137"/>
                    </a:srgbClr>
                  </a:outerShdw>
                </a:effectLst>
              </a:rPr>
              <a:t> </a:t>
            </a:r>
            <a:r>
              <a:rPr lang="en-GB" sz="2800" b="1" u="sng" kern="0" dirty="0" smtClean="0">
                <a:solidFill>
                  <a:srgbClr val="00B050"/>
                </a:solidFill>
                <a:effectLst>
                  <a:outerShdw blurRad="38100" dist="38100" dir="2700000" algn="tl">
                    <a:srgbClr val="000000">
                      <a:alpha val="43137"/>
                    </a:srgbClr>
                  </a:outerShdw>
                </a:effectLst>
              </a:rPr>
              <a:t>KINGS NUCLEAR SCHOLARSHIP PROGRAMME </a:t>
            </a:r>
            <a:endParaRPr lang="en-GB" sz="2800" b="1" u="sng"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685800"/>
            <a:ext cx="7772400" cy="5181600"/>
          </a:xfrm>
        </p:spPr>
        <p:txBody>
          <a:bodyPr>
            <a:normAutofit/>
          </a:bodyPr>
          <a:lstStyle/>
          <a:p>
            <a:pPr indent="19050" algn="just" defTabSz="762000" eaLnBrk="0" hangingPunct="0">
              <a:lnSpc>
                <a:spcPct val="90000"/>
              </a:lnSpc>
              <a:buClr>
                <a:srgbClr val="003300"/>
              </a:buClr>
              <a:defRPr/>
            </a:pPr>
            <a:endParaRPr lang="en-GB" sz="3300" b="1" kern="0" dirty="0" smtClean="0">
              <a:solidFill>
                <a:schemeClr val="tx1"/>
              </a:solidFill>
            </a:endParaRPr>
          </a:p>
          <a:p>
            <a:pPr marL="804863" indent="-804863" algn="just" defTabSz="762000" eaLnBrk="0" hangingPunct="0">
              <a:lnSpc>
                <a:spcPct val="90000"/>
              </a:lnSpc>
              <a:buClr>
                <a:srgbClr val="003300"/>
              </a:buClr>
              <a:defRPr/>
            </a:pPr>
            <a:endParaRPr lang="en-GB" sz="2400" kern="0" dirty="0" smtClean="0">
              <a:solidFill>
                <a:srgbClr val="00B050"/>
              </a:solidFill>
              <a:latin typeface="Arial" panose="020B0604020202020204" pitchFamily="34" charset="0"/>
              <a:cs typeface="Arial" panose="020B0604020202020204" pitchFamily="34" charset="0"/>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80288"/>
            <a:ext cx="6781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05000" y="4895088"/>
            <a:ext cx="6934200" cy="923330"/>
          </a:xfrm>
          <a:prstGeom prst="rect">
            <a:avLst/>
          </a:prstGeom>
          <a:noFill/>
        </p:spPr>
        <p:txBody>
          <a:bodyPr wrap="square" rtlCol="0">
            <a:spAutoFit/>
          </a:bodyPr>
          <a:lstStyle/>
          <a:p>
            <a:r>
              <a:rPr lang="en-ZA" b="1" dirty="0" smtClean="0"/>
              <a:t>Returning </a:t>
            </a:r>
            <a:r>
              <a:rPr lang="en-ZA" b="1" dirty="0"/>
              <a:t>students: </a:t>
            </a:r>
            <a:r>
              <a:rPr lang="en-ZA" b="1" dirty="0" err="1"/>
              <a:t>Bheka</a:t>
            </a:r>
            <a:r>
              <a:rPr lang="en-ZA" b="1" dirty="0"/>
              <a:t> </a:t>
            </a:r>
            <a:r>
              <a:rPr lang="en-ZA" b="1" dirty="0" err="1"/>
              <a:t>Khumalo</a:t>
            </a:r>
            <a:r>
              <a:rPr lang="en-ZA" b="1" dirty="0"/>
              <a:t> &amp; Lebogang Maseko </a:t>
            </a:r>
            <a:r>
              <a:rPr lang="en-ZA" b="1" dirty="0" smtClean="0"/>
              <a:t> (Standing)</a:t>
            </a:r>
            <a:endParaRPr lang="en-ZA" b="1" dirty="0"/>
          </a:p>
          <a:p>
            <a:r>
              <a:rPr lang="en-ZA" b="1" dirty="0"/>
              <a:t>New students: </a:t>
            </a:r>
            <a:r>
              <a:rPr lang="en-ZA" b="1" dirty="0" err="1"/>
              <a:t>Nthatho</a:t>
            </a:r>
            <a:r>
              <a:rPr lang="en-ZA" b="1" dirty="0"/>
              <a:t> </a:t>
            </a:r>
            <a:r>
              <a:rPr lang="en-ZA" b="1" dirty="0" err="1"/>
              <a:t>Raboshaga</a:t>
            </a:r>
            <a:r>
              <a:rPr lang="en-ZA" b="1" dirty="0"/>
              <a:t>, </a:t>
            </a:r>
            <a:r>
              <a:rPr lang="en-ZA" b="1" dirty="0" err="1"/>
              <a:t>Akhona</a:t>
            </a:r>
            <a:r>
              <a:rPr lang="en-ZA" b="1" dirty="0"/>
              <a:t> </a:t>
            </a:r>
            <a:r>
              <a:rPr lang="en-ZA" b="1" dirty="0" err="1"/>
              <a:t>Tshangela</a:t>
            </a:r>
            <a:r>
              <a:rPr lang="en-ZA" b="1" dirty="0"/>
              <a:t> and </a:t>
            </a:r>
            <a:r>
              <a:rPr lang="en-ZA" b="1" dirty="0" err="1"/>
              <a:t>Okaeng</a:t>
            </a:r>
            <a:r>
              <a:rPr lang="en-ZA" b="1" dirty="0"/>
              <a:t> </a:t>
            </a:r>
            <a:r>
              <a:rPr lang="en-ZA" b="1" dirty="0" err="1"/>
              <a:t>Rakereng</a:t>
            </a:r>
            <a:r>
              <a:rPr lang="en-ZA" b="1" dirty="0"/>
              <a:t> </a:t>
            </a:r>
            <a:r>
              <a:rPr lang="en-ZA" b="1" dirty="0" smtClean="0"/>
              <a:t> (Sitting), 17 February 2015.</a:t>
            </a:r>
            <a:endParaRPr lang="en-ZA" b="1" dirty="0"/>
          </a:p>
        </p:txBody>
      </p:sp>
      <p:sp>
        <p:nvSpPr>
          <p:cNvPr id="2" name="Slide Number Placeholder 1"/>
          <p:cNvSpPr>
            <a:spLocks noGrp="1"/>
          </p:cNvSpPr>
          <p:nvPr>
            <p:ph type="sldNum" sz="quarter" idx="12"/>
          </p:nvPr>
        </p:nvSpPr>
        <p:spPr/>
        <p:txBody>
          <a:bodyPr/>
          <a:lstStyle/>
          <a:p>
            <a:fld id="{D11DA945-1604-45C7-B09A-5170DAF68814}" type="slidenum">
              <a:rPr lang="en-US" smtClean="0"/>
              <a:pPr/>
              <a:t>33</a:t>
            </a:fld>
            <a:endParaRPr lang="en-US" dirty="0"/>
          </a:p>
        </p:txBody>
      </p:sp>
    </p:spTree>
    <p:extLst>
      <p:ext uri="{BB962C8B-B14F-4D97-AF65-F5344CB8AC3E}">
        <p14:creationId xmlns:p14="http://schemas.microsoft.com/office/powerpoint/2010/main" val="26019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0"/>
            <a:ext cx="8153400" cy="990600"/>
          </a:xfrm>
        </p:spPr>
        <p:txBody>
          <a:bodyPr>
            <a:normAutofit fontScale="90000"/>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
            </a:r>
            <a:br>
              <a:rPr lang="en-GB" sz="2800" b="1" kern="0" dirty="0" smtClean="0">
                <a:solidFill>
                  <a:srgbClr val="00B050"/>
                </a:solidFill>
                <a:effectLst>
                  <a:outerShdw blurRad="38100" dist="38100" dir="2700000" algn="tl">
                    <a:srgbClr val="000000">
                      <a:alpha val="43137"/>
                    </a:srgbClr>
                  </a:outerShdw>
                </a:effectLst>
              </a:rPr>
            </a:br>
            <a:r>
              <a:rPr lang="en-GB" sz="2800" b="1" kern="0" dirty="0" smtClean="0">
                <a:solidFill>
                  <a:srgbClr val="00B050"/>
                </a:solidFill>
                <a:effectLst>
                  <a:outerShdw blurRad="38100" dist="38100" dir="2700000" algn="tl">
                    <a:srgbClr val="000000">
                      <a:alpha val="43137"/>
                    </a:srgbClr>
                  </a:outerShdw>
                </a:effectLst>
              </a:rPr>
              <a:t>ENERGY SECTOR HRD INTERNATIONAL PARTNERSHIP </a:t>
            </a:r>
            <a:r>
              <a:rPr lang="en-GB" sz="2800" b="1" u="sng" kern="0" dirty="0" smtClean="0">
                <a:solidFill>
                  <a:srgbClr val="00B050"/>
                </a:solidFill>
                <a:effectLst>
                  <a:outerShdw blurRad="38100" dist="38100" dir="2700000" algn="tl">
                    <a:srgbClr val="000000">
                      <a:alpha val="43137"/>
                    </a:srgbClr>
                  </a:outerShdw>
                </a:effectLst>
              </a:rPr>
              <a:t>CHINA NUCLEAR TRAINING PROGRAMME</a:t>
            </a:r>
            <a:r>
              <a:rPr lang="en-GB" sz="2800" b="1" kern="0" dirty="0" smtClean="0">
                <a:solidFill>
                  <a:srgbClr val="00B050"/>
                </a:solidFill>
                <a:effectLst>
                  <a:outerShdw blurRad="38100" dist="38100" dir="2700000" algn="tl">
                    <a:srgbClr val="000000">
                      <a:alpha val="43137"/>
                    </a:srgbClr>
                  </a:outerShdw>
                </a:effectLst>
              </a:rPr>
              <a:t/>
            </a:r>
            <a:br>
              <a:rPr lang="en-GB" sz="2800" b="1" kern="0" dirty="0" smtClean="0">
                <a:solidFill>
                  <a:srgbClr val="00B050"/>
                </a:solidFill>
                <a:effectLst>
                  <a:outerShdw blurRad="38100" dist="38100" dir="2700000" algn="tl">
                    <a:srgbClr val="000000">
                      <a:alpha val="43137"/>
                    </a:srgbClr>
                  </a:outerShdw>
                </a:effectLst>
              </a:rPr>
            </a:br>
            <a:r>
              <a:rPr lang="en-GB" sz="2800" b="1" kern="0" dirty="0"/>
              <a:t/>
            </a:r>
            <a:br>
              <a:rPr lang="en-GB" sz="2800" b="1" kern="0" dirty="0"/>
            </a:br>
            <a:r>
              <a:rPr lang="en-GB" sz="2800" b="1" kern="0" dirty="0" smtClean="0">
                <a:solidFill>
                  <a:srgbClr val="00B050"/>
                </a:solidFill>
                <a:effectLst>
                  <a:outerShdw blurRad="38100" dist="38100" dir="2700000" algn="tl">
                    <a:srgbClr val="000000">
                      <a:alpha val="43137"/>
                    </a:srgbClr>
                  </a:outerShdw>
                </a:effectLst>
              </a:rPr>
              <a:t> </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838200"/>
            <a:ext cx="7772400" cy="4800600"/>
          </a:xfrm>
        </p:spPr>
        <p:txBody>
          <a:bodyPr>
            <a:normAutofit fontScale="62500" lnSpcReduction="20000"/>
          </a:bodyPr>
          <a:lstStyle/>
          <a:p>
            <a:pPr indent="19050" algn="just" defTabSz="762000" eaLnBrk="0" hangingPunct="0">
              <a:lnSpc>
                <a:spcPct val="90000"/>
              </a:lnSpc>
              <a:buClr>
                <a:srgbClr val="003300"/>
              </a:buClr>
              <a:defRPr/>
            </a:pPr>
            <a:endParaRPr lang="en-GB" sz="2400" b="1" kern="0" dirty="0" smtClean="0">
              <a:solidFill>
                <a:schemeClr val="tx1"/>
              </a:solidFill>
            </a:endParaRPr>
          </a:p>
          <a:p>
            <a:pPr marL="342900" indent="-342900" algn="just" defTabSz="762000" eaLnBrk="0" hangingPunct="0">
              <a:lnSpc>
                <a:spcPct val="90000"/>
              </a:lnSpc>
              <a:buClr>
                <a:srgbClr val="003300"/>
              </a:buClr>
              <a:buFont typeface="Arial" panose="020B0604020202020204" pitchFamily="34" charset="0"/>
              <a:buChar char="•"/>
              <a:defRPr/>
            </a:pPr>
            <a:r>
              <a:rPr lang="en-ZA" sz="3400" kern="0" dirty="0">
                <a:solidFill>
                  <a:schemeClr val="tx1"/>
                </a:solidFill>
              </a:rPr>
              <a:t>The </a:t>
            </a:r>
            <a:r>
              <a:rPr lang="en-ZA" sz="3400" kern="0" dirty="0" smtClean="0">
                <a:solidFill>
                  <a:schemeClr val="tx1"/>
                </a:solidFill>
              </a:rPr>
              <a:t>South African government and the Chinese government recommended </a:t>
            </a:r>
            <a:r>
              <a:rPr lang="en-ZA" sz="3400" kern="0" dirty="0">
                <a:solidFill>
                  <a:schemeClr val="tx1"/>
                </a:solidFill>
              </a:rPr>
              <a:t>led by State Nuclear Power Technology Corporation (SNPTC), </a:t>
            </a:r>
            <a:r>
              <a:rPr lang="en-ZA" sz="3400" kern="0" dirty="0" smtClean="0">
                <a:solidFill>
                  <a:schemeClr val="tx1"/>
                </a:solidFill>
              </a:rPr>
              <a:t>signed an agreement in </a:t>
            </a:r>
            <a:r>
              <a:rPr lang="en-ZA" sz="3400" kern="0" dirty="0">
                <a:solidFill>
                  <a:schemeClr val="tx1"/>
                </a:solidFill>
              </a:rPr>
              <a:t>order to support nuclear power development in South Africa and promote Nuclear Power Cooperation between China and South Africa also to participate in South African nuclear power project and to mainly promote the advanced passive Gen III nuclear power technology. </a:t>
            </a:r>
            <a:endParaRPr lang="en-ZA" sz="3400" kern="0" dirty="0" smtClean="0">
              <a:solidFill>
                <a:schemeClr val="tx1"/>
              </a:solidFill>
            </a:endParaRPr>
          </a:p>
          <a:p>
            <a:pPr algn="just" defTabSz="762000" eaLnBrk="0" hangingPunct="0">
              <a:lnSpc>
                <a:spcPct val="90000"/>
              </a:lnSpc>
              <a:buClr>
                <a:srgbClr val="003300"/>
              </a:buClr>
              <a:defRPr/>
            </a:pPr>
            <a:endParaRPr lang="en-ZA" sz="3400" kern="0" dirty="0">
              <a:solidFill>
                <a:schemeClr val="tx1"/>
              </a:solidFill>
            </a:endParaRPr>
          </a:p>
          <a:p>
            <a:pPr marL="342900" indent="-342900" algn="just" defTabSz="762000" eaLnBrk="0" hangingPunct="0">
              <a:lnSpc>
                <a:spcPct val="90000"/>
              </a:lnSpc>
              <a:buClr>
                <a:srgbClr val="003300"/>
              </a:buClr>
              <a:buFont typeface="Arial" panose="020B0604020202020204" pitchFamily="34" charset="0"/>
              <a:buChar char="•"/>
              <a:defRPr/>
            </a:pPr>
            <a:r>
              <a:rPr lang="en-ZA" sz="3400" kern="0" dirty="0" smtClean="0">
                <a:solidFill>
                  <a:schemeClr val="tx1"/>
                </a:solidFill>
              </a:rPr>
              <a:t>The Department of Energy and NECSA will be training 50 South Africans on the China Nuclear Programme.</a:t>
            </a:r>
          </a:p>
          <a:p>
            <a:pPr algn="just" defTabSz="762000" eaLnBrk="0" hangingPunct="0">
              <a:lnSpc>
                <a:spcPct val="90000"/>
              </a:lnSpc>
              <a:buClr>
                <a:srgbClr val="003300"/>
              </a:buClr>
              <a:defRPr/>
            </a:pPr>
            <a:endParaRPr lang="en-ZA" sz="3400" kern="0" dirty="0" smtClean="0">
              <a:solidFill>
                <a:schemeClr val="tx1"/>
              </a:solidFill>
            </a:endParaRPr>
          </a:p>
          <a:p>
            <a:pPr marL="342900" indent="-342900" algn="just" defTabSz="762000" eaLnBrk="0" hangingPunct="0">
              <a:lnSpc>
                <a:spcPct val="90000"/>
              </a:lnSpc>
              <a:buClr>
                <a:srgbClr val="003300"/>
              </a:buClr>
              <a:buFont typeface="Arial" panose="020B0604020202020204" pitchFamily="34" charset="0"/>
              <a:buChar char="•"/>
              <a:defRPr/>
            </a:pPr>
            <a:r>
              <a:rPr lang="en-ZA" sz="3400" kern="0" dirty="0" smtClean="0">
                <a:solidFill>
                  <a:schemeClr val="tx1"/>
                </a:solidFill>
              </a:rPr>
              <a:t>The 50 trainees, 19 females and 31 males are from the Department of Energy, National Nuclear Regulator(NNR), Eskom, NECSA, COEGA Development Corporation and the Department  of Economic Development, Environmental Affairs and Tourism and Nelson Mandela Bay Municipality.</a:t>
            </a:r>
          </a:p>
          <a:p>
            <a:pPr algn="just" defTabSz="762000" eaLnBrk="0" hangingPunct="0">
              <a:lnSpc>
                <a:spcPct val="90000"/>
              </a:lnSpc>
              <a:buClr>
                <a:srgbClr val="003300"/>
              </a:buClr>
              <a:defRPr/>
            </a:pPr>
            <a:endParaRPr lang="en-ZA" sz="3400" kern="0" dirty="0">
              <a:solidFill>
                <a:schemeClr val="tx1"/>
              </a:solidFill>
            </a:endParaRPr>
          </a:p>
          <a:p>
            <a:pPr marL="342900" indent="-342900" algn="just" defTabSz="762000" eaLnBrk="0" hangingPunct="0">
              <a:lnSpc>
                <a:spcPct val="90000"/>
              </a:lnSpc>
              <a:buClr>
                <a:srgbClr val="003300"/>
              </a:buClr>
              <a:buFont typeface="Arial" panose="020B0604020202020204" pitchFamily="34" charset="0"/>
              <a:buChar char="•"/>
              <a:defRPr/>
            </a:pPr>
            <a:r>
              <a:rPr lang="en-ZA" sz="3400" kern="0" dirty="0" smtClean="0">
                <a:solidFill>
                  <a:schemeClr val="tx1"/>
                </a:solidFill>
              </a:rPr>
              <a:t>The training will take place from 22 April – 22 August 2015.</a:t>
            </a:r>
            <a:endParaRPr lang="en-GB" sz="3400" kern="0" dirty="0" smtClean="0">
              <a:solidFill>
                <a:schemeClr val="tx1"/>
              </a:solidFill>
            </a:endParaRPr>
          </a:p>
          <a:p>
            <a:pPr marL="804863" indent="-785813" algn="l" defTabSz="762000" eaLnBrk="0" hangingPunct="0">
              <a:lnSpc>
                <a:spcPct val="90000"/>
              </a:lnSpc>
              <a:buClr>
                <a:srgbClr val="003300"/>
              </a:buClr>
              <a:buFont typeface="Wingdings" pitchFamily="2" charset="2"/>
              <a:buChar char="Ø"/>
              <a:defRPr/>
            </a:pPr>
            <a:endParaRPr lang="en-GB" sz="3400" kern="0" dirty="0" smtClean="0">
              <a:solidFill>
                <a:schemeClr val="tx1"/>
              </a:solidFill>
            </a:endParaRPr>
          </a:p>
          <a:p>
            <a:pPr algn="l"/>
            <a:endParaRPr lang="en-ZA" dirty="0"/>
          </a:p>
        </p:txBody>
      </p:sp>
      <p:sp>
        <p:nvSpPr>
          <p:cNvPr id="2" name="Slide Number Placeholder 1"/>
          <p:cNvSpPr>
            <a:spLocks noGrp="1"/>
          </p:cNvSpPr>
          <p:nvPr>
            <p:ph type="sldNum" sz="quarter" idx="12"/>
          </p:nvPr>
        </p:nvSpPr>
        <p:spPr/>
        <p:txBody>
          <a:bodyPr/>
          <a:lstStyle/>
          <a:p>
            <a:fld id="{D11DA945-1604-45C7-B09A-5170DAF68814}" type="slidenum">
              <a:rPr lang="en-US" smtClean="0"/>
              <a:pPr/>
              <a:t>34</a:t>
            </a:fld>
            <a:endParaRPr lang="en-US" dirty="0"/>
          </a:p>
        </p:txBody>
      </p:sp>
    </p:spTree>
    <p:extLst>
      <p:ext uri="{BB962C8B-B14F-4D97-AF65-F5344CB8AC3E}">
        <p14:creationId xmlns:p14="http://schemas.microsoft.com/office/powerpoint/2010/main" val="32749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PARTICIPATION IN SETA’S ACTIVITIES </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173227980"/>
              </p:ext>
            </p:extLst>
          </p:nvPr>
        </p:nvGraphicFramePr>
        <p:xfrm>
          <a:off x="1066796" y="762001"/>
          <a:ext cx="7924804" cy="5189588"/>
        </p:xfrm>
        <a:graphic>
          <a:graphicData uri="http://schemas.openxmlformats.org/drawingml/2006/table">
            <a:tbl>
              <a:tblPr firstRow="1" bandRow="1">
                <a:tableStyleId>{5C22544A-7EE6-4342-B048-85BDC9FD1C3A}</a:tableStyleId>
              </a:tblPr>
              <a:tblGrid>
                <a:gridCol w="7924804"/>
              </a:tblGrid>
              <a:tr h="533399">
                <a:tc>
                  <a:txBody>
                    <a:bodyPr/>
                    <a:lstStyle/>
                    <a:p>
                      <a:endParaRPr lang="en-US" sz="1600" dirty="0"/>
                    </a:p>
                  </a:txBody>
                  <a:tcPr/>
                </a:tc>
              </a:tr>
              <a:tr h="521493">
                <a:tc>
                  <a:txBody>
                    <a:bodyPr/>
                    <a:lstStyle/>
                    <a:p>
                      <a:pPr marL="354013" indent="-354013" defTabSz="354013">
                        <a:lnSpc>
                          <a:spcPct val="115000"/>
                        </a:lnSpc>
                        <a:spcAft>
                          <a:spcPts val="0"/>
                        </a:spcAft>
                        <a:buFont typeface="Arial" pitchFamily="34" charset="0"/>
                        <a:buChar char="•"/>
                      </a:pPr>
                      <a:r>
                        <a:rPr lang="en-US" sz="1800" baseline="0" dirty="0" smtClean="0">
                          <a:latin typeface="+mn-lt"/>
                          <a:ea typeface="Calibri"/>
                          <a:cs typeface="Times New Roman"/>
                        </a:rPr>
                        <a:t>The Department of Energy  have appointed representatives on the EWSETA and CHIETA governing boards.</a:t>
                      </a:r>
                    </a:p>
                    <a:p>
                      <a:pPr marL="0" indent="0" defTabSz="354013">
                        <a:lnSpc>
                          <a:spcPct val="115000"/>
                        </a:lnSpc>
                        <a:spcAft>
                          <a:spcPts val="0"/>
                        </a:spcAft>
                        <a:buFont typeface="Arial" pitchFamily="34" charset="0"/>
                        <a:buNone/>
                      </a:pPr>
                      <a:endParaRPr lang="en-US" sz="1800" dirty="0">
                        <a:latin typeface="+mn-lt"/>
                        <a:ea typeface="Calibri"/>
                        <a:cs typeface="Times New Roman"/>
                      </a:endParaRPr>
                    </a:p>
                  </a:txBody>
                  <a:tcPr marL="68580" marR="68580" marT="0" marB="0"/>
                </a:tc>
              </a:tr>
              <a:tr h="744300">
                <a:tc>
                  <a:txBody>
                    <a:bodyPr/>
                    <a:lstStyle/>
                    <a:p>
                      <a:pPr marL="354013" indent="-354013" defTabSz="354013">
                        <a:lnSpc>
                          <a:spcPct val="115000"/>
                        </a:lnSpc>
                        <a:spcAft>
                          <a:spcPts val="0"/>
                        </a:spcAft>
                        <a:buFont typeface="Arial" pitchFamily="34" charset="0"/>
                        <a:buChar char="•"/>
                      </a:pPr>
                      <a:r>
                        <a:rPr lang="en-US" sz="1800" dirty="0" smtClean="0">
                          <a:latin typeface="+mn-lt"/>
                          <a:ea typeface="Calibri"/>
                          <a:cs typeface="Times New Roman"/>
                        </a:rPr>
                        <a:t>Four (4) officials</a:t>
                      </a:r>
                      <a:r>
                        <a:rPr lang="en-US" sz="1800" baseline="0" dirty="0" smtClean="0">
                          <a:latin typeface="+mn-lt"/>
                          <a:ea typeface="Calibri"/>
                          <a:cs typeface="Times New Roman"/>
                        </a:rPr>
                        <a:t> of the Department of Energy are participating in the following EWSETA board subcommittees, namely, Learning Programmes committee, Learnership committee, Skills Planning committee, and Quality Assurance committee.</a:t>
                      </a:r>
                    </a:p>
                    <a:p>
                      <a:pPr marL="0" indent="0" defTabSz="354013">
                        <a:lnSpc>
                          <a:spcPct val="115000"/>
                        </a:lnSpc>
                        <a:spcAft>
                          <a:spcPts val="0"/>
                        </a:spcAft>
                        <a:buFont typeface="Arial" pitchFamily="34" charset="0"/>
                        <a:buNone/>
                      </a:pPr>
                      <a:endParaRPr lang="en-US" sz="1800" dirty="0">
                        <a:latin typeface="+mn-lt"/>
                        <a:ea typeface="Calibri"/>
                        <a:cs typeface="Times New Roman"/>
                      </a:endParaRPr>
                    </a:p>
                  </a:txBody>
                  <a:tcPr marL="68580" marR="68580" marT="0" marB="0"/>
                </a:tc>
              </a:tr>
              <a:tr h="845897">
                <a:tc>
                  <a:txBody>
                    <a:bodyPr/>
                    <a:lstStyle/>
                    <a:p>
                      <a:pPr>
                        <a:lnSpc>
                          <a:spcPct val="115000"/>
                        </a:lnSpc>
                        <a:spcAft>
                          <a:spcPts val="0"/>
                        </a:spcAft>
                        <a:buFont typeface="Arial" pitchFamily="34" charset="0"/>
                        <a:buNone/>
                        <a:tabLst>
                          <a:tab pos="354013" algn="l"/>
                        </a:tabLst>
                      </a:pPr>
                      <a:endParaRPr lang="en-US" sz="1800" dirty="0">
                        <a:latin typeface="+mn-lt"/>
                        <a:ea typeface="Calibri"/>
                        <a:cs typeface="Times New Roman"/>
                      </a:endParaRPr>
                    </a:p>
                  </a:txBody>
                  <a:tcPr marL="68580" marR="68580" marT="0" marB="0"/>
                </a:tc>
              </a:tr>
              <a:tr h="1286548">
                <a:tc>
                  <a:txBody>
                    <a:bodyPr/>
                    <a:lstStyle/>
                    <a:p>
                      <a:pPr>
                        <a:lnSpc>
                          <a:spcPct val="115000"/>
                        </a:lnSpc>
                        <a:spcAft>
                          <a:spcPts val="0"/>
                        </a:spcAft>
                        <a:buFont typeface="Arial" pitchFamily="34" charset="0"/>
                        <a:buNone/>
                      </a:pPr>
                      <a:endParaRPr lang="en-US" sz="1800" dirty="0">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PARTICIPATION IN SETA’S AND DPSA ACTIVITIES </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386368030"/>
              </p:ext>
            </p:extLst>
          </p:nvPr>
        </p:nvGraphicFramePr>
        <p:xfrm>
          <a:off x="1066796" y="762001"/>
          <a:ext cx="7924804" cy="5290095"/>
        </p:xfrm>
        <a:graphic>
          <a:graphicData uri="http://schemas.openxmlformats.org/drawingml/2006/table">
            <a:tbl>
              <a:tblPr firstRow="1" bandRow="1">
                <a:tableStyleId>{5C22544A-7EE6-4342-B048-85BDC9FD1C3A}</a:tableStyleId>
              </a:tblPr>
              <a:tblGrid>
                <a:gridCol w="7924804"/>
              </a:tblGrid>
              <a:tr h="533399">
                <a:tc>
                  <a:txBody>
                    <a:bodyPr/>
                    <a:lstStyle/>
                    <a:p>
                      <a:endParaRPr lang="en-US" sz="1600" dirty="0"/>
                    </a:p>
                  </a:txBody>
                  <a:tcPr/>
                </a:tc>
              </a:tr>
              <a:tr h="521493">
                <a:tc>
                  <a:txBody>
                    <a:bodyPr/>
                    <a:lstStyle/>
                    <a:p>
                      <a:pPr marL="450850" indent="-450850" defTabSz="450850">
                        <a:lnSpc>
                          <a:spcPct val="115000"/>
                        </a:lnSpc>
                        <a:spcAft>
                          <a:spcPts val="0"/>
                        </a:spcAft>
                        <a:buFont typeface="Arial" pitchFamily="34" charset="0"/>
                        <a:buChar char="•"/>
                      </a:pPr>
                      <a:r>
                        <a:rPr lang="en-US" sz="1800" baseline="0" dirty="0" smtClean="0">
                          <a:latin typeface="+mn-lt"/>
                          <a:ea typeface="Calibri"/>
                          <a:cs typeface="Times New Roman"/>
                        </a:rPr>
                        <a:t>3 Officials of the Department are members of the CHIETA Board Chamber: Base Chemicals and Petroleum.</a:t>
                      </a:r>
                    </a:p>
                    <a:p>
                      <a:pPr marL="0" indent="0" defTabSz="450850">
                        <a:lnSpc>
                          <a:spcPct val="115000"/>
                        </a:lnSpc>
                        <a:spcAft>
                          <a:spcPts val="0"/>
                        </a:spcAft>
                        <a:buFont typeface="Arial" pitchFamily="34" charset="0"/>
                        <a:buNone/>
                      </a:pPr>
                      <a:endParaRPr lang="en-US" sz="1800" dirty="0">
                        <a:latin typeface="+mn-lt"/>
                        <a:ea typeface="Calibri"/>
                        <a:cs typeface="Times New Roman"/>
                      </a:endParaRPr>
                    </a:p>
                  </a:txBody>
                  <a:tcPr marL="68580" marR="68580" marT="0" marB="0"/>
                </a:tc>
              </a:tr>
              <a:tr h="744300">
                <a:tc>
                  <a:txBody>
                    <a:bodyPr/>
                    <a:lstStyle/>
                    <a:p>
                      <a:pPr marL="450850" indent="-450850">
                        <a:lnSpc>
                          <a:spcPct val="115000"/>
                        </a:lnSpc>
                        <a:spcAft>
                          <a:spcPts val="0"/>
                        </a:spcAft>
                        <a:buFont typeface="Arial" pitchFamily="34" charset="0"/>
                        <a:buChar char="•"/>
                        <a:tabLst>
                          <a:tab pos="450850" algn="l"/>
                        </a:tabLst>
                      </a:pPr>
                      <a:r>
                        <a:rPr lang="en-US" sz="1800" dirty="0" smtClean="0">
                          <a:solidFill>
                            <a:schemeClr val="bg2">
                              <a:lumMod val="10000"/>
                            </a:schemeClr>
                          </a:solidFill>
                          <a:latin typeface="+mn-lt"/>
                          <a:ea typeface="Calibri"/>
                          <a:cs typeface="Times New Roman"/>
                        </a:rPr>
                        <a:t>The</a:t>
                      </a:r>
                      <a:r>
                        <a:rPr lang="en-US" sz="1800" baseline="0" dirty="0" smtClean="0">
                          <a:solidFill>
                            <a:schemeClr val="bg2">
                              <a:lumMod val="10000"/>
                            </a:schemeClr>
                          </a:solidFill>
                          <a:latin typeface="+mn-lt"/>
                          <a:ea typeface="Calibri"/>
                          <a:cs typeface="Times New Roman"/>
                        </a:rPr>
                        <a:t> Department have submitted the 2014/2015 Workplace Skills Plan(WSP), Annual Training Report(ATR) to the PSETA , EWSETA and CHIETA.</a:t>
                      </a:r>
                    </a:p>
                    <a:p>
                      <a:pPr marL="0" indent="0">
                        <a:lnSpc>
                          <a:spcPct val="115000"/>
                        </a:lnSpc>
                        <a:spcAft>
                          <a:spcPts val="0"/>
                        </a:spcAft>
                        <a:buFont typeface="Arial" pitchFamily="34" charset="0"/>
                        <a:buNone/>
                        <a:tabLst>
                          <a:tab pos="450850" algn="l"/>
                        </a:tabLst>
                      </a:pPr>
                      <a:endParaRPr lang="en-US" sz="1800" dirty="0">
                        <a:solidFill>
                          <a:srgbClr val="FF0000"/>
                        </a:solidFill>
                        <a:latin typeface="+mn-lt"/>
                        <a:ea typeface="Calibri"/>
                        <a:cs typeface="Times New Roman"/>
                      </a:endParaRPr>
                    </a:p>
                  </a:txBody>
                  <a:tcPr marL="68580" marR="68580" marT="0" marB="0"/>
                </a:tc>
              </a:tr>
              <a:tr h="845897">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tab pos="450850" algn="l"/>
                        </a:tabLst>
                        <a:defRPr/>
                      </a:pPr>
                      <a:r>
                        <a:rPr lang="en-US" sz="1800" dirty="0" smtClean="0">
                          <a:latin typeface="+mn-lt"/>
                          <a:ea typeface="Calibri"/>
                          <a:cs typeface="Times New Roman"/>
                        </a:rPr>
                        <a:t>	The</a:t>
                      </a:r>
                      <a:r>
                        <a:rPr lang="en-US" sz="1800" baseline="0" dirty="0" smtClean="0">
                          <a:latin typeface="+mn-lt"/>
                          <a:ea typeface="Calibri"/>
                          <a:cs typeface="Times New Roman"/>
                        </a:rPr>
                        <a:t> Department have submitted the HRD Strategy Framework and   </a:t>
                      </a:r>
                    </a:p>
                    <a:p>
                      <a:pPr marL="0" marR="0" indent="0" algn="l" defTabSz="914400" rtl="0" eaLnBrk="1" fontAlgn="auto" latinLnBrk="0" hangingPunct="1">
                        <a:lnSpc>
                          <a:spcPct val="115000"/>
                        </a:lnSpc>
                        <a:spcBef>
                          <a:spcPts val="0"/>
                        </a:spcBef>
                        <a:spcAft>
                          <a:spcPts val="0"/>
                        </a:spcAft>
                        <a:buClrTx/>
                        <a:buSzTx/>
                        <a:buFont typeface="Arial" pitchFamily="34" charset="0"/>
                        <a:buNone/>
                        <a:tabLst>
                          <a:tab pos="450850" algn="l"/>
                        </a:tabLst>
                        <a:defRPr/>
                      </a:pPr>
                      <a:r>
                        <a:rPr lang="en-US" sz="1800" baseline="0" dirty="0" smtClean="0">
                          <a:latin typeface="+mn-lt"/>
                          <a:ea typeface="Calibri"/>
                          <a:cs typeface="Times New Roman"/>
                        </a:rPr>
                        <a:t>         Implementation Report to the Department of Public Service and</a:t>
                      </a:r>
                    </a:p>
                    <a:p>
                      <a:pPr marL="0" marR="0" indent="0" algn="l" defTabSz="914400" rtl="0" eaLnBrk="1" fontAlgn="auto" latinLnBrk="0" hangingPunct="1">
                        <a:lnSpc>
                          <a:spcPct val="115000"/>
                        </a:lnSpc>
                        <a:spcBef>
                          <a:spcPts val="0"/>
                        </a:spcBef>
                        <a:spcAft>
                          <a:spcPts val="0"/>
                        </a:spcAft>
                        <a:buClrTx/>
                        <a:buSzTx/>
                        <a:buFont typeface="Arial" pitchFamily="34" charset="0"/>
                        <a:buNone/>
                        <a:tabLst>
                          <a:tab pos="450850" algn="l"/>
                        </a:tabLst>
                        <a:defRPr/>
                      </a:pPr>
                      <a:r>
                        <a:rPr lang="en-US" sz="1800" baseline="0" dirty="0" smtClean="0">
                          <a:latin typeface="+mn-lt"/>
                          <a:ea typeface="Calibri"/>
                          <a:cs typeface="Times New Roman"/>
                        </a:rPr>
                        <a:t>         Administration (DPSA) for 2014/2015.</a:t>
                      </a:r>
                      <a:endParaRPr lang="en-US" sz="1800" dirty="0" smtClean="0">
                        <a:latin typeface="+mn-lt"/>
                        <a:ea typeface="Calibri"/>
                        <a:cs typeface="Times New Roman"/>
                      </a:endParaRPr>
                    </a:p>
                    <a:p>
                      <a:pPr>
                        <a:lnSpc>
                          <a:spcPct val="115000"/>
                        </a:lnSpc>
                        <a:spcAft>
                          <a:spcPts val="0"/>
                        </a:spcAft>
                        <a:buFont typeface="Arial" pitchFamily="34" charset="0"/>
                        <a:buNone/>
                      </a:pPr>
                      <a:endParaRPr lang="en-US" sz="1800" baseline="0" dirty="0" smtClean="0">
                        <a:latin typeface="+mn-lt"/>
                        <a:ea typeface="Calibri"/>
                        <a:cs typeface="Times New Roman"/>
                      </a:endParaRPr>
                    </a:p>
                    <a:p>
                      <a:pPr>
                        <a:lnSpc>
                          <a:spcPct val="115000"/>
                        </a:lnSpc>
                        <a:spcAft>
                          <a:spcPts val="0"/>
                        </a:spcAft>
                        <a:buFont typeface="Arial" pitchFamily="34" charset="0"/>
                        <a:buChar char="•"/>
                      </a:pPr>
                      <a:endParaRPr lang="en-US" sz="1800" dirty="0">
                        <a:latin typeface="+mn-lt"/>
                        <a:ea typeface="Calibri"/>
                        <a:cs typeface="Times New Roman"/>
                      </a:endParaRPr>
                    </a:p>
                  </a:txBody>
                  <a:tcPr marL="68580" marR="68580" marT="0" marB="0"/>
                </a:tc>
              </a:tr>
              <a:tr h="1286548">
                <a:tc>
                  <a:txBody>
                    <a:bodyPr/>
                    <a:lstStyle/>
                    <a:p>
                      <a:pPr>
                        <a:lnSpc>
                          <a:spcPct val="115000"/>
                        </a:lnSpc>
                        <a:spcAft>
                          <a:spcPts val="0"/>
                        </a:spcAft>
                        <a:buFont typeface="Arial" pitchFamily="34" charset="0"/>
                        <a:buNone/>
                      </a:pPr>
                      <a:endParaRPr lang="en-US" sz="1800" dirty="0">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APPROVED CHIETA FUNDING</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708757042"/>
              </p:ext>
            </p:extLst>
          </p:nvPr>
        </p:nvGraphicFramePr>
        <p:xfrm>
          <a:off x="1066796" y="762001"/>
          <a:ext cx="7924804" cy="4974627"/>
        </p:xfrm>
        <a:graphic>
          <a:graphicData uri="http://schemas.openxmlformats.org/drawingml/2006/table">
            <a:tbl>
              <a:tblPr firstRow="1" bandRow="1">
                <a:tableStyleId>{5C22544A-7EE6-4342-B048-85BDC9FD1C3A}</a:tableStyleId>
              </a:tblPr>
              <a:tblGrid>
                <a:gridCol w="7924804"/>
              </a:tblGrid>
              <a:tr h="533399">
                <a:tc>
                  <a:txBody>
                    <a:bodyPr/>
                    <a:lstStyle/>
                    <a:p>
                      <a:endParaRPr lang="en-US" sz="1600" dirty="0"/>
                    </a:p>
                  </a:txBody>
                  <a:tcPr/>
                </a:tc>
              </a:tr>
              <a:tr h="521493">
                <a:tc>
                  <a:txBody>
                    <a:bodyPr/>
                    <a:lstStyle/>
                    <a:p>
                      <a:pPr marL="536575" indent="-536575">
                        <a:lnSpc>
                          <a:spcPct val="115000"/>
                        </a:lnSpc>
                        <a:spcAft>
                          <a:spcPts val="0"/>
                        </a:spcAft>
                        <a:buFont typeface="Arial" pitchFamily="34" charset="0"/>
                        <a:buChar char="•"/>
                        <a:tabLst>
                          <a:tab pos="536575" algn="l"/>
                        </a:tabLst>
                      </a:pPr>
                      <a:r>
                        <a:rPr lang="en-US" sz="1800" baseline="0" dirty="0" smtClean="0">
                          <a:solidFill>
                            <a:schemeClr val="tx1"/>
                          </a:solidFill>
                          <a:latin typeface="+mn-lt"/>
                          <a:ea typeface="Calibri"/>
                          <a:cs typeface="Times New Roman"/>
                        </a:rPr>
                        <a:t>CHIETA has approved the following discretionary grant to be implemented in 2015/2016 financial year:</a:t>
                      </a:r>
                    </a:p>
                    <a:p>
                      <a:pPr marL="536575" indent="-536575">
                        <a:lnSpc>
                          <a:spcPct val="115000"/>
                        </a:lnSpc>
                        <a:spcAft>
                          <a:spcPts val="0"/>
                        </a:spcAft>
                        <a:buFont typeface="Arial" pitchFamily="34" charset="0"/>
                        <a:buChar char="•"/>
                        <a:tabLst>
                          <a:tab pos="536575" algn="l"/>
                        </a:tabLst>
                      </a:pPr>
                      <a:endParaRPr lang="en-US" sz="1800" dirty="0">
                        <a:solidFill>
                          <a:schemeClr val="tx1"/>
                        </a:solidFill>
                        <a:latin typeface="+mn-lt"/>
                        <a:ea typeface="Calibri"/>
                        <a:cs typeface="Times New Roman"/>
                      </a:endParaRPr>
                    </a:p>
                  </a:txBody>
                  <a:tcPr marL="68580" marR="68580" marT="0" marB="0"/>
                </a:tc>
              </a:tr>
              <a:tr h="744300">
                <a:tc>
                  <a:txBody>
                    <a:bodyPr/>
                    <a:lstStyle/>
                    <a:p>
                      <a:pPr marL="804863" indent="-268288">
                        <a:lnSpc>
                          <a:spcPct val="115000"/>
                        </a:lnSpc>
                        <a:spcAft>
                          <a:spcPts val="0"/>
                        </a:spcAft>
                        <a:buFontTx/>
                        <a:buChar char="-"/>
                      </a:pPr>
                      <a:r>
                        <a:rPr lang="en-US" sz="1800" dirty="0" smtClean="0">
                          <a:solidFill>
                            <a:schemeClr val="tx1"/>
                          </a:solidFill>
                          <a:latin typeface="+mn-lt"/>
                          <a:ea typeface="Calibri"/>
                          <a:cs typeface="Times New Roman"/>
                        </a:rPr>
                        <a:t>5 Project Management learnership</a:t>
                      </a:r>
                    </a:p>
                    <a:p>
                      <a:pPr marL="804863" indent="-268288">
                        <a:lnSpc>
                          <a:spcPct val="115000"/>
                        </a:lnSpc>
                        <a:spcAft>
                          <a:spcPts val="0"/>
                        </a:spcAft>
                        <a:buFontTx/>
                        <a:buChar char="-"/>
                      </a:pPr>
                      <a:r>
                        <a:rPr lang="en-US" sz="1800" dirty="0" smtClean="0">
                          <a:solidFill>
                            <a:schemeClr val="tx1"/>
                          </a:solidFill>
                          <a:latin typeface="+mn-lt"/>
                          <a:ea typeface="Calibri"/>
                          <a:cs typeface="Times New Roman"/>
                        </a:rPr>
                        <a:t>10 Public Administration learnership</a:t>
                      </a:r>
                    </a:p>
                    <a:p>
                      <a:pPr marL="804863" indent="-268288">
                        <a:lnSpc>
                          <a:spcPct val="115000"/>
                        </a:lnSpc>
                        <a:spcAft>
                          <a:spcPts val="0"/>
                        </a:spcAft>
                        <a:buFontTx/>
                        <a:buChar char="-"/>
                      </a:pPr>
                      <a:r>
                        <a:rPr lang="en-US" sz="1800" dirty="0" smtClean="0">
                          <a:solidFill>
                            <a:schemeClr val="tx1"/>
                          </a:solidFill>
                          <a:latin typeface="+mn-lt"/>
                          <a:ea typeface="Calibri"/>
                          <a:cs typeface="Times New Roman"/>
                        </a:rPr>
                        <a:t>10 Bursaries</a:t>
                      </a:r>
                    </a:p>
                    <a:p>
                      <a:pPr marL="804863" indent="-268288">
                        <a:lnSpc>
                          <a:spcPct val="115000"/>
                        </a:lnSpc>
                        <a:spcAft>
                          <a:spcPts val="0"/>
                        </a:spcAft>
                        <a:buFontTx/>
                        <a:buChar char="-"/>
                      </a:pPr>
                      <a:r>
                        <a:rPr lang="en-US" sz="1800" dirty="0" smtClean="0">
                          <a:solidFill>
                            <a:schemeClr val="tx1"/>
                          </a:solidFill>
                          <a:latin typeface="+mn-lt"/>
                          <a:ea typeface="Calibri"/>
                          <a:cs typeface="Times New Roman"/>
                        </a:rPr>
                        <a:t>5 Work Integrated learning</a:t>
                      </a:r>
                      <a:endParaRPr lang="en-US" sz="1800" dirty="0">
                        <a:solidFill>
                          <a:schemeClr val="tx1"/>
                        </a:solidFill>
                        <a:latin typeface="+mn-lt"/>
                        <a:ea typeface="Calibri"/>
                        <a:cs typeface="Times New Roman"/>
                      </a:endParaRPr>
                    </a:p>
                  </a:txBody>
                  <a:tcPr marL="68580" marR="68580" marT="0" marB="0"/>
                </a:tc>
              </a:tr>
              <a:tr h="845897">
                <a:tc>
                  <a:txBody>
                    <a:bodyPr/>
                    <a:lstStyle/>
                    <a:p>
                      <a:pPr>
                        <a:lnSpc>
                          <a:spcPct val="115000"/>
                        </a:lnSpc>
                        <a:spcAft>
                          <a:spcPts val="0"/>
                        </a:spcAft>
                        <a:buFont typeface="Arial" pitchFamily="34" charset="0"/>
                        <a:buNone/>
                      </a:pPr>
                      <a:endParaRPr lang="en-US" sz="1800" baseline="0" dirty="0" smtClean="0">
                        <a:latin typeface="+mn-lt"/>
                        <a:ea typeface="Calibri"/>
                        <a:cs typeface="Times New Roman"/>
                      </a:endParaRPr>
                    </a:p>
                    <a:p>
                      <a:pPr>
                        <a:lnSpc>
                          <a:spcPct val="115000"/>
                        </a:lnSpc>
                        <a:spcAft>
                          <a:spcPts val="0"/>
                        </a:spcAft>
                        <a:buFont typeface="Arial" pitchFamily="34" charset="0"/>
                        <a:buChar char="•"/>
                      </a:pPr>
                      <a:r>
                        <a:rPr lang="en-US" sz="1800" dirty="0" smtClean="0">
                          <a:latin typeface="+mn-lt"/>
                          <a:ea typeface="Calibri"/>
                          <a:cs typeface="Times New Roman"/>
                        </a:rPr>
                        <a:t>        The CHIETA</a:t>
                      </a:r>
                      <a:r>
                        <a:rPr lang="en-US" sz="1800" baseline="0" dirty="0" smtClean="0">
                          <a:latin typeface="+mn-lt"/>
                          <a:ea typeface="Calibri"/>
                          <a:cs typeface="Times New Roman"/>
                        </a:rPr>
                        <a:t> </a:t>
                      </a:r>
                      <a:r>
                        <a:rPr lang="en-US" sz="1800" dirty="0" smtClean="0">
                          <a:latin typeface="+mn-lt"/>
                          <a:ea typeface="Calibri"/>
                          <a:cs typeface="Times New Roman"/>
                        </a:rPr>
                        <a:t> approved R 1 035 000,00 to implement the above-mentioned  </a:t>
                      </a:r>
                    </a:p>
                    <a:p>
                      <a:pPr>
                        <a:lnSpc>
                          <a:spcPct val="115000"/>
                        </a:lnSpc>
                        <a:spcAft>
                          <a:spcPts val="0"/>
                        </a:spcAft>
                        <a:buFont typeface="Arial" pitchFamily="34" charset="0"/>
                        <a:buNone/>
                      </a:pPr>
                      <a:r>
                        <a:rPr lang="en-US" sz="1800" dirty="0" smtClean="0">
                          <a:latin typeface="+mn-lt"/>
                          <a:ea typeface="Calibri"/>
                          <a:cs typeface="Times New Roman"/>
                        </a:rPr>
                        <a:t>          programmes.</a:t>
                      </a:r>
                      <a:endParaRPr lang="en-US" sz="1800" dirty="0">
                        <a:latin typeface="+mn-lt"/>
                        <a:ea typeface="Calibri"/>
                        <a:cs typeface="Times New Roman"/>
                      </a:endParaRPr>
                    </a:p>
                  </a:txBody>
                  <a:tcPr marL="68580" marR="68580" marT="0" marB="0"/>
                </a:tc>
              </a:tr>
              <a:tr h="1286548">
                <a:tc>
                  <a:txBody>
                    <a:bodyPr/>
                    <a:lstStyle/>
                    <a:p>
                      <a:pPr>
                        <a:lnSpc>
                          <a:spcPct val="115000"/>
                        </a:lnSpc>
                        <a:spcAft>
                          <a:spcPts val="0"/>
                        </a:spcAft>
                        <a:buFont typeface="Arial" pitchFamily="34" charset="0"/>
                        <a:buNone/>
                      </a:pPr>
                      <a:endParaRPr lang="en-US" sz="1800" dirty="0">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37</a:t>
            </a:fld>
            <a:endParaRPr lang="en-US" dirty="0"/>
          </a:p>
        </p:txBody>
      </p:sp>
    </p:spTree>
    <p:extLst>
      <p:ext uri="{BB962C8B-B14F-4D97-AF65-F5344CB8AC3E}">
        <p14:creationId xmlns:p14="http://schemas.microsoft.com/office/powerpoint/2010/main" val="52363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EWSETA DISCRETIONARY GRANT APPLICATIONS</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774695241"/>
              </p:ext>
            </p:extLst>
          </p:nvPr>
        </p:nvGraphicFramePr>
        <p:xfrm>
          <a:off x="1066796" y="724174"/>
          <a:ext cx="7924804" cy="5674594"/>
        </p:xfrm>
        <a:graphic>
          <a:graphicData uri="http://schemas.openxmlformats.org/drawingml/2006/table">
            <a:tbl>
              <a:tblPr firstRow="1" bandRow="1">
                <a:tableStyleId>{5C22544A-7EE6-4342-B048-85BDC9FD1C3A}</a:tableStyleId>
              </a:tblPr>
              <a:tblGrid>
                <a:gridCol w="7924804"/>
              </a:tblGrid>
              <a:tr h="486508">
                <a:tc>
                  <a:txBody>
                    <a:bodyPr/>
                    <a:lstStyle/>
                    <a:p>
                      <a:endParaRPr lang="en-US" sz="1600" dirty="0"/>
                    </a:p>
                  </a:txBody>
                  <a:tcPr/>
                </a:tc>
              </a:tr>
              <a:tr h="575470">
                <a:tc>
                  <a:txBody>
                    <a:bodyPr/>
                    <a:lstStyle/>
                    <a:p>
                      <a:pPr marL="354013" indent="-354013">
                        <a:lnSpc>
                          <a:spcPct val="115000"/>
                        </a:lnSpc>
                        <a:spcAft>
                          <a:spcPts val="0"/>
                        </a:spcAft>
                        <a:buFont typeface="Arial" pitchFamily="34" charset="0"/>
                        <a:buChar char="•"/>
                        <a:tabLst>
                          <a:tab pos="354013" algn="l"/>
                        </a:tabLst>
                      </a:pPr>
                      <a:r>
                        <a:rPr lang="en-US" sz="1800" b="0" baseline="0" dirty="0" smtClean="0">
                          <a:solidFill>
                            <a:schemeClr val="tx1"/>
                          </a:solidFill>
                          <a:latin typeface="+mn-lt"/>
                          <a:ea typeface="Calibri"/>
                          <a:cs typeface="Times New Roman"/>
                        </a:rPr>
                        <a:t>In A</a:t>
                      </a:r>
                      <a:r>
                        <a:rPr lang="en-US" sz="1800" b="1" baseline="0" dirty="0" smtClean="0">
                          <a:solidFill>
                            <a:schemeClr val="tx1"/>
                          </a:solidFill>
                          <a:latin typeface="+mn-lt"/>
                          <a:ea typeface="Calibri"/>
                          <a:cs typeface="Times New Roman"/>
                        </a:rPr>
                        <a:t>pril 2014  </a:t>
                      </a:r>
                      <a:r>
                        <a:rPr lang="en-US" sz="1800" b="0" baseline="0" dirty="0" smtClean="0">
                          <a:solidFill>
                            <a:schemeClr val="tx1"/>
                          </a:solidFill>
                          <a:latin typeface="+mn-lt"/>
                          <a:ea typeface="Calibri"/>
                          <a:cs typeface="Times New Roman"/>
                        </a:rPr>
                        <a:t>t</a:t>
                      </a:r>
                      <a:r>
                        <a:rPr lang="en-US" sz="1800" baseline="0" dirty="0" smtClean="0">
                          <a:solidFill>
                            <a:schemeClr val="tx1"/>
                          </a:solidFill>
                          <a:latin typeface="+mn-lt"/>
                          <a:ea typeface="Calibri"/>
                          <a:cs typeface="Times New Roman"/>
                        </a:rPr>
                        <a:t>he  Department has applied for the following discretionary grants:</a:t>
                      </a:r>
                      <a:endParaRPr lang="en-US" sz="1800" dirty="0">
                        <a:solidFill>
                          <a:schemeClr val="tx1"/>
                        </a:solidFill>
                        <a:latin typeface="+mn-lt"/>
                        <a:ea typeface="Calibri"/>
                        <a:cs typeface="Times New Roman"/>
                      </a:endParaRPr>
                    </a:p>
                  </a:txBody>
                  <a:tcPr marL="68580" marR="68580" marT="0" marB="0"/>
                </a:tc>
              </a:tr>
              <a:tr h="1150941">
                <a:tc>
                  <a:txBody>
                    <a:bodyPr/>
                    <a:lstStyle/>
                    <a:p>
                      <a:pPr marL="622300" indent="-268288">
                        <a:lnSpc>
                          <a:spcPct val="115000"/>
                        </a:lnSpc>
                        <a:spcAft>
                          <a:spcPts val="0"/>
                        </a:spcAft>
                        <a:buFont typeface="Arial" pitchFamily="34" charset="0"/>
                        <a:buNone/>
                      </a:pPr>
                      <a:r>
                        <a:rPr lang="en-US" sz="1800" dirty="0" smtClean="0">
                          <a:solidFill>
                            <a:schemeClr val="tx1"/>
                          </a:solidFill>
                          <a:latin typeface="+mn-lt"/>
                          <a:ea typeface="Calibri"/>
                          <a:cs typeface="Times New Roman"/>
                        </a:rPr>
                        <a:t>-    work integrated learning in electrical engineering  - 50 students </a:t>
                      </a:r>
                    </a:p>
                    <a:p>
                      <a:pPr marL="622300" indent="-268288">
                        <a:lnSpc>
                          <a:spcPct val="115000"/>
                        </a:lnSpc>
                        <a:spcAft>
                          <a:spcPts val="0"/>
                        </a:spcAft>
                        <a:buFontTx/>
                        <a:buChar char="-"/>
                      </a:pPr>
                      <a:r>
                        <a:rPr lang="en-US" sz="1800" baseline="0" dirty="0" smtClean="0">
                          <a:solidFill>
                            <a:schemeClr val="tx1"/>
                          </a:solidFill>
                          <a:latin typeface="+mn-lt"/>
                          <a:ea typeface="Calibri"/>
                          <a:cs typeface="Times New Roman"/>
                        </a:rPr>
                        <a:t>solar water heater systems - </a:t>
                      </a:r>
                      <a:r>
                        <a:rPr lang="en-US" sz="1800" dirty="0" smtClean="0">
                          <a:solidFill>
                            <a:schemeClr val="tx1"/>
                          </a:solidFill>
                          <a:latin typeface="+mn-lt"/>
                          <a:ea typeface="Calibri"/>
                          <a:cs typeface="Times New Roman"/>
                        </a:rPr>
                        <a:t>600 trainees</a:t>
                      </a:r>
                      <a:r>
                        <a:rPr lang="en-US" sz="1800" baseline="0" dirty="0" smtClean="0">
                          <a:solidFill>
                            <a:schemeClr val="tx1"/>
                          </a:solidFill>
                          <a:latin typeface="+mn-lt"/>
                          <a:ea typeface="Calibri"/>
                          <a:cs typeface="Times New Roman"/>
                        </a:rPr>
                        <a:t> </a:t>
                      </a:r>
                    </a:p>
                    <a:p>
                      <a:pPr marL="622300" marR="0" indent="-268288" algn="l" defTabSz="914400" rtl="0" eaLnBrk="1" fontAlgn="auto" latinLnBrk="0" hangingPunct="1">
                        <a:lnSpc>
                          <a:spcPct val="115000"/>
                        </a:lnSpc>
                        <a:spcBef>
                          <a:spcPts val="0"/>
                        </a:spcBef>
                        <a:spcAft>
                          <a:spcPts val="0"/>
                        </a:spcAft>
                        <a:buClrTx/>
                        <a:buSzTx/>
                        <a:buFontTx/>
                        <a:buChar char="-"/>
                        <a:tabLst/>
                        <a:defRPr/>
                      </a:pPr>
                      <a:r>
                        <a:rPr lang="en-US" sz="1800" baseline="0" dirty="0" smtClean="0">
                          <a:solidFill>
                            <a:schemeClr val="tx1"/>
                          </a:solidFill>
                          <a:latin typeface="+mn-lt"/>
                          <a:ea typeface="Calibri"/>
                          <a:cs typeface="Times New Roman"/>
                        </a:rPr>
                        <a:t>bursaries</a:t>
                      </a:r>
                      <a:r>
                        <a:rPr lang="en-US" sz="1800" dirty="0" smtClean="0">
                          <a:solidFill>
                            <a:schemeClr val="tx1"/>
                          </a:solidFill>
                          <a:latin typeface="+mn-lt"/>
                          <a:ea typeface="Calibri"/>
                          <a:cs typeface="Times New Roman"/>
                        </a:rPr>
                        <a:t> </a:t>
                      </a:r>
                      <a:r>
                        <a:rPr lang="en-US" sz="1800" baseline="0" dirty="0" smtClean="0">
                          <a:solidFill>
                            <a:schemeClr val="tx1"/>
                          </a:solidFill>
                          <a:latin typeface="+mn-lt"/>
                          <a:ea typeface="Calibri"/>
                          <a:cs typeface="Times New Roman"/>
                        </a:rPr>
                        <a:t> - 10 students </a:t>
                      </a:r>
                    </a:p>
                    <a:p>
                      <a:pPr marL="354012" marR="0" indent="0" algn="l" defTabSz="914400" rtl="0" eaLnBrk="1" fontAlgn="auto" latinLnBrk="0" hangingPunct="1">
                        <a:lnSpc>
                          <a:spcPct val="115000"/>
                        </a:lnSpc>
                        <a:spcBef>
                          <a:spcPts val="0"/>
                        </a:spcBef>
                        <a:spcAft>
                          <a:spcPts val="0"/>
                        </a:spcAft>
                        <a:buClrTx/>
                        <a:buSzTx/>
                        <a:buFontTx/>
                        <a:buNone/>
                        <a:tabLst/>
                        <a:defRPr/>
                      </a:pPr>
                      <a:endParaRPr lang="en-US" sz="1800" dirty="0">
                        <a:solidFill>
                          <a:schemeClr val="tx1"/>
                        </a:solidFill>
                        <a:latin typeface="+mn-lt"/>
                        <a:ea typeface="Calibri"/>
                        <a:cs typeface="Times New Roman"/>
                      </a:endParaRPr>
                    </a:p>
                  </a:txBody>
                  <a:tcPr marL="68580" marR="68580" marT="0" marB="0"/>
                </a:tc>
              </a:tr>
              <a:tr h="771534">
                <a:tc>
                  <a:txBody>
                    <a:bodyPr/>
                    <a:lstStyle/>
                    <a:p>
                      <a:pPr marL="285750" marR="0" indent="-28575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800" baseline="0" dirty="0" smtClean="0">
                          <a:solidFill>
                            <a:schemeClr val="tx1"/>
                          </a:solidFill>
                          <a:latin typeface="+mn-lt"/>
                          <a:ea typeface="Calibri"/>
                          <a:cs typeface="Times New Roman"/>
                        </a:rPr>
                        <a:t> In </a:t>
                      </a:r>
                      <a:r>
                        <a:rPr lang="en-US" sz="1800" b="1" baseline="0" dirty="0" smtClean="0">
                          <a:solidFill>
                            <a:schemeClr val="tx1"/>
                          </a:solidFill>
                          <a:latin typeface="+mn-lt"/>
                          <a:ea typeface="Calibri"/>
                          <a:cs typeface="Times New Roman"/>
                        </a:rPr>
                        <a:t>July 2014</a:t>
                      </a:r>
                      <a:r>
                        <a:rPr lang="en-US" sz="1800" baseline="0" dirty="0" smtClean="0">
                          <a:solidFill>
                            <a:schemeClr val="tx1"/>
                          </a:solidFill>
                          <a:latin typeface="+mn-lt"/>
                          <a:ea typeface="Calibri"/>
                          <a:cs typeface="Times New Roman"/>
                        </a:rPr>
                        <a:t> the Department has applied for the following discretionary grants:</a:t>
                      </a:r>
                      <a:endParaRPr lang="en-US" sz="1800" dirty="0">
                        <a:solidFill>
                          <a:schemeClr val="tx1"/>
                        </a:solidFill>
                        <a:latin typeface="+mn-lt"/>
                        <a:ea typeface="Calibri"/>
                        <a:cs typeface="Times New Roman"/>
                      </a:endParaRPr>
                    </a:p>
                  </a:txBody>
                  <a:tcPr marL="68580" marR="68580" marT="0" marB="0"/>
                </a:tc>
              </a:tr>
              <a:tr h="1709499">
                <a:tc>
                  <a:txBody>
                    <a:bodyPr/>
                    <a:lstStyle/>
                    <a:p>
                      <a:pPr marL="622300" indent="-268288">
                        <a:lnSpc>
                          <a:spcPct val="115000"/>
                        </a:lnSpc>
                        <a:spcAft>
                          <a:spcPts val="0"/>
                        </a:spcAft>
                        <a:buFontTx/>
                        <a:buChar char="-"/>
                        <a:tabLst/>
                      </a:pPr>
                      <a:r>
                        <a:rPr lang="en-US" sz="1800" dirty="0" smtClean="0">
                          <a:solidFill>
                            <a:schemeClr val="tx1"/>
                          </a:solidFill>
                          <a:latin typeface="+mn-lt"/>
                          <a:ea typeface="Calibri"/>
                          <a:cs typeface="Times New Roman"/>
                        </a:rPr>
                        <a:t>5 students</a:t>
                      </a:r>
                      <a:r>
                        <a:rPr lang="en-US" sz="1800" baseline="0" dirty="0" smtClean="0">
                          <a:solidFill>
                            <a:schemeClr val="tx1"/>
                          </a:solidFill>
                          <a:latin typeface="+mn-lt"/>
                          <a:ea typeface="Calibri"/>
                          <a:cs typeface="Times New Roman"/>
                        </a:rPr>
                        <a:t> for bursaries in energy studies</a:t>
                      </a:r>
                    </a:p>
                    <a:p>
                      <a:pPr marL="622300" indent="-268288">
                        <a:lnSpc>
                          <a:spcPct val="115000"/>
                        </a:lnSpc>
                        <a:spcAft>
                          <a:spcPts val="0"/>
                        </a:spcAft>
                        <a:buFontTx/>
                        <a:buChar char="-"/>
                        <a:tabLst/>
                      </a:pPr>
                      <a:r>
                        <a:rPr lang="en-US" sz="1800" baseline="0" dirty="0" smtClean="0">
                          <a:solidFill>
                            <a:schemeClr val="tx1"/>
                          </a:solidFill>
                          <a:latin typeface="+mn-lt"/>
                          <a:ea typeface="Calibri"/>
                          <a:cs typeface="Times New Roman"/>
                        </a:rPr>
                        <a:t>5 students for bursaries in nuclear science &amp; technology</a:t>
                      </a:r>
                    </a:p>
                    <a:p>
                      <a:pPr marL="622300" indent="-268288">
                        <a:lnSpc>
                          <a:spcPct val="115000"/>
                        </a:lnSpc>
                        <a:spcAft>
                          <a:spcPts val="0"/>
                        </a:spcAft>
                        <a:buFontTx/>
                        <a:buChar char="-"/>
                        <a:tabLst/>
                      </a:pPr>
                      <a:r>
                        <a:rPr lang="en-US" sz="1800" baseline="0" dirty="0" smtClean="0">
                          <a:solidFill>
                            <a:schemeClr val="tx1"/>
                          </a:solidFill>
                          <a:latin typeface="+mn-lt"/>
                          <a:ea typeface="Calibri"/>
                          <a:cs typeface="Times New Roman"/>
                        </a:rPr>
                        <a:t>5 learners in AET</a:t>
                      </a:r>
                    </a:p>
                    <a:p>
                      <a:pPr marL="622300" indent="-268288">
                        <a:lnSpc>
                          <a:spcPct val="115000"/>
                        </a:lnSpc>
                        <a:spcAft>
                          <a:spcPts val="0"/>
                        </a:spcAft>
                        <a:buFontTx/>
                        <a:buChar char="-"/>
                        <a:tabLst/>
                      </a:pPr>
                      <a:r>
                        <a:rPr lang="en-US" sz="1800" baseline="0" dirty="0" smtClean="0">
                          <a:solidFill>
                            <a:schemeClr val="tx1"/>
                          </a:solidFill>
                          <a:latin typeface="+mn-lt"/>
                          <a:ea typeface="Calibri"/>
                          <a:cs typeface="Times New Roman"/>
                        </a:rPr>
                        <a:t>75 mentorship</a:t>
                      </a:r>
                    </a:p>
                    <a:p>
                      <a:pPr marL="622300" indent="-268288">
                        <a:lnSpc>
                          <a:spcPct val="115000"/>
                        </a:lnSpc>
                        <a:spcAft>
                          <a:spcPts val="0"/>
                        </a:spcAft>
                        <a:buFontTx/>
                        <a:buChar char="-"/>
                        <a:tabLst/>
                      </a:pPr>
                      <a:r>
                        <a:rPr lang="en-US" sz="1800" baseline="0" dirty="0" smtClean="0">
                          <a:solidFill>
                            <a:schemeClr val="tx1"/>
                          </a:solidFill>
                          <a:latin typeface="+mn-lt"/>
                          <a:ea typeface="Calibri"/>
                          <a:cs typeface="Times New Roman"/>
                        </a:rPr>
                        <a:t>50 students for work integrated learning.</a:t>
                      </a:r>
                    </a:p>
                    <a:p>
                      <a:pPr marL="354012" indent="0">
                        <a:lnSpc>
                          <a:spcPct val="115000"/>
                        </a:lnSpc>
                        <a:spcAft>
                          <a:spcPts val="0"/>
                        </a:spcAft>
                        <a:buFontTx/>
                        <a:buNone/>
                        <a:tabLst/>
                      </a:pPr>
                      <a:endParaRPr lang="en-US" sz="1800" baseline="0" dirty="0" smtClean="0">
                        <a:solidFill>
                          <a:schemeClr val="tx1"/>
                        </a:solidFill>
                        <a:latin typeface="+mn-lt"/>
                        <a:ea typeface="Calibri"/>
                        <a:cs typeface="Times New Roman"/>
                      </a:endParaRPr>
                    </a:p>
                  </a:txBody>
                  <a:tcPr marL="68580" marR="68580" marT="0" marB="0"/>
                </a:tc>
              </a:tr>
              <a:tr h="574567">
                <a:tc>
                  <a:txBody>
                    <a:bodyPr/>
                    <a:lstStyle/>
                    <a:p>
                      <a:pPr marL="354013" marR="0" indent="-354013"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aseline="0" dirty="0" smtClean="0">
                          <a:solidFill>
                            <a:schemeClr val="tx1"/>
                          </a:solidFill>
                          <a:latin typeface="+mn-lt"/>
                          <a:ea typeface="Calibri"/>
                          <a:cs typeface="Times New Roman"/>
                        </a:rPr>
                        <a:t>The Department is still awaiting feedback and response from the EWSETA.</a:t>
                      </a:r>
                    </a:p>
                    <a:p>
                      <a:pPr marL="354012" indent="0">
                        <a:lnSpc>
                          <a:spcPct val="115000"/>
                        </a:lnSpc>
                        <a:spcAft>
                          <a:spcPts val="0"/>
                        </a:spcAft>
                        <a:buFontTx/>
                        <a:buNone/>
                        <a:tabLst/>
                      </a:pPr>
                      <a:endParaRPr lang="en-US" sz="1800" baseline="0" dirty="0" smtClean="0">
                        <a:solidFill>
                          <a:schemeClr val="tx1"/>
                        </a:solidFill>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38</a:t>
            </a:fld>
            <a:endParaRPr lang="en-US" dirty="0"/>
          </a:p>
        </p:txBody>
      </p:sp>
    </p:spTree>
    <p:extLst>
      <p:ext uri="{BB962C8B-B14F-4D97-AF65-F5344CB8AC3E}">
        <p14:creationId xmlns:p14="http://schemas.microsoft.com/office/powerpoint/2010/main" val="22251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PSETA DISCRETIONARY GRANT APPLICATION</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186026484"/>
              </p:ext>
            </p:extLst>
          </p:nvPr>
        </p:nvGraphicFramePr>
        <p:xfrm>
          <a:off x="1066796" y="762001"/>
          <a:ext cx="7924804" cy="4356548"/>
        </p:xfrm>
        <a:graphic>
          <a:graphicData uri="http://schemas.openxmlformats.org/drawingml/2006/table">
            <a:tbl>
              <a:tblPr firstRow="1" bandRow="1">
                <a:tableStyleId>{5C22544A-7EE6-4342-B048-85BDC9FD1C3A}</a:tableStyleId>
              </a:tblPr>
              <a:tblGrid>
                <a:gridCol w="7924804"/>
              </a:tblGrid>
              <a:tr h="533399">
                <a:tc>
                  <a:txBody>
                    <a:bodyPr/>
                    <a:lstStyle/>
                    <a:p>
                      <a:endParaRPr lang="en-US" sz="1600" dirty="0"/>
                    </a:p>
                  </a:txBody>
                  <a:tcPr/>
                </a:tc>
              </a:tr>
              <a:tr h="521493">
                <a:tc>
                  <a:txBody>
                    <a:bodyPr/>
                    <a:lstStyle/>
                    <a:p>
                      <a:pPr marL="285750" indent="-285750">
                        <a:lnSpc>
                          <a:spcPct val="115000"/>
                        </a:lnSpc>
                        <a:spcAft>
                          <a:spcPts val="0"/>
                        </a:spcAft>
                        <a:buFont typeface="Arial" pitchFamily="34" charset="0"/>
                        <a:buChar char="•"/>
                        <a:tabLst>
                          <a:tab pos="450850" algn="l"/>
                        </a:tabLst>
                      </a:pPr>
                      <a:r>
                        <a:rPr lang="en-US" sz="1800" baseline="0" dirty="0" smtClean="0">
                          <a:solidFill>
                            <a:schemeClr val="tx1"/>
                          </a:solidFill>
                          <a:latin typeface="+mn-lt"/>
                          <a:ea typeface="Calibri"/>
                          <a:cs typeface="Times New Roman"/>
                        </a:rPr>
                        <a:t>In </a:t>
                      </a:r>
                      <a:r>
                        <a:rPr lang="en-US" sz="1800" b="1" baseline="0" dirty="0" smtClean="0">
                          <a:solidFill>
                            <a:schemeClr val="tx1"/>
                          </a:solidFill>
                          <a:latin typeface="+mn-lt"/>
                          <a:ea typeface="Calibri"/>
                          <a:cs typeface="Times New Roman"/>
                        </a:rPr>
                        <a:t>January 2015 t</a:t>
                      </a:r>
                      <a:r>
                        <a:rPr lang="en-US" sz="1800" baseline="0" dirty="0" smtClean="0">
                          <a:solidFill>
                            <a:schemeClr val="tx1"/>
                          </a:solidFill>
                          <a:latin typeface="+mn-lt"/>
                          <a:ea typeface="Calibri"/>
                          <a:cs typeface="Times New Roman"/>
                        </a:rPr>
                        <a:t>he Department has applied for the following discretionary grants:</a:t>
                      </a:r>
                    </a:p>
                    <a:p>
                      <a:pPr marL="0" indent="0">
                        <a:lnSpc>
                          <a:spcPct val="115000"/>
                        </a:lnSpc>
                        <a:spcAft>
                          <a:spcPts val="0"/>
                        </a:spcAft>
                        <a:buFont typeface="Arial" pitchFamily="34" charset="0"/>
                        <a:buNone/>
                        <a:tabLst>
                          <a:tab pos="450850" algn="l"/>
                        </a:tabLst>
                      </a:pPr>
                      <a:endParaRPr lang="en-US" sz="1800" dirty="0">
                        <a:solidFill>
                          <a:schemeClr val="tx1"/>
                        </a:solidFill>
                        <a:latin typeface="+mn-lt"/>
                        <a:ea typeface="Calibri"/>
                        <a:cs typeface="Times New Roman"/>
                      </a:endParaRPr>
                    </a:p>
                  </a:txBody>
                  <a:tcPr marL="68580" marR="68580" marT="0" marB="0"/>
                </a:tc>
              </a:tr>
              <a:tr h="744300">
                <a:tc>
                  <a:txBody>
                    <a:bodyPr/>
                    <a:lstStyle/>
                    <a:p>
                      <a:pPr marL="719138" indent="-268288">
                        <a:lnSpc>
                          <a:spcPct val="115000"/>
                        </a:lnSpc>
                        <a:spcAft>
                          <a:spcPts val="0"/>
                        </a:spcAft>
                        <a:buFont typeface="Arial" pitchFamily="34" charset="0"/>
                        <a:buNone/>
                      </a:pPr>
                      <a:r>
                        <a:rPr lang="en-US" sz="1800" dirty="0" smtClean="0">
                          <a:solidFill>
                            <a:schemeClr val="tx1"/>
                          </a:solidFill>
                          <a:latin typeface="+mn-lt"/>
                          <a:ea typeface="Calibri"/>
                          <a:cs typeface="Times New Roman"/>
                        </a:rPr>
                        <a:t>-    5 Public Administration learnership - NQF level 6</a:t>
                      </a:r>
                    </a:p>
                    <a:p>
                      <a:pPr marL="0" indent="0">
                        <a:lnSpc>
                          <a:spcPct val="115000"/>
                        </a:lnSpc>
                        <a:spcAft>
                          <a:spcPts val="0"/>
                        </a:spcAft>
                        <a:buFontTx/>
                        <a:buNone/>
                      </a:pPr>
                      <a:endParaRPr lang="en-US" sz="1800" dirty="0">
                        <a:solidFill>
                          <a:schemeClr val="tx1"/>
                        </a:solidFill>
                        <a:latin typeface="+mn-lt"/>
                        <a:ea typeface="Calibri"/>
                        <a:cs typeface="Times New Roman"/>
                      </a:endParaRPr>
                    </a:p>
                  </a:txBody>
                  <a:tcPr marL="68580" marR="68580" marT="0" marB="0"/>
                </a:tc>
              </a:tr>
              <a:tr h="845897">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r>
                        <a:rPr lang="en-US" sz="1800" baseline="0" dirty="0" smtClean="0">
                          <a:solidFill>
                            <a:schemeClr val="tx1"/>
                          </a:solidFill>
                          <a:latin typeface="+mn-lt"/>
                          <a:ea typeface="Calibri"/>
                          <a:cs typeface="Times New Roman"/>
                        </a:rPr>
                        <a:t>         -    10 </a:t>
                      </a:r>
                      <a:r>
                        <a:rPr lang="en-US" sz="1800" dirty="0" smtClean="0">
                          <a:solidFill>
                            <a:schemeClr val="tx1"/>
                          </a:solidFill>
                          <a:latin typeface="+mn-lt"/>
                          <a:ea typeface="Calibri"/>
                          <a:cs typeface="Times New Roman"/>
                        </a:rPr>
                        <a:t>Public Administration</a:t>
                      </a:r>
                      <a:r>
                        <a:rPr lang="en-US" sz="1800" baseline="0" dirty="0" smtClean="0">
                          <a:solidFill>
                            <a:schemeClr val="tx1"/>
                          </a:solidFill>
                          <a:latin typeface="+mn-lt"/>
                          <a:ea typeface="Calibri"/>
                          <a:cs typeface="Times New Roman"/>
                        </a:rPr>
                        <a:t> l</a:t>
                      </a:r>
                      <a:r>
                        <a:rPr lang="en-US" sz="1800" dirty="0" smtClean="0">
                          <a:solidFill>
                            <a:schemeClr val="tx1"/>
                          </a:solidFill>
                          <a:latin typeface="+mn-lt"/>
                          <a:ea typeface="Calibri"/>
                          <a:cs typeface="Times New Roman"/>
                        </a:rPr>
                        <a:t>earnership - NQF level 5.</a:t>
                      </a:r>
                    </a:p>
                    <a:p>
                      <a:pPr>
                        <a:lnSpc>
                          <a:spcPct val="115000"/>
                        </a:lnSpc>
                        <a:spcAft>
                          <a:spcPts val="0"/>
                        </a:spcAft>
                        <a:buFont typeface="Arial" pitchFamily="34" charset="0"/>
                        <a:buNone/>
                      </a:pPr>
                      <a:endParaRPr lang="en-US" sz="1800" dirty="0">
                        <a:solidFill>
                          <a:schemeClr val="tx1"/>
                        </a:solidFill>
                        <a:latin typeface="+mn-lt"/>
                        <a:ea typeface="Calibri"/>
                        <a:cs typeface="Times New Roman"/>
                      </a:endParaRPr>
                    </a:p>
                  </a:txBody>
                  <a:tcPr marL="68580" marR="68580" marT="0" marB="0"/>
                </a:tc>
              </a:tr>
              <a:tr h="1286548">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aseline="0" dirty="0" smtClean="0">
                          <a:solidFill>
                            <a:schemeClr val="tx1"/>
                          </a:solidFill>
                          <a:latin typeface="+mn-lt"/>
                          <a:ea typeface="Calibri"/>
                          <a:cs typeface="Times New Roman"/>
                        </a:rPr>
                        <a:t>The Department is still awaiting feedback and response from the PSETA.</a:t>
                      </a:r>
                    </a:p>
                    <a:p>
                      <a:pPr marL="0" indent="0">
                        <a:lnSpc>
                          <a:spcPct val="115000"/>
                        </a:lnSpc>
                        <a:spcAft>
                          <a:spcPts val="0"/>
                        </a:spcAft>
                        <a:buFontTx/>
                        <a:buNone/>
                      </a:pPr>
                      <a:endParaRPr lang="en-US" sz="1800" dirty="0">
                        <a:solidFill>
                          <a:schemeClr val="tx1"/>
                        </a:solidFill>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39</a:t>
            </a:fld>
            <a:endParaRPr lang="en-US" dirty="0"/>
          </a:p>
        </p:txBody>
      </p:sp>
    </p:spTree>
    <p:extLst>
      <p:ext uri="{BB962C8B-B14F-4D97-AF65-F5344CB8AC3E}">
        <p14:creationId xmlns:p14="http://schemas.microsoft.com/office/powerpoint/2010/main" val="3945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DEPARTMENTAL TRAINING NEEDS</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869242472"/>
              </p:ext>
            </p:extLst>
          </p:nvPr>
        </p:nvGraphicFramePr>
        <p:xfrm>
          <a:off x="1066796" y="685800"/>
          <a:ext cx="7924804" cy="4953001"/>
        </p:xfrm>
        <a:graphic>
          <a:graphicData uri="http://schemas.openxmlformats.org/drawingml/2006/table">
            <a:tbl>
              <a:tblPr firstRow="1" bandRow="1">
                <a:tableStyleId>{5C22544A-7EE6-4342-B048-85BDC9FD1C3A}</a:tableStyleId>
              </a:tblPr>
              <a:tblGrid>
                <a:gridCol w="7924804"/>
              </a:tblGrid>
              <a:tr h="484851">
                <a:tc>
                  <a:txBody>
                    <a:bodyPr/>
                    <a:lstStyle/>
                    <a:p>
                      <a:r>
                        <a:rPr lang="en-US" sz="1600" dirty="0" smtClean="0"/>
                        <a:t>TRAINING NEEDS</a:t>
                      </a:r>
                      <a:endParaRPr lang="en-US" sz="1600" dirty="0"/>
                    </a:p>
                  </a:txBody>
                  <a:tcPr/>
                </a:tc>
              </a:tr>
              <a:tr h="405512">
                <a:tc>
                  <a:txBody>
                    <a:bodyPr/>
                    <a:lstStyle/>
                    <a:p>
                      <a:pPr>
                        <a:lnSpc>
                          <a:spcPct val="115000"/>
                        </a:lnSpc>
                        <a:spcAft>
                          <a:spcPts val="0"/>
                        </a:spcAft>
                      </a:pPr>
                      <a:r>
                        <a:rPr lang="en-US" sz="1600" dirty="0" smtClean="0">
                          <a:solidFill>
                            <a:schemeClr val="tx1"/>
                          </a:solidFill>
                          <a:latin typeface="+mn-lt"/>
                          <a:ea typeface="Calibri"/>
                          <a:cs typeface="Times New Roman"/>
                        </a:rPr>
                        <a:t>Energy</a:t>
                      </a:r>
                      <a:r>
                        <a:rPr lang="en-US" sz="1600" baseline="0" dirty="0" smtClean="0">
                          <a:solidFill>
                            <a:schemeClr val="tx1"/>
                          </a:solidFill>
                          <a:latin typeface="+mn-lt"/>
                          <a:ea typeface="Calibri"/>
                          <a:cs typeface="Times New Roman"/>
                        </a:rPr>
                        <a:t> Efficiency Management</a:t>
                      </a:r>
                      <a:endParaRPr lang="en-US" sz="1600" dirty="0">
                        <a:solidFill>
                          <a:schemeClr val="tx1"/>
                        </a:solidFill>
                        <a:latin typeface="+mn-lt"/>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mn-lt"/>
                          <a:ea typeface="Calibri"/>
                          <a:cs typeface="Arial"/>
                        </a:rPr>
                        <a:t>Renewable</a:t>
                      </a:r>
                      <a:r>
                        <a:rPr lang="en-US" sz="1600" baseline="0" dirty="0" smtClean="0">
                          <a:solidFill>
                            <a:schemeClr val="tx1"/>
                          </a:solidFill>
                          <a:latin typeface="+mn-lt"/>
                          <a:ea typeface="Calibri"/>
                          <a:cs typeface="Arial"/>
                        </a:rPr>
                        <a:t>  Energy Technology</a:t>
                      </a:r>
                      <a:endParaRPr lang="en-US" sz="1600" dirty="0">
                        <a:solidFill>
                          <a:schemeClr val="tx1"/>
                        </a:solidFill>
                        <a:latin typeface="+mn-lt"/>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mn-lt"/>
                          <a:ea typeface="Calibri"/>
                          <a:cs typeface="Arial"/>
                        </a:rPr>
                        <a:t>Nuclear</a:t>
                      </a:r>
                      <a:r>
                        <a:rPr lang="en-US" sz="1600" baseline="0" dirty="0" smtClean="0">
                          <a:solidFill>
                            <a:schemeClr val="tx1"/>
                          </a:solidFill>
                          <a:latin typeface="+mn-lt"/>
                          <a:ea typeface="Calibri"/>
                          <a:cs typeface="Arial"/>
                        </a:rPr>
                        <a:t> Engineering</a:t>
                      </a:r>
                      <a:endParaRPr lang="en-US" sz="1600" dirty="0">
                        <a:solidFill>
                          <a:schemeClr val="tx1"/>
                        </a:solidFill>
                        <a:latin typeface="+mn-lt"/>
                        <a:ea typeface="Calibri"/>
                        <a:cs typeface="Times New Roman"/>
                      </a:endParaRPr>
                    </a:p>
                  </a:txBody>
                  <a:tcPr marL="68580" marR="68580" marT="0" marB="0"/>
                </a:tc>
              </a:tr>
              <a:tr h="40551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solidFill>
                            <a:schemeClr val="tx1"/>
                          </a:solidFill>
                          <a:latin typeface="+mn-lt"/>
                          <a:ea typeface="Calibri"/>
                          <a:cs typeface="Times New Roman"/>
                        </a:rPr>
                        <a:t>Economic Analysis</a:t>
                      </a:r>
                    </a:p>
                  </a:txBody>
                  <a:tcPr marL="68580" marR="68580" marT="0" marB="0"/>
                </a:tc>
              </a:tr>
              <a:tr h="405512">
                <a:tc>
                  <a:txBody>
                    <a:bodyPr/>
                    <a:lstStyle/>
                    <a:p>
                      <a:pPr>
                        <a:lnSpc>
                          <a:spcPct val="115000"/>
                        </a:lnSpc>
                        <a:spcAft>
                          <a:spcPts val="0"/>
                        </a:spcAft>
                      </a:pPr>
                      <a:r>
                        <a:rPr lang="en-US" sz="1600" dirty="0" smtClean="0">
                          <a:solidFill>
                            <a:schemeClr val="tx1"/>
                          </a:solidFill>
                          <a:latin typeface="+mn-lt"/>
                          <a:ea typeface="Calibri"/>
                          <a:cs typeface="Times New Roman"/>
                        </a:rPr>
                        <a:t>Energy Sector Statistics</a:t>
                      </a:r>
                      <a:endParaRPr lang="en-US" sz="1600" dirty="0">
                        <a:solidFill>
                          <a:schemeClr val="tx1"/>
                        </a:solidFill>
                        <a:latin typeface="+mn-lt"/>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mn-lt"/>
                          <a:ea typeface="Calibri"/>
                          <a:cs typeface="Times New Roman"/>
                        </a:rPr>
                        <a:t>Advanced</a:t>
                      </a:r>
                      <a:r>
                        <a:rPr lang="en-US" sz="1600" baseline="0" dirty="0" smtClean="0">
                          <a:solidFill>
                            <a:schemeClr val="tx1"/>
                          </a:solidFill>
                          <a:latin typeface="+mn-lt"/>
                          <a:ea typeface="Calibri"/>
                          <a:cs typeface="Times New Roman"/>
                        </a:rPr>
                        <a:t> Statistical Analysis</a:t>
                      </a:r>
                      <a:endParaRPr lang="en-US" sz="1600" dirty="0">
                        <a:solidFill>
                          <a:schemeClr val="tx1"/>
                        </a:solidFill>
                        <a:latin typeface="+mn-lt"/>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mn-lt"/>
                          <a:ea typeface="Calibri"/>
                          <a:cs typeface="Times New Roman"/>
                        </a:rPr>
                        <a:t>Energy Modelling &amp; Analysis</a:t>
                      </a:r>
                      <a:endParaRPr lang="en-US" sz="1600" dirty="0">
                        <a:solidFill>
                          <a:schemeClr val="tx1"/>
                        </a:solidFill>
                        <a:latin typeface="+mn-lt"/>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mn-lt"/>
                          <a:ea typeface="Calibri"/>
                          <a:cs typeface="Times New Roman"/>
                        </a:rPr>
                        <a:t>Substation</a:t>
                      </a:r>
                      <a:r>
                        <a:rPr lang="en-US" sz="1600" baseline="0" dirty="0" smtClean="0">
                          <a:solidFill>
                            <a:schemeClr val="tx1"/>
                          </a:solidFill>
                          <a:latin typeface="+mn-lt"/>
                          <a:ea typeface="Calibri"/>
                          <a:cs typeface="Times New Roman"/>
                        </a:rPr>
                        <a:t> and Electrification Design</a:t>
                      </a:r>
                      <a:endParaRPr lang="en-US" sz="1600" dirty="0">
                        <a:solidFill>
                          <a:schemeClr val="tx1"/>
                        </a:solidFill>
                        <a:latin typeface="+mn-lt"/>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mn-lt"/>
                          <a:ea typeface="Calibri"/>
                          <a:cs typeface="Times New Roman"/>
                        </a:rPr>
                        <a:t>Advanced</a:t>
                      </a:r>
                      <a:r>
                        <a:rPr lang="en-US" sz="1600" baseline="0" dirty="0" smtClean="0">
                          <a:solidFill>
                            <a:schemeClr val="tx1"/>
                          </a:solidFill>
                          <a:latin typeface="+mn-lt"/>
                          <a:ea typeface="Calibri"/>
                          <a:cs typeface="Times New Roman"/>
                        </a:rPr>
                        <a:t> Management Development Programme</a:t>
                      </a:r>
                      <a:endParaRPr lang="en-US" sz="1600" dirty="0">
                        <a:solidFill>
                          <a:schemeClr val="tx1"/>
                        </a:solidFill>
                        <a:latin typeface="+mn-lt"/>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mn-lt"/>
                          <a:ea typeface="Calibri"/>
                          <a:cs typeface="Arial"/>
                        </a:rPr>
                        <a:t>Project Khaedu</a:t>
                      </a:r>
                      <a:endParaRPr lang="en-US" sz="1600" dirty="0">
                        <a:solidFill>
                          <a:schemeClr val="tx1"/>
                        </a:solidFill>
                        <a:latin typeface="+mn-lt"/>
                        <a:ea typeface="Calibri"/>
                        <a:cs typeface="Times New Roman"/>
                      </a:endParaRPr>
                    </a:p>
                  </a:txBody>
                  <a:tcPr marL="68580" marR="68580" marT="0" marB="0"/>
                </a:tc>
              </a:tr>
              <a:tr h="413030">
                <a:tc>
                  <a:txBody>
                    <a:bodyPr/>
                    <a:lstStyle/>
                    <a:p>
                      <a:pPr>
                        <a:lnSpc>
                          <a:spcPct val="115000"/>
                        </a:lnSpc>
                        <a:spcAft>
                          <a:spcPts val="0"/>
                        </a:spcAft>
                      </a:pPr>
                      <a:r>
                        <a:rPr lang="en-US" sz="1600" dirty="0" smtClean="0">
                          <a:solidFill>
                            <a:schemeClr val="tx1"/>
                          </a:solidFill>
                          <a:latin typeface="+mn-lt"/>
                          <a:ea typeface="Calibri"/>
                          <a:cs typeface="Times New Roman"/>
                        </a:rPr>
                        <a:t>Legislative</a:t>
                      </a:r>
                      <a:r>
                        <a:rPr lang="en-US" sz="1600" baseline="0" dirty="0" smtClean="0">
                          <a:solidFill>
                            <a:schemeClr val="tx1"/>
                          </a:solidFill>
                          <a:latin typeface="+mn-lt"/>
                          <a:ea typeface="Calibri"/>
                          <a:cs typeface="Times New Roman"/>
                        </a:rPr>
                        <a:t> Drafting</a:t>
                      </a:r>
                      <a:endParaRPr lang="en-US" sz="1600" dirty="0">
                        <a:solidFill>
                          <a:schemeClr val="tx1"/>
                        </a:solidFill>
                        <a:latin typeface="+mn-lt"/>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“TURNING THE DoE INTO A TRAINING SPACE”</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287250168"/>
              </p:ext>
            </p:extLst>
          </p:nvPr>
        </p:nvGraphicFramePr>
        <p:xfrm>
          <a:off x="1066796" y="762001"/>
          <a:ext cx="7924804" cy="3931637"/>
        </p:xfrm>
        <a:graphic>
          <a:graphicData uri="http://schemas.openxmlformats.org/drawingml/2006/table">
            <a:tbl>
              <a:tblPr firstRow="1" bandRow="1">
                <a:tableStyleId>{5C22544A-7EE6-4342-B048-85BDC9FD1C3A}</a:tableStyleId>
              </a:tblPr>
              <a:tblGrid>
                <a:gridCol w="7924804"/>
              </a:tblGrid>
              <a:tr h="533399">
                <a:tc>
                  <a:txBody>
                    <a:bodyPr/>
                    <a:lstStyle/>
                    <a:p>
                      <a:endParaRPr lang="en-US" sz="1600" dirty="0"/>
                    </a:p>
                  </a:txBody>
                  <a:tcPr/>
                </a:tc>
              </a:tr>
              <a:tr h="3398238">
                <a:tc>
                  <a:txBody>
                    <a:bodyPr/>
                    <a:lstStyle/>
                    <a:p>
                      <a:pPr marL="0" indent="0">
                        <a:lnSpc>
                          <a:spcPct val="115000"/>
                        </a:lnSpc>
                        <a:spcAft>
                          <a:spcPts val="0"/>
                        </a:spcAft>
                        <a:buFont typeface="Arial" pitchFamily="34" charset="0"/>
                        <a:buNone/>
                        <a:tabLst>
                          <a:tab pos="450850" algn="l"/>
                        </a:tabLst>
                      </a:pPr>
                      <a:endParaRPr lang="en-US" sz="1800" dirty="0" smtClean="0">
                        <a:solidFill>
                          <a:schemeClr val="tx1"/>
                        </a:solidFill>
                        <a:latin typeface="+mn-lt"/>
                        <a:ea typeface="Calibri"/>
                        <a:cs typeface="Times New Roman"/>
                      </a:endParaRPr>
                    </a:p>
                    <a:p>
                      <a:pPr marL="0" indent="0">
                        <a:lnSpc>
                          <a:spcPct val="115000"/>
                        </a:lnSpc>
                        <a:spcAft>
                          <a:spcPts val="0"/>
                        </a:spcAft>
                        <a:buFont typeface="Arial" pitchFamily="34" charset="0"/>
                        <a:buNone/>
                        <a:tabLst>
                          <a:tab pos="450850" algn="l"/>
                        </a:tabLst>
                      </a:pPr>
                      <a:endParaRPr lang="en-US" sz="1800" dirty="0" smtClean="0">
                        <a:solidFill>
                          <a:schemeClr val="tx1"/>
                        </a:solidFill>
                        <a:latin typeface="+mn-lt"/>
                        <a:ea typeface="Calibri"/>
                        <a:cs typeface="Times New Roman"/>
                      </a:endParaRPr>
                    </a:p>
                    <a:p>
                      <a:pPr marL="0" indent="0">
                        <a:lnSpc>
                          <a:spcPct val="115000"/>
                        </a:lnSpc>
                        <a:spcAft>
                          <a:spcPts val="0"/>
                        </a:spcAft>
                        <a:buFont typeface="Arial" pitchFamily="34" charset="0"/>
                        <a:buNone/>
                        <a:tabLst>
                          <a:tab pos="450850" algn="l"/>
                        </a:tabLst>
                      </a:pPr>
                      <a:endParaRPr lang="en-US" sz="1800" dirty="0" smtClean="0">
                        <a:solidFill>
                          <a:schemeClr val="tx1"/>
                        </a:solidFill>
                        <a:latin typeface="+mn-lt"/>
                        <a:ea typeface="Calibri"/>
                        <a:cs typeface="Times New Roman"/>
                      </a:endParaRPr>
                    </a:p>
                    <a:p>
                      <a:pPr marL="0" indent="0">
                        <a:lnSpc>
                          <a:spcPct val="115000"/>
                        </a:lnSpc>
                        <a:spcAft>
                          <a:spcPts val="0"/>
                        </a:spcAft>
                        <a:buFont typeface="Arial" pitchFamily="34" charset="0"/>
                        <a:buNone/>
                        <a:tabLst>
                          <a:tab pos="450850" algn="l"/>
                        </a:tabLst>
                      </a:pPr>
                      <a:endParaRPr lang="en-US" sz="1800" dirty="0">
                        <a:solidFill>
                          <a:schemeClr val="tx1"/>
                        </a:solidFill>
                        <a:latin typeface="+mn-lt"/>
                        <a:ea typeface="Calibri"/>
                        <a:cs typeface="Times New Roman"/>
                      </a:endParaRPr>
                    </a:p>
                    <a:p>
                      <a:pPr marL="0" indent="0">
                        <a:lnSpc>
                          <a:spcPct val="115000"/>
                        </a:lnSpc>
                        <a:spcAft>
                          <a:spcPts val="0"/>
                        </a:spcAft>
                        <a:buFont typeface="Arial" pitchFamily="34" charset="0"/>
                        <a:buNone/>
                        <a:tabLst>
                          <a:tab pos="450850" algn="l"/>
                        </a:tabLst>
                      </a:pPr>
                      <a:r>
                        <a:rPr lang="en-US" sz="1800" dirty="0" smtClean="0">
                          <a:solidFill>
                            <a:schemeClr val="tx1"/>
                          </a:solidFill>
                          <a:latin typeface="+mn-lt"/>
                          <a:ea typeface="Calibri"/>
                          <a:cs typeface="Times New Roman"/>
                        </a:rPr>
                        <a:t>                                                             THANK</a:t>
                      </a:r>
                      <a:r>
                        <a:rPr lang="en-US" sz="1800" baseline="0" dirty="0" smtClean="0">
                          <a:solidFill>
                            <a:schemeClr val="tx1"/>
                          </a:solidFill>
                          <a:latin typeface="+mn-lt"/>
                          <a:ea typeface="Calibri"/>
                          <a:cs typeface="Times New Roman"/>
                        </a:rPr>
                        <a:t> YOU!!</a:t>
                      </a:r>
                      <a:endParaRPr lang="en-US" sz="1800" dirty="0" smtClean="0">
                        <a:solidFill>
                          <a:schemeClr val="tx1"/>
                        </a:solidFill>
                        <a:latin typeface="+mn-lt"/>
                        <a:ea typeface="Calibri"/>
                        <a:cs typeface="Times New Roman"/>
                      </a:endParaRPr>
                    </a:p>
                  </a:txBody>
                  <a:tcPr marL="68580" marR="68580" marT="0" marB="0">
                    <a:solidFill>
                      <a:schemeClr val="accent5"/>
                    </a:solidFill>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40</a:t>
            </a:fld>
            <a:endParaRPr lang="en-US" dirty="0"/>
          </a:p>
        </p:txBody>
      </p:sp>
    </p:spTree>
    <p:extLst>
      <p:ext uri="{BB962C8B-B14F-4D97-AF65-F5344CB8AC3E}">
        <p14:creationId xmlns:p14="http://schemas.microsoft.com/office/powerpoint/2010/main" val="150758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DEPARTMENTAL TRAINING NEEDS</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041589996"/>
              </p:ext>
            </p:extLst>
          </p:nvPr>
        </p:nvGraphicFramePr>
        <p:xfrm>
          <a:off x="1066796" y="685800"/>
          <a:ext cx="7924804" cy="4953001"/>
        </p:xfrm>
        <a:graphic>
          <a:graphicData uri="http://schemas.openxmlformats.org/drawingml/2006/table">
            <a:tbl>
              <a:tblPr firstRow="1" bandRow="1">
                <a:tableStyleId>{5C22544A-7EE6-4342-B048-85BDC9FD1C3A}</a:tableStyleId>
              </a:tblPr>
              <a:tblGrid>
                <a:gridCol w="7924804"/>
              </a:tblGrid>
              <a:tr h="484851">
                <a:tc>
                  <a:txBody>
                    <a:bodyPr/>
                    <a:lstStyle/>
                    <a:p>
                      <a:r>
                        <a:rPr lang="en-US" sz="1600" dirty="0" smtClean="0"/>
                        <a:t>TRAINING NEEDS</a:t>
                      </a:r>
                      <a:endParaRPr lang="en-US" sz="1600" dirty="0"/>
                    </a:p>
                  </a:txBody>
                  <a:tcPr/>
                </a:tc>
              </a:tr>
              <a:tr h="405512">
                <a:tc>
                  <a:txBody>
                    <a:bodyPr/>
                    <a:lstStyle/>
                    <a:p>
                      <a:pPr>
                        <a:lnSpc>
                          <a:spcPct val="115000"/>
                        </a:lnSpc>
                        <a:spcAft>
                          <a:spcPts val="0"/>
                        </a:spcAft>
                      </a:pPr>
                      <a:r>
                        <a:rPr lang="en-US" sz="1600" dirty="0" smtClean="0">
                          <a:solidFill>
                            <a:schemeClr val="tx1"/>
                          </a:solidFill>
                          <a:latin typeface="Calibri"/>
                          <a:ea typeface="Calibri"/>
                          <a:cs typeface="Times New Roman"/>
                        </a:rPr>
                        <a:t>Emerging</a:t>
                      </a:r>
                      <a:r>
                        <a:rPr lang="en-US" sz="1600" baseline="0" dirty="0" smtClean="0">
                          <a:solidFill>
                            <a:schemeClr val="tx1"/>
                          </a:solidFill>
                          <a:latin typeface="Calibri"/>
                          <a:ea typeface="Calibri"/>
                          <a:cs typeface="Times New Roman"/>
                        </a:rPr>
                        <a:t> Management Development Programme</a:t>
                      </a:r>
                      <a:endParaRPr lang="en-US" sz="1600" dirty="0">
                        <a:solidFill>
                          <a:schemeClr val="tx1"/>
                        </a:solidFill>
                        <a:latin typeface="Calibri"/>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Calibri"/>
                          <a:ea typeface="Calibri"/>
                          <a:cs typeface="Arial"/>
                        </a:rPr>
                        <a:t>Project Management</a:t>
                      </a:r>
                      <a:endParaRPr lang="en-US" sz="1600" dirty="0">
                        <a:solidFill>
                          <a:schemeClr val="tx1"/>
                        </a:solidFill>
                        <a:latin typeface="Calibri"/>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Calibri"/>
                          <a:ea typeface="Calibri"/>
                          <a:cs typeface="Arial"/>
                        </a:rPr>
                        <a:t>Mentoring and Coaching</a:t>
                      </a:r>
                      <a:endParaRPr lang="en-US" sz="1600" dirty="0">
                        <a:solidFill>
                          <a:schemeClr val="tx1"/>
                        </a:solidFill>
                        <a:latin typeface="Calibri"/>
                        <a:ea typeface="Calibri"/>
                        <a:cs typeface="Times New Roman"/>
                      </a:endParaRPr>
                    </a:p>
                  </a:txBody>
                  <a:tcPr marL="68580" marR="68580" marT="0" marB="0"/>
                </a:tc>
              </a:tr>
              <a:tr h="40551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solidFill>
                            <a:schemeClr val="tx1"/>
                          </a:solidFill>
                          <a:latin typeface="+mn-lt"/>
                          <a:ea typeface="Calibri"/>
                          <a:cs typeface="Times New Roman"/>
                        </a:rPr>
                        <a:t>Bid Adjudication Committee</a:t>
                      </a:r>
                    </a:p>
                  </a:txBody>
                  <a:tcPr marL="68580" marR="68580" marT="0" marB="0"/>
                </a:tc>
              </a:tr>
              <a:tr h="405512">
                <a:tc>
                  <a:txBody>
                    <a:bodyPr/>
                    <a:lstStyle/>
                    <a:p>
                      <a:pPr>
                        <a:lnSpc>
                          <a:spcPct val="115000"/>
                        </a:lnSpc>
                        <a:spcAft>
                          <a:spcPts val="0"/>
                        </a:spcAft>
                      </a:pPr>
                      <a:r>
                        <a:rPr lang="en-US" sz="1600" dirty="0" smtClean="0">
                          <a:solidFill>
                            <a:schemeClr val="tx1"/>
                          </a:solidFill>
                          <a:latin typeface="Calibri"/>
                          <a:ea typeface="Calibri"/>
                          <a:cs typeface="Times New Roman"/>
                        </a:rPr>
                        <a:t>Leadership Development Programme</a:t>
                      </a:r>
                      <a:endParaRPr lang="en-US" sz="1600" dirty="0">
                        <a:solidFill>
                          <a:schemeClr val="tx1"/>
                        </a:solidFill>
                        <a:latin typeface="Calibri"/>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Calibri"/>
                          <a:ea typeface="Calibri"/>
                          <a:cs typeface="Times New Roman"/>
                        </a:rPr>
                        <a:t>Presentation Skills</a:t>
                      </a:r>
                      <a:endParaRPr lang="en-US" sz="1600" dirty="0">
                        <a:solidFill>
                          <a:schemeClr val="tx1"/>
                        </a:solidFill>
                        <a:latin typeface="Calibri"/>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Calibri"/>
                          <a:ea typeface="Calibri"/>
                          <a:cs typeface="Times New Roman"/>
                        </a:rPr>
                        <a:t>First Aid</a:t>
                      </a:r>
                      <a:endParaRPr lang="en-US" sz="1600" dirty="0">
                        <a:solidFill>
                          <a:schemeClr val="tx1"/>
                        </a:solidFill>
                        <a:latin typeface="Calibri"/>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Calibri"/>
                          <a:ea typeface="Calibri"/>
                          <a:cs typeface="Times New Roman"/>
                        </a:rPr>
                        <a:t>Project Management Learnerships</a:t>
                      </a:r>
                      <a:endParaRPr lang="en-US" sz="1600" dirty="0">
                        <a:solidFill>
                          <a:schemeClr val="tx1"/>
                        </a:solidFill>
                        <a:latin typeface="Calibri"/>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mn-lt"/>
                          <a:ea typeface="Calibri"/>
                          <a:cs typeface="Times New Roman"/>
                        </a:rPr>
                        <a:t>Public Administration Learnerships</a:t>
                      </a:r>
                      <a:endParaRPr lang="en-US" sz="1600" dirty="0">
                        <a:solidFill>
                          <a:schemeClr val="tx1"/>
                        </a:solidFill>
                        <a:latin typeface="+mn-lt"/>
                        <a:ea typeface="Calibri"/>
                        <a:cs typeface="Times New Roman"/>
                      </a:endParaRPr>
                    </a:p>
                  </a:txBody>
                  <a:tcPr marL="68580" marR="68580" marT="0" marB="0"/>
                </a:tc>
              </a:tr>
              <a:tr h="405512">
                <a:tc>
                  <a:txBody>
                    <a:bodyPr/>
                    <a:lstStyle/>
                    <a:p>
                      <a:pPr>
                        <a:lnSpc>
                          <a:spcPct val="115000"/>
                        </a:lnSpc>
                        <a:spcAft>
                          <a:spcPts val="0"/>
                        </a:spcAft>
                      </a:pPr>
                      <a:r>
                        <a:rPr lang="en-US" sz="1600" dirty="0" smtClean="0">
                          <a:solidFill>
                            <a:schemeClr val="tx1"/>
                          </a:solidFill>
                          <a:latin typeface="+mn-lt"/>
                          <a:ea typeface="Calibri"/>
                          <a:cs typeface="Times New Roman"/>
                        </a:rPr>
                        <a:t>AET</a:t>
                      </a:r>
                      <a:r>
                        <a:rPr lang="en-US" sz="1600" baseline="0" dirty="0" smtClean="0">
                          <a:solidFill>
                            <a:schemeClr val="tx1"/>
                          </a:solidFill>
                          <a:latin typeface="+mn-lt"/>
                          <a:ea typeface="Calibri"/>
                          <a:cs typeface="Times New Roman"/>
                        </a:rPr>
                        <a:t> Programme</a:t>
                      </a:r>
                      <a:endParaRPr lang="en-US" sz="1600" dirty="0">
                        <a:solidFill>
                          <a:schemeClr val="tx1"/>
                        </a:solidFill>
                        <a:latin typeface="+mn-lt"/>
                        <a:ea typeface="Calibri"/>
                        <a:cs typeface="Times New Roman"/>
                      </a:endParaRPr>
                    </a:p>
                  </a:txBody>
                  <a:tcPr marL="68580" marR="68580" marT="0" marB="0"/>
                </a:tc>
              </a:tr>
              <a:tr h="413030">
                <a:tc>
                  <a:txBody>
                    <a:bodyPr/>
                    <a:lstStyle/>
                    <a:p>
                      <a:pPr>
                        <a:lnSpc>
                          <a:spcPct val="115000"/>
                        </a:lnSpc>
                        <a:spcAft>
                          <a:spcPts val="0"/>
                        </a:spcAft>
                      </a:pPr>
                      <a:r>
                        <a:rPr lang="en-US" sz="1600" dirty="0" smtClean="0">
                          <a:solidFill>
                            <a:schemeClr val="tx1"/>
                          </a:solidFill>
                          <a:latin typeface="Calibri"/>
                          <a:ea typeface="Calibri"/>
                          <a:cs typeface="Times New Roman"/>
                        </a:rPr>
                        <a:t>Business Writing </a:t>
                      </a:r>
                      <a:endParaRPr lang="en-US" sz="1600" dirty="0">
                        <a:solidFill>
                          <a:schemeClr val="tx1"/>
                        </a:solidFill>
                        <a:latin typeface="Calibri"/>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5</a:t>
            </a:fld>
            <a:endParaRPr lang="en-US" dirty="0"/>
          </a:p>
        </p:txBody>
      </p:sp>
    </p:spTree>
    <p:extLst>
      <p:ext uri="{BB962C8B-B14F-4D97-AF65-F5344CB8AC3E}">
        <p14:creationId xmlns:p14="http://schemas.microsoft.com/office/powerpoint/2010/main" val="416153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TRAINING PROGRAMMES IMPLEMENTED</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46112481"/>
              </p:ext>
            </p:extLst>
          </p:nvPr>
        </p:nvGraphicFramePr>
        <p:xfrm>
          <a:off x="1066800" y="762001"/>
          <a:ext cx="7620000" cy="4876799"/>
        </p:xfrm>
        <a:graphic>
          <a:graphicData uri="http://schemas.openxmlformats.org/drawingml/2006/table">
            <a:tbl>
              <a:tblPr firstRow="1" bandRow="1">
                <a:tableStyleId>{5C22544A-7EE6-4342-B048-85BDC9FD1C3A}</a:tableStyleId>
              </a:tblPr>
              <a:tblGrid>
                <a:gridCol w="1270000"/>
                <a:gridCol w="787400"/>
                <a:gridCol w="838200"/>
                <a:gridCol w="609600"/>
                <a:gridCol w="838200"/>
                <a:gridCol w="3276600"/>
              </a:tblGrid>
              <a:tr h="440775">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352620">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a:p>
                  </a:txBody>
                  <a:tcPr/>
                </a:tc>
              </a:tr>
              <a:tr h="701039">
                <a:tc>
                  <a:txBody>
                    <a:bodyPr/>
                    <a:lstStyle/>
                    <a:p>
                      <a:r>
                        <a:rPr lang="en-US" sz="1200" dirty="0" smtClean="0"/>
                        <a:t>Energy Efficiency Management</a:t>
                      </a:r>
                      <a:endParaRPr lang="en-US" sz="1200" dirty="0"/>
                    </a:p>
                  </a:txBody>
                  <a:tcPr/>
                </a:tc>
                <a:tc>
                  <a:txBody>
                    <a:bodyPr/>
                    <a:lstStyle/>
                    <a:p>
                      <a:r>
                        <a:rPr lang="en-US" sz="1200" dirty="0" smtClean="0"/>
                        <a:t>6</a:t>
                      </a:r>
                      <a:endParaRPr lang="en-US" sz="1200" dirty="0"/>
                    </a:p>
                  </a:txBody>
                  <a:tcPr/>
                </a:tc>
                <a:tc>
                  <a:txBody>
                    <a:bodyPr/>
                    <a:lstStyle/>
                    <a:p>
                      <a:r>
                        <a:rPr lang="en-US" sz="1200" dirty="0" smtClean="0"/>
                        <a:t>6</a:t>
                      </a:r>
                      <a:endParaRPr lang="en-US" sz="1200" dirty="0"/>
                    </a:p>
                  </a:txBody>
                  <a:tcPr/>
                </a:tc>
                <a:tc>
                  <a:txBody>
                    <a:bodyPr/>
                    <a:lstStyle/>
                    <a:p>
                      <a:r>
                        <a:rPr lang="en-US" sz="1200" dirty="0" smtClean="0"/>
                        <a:t>3</a:t>
                      </a:r>
                      <a:endParaRPr lang="en-US" sz="1200" dirty="0"/>
                    </a:p>
                  </a:txBody>
                  <a:tcPr/>
                </a:tc>
                <a:tc>
                  <a:txBody>
                    <a:bodyPr/>
                    <a:lstStyle/>
                    <a:p>
                      <a:r>
                        <a:rPr lang="en-US" sz="1200" dirty="0" smtClean="0"/>
                        <a:t>3</a:t>
                      </a:r>
                      <a:endParaRPr lang="en-US" sz="1200" dirty="0"/>
                    </a:p>
                  </a:txBody>
                  <a:tcPr/>
                </a:tc>
                <a:tc>
                  <a:txBody>
                    <a:bodyPr/>
                    <a:lstStyle/>
                    <a:p>
                      <a:r>
                        <a:rPr lang="en-US" sz="1200" b="0" dirty="0" smtClean="0"/>
                        <a:t>Portfolio of evidence submitted to Terra Firma ,  delegates were found competent</a:t>
                      </a:r>
                      <a:endParaRPr lang="en-US" sz="1200" b="0" dirty="0"/>
                    </a:p>
                  </a:txBody>
                  <a:tcPr/>
                </a:tc>
              </a:tr>
              <a:tr h="701039">
                <a:tc>
                  <a:txBody>
                    <a:bodyPr/>
                    <a:lstStyle/>
                    <a:p>
                      <a:pPr marL="85725" indent="0" algn="l" fontAlgn="b"/>
                      <a:r>
                        <a:rPr lang="en-ZA" sz="1200" b="0" i="0" u="none" strike="noStrike" dirty="0" smtClean="0">
                          <a:solidFill>
                            <a:srgbClr val="000000"/>
                          </a:solidFill>
                          <a:effectLst/>
                          <a:latin typeface="Calibri"/>
                        </a:rPr>
                        <a:t>Substation Maintenance, Reliability And Operations</a:t>
                      </a:r>
                      <a:endParaRPr lang="en-ZA" sz="1200" b="0" i="0" u="none" strike="noStrike" dirty="0">
                        <a:solidFill>
                          <a:srgbClr val="000000"/>
                        </a:solidFill>
                        <a:effectLst/>
                        <a:latin typeface="Calibri"/>
                      </a:endParaRPr>
                    </a:p>
                  </a:txBody>
                  <a:tcPr marL="9525" marR="9525" marT="9525" marB="0"/>
                </a:tc>
                <a:tc>
                  <a:txBody>
                    <a:bodyPr/>
                    <a:lstStyle/>
                    <a:p>
                      <a:r>
                        <a:rPr lang="en-US" sz="1200" dirty="0" smtClean="0"/>
                        <a:t>12</a:t>
                      </a:r>
                      <a:endParaRPr lang="en-US" sz="1200" dirty="0"/>
                    </a:p>
                  </a:txBody>
                  <a:tcPr/>
                </a:tc>
                <a:tc>
                  <a:txBody>
                    <a:bodyPr/>
                    <a:lstStyle/>
                    <a:p>
                      <a:r>
                        <a:rPr lang="en-US" sz="1200" dirty="0" smtClean="0"/>
                        <a:t>12</a:t>
                      </a:r>
                      <a:endParaRPr lang="en-US" sz="1200" dirty="0"/>
                    </a:p>
                  </a:txBody>
                  <a:tcPr/>
                </a:tc>
                <a:tc>
                  <a:txBody>
                    <a:bodyPr/>
                    <a:lstStyle/>
                    <a:p>
                      <a:r>
                        <a:rPr lang="en-US" sz="1200" dirty="0" smtClean="0"/>
                        <a:t>8</a:t>
                      </a:r>
                      <a:endParaRPr lang="en-US" sz="1200" dirty="0"/>
                    </a:p>
                  </a:txBody>
                  <a:tcPr/>
                </a:tc>
                <a:tc>
                  <a:txBody>
                    <a:bodyPr/>
                    <a:lstStyle/>
                    <a:p>
                      <a:r>
                        <a:rPr lang="en-US" sz="1200" dirty="0" smtClean="0"/>
                        <a:t>4</a:t>
                      </a:r>
                      <a:endParaRPr lang="en-US" sz="1200" dirty="0"/>
                    </a:p>
                  </a:txBody>
                  <a:tcPr/>
                </a:tc>
                <a:tc>
                  <a:txBody>
                    <a:bodyPr/>
                    <a:lstStyle/>
                    <a:p>
                      <a:r>
                        <a:rPr lang="en-US" sz="1200" b="0" dirty="0" smtClean="0"/>
                        <a:t>All delegates received</a:t>
                      </a:r>
                      <a:r>
                        <a:rPr lang="en-US" sz="1200" b="0" baseline="0" dirty="0" smtClean="0"/>
                        <a:t> the certificate</a:t>
                      </a:r>
                      <a:endParaRPr lang="en-US" sz="1200" b="0" dirty="0"/>
                    </a:p>
                  </a:txBody>
                  <a:tcPr/>
                </a:tc>
              </a:tr>
              <a:tr h="478155">
                <a:tc>
                  <a:txBody>
                    <a:bodyPr/>
                    <a:lstStyle/>
                    <a:p>
                      <a:r>
                        <a:rPr lang="en-US" sz="1200" dirty="0" smtClean="0"/>
                        <a:t>Grab</a:t>
                      </a:r>
                      <a:r>
                        <a:rPr lang="en-US" sz="1200" baseline="0" dirty="0" smtClean="0"/>
                        <a:t> 17</a:t>
                      </a:r>
                      <a:endParaRPr lang="en-US" sz="1200" dirty="0"/>
                    </a:p>
                  </a:txBody>
                  <a:tcPr/>
                </a:tc>
                <a:tc>
                  <a:txBody>
                    <a:bodyPr/>
                    <a:lstStyle/>
                    <a:p>
                      <a:r>
                        <a:rPr lang="en-US" sz="1200" dirty="0" smtClean="0"/>
                        <a:t>3</a:t>
                      </a:r>
                      <a:endParaRPr lang="en-US" sz="1200" dirty="0"/>
                    </a:p>
                  </a:txBody>
                  <a:tcPr/>
                </a:tc>
                <a:tc>
                  <a:txBody>
                    <a:bodyPr/>
                    <a:lstStyle/>
                    <a:p>
                      <a:r>
                        <a:rPr lang="en-US" sz="1200" dirty="0" smtClean="0"/>
                        <a:t>3</a:t>
                      </a:r>
                      <a:endParaRPr lang="en-US" sz="1200" dirty="0"/>
                    </a:p>
                  </a:txBody>
                  <a:tcPr/>
                </a:tc>
                <a:tc>
                  <a:txBody>
                    <a:bodyPr/>
                    <a:lstStyle/>
                    <a:p>
                      <a:r>
                        <a:rPr lang="en-US" sz="1200" dirty="0" smtClean="0"/>
                        <a:t>2</a:t>
                      </a:r>
                      <a:endParaRPr lang="en-US" sz="1200" dirty="0"/>
                    </a:p>
                  </a:txBody>
                  <a:tcPr/>
                </a:tc>
                <a:tc>
                  <a:txBody>
                    <a:bodyPr/>
                    <a:lstStyle/>
                    <a:p>
                      <a:r>
                        <a:rPr lang="en-US" sz="1200" dirty="0" smtClean="0"/>
                        <a:t>1</a:t>
                      </a:r>
                      <a:endParaRPr lang="en-US" sz="1200" dirty="0"/>
                    </a:p>
                  </a:txBody>
                  <a:tcPr/>
                </a:tc>
                <a:tc>
                  <a:txBody>
                    <a:bodyPr/>
                    <a:lstStyle/>
                    <a:p>
                      <a:r>
                        <a:rPr lang="en-US" sz="1200" b="0" dirty="0" smtClean="0"/>
                        <a:t>Certificate</a:t>
                      </a:r>
                      <a:r>
                        <a:rPr lang="en-US" sz="1200" b="0" baseline="0" dirty="0" smtClean="0"/>
                        <a:t> of competence issued to officials</a:t>
                      </a:r>
                      <a:endParaRPr lang="en-US" sz="1200" b="0" dirty="0"/>
                    </a:p>
                  </a:txBody>
                  <a:tcPr/>
                </a:tc>
              </a:tr>
              <a:tr h="440775">
                <a:tc>
                  <a:txBody>
                    <a:bodyPr/>
                    <a:lstStyle/>
                    <a:p>
                      <a:r>
                        <a:rPr lang="en-US" sz="1200" dirty="0" smtClean="0"/>
                        <a:t>Radiation And The Environment</a:t>
                      </a:r>
                      <a:endParaRPr lang="en-US" sz="1200" dirty="0"/>
                    </a:p>
                  </a:txBody>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2</a:t>
                      </a:r>
                    </a:p>
                  </a:txBody>
                  <a:tcPr marL="9525" marR="9525" marT="9525" marB="0"/>
                </a:tc>
                <a:tc>
                  <a:txBody>
                    <a:bodyPr/>
                    <a:lstStyle/>
                    <a:p>
                      <a:r>
                        <a:rPr lang="en-US" sz="1200" dirty="0" smtClean="0"/>
                        <a:t>3</a:t>
                      </a:r>
                      <a:endParaRPr lang="en-US" sz="1200" dirty="0"/>
                    </a:p>
                  </a:txBody>
                  <a:tcPr/>
                </a:tc>
                <a:tc>
                  <a:txBody>
                    <a:bodyPr/>
                    <a:lstStyle/>
                    <a:p>
                      <a:r>
                        <a:rPr lang="en-US" sz="1200" dirty="0" smtClean="0"/>
                        <a:t>2</a:t>
                      </a:r>
                      <a:endParaRPr lang="en-US" sz="1200" dirty="0"/>
                    </a:p>
                  </a:txBody>
                  <a:tcPr/>
                </a:tc>
                <a:tc>
                  <a:txBody>
                    <a:bodyPr/>
                    <a:lstStyle/>
                    <a:p>
                      <a:r>
                        <a:rPr lang="en-US" sz="1200" dirty="0" smtClean="0"/>
                        <a:t>0</a:t>
                      </a:r>
                      <a:endParaRPr lang="en-US" sz="1200" dirty="0"/>
                    </a:p>
                  </a:txBody>
                  <a:tcPr/>
                </a:tc>
                <a:tc>
                  <a:txBody>
                    <a:bodyPr/>
                    <a:lstStyle/>
                    <a:p>
                      <a:r>
                        <a:rPr lang="en-US" sz="1200" b="0" dirty="0" smtClean="0"/>
                        <a:t>Certificate of attendance</a:t>
                      </a:r>
                      <a:r>
                        <a:rPr lang="en-US" sz="1200" b="0" baseline="0" dirty="0" smtClean="0"/>
                        <a:t> were issued to officials</a:t>
                      </a:r>
                      <a:endParaRPr lang="en-US" sz="1200" b="0" dirty="0"/>
                    </a:p>
                  </a:txBody>
                  <a:tcPr/>
                </a:tc>
              </a:tr>
              <a:tr h="793395">
                <a:tc>
                  <a:txBody>
                    <a:bodyPr/>
                    <a:lstStyle/>
                    <a:p>
                      <a:r>
                        <a:rPr lang="en-US" sz="1200" dirty="0" smtClean="0">
                          <a:solidFill>
                            <a:schemeClr val="tx1"/>
                          </a:solidFill>
                        </a:rPr>
                        <a:t>Shale Gas Exploration Technology &amp; Environment</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b="0" dirty="0" smtClean="0">
                          <a:solidFill>
                            <a:schemeClr val="tx1"/>
                          </a:solidFill>
                        </a:rPr>
                        <a:t>Certificate of attendance</a:t>
                      </a:r>
                      <a:r>
                        <a:rPr lang="en-US" sz="1200" b="0" baseline="0" dirty="0" smtClean="0">
                          <a:solidFill>
                            <a:schemeClr val="tx1"/>
                          </a:solidFill>
                        </a:rPr>
                        <a:t> were issued to officials</a:t>
                      </a:r>
                      <a:endParaRPr lang="en-US" sz="1200" b="0" dirty="0">
                        <a:solidFill>
                          <a:schemeClr val="tx1"/>
                        </a:solidFill>
                      </a:endParaRPr>
                    </a:p>
                  </a:txBody>
                  <a:tcPr/>
                </a:tc>
              </a:tr>
              <a:tr h="853440">
                <a:tc>
                  <a:txBody>
                    <a:bodyPr/>
                    <a:lstStyle/>
                    <a:p>
                      <a:r>
                        <a:rPr lang="en-US" sz="1200" dirty="0" smtClean="0"/>
                        <a:t>Introduction To Petroleum</a:t>
                      </a:r>
                      <a:r>
                        <a:rPr lang="en-US" sz="1200" baseline="0" dirty="0" smtClean="0"/>
                        <a:t> Industry</a:t>
                      </a:r>
                      <a:endParaRPr lang="en-US" sz="1200" dirty="0"/>
                    </a:p>
                  </a:txBody>
                  <a:tcPr/>
                </a:tc>
                <a:tc>
                  <a:txBody>
                    <a:bodyPr/>
                    <a:lstStyle/>
                    <a:p>
                      <a:r>
                        <a:rPr lang="en-US" sz="1200" dirty="0" smtClean="0"/>
                        <a:t>13</a:t>
                      </a:r>
                      <a:endParaRPr lang="en-US" sz="1200" dirty="0"/>
                    </a:p>
                  </a:txBody>
                  <a:tcPr/>
                </a:tc>
                <a:tc>
                  <a:txBody>
                    <a:bodyPr/>
                    <a:lstStyle/>
                    <a:p>
                      <a:r>
                        <a:rPr lang="en-US" sz="1200" dirty="0" smtClean="0"/>
                        <a:t>15</a:t>
                      </a:r>
                      <a:endParaRPr lang="en-US" sz="1200" dirty="0"/>
                    </a:p>
                  </a:txBody>
                  <a:tcPr/>
                </a:tc>
                <a:tc>
                  <a:txBody>
                    <a:bodyPr/>
                    <a:lstStyle/>
                    <a:p>
                      <a:r>
                        <a:rPr lang="en-US" sz="1200" dirty="0" smtClean="0"/>
                        <a:t>5</a:t>
                      </a:r>
                      <a:endParaRPr lang="en-US" sz="1200" dirty="0"/>
                    </a:p>
                  </a:txBody>
                  <a:tcPr/>
                </a:tc>
                <a:tc>
                  <a:txBody>
                    <a:bodyPr/>
                    <a:lstStyle/>
                    <a:p>
                      <a:r>
                        <a:rPr lang="en-US" sz="1200" dirty="0" smtClean="0"/>
                        <a:t>8</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t>
                      </a:r>
                      <a:r>
                        <a:rPr lang="en-US" sz="1200" baseline="0" dirty="0" smtClean="0"/>
                        <a:t>ompleted</a:t>
                      </a:r>
                      <a:endParaRPr lang="en-US" sz="1200" dirty="0" smtClean="0"/>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TRAINING PROGRAMMES IMPLEMENTED</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3206896"/>
              </p:ext>
            </p:extLst>
          </p:nvPr>
        </p:nvGraphicFramePr>
        <p:xfrm>
          <a:off x="1066800" y="762001"/>
          <a:ext cx="7620000" cy="4876799"/>
        </p:xfrm>
        <a:graphic>
          <a:graphicData uri="http://schemas.openxmlformats.org/drawingml/2006/table">
            <a:tbl>
              <a:tblPr firstRow="1" bandRow="1">
                <a:tableStyleId>{5C22544A-7EE6-4342-B048-85BDC9FD1C3A}</a:tableStyleId>
              </a:tblPr>
              <a:tblGrid>
                <a:gridCol w="1270000"/>
                <a:gridCol w="787400"/>
                <a:gridCol w="838200"/>
                <a:gridCol w="609600"/>
                <a:gridCol w="838200"/>
                <a:gridCol w="3276600"/>
              </a:tblGrid>
              <a:tr h="440775">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352620">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a:p>
                  </a:txBody>
                  <a:tcPr/>
                </a:tc>
              </a:tr>
              <a:tr h="1158239">
                <a:tc>
                  <a:txBody>
                    <a:bodyPr/>
                    <a:lstStyle/>
                    <a:p>
                      <a:r>
                        <a:rPr lang="en-US" sz="1200" dirty="0" smtClean="0"/>
                        <a:t>Advanced</a:t>
                      </a:r>
                      <a:r>
                        <a:rPr lang="en-US" sz="1200" baseline="0" dirty="0" smtClean="0"/>
                        <a:t> Certificate In Management For Oil And Gas </a:t>
                      </a:r>
                    </a:p>
                    <a:p>
                      <a:r>
                        <a:rPr lang="en-US" sz="1200" baseline="0" dirty="0" smtClean="0"/>
                        <a:t>(Sponsored by SAPIA)</a:t>
                      </a:r>
                      <a:endParaRPr lang="en-US" sz="1200" dirty="0"/>
                    </a:p>
                  </a:txBody>
                  <a:tcPr/>
                </a:tc>
                <a:tc>
                  <a:txBody>
                    <a:bodyPr/>
                    <a:lstStyle/>
                    <a:p>
                      <a:r>
                        <a:rPr lang="en-US" sz="1200" dirty="0" smtClean="0"/>
                        <a:t>7</a:t>
                      </a:r>
                      <a:endParaRPr lang="en-US" sz="1200" dirty="0"/>
                    </a:p>
                  </a:txBody>
                  <a:tcPr/>
                </a:tc>
                <a:tc>
                  <a:txBody>
                    <a:bodyPr/>
                    <a:lstStyle/>
                    <a:p>
                      <a:r>
                        <a:rPr lang="en-US" sz="1200" dirty="0" smtClean="0"/>
                        <a:t>7</a:t>
                      </a:r>
                      <a:endParaRPr lang="en-US" sz="1200" dirty="0"/>
                    </a:p>
                  </a:txBody>
                  <a:tcPr/>
                </a:tc>
                <a:tc>
                  <a:txBody>
                    <a:bodyPr/>
                    <a:lstStyle/>
                    <a:p>
                      <a:r>
                        <a:rPr lang="en-US" sz="1200" dirty="0" smtClean="0"/>
                        <a:t>0</a:t>
                      </a:r>
                      <a:endParaRPr lang="en-US" sz="1200" dirty="0"/>
                    </a:p>
                  </a:txBody>
                  <a:tcPr/>
                </a:tc>
                <a:tc>
                  <a:txBody>
                    <a:bodyPr/>
                    <a:lstStyle/>
                    <a:p>
                      <a:r>
                        <a:rPr lang="en-US" sz="1200" dirty="0" smtClean="0"/>
                        <a:t>7</a:t>
                      </a:r>
                      <a:endParaRPr lang="en-US" sz="1200" dirty="0"/>
                    </a:p>
                  </a:txBody>
                  <a:tcPr/>
                </a:tc>
                <a:tc>
                  <a:txBody>
                    <a:bodyPr/>
                    <a:lstStyle/>
                    <a:p>
                      <a:r>
                        <a:rPr lang="en-US" sz="1200" b="0" dirty="0" smtClean="0"/>
                        <a:t>Certificate</a:t>
                      </a:r>
                      <a:r>
                        <a:rPr lang="en-US" sz="1200" b="0" baseline="0" dirty="0" smtClean="0"/>
                        <a:t> of competence issued to officials</a:t>
                      </a:r>
                      <a:endParaRPr lang="en-US" sz="1200" b="0" dirty="0"/>
                    </a:p>
                  </a:txBody>
                  <a:tcPr/>
                </a:tc>
              </a:tr>
              <a:tr h="807719">
                <a:tc>
                  <a:txBody>
                    <a:bodyPr/>
                    <a:lstStyle/>
                    <a:p>
                      <a:pPr marL="85725" indent="0" algn="l" fontAlgn="b"/>
                      <a:r>
                        <a:rPr lang="en-ZA" sz="1200" b="0" i="0" u="none" strike="noStrike" dirty="0" smtClean="0">
                          <a:solidFill>
                            <a:srgbClr val="000000"/>
                          </a:solidFill>
                          <a:effectLst/>
                          <a:latin typeface="Calibri"/>
                        </a:rPr>
                        <a:t>Environment</a:t>
                      </a:r>
                      <a:r>
                        <a:rPr lang="en-ZA" sz="1200" b="0" i="0" u="none" strike="noStrike" baseline="0" dirty="0" smtClean="0">
                          <a:solidFill>
                            <a:srgbClr val="000000"/>
                          </a:solidFill>
                          <a:effectLst/>
                          <a:latin typeface="Calibri"/>
                        </a:rPr>
                        <a:t>al Impact Assessment EIA and EMP</a:t>
                      </a:r>
                      <a:endParaRPr lang="en-ZA" sz="1200" b="0" i="0" u="none" strike="noStrike" dirty="0">
                        <a:solidFill>
                          <a:srgbClr val="000000"/>
                        </a:solidFill>
                        <a:effectLst/>
                        <a:latin typeface="Calibri"/>
                      </a:endParaRPr>
                    </a:p>
                  </a:txBody>
                  <a:tcPr marL="9525" marR="9525" marT="9525" marB="0"/>
                </a:tc>
                <a:tc>
                  <a:txBody>
                    <a:bodyPr/>
                    <a:lstStyle/>
                    <a:p>
                      <a:r>
                        <a:rPr lang="en-US" sz="1200" dirty="0" smtClean="0"/>
                        <a:t>2</a:t>
                      </a:r>
                      <a:endParaRPr lang="en-US" sz="1200" dirty="0"/>
                    </a:p>
                  </a:txBody>
                  <a:tcPr/>
                </a:tc>
                <a:tc>
                  <a:txBody>
                    <a:bodyPr/>
                    <a:lstStyle/>
                    <a:p>
                      <a:r>
                        <a:rPr lang="en-US" sz="1200" dirty="0" smtClean="0"/>
                        <a:t>2</a:t>
                      </a:r>
                      <a:endParaRPr lang="en-US" sz="1200" dirty="0"/>
                    </a:p>
                  </a:txBody>
                  <a:tcPr/>
                </a:tc>
                <a:tc>
                  <a:txBody>
                    <a:bodyPr/>
                    <a:lstStyle/>
                    <a:p>
                      <a:r>
                        <a:rPr lang="en-US" sz="1200" dirty="0" smtClean="0"/>
                        <a:t>0</a:t>
                      </a:r>
                      <a:endParaRPr lang="en-US" sz="1200" dirty="0"/>
                    </a:p>
                  </a:txBody>
                  <a:tcPr/>
                </a:tc>
                <a:tc>
                  <a:txBody>
                    <a:bodyPr/>
                    <a:lstStyle/>
                    <a:p>
                      <a:r>
                        <a:rPr lang="en-US" sz="1200" dirty="0" smtClean="0"/>
                        <a:t>2</a:t>
                      </a:r>
                      <a:endParaRPr lang="en-US" sz="1200" dirty="0"/>
                    </a:p>
                  </a:txBody>
                  <a:tcPr/>
                </a:tc>
                <a:tc>
                  <a:txBody>
                    <a:bodyPr/>
                    <a:lstStyle/>
                    <a:p>
                      <a:r>
                        <a:rPr lang="en-US" sz="1200" b="0" dirty="0" smtClean="0"/>
                        <a:t>All delegates received</a:t>
                      </a:r>
                      <a:r>
                        <a:rPr lang="en-US" sz="1200" b="0" baseline="0" dirty="0" smtClean="0"/>
                        <a:t> the certificate</a:t>
                      </a:r>
                      <a:endParaRPr lang="en-US" sz="1200" b="0" dirty="0"/>
                    </a:p>
                  </a:txBody>
                  <a:tcPr/>
                </a:tc>
              </a:tr>
              <a:tr h="304800">
                <a:tc>
                  <a:txBody>
                    <a:bodyPr/>
                    <a:lstStyle/>
                    <a:p>
                      <a:r>
                        <a:rPr lang="en-US" sz="1200" dirty="0" smtClean="0">
                          <a:solidFill>
                            <a:schemeClr val="tx1"/>
                          </a:solidFill>
                        </a:rPr>
                        <a:t>Energy Law</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Still in Progress</a:t>
                      </a:r>
                    </a:p>
                  </a:txBody>
                  <a:tcPr/>
                </a:tc>
              </a:tr>
              <a:tr h="440775">
                <a:tc>
                  <a:txBody>
                    <a:bodyPr/>
                    <a:lstStyle/>
                    <a:p>
                      <a:r>
                        <a:rPr lang="en-US" sz="1200" dirty="0" smtClean="0">
                          <a:solidFill>
                            <a:schemeClr val="tx1"/>
                          </a:solidFill>
                        </a:rPr>
                        <a:t>Advance d</a:t>
                      </a:r>
                      <a:r>
                        <a:rPr lang="en-US" sz="1200" baseline="0" dirty="0" smtClean="0">
                          <a:solidFill>
                            <a:schemeClr val="tx1"/>
                          </a:solidFill>
                        </a:rPr>
                        <a:t> Project Management</a:t>
                      </a:r>
                      <a:endParaRPr lang="en-US" sz="1200" dirty="0">
                        <a:solidFill>
                          <a:schemeClr val="tx1"/>
                        </a:solidFill>
                      </a:endParaRPr>
                    </a:p>
                  </a:txBody>
                  <a:tcPr/>
                </a:tc>
                <a:tc>
                  <a:txBody>
                    <a:bodyPr/>
                    <a:lstStyle/>
                    <a:p>
                      <a:r>
                        <a:rPr lang="en-US" sz="1200" dirty="0" smtClean="0">
                          <a:solidFill>
                            <a:schemeClr val="tx1"/>
                          </a:solidFill>
                        </a:rPr>
                        <a:t>34</a:t>
                      </a:r>
                      <a:endParaRPr lang="en-US" sz="1200" dirty="0">
                        <a:solidFill>
                          <a:schemeClr val="tx1"/>
                        </a:solidFill>
                      </a:endParaRPr>
                    </a:p>
                  </a:txBody>
                  <a:tcPr/>
                </a:tc>
                <a:tc>
                  <a:txBody>
                    <a:bodyPr/>
                    <a:lstStyle/>
                    <a:p>
                      <a:r>
                        <a:rPr lang="en-US" sz="1200" dirty="0" smtClean="0">
                          <a:solidFill>
                            <a:schemeClr val="tx1"/>
                          </a:solidFill>
                        </a:rPr>
                        <a:t>34</a:t>
                      </a:r>
                      <a:endParaRPr lang="en-US" sz="1200" dirty="0">
                        <a:solidFill>
                          <a:schemeClr val="tx1"/>
                        </a:solidFill>
                      </a:endParaRPr>
                    </a:p>
                  </a:txBody>
                  <a:tcPr/>
                </a:tc>
                <a:tc>
                  <a:txBody>
                    <a:bodyPr/>
                    <a:lstStyle/>
                    <a:p>
                      <a:r>
                        <a:rPr lang="en-US" sz="1200" dirty="0" smtClean="0">
                          <a:solidFill>
                            <a:schemeClr val="tx1"/>
                          </a:solidFill>
                        </a:rPr>
                        <a:t>21</a:t>
                      </a:r>
                      <a:endParaRPr lang="en-US" sz="1200" dirty="0">
                        <a:solidFill>
                          <a:schemeClr val="tx1"/>
                        </a:solidFill>
                      </a:endParaRPr>
                    </a:p>
                  </a:txBody>
                  <a:tcPr/>
                </a:tc>
                <a:tc>
                  <a:txBody>
                    <a:bodyPr/>
                    <a:lstStyle/>
                    <a:p>
                      <a:r>
                        <a:rPr lang="en-US" sz="1200" dirty="0" smtClean="0">
                          <a:solidFill>
                            <a:schemeClr val="tx1"/>
                          </a:solidFill>
                        </a:rPr>
                        <a:t>13</a:t>
                      </a:r>
                      <a:endParaRPr lang="en-US" sz="1200" dirty="0">
                        <a:solidFill>
                          <a:schemeClr val="tx1"/>
                        </a:solidFill>
                      </a:endParaRPr>
                    </a:p>
                  </a:txBody>
                  <a:tcPr/>
                </a:tc>
                <a:tc>
                  <a:txBody>
                    <a:bodyPr/>
                    <a:lstStyle/>
                    <a:p>
                      <a:r>
                        <a:rPr lang="en-US" sz="1200" b="0" dirty="0" smtClean="0">
                          <a:solidFill>
                            <a:schemeClr val="tx1"/>
                          </a:solidFill>
                        </a:rPr>
                        <a:t>Portfolio of evidence submitted to </a:t>
                      </a:r>
                      <a:r>
                        <a:rPr lang="en-US" sz="1200" b="0" baseline="0" dirty="0" smtClean="0">
                          <a:solidFill>
                            <a:schemeClr val="tx1"/>
                          </a:solidFill>
                        </a:rPr>
                        <a:t>Cranefield College </a:t>
                      </a:r>
                      <a:r>
                        <a:rPr lang="en-US" sz="1200" b="0" dirty="0" smtClean="0">
                          <a:solidFill>
                            <a:schemeClr val="tx1"/>
                          </a:solidFill>
                        </a:rPr>
                        <a:t>and awaiting results</a:t>
                      </a:r>
                      <a:endParaRPr lang="en-US" sz="1200" b="0" dirty="0">
                        <a:solidFill>
                          <a:schemeClr val="tx1"/>
                        </a:solidFill>
                      </a:endParaRPr>
                    </a:p>
                  </a:txBody>
                  <a:tcPr/>
                </a:tc>
              </a:tr>
              <a:tr h="1112520">
                <a:tc>
                  <a:txBody>
                    <a:bodyPr/>
                    <a:lstStyle/>
                    <a:p>
                      <a:r>
                        <a:rPr lang="en-US" sz="1200" dirty="0" smtClean="0">
                          <a:solidFill>
                            <a:schemeClr val="tx1"/>
                          </a:solidFill>
                        </a:rPr>
                        <a:t>Advanced Management Development</a:t>
                      </a:r>
                      <a:r>
                        <a:rPr lang="en-US" sz="1200" baseline="0" dirty="0" smtClean="0">
                          <a:solidFill>
                            <a:schemeClr val="tx1"/>
                          </a:solidFill>
                        </a:rPr>
                        <a:t> Programme</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11</a:t>
                      </a:r>
                    </a:p>
                  </a:txBody>
                  <a:tcPr/>
                </a:tc>
                <a:tc>
                  <a:txBody>
                    <a:bodyPr/>
                    <a:lstStyle/>
                    <a:p>
                      <a:r>
                        <a:rPr lang="en-US" sz="1200" dirty="0" smtClean="0">
                          <a:solidFill>
                            <a:schemeClr val="tx1"/>
                          </a:solidFill>
                        </a:rPr>
                        <a:t>11</a:t>
                      </a:r>
                      <a:endParaRPr lang="en-US" sz="1200" dirty="0">
                        <a:solidFill>
                          <a:schemeClr val="tx1"/>
                        </a:solidFill>
                      </a:endParaRPr>
                    </a:p>
                  </a:txBody>
                  <a:tcPr/>
                </a:tc>
                <a:tc>
                  <a:txBody>
                    <a:bodyPr/>
                    <a:lstStyle/>
                    <a:p>
                      <a:r>
                        <a:rPr lang="en-US" sz="1200" dirty="0" smtClean="0">
                          <a:solidFill>
                            <a:schemeClr val="tx1"/>
                          </a:solidFill>
                        </a:rPr>
                        <a:t>9</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b="0" dirty="0" smtClean="0">
                          <a:solidFill>
                            <a:schemeClr val="tx1"/>
                          </a:solidFill>
                        </a:rPr>
                        <a:t>Portfolio of evidence submitted to </a:t>
                      </a:r>
                      <a:r>
                        <a:rPr lang="en-US" sz="1200" b="0" baseline="0" dirty="0" smtClean="0">
                          <a:solidFill>
                            <a:schemeClr val="tx1"/>
                          </a:solidFill>
                        </a:rPr>
                        <a:t> National School of Government </a:t>
                      </a:r>
                      <a:r>
                        <a:rPr lang="en-US" sz="1200" b="0" dirty="0" smtClean="0">
                          <a:solidFill>
                            <a:schemeClr val="tx1"/>
                          </a:solidFill>
                        </a:rPr>
                        <a:t> and awaiting results</a:t>
                      </a:r>
                      <a:endParaRPr lang="en-US" sz="1200" b="0" dirty="0">
                        <a:solidFill>
                          <a:schemeClr val="tx1"/>
                        </a:solidFill>
                      </a:endParaRPr>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7</a:t>
            </a:fld>
            <a:endParaRPr lang="en-US" dirty="0"/>
          </a:p>
        </p:txBody>
      </p:sp>
    </p:spTree>
    <p:extLst>
      <p:ext uri="{BB962C8B-B14F-4D97-AF65-F5344CB8AC3E}">
        <p14:creationId xmlns:p14="http://schemas.microsoft.com/office/powerpoint/2010/main" val="22194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TRAINING PROGRAMMES IMPLEMENTED</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7013339"/>
              </p:ext>
            </p:extLst>
          </p:nvPr>
        </p:nvGraphicFramePr>
        <p:xfrm>
          <a:off x="1066800" y="762001"/>
          <a:ext cx="7620000" cy="4870767"/>
        </p:xfrm>
        <a:graphic>
          <a:graphicData uri="http://schemas.openxmlformats.org/drawingml/2006/table">
            <a:tbl>
              <a:tblPr firstRow="1" bandRow="1">
                <a:tableStyleId>{5C22544A-7EE6-4342-B048-85BDC9FD1C3A}</a:tableStyleId>
              </a:tblPr>
              <a:tblGrid>
                <a:gridCol w="1270000"/>
                <a:gridCol w="787400"/>
                <a:gridCol w="838200"/>
                <a:gridCol w="609600"/>
                <a:gridCol w="838200"/>
                <a:gridCol w="3276600"/>
              </a:tblGrid>
              <a:tr h="440775">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352620">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a:p>
                  </a:txBody>
                  <a:tcPr/>
                </a:tc>
              </a:tr>
              <a:tr h="701039">
                <a:tc>
                  <a:txBody>
                    <a:bodyPr/>
                    <a:lstStyle/>
                    <a:p>
                      <a:r>
                        <a:rPr lang="en-US" sz="1200" dirty="0" smtClean="0">
                          <a:solidFill>
                            <a:schemeClr val="tx1"/>
                          </a:solidFill>
                        </a:rPr>
                        <a:t>Management Advanced</a:t>
                      </a:r>
                      <a:r>
                        <a:rPr lang="en-US" sz="1200" baseline="0" dirty="0" smtClean="0">
                          <a:solidFill>
                            <a:schemeClr val="tx1"/>
                          </a:solidFill>
                        </a:rPr>
                        <a:t> Programme</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Completed</a:t>
                      </a:r>
                      <a:r>
                        <a:rPr lang="en-US" sz="1200" b="0" baseline="0" dirty="0" smtClean="0">
                          <a:solidFill>
                            <a:schemeClr val="tx1"/>
                          </a:solidFill>
                        </a:rPr>
                        <a:t> </a:t>
                      </a:r>
                      <a:endParaRPr lang="en-US" sz="1200" b="0" dirty="0" smtClean="0">
                        <a:solidFill>
                          <a:schemeClr val="tx1"/>
                        </a:solidFill>
                      </a:endParaRPr>
                    </a:p>
                  </a:txBody>
                  <a:tcPr/>
                </a:tc>
              </a:tr>
              <a:tr h="793395">
                <a:tc>
                  <a:txBody>
                    <a:bodyPr/>
                    <a:lstStyle/>
                    <a:p>
                      <a:r>
                        <a:rPr lang="en-US" sz="1200" dirty="0" smtClean="0">
                          <a:solidFill>
                            <a:schemeClr val="tx1"/>
                          </a:solidFill>
                        </a:rPr>
                        <a:t>Programme</a:t>
                      </a:r>
                      <a:r>
                        <a:rPr lang="en-US" sz="1200" baseline="0" dirty="0" smtClean="0">
                          <a:solidFill>
                            <a:schemeClr val="tx1"/>
                          </a:solidFill>
                        </a:rPr>
                        <a:t> in Project Management </a:t>
                      </a:r>
                      <a:endParaRPr lang="en-US" sz="1200" dirty="0">
                        <a:solidFill>
                          <a:schemeClr val="tx1"/>
                        </a:solidFill>
                      </a:endParaRPr>
                    </a:p>
                  </a:txBody>
                  <a:tcPr/>
                </a:tc>
                <a:tc>
                  <a:txBody>
                    <a:bodyPr/>
                    <a:lstStyle/>
                    <a:p>
                      <a:r>
                        <a:rPr lang="en-US" sz="1200" dirty="0" smtClean="0">
                          <a:solidFill>
                            <a:schemeClr val="tx1"/>
                          </a:solidFill>
                        </a:rPr>
                        <a:t>10</a:t>
                      </a:r>
                      <a:endParaRPr lang="en-US" sz="1200" dirty="0">
                        <a:solidFill>
                          <a:schemeClr val="tx1"/>
                        </a:solidFill>
                      </a:endParaRPr>
                    </a:p>
                  </a:txBody>
                  <a:tcPr/>
                </a:tc>
                <a:tc>
                  <a:txBody>
                    <a:bodyPr/>
                    <a:lstStyle/>
                    <a:p>
                      <a:r>
                        <a:rPr lang="en-US" sz="1200" dirty="0" smtClean="0">
                          <a:solidFill>
                            <a:schemeClr val="tx1"/>
                          </a:solidFill>
                        </a:rPr>
                        <a:t>10</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6</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Still</a:t>
                      </a:r>
                      <a:r>
                        <a:rPr lang="en-US" sz="1200" b="0" baseline="0" dirty="0" smtClean="0">
                          <a:solidFill>
                            <a:schemeClr val="tx1"/>
                          </a:solidFill>
                        </a:rPr>
                        <a:t> in Progress</a:t>
                      </a:r>
                      <a:endParaRPr lang="en-US" sz="1200" b="0" dirty="0" smtClean="0">
                        <a:solidFill>
                          <a:schemeClr val="tx1"/>
                        </a:solidFill>
                      </a:endParaRPr>
                    </a:p>
                  </a:txBody>
                  <a:tcPr/>
                </a:tc>
              </a:tr>
              <a:tr h="617085">
                <a:tc>
                  <a:txBody>
                    <a:bodyPr/>
                    <a:lstStyle/>
                    <a:p>
                      <a:r>
                        <a:rPr lang="en-US" sz="1200" dirty="0" smtClean="0">
                          <a:solidFill>
                            <a:schemeClr val="tx1"/>
                          </a:solidFill>
                        </a:rPr>
                        <a:t>Basic Project Management</a:t>
                      </a:r>
                      <a:endParaRPr lang="en-US" sz="1200" dirty="0">
                        <a:solidFill>
                          <a:schemeClr val="tx1"/>
                        </a:solidFill>
                      </a:endParaRPr>
                    </a:p>
                  </a:txBody>
                  <a:tcPr/>
                </a:tc>
                <a:tc>
                  <a:txBody>
                    <a:bodyPr/>
                    <a:lstStyle/>
                    <a:p>
                      <a:r>
                        <a:rPr lang="en-US" sz="1200" dirty="0" smtClean="0">
                          <a:solidFill>
                            <a:schemeClr val="tx1"/>
                          </a:solidFill>
                        </a:rPr>
                        <a:t>8</a:t>
                      </a:r>
                      <a:endParaRPr lang="en-US" sz="1200" dirty="0">
                        <a:solidFill>
                          <a:schemeClr val="tx1"/>
                        </a:solidFill>
                      </a:endParaRPr>
                    </a:p>
                  </a:txBody>
                  <a:tcPr/>
                </a:tc>
                <a:tc>
                  <a:txBody>
                    <a:bodyPr/>
                    <a:lstStyle/>
                    <a:p>
                      <a:r>
                        <a:rPr lang="en-US" sz="1200" dirty="0" smtClean="0">
                          <a:solidFill>
                            <a:schemeClr val="tx1"/>
                          </a:solidFill>
                        </a:rPr>
                        <a:t>8</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b="0" dirty="0" smtClean="0">
                          <a:solidFill>
                            <a:schemeClr val="tx1"/>
                          </a:solidFill>
                        </a:rPr>
                        <a:t>Portfolio of evidence submitted to </a:t>
                      </a:r>
                      <a:r>
                        <a:rPr lang="en-US" sz="1200" b="0" baseline="0" dirty="0" smtClean="0">
                          <a:solidFill>
                            <a:schemeClr val="tx1"/>
                          </a:solidFill>
                        </a:rPr>
                        <a:t> National School of Government </a:t>
                      </a:r>
                      <a:r>
                        <a:rPr lang="en-US" sz="1200" b="0" dirty="0" smtClean="0">
                          <a:solidFill>
                            <a:schemeClr val="tx1"/>
                          </a:solidFill>
                        </a:rPr>
                        <a:t> and awaiting results</a:t>
                      </a:r>
                      <a:endParaRPr lang="en-US" sz="1200" b="0" dirty="0">
                        <a:solidFill>
                          <a:schemeClr val="tx1"/>
                        </a:solidFill>
                      </a:endParaRPr>
                    </a:p>
                  </a:txBody>
                  <a:tcPr/>
                </a:tc>
              </a:tr>
              <a:tr h="440775">
                <a:tc>
                  <a:txBody>
                    <a:bodyPr/>
                    <a:lstStyle/>
                    <a:p>
                      <a:r>
                        <a:rPr lang="en-US" sz="1200" baseline="0" dirty="0" smtClean="0">
                          <a:solidFill>
                            <a:schemeClr val="tx1"/>
                          </a:solidFill>
                        </a:rPr>
                        <a:t>Business Writing skills</a:t>
                      </a:r>
                      <a:endParaRPr lang="en-US" sz="1200" dirty="0">
                        <a:solidFill>
                          <a:schemeClr val="tx1"/>
                        </a:solidFill>
                      </a:endParaRPr>
                    </a:p>
                  </a:txBody>
                  <a:tcPr/>
                </a:tc>
                <a:tc>
                  <a:txBody>
                    <a:bodyPr/>
                    <a:lstStyle/>
                    <a:p>
                      <a:r>
                        <a:rPr lang="en-US" sz="1200" dirty="0" smtClean="0">
                          <a:solidFill>
                            <a:schemeClr val="tx1"/>
                          </a:solidFill>
                        </a:rPr>
                        <a:t>7</a:t>
                      </a:r>
                      <a:endParaRPr lang="en-US" sz="1200" dirty="0">
                        <a:solidFill>
                          <a:schemeClr val="tx1"/>
                        </a:solidFill>
                      </a:endParaRPr>
                    </a:p>
                  </a:txBody>
                  <a:tcPr/>
                </a:tc>
                <a:tc>
                  <a:txBody>
                    <a:bodyPr/>
                    <a:lstStyle/>
                    <a:p>
                      <a:r>
                        <a:rPr lang="en-US" sz="1200" dirty="0" smtClean="0">
                          <a:solidFill>
                            <a:schemeClr val="tx1"/>
                          </a:solidFill>
                        </a:rPr>
                        <a:t>7</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r>
                        <a:rPr lang="en-US" sz="1200" dirty="0" smtClean="0">
                          <a:solidFill>
                            <a:schemeClr val="tx1"/>
                          </a:solidFill>
                        </a:rPr>
                        <a:t>7</a:t>
                      </a:r>
                      <a:endParaRPr lang="en-US" sz="1200" dirty="0">
                        <a:solidFill>
                          <a:schemeClr val="tx1"/>
                        </a:solidFill>
                      </a:endParaRPr>
                    </a:p>
                  </a:txBody>
                  <a:tcPr/>
                </a:tc>
                <a:tc>
                  <a:txBody>
                    <a:bodyPr/>
                    <a:lstStyle/>
                    <a:p>
                      <a:r>
                        <a:rPr lang="en-US" sz="1200" b="0" dirty="0" smtClean="0">
                          <a:solidFill>
                            <a:schemeClr val="tx1"/>
                          </a:solidFill>
                        </a:rPr>
                        <a:t>Portfolio of evidence submitted to </a:t>
                      </a:r>
                      <a:r>
                        <a:rPr lang="en-US" sz="1200" b="0" baseline="0" dirty="0" smtClean="0">
                          <a:solidFill>
                            <a:schemeClr val="tx1"/>
                          </a:solidFill>
                        </a:rPr>
                        <a:t> LeMark Training &amp; Development </a:t>
                      </a:r>
                      <a:r>
                        <a:rPr lang="en-US" sz="1200" b="0" dirty="0" smtClean="0">
                          <a:solidFill>
                            <a:schemeClr val="tx1"/>
                          </a:solidFill>
                        </a:rPr>
                        <a:t> and awaiting results</a:t>
                      </a:r>
                      <a:endParaRPr lang="en-US" sz="1200" b="0" dirty="0">
                        <a:solidFill>
                          <a:schemeClr val="tx1"/>
                        </a:solidFill>
                      </a:endParaRPr>
                    </a:p>
                  </a:txBody>
                  <a:tcPr/>
                </a:tc>
              </a:tr>
              <a:tr h="793395">
                <a:tc>
                  <a:txBody>
                    <a:bodyPr/>
                    <a:lstStyle/>
                    <a:p>
                      <a:r>
                        <a:rPr lang="en-US" sz="1200" dirty="0" smtClean="0">
                          <a:solidFill>
                            <a:schemeClr val="tx1"/>
                          </a:solidFill>
                        </a:rPr>
                        <a:t>CCTV Control Room </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0</a:t>
                      </a:r>
                      <a:endParaRPr lang="en-US" sz="1200" dirty="0">
                        <a:solidFill>
                          <a:schemeClr val="tx1"/>
                        </a:solidFill>
                      </a:endParaRPr>
                    </a:p>
                  </a:txBody>
                  <a:tcPr/>
                </a:tc>
                <a:tc>
                  <a:txBody>
                    <a:bodyPr/>
                    <a:lstStyle/>
                    <a:p>
                      <a:r>
                        <a:rPr lang="en-US" sz="1200" b="0" dirty="0" smtClean="0">
                          <a:solidFill>
                            <a:schemeClr val="tx1"/>
                          </a:solidFill>
                        </a:rPr>
                        <a:t>Still</a:t>
                      </a:r>
                      <a:r>
                        <a:rPr lang="en-US" sz="1200" b="0" baseline="0" dirty="0" smtClean="0">
                          <a:solidFill>
                            <a:schemeClr val="tx1"/>
                          </a:solidFill>
                        </a:rPr>
                        <a:t> in Progress</a:t>
                      </a:r>
                      <a:endParaRPr lang="en-US" sz="1200" b="0" dirty="0">
                        <a:solidFill>
                          <a:schemeClr val="tx1"/>
                        </a:solidFill>
                      </a:endParaRPr>
                    </a:p>
                  </a:txBody>
                  <a:tcPr/>
                </a:tc>
              </a:tr>
              <a:tr h="685693">
                <a:tc>
                  <a:txBody>
                    <a:bodyPr/>
                    <a:lstStyle/>
                    <a:p>
                      <a:r>
                        <a:rPr lang="en-US" sz="1200" dirty="0" smtClean="0">
                          <a:solidFill>
                            <a:schemeClr val="tx1"/>
                          </a:solidFill>
                        </a:rPr>
                        <a:t>Contract Management</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b="0" dirty="0" smtClean="0">
                          <a:solidFill>
                            <a:schemeClr val="tx1"/>
                          </a:solidFill>
                        </a:rPr>
                        <a:t>Still</a:t>
                      </a:r>
                      <a:r>
                        <a:rPr lang="en-US" sz="1200" b="0" baseline="0" dirty="0" smtClean="0">
                          <a:solidFill>
                            <a:schemeClr val="tx1"/>
                          </a:solidFill>
                        </a:rPr>
                        <a:t> in Progress</a:t>
                      </a:r>
                      <a:endParaRPr lang="en-US" sz="1200" b="0" dirty="0">
                        <a:solidFill>
                          <a:schemeClr val="tx1"/>
                        </a:solidFill>
                      </a:endParaRPr>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8</a:t>
            </a:fld>
            <a:endParaRPr lang="en-US" dirty="0"/>
          </a:p>
        </p:txBody>
      </p:sp>
    </p:spTree>
    <p:extLst>
      <p:ext uri="{BB962C8B-B14F-4D97-AF65-F5344CB8AC3E}">
        <p14:creationId xmlns:p14="http://schemas.microsoft.com/office/powerpoint/2010/main" val="80097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1143000" y="228600"/>
            <a:ext cx="7772400" cy="5943600"/>
          </a:xfrm>
          <a:prstGeom prst="rect">
            <a:avLst/>
          </a:prstGeom>
          <a:noFill/>
          <a:ln w="9525">
            <a:noFill/>
            <a:miter lim="800000"/>
            <a:headEnd/>
            <a:tailEnd/>
          </a:ln>
        </p:spPr>
        <p:txBody>
          <a:bodyPr lIns="90488" tIns="44450" rIns="90488" bIns="44450" anchor="ctr" anchorCtr="1"/>
          <a:lstStyle/>
          <a:p>
            <a:pPr marL="795338" lvl="1" indent="-319088" defTabSz="762000" eaLnBrk="0" hangingPunct="0">
              <a:lnSpc>
                <a:spcPct val="90000"/>
              </a:lnSpc>
              <a:spcBef>
                <a:spcPct val="20000"/>
              </a:spcBef>
              <a:buClr>
                <a:srgbClr val="003300"/>
              </a:buClr>
              <a:buFontTx/>
              <a:buChar char="-"/>
              <a:defRPr/>
            </a:pPr>
            <a:endParaRPr lang="en-GB" kern="0" dirty="0" smtClean="0">
              <a:solidFill>
                <a:srgbClr val="00B050"/>
              </a:solidFill>
              <a:latin typeface="+mn-lt"/>
            </a:endParaRPr>
          </a:p>
        </p:txBody>
      </p:sp>
      <p:sp>
        <p:nvSpPr>
          <p:cNvPr id="3" name="Title 2"/>
          <p:cNvSpPr>
            <a:spLocks noGrp="1"/>
          </p:cNvSpPr>
          <p:nvPr>
            <p:ph type="ctrTitle"/>
          </p:nvPr>
        </p:nvSpPr>
        <p:spPr>
          <a:xfrm>
            <a:off x="990600" y="-1"/>
            <a:ext cx="8153400" cy="762001"/>
          </a:xfrm>
        </p:spPr>
        <p:txBody>
          <a:bodyPr>
            <a:normAutofit/>
          </a:bodyPr>
          <a:lstStyle/>
          <a:p>
            <a:pPr marL="285750" indent="-285750" defTabSz="762000" eaLnBrk="0" hangingPunct="0">
              <a:lnSpc>
                <a:spcPct val="90000"/>
              </a:lnSpc>
              <a:spcBef>
                <a:spcPct val="20000"/>
              </a:spcBef>
              <a:defRPr/>
            </a:pPr>
            <a:r>
              <a:rPr lang="en-GB" sz="2800" b="1" kern="0" dirty="0" smtClean="0">
                <a:solidFill>
                  <a:srgbClr val="00B050"/>
                </a:solidFill>
                <a:effectLst>
                  <a:outerShdw blurRad="38100" dist="38100" dir="2700000" algn="tl">
                    <a:srgbClr val="000000">
                      <a:alpha val="43137"/>
                    </a:srgbClr>
                  </a:outerShdw>
                </a:effectLst>
              </a:rPr>
              <a:t>TRAINING PROGRAMMES IMPLEMENTED</a:t>
            </a:r>
            <a:endParaRPr lang="en-GB" sz="2800" b="1" kern="0" dirty="0">
              <a:solidFill>
                <a:srgbClr val="00B05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66800" y="1066800"/>
            <a:ext cx="7772400" cy="4572000"/>
          </a:xfrm>
        </p:spPr>
        <p:txBody>
          <a:bodyPr>
            <a:normAutofit/>
          </a:bodyPr>
          <a:lstStyle/>
          <a:p>
            <a:pPr indent="19050" algn="just" defTabSz="762000" eaLnBrk="0" hangingPunct="0">
              <a:lnSpc>
                <a:spcPct val="90000"/>
              </a:lnSpc>
              <a:buClr>
                <a:srgbClr val="003300"/>
              </a:buClr>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marL="804863" indent="-804863" algn="just" defTabSz="762000" eaLnBrk="0" hangingPunct="0">
              <a:lnSpc>
                <a:spcPct val="90000"/>
              </a:lnSpc>
              <a:buClr>
                <a:srgbClr val="003300"/>
              </a:buClr>
              <a:defRPr/>
            </a:pPr>
            <a:endParaRPr lang="en-GB" sz="2400" kern="0" dirty="0" smtClean="0">
              <a:solidFill>
                <a:srgbClr val="00B050"/>
              </a:solidFill>
            </a:endParaRPr>
          </a:p>
          <a:p>
            <a:pPr marL="804863" indent="-785813" algn="l" defTabSz="762000" eaLnBrk="0" hangingPunct="0">
              <a:lnSpc>
                <a:spcPct val="90000"/>
              </a:lnSpc>
              <a:buClr>
                <a:srgbClr val="003300"/>
              </a:buClr>
              <a:buFont typeface="Wingdings" pitchFamily="2" charset="2"/>
              <a:buChar char="Ø"/>
              <a:defRPr/>
            </a:pPr>
            <a:endParaRPr lang="en-GB" sz="2400" kern="0" dirty="0" smtClean="0">
              <a:solidFill>
                <a:srgbClr val="00B050"/>
              </a:solidFill>
            </a:endParaRPr>
          </a:p>
          <a:p>
            <a:pPr algn="l"/>
            <a:endParaRPr lang="en-ZA" dirty="0"/>
          </a:p>
        </p:txBody>
      </p:sp>
      <p:sp>
        <p:nvSpPr>
          <p:cNvPr id="7" name="Rectangle 6"/>
          <p:cNvSpPr/>
          <p:nvPr/>
        </p:nvSpPr>
        <p:spPr>
          <a:xfrm>
            <a:off x="4403524" y="3244334"/>
            <a:ext cx="1540076" cy="369332"/>
          </a:xfrm>
          <a:prstGeom prst="rect">
            <a:avLst/>
          </a:prstGeom>
        </p:spPr>
        <p:txBody>
          <a:bodyPr wrap="square">
            <a:spAutoFit/>
          </a:bodyPr>
          <a:lstStyle/>
          <a:p>
            <a:r>
              <a:rPr lang="en-US" dirty="0" smtClean="0"/>
              <a: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70561102"/>
              </p:ext>
            </p:extLst>
          </p:nvPr>
        </p:nvGraphicFramePr>
        <p:xfrm>
          <a:off x="1066800" y="762001"/>
          <a:ext cx="7620000" cy="4876799"/>
        </p:xfrm>
        <a:graphic>
          <a:graphicData uri="http://schemas.openxmlformats.org/drawingml/2006/table">
            <a:tbl>
              <a:tblPr firstRow="1" bandRow="1">
                <a:tableStyleId>{5C22544A-7EE6-4342-B048-85BDC9FD1C3A}</a:tableStyleId>
              </a:tblPr>
              <a:tblGrid>
                <a:gridCol w="1270000"/>
                <a:gridCol w="787400"/>
                <a:gridCol w="838200"/>
                <a:gridCol w="609600"/>
                <a:gridCol w="838200"/>
                <a:gridCol w="3276600"/>
              </a:tblGrid>
              <a:tr h="440775">
                <a:tc>
                  <a:txBody>
                    <a:bodyPr/>
                    <a:lstStyle/>
                    <a:p>
                      <a:r>
                        <a:rPr lang="en-US" sz="1200" dirty="0" smtClean="0"/>
                        <a:t>PROGRAMME</a:t>
                      </a:r>
                      <a:endParaRPr lang="en-US" sz="1200" dirty="0"/>
                    </a:p>
                  </a:txBody>
                  <a:tcPr/>
                </a:tc>
                <a:tc>
                  <a:txBody>
                    <a:bodyPr/>
                    <a:lstStyle/>
                    <a:p>
                      <a:r>
                        <a:rPr lang="en-US" sz="1200" dirty="0" smtClean="0"/>
                        <a:t>TOTAL  TRAINED</a:t>
                      </a:r>
                      <a:endParaRPr lang="en-US" sz="1200" dirty="0"/>
                    </a:p>
                  </a:txBody>
                  <a:tcPr/>
                </a:tc>
                <a:tc>
                  <a:txBody>
                    <a:bodyPr/>
                    <a:lstStyle/>
                    <a:p>
                      <a:r>
                        <a:rPr lang="en-US" sz="1200" dirty="0" smtClean="0"/>
                        <a:t>TARGET</a:t>
                      </a:r>
                      <a:endParaRPr lang="en-US" sz="1200" dirty="0"/>
                    </a:p>
                  </a:txBody>
                  <a:tcPr/>
                </a:tc>
                <a:tc gridSpan="2">
                  <a:txBody>
                    <a:bodyPr/>
                    <a:lstStyle/>
                    <a:p>
                      <a:pPr algn="ctr"/>
                      <a:r>
                        <a:rPr lang="en-US" sz="1200" dirty="0" smtClean="0"/>
                        <a:t>GENDER</a:t>
                      </a:r>
                      <a:endParaRPr lang="en-US" sz="1200" dirty="0"/>
                    </a:p>
                  </a:txBody>
                  <a:tcPr/>
                </a:tc>
                <a:tc hMerge="1">
                  <a:txBody>
                    <a:bodyPr/>
                    <a:lstStyle/>
                    <a:p>
                      <a:endParaRPr lang="en-US"/>
                    </a:p>
                  </a:txBody>
                  <a:tcPr/>
                </a:tc>
                <a:tc>
                  <a:txBody>
                    <a:bodyPr/>
                    <a:lstStyle/>
                    <a:p>
                      <a:r>
                        <a:rPr lang="en-US" sz="1200" dirty="0" smtClean="0"/>
                        <a:t>ACHIEVEMENTS</a:t>
                      </a:r>
                      <a:endParaRPr lang="en-US" sz="1200" dirty="0"/>
                    </a:p>
                  </a:txBody>
                  <a:tcPr/>
                </a:tc>
              </a:tr>
              <a:tr h="352620">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r>
                        <a:rPr lang="en-US" sz="1200" b="1" dirty="0" smtClean="0"/>
                        <a:t>M</a:t>
                      </a:r>
                      <a:endParaRPr lang="en-US" sz="1200" b="1" dirty="0"/>
                    </a:p>
                  </a:txBody>
                  <a:tcPr/>
                </a:tc>
                <a:tc>
                  <a:txBody>
                    <a:bodyPr/>
                    <a:lstStyle/>
                    <a:p>
                      <a:r>
                        <a:rPr lang="en-US" sz="1200" b="1" dirty="0" smtClean="0"/>
                        <a:t>F</a:t>
                      </a:r>
                      <a:endParaRPr lang="en-US" sz="1200" b="1" dirty="0"/>
                    </a:p>
                  </a:txBody>
                  <a:tcPr/>
                </a:tc>
                <a:tc>
                  <a:txBody>
                    <a:bodyPr/>
                    <a:lstStyle/>
                    <a:p>
                      <a:endParaRPr lang="en-US"/>
                    </a:p>
                  </a:txBody>
                  <a:tcPr/>
                </a:tc>
              </a:tr>
              <a:tr h="548639">
                <a:tc>
                  <a:txBody>
                    <a:bodyPr/>
                    <a:lstStyle/>
                    <a:p>
                      <a:r>
                        <a:rPr lang="en-US" sz="1200" dirty="0" smtClean="0">
                          <a:solidFill>
                            <a:schemeClr val="tx1"/>
                          </a:solidFill>
                        </a:rPr>
                        <a:t>Demand</a:t>
                      </a:r>
                      <a:r>
                        <a:rPr lang="en-US" sz="1200" baseline="0" dirty="0" smtClean="0">
                          <a:solidFill>
                            <a:schemeClr val="tx1"/>
                          </a:solidFill>
                        </a:rPr>
                        <a:t> Management</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b="0" dirty="0" smtClean="0">
                          <a:solidFill>
                            <a:schemeClr val="tx1"/>
                          </a:solidFill>
                        </a:rPr>
                        <a:t>Portfolio of evidence submitted to </a:t>
                      </a:r>
                      <a:r>
                        <a:rPr lang="en-US" sz="1200" b="0" baseline="0" dirty="0" smtClean="0">
                          <a:solidFill>
                            <a:schemeClr val="tx1"/>
                          </a:solidFill>
                        </a:rPr>
                        <a:t> National School of Government </a:t>
                      </a:r>
                      <a:r>
                        <a:rPr lang="en-US" sz="1200" b="0" dirty="0" smtClean="0">
                          <a:solidFill>
                            <a:schemeClr val="tx1"/>
                          </a:solidFill>
                        </a:rPr>
                        <a:t> and awaiting results</a:t>
                      </a:r>
                      <a:endParaRPr lang="en-US" sz="1200" b="0" dirty="0">
                        <a:solidFill>
                          <a:schemeClr val="tx1"/>
                        </a:solidFill>
                      </a:endParaRPr>
                    </a:p>
                  </a:txBody>
                  <a:tcPr/>
                </a:tc>
              </a:tr>
              <a:tr h="793395">
                <a:tc>
                  <a:txBody>
                    <a:bodyPr/>
                    <a:lstStyle/>
                    <a:p>
                      <a:r>
                        <a:rPr lang="en-US" sz="1200" dirty="0" smtClean="0">
                          <a:solidFill>
                            <a:schemeClr val="tx1"/>
                          </a:solidFill>
                        </a:rPr>
                        <a:t>Emerging Management Development Programme</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3</a:t>
                      </a: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b="0" dirty="0" smtClean="0">
                          <a:solidFill>
                            <a:schemeClr val="tx1"/>
                          </a:solidFill>
                        </a:rPr>
                        <a:t>Portfolio of evidence submitted to </a:t>
                      </a:r>
                      <a:r>
                        <a:rPr lang="en-US" sz="1200" b="0" baseline="0" dirty="0" smtClean="0">
                          <a:solidFill>
                            <a:schemeClr val="tx1"/>
                          </a:solidFill>
                        </a:rPr>
                        <a:t> National School of Government </a:t>
                      </a:r>
                      <a:r>
                        <a:rPr lang="en-US" sz="1200" b="0" dirty="0" smtClean="0">
                          <a:solidFill>
                            <a:schemeClr val="tx1"/>
                          </a:solidFill>
                        </a:rPr>
                        <a:t> and awaiting results</a:t>
                      </a:r>
                      <a:endParaRPr lang="en-US" sz="1200" b="0" dirty="0">
                        <a:solidFill>
                          <a:schemeClr val="tx1"/>
                        </a:solidFill>
                      </a:endParaRPr>
                    </a:p>
                  </a:txBody>
                  <a:tcPr/>
                </a:tc>
              </a:tr>
              <a:tr h="617085">
                <a:tc>
                  <a:txBody>
                    <a:bodyPr/>
                    <a:lstStyle/>
                    <a:p>
                      <a:r>
                        <a:rPr lang="en-US" sz="1200" dirty="0" smtClean="0">
                          <a:solidFill>
                            <a:schemeClr val="tx1"/>
                          </a:solidFill>
                        </a:rPr>
                        <a:t>Financial </a:t>
                      </a:r>
                      <a:r>
                        <a:rPr lang="en-US" sz="1200" baseline="0" dirty="0" smtClean="0">
                          <a:solidFill>
                            <a:schemeClr val="tx1"/>
                          </a:solidFill>
                        </a:rPr>
                        <a:t> Management</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b="0" dirty="0" smtClean="0">
                          <a:solidFill>
                            <a:schemeClr val="tx1"/>
                          </a:solidFill>
                        </a:rPr>
                        <a:t>Portfolio of evidence submitted to</a:t>
                      </a:r>
                      <a:r>
                        <a:rPr lang="en-US" sz="1200" b="0" baseline="0" dirty="0" smtClean="0">
                          <a:solidFill>
                            <a:schemeClr val="tx1"/>
                          </a:solidFill>
                        </a:rPr>
                        <a:t> Pro-Active College</a:t>
                      </a:r>
                      <a:r>
                        <a:rPr lang="en-US" sz="1200" b="0" dirty="0" smtClean="0">
                          <a:solidFill>
                            <a:schemeClr val="tx1"/>
                          </a:solidFill>
                        </a:rPr>
                        <a:t> and awaiting results</a:t>
                      </a:r>
                      <a:endParaRPr lang="en-US" sz="1200" b="0" dirty="0">
                        <a:solidFill>
                          <a:schemeClr val="tx1"/>
                        </a:solidFill>
                      </a:endParaRPr>
                    </a:p>
                  </a:txBody>
                  <a:tcPr/>
                </a:tc>
              </a:tr>
              <a:tr h="440775">
                <a:tc>
                  <a:txBody>
                    <a:bodyPr/>
                    <a:lstStyle/>
                    <a:p>
                      <a:r>
                        <a:rPr lang="en-US" sz="1200" dirty="0" smtClean="0">
                          <a:solidFill>
                            <a:schemeClr val="tx1"/>
                          </a:solidFill>
                        </a:rPr>
                        <a:t>First Aid</a:t>
                      </a:r>
                      <a:endParaRPr lang="en-US" sz="1200" dirty="0">
                        <a:solidFill>
                          <a:schemeClr val="tx1"/>
                        </a:solidFill>
                      </a:endParaRPr>
                    </a:p>
                  </a:txBody>
                  <a:tcPr/>
                </a:tc>
                <a:tc>
                  <a:txBody>
                    <a:bodyPr/>
                    <a:lstStyle/>
                    <a:p>
                      <a:r>
                        <a:rPr lang="en-US" sz="1200" dirty="0" smtClean="0">
                          <a:solidFill>
                            <a:schemeClr val="tx1"/>
                          </a:solidFill>
                        </a:rPr>
                        <a:t>44</a:t>
                      </a:r>
                      <a:endParaRPr lang="en-US" sz="1200" dirty="0">
                        <a:solidFill>
                          <a:schemeClr val="tx1"/>
                        </a:solidFill>
                      </a:endParaRPr>
                    </a:p>
                  </a:txBody>
                  <a:tcPr/>
                </a:tc>
                <a:tc>
                  <a:txBody>
                    <a:bodyPr/>
                    <a:lstStyle/>
                    <a:p>
                      <a:r>
                        <a:rPr lang="en-US" sz="1200" dirty="0" smtClean="0">
                          <a:solidFill>
                            <a:schemeClr val="tx1"/>
                          </a:solidFill>
                        </a:rPr>
                        <a:t>44</a:t>
                      </a:r>
                      <a:endParaRPr lang="en-US" sz="1200" dirty="0">
                        <a:solidFill>
                          <a:schemeClr val="tx1"/>
                        </a:solidFill>
                      </a:endParaRPr>
                    </a:p>
                  </a:txBody>
                  <a:tcPr/>
                </a:tc>
                <a:tc>
                  <a:txBody>
                    <a:bodyPr/>
                    <a:lstStyle/>
                    <a:p>
                      <a:r>
                        <a:rPr lang="en-US" sz="1200" dirty="0" smtClean="0">
                          <a:solidFill>
                            <a:schemeClr val="tx1"/>
                          </a:solidFill>
                        </a:rPr>
                        <a:t>26</a:t>
                      </a:r>
                      <a:endParaRPr lang="en-US" sz="1200" dirty="0">
                        <a:solidFill>
                          <a:schemeClr val="tx1"/>
                        </a:solidFill>
                      </a:endParaRPr>
                    </a:p>
                  </a:txBody>
                  <a:tcPr/>
                </a:tc>
                <a:tc>
                  <a:txBody>
                    <a:bodyPr/>
                    <a:lstStyle/>
                    <a:p>
                      <a:r>
                        <a:rPr lang="en-US" sz="1200" dirty="0" smtClean="0">
                          <a:solidFill>
                            <a:schemeClr val="tx1"/>
                          </a:solidFill>
                        </a:rPr>
                        <a:t>18</a:t>
                      </a:r>
                      <a:endParaRPr lang="en-US" sz="1200" dirty="0">
                        <a:solidFill>
                          <a:schemeClr val="tx1"/>
                        </a:solidFill>
                      </a:endParaRPr>
                    </a:p>
                  </a:txBody>
                  <a:tcPr/>
                </a:tc>
                <a:tc>
                  <a:txBody>
                    <a:bodyPr/>
                    <a:lstStyle/>
                    <a:p>
                      <a:r>
                        <a:rPr lang="en-US" sz="1200" b="0" dirty="0" smtClean="0">
                          <a:solidFill>
                            <a:schemeClr val="tx1"/>
                          </a:solidFill>
                        </a:rPr>
                        <a:t>Completed</a:t>
                      </a:r>
                      <a:endParaRPr lang="en-US" sz="1200" b="0" dirty="0">
                        <a:solidFill>
                          <a:schemeClr val="tx1"/>
                        </a:solidFill>
                      </a:endParaRPr>
                    </a:p>
                  </a:txBody>
                  <a:tcPr/>
                </a:tc>
              </a:tr>
              <a:tr h="541424">
                <a:tc>
                  <a:txBody>
                    <a:bodyPr/>
                    <a:lstStyle/>
                    <a:p>
                      <a:r>
                        <a:rPr lang="en-US" sz="1200" dirty="0" smtClean="0">
                          <a:solidFill>
                            <a:schemeClr val="tx1"/>
                          </a:solidFill>
                        </a:rPr>
                        <a:t>Fleet</a:t>
                      </a:r>
                      <a:r>
                        <a:rPr lang="en-US" sz="1200" baseline="0" dirty="0" smtClean="0">
                          <a:solidFill>
                            <a:schemeClr val="tx1"/>
                          </a:solidFill>
                        </a:rPr>
                        <a:t> Management</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Portfolio of evidence submitted to</a:t>
                      </a:r>
                      <a:r>
                        <a:rPr lang="en-US" sz="1200" b="0" baseline="0" dirty="0" smtClean="0">
                          <a:solidFill>
                            <a:schemeClr val="tx1"/>
                          </a:solidFill>
                        </a:rPr>
                        <a:t> Pro-Active College</a:t>
                      </a:r>
                      <a:r>
                        <a:rPr lang="en-US" sz="1200" b="0" dirty="0" smtClean="0">
                          <a:solidFill>
                            <a:schemeClr val="tx1"/>
                          </a:solidFill>
                        </a:rPr>
                        <a:t> and awaiting results</a:t>
                      </a:r>
                    </a:p>
                  </a:txBody>
                  <a:tcPr/>
                </a:tc>
              </a:tr>
              <a:tr h="1082956">
                <a:tc>
                  <a:txBody>
                    <a:bodyPr/>
                    <a:lstStyle/>
                    <a:p>
                      <a:r>
                        <a:rPr lang="en-US" sz="1200" dirty="0" smtClean="0">
                          <a:solidFill>
                            <a:schemeClr val="tx1"/>
                          </a:solidFill>
                        </a:rPr>
                        <a:t>Implementation of</a:t>
                      </a:r>
                      <a:r>
                        <a:rPr lang="en-US" sz="1200" baseline="0" dirty="0" smtClean="0">
                          <a:solidFill>
                            <a:schemeClr val="tx1"/>
                          </a:solidFill>
                        </a:rPr>
                        <a:t> the Promotion  of Access to Information Act</a:t>
                      </a:r>
                      <a:endParaRPr lang="en-US" sz="1200" dirty="0">
                        <a:solidFill>
                          <a:schemeClr val="tx1"/>
                        </a:solidFill>
                      </a:endParaRPr>
                    </a:p>
                  </a:txBody>
                  <a:tcPr/>
                </a:tc>
                <a:tc>
                  <a:txBody>
                    <a:bodyPr/>
                    <a:lstStyle/>
                    <a:p>
                      <a:r>
                        <a:rPr lang="en-US" sz="1200" dirty="0" smtClean="0">
                          <a:solidFill>
                            <a:schemeClr val="tx1"/>
                          </a:solidFill>
                        </a:rPr>
                        <a:t>5</a:t>
                      </a:r>
                      <a:endParaRPr lang="en-US" sz="1200" dirty="0">
                        <a:solidFill>
                          <a:schemeClr val="tx1"/>
                        </a:solidFill>
                      </a:endParaRPr>
                    </a:p>
                  </a:txBody>
                  <a:tcPr/>
                </a:tc>
                <a:tc>
                  <a:txBody>
                    <a:bodyPr/>
                    <a:lstStyle/>
                    <a:p>
                      <a:r>
                        <a:rPr lang="en-US" sz="1200" dirty="0" smtClean="0">
                          <a:solidFill>
                            <a:schemeClr val="tx1"/>
                          </a:solidFill>
                        </a:rPr>
                        <a:t>5</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r>
                        <a:rPr lang="en-US" sz="1200" b="0" dirty="0" smtClean="0">
                          <a:solidFill>
                            <a:schemeClr val="tx1"/>
                          </a:solidFill>
                        </a:rPr>
                        <a:t>Completed</a:t>
                      </a:r>
                      <a:endParaRPr lang="en-US" sz="1200" b="0" dirty="0">
                        <a:solidFill>
                          <a:schemeClr val="tx1"/>
                        </a:solidFill>
                      </a:endParaRPr>
                    </a:p>
                  </a:txBody>
                  <a:tcPr/>
                </a:tc>
              </a:tr>
            </a:tbl>
          </a:graphicData>
        </a:graphic>
      </p:graphicFrame>
      <p:sp>
        <p:nvSpPr>
          <p:cNvPr id="2" name="Slide Number Placeholder 1"/>
          <p:cNvSpPr>
            <a:spLocks noGrp="1"/>
          </p:cNvSpPr>
          <p:nvPr>
            <p:ph type="sldNum" sz="quarter" idx="12"/>
          </p:nvPr>
        </p:nvSpPr>
        <p:spPr/>
        <p:txBody>
          <a:bodyPr/>
          <a:lstStyle/>
          <a:p>
            <a:fld id="{D11DA945-1604-45C7-B09A-5170DAF68814}" type="slidenum">
              <a:rPr lang="en-US" smtClean="0"/>
              <a:pPr/>
              <a:t>9</a:t>
            </a:fld>
            <a:endParaRPr lang="en-US" dirty="0"/>
          </a:p>
        </p:txBody>
      </p:sp>
    </p:spTree>
    <p:extLst>
      <p:ext uri="{BB962C8B-B14F-4D97-AF65-F5344CB8AC3E}">
        <p14:creationId xmlns:p14="http://schemas.microsoft.com/office/powerpoint/2010/main" val="31896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3614</TotalTime>
  <Words>2976</Words>
  <Application>Microsoft Office PowerPoint</Application>
  <PresentationFormat>On-screen Show (4:3)</PresentationFormat>
  <Paragraphs>933</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Black</vt:lpstr>
      <vt:lpstr>Calibri</vt:lpstr>
      <vt:lpstr>Times New Roman</vt:lpstr>
      <vt:lpstr>Wingdings</vt:lpstr>
      <vt:lpstr>Office Theme</vt:lpstr>
      <vt:lpstr>PowerPoint Presentation</vt:lpstr>
      <vt:lpstr>MANDATE, MISSION AND VISION</vt:lpstr>
      <vt:lpstr>STRATEGIC OBJECTIVES</vt:lpstr>
      <vt:lpstr>DEPARTMENTAL TRAINING NEEDS</vt:lpstr>
      <vt:lpstr>DEPARTMENTAL TRAINING NEEDS</vt:lpstr>
      <vt:lpstr>TRAINING PROGRAMMES IMPLEMENTED</vt:lpstr>
      <vt:lpstr>TRAINING PROGRAMMES IMPLEMENTED</vt:lpstr>
      <vt:lpstr>TRAINING PROGRAMMES IMPLEMENTED</vt:lpstr>
      <vt:lpstr>TRAINING PROGRAMMES IMPLEMENTED</vt:lpstr>
      <vt:lpstr>TRAINING PROGRAMMES IMPLEMENTED</vt:lpstr>
      <vt:lpstr>TRAINING PROGRAMMES IMPLEMENTED</vt:lpstr>
      <vt:lpstr>DoE/SAPIA PARTNERSHIP   </vt:lpstr>
      <vt:lpstr>WORKSHOPS/CONFERENCES IMPLEMENTED</vt:lpstr>
      <vt:lpstr>WORKSHOPS/CONFERENCES IMPLEMENTED </vt:lpstr>
      <vt:lpstr>WORKSHOPS/CONFERENCES IMPLEMENTED </vt:lpstr>
      <vt:lpstr>INTERNATIONAL TRAINING/WORKSHOPS IMPLEMENTED</vt:lpstr>
      <vt:lpstr>INTERNATIONAL TRAINING / WORKSHOPS IMPLEMENTED</vt:lpstr>
      <vt:lpstr>FINANCIAL IMPLICATIONS </vt:lpstr>
      <vt:lpstr>DoE INTERNAL BURSARY PROGRAMME</vt:lpstr>
      <vt:lpstr>YOUTH DEVELOPMENT PROGRAMMES 2014/2015: MALAYSIAN SCHOLARSHIP</vt:lpstr>
      <vt:lpstr>YOUTH DEVELOPMENT PROGRAMMES 2013/2014: LEARNERSHIP AND INTERNSHIPS PROGRAMMES</vt:lpstr>
      <vt:lpstr>YOUTH DEVELOPMENT PROGRAMMES 2013/2014: LEARNERSHIP AND INTERNSHIPS PROGRAMMES</vt:lpstr>
      <vt:lpstr>YOUTH DEVELOPMENT PROGRAMMES 2014/2015: LEARNERSHIP PROGRAMME</vt:lpstr>
      <vt:lpstr>2014/2015 LEARNERSHIP PLACEMENT/EMPLOYMENT</vt:lpstr>
      <vt:lpstr>YOUTH DEVELOPMENT PROGRAMMES 2014/2015: EXTERNAL BURSARY PROGRAMME</vt:lpstr>
      <vt:lpstr>YOUTH DEVELOPMENT PROGRAMMES 2014/2015: INTERNSHIP PROGRAMME </vt:lpstr>
      <vt:lpstr>PLANNED DEVELOPMENT PROGRAMME 2015/2016 FINANCIAL YEAR  </vt:lpstr>
      <vt:lpstr>ENERGY SECTOR HRD PARTNERSHIP </vt:lpstr>
      <vt:lpstr>ENERGY SECTOR HRD PARTNERSHIP </vt:lpstr>
      <vt:lpstr>ENERGY SECTOR HRD INTERNATIONAL PARTNERSHIP </vt:lpstr>
      <vt:lpstr>ENERGY SECTOR HRD INTERNATIONAL PARTNERSHIPS   </vt:lpstr>
      <vt:lpstr>ENERGY SECTOR HRD INTERNATIONAL PARTNERSHIP  KINGS NUCLEAR SCHOLARSHIP PROGRAMME </vt:lpstr>
      <vt:lpstr>ENERGY SECTOR HRD INTERNATIONAL PARTNERSHIP  KINGS NUCLEAR SCHOLARSHIP PROGRAMME </vt:lpstr>
      <vt:lpstr> ENERGY SECTOR HRD INTERNATIONAL PARTNERSHIP CHINA NUCLEAR TRAINING PROGRAMME   </vt:lpstr>
      <vt:lpstr>PARTICIPATION IN SETA’S ACTIVITIES </vt:lpstr>
      <vt:lpstr>PARTICIPATION IN SETA’S AND DPSA ACTIVITIES </vt:lpstr>
      <vt:lpstr>APPROVED CHIETA FUNDING</vt:lpstr>
      <vt:lpstr>EWSETA DISCRETIONARY GRANT APPLICATIONS</vt:lpstr>
      <vt:lpstr>PSETA DISCRETIONARY GRANT APPLICATION</vt:lpstr>
      <vt:lpstr>“TURNING THE DoE INTO A TRAINING SPACE”</vt:lpstr>
    </vt:vector>
  </TitlesOfParts>
  <Company>dme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Lizzy Maseko</dc:creator>
  <cp:lastModifiedBy>Arico Kotze</cp:lastModifiedBy>
  <cp:revision>484</cp:revision>
  <cp:lastPrinted>2015-02-24T08:30:38Z</cp:lastPrinted>
  <dcterms:created xsi:type="dcterms:W3CDTF">2011-01-21T13:33:51Z</dcterms:created>
  <dcterms:modified xsi:type="dcterms:W3CDTF">2015-03-02T13:06:39Z</dcterms:modified>
</cp:coreProperties>
</file>