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5" r:id="rId2"/>
    <p:sldId id="449" r:id="rId3"/>
    <p:sldId id="450" r:id="rId4"/>
    <p:sldId id="451" r:id="rId5"/>
    <p:sldId id="452" r:id="rId6"/>
    <p:sldId id="453" r:id="rId7"/>
    <p:sldId id="438" r:id="rId8"/>
    <p:sldId id="443" r:id="rId9"/>
    <p:sldId id="427" r:id="rId10"/>
    <p:sldId id="444" r:id="rId11"/>
    <p:sldId id="454" r:id="rId12"/>
    <p:sldId id="455" r:id="rId13"/>
    <p:sldId id="456" r:id="rId14"/>
    <p:sldId id="448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DA4FF"/>
    <a:srgbClr val="0097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615" autoAdjust="0"/>
  </p:normalViewPr>
  <p:slideViewPr>
    <p:cSldViewPr>
      <p:cViewPr>
        <p:scale>
          <a:sx n="71" d="100"/>
          <a:sy n="71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232147-B1F5-AA4C-9F49-5B87C4772F78}" type="doc">
      <dgm:prSet loTypeId="urn:microsoft.com/office/officeart/2009/3/layout/IncreasingArrowsProcess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F210B9-4133-744F-9F22-D03CA823A6CB}">
      <dgm:prSet phldrT="[Text]"/>
      <dgm:spPr/>
      <dgm:t>
        <a:bodyPr/>
        <a:lstStyle/>
        <a:p>
          <a:r>
            <a:rPr lang="en-US" dirty="0" smtClean="0"/>
            <a:t>COP17 Durban </a:t>
          </a:r>
          <a:r>
            <a:rPr lang="en-US" b="1" dirty="0" smtClean="0"/>
            <a:t>2011</a:t>
          </a:r>
          <a:endParaRPr lang="en-US" b="1" dirty="0"/>
        </a:p>
      </dgm:t>
    </dgm:pt>
    <dgm:pt modelId="{18C9E883-9D9E-6D4C-9DFE-8A590A3AE78A}" type="parTrans" cxnId="{F4CDE4D2-2261-8B42-9759-993719F310DF}">
      <dgm:prSet/>
      <dgm:spPr/>
      <dgm:t>
        <a:bodyPr/>
        <a:lstStyle/>
        <a:p>
          <a:endParaRPr lang="en-US"/>
        </a:p>
      </dgm:t>
    </dgm:pt>
    <dgm:pt modelId="{A7BF4BAD-96B8-4B44-B139-2E2208C017A1}" type="sibTrans" cxnId="{F4CDE4D2-2261-8B42-9759-993719F310DF}">
      <dgm:prSet/>
      <dgm:spPr/>
      <dgm:t>
        <a:bodyPr/>
        <a:lstStyle/>
        <a:p>
          <a:endParaRPr lang="en-US"/>
        </a:p>
      </dgm:t>
    </dgm:pt>
    <dgm:pt modelId="{B016E15B-D49D-8C41-8B0E-D3185B6077C3}">
      <dgm:prSet phldrT="[Text]" custT="1"/>
      <dgm:spPr/>
      <dgm:t>
        <a:bodyPr/>
        <a:lstStyle/>
        <a:p>
          <a:r>
            <a:rPr lang="en-US" sz="1800" dirty="0" smtClean="0"/>
            <a:t>Ad Hoc Working Group on the Durban Platform (</a:t>
          </a:r>
          <a:r>
            <a:rPr lang="en-US" sz="1800" b="1" dirty="0" smtClean="0"/>
            <a:t>ADP</a:t>
          </a:r>
          <a:r>
            <a:rPr lang="en-US" sz="1800" dirty="0" smtClean="0"/>
            <a:t>)</a:t>
          </a:r>
          <a:r>
            <a:rPr lang="en-US" sz="1800" dirty="0" smtClean="0">
              <a:sym typeface="Wingdings"/>
            </a:rPr>
            <a:t> </a:t>
          </a:r>
        </a:p>
        <a:p>
          <a:endParaRPr lang="en-US" sz="1800" dirty="0" smtClean="0">
            <a:sym typeface="Wingdings"/>
          </a:endParaRPr>
        </a:p>
        <a:p>
          <a:r>
            <a:rPr lang="en-US" sz="1800" dirty="0" smtClean="0">
              <a:sym typeface="Wingdings"/>
            </a:rPr>
            <a:t>4 year negotiation of new agreement 2015 to be adopted in 2020.</a:t>
          </a:r>
        </a:p>
        <a:p>
          <a:r>
            <a:rPr lang="en-US" sz="1800" dirty="0" smtClean="0">
              <a:sym typeface="Wingdings"/>
            </a:rPr>
            <a:t> </a:t>
          </a:r>
        </a:p>
        <a:p>
          <a:r>
            <a:rPr lang="en-US" sz="1800" dirty="0" smtClean="0">
              <a:sym typeface="Wingdings"/>
            </a:rPr>
            <a:t>Increase level of ambition pre 2020</a:t>
          </a:r>
          <a:endParaRPr lang="en-US" sz="1800" dirty="0"/>
        </a:p>
      </dgm:t>
    </dgm:pt>
    <dgm:pt modelId="{E7921DB7-A389-4E46-A506-E6915CF2CE7D}" type="parTrans" cxnId="{5BA490BA-970B-E848-BBF6-89F270FD8CBD}">
      <dgm:prSet/>
      <dgm:spPr/>
      <dgm:t>
        <a:bodyPr/>
        <a:lstStyle/>
        <a:p>
          <a:endParaRPr lang="en-US"/>
        </a:p>
      </dgm:t>
    </dgm:pt>
    <dgm:pt modelId="{EFDAAB6E-E875-A447-81B7-AD94E27E71D3}" type="sibTrans" cxnId="{5BA490BA-970B-E848-BBF6-89F270FD8CBD}">
      <dgm:prSet/>
      <dgm:spPr/>
      <dgm:t>
        <a:bodyPr/>
        <a:lstStyle/>
        <a:p>
          <a:endParaRPr lang="en-US"/>
        </a:p>
      </dgm:t>
    </dgm:pt>
    <dgm:pt modelId="{03E548C2-1476-404A-AD26-BF58FEF6DB76}">
      <dgm:prSet phldrT="[Text]"/>
      <dgm:spPr/>
      <dgm:t>
        <a:bodyPr/>
        <a:lstStyle/>
        <a:p>
          <a:r>
            <a:rPr lang="en-US" dirty="0" smtClean="0"/>
            <a:t>COP18 Doha </a:t>
          </a:r>
          <a:r>
            <a:rPr lang="en-US" b="1" dirty="0" smtClean="0"/>
            <a:t>2012</a:t>
          </a:r>
          <a:endParaRPr lang="en-US" b="1" dirty="0"/>
        </a:p>
      </dgm:t>
    </dgm:pt>
    <dgm:pt modelId="{3D3E0304-884A-2341-BB02-FD09C808B085}" type="parTrans" cxnId="{16EAC235-5D1B-C34E-9E3B-D6B73628E89D}">
      <dgm:prSet/>
      <dgm:spPr/>
      <dgm:t>
        <a:bodyPr/>
        <a:lstStyle/>
        <a:p>
          <a:endParaRPr lang="en-US"/>
        </a:p>
      </dgm:t>
    </dgm:pt>
    <dgm:pt modelId="{18E03786-41E0-6F41-A12E-99B86A15BB1F}" type="sibTrans" cxnId="{16EAC235-5D1B-C34E-9E3B-D6B73628E89D}">
      <dgm:prSet/>
      <dgm:spPr/>
      <dgm:t>
        <a:bodyPr/>
        <a:lstStyle/>
        <a:p>
          <a:endParaRPr lang="en-US"/>
        </a:p>
      </dgm:t>
    </dgm:pt>
    <dgm:pt modelId="{F780E04E-20CC-AA4D-935E-59959AE3A78A}">
      <dgm:prSet phldrT="[Text]" custT="1"/>
      <dgm:spPr/>
      <dgm:t>
        <a:bodyPr/>
        <a:lstStyle/>
        <a:p>
          <a:r>
            <a:rPr lang="en-US" sz="1800" dirty="0" smtClean="0"/>
            <a:t>Doha Amendment</a:t>
          </a:r>
          <a:r>
            <a:rPr lang="en-US" sz="1800" dirty="0" smtClean="0">
              <a:sym typeface="Wingdings"/>
            </a:rPr>
            <a:t> </a:t>
          </a:r>
        </a:p>
        <a:p>
          <a:endParaRPr lang="en-US" sz="1800" dirty="0" smtClean="0">
            <a:sym typeface="Wingdings"/>
          </a:endParaRPr>
        </a:p>
        <a:p>
          <a:r>
            <a:rPr lang="en-US" sz="1800" dirty="0" smtClean="0">
              <a:sym typeface="Wingdings"/>
            </a:rPr>
            <a:t>Adopted amendment to Kyoto Protocol to secure the 2</a:t>
          </a:r>
          <a:r>
            <a:rPr lang="en-US" sz="1800" baseline="30000" dirty="0" smtClean="0">
              <a:sym typeface="Wingdings"/>
            </a:rPr>
            <a:t>nd</a:t>
          </a:r>
          <a:r>
            <a:rPr lang="en-US" sz="1800" dirty="0" smtClean="0">
              <a:sym typeface="Wingdings"/>
            </a:rPr>
            <a:t> Commitment Period</a:t>
          </a:r>
        </a:p>
        <a:p>
          <a:endParaRPr lang="en-US" sz="1800" dirty="0" smtClean="0">
            <a:sym typeface="Wingdings"/>
          </a:endParaRPr>
        </a:p>
        <a:p>
          <a:r>
            <a:rPr lang="en-US" sz="1800" dirty="0" smtClean="0">
              <a:sym typeface="Wingdings"/>
            </a:rPr>
            <a:t>Confirmed multi-year plan of work to conclude negotiations on new legal agreement by COP 21 in Paris 2015</a:t>
          </a:r>
          <a:endParaRPr lang="en-US" sz="1800" dirty="0"/>
        </a:p>
      </dgm:t>
    </dgm:pt>
    <dgm:pt modelId="{30B29492-CFAB-CA4E-B97F-E4608ACDBBF3}" type="parTrans" cxnId="{48EB911C-9FDE-DD4F-B42B-9BDEEA6DA989}">
      <dgm:prSet/>
      <dgm:spPr/>
      <dgm:t>
        <a:bodyPr/>
        <a:lstStyle/>
        <a:p>
          <a:endParaRPr lang="en-US"/>
        </a:p>
      </dgm:t>
    </dgm:pt>
    <dgm:pt modelId="{D789F80C-E70C-DD45-B1AA-7F329D5F6C1E}" type="sibTrans" cxnId="{48EB911C-9FDE-DD4F-B42B-9BDEEA6DA989}">
      <dgm:prSet/>
      <dgm:spPr/>
      <dgm:t>
        <a:bodyPr/>
        <a:lstStyle/>
        <a:p>
          <a:endParaRPr lang="en-US"/>
        </a:p>
      </dgm:t>
    </dgm:pt>
    <dgm:pt modelId="{F63995B5-D1CF-7848-90AB-243E34060412}">
      <dgm:prSet phldrT="[Text]"/>
      <dgm:spPr/>
      <dgm:t>
        <a:bodyPr/>
        <a:lstStyle/>
        <a:p>
          <a:r>
            <a:rPr lang="en-US" dirty="0" smtClean="0"/>
            <a:t>COP 19 Warsaw </a:t>
          </a:r>
          <a:r>
            <a:rPr lang="en-US" b="1" dirty="0" smtClean="0"/>
            <a:t>2013</a:t>
          </a:r>
          <a:endParaRPr lang="en-US" b="1" dirty="0"/>
        </a:p>
      </dgm:t>
    </dgm:pt>
    <dgm:pt modelId="{47E5C3E3-75F5-B64E-8EB2-1FF4D6AB746B}" type="parTrans" cxnId="{BDF6D6EF-F38D-1A48-904D-02619E785C07}">
      <dgm:prSet/>
      <dgm:spPr/>
      <dgm:t>
        <a:bodyPr/>
        <a:lstStyle/>
        <a:p>
          <a:endParaRPr lang="en-US"/>
        </a:p>
      </dgm:t>
    </dgm:pt>
    <dgm:pt modelId="{FED64C15-2776-A64F-80A6-D57395493829}" type="sibTrans" cxnId="{BDF6D6EF-F38D-1A48-904D-02619E785C07}">
      <dgm:prSet/>
      <dgm:spPr/>
      <dgm:t>
        <a:bodyPr/>
        <a:lstStyle/>
        <a:p>
          <a:endParaRPr lang="en-US"/>
        </a:p>
      </dgm:t>
    </dgm:pt>
    <dgm:pt modelId="{C09B2640-0276-7F4A-8B50-D4E4C660D78C}">
      <dgm:prSet phldrT="[Text]" custT="1"/>
      <dgm:spPr/>
      <dgm:t>
        <a:bodyPr/>
        <a:lstStyle/>
        <a:p>
          <a:r>
            <a:rPr lang="en-US" sz="1800" dirty="0" smtClean="0"/>
            <a:t>Outlined </a:t>
          </a:r>
          <a:r>
            <a:rPr lang="en-US" sz="1800" b="1" dirty="0" smtClean="0"/>
            <a:t>required ADP decisions</a:t>
          </a:r>
          <a:r>
            <a:rPr lang="en-US" sz="1800" dirty="0" smtClean="0"/>
            <a:t> for 2015, </a:t>
          </a:r>
        </a:p>
        <a:p>
          <a:r>
            <a:rPr lang="en-ZA" sz="1800" dirty="0" smtClean="0"/>
            <a:t>Secured Warsaw International Mechanism on Loss and  Damage established, </a:t>
          </a:r>
        </a:p>
        <a:p>
          <a:r>
            <a:rPr lang="en-ZA" sz="1800" dirty="0" smtClean="0"/>
            <a:t>Consolidated the Adaptation agenda </a:t>
          </a:r>
        </a:p>
        <a:p>
          <a:r>
            <a:rPr lang="en-ZA" sz="1800" dirty="0" smtClean="0"/>
            <a:t>Advanced Green Climate Fund (GCF) and adaptation fund $100mil </a:t>
          </a:r>
        </a:p>
        <a:p>
          <a:r>
            <a:rPr lang="en-ZA" sz="1800" dirty="0" smtClean="0"/>
            <a:t>Progress on KP accounting rules for 2</a:t>
          </a:r>
          <a:r>
            <a:rPr lang="en-ZA" sz="1800" baseline="30000" dirty="0" smtClean="0"/>
            <a:t>nd</a:t>
          </a:r>
          <a:r>
            <a:rPr lang="en-ZA" sz="1800" dirty="0" smtClean="0"/>
            <a:t>  commitment period</a:t>
          </a:r>
          <a:endParaRPr lang="en-US" sz="1800" dirty="0"/>
        </a:p>
      </dgm:t>
    </dgm:pt>
    <dgm:pt modelId="{06F92760-2BA6-3345-BC98-3EC4E5840D94}" type="parTrans" cxnId="{B1ABC7AD-2D7E-784E-B911-C39A454EDE2E}">
      <dgm:prSet/>
      <dgm:spPr/>
      <dgm:t>
        <a:bodyPr/>
        <a:lstStyle/>
        <a:p>
          <a:endParaRPr lang="en-US"/>
        </a:p>
      </dgm:t>
    </dgm:pt>
    <dgm:pt modelId="{0E9A84D1-957D-9042-8DA2-E0247BD45E05}" type="sibTrans" cxnId="{B1ABC7AD-2D7E-784E-B911-C39A454EDE2E}">
      <dgm:prSet/>
      <dgm:spPr/>
      <dgm:t>
        <a:bodyPr/>
        <a:lstStyle/>
        <a:p>
          <a:endParaRPr lang="en-US"/>
        </a:p>
      </dgm:t>
    </dgm:pt>
    <dgm:pt modelId="{38ABDBDE-395C-FF4C-8E14-17B75040361E}" type="pres">
      <dgm:prSet presAssocID="{2F232147-B1F5-AA4C-9F49-5B87C4772F7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C953A8-9F60-844C-A88D-9CA171877FBB}" type="pres">
      <dgm:prSet presAssocID="{40F210B9-4133-744F-9F22-D03CA823A6CB}" presName="parentText1" presStyleLbl="node1" presStyleIdx="0" presStyleCnt="3" custLinFactNeighborX="214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026B9-416D-964A-AEF0-E6C556A6C769}" type="pres">
      <dgm:prSet presAssocID="{40F210B9-4133-744F-9F22-D03CA823A6CB}" presName="childText1" presStyleLbl="solidAlignAcc1" presStyleIdx="0" presStyleCnt="3" custScaleX="85809" custScaleY="129723" custLinFactNeighborX="989" custLinFactNeighborY="152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A82BA-D540-074E-B034-99393F6C9612}" type="pres">
      <dgm:prSet presAssocID="{03E548C2-1476-404A-AD26-BF58FEF6DB76}" presName="parentText2" presStyleLbl="node1" presStyleIdx="1" presStyleCnt="3" custScaleX="106041" custLinFactNeighborX="1359" custLinFactNeighborY="563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8D531-4C2C-584F-9AA3-368F54566D0F}" type="pres">
      <dgm:prSet presAssocID="{03E548C2-1476-404A-AD26-BF58FEF6DB76}" presName="childText2" presStyleLbl="solidAlignAcc1" presStyleIdx="1" presStyleCnt="3" custScaleX="92101" custScaleY="161105" custLinFactNeighborX="-8823" custLinFactNeighborY="214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06DB3-E176-184B-9449-C70898BB01D9}" type="pres">
      <dgm:prSet presAssocID="{F63995B5-D1CF-7848-90AB-243E34060412}" presName="parentText3" presStyleLbl="node1" presStyleIdx="2" presStyleCnt="3" custScaleX="119360" custLinFactNeighborX="-1787" custLinFactNeighborY="1195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6B13D-6D13-CE4E-9957-2032C0BB581C}" type="pres">
      <dgm:prSet presAssocID="{F63995B5-D1CF-7848-90AB-243E34060412}" presName="childText3" presStyleLbl="solidAlignAcc1" presStyleIdx="2" presStyleCnt="3" custScaleX="124921" custScaleY="156855" custLinFactNeighborX="-861" custLinFactNeighborY="28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EAC235-5D1B-C34E-9E3B-D6B73628E89D}" srcId="{2F232147-B1F5-AA4C-9F49-5B87C4772F78}" destId="{03E548C2-1476-404A-AD26-BF58FEF6DB76}" srcOrd="1" destOrd="0" parTransId="{3D3E0304-884A-2341-BB02-FD09C808B085}" sibTransId="{18E03786-41E0-6F41-A12E-99B86A15BB1F}"/>
    <dgm:cxn modelId="{B1ABC7AD-2D7E-784E-B911-C39A454EDE2E}" srcId="{F63995B5-D1CF-7848-90AB-243E34060412}" destId="{C09B2640-0276-7F4A-8B50-D4E4C660D78C}" srcOrd="0" destOrd="0" parTransId="{06F92760-2BA6-3345-BC98-3EC4E5840D94}" sibTransId="{0E9A84D1-957D-9042-8DA2-E0247BD45E05}"/>
    <dgm:cxn modelId="{4FB4B521-56D3-B445-B040-4F28A01F6AB3}" type="presOf" srcId="{40F210B9-4133-744F-9F22-D03CA823A6CB}" destId="{E7C953A8-9F60-844C-A88D-9CA171877FBB}" srcOrd="0" destOrd="0" presId="urn:microsoft.com/office/officeart/2009/3/layout/IncreasingArrowsProcess"/>
    <dgm:cxn modelId="{BDF6D6EF-F38D-1A48-904D-02619E785C07}" srcId="{2F232147-B1F5-AA4C-9F49-5B87C4772F78}" destId="{F63995B5-D1CF-7848-90AB-243E34060412}" srcOrd="2" destOrd="0" parTransId="{47E5C3E3-75F5-B64E-8EB2-1FF4D6AB746B}" sibTransId="{FED64C15-2776-A64F-80A6-D57395493829}"/>
    <dgm:cxn modelId="{48214B4B-68D4-3E45-B251-E79D2E7714C9}" type="presOf" srcId="{03E548C2-1476-404A-AD26-BF58FEF6DB76}" destId="{781A82BA-D540-074E-B034-99393F6C9612}" srcOrd="0" destOrd="0" presId="urn:microsoft.com/office/officeart/2009/3/layout/IncreasingArrowsProcess"/>
    <dgm:cxn modelId="{F4CDE4D2-2261-8B42-9759-993719F310DF}" srcId="{2F232147-B1F5-AA4C-9F49-5B87C4772F78}" destId="{40F210B9-4133-744F-9F22-D03CA823A6CB}" srcOrd="0" destOrd="0" parTransId="{18C9E883-9D9E-6D4C-9DFE-8A590A3AE78A}" sibTransId="{A7BF4BAD-96B8-4B44-B139-2E2208C017A1}"/>
    <dgm:cxn modelId="{48EB911C-9FDE-DD4F-B42B-9BDEEA6DA989}" srcId="{03E548C2-1476-404A-AD26-BF58FEF6DB76}" destId="{F780E04E-20CC-AA4D-935E-59959AE3A78A}" srcOrd="0" destOrd="0" parTransId="{30B29492-CFAB-CA4E-B97F-E4608ACDBBF3}" sibTransId="{D789F80C-E70C-DD45-B1AA-7F329D5F6C1E}"/>
    <dgm:cxn modelId="{2DA301CE-8D3B-1B4D-BC36-39BE8D886FC2}" type="presOf" srcId="{C09B2640-0276-7F4A-8B50-D4E4C660D78C}" destId="{8716B13D-6D13-CE4E-9957-2032C0BB581C}" srcOrd="0" destOrd="0" presId="urn:microsoft.com/office/officeart/2009/3/layout/IncreasingArrowsProcess"/>
    <dgm:cxn modelId="{AAD35AB5-3FEF-604D-A396-4F763C3783E5}" type="presOf" srcId="{F63995B5-D1CF-7848-90AB-243E34060412}" destId="{8C806DB3-E176-184B-9449-C70898BB01D9}" srcOrd="0" destOrd="0" presId="urn:microsoft.com/office/officeart/2009/3/layout/IncreasingArrowsProcess"/>
    <dgm:cxn modelId="{BB913ACF-3728-8442-A254-1E0CE5106B72}" type="presOf" srcId="{F780E04E-20CC-AA4D-935E-59959AE3A78A}" destId="{99C8D531-4C2C-584F-9AA3-368F54566D0F}" srcOrd="0" destOrd="0" presId="urn:microsoft.com/office/officeart/2009/3/layout/IncreasingArrowsProcess"/>
    <dgm:cxn modelId="{2FB829D7-29EC-F54A-886B-F9145789A6FF}" type="presOf" srcId="{B016E15B-D49D-8C41-8B0E-D3185B6077C3}" destId="{D18026B9-416D-964A-AEF0-E6C556A6C769}" srcOrd="0" destOrd="0" presId="urn:microsoft.com/office/officeart/2009/3/layout/IncreasingArrowsProcess"/>
    <dgm:cxn modelId="{5BA490BA-970B-E848-BBF6-89F270FD8CBD}" srcId="{40F210B9-4133-744F-9F22-D03CA823A6CB}" destId="{B016E15B-D49D-8C41-8B0E-D3185B6077C3}" srcOrd="0" destOrd="0" parTransId="{E7921DB7-A389-4E46-A506-E6915CF2CE7D}" sibTransId="{EFDAAB6E-E875-A447-81B7-AD94E27E71D3}"/>
    <dgm:cxn modelId="{13CC09C7-83B8-9D45-A960-5B7AE9486AD4}" type="presOf" srcId="{2F232147-B1F5-AA4C-9F49-5B87C4772F78}" destId="{38ABDBDE-395C-FF4C-8E14-17B75040361E}" srcOrd="0" destOrd="0" presId="urn:microsoft.com/office/officeart/2009/3/layout/IncreasingArrowsProcess"/>
    <dgm:cxn modelId="{816F7F71-DD87-584E-8E73-77A1BF62F201}" type="presParOf" srcId="{38ABDBDE-395C-FF4C-8E14-17B75040361E}" destId="{E7C953A8-9F60-844C-A88D-9CA171877FBB}" srcOrd="0" destOrd="0" presId="urn:microsoft.com/office/officeart/2009/3/layout/IncreasingArrowsProcess"/>
    <dgm:cxn modelId="{912E5897-D020-2A47-A530-8C826BC2EAE9}" type="presParOf" srcId="{38ABDBDE-395C-FF4C-8E14-17B75040361E}" destId="{D18026B9-416D-964A-AEF0-E6C556A6C769}" srcOrd="1" destOrd="0" presId="urn:microsoft.com/office/officeart/2009/3/layout/IncreasingArrowsProcess"/>
    <dgm:cxn modelId="{FBE2C728-9827-DB44-A429-EABDB442E866}" type="presParOf" srcId="{38ABDBDE-395C-FF4C-8E14-17B75040361E}" destId="{781A82BA-D540-074E-B034-99393F6C9612}" srcOrd="2" destOrd="0" presId="urn:microsoft.com/office/officeart/2009/3/layout/IncreasingArrowsProcess"/>
    <dgm:cxn modelId="{A0445A8D-E198-B242-B9D0-0C5ED37CC916}" type="presParOf" srcId="{38ABDBDE-395C-FF4C-8E14-17B75040361E}" destId="{99C8D531-4C2C-584F-9AA3-368F54566D0F}" srcOrd="3" destOrd="0" presId="urn:microsoft.com/office/officeart/2009/3/layout/IncreasingArrowsProcess"/>
    <dgm:cxn modelId="{F90FBAC1-BD2B-3C4E-BBB4-118A6E30B374}" type="presParOf" srcId="{38ABDBDE-395C-FF4C-8E14-17B75040361E}" destId="{8C806DB3-E176-184B-9449-C70898BB01D9}" srcOrd="4" destOrd="0" presId="urn:microsoft.com/office/officeart/2009/3/layout/IncreasingArrowsProcess"/>
    <dgm:cxn modelId="{13EFF218-1DAB-9646-88EC-3755B131302D}" type="presParOf" srcId="{38ABDBDE-395C-FF4C-8E14-17B75040361E}" destId="{8716B13D-6D13-CE4E-9957-2032C0BB581C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953A8-9F60-844C-A88D-9CA171877FBB}">
      <dsp:nvSpPr>
        <dsp:cNvPr id="0" name=""/>
        <dsp:cNvSpPr/>
      </dsp:nvSpPr>
      <dsp:spPr>
        <a:xfrm>
          <a:off x="50092" y="648675"/>
          <a:ext cx="8636707" cy="12578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254000" bIns="19968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COP17 Durban </a:t>
          </a:r>
          <a:r>
            <a:rPr lang="en-US" sz="2300" b="1" kern="1200" dirty="0" smtClean="0"/>
            <a:t>2011</a:t>
          </a:r>
          <a:endParaRPr lang="en-US" sz="2300" b="1" kern="1200" dirty="0"/>
        </a:p>
      </dsp:txBody>
      <dsp:txXfrm>
        <a:off x="50092" y="963133"/>
        <a:ext cx="8322249" cy="628917"/>
      </dsp:txXfrm>
    </dsp:sp>
    <dsp:sp modelId="{D18026B9-416D-964A-AEF0-E6C556A6C769}">
      <dsp:nvSpPr>
        <dsp:cNvPr id="0" name=""/>
        <dsp:cNvSpPr/>
      </dsp:nvSpPr>
      <dsp:spPr>
        <a:xfrm>
          <a:off x="79584" y="1628593"/>
          <a:ext cx="2282610" cy="31432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 Hoc Working Group on the Durban Platform (</a:t>
          </a:r>
          <a:r>
            <a:rPr lang="en-US" sz="1800" b="1" kern="1200" dirty="0" smtClean="0"/>
            <a:t>ADP</a:t>
          </a:r>
          <a:r>
            <a:rPr lang="en-US" sz="1800" kern="1200" dirty="0" smtClean="0"/>
            <a:t>)</a:t>
          </a:r>
          <a:r>
            <a:rPr lang="en-US" sz="1800" kern="1200" dirty="0" smtClean="0">
              <a:sym typeface="Wingdings"/>
            </a:rPr>
            <a:t>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ym typeface="Wingdings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ym typeface="Wingdings"/>
            </a:rPr>
            <a:t>4 year negotiation of new agreement 2015 to be adopted in 2020.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ym typeface="Wingdings"/>
            </a:rPr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ym typeface="Wingdings"/>
            </a:rPr>
            <a:t>Increase level of ambition pre 2020</a:t>
          </a:r>
          <a:endParaRPr lang="en-US" sz="1800" kern="1200" dirty="0"/>
        </a:p>
      </dsp:txBody>
      <dsp:txXfrm>
        <a:off x="79584" y="1628593"/>
        <a:ext cx="2282610" cy="3143254"/>
      </dsp:txXfrm>
    </dsp:sp>
    <dsp:sp modelId="{781A82BA-D540-074E-B034-99393F6C9612}">
      <dsp:nvSpPr>
        <dsp:cNvPr id="0" name=""/>
        <dsp:cNvSpPr/>
      </dsp:nvSpPr>
      <dsp:spPr>
        <a:xfrm>
          <a:off x="2349152" y="1138769"/>
          <a:ext cx="6337647" cy="12578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254000" bIns="19968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COP18 Doha </a:t>
          </a:r>
          <a:r>
            <a:rPr lang="en-US" sz="2300" b="1" kern="1200" dirty="0" smtClean="0"/>
            <a:t>2012</a:t>
          </a:r>
          <a:endParaRPr lang="en-US" sz="2300" b="1" kern="1200" dirty="0"/>
        </a:p>
      </dsp:txBody>
      <dsp:txXfrm>
        <a:off x="2349152" y="1453227"/>
        <a:ext cx="6023189" cy="628917"/>
      </dsp:txXfrm>
    </dsp:sp>
    <dsp:sp modelId="{99C8D531-4C2C-584F-9AA3-368F54566D0F}">
      <dsp:nvSpPr>
        <dsp:cNvPr id="0" name=""/>
        <dsp:cNvSpPr/>
      </dsp:nvSpPr>
      <dsp:spPr>
        <a:xfrm>
          <a:off x="2394993" y="1816639"/>
          <a:ext cx="2449984" cy="39036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Doha Amendment</a:t>
          </a:r>
          <a:r>
            <a:rPr lang="en-US" sz="1800" kern="1200" dirty="0" smtClean="0">
              <a:sym typeface="Wingdings"/>
            </a:rPr>
            <a:t>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ym typeface="Wingdings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ym typeface="Wingdings"/>
            </a:rPr>
            <a:t>Adopted amendment to Kyoto Protocol to secure the 2</a:t>
          </a:r>
          <a:r>
            <a:rPr lang="en-US" sz="1800" kern="1200" baseline="30000" dirty="0" smtClean="0">
              <a:sym typeface="Wingdings"/>
            </a:rPr>
            <a:t>nd</a:t>
          </a:r>
          <a:r>
            <a:rPr lang="en-US" sz="1800" kern="1200" dirty="0" smtClean="0">
              <a:sym typeface="Wingdings"/>
            </a:rPr>
            <a:t> Commitment Period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ym typeface="Wingdings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ym typeface="Wingdings"/>
            </a:rPr>
            <a:t>Confirmed multi-year plan of work to conclude negotiations on new legal agreement by COP 21 in Paris 2015</a:t>
          </a:r>
          <a:endParaRPr lang="en-US" sz="1800" kern="1200" dirty="0"/>
        </a:p>
      </dsp:txBody>
      <dsp:txXfrm>
        <a:off x="2394993" y="1816639"/>
        <a:ext cx="2449984" cy="3903655"/>
      </dsp:txXfrm>
    </dsp:sp>
    <dsp:sp modelId="{8C806DB3-E176-184B-9449-C70898BB01D9}">
      <dsp:nvSpPr>
        <dsp:cNvPr id="0" name=""/>
        <dsp:cNvSpPr/>
      </dsp:nvSpPr>
      <dsp:spPr>
        <a:xfrm>
          <a:off x="4804437" y="1637593"/>
          <a:ext cx="3958569" cy="1257833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254000" bIns="199681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COP 19 Warsaw </a:t>
          </a:r>
          <a:r>
            <a:rPr lang="en-US" sz="2300" b="1" kern="1200" dirty="0" smtClean="0"/>
            <a:t>2013</a:t>
          </a:r>
          <a:endParaRPr lang="en-US" sz="2300" b="1" kern="1200" dirty="0"/>
        </a:p>
      </dsp:txBody>
      <dsp:txXfrm>
        <a:off x="4804437" y="1952051"/>
        <a:ext cx="3644111" cy="628917"/>
      </dsp:txXfrm>
    </dsp:sp>
    <dsp:sp modelId="{8716B13D-6D13-CE4E-9957-2032C0BB581C}">
      <dsp:nvSpPr>
        <dsp:cNvPr id="0" name=""/>
        <dsp:cNvSpPr/>
      </dsp:nvSpPr>
      <dsp:spPr>
        <a:xfrm>
          <a:off x="4830373" y="2427146"/>
          <a:ext cx="3323030" cy="37450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Outlined </a:t>
          </a:r>
          <a:r>
            <a:rPr lang="en-US" sz="1800" b="1" kern="1200" dirty="0" smtClean="0"/>
            <a:t>required ADP decisions</a:t>
          </a:r>
          <a:r>
            <a:rPr lang="en-US" sz="1800" kern="1200" dirty="0" smtClean="0"/>
            <a:t> for 2015,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Secured Warsaw International Mechanism on Loss and  Damage established,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Consolidated the Adaptation agenda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Advanced Green Climate Fund (GCF) and adaptation fund $100mil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kern="1200" dirty="0" smtClean="0"/>
            <a:t>Progress on KP accounting rules for 2</a:t>
          </a:r>
          <a:r>
            <a:rPr lang="en-ZA" sz="1800" kern="1200" baseline="30000" dirty="0" smtClean="0"/>
            <a:t>nd</a:t>
          </a:r>
          <a:r>
            <a:rPr lang="en-ZA" sz="1800" kern="1200" dirty="0" smtClean="0"/>
            <a:t>  commitment period</a:t>
          </a:r>
          <a:endParaRPr lang="en-US" sz="1800" kern="1200" dirty="0"/>
        </a:p>
      </dsp:txBody>
      <dsp:txXfrm>
        <a:off x="4830373" y="2427146"/>
        <a:ext cx="3323030" cy="3745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E4B4B5-6082-4DC1-8E6D-56A1C3A81AB8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433D577-D40E-46F9-A514-711A6DD02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603836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083527D-836C-4B33-8496-9BB734F13A68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CB8101F-04EF-4622-9FC7-5B065E141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538640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B8101F-04EF-4622-9FC7-5B065E141C8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89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2813"/>
            <a:ext cx="41036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CBAE6-9EAB-4539-91CC-9CF598C33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D5B3F-6C82-40DD-94C9-CE2C0CFDF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BEFF5-6C3A-426B-A1AE-6A52AB370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80225-807F-498D-B952-D07448BFC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FD653-02E9-4653-AEBD-29987E173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C2A1-0ADF-494E-B0E4-4338761CC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FB370-C2DF-422E-955F-CB7CFB847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7C8AD-29F8-4936-ABD1-51F40F8E1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74CE8-D3A3-49E5-8113-61D98E9D7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CE7B7-165F-4A18-9D96-9DB04F3C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A02B-9423-4319-AEAA-997CE4FFC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A05B859-62C9-42A5-A32A-89FAB7CACC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96000"/>
            <a:ext cx="1824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from UNFCCC </a:t>
            </a:r>
            <a:br>
              <a:rPr lang="en-US" dirty="0" smtClean="0"/>
            </a:br>
            <a:r>
              <a:rPr lang="en-US" dirty="0" smtClean="0"/>
              <a:t>COP20,  Lima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PURPOSE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To provide a report on the outcomes of UNFCCC COP 20/ CMP 10, that took place in Lima, Peru, in December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 smtClean="0"/>
              <a:t>KEY OUTCOMES</a:t>
            </a:r>
            <a:r>
              <a:rPr lang="en-US" sz="3200" b="1" baseline="-25000" dirty="0" smtClean="0"/>
              <a:t>[2]</a:t>
            </a:r>
            <a:r>
              <a:rPr lang="en-US" sz="3200" b="1" baseline="-25000" dirty="0"/>
              <a:t/>
            </a:r>
            <a:br>
              <a:rPr lang="en-US" sz="3200" b="1" baseline="-25000" dirty="0"/>
            </a:br>
            <a:endParaRPr lang="en-ZA" sz="3200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029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1800" dirty="0" smtClean="0"/>
              <a:t>The </a:t>
            </a:r>
            <a:r>
              <a:rPr lang="en-GB" sz="1800" dirty="0"/>
              <a:t>Conference addressed the </a:t>
            </a:r>
            <a:r>
              <a:rPr lang="en-GB" sz="1800" b="1" dirty="0"/>
              <a:t>current inadequate level of ambition </a:t>
            </a:r>
            <a:r>
              <a:rPr lang="en-GB" sz="1800" dirty="0"/>
              <a:t>by outlined steps that will be undertaken through the technical expert meetings that are tasked with identifying scalable actions in the post-2012 and pre-2020 period. 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these </a:t>
            </a:r>
            <a:r>
              <a:rPr lang="en-GB" sz="1800" dirty="0"/>
              <a:t>actions must include adaptation, health and sustainable development co-benefits. </a:t>
            </a:r>
            <a:endParaRPr lang="en-GB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 smtClean="0"/>
              <a:t>urged all </a:t>
            </a:r>
            <a:r>
              <a:rPr lang="en-GB" sz="1800" dirty="0"/>
              <a:t>parties to finalise the ratification processes of the second commitment period of the Kyoto Protocol that was agreed to in Durban.</a:t>
            </a:r>
            <a:endParaRPr lang="en-ZA" sz="1800" dirty="0"/>
          </a:p>
          <a:p>
            <a:pPr algn="just">
              <a:buFont typeface="Wingdings" panose="05000000000000000000" pitchFamily="2" charset="2"/>
              <a:buChar char="Ø"/>
            </a:pPr>
            <a:endParaRPr lang="en-ZA" sz="18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ZA" sz="1800" b="1" dirty="0" smtClean="0"/>
              <a:t>Dealing </a:t>
            </a:r>
            <a:r>
              <a:rPr lang="en-ZA" sz="1800" b="1" dirty="0"/>
              <a:t>with urgency, and operationalising the </a:t>
            </a:r>
            <a:r>
              <a:rPr lang="en-ZA" sz="1800" b="1" dirty="0" smtClean="0"/>
              <a:t>mechanisms:</a:t>
            </a:r>
            <a:endParaRPr lang="en-US" sz="1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800" dirty="0" smtClean="0"/>
              <a:t>Mobilised over USD 10 billion for the Green Climate Fund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800" dirty="0" smtClean="0"/>
              <a:t>Agreed to continue discussion on identifying the sources and scale of long-term climate finance.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800" dirty="0" smtClean="0"/>
              <a:t>Launched a two year work plan aimed at promoting gender balance within the UNFCCC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800" dirty="0" smtClean="0"/>
              <a:t>Adopted a declaration on Education and awareness-raising.</a:t>
            </a:r>
          </a:p>
          <a:p>
            <a:pPr marL="0" indent="0">
              <a:buNone/>
            </a:pPr>
            <a:endParaRPr lang="en-ZA" sz="1800" dirty="0" smtClean="0"/>
          </a:p>
          <a:p>
            <a:pPr marL="0" indent="0">
              <a:buNone/>
            </a:pPr>
            <a:endParaRPr lang="en-ZA" sz="1800" dirty="0" smtClean="0"/>
          </a:p>
          <a:p>
            <a:pPr marL="457200" lvl="1" indent="0">
              <a:buNone/>
            </a:pPr>
            <a:endParaRPr lang="en-ZA" sz="1800" dirty="0"/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lvl="0" algn="just"/>
            <a:endParaRPr lang="en-US" sz="2000" dirty="0" smtClean="0"/>
          </a:p>
          <a:p>
            <a:pPr lvl="0" algn="just"/>
            <a:endParaRPr lang="en-ZA" sz="2000" dirty="0"/>
          </a:p>
          <a:p>
            <a:pPr algn="just"/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08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5809"/>
            <a:ext cx="8229600" cy="228600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/>
              <a:t>POLITICAL </a:t>
            </a:r>
            <a:r>
              <a:rPr lang="en-US" sz="3200" b="1" dirty="0" smtClean="0"/>
              <a:t>DYNAMICS</a:t>
            </a:r>
            <a:r>
              <a:rPr lang="en-US" sz="3200" b="1" baseline="-25000" dirty="0" smtClean="0"/>
              <a:t>[1]</a:t>
            </a:r>
            <a:r>
              <a:rPr lang="en-US" sz="3200" b="1" baseline="-25000" dirty="0"/>
              <a:t/>
            </a:r>
            <a:br>
              <a:rPr lang="en-US" sz="3200" b="1" baseline="-25000" dirty="0"/>
            </a:br>
            <a:endParaRPr lang="en-ZA" sz="3200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334000"/>
          </a:xfrm>
        </p:spPr>
        <p:txBody>
          <a:bodyPr/>
          <a:lstStyle/>
          <a:p>
            <a:r>
              <a:rPr lang="en-ZA" sz="1800" dirty="0" smtClean="0"/>
              <a:t>Negotiations </a:t>
            </a:r>
            <a:r>
              <a:rPr lang="en-ZA" sz="1800" dirty="0"/>
              <a:t>under UNFCCC towards the adoption of a new legal instrument in December 2015, should be seen in a wider global political debate over differentiation of responsibilities in international </a:t>
            </a:r>
            <a:r>
              <a:rPr lang="en-ZA" sz="1800" dirty="0" smtClean="0"/>
              <a:t>relations.</a:t>
            </a:r>
          </a:p>
          <a:p>
            <a:r>
              <a:rPr lang="en-ZA" sz="1800" dirty="0" smtClean="0"/>
              <a:t>Middle </a:t>
            </a:r>
            <a:r>
              <a:rPr lang="en-ZA" sz="1800" dirty="0"/>
              <a:t>income and key emerging countries are expected to assume greater </a:t>
            </a:r>
            <a:r>
              <a:rPr lang="en-ZA" sz="1800" dirty="0" smtClean="0"/>
              <a:t>responsibility.</a:t>
            </a:r>
          </a:p>
          <a:p>
            <a:r>
              <a:rPr lang="en-ZA" sz="1800" dirty="0" smtClean="0"/>
              <a:t>Developed </a:t>
            </a:r>
            <a:r>
              <a:rPr lang="en-ZA" sz="1800" dirty="0"/>
              <a:t>countries refuse the retention of existing binary division in UNFCCC between developed and developing </a:t>
            </a:r>
            <a:r>
              <a:rPr lang="en-ZA" sz="1800" dirty="0" smtClean="0"/>
              <a:t>countries.</a:t>
            </a:r>
          </a:p>
          <a:p>
            <a:r>
              <a:rPr lang="en-ZA" sz="1800" dirty="0" smtClean="0"/>
              <a:t>Attempts </a:t>
            </a:r>
            <a:r>
              <a:rPr lang="en-ZA" sz="1800" dirty="0"/>
              <a:t>to re-classify countries pose a challenge to traditional regional groupings, North-South configuration and political </a:t>
            </a:r>
            <a:r>
              <a:rPr lang="en-ZA" sz="1800" dirty="0" smtClean="0"/>
              <a:t>alliances.</a:t>
            </a:r>
          </a:p>
          <a:p>
            <a:r>
              <a:rPr lang="en-ZA" sz="1800" dirty="0" smtClean="0"/>
              <a:t>Negotiating context highly complex characterised by the fragmentation of the United Nations membership into a multitude of groupings and alliances with overlapping memberships.</a:t>
            </a:r>
          </a:p>
          <a:p>
            <a:r>
              <a:rPr lang="en-ZA" sz="1800" dirty="0" smtClean="0"/>
              <a:t>SA is the Chair of the G77 and China in 2015. </a:t>
            </a:r>
          </a:p>
          <a:p>
            <a:r>
              <a:rPr lang="en-ZA" sz="1800" dirty="0" smtClean="0"/>
              <a:t>2015 </a:t>
            </a:r>
            <a:r>
              <a:rPr lang="en-ZA" sz="1800" dirty="0"/>
              <a:t>is also a crucial year for Africa  </a:t>
            </a:r>
            <a:r>
              <a:rPr lang="en-ZA" sz="1800" dirty="0" smtClean="0"/>
              <a:t>- co</a:t>
            </a:r>
            <a:r>
              <a:rPr lang="en-ZA" sz="1800" dirty="0"/>
              <a:t>-Chair </a:t>
            </a:r>
            <a:r>
              <a:rPr lang="en-ZA" sz="1800" dirty="0" smtClean="0"/>
              <a:t>of the </a:t>
            </a:r>
            <a:r>
              <a:rPr lang="en-ZA" sz="1800" dirty="0"/>
              <a:t>ADP </a:t>
            </a:r>
            <a:r>
              <a:rPr lang="en-ZA" sz="1800" dirty="0" smtClean="0"/>
              <a:t>discussions (Algeria). </a:t>
            </a:r>
          </a:p>
          <a:p>
            <a:r>
              <a:rPr lang="en-ZA" sz="1800" dirty="0" smtClean="0"/>
              <a:t>Unity </a:t>
            </a:r>
            <a:r>
              <a:rPr lang="en-ZA" sz="1800" dirty="0"/>
              <a:t>of the G77 &amp; China as well as Africa group that South Africa engage as part of will be crucial.</a:t>
            </a:r>
          </a:p>
          <a:p>
            <a:pPr marL="0" indent="0">
              <a:buNone/>
            </a:pPr>
            <a:endParaRPr lang="en-ZA" sz="1800" dirty="0" smtClean="0"/>
          </a:p>
          <a:p>
            <a:pPr marL="457200" lvl="1" indent="0">
              <a:buNone/>
            </a:pPr>
            <a:endParaRPr lang="en-ZA" sz="1800" dirty="0"/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lvl="0" algn="just"/>
            <a:endParaRPr lang="en-US" sz="2000" dirty="0" smtClean="0"/>
          </a:p>
          <a:p>
            <a:pPr lvl="0" algn="just"/>
            <a:endParaRPr lang="en-ZA" sz="2000" dirty="0"/>
          </a:p>
          <a:p>
            <a:pPr algn="just"/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6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5809"/>
            <a:ext cx="8229600" cy="228600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/>
              <a:t>POLITICAL </a:t>
            </a:r>
            <a:r>
              <a:rPr lang="en-US" sz="3200" b="1" dirty="0" smtClean="0"/>
              <a:t>DYNAMICS</a:t>
            </a:r>
            <a:r>
              <a:rPr lang="en-US" sz="3200" b="1" baseline="-25000" dirty="0" smtClean="0"/>
              <a:t>[1]</a:t>
            </a:r>
            <a:r>
              <a:rPr lang="en-US" sz="3200" b="1" baseline="-25000" dirty="0"/>
              <a:t/>
            </a:r>
            <a:br>
              <a:rPr lang="en-US" sz="3200" b="1" baseline="-25000" dirty="0"/>
            </a:br>
            <a:endParaRPr lang="en-ZA" sz="3200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334000"/>
          </a:xfrm>
        </p:spPr>
        <p:txBody>
          <a:bodyPr/>
          <a:lstStyle/>
          <a:p>
            <a:r>
              <a:rPr lang="en-ZA" sz="2000" dirty="0" smtClean="0"/>
              <a:t>BASIC (Brazil, India, South Africa and China) functions as an informal political discussion group and not as a negotiating group.</a:t>
            </a:r>
          </a:p>
          <a:p>
            <a:r>
              <a:rPr lang="en-ZA" sz="2000" dirty="0"/>
              <a:t>China is exerting strong pressure on the other BASIC countries to increase coordination and develop common positions. </a:t>
            </a:r>
            <a:endParaRPr lang="en-ZA" sz="2000" dirty="0" smtClean="0"/>
          </a:p>
          <a:p>
            <a:r>
              <a:rPr lang="en-ZA" sz="2000" dirty="0" smtClean="0"/>
              <a:t>This </a:t>
            </a:r>
            <a:r>
              <a:rPr lang="en-ZA" sz="2000" dirty="0"/>
              <a:t>is particularly problematic for South Africa and Brazil, which unlike India and China, are not members of the group of Like-Minded Developing Countries (LMDCs) that are most reluctant to take on new commitments in the UNFCCC context. </a:t>
            </a:r>
            <a:endParaRPr lang="en-ZA" sz="2000" dirty="0" smtClean="0"/>
          </a:p>
          <a:p>
            <a:r>
              <a:rPr lang="en-ZA" sz="2000" dirty="0" smtClean="0"/>
              <a:t>China </a:t>
            </a:r>
            <a:r>
              <a:rPr lang="en-ZA" sz="2000" dirty="0"/>
              <a:t>also tends to use BASIC as a platform to demonstrate ‘transparency’ vis-a-vis fellow emerging economies by reporting on its bilateral undertakings with major economies - and in particular the USA - at a time when there are concerns amongst many countries that the 2015 agreement may be pre-determined by the political arrangement that was announced between China and the USA in </a:t>
            </a:r>
            <a:r>
              <a:rPr lang="en-ZA" sz="2000" dirty="0" smtClean="0"/>
              <a:t>2014</a:t>
            </a:r>
          </a:p>
          <a:p>
            <a:pPr marL="0" indent="0">
              <a:buNone/>
            </a:pPr>
            <a:endParaRPr lang="en-ZA" sz="1800" dirty="0" smtClean="0"/>
          </a:p>
          <a:p>
            <a:pPr marL="457200" lvl="1" indent="0">
              <a:buNone/>
            </a:pPr>
            <a:endParaRPr lang="en-ZA" sz="1800" dirty="0"/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lvl="0" algn="just"/>
            <a:endParaRPr lang="en-US" sz="2000" dirty="0" smtClean="0"/>
          </a:p>
          <a:p>
            <a:pPr lvl="0" algn="just"/>
            <a:endParaRPr lang="en-ZA" sz="2000" dirty="0"/>
          </a:p>
          <a:p>
            <a:pPr algn="just"/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13311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CONFIDENTIAL</a:t>
            </a:r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8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5809"/>
            <a:ext cx="8229600" cy="228600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/>
              <a:t>POLITICAL </a:t>
            </a:r>
            <a:r>
              <a:rPr lang="en-US" sz="3200" b="1" dirty="0" smtClean="0"/>
              <a:t>DYNAMICS</a:t>
            </a:r>
            <a:r>
              <a:rPr lang="en-US" sz="3200" b="1" baseline="-25000" dirty="0" smtClean="0"/>
              <a:t>[1]</a:t>
            </a:r>
            <a:r>
              <a:rPr lang="en-US" sz="3200" b="1" baseline="-25000" dirty="0"/>
              <a:t/>
            </a:r>
            <a:br>
              <a:rPr lang="en-US" sz="3200" b="1" baseline="-25000" dirty="0"/>
            </a:br>
            <a:endParaRPr lang="en-ZA" sz="3200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334000"/>
          </a:xfrm>
        </p:spPr>
        <p:txBody>
          <a:bodyPr/>
          <a:lstStyle/>
          <a:p>
            <a:r>
              <a:rPr lang="en-ZA" sz="2000" dirty="0"/>
              <a:t>It is worth noting that </a:t>
            </a:r>
            <a:r>
              <a:rPr lang="en-ZA" sz="2000" dirty="0" smtClean="0"/>
              <a:t>the Lima </a:t>
            </a:r>
            <a:r>
              <a:rPr lang="en-ZA" sz="2000" dirty="0"/>
              <a:t>achievement was made through the resolve of the Africa group that refused to accept an outcome that did not address the continent’s needs</a:t>
            </a:r>
            <a:r>
              <a:rPr lang="en-ZA" sz="2000" dirty="0" smtClean="0"/>
              <a:t>.</a:t>
            </a:r>
          </a:p>
          <a:p>
            <a:r>
              <a:rPr lang="en-ZA" sz="2000" dirty="0"/>
              <a:t>The conference had to go into extra time to resolve issues that the Africa group insisted they need to be resolved. </a:t>
            </a:r>
            <a:endParaRPr lang="en-ZA" sz="2000" dirty="0" smtClean="0"/>
          </a:p>
          <a:p>
            <a:r>
              <a:rPr lang="en-ZA" sz="2000" dirty="0" smtClean="0"/>
              <a:t>South </a:t>
            </a:r>
            <a:r>
              <a:rPr lang="en-ZA" sz="2000" dirty="0"/>
              <a:t>Africa rallied other BASIC countries (Brazil, India and China) to support the Africa position. </a:t>
            </a:r>
            <a:endParaRPr lang="en-ZA" sz="2000" dirty="0" smtClean="0"/>
          </a:p>
          <a:p>
            <a:r>
              <a:rPr lang="en-ZA" sz="2000" dirty="0" smtClean="0"/>
              <a:t>This </a:t>
            </a:r>
            <a:r>
              <a:rPr lang="en-ZA" sz="2000" dirty="0"/>
              <a:t>marked a successful achievement by South Africa to use the BASIC countries to support the Africa common position and thus further strengthening South-South cooperation</a:t>
            </a:r>
            <a:r>
              <a:rPr lang="en-ZA" sz="2000" dirty="0" smtClean="0"/>
              <a:t>.</a:t>
            </a:r>
          </a:p>
          <a:p>
            <a:r>
              <a:rPr lang="en-ZA" sz="2000" dirty="0" smtClean="0"/>
              <a:t>With South </a:t>
            </a:r>
            <a:r>
              <a:rPr lang="en-ZA" sz="2000" dirty="0"/>
              <a:t>Africa </a:t>
            </a:r>
            <a:r>
              <a:rPr lang="en-ZA" sz="2000" dirty="0" smtClean="0"/>
              <a:t>chairing </a:t>
            </a:r>
            <a:r>
              <a:rPr lang="en-ZA" sz="2000" dirty="0"/>
              <a:t>the Group of 77 and China </a:t>
            </a:r>
            <a:r>
              <a:rPr lang="en-ZA" sz="2000" dirty="0" smtClean="0"/>
              <a:t>in 2015, it </a:t>
            </a:r>
            <a:r>
              <a:rPr lang="en-ZA" sz="2000" dirty="0"/>
              <a:t>will therefore rely on and negotiate through the Africa group to advance its national and regional interests </a:t>
            </a:r>
            <a:endParaRPr lang="en-ZA" sz="2000" dirty="0" smtClean="0"/>
          </a:p>
          <a:p>
            <a:pPr marL="457200" lvl="1" indent="0">
              <a:buNone/>
            </a:pPr>
            <a:endParaRPr lang="en-ZA" sz="1800" dirty="0"/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lvl="0" algn="just"/>
            <a:endParaRPr lang="en-US" sz="2000" dirty="0" smtClean="0"/>
          </a:p>
          <a:p>
            <a:pPr lvl="0" algn="just"/>
            <a:endParaRPr lang="en-ZA" sz="2000" dirty="0"/>
          </a:p>
          <a:p>
            <a:pPr algn="just"/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33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PREPARATORY PROCESS FOR COP 21 / CMP 11 - PARIS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pPr lvl="0"/>
            <a:r>
              <a:rPr lang="en-ZA" sz="2400" dirty="0"/>
              <a:t>ADP Inter-Session Meeting </a:t>
            </a:r>
            <a:r>
              <a:rPr lang="en-US" sz="2400" dirty="0" smtClean="0"/>
              <a:t>: </a:t>
            </a:r>
            <a:r>
              <a:rPr lang="en-ZA" sz="2400" dirty="0" smtClean="0"/>
              <a:t>08 </a:t>
            </a:r>
            <a:r>
              <a:rPr lang="en-ZA" sz="2400" dirty="0"/>
              <a:t>-13 February 2015</a:t>
            </a:r>
            <a:endParaRPr lang="en-US" sz="2400" dirty="0"/>
          </a:p>
          <a:p>
            <a:pPr lvl="0"/>
            <a:r>
              <a:rPr lang="en-ZA" sz="2400" dirty="0"/>
              <a:t>BASIC </a:t>
            </a:r>
            <a:r>
              <a:rPr lang="en-ZA" sz="2400" dirty="0" smtClean="0"/>
              <a:t>Meeting: 15 </a:t>
            </a:r>
            <a:r>
              <a:rPr lang="en-ZA" sz="2400" dirty="0"/>
              <a:t>– 18 April </a:t>
            </a:r>
            <a:r>
              <a:rPr lang="en-ZA" sz="2400" dirty="0" smtClean="0"/>
              <a:t>2015, Brazil</a:t>
            </a:r>
            <a:endParaRPr lang="en-US" sz="2400" dirty="0"/>
          </a:p>
          <a:p>
            <a:pPr lvl="0"/>
            <a:r>
              <a:rPr lang="en-ZA" sz="2400" dirty="0" smtClean="0"/>
              <a:t>Informal </a:t>
            </a:r>
            <a:r>
              <a:rPr lang="en-ZA" sz="2400" dirty="0"/>
              <a:t>Ministerial </a:t>
            </a:r>
            <a:r>
              <a:rPr lang="en-ZA" sz="2400" dirty="0" smtClean="0"/>
              <a:t>Consultations: May </a:t>
            </a:r>
            <a:r>
              <a:rPr lang="en-ZA" sz="2400" dirty="0"/>
              <a:t>2015</a:t>
            </a:r>
            <a:endParaRPr lang="en-US" sz="2400" dirty="0"/>
          </a:p>
          <a:p>
            <a:pPr lvl="0"/>
            <a:r>
              <a:rPr lang="en-ZA" sz="2400" dirty="0"/>
              <a:t>Petersberg </a:t>
            </a:r>
            <a:r>
              <a:rPr lang="en-ZA" sz="2400" dirty="0" smtClean="0"/>
              <a:t>Dialogue: 18</a:t>
            </a:r>
            <a:r>
              <a:rPr lang="en-ZA" sz="2400" dirty="0"/>
              <a:t>- 19 May </a:t>
            </a:r>
            <a:r>
              <a:rPr lang="en-ZA" sz="2400" dirty="0" smtClean="0"/>
              <a:t>2015 - Berlin</a:t>
            </a:r>
            <a:endParaRPr lang="en-US" sz="2400" dirty="0"/>
          </a:p>
          <a:p>
            <a:pPr lvl="0"/>
            <a:r>
              <a:rPr lang="en-ZA" sz="2400" dirty="0"/>
              <a:t>42</a:t>
            </a:r>
            <a:r>
              <a:rPr lang="en-ZA" sz="2400" baseline="30000" dirty="0"/>
              <a:t>nd</a:t>
            </a:r>
            <a:r>
              <a:rPr lang="en-ZA" sz="2400" dirty="0"/>
              <a:t> Session </a:t>
            </a:r>
            <a:r>
              <a:rPr lang="en-ZA" sz="2400" dirty="0" smtClean="0"/>
              <a:t>UNFCCC SB</a:t>
            </a:r>
            <a:r>
              <a:rPr lang="en-US" sz="2400" dirty="0" smtClean="0"/>
              <a:t>: </a:t>
            </a:r>
            <a:r>
              <a:rPr lang="en-ZA" sz="2400" dirty="0" smtClean="0"/>
              <a:t>01 </a:t>
            </a:r>
            <a:r>
              <a:rPr lang="en-ZA" sz="2400" dirty="0"/>
              <a:t>– 11 June </a:t>
            </a:r>
            <a:r>
              <a:rPr lang="en-ZA" sz="2400" dirty="0" smtClean="0"/>
              <a:t>2015 – Bonn</a:t>
            </a:r>
            <a:endParaRPr lang="en-US" sz="2400" dirty="0"/>
          </a:p>
          <a:p>
            <a:pPr lvl="0"/>
            <a:r>
              <a:rPr lang="en-ZA" sz="2400" dirty="0" smtClean="0"/>
              <a:t>ADP </a:t>
            </a:r>
            <a:r>
              <a:rPr lang="en-ZA" sz="2400" dirty="0"/>
              <a:t>Inter-Session </a:t>
            </a:r>
            <a:r>
              <a:rPr lang="en-ZA" sz="2400" dirty="0" smtClean="0"/>
              <a:t>Meeting: 31 </a:t>
            </a:r>
            <a:r>
              <a:rPr lang="en-ZA" sz="2400" dirty="0"/>
              <a:t>August – 04 September 2015</a:t>
            </a:r>
            <a:endParaRPr lang="en-US" sz="2400" dirty="0"/>
          </a:p>
          <a:p>
            <a:pPr lvl="0"/>
            <a:r>
              <a:rPr lang="en-ZA" sz="2400" dirty="0"/>
              <a:t>Pre- COP 21 </a:t>
            </a:r>
            <a:r>
              <a:rPr lang="en-ZA" sz="2400" dirty="0" smtClean="0"/>
              <a:t>Meeting</a:t>
            </a:r>
            <a:r>
              <a:rPr lang="en-US" sz="2400" dirty="0" smtClean="0"/>
              <a:t>: </a:t>
            </a:r>
            <a:r>
              <a:rPr lang="en-ZA" sz="2400" dirty="0" smtClean="0"/>
              <a:t>18</a:t>
            </a:r>
            <a:r>
              <a:rPr lang="en-ZA" sz="2400" dirty="0"/>
              <a:t>-20 October 2015</a:t>
            </a:r>
            <a:endParaRPr lang="en-US" sz="2400" dirty="0"/>
          </a:p>
          <a:p>
            <a:pPr lvl="0"/>
            <a:r>
              <a:rPr lang="en-ZA" sz="2400" dirty="0"/>
              <a:t>ADP Inter-Session </a:t>
            </a:r>
            <a:r>
              <a:rPr lang="en-ZA" sz="2400" dirty="0" smtClean="0"/>
              <a:t>Meeting</a:t>
            </a:r>
            <a:r>
              <a:rPr lang="en-US" sz="2400" dirty="0" smtClean="0"/>
              <a:t>: </a:t>
            </a:r>
            <a:r>
              <a:rPr lang="en-ZA" sz="2400" dirty="0" smtClean="0"/>
              <a:t>19 </a:t>
            </a:r>
            <a:r>
              <a:rPr lang="en-ZA" sz="2400" dirty="0"/>
              <a:t>– 23 October 2015</a:t>
            </a:r>
            <a:endParaRPr lang="en-US" sz="2400" dirty="0"/>
          </a:p>
          <a:p>
            <a:pPr lvl="0"/>
            <a:r>
              <a:rPr lang="en-ZA" sz="2400" dirty="0"/>
              <a:t>Paris COP </a:t>
            </a:r>
            <a:r>
              <a:rPr lang="en-ZA" sz="2400" dirty="0" smtClean="0"/>
              <a:t>21</a:t>
            </a:r>
            <a:r>
              <a:rPr lang="en-US" sz="2400" dirty="0" smtClean="0"/>
              <a:t>: </a:t>
            </a:r>
            <a:r>
              <a:rPr lang="en-ZA" sz="2400" dirty="0" smtClean="0"/>
              <a:t>30 </a:t>
            </a:r>
            <a:r>
              <a:rPr lang="en-ZA" sz="2400" dirty="0"/>
              <a:t>Nov – 11 December 2015</a:t>
            </a:r>
            <a:endParaRPr lang="en-US" sz="2400" dirty="0"/>
          </a:p>
          <a:p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23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p Arrow 23"/>
          <p:cNvSpPr/>
          <p:nvPr/>
        </p:nvSpPr>
        <p:spPr>
          <a:xfrm>
            <a:off x="4648200" y="1143000"/>
            <a:ext cx="4043680" cy="4724400"/>
          </a:xfrm>
          <a:prstGeom prst="upArrow">
            <a:avLst/>
          </a:pr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100000"/>
                  <a:satMod val="120000"/>
                  <a:alpha val="21000"/>
                </a:schemeClr>
              </a:gs>
              <a:gs pos="69000">
                <a:schemeClr val="accent1">
                  <a:hueOff val="0"/>
                  <a:satOff val="0"/>
                  <a:lumOff val="0"/>
                  <a:tint val="80000"/>
                  <a:shade val="100000"/>
                  <a:satMod val="150000"/>
                  <a:alpha val="21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50000"/>
                  <a:shade val="100000"/>
                  <a:satMod val="150000"/>
                  <a:alpha val="21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Up Arrow 25"/>
          <p:cNvSpPr/>
          <p:nvPr/>
        </p:nvSpPr>
        <p:spPr>
          <a:xfrm rot="10800000">
            <a:off x="457201" y="1295400"/>
            <a:ext cx="4043680" cy="4724400"/>
          </a:xfrm>
          <a:prstGeom prst="upArrow">
            <a:avLst/>
          </a:prstGeom>
          <a:gradFill flip="none" rotWithShape="1">
            <a:gsLst>
              <a:gs pos="0">
                <a:schemeClr val="accent1">
                  <a:hueOff val="0"/>
                  <a:satOff val="0"/>
                  <a:lumOff val="0"/>
                  <a:shade val="100000"/>
                  <a:satMod val="120000"/>
                  <a:alpha val="21000"/>
                </a:schemeClr>
              </a:gs>
              <a:gs pos="69000">
                <a:schemeClr val="accent1">
                  <a:hueOff val="0"/>
                  <a:satOff val="0"/>
                  <a:lumOff val="0"/>
                  <a:tint val="80000"/>
                  <a:shade val="100000"/>
                  <a:satMod val="150000"/>
                  <a:alpha val="21000"/>
                </a:schemeClr>
              </a:gs>
              <a:gs pos="100000">
                <a:schemeClr val="accent1">
                  <a:hueOff val="0"/>
                  <a:satOff val="0"/>
                  <a:lumOff val="0"/>
                  <a:tint val="50000"/>
                  <a:shade val="100000"/>
                  <a:satMod val="150000"/>
                  <a:alpha val="21000"/>
                </a:schemeClr>
              </a:gs>
            </a:gsLst>
            <a:path path="circle">
              <a:fillToRect l="100000" t="100000" r="100000" b="100000"/>
            </a:path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824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42275" cy="838200"/>
          </a:xfrm>
        </p:spPr>
        <p:txBody>
          <a:bodyPr/>
          <a:lstStyle/>
          <a:p>
            <a:r>
              <a:rPr lang="en-US" sz="3600" b="1">
                <a:latin typeface="Calibri" charset="0"/>
              </a:rPr>
              <a:t>COMPETING ARCHITECHTURE PARADIGMS IN GLOBAL NEGOTIATIONS</a:t>
            </a:r>
          </a:p>
        </p:txBody>
      </p:sp>
      <p:sp>
        <p:nvSpPr>
          <p:cNvPr id="3482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452563"/>
            <a:ext cx="3840163" cy="750887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GB" sz="2000" u="sng">
                <a:latin typeface="Calibri" charset="0"/>
              </a:rPr>
              <a:t>A bottom-up style driven by a pledge and review </a:t>
            </a:r>
          </a:p>
          <a:p>
            <a:pPr algn="ctr">
              <a:spcBef>
                <a:spcPct val="0"/>
              </a:spcBef>
            </a:pPr>
            <a:r>
              <a:rPr lang="en-GB" sz="2000" u="sng">
                <a:latin typeface="Calibri" charset="0"/>
              </a:rPr>
              <a:t>system</a:t>
            </a:r>
            <a:endParaRPr lang="en-ZA" sz="2000" u="sng">
              <a:latin typeface="Calibri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endParaRPr lang="en-GB" sz="1800" b="1">
              <a:latin typeface="Calibri" charset="0"/>
            </a:endParaRPr>
          </a:p>
          <a:p>
            <a:pPr lvl="1"/>
            <a:r>
              <a:rPr lang="en-GB" sz="1800" b="1">
                <a:latin typeface="Calibri" charset="0"/>
              </a:rPr>
              <a:t>Unilateral</a:t>
            </a:r>
            <a:r>
              <a:rPr lang="en-GB" sz="1800">
                <a:latin typeface="Calibri" charset="0"/>
              </a:rPr>
              <a:t> and self-determined pledged domestic targets, policies and measures</a:t>
            </a:r>
            <a:endParaRPr lang="en-ZA" sz="1800">
              <a:latin typeface="Calibri" charset="0"/>
            </a:endParaRPr>
          </a:p>
          <a:p>
            <a:pPr lvl="1"/>
            <a:r>
              <a:rPr lang="en-GB" sz="1800" b="1">
                <a:latin typeface="Calibri" charset="0"/>
              </a:rPr>
              <a:t>Domestically legal </a:t>
            </a:r>
            <a:r>
              <a:rPr lang="en-GB" sz="1800">
                <a:latin typeface="Calibri" charset="0"/>
              </a:rPr>
              <a:t>commitments</a:t>
            </a:r>
          </a:p>
          <a:p>
            <a:pPr lvl="1"/>
            <a:r>
              <a:rPr lang="en-GB" sz="1800" b="1">
                <a:latin typeface="Calibri" charset="0"/>
              </a:rPr>
              <a:t>Domestically determined</a:t>
            </a:r>
            <a:r>
              <a:rPr lang="en-GB" sz="1800">
                <a:latin typeface="Calibri" charset="0"/>
              </a:rPr>
              <a:t> rules and criteria</a:t>
            </a:r>
          </a:p>
          <a:p>
            <a:pPr lvl="1"/>
            <a:r>
              <a:rPr lang="en-GB" sz="1800" b="1">
                <a:latin typeface="Calibri" charset="0"/>
              </a:rPr>
              <a:t>Ambition</a:t>
            </a:r>
            <a:r>
              <a:rPr lang="en-GB" sz="1800">
                <a:latin typeface="Calibri" charset="0"/>
              </a:rPr>
              <a:t> is informed by </a:t>
            </a:r>
            <a:r>
              <a:rPr lang="en-GB" sz="1800" b="1">
                <a:latin typeface="Calibri" charset="0"/>
              </a:rPr>
              <a:t>national</a:t>
            </a:r>
            <a:r>
              <a:rPr lang="en-GB" sz="1800">
                <a:latin typeface="Calibri" charset="0"/>
              </a:rPr>
              <a:t> priorities and circumstances</a:t>
            </a:r>
          </a:p>
          <a:p>
            <a:pPr lvl="1"/>
            <a:r>
              <a:rPr lang="en-GB" sz="1800">
                <a:latin typeface="Calibri" charset="0"/>
              </a:rPr>
              <a:t>“</a:t>
            </a:r>
            <a:r>
              <a:rPr lang="en-GB" sz="1800" b="1">
                <a:latin typeface="Calibri" charset="0"/>
              </a:rPr>
              <a:t>Internationalised</a:t>
            </a:r>
            <a:r>
              <a:rPr lang="en-GB" sz="1800">
                <a:latin typeface="Calibri" charset="0"/>
              </a:rPr>
              <a:t>” through reporting and review procedures</a:t>
            </a:r>
            <a:endParaRPr lang="en-ZA" sz="1800">
              <a:latin typeface="Calibri" charset="0"/>
            </a:endParaRPr>
          </a:p>
          <a:p>
            <a:pPr lvl="1"/>
            <a:endParaRPr lang="en-ZA" sz="1900">
              <a:latin typeface="Calibri" charset="0"/>
            </a:endParaRPr>
          </a:p>
          <a:p>
            <a:endParaRPr lang="en-US" sz="2200">
              <a:latin typeface="Calibri" charset="0"/>
            </a:endParaRPr>
          </a:p>
        </p:txBody>
      </p:sp>
      <p:sp>
        <p:nvSpPr>
          <p:cNvPr id="34827" name="Text Placeholder 2"/>
          <p:cNvSpPr>
            <a:spLocks noGrp="1"/>
          </p:cNvSpPr>
          <p:nvPr>
            <p:ph type="body" idx="1"/>
          </p:nvPr>
        </p:nvSpPr>
        <p:spPr>
          <a:xfrm>
            <a:off x="660400" y="1484313"/>
            <a:ext cx="3840163" cy="750887"/>
          </a:xfrm>
        </p:spPr>
        <p:txBody>
          <a:bodyPr/>
          <a:lstStyle/>
          <a:p>
            <a:pPr algn="ctr"/>
            <a:r>
              <a:rPr lang="en-GB" sz="2000" u="sng">
                <a:latin typeface="Calibri" charset="0"/>
              </a:rPr>
              <a:t>A top-down Kyoto-style agreement driven by the requirements of science </a:t>
            </a:r>
            <a:endParaRPr lang="en-ZA" sz="2000" u="sng">
              <a:latin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1">
              <a:defRPr/>
            </a:pPr>
            <a:endParaRPr lang="en-GB" b="1" dirty="0" smtClean="0">
              <a:ea typeface="+mn-ea"/>
            </a:endParaRPr>
          </a:p>
          <a:p>
            <a:pPr lvl="1">
              <a:defRPr/>
            </a:pPr>
            <a:r>
              <a:rPr lang="en-GB" b="1" dirty="0" smtClean="0">
                <a:ea typeface="+mn-ea"/>
              </a:rPr>
              <a:t>Multilateral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commitments, with inclusive and equitable participation </a:t>
            </a:r>
            <a:endParaRPr lang="en-GB" dirty="0" smtClean="0">
              <a:ea typeface="+mn-ea"/>
            </a:endParaRPr>
          </a:p>
          <a:p>
            <a:pPr lvl="1">
              <a:defRPr/>
            </a:pPr>
            <a:r>
              <a:rPr lang="en-GB" b="1" dirty="0">
                <a:ea typeface="+mn-ea"/>
              </a:rPr>
              <a:t>Internationally legally </a:t>
            </a:r>
            <a:r>
              <a:rPr lang="en-GB" dirty="0">
                <a:ea typeface="+mn-ea"/>
              </a:rPr>
              <a:t>binding on all </a:t>
            </a:r>
            <a:r>
              <a:rPr lang="en-GB" dirty="0" smtClean="0">
                <a:ea typeface="+mn-ea"/>
              </a:rPr>
              <a:t>Parties</a:t>
            </a:r>
            <a:endParaRPr lang="en-ZA" dirty="0">
              <a:ea typeface="+mn-ea"/>
            </a:endParaRPr>
          </a:p>
          <a:p>
            <a:pPr lvl="1">
              <a:defRPr/>
            </a:pPr>
            <a:r>
              <a:rPr lang="en-GB" dirty="0" smtClean="0">
                <a:ea typeface="+mn-ea"/>
              </a:rPr>
              <a:t>Common </a:t>
            </a:r>
            <a:r>
              <a:rPr lang="en-GB" b="1" dirty="0">
                <a:ea typeface="+mn-ea"/>
              </a:rPr>
              <a:t>multilaterally</a:t>
            </a:r>
            <a:r>
              <a:rPr lang="en-GB" dirty="0">
                <a:ea typeface="+mn-ea"/>
              </a:rPr>
              <a:t> </a:t>
            </a:r>
            <a:r>
              <a:rPr lang="en-GB" b="1" dirty="0">
                <a:ea typeface="+mn-ea"/>
              </a:rPr>
              <a:t>agreed</a:t>
            </a:r>
            <a:r>
              <a:rPr lang="en-GB" dirty="0">
                <a:ea typeface="+mn-ea"/>
              </a:rPr>
              <a:t> rules and criteria</a:t>
            </a:r>
            <a:endParaRPr lang="en-ZA" dirty="0">
              <a:ea typeface="+mn-ea"/>
            </a:endParaRPr>
          </a:p>
          <a:p>
            <a:pPr lvl="1">
              <a:defRPr/>
            </a:pPr>
            <a:r>
              <a:rPr lang="en-GB" dirty="0" smtClean="0">
                <a:ea typeface="+mn-ea"/>
              </a:rPr>
              <a:t>Level </a:t>
            </a:r>
            <a:r>
              <a:rPr lang="en-GB" dirty="0">
                <a:ea typeface="+mn-ea"/>
              </a:rPr>
              <a:t>of </a:t>
            </a:r>
            <a:r>
              <a:rPr lang="en-GB" b="1" dirty="0">
                <a:ea typeface="+mn-ea"/>
              </a:rPr>
              <a:t>ambition</a:t>
            </a:r>
            <a:r>
              <a:rPr lang="en-GB" dirty="0">
                <a:ea typeface="+mn-ea"/>
              </a:rPr>
              <a:t> is informed by </a:t>
            </a:r>
            <a:r>
              <a:rPr lang="en-GB" b="1" dirty="0">
                <a:ea typeface="+mn-ea"/>
              </a:rPr>
              <a:t>science</a:t>
            </a:r>
            <a:r>
              <a:rPr lang="en-GB" dirty="0">
                <a:ea typeface="+mn-ea"/>
              </a:rPr>
              <a:t> (but also accounting for national circumstance and priorities) </a:t>
            </a:r>
            <a:endParaRPr lang="en-ZA" dirty="0">
              <a:ea typeface="+mn-ea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5ADACC3-E670-9E45-AB4D-679FA5E0DD07}" type="slidenum">
              <a:rPr lang="en-US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98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619250" y="-152400"/>
            <a:ext cx="6991350" cy="1143000"/>
          </a:xfrm>
        </p:spPr>
        <p:txBody>
          <a:bodyPr/>
          <a:lstStyle/>
          <a:p>
            <a:r>
              <a:rPr lang="en-US" sz="3200">
                <a:solidFill>
                  <a:schemeClr val="bg1"/>
                </a:solidFill>
                <a:latin typeface="Calibri" charset="0"/>
              </a:rPr>
              <a:t>COP 17, Durban Outcomes, 2011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61715" y="914400"/>
            <a:ext cx="8991600" cy="4754563"/>
          </a:xfrm>
        </p:spPr>
        <p:txBody>
          <a:bodyPr/>
          <a:lstStyle/>
          <a:p>
            <a:pPr>
              <a:defRPr/>
            </a:pPr>
            <a:r>
              <a:rPr lang="en-US" altLang="en-US" sz="2800" dirty="0" smtClean="0">
                <a:ea typeface="+mn-ea"/>
              </a:rPr>
              <a:t>Provided an historic opportunity for reconciling the 2 competing paradigms, with participation of all countries</a:t>
            </a:r>
          </a:p>
          <a:p>
            <a:pPr>
              <a:defRPr/>
            </a:pPr>
            <a:r>
              <a:rPr lang="en-US" altLang="en-US" sz="2800" dirty="0" smtClean="0">
                <a:ea typeface="+mn-ea"/>
              </a:rPr>
              <a:t>Durban Platform agreement to: </a:t>
            </a:r>
          </a:p>
          <a:p>
            <a:pPr lvl="1">
              <a:defRPr/>
            </a:pPr>
            <a:r>
              <a:rPr lang="en-US" altLang="en-US" sz="2400" dirty="0" smtClean="0">
                <a:ea typeface="+mn-ea"/>
              </a:rPr>
              <a:t> conclude the negotiation of a future global legal agreement by 2015, applicable to all, coming into effect by 2020, covering mitigation, adaptation, means of implementation and transparency requirements</a:t>
            </a:r>
          </a:p>
          <a:p>
            <a:pPr lvl="1">
              <a:defRPr/>
            </a:pPr>
            <a:r>
              <a:rPr lang="en-US" altLang="en-US" sz="2400" dirty="0"/>
              <a:t>Increase level of ambition pre </a:t>
            </a:r>
            <a:r>
              <a:rPr lang="en-US" altLang="en-US" sz="2400" dirty="0" smtClean="0"/>
              <a:t>2020</a:t>
            </a:r>
            <a:endParaRPr lang="en-US" altLang="en-US" sz="2400" dirty="0" smtClean="0">
              <a:ea typeface="+mn-ea"/>
            </a:endParaRPr>
          </a:p>
          <a:p>
            <a:pPr>
              <a:defRPr/>
            </a:pPr>
            <a:r>
              <a:rPr lang="en-US" altLang="en-US" sz="2800" dirty="0" smtClean="0">
                <a:ea typeface="+mn-ea"/>
              </a:rPr>
              <a:t>Agreement on 2</a:t>
            </a:r>
            <a:r>
              <a:rPr lang="en-US" altLang="en-US" sz="2800" baseline="30000" dirty="0" smtClean="0">
                <a:ea typeface="+mn-ea"/>
              </a:rPr>
              <a:t>nd</a:t>
            </a:r>
            <a:r>
              <a:rPr lang="en-US" altLang="en-US" sz="2800" dirty="0" smtClean="0">
                <a:ea typeface="+mn-ea"/>
              </a:rPr>
              <a:t> Commitment Period of Kyoto Protocol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228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Durban COP 17/ CMP 7 - 2011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19813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4627273"/>
              </p:ext>
            </p:extLst>
          </p:nvPr>
        </p:nvGraphicFramePr>
        <p:xfrm>
          <a:off x="269029" y="54362"/>
          <a:ext cx="8686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1692275" y="107950"/>
            <a:ext cx="6899275" cy="577850"/>
          </a:xfrm>
        </p:spPr>
        <p:txBody>
          <a:bodyPr/>
          <a:lstStyle/>
          <a:p>
            <a:r>
              <a:rPr lang="en-US" sz="3200">
                <a:solidFill>
                  <a:schemeClr val="bg1"/>
                </a:solidFill>
                <a:latin typeface="Calibri" charset="0"/>
              </a:rPr>
              <a:t>Progress Towards Paris 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897813" y="6275388"/>
            <a:ext cx="99060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E5032F3-603B-BF4B-AAF9-EAFF266A8E48}" type="slidenum">
              <a:rPr lang="en-US">
                <a:solidFill>
                  <a:srgbClr val="898989"/>
                </a:solidFill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47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ea typeface="+mj-ea"/>
              </a:rPr>
              <a:t>KEY ISSUES IN Lima COP 20- CMP 10</a:t>
            </a:r>
            <a:endParaRPr lang="en-US" sz="3200" b="1" dirty="0">
              <a:ea typeface="+mj-ea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64575" cy="4249737"/>
          </a:xfrm>
        </p:spPr>
        <p:txBody>
          <a:bodyPr/>
          <a:lstStyle/>
          <a:p>
            <a:pPr algn="just"/>
            <a:r>
              <a:rPr lang="en-ZA" dirty="0">
                <a:latin typeface="Calibri" charset="0"/>
              </a:rPr>
              <a:t>Elements and legal form of the new multilateral legal agreement, to be concluded by 2015 in Paris, COP 21; </a:t>
            </a:r>
          </a:p>
          <a:p>
            <a:pPr algn="just"/>
            <a:r>
              <a:rPr lang="en-ZA" dirty="0">
                <a:latin typeface="Calibri" charset="0"/>
              </a:rPr>
              <a:t>Process and minimum information requirements for Parties’ Intended Nationally Determined Contributions (INDCs); </a:t>
            </a:r>
          </a:p>
          <a:p>
            <a:pPr algn="just"/>
            <a:r>
              <a:rPr lang="en-ZA" dirty="0">
                <a:latin typeface="Calibri" charset="0"/>
              </a:rPr>
              <a:t>Giving effect to the principle of common but differentiated responsibility and equity; and </a:t>
            </a:r>
          </a:p>
          <a:p>
            <a:pPr algn="just"/>
            <a:r>
              <a:rPr lang="en-ZA" dirty="0">
                <a:latin typeface="Calibri" charset="0"/>
              </a:rPr>
              <a:t>Dealing with urgency, and operationalising the international mechanisms, such as the Green Climate Fund; </a:t>
            </a:r>
            <a:endParaRPr lang="en-US" dirty="0">
              <a:latin typeface="Calibri" charset="0"/>
            </a:endParaRPr>
          </a:p>
          <a:p>
            <a:pPr algn="just"/>
            <a:endParaRPr lang="en-US" dirty="0"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9018D8A-80B5-B24A-B08C-67A46E61DC24}" type="slidenum">
              <a:rPr lang="en-US">
                <a:solidFill>
                  <a:srgbClr val="898989"/>
                </a:solidFill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1512888" y="9525"/>
            <a:ext cx="676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UNFCCC NEGOTIATIONS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4193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1619250" y="11113"/>
            <a:ext cx="8229600" cy="685800"/>
          </a:xfrm>
        </p:spPr>
        <p:txBody>
          <a:bodyPr/>
          <a:lstStyle/>
          <a:p>
            <a:r>
              <a:rPr lang="en-ZA" sz="3200">
                <a:solidFill>
                  <a:schemeClr val="bg1"/>
                </a:solidFill>
                <a:latin typeface="Calibri" charset="0"/>
              </a:rPr>
              <a:t>SA POSITION – 2015 new legal agreement</a:t>
            </a:r>
            <a:endParaRPr lang="en-US" sz="3200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990600"/>
            <a:ext cx="8239125" cy="5257800"/>
          </a:xfrm>
        </p:spPr>
        <p:txBody>
          <a:bodyPr/>
          <a:lstStyle/>
          <a:p>
            <a:pPr marL="0" indent="0" algn="just"/>
            <a:r>
              <a:rPr lang="en-US" sz="2400" dirty="0" smtClean="0">
                <a:latin typeface="Calibri" charset="0"/>
              </a:rPr>
              <a:t>Reinforce </a:t>
            </a:r>
            <a:r>
              <a:rPr lang="en-US" sz="2400" b="1" dirty="0">
                <a:latin typeface="Calibri" charset="0"/>
              </a:rPr>
              <a:t>multilateral rules</a:t>
            </a:r>
            <a:r>
              <a:rPr lang="en-US" sz="2400" dirty="0">
                <a:latin typeface="Calibri" charset="0"/>
              </a:rPr>
              <a:t> based system of the UN;</a:t>
            </a:r>
          </a:p>
          <a:p>
            <a:pPr marL="0" indent="0" algn="just"/>
            <a:r>
              <a:rPr lang="en-US" sz="2400" dirty="0">
                <a:latin typeface="Calibri" charset="0"/>
              </a:rPr>
              <a:t>Implement and contribute to the fulfillment of the </a:t>
            </a:r>
            <a:r>
              <a:rPr lang="en-US" sz="2400" b="1" dirty="0">
                <a:latin typeface="Calibri" charset="0"/>
              </a:rPr>
              <a:t>objective of the Convention </a:t>
            </a:r>
            <a:r>
              <a:rPr lang="en-US" sz="2400" dirty="0">
                <a:latin typeface="Calibri" charset="0"/>
              </a:rPr>
              <a:t>as set out in Article 2; </a:t>
            </a:r>
          </a:p>
          <a:p>
            <a:pPr marL="0" indent="0" algn="just"/>
            <a:r>
              <a:rPr lang="en-US" sz="2400" dirty="0">
                <a:latin typeface="Calibri" charset="0"/>
              </a:rPr>
              <a:t>Be </a:t>
            </a:r>
            <a:r>
              <a:rPr lang="en-US" sz="2400" b="1" dirty="0">
                <a:latin typeface="Calibri" charset="0"/>
              </a:rPr>
              <a:t>inclusive</a:t>
            </a:r>
            <a:r>
              <a:rPr lang="en-US" sz="2400" dirty="0">
                <a:latin typeface="Calibri" charset="0"/>
              </a:rPr>
              <a:t> (applicable to all Parties); </a:t>
            </a:r>
            <a:r>
              <a:rPr lang="en-US" sz="2400" b="1" dirty="0">
                <a:latin typeface="Calibri" charset="0"/>
              </a:rPr>
              <a:t>fair</a:t>
            </a:r>
            <a:r>
              <a:rPr lang="en-US" sz="2400" dirty="0">
                <a:latin typeface="Calibri" charset="0"/>
              </a:rPr>
              <a:t> (give effect to the principles of equity and common but differentiated responsibilities and respective capabilities); </a:t>
            </a:r>
            <a:r>
              <a:rPr lang="en-US" sz="2400" b="1" dirty="0">
                <a:latin typeface="Calibri" charset="0"/>
              </a:rPr>
              <a:t>effective</a:t>
            </a:r>
            <a:r>
              <a:rPr lang="en-US" sz="2400" dirty="0">
                <a:latin typeface="Calibri" charset="0"/>
              </a:rPr>
              <a:t> (be based on sound science); </a:t>
            </a:r>
          </a:p>
          <a:p>
            <a:pPr marL="0" indent="0" algn="just"/>
            <a:r>
              <a:rPr lang="en-US" sz="2400" dirty="0">
                <a:latin typeface="Calibri" charset="0"/>
              </a:rPr>
              <a:t>Be </a:t>
            </a:r>
            <a:r>
              <a:rPr lang="en-US" sz="2400" b="1" dirty="0">
                <a:latin typeface="Calibri" charset="0"/>
              </a:rPr>
              <a:t>adequate</a:t>
            </a:r>
            <a:r>
              <a:rPr lang="en-US" sz="2400" dirty="0">
                <a:latin typeface="Calibri" charset="0"/>
              </a:rPr>
              <a:t> (to keep temperature increase below 2°C);</a:t>
            </a:r>
          </a:p>
          <a:p>
            <a:pPr marL="0" indent="0" algn="just"/>
            <a:r>
              <a:rPr lang="en-US" sz="2400" dirty="0">
                <a:latin typeface="Calibri" charset="0"/>
              </a:rPr>
              <a:t>Enable and enhance the transition to a low emissions and climate resilient sustainable development pathway; </a:t>
            </a:r>
          </a:p>
          <a:p>
            <a:pPr marL="0" indent="0" algn="just"/>
            <a:r>
              <a:rPr lang="en-US" sz="2400" dirty="0">
                <a:latin typeface="Calibri" charset="0"/>
              </a:rPr>
              <a:t>Give </a:t>
            </a:r>
            <a:r>
              <a:rPr lang="en-US" sz="2400" b="1" dirty="0">
                <a:latin typeface="Calibri" charset="0"/>
              </a:rPr>
              <a:t>equal priority to adaptation </a:t>
            </a:r>
            <a:r>
              <a:rPr lang="en-US" sz="2400" dirty="0">
                <a:latin typeface="Calibri" charset="0"/>
              </a:rPr>
              <a:t>and mitigation with balanced provision of means of implementation.</a:t>
            </a:r>
          </a:p>
          <a:p>
            <a:pPr marL="0" indent="0" algn="just"/>
            <a:endParaRPr lang="en-US" sz="2400" dirty="0"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9732F75-C0A0-CC4C-8DC2-A437BD67FA46}" type="slidenum">
              <a:rPr lang="en-US">
                <a:solidFill>
                  <a:srgbClr val="898989"/>
                </a:solidFill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52400"/>
            <a:ext cx="8382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FontTx/>
              <a:buNone/>
            </a:pPr>
            <a:r>
              <a:rPr lang="en-US" sz="3200" b="1" dirty="0">
                <a:latin typeface="Calibri" charset="0"/>
              </a:rPr>
              <a:t>SA expectations of the 2015 agreement:</a:t>
            </a:r>
          </a:p>
        </p:txBody>
      </p:sp>
    </p:spTree>
    <p:extLst>
      <p:ext uri="{BB962C8B-B14F-4D97-AF65-F5344CB8AC3E}">
        <p14:creationId xmlns:p14="http://schemas.microsoft.com/office/powerpoint/2010/main" xmlns="" val="123541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10698"/>
            <a:ext cx="8229600" cy="990600"/>
          </a:xfrm>
        </p:spPr>
        <p:txBody>
          <a:bodyPr/>
          <a:lstStyle/>
          <a:p>
            <a:r>
              <a:rPr lang="en-ZA" altLang="en-US" sz="3200" b="1" dirty="0" smtClean="0"/>
              <a:t>SA POSITION FOR LIMA </a:t>
            </a:r>
            <a:r>
              <a:rPr lang="en-ZA" altLang="en-US" sz="3200" b="1" baseline="-25000" dirty="0" smtClean="0"/>
              <a:t>[1]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410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ZA" sz="1800" b="1" dirty="0" smtClean="0"/>
              <a:t>South </a:t>
            </a:r>
            <a:r>
              <a:rPr lang="en-ZA" sz="1800" b="1" dirty="0"/>
              <a:t>Africa’s position with regard to the INDC process </a:t>
            </a:r>
            <a:r>
              <a:rPr lang="en-ZA" sz="1800" b="1" dirty="0" smtClean="0"/>
              <a:t>was </a:t>
            </a:r>
            <a:r>
              <a:rPr lang="en-ZA" sz="1800" b="1" dirty="0"/>
              <a:t>that: </a:t>
            </a:r>
            <a:endParaRPr lang="en-US" sz="1800" b="1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ZA" sz="1800" dirty="0"/>
              <a:t>Parties’ INDCs must cover the full scope of issues of the Durban Platform for Enhanced Action, i.e. mitigation, adaptation and the provision of finance, technology and capacity-building </a:t>
            </a:r>
            <a:r>
              <a:rPr lang="en-ZA" sz="1800" dirty="0" smtClean="0"/>
              <a:t>support.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ZA" sz="1800" dirty="0" smtClean="0"/>
              <a:t>A </a:t>
            </a:r>
            <a:r>
              <a:rPr lang="en-ZA" sz="1800" dirty="0"/>
              <a:t>formal process must be agreed on for the communication of INDCs to all </a:t>
            </a:r>
            <a:r>
              <a:rPr lang="en-ZA" sz="1800" dirty="0" smtClean="0"/>
              <a:t>Parties.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ZA" sz="1800" dirty="0" smtClean="0"/>
              <a:t>In </a:t>
            </a:r>
            <a:r>
              <a:rPr lang="en-ZA" sz="1800" dirty="0"/>
              <a:t>keeping with a transparent and fair multilateral process under the UNFCCC, this information must be multilaterally agreed and applied, rather than being determined domestically. This information must facilitate clarity, transparency and understanding of a Party’s intended national contribution. </a:t>
            </a:r>
            <a:endParaRPr lang="en-ZA" sz="1800" dirty="0" smtClean="0"/>
          </a:p>
          <a:p>
            <a:pPr marL="457200" lvl="1" indent="0" algn="just">
              <a:buNone/>
            </a:pPr>
            <a:endParaRPr lang="en-ZA" sz="1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ZA" sz="1800" b="1" dirty="0" smtClean="0"/>
              <a:t>Elements </a:t>
            </a:r>
            <a:r>
              <a:rPr lang="en-ZA" sz="1800" b="1" dirty="0"/>
              <a:t>and legal form of the new </a:t>
            </a:r>
            <a:r>
              <a:rPr lang="en-ZA" sz="1800" b="1" dirty="0" smtClean="0"/>
              <a:t>agreement:</a:t>
            </a:r>
            <a:endParaRPr lang="en-ZA" sz="1800" b="1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ZA" sz="1800" dirty="0" smtClean="0">
                <a:solidFill>
                  <a:srgbClr val="000000"/>
                </a:solidFill>
              </a:rPr>
              <a:t>Lima needed to finalise the elements of the new agreement. </a:t>
            </a:r>
            <a:endParaRPr lang="en-ZA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lang="en-ZA" sz="1800" dirty="0" smtClean="0">
                <a:solidFill>
                  <a:srgbClr val="000000"/>
                </a:solidFill>
              </a:rPr>
              <a:t>The agreement must reflect all elements, i.e., Mitigation, Adaptation, Finance, Technology development and transfer, capacity building and transparency issues. </a:t>
            </a:r>
            <a:endParaRPr lang="en-ZA" sz="18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6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1938"/>
            <a:ext cx="8229600" cy="848404"/>
          </a:xfrm>
        </p:spPr>
        <p:txBody>
          <a:bodyPr/>
          <a:lstStyle/>
          <a:p>
            <a:r>
              <a:rPr lang="en-ZA" altLang="en-US" sz="3200" b="1" dirty="0"/>
              <a:t>SA </a:t>
            </a:r>
            <a:r>
              <a:rPr lang="en-ZA" altLang="en-US" sz="3200" b="1" dirty="0" smtClean="0"/>
              <a:t>POSITION FOR LIMA </a:t>
            </a:r>
            <a:r>
              <a:rPr lang="en-ZA" altLang="en-US" sz="3200" b="1" baseline="-25000" dirty="0" smtClean="0"/>
              <a:t>[2]</a:t>
            </a:r>
            <a:r>
              <a:rPr lang="en-ZA" altLang="en-US" sz="3200" b="1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800" b="1" dirty="0"/>
              <a:t>Common but differentiated responsibility and equity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800" dirty="0"/>
              <a:t>South Africa’s view is that </a:t>
            </a:r>
            <a:r>
              <a:rPr lang="en-ZA" sz="1800" dirty="0"/>
              <a:t>equity and appropriate differentiation can be more meaningfully advanced by following the structure of the Convention for the formulation of individual commitments</a:t>
            </a:r>
            <a:r>
              <a:rPr lang="en-ZA" sz="1800" dirty="0" smtClean="0"/>
              <a:t>.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ZA" sz="1800" dirty="0" smtClean="0"/>
              <a:t>Article </a:t>
            </a:r>
            <a:r>
              <a:rPr lang="en-ZA" sz="1800" dirty="0"/>
              <a:t>4(1) of the Convention provides the framework for </a:t>
            </a:r>
            <a:r>
              <a:rPr lang="en-ZA" sz="1800" i="1" dirty="0"/>
              <a:t>commitments for all </a:t>
            </a:r>
            <a:r>
              <a:rPr lang="en-ZA" sz="1800" i="1" dirty="0" smtClean="0"/>
              <a:t>Parties</a:t>
            </a:r>
            <a:r>
              <a:rPr lang="en-ZA" sz="1800" dirty="0" smtClean="0"/>
              <a:t>.</a:t>
            </a:r>
            <a:endParaRPr lang="en-US" sz="1800" dirty="0" smtClean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en-ZA" sz="1800" dirty="0" smtClean="0"/>
              <a:t>Article </a:t>
            </a:r>
            <a:r>
              <a:rPr lang="en-ZA" sz="1800" dirty="0"/>
              <a:t>4(2) onwards creates the framework for additional </a:t>
            </a:r>
            <a:r>
              <a:rPr lang="en-ZA" sz="1800" i="1" dirty="0"/>
              <a:t>commitments for developed country Parties</a:t>
            </a:r>
            <a:r>
              <a:rPr lang="en-ZA" sz="1800" dirty="0"/>
              <a:t>. </a:t>
            </a:r>
            <a:endParaRPr lang="en-US" sz="1800" dirty="0"/>
          </a:p>
          <a:p>
            <a:pPr marL="0" indent="0">
              <a:buNone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 smtClean="0"/>
              <a:t>Dealing with urgency and making the system operational now: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Progress towards mobilizing 100 billion USD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Adaptation Finance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Technology transfer to support implementation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Institutional arrangements for Loss and damage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2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 smtClean="0"/>
              <a:t>KEY OUTCOMES</a:t>
            </a:r>
            <a:r>
              <a:rPr lang="en-US" sz="3200" b="1" baseline="-25000" dirty="0" smtClean="0"/>
              <a:t>[1]</a:t>
            </a:r>
            <a:r>
              <a:rPr lang="en-US" sz="3200" b="1" baseline="-25000" dirty="0"/>
              <a:t/>
            </a:r>
            <a:br>
              <a:rPr lang="en-US" sz="3200" b="1" baseline="-25000" dirty="0"/>
            </a:br>
            <a:endParaRPr lang="en-ZA" sz="3200" b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724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After </a:t>
            </a:r>
            <a:r>
              <a:rPr lang="en-US" sz="1800" b="1" dirty="0" smtClean="0"/>
              <a:t>running into overtime </a:t>
            </a:r>
            <a:r>
              <a:rPr lang="en-US" sz="1800" dirty="0" smtClean="0"/>
              <a:t>the conference concluded successfully with the Lima call for climate action.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The Outcomes reflect </a:t>
            </a:r>
            <a:r>
              <a:rPr lang="en-US" sz="1800" b="1" dirty="0" smtClean="0"/>
              <a:t>three of the 5 Key political issues</a:t>
            </a:r>
            <a:r>
              <a:rPr lang="en-US" sz="18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an </a:t>
            </a:r>
            <a:r>
              <a:rPr lang="en-GB" sz="1800" dirty="0"/>
              <a:t>agreement to maintain differentiation and the principle of common but differentiated responsibilities and respective capabilities; </a:t>
            </a:r>
            <a:endParaRPr lang="en-ZA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an agreement to do a synthesis report on the aggregate effect of the Intended Nationally Determined Contribution (INDCs) - offers expected from each party in 2015 for the new post 2020 climate regime); and </a:t>
            </a:r>
            <a:endParaRPr lang="en-ZA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that the scope of the INDCs will include both mitigation and adaptation. </a:t>
            </a:r>
            <a:endParaRPr lang="en-GB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ZA" sz="1800" dirty="0" smtClean="0"/>
              <a:t>Paris COP 21 will have to concluded the following </a:t>
            </a:r>
            <a:r>
              <a:rPr lang="en-ZA" sz="1800" b="1" dirty="0" smtClean="0"/>
              <a:t>two political issues</a:t>
            </a:r>
            <a:r>
              <a:rPr lang="en-ZA" sz="1800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800" dirty="0" smtClean="0"/>
              <a:t>Cycle of contributions / length of the commitment period;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ZA" sz="1800" dirty="0" smtClean="0"/>
              <a:t>The legal form of the post 2020 agreement.</a:t>
            </a:r>
          </a:p>
          <a:p>
            <a:pPr marL="457200" lvl="1" indent="0">
              <a:buNone/>
            </a:pPr>
            <a:endParaRPr lang="en-ZA" sz="1800" dirty="0" smtClean="0"/>
          </a:p>
          <a:p>
            <a:pPr marL="457200" lvl="1" indent="0">
              <a:buNone/>
            </a:pPr>
            <a:endParaRPr lang="en-ZA" sz="1800" dirty="0" smtClean="0"/>
          </a:p>
          <a:p>
            <a:pPr marL="0" indent="0">
              <a:buNone/>
            </a:pPr>
            <a:endParaRPr lang="en-ZA" sz="1800" dirty="0" smtClean="0"/>
          </a:p>
          <a:p>
            <a:pPr marL="457200" lvl="1" indent="0">
              <a:buNone/>
            </a:pPr>
            <a:endParaRPr lang="en-ZA" sz="1800" dirty="0"/>
          </a:p>
          <a:p>
            <a:pPr marL="0" indent="0" algn="just">
              <a:buNone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lvl="0" algn="just"/>
            <a:endParaRPr lang="en-US" sz="2000" dirty="0" smtClean="0"/>
          </a:p>
          <a:p>
            <a:pPr lvl="0" algn="just"/>
            <a:endParaRPr lang="en-ZA" sz="2000" dirty="0"/>
          </a:p>
          <a:p>
            <a:pPr algn="just"/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80225-807F-498D-B952-D07448BFC8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09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3933</TotalTime>
  <Words>1584</Words>
  <Application>Microsoft Macintosh PowerPoint</Application>
  <PresentationFormat>On-screen Show (4:3)</PresentationFormat>
  <Paragraphs>173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Report from UNFCCC  COP20,  Lima</vt:lpstr>
      <vt:lpstr>COMPETING ARCHITECHTURE PARADIGMS IN GLOBAL NEGOTIATIONS</vt:lpstr>
      <vt:lpstr>COP 17, Durban Outcomes, 2011</vt:lpstr>
      <vt:lpstr>Progress Towards Paris 2015</vt:lpstr>
      <vt:lpstr>KEY ISSUES IN Lima COP 20- CMP 10</vt:lpstr>
      <vt:lpstr>SA POSITION – 2015 new legal agreement</vt:lpstr>
      <vt:lpstr>SA POSITION FOR LIMA [1] </vt:lpstr>
      <vt:lpstr>SA POSITION FOR LIMA [2] </vt:lpstr>
      <vt:lpstr> KEY OUTCOMES[1] </vt:lpstr>
      <vt:lpstr> KEY OUTCOMES[2] </vt:lpstr>
      <vt:lpstr> POLITICAL DYNAMICS[1] </vt:lpstr>
      <vt:lpstr> POLITICAL DYNAMICS[1] </vt:lpstr>
      <vt:lpstr> POLITICAL DYNAMICS[1] </vt:lpstr>
      <vt:lpstr>PREPARATORY PROCESS FOR COP 21 / CMP 11 - PARIS</vt:lpstr>
    </vt:vector>
  </TitlesOfParts>
  <Company>Enviromental Affairs and Tourism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Maesela</dc:creator>
  <cp:lastModifiedBy>USER</cp:lastModifiedBy>
  <cp:revision>435</cp:revision>
  <cp:lastPrinted>2014-09-22T12:22:34Z</cp:lastPrinted>
  <dcterms:created xsi:type="dcterms:W3CDTF">2009-07-14T13:35:59Z</dcterms:created>
  <dcterms:modified xsi:type="dcterms:W3CDTF">2015-03-02T12:16:34Z</dcterms:modified>
</cp:coreProperties>
</file>