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9" r:id="rId2"/>
    <p:sldId id="363" r:id="rId3"/>
    <p:sldId id="364" r:id="rId4"/>
    <p:sldId id="356" r:id="rId5"/>
    <p:sldId id="320" r:id="rId6"/>
    <p:sldId id="365" r:id="rId7"/>
    <p:sldId id="373" r:id="rId8"/>
    <p:sldId id="374" r:id="rId9"/>
    <p:sldId id="358" r:id="rId10"/>
    <p:sldId id="359" r:id="rId11"/>
    <p:sldId id="366" r:id="rId12"/>
    <p:sldId id="361" r:id="rId13"/>
    <p:sldId id="347" r:id="rId14"/>
    <p:sldId id="349" r:id="rId15"/>
    <p:sldId id="367" r:id="rId16"/>
    <p:sldId id="343" r:id="rId17"/>
    <p:sldId id="368" r:id="rId18"/>
    <p:sldId id="369" r:id="rId19"/>
    <p:sldId id="372" r:id="rId20"/>
    <p:sldId id="292"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615" autoAdjust="0"/>
    <p:restoredTop sz="91741" autoAdjust="0"/>
  </p:normalViewPr>
  <p:slideViewPr>
    <p:cSldViewPr>
      <p:cViewPr>
        <p:scale>
          <a:sx n="75" d="100"/>
          <a:sy n="75" d="100"/>
        </p:scale>
        <p:origin x="-72" y="210"/>
      </p:cViewPr>
      <p:guideLst>
        <p:guide orient="horz" pos="2160"/>
        <p:guide pos="2880"/>
      </p:guideLst>
    </p:cSldViewPr>
  </p:slideViewPr>
  <p:outlineViewPr>
    <p:cViewPr>
      <p:scale>
        <a:sx n="33" d="100"/>
        <a:sy n="33" d="100"/>
      </p:scale>
      <p:origin x="264" y="77454"/>
    </p:cViewPr>
  </p:outlineViewPr>
  <p:notesTextViewPr>
    <p:cViewPr>
      <p:scale>
        <a:sx n="100" d="100"/>
        <a:sy n="100" d="100"/>
      </p:scale>
      <p:origin x="0" y="0"/>
    </p:cViewPr>
  </p:notesTextViewPr>
  <p:sorterViewPr>
    <p:cViewPr>
      <p:scale>
        <a:sx n="100" d="100"/>
        <a:sy n="100" d="100"/>
      </p:scale>
      <p:origin x="0" y="1200"/>
    </p:cViewPr>
  </p:sorterViewPr>
  <p:notesViewPr>
    <p:cSldViewPr>
      <p:cViewPr varScale="1">
        <p:scale>
          <a:sx n="70" d="100"/>
          <a:sy n="70" d="100"/>
        </p:scale>
        <p:origin x="-2214" y="-10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D7B2E54-E7B2-4DAC-BD8F-F0880C5E04AA}" type="datetimeFigureOut">
              <a:rPr lang="en-US" smtClean="0"/>
              <a:pPr/>
              <a:t>3/5/2015</a:t>
            </a:fld>
            <a:endParaRPr lang="en-ZA"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04565A7-6AE2-4460-81E3-E83077AC4E75}" type="slidenum">
              <a:rPr lang="en-ZA" smtClean="0"/>
              <a:pPr/>
              <a:t>‹#›</a:t>
            </a:fld>
            <a:endParaRPr lang="en-ZA" dirty="0"/>
          </a:p>
        </p:txBody>
      </p:sp>
    </p:spTree>
    <p:extLst>
      <p:ext uri="{BB962C8B-B14F-4D97-AF65-F5344CB8AC3E}">
        <p14:creationId xmlns:p14="http://schemas.microsoft.com/office/powerpoint/2010/main" xmlns="" val="619241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BD4DD30-448E-4736-A8ED-204C1EC533AA}" type="datetimeFigureOut">
              <a:rPr lang="en-US" smtClean="0"/>
              <a:pPr/>
              <a:t>3/5/2015</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E493D96-C2BB-4620-883F-4B966D348157}" type="slidenum">
              <a:rPr lang="en-ZA" smtClean="0"/>
              <a:pPr/>
              <a:t>‹#›</a:t>
            </a:fld>
            <a:endParaRPr lang="en-ZA" dirty="0"/>
          </a:p>
        </p:txBody>
      </p:sp>
    </p:spTree>
    <p:extLst>
      <p:ext uri="{BB962C8B-B14F-4D97-AF65-F5344CB8AC3E}">
        <p14:creationId xmlns:p14="http://schemas.microsoft.com/office/powerpoint/2010/main" xmlns="" val="1663094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493D96-C2BB-4620-883F-4B966D348157}" type="slidenum">
              <a:rPr lang="en-ZA" smtClean="0"/>
              <a:pPr/>
              <a:t>18</a:t>
            </a:fld>
            <a:endParaRPr lang="en-ZA"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D417E48-BE45-4C3D-B8CC-B24F6E03BD28}" type="slidenum">
              <a:rPr lang="en-ZA" smtClean="0"/>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descr="Untitled-1.gif"/>
          <p:cNvPicPr>
            <a:picLocks noChangeAspect="1"/>
          </p:cNvPicPr>
          <p:nvPr userDrawn="1"/>
        </p:nvPicPr>
        <p:blipFill>
          <a:blip r:embed="rId3" cstate="print"/>
          <a:stretch>
            <a:fillRect/>
          </a:stretch>
        </p:blipFill>
        <p:spPr>
          <a:xfrm>
            <a:off x="6410325" y="5610225"/>
            <a:ext cx="2733675" cy="1247775"/>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354740E1-EBB5-4CDF-B2D6-2D1A19F4D996}" type="datetime1">
              <a:rPr lang="en-US" smtClean="0"/>
              <a:pPr/>
              <a:t>3/5/2015</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D417E48-BE45-4C3D-B8CC-B24F6E03BD28}" type="slidenum">
              <a:rPr lang="en-ZA" smtClean="0"/>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pic>
        <p:nvPicPr>
          <p:cNvPr id="12" name="Picture 11" descr="Untitled-1.gif"/>
          <p:cNvPicPr>
            <a:picLocks noChangeAspect="1"/>
          </p:cNvPicPr>
          <p:nvPr userDrawn="1"/>
        </p:nvPicPr>
        <p:blipFill>
          <a:blip r:embed="rId5" cstate="print"/>
          <a:stretch>
            <a:fillRect/>
          </a:stretch>
        </p:blipFill>
        <p:spPr>
          <a:xfrm>
            <a:off x="6410325" y="5610225"/>
            <a:ext cx="2733675" cy="1247775"/>
          </a:xfrm>
          <a:prstGeom prst="rect">
            <a:avLst/>
          </a:prstGeom>
        </p:spPr>
      </p:pic>
      <p:pic>
        <p:nvPicPr>
          <p:cNvPr id="11" name="Picture 10" descr="basic-education.gif"/>
          <p:cNvPicPr>
            <a:picLocks noChangeAspect="1"/>
          </p:cNvPicPr>
          <p:nvPr userDrawn="1"/>
        </p:nvPicPr>
        <p:blipFill>
          <a:blip r:embed="rId6" cstate="print"/>
          <a:stretch>
            <a:fillRect/>
          </a:stretch>
        </p:blipFill>
        <p:spPr>
          <a:xfrm>
            <a:off x="0" y="5924550"/>
            <a:ext cx="2590800" cy="93345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CECE4-94C4-427F-8174-433D9B1CA0D7}" type="datetime1">
              <a:rPr lang="en-US" smtClean="0"/>
              <a:pPr/>
              <a:t>3/5/2015</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17E48-BE45-4C3D-B8CC-B24F6E03BD28}"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Kids.jpg"/>
          <p:cNvPicPr>
            <a:picLocks noChangeAspect="1"/>
          </p:cNvPicPr>
          <p:nvPr/>
        </p:nvPicPr>
        <p:blipFill>
          <a:blip r:embed="rId2" cstate="screen">
            <a:extLst>
              <a:ext uri="{28A0092B-C50C-407E-A947-70E740481C1C}">
                <a14:useLocalDpi xmlns:a14="http://schemas.microsoft.com/office/drawing/2010/main" xmlns=""/>
              </a:ext>
            </a:extLst>
          </a:blip>
          <a:stretch>
            <a:fillRect/>
          </a:stretch>
        </p:blipFill>
        <p:spPr>
          <a:xfrm>
            <a:off x="0" y="-27384"/>
            <a:ext cx="9144000" cy="1148667"/>
          </a:xfrm>
          <a:prstGeom prst="rect">
            <a:avLst/>
          </a:prstGeom>
        </p:spPr>
      </p:pic>
      <p:sp>
        <p:nvSpPr>
          <p:cNvPr id="3" name="Title 2"/>
          <p:cNvSpPr>
            <a:spLocks noGrp="1"/>
          </p:cNvSpPr>
          <p:nvPr>
            <p:ph type="ctrTitle"/>
          </p:nvPr>
        </p:nvSpPr>
        <p:spPr>
          <a:xfrm>
            <a:off x="685800" y="2204864"/>
            <a:ext cx="7772400" cy="1470025"/>
          </a:xfrm>
        </p:spPr>
        <p:txBody>
          <a:bodyPr>
            <a:noAutofit/>
          </a:bodyPr>
          <a:lstStyle/>
          <a:p>
            <a:r>
              <a:rPr lang="en-ZA" sz="4800" b="1" dirty="0" smtClean="0">
                <a:solidFill>
                  <a:srgbClr val="0070C0"/>
                </a:solidFill>
              </a:rPr>
              <a:t/>
            </a:r>
            <a:br>
              <a:rPr lang="en-ZA" sz="4800" b="1" dirty="0" smtClean="0">
                <a:solidFill>
                  <a:srgbClr val="0070C0"/>
                </a:solidFill>
              </a:rPr>
            </a:br>
            <a:r>
              <a:rPr lang="en-ZA" sz="4800" b="1" dirty="0" smtClean="0">
                <a:solidFill>
                  <a:srgbClr val="0070C0"/>
                </a:solidFill>
              </a:rPr>
              <a:t>2015 SGB </a:t>
            </a:r>
            <a:r>
              <a:rPr lang="en-ZA" sz="4800" b="1" dirty="0">
                <a:solidFill>
                  <a:srgbClr val="0070C0"/>
                </a:solidFill>
              </a:rPr>
              <a:t>Elections </a:t>
            </a:r>
            <a:r>
              <a:rPr lang="en-ZA" sz="4800" b="1" dirty="0" smtClean="0">
                <a:solidFill>
                  <a:srgbClr val="0070C0"/>
                </a:solidFill>
              </a:rPr>
              <a:t/>
            </a:r>
            <a:br>
              <a:rPr lang="en-ZA" sz="4800" b="1" dirty="0" smtClean="0">
                <a:solidFill>
                  <a:srgbClr val="0070C0"/>
                </a:solidFill>
              </a:rPr>
            </a:br>
            <a:r>
              <a:rPr lang="en-ZA" sz="4800" b="1" dirty="0" smtClean="0">
                <a:solidFill>
                  <a:srgbClr val="0070C0"/>
                </a:solidFill>
              </a:rPr>
              <a:t/>
            </a:r>
            <a:br>
              <a:rPr lang="en-ZA" sz="4800" b="1" dirty="0" smtClean="0">
                <a:solidFill>
                  <a:srgbClr val="0070C0"/>
                </a:solidFill>
              </a:rPr>
            </a:br>
            <a:r>
              <a:rPr lang="en-ZA" sz="3200" b="1" dirty="0" smtClean="0">
                <a:solidFill>
                  <a:srgbClr val="0070C0"/>
                </a:solidFill>
              </a:rPr>
              <a:t>Presentation to the </a:t>
            </a:r>
            <a:r>
              <a:rPr lang="en-ZA" sz="3200" b="1" dirty="0">
                <a:solidFill>
                  <a:srgbClr val="0070C0"/>
                </a:solidFill>
              </a:rPr>
              <a:t/>
            </a:r>
            <a:br>
              <a:rPr lang="en-ZA" sz="3200" b="1" dirty="0">
                <a:solidFill>
                  <a:srgbClr val="0070C0"/>
                </a:solidFill>
              </a:rPr>
            </a:br>
            <a:r>
              <a:rPr lang="en-ZA" sz="3200" b="1" dirty="0">
                <a:solidFill>
                  <a:srgbClr val="0070C0"/>
                </a:solidFill>
              </a:rPr>
              <a:t>Portfolio </a:t>
            </a:r>
            <a:r>
              <a:rPr lang="en-ZA" sz="3200" b="1" dirty="0" smtClean="0">
                <a:solidFill>
                  <a:srgbClr val="0070C0"/>
                </a:solidFill>
              </a:rPr>
              <a:t>Committee on Basic Education </a:t>
            </a:r>
            <a:br>
              <a:rPr lang="en-ZA" sz="3200" b="1" dirty="0" smtClean="0">
                <a:solidFill>
                  <a:srgbClr val="0070C0"/>
                </a:solidFill>
              </a:rPr>
            </a:br>
            <a:r>
              <a:rPr lang="en-ZA" sz="3200" b="1" dirty="0">
                <a:solidFill>
                  <a:srgbClr val="0070C0"/>
                </a:solidFill>
              </a:rPr>
              <a:t/>
            </a:r>
            <a:br>
              <a:rPr lang="en-ZA" sz="3200" b="1" dirty="0">
                <a:solidFill>
                  <a:srgbClr val="0070C0"/>
                </a:solidFill>
              </a:rPr>
            </a:br>
            <a:r>
              <a:rPr lang="en-ZA" sz="3200" b="1" dirty="0" smtClean="0">
                <a:solidFill>
                  <a:srgbClr val="0070C0"/>
                </a:solidFill>
              </a:rPr>
              <a:t>03 March 2015</a:t>
            </a:r>
            <a:br>
              <a:rPr lang="en-ZA" sz="3200" b="1" dirty="0" smtClean="0">
                <a:solidFill>
                  <a:srgbClr val="0070C0"/>
                </a:solidFill>
              </a:rPr>
            </a:br>
            <a:endParaRPr lang="en-ZA" sz="3200" b="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36496" cy="764704"/>
          </a:xfrm>
        </p:spPr>
        <p:txBody>
          <a:bodyPr>
            <a:normAutofit/>
          </a:bodyPr>
          <a:lstStyle/>
          <a:p>
            <a:r>
              <a:rPr lang="en-ZA" dirty="0" smtClean="0"/>
              <a:t>Election planning process and progress</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56428250"/>
              </p:ext>
            </p:extLst>
          </p:nvPr>
        </p:nvGraphicFramePr>
        <p:xfrm>
          <a:off x="457200" y="836613"/>
          <a:ext cx="8435280" cy="4572000"/>
        </p:xfrm>
        <a:graphic>
          <a:graphicData uri="http://schemas.openxmlformats.org/drawingml/2006/table">
            <a:tbl>
              <a:tblPr firstRow="1" bandRow="1">
                <a:tableStyleId>{5C22544A-7EE6-4342-B048-85BDC9FD1C3A}</a:tableStyleId>
              </a:tblPr>
              <a:tblGrid>
                <a:gridCol w="6491064"/>
                <a:gridCol w="1944216"/>
              </a:tblGrid>
              <a:tr h="370840">
                <a:tc>
                  <a:txBody>
                    <a:bodyPr/>
                    <a:lstStyle/>
                    <a:p>
                      <a:r>
                        <a:rPr lang="en-ZA" sz="2800" dirty="0" smtClean="0"/>
                        <a:t>ACTIVITY</a:t>
                      </a:r>
                      <a:endParaRPr lang="en-ZA" sz="2800" dirty="0"/>
                    </a:p>
                  </a:txBody>
                  <a:tcPr/>
                </a:tc>
                <a:tc>
                  <a:txBody>
                    <a:bodyPr/>
                    <a:lstStyle/>
                    <a:p>
                      <a:r>
                        <a:rPr lang="en-ZA" sz="2800" dirty="0" smtClean="0"/>
                        <a:t>PROGRESS</a:t>
                      </a:r>
                      <a:endParaRPr lang="en-ZA" sz="2800" dirty="0"/>
                    </a:p>
                  </a:txBody>
                  <a:tcPr/>
                </a:tc>
              </a:tr>
              <a:tr h="3708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en-US" sz="2800" dirty="0" smtClean="0">
                          <a:latin typeface="Arial Narrow" pitchFamily="34" charset="0"/>
                        </a:rPr>
                        <a:t>Sending out of circulars to schools</a:t>
                      </a:r>
                      <a:endParaRPr lang="en-ZA" sz="2800" dirty="0"/>
                    </a:p>
                  </a:txBody>
                  <a:tcPr/>
                </a:tc>
                <a:tc>
                  <a:txBody>
                    <a:bodyPr/>
                    <a:lstStyle/>
                    <a:p>
                      <a:r>
                        <a:rPr lang="en-ZA" sz="2800" dirty="0" smtClean="0"/>
                        <a:t>Done</a:t>
                      </a:r>
                      <a:endParaRPr lang="en-ZA" sz="2800" dirty="0"/>
                    </a:p>
                  </a:txBody>
                  <a:tcPr/>
                </a:tc>
              </a:tr>
              <a:tr h="3708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en-US" sz="2800" dirty="0" smtClean="0">
                          <a:latin typeface="Arial Narrow" pitchFamily="34" charset="0"/>
                        </a:rPr>
                        <a:t>Advocacy campaigns</a:t>
                      </a:r>
                      <a:endParaRPr lang="en-ZA" sz="2800" dirty="0" smtClean="0"/>
                    </a:p>
                  </a:txBody>
                  <a:tcPr/>
                </a:tc>
                <a:tc>
                  <a:txBody>
                    <a:bodyPr/>
                    <a:lstStyle/>
                    <a:p>
                      <a:r>
                        <a:rPr lang="en-ZA" sz="2800" dirty="0" smtClean="0"/>
                        <a:t>done</a:t>
                      </a:r>
                      <a:endParaRPr lang="en-ZA" sz="2800" dirty="0"/>
                    </a:p>
                  </a:txBody>
                  <a:tcPr/>
                </a:tc>
              </a:tr>
              <a:tr h="370840">
                <a:tc>
                  <a:txBody>
                    <a:bodyPr/>
                    <a:lstStyle/>
                    <a:p>
                      <a:r>
                        <a:rPr lang="en-US" altLang="en-US" sz="2800" dirty="0" smtClean="0">
                          <a:latin typeface="Arial Narrow" pitchFamily="34" charset="0"/>
                        </a:rPr>
                        <a:t>Training of electoral officers</a:t>
                      </a:r>
                      <a:endParaRPr lang="en-ZA" sz="2800" dirty="0"/>
                    </a:p>
                  </a:txBody>
                  <a:tcPr/>
                </a:tc>
                <a:tc>
                  <a:txBody>
                    <a:bodyPr/>
                    <a:lstStyle/>
                    <a:p>
                      <a:r>
                        <a:rPr lang="en-ZA" sz="2800" dirty="0" smtClean="0"/>
                        <a:t>done</a:t>
                      </a:r>
                      <a:endParaRPr lang="en-ZA" sz="2800" dirty="0"/>
                    </a:p>
                  </a:txBody>
                  <a:tcPr/>
                </a:tc>
              </a:tr>
              <a:tr h="370840">
                <a:tc>
                  <a:txBody>
                    <a:bodyPr/>
                    <a:lstStyle/>
                    <a:p>
                      <a:r>
                        <a:rPr lang="en-US" altLang="en-US" sz="2800" dirty="0" smtClean="0">
                          <a:latin typeface="Arial Narrow" pitchFamily="34" charset="0"/>
                        </a:rPr>
                        <a:t>Twinning of schools</a:t>
                      </a:r>
                      <a:endParaRPr lang="en-ZA" sz="2800" dirty="0"/>
                    </a:p>
                  </a:txBody>
                  <a:tcPr/>
                </a:tc>
                <a:tc>
                  <a:txBody>
                    <a:bodyPr/>
                    <a:lstStyle/>
                    <a:p>
                      <a:r>
                        <a:rPr lang="en-ZA" sz="2800" dirty="0" smtClean="0"/>
                        <a:t>done</a:t>
                      </a:r>
                      <a:endParaRPr lang="en-ZA" sz="2800" dirty="0"/>
                    </a:p>
                  </a:txBody>
                  <a:tcPr/>
                </a:tc>
              </a:tr>
              <a:tr h="370840">
                <a:tc>
                  <a:txBody>
                    <a:bodyPr/>
                    <a:lstStyle/>
                    <a:p>
                      <a:r>
                        <a:rPr lang="en-US" altLang="en-US" sz="2800" dirty="0" smtClean="0">
                          <a:latin typeface="Arial Narrow" pitchFamily="34" charset="0"/>
                        </a:rPr>
                        <a:t>Elections</a:t>
                      </a:r>
                      <a:endParaRPr lang="en-ZA" sz="2800" dirty="0"/>
                    </a:p>
                  </a:txBody>
                  <a:tcPr/>
                </a:tc>
                <a:tc>
                  <a:txBody>
                    <a:bodyPr/>
                    <a:lstStyle/>
                    <a:p>
                      <a:r>
                        <a:rPr lang="en-ZA" sz="2800" dirty="0" smtClean="0"/>
                        <a:t>Done </a:t>
                      </a:r>
                      <a:endParaRPr lang="en-ZA" sz="2800" dirty="0"/>
                    </a:p>
                  </a:txBody>
                  <a:tcPr/>
                </a:tc>
              </a:tr>
              <a:tr h="370840">
                <a:tc>
                  <a:txBody>
                    <a:bodyPr/>
                    <a:lstStyle/>
                    <a:p>
                      <a:r>
                        <a:rPr lang="en-US" altLang="en-US" sz="2800" dirty="0" smtClean="0">
                          <a:latin typeface="Arial Narrow" pitchFamily="34" charset="0"/>
                        </a:rPr>
                        <a:t>Monitoring</a:t>
                      </a:r>
                      <a:endParaRPr lang="en-ZA" sz="2800" dirty="0"/>
                    </a:p>
                  </a:txBody>
                  <a:tcPr/>
                </a:tc>
                <a:tc>
                  <a:txBody>
                    <a:bodyPr/>
                    <a:lstStyle/>
                    <a:p>
                      <a:r>
                        <a:rPr lang="en-ZA" sz="2800" dirty="0" smtClean="0"/>
                        <a:t>done</a:t>
                      </a:r>
                      <a:endParaRPr lang="en-ZA" sz="2800" dirty="0"/>
                    </a:p>
                  </a:txBody>
                  <a:tcPr/>
                </a:tc>
              </a:tr>
              <a:tr h="3708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en-US" sz="2800" dirty="0" smtClean="0">
                          <a:latin typeface="Arial Narrow" pitchFamily="34" charset="0"/>
                        </a:rPr>
                        <a:t>Compilation of final SGB report</a:t>
                      </a:r>
                    </a:p>
                    <a:p>
                      <a:endParaRPr lang="en-ZA" sz="2800" dirty="0"/>
                    </a:p>
                  </a:txBody>
                  <a:tcPr/>
                </a:tc>
                <a:tc>
                  <a:txBody>
                    <a:bodyPr/>
                    <a:lstStyle/>
                    <a:p>
                      <a:r>
                        <a:rPr lang="en-ZA" sz="2800" dirty="0" smtClean="0"/>
                        <a:t>done</a:t>
                      </a:r>
                      <a:endParaRPr lang="en-ZA" sz="2800" dirty="0"/>
                    </a:p>
                  </a:txBody>
                  <a:tcPr/>
                </a:tc>
              </a:tr>
            </a:tbl>
          </a:graphicData>
        </a:graphic>
      </p:graphicFrame>
      <p:graphicFrame>
        <p:nvGraphicFramePr>
          <p:cNvPr id="5" name="Content Placeholder 3"/>
          <p:cNvGraphicFramePr>
            <a:graphicFrameLocks noGrp="1"/>
          </p:cNvGraphicFramePr>
          <p:nvPr>
            <p:ph idx="1"/>
            <p:extLst>
              <p:ext uri="{D42A27DB-BD31-4B8C-83A1-F6EECF244321}">
                <p14:modId xmlns:p14="http://schemas.microsoft.com/office/powerpoint/2010/main" xmlns="" val="2294585879"/>
              </p:ext>
            </p:extLst>
          </p:nvPr>
        </p:nvGraphicFramePr>
        <p:xfrm>
          <a:off x="0" y="908720"/>
          <a:ext cx="8892480" cy="4652293"/>
        </p:xfrm>
        <a:graphic>
          <a:graphicData uri="http://schemas.openxmlformats.org/drawingml/2006/table">
            <a:tbl>
              <a:tblPr firstRow="1" bandRow="1">
                <a:tableStyleId>{5C22544A-7EE6-4342-B048-85BDC9FD1C3A}</a:tableStyleId>
              </a:tblPr>
              <a:tblGrid>
                <a:gridCol w="6804248"/>
                <a:gridCol w="2088232"/>
              </a:tblGrid>
              <a:tr h="598453">
                <a:tc>
                  <a:txBody>
                    <a:bodyPr/>
                    <a:lstStyle/>
                    <a:p>
                      <a:r>
                        <a:rPr lang="en-ZA" sz="2800" dirty="0" smtClean="0"/>
                        <a:t>ACTIVITY</a:t>
                      </a:r>
                      <a:endParaRPr lang="en-ZA" sz="2800" dirty="0"/>
                    </a:p>
                  </a:txBody>
                  <a:tcPr/>
                </a:tc>
                <a:tc>
                  <a:txBody>
                    <a:bodyPr/>
                    <a:lstStyle/>
                    <a:p>
                      <a:r>
                        <a:rPr lang="en-ZA" sz="2800" dirty="0" smtClean="0"/>
                        <a:t>PROGRESS</a:t>
                      </a:r>
                      <a:endParaRPr lang="en-ZA" sz="2800" dirty="0"/>
                    </a:p>
                  </a:txBody>
                  <a:tcPr/>
                </a:tc>
              </a:tr>
              <a:tr h="3708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en-US" sz="2800" dirty="0" smtClean="0">
                          <a:latin typeface="Arial Narrow" pitchFamily="34" charset="0"/>
                        </a:rPr>
                        <a:t>Sending out of circulars to schools</a:t>
                      </a:r>
                      <a:endParaRPr lang="en-ZA" sz="2800" dirty="0"/>
                    </a:p>
                  </a:txBody>
                  <a:tcPr/>
                </a:tc>
                <a:tc>
                  <a:txBody>
                    <a:bodyPr/>
                    <a:lstStyle/>
                    <a:p>
                      <a:r>
                        <a:rPr lang="en-ZA" sz="2800" dirty="0" smtClean="0"/>
                        <a:t>Done</a:t>
                      </a:r>
                      <a:endParaRPr lang="en-ZA" sz="2800" dirty="0"/>
                    </a:p>
                  </a:txBody>
                  <a:tcPr/>
                </a:tc>
              </a:tr>
              <a:tr h="3708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en-US" sz="2800" dirty="0" smtClean="0">
                          <a:latin typeface="Arial Narrow" pitchFamily="34" charset="0"/>
                        </a:rPr>
                        <a:t>Advocacy campaigns</a:t>
                      </a:r>
                      <a:endParaRPr lang="en-ZA" sz="2800" dirty="0" smtClean="0"/>
                    </a:p>
                  </a:txBody>
                  <a:tcPr/>
                </a:tc>
                <a:tc>
                  <a:txBody>
                    <a:bodyPr/>
                    <a:lstStyle/>
                    <a:p>
                      <a:r>
                        <a:rPr lang="en-ZA" sz="2800" dirty="0" smtClean="0"/>
                        <a:t>Began</a:t>
                      </a:r>
                      <a:r>
                        <a:rPr lang="en-ZA" sz="2800" baseline="0" dirty="0" smtClean="0"/>
                        <a:t> 9 Oct</a:t>
                      </a:r>
                      <a:endParaRPr lang="en-ZA" sz="2800" dirty="0"/>
                    </a:p>
                  </a:txBody>
                  <a:tcPr/>
                </a:tc>
              </a:tr>
              <a:tr h="370840">
                <a:tc>
                  <a:txBody>
                    <a:bodyPr/>
                    <a:lstStyle/>
                    <a:p>
                      <a:r>
                        <a:rPr lang="en-US" altLang="en-US" sz="2800" dirty="0" smtClean="0">
                          <a:latin typeface="Arial Narrow" pitchFamily="34" charset="0"/>
                        </a:rPr>
                        <a:t>Training of electoral officers</a:t>
                      </a:r>
                      <a:endParaRPr lang="en-ZA" sz="2800" dirty="0"/>
                    </a:p>
                  </a:txBody>
                  <a:tcPr/>
                </a:tc>
                <a:tc>
                  <a:txBody>
                    <a:bodyPr/>
                    <a:lstStyle/>
                    <a:p>
                      <a:r>
                        <a:rPr lang="en-ZA" sz="2800" dirty="0" smtClean="0"/>
                        <a:t>November</a:t>
                      </a:r>
                      <a:endParaRPr lang="en-ZA" sz="2800" dirty="0"/>
                    </a:p>
                  </a:txBody>
                  <a:tcPr/>
                </a:tc>
              </a:tr>
              <a:tr h="370840">
                <a:tc>
                  <a:txBody>
                    <a:bodyPr/>
                    <a:lstStyle/>
                    <a:p>
                      <a:r>
                        <a:rPr lang="en-US" altLang="en-US" sz="2800" dirty="0" smtClean="0">
                          <a:latin typeface="Arial Narrow" pitchFamily="34" charset="0"/>
                        </a:rPr>
                        <a:t>Twinning of schools</a:t>
                      </a:r>
                      <a:endParaRPr lang="en-ZA" sz="2800" dirty="0"/>
                    </a:p>
                  </a:txBody>
                  <a:tcPr/>
                </a:tc>
                <a:tc>
                  <a:txBody>
                    <a:bodyPr/>
                    <a:lstStyle/>
                    <a:p>
                      <a:r>
                        <a:rPr lang="en-ZA" sz="2800" dirty="0" smtClean="0"/>
                        <a:t>January</a:t>
                      </a:r>
                      <a:endParaRPr lang="en-ZA" sz="2800" dirty="0"/>
                    </a:p>
                  </a:txBody>
                  <a:tcPr/>
                </a:tc>
              </a:tr>
              <a:tr h="370840">
                <a:tc>
                  <a:txBody>
                    <a:bodyPr/>
                    <a:lstStyle/>
                    <a:p>
                      <a:r>
                        <a:rPr lang="en-US" altLang="en-US" sz="2800" dirty="0" smtClean="0">
                          <a:latin typeface="Arial Narrow" pitchFamily="34" charset="0"/>
                        </a:rPr>
                        <a:t>Elections</a:t>
                      </a:r>
                      <a:endParaRPr lang="en-ZA" sz="2800" dirty="0"/>
                    </a:p>
                  </a:txBody>
                  <a:tcPr/>
                </a:tc>
                <a:tc>
                  <a:txBody>
                    <a:bodyPr/>
                    <a:lstStyle/>
                    <a:p>
                      <a:r>
                        <a:rPr lang="en-ZA" sz="2800" dirty="0" smtClean="0"/>
                        <a:t>March</a:t>
                      </a:r>
                      <a:endParaRPr lang="en-ZA" sz="2800" dirty="0"/>
                    </a:p>
                  </a:txBody>
                  <a:tcPr/>
                </a:tc>
              </a:tr>
              <a:tr h="370840">
                <a:tc>
                  <a:txBody>
                    <a:bodyPr/>
                    <a:lstStyle/>
                    <a:p>
                      <a:r>
                        <a:rPr lang="en-US" altLang="en-US" sz="2800" dirty="0" smtClean="0">
                          <a:latin typeface="Arial Narrow" pitchFamily="34" charset="0"/>
                        </a:rPr>
                        <a:t>Monitoring</a:t>
                      </a:r>
                      <a:endParaRPr lang="en-ZA" sz="2800" dirty="0"/>
                    </a:p>
                  </a:txBody>
                  <a:tcPr/>
                </a:tc>
                <a:tc>
                  <a:txBody>
                    <a:bodyPr/>
                    <a:lstStyle/>
                    <a:p>
                      <a:r>
                        <a:rPr lang="en-ZA" sz="2800" dirty="0" smtClean="0"/>
                        <a:t>See plan</a:t>
                      </a:r>
                      <a:endParaRPr lang="en-ZA" sz="2800" dirty="0"/>
                    </a:p>
                  </a:txBody>
                  <a:tcPr/>
                </a:tc>
              </a:tr>
              <a:tr h="3708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altLang="en-US" sz="2800" dirty="0" smtClean="0">
                          <a:latin typeface="Arial Narrow" pitchFamily="34" charset="0"/>
                        </a:rPr>
                        <a:t>Compilation of final SGB report</a:t>
                      </a:r>
                    </a:p>
                    <a:p>
                      <a:endParaRPr lang="en-ZA" sz="2800" dirty="0"/>
                    </a:p>
                  </a:txBody>
                  <a:tcPr/>
                </a:tc>
                <a:tc>
                  <a:txBody>
                    <a:bodyPr/>
                    <a:lstStyle/>
                    <a:p>
                      <a:r>
                        <a:rPr lang="en-ZA" sz="2800" dirty="0" smtClean="0"/>
                        <a:t>May</a:t>
                      </a:r>
                      <a:r>
                        <a:rPr lang="en-ZA" sz="2800" baseline="0" dirty="0" smtClean="0"/>
                        <a:t> 2015</a:t>
                      </a:r>
                      <a:endParaRPr lang="en-ZA" sz="2800" dirty="0"/>
                    </a:p>
                  </a:txBody>
                  <a:tcPr/>
                </a:tc>
              </a:tr>
            </a:tbl>
          </a:graphicData>
        </a:graphic>
      </p:graphicFrame>
    </p:spTree>
    <p:extLst>
      <p:ext uri="{BB962C8B-B14F-4D97-AF65-F5344CB8AC3E}">
        <p14:creationId xmlns:p14="http://schemas.microsoft.com/office/powerpoint/2010/main" xmlns="" val="2333781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47671492"/>
              </p:ext>
            </p:extLst>
          </p:nvPr>
        </p:nvGraphicFramePr>
        <p:xfrm>
          <a:off x="0" y="-3838"/>
          <a:ext cx="9144000" cy="6861837"/>
        </p:xfrm>
        <a:graphic>
          <a:graphicData uri="http://schemas.openxmlformats.org/drawingml/2006/table">
            <a:tbl>
              <a:tblPr firstRow="1" bandRow="1"/>
              <a:tblGrid>
                <a:gridCol w="1894636"/>
                <a:gridCol w="7249364"/>
              </a:tblGrid>
              <a:tr h="360039">
                <a:tc>
                  <a:txBody>
                    <a:bodyPr/>
                    <a:lstStyle/>
                    <a:p>
                      <a:pPr>
                        <a:lnSpc>
                          <a:spcPct val="150000"/>
                        </a:lnSpc>
                        <a:spcAft>
                          <a:spcPts val="0"/>
                        </a:spcAft>
                      </a:pPr>
                      <a:r>
                        <a:rPr lang="en-ZA" sz="1400" b="1" kern="1200" dirty="0">
                          <a:solidFill>
                            <a:srgbClr val="000000"/>
                          </a:solidFill>
                          <a:effectLst/>
                          <a:latin typeface="Arial"/>
                          <a:ea typeface="Calibri"/>
                        </a:rPr>
                        <a:t>PROVINCE</a:t>
                      </a:r>
                      <a:endParaRPr lang="en-ZA" sz="1400" b="1" dirty="0">
                        <a:effectLst/>
                        <a:latin typeface="Times New Roman"/>
                        <a:ea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DE9D9"/>
                    </a:solidFill>
                  </a:tcPr>
                </a:tc>
                <a:tc>
                  <a:txBody>
                    <a:bodyPr/>
                    <a:lstStyle/>
                    <a:p>
                      <a:pPr algn="ctr">
                        <a:lnSpc>
                          <a:spcPct val="150000"/>
                        </a:lnSpc>
                        <a:spcAft>
                          <a:spcPts val="0"/>
                        </a:spcAft>
                      </a:pPr>
                      <a:r>
                        <a:rPr lang="en-ZA" sz="1400" b="1" kern="1200" dirty="0">
                          <a:solidFill>
                            <a:srgbClr val="000000"/>
                          </a:solidFill>
                          <a:effectLst/>
                          <a:latin typeface="Arial"/>
                          <a:ea typeface="Calibri"/>
                        </a:rPr>
                        <a:t>STATE OF READINESS</a:t>
                      </a:r>
                      <a:endParaRPr lang="en-ZA" sz="1400" b="1" dirty="0">
                        <a:effectLst/>
                        <a:latin typeface="Times New Roman"/>
                        <a:ea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DE9D9"/>
                    </a:solidFill>
                  </a:tcPr>
                </a:tc>
              </a:tr>
              <a:tr h="722422">
                <a:tc>
                  <a:txBody>
                    <a:bodyPr/>
                    <a:lstStyle/>
                    <a:p>
                      <a:pPr>
                        <a:lnSpc>
                          <a:spcPct val="150000"/>
                        </a:lnSpc>
                        <a:spcAft>
                          <a:spcPts val="0"/>
                        </a:spcAft>
                      </a:pPr>
                      <a:r>
                        <a:rPr lang="en-ZA" sz="1400" kern="1200" dirty="0">
                          <a:solidFill>
                            <a:srgbClr val="000000"/>
                          </a:solidFill>
                          <a:effectLst/>
                          <a:latin typeface="Arial"/>
                          <a:ea typeface="Calibri"/>
                        </a:rPr>
                        <a:t>Eastern Cape </a:t>
                      </a:r>
                      <a:endParaRPr lang="en-ZA" sz="1400" dirty="0">
                        <a:effectLst/>
                        <a:latin typeface="Times New Roman"/>
                        <a:ea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DE9D9"/>
                    </a:solidFill>
                  </a:tcPr>
                </a:tc>
                <a:tc>
                  <a:txBody>
                    <a:bodyPr/>
                    <a:lstStyle/>
                    <a:p>
                      <a:pPr>
                        <a:lnSpc>
                          <a:spcPct val="150000"/>
                        </a:lnSpc>
                        <a:spcAft>
                          <a:spcPts val="0"/>
                        </a:spcAft>
                      </a:pPr>
                      <a:r>
                        <a:rPr lang="en-ZA" sz="1400" kern="1200" dirty="0">
                          <a:solidFill>
                            <a:srgbClr val="000000"/>
                          </a:solidFill>
                          <a:effectLst/>
                          <a:latin typeface="Arial"/>
                          <a:ea typeface="Calibri"/>
                        </a:rPr>
                        <a:t>Ready, has appointed officials, a management </a:t>
                      </a:r>
                      <a:r>
                        <a:rPr lang="en-ZA" sz="1400" kern="1200" dirty="0" smtClean="0">
                          <a:solidFill>
                            <a:srgbClr val="000000"/>
                          </a:solidFill>
                          <a:effectLst/>
                          <a:latin typeface="Arial"/>
                          <a:ea typeface="Calibri"/>
                        </a:rPr>
                        <a:t>plan</a:t>
                      </a:r>
                      <a:r>
                        <a:rPr lang="en-ZA" sz="1400" kern="1200" baseline="0" dirty="0" smtClean="0">
                          <a:solidFill>
                            <a:srgbClr val="000000"/>
                          </a:solidFill>
                          <a:effectLst/>
                          <a:latin typeface="Arial"/>
                          <a:ea typeface="Calibri"/>
                        </a:rPr>
                        <a:t> </a:t>
                      </a:r>
                      <a:r>
                        <a:rPr lang="en-ZA" sz="1400" kern="1200" dirty="0" smtClean="0">
                          <a:solidFill>
                            <a:srgbClr val="000000"/>
                          </a:solidFill>
                          <a:effectLst/>
                          <a:latin typeface="Arial"/>
                          <a:ea typeface="Calibri"/>
                        </a:rPr>
                        <a:t>and </a:t>
                      </a:r>
                      <a:r>
                        <a:rPr lang="en-ZA" sz="1400" kern="1200" dirty="0">
                          <a:solidFill>
                            <a:srgbClr val="000000"/>
                          </a:solidFill>
                          <a:effectLst/>
                          <a:latin typeface="Arial"/>
                          <a:ea typeface="Calibri"/>
                        </a:rPr>
                        <a:t>a budget </a:t>
                      </a:r>
                      <a:endParaRPr lang="en-ZA" sz="1400" dirty="0">
                        <a:effectLst/>
                        <a:latin typeface="Times New Roman"/>
                        <a:ea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DE9D9"/>
                    </a:solidFill>
                  </a:tcPr>
                </a:tc>
              </a:tr>
              <a:tr h="722422">
                <a:tc>
                  <a:txBody>
                    <a:bodyPr/>
                    <a:lstStyle/>
                    <a:p>
                      <a:pPr>
                        <a:lnSpc>
                          <a:spcPct val="150000"/>
                        </a:lnSpc>
                        <a:spcAft>
                          <a:spcPts val="0"/>
                        </a:spcAft>
                      </a:pPr>
                      <a:r>
                        <a:rPr lang="en-ZA" sz="1400" kern="1200" dirty="0">
                          <a:solidFill>
                            <a:srgbClr val="000000"/>
                          </a:solidFill>
                          <a:effectLst/>
                          <a:latin typeface="Arial"/>
                          <a:ea typeface="Calibri"/>
                        </a:rPr>
                        <a:t>Free State </a:t>
                      </a:r>
                      <a:endParaRPr lang="en-ZA" sz="1400" dirty="0">
                        <a:effectLst/>
                        <a:latin typeface="Times New Roman"/>
                        <a:ea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nSpc>
                          <a:spcPct val="150000"/>
                        </a:lnSpc>
                        <a:spcAft>
                          <a:spcPts val="0"/>
                        </a:spcAft>
                      </a:pPr>
                      <a:r>
                        <a:rPr lang="en-ZA" sz="1400" kern="1200" dirty="0">
                          <a:solidFill>
                            <a:srgbClr val="000000"/>
                          </a:solidFill>
                          <a:effectLst/>
                          <a:latin typeface="Arial"/>
                          <a:ea typeface="Calibri"/>
                        </a:rPr>
                        <a:t>Ready, has appointed officials, a management plan, </a:t>
                      </a:r>
                      <a:r>
                        <a:rPr lang="en-ZA" sz="1400" kern="1200" dirty="0" smtClean="0">
                          <a:solidFill>
                            <a:srgbClr val="000000"/>
                          </a:solidFill>
                          <a:effectLst/>
                          <a:latin typeface="Arial"/>
                          <a:ea typeface="Calibri"/>
                        </a:rPr>
                        <a:t>regulations </a:t>
                      </a:r>
                      <a:r>
                        <a:rPr lang="en-ZA" sz="1400" kern="1200" dirty="0">
                          <a:solidFill>
                            <a:srgbClr val="000000"/>
                          </a:solidFill>
                          <a:effectLst/>
                          <a:latin typeface="Arial"/>
                          <a:ea typeface="Calibri"/>
                        </a:rPr>
                        <a:t>and a budget </a:t>
                      </a:r>
                      <a:endParaRPr lang="en-ZA" sz="1400" dirty="0">
                        <a:effectLst/>
                        <a:latin typeface="Times New Roman"/>
                        <a:ea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r>
              <a:tr h="722422">
                <a:tc>
                  <a:txBody>
                    <a:bodyPr/>
                    <a:lstStyle/>
                    <a:p>
                      <a:pPr>
                        <a:lnSpc>
                          <a:spcPct val="150000"/>
                        </a:lnSpc>
                        <a:spcAft>
                          <a:spcPts val="0"/>
                        </a:spcAft>
                      </a:pPr>
                      <a:r>
                        <a:rPr lang="en-ZA" sz="1400" kern="1200" dirty="0">
                          <a:solidFill>
                            <a:srgbClr val="000000"/>
                          </a:solidFill>
                          <a:effectLst/>
                          <a:latin typeface="Arial"/>
                          <a:ea typeface="Calibri"/>
                        </a:rPr>
                        <a:t>Gauteng </a:t>
                      </a:r>
                      <a:endParaRPr lang="en-ZA" sz="1400" dirty="0">
                        <a:effectLst/>
                        <a:latin typeface="Times New Roman"/>
                        <a:ea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nSpc>
                          <a:spcPct val="150000"/>
                        </a:lnSpc>
                        <a:spcAft>
                          <a:spcPts val="0"/>
                        </a:spcAft>
                      </a:pPr>
                      <a:r>
                        <a:rPr lang="en-ZA" sz="1400" kern="1200" dirty="0">
                          <a:solidFill>
                            <a:srgbClr val="000000"/>
                          </a:solidFill>
                          <a:effectLst/>
                          <a:latin typeface="Arial"/>
                          <a:ea typeface="Calibri"/>
                        </a:rPr>
                        <a:t>Ready, has appointed officials, a management plan</a:t>
                      </a:r>
                      <a:r>
                        <a:rPr lang="en-ZA" sz="1400" kern="1200" dirty="0" smtClean="0">
                          <a:solidFill>
                            <a:srgbClr val="000000"/>
                          </a:solidFill>
                          <a:effectLst/>
                          <a:latin typeface="Arial"/>
                          <a:ea typeface="Calibri"/>
                        </a:rPr>
                        <a:t>, </a:t>
                      </a:r>
                      <a:r>
                        <a:rPr lang="en-ZA" sz="1400" kern="1200" dirty="0">
                          <a:solidFill>
                            <a:srgbClr val="000000"/>
                          </a:solidFill>
                          <a:effectLst/>
                          <a:latin typeface="Arial"/>
                          <a:ea typeface="Calibri"/>
                        </a:rPr>
                        <a:t>regulations and a budget </a:t>
                      </a:r>
                      <a:endParaRPr lang="en-ZA" sz="1400" dirty="0">
                        <a:effectLst/>
                        <a:latin typeface="Times New Roman"/>
                        <a:ea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r>
              <a:tr h="722422">
                <a:tc>
                  <a:txBody>
                    <a:bodyPr/>
                    <a:lstStyle/>
                    <a:p>
                      <a:pPr>
                        <a:lnSpc>
                          <a:spcPct val="150000"/>
                        </a:lnSpc>
                        <a:spcAft>
                          <a:spcPts val="0"/>
                        </a:spcAft>
                      </a:pPr>
                      <a:r>
                        <a:rPr lang="en-ZA" sz="1400" kern="1200" dirty="0">
                          <a:solidFill>
                            <a:srgbClr val="000000"/>
                          </a:solidFill>
                          <a:effectLst/>
                          <a:latin typeface="Arial"/>
                          <a:ea typeface="Times New Roman"/>
                        </a:rPr>
                        <a:t>Kwa-Zulu Natal </a:t>
                      </a:r>
                      <a:endParaRPr lang="en-ZA" sz="1400" dirty="0">
                        <a:effectLst/>
                        <a:latin typeface="Times New Roman"/>
                        <a:ea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nSpc>
                          <a:spcPct val="150000"/>
                        </a:lnSpc>
                        <a:spcAft>
                          <a:spcPts val="0"/>
                        </a:spcAft>
                      </a:pPr>
                      <a:r>
                        <a:rPr lang="en-ZA" sz="1400" kern="1200" dirty="0">
                          <a:solidFill>
                            <a:srgbClr val="000000"/>
                          </a:solidFill>
                          <a:effectLst/>
                          <a:latin typeface="Arial"/>
                          <a:ea typeface="Calibri"/>
                        </a:rPr>
                        <a:t>Ready, has appointed officials, a management plan, </a:t>
                      </a:r>
                      <a:r>
                        <a:rPr lang="en-ZA" sz="1400" kern="1200" dirty="0" smtClean="0">
                          <a:solidFill>
                            <a:srgbClr val="000000"/>
                          </a:solidFill>
                          <a:effectLst/>
                          <a:latin typeface="Arial"/>
                          <a:ea typeface="Calibri"/>
                        </a:rPr>
                        <a:t>regulations </a:t>
                      </a:r>
                      <a:r>
                        <a:rPr lang="en-ZA" sz="1400" kern="1200" dirty="0">
                          <a:solidFill>
                            <a:srgbClr val="000000"/>
                          </a:solidFill>
                          <a:effectLst/>
                          <a:latin typeface="Arial"/>
                          <a:ea typeface="Calibri"/>
                        </a:rPr>
                        <a:t>and a budget </a:t>
                      </a:r>
                      <a:endParaRPr lang="en-ZA" sz="1400" dirty="0">
                        <a:effectLst/>
                        <a:latin typeface="Times New Roman"/>
                        <a:ea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r>
              <a:tr h="722422">
                <a:tc>
                  <a:txBody>
                    <a:bodyPr/>
                    <a:lstStyle/>
                    <a:p>
                      <a:pPr>
                        <a:lnSpc>
                          <a:spcPct val="150000"/>
                        </a:lnSpc>
                        <a:spcAft>
                          <a:spcPts val="0"/>
                        </a:spcAft>
                      </a:pPr>
                      <a:r>
                        <a:rPr lang="en-ZA" sz="1400" kern="1200" dirty="0">
                          <a:solidFill>
                            <a:srgbClr val="000000"/>
                          </a:solidFill>
                          <a:effectLst/>
                          <a:latin typeface="Arial"/>
                          <a:ea typeface="Calibri"/>
                        </a:rPr>
                        <a:t>Limpopo</a:t>
                      </a:r>
                      <a:endParaRPr lang="en-ZA" sz="1400" dirty="0">
                        <a:effectLst/>
                        <a:latin typeface="Times New Roman"/>
                        <a:ea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nSpc>
                          <a:spcPct val="150000"/>
                        </a:lnSpc>
                        <a:spcAft>
                          <a:spcPts val="0"/>
                        </a:spcAft>
                      </a:pPr>
                      <a:r>
                        <a:rPr lang="en-ZA" sz="1400" kern="1200" dirty="0">
                          <a:solidFill>
                            <a:srgbClr val="000000"/>
                          </a:solidFill>
                          <a:effectLst/>
                          <a:latin typeface="Arial"/>
                          <a:ea typeface="Calibri"/>
                        </a:rPr>
                        <a:t>Ready, has appointed officials, a management plan, </a:t>
                      </a:r>
                      <a:r>
                        <a:rPr lang="en-ZA" sz="1400" kern="1200" dirty="0" smtClean="0">
                          <a:solidFill>
                            <a:srgbClr val="000000"/>
                          </a:solidFill>
                          <a:effectLst/>
                          <a:latin typeface="Arial"/>
                          <a:ea typeface="Calibri"/>
                        </a:rPr>
                        <a:t>regulations </a:t>
                      </a:r>
                      <a:r>
                        <a:rPr lang="en-ZA" sz="1400" kern="1200" dirty="0">
                          <a:solidFill>
                            <a:srgbClr val="000000"/>
                          </a:solidFill>
                          <a:effectLst/>
                          <a:latin typeface="Arial"/>
                          <a:ea typeface="Calibri"/>
                        </a:rPr>
                        <a:t>but no budget </a:t>
                      </a:r>
                      <a:endParaRPr lang="en-ZA" sz="1400" dirty="0">
                        <a:effectLst/>
                        <a:latin typeface="Times New Roman"/>
                        <a:ea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r>
              <a:tr h="722422">
                <a:tc>
                  <a:txBody>
                    <a:bodyPr/>
                    <a:lstStyle/>
                    <a:p>
                      <a:pPr>
                        <a:lnSpc>
                          <a:spcPct val="150000"/>
                        </a:lnSpc>
                        <a:spcAft>
                          <a:spcPts val="0"/>
                        </a:spcAft>
                      </a:pPr>
                      <a:r>
                        <a:rPr lang="en-ZA" sz="1400" kern="1200">
                          <a:solidFill>
                            <a:srgbClr val="000000"/>
                          </a:solidFill>
                          <a:effectLst/>
                          <a:latin typeface="Arial"/>
                          <a:ea typeface="Calibri"/>
                        </a:rPr>
                        <a:t>Mpumalanga </a:t>
                      </a:r>
                      <a:endParaRPr lang="en-ZA" sz="1400">
                        <a:effectLst/>
                        <a:latin typeface="Times New Roman"/>
                        <a:ea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nSpc>
                          <a:spcPct val="150000"/>
                        </a:lnSpc>
                        <a:spcAft>
                          <a:spcPts val="0"/>
                        </a:spcAft>
                      </a:pPr>
                      <a:r>
                        <a:rPr lang="en-ZA" sz="1400" kern="1200" dirty="0">
                          <a:solidFill>
                            <a:srgbClr val="000000"/>
                          </a:solidFill>
                          <a:effectLst/>
                          <a:latin typeface="Arial"/>
                          <a:ea typeface="Calibri"/>
                        </a:rPr>
                        <a:t>Ready, has appointed officials, a management plan, </a:t>
                      </a:r>
                      <a:r>
                        <a:rPr lang="en-ZA" sz="1400" kern="1200" dirty="0" smtClean="0">
                          <a:solidFill>
                            <a:srgbClr val="000000"/>
                          </a:solidFill>
                          <a:effectLst/>
                          <a:latin typeface="Arial"/>
                          <a:ea typeface="Calibri"/>
                        </a:rPr>
                        <a:t>regulations </a:t>
                      </a:r>
                      <a:r>
                        <a:rPr lang="en-ZA" sz="1400" kern="1200" dirty="0">
                          <a:solidFill>
                            <a:srgbClr val="000000"/>
                          </a:solidFill>
                          <a:effectLst/>
                          <a:latin typeface="Arial"/>
                          <a:ea typeface="Calibri"/>
                        </a:rPr>
                        <a:t>and a budget </a:t>
                      </a:r>
                      <a:endParaRPr lang="en-ZA" sz="1400" dirty="0">
                        <a:effectLst/>
                        <a:latin typeface="Times New Roman"/>
                        <a:ea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r>
              <a:tr h="722422">
                <a:tc>
                  <a:txBody>
                    <a:bodyPr/>
                    <a:lstStyle/>
                    <a:p>
                      <a:pPr>
                        <a:lnSpc>
                          <a:spcPct val="150000"/>
                        </a:lnSpc>
                        <a:spcAft>
                          <a:spcPts val="0"/>
                        </a:spcAft>
                      </a:pPr>
                      <a:r>
                        <a:rPr lang="en-ZA" sz="1400" kern="1200">
                          <a:solidFill>
                            <a:srgbClr val="000000"/>
                          </a:solidFill>
                          <a:effectLst/>
                          <a:latin typeface="Arial"/>
                          <a:ea typeface="Calibri"/>
                        </a:rPr>
                        <a:t>Northern Cape </a:t>
                      </a:r>
                      <a:endParaRPr lang="en-ZA" sz="1400">
                        <a:effectLst/>
                        <a:latin typeface="Times New Roman"/>
                        <a:ea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nSpc>
                          <a:spcPct val="150000"/>
                        </a:lnSpc>
                        <a:spcAft>
                          <a:spcPts val="0"/>
                        </a:spcAft>
                      </a:pPr>
                      <a:r>
                        <a:rPr lang="en-ZA" sz="1400" kern="1200" dirty="0">
                          <a:solidFill>
                            <a:srgbClr val="000000"/>
                          </a:solidFill>
                          <a:effectLst/>
                          <a:latin typeface="Arial"/>
                          <a:ea typeface="Calibri"/>
                        </a:rPr>
                        <a:t>Ready, has appointed officials, a management plan, </a:t>
                      </a:r>
                      <a:r>
                        <a:rPr lang="en-ZA" sz="1400" kern="1200" dirty="0" smtClean="0">
                          <a:solidFill>
                            <a:srgbClr val="000000"/>
                          </a:solidFill>
                          <a:effectLst/>
                          <a:latin typeface="Arial"/>
                          <a:ea typeface="Calibri"/>
                        </a:rPr>
                        <a:t>regulations </a:t>
                      </a:r>
                      <a:r>
                        <a:rPr lang="en-ZA" sz="1400" kern="1200" dirty="0">
                          <a:solidFill>
                            <a:srgbClr val="000000"/>
                          </a:solidFill>
                          <a:effectLst/>
                          <a:latin typeface="Arial"/>
                          <a:ea typeface="Calibri"/>
                        </a:rPr>
                        <a:t>and a budget </a:t>
                      </a:r>
                      <a:endParaRPr lang="en-ZA" sz="1400" dirty="0">
                        <a:effectLst/>
                        <a:latin typeface="Times New Roman"/>
                        <a:ea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r>
              <a:tr h="722422">
                <a:tc>
                  <a:txBody>
                    <a:bodyPr/>
                    <a:lstStyle/>
                    <a:p>
                      <a:pPr>
                        <a:lnSpc>
                          <a:spcPct val="150000"/>
                        </a:lnSpc>
                        <a:spcAft>
                          <a:spcPts val="0"/>
                        </a:spcAft>
                      </a:pPr>
                      <a:r>
                        <a:rPr lang="en-ZA" sz="1400" kern="1200">
                          <a:solidFill>
                            <a:srgbClr val="000000"/>
                          </a:solidFill>
                          <a:effectLst/>
                          <a:latin typeface="Arial"/>
                          <a:ea typeface="Calibri"/>
                        </a:rPr>
                        <a:t>North West </a:t>
                      </a:r>
                      <a:endParaRPr lang="en-ZA" sz="1400">
                        <a:effectLst/>
                        <a:latin typeface="Times New Roman"/>
                        <a:ea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nSpc>
                          <a:spcPct val="150000"/>
                        </a:lnSpc>
                        <a:spcAft>
                          <a:spcPts val="0"/>
                        </a:spcAft>
                      </a:pPr>
                      <a:r>
                        <a:rPr lang="en-ZA" sz="1400" kern="1200" dirty="0">
                          <a:solidFill>
                            <a:srgbClr val="000000"/>
                          </a:solidFill>
                          <a:effectLst/>
                          <a:latin typeface="Arial"/>
                          <a:ea typeface="Calibri"/>
                        </a:rPr>
                        <a:t>Ready, has appointed officials, a management plan, </a:t>
                      </a:r>
                      <a:r>
                        <a:rPr lang="en-ZA" sz="1400" kern="1200" dirty="0" smtClean="0">
                          <a:solidFill>
                            <a:srgbClr val="000000"/>
                          </a:solidFill>
                          <a:effectLst/>
                          <a:latin typeface="Arial"/>
                          <a:ea typeface="Calibri"/>
                        </a:rPr>
                        <a:t>regulations </a:t>
                      </a:r>
                      <a:r>
                        <a:rPr lang="en-ZA" sz="1400" kern="1200" dirty="0">
                          <a:solidFill>
                            <a:srgbClr val="000000"/>
                          </a:solidFill>
                          <a:effectLst/>
                          <a:latin typeface="Arial"/>
                          <a:ea typeface="Calibri"/>
                        </a:rPr>
                        <a:t>and a budget </a:t>
                      </a:r>
                      <a:endParaRPr lang="en-ZA" sz="1400" dirty="0">
                        <a:effectLst/>
                        <a:latin typeface="Times New Roman"/>
                        <a:ea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r>
              <a:tr h="722422">
                <a:tc>
                  <a:txBody>
                    <a:bodyPr/>
                    <a:lstStyle/>
                    <a:p>
                      <a:pPr>
                        <a:lnSpc>
                          <a:spcPct val="150000"/>
                        </a:lnSpc>
                        <a:spcAft>
                          <a:spcPts val="0"/>
                        </a:spcAft>
                      </a:pPr>
                      <a:r>
                        <a:rPr lang="en-ZA" sz="1400" kern="1200">
                          <a:solidFill>
                            <a:srgbClr val="000000"/>
                          </a:solidFill>
                          <a:effectLst/>
                          <a:latin typeface="Arial"/>
                          <a:ea typeface="Calibri"/>
                        </a:rPr>
                        <a:t>Western Cape </a:t>
                      </a:r>
                      <a:endParaRPr lang="en-ZA" sz="1400">
                        <a:effectLst/>
                        <a:latin typeface="Times New Roman"/>
                        <a:ea typeface="Times New Roman"/>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c>
                  <a:txBody>
                    <a:bodyPr/>
                    <a:lstStyle/>
                    <a:p>
                      <a:pPr>
                        <a:lnSpc>
                          <a:spcPct val="150000"/>
                        </a:lnSpc>
                        <a:spcAft>
                          <a:spcPts val="0"/>
                        </a:spcAft>
                      </a:pPr>
                      <a:r>
                        <a:rPr lang="en-ZA" sz="1400" kern="1200" dirty="0">
                          <a:solidFill>
                            <a:srgbClr val="000000"/>
                          </a:solidFill>
                          <a:effectLst/>
                          <a:latin typeface="Arial"/>
                          <a:ea typeface="Calibri"/>
                        </a:rPr>
                        <a:t>Ready, has appointed officials, a management plan, </a:t>
                      </a:r>
                      <a:r>
                        <a:rPr lang="en-ZA" sz="1400" kern="1200" dirty="0" smtClean="0">
                          <a:solidFill>
                            <a:srgbClr val="000000"/>
                          </a:solidFill>
                          <a:effectLst/>
                          <a:latin typeface="Arial"/>
                          <a:ea typeface="Calibri"/>
                        </a:rPr>
                        <a:t>regulations </a:t>
                      </a:r>
                      <a:r>
                        <a:rPr lang="en-ZA" sz="1400" kern="1200" dirty="0">
                          <a:solidFill>
                            <a:srgbClr val="000000"/>
                          </a:solidFill>
                          <a:effectLst/>
                          <a:latin typeface="Arial"/>
                          <a:ea typeface="Calibri"/>
                        </a:rPr>
                        <a:t>and a budget </a:t>
                      </a:r>
                      <a:endParaRPr lang="en-ZA" sz="1400" dirty="0">
                        <a:effectLst/>
                        <a:latin typeface="Times New Roman"/>
                        <a:ea typeface="Times New Roman"/>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9D9"/>
                    </a:solidFill>
                  </a:tcPr>
                </a:tc>
              </a:tr>
            </a:tbl>
          </a:graphicData>
        </a:graphic>
      </p:graphicFrame>
      <p:sp>
        <p:nvSpPr>
          <p:cNvPr id="5" name="Rectangle 1"/>
          <p:cNvSpPr>
            <a:spLocks noChangeArrowheads="1"/>
          </p:cNvSpPr>
          <p:nvPr/>
        </p:nvSpPr>
        <p:spPr bwMode="auto">
          <a:xfrm>
            <a:off x="673100" y="186531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392898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854968"/>
          </a:xfrm>
        </p:spPr>
        <p:txBody>
          <a:bodyPr>
            <a:normAutofit/>
          </a:bodyPr>
          <a:lstStyle/>
          <a:p>
            <a:r>
              <a:rPr lang="en-ZA" b="1" dirty="0" smtClean="0"/>
              <a:t>Advocacy</a:t>
            </a:r>
            <a:endParaRPr lang="en-ZA" b="1" dirty="0"/>
          </a:p>
        </p:txBody>
      </p:sp>
      <p:sp>
        <p:nvSpPr>
          <p:cNvPr id="3" name="Content Placeholder 2"/>
          <p:cNvSpPr>
            <a:spLocks noGrp="1"/>
          </p:cNvSpPr>
          <p:nvPr>
            <p:ph idx="1"/>
          </p:nvPr>
        </p:nvSpPr>
        <p:spPr>
          <a:xfrm>
            <a:off x="457200" y="836712"/>
            <a:ext cx="8229600" cy="5184576"/>
          </a:xfrm>
          <a:ln>
            <a:solidFill>
              <a:schemeClr val="accent2"/>
            </a:solidFill>
          </a:ln>
        </p:spPr>
        <p:txBody>
          <a:bodyPr>
            <a:normAutofit/>
          </a:bodyPr>
          <a:lstStyle/>
          <a:p>
            <a:pPr marL="0" indent="0">
              <a:buNone/>
            </a:pPr>
            <a:r>
              <a:rPr lang="en-ZA" sz="3000" dirty="0" smtClean="0"/>
              <a:t>It is crucial for the sector to run an advocacy campaign to:</a:t>
            </a:r>
          </a:p>
          <a:p>
            <a:r>
              <a:rPr lang="en-ZA" sz="3000" dirty="0" smtClean="0"/>
              <a:t>raise </a:t>
            </a:r>
            <a:r>
              <a:rPr lang="en-ZA" sz="3000" dirty="0"/>
              <a:t>awareness about the </a:t>
            </a:r>
            <a:r>
              <a:rPr lang="en-ZA" sz="3000" dirty="0" smtClean="0"/>
              <a:t>SGB elections;</a:t>
            </a:r>
            <a:endParaRPr lang="en-US" sz="3000" dirty="0"/>
          </a:p>
          <a:p>
            <a:r>
              <a:rPr lang="en-ZA" sz="3000" dirty="0" smtClean="0"/>
              <a:t>communicate the benefits of participation in the elections;</a:t>
            </a:r>
          </a:p>
          <a:p>
            <a:r>
              <a:rPr lang="en-ZA" sz="3000" dirty="0" smtClean="0"/>
              <a:t>explain the role of members of the community in the elections;</a:t>
            </a:r>
          </a:p>
          <a:p>
            <a:r>
              <a:rPr lang="en-ZA" sz="3000" dirty="0" smtClean="0"/>
              <a:t>attract quality volunteers and</a:t>
            </a:r>
          </a:p>
          <a:p>
            <a:r>
              <a:rPr lang="en-ZA" sz="3000" dirty="0" smtClean="0"/>
              <a:t>promote good governance in schools</a:t>
            </a:r>
          </a:p>
          <a:p>
            <a:endParaRPr lang="en-ZA" sz="3000" dirty="0" smtClean="0"/>
          </a:p>
          <a:p>
            <a:pPr>
              <a:lnSpc>
                <a:spcPct val="140000"/>
              </a:lnSpc>
            </a:pPr>
            <a:endParaRPr lang="en-US" sz="5000" dirty="0"/>
          </a:p>
          <a:p>
            <a:pPr marL="0" indent="0">
              <a:lnSpc>
                <a:spcPct val="170000"/>
              </a:lnSpc>
              <a:buNone/>
            </a:pPr>
            <a:endParaRPr lang="en-ZA" sz="5000" dirty="0" smtClean="0"/>
          </a:p>
          <a:p>
            <a:pPr>
              <a:lnSpc>
                <a:spcPct val="170000"/>
              </a:lnSpc>
            </a:pPr>
            <a:endParaRPr lang="en-ZA" sz="5000" b="1" dirty="0"/>
          </a:p>
        </p:txBody>
      </p:sp>
    </p:spTree>
    <p:extLst>
      <p:ext uri="{BB962C8B-B14F-4D97-AF65-F5344CB8AC3E}">
        <p14:creationId xmlns:p14="http://schemas.microsoft.com/office/powerpoint/2010/main" xmlns="" val="1857056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854968"/>
          </a:xfrm>
        </p:spPr>
        <p:txBody>
          <a:bodyPr>
            <a:normAutofit/>
          </a:bodyPr>
          <a:lstStyle/>
          <a:p>
            <a:r>
              <a:rPr lang="en-ZA" b="1" dirty="0" smtClean="0"/>
              <a:t>Target audience</a:t>
            </a:r>
            <a:endParaRPr lang="en-ZA" b="1" dirty="0"/>
          </a:p>
        </p:txBody>
      </p:sp>
      <p:sp>
        <p:nvSpPr>
          <p:cNvPr id="3" name="Content Placeholder 2"/>
          <p:cNvSpPr>
            <a:spLocks noGrp="1"/>
          </p:cNvSpPr>
          <p:nvPr>
            <p:ph idx="1"/>
          </p:nvPr>
        </p:nvSpPr>
        <p:spPr>
          <a:xfrm>
            <a:off x="457200" y="908720"/>
            <a:ext cx="8229600" cy="5184576"/>
          </a:xfrm>
          <a:ln>
            <a:solidFill>
              <a:schemeClr val="accent2"/>
            </a:solidFill>
          </a:ln>
        </p:spPr>
        <p:txBody>
          <a:bodyPr>
            <a:normAutofit/>
          </a:bodyPr>
          <a:lstStyle/>
          <a:p>
            <a:pPr marL="0" indent="0">
              <a:buNone/>
            </a:pPr>
            <a:r>
              <a:rPr lang="en-ZA" sz="2400" dirty="0" smtClean="0">
                <a:latin typeface="Arial"/>
                <a:cs typeface="Arial"/>
              </a:rPr>
              <a:t>Our target audience are as follows;</a:t>
            </a:r>
          </a:p>
          <a:p>
            <a:pPr marL="0" indent="0">
              <a:buNone/>
            </a:pPr>
            <a:endParaRPr lang="en-ZA" sz="2400" dirty="0" smtClean="0">
              <a:latin typeface="Arial"/>
              <a:cs typeface="Arial"/>
            </a:endParaRPr>
          </a:p>
          <a:p>
            <a:r>
              <a:rPr lang="en-ZA" sz="2400" dirty="0" smtClean="0">
                <a:latin typeface="Arial"/>
                <a:cs typeface="Arial"/>
              </a:rPr>
              <a:t>Parents;</a:t>
            </a:r>
          </a:p>
          <a:p>
            <a:r>
              <a:rPr lang="en-ZA" sz="2400" dirty="0" smtClean="0">
                <a:latin typeface="Arial"/>
                <a:cs typeface="Arial"/>
              </a:rPr>
              <a:t>Educators;</a:t>
            </a:r>
          </a:p>
          <a:p>
            <a:r>
              <a:rPr lang="en-ZA" sz="2400" dirty="0" smtClean="0">
                <a:latin typeface="Arial"/>
                <a:cs typeface="Arial"/>
              </a:rPr>
              <a:t>School administrators;</a:t>
            </a:r>
          </a:p>
          <a:p>
            <a:r>
              <a:rPr lang="en-ZA" sz="2400" dirty="0" smtClean="0">
                <a:latin typeface="Arial"/>
                <a:cs typeface="Arial"/>
              </a:rPr>
              <a:t>Non-government organisations;</a:t>
            </a:r>
          </a:p>
          <a:p>
            <a:r>
              <a:rPr lang="en-ZA" sz="2400" dirty="0" smtClean="0">
                <a:latin typeface="Arial"/>
                <a:cs typeface="Arial"/>
              </a:rPr>
              <a:t>Learners; and</a:t>
            </a:r>
          </a:p>
          <a:p>
            <a:r>
              <a:rPr lang="en-ZA" sz="2400" dirty="0" smtClean="0">
                <a:latin typeface="Arial"/>
                <a:cs typeface="Arial"/>
              </a:rPr>
              <a:t>SA citizens.</a:t>
            </a:r>
          </a:p>
          <a:p>
            <a:pPr>
              <a:lnSpc>
                <a:spcPct val="170000"/>
              </a:lnSpc>
            </a:pPr>
            <a:endParaRPr lang="en-ZA" sz="6400" b="1" dirty="0"/>
          </a:p>
        </p:txBody>
      </p:sp>
    </p:spTree>
    <p:extLst>
      <p:ext uri="{BB962C8B-B14F-4D97-AF65-F5344CB8AC3E}">
        <p14:creationId xmlns:p14="http://schemas.microsoft.com/office/powerpoint/2010/main" xmlns="" val="2280394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854968"/>
          </a:xfrm>
        </p:spPr>
        <p:txBody>
          <a:bodyPr>
            <a:normAutofit/>
          </a:bodyPr>
          <a:lstStyle/>
          <a:p>
            <a:r>
              <a:rPr lang="en-ZA" b="1" dirty="0" smtClean="0"/>
              <a:t>Some Key Messages</a:t>
            </a:r>
            <a:endParaRPr lang="en-ZA" b="1" dirty="0"/>
          </a:p>
        </p:txBody>
      </p:sp>
      <p:sp>
        <p:nvSpPr>
          <p:cNvPr id="3" name="Content Placeholder 2"/>
          <p:cNvSpPr>
            <a:spLocks noGrp="1"/>
          </p:cNvSpPr>
          <p:nvPr>
            <p:ph idx="1"/>
          </p:nvPr>
        </p:nvSpPr>
        <p:spPr>
          <a:xfrm>
            <a:off x="457200" y="764704"/>
            <a:ext cx="8229600" cy="4680520"/>
          </a:xfrm>
          <a:ln>
            <a:solidFill>
              <a:schemeClr val="accent2"/>
            </a:solidFill>
          </a:ln>
        </p:spPr>
        <p:txBody>
          <a:bodyPr>
            <a:normAutofit/>
          </a:bodyPr>
          <a:lstStyle/>
          <a:p>
            <a:pPr marL="0" indent="0">
              <a:buNone/>
            </a:pPr>
            <a:endParaRPr lang="en-GB" sz="2800" dirty="0" smtClean="0"/>
          </a:p>
          <a:p>
            <a:r>
              <a:rPr lang="en-ZA" sz="2600" dirty="0" smtClean="0"/>
              <a:t>Encourage </a:t>
            </a:r>
            <a:r>
              <a:rPr lang="en-ZA" sz="2600" dirty="0"/>
              <a:t>all parents to support the </a:t>
            </a:r>
            <a:r>
              <a:rPr lang="en-ZA" sz="2600" dirty="0" smtClean="0"/>
              <a:t>elections by </a:t>
            </a:r>
            <a:r>
              <a:rPr lang="en-ZA" sz="2600" dirty="0"/>
              <a:t>standing as candidates or by participating as voters in the SGB elections as voters. </a:t>
            </a:r>
          </a:p>
          <a:p>
            <a:r>
              <a:rPr lang="en-ZA" sz="2600" dirty="0"/>
              <a:t>Without parental and community support, education can never be a societal issue as envisaged by government. </a:t>
            </a:r>
            <a:endParaRPr lang="en-ZA" sz="2600" dirty="0" smtClean="0"/>
          </a:p>
          <a:p>
            <a:r>
              <a:rPr lang="en-ZA" sz="2600" dirty="0" smtClean="0"/>
              <a:t>Good governance in schools starts with you! </a:t>
            </a:r>
          </a:p>
          <a:p>
            <a:r>
              <a:rPr lang="en-ZA" sz="2600" dirty="0" smtClean="0"/>
              <a:t>Get involved! Your school needs you!</a:t>
            </a:r>
          </a:p>
          <a:p>
            <a:endParaRPr lang="en-ZA" sz="2600" dirty="0"/>
          </a:p>
        </p:txBody>
      </p:sp>
    </p:spTree>
    <p:extLst>
      <p:ext uri="{BB962C8B-B14F-4D97-AF65-F5344CB8AC3E}">
        <p14:creationId xmlns:p14="http://schemas.microsoft.com/office/powerpoint/2010/main" xmlns="" val="985586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lstStyle/>
          <a:p>
            <a:r>
              <a:rPr lang="en-ZA" b="1" dirty="0" smtClean="0"/>
              <a:t>Progress </a:t>
            </a:r>
            <a:endParaRPr lang="en-ZA" b="1" dirty="0"/>
          </a:p>
        </p:txBody>
      </p:sp>
      <p:sp>
        <p:nvSpPr>
          <p:cNvPr id="3" name="Content Placeholder 2"/>
          <p:cNvSpPr>
            <a:spLocks noGrp="1"/>
          </p:cNvSpPr>
          <p:nvPr>
            <p:ph idx="1"/>
          </p:nvPr>
        </p:nvSpPr>
        <p:spPr>
          <a:xfrm>
            <a:off x="0" y="692696"/>
            <a:ext cx="9144000" cy="6165304"/>
          </a:xfrm>
        </p:spPr>
        <p:txBody>
          <a:bodyPr>
            <a:normAutofit fontScale="70000" lnSpcReduction="20000"/>
          </a:bodyPr>
          <a:lstStyle/>
          <a:p>
            <a:r>
              <a:rPr lang="en-ZA" sz="3800" dirty="0" smtClean="0"/>
              <a:t>Public </a:t>
            </a:r>
            <a:r>
              <a:rPr lang="en-ZA" sz="3800" dirty="0"/>
              <a:t>announcement of the election at the Social Protection, Communication and Human Development (SPCHD) cluster media briefing on 9 October 2014;</a:t>
            </a:r>
            <a:endParaRPr lang="en-ZA" sz="3800" b="1" dirty="0"/>
          </a:p>
          <a:p>
            <a:pPr marL="355600" lvl="2" indent="-355600"/>
            <a:r>
              <a:rPr lang="en-ZA" sz="3800" dirty="0"/>
              <a:t>Release of press statement to major media houses on 9 October 2013: Meeting of all Communicators in the education sector to plan for the advocacy campaign; </a:t>
            </a:r>
            <a:endParaRPr lang="en-ZA" sz="3800" b="1" dirty="0"/>
          </a:p>
          <a:p>
            <a:pPr marL="355600" lvl="2" indent="-355600"/>
            <a:r>
              <a:rPr lang="en-ZA" sz="3800" dirty="0"/>
              <a:t>Meeting of all Communicators of the SPCHD cluster to plan for the involvement in the SGB elections advocacy campaign</a:t>
            </a:r>
            <a:endParaRPr lang="en-ZA" sz="3800" b="1" dirty="0"/>
          </a:p>
          <a:p>
            <a:pPr marL="355600" lvl="2" indent="-355600"/>
            <a:r>
              <a:rPr lang="en-ZA" sz="3800" dirty="0"/>
              <a:t>Presentation of the election report to the SPCHD technical working committee on 4 November 2014; </a:t>
            </a:r>
            <a:endParaRPr lang="en-ZA" sz="3800" dirty="0" smtClean="0"/>
          </a:p>
          <a:p>
            <a:pPr marL="355600" lvl="2" indent="-355600"/>
            <a:r>
              <a:rPr lang="en-ZA" sz="3800" dirty="0" smtClean="0"/>
              <a:t>Meeting </a:t>
            </a:r>
            <a:r>
              <a:rPr lang="en-ZA" sz="3800" dirty="0"/>
              <a:t>between governance officials and Provincial QLTC Coordinators to discuss the expected role of the QLTC in the advocacy and monitoring of the </a:t>
            </a:r>
            <a:r>
              <a:rPr lang="en-ZA" sz="3800" dirty="0" smtClean="0"/>
              <a:t>elections;</a:t>
            </a:r>
            <a:endParaRPr lang="en-ZA" sz="3800" b="1" dirty="0"/>
          </a:p>
          <a:p>
            <a:pPr marL="355600" lvl="2" indent="-355600"/>
            <a:r>
              <a:rPr lang="en-ZA" sz="3800" dirty="0" smtClean="0"/>
              <a:t>Ministerial </a:t>
            </a:r>
            <a:r>
              <a:rPr lang="en-ZA" sz="3800" dirty="0"/>
              <a:t>roadshows </a:t>
            </a:r>
            <a:r>
              <a:rPr lang="en-ZA" sz="3800" dirty="0" smtClean="0"/>
              <a:t>and Provincial launches; and</a:t>
            </a:r>
          </a:p>
          <a:p>
            <a:pPr marL="355600" lvl="2" indent="-355600"/>
            <a:r>
              <a:rPr lang="en-ZA" sz="3800" dirty="0" smtClean="0"/>
              <a:t>Cabinet Presentation</a:t>
            </a:r>
            <a:endParaRPr lang="en-ZA" sz="3800" dirty="0"/>
          </a:p>
          <a:p>
            <a:pPr marL="355600" lvl="2" indent="-355600"/>
            <a:endParaRPr lang="en-ZA" sz="3800" dirty="0"/>
          </a:p>
          <a:p>
            <a:pPr marL="355600" lvl="2" indent="-355600"/>
            <a:endParaRPr lang="en-ZA" sz="3800" b="1" dirty="0"/>
          </a:p>
        </p:txBody>
      </p:sp>
    </p:spTree>
    <p:extLst>
      <p:ext uri="{BB962C8B-B14F-4D97-AF65-F5344CB8AC3E}">
        <p14:creationId xmlns:p14="http://schemas.microsoft.com/office/powerpoint/2010/main" xmlns="" val="2728475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571504"/>
          </a:xfrm>
        </p:spPr>
        <p:txBody>
          <a:bodyPr>
            <a:normAutofit fontScale="90000"/>
          </a:bodyPr>
          <a:lstStyle/>
          <a:p>
            <a:r>
              <a:rPr lang="en-ZA" b="1" dirty="0" smtClean="0"/>
              <a:t>Tools and methods</a:t>
            </a:r>
            <a:endParaRPr lang="en-ZA" b="1" dirty="0"/>
          </a:p>
        </p:txBody>
      </p:sp>
      <p:grpSp>
        <p:nvGrpSpPr>
          <p:cNvPr id="5" name="Group 4"/>
          <p:cNvGrpSpPr/>
          <p:nvPr/>
        </p:nvGrpSpPr>
        <p:grpSpPr>
          <a:xfrm>
            <a:off x="1396113" y="1413911"/>
            <a:ext cx="2017960" cy="1210776"/>
            <a:chOff x="304612" y="0"/>
            <a:chExt cx="2017960" cy="1210776"/>
          </a:xfrm>
        </p:grpSpPr>
        <p:sp>
          <p:nvSpPr>
            <p:cNvPr id="30" name="Rectangle 29"/>
            <p:cNvSpPr/>
            <p:nvPr/>
          </p:nvSpPr>
          <p:spPr>
            <a:xfrm>
              <a:off x="304612" y="0"/>
              <a:ext cx="2017960" cy="1210776"/>
            </a:xfrm>
            <a:prstGeom prst="rect">
              <a:avLst/>
            </a:prstGeom>
            <a:solidFill>
              <a:schemeClr val="accent6">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Rectangle 30"/>
            <p:cNvSpPr/>
            <p:nvPr/>
          </p:nvSpPr>
          <p:spPr>
            <a:xfrm>
              <a:off x="304612" y="0"/>
              <a:ext cx="2017960" cy="12107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ZA" sz="2500" kern="1200" dirty="0" smtClean="0"/>
                <a:t>Website &amp; Intranet</a:t>
              </a:r>
              <a:endParaRPr lang="en-ZA" sz="2500" kern="1200" dirty="0"/>
            </a:p>
          </p:txBody>
        </p:sp>
      </p:grpSp>
      <p:grpSp>
        <p:nvGrpSpPr>
          <p:cNvPr id="6" name="Group 5"/>
          <p:cNvGrpSpPr/>
          <p:nvPr/>
        </p:nvGrpSpPr>
        <p:grpSpPr>
          <a:xfrm>
            <a:off x="3549620" y="1413911"/>
            <a:ext cx="2017960" cy="1210776"/>
            <a:chOff x="2458119" y="0"/>
            <a:chExt cx="2017960" cy="1210776"/>
          </a:xfrm>
        </p:grpSpPr>
        <p:sp>
          <p:nvSpPr>
            <p:cNvPr id="28" name="Rectangle 27"/>
            <p:cNvSpPr/>
            <p:nvPr/>
          </p:nvSpPr>
          <p:spPr>
            <a:xfrm>
              <a:off x="2458119" y="0"/>
              <a:ext cx="2017960" cy="1210776"/>
            </a:xfrm>
            <a:prstGeom prst="rect">
              <a:avLst/>
            </a:prstGeom>
            <a:solidFill>
              <a:schemeClr val="accent3">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9" name="Rectangle 28"/>
            <p:cNvSpPr/>
            <p:nvPr/>
          </p:nvSpPr>
          <p:spPr>
            <a:xfrm>
              <a:off x="2458119" y="0"/>
              <a:ext cx="2017960" cy="12107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ZA" sz="2500" kern="1200" dirty="0" smtClean="0"/>
                <a:t>Social Media</a:t>
              </a:r>
              <a:endParaRPr lang="en-ZA" sz="2500" kern="1200" dirty="0"/>
            </a:p>
          </p:txBody>
        </p:sp>
      </p:grpSp>
      <p:grpSp>
        <p:nvGrpSpPr>
          <p:cNvPr id="7" name="Group 6"/>
          <p:cNvGrpSpPr/>
          <p:nvPr/>
        </p:nvGrpSpPr>
        <p:grpSpPr>
          <a:xfrm>
            <a:off x="3625475" y="2829425"/>
            <a:ext cx="2017960" cy="1210776"/>
            <a:chOff x="2533974" y="1415514"/>
            <a:chExt cx="2017960" cy="1210776"/>
          </a:xfrm>
        </p:grpSpPr>
        <p:sp>
          <p:nvSpPr>
            <p:cNvPr id="26" name="Rectangle 25"/>
            <p:cNvSpPr/>
            <p:nvPr/>
          </p:nvSpPr>
          <p:spPr>
            <a:xfrm>
              <a:off x="2533974" y="1415514"/>
              <a:ext cx="2017960" cy="1210776"/>
            </a:xfrm>
            <a:prstGeom prst="rect">
              <a:avLst/>
            </a:prstGeom>
          </p:spPr>
          <p:style>
            <a:lnRef idx="0">
              <a:schemeClr val="accent5"/>
            </a:lnRef>
            <a:fillRef idx="3">
              <a:schemeClr val="accent5"/>
            </a:fillRef>
            <a:effectRef idx="3">
              <a:schemeClr val="accent5"/>
            </a:effectRef>
            <a:fontRef idx="minor">
              <a:schemeClr val="lt1"/>
            </a:fontRef>
          </p:style>
        </p:sp>
        <p:sp>
          <p:nvSpPr>
            <p:cNvPr id="27" name="Rectangle 26"/>
            <p:cNvSpPr/>
            <p:nvPr/>
          </p:nvSpPr>
          <p:spPr>
            <a:xfrm>
              <a:off x="2533974" y="1415514"/>
              <a:ext cx="2017960" cy="12107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ZA" sz="2500" kern="1200" dirty="0" smtClean="0"/>
                <a:t>Opinion piece</a:t>
              </a:r>
              <a:endParaRPr lang="en-ZA" sz="2500" kern="1200" dirty="0"/>
            </a:p>
          </p:txBody>
        </p:sp>
      </p:grpSp>
      <p:grpSp>
        <p:nvGrpSpPr>
          <p:cNvPr id="8" name="Group 7"/>
          <p:cNvGrpSpPr/>
          <p:nvPr/>
        </p:nvGrpSpPr>
        <p:grpSpPr>
          <a:xfrm>
            <a:off x="1386346" y="2861712"/>
            <a:ext cx="2017960" cy="1210776"/>
            <a:chOff x="294845" y="1447801"/>
            <a:chExt cx="2017960" cy="1210776"/>
          </a:xfrm>
        </p:grpSpPr>
        <p:sp>
          <p:nvSpPr>
            <p:cNvPr id="24" name="Rectangle 23"/>
            <p:cNvSpPr/>
            <p:nvPr/>
          </p:nvSpPr>
          <p:spPr>
            <a:xfrm>
              <a:off x="294845" y="1447801"/>
              <a:ext cx="2017960" cy="1210776"/>
            </a:xfrm>
            <a:prstGeom prst="rect">
              <a:avLst/>
            </a:prstGeom>
            <a:solidFill>
              <a:schemeClr val="accent6">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5" name="Rectangle 24"/>
            <p:cNvSpPr/>
            <p:nvPr/>
          </p:nvSpPr>
          <p:spPr>
            <a:xfrm>
              <a:off x="294845" y="1447801"/>
              <a:ext cx="2017960" cy="12107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ZA" sz="2000" b="1" dirty="0" smtClean="0"/>
                <a:t>Speeches</a:t>
              </a:r>
              <a:endParaRPr lang="en-ZA" kern="1200" dirty="0"/>
            </a:p>
          </p:txBody>
        </p:sp>
      </p:grpSp>
      <p:grpSp>
        <p:nvGrpSpPr>
          <p:cNvPr id="9" name="Group 8"/>
          <p:cNvGrpSpPr/>
          <p:nvPr/>
        </p:nvGrpSpPr>
        <p:grpSpPr>
          <a:xfrm>
            <a:off x="5729462" y="1413911"/>
            <a:ext cx="2017960" cy="1210776"/>
            <a:chOff x="4637961" y="0"/>
            <a:chExt cx="2017960" cy="1210776"/>
          </a:xfrm>
        </p:grpSpPr>
        <p:sp>
          <p:nvSpPr>
            <p:cNvPr id="22" name="Rectangle 21"/>
            <p:cNvSpPr/>
            <p:nvPr/>
          </p:nvSpPr>
          <p:spPr>
            <a:xfrm>
              <a:off x="4637961" y="0"/>
              <a:ext cx="2017960" cy="1210776"/>
            </a:xfrm>
            <a:prstGeom prst="rect">
              <a:avLst/>
            </a:prstGeom>
            <a:solidFill>
              <a:schemeClr val="accent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ectangle 22"/>
            <p:cNvSpPr/>
            <p:nvPr/>
          </p:nvSpPr>
          <p:spPr>
            <a:xfrm>
              <a:off x="4637961" y="0"/>
              <a:ext cx="2017960" cy="12107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ZA" sz="2500" kern="1200" dirty="0" smtClean="0"/>
                <a:t>Press releases</a:t>
              </a:r>
              <a:endParaRPr lang="en-ZA" sz="2500" kern="1200" dirty="0"/>
            </a:p>
          </p:txBody>
        </p:sp>
      </p:grpSp>
      <p:grpSp>
        <p:nvGrpSpPr>
          <p:cNvPr id="10" name="Group 9"/>
          <p:cNvGrpSpPr/>
          <p:nvPr/>
        </p:nvGrpSpPr>
        <p:grpSpPr>
          <a:xfrm>
            <a:off x="5729462" y="2821538"/>
            <a:ext cx="2017960" cy="1210776"/>
            <a:chOff x="4637961" y="1407627"/>
            <a:chExt cx="2017960" cy="1210776"/>
          </a:xfrm>
        </p:grpSpPr>
        <p:sp>
          <p:nvSpPr>
            <p:cNvPr id="20" name="Rectangle 19"/>
            <p:cNvSpPr/>
            <p:nvPr/>
          </p:nvSpPr>
          <p:spPr>
            <a:xfrm>
              <a:off x="4637961" y="1407627"/>
              <a:ext cx="2017960" cy="1210776"/>
            </a:xfrm>
            <a:prstGeom prst="rect">
              <a:avLst/>
            </a:pr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Rectangle 20"/>
            <p:cNvSpPr/>
            <p:nvPr/>
          </p:nvSpPr>
          <p:spPr>
            <a:xfrm>
              <a:off x="4637961" y="1407627"/>
              <a:ext cx="2017960" cy="1210776"/>
            </a:xfrm>
            <a:prstGeom prst="rect">
              <a:avLst/>
            </a:prstGeom>
            <a:solidFill>
              <a:schemeClr val="tx1">
                <a:lumMod val="95000"/>
                <a:lumOff val="5000"/>
              </a:schemeClr>
            </a:solidFill>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ZA" sz="2500" kern="1200" dirty="0" smtClean="0"/>
                <a:t>Media interviews</a:t>
              </a:r>
              <a:endParaRPr lang="en-ZA" sz="2500" kern="1200" dirty="0"/>
            </a:p>
          </p:txBody>
        </p:sp>
      </p:grpSp>
      <p:grpSp>
        <p:nvGrpSpPr>
          <p:cNvPr id="11" name="Group 10"/>
          <p:cNvGrpSpPr/>
          <p:nvPr/>
        </p:nvGrpSpPr>
        <p:grpSpPr>
          <a:xfrm>
            <a:off x="1386346" y="4233312"/>
            <a:ext cx="2017960" cy="1210776"/>
            <a:chOff x="294845" y="2819401"/>
            <a:chExt cx="2017960" cy="1210776"/>
          </a:xfrm>
        </p:grpSpPr>
        <p:sp>
          <p:nvSpPr>
            <p:cNvPr id="18" name="Rectangle 17"/>
            <p:cNvSpPr/>
            <p:nvPr/>
          </p:nvSpPr>
          <p:spPr>
            <a:xfrm>
              <a:off x="294845" y="2819401"/>
              <a:ext cx="2017960" cy="1210776"/>
            </a:xfrm>
            <a:prstGeom prst="rect">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ectangle 18"/>
            <p:cNvSpPr/>
            <p:nvPr/>
          </p:nvSpPr>
          <p:spPr>
            <a:xfrm>
              <a:off x="294845" y="2819401"/>
              <a:ext cx="2017960" cy="12107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ZA" sz="2500" kern="1200" dirty="0" smtClean="0"/>
                <a:t>Television</a:t>
              </a:r>
              <a:endParaRPr lang="en-ZA" sz="2500" kern="1200" dirty="0"/>
            </a:p>
          </p:txBody>
        </p:sp>
      </p:grpSp>
      <p:grpSp>
        <p:nvGrpSpPr>
          <p:cNvPr id="12" name="Group 11"/>
          <p:cNvGrpSpPr/>
          <p:nvPr/>
        </p:nvGrpSpPr>
        <p:grpSpPr>
          <a:xfrm>
            <a:off x="3606103" y="4233312"/>
            <a:ext cx="2017960" cy="1210776"/>
            <a:chOff x="2514602" y="2819401"/>
            <a:chExt cx="2017960" cy="1210776"/>
          </a:xfrm>
        </p:grpSpPr>
        <p:sp>
          <p:nvSpPr>
            <p:cNvPr id="16" name="Rectangle 15"/>
            <p:cNvSpPr/>
            <p:nvPr/>
          </p:nvSpPr>
          <p:spPr>
            <a:xfrm>
              <a:off x="2514602" y="2819401"/>
              <a:ext cx="2017960" cy="1210776"/>
            </a:xfrm>
            <a:prstGeom prst="rect">
              <a:avLst/>
            </a:prstGeom>
          </p:spPr>
          <p:style>
            <a:lnRef idx="3">
              <a:schemeClr val="lt1"/>
            </a:lnRef>
            <a:fillRef idx="1">
              <a:schemeClr val="accent4"/>
            </a:fillRef>
            <a:effectRef idx="1">
              <a:schemeClr val="accent4"/>
            </a:effectRef>
            <a:fontRef idx="minor">
              <a:schemeClr val="lt1"/>
            </a:fontRef>
          </p:style>
        </p:sp>
        <p:sp>
          <p:nvSpPr>
            <p:cNvPr id="17" name="Rectangle 16"/>
            <p:cNvSpPr/>
            <p:nvPr/>
          </p:nvSpPr>
          <p:spPr>
            <a:xfrm>
              <a:off x="2514602" y="2819401"/>
              <a:ext cx="2017960" cy="1210776"/>
            </a:xfrm>
            <a:prstGeom prst="rect">
              <a:avLst/>
            </a:prstGeom>
          </p:spPr>
          <p:style>
            <a:lnRef idx="3">
              <a:schemeClr val="lt1"/>
            </a:lnRef>
            <a:fillRef idx="1">
              <a:schemeClr val="accent4"/>
            </a:fillRef>
            <a:effectRef idx="1">
              <a:schemeClr val="accent4"/>
            </a:effectRef>
            <a:fontRef idx="minor">
              <a:schemeClr val="lt1"/>
            </a:fontRef>
          </p:style>
          <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ZA" sz="2500" kern="1200" dirty="0" smtClean="0"/>
                <a:t>Radio </a:t>
              </a:r>
              <a:endParaRPr lang="en-ZA" sz="2500" kern="1200" dirty="0"/>
            </a:p>
          </p:txBody>
        </p:sp>
      </p:grpSp>
      <p:grpSp>
        <p:nvGrpSpPr>
          <p:cNvPr id="13" name="Group 12"/>
          <p:cNvGrpSpPr/>
          <p:nvPr/>
        </p:nvGrpSpPr>
        <p:grpSpPr>
          <a:xfrm>
            <a:off x="5739693" y="4233312"/>
            <a:ext cx="2017960" cy="1210776"/>
            <a:chOff x="4648192" y="2819401"/>
            <a:chExt cx="2017960" cy="1210776"/>
          </a:xfrm>
        </p:grpSpPr>
        <p:sp>
          <p:nvSpPr>
            <p:cNvPr id="14" name="Rectangle 13"/>
            <p:cNvSpPr/>
            <p:nvPr/>
          </p:nvSpPr>
          <p:spPr>
            <a:xfrm>
              <a:off x="4648192" y="2819401"/>
              <a:ext cx="2017960" cy="1210776"/>
            </a:xfrm>
            <a:prstGeom prst="rect">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tangle 14"/>
            <p:cNvSpPr/>
            <p:nvPr/>
          </p:nvSpPr>
          <p:spPr>
            <a:xfrm>
              <a:off x="4648192" y="2819401"/>
              <a:ext cx="2017960" cy="12107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ZA" sz="2500" kern="1200" dirty="0" smtClean="0"/>
                <a:t>Print </a:t>
              </a:r>
              <a:endParaRPr lang="en-ZA" sz="2500" kern="1200" dirty="0"/>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a:bodyPr>
          <a:lstStyle/>
          <a:p>
            <a:r>
              <a:rPr lang="en-ZA" dirty="0" smtClean="0"/>
              <a:t>Management plan</a:t>
            </a:r>
            <a:endParaRPr lang="en-ZA" dirty="0"/>
          </a:p>
        </p:txBody>
      </p:sp>
      <p:graphicFrame>
        <p:nvGraphicFramePr>
          <p:cNvPr id="4" name="Content Placeholder 3"/>
          <p:cNvGraphicFramePr>
            <a:graphicFrameLocks noGrp="1"/>
          </p:cNvGraphicFramePr>
          <p:nvPr>
            <p:ph idx="1"/>
          </p:nvPr>
        </p:nvGraphicFramePr>
        <p:xfrm>
          <a:off x="395536" y="1052736"/>
          <a:ext cx="8229600" cy="48209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a:spcBef>
                          <a:spcPts val="0"/>
                        </a:spcBef>
                        <a:spcAft>
                          <a:spcPts val="0"/>
                        </a:spcAft>
                      </a:pPr>
                      <a:r>
                        <a:rPr lang="en-ZA" sz="1200" b="1" dirty="0">
                          <a:latin typeface="Arial"/>
                          <a:ea typeface="Times New Roman"/>
                        </a:rPr>
                        <a:t>ACTIVITY</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ZA" sz="1200" b="1" dirty="0">
                          <a:latin typeface="Arial"/>
                          <a:ea typeface="Times New Roman"/>
                        </a:rPr>
                        <a:t>RESPONSIBILITY</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200" dirty="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Presentation at SPCHD cluster meeting</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Director-General</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19 November 2014</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Minister’s meeting with NCF</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Minister</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26 November 2014</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Announcement at the ANA results release </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Minister</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4 December</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Minister’s planning meeting with District Directors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Mr Kojana</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4 &amp; 5 December 2014</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Announcement at the release of NSC results </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dirty="0">
                          <a:latin typeface="Arial"/>
                          <a:ea typeface="Times New Roman"/>
                        </a:rPr>
                        <a:t>Minister</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 January 2015</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Appointment of School Electoral officers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District Directors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 January 2015</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Submission of election dates to districts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Schools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January 2015</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Training of electoral officers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Provinces and districts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February 2015</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Monitoring of provincial and district readiness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DBE and QLTC</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February 2015</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Provincial launch</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Provinces </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January 2015</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Advocacy campaigns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DBE and provinces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January – March 2015</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Finalisation of learner admissions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Schools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dirty="0">
                          <a:latin typeface="Arial"/>
                          <a:ea typeface="Times New Roman"/>
                        </a:rPr>
                        <a:t>30 January</a:t>
                      </a:r>
                      <a:endParaRPr lang="en-US" sz="1200" dirty="0">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xmlns="" val="4209585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fontScale="90000"/>
          </a:bodyPr>
          <a:lstStyle/>
          <a:p>
            <a:r>
              <a:rPr lang="en-ZA" b="1" dirty="0" smtClean="0"/>
              <a:t>Management plan</a:t>
            </a:r>
            <a:endParaRPr lang="en-US" b="1" dirty="0"/>
          </a:p>
        </p:txBody>
      </p:sp>
      <p:graphicFrame>
        <p:nvGraphicFramePr>
          <p:cNvPr id="4" name="Content Placeholder 3"/>
          <p:cNvGraphicFramePr>
            <a:graphicFrameLocks noGrp="1"/>
          </p:cNvGraphicFramePr>
          <p:nvPr>
            <p:ph idx="1"/>
          </p:nvPr>
        </p:nvGraphicFramePr>
        <p:xfrm>
          <a:off x="467544" y="1052736"/>
          <a:ext cx="8229600" cy="50850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a:spcBef>
                          <a:spcPts val="0"/>
                        </a:spcBef>
                        <a:spcAft>
                          <a:spcPts val="0"/>
                        </a:spcAft>
                      </a:pPr>
                      <a:r>
                        <a:rPr lang="en-ZA" sz="1200" b="1" dirty="0" smtClean="0">
                          <a:latin typeface="Arial"/>
                          <a:ea typeface="Times New Roman"/>
                        </a:rPr>
                        <a:t>ACTIVITY</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ZA" sz="1200" b="1" dirty="0" smtClean="0">
                          <a:latin typeface="Arial"/>
                          <a:ea typeface="Times New Roman"/>
                        </a:rPr>
                        <a:t>RESPONSIBILITY</a:t>
                      </a:r>
                      <a:endParaRPr lang="en-US" sz="1200" dirty="0">
                        <a:latin typeface="Times New Roman"/>
                        <a:ea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dirty="0" smtClean="0">
                          <a:latin typeface="Arial"/>
                          <a:ea typeface="Times New Roman"/>
                        </a:rPr>
                        <a:t>DATE</a:t>
                      </a:r>
                      <a:endParaRPr lang="en-US" sz="1200" dirty="0" smtClean="0">
                        <a:latin typeface="Times New Roman"/>
                        <a:ea typeface="Times New Roman"/>
                      </a:endParaRPr>
                    </a:p>
                    <a:p>
                      <a:pPr marL="0" marR="0">
                        <a:spcBef>
                          <a:spcPts val="0"/>
                        </a:spcBef>
                        <a:spcAft>
                          <a:spcPts val="0"/>
                        </a:spcAft>
                      </a:pPr>
                      <a:endParaRPr lang="en-US" sz="1200" dirty="0">
                        <a:latin typeface="Times New Roman"/>
                        <a:ea typeface="Times New Roman"/>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latin typeface="Arial"/>
                          <a:ea typeface="Times New Roman"/>
                        </a:rPr>
                        <a:t>Provincial launch</a:t>
                      </a:r>
                      <a:endParaRPr lang="en-US" sz="1200" dirty="0" smtClean="0">
                        <a:latin typeface="Times New Roman"/>
                        <a:ea typeface="Times New Roman"/>
                      </a:endParaRPr>
                    </a:p>
                    <a:p>
                      <a:pPr marL="0" marR="0">
                        <a:spcBef>
                          <a:spcPts val="0"/>
                        </a:spcBef>
                        <a:spcAft>
                          <a:spcPts val="0"/>
                        </a:spcAft>
                      </a:pP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ZA" sz="1200" dirty="0" smtClean="0">
                          <a:latin typeface="Arial"/>
                          <a:ea typeface="Times New Roman"/>
                        </a:rPr>
                        <a:t>Provinces </a:t>
                      </a:r>
                      <a:endParaRPr lang="en-US" sz="1200" dirty="0">
                        <a:latin typeface="Times New Roman"/>
                        <a:ea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latin typeface="Arial"/>
                          <a:ea typeface="Times New Roman"/>
                        </a:rPr>
                        <a:t>January 2015</a:t>
                      </a:r>
                      <a:endParaRPr lang="en-US" sz="1200" dirty="0" smtClean="0">
                        <a:latin typeface="Times New Roman"/>
                        <a:ea typeface="Times New Roman"/>
                      </a:endParaRPr>
                    </a:p>
                    <a:p>
                      <a:pPr marL="0" marR="0">
                        <a:spcBef>
                          <a:spcPts val="0"/>
                        </a:spcBef>
                        <a:spcAft>
                          <a:spcPts val="0"/>
                        </a:spcAft>
                      </a:pPr>
                      <a:endParaRPr lang="en-US" sz="1200" dirty="0">
                        <a:latin typeface="Times New Roman"/>
                        <a:ea typeface="Times New Roman"/>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latin typeface="Arial"/>
                          <a:ea typeface="Times New Roman"/>
                        </a:rPr>
                        <a:t>Advocacy campaigns</a:t>
                      </a:r>
                      <a:endParaRPr lang="en-US" sz="1200" dirty="0" smtClean="0">
                        <a:latin typeface="Times New Roman"/>
                        <a:ea typeface="Times New Roman"/>
                      </a:endParaRPr>
                    </a:p>
                    <a:p>
                      <a:pPr marL="0" marR="0">
                        <a:spcBef>
                          <a:spcPts val="0"/>
                        </a:spcBef>
                        <a:spcAft>
                          <a:spcPts val="0"/>
                        </a:spcAft>
                      </a:pPr>
                      <a:endParaRPr lang="en-US" sz="1200" dirty="0">
                        <a:latin typeface="Times New Roman"/>
                        <a:ea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latin typeface="Arial"/>
                          <a:ea typeface="Times New Roman"/>
                        </a:rPr>
                        <a:t>DBE and provinces</a:t>
                      </a:r>
                      <a:endParaRPr lang="en-US" sz="1200" dirty="0" smtClean="0">
                        <a:latin typeface="Times New Roman"/>
                        <a:ea typeface="Times New Roman"/>
                      </a:endParaRPr>
                    </a:p>
                    <a:p>
                      <a:pPr marL="0" marR="0">
                        <a:spcBef>
                          <a:spcPts val="0"/>
                        </a:spcBef>
                        <a:spcAft>
                          <a:spcPts val="0"/>
                        </a:spcAft>
                      </a:pPr>
                      <a:endParaRPr lang="en-US" sz="1200" dirty="0">
                        <a:latin typeface="Times New Roman"/>
                        <a:ea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latin typeface="Arial"/>
                          <a:ea typeface="Times New Roman"/>
                        </a:rPr>
                        <a:t>January – March 2015</a:t>
                      </a:r>
                      <a:endParaRPr lang="en-US" sz="1200" dirty="0" smtClean="0">
                        <a:latin typeface="Times New Roman"/>
                        <a:ea typeface="Times New Roman"/>
                      </a:endParaRPr>
                    </a:p>
                    <a:p>
                      <a:pPr marL="0" marR="0">
                        <a:spcBef>
                          <a:spcPts val="0"/>
                        </a:spcBef>
                        <a:spcAft>
                          <a:spcPts val="0"/>
                        </a:spcAft>
                      </a:pPr>
                      <a:endParaRPr lang="en-US" sz="1200" dirty="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Finalisation of learner admissions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Schools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30 January</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Provincial launch</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Provinces </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January 2015</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Advocacy campaigns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DBE and provinces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January – March 2015</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dirty="0">
                          <a:latin typeface="Arial"/>
                          <a:ea typeface="Times New Roman"/>
                        </a:rPr>
                        <a:t>Finalisation of learner admissions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Schools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30 January</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Provincial launch</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Provinces </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January 2015</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Advocacy campaigns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DBE and provinces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January – March 2015</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Finalisation of learner admissions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dirty="0">
                          <a:latin typeface="Arial"/>
                          <a:ea typeface="Times New Roman"/>
                        </a:rPr>
                        <a:t>Schools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ZA" sz="1200" dirty="0">
                          <a:latin typeface="Arial"/>
                          <a:ea typeface="Times New Roman"/>
                        </a:rPr>
                        <a:t>30 January</a:t>
                      </a:r>
                      <a:endParaRPr lang="en-US" sz="1200" dirty="0">
                        <a:latin typeface="Times New Roman"/>
                        <a:ea typeface="Times New Roman"/>
                      </a:endParaRPr>
                    </a:p>
                  </a:txBody>
                  <a:tcPr marL="68580" marR="68580" marT="0" marB="0"/>
                </a:tc>
              </a:tr>
              <a:tr h="370840">
                <a:tc>
                  <a:txBody>
                    <a:bodyPr/>
                    <a:lstStyle/>
                    <a:p>
                      <a:pPr marL="0" marR="0">
                        <a:spcBef>
                          <a:spcPts val="0"/>
                        </a:spcBef>
                        <a:spcAft>
                          <a:spcPts val="0"/>
                        </a:spcAft>
                      </a:pPr>
                      <a:r>
                        <a:rPr lang="en-ZA" sz="1200" dirty="0">
                          <a:latin typeface="Arial"/>
                          <a:ea typeface="Times New Roman"/>
                        </a:rPr>
                        <a:t>Twinning of schools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ZA" sz="1200" dirty="0">
                          <a:latin typeface="Arial"/>
                          <a:ea typeface="Times New Roman"/>
                        </a:rPr>
                        <a:t>District offices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ZA" sz="1200" dirty="0">
                          <a:latin typeface="Arial"/>
                          <a:ea typeface="Times New Roman"/>
                        </a:rPr>
                        <a:t>30 January</a:t>
                      </a:r>
                      <a:endParaRPr lang="en-US" sz="1200" dirty="0">
                        <a:latin typeface="Times New Roman"/>
                        <a:ea typeface="Times New Roman"/>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latin typeface="Arial"/>
                          <a:ea typeface="Times New Roman"/>
                        </a:rPr>
                        <a:t>Submission of voters roll to districts</a:t>
                      </a:r>
                      <a:endParaRPr lang="en-US" sz="1200" dirty="0" smtClean="0">
                        <a:latin typeface="Times New Roman"/>
                        <a:ea typeface="Times New Roman"/>
                      </a:endParaRPr>
                    </a:p>
                    <a:p>
                      <a:pPr marL="0" marR="0">
                        <a:spcBef>
                          <a:spcPts val="0"/>
                        </a:spcBef>
                        <a:spcAft>
                          <a:spcPts val="0"/>
                        </a:spcAft>
                      </a:pPr>
                      <a:endParaRPr lang="en-US" sz="1200" dirty="0">
                        <a:latin typeface="Times New Roman"/>
                        <a:ea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latin typeface="Arial"/>
                          <a:ea typeface="Times New Roman"/>
                        </a:rPr>
                        <a:t>Schools</a:t>
                      </a:r>
                      <a:endParaRPr lang="en-US" sz="1200" dirty="0" smtClean="0">
                        <a:latin typeface="Times New Roman"/>
                        <a:ea typeface="Times New Roman"/>
                      </a:endParaRPr>
                    </a:p>
                    <a:p>
                      <a:endParaRPr lang="en-US" dirty="0"/>
                    </a:p>
                  </a:txBody>
                  <a:tcPr marL="68580" marR="68580" marT="0" marB="0"/>
                </a:tc>
                <a:tc>
                  <a:txBody>
                    <a:bodyPr/>
                    <a:lstStyle/>
                    <a:p>
                      <a:pPr marL="0" marR="0">
                        <a:spcBef>
                          <a:spcPts val="0"/>
                        </a:spcBef>
                        <a:spcAft>
                          <a:spcPts val="0"/>
                        </a:spcAft>
                      </a:pPr>
                      <a:r>
                        <a:rPr lang="en-ZA" sz="1200" dirty="0" smtClean="0">
                          <a:latin typeface="Arial"/>
                          <a:ea typeface="Times New Roman"/>
                        </a:rPr>
                        <a:t>7 February 2015</a:t>
                      </a:r>
                      <a:endParaRPr lang="en-US" sz="1200" dirty="0">
                        <a:latin typeface="Times New Roman"/>
                        <a:ea typeface="Times New Roman"/>
                      </a:endParaRPr>
                    </a:p>
                  </a:txBody>
                  <a:tcPr marL="68580" marR="68580" marT="0" marB="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latin typeface="Arial"/>
                          <a:ea typeface="Times New Roman"/>
                        </a:rPr>
                        <a:t>Submission of monitoring programme to DBE </a:t>
                      </a:r>
                      <a:endParaRPr lang="en-US" sz="1200" dirty="0" smtClean="0">
                        <a:latin typeface="Times New Roman"/>
                        <a:ea typeface="Times New Roman"/>
                      </a:endParaRPr>
                    </a:p>
                    <a:p>
                      <a:pPr marL="0" marR="0">
                        <a:spcBef>
                          <a:spcPts val="0"/>
                        </a:spcBef>
                        <a:spcAft>
                          <a:spcPts val="0"/>
                        </a:spcAft>
                      </a:pP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ZA" sz="1200" dirty="0">
                          <a:latin typeface="Arial"/>
                          <a:ea typeface="Times New Roman"/>
                        </a:rPr>
                        <a:t>Provinces </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ZA" sz="1200" dirty="0">
                          <a:latin typeface="Arial"/>
                          <a:ea typeface="Times New Roman"/>
                        </a:rPr>
                        <a:t>14 February 2015</a:t>
                      </a:r>
                      <a:endParaRPr lang="en-US" sz="1200" dirty="0">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620688"/>
          </a:xfrm>
        </p:spPr>
        <p:txBody>
          <a:bodyPr>
            <a:normAutofit fontScale="90000"/>
          </a:bodyPr>
          <a:lstStyle/>
          <a:p>
            <a:r>
              <a:rPr lang="en-ZA" dirty="0" smtClean="0"/>
              <a:t>Management plan</a:t>
            </a:r>
            <a:endParaRPr lang="en-US" dirty="0"/>
          </a:p>
        </p:txBody>
      </p:sp>
      <p:graphicFrame>
        <p:nvGraphicFramePr>
          <p:cNvPr id="8" name="Content Placeholder 7"/>
          <p:cNvGraphicFramePr>
            <a:graphicFrameLocks noGrp="1"/>
          </p:cNvGraphicFramePr>
          <p:nvPr>
            <p:ph idx="1"/>
          </p:nvPr>
        </p:nvGraphicFramePr>
        <p:xfrm>
          <a:off x="467544" y="980728"/>
          <a:ext cx="8229600" cy="2402840"/>
        </p:xfrm>
        <a:graphic>
          <a:graphicData uri="http://schemas.openxmlformats.org/drawingml/2006/table">
            <a:tbl>
              <a:tblPr firstRow="1" bandRow="1">
                <a:tableStyleId>{5C22544A-7EE6-4342-B048-85BDC9FD1C3A}</a:tableStyleId>
              </a:tblPr>
              <a:tblGrid>
                <a:gridCol w="2743200"/>
                <a:gridCol w="2743200"/>
                <a:gridCol w="2743200"/>
              </a:tblGrid>
              <a:tr h="2446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dirty="0" smtClean="0">
                          <a:latin typeface="Arial"/>
                          <a:ea typeface="Times New Roman"/>
                        </a:rPr>
                        <a:t>ACTIVITY</a:t>
                      </a:r>
                      <a:endParaRPr lang="en-US" sz="1200" dirty="0" smtClean="0">
                        <a:latin typeface="Times New Roman"/>
                        <a:ea typeface="Times New Roman"/>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dirty="0" smtClean="0">
                          <a:latin typeface="Arial"/>
                          <a:ea typeface="Times New Roman"/>
                        </a:rPr>
                        <a:t>RESPONSIBILITY</a:t>
                      </a:r>
                      <a:endParaRPr lang="en-US" sz="1200" dirty="0" smtClean="0">
                        <a:latin typeface="Times New Roman"/>
                        <a:ea typeface="Times New Roman"/>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dirty="0" smtClean="0">
                          <a:latin typeface="Arial"/>
                          <a:ea typeface="Times New Roman"/>
                        </a:rPr>
                        <a:t>DATE</a:t>
                      </a:r>
                      <a:endParaRPr lang="en-US" sz="1200" dirty="0" smtClean="0">
                        <a:latin typeface="Times New Roman"/>
                        <a:ea typeface="Times New Roman"/>
                      </a:endParaRPr>
                    </a:p>
                    <a:p>
                      <a:endParaRPr lang="en-US" dirty="0"/>
                    </a:p>
                  </a:txBody>
                  <a:tcPr/>
                </a:tc>
              </a:tr>
              <a:tr h="370840">
                <a:tc>
                  <a:txBody>
                    <a:bodyPr/>
                    <a:lstStyle/>
                    <a:p>
                      <a:pPr marL="0" marR="0">
                        <a:spcBef>
                          <a:spcPts val="0"/>
                        </a:spcBef>
                        <a:spcAft>
                          <a:spcPts val="0"/>
                        </a:spcAft>
                      </a:pPr>
                      <a:r>
                        <a:rPr lang="en-ZA" sz="1200" dirty="0">
                          <a:latin typeface="Arial"/>
                          <a:ea typeface="Times New Roman"/>
                        </a:rPr>
                        <a:t>Hand-over process between SGBs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ZA" sz="1200" dirty="0">
                          <a:latin typeface="Arial"/>
                          <a:ea typeface="Times New Roman"/>
                        </a:rPr>
                        <a:t>Districts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ZA" sz="1200" dirty="0">
                          <a:latin typeface="Arial"/>
                          <a:ea typeface="Times New Roman"/>
                        </a:rPr>
                        <a:t>Not later than a week after the elections</a:t>
                      </a:r>
                      <a:endParaRPr lang="en-US" sz="1200" dirty="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Orientation of newly elected SGBs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Provinces and districts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April 2015</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Appeal process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Provinces </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April 2015</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Submission of election reports to DBE</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provinces</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a:latin typeface="Arial"/>
                          <a:ea typeface="Times New Roman"/>
                        </a:rPr>
                        <a:t>May 2015</a:t>
                      </a:r>
                      <a:endParaRPr lang="en-US" sz="1200">
                        <a:latin typeface="Times New Roman"/>
                        <a:ea typeface="Times New Roman"/>
                      </a:endParaRPr>
                    </a:p>
                  </a:txBody>
                  <a:tcPr marL="68580" marR="68580" marT="0" marB="0"/>
                </a:tc>
              </a:tr>
              <a:tr h="370840">
                <a:tc>
                  <a:txBody>
                    <a:bodyPr/>
                    <a:lstStyle/>
                    <a:p>
                      <a:pPr marL="0" marR="0">
                        <a:spcBef>
                          <a:spcPts val="0"/>
                        </a:spcBef>
                        <a:spcAft>
                          <a:spcPts val="0"/>
                        </a:spcAft>
                      </a:pPr>
                      <a:r>
                        <a:rPr lang="en-ZA" sz="1200">
                          <a:latin typeface="Arial"/>
                          <a:ea typeface="Times New Roman"/>
                        </a:rPr>
                        <a:t>Finalisation of election report</a:t>
                      </a:r>
                      <a:endParaRPr lang="en-US" sz="1200">
                        <a:latin typeface="Times New Roman"/>
                        <a:ea typeface="Times New Roman"/>
                      </a:endParaRPr>
                    </a:p>
                  </a:txBody>
                  <a:tcPr marL="68580" marR="68580" marT="0" marB="0"/>
                </a:tc>
                <a:tc>
                  <a:txBody>
                    <a:bodyPr/>
                    <a:lstStyle/>
                    <a:p>
                      <a:pPr marL="0" marR="0">
                        <a:spcBef>
                          <a:spcPts val="0"/>
                        </a:spcBef>
                        <a:spcAft>
                          <a:spcPts val="0"/>
                        </a:spcAft>
                      </a:pPr>
                      <a:r>
                        <a:rPr lang="en-ZA" sz="1200" dirty="0">
                          <a:latin typeface="Arial"/>
                          <a:ea typeface="Times New Roman"/>
                        </a:rPr>
                        <a:t>DBE </a:t>
                      </a:r>
                      <a:endParaRPr lang="en-US" sz="1200" dirty="0">
                        <a:latin typeface="Times New Roman"/>
                        <a:ea typeface="Times New Roman"/>
                      </a:endParaRPr>
                    </a:p>
                  </a:txBody>
                  <a:tcPr marL="68580" marR="68580" marT="0" marB="0"/>
                </a:tc>
                <a:tc>
                  <a:txBody>
                    <a:bodyPr/>
                    <a:lstStyle/>
                    <a:p>
                      <a:pPr marL="0" marR="0">
                        <a:spcBef>
                          <a:spcPts val="0"/>
                        </a:spcBef>
                        <a:spcAft>
                          <a:spcPts val="0"/>
                        </a:spcAft>
                      </a:pPr>
                      <a:r>
                        <a:rPr lang="en-ZA" sz="1200" dirty="0">
                          <a:latin typeface="Arial"/>
                          <a:ea typeface="Times New Roman"/>
                        </a:rPr>
                        <a:t>June 2015</a:t>
                      </a:r>
                      <a:endParaRPr lang="en-US" sz="1200" dirty="0">
                        <a:latin typeface="Times New Roman"/>
                        <a:ea typeface="Times New Roman"/>
                      </a:endParaRPr>
                    </a:p>
                  </a:txBody>
                  <a:tcPr marL="68580" marR="68580" marT="0" marB="0"/>
                </a:tc>
              </a:tr>
            </a:tbl>
          </a:graphicData>
        </a:graphic>
      </p:graphicFrame>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BD417E48-BE45-4C3D-B8CC-B24F6E03BD28}" type="slidenum">
              <a:rPr lang="en-ZA" smtClean="0"/>
              <a:pPr/>
              <a:t>19</a:t>
            </a:fld>
            <a:endParaRPr lang="en-Z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ZA" b="1" dirty="0" smtClean="0"/>
              <a:t>Outline</a:t>
            </a:r>
            <a:endParaRPr lang="en-ZA" b="1" dirty="0"/>
          </a:p>
        </p:txBody>
      </p:sp>
      <p:sp>
        <p:nvSpPr>
          <p:cNvPr id="3" name="Content Placeholder 2"/>
          <p:cNvSpPr>
            <a:spLocks noGrp="1"/>
          </p:cNvSpPr>
          <p:nvPr>
            <p:ph idx="1"/>
          </p:nvPr>
        </p:nvSpPr>
        <p:spPr>
          <a:xfrm>
            <a:off x="457200" y="836712"/>
            <a:ext cx="8229600" cy="5289451"/>
          </a:xfrm>
        </p:spPr>
        <p:txBody>
          <a:bodyPr/>
          <a:lstStyle/>
          <a:p>
            <a:r>
              <a:rPr lang="en-ZA" dirty="0" smtClean="0"/>
              <a:t>Aim</a:t>
            </a:r>
          </a:p>
          <a:p>
            <a:r>
              <a:rPr lang="en-ZA" dirty="0" smtClean="0"/>
              <a:t>Background</a:t>
            </a:r>
          </a:p>
          <a:p>
            <a:r>
              <a:rPr lang="en-ZA" dirty="0" smtClean="0"/>
              <a:t>Strategic significance</a:t>
            </a:r>
          </a:p>
          <a:p>
            <a:r>
              <a:rPr lang="en-ZA" dirty="0" smtClean="0"/>
              <a:t>Preparations </a:t>
            </a:r>
          </a:p>
          <a:p>
            <a:r>
              <a:rPr lang="en-ZA" dirty="0" smtClean="0"/>
              <a:t>Progress </a:t>
            </a:r>
          </a:p>
          <a:p>
            <a:r>
              <a:rPr lang="en-ZA" dirty="0" smtClean="0"/>
              <a:t>Advocacy campaign</a:t>
            </a:r>
          </a:p>
          <a:p>
            <a:r>
              <a:rPr lang="en-ZA" dirty="0" smtClean="0"/>
              <a:t>Management plan</a:t>
            </a:r>
            <a:endParaRPr lang="en-ZA" dirty="0"/>
          </a:p>
        </p:txBody>
      </p:sp>
    </p:spTree>
    <p:extLst>
      <p:ext uri="{BB962C8B-B14F-4D97-AF65-F5344CB8AC3E}">
        <p14:creationId xmlns:p14="http://schemas.microsoft.com/office/powerpoint/2010/main" xmlns="" val="3132631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212976"/>
            <a:ext cx="8229600" cy="785818"/>
          </a:xfrm>
          <a:solidFill>
            <a:schemeClr val="accent2"/>
          </a:solidFill>
        </p:spPr>
        <p:txBody>
          <a:bodyPr/>
          <a:lstStyle/>
          <a:p>
            <a:r>
              <a:rPr lang="en-ZA" b="1" dirty="0" smtClean="0"/>
              <a:t>Thank You</a:t>
            </a:r>
            <a:endParaRPr lang="en-ZA" b="1" dirty="0"/>
          </a:p>
        </p:txBody>
      </p:sp>
      <p:sp>
        <p:nvSpPr>
          <p:cNvPr id="3" name="Content Placeholder 2"/>
          <p:cNvSpPr>
            <a:spLocks noGrp="1"/>
          </p:cNvSpPr>
          <p:nvPr>
            <p:ph idx="1"/>
          </p:nvPr>
        </p:nvSpPr>
        <p:spPr>
          <a:ln>
            <a:solidFill>
              <a:schemeClr val="tx2">
                <a:lumMod val="60000"/>
                <a:lumOff val="40000"/>
              </a:schemeClr>
            </a:solidFill>
          </a:ln>
        </p:spPr>
        <p:txBody>
          <a:bodyPr/>
          <a:lstStyle/>
          <a:p>
            <a:pPr>
              <a:buNone/>
            </a:pPr>
            <a:endParaRPr lang="en-ZA" dirty="0" smtClean="0"/>
          </a:p>
          <a:p>
            <a:pPr>
              <a:buNone/>
            </a:pPr>
            <a:endParaRPr lang="en-ZA"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ZA" b="1" dirty="0" smtClean="0"/>
              <a:t>Purpose</a:t>
            </a:r>
            <a:endParaRPr lang="en-ZA" b="1" dirty="0"/>
          </a:p>
        </p:txBody>
      </p:sp>
      <p:sp>
        <p:nvSpPr>
          <p:cNvPr id="3" name="Content Placeholder 2"/>
          <p:cNvSpPr>
            <a:spLocks noGrp="1"/>
          </p:cNvSpPr>
          <p:nvPr>
            <p:ph idx="1"/>
          </p:nvPr>
        </p:nvSpPr>
        <p:spPr>
          <a:xfrm>
            <a:off x="457200" y="908720"/>
            <a:ext cx="8229600" cy="5217443"/>
          </a:xfrm>
        </p:spPr>
        <p:txBody>
          <a:bodyPr/>
          <a:lstStyle/>
          <a:p>
            <a:pPr marL="0" indent="0">
              <a:buNone/>
            </a:pPr>
            <a:endParaRPr lang="en-ZA" dirty="0" smtClean="0"/>
          </a:p>
          <a:p>
            <a:pPr marL="0" indent="0" algn="just">
              <a:buNone/>
            </a:pPr>
            <a:r>
              <a:rPr lang="en-ZA" dirty="0" smtClean="0"/>
              <a:t>To </a:t>
            </a:r>
            <a:r>
              <a:rPr lang="en-ZA" dirty="0"/>
              <a:t>inform </a:t>
            </a:r>
            <a:r>
              <a:rPr lang="en-ZA" dirty="0" smtClean="0"/>
              <a:t>the Portfolio Committee on Basic Education </a:t>
            </a:r>
            <a:r>
              <a:rPr lang="en-ZA" dirty="0"/>
              <a:t>about the 2015 SGB </a:t>
            </a:r>
            <a:r>
              <a:rPr lang="en-ZA" dirty="0" smtClean="0"/>
              <a:t>election preparations </a:t>
            </a:r>
            <a:endParaRPr lang="en-ZA" dirty="0"/>
          </a:p>
        </p:txBody>
      </p:sp>
    </p:spTree>
    <p:extLst>
      <p:ext uri="{BB962C8B-B14F-4D97-AF65-F5344CB8AC3E}">
        <p14:creationId xmlns:p14="http://schemas.microsoft.com/office/powerpoint/2010/main" xmlns="" val="994071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ZA" b="1" dirty="0" smtClean="0"/>
              <a:t>Background</a:t>
            </a:r>
            <a:endParaRPr lang="en-ZA" b="1" dirty="0"/>
          </a:p>
        </p:txBody>
      </p:sp>
      <p:sp>
        <p:nvSpPr>
          <p:cNvPr id="3" name="Content Placeholder 2"/>
          <p:cNvSpPr>
            <a:spLocks noGrp="1"/>
          </p:cNvSpPr>
          <p:nvPr>
            <p:ph idx="1"/>
          </p:nvPr>
        </p:nvSpPr>
        <p:spPr>
          <a:xfrm>
            <a:off x="467544" y="1196752"/>
            <a:ext cx="8229600" cy="4525963"/>
          </a:xfrm>
        </p:spPr>
        <p:txBody>
          <a:bodyPr>
            <a:normAutofit fontScale="92500" lnSpcReduction="20000"/>
          </a:bodyPr>
          <a:lstStyle/>
          <a:p>
            <a:r>
              <a:rPr lang="en-ZA" dirty="0"/>
              <a:t>Section 31 of the South African Schools Act, Act no. 84 of 1996 (SASA) as amended, stipulates that term of office of a member of a governing body other than a learner may not exceed three years. </a:t>
            </a:r>
          </a:p>
          <a:p>
            <a:pPr fontAlgn="ctr"/>
            <a:r>
              <a:rPr lang="en-ZA" dirty="0" smtClean="0"/>
              <a:t>The </a:t>
            </a:r>
            <a:r>
              <a:rPr lang="en-ZA" dirty="0"/>
              <a:t>previous SGB elections were conducted in March 2012. </a:t>
            </a:r>
          </a:p>
          <a:p>
            <a:pPr fontAlgn="ctr"/>
            <a:r>
              <a:rPr lang="en-ZA" dirty="0" smtClean="0"/>
              <a:t>The </a:t>
            </a:r>
            <a:r>
              <a:rPr lang="en-ZA" dirty="0"/>
              <a:t>term of office of the current governing bodies expire in March 2015. </a:t>
            </a:r>
          </a:p>
          <a:p>
            <a:pPr fontAlgn="ctr"/>
            <a:r>
              <a:rPr lang="en-ZA" dirty="0" smtClean="0"/>
              <a:t>The </a:t>
            </a:r>
            <a:r>
              <a:rPr lang="en-ZA" dirty="0"/>
              <a:t>Minister of Basic Education has approved the holding of the 2015 Schools Governing Bodies Elections from 06-28 March </a:t>
            </a:r>
            <a:r>
              <a:rPr lang="en-ZA" dirty="0" smtClean="0"/>
              <a:t>2015</a:t>
            </a:r>
            <a:endParaRPr lang="en-ZA" dirty="0"/>
          </a:p>
        </p:txBody>
      </p:sp>
    </p:spTree>
    <p:extLst>
      <p:ext uri="{BB962C8B-B14F-4D97-AF65-F5344CB8AC3E}">
        <p14:creationId xmlns:p14="http://schemas.microsoft.com/office/powerpoint/2010/main" xmlns="" val="706694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854968"/>
          </a:xfrm>
        </p:spPr>
        <p:txBody>
          <a:bodyPr>
            <a:normAutofit/>
          </a:bodyPr>
          <a:lstStyle/>
          <a:p>
            <a:r>
              <a:rPr lang="en-ZA" b="1" dirty="0" smtClean="0"/>
              <a:t>Background</a:t>
            </a:r>
            <a:endParaRPr lang="en-ZA" b="1" dirty="0"/>
          </a:p>
        </p:txBody>
      </p:sp>
      <p:sp>
        <p:nvSpPr>
          <p:cNvPr id="3" name="Content Placeholder 2"/>
          <p:cNvSpPr>
            <a:spLocks noGrp="1"/>
          </p:cNvSpPr>
          <p:nvPr>
            <p:ph idx="1"/>
          </p:nvPr>
        </p:nvSpPr>
        <p:spPr>
          <a:xfrm>
            <a:off x="457200" y="836712"/>
            <a:ext cx="8229600" cy="5184576"/>
          </a:xfrm>
          <a:ln>
            <a:solidFill>
              <a:schemeClr val="accent2"/>
            </a:solidFill>
          </a:ln>
        </p:spPr>
        <p:txBody>
          <a:bodyPr>
            <a:normAutofit/>
          </a:bodyPr>
          <a:lstStyle/>
          <a:p>
            <a:r>
              <a:rPr lang="en-ZA" dirty="0"/>
              <a:t>Over 250 000 governors are elected every three years to serve in our public schools, united by a common purpose, to make education a </a:t>
            </a:r>
            <a:r>
              <a:rPr lang="en-ZA" i="1" dirty="0"/>
              <a:t>real</a:t>
            </a:r>
            <a:r>
              <a:rPr lang="en-ZA" dirty="0"/>
              <a:t> societal issue. </a:t>
            </a:r>
            <a:endParaRPr lang="en-ZA" dirty="0" smtClean="0"/>
          </a:p>
          <a:p>
            <a:pPr marL="0" indent="0">
              <a:buNone/>
            </a:pPr>
            <a:endParaRPr lang="en-ZA" sz="2000" dirty="0"/>
          </a:p>
          <a:p>
            <a:r>
              <a:rPr lang="en-ZA" dirty="0"/>
              <a:t>School Governing Body Elections will take place from 6 to 28 March </a:t>
            </a:r>
            <a:r>
              <a:rPr lang="en-ZA" dirty="0" smtClean="0"/>
              <a:t>2015 around the country</a:t>
            </a:r>
            <a:endParaRPr lang="en-US" sz="5000" dirty="0"/>
          </a:p>
          <a:p>
            <a:pPr marL="0" indent="0">
              <a:lnSpc>
                <a:spcPct val="170000"/>
              </a:lnSpc>
              <a:buNone/>
            </a:pPr>
            <a:endParaRPr lang="en-ZA" sz="5000" dirty="0" smtClean="0"/>
          </a:p>
          <a:p>
            <a:pPr>
              <a:lnSpc>
                <a:spcPct val="170000"/>
              </a:lnSpc>
            </a:pPr>
            <a:endParaRPr lang="en-ZA" sz="5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40960" cy="836712"/>
          </a:xfrm>
        </p:spPr>
        <p:txBody>
          <a:bodyPr>
            <a:normAutofit fontScale="90000"/>
          </a:bodyPr>
          <a:lstStyle/>
          <a:p>
            <a:r>
              <a:rPr lang="en-ZA" b="1" dirty="0" smtClean="0"/>
              <a:t>Strategic significance of the elections</a:t>
            </a:r>
            <a:endParaRPr lang="en-ZA" b="1" dirty="0"/>
          </a:p>
        </p:txBody>
      </p:sp>
      <p:sp>
        <p:nvSpPr>
          <p:cNvPr id="3" name="Content Placeholder 2"/>
          <p:cNvSpPr>
            <a:spLocks noGrp="1"/>
          </p:cNvSpPr>
          <p:nvPr>
            <p:ph idx="1"/>
          </p:nvPr>
        </p:nvSpPr>
        <p:spPr>
          <a:xfrm>
            <a:off x="457200" y="836712"/>
            <a:ext cx="8229600" cy="5289451"/>
          </a:xfrm>
        </p:spPr>
        <p:txBody>
          <a:bodyPr>
            <a:normAutofit fontScale="85000" lnSpcReduction="20000"/>
          </a:bodyPr>
          <a:lstStyle/>
          <a:p>
            <a:r>
              <a:rPr lang="en-GB" dirty="0"/>
              <a:t>The </a:t>
            </a:r>
            <a:r>
              <a:rPr lang="en-GB" dirty="0" smtClean="0"/>
              <a:t>election </a:t>
            </a:r>
            <a:r>
              <a:rPr lang="en-GB" dirty="0"/>
              <a:t>of </a:t>
            </a:r>
            <a:r>
              <a:rPr lang="en-GB" dirty="0" smtClean="0"/>
              <a:t>SGBs </a:t>
            </a:r>
            <a:r>
              <a:rPr lang="en-GB" dirty="0"/>
              <a:t>is one of the flagships of the education sector that has to be prioritised by all provinces in terms of planning, budget allocation and the allocation of both physical human resources.</a:t>
            </a:r>
            <a:endParaRPr lang="en-ZA" dirty="0"/>
          </a:p>
          <a:p>
            <a:r>
              <a:rPr lang="en-ZA" dirty="0" smtClean="0"/>
              <a:t>Governing </a:t>
            </a:r>
            <a:r>
              <a:rPr lang="en-ZA" dirty="0"/>
              <a:t>bodies have a strategic significance as identified by the National Development Plan (NDP) which calls for the alignment of the interests of all stakeholders to support the common goal of achieving good educational outcomes that are responsive to community needs and economic development.</a:t>
            </a:r>
          </a:p>
          <a:p>
            <a:r>
              <a:rPr lang="en-GB" dirty="0" smtClean="0"/>
              <a:t>The </a:t>
            </a:r>
            <a:r>
              <a:rPr lang="en-GB" dirty="0"/>
              <a:t>SGB elections contribute to the development of a strong sense of    community ownership.</a:t>
            </a:r>
            <a:endParaRPr lang="en-ZA" dirty="0"/>
          </a:p>
          <a:p>
            <a:r>
              <a:rPr lang="en-GB" dirty="0" smtClean="0"/>
              <a:t>The </a:t>
            </a:r>
            <a:r>
              <a:rPr lang="en-GB" dirty="0"/>
              <a:t>performance of schools tends to improve when parents are actively involved and take an interest in the affairs of the </a:t>
            </a:r>
            <a:r>
              <a:rPr lang="en-GB" dirty="0" smtClean="0"/>
              <a:t>school</a:t>
            </a:r>
            <a:r>
              <a:rPr lang="en-ZA" dirty="0"/>
              <a:t> </a:t>
            </a:r>
            <a:r>
              <a:rPr lang="en-ZA" dirty="0" smtClean="0"/>
              <a:t>.</a:t>
            </a:r>
            <a:endParaRPr lang="en-ZA" dirty="0"/>
          </a:p>
          <a:p>
            <a:endParaRPr lang="en-ZA" dirty="0"/>
          </a:p>
        </p:txBody>
      </p:sp>
    </p:spTree>
    <p:extLst>
      <p:ext uri="{BB962C8B-B14F-4D97-AF65-F5344CB8AC3E}">
        <p14:creationId xmlns:p14="http://schemas.microsoft.com/office/powerpoint/2010/main" xmlns="" val="3913270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lstStyle/>
          <a:p>
            <a:r>
              <a:rPr lang="en-ZA" dirty="0" smtClean="0"/>
              <a:t>PREPARATIONS AT NATIONAL LEVEL</a:t>
            </a:r>
            <a:endParaRPr lang="en-ZA" dirty="0"/>
          </a:p>
        </p:txBody>
      </p:sp>
      <p:sp>
        <p:nvSpPr>
          <p:cNvPr id="3" name="Content Placeholder 2"/>
          <p:cNvSpPr>
            <a:spLocks noGrp="1"/>
          </p:cNvSpPr>
          <p:nvPr>
            <p:ph idx="1"/>
          </p:nvPr>
        </p:nvSpPr>
        <p:spPr>
          <a:xfrm>
            <a:off x="457200" y="908720"/>
            <a:ext cx="8229600" cy="5217443"/>
          </a:xfrm>
        </p:spPr>
        <p:txBody>
          <a:bodyPr>
            <a:normAutofit fontScale="85000" lnSpcReduction="10000"/>
          </a:bodyPr>
          <a:lstStyle/>
          <a:p>
            <a:pPr marL="0" indent="0">
              <a:buNone/>
            </a:pPr>
            <a:r>
              <a:rPr lang="en-ZA" dirty="0"/>
              <a:t>Before every election, the Department of Basic Education launches a project to support provinces in the running of the elections by:</a:t>
            </a:r>
          </a:p>
          <a:p>
            <a:pPr lvl="0"/>
            <a:r>
              <a:rPr lang="en-ZA" dirty="0"/>
              <a:t>Developing National Guidelines for School Governing Body Elections; </a:t>
            </a:r>
          </a:p>
          <a:p>
            <a:pPr lvl="0"/>
            <a:r>
              <a:rPr lang="en-ZA" dirty="0"/>
              <a:t>Developing a training manual for electoral officers;</a:t>
            </a:r>
          </a:p>
          <a:p>
            <a:pPr lvl="0"/>
            <a:r>
              <a:rPr lang="en-ZA" dirty="0"/>
              <a:t>Coordinating and conducting an advocacy campaign to encourage all eligible voters to participate in the forthcoming elections; </a:t>
            </a:r>
          </a:p>
          <a:p>
            <a:pPr lvl="0"/>
            <a:r>
              <a:rPr lang="en-ZA" dirty="0"/>
              <a:t>Monitoring the election process to ensure that the elections are free and fair; and </a:t>
            </a:r>
          </a:p>
          <a:p>
            <a:r>
              <a:rPr lang="en-ZA" dirty="0"/>
              <a:t>Reporting on the outcomes of the election process</a:t>
            </a:r>
          </a:p>
        </p:txBody>
      </p:sp>
    </p:spTree>
    <p:extLst>
      <p:ext uri="{BB962C8B-B14F-4D97-AF65-F5344CB8AC3E}">
        <p14:creationId xmlns:p14="http://schemas.microsoft.com/office/powerpoint/2010/main" xmlns="" val="2155268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fontScale="90000"/>
          </a:bodyPr>
          <a:lstStyle/>
          <a:p>
            <a:r>
              <a:rPr lang="en-ZA" dirty="0" smtClean="0"/>
              <a:t>PREPARATIONS AT PROVINCIAL LEVEL</a:t>
            </a:r>
            <a:endParaRPr lang="en-ZA" dirty="0"/>
          </a:p>
        </p:txBody>
      </p:sp>
      <p:sp>
        <p:nvSpPr>
          <p:cNvPr id="3" name="Content Placeholder 2"/>
          <p:cNvSpPr>
            <a:spLocks noGrp="1"/>
          </p:cNvSpPr>
          <p:nvPr>
            <p:ph idx="1"/>
          </p:nvPr>
        </p:nvSpPr>
        <p:spPr>
          <a:xfrm>
            <a:off x="457200" y="836712"/>
            <a:ext cx="8435280" cy="5289451"/>
          </a:xfrm>
        </p:spPr>
        <p:txBody>
          <a:bodyPr>
            <a:normAutofit lnSpcReduction="10000"/>
          </a:bodyPr>
          <a:lstStyle/>
          <a:p>
            <a:pPr marL="0" indent="0">
              <a:buNone/>
            </a:pPr>
            <a:r>
              <a:rPr lang="en-ZA" dirty="0"/>
              <a:t>Each province is expected to:</a:t>
            </a:r>
          </a:p>
          <a:p>
            <a:pPr lvl="0"/>
            <a:r>
              <a:rPr lang="en-ZA" dirty="0"/>
              <a:t>Promulgate provincial Regulations for each election period;</a:t>
            </a:r>
          </a:p>
          <a:p>
            <a:pPr lvl="0"/>
            <a:r>
              <a:rPr lang="en-ZA" dirty="0"/>
              <a:t>Appoint electoral officers;</a:t>
            </a:r>
          </a:p>
          <a:p>
            <a:pPr lvl="0"/>
            <a:r>
              <a:rPr lang="en-ZA" dirty="0"/>
              <a:t>Provide training to electoral officers;</a:t>
            </a:r>
          </a:p>
          <a:p>
            <a:pPr lvl="0"/>
            <a:r>
              <a:rPr lang="en-ZA" dirty="0"/>
              <a:t>Pair schools to swop electoral officers who are principals at school level;</a:t>
            </a:r>
          </a:p>
          <a:p>
            <a:pPr lvl="0"/>
            <a:r>
              <a:rPr lang="en-ZA" dirty="0"/>
              <a:t>Ensure that schools compile voters rolls; </a:t>
            </a:r>
          </a:p>
          <a:p>
            <a:pPr lvl="0"/>
            <a:r>
              <a:rPr lang="en-ZA" dirty="0"/>
              <a:t>Conduct advocacy campaign; and</a:t>
            </a:r>
          </a:p>
          <a:p>
            <a:pPr lvl="0"/>
            <a:r>
              <a:rPr lang="en-ZA" dirty="0"/>
              <a:t>Develop election schedule.</a:t>
            </a:r>
          </a:p>
          <a:p>
            <a:pPr marL="0" indent="0">
              <a:buNone/>
            </a:pPr>
            <a:endParaRPr lang="en-ZA" dirty="0"/>
          </a:p>
        </p:txBody>
      </p:sp>
    </p:spTree>
    <p:extLst>
      <p:ext uri="{BB962C8B-B14F-4D97-AF65-F5344CB8AC3E}">
        <p14:creationId xmlns:p14="http://schemas.microsoft.com/office/powerpoint/2010/main" xmlns="" val="3757908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en-ZA" dirty="0" smtClean="0"/>
              <a:t>PROGRESS</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436674977"/>
              </p:ext>
            </p:extLst>
          </p:nvPr>
        </p:nvGraphicFramePr>
        <p:xfrm>
          <a:off x="431032" y="980728"/>
          <a:ext cx="8712968" cy="5768510"/>
        </p:xfrm>
        <a:graphic>
          <a:graphicData uri="http://schemas.openxmlformats.org/drawingml/2006/table">
            <a:tbl>
              <a:tblPr firstRow="1" bandRow="1">
                <a:tableStyleId>{5C22544A-7EE6-4342-B048-85BDC9FD1C3A}</a:tableStyleId>
              </a:tblPr>
              <a:tblGrid>
                <a:gridCol w="6949280"/>
                <a:gridCol w="1763688"/>
              </a:tblGrid>
              <a:tr h="861230">
                <a:tc>
                  <a:txBody>
                    <a:bodyPr/>
                    <a:lstStyle/>
                    <a:p>
                      <a:r>
                        <a:rPr lang="en-ZA" sz="2800" dirty="0" smtClean="0"/>
                        <a:t>ACTIVITY</a:t>
                      </a:r>
                      <a:endParaRPr lang="en-ZA" sz="2800" dirty="0"/>
                    </a:p>
                  </a:txBody>
                  <a:tcPr/>
                </a:tc>
                <a:tc>
                  <a:txBody>
                    <a:bodyPr/>
                    <a:lstStyle/>
                    <a:p>
                      <a:r>
                        <a:rPr lang="en-ZA" sz="2800" dirty="0" smtClean="0"/>
                        <a:t>PROGRESS</a:t>
                      </a:r>
                      <a:endParaRPr lang="en-ZA" sz="2800" dirty="0"/>
                    </a:p>
                  </a:txBody>
                  <a:tcPr/>
                </a:tc>
              </a:tr>
              <a:tr h="933238">
                <a:tc>
                  <a:txBody>
                    <a:bodyPr/>
                    <a:lstStyle/>
                    <a:p>
                      <a:pPr marL="914400" marR="0" lvl="2" indent="0" algn="just"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altLang="en-US" sz="2800" dirty="0" smtClean="0">
                          <a:latin typeface="Arial Narrow" pitchFamily="34" charset="0"/>
                        </a:rPr>
                        <a:t>Establishment of an SGB Elections Task Team (DBE, Provinces and NCF);</a:t>
                      </a:r>
                    </a:p>
                  </a:txBody>
                  <a:tcPr/>
                </a:tc>
                <a:tc>
                  <a:txBody>
                    <a:bodyPr/>
                    <a:lstStyle/>
                    <a:p>
                      <a:r>
                        <a:rPr lang="en-ZA" sz="2800" dirty="0" smtClean="0"/>
                        <a:t>Done</a:t>
                      </a:r>
                      <a:r>
                        <a:rPr lang="en-ZA" sz="2800" baseline="0" dirty="0" smtClean="0"/>
                        <a:t> </a:t>
                      </a:r>
                      <a:endParaRPr lang="en-ZA" sz="2800" dirty="0"/>
                    </a:p>
                  </a:txBody>
                  <a:tcPr/>
                </a:tc>
              </a:tr>
              <a:tr h="511776">
                <a:tc>
                  <a:txBody>
                    <a:bodyPr/>
                    <a:lstStyle/>
                    <a:p>
                      <a:pPr marL="914400" marR="0" lvl="2" indent="0" algn="just"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altLang="en-US" sz="2800" dirty="0" smtClean="0">
                          <a:latin typeface="Arial Narrow" pitchFamily="34" charset="0"/>
                        </a:rPr>
                        <a:t>Development of elections guidelines;</a:t>
                      </a:r>
                    </a:p>
                  </a:txBody>
                  <a:tcPr/>
                </a:tc>
                <a:tc>
                  <a:txBody>
                    <a:bodyPr/>
                    <a:lstStyle/>
                    <a:p>
                      <a:r>
                        <a:rPr lang="en-ZA" sz="2800" dirty="0" smtClean="0"/>
                        <a:t>Done</a:t>
                      </a:r>
                      <a:endParaRPr lang="en-ZA" sz="2800" dirty="0"/>
                    </a:p>
                  </a:txBody>
                  <a:tcPr/>
                </a:tc>
              </a:tr>
              <a:tr h="933238">
                <a:tc>
                  <a:txBody>
                    <a:bodyPr/>
                    <a:lstStyle/>
                    <a:p>
                      <a:pPr marL="914400" marR="0" lvl="2" indent="0" algn="just"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altLang="en-US" sz="2800" dirty="0" smtClean="0">
                          <a:latin typeface="Arial Narrow" pitchFamily="34" charset="0"/>
                        </a:rPr>
                        <a:t>Development of training manual for electoral officers</a:t>
                      </a:r>
                    </a:p>
                  </a:txBody>
                  <a:tcPr/>
                </a:tc>
                <a:tc>
                  <a:txBody>
                    <a:bodyPr/>
                    <a:lstStyle/>
                    <a:p>
                      <a:r>
                        <a:rPr lang="en-ZA" sz="2800" dirty="0" smtClean="0"/>
                        <a:t>Done</a:t>
                      </a:r>
                      <a:endParaRPr lang="en-ZA" sz="2800" dirty="0"/>
                    </a:p>
                  </a:txBody>
                  <a:tcPr/>
                </a:tc>
              </a:tr>
              <a:tr h="511776">
                <a:tc>
                  <a:txBody>
                    <a:bodyPr/>
                    <a:lstStyle/>
                    <a:p>
                      <a:pPr lvl="2" algn="just" eaLnBrk="1" hangingPunct="1">
                        <a:spcBef>
                          <a:spcPts val="600"/>
                        </a:spcBef>
                        <a:buFont typeface="Arial" panose="020B0604020202020204" pitchFamily="34" charset="0"/>
                        <a:buNone/>
                      </a:pPr>
                      <a:r>
                        <a:rPr lang="en-US" altLang="en-US" sz="2800" dirty="0" smtClean="0">
                          <a:latin typeface="Arial Narrow" pitchFamily="34" charset="0"/>
                        </a:rPr>
                        <a:t>Setting of election dates</a:t>
                      </a:r>
                    </a:p>
                  </a:txBody>
                  <a:tcPr/>
                </a:tc>
                <a:tc>
                  <a:txBody>
                    <a:bodyPr/>
                    <a:lstStyle/>
                    <a:p>
                      <a:r>
                        <a:rPr lang="en-ZA" sz="2800" dirty="0" smtClean="0"/>
                        <a:t>Done</a:t>
                      </a:r>
                      <a:endParaRPr lang="en-ZA" sz="2800" dirty="0"/>
                    </a:p>
                  </a:txBody>
                  <a:tcPr/>
                </a:tc>
              </a:tr>
              <a:tr h="511776">
                <a:tc>
                  <a:txBody>
                    <a:bodyPr/>
                    <a:lstStyle/>
                    <a:p>
                      <a:pPr marL="914400" marR="0" lvl="2" indent="0" algn="just"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altLang="en-US" sz="2800" dirty="0" smtClean="0">
                          <a:latin typeface="Arial Narrow" pitchFamily="34" charset="0"/>
                        </a:rPr>
                        <a:t>Appointment of Provincial Electoral Officers</a:t>
                      </a:r>
                    </a:p>
                  </a:txBody>
                  <a:tcPr/>
                </a:tc>
                <a:tc>
                  <a:txBody>
                    <a:bodyPr/>
                    <a:lstStyle/>
                    <a:p>
                      <a:r>
                        <a:rPr lang="en-ZA" sz="2800" dirty="0" smtClean="0"/>
                        <a:t>Done</a:t>
                      </a:r>
                      <a:endParaRPr lang="en-ZA" sz="2800" dirty="0"/>
                    </a:p>
                  </a:txBody>
                  <a:tcPr/>
                </a:tc>
              </a:tr>
              <a:tr h="511776">
                <a:tc>
                  <a:txBody>
                    <a:bodyPr/>
                    <a:lstStyle/>
                    <a:p>
                      <a:pPr lvl="2" algn="just" eaLnBrk="1" hangingPunct="1">
                        <a:spcBef>
                          <a:spcPts val="600"/>
                        </a:spcBef>
                        <a:buFont typeface="Arial" panose="020B0604020202020204" pitchFamily="34" charset="0"/>
                        <a:buNone/>
                      </a:pPr>
                      <a:r>
                        <a:rPr lang="en-US" altLang="en-US" sz="2800" dirty="0" smtClean="0">
                          <a:latin typeface="Arial Narrow" pitchFamily="34" charset="0"/>
                        </a:rPr>
                        <a:t>Appointment of District Electoral Officer</a:t>
                      </a:r>
                    </a:p>
                  </a:txBody>
                  <a:tcPr/>
                </a:tc>
                <a:tc>
                  <a:txBody>
                    <a:bodyPr/>
                    <a:lstStyle/>
                    <a:p>
                      <a:r>
                        <a:rPr lang="en-ZA" sz="2800" dirty="0" smtClean="0"/>
                        <a:t>Done </a:t>
                      </a:r>
                      <a:endParaRPr lang="en-ZA" sz="2800" dirty="0"/>
                    </a:p>
                  </a:txBody>
                  <a:tcPr/>
                </a:tc>
              </a:tr>
              <a:tr h="933238">
                <a:tc>
                  <a:txBody>
                    <a:bodyPr/>
                    <a:lstStyle/>
                    <a:p>
                      <a:pPr lvl="2" algn="just" eaLnBrk="1" hangingPunct="1">
                        <a:spcBef>
                          <a:spcPts val="600"/>
                        </a:spcBef>
                        <a:buFont typeface="Arial" panose="020B0604020202020204" pitchFamily="34" charset="0"/>
                        <a:buNone/>
                      </a:pPr>
                      <a:r>
                        <a:rPr lang="en-US" altLang="en-US" sz="2800" dirty="0" smtClean="0">
                          <a:latin typeface="Arial Narrow" pitchFamily="34" charset="0"/>
                        </a:rPr>
                        <a:t>Development of provincial management plans</a:t>
                      </a:r>
                    </a:p>
                  </a:txBody>
                  <a:tcPr/>
                </a:tc>
                <a:tc>
                  <a:txBody>
                    <a:bodyPr/>
                    <a:lstStyle/>
                    <a:p>
                      <a:r>
                        <a:rPr lang="en-ZA" sz="2800" dirty="0" smtClean="0"/>
                        <a:t>Done </a:t>
                      </a:r>
                      <a:endParaRPr lang="en-ZA" sz="2800" dirty="0"/>
                    </a:p>
                  </a:txBody>
                  <a:tcPr/>
                </a:tc>
              </a:tr>
            </a:tbl>
          </a:graphicData>
        </a:graphic>
      </p:graphicFrame>
    </p:spTree>
    <p:extLst>
      <p:ext uri="{BB962C8B-B14F-4D97-AF65-F5344CB8AC3E}">
        <p14:creationId xmlns:p14="http://schemas.microsoft.com/office/powerpoint/2010/main" xmlns="" val="1224730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8612</TotalTime>
  <Words>1193</Words>
  <Application>Microsoft Office PowerPoint</Application>
  <PresentationFormat>On-screen Show (4:3)</PresentationFormat>
  <Paragraphs>255</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2015 SGB Elections   Presentation to the  Portfolio Committee on Basic Education   03 March 2015 </vt:lpstr>
      <vt:lpstr>Outline</vt:lpstr>
      <vt:lpstr>Purpose</vt:lpstr>
      <vt:lpstr>Background</vt:lpstr>
      <vt:lpstr>Background</vt:lpstr>
      <vt:lpstr>Strategic significance of the elections</vt:lpstr>
      <vt:lpstr>PREPARATIONS AT NATIONAL LEVEL</vt:lpstr>
      <vt:lpstr>PREPARATIONS AT PROVINCIAL LEVEL</vt:lpstr>
      <vt:lpstr>PROGRESS</vt:lpstr>
      <vt:lpstr>Election planning process and progress</vt:lpstr>
      <vt:lpstr>Slide 11</vt:lpstr>
      <vt:lpstr>Advocacy</vt:lpstr>
      <vt:lpstr>Target audience</vt:lpstr>
      <vt:lpstr>Some Key Messages</vt:lpstr>
      <vt:lpstr>Progress </vt:lpstr>
      <vt:lpstr>Tools and methods</vt:lpstr>
      <vt:lpstr>Management plan</vt:lpstr>
      <vt:lpstr>Management plan</vt:lpstr>
      <vt:lpstr>Management plan</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September.p</dc:creator>
  <cp:lastModifiedBy>User</cp:lastModifiedBy>
  <cp:revision>130</cp:revision>
  <cp:lastPrinted>2014-10-22T13:46:15Z</cp:lastPrinted>
  <dcterms:created xsi:type="dcterms:W3CDTF">2010-01-21T11:25:04Z</dcterms:created>
  <dcterms:modified xsi:type="dcterms:W3CDTF">2015-03-05T09:24:49Z</dcterms:modified>
</cp:coreProperties>
</file>