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75" r:id="rId2"/>
    <p:sldId id="312" r:id="rId3"/>
    <p:sldId id="298" r:id="rId4"/>
    <p:sldId id="313" r:id="rId5"/>
    <p:sldId id="282" r:id="rId6"/>
    <p:sldId id="316" r:id="rId7"/>
    <p:sldId id="283" r:id="rId8"/>
    <p:sldId id="314" r:id="rId9"/>
    <p:sldId id="307" r:id="rId10"/>
    <p:sldId id="306" r:id="rId11"/>
    <p:sldId id="317" r:id="rId12"/>
    <p:sldId id="276" r:id="rId13"/>
    <p:sldId id="281" r:id="rId14"/>
    <p:sldId id="300" r:id="rId15"/>
    <p:sldId id="301" r:id="rId16"/>
    <p:sldId id="302" r:id="rId17"/>
    <p:sldId id="315" r:id="rId18"/>
    <p:sldId id="310" r:id="rId19"/>
    <p:sldId id="311" r:id="rId20"/>
    <p:sldId id="303" r:id="rId21"/>
    <p:sldId id="304" r:id="rId22"/>
    <p:sldId id="305" r:id="rId23"/>
    <p:sldId id="297"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296" autoAdjust="0"/>
    <p:restoredTop sz="94660"/>
  </p:normalViewPr>
  <p:slideViewPr>
    <p:cSldViewPr>
      <p:cViewPr>
        <p:scale>
          <a:sx n="89" d="100"/>
          <a:sy n="89" d="100"/>
        </p:scale>
        <p:origin x="-72"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786" cy="465267"/>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69948" y="2"/>
            <a:ext cx="3038785" cy="465267"/>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9B85060-5089-45B2-87D5-6EF7EC549F0E}" type="datetimeFigureOut">
              <a:rPr lang="en-US"/>
              <a:pPr>
                <a:defRPr/>
              </a:pPr>
              <a:t>3/4/2015</a:t>
            </a:fld>
            <a:endParaRPr lang="en-US"/>
          </a:p>
        </p:txBody>
      </p:sp>
      <p:sp>
        <p:nvSpPr>
          <p:cNvPr id="4" name="Footer Placeholder 3"/>
          <p:cNvSpPr>
            <a:spLocks noGrp="1"/>
          </p:cNvSpPr>
          <p:nvPr>
            <p:ph type="ftr" sz="quarter" idx="2"/>
          </p:nvPr>
        </p:nvSpPr>
        <p:spPr>
          <a:xfrm>
            <a:off x="0" y="8829649"/>
            <a:ext cx="3038786" cy="46526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69948" y="8829649"/>
            <a:ext cx="3038785" cy="46526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4D44BD-B0E5-44B9-9846-C4B6CD651E1C}" type="slidenum">
              <a:rPr lang="en-US"/>
              <a:pPr>
                <a:defRPr/>
              </a:pPr>
              <a:t>‹#›</a:t>
            </a:fld>
            <a:endParaRPr lang="en-US"/>
          </a:p>
        </p:txBody>
      </p:sp>
    </p:spTree>
    <p:extLst>
      <p:ext uri="{BB962C8B-B14F-4D97-AF65-F5344CB8AC3E}">
        <p14:creationId xmlns:p14="http://schemas.microsoft.com/office/powerpoint/2010/main" xmlns="" val="181689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786" cy="465267"/>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9948" y="2"/>
            <a:ext cx="3038785" cy="465267"/>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3FAC5AA-A896-4896-ABC9-1EC4C5A4ED9C}" type="datetimeFigureOut">
              <a:rPr lang="en-US"/>
              <a:pPr>
                <a:defRPr/>
              </a:pPr>
              <a:t>3/4/2015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873" y="4414826"/>
            <a:ext cx="5608654" cy="418442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49"/>
            <a:ext cx="3038786" cy="46526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9948" y="8829649"/>
            <a:ext cx="3038785" cy="46526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F0ACE82-C689-4871-B141-5094F9B14D7D}" type="slidenum">
              <a:rPr lang="en-US"/>
              <a:pPr>
                <a:defRPr/>
              </a:pPr>
              <a:t>‹#›</a:t>
            </a:fld>
            <a:endParaRPr lang="en-US"/>
          </a:p>
        </p:txBody>
      </p:sp>
    </p:spTree>
    <p:extLst>
      <p:ext uri="{BB962C8B-B14F-4D97-AF65-F5344CB8AC3E}">
        <p14:creationId xmlns:p14="http://schemas.microsoft.com/office/powerpoint/2010/main" xmlns="" val="1254451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1A61798-771B-40F1-AE78-69534D969E1D}" type="datetime1">
              <a:rPr lang="en-US" smtClean="0"/>
              <a:pPr>
                <a:defRPr/>
              </a:pPr>
              <a:t>3/4/2015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7022C4-C930-4D6A-BB6A-E9F791AB01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928919-8EA1-49F2-8AF4-B6BB81F58B30}" type="datetime1">
              <a:rPr lang="en-US" smtClean="0"/>
              <a:pPr>
                <a:defRPr/>
              </a:pPr>
              <a:t>3/4/2015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C98B39-D466-456E-97BB-C368FB2E15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C9F1F1-3C41-495F-B0DC-7655ADADDFF9}" type="datetime1">
              <a:rPr lang="en-US" smtClean="0"/>
              <a:pPr>
                <a:defRPr/>
              </a:pPr>
              <a:t>3/4/2015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1A9370-E660-47A3-A64C-1226BAC0D0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E225C5-1EB6-4C0C-8DC5-007827FBA2A8}" type="datetime1">
              <a:rPr lang="en-US" smtClean="0"/>
              <a:pPr>
                <a:defRPr/>
              </a:pPr>
              <a:t>3/4/2015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3A5B94-461B-4215-A693-DEA35EFE33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39BFC6-74D1-4079-B68B-0E304A601338}" type="datetime1">
              <a:rPr lang="en-US" smtClean="0"/>
              <a:pPr>
                <a:defRPr/>
              </a:pPr>
              <a:t>3/4/2015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83D070-D0A3-449F-B8C4-7B3CCC526A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11F5271-7C85-4E76-897A-D915E0DA0FB6}" type="datetime1">
              <a:rPr lang="en-US" smtClean="0"/>
              <a:pPr>
                <a:defRPr/>
              </a:pPr>
              <a:t>3/4/2015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500140-8EBF-4142-B48D-CCD5FC67A8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538C7A-A92D-4CCA-88D0-66FF023D53A0}" type="datetime1">
              <a:rPr lang="en-US" smtClean="0"/>
              <a:pPr>
                <a:defRPr/>
              </a:pPr>
              <a:t>3/4/2015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53ADCA3-6A98-4AD3-AF2E-A6BF2CEBEF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FA7FF75-C6B8-49B1-98BD-FDAAFDF33D86}" type="datetime1">
              <a:rPr lang="en-US" smtClean="0"/>
              <a:pPr>
                <a:defRPr/>
              </a:pPr>
              <a:t>3/4/2015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414702-1FEB-475C-9B19-D74F080D6D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1185E5-4BF5-4560-9D00-E53A28AA81BA}" type="datetime1">
              <a:rPr lang="en-US" smtClean="0"/>
              <a:pPr>
                <a:defRPr/>
              </a:pPr>
              <a:t>3/4/2015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43CDB2-27C2-4C03-8FF0-51F25537F2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3C12FB-EEB9-4D77-AB66-19EAE104FD58}" type="datetime1">
              <a:rPr lang="en-US" smtClean="0"/>
              <a:pPr>
                <a:defRPr/>
              </a:pPr>
              <a:t>3/4/2015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BFBBFB-1A3E-46AC-A7AA-D792EF8DFC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B1DAA0-EA3C-4E5F-B6D7-5F7244636E9E}" type="datetime1">
              <a:rPr lang="en-US" smtClean="0"/>
              <a:pPr>
                <a:defRPr/>
              </a:pPr>
              <a:t>3/4/2015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72C7EB-F463-4243-A2CC-83C30D7DFC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8B5D00-0ECC-4F13-BA4E-13DDA9CFF93E}" type="datetime1">
              <a:rPr lang="en-US" smtClean="0"/>
              <a:pPr>
                <a:defRPr/>
              </a:pPr>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7179ABC-1EBE-498B-95C5-D1CB3F3390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251504" cy="6886753"/>
          </a:xfrm>
          <a:prstGeom prst="rect">
            <a:avLst/>
          </a:prstGeom>
          <a:noFill/>
          <a:ln w="9525">
            <a:noFill/>
            <a:miter lim="800000"/>
            <a:headEnd/>
            <a:tailEnd/>
          </a:ln>
        </p:spPr>
      </p:pic>
      <p:sp>
        <p:nvSpPr>
          <p:cNvPr id="3" name="Content Placeholder 2"/>
          <p:cNvSpPr>
            <a:spLocks noGrp="1"/>
          </p:cNvSpPr>
          <p:nvPr>
            <p:ph idx="1"/>
          </p:nvPr>
        </p:nvSpPr>
        <p:spPr>
          <a:xfrm>
            <a:off x="1785918" y="1844824"/>
            <a:ext cx="6900882" cy="3584441"/>
          </a:xfrm>
        </p:spPr>
        <p:txBody>
          <a:bodyPr/>
          <a:lstStyle/>
          <a:p>
            <a:pPr marL="0" indent="0" algn="ctr">
              <a:buNone/>
            </a:pPr>
            <a:endParaRPr lang="en-US" sz="2800" b="1" dirty="0" smtClean="0">
              <a:latin typeface="Arial" pitchFamily="34" charset="0"/>
              <a:cs typeface="Arial" pitchFamily="34" charset="0"/>
            </a:endParaRPr>
          </a:p>
          <a:p>
            <a:pPr marL="0" indent="0" algn="ctr">
              <a:buNone/>
            </a:pPr>
            <a:r>
              <a:rPr lang="en-US" sz="2800" b="1" dirty="0" smtClean="0">
                <a:latin typeface="Arial" pitchFamily="34" charset="0"/>
                <a:cs typeface="Arial" pitchFamily="34" charset="0"/>
              </a:rPr>
              <a:t>PRESENTATION </a:t>
            </a:r>
            <a:r>
              <a:rPr lang="en-US" sz="2800" b="1" dirty="0">
                <a:latin typeface="Arial" pitchFamily="34" charset="0"/>
                <a:cs typeface="Arial" pitchFamily="34" charset="0"/>
              </a:rPr>
              <a:t>TO THE PORTFOLIO COMMITTEE ON </a:t>
            </a:r>
            <a:r>
              <a:rPr lang="en-US" sz="2800" b="1" dirty="0" smtClean="0">
                <a:latin typeface="Arial" pitchFamily="34" charset="0"/>
                <a:cs typeface="Arial" pitchFamily="34" charset="0"/>
              </a:rPr>
              <a:t>TRANSPORT (PCOT) </a:t>
            </a:r>
          </a:p>
          <a:p>
            <a:pPr marL="0" indent="0" algn="ctr">
              <a:buNone/>
            </a:pPr>
            <a:r>
              <a:rPr lang="en-US" sz="2800" b="1" dirty="0">
                <a:latin typeface="Arial" pitchFamily="34" charset="0"/>
                <a:cs typeface="Arial" pitchFamily="34" charset="0"/>
              </a:rPr>
              <a:t> </a:t>
            </a:r>
          </a:p>
          <a:p>
            <a:pPr marL="0" indent="0" algn="ctr">
              <a:buNone/>
            </a:pPr>
            <a:r>
              <a:rPr lang="en-US" sz="2800" b="1" i="1" dirty="0" smtClean="0">
                <a:latin typeface="Arial" pitchFamily="34" charset="0"/>
                <a:cs typeface="Arial" pitchFamily="34" charset="0"/>
              </a:rPr>
              <a:t>DEPARTMENT </a:t>
            </a:r>
            <a:r>
              <a:rPr lang="en-US" sz="2800" b="1" i="1" dirty="0">
                <a:latin typeface="Arial" pitchFamily="34" charset="0"/>
                <a:cs typeface="Arial" pitchFamily="34" charset="0"/>
              </a:rPr>
              <a:t>OF TRANSPORT BILLS </a:t>
            </a:r>
            <a:r>
              <a:rPr lang="en-US" sz="2800" b="1" i="1" dirty="0" smtClean="0">
                <a:latin typeface="Arial" pitchFamily="34" charset="0"/>
                <a:cs typeface="Arial" pitchFamily="34" charset="0"/>
              </a:rPr>
              <a:t>ON THE LEGISLATIVE </a:t>
            </a:r>
            <a:r>
              <a:rPr lang="en-US" sz="2800" b="1" i="1" dirty="0">
                <a:latin typeface="Arial" pitchFamily="34" charset="0"/>
                <a:cs typeface="Arial" pitchFamily="34" charset="0"/>
              </a:rPr>
              <a:t>PROGRAMME, </a:t>
            </a:r>
            <a:r>
              <a:rPr lang="en-US" sz="2800" b="1" i="1" dirty="0" smtClean="0">
                <a:latin typeface="Arial" pitchFamily="34" charset="0"/>
                <a:cs typeface="Arial" pitchFamily="34" charset="0"/>
              </a:rPr>
              <a:t>2015</a:t>
            </a:r>
          </a:p>
          <a:p>
            <a:pPr marL="0" indent="0" algn="ctr">
              <a:buNone/>
            </a:pPr>
            <a:endParaRPr lang="en-US" sz="2800" b="1" i="1" dirty="0" smtClean="0">
              <a:latin typeface="Arial" pitchFamily="34" charset="0"/>
              <a:cs typeface="Arial" pitchFamily="34" charset="0"/>
            </a:endParaRPr>
          </a:p>
          <a:p>
            <a:pPr marL="0" indent="0" algn="ctr">
              <a:buNone/>
            </a:pPr>
            <a:r>
              <a:rPr lang="en-US" sz="2800" b="1" i="1" dirty="0" smtClean="0">
                <a:latin typeface="Arial" pitchFamily="34" charset="0"/>
                <a:cs typeface="Arial" pitchFamily="34" charset="0"/>
              </a:rPr>
              <a:t>03 March 2015</a:t>
            </a:r>
            <a:endParaRPr lang="en-US" sz="2800" b="1" i="1" dirty="0">
              <a:latin typeface="Arial" pitchFamily="34" charset="0"/>
              <a:cs typeface="Arial" pitchFamily="34" charset="0"/>
            </a:endParaRPr>
          </a:p>
          <a:p>
            <a:pPr marL="0" indent="0" algn="ctr">
              <a:buNone/>
            </a:pPr>
            <a:endParaRPr lang="en-US" sz="2800" i="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1</a:t>
            </a:fld>
            <a:endParaRPr lang="en-US"/>
          </a:p>
        </p:txBody>
      </p:sp>
      <p:sp>
        <p:nvSpPr>
          <p:cNvPr id="2" name="Title 1"/>
          <p:cNvSpPr>
            <a:spLocks noGrp="1"/>
          </p:cNvSpPr>
          <p:nvPr>
            <p:ph type="title"/>
          </p:nvPr>
        </p:nvSpPr>
        <p:spPr>
          <a:xfrm>
            <a:off x="1857356" y="285728"/>
            <a:ext cx="6400816" cy="1143000"/>
          </a:xfrm>
        </p:spPr>
        <p:txBody>
          <a:bodyPr>
            <a:noAutofit/>
          </a:bodyPr>
          <a:lstStyle/>
          <a:p>
            <a:r>
              <a:rPr lang="en-US" sz="2400" b="1" dirty="0" smtClean="0">
                <a:latin typeface="Arial" pitchFamily="34" charset="0"/>
                <a:cs typeface="Arial" pitchFamily="34" charset="0"/>
              </a:rPr>
              <a:t>LEGISLATIVE PROGRAMME FOR 2015</a:t>
            </a:r>
            <a:endParaRPr lang="en-U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85918" y="428604"/>
            <a:ext cx="6900882" cy="1143000"/>
          </a:xfrm>
        </p:spPr>
        <p:txBody>
          <a:bodyPr/>
          <a:lstStyle/>
          <a:p>
            <a:r>
              <a:rPr lang="en-US" sz="3200" b="1" dirty="0" smtClean="0"/>
              <a:t>LEGISLATION (Cont…)</a:t>
            </a:r>
            <a:endParaRPr lang="en-ZA" sz="3200" dirty="0"/>
          </a:p>
        </p:txBody>
      </p:sp>
      <p:sp>
        <p:nvSpPr>
          <p:cNvPr id="3" name="Content Placeholder 2"/>
          <p:cNvSpPr>
            <a:spLocks noGrp="1"/>
          </p:cNvSpPr>
          <p:nvPr>
            <p:ph idx="1"/>
          </p:nvPr>
        </p:nvSpPr>
        <p:spPr>
          <a:xfrm>
            <a:off x="1691680" y="1844824"/>
            <a:ext cx="7066558" cy="3198662"/>
          </a:xfrm>
        </p:spPr>
        <p:txBody>
          <a:bodyPr/>
          <a:lstStyle/>
          <a:p>
            <a:pPr marL="0" indent="0" algn="just">
              <a:buNone/>
            </a:pPr>
            <a:r>
              <a:rPr lang="en-US" sz="2000" dirty="0" smtClean="0"/>
              <a:t> </a:t>
            </a:r>
            <a:r>
              <a:rPr lang="en-US" sz="2000" b="1" dirty="0">
                <a:latin typeface="Arial" pitchFamily="34" charset="0"/>
                <a:cs typeface="Arial" pitchFamily="34" charset="0"/>
              </a:rPr>
              <a:t>Status of the Bill</a:t>
            </a:r>
          </a:p>
          <a:p>
            <a:pPr marL="0" indent="0" algn="just">
              <a:buNone/>
            </a:pPr>
            <a:endParaRPr lang="en-US" sz="2000" dirty="0">
              <a:latin typeface="Arial" pitchFamily="34" charset="0"/>
              <a:cs typeface="Arial" pitchFamily="34" charset="0"/>
            </a:endParaRPr>
          </a:p>
          <a:p>
            <a:pPr algn="just">
              <a:buFont typeface="Wingdings" panose="05000000000000000000" pitchFamily="2" charset="2"/>
              <a:buChar char="§"/>
            </a:pPr>
            <a:r>
              <a:rPr lang="en-US" sz="2000" dirty="0">
                <a:latin typeface="Arial" pitchFamily="34" charset="0"/>
                <a:cs typeface="Arial" pitchFamily="34" charset="0"/>
              </a:rPr>
              <a:t>The Bill </a:t>
            </a:r>
            <a:r>
              <a:rPr lang="en-US" sz="2000" dirty="0" smtClean="0">
                <a:latin typeface="Arial" pitchFamily="34" charset="0"/>
                <a:cs typeface="Arial" pitchFamily="34" charset="0"/>
              </a:rPr>
              <a:t>was presented to NEDLAC </a:t>
            </a:r>
            <a:r>
              <a:rPr lang="en-US" sz="2000" dirty="0">
                <a:latin typeface="Arial" pitchFamily="34" charset="0"/>
                <a:cs typeface="Arial" pitchFamily="34" charset="0"/>
              </a:rPr>
              <a:t>and </a:t>
            </a:r>
            <a:r>
              <a:rPr lang="en-US" sz="2000" dirty="0" smtClean="0">
                <a:latin typeface="Arial" pitchFamily="34" charset="0"/>
                <a:cs typeface="Arial" pitchFamily="34" charset="0"/>
              </a:rPr>
              <a:t>is approved.  The Bill was also presented on the 19 February 2015 to the sub- committee of Justice Crime Prevention and Security Cluster (JCPS) Development Committee.  </a:t>
            </a:r>
          </a:p>
          <a:p>
            <a:pPr algn="just">
              <a:buFont typeface="Wingdings" panose="05000000000000000000" pitchFamily="2" charset="2"/>
              <a:buChar char="§"/>
            </a:pPr>
            <a:r>
              <a:rPr lang="en-US" sz="2000" dirty="0" smtClean="0">
                <a:latin typeface="Arial" pitchFamily="34" charset="0"/>
                <a:cs typeface="Arial" pitchFamily="34" charset="0"/>
              </a:rPr>
              <a:t>The Bill will again be presented to the Sub- Committee of the JCPS Cluster on the 19 March 2015 and thereafter to the JCPS Cluster. </a:t>
            </a:r>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85918" y="428604"/>
            <a:ext cx="6900882" cy="1143000"/>
          </a:xfrm>
        </p:spPr>
        <p:txBody>
          <a:bodyPr/>
          <a:lstStyle/>
          <a:p>
            <a:r>
              <a:rPr lang="en-US" sz="3200" b="1" dirty="0" smtClean="0"/>
              <a:t>LEGISLATION (Cont…)</a:t>
            </a:r>
            <a:endParaRPr lang="en-ZA" sz="3200" dirty="0"/>
          </a:p>
        </p:txBody>
      </p:sp>
      <p:sp>
        <p:nvSpPr>
          <p:cNvPr id="3" name="Content Placeholder 2"/>
          <p:cNvSpPr>
            <a:spLocks noGrp="1"/>
          </p:cNvSpPr>
          <p:nvPr>
            <p:ph idx="1"/>
          </p:nvPr>
        </p:nvSpPr>
        <p:spPr>
          <a:xfrm>
            <a:off x="1691680" y="1844824"/>
            <a:ext cx="7066558" cy="3198662"/>
          </a:xfrm>
        </p:spPr>
        <p:txBody>
          <a:bodyPr/>
          <a:lstStyle/>
          <a:p>
            <a:pPr marL="0" indent="0" algn="just">
              <a:buNone/>
            </a:pPr>
            <a:r>
              <a:rPr lang="en-US" sz="2000" dirty="0" smtClean="0"/>
              <a:t> </a:t>
            </a:r>
            <a:r>
              <a:rPr lang="en-US" sz="2000" b="1" dirty="0">
                <a:latin typeface="Arial" pitchFamily="34" charset="0"/>
                <a:cs typeface="Arial" pitchFamily="34" charset="0"/>
              </a:rPr>
              <a:t>Status of the Bill</a:t>
            </a:r>
          </a:p>
          <a:p>
            <a:pPr algn="just">
              <a:buFont typeface="Wingdings" pitchFamily="2" charset="2"/>
              <a:buChar char="§"/>
            </a:pPr>
            <a:r>
              <a:rPr lang="en-US" sz="2000" dirty="0" smtClean="0">
                <a:latin typeface="Arial" pitchFamily="34" charset="0"/>
                <a:cs typeface="Arial" pitchFamily="34" charset="0"/>
              </a:rPr>
              <a:t>Once the Bill is supported by the JCPS Cluster, it (the Bill) will be processed immediately for Cabinet approval in order for it to be submitted to the Speaker and the Chairperson of the National Council of Provinces (NCOP) for tabling in Parliament for debate.</a:t>
            </a:r>
          </a:p>
          <a:p>
            <a:pPr algn="just">
              <a:buFont typeface="Wingdings" pitchFamily="2" charset="2"/>
              <a:buChar char="§"/>
            </a:pPr>
            <a:r>
              <a:rPr lang="en-US" sz="2000" dirty="0" smtClean="0">
                <a:latin typeface="Arial" pitchFamily="34" charset="0"/>
                <a:cs typeface="Arial" pitchFamily="34" charset="0"/>
              </a:rPr>
              <a:t>Upon receipt of the Bill by the Chairperson of the Portfolio Committee, the Chairperson will invite the Department to make a full presentation on the Bill.</a:t>
            </a:r>
          </a:p>
          <a:p>
            <a:pPr algn="just">
              <a:buFont typeface="Wingdings" pitchFamily="2" charset="2"/>
              <a:buChar char="§"/>
            </a:pPr>
            <a:r>
              <a:rPr lang="en-US" sz="2000" dirty="0" smtClean="0">
                <a:latin typeface="Arial" pitchFamily="34" charset="0"/>
                <a:cs typeface="Arial" pitchFamily="34" charset="0"/>
              </a:rPr>
              <a:t>We hope that the Bill will be before the Committee on or before the end of May 2015.</a:t>
            </a: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11</a:t>
            </a:fld>
            <a:endParaRPr lang="en-US"/>
          </a:p>
        </p:txBody>
      </p:sp>
    </p:spTree>
    <p:extLst>
      <p:ext uri="{BB962C8B-B14F-4D97-AF65-F5344CB8AC3E}">
        <p14:creationId xmlns:p14="http://schemas.microsoft.com/office/powerpoint/2010/main" xmlns="" val="2488767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1" y="0"/>
            <a:ext cx="9144000" cy="6858000"/>
          </a:xfrm>
          <a:prstGeom prst="rect">
            <a:avLst/>
          </a:prstGeom>
          <a:noFill/>
          <a:ln w="9525">
            <a:noFill/>
            <a:miter lim="800000"/>
            <a:headEnd/>
            <a:tailEnd/>
          </a:ln>
        </p:spPr>
      </p:pic>
      <p:sp>
        <p:nvSpPr>
          <p:cNvPr id="2" name="Title 1"/>
          <p:cNvSpPr>
            <a:spLocks noGrp="1"/>
          </p:cNvSpPr>
          <p:nvPr>
            <p:ph type="title"/>
          </p:nvPr>
        </p:nvSpPr>
        <p:spPr>
          <a:xfrm>
            <a:off x="2285984" y="274638"/>
            <a:ext cx="6400816" cy="1082660"/>
          </a:xfrm>
        </p:spPr>
        <p:txBody>
          <a:bodyPr/>
          <a:lstStyle/>
          <a:p>
            <a:r>
              <a:rPr lang="en-US" sz="3200" b="1" dirty="0" smtClean="0"/>
              <a:t>LEGISLATION (Cont…)</a:t>
            </a:r>
            <a:endParaRPr lang="en-US" sz="3200" b="1" dirty="0"/>
          </a:p>
        </p:txBody>
      </p:sp>
      <p:sp>
        <p:nvSpPr>
          <p:cNvPr id="3" name="Content Placeholder 2"/>
          <p:cNvSpPr>
            <a:spLocks noGrp="1"/>
          </p:cNvSpPr>
          <p:nvPr>
            <p:ph idx="1"/>
          </p:nvPr>
        </p:nvSpPr>
        <p:spPr>
          <a:xfrm>
            <a:off x="1619672" y="1772816"/>
            <a:ext cx="7167170" cy="3727885"/>
          </a:xfrm>
        </p:spPr>
        <p:txBody>
          <a:bodyPr/>
          <a:lstStyle/>
          <a:p>
            <a:pPr marL="0" indent="0" algn="just">
              <a:buNone/>
            </a:pPr>
            <a:r>
              <a:rPr lang="en-US" sz="2000" b="1" dirty="0">
                <a:latin typeface="Arial" pitchFamily="34" charset="0"/>
                <a:cs typeface="Arial" pitchFamily="34" charset="0"/>
              </a:rPr>
              <a:t>3</a:t>
            </a:r>
            <a:r>
              <a:rPr lang="en-US" sz="2000" b="1" dirty="0" smtClean="0">
                <a:latin typeface="Arial" pitchFamily="34" charset="0"/>
                <a:cs typeface="Arial" pitchFamily="34" charset="0"/>
              </a:rPr>
              <a:t>. </a:t>
            </a:r>
            <a:r>
              <a:rPr lang="en-US" sz="2000" b="1" u="sng" dirty="0" smtClean="0">
                <a:latin typeface="Arial" pitchFamily="34" charset="0"/>
                <a:cs typeface="Arial" pitchFamily="34" charset="0"/>
              </a:rPr>
              <a:t>National </a:t>
            </a:r>
            <a:r>
              <a:rPr lang="en-US" sz="2000" b="1" u="sng" dirty="0">
                <a:latin typeface="Arial" pitchFamily="34" charset="0"/>
                <a:cs typeface="Arial" pitchFamily="34" charset="0"/>
              </a:rPr>
              <a:t>Land Transport Amendment Bill, </a:t>
            </a:r>
            <a:r>
              <a:rPr lang="en-US" sz="2000" b="1" u="sng" dirty="0" smtClean="0">
                <a:latin typeface="Arial" pitchFamily="34" charset="0"/>
                <a:cs typeface="Arial" pitchFamily="34" charset="0"/>
              </a:rPr>
              <a:t>2015</a:t>
            </a:r>
          </a:p>
          <a:p>
            <a:pPr marL="0" indent="0" algn="just">
              <a:buNone/>
            </a:pP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Objects of </a:t>
            </a:r>
            <a:r>
              <a:rPr lang="en-US" sz="2000" b="1" dirty="0">
                <a:latin typeface="Arial" pitchFamily="34" charset="0"/>
                <a:cs typeface="Arial" pitchFamily="34" charset="0"/>
              </a:rPr>
              <a:t>the </a:t>
            </a:r>
            <a:r>
              <a:rPr lang="en-US" sz="2000" b="1" dirty="0" smtClean="0">
                <a:latin typeface="Arial" pitchFamily="34" charset="0"/>
                <a:cs typeface="Arial" pitchFamily="34" charset="0"/>
              </a:rPr>
              <a:t>Bill</a:t>
            </a:r>
            <a:endParaRPr lang="en-US" sz="2000" dirty="0">
              <a:latin typeface="Arial" pitchFamily="34" charset="0"/>
              <a:cs typeface="Arial" pitchFamily="34" charset="0"/>
            </a:endParaRPr>
          </a:p>
          <a:p>
            <a:pPr marL="0" indent="0" algn="just">
              <a:buNone/>
            </a:pPr>
            <a:r>
              <a:rPr lang="en-US" sz="2000" dirty="0" smtClean="0">
                <a:latin typeface="Arial" pitchFamily="34" charset="0"/>
                <a:cs typeface="Arial" pitchFamily="34" charset="0"/>
              </a:rPr>
              <a:t>The </a:t>
            </a:r>
            <a:r>
              <a:rPr lang="en-US" sz="2000" dirty="0">
                <a:latin typeface="Arial" pitchFamily="34" charset="0"/>
                <a:cs typeface="Arial" pitchFamily="34" charset="0"/>
              </a:rPr>
              <a:t>Bill seeks to amend the principal Act in order to; amend and insert new </a:t>
            </a:r>
            <a:r>
              <a:rPr lang="en-US" sz="2000" dirty="0" smtClean="0">
                <a:latin typeface="Arial" pitchFamily="34" charset="0"/>
                <a:cs typeface="Arial" pitchFamily="34" charset="0"/>
              </a:rPr>
              <a:t>definitions, </a:t>
            </a:r>
            <a:r>
              <a:rPr lang="en-US" sz="2000" dirty="0">
                <a:latin typeface="Arial" pitchFamily="34" charset="0"/>
                <a:cs typeface="Arial" pitchFamily="34" charset="0"/>
              </a:rPr>
              <a:t>to empower the Regulation making powers of the Minister regarding the process of negotiating with the operators by Municipalities when establishing their </a:t>
            </a:r>
            <a:r>
              <a:rPr lang="en-US" sz="2000" dirty="0" smtClean="0">
                <a:latin typeface="Arial" pitchFamily="34" charset="0"/>
                <a:cs typeface="Arial" pitchFamily="34" charset="0"/>
              </a:rPr>
              <a:t>Integrated Public </a:t>
            </a:r>
            <a:r>
              <a:rPr lang="en-US" sz="2000" dirty="0">
                <a:latin typeface="Arial" pitchFamily="34" charset="0"/>
                <a:cs typeface="Arial" pitchFamily="34" charset="0"/>
              </a:rPr>
              <a:t>Transport Networks, the implementation of measures to promote the objects of the consumer protection.  The Bill further empowers the provinces to conclude transport contracts in Municipal areas that are not listed in the schedule.</a:t>
            </a:r>
          </a:p>
          <a:p>
            <a:pPr marL="0" indent="0" algn="just">
              <a:buNone/>
            </a:pPr>
            <a:endParaRPr lang="en-US" sz="2000" dirty="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3200" b="1" dirty="0" smtClean="0"/>
              <a:t>LEGISLATION (</a:t>
            </a:r>
            <a:r>
              <a:rPr lang="en-ZA" sz="3200" b="1" dirty="0" err="1" smtClean="0"/>
              <a:t>Cont</a:t>
            </a:r>
            <a:r>
              <a:rPr lang="en-ZA" sz="3200" b="1" dirty="0" smtClean="0"/>
              <a:t>…)</a:t>
            </a:r>
            <a:endParaRPr lang="en-ZA" sz="3200" b="1" dirty="0"/>
          </a:p>
        </p:txBody>
      </p:sp>
      <p:sp>
        <p:nvSpPr>
          <p:cNvPr id="3" name="Subtitle 2"/>
          <p:cNvSpPr>
            <a:spLocks noGrp="1"/>
          </p:cNvSpPr>
          <p:nvPr>
            <p:ph type="subTitle" idx="1"/>
          </p:nvPr>
        </p:nvSpPr>
        <p:spPr>
          <a:xfrm>
            <a:off x="1619672" y="1772816"/>
            <a:ext cx="7272808" cy="4104456"/>
          </a:xfrm>
        </p:spPr>
        <p:txBody>
          <a:bodyPr/>
          <a:lstStyle/>
          <a:p>
            <a:pPr algn="l"/>
            <a:r>
              <a:rPr lang="en-US" sz="2000" b="1" dirty="0" smtClean="0">
                <a:solidFill>
                  <a:schemeClr val="tx1"/>
                </a:solidFill>
                <a:latin typeface="Arial" pitchFamily="34" charset="0"/>
                <a:cs typeface="Arial" pitchFamily="34" charset="0"/>
              </a:rPr>
              <a:t>Status </a:t>
            </a:r>
            <a:r>
              <a:rPr lang="en-US" sz="2000" b="1" dirty="0">
                <a:solidFill>
                  <a:schemeClr val="tx1"/>
                </a:solidFill>
                <a:latin typeface="Arial" pitchFamily="34" charset="0"/>
                <a:cs typeface="Arial" pitchFamily="34" charset="0"/>
              </a:rPr>
              <a:t>of the </a:t>
            </a:r>
            <a:r>
              <a:rPr lang="en-US" sz="2000" b="1" dirty="0" smtClean="0">
                <a:solidFill>
                  <a:schemeClr val="tx1"/>
                </a:solidFill>
                <a:latin typeface="Arial" pitchFamily="34" charset="0"/>
                <a:cs typeface="Arial" pitchFamily="34" charset="0"/>
              </a:rPr>
              <a:t>Bill</a:t>
            </a:r>
            <a:endParaRPr lang="en-US" sz="2000" dirty="0" smtClean="0">
              <a:solidFill>
                <a:schemeClr val="tx1"/>
              </a:solidFill>
              <a:latin typeface="Arial" pitchFamily="34" charset="0"/>
              <a:cs typeface="Arial" pitchFamily="34" charset="0"/>
            </a:endParaRPr>
          </a:p>
          <a:p>
            <a:pPr marL="342900" indent="-342900" algn="just">
              <a:buFont typeface="Wingdings" panose="05000000000000000000" pitchFamily="2" charset="2"/>
              <a:buChar char="§"/>
            </a:pPr>
            <a:r>
              <a:rPr lang="en-US" sz="2000" dirty="0" smtClean="0">
                <a:solidFill>
                  <a:schemeClr val="tx1"/>
                </a:solidFill>
                <a:latin typeface="Arial" pitchFamily="34" charset="0"/>
                <a:cs typeface="Arial" pitchFamily="34" charset="0"/>
              </a:rPr>
              <a:t>The Bill is approved by NEDLAC and will be presented to the DG Cluster on the 17</a:t>
            </a:r>
            <a:r>
              <a:rPr lang="en-US" sz="2000" baseline="30000" dirty="0" smtClean="0">
                <a:solidFill>
                  <a:schemeClr val="tx1"/>
                </a:solidFill>
                <a:latin typeface="Arial" pitchFamily="34" charset="0"/>
                <a:cs typeface="Arial" pitchFamily="34" charset="0"/>
              </a:rPr>
              <a:t>th</a:t>
            </a:r>
            <a:r>
              <a:rPr lang="en-US" sz="2000" dirty="0" smtClean="0">
                <a:solidFill>
                  <a:schemeClr val="tx1"/>
                </a:solidFill>
                <a:latin typeface="Arial" pitchFamily="34" charset="0"/>
                <a:cs typeface="Arial" pitchFamily="34" charset="0"/>
              </a:rPr>
              <a:t> March 2015 and once the Bill is supported it will </a:t>
            </a:r>
            <a:r>
              <a:rPr lang="en-US" sz="2000" dirty="0">
                <a:solidFill>
                  <a:schemeClr val="tx1"/>
                </a:solidFill>
                <a:latin typeface="Arial" pitchFamily="34" charset="0"/>
                <a:cs typeface="Arial" pitchFamily="34" charset="0"/>
              </a:rPr>
              <a:t>be submitted immediately </a:t>
            </a:r>
            <a:r>
              <a:rPr lang="en-US" sz="2000" dirty="0" smtClean="0">
                <a:solidFill>
                  <a:schemeClr val="tx1"/>
                </a:solidFill>
                <a:latin typeface="Arial" pitchFamily="34" charset="0"/>
                <a:cs typeface="Arial" pitchFamily="34" charset="0"/>
              </a:rPr>
              <a:t>for Cabinet approval for tabling in Parliament.</a:t>
            </a:r>
          </a:p>
          <a:p>
            <a:pPr marL="342900" indent="-342900" algn="just">
              <a:buFont typeface="Wingdings" panose="05000000000000000000" pitchFamily="2" charset="2"/>
              <a:buChar char="§"/>
            </a:pPr>
            <a:r>
              <a:rPr lang="en-US" sz="2000" dirty="0" smtClean="0">
                <a:solidFill>
                  <a:schemeClr val="tx1"/>
                </a:solidFill>
                <a:latin typeface="Arial" pitchFamily="34" charset="0"/>
                <a:cs typeface="Arial" pitchFamily="34" charset="0"/>
              </a:rPr>
              <a:t>The Bill will be submitted to the Speaker and the Chairperson of the National Council of Provinces (NCOP) on or before the end of April 2015</a:t>
            </a:r>
          </a:p>
          <a:p>
            <a:pPr marL="342900" indent="-342900" algn="just">
              <a:buFont typeface="Wingdings" panose="05000000000000000000" pitchFamily="2" charset="2"/>
              <a:buChar char="§"/>
            </a:pPr>
            <a:r>
              <a:rPr lang="en-US" sz="2000" dirty="0" smtClean="0">
                <a:solidFill>
                  <a:schemeClr val="tx1"/>
                </a:solidFill>
                <a:latin typeface="Arial" pitchFamily="34" charset="0"/>
                <a:cs typeface="Arial" pitchFamily="34" charset="0"/>
              </a:rPr>
              <a:t>The Speaker will, after having considered and tagged the Bill, table the Bill in Parliament and the Department will be invited by the Chairperson of the Portfolio Committee to make a full presentation on the Bill. </a:t>
            </a:r>
          </a:p>
          <a:p>
            <a:pPr marL="342900" indent="-342900" algn="just">
              <a:buFont typeface="Wingdings" panose="05000000000000000000" pitchFamily="2" charset="2"/>
              <a:buChar char="§"/>
            </a:pPr>
            <a:r>
              <a:rPr lang="en-US" sz="2000" dirty="0" smtClean="0">
                <a:solidFill>
                  <a:schemeClr val="tx1"/>
                </a:solidFill>
                <a:latin typeface="Arial" pitchFamily="34" charset="0"/>
                <a:cs typeface="Arial" pitchFamily="34" charset="0"/>
              </a:rPr>
              <a:t>We hope to present the Bill to this Committee on or before the end of May 2015 </a:t>
            </a:r>
            <a:endParaRPr lang="en-US" sz="2000" dirty="0">
              <a:solidFill>
                <a:schemeClr val="tx1"/>
              </a:solidFill>
              <a:latin typeface="Arial" pitchFamily="34" charset="0"/>
              <a:cs typeface="Arial" pitchFamily="34" charset="0"/>
            </a:endParaRPr>
          </a:p>
          <a:p>
            <a:pPr algn="just"/>
            <a:r>
              <a:rPr lang="en-US" sz="2000" dirty="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						</a:t>
            </a:r>
            <a:fld id="{CF671454-08D3-4421-AE3C-93B6E3ABB2B7}" type="slidenum">
              <a:rPr lang="en-US" sz="1200" smtClean="0">
                <a:solidFill>
                  <a:schemeClr val="bg1">
                    <a:lumMod val="50000"/>
                  </a:schemeClr>
                </a:solidFill>
                <a:latin typeface="Arial" pitchFamily="34" charset="0"/>
                <a:cs typeface="Arial" pitchFamily="34" charset="0"/>
              </a:rPr>
              <a:pPr algn="just"/>
              <a:t>13</a:t>
            </a:fld>
            <a:endParaRPr lang="en-US" sz="1200" dirty="0" smtClean="0">
              <a:solidFill>
                <a:schemeClr val="bg1">
                  <a:lumMod val="50000"/>
                </a:schemeClr>
              </a:solidFill>
              <a:latin typeface="Arial" pitchFamily="34" charset="0"/>
              <a:cs typeface="Arial" pitchFamily="34" charset="0"/>
            </a:endParaRPr>
          </a:p>
          <a:p>
            <a:pPr algn="just"/>
            <a:endParaRPr lang="en-US" sz="2000" dirty="0" smtClean="0">
              <a:solidFill>
                <a:schemeClr val="tx1"/>
              </a:solidFill>
              <a:latin typeface="Arial" pitchFamily="34" charset="0"/>
              <a:cs typeface="Arial" pitchFamily="34" charset="0"/>
            </a:endParaRPr>
          </a:p>
          <a:p>
            <a:pPr algn="just"/>
            <a:endParaRPr lang="en-US" sz="2000" dirty="0" smtClean="0">
              <a:solidFill>
                <a:schemeClr val="tx1"/>
              </a:solidFill>
            </a:endParaRPr>
          </a:p>
          <a:p>
            <a:pPr algn="l"/>
            <a:r>
              <a:rPr lang="en-US" sz="2000" dirty="0" smtClean="0">
                <a:solidFill>
                  <a:schemeClr val="tx1"/>
                </a:solidFill>
              </a:rPr>
              <a:t> </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3200" b="1" dirty="0" smtClean="0"/>
              <a:t>BILLS IN DRAFTING PROCESS</a:t>
            </a:r>
            <a:endParaRPr lang="en-ZA" sz="3200" b="1" dirty="0"/>
          </a:p>
        </p:txBody>
      </p:sp>
      <p:sp>
        <p:nvSpPr>
          <p:cNvPr id="3" name="Subtitle 2"/>
          <p:cNvSpPr>
            <a:spLocks noGrp="1"/>
          </p:cNvSpPr>
          <p:nvPr>
            <p:ph type="subTitle" idx="1"/>
          </p:nvPr>
        </p:nvSpPr>
        <p:spPr>
          <a:xfrm>
            <a:off x="1785918" y="1844824"/>
            <a:ext cx="7034554" cy="3513002"/>
          </a:xfrm>
        </p:spPr>
        <p:txBody>
          <a:bodyPr/>
          <a:lstStyle/>
          <a:p>
            <a:pPr algn="l"/>
            <a:r>
              <a:rPr lang="en-US" sz="2000" b="1" dirty="0" smtClean="0">
                <a:solidFill>
                  <a:schemeClr val="tx1"/>
                </a:solidFill>
                <a:latin typeface="Arial" pitchFamily="34" charset="0"/>
                <a:cs typeface="Arial" pitchFamily="34" charset="0"/>
              </a:rPr>
              <a:t>The following Bills are still in the drafting process:</a:t>
            </a:r>
          </a:p>
          <a:p>
            <a:pPr marL="457200" indent="-457200" algn="l">
              <a:buAutoNum type="alphaLcParenBoth"/>
            </a:pPr>
            <a:r>
              <a:rPr lang="en-US" sz="2000" b="1" u="sng" dirty="0" smtClean="0">
                <a:solidFill>
                  <a:schemeClr val="tx1"/>
                </a:solidFill>
                <a:latin typeface="Arial" pitchFamily="34" charset="0"/>
                <a:cs typeface="Arial" pitchFamily="34" charset="0"/>
              </a:rPr>
              <a:t>Road Accident Benefit Scheme Amendment Bill, 2015</a:t>
            </a:r>
            <a:endParaRPr lang="en-US" sz="2000" u="sng" dirty="0">
              <a:latin typeface="Arial" pitchFamily="34" charset="0"/>
              <a:cs typeface="Arial" pitchFamily="34" charset="0"/>
            </a:endParaRPr>
          </a:p>
          <a:p>
            <a:pPr algn="just"/>
            <a:r>
              <a:rPr lang="en-US" sz="2000" b="1" u="sng" dirty="0" smtClean="0">
                <a:solidFill>
                  <a:schemeClr val="tx1"/>
                </a:solidFill>
                <a:latin typeface="Arial" pitchFamily="34" charset="0"/>
                <a:cs typeface="Arial" pitchFamily="34" charset="0"/>
              </a:rPr>
              <a:t>Objects of the Bill</a:t>
            </a:r>
          </a:p>
          <a:p>
            <a:pPr algn="just"/>
            <a:r>
              <a:rPr lang="en-US" sz="2000" dirty="0" smtClean="0">
                <a:solidFill>
                  <a:schemeClr val="tx1"/>
                </a:solidFill>
                <a:latin typeface="Arial" pitchFamily="34" charset="0"/>
                <a:cs typeface="Arial" pitchFamily="34" charset="0"/>
              </a:rPr>
              <a:t>To provide for a social security scheme for the victims of road accidents; to establish the Road Accident Benefit Scheme Administration to administer and implement the scheme; to provide a set of defined benefits on a no- fault basis to persons who suffered bodily injury or death caused by or arising from road accidents; and to exclude liability of certain persons otherwise liable for damages in terms of the common law; and to provide for matters connected therewith.  </a:t>
            </a:r>
          </a:p>
          <a:p>
            <a:pPr algn="l"/>
            <a:r>
              <a:rPr lang="en-US" sz="2000" dirty="0" smtClean="0">
                <a:solidFill>
                  <a:schemeClr val="tx1"/>
                </a:solidFill>
              </a:rPr>
              <a:t>							</a:t>
            </a:r>
            <a:fld id="{B8814917-8AF9-4F9A-A213-9387EAAEABBE}" type="slidenum">
              <a:rPr lang="en-US" sz="1200" smtClean="0">
                <a:solidFill>
                  <a:schemeClr val="bg1">
                    <a:lumMod val="50000"/>
                  </a:schemeClr>
                </a:solidFill>
                <a:latin typeface="Arial" pitchFamily="34" charset="0"/>
                <a:cs typeface="Arial" pitchFamily="34" charset="0"/>
              </a:rPr>
              <a:pPr algn="l"/>
              <a:t>14</a:t>
            </a:fld>
            <a:endParaRPr lang="en-US" sz="2000" dirty="0">
              <a:solidFill>
                <a:schemeClr val="bg1">
                  <a:lumMod val="50000"/>
                </a:schemeClr>
              </a:solidFill>
            </a:endParaRPr>
          </a:p>
        </p:txBody>
      </p:sp>
    </p:spTree>
    <p:extLst>
      <p:ext uri="{BB962C8B-B14F-4D97-AF65-F5344CB8AC3E}">
        <p14:creationId xmlns:p14="http://schemas.microsoft.com/office/powerpoint/2010/main" xmlns="" val="754915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3200" b="1" dirty="0" smtClean="0"/>
              <a:t>BILLS IN DRAFTING PROCESS (</a:t>
            </a:r>
            <a:r>
              <a:rPr lang="en-ZA" sz="3200" b="1" dirty="0" err="1" smtClean="0"/>
              <a:t>Cont</a:t>
            </a:r>
            <a:r>
              <a:rPr lang="en-ZA" sz="3200" b="1" dirty="0" smtClean="0"/>
              <a:t>…)</a:t>
            </a:r>
            <a:endParaRPr lang="en-ZA" sz="3200" b="1" dirty="0"/>
          </a:p>
        </p:txBody>
      </p:sp>
      <p:sp>
        <p:nvSpPr>
          <p:cNvPr id="3" name="Subtitle 2"/>
          <p:cNvSpPr>
            <a:spLocks noGrp="1"/>
          </p:cNvSpPr>
          <p:nvPr>
            <p:ph type="subTitle" idx="1"/>
          </p:nvPr>
        </p:nvSpPr>
        <p:spPr>
          <a:xfrm>
            <a:off x="1691680" y="2071678"/>
            <a:ext cx="6984776" cy="3286148"/>
          </a:xfrm>
        </p:spPr>
        <p:txBody>
          <a:bodyPr/>
          <a:lstStyle/>
          <a:p>
            <a:pPr algn="just"/>
            <a:r>
              <a:rPr lang="en-US" sz="2000" dirty="0" smtClean="0">
                <a:solidFill>
                  <a:schemeClr val="tx1"/>
                </a:solidFill>
                <a:latin typeface="Arial" pitchFamily="34" charset="0"/>
                <a:cs typeface="Arial" pitchFamily="34" charset="0"/>
              </a:rPr>
              <a:t>The Bill is drafted and published for public comments.  Comments have been scrutinized and where necessary incorporated.  </a:t>
            </a:r>
            <a:r>
              <a:rPr lang="en-US" sz="2000" dirty="0">
                <a:solidFill>
                  <a:schemeClr val="tx1"/>
                </a:solidFill>
                <a:latin typeface="Arial" pitchFamily="34" charset="0"/>
                <a:cs typeface="Arial" pitchFamily="34" charset="0"/>
              </a:rPr>
              <a:t>T</a:t>
            </a:r>
            <a:r>
              <a:rPr lang="en-US" sz="2000" dirty="0" smtClean="0">
                <a:solidFill>
                  <a:schemeClr val="tx1"/>
                </a:solidFill>
                <a:latin typeface="Arial" pitchFamily="34" charset="0"/>
                <a:cs typeface="Arial" pitchFamily="34" charset="0"/>
              </a:rPr>
              <a:t>here are about four areas which still need to be researched and confirmed by actuarial calculations.</a:t>
            </a:r>
          </a:p>
          <a:p>
            <a:pPr algn="just"/>
            <a:endParaRPr lang="en-US" sz="2000" dirty="0">
              <a:solidFill>
                <a:schemeClr val="tx1"/>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Once the actuarial Report is received and is not posing further challenges, the remaining sections of the Act  dealing with formulas and actuarial calculations will be  incorporated in the Bill to produce a final draft. The final draft will be submitted to State Law Advisor (SLA) for scrutiny.  The Bill will thereafter be submitted to NEDLAC and thereafter for  Cabinet approval.    </a:t>
            </a:r>
          </a:p>
          <a:p>
            <a:pPr algn="just"/>
            <a:r>
              <a:rPr lang="en-US" sz="2000" dirty="0" smtClean="0">
                <a:solidFill>
                  <a:schemeClr val="tx1"/>
                </a:solidFill>
                <a:latin typeface="Arial" pitchFamily="34" charset="0"/>
                <a:cs typeface="Arial" pitchFamily="34" charset="0"/>
              </a:rPr>
              <a:t> </a:t>
            </a:r>
          </a:p>
          <a:p>
            <a:pPr algn="just"/>
            <a:r>
              <a:rPr lang="en-US" sz="2000" dirty="0" smtClean="0">
                <a:solidFill>
                  <a:schemeClr val="tx1"/>
                </a:solidFill>
              </a:rPr>
              <a:t>							</a:t>
            </a:r>
            <a:fld id="{A333F284-4F97-4E03-8D8B-2355C99BB5C2}" type="slidenum">
              <a:rPr lang="en-US" sz="1200" smtClean="0">
                <a:solidFill>
                  <a:schemeClr val="bg1">
                    <a:lumMod val="50000"/>
                  </a:schemeClr>
                </a:solidFill>
                <a:latin typeface="Arial" pitchFamily="34" charset="0"/>
                <a:cs typeface="Arial" pitchFamily="34" charset="0"/>
              </a:rPr>
              <a:pPr algn="just"/>
              <a:t>15</a:t>
            </a:fld>
            <a:endParaRPr lang="en-US" sz="2000" dirty="0">
              <a:solidFill>
                <a:schemeClr val="bg1">
                  <a:lumMod val="50000"/>
                </a:schemeClr>
              </a:solidFill>
            </a:endParaRPr>
          </a:p>
        </p:txBody>
      </p:sp>
    </p:spTree>
    <p:extLst>
      <p:ext uri="{BB962C8B-B14F-4D97-AF65-F5344CB8AC3E}">
        <p14:creationId xmlns:p14="http://schemas.microsoft.com/office/powerpoint/2010/main" xmlns="" val="2210386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3200" b="1" dirty="0" smtClean="0"/>
              <a:t>BILLS IN DRAFTING (</a:t>
            </a:r>
            <a:r>
              <a:rPr lang="en-ZA" sz="3200" b="1" dirty="0" err="1" smtClean="0"/>
              <a:t>Cont</a:t>
            </a:r>
            <a:r>
              <a:rPr lang="en-ZA" sz="3200" b="1" dirty="0" smtClean="0"/>
              <a:t>….)</a:t>
            </a:r>
            <a:endParaRPr lang="en-ZA" sz="3200" b="1" dirty="0"/>
          </a:p>
        </p:txBody>
      </p:sp>
      <p:sp>
        <p:nvSpPr>
          <p:cNvPr id="3" name="Subtitle 2"/>
          <p:cNvSpPr>
            <a:spLocks noGrp="1"/>
          </p:cNvSpPr>
          <p:nvPr>
            <p:ph type="subTitle" idx="1"/>
          </p:nvPr>
        </p:nvSpPr>
        <p:spPr>
          <a:xfrm>
            <a:off x="1785918" y="1844824"/>
            <a:ext cx="6890538" cy="3513002"/>
          </a:xfrm>
        </p:spPr>
        <p:txBody>
          <a:bodyPr/>
          <a:lstStyle/>
          <a:p>
            <a:pPr algn="l"/>
            <a:r>
              <a:rPr lang="en-US" sz="2000" b="1" dirty="0" smtClean="0">
                <a:solidFill>
                  <a:schemeClr val="tx1"/>
                </a:solidFill>
                <a:latin typeface="Arial" pitchFamily="34" charset="0"/>
                <a:cs typeface="Arial" pitchFamily="34" charset="0"/>
              </a:rPr>
              <a:t>(b) </a:t>
            </a:r>
            <a:r>
              <a:rPr lang="en-US" sz="2000" b="1" u="sng" dirty="0" smtClean="0">
                <a:solidFill>
                  <a:schemeClr val="tx1"/>
                </a:solidFill>
                <a:latin typeface="Arial" pitchFamily="34" charset="0"/>
                <a:cs typeface="Arial" pitchFamily="34" charset="0"/>
              </a:rPr>
              <a:t>Airports Company  Amendment  Bill, 2015</a:t>
            </a:r>
            <a:r>
              <a:rPr lang="en-US" sz="2000" u="sng" dirty="0" smtClean="0">
                <a:solidFill>
                  <a:schemeClr val="tx1"/>
                </a:solidFill>
                <a:latin typeface="Arial" pitchFamily="34" charset="0"/>
                <a:cs typeface="Arial" pitchFamily="34" charset="0"/>
              </a:rPr>
              <a:t>  </a:t>
            </a:r>
            <a:endParaRPr lang="en-US" sz="2000" u="sng" dirty="0">
              <a:latin typeface="Arial" pitchFamily="34" charset="0"/>
              <a:cs typeface="Arial" pitchFamily="34" charset="0"/>
            </a:endParaRPr>
          </a:p>
          <a:p>
            <a:pPr algn="just"/>
            <a:r>
              <a:rPr lang="en-US" sz="2000" b="1" dirty="0">
                <a:solidFill>
                  <a:schemeClr val="tx1"/>
                </a:solidFill>
                <a:latin typeface="Arial" pitchFamily="34" charset="0"/>
                <a:cs typeface="Arial" pitchFamily="34" charset="0"/>
              </a:rPr>
              <a:t> </a:t>
            </a:r>
            <a:r>
              <a:rPr lang="en-US" sz="2000" b="1" dirty="0" smtClean="0">
                <a:solidFill>
                  <a:schemeClr val="tx1"/>
                </a:solidFill>
                <a:latin typeface="Arial" pitchFamily="34" charset="0"/>
                <a:cs typeface="Arial" pitchFamily="34" charset="0"/>
              </a:rPr>
              <a:t>    </a:t>
            </a:r>
            <a:r>
              <a:rPr lang="en-US" sz="2000" b="1" u="sng" dirty="0" smtClean="0">
                <a:solidFill>
                  <a:schemeClr val="tx1"/>
                </a:solidFill>
                <a:latin typeface="Arial" pitchFamily="34" charset="0"/>
                <a:cs typeface="Arial" pitchFamily="34" charset="0"/>
              </a:rPr>
              <a:t>Objects of the Bill</a:t>
            </a:r>
          </a:p>
          <a:p>
            <a:pPr algn="just"/>
            <a:r>
              <a:rPr lang="en-US" sz="2000" dirty="0" smtClean="0">
                <a:solidFill>
                  <a:schemeClr val="tx1"/>
                </a:solidFill>
                <a:latin typeface="Arial" pitchFamily="34" charset="0"/>
                <a:cs typeface="Arial" pitchFamily="34" charset="0"/>
              </a:rPr>
              <a:t>To amend the Airports Company Act, 1993 so as to insert new definitions; to substitute certain expressions; to provide for appointment and disqualification for membership of the Regulating Committee; to provide for vacation of members of the Regulating Committee; to provide for the meetings of the Regulating Committee; to amend the period for issuing of permission, to provide for decision of the Regulating Committee.</a:t>
            </a:r>
          </a:p>
          <a:p>
            <a:pPr algn="just"/>
            <a:endParaRPr lang="en-US" sz="2000" dirty="0">
              <a:solidFill>
                <a:schemeClr val="tx1"/>
              </a:solidFill>
              <a:latin typeface="Arial" pitchFamily="34" charset="0"/>
              <a:cs typeface="Arial" pitchFamily="34" charset="0"/>
            </a:endParaRPr>
          </a:p>
          <a:p>
            <a:pPr algn="just"/>
            <a:endParaRPr lang="en-US" sz="2000" dirty="0" smtClean="0">
              <a:solidFill>
                <a:schemeClr val="tx1"/>
              </a:solidFill>
              <a:latin typeface="Arial" pitchFamily="34" charset="0"/>
              <a:cs typeface="Arial" pitchFamily="34" charset="0"/>
            </a:endParaRPr>
          </a:p>
          <a:p>
            <a:pPr algn="just"/>
            <a:endParaRPr lang="en-US" sz="2000" dirty="0">
              <a:solidFill>
                <a:schemeClr val="tx1"/>
              </a:solidFill>
              <a:latin typeface="Arial" pitchFamily="34" charset="0"/>
              <a:cs typeface="Arial" pitchFamily="34" charset="0"/>
            </a:endParaRPr>
          </a:p>
          <a:p>
            <a:pPr algn="just"/>
            <a:r>
              <a:rPr lang="en-US" sz="2000" dirty="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						</a:t>
            </a:r>
            <a:fld id="{16E8BA08-2D60-4594-A5C0-533AB34F4C47}" type="slidenum">
              <a:rPr lang="en-US" sz="1200" smtClean="0">
                <a:solidFill>
                  <a:schemeClr val="bg1">
                    <a:lumMod val="50000"/>
                  </a:schemeClr>
                </a:solidFill>
                <a:latin typeface="Arial" pitchFamily="34" charset="0"/>
                <a:cs typeface="Arial" pitchFamily="34" charset="0"/>
              </a:rPr>
              <a:pPr algn="just"/>
              <a:t>16</a:t>
            </a:fld>
            <a:endParaRPr lang="en-US" sz="1600" dirty="0">
              <a:solidFill>
                <a:schemeClr val="bg1">
                  <a:lumMod val="50000"/>
                </a:schemeClr>
              </a:solidFill>
              <a:latin typeface="Arial" pitchFamily="34" charset="0"/>
              <a:cs typeface="Arial" pitchFamily="34" charset="0"/>
            </a:endParaRPr>
          </a:p>
          <a:p>
            <a:pPr algn="just"/>
            <a:r>
              <a:rPr lang="en-US" sz="1600" dirty="0" smtClean="0">
                <a:solidFill>
                  <a:schemeClr val="tx1"/>
                </a:solidFill>
                <a:latin typeface="Arial" pitchFamily="34" charset="0"/>
                <a:cs typeface="Arial" pitchFamily="34" charset="0"/>
              </a:rPr>
              <a:t> </a:t>
            </a:r>
          </a:p>
          <a:p>
            <a:pPr algn="l"/>
            <a:endParaRPr lang="en-US" sz="2000" dirty="0">
              <a:solidFill>
                <a:schemeClr val="tx1"/>
              </a:solidFill>
            </a:endParaRPr>
          </a:p>
        </p:txBody>
      </p:sp>
    </p:spTree>
    <p:extLst>
      <p:ext uri="{BB962C8B-B14F-4D97-AF65-F5344CB8AC3E}">
        <p14:creationId xmlns:p14="http://schemas.microsoft.com/office/powerpoint/2010/main" xmlns="" val="1857161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3200" b="1" dirty="0" smtClean="0"/>
              <a:t>BILLS IN DRAFTING (</a:t>
            </a:r>
            <a:r>
              <a:rPr lang="en-ZA" sz="3200" b="1" dirty="0" err="1" smtClean="0"/>
              <a:t>Cont</a:t>
            </a:r>
            <a:r>
              <a:rPr lang="en-ZA" sz="3200" b="1" dirty="0" smtClean="0"/>
              <a:t>….)</a:t>
            </a:r>
            <a:endParaRPr lang="en-ZA" sz="3200" b="1" dirty="0"/>
          </a:p>
        </p:txBody>
      </p:sp>
      <p:sp>
        <p:nvSpPr>
          <p:cNvPr id="3" name="Subtitle 2"/>
          <p:cNvSpPr>
            <a:spLocks noGrp="1"/>
          </p:cNvSpPr>
          <p:nvPr>
            <p:ph type="subTitle" idx="1"/>
          </p:nvPr>
        </p:nvSpPr>
        <p:spPr>
          <a:xfrm>
            <a:off x="1785918" y="2071678"/>
            <a:ext cx="6962546" cy="3286148"/>
          </a:xfrm>
        </p:spPr>
        <p:txBody>
          <a:bodyPr/>
          <a:lstStyle/>
          <a:p>
            <a:pPr algn="just"/>
            <a:r>
              <a:rPr lang="en-US" sz="2000" dirty="0" smtClean="0">
                <a:solidFill>
                  <a:schemeClr val="tx1"/>
                </a:solidFill>
                <a:latin typeface="Arial" pitchFamily="34" charset="0"/>
                <a:cs typeface="Arial" pitchFamily="34" charset="0"/>
              </a:rPr>
              <a:t>To </a:t>
            </a:r>
            <a:r>
              <a:rPr lang="en-US" sz="2000" dirty="0">
                <a:solidFill>
                  <a:schemeClr val="tx1"/>
                </a:solidFill>
                <a:latin typeface="Arial" pitchFamily="34" charset="0"/>
                <a:cs typeface="Arial" pitchFamily="34" charset="0"/>
              </a:rPr>
              <a:t>provide for the establishment of the Appeal Committee; to provide for appointment and disqualification for the membership of the Appeal Committee; to provide for the vacation of members of the Appeal Committee and to provide for matters connected with. </a:t>
            </a:r>
          </a:p>
          <a:p>
            <a:pPr algn="just"/>
            <a:endParaRPr lang="en-US" sz="2000" dirty="0">
              <a:solidFill>
                <a:schemeClr val="tx1"/>
              </a:solidFill>
              <a:latin typeface="Arial" pitchFamily="34" charset="0"/>
              <a:cs typeface="Arial" pitchFamily="34" charset="0"/>
            </a:endParaRPr>
          </a:p>
          <a:p>
            <a:pPr algn="just"/>
            <a:r>
              <a:rPr lang="en-US" sz="2000" b="1" u="sng" dirty="0" smtClean="0">
                <a:solidFill>
                  <a:schemeClr val="tx1"/>
                </a:solidFill>
                <a:latin typeface="Arial" pitchFamily="34" charset="0"/>
                <a:cs typeface="Arial" pitchFamily="34" charset="0"/>
              </a:rPr>
              <a:t>Current Status of the Bill   </a:t>
            </a:r>
          </a:p>
          <a:p>
            <a:pPr algn="just"/>
            <a:r>
              <a:rPr lang="en-US" sz="2000" dirty="0" smtClean="0">
                <a:solidFill>
                  <a:schemeClr val="tx1"/>
                </a:solidFill>
                <a:latin typeface="Arial" pitchFamily="34" charset="0"/>
                <a:cs typeface="Arial" pitchFamily="34" charset="0"/>
              </a:rPr>
              <a:t>This Bill is published for public comments and we are incorporating the comments to produce a final draft.</a:t>
            </a:r>
            <a:r>
              <a:rPr lang="en-US" sz="2000" b="1" u="sng" dirty="0" smtClean="0">
                <a:solidFill>
                  <a:schemeClr val="tx1"/>
                </a:solidFill>
                <a:latin typeface="Arial" pitchFamily="34" charset="0"/>
                <a:cs typeface="Arial" pitchFamily="34" charset="0"/>
              </a:rPr>
              <a:t>  </a:t>
            </a:r>
          </a:p>
          <a:p>
            <a:pPr algn="just"/>
            <a:r>
              <a:rPr lang="en-US" sz="2000" dirty="0" smtClean="0">
                <a:solidFill>
                  <a:schemeClr val="tx1"/>
                </a:solidFill>
                <a:latin typeface="Arial" pitchFamily="34" charset="0"/>
                <a:cs typeface="Arial" pitchFamily="34" charset="0"/>
              </a:rPr>
              <a:t> </a:t>
            </a:r>
          </a:p>
          <a:p>
            <a:pPr algn="just"/>
            <a:endParaRPr lang="en-US" sz="2000" dirty="0" smtClean="0">
              <a:solidFill>
                <a:schemeClr val="tx1"/>
              </a:solidFill>
            </a:endParaRPr>
          </a:p>
          <a:p>
            <a:pPr algn="just"/>
            <a:endParaRPr lang="en-US" sz="2000" dirty="0">
              <a:solidFill>
                <a:schemeClr val="tx1"/>
              </a:solidFill>
            </a:endParaRPr>
          </a:p>
          <a:p>
            <a:pPr algn="just"/>
            <a:r>
              <a:rPr lang="en-US" sz="2000" dirty="0" smtClean="0">
                <a:solidFill>
                  <a:schemeClr val="tx1"/>
                </a:solidFill>
              </a:rPr>
              <a:t>							</a:t>
            </a:r>
            <a:fld id="{7F493F1F-B0F9-4D10-B5B2-858DC5182E27}" type="slidenum">
              <a:rPr lang="en-US" sz="1200" smtClean="0">
                <a:solidFill>
                  <a:schemeClr val="bg1">
                    <a:lumMod val="50000"/>
                  </a:schemeClr>
                </a:solidFill>
                <a:latin typeface="Arial" pitchFamily="34" charset="0"/>
                <a:cs typeface="Arial" pitchFamily="34" charset="0"/>
              </a:rPr>
              <a:pPr algn="just"/>
              <a:t>17</a:t>
            </a:fld>
            <a:endParaRPr lang="en-US" sz="2000" dirty="0">
              <a:solidFill>
                <a:schemeClr val="bg1">
                  <a:lumMod val="50000"/>
                </a:schemeClr>
              </a:solidFill>
            </a:endParaRPr>
          </a:p>
        </p:txBody>
      </p:sp>
    </p:spTree>
    <p:extLst>
      <p:ext uri="{BB962C8B-B14F-4D97-AF65-F5344CB8AC3E}">
        <p14:creationId xmlns:p14="http://schemas.microsoft.com/office/powerpoint/2010/main" xmlns="" val="485770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3200" b="1" dirty="0" smtClean="0"/>
              <a:t>BILLS IN DRAFTING (Conti….)</a:t>
            </a:r>
            <a:endParaRPr lang="en-ZA" sz="3200" b="1" dirty="0"/>
          </a:p>
        </p:txBody>
      </p:sp>
      <p:sp>
        <p:nvSpPr>
          <p:cNvPr id="3" name="Subtitle 2"/>
          <p:cNvSpPr>
            <a:spLocks noGrp="1"/>
          </p:cNvSpPr>
          <p:nvPr>
            <p:ph type="subTitle" idx="1"/>
          </p:nvPr>
        </p:nvSpPr>
        <p:spPr>
          <a:xfrm>
            <a:off x="1763688" y="1844824"/>
            <a:ext cx="7056784" cy="3513002"/>
          </a:xfrm>
        </p:spPr>
        <p:txBody>
          <a:bodyPr/>
          <a:lstStyle/>
          <a:p>
            <a:pPr algn="just"/>
            <a:r>
              <a:rPr lang="en-US" sz="2000" b="1" dirty="0" smtClean="0">
                <a:solidFill>
                  <a:schemeClr val="tx1"/>
                </a:solidFill>
                <a:latin typeface="Arial" pitchFamily="34" charset="0"/>
                <a:cs typeface="Arial" pitchFamily="34" charset="0"/>
              </a:rPr>
              <a:t>(c) </a:t>
            </a:r>
            <a:r>
              <a:rPr lang="en-US" sz="2000" b="1" u="sng" dirty="0" smtClean="0">
                <a:solidFill>
                  <a:schemeClr val="tx1"/>
                </a:solidFill>
                <a:latin typeface="Arial" pitchFamily="34" charset="0"/>
                <a:cs typeface="Arial" pitchFamily="34" charset="0"/>
              </a:rPr>
              <a:t>Air Traffic and Navigational Services Company</a:t>
            </a:r>
          </a:p>
          <a:p>
            <a:pPr algn="just"/>
            <a:r>
              <a:rPr lang="en-US" sz="2000" b="1" dirty="0" smtClean="0">
                <a:solidFill>
                  <a:schemeClr val="tx1"/>
                </a:solidFill>
                <a:latin typeface="Arial" pitchFamily="34" charset="0"/>
                <a:cs typeface="Arial" pitchFamily="34" charset="0"/>
              </a:rPr>
              <a:t>     </a:t>
            </a:r>
            <a:r>
              <a:rPr lang="en-US" sz="2000" b="1" u="sng" dirty="0">
                <a:solidFill>
                  <a:schemeClr val="tx1"/>
                </a:solidFill>
                <a:latin typeface="Arial" pitchFamily="34" charset="0"/>
                <a:cs typeface="Arial" pitchFamily="34" charset="0"/>
              </a:rPr>
              <a:t>Amendment  Bill, 2015</a:t>
            </a:r>
            <a:endParaRPr lang="en-US" sz="2000" u="sng" dirty="0">
              <a:latin typeface="Arial" pitchFamily="34" charset="0"/>
              <a:cs typeface="Arial" pitchFamily="34" charset="0"/>
            </a:endParaRPr>
          </a:p>
          <a:p>
            <a:pPr algn="just"/>
            <a:r>
              <a:rPr lang="en-US" sz="2000" b="1" u="sng" dirty="0" smtClean="0">
                <a:solidFill>
                  <a:schemeClr val="tx1"/>
                </a:solidFill>
                <a:latin typeface="Arial" pitchFamily="34" charset="0"/>
                <a:cs typeface="Arial" pitchFamily="34" charset="0"/>
              </a:rPr>
              <a:t>Objects of the Bill</a:t>
            </a:r>
          </a:p>
          <a:p>
            <a:pPr algn="just"/>
            <a:r>
              <a:rPr lang="en-US" sz="2000" dirty="0" smtClean="0">
                <a:solidFill>
                  <a:schemeClr val="tx1"/>
                </a:solidFill>
                <a:latin typeface="Arial" pitchFamily="34" charset="0"/>
                <a:cs typeface="Arial" pitchFamily="34" charset="0"/>
              </a:rPr>
              <a:t>To amend the Air Traffic and Navigational Services Company Act, 1993 so as to insert new definitions; to substitute certain expressions; to provide for appointment and disqualification for membership of the Regulating Committee; to provide for vacation of members of the Regulating Committee; to provide for the meetings of the Regulating Committee; to amend the period for issuing of permission; to provide for decision of the Regulating Committee</a:t>
            </a:r>
          </a:p>
          <a:p>
            <a:pPr algn="just"/>
            <a:r>
              <a:rPr lang="en-US" sz="1600" dirty="0" smtClean="0">
                <a:solidFill>
                  <a:schemeClr val="tx1"/>
                </a:solidFill>
              </a:rPr>
              <a:t> </a:t>
            </a:r>
          </a:p>
          <a:p>
            <a:pPr algn="just"/>
            <a:endParaRPr lang="en-US" sz="2000" dirty="0" smtClean="0">
              <a:solidFill>
                <a:schemeClr val="tx1"/>
              </a:solidFill>
            </a:endParaRPr>
          </a:p>
          <a:p>
            <a:pPr algn="just"/>
            <a:r>
              <a:rPr lang="en-US" sz="2000" dirty="0">
                <a:solidFill>
                  <a:schemeClr val="tx1"/>
                </a:solidFill>
              </a:rPr>
              <a:t>	</a:t>
            </a:r>
            <a:r>
              <a:rPr lang="en-US" sz="2000" dirty="0" smtClean="0">
                <a:solidFill>
                  <a:schemeClr val="tx1"/>
                </a:solidFill>
              </a:rPr>
              <a:t>						</a:t>
            </a:r>
            <a:fld id="{9FB33F04-7656-46EC-A99C-0291258E8051}" type="slidenum">
              <a:rPr lang="en-US" sz="1200" smtClean="0">
                <a:solidFill>
                  <a:schemeClr val="bg1">
                    <a:lumMod val="50000"/>
                  </a:schemeClr>
                </a:solidFill>
                <a:latin typeface="Arial" pitchFamily="34" charset="0"/>
                <a:cs typeface="Arial" pitchFamily="34" charset="0"/>
              </a:rPr>
              <a:pPr algn="just"/>
              <a:t>18</a:t>
            </a:fld>
            <a:endParaRPr lang="en-US" sz="2000" dirty="0">
              <a:solidFill>
                <a:schemeClr val="bg1">
                  <a:lumMod val="50000"/>
                </a:schemeClr>
              </a:solidFill>
            </a:endParaRPr>
          </a:p>
        </p:txBody>
      </p:sp>
    </p:spTree>
    <p:extLst>
      <p:ext uri="{BB962C8B-B14F-4D97-AF65-F5344CB8AC3E}">
        <p14:creationId xmlns:p14="http://schemas.microsoft.com/office/powerpoint/2010/main" xmlns="" val="672911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2800" b="1" dirty="0" smtClean="0">
                <a:latin typeface="Arial" pitchFamily="34" charset="0"/>
                <a:cs typeface="Arial" pitchFamily="34" charset="0"/>
              </a:rPr>
              <a:t>BILLS IN DRAFTING (</a:t>
            </a:r>
            <a:r>
              <a:rPr lang="en-ZA" sz="2800" b="1" dirty="0" err="1" smtClean="0">
                <a:latin typeface="Arial" pitchFamily="34" charset="0"/>
                <a:cs typeface="Arial" pitchFamily="34" charset="0"/>
              </a:rPr>
              <a:t>Cont</a:t>
            </a:r>
            <a:r>
              <a:rPr lang="en-ZA" sz="2800" b="1" dirty="0" smtClean="0">
                <a:latin typeface="Arial" pitchFamily="34" charset="0"/>
                <a:cs typeface="Arial" pitchFamily="34" charset="0"/>
              </a:rPr>
              <a:t>….)</a:t>
            </a:r>
            <a:endParaRPr lang="en-ZA" sz="2800" b="1" dirty="0">
              <a:latin typeface="Arial" pitchFamily="34" charset="0"/>
              <a:cs typeface="Arial" pitchFamily="34" charset="0"/>
            </a:endParaRPr>
          </a:p>
        </p:txBody>
      </p:sp>
      <p:sp>
        <p:nvSpPr>
          <p:cNvPr id="3" name="Subtitle 2"/>
          <p:cNvSpPr>
            <a:spLocks noGrp="1"/>
          </p:cNvSpPr>
          <p:nvPr>
            <p:ph type="subTitle" idx="1"/>
          </p:nvPr>
        </p:nvSpPr>
        <p:spPr>
          <a:xfrm>
            <a:off x="1785918" y="1844824"/>
            <a:ext cx="7106562" cy="3513002"/>
          </a:xfrm>
        </p:spPr>
        <p:txBody>
          <a:bodyPr/>
          <a:lstStyle/>
          <a:p>
            <a:pPr algn="just"/>
            <a:r>
              <a:rPr lang="en-US" sz="2000" dirty="0" smtClean="0">
                <a:solidFill>
                  <a:schemeClr val="tx1"/>
                </a:solidFill>
                <a:latin typeface="Arial" pitchFamily="34" charset="0"/>
                <a:cs typeface="Arial" pitchFamily="34" charset="0"/>
              </a:rPr>
              <a:t>To </a:t>
            </a:r>
            <a:r>
              <a:rPr lang="en-US" sz="2000" dirty="0">
                <a:solidFill>
                  <a:schemeClr val="tx1"/>
                </a:solidFill>
                <a:latin typeface="Arial" pitchFamily="34" charset="0"/>
                <a:cs typeface="Arial" pitchFamily="34" charset="0"/>
              </a:rPr>
              <a:t>provide for the establishment of the Appeal Committee; to provide for appointment and disqualification for the membership of the Appeal Committee; to provide for the vacation of members of the Appeal Committee and to provide for matters connected with.</a:t>
            </a:r>
            <a:endParaRPr lang="en-US" sz="2000" b="1" u="sng" dirty="0" smtClean="0">
              <a:solidFill>
                <a:schemeClr val="tx1"/>
              </a:solidFill>
              <a:latin typeface="Arial" pitchFamily="34" charset="0"/>
              <a:cs typeface="Arial" pitchFamily="34" charset="0"/>
            </a:endParaRPr>
          </a:p>
          <a:p>
            <a:pPr algn="just"/>
            <a:endParaRPr lang="en-US" sz="2000" b="1" u="sng" dirty="0" smtClean="0">
              <a:solidFill>
                <a:schemeClr val="tx1"/>
              </a:solidFill>
              <a:latin typeface="Arial" pitchFamily="34" charset="0"/>
              <a:cs typeface="Arial" pitchFamily="34" charset="0"/>
            </a:endParaRPr>
          </a:p>
          <a:p>
            <a:pPr algn="just"/>
            <a:r>
              <a:rPr lang="en-US" sz="2000" b="1" u="sng" dirty="0" smtClean="0">
                <a:solidFill>
                  <a:schemeClr val="tx1"/>
                </a:solidFill>
                <a:latin typeface="Arial" pitchFamily="34" charset="0"/>
                <a:cs typeface="Arial" pitchFamily="34" charset="0"/>
              </a:rPr>
              <a:t>Current Status of the Bill</a:t>
            </a:r>
          </a:p>
          <a:p>
            <a:pPr algn="just"/>
            <a:endParaRPr lang="en-US" sz="2000" dirty="0" smtClean="0">
              <a:solidFill>
                <a:schemeClr val="tx1"/>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This Bill is published for public comments and we are incorporating the comments to produce the final draft.</a:t>
            </a:r>
          </a:p>
          <a:p>
            <a:pPr algn="just"/>
            <a:endParaRPr lang="en-US" sz="2000" dirty="0">
              <a:solidFill>
                <a:schemeClr val="tx1"/>
              </a:solidFill>
              <a:latin typeface="Arial" pitchFamily="34" charset="0"/>
              <a:cs typeface="Arial" pitchFamily="34" charset="0"/>
            </a:endParaRPr>
          </a:p>
          <a:p>
            <a:pPr algn="just"/>
            <a:endParaRPr lang="en-US" sz="2000" dirty="0" smtClean="0">
              <a:solidFill>
                <a:schemeClr val="tx1"/>
              </a:solidFill>
              <a:latin typeface="Arial" pitchFamily="34" charset="0"/>
              <a:cs typeface="Arial" pitchFamily="34" charset="0"/>
            </a:endParaRPr>
          </a:p>
          <a:p>
            <a:pPr algn="just"/>
            <a:endParaRPr lang="en-US" sz="2000" dirty="0">
              <a:solidFill>
                <a:schemeClr val="tx1"/>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							</a:t>
            </a:r>
            <a:fld id="{0D98FC46-AE9D-481B-84F8-88B5938C4AC5}" type="slidenum">
              <a:rPr lang="en-US" sz="1200" smtClean="0">
                <a:solidFill>
                  <a:schemeClr val="bg1">
                    <a:lumMod val="50000"/>
                  </a:schemeClr>
                </a:solidFill>
                <a:latin typeface="Arial" pitchFamily="34" charset="0"/>
                <a:cs typeface="Arial" pitchFamily="34" charset="0"/>
              </a:rPr>
              <a:pPr algn="just"/>
              <a:t>19</a:t>
            </a:fld>
            <a:endParaRPr lang="en-US" sz="2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1512660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1691680" y="1844824"/>
            <a:ext cx="6995120" cy="3584441"/>
          </a:xfrm>
        </p:spPr>
        <p:txBody>
          <a:bodyPr/>
          <a:lstStyle/>
          <a:p>
            <a:pPr marL="0" indent="0" algn="just">
              <a:buNone/>
            </a:pPr>
            <a:r>
              <a:rPr lang="en-US" sz="2000" dirty="0" smtClean="0">
                <a:latin typeface="Arial" pitchFamily="34" charset="0"/>
                <a:cs typeface="Arial" pitchFamily="34" charset="0"/>
              </a:rPr>
              <a:t>The purpose of this presentation is to brief the PCOT on the Bills on the Legislative Programme for the year 2015.</a:t>
            </a:r>
          </a:p>
          <a:p>
            <a:pPr marL="0" indent="0" algn="just">
              <a:buNone/>
            </a:pPr>
            <a:endParaRPr lang="en-US" sz="2000" dirty="0">
              <a:latin typeface="Arial" pitchFamily="34" charset="0"/>
              <a:cs typeface="Arial" pitchFamily="34" charset="0"/>
            </a:endParaRPr>
          </a:p>
          <a:p>
            <a:pPr marL="0" indent="0" algn="just">
              <a:buNone/>
            </a:pPr>
            <a:r>
              <a:rPr lang="en-US" sz="2000" dirty="0" smtClean="0">
                <a:latin typeface="Arial" pitchFamily="34" charset="0"/>
                <a:cs typeface="Arial" pitchFamily="34" charset="0"/>
              </a:rPr>
              <a:t>There are three priority Bills which are on the Legislative  Programme for 2015. The Bills are:</a:t>
            </a:r>
          </a:p>
          <a:p>
            <a:pPr marL="0" indent="0" algn="just">
              <a:buNone/>
            </a:pPr>
            <a:r>
              <a:rPr lang="en-US" sz="2000" dirty="0" smtClean="0">
                <a:latin typeface="Arial" pitchFamily="34" charset="0"/>
                <a:cs typeface="Arial" pitchFamily="34" charset="0"/>
              </a:rPr>
              <a:t>(a) Merchant Shipping Amendment Bill 2014</a:t>
            </a:r>
          </a:p>
          <a:p>
            <a:pPr marL="0" indent="0" algn="just">
              <a:buNone/>
            </a:pPr>
            <a:r>
              <a:rPr lang="en-US" sz="2000" dirty="0" smtClean="0">
                <a:latin typeface="Arial" pitchFamily="34" charset="0"/>
                <a:cs typeface="Arial" pitchFamily="34" charset="0"/>
              </a:rPr>
              <a:t>(b) Administrative Adjudication of Road Traffic Offences</a:t>
            </a:r>
          </a:p>
          <a:p>
            <a:pPr marL="0" indent="0" algn="just">
              <a:buNone/>
            </a:pPr>
            <a:r>
              <a:rPr lang="en-US" sz="2000" dirty="0" smtClean="0">
                <a:latin typeface="Arial" pitchFamily="34" charset="0"/>
                <a:cs typeface="Arial" pitchFamily="34" charset="0"/>
              </a:rPr>
              <a:t>     </a:t>
            </a:r>
            <a:r>
              <a:rPr lang="en-US" sz="2000" dirty="0">
                <a:latin typeface="Arial" pitchFamily="34" charset="0"/>
                <a:cs typeface="Arial" pitchFamily="34" charset="0"/>
              </a:rPr>
              <a:t>Amendment Bill, 2015</a:t>
            </a:r>
            <a:r>
              <a:rPr lang="en-US" sz="2000" dirty="0" smtClean="0">
                <a:latin typeface="Arial" pitchFamily="34" charset="0"/>
                <a:cs typeface="Arial" pitchFamily="34" charset="0"/>
              </a:rPr>
              <a:t> </a:t>
            </a:r>
          </a:p>
          <a:p>
            <a:pPr marL="0" indent="0" algn="just">
              <a:buNone/>
            </a:pPr>
            <a:r>
              <a:rPr lang="en-US" sz="2000" dirty="0" smtClean="0">
                <a:latin typeface="Arial" pitchFamily="34" charset="0"/>
                <a:cs typeface="Arial" pitchFamily="34" charset="0"/>
              </a:rPr>
              <a:t>(c) National Land Transport Amendment Bill , 2015</a:t>
            </a:r>
            <a:endParaRPr lang="en-US" sz="2000" dirty="0">
              <a:latin typeface="Arial" pitchFamily="34" charset="0"/>
              <a:cs typeface="Arial" pitchFamily="34" charset="0"/>
            </a:endParaRPr>
          </a:p>
          <a:p>
            <a:endParaRPr lang="en-US"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2</a:t>
            </a:fld>
            <a:endParaRPr lang="en-US"/>
          </a:p>
        </p:txBody>
      </p:sp>
      <p:sp>
        <p:nvSpPr>
          <p:cNvPr id="2" name="Title 1"/>
          <p:cNvSpPr>
            <a:spLocks noGrp="1"/>
          </p:cNvSpPr>
          <p:nvPr>
            <p:ph type="title"/>
          </p:nvPr>
        </p:nvSpPr>
        <p:spPr>
          <a:xfrm>
            <a:off x="1857356" y="285728"/>
            <a:ext cx="6400816" cy="1143000"/>
          </a:xfrm>
        </p:spPr>
        <p:txBody>
          <a:bodyPr>
            <a:noAutofit/>
          </a:bodyPr>
          <a:lstStyle/>
          <a:p>
            <a:pPr marL="0" indent="0"/>
            <a:r>
              <a:rPr lang="en-US" sz="2800" b="1" dirty="0">
                <a:latin typeface="Arial" pitchFamily="34" charset="0"/>
                <a:cs typeface="Arial" pitchFamily="34" charset="0"/>
              </a:rPr>
              <a:t>THE PURPOSE </a:t>
            </a:r>
          </a:p>
        </p:txBody>
      </p:sp>
    </p:spTree>
    <p:extLst>
      <p:ext uri="{BB962C8B-B14F-4D97-AF65-F5344CB8AC3E}">
        <p14:creationId xmlns:p14="http://schemas.microsoft.com/office/powerpoint/2010/main" xmlns="" val="1188613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2800" b="1" dirty="0" smtClean="0">
                <a:latin typeface="Arial" pitchFamily="34" charset="0"/>
                <a:cs typeface="Arial" pitchFamily="34" charset="0"/>
              </a:rPr>
              <a:t>BILLS IN DRAFTING (</a:t>
            </a:r>
            <a:r>
              <a:rPr lang="en-ZA" sz="2800" b="1" dirty="0" err="1" smtClean="0">
                <a:latin typeface="Arial" pitchFamily="34" charset="0"/>
                <a:cs typeface="Arial" pitchFamily="34" charset="0"/>
              </a:rPr>
              <a:t>Cont</a:t>
            </a:r>
            <a:r>
              <a:rPr lang="en-ZA" sz="2800" b="1" dirty="0" smtClean="0">
                <a:latin typeface="Arial" pitchFamily="34" charset="0"/>
                <a:cs typeface="Arial" pitchFamily="34" charset="0"/>
              </a:rPr>
              <a:t>…)</a:t>
            </a:r>
            <a:endParaRPr lang="en-ZA" sz="2800" b="1" dirty="0">
              <a:latin typeface="Arial" pitchFamily="34" charset="0"/>
              <a:cs typeface="Arial" pitchFamily="34" charset="0"/>
            </a:endParaRPr>
          </a:p>
        </p:txBody>
      </p:sp>
      <p:sp>
        <p:nvSpPr>
          <p:cNvPr id="3" name="Subtitle 2"/>
          <p:cNvSpPr>
            <a:spLocks noGrp="1"/>
          </p:cNvSpPr>
          <p:nvPr>
            <p:ph type="subTitle" idx="1"/>
          </p:nvPr>
        </p:nvSpPr>
        <p:spPr>
          <a:xfrm>
            <a:off x="1691680" y="1772816"/>
            <a:ext cx="7056784" cy="3585010"/>
          </a:xfrm>
        </p:spPr>
        <p:txBody>
          <a:bodyPr/>
          <a:lstStyle/>
          <a:p>
            <a:pPr algn="just"/>
            <a:r>
              <a:rPr lang="en-US" sz="2000" b="1" dirty="0" smtClean="0">
                <a:solidFill>
                  <a:schemeClr val="tx1"/>
                </a:solidFill>
                <a:latin typeface="Arial" pitchFamily="34" charset="0"/>
                <a:cs typeface="Arial" pitchFamily="34" charset="0"/>
              </a:rPr>
              <a:t>(d) </a:t>
            </a:r>
            <a:r>
              <a:rPr lang="en-US" sz="2000" b="1" u="sng" dirty="0" smtClean="0">
                <a:solidFill>
                  <a:schemeClr val="tx1"/>
                </a:solidFill>
                <a:latin typeface="Arial" pitchFamily="34" charset="0"/>
                <a:cs typeface="Arial" pitchFamily="34" charset="0"/>
              </a:rPr>
              <a:t>Single Transport Economic Regulation  Bill, 2015</a:t>
            </a:r>
            <a:r>
              <a:rPr lang="en-US" sz="2000" u="sng" dirty="0" smtClean="0">
                <a:solidFill>
                  <a:schemeClr val="tx1"/>
                </a:solidFill>
                <a:latin typeface="Arial" pitchFamily="34" charset="0"/>
                <a:cs typeface="Arial" pitchFamily="34" charset="0"/>
              </a:rPr>
              <a:t>  </a:t>
            </a:r>
            <a:endParaRPr lang="en-US" sz="2000" u="sng" dirty="0">
              <a:latin typeface="Arial" pitchFamily="34" charset="0"/>
              <a:cs typeface="Arial" pitchFamily="34" charset="0"/>
            </a:endParaRPr>
          </a:p>
          <a:p>
            <a:pPr algn="just"/>
            <a:r>
              <a:rPr lang="en-US" sz="2000" b="1" dirty="0">
                <a:solidFill>
                  <a:schemeClr val="tx1"/>
                </a:solidFill>
                <a:latin typeface="Arial" pitchFamily="34" charset="0"/>
                <a:cs typeface="Arial" pitchFamily="34" charset="0"/>
              </a:rPr>
              <a:t>       </a:t>
            </a:r>
            <a:r>
              <a:rPr lang="en-US" sz="2000" b="1" u="sng" dirty="0">
                <a:solidFill>
                  <a:schemeClr val="tx1"/>
                </a:solidFill>
                <a:latin typeface="Arial" pitchFamily="34" charset="0"/>
                <a:cs typeface="Arial" pitchFamily="34" charset="0"/>
              </a:rPr>
              <a:t>Objects of the Bill</a:t>
            </a:r>
          </a:p>
          <a:p>
            <a:pPr algn="just"/>
            <a:endParaRPr lang="en-US" sz="2000" b="1" u="sng" dirty="0" smtClean="0">
              <a:solidFill>
                <a:schemeClr val="tx1"/>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To consolidate the economic regulation of  transport within a single framework and policy, to establish the Transport Economic Regulator, to establish the Transport Economic Council, to make consequential amendments to various other Acts, and to provide for related incidental matters. </a:t>
            </a:r>
          </a:p>
          <a:p>
            <a:pPr algn="just"/>
            <a:r>
              <a:rPr lang="en-US" sz="2000" b="1" u="sng" dirty="0" smtClean="0">
                <a:solidFill>
                  <a:schemeClr val="tx1"/>
                </a:solidFill>
                <a:latin typeface="Arial" pitchFamily="34" charset="0"/>
                <a:cs typeface="Arial" pitchFamily="34" charset="0"/>
              </a:rPr>
              <a:t>Current Status of the Bill</a:t>
            </a:r>
          </a:p>
          <a:p>
            <a:pPr algn="just"/>
            <a:endParaRPr lang="en-US" sz="2000" b="1" u="sng" dirty="0">
              <a:solidFill>
                <a:schemeClr val="tx1"/>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Currently </a:t>
            </a:r>
            <a:r>
              <a:rPr lang="en-US" sz="2000" dirty="0" err="1" smtClean="0">
                <a:solidFill>
                  <a:schemeClr val="tx1"/>
                </a:solidFill>
                <a:latin typeface="Arial" pitchFamily="34" charset="0"/>
                <a:cs typeface="Arial" pitchFamily="34" charset="0"/>
              </a:rPr>
              <a:t>finalising</a:t>
            </a:r>
            <a:r>
              <a:rPr lang="en-US" sz="2000" dirty="0" smtClean="0">
                <a:solidFill>
                  <a:schemeClr val="tx1"/>
                </a:solidFill>
                <a:latin typeface="Arial" pitchFamily="34" charset="0"/>
                <a:cs typeface="Arial" pitchFamily="34" charset="0"/>
              </a:rPr>
              <a:t> consultation with internal stakeholders and thereafter the Bill will be published for public comments.</a:t>
            </a:r>
          </a:p>
          <a:p>
            <a:pPr algn="just"/>
            <a:endParaRPr lang="en-US" sz="2000" dirty="0">
              <a:solidFill>
                <a:schemeClr val="tx1"/>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							</a:t>
            </a:r>
            <a:fld id="{1F301A2C-E94E-4897-A302-EE116059FA54}" type="slidenum">
              <a:rPr lang="en-US" sz="1200" smtClean="0">
                <a:solidFill>
                  <a:schemeClr val="bg1">
                    <a:lumMod val="50000"/>
                  </a:schemeClr>
                </a:solidFill>
                <a:latin typeface="Arial" pitchFamily="34" charset="0"/>
                <a:cs typeface="Arial" pitchFamily="34" charset="0"/>
              </a:rPr>
              <a:pPr algn="just"/>
              <a:t>20</a:t>
            </a:fld>
            <a:endParaRPr lang="en-US" sz="2000" dirty="0" smtClean="0">
              <a:solidFill>
                <a:schemeClr val="bg1">
                  <a:lumMod val="50000"/>
                </a:schemeClr>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 </a:t>
            </a:r>
          </a:p>
          <a:p>
            <a:pPr algn="l"/>
            <a:r>
              <a:rPr lang="en-US" sz="2000" dirty="0" smtClean="0">
                <a:solidFill>
                  <a:schemeClr val="tx1"/>
                </a:solidFill>
                <a:latin typeface="Arial" pitchFamily="34" charset="0"/>
                <a:cs typeface="Arial" pitchFamily="34" charset="0"/>
              </a:rPr>
              <a:t>														</a:t>
            </a:r>
            <a:r>
              <a:rPr lang="en-US" sz="2000" dirty="0" smtClean="0">
                <a:solidFill>
                  <a:schemeClr val="tx1"/>
                </a:solidFill>
              </a:rPr>
              <a:t>				</a:t>
            </a:r>
            <a:endParaRPr lang="en-US" sz="2000" dirty="0">
              <a:solidFill>
                <a:schemeClr val="tx1"/>
              </a:solidFill>
            </a:endParaRPr>
          </a:p>
        </p:txBody>
      </p:sp>
    </p:spTree>
    <p:extLst>
      <p:ext uri="{BB962C8B-B14F-4D97-AF65-F5344CB8AC3E}">
        <p14:creationId xmlns:p14="http://schemas.microsoft.com/office/powerpoint/2010/main" xmlns="" val="1002042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2800" b="1" dirty="0" smtClean="0">
                <a:latin typeface="Arial" pitchFamily="34" charset="0"/>
                <a:cs typeface="Arial" pitchFamily="34" charset="0"/>
              </a:rPr>
              <a:t>BILLS IN DRAFTING (</a:t>
            </a:r>
            <a:r>
              <a:rPr lang="en-ZA" sz="2800" b="1" dirty="0" err="1" smtClean="0">
                <a:latin typeface="Arial" pitchFamily="34" charset="0"/>
                <a:cs typeface="Arial" pitchFamily="34" charset="0"/>
              </a:rPr>
              <a:t>Cont</a:t>
            </a:r>
            <a:r>
              <a:rPr lang="en-ZA" sz="2800" b="1" dirty="0" smtClean="0">
                <a:latin typeface="Arial" pitchFamily="34" charset="0"/>
                <a:cs typeface="Arial" pitchFamily="34" charset="0"/>
              </a:rPr>
              <a:t>…)</a:t>
            </a:r>
            <a:endParaRPr lang="en-ZA" sz="2800" b="1" dirty="0">
              <a:latin typeface="Arial" pitchFamily="34" charset="0"/>
              <a:cs typeface="Arial" pitchFamily="34" charset="0"/>
            </a:endParaRPr>
          </a:p>
        </p:txBody>
      </p:sp>
      <p:sp>
        <p:nvSpPr>
          <p:cNvPr id="3" name="Subtitle 2"/>
          <p:cNvSpPr>
            <a:spLocks noGrp="1"/>
          </p:cNvSpPr>
          <p:nvPr>
            <p:ph type="subTitle" idx="1"/>
          </p:nvPr>
        </p:nvSpPr>
        <p:spPr>
          <a:xfrm>
            <a:off x="1691680" y="1844824"/>
            <a:ext cx="7128792" cy="3513002"/>
          </a:xfrm>
        </p:spPr>
        <p:txBody>
          <a:bodyPr/>
          <a:lstStyle/>
          <a:p>
            <a:pPr algn="just"/>
            <a:r>
              <a:rPr lang="en-US" sz="2000" b="1" dirty="0" smtClean="0">
                <a:solidFill>
                  <a:schemeClr val="tx1"/>
                </a:solidFill>
                <a:latin typeface="Arial" pitchFamily="34" charset="0"/>
                <a:cs typeface="Arial" pitchFamily="34" charset="0"/>
              </a:rPr>
              <a:t>(e) </a:t>
            </a:r>
            <a:r>
              <a:rPr lang="en-US" sz="2000" b="1" u="sng" dirty="0" smtClean="0">
                <a:solidFill>
                  <a:schemeClr val="tx1"/>
                </a:solidFill>
                <a:latin typeface="Arial" pitchFamily="34" charset="0"/>
                <a:cs typeface="Arial" pitchFamily="34" charset="0"/>
              </a:rPr>
              <a:t>Ship Registration Amendment  Bill, 2015</a:t>
            </a:r>
          </a:p>
          <a:p>
            <a:pPr algn="just"/>
            <a:r>
              <a:rPr lang="en-US" sz="2000" b="1" dirty="0">
                <a:solidFill>
                  <a:schemeClr val="tx1"/>
                </a:solidFill>
                <a:latin typeface="Arial" pitchFamily="34" charset="0"/>
                <a:cs typeface="Arial" pitchFamily="34" charset="0"/>
              </a:rPr>
              <a:t> </a:t>
            </a:r>
            <a:r>
              <a:rPr lang="en-US" sz="2000" b="1" dirty="0" smtClean="0">
                <a:solidFill>
                  <a:schemeClr val="tx1"/>
                </a:solidFill>
                <a:latin typeface="Arial" pitchFamily="34" charset="0"/>
                <a:cs typeface="Arial" pitchFamily="34" charset="0"/>
              </a:rPr>
              <a:t>    </a:t>
            </a:r>
            <a:r>
              <a:rPr lang="en-US" sz="2000" b="1" u="sng" dirty="0" smtClean="0">
                <a:solidFill>
                  <a:schemeClr val="tx1"/>
                </a:solidFill>
                <a:latin typeface="Arial" pitchFamily="34" charset="0"/>
                <a:cs typeface="Arial" pitchFamily="34" charset="0"/>
              </a:rPr>
              <a:t>Objects </a:t>
            </a:r>
            <a:r>
              <a:rPr lang="en-US" sz="2000" b="1" u="sng" dirty="0">
                <a:solidFill>
                  <a:schemeClr val="tx1"/>
                </a:solidFill>
                <a:latin typeface="Arial" pitchFamily="34" charset="0"/>
                <a:cs typeface="Arial" pitchFamily="34" charset="0"/>
              </a:rPr>
              <a:t>of the Bill</a:t>
            </a:r>
          </a:p>
          <a:p>
            <a:pPr algn="just"/>
            <a:r>
              <a:rPr lang="en-US" sz="2000" u="sng" dirty="0" smtClean="0">
                <a:solidFill>
                  <a:schemeClr val="tx1"/>
                </a:solidFill>
                <a:latin typeface="Arial" pitchFamily="34" charset="0"/>
                <a:cs typeface="Arial" pitchFamily="34" charset="0"/>
              </a:rPr>
              <a:t> </a:t>
            </a:r>
            <a:endParaRPr lang="en-US" sz="2000" b="1" u="sng" dirty="0">
              <a:solidFill>
                <a:schemeClr val="tx1"/>
              </a:solidFill>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To amend the Ship Registration Act, 2008 so as to bring more clarity with regards to mortgage in respect of South African Ship; and to provide for matters connected therewith. </a:t>
            </a:r>
          </a:p>
          <a:p>
            <a:pPr algn="just"/>
            <a:endParaRPr lang="en-US" sz="2000" dirty="0">
              <a:solidFill>
                <a:schemeClr val="tx1"/>
              </a:solidFill>
              <a:latin typeface="Arial" pitchFamily="34" charset="0"/>
              <a:cs typeface="Arial" pitchFamily="34" charset="0"/>
            </a:endParaRPr>
          </a:p>
          <a:p>
            <a:pPr algn="just"/>
            <a:r>
              <a:rPr lang="en-US" sz="2000" b="1" u="sng" dirty="0" smtClean="0">
                <a:solidFill>
                  <a:schemeClr val="tx1"/>
                </a:solidFill>
                <a:latin typeface="Arial" pitchFamily="34" charset="0"/>
                <a:cs typeface="Arial" pitchFamily="34" charset="0"/>
              </a:rPr>
              <a:t>Current Status of the Bill</a:t>
            </a:r>
          </a:p>
          <a:p>
            <a:pPr algn="just"/>
            <a:r>
              <a:rPr lang="en-US" sz="2000" dirty="0" smtClean="0">
                <a:solidFill>
                  <a:schemeClr val="tx1"/>
                </a:solidFill>
                <a:latin typeface="Arial" pitchFamily="34" charset="0"/>
                <a:cs typeface="Arial" pitchFamily="34" charset="0"/>
              </a:rPr>
              <a:t>The Amendment Bill is in the drafting stage and once </a:t>
            </a:r>
            <a:r>
              <a:rPr lang="en-US" sz="2000" dirty="0" err="1" smtClean="0">
                <a:solidFill>
                  <a:schemeClr val="tx1"/>
                </a:solidFill>
                <a:latin typeface="Arial" pitchFamily="34" charset="0"/>
                <a:cs typeface="Arial" pitchFamily="34" charset="0"/>
              </a:rPr>
              <a:t>finalised</a:t>
            </a:r>
            <a:r>
              <a:rPr lang="en-US" sz="2000" dirty="0" smtClean="0">
                <a:solidFill>
                  <a:schemeClr val="tx1"/>
                </a:solidFill>
                <a:latin typeface="Arial" pitchFamily="34" charset="0"/>
                <a:cs typeface="Arial" pitchFamily="34" charset="0"/>
              </a:rPr>
              <a:t> it will be published for comments.</a:t>
            </a:r>
          </a:p>
          <a:p>
            <a:pPr algn="just"/>
            <a:r>
              <a:rPr lang="en-US" sz="2000" dirty="0" smtClean="0">
                <a:solidFill>
                  <a:schemeClr val="tx1"/>
                </a:solidFill>
                <a:latin typeface="Arial" pitchFamily="34" charset="0"/>
                <a:cs typeface="Arial" pitchFamily="34" charset="0"/>
              </a:rPr>
              <a:t> </a:t>
            </a:r>
          </a:p>
          <a:p>
            <a:pPr algn="just"/>
            <a:endParaRPr lang="en-US" sz="2000" dirty="0" smtClean="0">
              <a:solidFill>
                <a:schemeClr val="tx1"/>
              </a:solidFill>
              <a:latin typeface="Arial" pitchFamily="34" charset="0"/>
              <a:cs typeface="Arial" pitchFamily="34" charset="0"/>
            </a:endParaRPr>
          </a:p>
          <a:p>
            <a:pPr algn="just"/>
            <a:r>
              <a:rPr lang="en-US" sz="2000" dirty="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						</a:t>
            </a:r>
            <a:fld id="{13FE8F92-BD70-4D74-A1C6-13CBB58DE9EE}" type="slidenum">
              <a:rPr lang="en-US" sz="1200" smtClean="0">
                <a:solidFill>
                  <a:schemeClr val="bg1">
                    <a:lumMod val="50000"/>
                  </a:schemeClr>
                </a:solidFill>
                <a:latin typeface="Arial" pitchFamily="34" charset="0"/>
                <a:cs typeface="Arial" pitchFamily="34" charset="0"/>
              </a:rPr>
              <a:pPr algn="just"/>
              <a:t>21</a:t>
            </a:fld>
            <a:endParaRPr lang="en-US" sz="2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1262381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714480" y="571481"/>
            <a:ext cx="6772268" cy="1143008"/>
          </a:xfrm>
        </p:spPr>
        <p:txBody>
          <a:bodyPr/>
          <a:lstStyle/>
          <a:p>
            <a:r>
              <a:rPr lang="en-ZA" sz="3200" b="1" dirty="0" smtClean="0"/>
              <a:t>BILLS IN DRAFTING (</a:t>
            </a:r>
            <a:r>
              <a:rPr lang="en-ZA" sz="3200" b="1" dirty="0" err="1" smtClean="0"/>
              <a:t>Cont</a:t>
            </a:r>
            <a:r>
              <a:rPr lang="en-ZA" sz="3200" b="1" dirty="0" smtClean="0"/>
              <a:t>…)</a:t>
            </a:r>
            <a:endParaRPr lang="en-ZA" sz="3200" b="1" dirty="0"/>
          </a:p>
        </p:txBody>
      </p:sp>
      <p:sp>
        <p:nvSpPr>
          <p:cNvPr id="3" name="Subtitle 2"/>
          <p:cNvSpPr>
            <a:spLocks noGrp="1"/>
          </p:cNvSpPr>
          <p:nvPr>
            <p:ph type="subTitle" idx="1"/>
          </p:nvPr>
        </p:nvSpPr>
        <p:spPr>
          <a:xfrm>
            <a:off x="1763688" y="1844824"/>
            <a:ext cx="6984776" cy="3513002"/>
          </a:xfrm>
        </p:spPr>
        <p:txBody>
          <a:bodyPr/>
          <a:lstStyle/>
          <a:p>
            <a:pPr algn="l"/>
            <a:r>
              <a:rPr lang="en-US" sz="2000" b="1" dirty="0" smtClean="0">
                <a:solidFill>
                  <a:schemeClr val="tx1"/>
                </a:solidFill>
                <a:latin typeface="Arial" pitchFamily="34" charset="0"/>
                <a:cs typeface="Arial" pitchFamily="34" charset="0"/>
              </a:rPr>
              <a:t>(f) </a:t>
            </a:r>
            <a:r>
              <a:rPr lang="en-US" sz="2000" b="1" u="sng" dirty="0" smtClean="0">
                <a:solidFill>
                  <a:schemeClr val="tx1"/>
                </a:solidFill>
                <a:latin typeface="Arial" pitchFamily="34" charset="0"/>
                <a:cs typeface="Arial" pitchFamily="34" charset="0"/>
              </a:rPr>
              <a:t>National Road Traffic Amendment  Bill, 2015</a:t>
            </a:r>
            <a:r>
              <a:rPr lang="en-US" sz="2000" u="sng" dirty="0" smtClean="0">
                <a:solidFill>
                  <a:schemeClr val="tx1"/>
                </a:solidFill>
                <a:latin typeface="Arial" pitchFamily="34" charset="0"/>
                <a:cs typeface="Arial" pitchFamily="34" charset="0"/>
              </a:rPr>
              <a:t> </a:t>
            </a:r>
          </a:p>
          <a:p>
            <a:pPr algn="just"/>
            <a:r>
              <a:rPr lang="en-US" sz="2000" dirty="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    </a:t>
            </a:r>
            <a:r>
              <a:rPr lang="en-US" sz="2000" b="1" u="sng" dirty="0">
                <a:solidFill>
                  <a:schemeClr val="tx1"/>
                </a:solidFill>
                <a:latin typeface="Arial" pitchFamily="34" charset="0"/>
                <a:cs typeface="Arial" pitchFamily="34" charset="0"/>
              </a:rPr>
              <a:t>Objects of the Bill</a:t>
            </a:r>
          </a:p>
          <a:p>
            <a:pPr algn="l"/>
            <a:endParaRPr lang="en-US" sz="2000" u="sng" dirty="0">
              <a:latin typeface="Arial" pitchFamily="34" charset="0"/>
              <a:cs typeface="Arial" pitchFamily="34" charset="0"/>
            </a:endParaRPr>
          </a:p>
          <a:p>
            <a:pPr algn="just"/>
            <a:r>
              <a:rPr lang="en-US" sz="2000" dirty="0" smtClean="0">
                <a:solidFill>
                  <a:schemeClr val="tx1"/>
                </a:solidFill>
                <a:latin typeface="Arial" pitchFamily="34" charset="0"/>
                <a:cs typeface="Arial" pitchFamily="34" charset="0"/>
              </a:rPr>
              <a:t>To amend the principal Act so as to amend and insert new definitions; to provide for the registration of and licensing of vehicles’ manufacturers, builders, body builders, importers and manufacturers of number plates. The Bill further provides for the registration of driving schools and reduce the blood alcohol concentration.</a:t>
            </a:r>
          </a:p>
          <a:p>
            <a:pPr algn="just"/>
            <a:endParaRPr lang="en-US" sz="2000" dirty="0">
              <a:solidFill>
                <a:schemeClr val="tx1"/>
              </a:solidFill>
              <a:latin typeface="Arial" pitchFamily="34" charset="0"/>
              <a:cs typeface="Arial" pitchFamily="34" charset="0"/>
            </a:endParaRPr>
          </a:p>
          <a:p>
            <a:pPr algn="just"/>
            <a:r>
              <a:rPr lang="en-US" sz="2000" b="1" u="sng" dirty="0" smtClean="0">
                <a:solidFill>
                  <a:schemeClr val="tx1"/>
                </a:solidFill>
                <a:latin typeface="Arial" pitchFamily="34" charset="0"/>
                <a:cs typeface="Arial" pitchFamily="34" charset="0"/>
              </a:rPr>
              <a:t>Current Status of the Bill</a:t>
            </a:r>
          </a:p>
          <a:p>
            <a:pPr algn="just"/>
            <a:r>
              <a:rPr lang="en-US" sz="2000" dirty="0" smtClean="0">
                <a:solidFill>
                  <a:schemeClr val="tx1"/>
                </a:solidFill>
                <a:latin typeface="Arial" pitchFamily="34" charset="0"/>
                <a:cs typeface="Arial" pitchFamily="34" charset="0"/>
              </a:rPr>
              <a:t>The Bill is </a:t>
            </a:r>
            <a:r>
              <a:rPr lang="en-US" sz="2000" dirty="0" err="1" smtClean="0">
                <a:solidFill>
                  <a:schemeClr val="tx1"/>
                </a:solidFill>
                <a:latin typeface="Arial" pitchFamily="34" charset="0"/>
                <a:cs typeface="Arial" pitchFamily="34" charset="0"/>
              </a:rPr>
              <a:t>finalised</a:t>
            </a:r>
            <a:r>
              <a:rPr lang="en-US" sz="2000" dirty="0" smtClean="0">
                <a:solidFill>
                  <a:schemeClr val="tx1"/>
                </a:solidFill>
                <a:latin typeface="Arial" pitchFamily="34" charset="0"/>
                <a:cs typeface="Arial" pitchFamily="34" charset="0"/>
              </a:rPr>
              <a:t> and currently published  for public comments.</a:t>
            </a:r>
          </a:p>
          <a:p>
            <a:pPr algn="l"/>
            <a:r>
              <a:rPr lang="en-US" sz="2000" dirty="0" smtClean="0">
                <a:solidFill>
                  <a:schemeClr val="tx1"/>
                </a:solidFill>
                <a:latin typeface="Arial" pitchFamily="34" charset="0"/>
                <a:cs typeface="Arial" pitchFamily="34" charset="0"/>
              </a:rPr>
              <a:t>							</a:t>
            </a:r>
            <a:fld id="{8D66E081-25AF-4F30-8257-48735BB1579F}" type="slidenum">
              <a:rPr lang="en-US" sz="1200" smtClean="0">
                <a:solidFill>
                  <a:schemeClr val="bg1">
                    <a:lumMod val="50000"/>
                  </a:schemeClr>
                </a:solidFill>
                <a:latin typeface="Arial" pitchFamily="34" charset="0"/>
                <a:cs typeface="Arial" pitchFamily="34" charset="0"/>
              </a:rPr>
              <a:pPr algn="l"/>
              <a:t>22</a:t>
            </a:fld>
            <a:endParaRPr lang="en-US" sz="2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890924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14480" y="274638"/>
            <a:ext cx="6972320" cy="1143000"/>
          </a:xfrm>
        </p:spPr>
        <p:txBody>
          <a:bodyPr/>
          <a:lstStyle/>
          <a:p>
            <a:endParaRPr lang="en-ZA" sz="3200" dirty="0"/>
          </a:p>
        </p:txBody>
      </p:sp>
      <p:sp>
        <p:nvSpPr>
          <p:cNvPr id="3" name="Content Placeholder 2"/>
          <p:cNvSpPr>
            <a:spLocks noGrp="1"/>
          </p:cNvSpPr>
          <p:nvPr>
            <p:ph idx="1"/>
          </p:nvPr>
        </p:nvSpPr>
        <p:spPr>
          <a:xfrm>
            <a:off x="1714480" y="2857496"/>
            <a:ext cx="6972320" cy="2114552"/>
          </a:xfrm>
        </p:spPr>
        <p:txBody>
          <a:bodyPr/>
          <a:lstStyle/>
          <a:p>
            <a:pPr marL="0" indent="0" algn="ctr">
              <a:buNone/>
            </a:pPr>
            <a:r>
              <a:rPr lang="en-ZA" sz="4800" b="1" dirty="0" smtClean="0"/>
              <a:t>THANK YOU</a:t>
            </a:r>
            <a:endParaRPr lang="en-ZA" sz="4800" b="1" dirty="0"/>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latin typeface="Arial" pitchFamily="34" charset="0"/>
                <a:cs typeface="Arial" pitchFamily="34" charset="0"/>
              </a:rPr>
              <a:pPr>
                <a:defRPr/>
              </a:pPr>
              <a:t>23</a:t>
            </a:fld>
            <a:endParaRPr lang="en-US" dirty="0">
              <a:latin typeface="Arial" pitchFamily="34" charset="0"/>
              <a:cs typeface="Arial" pitchFamily="34" charset="0"/>
            </a:endParaRPr>
          </a:p>
        </p:txBody>
      </p:sp>
    </p:spTree>
    <p:extLst>
      <p:ext uri="{BB962C8B-B14F-4D97-AF65-F5344CB8AC3E}">
        <p14:creationId xmlns:p14="http://schemas.microsoft.com/office/powerpoint/2010/main" xmlns="" val="1811578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1785918" y="1772816"/>
            <a:ext cx="6900882" cy="3656449"/>
          </a:xfrm>
        </p:spPr>
        <p:txBody>
          <a:bodyPr/>
          <a:lstStyle/>
          <a:p>
            <a:pPr marL="0" indent="0" algn="just">
              <a:buNone/>
            </a:pPr>
            <a:r>
              <a:rPr lang="en-US" sz="2000" dirty="0" smtClean="0">
                <a:latin typeface="Arial" pitchFamily="34" charset="0"/>
                <a:cs typeface="Arial" pitchFamily="34" charset="0"/>
              </a:rPr>
              <a:t>The objects and current status of the Bill are as follows:</a:t>
            </a:r>
            <a:endParaRPr lang="en-US" sz="2000" dirty="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457200" lvl="0" indent="-457200" algn="just">
              <a:buFont typeface="+mj-lt"/>
              <a:buAutoNum type="arabicPeriod"/>
            </a:pPr>
            <a:r>
              <a:rPr lang="en-US" sz="2000" b="1" u="sng" dirty="0" smtClean="0">
                <a:latin typeface="Arial" pitchFamily="34" charset="0"/>
                <a:cs typeface="Arial" pitchFamily="34" charset="0"/>
              </a:rPr>
              <a:t>Merchant </a:t>
            </a:r>
            <a:r>
              <a:rPr lang="en-US" sz="2000" b="1" u="sng" dirty="0">
                <a:latin typeface="Arial" pitchFamily="34" charset="0"/>
                <a:cs typeface="Arial" pitchFamily="34" charset="0"/>
              </a:rPr>
              <a:t>Shipping Amendment Bill, </a:t>
            </a:r>
            <a:r>
              <a:rPr lang="en-US" sz="2000" b="1" u="sng" dirty="0" smtClean="0">
                <a:latin typeface="Arial" pitchFamily="34" charset="0"/>
                <a:cs typeface="Arial" pitchFamily="34" charset="0"/>
              </a:rPr>
              <a:t>2014</a:t>
            </a:r>
            <a:r>
              <a:rPr lang="en-US" sz="2000" b="1" dirty="0">
                <a:latin typeface="Arial" pitchFamily="34" charset="0"/>
                <a:cs typeface="Arial" pitchFamily="34" charset="0"/>
              </a:rPr>
              <a:t> </a:t>
            </a:r>
            <a:endParaRPr lang="en-US" sz="2000" b="1" dirty="0" smtClean="0">
              <a:latin typeface="Arial" pitchFamily="34" charset="0"/>
              <a:cs typeface="Arial" pitchFamily="34" charset="0"/>
            </a:endParaRPr>
          </a:p>
          <a:p>
            <a:pPr marL="0" lvl="0" indent="0" algn="just">
              <a:buNone/>
            </a:pPr>
            <a:r>
              <a:rPr lang="en-US" sz="2000" b="1" u="sng" dirty="0" smtClean="0">
                <a:latin typeface="Arial" pitchFamily="34" charset="0"/>
                <a:cs typeface="Arial" pitchFamily="34" charset="0"/>
              </a:rPr>
              <a:t>Objects of the Bill</a:t>
            </a:r>
            <a:endParaRPr lang="en-US" sz="2000" u="sng" dirty="0">
              <a:latin typeface="Arial" pitchFamily="34" charset="0"/>
              <a:cs typeface="Arial" pitchFamily="34" charset="0"/>
            </a:endParaRPr>
          </a:p>
          <a:p>
            <a:pPr marL="0" indent="0" algn="just">
              <a:buNone/>
            </a:pPr>
            <a:r>
              <a:rPr lang="en-US" sz="2000" dirty="0" smtClean="0">
                <a:latin typeface="Arial" pitchFamily="34" charset="0"/>
                <a:cs typeface="Arial" pitchFamily="34" charset="0"/>
              </a:rPr>
              <a:t>The Bill seeks </a:t>
            </a:r>
            <a:r>
              <a:rPr lang="en-US" sz="2000" dirty="0">
                <a:latin typeface="Arial" pitchFamily="34" charset="0"/>
                <a:cs typeface="Arial" pitchFamily="34" charset="0"/>
              </a:rPr>
              <a:t>to amend the principal Act of 1951, so  as to give effect to the Maritime Labour Convention, </a:t>
            </a:r>
            <a:r>
              <a:rPr lang="en-US" sz="2000" dirty="0" smtClean="0">
                <a:latin typeface="Arial" pitchFamily="34" charset="0"/>
                <a:cs typeface="Arial" pitchFamily="34" charset="0"/>
              </a:rPr>
              <a:t>2006 </a:t>
            </a:r>
            <a:r>
              <a:rPr lang="en-US" sz="2000" dirty="0">
                <a:latin typeface="Arial" pitchFamily="34" charset="0"/>
                <a:cs typeface="Arial" pitchFamily="34" charset="0"/>
              </a:rPr>
              <a:t>and the Work in Fishing </a:t>
            </a:r>
            <a:r>
              <a:rPr lang="en-US" sz="2000" dirty="0" smtClean="0">
                <a:latin typeface="Arial" pitchFamily="34" charset="0"/>
                <a:cs typeface="Arial" pitchFamily="34" charset="0"/>
              </a:rPr>
              <a:t>Conditions Convention 2007. The Convention promotes the rights on work of seafarers, encourages decent employment opportunities, enhance social protection and strengthen dialogue on work related issues. </a:t>
            </a: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3</a:t>
            </a:fld>
            <a:endParaRPr lang="en-US"/>
          </a:p>
        </p:txBody>
      </p:sp>
      <p:sp>
        <p:nvSpPr>
          <p:cNvPr id="2" name="Title 1"/>
          <p:cNvSpPr>
            <a:spLocks noGrp="1"/>
          </p:cNvSpPr>
          <p:nvPr>
            <p:ph type="title"/>
          </p:nvPr>
        </p:nvSpPr>
        <p:spPr>
          <a:xfrm>
            <a:off x="1857356" y="285728"/>
            <a:ext cx="6400816" cy="1143000"/>
          </a:xfrm>
        </p:spPr>
        <p:txBody>
          <a:bodyPr>
            <a:normAutofit/>
          </a:bodyPr>
          <a:lstStyle/>
          <a:p>
            <a:r>
              <a:rPr lang="en-US" sz="2800" b="1" dirty="0" smtClean="0">
                <a:latin typeface="Arial" pitchFamily="34" charset="0"/>
                <a:cs typeface="Arial" pitchFamily="34" charset="0"/>
              </a:rPr>
              <a:t>LEGISLATION (Cont..)</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xmlns="" val="3612366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1785918" y="1772816"/>
            <a:ext cx="6900882" cy="3656449"/>
          </a:xfrm>
        </p:spPr>
        <p:txBody>
          <a:bodyPr/>
          <a:lstStyle/>
          <a:p>
            <a:pPr marL="0" indent="0" algn="just">
              <a:buNone/>
            </a:pPr>
            <a:endParaRPr lang="en-US" sz="2000" dirty="0" smtClean="0">
              <a:latin typeface="Arial" pitchFamily="34" charset="0"/>
              <a:cs typeface="Arial" pitchFamily="34" charset="0"/>
            </a:endParaRPr>
          </a:p>
          <a:p>
            <a:pPr marL="0" indent="0" algn="just">
              <a:buNone/>
            </a:pPr>
            <a:r>
              <a:rPr lang="en-US" sz="2000" dirty="0" smtClean="0">
                <a:latin typeface="Arial" pitchFamily="34" charset="0"/>
                <a:cs typeface="Arial" pitchFamily="34" charset="0"/>
              </a:rPr>
              <a:t>The </a:t>
            </a:r>
            <a:r>
              <a:rPr lang="en-US" sz="2000" dirty="0">
                <a:latin typeface="Arial" pitchFamily="34" charset="0"/>
                <a:cs typeface="Arial" pitchFamily="34" charset="0"/>
              </a:rPr>
              <a:t>Bill further aligns the </a:t>
            </a:r>
            <a:r>
              <a:rPr lang="en-US" sz="2000" dirty="0" smtClean="0">
                <a:latin typeface="Arial" pitchFamily="34" charset="0"/>
                <a:cs typeface="Arial" pitchFamily="34" charset="0"/>
              </a:rPr>
              <a:t>Convention </a:t>
            </a:r>
            <a:r>
              <a:rPr lang="en-US" sz="2000" dirty="0">
                <a:latin typeface="Arial" pitchFamily="34" charset="0"/>
                <a:cs typeface="Arial" pitchFamily="34" charset="0"/>
              </a:rPr>
              <a:t>with domestic legislation and  the objectives of the National Development Plan (NDP) and the twelve </a:t>
            </a:r>
            <a:r>
              <a:rPr lang="en-US" sz="2000" dirty="0" smtClean="0">
                <a:latin typeface="Arial" pitchFamily="34" charset="0"/>
                <a:cs typeface="Arial" pitchFamily="34" charset="0"/>
              </a:rPr>
              <a:t>Government </a:t>
            </a:r>
            <a:r>
              <a:rPr lang="en-US" sz="2000" dirty="0">
                <a:latin typeface="Arial" pitchFamily="34" charset="0"/>
                <a:cs typeface="Arial" pitchFamily="34" charset="0"/>
              </a:rPr>
              <a:t>O</a:t>
            </a:r>
            <a:r>
              <a:rPr lang="en-US" sz="2000" dirty="0" smtClean="0">
                <a:latin typeface="Arial" pitchFamily="34" charset="0"/>
                <a:cs typeface="Arial" pitchFamily="34" charset="0"/>
              </a:rPr>
              <a:t>utcomes </a:t>
            </a:r>
            <a:r>
              <a:rPr lang="en-US" sz="2000" dirty="0">
                <a:latin typeface="Arial" pitchFamily="34" charset="0"/>
                <a:cs typeface="Arial" pitchFamily="34" charset="0"/>
              </a:rPr>
              <a:t>by ensuring </a:t>
            </a:r>
            <a:r>
              <a:rPr lang="en-US" sz="2000" dirty="0" smtClean="0">
                <a:latin typeface="Arial" pitchFamily="34" charset="0"/>
                <a:cs typeface="Arial" pitchFamily="34" charset="0"/>
              </a:rPr>
              <a:t>improved </a:t>
            </a:r>
            <a:r>
              <a:rPr lang="en-US" sz="2000" dirty="0">
                <a:latin typeface="Arial" pitchFamily="34" charset="0"/>
                <a:cs typeface="Arial" pitchFamily="34" charset="0"/>
              </a:rPr>
              <a:t>image of the Maritime Industry by guaranteeing  the labour rights of the seafarers.</a:t>
            </a:r>
          </a:p>
          <a:p>
            <a:endParaRPr lang="en-US"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4</a:t>
            </a:fld>
            <a:endParaRPr lang="en-US"/>
          </a:p>
        </p:txBody>
      </p:sp>
      <p:sp>
        <p:nvSpPr>
          <p:cNvPr id="2" name="Title 1"/>
          <p:cNvSpPr>
            <a:spLocks noGrp="1"/>
          </p:cNvSpPr>
          <p:nvPr>
            <p:ph type="title"/>
          </p:nvPr>
        </p:nvSpPr>
        <p:spPr>
          <a:xfrm>
            <a:off x="1857356" y="285728"/>
            <a:ext cx="6400816" cy="1143000"/>
          </a:xfrm>
        </p:spPr>
        <p:txBody>
          <a:bodyPr>
            <a:normAutofit/>
          </a:bodyPr>
          <a:lstStyle/>
          <a:p>
            <a:r>
              <a:rPr lang="en-US" sz="2800" b="1" dirty="0" smtClean="0">
                <a:latin typeface="Arial" pitchFamily="34" charset="0"/>
                <a:cs typeface="Arial" pitchFamily="34" charset="0"/>
              </a:rPr>
              <a:t>LEGISLATION (Cont..)</a:t>
            </a:r>
            <a:endParaRPr lang="en-US" sz="2800" b="1" dirty="0">
              <a:latin typeface="Arial" pitchFamily="34" charset="0"/>
              <a:cs typeface="Arial" pitchFamily="34" charset="0"/>
            </a:endParaRPr>
          </a:p>
        </p:txBody>
      </p:sp>
    </p:spTree>
    <p:extLst>
      <p:ext uri="{BB962C8B-B14F-4D97-AF65-F5344CB8AC3E}">
        <p14:creationId xmlns:p14="http://schemas.microsoft.com/office/powerpoint/2010/main" xmlns="" val="848316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14875" y="-27384"/>
            <a:ext cx="9144000" cy="6858000"/>
          </a:xfrm>
          <a:prstGeom prst="rect">
            <a:avLst/>
          </a:prstGeom>
          <a:noFill/>
          <a:ln w="9525">
            <a:noFill/>
            <a:miter lim="800000"/>
            <a:headEnd/>
            <a:tailEnd/>
          </a:ln>
        </p:spPr>
      </p:pic>
      <p:sp>
        <p:nvSpPr>
          <p:cNvPr id="2" name="Title 1"/>
          <p:cNvSpPr>
            <a:spLocks noGrp="1"/>
          </p:cNvSpPr>
          <p:nvPr>
            <p:ph type="title"/>
          </p:nvPr>
        </p:nvSpPr>
        <p:spPr>
          <a:xfrm>
            <a:off x="1785918" y="500042"/>
            <a:ext cx="6786610" cy="1143008"/>
          </a:xfrm>
        </p:spPr>
        <p:txBody>
          <a:bodyPr/>
          <a:lstStyle/>
          <a:p>
            <a:r>
              <a:rPr lang="en-ZA" sz="3200" b="1" dirty="0" smtClean="0"/>
              <a:t>LEGISLATION (Cont..)</a:t>
            </a:r>
            <a:endParaRPr lang="en-ZA" sz="3200" b="1" dirty="0"/>
          </a:p>
        </p:txBody>
      </p:sp>
      <p:sp>
        <p:nvSpPr>
          <p:cNvPr id="3" name="Content Placeholder 2"/>
          <p:cNvSpPr>
            <a:spLocks noGrp="1"/>
          </p:cNvSpPr>
          <p:nvPr>
            <p:ph idx="1"/>
          </p:nvPr>
        </p:nvSpPr>
        <p:spPr>
          <a:xfrm>
            <a:off x="1691680" y="1844824"/>
            <a:ext cx="7109392" cy="3155812"/>
          </a:xfrm>
        </p:spPr>
        <p:txBody>
          <a:bodyPr/>
          <a:lstStyle/>
          <a:p>
            <a:pPr marL="0" lvl="0" indent="0" algn="just">
              <a:buNone/>
            </a:pPr>
            <a:r>
              <a:rPr lang="en-US" sz="2000" b="1" dirty="0" smtClean="0">
                <a:latin typeface="Arial" pitchFamily="34" charset="0"/>
                <a:cs typeface="Arial" pitchFamily="34" charset="0"/>
              </a:rPr>
              <a:t>Status </a:t>
            </a:r>
            <a:r>
              <a:rPr lang="en-US" sz="2000" b="1" dirty="0">
                <a:latin typeface="Arial" pitchFamily="34" charset="0"/>
                <a:cs typeface="Arial" pitchFamily="34" charset="0"/>
              </a:rPr>
              <a:t>of the </a:t>
            </a:r>
            <a:r>
              <a:rPr lang="en-US" sz="2000" b="1" dirty="0" smtClean="0">
                <a:latin typeface="Arial" pitchFamily="34" charset="0"/>
                <a:cs typeface="Arial" pitchFamily="34" charset="0"/>
              </a:rPr>
              <a:t>Bill</a:t>
            </a:r>
          </a:p>
          <a:p>
            <a:pPr marL="0" lvl="0" indent="0" algn="just">
              <a:buNone/>
            </a:pPr>
            <a:endParaRPr lang="en-US" sz="2000" b="1" dirty="0" smtClean="0">
              <a:latin typeface="Arial" pitchFamily="34" charset="0"/>
              <a:cs typeface="Arial" pitchFamily="34" charset="0"/>
            </a:endParaRPr>
          </a:p>
          <a:p>
            <a:pPr algn="just">
              <a:buFont typeface="Wingdings" panose="05000000000000000000" pitchFamily="2" charset="2"/>
              <a:buChar char="§"/>
            </a:pPr>
            <a:r>
              <a:rPr lang="en-US" sz="2000" dirty="0" smtClean="0">
                <a:latin typeface="Arial" pitchFamily="34" charset="0"/>
                <a:cs typeface="Arial" pitchFamily="34" charset="0"/>
              </a:rPr>
              <a:t>The </a:t>
            </a:r>
            <a:r>
              <a:rPr lang="en-US" sz="2000" dirty="0">
                <a:latin typeface="Arial" pitchFamily="34" charset="0"/>
                <a:cs typeface="Arial" pitchFamily="34" charset="0"/>
              </a:rPr>
              <a:t>Bill </a:t>
            </a:r>
            <a:r>
              <a:rPr lang="en-US" sz="2000" dirty="0" smtClean="0">
                <a:latin typeface="Arial" pitchFamily="34" charset="0"/>
                <a:cs typeface="Arial" pitchFamily="34" charset="0"/>
              </a:rPr>
              <a:t>was </a:t>
            </a:r>
            <a:r>
              <a:rPr lang="en-US" sz="2000" dirty="0">
                <a:latin typeface="Arial" pitchFamily="34" charset="0"/>
                <a:cs typeface="Arial" pitchFamily="34" charset="0"/>
              </a:rPr>
              <a:t>approved </a:t>
            </a:r>
            <a:r>
              <a:rPr lang="en-US" sz="2000" dirty="0" smtClean="0">
                <a:latin typeface="Arial" pitchFamily="34" charset="0"/>
                <a:cs typeface="Arial" pitchFamily="34" charset="0"/>
              </a:rPr>
              <a:t>by NEDLAC and Cabinet for tabling in Parliament.</a:t>
            </a:r>
          </a:p>
          <a:p>
            <a:pPr algn="just">
              <a:buFont typeface="Wingdings" panose="05000000000000000000" pitchFamily="2" charset="2"/>
              <a:buChar char="§"/>
            </a:pPr>
            <a:r>
              <a:rPr lang="en-US" sz="2000" dirty="0" smtClean="0">
                <a:latin typeface="Arial" pitchFamily="34" charset="0"/>
                <a:cs typeface="Arial" pitchFamily="34" charset="0"/>
              </a:rPr>
              <a:t>The final certification of the Bill will be provided by the Office of State Law Advisor on or before the 06</a:t>
            </a:r>
            <a:r>
              <a:rPr lang="en-US" sz="2000" baseline="30000" dirty="0" smtClean="0">
                <a:latin typeface="Arial" pitchFamily="34" charset="0"/>
                <a:cs typeface="Arial" pitchFamily="34" charset="0"/>
              </a:rPr>
              <a:t>th</a:t>
            </a:r>
            <a:r>
              <a:rPr lang="en-US" sz="2000" dirty="0" smtClean="0">
                <a:latin typeface="Arial" pitchFamily="34" charset="0"/>
                <a:cs typeface="Arial" pitchFamily="34" charset="0"/>
              </a:rPr>
              <a:t> March 2015</a:t>
            </a:r>
          </a:p>
          <a:p>
            <a:pPr algn="just">
              <a:buFont typeface="Wingdings" panose="05000000000000000000" pitchFamily="2" charset="2"/>
              <a:buChar char="§"/>
            </a:pPr>
            <a:r>
              <a:rPr lang="en-US" sz="2000" dirty="0" smtClean="0">
                <a:latin typeface="Arial" pitchFamily="34" charset="0"/>
                <a:cs typeface="Arial" pitchFamily="34" charset="0"/>
              </a:rPr>
              <a:t>The final certification will be submitted to the Speaker immediately upon receipt from the State Law Advisor (SLA).</a:t>
            </a:r>
          </a:p>
          <a:p>
            <a:pPr algn="just">
              <a:buFont typeface="Wingdings" panose="05000000000000000000" pitchFamily="2" charset="2"/>
              <a:buChar char="§"/>
            </a:pPr>
            <a:r>
              <a:rPr lang="en-US" sz="2000" dirty="0" smtClean="0">
                <a:latin typeface="Arial" pitchFamily="34" charset="0"/>
                <a:cs typeface="Arial" pitchFamily="34" charset="0"/>
              </a:rPr>
              <a:t>The Speaker’s office will formally submit the Bill to the Chairperson of the Portfolio Committee for debate.</a:t>
            </a:r>
          </a:p>
          <a:p>
            <a:pPr algn="just">
              <a:buFont typeface="Wingdings" panose="05000000000000000000" pitchFamily="2" charset="2"/>
              <a:buChar char="§"/>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smtClean="0"/>
          </a:p>
          <a:p>
            <a:pPr marL="0" lvl="0" indent="0" algn="just">
              <a:buNone/>
            </a:pPr>
            <a:endParaRPr lang="en-US" sz="2000" dirty="0"/>
          </a:p>
          <a:p>
            <a:pPr marL="0" indent="0" algn="just">
              <a:buNone/>
            </a:pPr>
            <a:r>
              <a:rPr lang="en-US" sz="2000" dirty="0" smtClean="0"/>
              <a:t> </a:t>
            </a: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14875" y="-27384"/>
            <a:ext cx="9144000" cy="6858000"/>
          </a:xfrm>
          <a:prstGeom prst="rect">
            <a:avLst/>
          </a:prstGeom>
          <a:noFill/>
          <a:ln w="9525">
            <a:noFill/>
            <a:miter lim="800000"/>
            <a:headEnd/>
            <a:tailEnd/>
          </a:ln>
        </p:spPr>
      </p:pic>
      <p:sp>
        <p:nvSpPr>
          <p:cNvPr id="2" name="Title 1"/>
          <p:cNvSpPr>
            <a:spLocks noGrp="1"/>
          </p:cNvSpPr>
          <p:nvPr>
            <p:ph type="title"/>
          </p:nvPr>
        </p:nvSpPr>
        <p:spPr>
          <a:xfrm>
            <a:off x="1785918" y="500042"/>
            <a:ext cx="6786610" cy="1143008"/>
          </a:xfrm>
        </p:spPr>
        <p:txBody>
          <a:bodyPr/>
          <a:lstStyle/>
          <a:p>
            <a:r>
              <a:rPr lang="en-ZA" sz="3200" b="1" dirty="0" smtClean="0"/>
              <a:t>LEGISLATION (Cont..)</a:t>
            </a:r>
            <a:endParaRPr lang="en-ZA" sz="3200" b="1" dirty="0"/>
          </a:p>
        </p:txBody>
      </p:sp>
      <p:sp>
        <p:nvSpPr>
          <p:cNvPr id="3" name="Content Placeholder 2"/>
          <p:cNvSpPr>
            <a:spLocks noGrp="1"/>
          </p:cNvSpPr>
          <p:nvPr>
            <p:ph idx="1"/>
          </p:nvPr>
        </p:nvSpPr>
        <p:spPr>
          <a:xfrm>
            <a:off x="1691680" y="1844824"/>
            <a:ext cx="7109392" cy="3155812"/>
          </a:xfrm>
        </p:spPr>
        <p:txBody>
          <a:bodyPr/>
          <a:lstStyle/>
          <a:p>
            <a:pPr marL="0" lvl="0" indent="0" algn="just">
              <a:buNone/>
            </a:pPr>
            <a:r>
              <a:rPr lang="en-US" sz="2000" b="1" dirty="0" smtClean="0">
                <a:latin typeface="Arial" pitchFamily="34" charset="0"/>
                <a:cs typeface="Arial" pitchFamily="34" charset="0"/>
              </a:rPr>
              <a:t>Status </a:t>
            </a:r>
            <a:r>
              <a:rPr lang="en-US" sz="2000" b="1" dirty="0">
                <a:latin typeface="Arial" pitchFamily="34" charset="0"/>
                <a:cs typeface="Arial" pitchFamily="34" charset="0"/>
              </a:rPr>
              <a:t>of the </a:t>
            </a:r>
            <a:r>
              <a:rPr lang="en-US" sz="2000" b="1" dirty="0" smtClean="0">
                <a:latin typeface="Arial" pitchFamily="34" charset="0"/>
                <a:cs typeface="Arial" pitchFamily="34" charset="0"/>
              </a:rPr>
              <a:t>Bill</a:t>
            </a:r>
          </a:p>
          <a:p>
            <a:pPr algn="just">
              <a:buFont typeface="Wingdings" pitchFamily="2" charset="2"/>
              <a:buChar char="§"/>
            </a:pPr>
            <a:r>
              <a:rPr lang="en-US" sz="2000" dirty="0" smtClean="0">
                <a:latin typeface="Arial" pitchFamily="34" charset="0"/>
                <a:cs typeface="Arial" pitchFamily="34" charset="0"/>
              </a:rPr>
              <a:t>The Chairperson of the PCOT will upon  receipt of the Bill from the Speakers office, invite the Department for the full presentation of the Bill.</a:t>
            </a:r>
          </a:p>
          <a:p>
            <a:pPr algn="just">
              <a:buFont typeface="Wingdings" pitchFamily="2" charset="2"/>
              <a:buChar char="§"/>
            </a:pPr>
            <a:r>
              <a:rPr lang="en-US" sz="2000" dirty="0" smtClean="0">
                <a:latin typeface="Arial" pitchFamily="34" charset="0"/>
                <a:cs typeface="Arial" pitchFamily="34" charset="0"/>
              </a:rPr>
              <a:t>We hope that the Bill will be before the PCOT before the end of April 2015.</a:t>
            </a: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p>
          <a:p>
            <a:pPr marL="0" indent="0" algn="just">
              <a:buNone/>
            </a:pPr>
            <a:endParaRPr lang="en-US" sz="2000" dirty="0" smtClean="0"/>
          </a:p>
          <a:p>
            <a:pPr marL="0" indent="0" algn="just">
              <a:buNone/>
            </a:pPr>
            <a:endParaRPr lang="en-US" sz="2000" dirty="0" smtClean="0"/>
          </a:p>
          <a:p>
            <a:pPr marL="0" lvl="0" indent="0" algn="just">
              <a:buNone/>
            </a:pPr>
            <a:endParaRPr lang="en-US" sz="2000" dirty="0"/>
          </a:p>
          <a:p>
            <a:pPr marL="0" indent="0" algn="just">
              <a:buNone/>
            </a:pPr>
            <a:r>
              <a:rPr lang="en-US" sz="2000" dirty="0" smtClean="0"/>
              <a:t> </a:t>
            </a: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6</a:t>
            </a:fld>
            <a:endParaRPr lang="en-US"/>
          </a:p>
        </p:txBody>
      </p:sp>
    </p:spTree>
    <p:extLst>
      <p:ext uri="{BB962C8B-B14F-4D97-AF65-F5344CB8AC3E}">
        <p14:creationId xmlns:p14="http://schemas.microsoft.com/office/powerpoint/2010/main" xmlns="" val="47712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85918" y="428604"/>
            <a:ext cx="6900882" cy="1143000"/>
          </a:xfrm>
        </p:spPr>
        <p:txBody>
          <a:bodyPr/>
          <a:lstStyle/>
          <a:p>
            <a:r>
              <a:rPr lang="en-US" sz="3200" b="1" dirty="0" smtClean="0"/>
              <a:t>LEGISLATION (Cont…)</a:t>
            </a:r>
            <a:endParaRPr lang="en-ZA" sz="3200" dirty="0"/>
          </a:p>
        </p:txBody>
      </p:sp>
      <p:sp>
        <p:nvSpPr>
          <p:cNvPr id="3" name="Content Placeholder 2"/>
          <p:cNvSpPr>
            <a:spLocks noGrp="1"/>
          </p:cNvSpPr>
          <p:nvPr>
            <p:ph idx="1"/>
          </p:nvPr>
        </p:nvSpPr>
        <p:spPr>
          <a:xfrm>
            <a:off x="1691680" y="1700808"/>
            <a:ext cx="7066558" cy="3342678"/>
          </a:xfrm>
        </p:spPr>
        <p:txBody>
          <a:bodyPr/>
          <a:lstStyle/>
          <a:p>
            <a:pPr marL="0" indent="0" algn="just">
              <a:buNone/>
            </a:pPr>
            <a:r>
              <a:rPr lang="en-US" dirty="0" smtClean="0"/>
              <a:t> </a:t>
            </a:r>
            <a:r>
              <a:rPr lang="en-US" sz="2000" b="1" dirty="0" smtClean="0">
                <a:latin typeface="Arial" pitchFamily="34" charset="0"/>
                <a:cs typeface="Arial" pitchFamily="34" charset="0"/>
              </a:rPr>
              <a:t>2. </a:t>
            </a:r>
            <a:r>
              <a:rPr lang="en-US" sz="2000" b="1" u="sng" dirty="0" smtClean="0">
                <a:latin typeface="Arial" pitchFamily="34" charset="0"/>
                <a:cs typeface="Arial" pitchFamily="34" charset="0"/>
              </a:rPr>
              <a:t>Administrative Adjudication of Road Traffic Offences</a:t>
            </a:r>
          </a:p>
          <a:p>
            <a:pPr marL="0" indent="0" algn="just">
              <a:buNone/>
            </a:pPr>
            <a:r>
              <a:rPr lang="en-US" sz="2000" b="1" u="sng" dirty="0">
                <a:latin typeface="Arial" pitchFamily="34" charset="0"/>
                <a:cs typeface="Arial" pitchFamily="34" charset="0"/>
              </a:rPr>
              <a:t> </a:t>
            </a:r>
            <a:r>
              <a:rPr lang="en-US" sz="2000" b="1" u="sng" dirty="0" smtClean="0">
                <a:latin typeface="Arial" pitchFamily="34" charset="0"/>
                <a:cs typeface="Arial" pitchFamily="34" charset="0"/>
              </a:rPr>
              <a:t>     </a:t>
            </a:r>
          </a:p>
          <a:p>
            <a:pPr marL="0" indent="0" algn="just">
              <a:buNone/>
            </a:pPr>
            <a:r>
              <a:rPr lang="en-US" sz="2000" b="1" dirty="0" smtClean="0">
                <a:latin typeface="Arial" pitchFamily="34" charset="0"/>
                <a:cs typeface="Arial" pitchFamily="34" charset="0"/>
              </a:rPr>
              <a:t> </a:t>
            </a:r>
            <a:r>
              <a:rPr lang="en-US" sz="2000" b="1" u="sng" dirty="0" smtClean="0">
                <a:latin typeface="Arial" pitchFamily="34" charset="0"/>
                <a:cs typeface="Arial" pitchFamily="34" charset="0"/>
              </a:rPr>
              <a:t>Objects of the Bill</a:t>
            </a:r>
          </a:p>
          <a:p>
            <a:pPr marL="0" indent="0" algn="just">
              <a:buNone/>
            </a:pPr>
            <a:r>
              <a:rPr lang="en-US" sz="2000" dirty="0" smtClean="0">
                <a:latin typeface="Arial" pitchFamily="34" charset="0"/>
                <a:cs typeface="Arial" pitchFamily="34" charset="0"/>
              </a:rPr>
              <a:t>The main objects of the Bill are  to amend the principal Act in order to achieve the efficiency and financial stability of issuing authorities as well as that of the Road Traffic Infringement Authority. The Bill enhances the method of service of documents by introducing the electronic service of documents in addition to other methods of serving documents that may be prescribed by regulations.</a:t>
            </a:r>
          </a:p>
          <a:p>
            <a:pPr marL="0" indent="0" algn="just">
              <a:buNone/>
            </a:pPr>
            <a:endParaRPr lang="en-US" sz="2000" dirty="0" smtClean="0">
              <a:latin typeface="Arial" pitchFamily="34" charset="0"/>
              <a:cs typeface="Arial" pitchFamily="34" charset="0"/>
            </a:endParaRPr>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b="1" u="sng" dirty="0" smtClean="0"/>
          </a:p>
          <a:p>
            <a:pPr marL="0" indent="0" algn="just">
              <a:buNone/>
            </a:pPr>
            <a:endParaRPr lang="en-US" sz="2000" b="1" dirty="0"/>
          </a:p>
          <a:p>
            <a:endParaRPr lang="en-ZA" dirty="0"/>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85918" y="428604"/>
            <a:ext cx="6900882" cy="1143000"/>
          </a:xfrm>
        </p:spPr>
        <p:txBody>
          <a:bodyPr/>
          <a:lstStyle/>
          <a:p>
            <a:r>
              <a:rPr lang="en-US" sz="3200" b="1" dirty="0" smtClean="0"/>
              <a:t>LEGISLATION (Cont…)</a:t>
            </a:r>
            <a:endParaRPr lang="en-ZA" sz="3200" dirty="0"/>
          </a:p>
        </p:txBody>
      </p:sp>
      <p:sp>
        <p:nvSpPr>
          <p:cNvPr id="3" name="Content Placeholder 2"/>
          <p:cNvSpPr>
            <a:spLocks noGrp="1"/>
          </p:cNvSpPr>
          <p:nvPr>
            <p:ph idx="1"/>
          </p:nvPr>
        </p:nvSpPr>
        <p:spPr>
          <a:xfrm>
            <a:off x="1691680" y="1700808"/>
            <a:ext cx="7066558" cy="3342678"/>
          </a:xfrm>
        </p:spPr>
        <p:txBody>
          <a:bodyPr/>
          <a:lstStyle/>
          <a:p>
            <a:pPr marL="0" indent="0" algn="just">
              <a:buNone/>
            </a:pPr>
            <a:endParaRPr lang="en-US" sz="2000" dirty="0" smtClean="0">
              <a:latin typeface="Arial" pitchFamily="34" charset="0"/>
              <a:cs typeface="Arial" pitchFamily="34" charset="0"/>
            </a:endParaRPr>
          </a:p>
          <a:p>
            <a:pPr algn="just">
              <a:buFont typeface="Wingdings" pitchFamily="2" charset="2"/>
              <a:buChar char="§"/>
            </a:pPr>
            <a:r>
              <a:rPr lang="en-US" sz="2000" dirty="0" smtClean="0">
                <a:latin typeface="Arial" pitchFamily="34" charset="0"/>
                <a:cs typeface="Arial" pitchFamily="34" charset="0"/>
              </a:rPr>
              <a:t>This </a:t>
            </a:r>
            <a:r>
              <a:rPr lang="en-US" sz="2000" dirty="0">
                <a:latin typeface="Arial" pitchFamily="34" charset="0"/>
                <a:cs typeface="Arial" pitchFamily="34" charset="0"/>
              </a:rPr>
              <a:t>introduction will reduce substantially the expenditure paid by the Authority to the Post Office for issuing registered mails and will further avoid the frustration of the authority during Post Office strikes.</a:t>
            </a:r>
          </a:p>
          <a:p>
            <a:pPr algn="just">
              <a:buFont typeface="Wingdings" pitchFamily="2" charset="2"/>
              <a:buChar char="§"/>
            </a:pPr>
            <a:r>
              <a:rPr lang="en-US" sz="2000" dirty="0">
                <a:latin typeface="Arial" pitchFamily="34" charset="0"/>
                <a:cs typeface="Arial" pitchFamily="34" charset="0"/>
              </a:rPr>
              <a:t>The Bill amend certain definitions and further introduces new definitions</a:t>
            </a:r>
            <a:r>
              <a:rPr lang="en-US" sz="2000" dirty="0" smtClean="0">
                <a:latin typeface="Arial" pitchFamily="34" charset="0"/>
                <a:cs typeface="Arial" pitchFamily="34" charset="0"/>
              </a:rPr>
              <a:t>.</a:t>
            </a: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dirty="0" smtClean="0"/>
          </a:p>
          <a:p>
            <a:pPr marL="0" indent="0" algn="just">
              <a:buNone/>
            </a:pPr>
            <a:endParaRPr lang="en-US" sz="2000" b="1" u="sng" dirty="0" smtClean="0"/>
          </a:p>
          <a:p>
            <a:pPr marL="0" indent="0" algn="just">
              <a:buNone/>
            </a:pPr>
            <a:endParaRPr lang="en-US" sz="2000" b="1" dirty="0"/>
          </a:p>
          <a:p>
            <a:endParaRPr lang="en-ZA" dirty="0"/>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8</a:t>
            </a:fld>
            <a:endParaRPr lang="en-US"/>
          </a:p>
        </p:txBody>
      </p:sp>
    </p:spTree>
    <p:extLst>
      <p:ext uri="{BB962C8B-B14F-4D97-AF65-F5344CB8AC3E}">
        <p14:creationId xmlns:p14="http://schemas.microsoft.com/office/powerpoint/2010/main" xmlns="" val="3723566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85918" y="428604"/>
            <a:ext cx="6900882" cy="1143000"/>
          </a:xfrm>
        </p:spPr>
        <p:txBody>
          <a:bodyPr/>
          <a:lstStyle/>
          <a:p>
            <a:r>
              <a:rPr lang="en-US" sz="3200" b="1" dirty="0" smtClean="0"/>
              <a:t>LEGISLATION (Cont…)</a:t>
            </a:r>
            <a:endParaRPr lang="en-ZA" sz="3200" dirty="0"/>
          </a:p>
        </p:txBody>
      </p:sp>
      <p:sp>
        <p:nvSpPr>
          <p:cNvPr id="3" name="Content Placeholder 2"/>
          <p:cNvSpPr>
            <a:spLocks noGrp="1"/>
          </p:cNvSpPr>
          <p:nvPr>
            <p:ph idx="1"/>
          </p:nvPr>
        </p:nvSpPr>
        <p:spPr>
          <a:xfrm>
            <a:off x="1691680" y="1700808"/>
            <a:ext cx="7066558" cy="3342678"/>
          </a:xfrm>
        </p:spPr>
        <p:txBody>
          <a:bodyPr/>
          <a:lstStyle/>
          <a:p>
            <a:pPr marL="0" indent="0" algn="just">
              <a:buNone/>
            </a:pPr>
            <a:endParaRPr lang="en-US" sz="2000" dirty="0" smtClean="0"/>
          </a:p>
          <a:p>
            <a:pPr marL="0" indent="0" algn="just">
              <a:buNone/>
            </a:pPr>
            <a:r>
              <a:rPr lang="en-US" sz="2000" dirty="0" smtClean="0">
                <a:latin typeface="Arial" pitchFamily="34" charset="0"/>
                <a:cs typeface="Arial" pitchFamily="34" charset="0"/>
              </a:rPr>
              <a:t>The Bill </a:t>
            </a:r>
            <a:r>
              <a:rPr lang="en-US" sz="2000" dirty="0" err="1" smtClean="0">
                <a:latin typeface="Arial" pitchFamily="34" charset="0"/>
                <a:cs typeface="Arial" pitchFamily="34" charset="0"/>
              </a:rPr>
              <a:t>authorises</a:t>
            </a:r>
            <a:r>
              <a:rPr lang="en-US" sz="2000" dirty="0" smtClean="0">
                <a:latin typeface="Arial" pitchFamily="34" charset="0"/>
                <a:cs typeface="Arial" pitchFamily="34" charset="0"/>
              </a:rPr>
              <a:t> the Authority with the approval of the Board  (no longer Director- General) to open and maintain the Bank accounts.</a:t>
            </a:r>
          </a:p>
          <a:p>
            <a:pPr marL="0" indent="0" algn="just">
              <a:buNone/>
            </a:pPr>
            <a:r>
              <a:rPr lang="en-US" sz="2000" dirty="0" smtClean="0">
                <a:latin typeface="Arial" pitchFamily="34" charset="0"/>
                <a:cs typeface="Arial" pitchFamily="34" charset="0"/>
              </a:rPr>
              <a:t>The Bill empowers the Authority  to give a thirty-two days notice to the infringer who makes an insufficient payments to the authority in respect of a fine. </a:t>
            </a:r>
          </a:p>
          <a:p>
            <a:pPr marL="0" indent="0" algn="just">
              <a:buNone/>
            </a:pPr>
            <a:endParaRPr lang="en-US" sz="2000" b="1" u="sng" dirty="0" smtClean="0">
              <a:latin typeface="Arial" pitchFamily="34" charset="0"/>
              <a:cs typeface="Arial" pitchFamily="34" charset="0"/>
            </a:endParaRPr>
          </a:p>
          <a:p>
            <a:pPr marL="0" indent="0" algn="just">
              <a:buNone/>
            </a:pPr>
            <a:endParaRPr lang="en-US" sz="2000" b="1" dirty="0">
              <a:latin typeface="Arial" pitchFamily="34" charset="0"/>
              <a:cs typeface="Arial" pitchFamily="34" charset="0"/>
            </a:endParaRPr>
          </a:p>
          <a:p>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C3A5B94-461B-4215-A693-DEA35EFE33E7}" type="slidenum">
              <a:rPr lang="en-US" smtClean="0"/>
              <a:pPr>
                <a:defRPr/>
              </a:pPr>
              <a:t>9</a:t>
            </a:fld>
            <a:endParaRPr lang="en-US"/>
          </a:p>
        </p:txBody>
      </p:sp>
    </p:spTree>
    <p:extLst>
      <p:ext uri="{BB962C8B-B14F-4D97-AF65-F5344CB8AC3E}">
        <p14:creationId xmlns:p14="http://schemas.microsoft.com/office/powerpoint/2010/main" xmlns="" val="930938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1389</TotalTime>
  <Words>1651</Words>
  <Application>Microsoft Office PowerPoint</Application>
  <PresentationFormat>On-screen Show (4:3)</PresentationFormat>
  <Paragraphs>213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LEGISLATIVE PROGRAMME FOR 2015</vt:lpstr>
      <vt:lpstr>THE PURPOSE </vt:lpstr>
      <vt:lpstr>LEGISLATION (Cont..)</vt:lpstr>
      <vt:lpstr>LEGISLATION (Cont..)</vt:lpstr>
      <vt:lpstr>LEGISLATION (Cont..)</vt:lpstr>
      <vt:lpstr>LEGISLATION (Cont..)</vt:lpstr>
      <vt:lpstr>LEGISLATION (Cont…)</vt:lpstr>
      <vt:lpstr>LEGISLATION (Cont…)</vt:lpstr>
      <vt:lpstr>LEGISLATION (Cont…)</vt:lpstr>
      <vt:lpstr>LEGISLATION (Cont…)</vt:lpstr>
      <vt:lpstr>LEGISLATION (Cont…)</vt:lpstr>
      <vt:lpstr>LEGISLATION (Cont…)</vt:lpstr>
      <vt:lpstr>LEGISLATION (Cont…)</vt:lpstr>
      <vt:lpstr>BILLS IN DRAFTING PROCESS</vt:lpstr>
      <vt:lpstr>BILLS IN DRAFTING PROCESS (Cont…)</vt:lpstr>
      <vt:lpstr>BILLS IN DRAFTING (Cont….)</vt:lpstr>
      <vt:lpstr>BILLS IN DRAFTING (Cont….)</vt:lpstr>
      <vt:lpstr>BILLS IN DRAFTING (Conti….)</vt:lpstr>
      <vt:lpstr>BILLS IN DRAFTING (Cont….)</vt:lpstr>
      <vt:lpstr>BILLS IN DRAFTING (Cont…)</vt:lpstr>
      <vt:lpstr>BILLS IN DRAFTING (Cont…)</vt:lpstr>
      <vt:lpstr>BILLS IN DRAFTING (Cont…)</vt:lpstr>
      <vt:lpstr>Slide 23</vt:lpstr>
    </vt:vector>
  </TitlesOfParts>
  <Company>Mandatum 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 LAW ENFORCEMENT &amp; RELATED MATTERS AMENDMENT BILLS</dc:title>
  <dc:creator>Neville Dingle</dc:creator>
  <cp:lastModifiedBy>User</cp:lastModifiedBy>
  <cp:revision>217</cp:revision>
  <cp:lastPrinted>2015-03-02T07:53:26Z</cp:lastPrinted>
  <dcterms:created xsi:type="dcterms:W3CDTF">2010-03-04T02:54:20Z</dcterms:created>
  <dcterms:modified xsi:type="dcterms:W3CDTF">2015-03-04T13:09:17Z</dcterms:modified>
</cp:coreProperties>
</file>