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5" r:id="rId3"/>
    <p:sldId id="427" r:id="rId4"/>
    <p:sldId id="431" r:id="rId5"/>
    <p:sldId id="437" r:id="rId6"/>
    <p:sldId id="422" r:id="rId7"/>
    <p:sldId id="428" r:id="rId8"/>
    <p:sldId id="411" r:id="rId9"/>
    <p:sldId id="436" r:id="rId10"/>
    <p:sldId id="418" r:id="rId11"/>
    <p:sldId id="435" r:id="rId12"/>
    <p:sldId id="434" r:id="rId13"/>
    <p:sldId id="438" r:id="rId14"/>
  </p:sldIdLst>
  <p:sldSz cx="10693400" cy="7561263"/>
  <p:notesSz cx="6669088" cy="9928225"/>
  <p:defaultTextStyle>
    <a:defPPr>
      <a:defRPr lang="en-US"/>
    </a:defPPr>
    <a:lvl1pPr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5463" indent="-6826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52513" indent="-13811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79563" indent="-20796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05025" indent="-276225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C5B697"/>
    <a:srgbClr val="FF0000"/>
    <a:srgbClr val="B19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85714" autoAdjust="0"/>
  </p:normalViewPr>
  <p:slideViewPr>
    <p:cSldViewPr>
      <p:cViewPr>
        <p:scale>
          <a:sx n="59" d="100"/>
          <a:sy n="59" d="100"/>
        </p:scale>
        <p:origin x="-540" y="-6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ha/capita/annum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647390739479841E-2"/>
          <c:y val="0.13649658038378171"/>
          <c:w val="0.8201911954861566"/>
          <c:h val="0.80114163702595065"/>
        </c:manualLayout>
      </c:layout>
      <c:barChart>
        <c:barDir val="col"/>
        <c:grouping val="clustered"/>
        <c:varyColors val="0"/>
        <c:ser>
          <c:idx val="0"/>
          <c:order val="0"/>
          <c:tx>
            <c:v>ha/capita</c:v>
          </c:tx>
          <c:spPr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invertIfNegative val="1"/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Sheet1!$C$5:$C$8</c:f>
              <c:numCache>
                <c:formatCode>General</c:formatCode>
                <c:ptCount val="4"/>
                <c:pt idx="0">
                  <c:v>1996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</c:numCache>
            </c:numRef>
          </c:cat>
          <c:val>
            <c:numRef>
              <c:f>Sheet1!$D$5:$D$8</c:f>
              <c:numCache>
                <c:formatCode>General</c:formatCode>
                <c:ptCount val="4"/>
                <c:pt idx="0">
                  <c:v>0.38000000000000211</c:v>
                </c:pt>
                <c:pt idx="1">
                  <c:v>0.34000000000000058</c:v>
                </c:pt>
                <c:pt idx="2">
                  <c:v>0.31000000000000189</c:v>
                </c:pt>
                <c:pt idx="3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75296"/>
        <c:axId val="75864320"/>
      </c:barChart>
      <c:catAx>
        <c:axId val="739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864320"/>
        <c:crosses val="autoZero"/>
        <c:auto val="1"/>
        <c:lblAlgn val="ctr"/>
        <c:lblOffset val="100"/>
        <c:noMultiLvlLbl val="0"/>
      </c:catAx>
      <c:valAx>
        <c:axId val="7586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97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53935538985415"/>
          <c:y val="0.49260011298981166"/>
          <c:w val="0.14203604020102964"/>
          <c:h val="8.600433285190535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74" y="0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B5A85-6749-4EA6-AA8D-2DAC75C63DC2}" type="datetimeFigureOut">
              <a:rPr lang="en-ZA" smtClean="0"/>
              <a:pPr/>
              <a:t>2015/02/27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861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74" y="9430861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52221-7E3A-4F3E-93FC-9FABEAB0292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571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532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74" y="0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532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3A5BEF-2B78-4EB4-BCED-74143800B55A}" type="datetimeFigureOut">
              <a:rPr lang="en-US"/>
              <a:pPr>
                <a:defRPr/>
              </a:pPr>
              <a:t>2/27/2015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4538"/>
            <a:ext cx="52657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6226"/>
            <a:ext cx="5335270" cy="44667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ZA" noProof="0" smtClean="0"/>
              <a:t>Click to edit Master text styles</a:t>
            </a:r>
          </a:p>
          <a:p>
            <a:pPr lvl="1"/>
            <a:r>
              <a:rPr lang="en-ZA" noProof="0" smtClean="0"/>
              <a:t>Second level</a:t>
            </a:r>
          </a:p>
          <a:p>
            <a:pPr lvl="2"/>
            <a:r>
              <a:rPr lang="en-ZA" noProof="0" smtClean="0"/>
              <a:t>Third level</a:t>
            </a:r>
          </a:p>
          <a:p>
            <a:pPr lvl="3"/>
            <a:r>
              <a:rPr lang="en-ZA" noProof="0" smtClean="0"/>
              <a:t>Fourth level</a:t>
            </a:r>
          </a:p>
          <a:p>
            <a:pPr lvl="4"/>
            <a:r>
              <a:rPr lang="en-ZA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61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532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74" y="9430861"/>
            <a:ext cx="2890458" cy="4957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5329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CFBD0F-5869-42D6-813E-108D6819DB4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4746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546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251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956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5025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3243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9892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6541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3189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1</a:t>
            </a:fld>
            <a:endParaRPr lang="en-Z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831DE-23F1-43C7-ABC3-365BE49F3AB6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</a:pPr>
            <a:r>
              <a:rPr lang="en-ZA" dirty="0" smtClean="0"/>
              <a:t>Limited extent of Classes I-III</a:t>
            </a:r>
          </a:p>
          <a:p>
            <a:pPr marL="342900" indent="-342900">
              <a:buNone/>
            </a:pPr>
            <a:r>
              <a:rPr lang="en-ZA" baseline="0" dirty="0" smtClean="0"/>
              <a:t>       * 13.7 mil ha</a:t>
            </a:r>
          </a:p>
          <a:p>
            <a:pPr marL="342900" indent="-342900">
              <a:buNone/>
            </a:pPr>
            <a:r>
              <a:rPr lang="en-ZA" baseline="0" dirty="0" smtClean="0"/>
              <a:t>	* 2 million ha already permanently converted to other land uses </a:t>
            </a:r>
          </a:p>
          <a:p>
            <a:pPr marL="342900" indent="-342900">
              <a:buNone/>
            </a:pPr>
            <a:endParaRPr lang="en-ZA" dirty="0" smtClean="0"/>
          </a:p>
          <a:p>
            <a:pPr marL="342900" indent="-342900">
              <a:buNone/>
            </a:pPr>
            <a:r>
              <a:rPr lang="en-ZA" dirty="0" smtClean="0"/>
              <a:t>Class IV – subject to downgrading due to climate change (15 mil ha)</a:t>
            </a:r>
          </a:p>
          <a:p>
            <a:pPr marL="868363" lvl="1" indent="-342900">
              <a:buAutoNum type="arabicPeriod"/>
            </a:pPr>
            <a:r>
              <a:rPr lang="en-ZA" dirty="0" smtClean="0"/>
              <a:t>Free State maize suitability analysis</a:t>
            </a:r>
          </a:p>
          <a:p>
            <a:pPr marL="868363" lvl="1" indent="-342900">
              <a:buFont typeface="Wingdings" pitchFamily="2" charset="2"/>
              <a:buChar char="Ø"/>
            </a:pPr>
            <a:r>
              <a:rPr lang="en-ZA" dirty="0" smtClean="0"/>
              <a:t>High:15 000</a:t>
            </a:r>
            <a:r>
              <a:rPr lang="en-ZA" baseline="0" dirty="0" smtClean="0"/>
              <a:t> </a:t>
            </a:r>
          </a:p>
          <a:p>
            <a:pPr marL="868363" lvl="1" indent="-342900">
              <a:buFont typeface="Wingdings" pitchFamily="2" charset="2"/>
              <a:buChar char="Ø"/>
            </a:pPr>
            <a:r>
              <a:rPr lang="en-ZA" baseline="0" dirty="0" smtClean="0"/>
              <a:t>Suitable: 150 000 </a:t>
            </a:r>
          </a:p>
          <a:p>
            <a:pPr marL="868363" lvl="1" indent="-342900">
              <a:buFont typeface="Wingdings" pitchFamily="2" charset="2"/>
              <a:buChar char="Ø"/>
            </a:pPr>
            <a:r>
              <a:rPr lang="en-ZA" baseline="0" dirty="0" smtClean="0"/>
              <a:t>Marginal: 931 000</a:t>
            </a: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Major</a:t>
            </a:r>
            <a:r>
              <a:rPr lang="en-ZA" baseline="0" dirty="0" smtClean="0"/>
              <a:t> drivers:</a:t>
            </a:r>
          </a:p>
          <a:p>
            <a:pPr marL="342900" indent="-342900">
              <a:buAutoNum type="alphaLcParenR"/>
            </a:pPr>
            <a:r>
              <a:rPr lang="en-ZA" baseline="0" dirty="0" smtClean="0"/>
              <a:t>Urbanisation</a:t>
            </a:r>
          </a:p>
          <a:p>
            <a:pPr marL="342900" indent="-342900">
              <a:buAutoNum type="alphaLcParenR"/>
            </a:pPr>
            <a:r>
              <a:rPr lang="en-ZA" baseline="0" dirty="0" smtClean="0"/>
              <a:t>Population growth</a:t>
            </a:r>
          </a:p>
          <a:p>
            <a:pPr marL="342900" indent="-342900">
              <a:buAutoNum type="alphaLcParenR"/>
            </a:pPr>
            <a:r>
              <a:rPr lang="en-ZA" baseline="0" dirty="0" smtClean="0"/>
              <a:t>Mining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180000" cy="108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4284715"/>
            <a:ext cx="9180000" cy="710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 cap="small" baseline="0">
                <a:solidFill>
                  <a:srgbClr val="B19935"/>
                </a:solidFill>
              </a:defRPr>
            </a:lvl1pPr>
            <a:lvl2pPr marL="52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0725" y="1331913"/>
            <a:ext cx="9178925" cy="0"/>
          </a:xfrm>
          <a:prstGeom prst="line">
            <a:avLst/>
          </a:prstGeom>
          <a:ln w="12700">
            <a:solidFill>
              <a:srgbClr val="B19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20725" y="6567488"/>
            <a:ext cx="9197975" cy="0"/>
          </a:xfrm>
          <a:prstGeom prst="line">
            <a:avLst/>
          </a:prstGeom>
          <a:ln w="12700">
            <a:solidFill>
              <a:srgbClr val="B19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178925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999"/>
            <a:ext cx="9178925" cy="5004000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Wingdings" pitchFamily="2" charset="2"/>
              <a:buNone/>
              <a:defRPr sz="1800"/>
            </a:lvl1pPr>
            <a:lvl2pPr marL="271463" indent="-271463">
              <a:buFont typeface="Wingdings" pitchFamily="2" charset="2"/>
              <a:buChar char="Ø"/>
              <a:defRPr sz="1800"/>
            </a:lvl2pPr>
            <a:lvl3pPr marL="534988" indent="-273050">
              <a:buFont typeface="Wingdings" pitchFamily="2" charset="2"/>
              <a:buChar char="§"/>
              <a:defRPr sz="1800"/>
            </a:lvl3pPr>
            <a:lvl4pPr marL="808038" indent="-273050">
              <a:buFont typeface="Arial" pitchFamily="34" charset="0"/>
              <a:buChar char="•"/>
              <a:defRPr sz="1800"/>
            </a:lvl4pPr>
            <a:lvl5pPr marL="1079500" indent="-263525"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58338" y="6781800"/>
            <a:ext cx="360362" cy="252413"/>
          </a:xfrm>
          <a:prstGeom prst="rect">
            <a:avLst/>
          </a:prstGeom>
          <a:ln w="12700">
            <a:solidFill>
              <a:srgbClr val="B1993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rgbClr val="008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390CA-E519-43A2-AB6A-49DE3E1987B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DAFF unit_RGB_600dpi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6646863"/>
            <a:ext cx="2279650" cy="7731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sldNum="0" hdr="0" ftr="0" dt="0"/>
  <p:txStyles>
    <p:titleStyle>
      <a:lvl1pPr algn="l" defTabSz="1052513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2pPr>
      <a:lvl3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3pPr>
      <a:lvl4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4pPr>
      <a:lvl5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5pPr>
      <a:lvl6pPr marL="4572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6pPr>
      <a:lvl7pPr marL="9144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7pPr>
      <a:lvl8pPr marL="13716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8pPr>
      <a:lvl9pPr marL="18288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9pPr>
    </p:titleStyle>
    <p:bodyStyle>
      <a:lvl1pPr marL="271463" indent="-271463" algn="l" defTabSz="10525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263525" algn="l" defTabSz="10525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8038" indent="-273050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43088" indent="-261938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68550" indent="-261938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96568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16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865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514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49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97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46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595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43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892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41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189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378148" y="3060551"/>
            <a:ext cx="9937750" cy="936103"/>
          </a:xfrm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Portfolio Committee on Agriculture</a:t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Integrated</a:t>
            </a:r>
            <a:r>
              <a:rPr lang="en-ZA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Z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Spatial Analysis on land capability and land use for Agriculture and Forestry</a:t>
            </a:r>
            <a:br>
              <a:rPr lang="en-Z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809625" y="4788743"/>
            <a:ext cx="9180513" cy="100811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Cape Town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4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27 February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540271"/>
            <a:ext cx="9178925" cy="720000"/>
          </a:xfrm>
        </p:spPr>
        <p:txBody>
          <a:bodyPr>
            <a:normAutofit/>
          </a:bodyPr>
          <a:lstStyle/>
          <a:p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Land Capability EVALUATION SYSTEM</a:t>
            </a:r>
            <a:b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sz="2000" u="sng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</a:t>
            </a:r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results: agro-climate capability</a:t>
            </a:r>
            <a:endParaRPr lang="en-ZA" sz="2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404367"/>
            <a:ext cx="7156651" cy="51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492" y="1764407"/>
            <a:ext cx="6480720" cy="47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1913208" y="3374265"/>
            <a:ext cx="5433182" cy="732260"/>
          </a:xfrm>
        </p:spPr>
        <p:txBody>
          <a:bodyPr>
            <a:normAutofit/>
          </a:bodyPr>
          <a:lstStyle/>
          <a:p>
            <a:pPr algn="ctr"/>
            <a:r>
              <a:rPr lang="en-ZA" cap="all" dirty="0" smtClean="0"/>
              <a:t>Agricultural potential  zones </a:t>
            </a:r>
            <a:r>
              <a:rPr lang="en-ZA" dirty="0" smtClean="0"/>
              <a:t> CONCEPTUAL DIAGRAM</a:t>
            </a:r>
            <a:endParaRPr lang="en-ZA" dirty="0"/>
          </a:p>
        </p:txBody>
      </p:sp>
      <p:sp>
        <p:nvSpPr>
          <p:cNvPr id="42" name="Rectangle 41"/>
          <p:cNvSpPr/>
          <p:nvPr/>
        </p:nvSpPr>
        <p:spPr>
          <a:xfrm>
            <a:off x="1348469" y="192329"/>
            <a:ext cx="7708825" cy="7128764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</p:sp>
      <p:sp>
        <p:nvSpPr>
          <p:cNvPr id="44" name="Rectangle 43"/>
          <p:cNvSpPr/>
          <p:nvPr/>
        </p:nvSpPr>
        <p:spPr>
          <a:xfrm>
            <a:off x="1458268" y="468263"/>
            <a:ext cx="7489233" cy="43005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 sz="1100">
              <a:latin typeface="Futura Md BT" panose="020B0602020204020303" pitchFamily="34" charset="0"/>
            </a:endParaRPr>
          </a:p>
        </p:txBody>
      </p:sp>
      <p:grpSp>
        <p:nvGrpSpPr>
          <p:cNvPr id="2" name="Group 115"/>
          <p:cNvGrpSpPr/>
          <p:nvPr/>
        </p:nvGrpSpPr>
        <p:grpSpPr>
          <a:xfrm>
            <a:off x="1561788" y="523590"/>
            <a:ext cx="3509521" cy="1421828"/>
            <a:chOff x="1631168" y="362872"/>
            <a:chExt cx="4001353" cy="1289586"/>
          </a:xfrm>
        </p:grpSpPr>
        <p:sp>
          <p:nvSpPr>
            <p:cNvPr id="45" name="Text Box 1"/>
            <p:cNvSpPr txBox="1"/>
            <p:nvPr/>
          </p:nvSpPr>
          <p:spPr>
            <a:xfrm>
              <a:off x="1631168" y="362872"/>
              <a:ext cx="2430720" cy="35881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0" rIns="3600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Environmental Database: Climate; </a:t>
              </a:r>
            </a:p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Soil and Topographical data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2"/>
            <p:cNvSpPr txBox="1"/>
            <p:nvPr/>
          </p:nvSpPr>
          <p:spPr>
            <a:xfrm>
              <a:off x="3379349" y="930099"/>
              <a:ext cx="1332000" cy="360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0" rIns="36000" bIns="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Climate-; Soil- and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Terrain capability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3"/>
            <p:cNvSpPr txBox="1"/>
            <p:nvPr/>
          </p:nvSpPr>
          <p:spPr>
            <a:xfrm>
              <a:off x="4474970" y="1489736"/>
              <a:ext cx="1157551" cy="16272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0" rIns="3600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6000"/>
                </a:lnSpc>
              </a:pPr>
              <a:r>
                <a:rPr lang="en-ZA" sz="1100">
                  <a:latin typeface="Futura Md BT" panose="020B0602020204020303" pitchFamily="34" charset="0"/>
                  <a:ea typeface="Calibri" panose="020F0502020204030204" pitchFamily="34" charset="0"/>
                </a:rPr>
                <a:t>Land capability</a:t>
              </a:r>
              <a:endParaRPr lang="en-ZA" sz="110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3" name="Elbow Connector 52"/>
            <p:cNvCxnSpPr>
              <a:stCxn id="45" idx="3"/>
              <a:endCxn id="46" idx="0"/>
            </p:cNvCxnSpPr>
            <p:nvPr/>
          </p:nvCxnSpPr>
          <p:spPr>
            <a:xfrm flipH="1">
              <a:off x="4045348" y="542280"/>
              <a:ext cx="16540" cy="387819"/>
            </a:xfrm>
            <a:prstGeom prst="bentConnector4">
              <a:avLst>
                <a:gd name="adj1" fmla="val -1382104"/>
                <a:gd name="adj2" fmla="val 7313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6" idx="3"/>
              <a:endCxn id="47" idx="0"/>
            </p:cNvCxnSpPr>
            <p:nvPr/>
          </p:nvCxnSpPr>
          <p:spPr>
            <a:xfrm>
              <a:off x="4711349" y="1110100"/>
              <a:ext cx="342397" cy="37963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6"/>
          <p:cNvGrpSpPr/>
          <p:nvPr/>
        </p:nvGrpSpPr>
        <p:grpSpPr>
          <a:xfrm>
            <a:off x="2627761" y="919201"/>
            <a:ext cx="3477560" cy="1945428"/>
            <a:chOff x="2846528" y="721686"/>
            <a:chExt cx="3964913" cy="1764486"/>
          </a:xfrm>
        </p:grpSpPr>
        <p:sp>
          <p:nvSpPr>
            <p:cNvPr id="48" name="Text Box 4"/>
            <p:cNvSpPr txBox="1"/>
            <p:nvPr/>
          </p:nvSpPr>
          <p:spPr>
            <a:xfrm>
              <a:off x="4474300" y="1794237"/>
              <a:ext cx="1440000" cy="3600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Crop-; Irrigation and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06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Livestock suitability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2"/>
            <p:cNvSpPr txBox="1"/>
            <p:nvPr/>
          </p:nvSpPr>
          <p:spPr>
            <a:xfrm>
              <a:off x="5663028" y="2291992"/>
              <a:ext cx="1148413" cy="1941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36000" rIns="3600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Land suitability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5" name="Elbow Connector 54"/>
            <p:cNvCxnSpPr>
              <a:stCxn id="45" idx="2"/>
              <a:endCxn id="48" idx="1"/>
            </p:cNvCxnSpPr>
            <p:nvPr/>
          </p:nvCxnSpPr>
          <p:spPr>
            <a:xfrm rot="16200000" flipH="1">
              <a:off x="3034138" y="534076"/>
              <a:ext cx="1252551" cy="162777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>
              <a:stCxn id="48" idx="3"/>
              <a:endCxn id="49" idx="0"/>
            </p:cNvCxnSpPr>
            <p:nvPr/>
          </p:nvCxnSpPr>
          <p:spPr>
            <a:xfrm>
              <a:off x="5914299" y="1974237"/>
              <a:ext cx="322935" cy="31775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8"/>
          <p:cNvGrpSpPr/>
          <p:nvPr/>
        </p:nvGrpSpPr>
        <p:grpSpPr>
          <a:xfrm>
            <a:off x="5071310" y="1855714"/>
            <a:ext cx="5507423" cy="2923913"/>
            <a:chOff x="5632512" y="1571101"/>
            <a:chExt cx="6279249" cy="2651965"/>
          </a:xfrm>
        </p:grpSpPr>
        <p:grpSp>
          <p:nvGrpSpPr>
            <p:cNvPr id="6" name="Group 117"/>
            <p:cNvGrpSpPr/>
            <p:nvPr/>
          </p:nvGrpSpPr>
          <p:grpSpPr>
            <a:xfrm>
              <a:off x="5663030" y="2572433"/>
              <a:ext cx="6248731" cy="1650633"/>
              <a:chOff x="5663030" y="2572433"/>
              <a:chExt cx="6248731" cy="1650633"/>
            </a:xfrm>
          </p:grpSpPr>
          <p:sp>
            <p:nvSpPr>
              <p:cNvPr id="50" name="Text Box 2"/>
              <p:cNvSpPr txBox="1"/>
              <p:nvPr/>
            </p:nvSpPr>
            <p:spPr>
              <a:xfrm>
                <a:off x="5663030" y="2572433"/>
                <a:ext cx="1992789" cy="32241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Land cover- and Land use </a:t>
                </a: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data, incl. wetlands, etc.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Text Box 2"/>
              <p:cNvSpPr txBox="1"/>
              <p:nvPr/>
            </p:nvSpPr>
            <p:spPr>
              <a:xfrm>
                <a:off x="8491577" y="3578228"/>
                <a:ext cx="3420184" cy="64483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Ancillary Data: </a:t>
                </a:r>
                <a:r>
                  <a:rPr lang="en-ZA" sz="1100" dirty="0" smtClean="0">
                    <a:latin typeface="Futura Md BT" panose="020B0602020204020303" pitchFamily="34" charset="0"/>
                    <a:ea typeface="Calibri" panose="020F0502020204030204" pitchFamily="34" charset="0"/>
                  </a:rPr>
                  <a:t>Protected </a:t>
                </a: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areas;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Permanently transformed-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Buildings, roads, etc</a:t>
                </a:r>
                <a:r>
                  <a:rPr lang="en-ZA" sz="1100" dirty="0" smtClean="0">
                    <a:latin typeface="Futura Md BT" panose="020B0602020204020303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pPr>
                  <a:lnSpc>
                    <a:spcPct val="105000"/>
                  </a:lnSpc>
                </a:pPr>
                <a:r>
                  <a:rPr lang="en-ZA" sz="1100" dirty="0" smtClean="0">
                    <a:solidFill>
                      <a:srgbClr val="FF0000"/>
                    </a:solidFill>
                    <a:latin typeface="Futura Md BT" panose="020B0602020204020303" pitchFamily="34" charset="0"/>
                    <a:ea typeface="Times New Roman" panose="02020603050405020304" pitchFamily="18" charset="0"/>
                  </a:rPr>
                  <a:t>Production Guidelines &amp; Land-use Regulations</a:t>
                </a:r>
                <a:endParaRPr lang="en-ZA" sz="1100" dirty="0">
                  <a:solidFill>
                    <a:srgbClr val="FF0000"/>
                  </a:solidFill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 Box 2"/>
              <p:cNvSpPr txBox="1"/>
              <p:nvPr/>
            </p:nvSpPr>
            <p:spPr>
              <a:xfrm>
                <a:off x="5663031" y="3130398"/>
                <a:ext cx="1992789" cy="32241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Provincial &amp; 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Local systems: BRU’s, etc.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" name="Text Box 2"/>
              <p:cNvSpPr txBox="1"/>
              <p:nvPr/>
            </p:nvSpPr>
            <p:spPr>
              <a:xfrm>
                <a:off x="8056700" y="2661303"/>
                <a:ext cx="1380525" cy="16121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Agricultural Zones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58" name="Elbow Connector 57"/>
            <p:cNvCxnSpPr>
              <a:stCxn id="49" idx="3"/>
              <a:endCxn id="57" idx="0"/>
            </p:cNvCxnSpPr>
            <p:nvPr/>
          </p:nvCxnSpPr>
          <p:spPr>
            <a:xfrm>
              <a:off x="6811433" y="2389089"/>
              <a:ext cx="1935530" cy="27221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0" idx="3"/>
              <a:endCxn id="57" idx="1"/>
            </p:cNvCxnSpPr>
            <p:nvPr/>
          </p:nvCxnSpPr>
          <p:spPr>
            <a:xfrm>
              <a:off x="7655819" y="2733643"/>
              <a:ext cx="400881" cy="8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2" idx="3"/>
              <a:endCxn id="57" idx="2"/>
            </p:cNvCxnSpPr>
            <p:nvPr/>
          </p:nvCxnSpPr>
          <p:spPr>
            <a:xfrm flipV="1">
              <a:off x="7655820" y="2822512"/>
              <a:ext cx="1091143" cy="46909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47" idx="3"/>
              <a:endCxn id="57" idx="0"/>
            </p:cNvCxnSpPr>
            <p:nvPr/>
          </p:nvCxnSpPr>
          <p:spPr>
            <a:xfrm>
              <a:off x="5632512" y="1571101"/>
              <a:ext cx="3114451" cy="109020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0"/>
              <a:endCxn id="57" idx="2"/>
            </p:cNvCxnSpPr>
            <p:nvPr/>
          </p:nvCxnSpPr>
          <p:spPr>
            <a:xfrm flipH="1" flipV="1">
              <a:off x="8746963" y="2822512"/>
              <a:ext cx="1454707" cy="75571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2"/>
          <p:cNvSpPr txBox="1"/>
          <p:nvPr/>
        </p:nvSpPr>
        <p:spPr>
          <a:xfrm>
            <a:off x="7707379" y="565744"/>
            <a:ext cx="947250" cy="196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</a:pPr>
            <a:r>
              <a:rPr lang="en-ZA" sz="1200" dirty="0">
                <a:solidFill>
                  <a:srgbClr val="FFFFFF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Geodatabase</a:t>
            </a:r>
            <a:endParaRPr lang="en-ZA" sz="1200" dirty="0">
              <a:latin typeface="Futura Md BT" panose="020B06020202040203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7" name="Group 121"/>
          <p:cNvGrpSpPr/>
          <p:nvPr/>
        </p:nvGrpSpPr>
        <p:grpSpPr>
          <a:xfrm>
            <a:off x="1466844" y="4798808"/>
            <a:ext cx="7466118" cy="1686216"/>
            <a:chOff x="1522914" y="4240459"/>
            <a:chExt cx="8512439" cy="1529383"/>
          </a:xfrm>
        </p:grpSpPr>
        <p:sp>
          <p:nvSpPr>
            <p:cNvPr id="43" name="Rectangle 42"/>
            <p:cNvSpPr/>
            <p:nvPr/>
          </p:nvSpPr>
          <p:spPr>
            <a:xfrm>
              <a:off x="1522914" y="4510508"/>
              <a:ext cx="8512439" cy="12593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663028" y="4240459"/>
              <a:ext cx="382545" cy="248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  <p:grpSp>
          <p:nvGrpSpPr>
            <p:cNvPr id="8" name="Group 120"/>
            <p:cNvGrpSpPr/>
            <p:nvPr/>
          </p:nvGrpSpPr>
          <p:grpSpPr>
            <a:xfrm>
              <a:off x="2131109" y="4559925"/>
              <a:ext cx="7120009" cy="1051264"/>
              <a:chOff x="2131109" y="4559925"/>
              <a:chExt cx="7120009" cy="1051264"/>
            </a:xfrm>
          </p:grpSpPr>
          <p:sp>
            <p:nvSpPr>
              <p:cNvPr id="63" name="Text Box 2"/>
              <p:cNvSpPr txBox="1"/>
              <p:nvPr/>
            </p:nvSpPr>
            <p:spPr>
              <a:xfrm>
                <a:off x="2131109" y="4563216"/>
                <a:ext cx="1466425" cy="32241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Reports: Research </a:t>
                </a: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and Technical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Text Box 2"/>
              <p:cNvSpPr txBox="1"/>
              <p:nvPr/>
            </p:nvSpPr>
            <p:spPr>
              <a:xfrm>
                <a:off x="5453918" y="4559925"/>
                <a:ext cx="1747842" cy="53322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Data: Spatial, attribute-, 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metadata and 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data-dictionary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6" name="Text Box 2"/>
              <p:cNvSpPr txBox="1"/>
              <p:nvPr/>
            </p:nvSpPr>
            <p:spPr>
              <a:xfrm>
                <a:off x="3828513" y="4559925"/>
                <a:ext cx="1270866" cy="32241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Models: Spatial, 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Non-spatial, etc.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7" name="Text Box 2"/>
              <p:cNvSpPr txBox="1"/>
              <p:nvPr/>
            </p:nvSpPr>
            <p:spPr>
              <a:xfrm>
                <a:off x="6776180" y="5127560"/>
                <a:ext cx="1674777" cy="48362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Technical training: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5000"/>
                  </a:lnSpc>
                </a:pPr>
                <a:r>
                  <a:rPr lang="en-ZA" sz="1100" dirty="0" err="1">
                    <a:latin typeface="Futura Md BT" panose="020B0602020204020303" pitchFamily="34" charset="0"/>
                    <a:ea typeface="Calibri" panose="020F0502020204030204" pitchFamily="34" charset="0"/>
                  </a:rPr>
                  <a:t>ArcReader</a:t>
                </a: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, Technical </a:t>
                </a:r>
              </a:p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manuals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8" name="Text Box 2"/>
              <p:cNvSpPr txBox="1"/>
              <p:nvPr/>
            </p:nvSpPr>
            <p:spPr>
              <a:xfrm>
                <a:off x="7886047" y="4658855"/>
                <a:ext cx="1365071" cy="16120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36000" tIns="0" rIns="360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ZA" sz="1100" dirty="0">
                    <a:latin typeface="Futura Md BT" panose="020B0602020204020303" pitchFamily="34" charset="0"/>
                    <a:ea typeface="Calibri" panose="020F0502020204030204" pitchFamily="34" charset="0"/>
                  </a:rPr>
                  <a:t>Reporting  </a:t>
                </a:r>
                <a:r>
                  <a:rPr lang="en-ZA" sz="1100" dirty="0" smtClean="0">
                    <a:latin typeface="Futura Md BT" panose="020B0602020204020303" pitchFamily="34" charset="0"/>
                    <a:ea typeface="Calibri" panose="020F0502020204030204" pitchFamily="34" charset="0"/>
                  </a:rPr>
                  <a:t>Facility</a:t>
                </a:r>
                <a:endParaRPr lang="en-ZA" sz="1100" dirty="0">
                  <a:latin typeface="Futura Md BT" panose="020B0602020204020303" pitchFamily="34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69" name="Elbow Connector 68"/>
              <p:cNvCxnSpPr>
                <a:stCxn id="64" idx="2"/>
                <a:endCxn id="67" idx="1"/>
              </p:cNvCxnSpPr>
              <p:nvPr/>
            </p:nvCxnSpPr>
            <p:spPr>
              <a:xfrm rot="16200000" flipH="1">
                <a:off x="6413897" y="5007090"/>
                <a:ext cx="276227" cy="448341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>
                <a:stCxn id="68" idx="2"/>
                <a:endCxn id="67" idx="3"/>
              </p:cNvCxnSpPr>
              <p:nvPr/>
            </p:nvCxnSpPr>
            <p:spPr>
              <a:xfrm rot="5400000">
                <a:off x="8235115" y="5035906"/>
                <a:ext cx="549310" cy="117626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>
                <a:stCxn id="64" idx="3"/>
                <a:endCxn id="68" idx="1"/>
              </p:cNvCxnSpPr>
              <p:nvPr/>
            </p:nvCxnSpPr>
            <p:spPr>
              <a:xfrm flipV="1">
                <a:off x="7201760" y="4739460"/>
                <a:ext cx="684287" cy="8707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73"/>
          <p:cNvGrpSpPr/>
          <p:nvPr/>
        </p:nvGrpSpPr>
        <p:grpSpPr>
          <a:xfrm>
            <a:off x="3834532" y="1476375"/>
            <a:ext cx="3169407" cy="1944217"/>
            <a:chOff x="2053638" y="1612764"/>
            <a:chExt cx="2612045" cy="2467424"/>
          </a:xfrm>
        </p:grpSpPr>
        <p:sp>
          <p:nvSpPr>
            <p:cNvPr id="76" name="Rounded Rectangle 75"/>
            <p:cNvSpPr/>
            <p:nvPr/>
          </p:nvSpPr>
          <p:spPr>
            <a:xfrm>
              <a:off x="2053638" y="1886923"/>
              <a:ext cx="2612045" cy="219326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36000" tIns="0" rIns="3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  <p:sp>
          <p:nvSpPr>
            <p:cNvPr id="77" name="Text Box 2"/>
            <p:cNvSpPr txBox="1"/>
            <p:nvPr/>
          </p:nvSpPr>
          <p:spPr>
            <a:xfrm>
              <a:off x="3003156" y="1612764"/>
              <a:ext cx="884759" cy="2476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6000" tIns="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200" b="1" dirty="0">
                  <a:solidFill>
                    <a:srgbClr val="FF0000"/>
                  </a:solidFill>
                  <a:latin typeface="Futura Md BT" panose="020B06020202040203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Field verification</a:t>
              </a:r>
              <a:endParaRPr lang="en-ZA" sz="1200" dirty="0">
                <a:latin typeface="Futura Md BT" panose="020B06020202040203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119"/>
          <p:cNvGrpSpPr/>
          <p:nvPr/>
        </p:nvGrpSpPr>
        <p:grpSpPr>
          <a:xfrm>
            <a:off x="2408680" y="868675"/>
            <a:ext cx="5995025" cy="3763265"/>
            <a:chOff x="2596738" y="675858"/>
            <a:chExt cx="6835182" cy="3413249"/>
          </a:xfrm>
        </p:grpSpPr>
        <p:sp>
          <p:nvSpPr>
            <p:cNvPr id="75" name="Curved Right Arrow 74"/>
            <p:cNvSpPr/>
            <p:nvPr/>
          </p:nvSpPr>
          <p:spPr>
            <a:xfrm rot="18949819">
              <a:off x="2596738" y="3013568"/>
              <a:ext cx="579795" cy="107553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  <p:sp>
          <p:nvSpPr>
            <p:cNvPr id="79" name="Curved Right Arrow 78"/>
            <p:cNvSpPr/>
            <p:nvPr/>
          </p:nvSpPr>
          <p:spPr>
            <a:xfrm rot="8100476">
              <a:off x="8852125" y="675858"/>
              <a:ext cx="579795" cy="107553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</p:grpSp>
      <p:sp>
        <p:nvSpPr>
          <p:cNvPr id="78" name="Text Box 2"/>
          <p:cNvSpPr txBox="1"/>
          <p:nvPr/>
        </p:nvSpPr>
        <p:spPr>
          <a:xfrm>
            <a:off x="2885174" y="229738"/>
            <a:ext cx="4761309" cy="1984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</a:pPr>
            <a:r>
              <a:rPr lang="en-ZA" sz="1100" dirty="0">
                <a:solidFill>
                  <a:srgbClr val="FFFFFF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FULLY INTEGRATED NATIONAL </a:t>
            </a:r>
            <a:r>
              <a:rPr lang="en-ZA" sz="1200" dirty="0">
                <a:solidFill>
                  <a:srgbClr val="FFFFFF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GEO-REFERENCED</a:t>
            </a:r>
            <a:r>
              <a:rPr lang="en-ZA" sz="1100" dirty="0">
                <a:solidFill>
                  <a:srgbClr val="FFFFFF"/>
                </a:solidFill>
                <a:latin typeface="Futura Md BT" panose="020B0602020204020303" pitchFamily="34" charset="0"/>
                <a:ea typeface="Calibri" panose="020F0502020204030204" pitchFamily="34" charset="0"/>
              </a:rPr>
              <a:t> DATABASE</a:t>
            </a:r>
            <a:endParaRPr lang="en-ZA" sz="1100" dirty="0">
              <a:latin typeface="Futura Md BT" panose="020B0602020204020303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22"/>
          <p:cNvGrpSpPr/>
          <p:nvPr/>
        </p:nvGrpSpPr>
        <p:grpSpPr>
          <a:xfrm>
            <a:off x="1449687" y="6539500"/>
            <a:ext cx="7483276" cy="691954"/>
            <a:chOff x="1503352" y="5819260"/>
            <a:chExt cx="8532001" cy="627596"/>
          </a:xfrm>
        </p:grpSpPr>
        <p:sp>
          <p:nvSpPr>
            <p:cNvPr id="73" name="Text Box 2"/>
            <p:cNvSpPr txBox="1"/>
            <p:nvPr/>
          </p:nvSpPr>
          <p:spPr>
            <a:xfrm>
              <a:off x="1503352" y="6086856"/>
              <a:ext cx="8532001" cy="360000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6000" tIns="0" rIns="36000" bIns="0" numCol="1" spcCol="0" rtlCol="0" fromWordArt="0" anchor="t" anchorCtr="0" forceAA="0" compatLnSpc="1">
              <a:prstTxWarp prst="textNoShape">
                <a:avLst/>
              </a:prstTxWarp>
              <a:normAutofit fontScale="92500"/>
            </a:bodyPr>
            <a:lstStyle/>
            <a:p>
              <a:pPr algn="ctr">
                <a:lnSpc>
                  <a:spcPct val="105000"/>
                </a:lnSpc>
              </a:pPr>
              <a:r>
                <a:rPr lang="en-ZA" sz="1100" dirty="0">
                  <a:latin typeface="Futura Md BT" panose="020B0602020204020303" pitchFamily="34" charset="0"/>
                  <a:ea typeface="Calibri" panose="020F0502020204030204" pitchFamily="34" charset="0"/>
                </a:rPr>
                <a:t>All facets of agricultural land use planning- crops, forestry, animal adaptability, agro-ecosystems management, environmental risk and impact assessments, land degradation risk assessment, framework for future monitoring- climate change, etc.</a:t>
              </a:r>
              <a:endParaRPr lang="en-ZA" sz="1100" dirty="0">
                <a:latin typeface="Futura Md BT" panose="020B0602020204020303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5723231" y="5819260"/>
              <a:ext cx="382137" cy="245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 sz="1100">
                <a:latin typeface="Futura Md BT" panose="020B06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953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5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PRESERVATION AND DEVELOPMENT OF AGRICULTURAL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1463" lvl="2" indent="-271463">
              <a:lnSpc>
                <a:spcPct val="90000"/>
              </a:lnSpc>
              <a:buFont typeface="Wingdings" pitchFamily="2" charset="2"/>
              <a:buChar char="q"/>
            </a:pPr>
            <a:r>
              <a:rPr lang="en-ZA" sz="20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Draft Framework Policy and Bill on the Preservation and Development of Agricultural Land</a:t>
            </a:r>
            <a:endParaRPr lang="en-ZA" sz="1200" b="1" dirty="0" smtClean="0"/>
          </a:p>
          <a:p>
            <a:pPr lvl="2"/>
            <a:r>
              <a:rPr lang="en-ZA" sz="1900" b="1" dirty="0" smtClean="0"/>
              <a:t>Spatial planning</a:t>
            </a:r>
          </a:p>
          <a:p>
            <a:pPr lvl="3"/>
            <a:r>
              <a:rPr lang="en-ZA" sz="1900" b="1" dirty="0" smtClean="0"/>
              <a:t>Suitability modelling</a:t>
            </a:r>
          </a:p>
          <a:p>
            <a:pPr lvl="4"/>
            <a:r>
              <a:rPr lang="en-ZA" sz="1900" b="1" dirty="0" smtClean="0"/>
              <a:t>Crop suitability</a:t>
            </a:r>
          </a:p>
          <a:p>
            <a:pPr lvl="4"/>
            <a:r>
              <a:rPr lang="en-ZA" sz="1900" b="1" dirty="0" smtClean="0"/>
              <a:t>Livestock suitability / adaptability</a:t>
            </a:r>
          </a:p>
          <a:p>
            <a:pPr lvl="4"/>
            <a:r>
              <a:rPr lang="en-ZA" sz="1900" b="1" dirty="0" smtClean="0"/>
              <a:t>Irrigation suitability</a:t>
            </a:r>
          </a:p>
          <a:p>
            <a:pPr lvl="4">
              <a:buNone/>
            </a:pPr>
            <a:endParaRPr lang="en-ZA" sz="1900" b="1" dirty="0" smtClean="0"/>
          </a:p>
          <a:p>
            <a:pPr lvl="2"/>
            <a:r>
              <a:rPr lang="en-ZA" sz="1900" b="1" dirty="0" smtClean="0"/>
              <a:t>Spatial zoning and associated regulations</a:t>
            </a:r>
          </a:p>
          <a:p>
            <a:pPr lvl="3"/>
            <a:r>
              <a:rPr lang="en-ZA" sz="1900" b="1" dirty="0" smtClean="0"/>
              <a:t>Primary Food Production Zones</a:t>
            </a:r>
          </a:p>
          <a:p>
            <a:pPr lvl="4"/>
            <a:r>
              <a:rPr lang="en-ZA" sz="1900" b="1" dirty="0" smtClean="0"/>
              <a:t>Primary Crop Production Zones</a:t>
            </a:r>
          </a:p>
          <a:p>
            <a:pPr lvl="4"/>
            <a:r>
              <a:rPr lang="en-ZA" sz="1900" b="1" dirty="0" smtClean="0"/>
              <a:t>Primary Livestock Production Zones</a:t>
            </a:r>
          </a:p>
          <a:p>
            <a:pPr marL="1431925" lvl="5" indent="-261938"/>
            <a:r>
              <a:rPr lang="en-ZA" sz="1700" b="1" dirty="0" smtClean="0"/>
              <a:t>Best available</a:t>
            </a:r>
          </a:p>
          <a:p>
            <a:pPr marL="1431925" lvl="5" indent="-261938"/>
            <a:r>
              <a:rPr lang="en-ZA" sz="1700" b="1" dirty="0" smtClean="0"/>
              <a:t>Good</a:t>
            </a:r>
          </a:p>
          <a:p>
            <a:pPr marL="1431925" lvl="5" indent="-261938"/>
            <a:r>
              <a:rPr lang="en-ZA" sz="1700" b="1" dirty="0" smtClean="0"/>
              <a:t>Moderate</a:t>
            </a:r>
          </a:p>
          <a:p>
            <a:pPr marL="1431925" lvl="5" indent="-261938"/>
            <a:r>
              <a:rPr lang="en-ZA" sz="1700" b="1" dirty="0" smtClean="0"/>
              <a:t>Poor</a:t>
            </a:r>
          </a:p>
          <a:p>
            <a:pPr marL="1431925" lvl="5" indent="-261938"/>
            <a:r>
              <a:rPr lang="en-ZA" sz="1700" b="1" dirty="0" smtClean="0"/>
              <a:t>Very poor</a:t>
            </a:r>
          </a:p>
          <a:p>
            <a:pPr lvl="4"/>
            <a:endParaRPr lang="en-ZA" sz="1900" b="1" dirty="0" smtClean="0"/>
          </a:p>
          <a:p>
            <a:pPr marL="1049338" lvl="3" indent="-514350">
              <a:buNone/>
            </a:pPr>
            <a:endParaRPr lang="en-ZA" sz="1900" b="1" dirty="0" smtClean="0"/>
          </a:p>
          <a:p>
            <a:endParaRPr lang="en-Z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lvl="2" indent="-271463">
              <a:buFont typeface="Wingdings" pitchFamily="2" charset="2"/>
              <a:buChar char="q"/>
            </a:pPr>
            <a:r>
              <a:rPr lang="en-ZA" sz="20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Continues decline in High Value Agricultural Land</a:t>
            </a:r>
          </a:p>
          <a:p>
            <a:pPr marL="544513" lvl="3" indent="-271463">
              <a:buFont typeface="Wingdings" pitchFamily="2" charset="2"/>
              <a:buChar char="q"/>
            </a:pPr>
            <a:r>
              <a:rPr lang="en-ZA" b="1" dirty="0" smtClean="0">
                <a:ln w="12700">
                  <a:solidFill>
                    <a:schemeClr val="tx1"/>
                  </a:solidFill>
                  <a:prstDash val="solid"/>
                </a:ln>
              </a:rPr>
              <a:t>Major Drivers</a:t>
            </a:r>
          </a:p>
          <a:p>
            <a:pPr marL="815975" lvl="4" indent="-271463"/>
            <a:r>
              <a:rPr lang="en-ZA" dirty="0" smtClean="0">
                <a:ln w="12700">
                  <a:solidFill>
                    <a:schemeClr val="tx1"/>
                  </a:solidFill>
                  <a:prstDash val="solid"/>
                </a:ln>
              </a:rPr>
              <a:t>Population growth</a:t>
            </a:r>
          </a:p>
          <a:p>
            <a:pPr marL="815975" lvl="4" indent="-271463"/>
            <a:r>
              <a:rPr lang="en-ZA" dirty="0" smtClean="0">
                <a:ln w="12700">
                  <a:solidFill>
                    <a:schemeClr val="tx1"/>
                  </a:solidFill>
                  <a:prstDash val="solid"/>
                </a:ln>
              </a:rPr>
              <a:t>Urbanisation and related infrastructure</a:t>
            </a:r>
          </a:p>
          <a:p>
            <a:pPr marL="815975" lvl="4" indent="-271463"/>
            <a:r>
              <a:rPr lang="en-ZA" dirty="0" smtClean="0">
                <a:ln w="12700">
                  <a:solidFill>
                    <a:schemeClr val="tx1"/>
                  </a:solidFill>
                  <a:prstDash val="solid"/>
                </a:ln>
              </a:rPr>
              <a:t>Mining</a:t>
            </a:r>
          </a:p>
          <a:p>
            <a:pPr marL="815975" lvl="4" indent="-271463">
              <a:buNone/>
            </a:pP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sz="20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Advantages of spatial analysis &amp; modelling related to Land Capability, Land Suitability and Land Use</a:t>
            </a:r>
          </a:p>
          <a:p>
            <a:pPr lvl="2">
              <a:buFont typeface="Wingdings" pitchFamily="2" charset="2"/>
              <a:buChar char="q"/>
            </a:pPr>
            <a:r>
              <a:rPr lang="en-ZA" dirty="0" smtClean="0"/>
              <a:t>Quantify spatial impacts in relation to food production</a:t>
            </a:r>
          </a:p>
          <a:p>
            <a:pPr lvl="2">
              <a:buFont typeface="Wingdings" pitchFamily="2" charset="2"/>
              <a:buChar char="q"/>
            </a:pPr>
            <a:r>
              <a:rPr lang="en-ZA" dirty="0" smtClean="0"/>
              <a:t>Provide a more refined spatial dataset for integrated planning</a:t>
            </a:r>
          </a:p>
          <a:p>
            <a:pPr lvl="2">
              <a:buFont typeface="Wingdings" pitchFamily="2" charset="2"/>
              <a:buChar char="q"/>
            </a:pPr>
            <a:r>
              <a:rPr lang="en-ZA" dirty="0" smtClean="0"/>
              <a:t>Primary Food Production Zones and associated regulations per zone will guide development patterns in a proactive manner</a:t>
            </a:r>
          </a:p>
          <a:p>
            <a:pPr lvl="2">
              <a:buNone/>
            </a:pPr>
            <a:endParaRPr lang="en-ZA" dirty="0" smtClean="0"/>
          </a:p>
          <a:p>
            <a:pPr marL="7354888" lvl="2">
              <a:buNone/>
            </a:pPr>
            <a:r>
              <a:rPr lang="en-ZA" sz="2400" b="1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 of Contents</a:t>
            </a:r>
            <a:endParaRPr lang="en-ZA" cap="all" dirty="0">
              <a:ln w="127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882204" y="1836415"/>
            <a:ext cx="9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Introduction</a:t>
            </a:r>
          </a:p>
          <a:p>
            <a:pPr marL="982663" lvl="1" indent="-457200">
              <a:buFont typeface="+mj-lt"/>
              <a:buAutoNum type="alphaLcParenR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Food security: The production challenge</a:t>
            </a:r>
          </a:p>
          <a:p>
            <a:pPr marL="982663" lvl="1" indent="-457200"/>
            <a:endParaRPr lang="en-ZA" sz="2400" b="1" dirty="0" smtClean="0">
              <a:ln w="317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Land capability assessment</a:t>
            </a:r>
          </a:p>
          <a:p>
            <a:pPr marL="982663" lvl="1" indent="-457200">
              <a:buFont typeface="+mj-lt"/>
              <a:buAutoNum type="alphaLcParenR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2002 - Classification</a:t>
            </a:r>
          </a:p>
          <a:p>
            <a:pPr marL="982663" lvl="1" indent="-457200">
              <a:buFont typeface="+mj-lt"/>
              <a:buAutoNum type="alphaLcParenR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2014 - Evaluation</a:t>
            </a:r>
          </a:p>
          <a:p>
            <a:pPr marL="982663" lvl="1" indent="-457200">
              <a:buFont typeface="+mj-lt"/>
              <a:buAutoNum type="alphaLcParenR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Preservation and Development of Agricultural Land</a:t>
            </a:r>
          </a:p>
          <a:p>
            <a:pPr marL="982663" lvl="1" indent="-457200"/>
            <a:endParaRPr lang="en-ZA" sz="2400" b="1" dirty="0" smtClean="0">
              <a:ln w="317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457200" indent="-457200">
              <a:buAutoNum type="arabicPeriod"/>
            </a:pPr>
            <a:r>
              <a:rPr lang="en-ZA" sz="2400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Conclusion</a:t>
            </a:r>
          </a:p>
          <a:p>
            <a:pPr marL="982663" lvl="1" indent="-457200"/>
            <a:endParaRPr lang="en-ZA" sz="2400" b="1" dirty="0" smtClean="0">
              <a:ln w="3175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endParaRPr lang="en-Z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725" y="1476375"/>
            <a:ext cx="9178925" cy="4967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ZA" sz="2400" b="1" i="1" dirty="0" smtClean="0"/>
              <a:t>Continues &amp; steep decline </a:t>
            </a:r>
            <a:r>
              <a:rPr lang="en-ZA" sz="2400" dirty="0" smtClean="0"/>
              <a:t>in the area of High </a:t>
            </a:r>
            <a:r>
              <a:rPr lang="en-ZA" sz="2400" dirty="0"/>
              <a:t>V</a:t>
            </a:r>
            <a:r>
              <a:rPr lang="en-ZA" sz="2400" dirty="0" smtClean="0"/>
              <a:t>alue </a:t>
            </a:r>
            <a:r>
              <a:rPr lang="en-ZA" sz="2400" dirty="0"/>
              <a:t>A</a:t>
            </a:r>
            <a:r>
              <a:rPr lang="en-ZA" sz="2400" dirty="0" smtClean="0"/>
              <a:t>gricultural </a:t>
            </a:r>
            <a:r>
              <a:rPr lang="en-ZA" sz="2400" dirty="0"/>
              <a:t>L</a:t>
            </a:r>
            <a:r>
              <a:rPr lang="en-ZA" sz="2400" dirty="0" smtClean="0"/>
              <a:t>and available for crop production in South Africa </a:t>
            </a:r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386260" y="2412479"/>
          <a:ext cx="74168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7938988" y="2700511"/>
            <a:ext cx="1656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00" b="1" dirty="0" smtClean="0"/>
              <a:t>FAO Recommended</a:t>
            </a:r>
            <a:endParaRPr lang="en-ZA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42244" y="5940871"/>
            <a:ext cx="7986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Current DAFF </a:t>
            </a:r>
            <a:r>
              <a:rPr lang="en-ZA" i="1" u="sng" dirty="0" smtClean="0"/>
              <a:t>estimate</a:t>
            </a:r>
            <a:r>
              <a:rPr lang="en-ZA" dirty="0" smtClean="0"/>
              <a:t> is less than 0,25 ha per person per annum</a:t>
            </a:r>
          </a:p>
        </p:txBody>
      </p:sp>
      <p:sp>
        <p:nvSpPr>
          <p:cNvPr id="10" name="Rectangle 5"/>
          <p:cNvSpPr txBox="1">
            <a:spLocks/>
          </p:cNvSpPr>
          <p:nvPr/>
        </p:nvSpPr>
        <p:spPr>
          <a:xfrm>
            <a:off x="534670" y="302802"/>
            <a:ext cx="9624060" cy="1029557"/>
          </a:xfrm>
          <a:prstGeom prst="rect">
            <a:avLst/>
          </a:prstGeom>
        </p:spPr>
        <p:txBody>
          <a:bodyPr lIns="104306" tIns="52153" rIns="104306" bIns="52153">
            <a:normAutofit fontScale="92500" lnSpcReduction="10000"/>
          </a:bodyPr>
          <a:lstStyle/>
          <a:p>
            <a:pPr lvl="0" eaLnBrk="0" hangingPunct="0"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en-ZA" sz="24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ZA" sz="2400" cap="all" dirty="0" err="1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</a:t>
            </a:r>
            <a:r>
              <a:rPr lang="en-ZA" sz="24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food production challenge</a:t>
            </a:r>
            <a:br>
              <a:rPr lang="en-ZA" sz="24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sz="24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decline in land available for crop production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20725" y="1439863"/>
          <a:ext cx="9178925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1275"/>
                <a:gridCol w="1311275"/>
                <a:gridCol w="1311275"/>
                <a:gridCol w="1311275"/>
                <a:gridCol w="1311275"/>
                <a:gridCol w="1311275"/>
                <a:gridCol w="1311275"/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Province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Mining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rights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ha)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Prospecting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rights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ha)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HVAL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 IV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area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HVAL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 IV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 area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Eastern Cape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1 910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341 799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Free State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8 179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61 055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83 599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157 987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643472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1 305 451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Gauteng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81 125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206 879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357 368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KwaZulu-Natal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15 613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84 357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179 266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82771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758 284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Limpopo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41 720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35 502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153 422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744 974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544937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4 415 344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Mpumalanga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252 079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49 469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350 908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1 207 724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492630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2 697 521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Northern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Cape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451 647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5 150 556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North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West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78 041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38 220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189 483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435 653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767502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2 652 745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Western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Cape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3 235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22 782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871 987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RSA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448 547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200 099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1 419 233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2 964 554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2 565 569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18 551 056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178925" cy="72035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The </a:t>
            </a:r>
            <a:r>
              <a:rPr lang="en-ZA" sz="2200" cap="all" dirty="0" err="1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sa</a:t>
            </a:r>
            <a: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food production challenge</a:t>
            </a:r>
            <a:b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en-ZA" sz="22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granted prospecting and mining rights PER PROVINCE</a:t>
            </a:r>
            <a:endParaRPr lang="en-ZA" sz="2200" cap="all" dirty="0">
              <a:ln w="127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88" y="5940871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err="1" smtClean="0"/>
              <a:t>HVAL</a:t>
            </a:r>
            <a:r>
              <a:rPr lang="en-ZA" sz="1600" dirty="0" smtClean="0"/>
              <a:t> – High Value Agricultural Land (Land Capability Classes I – III)</a:t>
            </a:r>
          </a:p>
          <a:p>
            <a:r>
              <a:rPr lang="en-ZA" sz="1600" dirty="0" smtClean="0"/>
              <a:t>DAFF spatial analysis based on 2012 mining data &amp; 2002 Land Capability Data</a:t>
            </a:r>
            <a:endParaRPr lang="en-Z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einL.DELPEN\AppData\Local\Microsoft\Windows\Temporary Internet Files\Content.Word\MIning GCS 2014_LANDCAP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324" y="1332359"/>
            <a:ext cx="662473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ZA" sz="2000" cap="all" dirty="0" err="1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sa</a:t>
            </a:r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food production challenge</a:t>
            </a:r>
            <a:b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SPATIAL LOCATION OF granted prospecting and mining rights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pic>
        <p:nvPicPr>
          <p:cNvPr id="5" name="Content Placeholder 4" descr="MIning GCS 2014_1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62324" y="1332359"/>
            <a:ext cx="6624735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476375"/>
            <a:ext cx="9178925" cy="5112568"/>
          </a:xfrm>
        </p:spPr>
        <p:txBody>
          <a:bodyPr>
            <a:normAutofit fontScale="85000" lnSpcReduction="10000"/>
          </a:bodyPr>
          <a:lstStyle/>
          <a:p>
            <a:pPr marL="271463" lvl="2" indent="-271463">
              <a:lnSpc>
                <a:spcPct val="90000"/>
              </a:lnSpc>
              <a:buFont typeface="Wingdings" pitchFamily="2" charset="2"/>
              <a:buChar char="q"/>
            </a:pPr>
            <a:r>
              <a:rPr lang="en-ZA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Land Capability Definition</a:t>
            </a:r>
          </a:p>
          <a:p>
            <a:endParaRPr lang="en-ZA" sz="2000" b="1" dirty="0" smtClean="0"/>
          </a:p>
          <a:p>
            <a:pPr lvl="2"/>
            <a:r>
              <a:rPr lang="en-ZA" sz="1900" b="1" dirty="0" smtClean="0"/>
              <a:t>The extent to which land can meet the needs of one or more uses, under defined conditions of management, without permanent damage.</a:t>
            </a:r>
          </a:p>
          <a:p>
            <a:pPr lvl="2">
              <a:buNone/>
            </a:pPr>
            <a:endParaRPr lang="en-ZA" sz="1900" b="1" dirty="0" smtClean="0"/>
          </a:p>
          <a:p>
            <a:pPr lvl="2"/>
            <a:r>
              <a:rPr lang="en-ZA" sz="1900" b="1" dirty="0" smtClean="0"/>
              <a:t>Expression of effects of physical factors on the total suitability and potential for use for: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Crops that requires regular tillage;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Grazing;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Forestry; and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Wildlife.</a:t>
            </a:r>
          </a:p>
          <a:p>
            <a:pPr marL="1049338" lvl="3" indent="-514350">
              <a:buNone/>
            </a:pPr>
            <a:endParaRPr lang="en-ZA" sz="1900" b="1" dirty="0" smtClean="0"/>
          </a:p>
          <a:p>
            <a:pPr lvl="2"/>
            <a:r>
              <a:rPr lang="en-ZA" sz="1900" b="1" dirty="0" smtClean="0"/>
              <a:t>Land capability involves consideration of: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The risks of damage from erosion and other causes;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The difficulties in land-use caused by physical factors, including climate (rain-fed production); and</a:t>
            </a:r>
          </a:p>
          <a:p>
            <a:pPr marL="1049338" lvl="3" indent="-514350">
              <a:buFont typeface="+mj-lt"/>
              <a:buAutoNum type="romanLcPeriod"/>
            </a:pPr>
            <a:r>
              <a:rPr lang="en-ZA" sz="1900" b="1" dirty="0" smtClean="0"/>
              <a:t>The production potential.</a:t>
            </a:r>
          </a:p>
          <a:p>
            <a:pPr marL="1049338" lvl="3" indent="-514350">
              <a:buNone/>
            </a:pPr>
            <a:r>
              <a:rPr lang="en-ZA" sz="1900" b="1" dirty="0" smtClean="0"/>
              <a:t>	</a:t>
            </a:r>
          </a:p>
          <a:p>
            <a:pPr marL="179388" lvl="3" indent="0" defTabSz="179388">
              <a:buNone/>
            </a:pPr>
            <a:r>
              <a:rPr lang="en-ZA" sz="1900" b="1" dirty="0" smtClean="0"/>
              <a:t>A System for Soil and Land Capability Classification for Agriculture in South Africa; </a:t>
            </a:r>
          </a:p>
          <a:p>
            <a:pPr marL="179388" lvl="3" indent="0" defTabSz="179388">
              <a:buNone/>
            </a:pPr>
            <a:r>
              <a:rPr lang="en-ZA" sz="1900" b="1" dirty="0" smtClean="0"/>
              <a:t>March 1987 &amp; revised January 1991 (</a:t>
            </a:r>
            <a:r>
              <a:rPr lang="en-ZA" sz="1900" b="1" dirty="0" err="1" smtClean="0"/>
              <a:t>Scotney</a:t>
            </a:r>
            <a:r>
              <a:rPr lang="en-ZA" sz="1900" b="1" dirty="0" smtClean="0"/>
              <a:t>, Ellis, Nott, Taylor, v </a:t>
            </a:r>
            <a:r>
              <a:rPr lang="en-ZA" sz="1900" b="1" dirty="0" err="1" smtClean="0"/>
              <a:t>Niekerk</a:t>
            </a:r>
            <a:r>
              <a:rPr lang="en-ZA" sz="1900" b="1" dirty="0" smtClean="0"/>
              <a:t>, </a:t>
            </a:r>
            <a:r>
              <a:rPr lang="en-ZA" sz="1900" b="1" dirty="0" err="1" smtClean="0"/>
              <a:t>Verster</a:t>
            </a:r>
            <a:r>
              <a:rPr lang="en-ZA" sz="1900" b="1" dirty="0" smtClean="0"/>
              <a:t> &amp; Wood)</a:t>
            </a:r>
          </a:p>
          <a:p>
            <a:endParaRPr lang="en-ZA" sz="1900" b="1" dirty="0" smtClean="0"/>
          </a:p>
          <a:p>
            <a:endParaRPr lang="en-ZA" sz="1900" b="1" dirty="0" smtClean="0"/>
          </a:p>
          <a:p>
            <a:pPr lvl="1">
              <a:buFont typeface="Wingdings" pitchFamily="2" charset="2"/>
              <a:buChar char="q"/>
            </a:pPr>
            <a:endParaRPr lang="en-ZA" sz="1900" b="1" i="1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178925" cy="720352"/>
          </a:xfrm>
        </p:spPr>
        <p:txBody>
          <a:bodyPr lIns="0" tIns="0" rIns="0" bIns="0" anchor="b" anchorCtr="0">
            <a:normAutofit/>
          </a:bodyPr>
          <a:lstStyle/>
          <a:p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Land Capability Classification</a:t>
            </a:r>
            <a:endParaRPr lang="en-ZA" cap="all" dirty="0">
              <a:ln w="127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178925" cy="720352"/>
          </a:xfrm>
        </p:spPr>
        <p:txBody>
          <a:bodyPr>
            <a:normAutofit fontScale="90000"/>
          </a:bodyPr>
          <a:lstStyle/>
          <a:p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2002 Land Capability Classification (ARC - </a:t>
            </a:r>
            <a:r>
              <a:rPr lang="en-ZA" cap="all" dirty="0" err="1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ISCW</a:t>
            </a:r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b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ZA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spatial distribution of LAND CAPABILITY CLASSES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94172" y="1692399"/>
            <a:ext cx="460851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ZA" b="1" dirty="0" smtClean="0"/>
              <a:t>Land Capability Classes</a:t>
            </a:r>
          </a:p>
          <a:p>
            <a:r>
              <a:rPr lang="en-ZA" b="1" i="1" dirty="0" smtClean="0"/>
              <a:t>High value </a:t>
            </a:r>
            <a:r>
              <a:rPr lang="en-ZA" dirty="0" smtClean="0"/>
              <a:t>cropping land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Class I   -          2 733 ha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Class II  -   1 878 597 ha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Class III - 14 003 339 ha</a:t>
            </a:r>
          </a:p>
          <a:p>
            <a:r>
              <a:rPr lang="en-ZA" sz="2000" b="1" i="1" dirty="0" smtClean="0"/>
              <a:t>Marginal potential </a:t>
            </a:r>
            <a:r>
              <a:rPr lang="en-ZA" sz="2000" dirty="0" smtClean="0"/>
              <a:t>cropping land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Class IV - 16 447 446 ha</a:t>
            </a:r>
          </a:p>
          <a:p>
            <a:pPr>
              <a:buFont typeface="Wingdings" pitchFamily="2" charset="2"/>
              <a:buChar char="§"/>
            </a:pP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b="1" dirty="0" smtClean="0"/>
              <a:t>Limitations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Scale: National level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Source data: Land Type Survey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Methodology: Assessment /</a:t>
            </a:r>
          </a:p>
          <a:p>
            <a:r>
              <a:rPr lang="en-ZA" dirty="0" smtClean="0"/>
              <a:t>   land type record</a:t>
            </a:r>
          </a:p>
          <a:p>
            <a:pPr>
              <a:buFont typeface="Wingdings" pitchFamily="2" charset="2"/>
              <a:buChar char="§"/>
            </a:pPr>
            <a:r>
              <a:rPr lang="en-ZA" dirty="0" smtClean="0"/>
              <a:t> Classification system</a:t>
            </a:r>
          </a:p>
          <a:p>
            <a:r>
              <a:rPr lang="en-ZA" dirty="0" smtClean="0"/>
              <a:t>  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pic>
        <p:nvPicPr>
          <p:cNvPr id="8" name="Content Placeholder 6" descr="railwa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4652" y="2052439"/>
            <a:ext cx="5010087" cy="35283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9667180" y="5364807"/>
            <a:ext cx="45719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540271"/>
            <a:ext cx="9178925" cy="720000"/>
          </a:xfrm>
        </p:spPr>
        <p:txBody>
          <a:bodyPr>
            <a:normAutofit/>
          </a:bodyPr>
          <a:lstStyle/>
          <a:p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Land Capability EVALUATION SYSTEM</a:t>
            </a:r>
            <a:endParaRPr lang="en-ZA" sz="2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548383"/>
            <a:ext cx="9178925" cy="5040560"/>
          </a:xfrm>
        </p:spPr>
        <p:txBody>
          <a:bodyPr>
            <a:normAutofit fontScale="85000" lnSpcReduction="20000"/>
          </a:bodyPr>
          <a:lstStyle/>
          <a:p>
            <a:pPr marL="271463" lvl="2" indent="-271463">
              <a:buFont typeface="Wingdings" pitchFamily="2" charset="2"/>
              <a:buChar char="q"/>
            </a:pPr>
            <a:r>
              <a:rPr lang="en-ZA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Research papers by ARC-</a:t>
            </a:r>
            <a:r>
              <a:rPr lang="en-ZA" sz="2400" dirty="0" err="1" smtClean="0">
                <a:ln w="12700">
                  <a:solidFill>
                    <a:schemeClr val="tx1"/>
                  </a:solidFill>
                  <a:prstDash val="solid"/>
                </a:ln>
              </a:rPr>
              <a:t>ISCW</a:t>
            </a:r>
            <a:endParaRPr lang="en-ZA" sz="2400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 marL="544513" lvl="3" indent="-271463">
              <a:buFont typeface="Wingdings" pitchFamily="2" charset="2"/>
              <a:buChar char="§"/>
            </a:pPr>
            <a:r>
              <a:rPr lang="en-ZA" sz="1900" dirty="0" smtClean="0"/>
              <a:t>Approach &amp; methodology</a:t>
            </a:r>
          </a:p>
          <a:p>
            <a:pPr marL="815975" lvl="4" indent="-271463"/>
            <a:r>
              <a:rPr lang="en-ZA" sz="1900" dirty="0" smtClean="0"/>
              <a:t>Gauteng</a:t>
            </a:r>
          </a:p>
          <a:p>
            <a:pPr marL="815975" lvl="4" indent="-271463"/>
            <a:r>
              <a:rPr lang="en-ZA" sz="1900" dirty="0" smtClean="0"/>
              <a:t>Limpopo</a:t>
            </a:r>
          </a:p>
          <a:p>
            <a:pPr marL="544513" lvl="3" indent="-271463">
              <a:buNone/>
            </a:pPr>
            <a:endParaRPr lang="en-ZA" sz="1900" dirty="0" smtClean="0"/>
          </a:p>
          <a:p>
            <a:pPr marL="271463" lvl="2" indent="-271463">
              <a:buFont typeface="Wingdings" pitchFamily="2" charset="2"/>
              <a:buChar char="q"/>
            </a:pPr>
            <a:r>
              <a:rPr lang="en-ZA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Tender</a:t>
            </a:r>
          </a:p>
          <a:p>
            <a:pPr marL="544513" lvl="3" indent="-271463">
              <a:buFont typeface="Wingdings" pitchFamily="2" charset="2"/>
              <a:buChar char="§"/>
            </a:pPr>
            <a:r>
              <a:rPr lang="en-ZA" sz="1900" dirty="0" err="1" smtClean="0"/>
              <a:t>EnvirogGis</a:t>
            </a:r>
            <a:r>
              <a:rPr lang="en-ZA" sz="1900" dirty="0" smtClean="0"/>
              <a:t> Pty Ltd &amp; </a:t>
            </a:r>
            <a:r>
              <a:rPr lang="en-ZA" sz="1900" dirty="0" err="1" smtClean="0"/>
              <a:t>UniVen</a:t>
            </a:r>
            <a:endParaRPr lang="en-ZA" sz="1900" dirty="0" smtClean="0"/>
          </a:p>
          <a:p>
            <a:pPr marL="544513" lvl="3" indent="-271463">
              <a:buNone/>
            </a:pPr>
            <a:endParaRPr lang="en-ZA" sz="1900" dirty="0" smtClean="0"/>
          </a:p>
          <a:p>
            <a:pPr marL="271463" lvl="2" indent="-271463">
              <a:buFont typeface="Wingdings" pitchFamily="2" charset="2"/>
              <a:buChar char="q"/>
            </a:pPr>
            <a:r>
              <a:rPr lang="en-ZA" sz="2400" dirty="0" smtClean="0">
                <a:ln w="12700">
                  <a:solidFill>
                    <a:schemeClr val="tx1"/>
                  </a:solidFill>
                  <a:prstDash val="solid"/>
                </a:ln>
              </a:rPr>
              <a:t>Schedule &amp; progress</a:t>
            </a:r>
          </a:p>
          <a:p>
            <a:pPr marL="544513" lvl="3" indent="-271463">
              <a:buFont typeface="Wingdings" pitchFamily="2" charset="2"/>
              <a:buChar char="§"/>
            </a:pPr>
            <a:r>
              <a:rPr lang="en-ZA" sz="1900" dirty="0" smtClean="0"/>
              <a:t>Started  April 2014</a:t>
            </a:r>
          </a:p>
          <a:p>
            <a:pPr marL="544513" lvl="3" indent="-271463">
              <a:buFont typeface="Wingdings" pitchFamily="2" charset="2"/>
              <a:buChar char="§"/>
            </a:pPr>
            <a:r>
              <a:rPr lang="en-ZA" sz="1900" dirty="0" smtClean="0"/>
              <a:t>2014 / 15 financial year</a:t>
            </a:r>
          </a:p>
          <a:p>
            <a:pPr marL="815975" lvl="4" indent="-271463">
              <a:buFont typeface="Arial" pitchFamily="34" charset="0"/>
              <a:buChar char="•"/>
            </a:pPr>
            <a:r>
              <a:rPr lang="en-ZA" sz="1900" dirty="0" smtClean="0"/>
              <a:t>National climate, soil, terrain</a:t>
            </a:r>
            <a:br>
              <a:rPr lang="en-ZA" sz="1900" dirty="0" smtClean="0"/>
            </a:br>
            <a:r>
              <a:rPr lang="en-ZA" sz="1900" dirty="0" smtClean="0"/>
              <a:t>and land capability models</a:t>
            </a:r>
          </a:p>
          <a:p>
            <a:pPr marL="1163638" lvl="4"/>
            <a:r>
              <a:rPr lang="en-ZA" sz="1900" dirty="0" smtClean="0"/>
              <a:t>Mpumalanga</a:t>
            </a:r>
          </a:p>
          <a:p>
            <a:pPr marL="1163638" lvl="4"/>
            <a:r>
              <a:rPr lang="en-ZA" sz="1900" dirty="0" smtClean="0"/>
              <a:t>Western Cape</a:t>
            </a:r>
          </a:p>
          <a:p>
            <a:pPr marL="1163638" lvl="4"/>
            <a:r>
              <a:rPr lang="en-ZA" sz="1900" dirty="0" smtClean="0"/>
              <a:t>Eastern Cape</a:t>
            </a:r>
          </a:p>
          <a:p>
            <a:pPr marL="544513" lvl="3" indent="-271463">
              <a:buFont typeface="Wingdings" pitchFamily="2" charset="2"/>
              <a:buChar char="§"/>
            </a:pPr>
            <a:r>
              <a:rPr lang="en-ZA" sz="1900" dirty="0" smtClean="0"/>
              <a:t>2015 / 16 Financial year</a:t>
            </a:r>
          </a:p>
          <a:p>
            <a:pPr marL="815975" lvl="4" indent="-271463"/>
            <a:r>
              <a:rPr lang="en-ZA" sz="1900" dirty="0" smtClean="0"/>
              <a:t>Outstanding 4 + 2 provinces</a:t>
            </a:r>
          </a:p>
          <a:p>
            <a:pPr marL="815975" lvl="4" indent="-271463"/>
            <a:r>
              <a:rPr lang="en-ZA" sz="1900" dirty="0" smtClean="0"/>
              <a:t>Integrated Geo-database</a:t>
            </a:r>
          </a:p>
          <a:p>
            <a:pPr marL="544513" lvl="3" indent="-271463">
              <a:buNone/>
            </a:pPr>
            <a:endParaRPr lang="en-ZA" sz="2800" dirty="0" smtClean="0"/>
          </a:p>
          <a:p>
            <a:pPr marL="271463" lvl="2" indent="-271463">
              <a:buNone/>
            </a:pPr>
            <a:endParaRPr lang="en-ZA" sz="2800" b="1" dirty="0" smtClean="0">
              <a:ln w="12700">
                <a:solidFill>
                  <a:srgbClr val="008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ZA" sz="2400" b="1" dirty="0" smtClean="0">
              <a:solidFill>
                <a:srgbClr val="008000"/>
              </a:solidFill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564" y="2412479"/>
            <a:ext cx="5962263" cy="31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000" cap="all" dirty="0" smtClean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Advantages – 2014 Land Capability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lvl="2"/>
            <a:r>
              <a:rPr lang="en-ZA" dirty="0" smtClean="0"/>
              <a:t>Full access to all data</a:t>
            </a:r>
          </a:p>
          <a:p>
            <a:pPr lvl="3"/>
            <a:r>
              <a:rPr lang="en-ZA" dirty="0" smtClean="0"/>
              <a:t>Input, intermediate and final datasets</a:t>
            </a:r>
          </a:p>
          <a:p>
            <a:pPr lvl="3"/>
            <a:r>
              <a:rPr lang="en-ZA" dirty="0" smtClean="0"/>
              <a:t>Seamless raster datasets</a:t>
            </a:r>
          </a:p>
          <a:p>
            <a:pPr lvl="3"/>
            <a:r>
              <a:rPr lang="en-ZA" dirty="0" smtClean="0"/>
              <a:t>15 Classes</a:t>
            </a:r>
          </a:p>
          <a:p>
            <a:pPr lvl="3">
              <a:buNone/>
            </a:pP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</a:p>
          <a:p>
            <a:pPr lvl="2"/>
            <a:r>
              <a:rPr lang="en-ZA" dirty="0" smtClean="0"/>
              <a:t>Suitable for use at local municipal level (50-100 000 scale)</a:t>
            </a:r>
          </a:p>
          <a:p>
            <a:pPr lvl="3"/>
            <a:r>
              <a:rPr lang="en-ZA" dirty="0" smtClean="0"/>
              <a:t>Demarcation per local municipality</a:t>
            </a:r>
          </a:p>
          <a:p>
            <a:pPr lvl="2">
              <a:buNone/>
            </a:pPr>
            <a:r>
              <a:rPr lang="en-ZA" dirty="0" smtClean="0"/>
              <a:t>	</a:t>
            </a:r>
          </a:p>
          <a:p>
            <a:pPr>
              <a:buFont typeface="Wingdings" pitchFamily="2" charset="2"/>
              <a:buChar char="q"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lvl="2"/>
            <a:r>
              <a:rPr lang="en-ZA" dirty="0" smtClean="0"/>
              <a:t>Resides with DAFF</a:t>
            </a:r>
          </a:p>
          <a:p>
            <a:pPr lvl="3"/>
            <a:r>
              <a:rPr lang="en-ZA" dirty="0" smtClean="0"/>
              <a:t>Refine, adapt &amp; re-run</a:t>
            </a:r>
          </a:p>
          <a:p>
            <a:pPr lvl="2">
              <a:buNone/>
            </a:pPr>
            <a:endParaRPr lang="en-ZA" dirty="0" smtClean="0"/>
          </a:p>
          <a:p>
            <a:pPr>
              <a:buFont typeface="Wingdings" pitchFamily="2" charset="2"/>
              <a:buChar char="q"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</a:t>
            </a:r>
          </a:p>
          <a:p>
            <a:pPr lvl="2"/>
            <a:r>
              <a:rPr lang="en-ZA" dirty="0" smtClean="0"/>
              <a:t>Novice</a:t>
            </a:r>
          </a:p>
          <a:p>
            <a:pPr lvl="3"/>
            <a:r>
              <a:rPr lang="en-ZA" dirty="0" smtClean="0"/>
              <a:t>User manual</a:t>
            </a:r>
          </a:p>
          <a:p>
            <a:pPr lvl="2"/>
            <a:r>
              <a:rPr lang="en-ZA" dirty="0" smtClean="0"/>
              <a:t>Super user</a:t>
            </a:r>
          </a:p>
          <a:p>
            <a:pPr lvl="3"/>
            <a:r>
              <a:rPr lang="en-ZA" dirty="0" smtClean="0"/>
              <a:t>Complete documentation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FF presentation 1_Coat on all pages_PP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DAFF presentation 1_Coat on all pages_PP2003</Template>
  <TotalTime>8013</TotalTime>
  <Words>820</Words>
  <Application>Microsoft Office PowerPoint</Application>
  <PresentationFormat>Custom</PresentationFormat>
  <Paragraphs>279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DAFF presentation 1_Coat on all pages_PP2003</vt:lpstr>
      <vt:lpstr>  Portfolio Committee on Agriculture  Integrated Spatial Analysis on land capability and land use for Agriculture and Forestry   </vt:lpstr>
      <vt:lpstr>Table of Contents</vt:lpstr>
      <vt:lpstr>PowerPoint Presentation</vt:lpstr>
      <vt:lpstr> The sa food production challenge granted prospecting and mining rights PER PROVINCE</vt:lpstr>
      <vt:lpstr>The sa food production challenge SPATIAL LOCATION OF granted prospecting and mining rights</vt:lpstr>
      <vt:lpstr>Land Capability Classification</vt:lpstr>
      <vt:lpstr>2002 Land Capability Classification (ARC - ISCW) spatial distribution of LAND CAPABILITY CLASSES</vt:lpstr>
      <vt:lpstr>2014 Land Capability EVALUATION SYSTEM</vt:lpstr>
      <vt:lpstr>Advantages – 2014 Land Capability Evaluation</vt:lpstr>
      <vt:lpstr>2014 Land Capability EVALUATION SYSTEM draft results: agro-climate capability</vt:lpstr>
      <vt:lpstr>Agricultural potential  zones  CONCEPTUAL DIAGRAM</vt:lpstr>
      <vt:lpstr>PRESERVATION AND DEVELOPMENT OF AGRICULTURAL LAND</vt:lpstr>
      <vt:lpstr>CONCLUSION</vt:lpstr>
    </vt:vector>
  </TitlesOfParts>
  <Company>Department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AGRICULTURE</dc:title>
  <dc:creator>AnnelizaC</dc:creator>
  <cp:lastModifiedBy>AliciaS</cp:lastModifiedBy>
  <cp:revision>464</cp:revision>
  <dcterms:created xsi:type="dcterms:W3CDTF">2010-10-26T06:03:32Z</dcterms:created>
  <dcterms:modified xsi:type="dcterms:W3CDTF">2015-02-27T10:22:07Z</dcterms:modified>
</cp:coreProperties>
</file>