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72" r:id="rId4"/>
    <p:sldId id="257" r:id="rId5"/>
    <p:sldId id="268" r:id="rId6"/>
    <p:sldId id="258" r:id="rId7"/>
    <p:sldId id="261" r:id="rId8"/>
    <p:sldId id="270" r:id="rId9"/>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88" autoAdjust="0"/>
    <p:restoredTop sz="94660"/>
  </p:normalViewPr>
  <p:slideViewPr>
    <p:cSldViewPr snapToGrid="0">
      <p:cViewPr varScale="1">
        <p:scale>
          <a:sx n="61" d="100"/>
          <a:sy n="61" d="100"/>
        </p:scale>
        <p:origin x="-96" y="-3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0D684D2-E93C-4060-B2CF-BBF07353B757}" type="datetimeFigureOut">
              <a:rPr lang="en-GB" smtClean="0"/>
              <a:pPr/>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4245670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684D2-E93C-4060-B2CF-BBF07353B757}" type="datetimeFigureOut">
              <a:rPr lang="en-GB" smtClean="0"/>
              <a:pPr/>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77580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684D2-E93C-4060-B2CF-BBF07353B757}" type="datetimeFigureOut">
              <a:rPr lang="en-GB" smtClean="0"/>
              <a:pPr/>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230694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684D2-E93C-4060-B2CF-BBF07353B757}" type="datetimeFigureOut">
              <a:rPr lang="en-GB" smtClean="0"/>
              <a:pPr/>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344467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D684D2-E93C-4060-B2CF-BBF07353B757}" type="datetimeFigureOut">
              <a:rPr lang="en-GB" smtClean="0"/>
              <a:pPr/>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986550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0D684D2-E93C-4060-B2CF-BBF07353B757}" type="datetimeFigureOut">
              <a:rPr lang="en-GB" smtClean="0"/>
              <a:pPr/>
              <a:t>27/02/2015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377872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D684D2-E93C-4060-B2CF-BBF07353B757}" type="datetimeFigureOut">
              <a:rPr lang="en-GB" smtClean="0"/>
              <a:pPr/>
              <a:t>27/02/2015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292531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0D684D2-E93C-4060-B2CF-BBF07353B757}" type="datetimeFigureOut">
              <a:rPr lang="en-GB" smtClean="0"/>
              <a:pPr/>
              <a:t>27/02/2015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2211515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684D2-E93C-4060-B2CF-BBF07353B757}" type="datetimeFigureOut">
              <a:rPr lang="en-GB" smtClean="0"/>
              <a:pPr/>
              <a:t>27/02/2015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1855193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684D2-E93C-4060-B2CF-BBF07353B757}" type="datetimeFigureOut">
              <a:rPr lang="en-GB" smtClean="0"/>
              <a:pPr/>
              <a:t>27/02/2015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904117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684D2-E93C-4060-B2CF-BBF07353B757}" type="datetimeFigureOut">
              <a:rPr lang="en-GB" smtClean="0"/>
              <a:pPr/>
              <a:t>27/02/2015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36760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684D2-E93C-4060-B2CF-BBF07353B757}" type="datetimeFigureOut">
              <a:rPr lang="en-GB" smtClean="0"/>
              <a:pPr/>
              <a:t>27/02/2015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C49C4-B779-4126-9DCF-7080656FFAA4}" type="slidenum">
              <a:rPr lang="en-GB" smtClean="0"/>
              <a:pPr/>
              <a:t>‹#›</a:t>
            </a:fld>
            <a:endParaRPr lang="en-GB"/>
          </a:p>
        </p:txBody>
      </p:sp>
    </p:spTree>
    <p:extLst>
      <p:ext uri="{BB962C8B-B14F-4D97-AF65-F5344CB8AC3E}">
        <p14:creationId xmlns:p14="http://schemas.microsoft.com/office/powerpoint/2010/main" xmlns="" val="323089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21105"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pic>
        <p:nvPicPr>
          <p:cNvPr id="4" name="Picture 3" descr="slide_bg.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24000" y="5886354"/>
            <a:ext cx="9144000" cy="990600"/>
          </a:xfrm>
          <a:prstGeom prst="rect">
            <a:avLst/>
          </a:prstGeom>
        </p:spPr>
      </p:pic>
      <p:sp>
        <p:nvSpPr>
          <p:cNvPr id="5" name="Slide Number Placeholder 4"/>
          <p:cNvSpPr>
            <a:spLocks noGrp="1"/>
          </p:cNvSpPr>
          <p:nvPr>
            <p:ph type="sldNum" sz="quarter" idx="12"/>
          </p:nvPr>
        </p:nvSpPr>
        <p:spPr/>
        <p:txBody>
          <a:bodyPr/>
          <a:lstStyle/>
          <a:p>
            <a:fld id="{7CDEE3CD-9AE7-E148-8D38-A96A94875DA4}" type="slidenum">
              <a:rPr lang="en-US" smtClean="0"/>
              <a:pPr/>
              <a:t>1</a:t>
            </a:fld>
            <a:endParaRPr lang="en-US"/>
          </a:p>
        </p:txBody>
      </p:sp>
      <p:sp>
        <p:nvSpPr>
          <p:cNvPr id="6" name="Title 5"/>
          <p:cNvSpPr>
            <a:spLocks noGrp="1"/>
          </p:cNvSpPr>
          <p:nvPr>
            <p:ph type="title"/>
          </p:nvPr>
        </p:nvSpPr>
        <p:spPr>
          <a:xfrm>
            <a:off x="637302" y="1935024"/>
            <a:ext cx="10938164" cy="2978723"/>
          </a:xfrm>
        </p:spPr>
        <p:txBody>
          <a:bodyPr>
            <a:noAutofit/>
          </a:bodyPr>
          <a:lstStyle/>
          <a:p>
            <a:pPr algn="ctr">
              <a:lnSpc>
                <a:spcPct val="100000"/>
              </a:lnSpc>
            </a:pPr>
            <a:r>
              <a:rPr lang="en-GB" sz="5400" dirty="0" smtClean="0">
                <a:latin typeface="+mn-lt"/>
              </a:rPr>
              <a:t>DEPARTMENT OF MILITARY VETERANS</a:t>
            </a:r>
            <a:br>
              <a:rPr lang="en-GB" sz="5400" dirty="0" smtClean="0">
                <a:latin typeface="+mn-lt"/>
              </a:rPr>
            </a:br>
            <a:r>
              <a:rPr lang="en-GB" sz="5400" dirty="0" smtClean="0">
                <a:latin typeface="+mn-lt"/>
              </a:rPr>
              <a:t>ANNUAL FINANCIAL REPORT </a:t>
            </a:r>
            <a:br>
              <a:rPr lang="en-GB" sz="5400" dirty="0" smtClean="0">
                <a:latin typeface="+mn-lt"/>
              </a:rPr>
            </a:br>
            <a:r>
              <a:rPr lang="en-GB" sz="5400" dirty="0" smtClean="0">
                <a:latin typeface="+mn-lt"/>
              </a:rPr>
              <a:t>FY 2013/14</a:t>
            </a:r>
            <a:endParaRPr lang="en-GB" sz="5400" dirty="0">
              <a:latin typeface="+mn-lt"/>
            </a:endParaRPr>
          </a:p>
        </p:txBody>
      </p:sp>
    </p:spTree>
    <p:extLst>
      <p:ext uri="{BB962C8B-B14F-4D97-AF65-F5344CB8AC3E}">
        <p14:creationId xmlns:p14="http://schemas.microsoft.com/office/powerpoint/2010/main" xmlns="" val="3384819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1208" y="1102320"/>
            <a:ext cx="7831138" cy="882714"/>
          </a:xfrm>
        </p:spPr>
        <p:txBody>
          <a:bodyPr>
            <a:normAutofit/>
          </a:bodyPr>
          <a:lstStyle/>
          <a:p>
            <a:r>
              <a:rPr lang="en-US" b="1" dirty="0" smtClean="0">
                <a:solidFill>
                  <a:srgbClr val="008000"/>
                </a:solidFill>
                <a:latin typeface="Arial"/>
                <a:cs typeface="Arial"/>
              </a:rPr>
              <a:t>Presentation outline</a:t>
            </a:r>
            <a:endParaRPr lang="en-US" b="1" dirty="0">
              <a:solidFill>
                <a:srgbClr val="008000"/>
              </a:solidFill>
              <a:latin typeface="Arial"/>
              <a:cs typeface="Arial"/>
            </a:endParaRPr>
          </a:p>
        </p:txBody>
      </p:sp>
      <p:sp>
        <p:nvSpPr>
          <p:cNvPr id="3" name="Content Placeholder 2"/>
          <p:cNvSpPr>
            <a:spLocks noGrp="1"/>
          </p:cNvSpPr>
          <p:nvPr>
            <p:ph idx="1"/>
          </p:nvPr>
        </p:nvSpPr>
        <p:spPr>
          <a:xfrm>
            <a:off x="1906138" y="2133604"/>
            <a:ext cx="8304662" cy="3393321"/>
          </a:xfrm>
        </p:spPr>
        <p:txBody>
          <a:bodyPr>
            <a:normAutofit/>
          </a:bodyPr>
          <a:lstStyle/>
          <a:p>
            <a:pPr>
              <a:defRPr/>
            </a:pPr>
            <a:r>
              <a:rPr lang="en-ZA" dirty="0"/>
              <a:t>Basis of </a:t>
            </a:r>
            <a:r>
              <a:rPr lang="en-ZA" dirty="0" smtClean="0"/>
              <a:t>preparation</a:t>
            </a:r>
          </a:p>
          <a:p>
            <a:pPr>
              <a:defRPr/>
            </a:pPr>
            <a:r>
              <a:rPr lang="en-ZA" dirty="0" smtClean="0"/>
              <a:t>Comparative Figures</a:t>
            </a:r>
          </a:p>
          <a:p>
            <a:pPr>
              <a:defRPr/>
            </a:pPr>
            <a:r>
              <a:rPr lang="en-ZA" dirty="0" smtClean="0"/>
              <a:t>Appropriation Statement </a:t>
            </a:r>
          </a:p>
          <a:p>
            <a:pPr>
              <a:defRPr/>
            </a:pPr>
            <a:r>
              <a:rPr lang="en-ZA" dirty="0" smtClean="0"/>
              <a:t>Financial under performance</a:t>
            </a:r>
          </a:p>
          <a:p>
            <a:pPr>
              <a:defRPr/>
            </a:pPr>
            <a:endParaRPr lang="en-ZA" dirty="0" smtClean="0"/>
          </a:p>
        </p:txBody>
      </p:sp>
      <p:grpSp>
        <p:nvGrpSpPr>
          <p:cNvPr id="9" name="Group 8"/>
          <p:cNvGrpSpPr/>
          <p:nvPr/>
        </p:nvGrpSpPr>
        <p:grpSpPr>
          <a:xfrm>
            <a:off x="1521105"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pic>
        <p:nvPicPr>
          <p:cNvPr id="4" name="Picture 3" descr="slide_bg.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24000" y="5886354"/>
            <a:ext cx="9144000" cy="990600"/>
          </a:xfrm>
          <a:prstGeom prst="rect">
            <a:avLst/>
          </a:prstGeom>
        </p:spPr>
      </p:pic>
      <p:sp>
        <p:nvSpPr>
          <p:cNvPr id="5" name="Slide Number Placeholder 4"/>
          <p:cNvSpPr>
            <a:spLocks noGrp="1"/>
          </p:cNvSpPr>
          <p:nvPr>
            <p:ph type="sldNum" sz="quarter" idx="12"/>
          </p:nvPr>
        </p:nvSpPr>
        <p:spPr/>
        <p:txBody>
          <a:bodyPr/>
          <a:lstStyle/>
          <a:p>
            <a:fld id="{7CDEE3CD-9AE7-E148-8D38-A96A94875DA4}" type="slidenum">
              <a:rPr lang="en-US" smtClean="0"/>
              <a:pPr/>
              <a:t>2</a:t>
            </a:fld>
            <a:endParaRPr lang="en-US"/>
          </a:p>
        </p:txBody>
      </p:sp>
    </p:spTree>
    <p:extLst>
      <p:ext uri="{BB962C8B-B14F-4D97-AF65-F5344CB8AC3E}">
        <p14:creationId xmlns:p14="http://schemas.microsoft.com/office/powerpoint/2010/main" xmlns="" val="1755944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757" y="1102320"/>
            <a:ext cx="8876865" cy="882714"/>
          </a:xfrm>
        </p:spPr>
        <p:txBody>
          <a:bodyPr>
            <a:normAutofit/>
          </a:bodyPr>
          <a:lstStyle/>
          <a:p>
            <a:r>
              <a:rPr lang="en-US" b="1" dirty="0" smtClean="0">
                <a:solidFill>
                  <a:srgbClr val="008000"/>
                </a:solidFill>
                <a:latin typeface="Arial"/>
                <a:cs typeface="Arial"/>
              </a:rPr>
              <a:t>Basis of Preparation</a:t>
            </a:r>
            <a:endParaRPr lang="en-US" b="1" dirty="0">
              <a:solidFill>
                <a:srgbClr val="008000"/>
              </a:solidFill>
              <a:latin typeface="Arial"/>
              <a:cs typeface="Arial"/>
            </a:endParaRPr>
          </a:p>
        </p:txBody>
      </p:sp>
      <p:grpSp>
        <p:nvGrpSpPr>
          <p:cNvPr id="9" name="Group 8"/>
          <p:cNvGrpSpPr/>
          <p:nvPr/>
        </p:nvGrpSpPr>
        <p:grpSpPr>
          <a:xfrm>
            <a:off x="1521105"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pic>
        <p:nvPicPr>
          <p:cNvPr id="4" name="Picture 3" descr="slide_bg.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24000" y="5886354"/>
            <a:ext cx="9144000" cy="990600"/>
          </a:xfrm>
          <a:prstGeom prst="rect">
            <a:avLst/>
          </a:prstGeom>
        </p:spPr>
      </p:pic>
      <p:sp>
        <p:nvSpPr>
          <p:cNvPr id="5" name="Slide Number Placeholder 4"/>
          <p:cNvSpPr>
            <a:spLocks noGrp="1"/>
          </p:cNvSpPr>
          <p:nvPr>
            <p:ph type="sldNum" sz="quarter" idx="12"/>
          </p:nvPr>
        </p:nvSpPr>
        <p:spPr/>
        <p:txBody>
          <a:bodyPr/>
          <a:lstStyle/>
          <a:p>
            <a:fld id="{7CDEE3CD-9AE7-E148-8D38-A96A94875DA4}" type="slidenum">
              <a:rPr lang="en-US" smtClean="0"/>
              <a:pPr/>
              <a:t>3</a:t>
            </a:fld>
            <a:endParaRPr lang="en-US"/>
          </a:p>
        </p:txBody>
      </p:sp>
      <p:sp>
        <p:nvSpPr>
          <p:cNvPr id="12" name="Content Placeholder 6"/>
          <p:cNvSpPr>
            <a:spLocks noGrp="1"/>
          </p:cNvSpPr>
          <p:nvPr>
            <p:ph idx="1"/>
          </p:nvPr>
        </p:nvSpPr>
        <p:spPr>
          <a:xfrm>
            <a:off x="1043709" y="2133600"/>
            <a:ext cx="9167091" cy="3906982"/>
          </a:xfrm>
        </p:spPr>
        <p:txBody>
          <a:bodyPr>
            <a:noAutofit/>
          </a:bodyPr>
          <a:lstStyle/>
          <a:p>
            <a:pPr algn="just">
              <a:lnSpc>
                <a:spcPct val="150000"/>
              </a:lnSpc>
            </a:pPr>
            <a:r>
              <a:rPr lang="en-ZA" sz="1700" dirty="0" smtClean="0">
                <a:latin typeface="Arial" panose="020B0604020202020204" pitchFamily="34" charset="0"/>
                <a:cs typeface="Arial" panose="020B0604020202020204" pitchFamily="34" charset="0"/>
              </a:rPr>
              <a:t>The Financial Statement have been prepared on a modified cash basis of accounting, except where stated otherwise. The modified cash basis constitutes the cash basis of accounting supplemented with additional disclosure items. Under the cash basis of accounting transaction and other events are recognised when cash is received or paid</a:t>
            </a:r>
          </a:p>
          <a:p>
            <a:pPr marL="0" indent="0" algn="just">
              <a:lnSpc>
                <a:spcPct val="150000"/>
              </a:lnSpc>
              <a:buNone/>
            </a:pPr>
            <a:r>
              <a:rPr lang="en-ZA" sz="2000" b="1" dirty="0" smtClean="0">
                <a:latin typeface="Arial" panose="020B0604020202020204" pitchFamily="34" charset="0"/>
                <a:cs typeface="Arial" panose="020B0604020202020204" pitchFamily="34" charset="0"/>
              </a:rPr>
              <a:t>COMPARATIVE FIGURES</a:t>
            </a:r>
          </a:p>
          <a:p>
            <a:pPr algn="just">
              <a:lnSpc>
                <a:spcPct val="150000"/>
              </a:lnSpc>
            </a:pPr>
            <a:r>
              <a:rPr lang="en-ZA" sz="1700" dirty="0" smtClean="0">
                <a:latin typeface="Arial" panose="020B0604020202020204" pitchFamily="34" charset="0"/>
                <a:cs typeface="Arial" panose="020B0604020202020204" pitchFamily="34" charset="0"/>
              </a:rPr>
              <a:t>There are no comparative figures for Financial Year 2012/13 as the DMV used DOD systems. No opening balances were used from the DOD systems which contributed to the disclaimer of the financial statements.</a:t>
            </a:r>
          </a:p>
        </p:txBody>
      </p:sp>
    </p:spTree>
    <p:extLst>
      <p:ext uri="{BB962C8B-B14F-4D97-AF65-F5344CB8AC3E}">
        <p14:creationId xmlns:p14="http://schemas.microsoft.com/office/powerpoint/2010/main" xmlns="" val="598879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21105"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pic>
        <p:nvPicPr>
          <p:cNvPr id="4" name="Picture 3" descr="slide_bg.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24000" y="5924262"/>
            <a:ext cx="9144000" cy="990600"/>
          </a:xfrm>
          <a:prstGeom prst="rect">
            <a:avLst/>
          </a:prstGeom>
        </p:spPr>
      </p:pic>
      <p:sp>
        <p:nvSpPr>
          <p:cNvPr id="5" name="Slide Number Placeholder 4"/>
          <p:cNvSpPr>
            <a:spLocks noGrp="1"/>
          </p:cNvSpPr>
          <p:nvPr>
            <p:ph type="sldNum" sz="quarter" idx="12"/>
          </p:nvPr>
        </p:nvSpPr>
        <p:spPr/>
        <p:txBody>
          <a:bodyPr/>
          <a:lstStyle/>
          <a:p>
            <a:fld id="{7CDEE3CD-9AE7-E148-8D38-A96A94875DA4}" type="slidenum">
              <a:rPr lang="en-US" smtClean="0"/>
              <a:pPr/>
              <a:t>4</a:t>
            </a:fld>
            <a:endParaRPr lang="en-US"/>
          </a:p>
        </p:txBody>
      </p:sp>
      <p:sp>
        <p:nvSpPr>
          <p:cNvPr id="14" name="Rectangle 2"/>
          <p:cNvSpPr txBox="1">
            <a:spLocks noChangeArrowheads="1"/>
          </p:cNvSpPr>
          <p:nvPr/>
        </p:nvSpPr>
        <p:spPr bwMode="auto">
          <a:xfrm>
            <a:off x="2451101" y="1186681"/>
            <a:ext cx="6557433" cy="42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a:lstStyle>
          <a:p>
            <a:pPr marL="0" lvl="1"/>
            <a:endParaRPr lang="en-US" sz="2200" kern="0" dirty="0">
              <a:solidFill>
                <a:srgbClr val="000000"/>
              </a:solidFill>
            </a:endParaRPr>
          </a:p>
        </p:txBody>
      </p:sp>
      <p:sp>
        <p:nvSpPr>
          <p:cNvPr id="2" name="Title 1"/>
          <p:cNvSpPr>
            <a:spLocks noGrp="1"/>
          </p:cNvSpPr>
          <p:nvPr>
            <p:ph type="title"/>
          </p:nvPr>
        </p:nvSpPr>
        <p:spPr>
          <a:xfrm>
            <a:off x="863067" y="791628"/>
            <a:ext cx="7831138" cy="808558"/>
          </a:xfrm>
        </p:spPr>
        <p:txBody>
          <a:bodyPr>
            <a:noAutofit/>
          </a:bodyPr>
          <a:lstStyle/>
          <a:p>
            <a:r>
              <a:rPr lang="en-ZA" sz="2800" b="1" dirty="0" smtClean="0">
                <a:latin typeface="Arial" pitchFamily="34" charset="0"/>
                <a:cs typeface="Arial" pitchFamily="34" charset="0"/>
              </a:rPr>
              <a:t>Appropriation Statement </a:t>
            </a:r>
            <a:endParaRPr lang="en-ZA" sz="2800" b="1" dirty="0">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567396139"/>
              </p:ext>
            </p:extLst>
          </p:nvPr>
        </p:nvGraphicFramePr>
        <p:xfrm>
          <a:off x="853906" y="1612819"/>
          <a:ext cx="9556125" cy="3706160"/>
        </p:xfrm>
        <a:graphic>
          <a:graphicData uri="http://schemas.openxmlformats.org/drawingml/2006/table">
            <a:tbl>
              <a:tblPr firstRow="1" bandRow="1">
                <a:tableStyleId>{5C22544A-7EE6-4342-B048-85BDC9FD1C3A}</a:tableStyleId>
              </a:tblPr>
              <a:tblGrid>
                <a:gridCol w="1911225"/>
                <a:gridCol w="1911225"/>
                <a:gridCol w="1911225"/>
                <a:gridCol w="1911225"/>
                <a:gridCol w="1911225"/>
              </a:tblGrid>
              <a:tr h="627354">
                <a:tc>
                  <a:txBody>
                    <a:bodyPr/>
                    <a:lstStyle/>
                    <a:p>
                      <a:pPr algn="ctr"/>
                      <a:r>
                        <a:rPr lang="en-ZA" dirty="0" smtClean="0"/>
                        <a:t>Programme</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Main</a:t>
                      </a:r>
                      <a:r>
                        <a:rPr lang="en-ZA" baseline="0" dirty="0" smtClean="0"/>
                        <a:t> Vote</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Final Appropriation</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Actual Expenditure</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 of Expenditure</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283">
                <a:tc>
                  <a:txBody>
                    <a:bodyPr/>
                    <a:lstStyle/>
                    <a:p>
                      <a:r>
                        <a:rPr lang="en-ZA" dirty="0" smtClean="0"/>
                        <a:t>Administration </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139 469</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139 469</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75 382</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54%</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268">
                <a:tc>
                  <a:txBody>
                    <a:bodyPr/>
                    <a:lstStyle/>
                    <a:p>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3904">
                <a:tc>
                  <a:txBody>
                    <a:bodyPr/>
                    <a:lstStyle/>
                    <a:p>
                      <a:r>
                        <a:rPr lang="en-ZA" dirty="0" smtClean="0"/>
                        <a:t>Socio Economic Support</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135 504</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135 504</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60 772</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45%</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6614">
                <a:tc>
                  <a:txBody>
                    <a:bodyPr/>
                    <a:lstStyle/>
                    <a:p>
                      <a:r>
                        <a:rPr lang="en-ZA" dirty="0" smtClean="0"/>
                        <a:t>Empowerment and stakeholder Management</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76 458</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76 458</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29 796</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39%</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3546">
                <a:tc>
                  <a:txBody>
                    <a:bodyPr/>
                    <a:lstStyle/>
                    <a:p>
                      <a:r>
                        <a:rPr lang="en-ZA" b="1" dirty="0" smtClean="0"/>
                        <a:t>TOTAL</a:t>
                      </a:r>
                      <a:endParaRPr lang="en-Z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b="1" dirty="0" smtClean="0"/>
                        <a:t>351 431</a:t>
                      </a:r>
                      <a:endParaRPr lang="en-Z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b="1" dirty="0" smtClean="0"/>
                        <a:t>351 431</a:t>
                      </a:r>
                      <a:endParaRPr lang="en-Z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b="1" dirty="0" smtClean="0"/>
                        <a:t>165 950</a:t>
                      </a:r>
                      <a:endParaRPr lang="en-Z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b="1" dirty="0" smtClean="0"/>
                        <a:t>47%</a:t>
                      </a:r>
                      <a:endParaRPr lang="en-Z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21872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24000" y="0"/>
            <a:ext cx="9324379" cy="1068520"/>
            <a:chOff x="-338462" y="6027583"/>
            <a:chExt cx="9324379" cy="1068520"/>
          </a:xfrm>
        </p:grpSpPr>
        <p:sp>
          <p:nvSpPr>
            <p:cNvPr id="10" name="Rectangle 9"/>
            <p:cNvSpPr/>
            <p:nvPr/>
          </p:nvSpPr>
          <p:spPr>
            <a:xfrm>
              <a:off x="-338462" y="6232572"/>
              <a:ext cx="9146895" cy="86353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pic>
        <p:nvPicPr>
          <p:cNvPr id="4" name="Picture 3" descr="slide_bg.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24000" y="5924262"/>
            <a:ext cx="9144000" cy="990600"/>
          </a:xfrm>
          <a:prstGeom prst="rect">
            <a:avLst/>
          </a:prstGeom>
        </p:spPr>
      </p:pic>
      <p:sp>
        <p:nvSpPr>
          <p:cNvPr id="5" name="Slide Number Placeholder 4"/>
          <p:cNvSpPr>
            <a:spLocks noGrp="1"/>
          </p:cNvSpPr>
          <p:nvPr>
            <p:ph type="sldNum" sz="quarter" idx="12"/>
          </p:nvPr>
        </p:nvSpPr>
        <p:spPr/>
        <p:txBody>
          <a:bodyPr/>
          <a:lstStyle/>
          <a:p>
            <a:fld id="{7CDEE3CD-9AE7-E148-8D38-A96A94875DA4}" type="slidenum">
              <a:rPr lang="en-US" smtClean="0"/>
              <a:pPr/>
              <a:t>5</a:t>
            </a:fld>
            <a:endParaRPr lang="en-US"/>
          </a:p>
        </p:txBody>
      </p:sp>
      <p:sp>
        <p:nvSpPr>
          <p:cNvPr id="14" name="Rectangle 2"/>
          <p:cNvSpPr txBox="1">
            <a:spLocks noChangeArrowheads="1"/>
          </p:cNvSpPr>
          <p:nvPr/>
        </p:nvSpPr>
        <p:spPr bwMode="auto">
          <a:xfrm>
            <a:off x="2451101" y="1186681"/>
            <a:ext cx="6557433" cy="42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a:lstStyle>
          <a:p>
            <a:pPr marL="0" lvl="1"/>
            <a:endParaRPr lang="en-US" sz="2200" kern="0" dirty="0">
              <a:solidFill>
                <a:srgbClr val="000000"/>
              </a:solidFill>
            </a:endParaRPr>
          </a:p>
        </p:txBody>
      </p:sp>
      <p:sp>
        <p:nvSpPr>
          <p:cNvPr id="2" name="Title 1"/>
          <p:cNvSpPr>
            <a:spLocks noGrp="1"/>
          </p:cNvSpPr>
          <p:nvPr>
            <p:ph type="title"/>
          </p:nvPr>
        </p:nvSpPr>
        <p:spPr>
          <a:xfrm>
            <a:off x="969818" y="579193"/>
            <a:ext cx="9220683" cy="808558"/>
          </a:xfrm>
        </p:spPr>
        <p:txBody>
          <a:bodyPr>
            <a:noAutofit/>
          </a:bodyPr>
          <a:lstStyle/>
          <a:p>
            <a:r>
              <a:rPr lang="en-ZA" sz="2800" b="1" dirty="0" smtClean="0">
                <a:latin typeface="Arial" pitchFamily="34" charset="0"/>
                <a:cs typeface="Arial" pitchFamily="34" charset="0"/>
              </a:rPr>
              <a:t>Appropriation </a:t>
            </a:r>
            <a:r>
              <a:rPr lang="en-ZA" sz="2800" b="1" dirty="0">
                <a:latin typeface="Arial" pitchFamily="34" charset="0"/>
                <a:cs typeface="Arial" pitchFamily="34" charset="0"/>
              </a:rPr>
              <a:t>S</a:t>
            </a:r>
            <a:r>
              <a:rPr lang="en-ZA" sz="2800" b="1" dirty="0" smtClean="0">
                <a:latin typeface="Arial" pitchFamily="34" charset="0"/>
                <a:cs typeface="Arial" pitchFamily="34" charset="0"/>
              </a:rPr>
              <a:t>tatement </a:t>
            </a:r>
            <a:r>
              <a:rPr lang="en-ZA" sz="2800" b="1" dirty="0">
                <a:latin typeface="Arial" pitchFamily="34" charset="0"/>
                <a:cs typeface="Arial" pitchFamily="34" charset="0"/>
              </a:rPr>
              <a:t>E</a:t>
            </a:r>
            <a:r>
              <a:rPr lang="en-ZA" sz="2800" b="1" dirty="0" smtClean="0">
                <a:latin typeface="Arial" pitchFamily="34" charset="0"/>
                <a:cs typeface="Arial" pitchFamily="34" charset="0"/>
              </a:rPr>
              <a:t>conomic </a:t>
            </a:r>
            <a:r>
              <a:rPr lang="en-ZA" sz="2800" b="1" dirty="0">
                <a:latin typeface="Arial" pitchFamily="34" charset="0"/>
                <a:cs typeface="Arial" pitchFamily="34" charset="0"/>
              </a:rPr>
              <a:t>C</a:t>
            </a:r>
            <a:r>
              <a:rPr lang="en-ZA" sz="2800" b="1" dirty="0" smtClean="0">
                <a:latin typeface="Arial" pitchFamily="34" charset="0"/>
                <a:cs typeface="Arial" pitchFamily="34" charset="0"/>
              </a:rPr>
              <a:t>lassification</a:t>
            </a:r>
            <a:endParaRPr lang="en-ZA" sz="2800" b="1" dirty="0">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350974413"/>
              </p:ext>
            </p:extLst>
          </p:nvPr>
        </p:nvGraphicFramePr>
        <p:xfrm>
          <a:off x="978796" y="1387749"/>
          <a:ext cx="9689205" cy="3839345"/>
        </p:xfrm>
        <a:graphic>
          <a:graphicData uri="http://schemas.openxmlformats.org/drawingml/2006/table">
            <a:tbl>
              <a:tblPr firstRow="1" bandRow="1">
                <a:tableStyleId>{5C22544A-7EE6-4342-B048-85BDC9FD1C3A}</a:tableStyleId>
              </a:tblPr>
              <a:tblGrid>
                <a:gridCol w="1937841"/>
                <a:gridCol w="1937841"/>
                <a:gridCol w="1937841"/>
                <a:gridCol w="1937841"/>
                <a:gridCol w="1937841"/>
              </a:tblGrid>
              <a:tr h="638133">
                <a:tc>
                  <a:txBody>
                    <a:bodyPr/>
                    <a:lstStyle/>
                    <a:p>
                      <a:r>
                        <a:rPr lang="en-ZA" dirty="0" smtClean="0"/>
                        <a:t>Economic</a:t>
                      </a:r>
                      <a:r>
                        <a:rPr lang="en-ZA" baseline="0" dirty="0" smtClean="0"/>
                        <a:t> classification</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Main Vote</a:t>
                      </a:r>
                      <a:r>
                        <a:rPr lang="en-ZA" baseline="0" dirty="0" smtClean="0"/>
                        <a:t> </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Final Appropriation</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Actual Expenditure</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 of Expenditure</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8133">
                <a:tc>
                  <a:txBody>
                    <a:bodyPr/>
                    <a:lstStyle/>
                    <a:p>
                      <a:r>
                        <a:rPr lang="en-ZA" dirty="0" smtClean="0"/>
                        <a:t>Compensation of Employees</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80 602</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80 602</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45 002</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55%</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4127">
                <a:tc>
                  <a:txBody>
                    <a:bodyPr/>
                    <a:lstStyle/>
                    <a:p>
                      <a:r>
                        <a:rPr lang="en-ZA" dirty="0" smtClean="0"/>
                        <a:t>Goods and services</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260 829</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260</a:t>
                      </a:r>
                      <a:r>
                        <a:rPr lang="en-ZA" baseline="0" dirty="0" smtClean="0"/>
                        <a:t> 754</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118 033</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45%</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2480">
                <a:tc>
                  <a:txBody>
                    <a:bodyPr/>
                    <a:lstStyle/>
                    <a:p>
                      <a:r>
                        <a:rPr lang="en-ZA" dirty="0" smtClean="0"/>
                        <a:t>Payment of capital assets </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10 000</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10</a:t>
                      </a:r>
                      <a:r>
                        <a:rPr lang="en-ZA" baseline="0" dirty="0" smtClean="0"/>
                        <a:t> 075</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2</a:t>
                      </a:r>
                      <a:r>
                        <a:rPr lang="en-ZA" baseline="0" dirty="0" smtClean="0"/>
                        <a:t> 915</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dirty="0" smtClean="0"/>
                        <a:t>28% </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ZA"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498">
                <a:tc>
                  <a:txBody>
                    <a:bodyPr/>
                    <a:lstStyle/>
                    <a:p>
                      <a:r>
                        <a:rPr lang="en-ZA" b="1" dirty="0" smtClean="0"/>
                        <a:t>TOTAL</a:t>
                      </a:r>
                      <a:endParaRPr lang="en-Z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b="1" dirty="0" smtClean="0"/>
                        <a:t>351 431</a:t>
                      </a:r>
                      <a:endParaRPr lang="en-Z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b="1" dirty="0" smtClean="0"/>
                        <a:t>351 431</a:t>
                      </a:r>
                      <a:endParaRPr lang="en-Z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b="1" dirty="0" smtClean="0"/>
                        <a:t>165 950</a:t>
                      </a:r>
                      <a:endParaRPr lang="en-Z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b="1" dirty="0" smtClean="0"/>
                        <a:t>47%</a:t>
                      </a:r>
                      <a:endParaRPr lang="en-Z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548847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21105"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pic>
        <p:nvPicPr>
          <p:cNvPr id="4" name="Picture 3" descr="slide_bg.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21105" y="5867400"/>
            <a:ext cx="9144000" cy="990600"/>
          </a:xfrm>
          <a:prstGeom prst="rect">
            <a:avLst/>
          </a:prstGeom>
        </p:spPr>
      </p:pic>
      <p:sp>
        <p:nvSpPr>
          <p:cNvPr id="5" name="Slide Number Placeholder 4"/>
          <p:cNvSpPr>
            <a:spLocks noGrp="1"/>
          </p:cNvSpPr>
          <p:nvPr>
            <p:ph type="sldNum" sz="quarter" idx="12"/>
          </p:nvPr>
        </p:nvSpPr>
        <p:spPr/>
        <p:txBody>
          <a:bodyPr/>
          <a:lstStyle/>
          <a:p>
            <a:fld id="{7CDEE3CD-9AE7-E148-8D38-A96A94875DA4}" type="slidenum">
              <a:rPr lang="en-US" smtClean="0"/>
              <a:pPr/>
              <a:t>6</a:t>
            </a:fld>
            <a:endParaRPr lang="en-US"/>
          </a:p>
        </p:txBody>
      </p:sp>
      <p:sp>
        <p:nvSpPr>
          <p:cNvPr id="14" name="Rectangle 2"/>
          <p:cNvSpPr txBox="1">
            <a:spLocks noChangeArrowheads="1"/>
          </p:cNvSpPr>
          <p:nvPr/>
        </p:nvSpPr>
        <p:spPr bwMode="auto">
          <a:xfrm>
            <a:off x="940051" y="1616553"/>
            <a:ext cx="10614645" cy="43409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a:lstStyle>
          <a:p>
            <a:pPr marL="0" lvl="1"/>
            <a:r>
              <a:rPr lang="en-US" sz="2000" b="1" kern="0" dirty="0" smtClean="0">
                <a:solidFill>
                  <a:srgbClr val="000000"/>
                </a:solidFill>
              </a:rPr>
              <a:t>PROGRAMME 1: ADMINISTRATION</a:t>
            </a:r>
          </a:p>
          <a:p>
            <a:pPr marL="0" lvl="1" algn="just">
              <a:lnSpc>
                <a:spcPct val="150000"/>
              </a:lnSpc>
            </a:pPr>
            <a:r>
              <a:rPr lang="en-US" sz="1700" kern="0" dirty="0" smtClean="0">
                <a:solidFill>
                  <a:srgbClr val="000000"/>
                </a:solidFill>
              </a:rPr>
              <a:t>The under expenditure was mainly due to </a:t>
            </a:r>
          </a:p>
          <a:p>
            <a:pPr marL="342900" lvl="1" indent="-342900" algn="just">
              <a:lnSpc>
                <a:spcPct val="150000"/>
              </a:lnSpc>
              <a:buFont typeface="Arial" panose="020B0604020202020204" pitchFamily="34" charset="0"/>
              <a:buChar char="•"/>
            </a:pPr>
            <a:r>
              <a:rPr lang="en-US" sz="1700" kern="0" dirty="0" smtClean="0">
                <a:solidFill>
                  <a:srgbClr val="000000"/>
                </a:solidFill>
              </a:rPr>
              <a:t>the billing not received from the Department of Public Works for infrastructure and property management services such as Head Office accommodation, rental, water and electricity; </a:t>
            </a:r>
          </a:p>
          <a:p>
            <a:pPr marL="342900" lvl="1" indent="-342900" algn="just">
              <a:lnSpc>
                <a:spcPct val="150000"/>
              </a:lnSpc>
              <a:buFont typeface="Arial" panose="020B0604020202020204" pitchFamily="34" charset="0"/>
              <a:buChar char="•"/>
            </a:pPr>
            <a:r>
              <a:rPr lang="en-US" sz="1700" kern="0" dirty="0" smtClean="0">
                <a:solidFill>
                  <a:srgbClr val="000000"/>
                </a:solidFill>
              </a:rPr>
              <a:t>funds allocated for the procurement of furniture for the Head Office because the appointed supplier could not deliver full quantities and quality of furniture required; </a:t>
            </a:r>
          </a:p>
          <a:p>
            <a:pPr marL="342900" lvl="1" indent="-342900" algn="just">
              <a:lnSpc>
                <a:spcPct val="150000"/>
              </a:lnSpc>
              <a:buFont typeface="Arial" panose="020B0604020202020204" pitchFamily="34" charset="0"/>
              <a:buChar char="•"/>
            </a:pPr>
            <a:r>
              <a:rPr lang="en-US" sz="1700" kern="0" dirty="0" smtClean="0">
                <a:solidFill>
                  <a:srgbClr val="000000"/>
                </a:solidFill>
              </a:rPr>
              <a:t>possible irregularities which occurred in the tender process resulted in putting a hold on the procurement of goods </a:t>
            </a:r>
            <a:r>
              <a:rPr lang="en-US" sz="1700" kern="0" dirty="0">
                <a:solidFill>
                  <a:srgbClr val="000000"/>
                </a:solidFill>
              </a:rPr>
              <a:t>and services; </a:t>
            </a:r>
            <a:r>
              <a:rPr lang="en-US" sz="1700" kern="0" dirty="0" smtClean="0">
                <a:solidFill>
                  <a:srgbClr val="000000"/>
                </a:solidFill>
              </a:rPr>
              <a:t>and</a:t>
            </a:r>
          </a:p>
          <a:p>
            <a:pPr marL="342900" lvl="1" indent="-342900" algn="just">
              <a:lnSpc>
                <a:spcPct val="150000"/>
              </a:lnSpc>
              <a:buFont typeface="Arial" panose="020B0604020202020204" pitchFamily="34" charset="0"/>
              <a:buChar char="•"/>
            </a:pPr>
            <a:r>
              <a:rPr lang="en-US" sz="1700" kern="0" dirty="0" smtClean="0">
                <a:solidFill>
                  <a:srgbClr val="000000"/>
                </a:solidFill>
                <a:latin typeface="Arial" panose="020B0604020202020204" pitchFamily="34" charset="0"/>
                <a:cs typeface="Arial" panose="020B0604020202020204" pitchFamily="34" charset="0"/>
              </a:rPr>
              <a:t>the </a:t>
            </a:r>
            <a:r>
              <a:rPr lang="en-US" sz="1700" kern="0" dirty="0">
                <a:solidFill>
                  <a:srgbClr val="000000"/>
                </a:solidFill>
                <a:latin typeface="Arial" panose="020B0604020202020204" pitchFamily="34" charset="0"/>
                <a:cs typeface="Arial" panose="020B0604020202020204" pitchFamily="34" charset="0"/>
              </a:rPr>
              <a:t>Department of Public Works declined to process </a:t>
            </a:r>
            <a:r>
              <a:rPr lang="en-US" sz="1700" kern="0" dirty="0" smtClean="0">
                <a:solidFill>
                  <a:srgbClr val="000000"/>
                </a:solidFill>
                <a:latin typeface="Arial" panose="020B0604020202020204" pitchFamily="34" charset="0"/>
                <a:cs typeface="Arial" panose="020B0604020202020204" pitchFamily="34" charset="0"/>
              </a:rPr>
              <a:t>requests </a:t>
            </a:r>
            <a:r>
              <a:rPr lang="en-US" sz="1700" kern="0" dirty="0">
                <a:solidFill>
                  <a:srgbClr val="000000"/>
                </a:solidFill>
                <a:latin typeface="Arial" panose="020B0604020202020204" pitchFamily="34" charset="0"/>
                <a:cs typeface="Arial" panose="020B0604020202020204" pitchFamily="34" charset="0"/>
              </a:rPr>
              <a:t>of the identified property for Healthcare and Wellness Centre in </a:t>
            </a:r>
            <a:r>
              <a:rPr lang="en-US" sz="1700" kern="0" dirty="0" err="1">
                <a:solidFill>
                  <a:srgbClr val="000000"/>
                </a:solidFill>
                <a:latin typeface="Arial" panose="020B0604020202020204" pitchFamily="34" charset="0"/>
                <a:cs typeface="Arial" panose="020B0604020202020204" pitchFamily="34" charset="0"/>
              </a:rPr>
              <a:t>Midrand</a:t>
            </a:r>
            <a:r>
              <a:rPr lang="en-US" sz="1700" kern="0" dirty="0">
                <a:solidFill>
                  <a:srgbClr val="000000"/>
                </a:solidFill>
                <a:latin typeface="Arial" panose="020B0604020202020204" pitchFamily="34" charset="0"/>
                <a:cs typeface="Arial" panose="020B0604020202020204" pitchFamily="34" charset="0"/>
              </a:rPr>
              <a:t> which was meant to be furnished with furniture and other equipment in 2013/14 financial year. </a:t>
            </a:r>
          </a:p>
          <a:p>
            <a:pPr marL="342900" lvl="1" indent="-342900" algn="just">
              <a:lnSpc>
                <a:spcPct val="150000"/>
              </a:lnSpc>
              <a:buFont typeface="Arial" panose="020B0604020202020204" pitchFamily="34" charset="0"/>
              <a:buChar char="•"/>
            </a:pPr>
            <a:endParaRPr lang="en-US" sz="1700" kern="0" dirty="0" smtClean="0">
              <a:solidFill>
                <a:srgbClr val="000000"/>
              </a:solidFill>
            </a:endParaRPr>
          </a:p>
        </p:txBody>
      </p:sp>
      <p:sp>
        <p:nvSpPr>
          <p:cNvPr id="2" name="Title 1"/>
          <p:cNvSpPr>
            <a:spLocks noGrp="1"/>
          </p:cNvSpPr>
          <p:nvPr>
            <p:ph type="title"/>
          </p:nvPr>
        </p:nvSpPr>
        <p:spPr>
          <a:xfrm>
            <a:off x="940051" y="751997"/>
            <a:ext cx="7831138" cy="808558"/>
          </a:xfrm>
        </p:spPr>
        <p:txBody>
          <a:bodyPr>
            <a:noAutofit/>
          </a:bodyPr>
          <a:lstStyle/>
          <a:p>
            <a:pPr algn="l"/>
            <a:r>
              <a:rPr lang="en-ZA" sz="2800" b="1" dirty="0" smtClean="0">
                <a:latin typeface="Arial" pitchFamily="34" charset="0"/>
                <a:cs typeface="Arial" pitchFamily="34" charset="0"/>
              </a:rPr>
              <a:t>Financial under performance</a:t>
            </a:r>
            <a:endParaRPr lang="en-ZA" sz="2800" b="1" dirty="0">
              <a:latin typeface="Arial" pitchFamily="34" charset="0"/>
              <a:cs typeface="Arial" pitchFamily="34" charset="0"/>
            </a:endParaRPr>
          </a:p>
        </p:txBody>
      </p:sp>
    </p:spTree>
    <p:extLst>
      <p:ext uri="{BB962C8B-B14F-4D97-AF65-F5344CB8AC3E}">
        <p14:creationId xmlns:p14="http://schemas.microsoft.com/office/powerpoint/2010/main" xmlns="" val="2978007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027" y="976155"/>
            <a:ext cx="7831138" cy="808558"/>
          </a:xfrm>
        </p:spPr>
        <p:txBody>
          <a:bodyPr>
            <a:noAutofit/>
          </a:bodyPr>
          <a:lstStyle/>
          <a:p>
            <a:pPr algn="l">
              <a:defRPr/>
            </a:pPr>
            <a:r>
              <a:rPr lang="en-ZA" sz="2000" b="1" dirty="0" smtClean="0">
                <a:latin typeface="Arial" pitchFamily="34" charset="0"/>
                <a:cs typeface="Arial" pitchFamily="34" charset="0"/>
              </a:rPr>
              <a:t>PROGRAMME 2: SOCIO-ECONOMIC SUPPORT</a:t>
            </a:r>
            <a:endParaRPr lang="en-ZA" sz="2000" b="1" dirty="0">
              <a:latin typeface="Arial" pitchFamily="34" charset="0"/>
              <a:cs typeface="Arial" pitchFamily="34" charset="0"/>
            </a:endParaRPr>
          </a:p>
        </p:txBody>
      </p:sp>
      <p:grpSp>
        <p:nvGrpSpPr>
          <p:cNvPr id="9" name="Group 8"/>
          <p:cNvGrpSpPr/>
          <p:nvPr/>
        </p:nvGrpSpPr>
        <p:grpSpPr>
          <a:xfrm>
            <a:off x="1524001" y="100916"/>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pic>
        <p:nvPicPr>
          <p:cNvPr id="4" name="Picture 3" descr="slide_bg.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24000" y="5924262"/>
            <a:ext cx="9144000" cy="990600"/>
          </a:xfrm>
          <a:prstGeom prst="rect">
            <a:avLst/>
          </a:prstGeom>
        </p:spPr>
      </p:pic>
      <p:sp>
        <p:nvSpPr>
          <p:cNvPr id="5" name="Slide Number Placeholder 4"/>
          <p:cNvSpPr>
            <a:spLocks noGrp="1"/>
          </p:cNvSpPr>
          <p:nvPr>
            <p:ph type="sldNum" sz="quarter" idx="12"/>
          </p:nvPr>
        </p:nvSpPr>
        <p:spPr/>
        <p:txBody>
          <a:bodyPr/>
          <a:lstStyle/>
          <a:p>
            <a:fld id="{7CDEE3CD-9AE7-E148-8D38-A96A94875DA4}" type="slidenum">
              <a:rPr lang="en-US" smtClean="0"/>
              <a:pPr/>
              <a:t>7</a:t>
            </a:fld>
            <a:endParaRPr lang="en-US"/>
          </a:p>
        </p:txBody>
      </p:sp>
      <p:sp>
        <p:nvSpPr>
          <p:cNvPr id="7" name="Content Placeholder 6"/>
          <p:cNvSpPr>
            <a:spLocks noGrp="1"/>
          </p:cNvSpPr>
          <p:nvPr>
            <p:ph idx="1"/>
          </p:nvPr>
        </p:nvSpPr>
        <p:spPr>
          <a:xfrm>
            <a:off x="923636" y="1648496"/>
            <a:ext cx="9287164" cy="4185050"/>
          </a:xfrm>
        </p:spPr>
        <p:txBody>
          <a:bodyPr>
            <a:noAutofit/>
          </a:bodyPr>
          <a:lstStyle/>
          <a:p>
            <a:pPr>
              <a:lnSpc>
                <a:spcPct val="150000"/>
              </a:lnSpc>
            </a:pPr>
            <a:r>
              <a:rPr lang="en-ZA" sz="1700" dirty="0">
                <a:latin typeface="Arial" panose="020B0604020202020204" pitchFamily="34" charset="0"/>
                <a:cs typeface="Arial" panose="020B0604020202020204" pitchFamily="34" charset="0"/>
              </a:rPr>
              <a:t>The late approval of the Military Veterans Regulations (middle February 2014) resulted in under-spending relating to the budget </a:t>
            </a:r>
            <a:r>
              <a:rPr lang="en-ZA" sz="1700" dirty="0" smtClean="0">
                <a:latin typeface="Arial" panose="020B0604020202020204" pitchFamily="34" charset="0"/>
                <a:cs typeface="Arial" panose="020B0604020202020204" pitchFamily="34" charset="0"/>
              </a:rPr>
              <a:t>allocation for houses, healthcare support and other Military Veterans socio economic support.</a:t>
            </a:r>
          </a:p>
          <a:p>
            <a:pPr>
              <a:lnSpc>
                <a:spcPct val="150000"/>
              </a:lnSpc>
            </a:pPr>
            <a:r>
              <a:rPr lang="en-ZA" sz="1700" dirty="0" smtClean="0">
                <a:latin typeface="Arial" panose="020B0604020202020204" pitchFamily="34" charset="0"/>
                <a:cs typeface="Arial" panose="020B0604020202020204" pitchFamily="34" charset="0"/>
              </a:rPr>
              <a:t>The slow filling of the funded vacant posts</a:t>
            </a:r>
            <a:endParaRPr lang="en-ZA"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21105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538" y="1248922"/>
            <a:ext cx="7831138" cy="808558"/>
          </a:xfrm>
        </p:spPr>
        <p:txBody>
          <a:bodyPr>
            <a:noAutofit/>
          </a:bodyPr>
          <a:lstStyle/>
          <a:p>
            <a:pPr algn="l">
              <a:defRPr/>
            </a:pPr>
            <a:r>
              <a:rPr lang="en-ZA" sz="2000" b="1" dirty="0" smtClean="0">
                <a:latin typeface="Arial" pitchFamily="34" charset="0"/>
                <a:cs typeface="Arial" pitchFamily="34" charset="0"/>
              </a:rPr>
              <a:t>PROGRAMME 3: </a:t>
            </a:r>
            <a:br>
              <a:rPr lang="en-ZA" sz="2000" b="1" dirty="0" smtClean="0">
                <a:latin typeface="Arial" pitchFamily="34" charset="0"/>
                <a:cs typeface="Arial" pitchFamily="34" charset="0"/>
              </a:rPr>
            </a:br>
            <a:r>
              <a:rPr lang="en-ZA" sz="2000" b="1" dirty="0" smtClean="0">
                <a:latin typeface="Arial" pitchFamily="34" charset="0"/>
                <a:cs typeface="Arial" pitchFamily="34" charset="0"/>
              </a:rPr>
              <a:t>EMPOWERMENT AND STAKEHOLDER MANAGEMENT</a:t>
            </a:r>
            <a:endParaRPr lang="en-ZA" sz="2000" b="1" dirty="0">
              <a:latin typeface="Arial" pitchFamily="34" charset="0"/>
              <a:cs typeface="Arial" pitchFamily="34" charset="0"/>
            </a:endParaRPr>
          </a:p>
        </p:txBody>
      </p:sp>
      <p:grpSp>
        <p:nvGrpSpPr>
          <p:cNvPr id="9" name="Group 8"/>
          <p:cNvGrpSpPr/>
          <p:nvPr/>
        </p:nvGrpSpPr>
        <p:grpSpPr>
          <a:xfrm>
            <a:off x="1524001" y="100916"/>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pic>
        <p:nvPicPr>
          <p:cNvPr id="4" name="Picture 3" descr="slide_bg.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24000" y="5924262"/>
            <a:ext cx="9144000" cy="990600"/>
          </a:xfrm>
          <a:prstGeom prst="rect">
            <a:avLst/>
          </a:prstGeom>
        </p:spPr>
      </p:pic>
      <p:sp>
        <p:nvSpPr>
          <p:cNvPr id="5" name="Slide Number Placeholder 4"/>
          <p:cNvSpPr>
            <a:spLocks noGrp="1"/>
          </p:cNvSpPr>
          <p:nvPr>
            <p:ph type="sldNum" sz="quarter" idx="12"/>
          </p:nvPr>
        </p:nvSpPr>
        <p:spPr/>
        <p:txBody>
          <a:bodyPr/>
          <a:lstStyle/>
          <a:p>
            <a:fld id="{7CDEE3CD-9AE7-E148-8D38-A96A94875DA4}" type="slidenum">
              <a:rPr lang="en-US" smtClean="0"/>
              <a:pPr/>
              <a:t>8</a:t>
            </a:fld>
            <a:endParaRPr lang="en-US"/>
          </a:p>
        </p:txBody>
      </p:sp>
      <p:sp>
        <p:nvSpPr>
          <p:cNvPr id="7" name="Content Placeholder 6"/>
          <p:cNvSpPr>
            <a:spLocks noGrp="1"/>
          </p:cNvSpPr>
          <p:nvPr>
            <p:ph idx="1"/>
          </p:nvPr>
        </p:nvSpPr>
        <p:spPr>
          <a:xfrm>
            <a:off x="1981200" y="2368931"/>
            <a:ext cx="8229600" cy="2027578"/>
          </a:xfrm>
        </p:spPr>
        <p:txBody>
          <a:bodyPr>
            <a:noAutofit/>
          </a:bodyPr>
          <a:lstStyle/>
          <a:p>
            <a:pPr algn="just">
              <a:lnSpc>
                <a:spcPct val="150000"/>
              </a:lnSpc>
            </a:pPr>
            <a:r>
              <a:rPr lang="en-ZA" sz="1700" dirty="0" smtClean="0">
                <a:latin typeface="Arial" panose="020B0604020202020204" pitchFamily="34" charset="0"/>
                <a:cs typeface="Arial" panose="020B0604020202020204" pitchFamily="34" charset="0"/>
              </a:rPr>
              <a:t>The late approval </a:t>
            </a:r>
            <a:r>
              <a:rPr lang="en-ZA" sz="1700" dirty="0">
                <a:latin typeface="Arial" panose="020B0604020202020204" pitchFamily="34" charset="0"/>
                <a:cs typeface="Arial" panose="020B0604020202020204" pitchFamily="34" charset="0"/>
              </a:rPr>
              <a:t>of the Military Veterans Regulations </a:t>
            </a:r>
            <a:r>
              <a:rPr lang="en-ZA" sz="1700" dirty="0" smtClean="0">
                <a:latin typeface="Arial" panose="020B0604020202020204" pitchFamily="34" charset="0"/>
                <a:cs typeface="Arial" panose="020B0604020202020204" pitchFamily="34" charset="0"/>
              </a:rPr>
              <a:t>(middle February 2014) resulted in under-spending relating to the honouring, skills development and other Military Veterans support benefits</a:t>
            </a:r>
          </a:p>
          <a:p>
            <a:pPr algn="just">
              <a:lnSpc>
                <a:spcPct val="150000"/>
              </a:lnSpc>
            </a:pPr>
            <a:r>
              <a:rPr lang="en-ZA" sz="1700" dirty="0" smtClean="0">
                <a:latin typeface="Arial" panose="020B0604020202020204" pitchFamily="34" charset="0"/>
                <a:cs typeface="Arial" panose="020B0604020202020204" pitchFamily="34" charset="0"/>
              </a:rPr>
              <a:t>The slow filling of the funded vacant posts</a:t>
            </a:r>
            <a:endParaRPr lang="en-ZA"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68404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834</TotalTime>
  <Words>441</Words>
  <Application>Microsoft Office PowerPoint</Application>
  <PresentationFormat>Custom</PresentationFormat>
  <Paragraphs>83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DEPARTMENT OF MILITARY VETERANS ANNUAL FINANCIAL REPORT  FY 2013/14</vt:lpstr>
      <vt:lpstr>Presentation outline</vt:lpstr>
      <vt:lpstr>Basis of Preparation</vt:lpstr>
      <vt:lpstr>Appropriation Statement </vt:lpstr>
      <vt:lpstr>Appropriation Statement Economic Classification</vt:lpstr>
      <vt:lpstr>Financial under performance</vt:lpstr>
      <vt:lpstr>PROGRAMME 2: SOCIO-ECONOMIC SUPPORT</vt:lpstr>
      <vt:lpstr>PROGRAMME 3:  EMPOWERMENT AND STAKEHOLDER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DirFinMan</dc:creator>
  <cp:lastModifiedBy>User</cp:lastModifiedBy>
  <cp:revision>46</cp:revision>
  <cp:lastPrinted>2015-02-09T12:55:56Z</cp:lastPrinted>
  <dcterms:created xsi:type="dcterms:W3CDTF">2014-09-03T09:18:59Z</dcterms:created>
  <dcterms:modified xsi:type="dcterms:W3CDTF">2015-02-27T08:05:32Z</dcterms:modified>
</cp:coreProperties>
</file>