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96" r:id="rId1"/>
    <p:sldMasterId id="2147483708" r:id="rId2"/>
  </p:sldMasterIdLst>
  <p:notesMasterIdLst>
    <p:notesMasterId r:id="rId33"/>
  </p:notesMasterIdLst>
  <p:handoutMasterIdLst>
    <p:handoutMasterId r:id="rId34"/>
  </p:handoutMasterIdLst>
  <p:sldIdLst>
    <p:sldId id="288" r:id="rId3"/>
    <p:sldId id="289" r:id="rId4"/>
    <p:sldId id="318" r:id="rId5"/>
    <p:sldId id="312" r:id="rId6"/>
    <p:sldId id="332" r:id="rId7"/>
    <p:sldId id="336" r:id="rId8"/>
    <p:sldId id="293" r:id="rId9"/>
    <p:sldId id="294" r:id="rId10"/>
    <p:sldId id="295" r:id="rId11"/>
    <p:sldId id="296" r:id="rId12"/>
    <p:sldId id="297" r:id="rId13"/>
    <p:sldId id="298" r:id="rId14"/>
    <p:sldId id="300" r:id="rId15"/>
    <p:sldId id="321" r:id="rId16"/>
    <p:sldId id="322" r:id="rId17"/>
    <p:sldId id="323" r:id="rId18"/>
    <p:sldId id="324" r:id="rId19"/>
    <p:sldId id="303" r:id="rId20"/>
    <p:sldId id="326" r:id="rId21"/>
    <p:sldId id="328" r:id="rId22"/>
    <p:sldId id="305" r:id="rId23"/>
    <p:sldId id="327" r:id="rId24"/>
    <p:sldId id="329" r:id="rId25"/>
    <p:sldId id="307" r:id="rId26"/>
    <p:sldId id="333" r:id="rId27"/>
    <p:sldId id="334" r:id="rId28"/>
    <p:sldId id="330" r:id="rId29"/>
    <p:sldId id="331" r:id="rId30"/>
    <p:sldId id="284" r:id="rId31"/>
    <p:sldId id="259" r:id="rId32"/>
  </p:sldIdLst>
  <p:sldSz cx="9144000" cy="6858000" type="screen4x3"/>
  <p:notesSz cx="6864350" cy="9996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35">
          <p15:clr>
            <a:srgbClr val="A4A3A4"/>
          </p15:clr>
        </p15:guide>
        <p15:guide id="2" pos="5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EB26"/>
    <a:srgbClr val="144B26"/>
    <a:srgbClr val="00653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641" autoAdjust="0"/>
    <p:restoredTop sz="94434" autoAdjust="0"/>
  </p:normalViewPr>
  <p:slideViewPr>
    <p:cSldViewPr snapToGrid="0" snapToObjects="1">
      <p:cViewPr varScale="1">
        <p:scale>
          <a:sx n="74" d="100"/>
          <a:sy n="74" d="100"/>
        </p:scale>
        <p:origin x="-516" y="-102"/>
      </p:cViewPr>
      <p:guideLst>
        <p:guide orient="horz" pos="3635"/>
        <p:guide pos="53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title>
      <c:tx>
        <c:rich>
          <a:bodyPr/>
          <a:lstStyle/>
          <a:p>
            <a:pPr>
              <a:defRPr/>
            </a:pPr>
            <a:r>
              <a:rPr lang="en-ZA" sz="1600" dirty="0">
                <a:latin typeface="Century Gothic" panose="020B0502020202020204" pitchFamily="34" charset="0"/>
              </a:rPr>
              <a:t>Overall</a:t>
            </a:r>
            <a:r>
              <a:rPr lang="en-ZA" sz="1600" baseline="0" dirty="0">
                <a:latin typeface="Century Gothic" panose="020B0502020202020204" pitchFamily="34" charset="0"/>
              </a:rPr>
              <a:t> Performance  per Programme</a:t>
            </a:r>
            <a:endParaRPr lang="en-ZA" sz="1600" dirty="0">
              <a:latin typeface="Century Gothic" panose="020B0502020202020204" pitchFamily="34" charset="0"/>
            </a:endParaRPr>
          </a:p>
        </c:rich>
      </c:tx>
      <c:layout/>
    </c:title>
    <c:plotArea>
      <c:layout/>
      <c:barChart>
        <c:barDir val="col"/>
        <c:grouping val="clustered"/>
        <c:ser>
          <c:idx val="0"/>
          <c:order val="0"/>
          <c:tx>
            <c:strRef>
              <c:f>Sheet1!$C$4</c:f>
              <c:strCache>
                <c:ptCount val="1"/>
                <c:pt idx="0">
                  <c:v>Targets Planned</c:v>
                </c:pt>
              </c:strCache>
            </c:strRef>
          </c:tx>
          <c:cat>
            <c:strRef>
              <c:f>Sheet1!$B$5:$B$8</c:f>
              <c:strCache>
                <c:ptCount val="4"/>
                <c:pt idx="0">
                  <c:v>Administration</c:v>
                </c:pt>
                <c:pt idx="1">
                  <c:v>SES</c:v>
                </c:pt>
                <c:pt idx="2">
                  <c:v>ESM</c:v>
                </c:pt>
                <c:pt idx="3">
                  <c:v>Total</c:v>
                </c:pt>
              </c:strCache>
            </c:strRef>
          </c:cat>
          <c:val>
            <c:numRef>
              <c:f>Sheet1!$C$5:$C$8</c:f>
              <c:numCache>
                <c:formatCode>General</c:formatCode>
                <c:ptCount val="4"/>
                <c:pt idx="0">
                  <c:v>12</c:v>
                </c:pt>
                <c:pt idx="1">
                  <c:v>4</c:v>
                </c:pt>
                <c:pt idx="2">
                  <c:v>5</c:v>
                </c:pt>
                <c:pt idx="3">
                  <c:v>21</c:v>
                </c:pt>
              </c:numCache>
            </c:numRef>
          </c:val>
        </c:ser>
        <c:ser>
          <c:idx val="1"/>
          <c:order val="1"/>
          <c:tx>
            <c:strRef>
              <c:f>Sheet1!$D$4</c:f>
              <c:strCache>
                <c:ptCount val="1"/>
                <c:pt idx="0">
                  <c:v>Targets achieved</c:v>
                </c:pt>
              </c:strCache>
            </c:strRef>
          </c:tx>
          <c:cat>
            <c:strRef>
              <c:f>Sheet1!$B$5:$B$8</c:f>
              <c:strCache>
                <c:ptCount val="4"/>
                <c:pt idx="0">
                  <c:v>Administration</c:v>
                </c:pt>
                <c:pt idx="1">
                  <c:v>SES</c:v>
                </c:pt>
                <c:pt idx="2">
                  <c:v>ESM</c:v>
                </c:pt>
                <c:pt idx="3">
                  <c:v>Total</c:v>
                </c:pt>
              </c:strCache>
            </c:strRef>
          </c:cat>
          <c:val>
            <c:numRef>
              <c:f>Sheet1!$D$5:$D$8</c:f>
              <c:numCache>
                <c:formatCode>General</c:formatCode>
                <c:ptCount val="4"/>
                <c:pt idx="0">
                  <c:v>10</c:v>
                </c:pt>
                <c:pt idx="1">
                  <c:v>1</c:v>
                </c:pt>
                <c:pt idx="2">
                  <c:v>3</c:v>
                </c:pt>
                <c:pt idx="3">
                  <c:v>14</c:v>
                </c:pt>
              </c:numCache>
            </c:numRef>
          </c:val>
        </c:ser>
        <c:ser>
          <c:idx val="2"/>
          <c:order val="2"/>
          <c:tx>
            <c:strRef>
              <c:f>Sheet1!$E$4</c:f>
              <c:strCache>
                <c:ptCount val="1"/>
                <c:pt idx="0">
                  <c:v>Performance rating</c:v>
                </c:pt>
              </c:strCache>
            </c:strRef>
          </c:tx>
          <c:cat>
            <c:strRef>
              <c:f>Sheet1!$B$5:$B$8</c:f>
              <c:strCache>
                <c:ptCount val="4"/>
                <c:pt idx="0">
                  <c:v>Administration</c:v>
                </c:pt>
                <c:pt idx="1">
                  <c:v>SES</c:v>
                </c:pt>
                <c:pt idx="2">
                  <c:v>ESM</c:v>
                </c:pt>
                <c:pt idx="3">
                  <c:v>Total</c:v>
                </c:pt>
              </c:strCache>
            </c:strRef>
          </c:cat>
          <c:val>
            <c:numRef>
              <c:f>Sheet1!$E$5:$E$8</c:f>
              <c:numCache>
                <c:formatCode>0%</c:formatCode>
                <c:ptCount val="4"/>
                <c:pt idx="0">
                  <c:v>0.83000000000000007</c:v>
                </c:pt>
                <c:pt idx="1">
                  <c:v>0.25</c:v>
                </c:pt>
                <c:pt idx="2">
                  <c:v>0.60000000000000009</c:v>
                </c:pt>
                <c:pt idx="3">
                  <c:v>0.67000000000000015</c:v>
                </c:pt>
              </c:numCache>
            </c:numRef>
          </c:val>
        </c:ser>
        <c:dLbls/>
        <c:axId val="87570304"/>
        <c:axId val="87571840"/>
      </c:barChart>
      <c:catAx>
        <c:axId val="87570304"/>
        <c:scaling>
          <c:orientation val="minMax"/>
        </c:scaling>
        <c:axPos val="b"/>
        <c:numFmt formatCode="General" sourceLinked="0"/>
        <c:majorTickMark val="none"/>
        <c:tickLblPos val="nextTo"/>
        <c:crossAx val="87571840"/>
        <c:crosses val="autoZero"/>
        <c:auto val="1"/>
        <c:lblAlgn val="ctr"/>
        <c:lblOffset val="100"/>
      </c:catAx>
      <c:valAx>
        <c:axId val="87571840"/>
        <c:scaling>
          <c:orientation val="minMax"/>
        </c:scaling>
        <c:axPos val="l"/>
        <c:majorGridlines/>
        <c:title>
          <c:tx>
            <c:rich>
              <a:bodyPr/>
              <a:lstStyle/>
              <a:p>
                <a:pPr>
                  <a:defRPr/>
                </a:pPr>
                <a:r>
                  <a:rPr lang="en-ZA" dirty="0">
                    <a:latin typeface="Century Gothic" panose="020B0502020202020204" pitchFamily="34" charset="0"/>
                  </a:rPr>
                  <a:t>Performance </a:t>
                </a:r>
                <a:r>
                  <a:rPr lang="en-ZA" dirty="0" smtClean="0">
                    <a:latin typeface="Century Gothic" panose="020B0502020202020204" pitchFamily="34" charset="0"/>
                  </a:rPr>
                  <a:t>Indicators</a:t>
                </a:r>
                <a:endParaRPr lang="en-ZA" dirty="0">
                  <a:latin typeface="Century Gothic" panose="020B0502020202020204" pitchFamily="34" charset="0"/>
                </a:endParaRPr>
              </a:p>
            </c:rich>
          </c:tx>
          <c:layout>
            <c:manualLayout>
              <c:xMode val="edge"/>
              <c:yMode val="edge"/>
              <c:x val="9.4174071030127232E-2"/>
              <c:y val="0.17369058034412369"/>
            </c:manualLayout>
          </c:layout>
        </c:title>
        <c:numFmt formatCode="General" sourceLinked="1"/>
        <c:majorTickMark val="none"/>
        <c:tickLblPos val="nextTo"/>
        <c:crossAx val="87570304"/>
        <c:crosses val="autoZero"/>
        <c:crossBetween val="between"/>
      </c:valAx>
      <c:dTable>
        <c:showHorzBorder val="1"/>
        <c:showVertBorder val="1"/>
        <c:showOutline val="1"/>
        <c:showKeys val="1"/>
      </c:dTable>
    </c:plotArea>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474598991347906E-2"/>
          <c:y val="3.0384936950969499E-2"/>
          <c:w val="0.89449575175470997"/>
          <c:h val="0.73201989327106465"/>
        </c:manualLayout>
      </c:layout>
      <c:barChart>
        <c:barDir val="col"/>
        <c:grouping val="clustered"/>
        <c:ser>
          <c:idx val="0"/>
          <c:order val="0"/>
          <c:tx>
            <c:strRef>
              <c:f>Sheet1!$J$5</c:f>
              <c:strCache>
                <c:ptCount val="1"/>
                <c:pt idx="0">
                  <c:v>Targets</c:v>
                </c:pt>
              </c:strCache>
            </c:strRef>
          </c:tx>
          <c:cat>
            <c:strRef>
              <c:f>Sheet1!$K$4:$M$4</c:f>
              <c:strCache>
                <c:ptCount val="3"/>
                <c:pt idx="0">
                  <c:v>Planned targets</c:v>
                </c:pt>
                <c:pt idx="1">
                  <c:v>Targets achieved</c:v>
                </c:pt>
                <c:pt idx="2">
                  <c:v>Targets not achieved</c:v>
                </c:pt>
              </c:strCache>
            </c:strRef>
          </c:cat>
          <c:val>
            <c:numRef>
              <c:f>Sheet1!$K$5:$M$5</c:f>
              <c:numCache>
                <c:formatCode>General</c:formatCode>
                <c:ptCount val="3"/>
                <c:pt idx="0">
                  <c:v>12</c:v>
                </c:pt>
                <c:pt idx="1">
                  <c:v>10</c:v>
                </c:pt>
                <c:pt idx="2">
                  <c:v>2</c:v>
                </c:pt>
              </c:numCache>
            </c:numRef>
          </c:val>
        </c:ser>
        <c:ser>
          <c:idx val="1"/>
          <c:order val="1"/>
          <c:tx>
            <c:strRef>
              <c:f>Sheet1!$J$6</c:f>
              <c:strCache>
                <c:ptCount val="1"/>
                <c:pt idx="0">
                  <c:v>%</c:v>
                </c:pt>
              </c:strCache>
            </c:strRef>
          </c:tx>
          <c:cat>
            <c:strRef>
              <c:f>Sheet1!$K$4:$M$4</c:f>
              <c:strCache>
                <c:ptCount val="3"/>
                <c:pt idx="0">
                  <c:v>Planned targets</c:v>
                </c:pt>
                <c:pt idx="1">
                  <c:v>Targets achieved</c:v>
                </c:pt>
                <c:pt idx="2">
                  <c:v>Targets not achieved</c:v>
                </c:pt>
              </c:strCache>
            </c:strRef>
          </c:cat>
          <c:val>
            <c:numRef>
              <c:f>Sheet1!$K$6:$M$6</c:f>
              <c:numCache>
                <c:formatCode>0%</c:formatCode>
                <c:ptCount val="3"/>
                <c:pt idx="0">
                  <c:v>1</c:v>
                </c:pt>
                <c:pt idx="1">
                  <c:v>0.83000000000000007</c:v>
                </c:pt>
                <c:pt idx="2">
                  <c:v>0.17</c:v>
                </c:pt>
              </c:numCache>
            </c:numRef>
          </c:val>
        </c:ser>
        <c:dLbls/>
        <c:axId val="98962048"/>
        <c:axId val="98963840"/>
      </c:barChart>
      <c:catAx>
        <c:axId val="98962048"/>
        <c:scaling>
          <c:orientation val="minMax"/>
        </c:scaling>
        <c:axPos val="b"/>
        <c:numFmt formatCode="General" sourceLinked="0"/>
        <c:majorTickMark val="none"/>
        <c:tickLblPos val="nextTo"/>
        <c:crossAx val="98963840"/>
        <c:crosses val="autoZero"/>
        <c:auto val="1"/>
        <c:lblAlgn val="ctr"/>
        <c:lblOffset val="100"/>
      </c:catAx>
      <c:valAx>
        <c:axId val="98963840"/>
        <c:scaling>
          <c:orientation val="minMax"/>
        </c:scaling>
        <c:axPos val="l"/>
        <c:majorGridlines/>
        <c:title>
          <c:tx>
            <c:rich>
              <a:bodyPr/>
              <a:lstStyle/>
              <a:p>
                <a:pPr>
                  <a:defRPr/>
                </a:pPr>
                <a:r>
                  <a:rPr lang="en-ZA" sz="1100" b="1" i="0" baseline="0" dirty="0">
                    <a:effectLst/>
                  </a:rPr>
                  <a:t>Performance </a:t>
                </a:r>
                <a:r>
                  <a:rPr lang="en-ZA" sz="1100" b="1" i="0" baseline="0" dirty="0" smtClean="0">
                    <a:effectLst/>
                  </a:rPr>
                  <a:t>Indicators</a:t>
                </a:r>
                <a:endParaRPr lang="en-ZA" sz="1100" dirty="0">
                  <a:effectLst/>
                </a:endParaRPr>
              </a:p>
            </c:rich>
          </c:tx>
        </c:title>
        <c:numFmt formatCode="General" sourceLinked="1"/>
        <c:majorTickMark val="none"/>
        <c:tickLblPos val="nextTo"/>
        <c:crossAx val="98962048"/>
        <c:crosses val="autoZero"/>
        <c:crossBetween val="between"/>
      </c:valAx>
      <c:dTable>
        <c:showHorzBorder val="1"/>
        <c:showVertBorder val="1"/>
        <c:showOutline val="1"/>
        <c:showKeys val="1"/>
      </c:dTable>
    </c:plotArea>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title>
      <c:tx>
        <c:rich>
          <a:bodyPr/>
          <a:lstStyle/>
          <a:p>
            <a:pPr>
              <a:defRPr/>
            </a:pPr>
            <a:r>
              <a:rPr lang="en-ZA"/>
              <a:t>Q2 Performance Analysis: Programme 2: SES</a:t>
            </a:r>
          </a:p>
        </c:rich>
      </c:tx>
      <c:layout>
        <c:manualLayout>
          <c:xMode val="edge"/>
          <c:yMode val="edge"/>
          <c:x val="0.38356933508311469"/>
          <c:y val="2.777777777777779E-2"/>
        </c:manualLayout>
      </c:layout>
    </c:title>
    <c:plotArea>
      <c:layout>
        <c:manualLayout>
          <c:layoutTarget val="inner"/>
          <c:xMode val="edge"/>
          <c:yMode val="edge"/>
          <c:x val="0.16965179352580928"/>
          <c:y val="0.1437616652085156"/>
          <c:w val="0.79979265091863527"/>
          <c:h val="0.56113079615048134"/>
        </c:manualLayout>
      </c:layout>
      <c:barChart>
        <c:barDir val="col"/>
        <c:grouping val="clustered"/>
        <c:ser>
          <c:idx val="0"/>
          <c:order val="0"/>
          <c:tx>
            <c:strRef>
              <c:f>Sheet1!$C$34</c:f>
              <c:strCache>
                <c:ptCount val="1"/>
                <c:pt idx="0">
                  <c:v>Targets</c:v>
                </c:pt>
              </c:strCache>
            </c:strRef>
          </c:tx>
          <c:cat>
            <c:strRef>
              <c:f>Sheet1!$D$33:$F$33</c:f>
              <c:strCache>
                <c:ptCount val="3"/>
                <c:pt idx="0">
                  <c:v>Planned targets</c:v>
                </c:pt>
                <c:pt idx="1">
                  <c:v>Targets achieved</c:v>
                </c:pt>
                <c:pt idx="2">
                  <c:v>Targets not achieved</c:v>
                </c:pt>
              </c:strCache>
            </c:strRef>
          </c:cat>
          <c:val>
            <c:numRef>
              <c:f>Sheet1!$D$34:$F$34</c:f>
              <c:numCache>
                <c:formatCode>General</c:formatCode>
                <c:ptCount val="3"/>
                <c:pt idx="0">
                  <c:v>4</c:v>
                </c:pt>
                <c:pt idx="1">
                  <c:v>1</c:v>
                </c:pt>
                <c:pt idx="2">
                  <c:v>2</c:v>
                </c:pt>
              </c:numCache>
            </c:numRef>
          </c:val>
        </c:ser>
        <c:ser>
          <c:idx val="1"/>
          <c:order val="1"/>
          <c:tx>
            <c:strRef>
              <c:f>Sheet1!$C$35</c:f>
              <c:strCache>
                <c:ptCount val="1"/>
                <c:pt idx="0">
                  <c:v>%</c:v>
                </c:pt>
              </c:strCache>
            </c:strRef>
          </c:tx>
          <c:cat>
            <c:strRef>
              <c:f>Sheet1!$D$33:$F$33</c:f>
              <c:strCache>
                <c:ptCount val="3"/>
                <c:pt idx="0">
                  <c:v>Planned targets</c:v>
                </c:pt>
                <c:pt idx="1">
                  <c:v>Targets achieved</c:v>
                </c:pt>
                <c:pt idx="2">
                  <c:v>Targets not achieved</c:v>
                </c:pt>
              </c:strCache>
            </c:strRef>
          </c:cat>
          <c:val>
            <c:numRef>
              <c:f>Sheet1!$D$35:$F$35</c:f>
              <c:numCache>
                <c:formatCode>0%</c:formatCode>
                <c:ptCount val="3"/>
                <c:pt idx="0">
                  <c:v>1</c:v>
                </c:pt>
                <c:pt idx="1">
                  <c:v>0.25</c:v>
                </c:pt>
                <c:pt idx="2">
                  <c:v>0.75000000000000011</c:v>
                </c:pt>
              </c:numCache>
            </c:numRef>
          </c:val>
        </c:ser>
        <c:dLbls/>
        <c:axId val="103695104"/>
        <c:axId val="103696640"/>
      </c:barChart>
      <c:catAx>
        <c:axId val="103695104"/>
        <c:scaling>
          <c:orientation val="minMax"/>
        </c:scaling>
        <c:axPos val="b"/>
        <c:numFmt formatCode="General" sourceLinked="0"/>
        <c:majorTickMark val="none"/>
        <c:tickLblPos val="nextTo"/>
        <c:crossAx val="103696640"/>
        <c:crosses val="autoZero"/>
        <c:auto val="1"/>
        <c:lblAlgn val="ctr"/>
        <c:lblOffset val="100"/>
      </c:catAx>
      <c:valAx>
        <c:axId val="103696640"/>
        <c:scaling>
          <c:orientation val="minMax"/>
        </c:scaling>
        <c:axPos val="l"/>
        <c:majorGridlines/>
        <c:title>
          <c:tx>
            <c:rich>
              <a:bodyPr/>
              <a:lstStyle/>
              <a:p>
                <a:pPr>
                  <a:defRPr/>
                </a:pPr>
                <a:r>
                  <a:rPr lang="en-ZA" sz="1200" b="1" i="0" baseline="0">
                    <a:effectLst/>
                  </a:rPr>
                  <a:t>Performance Indicatos</a:t>
                </a:r>
                <a:endParaRPr lang="en-ZA" sz="1200">
                  <a:effectLst/>
                </a:endParaRPr>
              </a:p>
            </c:rich>
          </c:tx>
          <c:layout>
            <c:manualLayout>
              <c:xMode val="edge"/>
              <c:yMode val="edge"/>
              <c:x val="3.0555555555555558E-2"/>
              <c:y val="0.25024314668999709"/>
            </c:manualLayout>
          </c:layout>
        </c:title>
        <c:numFmt formatCode="General" sourceLinked="1"/>
        <c:majorTickMark val="none"/>
        <c:tickLblPos val="nextTo"/>
        <c:crossAx val="103695104"/>
        <c:crosses val="autoZero"/>
        <c:crossBetween val="between"/>
      </c:valAx>
      <c:dTable>
        <c:showHorzBorder val="1"/>
        <c:showVertBorder val="1"/>
        <c:showOutline val="1"/>
        <c:showKeys val="1"/>
      </c:dTable>
    </c:plotArea>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Sheet1!$C$41</c:f>
              <c:strCache>
                <c:ptCount val="1"/>
                <c:pt idx="0">
                  <c:v>Targets</c:v>
                </c:pt>
              </c:strCache>
            </c:strRef>
          </c:tx>
          <c:cat>
            <c:strRef>
              <c:f>Sheet1!$D$40:$F$40</c:f>
              <c:strCache>
                <c:ptCount val="3"/>
                <c:pt idx="0">
                  <c:v>Planned targets</c:v>
                </c:pt>
                <c:pt idx="1">
                  <c:v>Targets achieved</c:v>
                </c:pt>
                <c:pt idx="2">
                  <c:v>Targets not achieved</c:v>
                </c:pt>
              </c:strCache>
            </c:strRef>
          </c:cat>
          <c:val>
            <c:numRef>
              <c:f>Sheet1!$D$41:$F$41</c:f>
              <c:numCache>
                <c:formatCode>General</c:formatCode>
                <c:ptCount val="3"/>
                <c:pt idx="0">
                  <c:v>5</c:v>
                </c:pt>
                <c:pt idx="1">
                  <c:v>3</c:v>
                </c:pt>
                <c:pt idx="2">
                  <c:v>2</c:v>
                </c:pt>
              </c:numCache>
            </c:numRef>
          </c:val>
        </c:ser>
        <c:ser>
          <c:idx val="1"/>
          <c:order val="1"/>
          <c:tx>
            <c:strRef>
              <c:f>Sheet1!$C$42</c:f>
              <c:strCache>
                <c:ptCount val="1"/>
                <c:pt idx="0">
                  <c:v>%</c:v>
                </c:pt>
              </c:strCache>
            </c:strRef>
          </c:tx>
          <c:cat>
            <c:strRef>
              <c:f>Sheet1!$D$40:$F$40</c:f>
              <c:strCache>
                <c:ptCount val="3"/>
                <c:pt idx="0">
                  <c:v>Planned targets</c:v>
                </c:pt>
                <c:pt idx="1">
                  <c:v>Targets achieved</c:v>
                </c:pt>
                <c:pt idx="2">
                  <c:v>Targets not achieved</c:v>
                </c:pt>
              </c:strCache>
            </c:strRef>
          </c:cat>
          <c:val>
            <c:numRef>
              <c:f>Sheet1!$D$42:$F$42</c:f>
              <c:numCache>
                <c:formatCode>0%</c:formatCode>
                <c:ptCount val="3"/>
                <c:pt idx="0">
                  <c:v>1</c:v>
                </c:pt>
                <c:pt idx="1">
                  <c:v>0.60000000000000009</c:v>
                </c:pt>
                <c:pt idx="2">
                  <c:v>0.4</c:v>
                </c:pt>
              </c:numCache>
            </c:numRef>
          </c:val>
        </c:ser>
        <c:dLbls/>
        <c:axId val="106182528"/>
        <c:axId val="106184064"/>
      </c:barChart>
      <c:catAx>
        <c:axId val="106182528"/>
        <c:scaling>
          <c:orientation val="minMax"/>
        </c:scaling>
        <c:axPos val="b"/>
        <c:numFmt formatCode="General" sourceLinked="0"/>
        <c:majorTickMark val="none"/>
        <c:tickLblPos val="nextTo"/>
        <c:crossAx val="106184064"/>
        <c:crosses val="autoZero"/>
        <c:auto val="1"/>
        <c:lblAlgn val="ctr"/>
        <c:lblOffset val="100"/>
      </c:catAx>
      <c:valAx>
        <c:axId val="106184064"/>
        <c:scaling>
          <c:orientation val="minMax"/>
        </c:scaling>
        <c:axPos val="l"/>
        <c:majorGridlines/>
        <c:title>
          <c:tx>
            <c:rich>
              <a:bodyPr/>
              <a:lstStyle/>
              <a:p>
                <a:pPr>
                  <a:defRPr/>
                </a:pPr>
                <a:r>
                  <a:rPr lang="en-ZA" sz="1200" b="1" i="0" baseline="0">
                    <a:effectLst/>
                  </a:rPr>
                  <a:t>Performance Indicatos</a:t>
                </a:r>
                <a:endParaRPr lang="en-ZA" sz="1200">
                  <a:effectLst/>
                </a:endParaRPr>
              </a:p>
            </c:rich>
          </c:tx>
          <c:layout>
            <c:manualLayout>
              <c:xMode val="edge"/>
              <c:yMode val="edge"/>
              <c:x val="3.6111111111111115E-2"/>
              <c:y val="0.16102836103820356"/>
            </c:manualLayout>
          </c:layout>
        </c:title>
        <c:numFmt formatCode="General" sourceLinked="1"/>
        <c:majorTickMark val="none"/>
        <c:tickLblPos val="nextTo"/>
        <c:crossAx val="106182528"/>
        <c:crosses val="autoZero"/>
        <c:crossBetween val="between"/>
      </c:valAx>
      <c:dTable>
        <c:showHorzBorder val="1"/>
        <c:showVertBorder val="1"/>
        <c:showOutline val="1"/>
        <c:showKeys val="1"/>
      </c:dTable>
    </c:plotArea>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4552" cy="499825"/>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3888211" y="0"/>
            <a:ext cx="2974552" cy="499825"/>
          </a:xfrm>
          <a:prstGeom prst="rect">
            <a:avLst/>
          </a:prstGeom>
        </p:spPr>
        <p:txBody>
          <a:bodyPr vert="horz" lIns="93936" tIns="46968" rIns="93936" bIns="46968" rtlCol="0"/>
          <a:lstStyle>
            <a:lvl1pPr algn="r">
              <a:defRPr sz="1200"/>
            </a:lvl1pPr>
          </a:lstStyle>
          <a:p>
            <a:fld id="{DD6F49A6-E3E7-6D44-8F4F-46680F27B091}" type="datetimeFigureOut">
              <a:rPr lang="en-US" smtClean="0"/>
              <a:pPr/>
              <a:t>2/27/2015</a:t>
            </a:fld>
            <a:endParaRPr lang="en-US"/>
          </a:p>
        </p:txBody>
      </p:sp>
      <p:sp>
        <p:nvSpPr>
          <p:cNvPr id="4" name="Footer Placeholder 3"/>
          <p:cNvSpPr>
            <a:spLocks noGrp="1"/>
          </p:cNvSpPr>
          <p:nvPr>
            <p:ph type="ftr" sz="quarter" idx="2"/>
          </p:nvPr>
        </p:nvSpPr>
        <p:spPr>
          <a:xfrm>
            <a:off x="1" y="9494928"/>
            <a:ext cx="2974552" cy="499825"/>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3888211" y="9494928"/>
            <a:ext cx="2974552" cy="499825"/>
          </a:xfrm>
          <a:prstGeom prst="rect">
            <a:avLst/>
          </a:prstGeom>
        </p:spPr>
        <p:txBody>
          <a:bodyPr vert="horz" lIns="93936" tIns="46968" rIns="93936" bIns="46968" rtlCol="0" anchor="b"/>
          <a:lstStyle>
            <a:lvl1pPr algn="r">
              <a:defRPr sz="1200"/>
            </a:lvl1pPr>
          </a:lstStyle>
          <a:p>
            <a:fld id="{149BCEB8-EAD7-A44F-A35C-68FB7D8DE024}" type="slidenum">
              <a:rPr lang="en-US" smtClean="0"/>
              <a:pPr/>
              <a:t>‹#›</a:t>
            </a:fld>
            <a:endParaRPr lang="en-US"/>
          </a:p>
        </p:txBody>
      </p:sp>
    </p:spTree>
    <p:extLst>
      <p:ext uri="{BB962C8B-B14F-4D97-AF65-F5344CB8AC3E}">
        <p14:creationId xmlns:p14="http://schemas.microsoft.com/office/powerpoint/2010/main" xmlns="" val="1775355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4552" cy="499825"/>
          </a:xfrm>
          <a:prstGeom prst="rect">
            <a:avLst/>
          </a:prstGeom>
        </p:spPr>
        <p:txBody>
          <a:bodyPr vert="horz" lIns="93936" tIns="46968" rIns="93936" bIns="46968" rtlCol="0"/>
          <a:lstStyle>
            <a:lvl1pPr algn="l">
              <a:defRPr sz="1200"/>
            </a:lvl1pPr>
          </a:lstStyle>
          <a:p>
            <a:endParaRPr lang="en-ZA"/>
          </a:p>
        </p:txBody>
      </p:sp>
      <p:sp>
        <p:nvSpPr>
          <p:cNvPr id="3" name="Date Placeholder 2"/>
          <p:cNvSpPr>
            <a:spLocks noGrp="1"/>
          </p:cNvSpPr>
          <p:nvPr>
            <p:ph type="dt" idx="1"/>
          </p:nvPr>
        </p:nvSpPr>
        <p:spPr>
          <a:xfrm>
            <a:off x="3888211" y="0"/>
            <a:ext cx="2974552" cy="499825"/>
          </a:xfrm>
          <a:prstGeom prst="rect">
            <a:avLst/>
          </a:prstGeom>
        </p:spPr>
        <p:txBody>
          <a:bodyPr vert="horz" lIns="93936" tIns="46968" rIns="93936" bIns="46968" rtlCol="0"/>
          <a:lstStyle>
            <a:lvl1pPr algn="r">
              <a:defRPr sz="1200"/>
            </a:lvl1pPr>
          </a:lstStyle>
          <a:p>
            <a:fld id="{C4598FCC-272A-41A0-A178-1E7F4BEDAB50}" type="datetimeFigureOut">
              <a:rPr lang="en-ZA" smtClean="0"/>
              <a:pPr/>
              <a:t>2015/02/27</a:t>
            </a:fld>
            <a:endParaRPr lang="en-ZA"/>
          </a:p>
        </p:txBody>
      </p:sp>
      <p:sp>
        <p:nvSpPr>
          <p:cNvPr id="4" name="Slide Image Placeholder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3936" tIns="46968" rIns="93936" bIns="46968" rtlCol="0" anchor="ctr"/>
          <a:lstStyle/>
          <a:p>
            <a:endParaRPr lang="en-ZA"/>
          </a:p>
        </p:txBody>
      </p:sp>
      <p:sp>
        <p:nvSpPr>
          <p:cNvPr id="5" name="Notes Placeholder 4"/>
          <p:cNvSpPr>
            <a:spLocks noGrp="1"/>
          </p:cNvSpPr>
          <p:nvPr>
            <p:ph type="body" sz="quarter" idx="3"/>
          </p:nvPr>
        </p:nvSpPr>
        <p:spPr>
          <a:xfrm>
            <a:off x="686435" y="4748332"/>
            <a:ext cx="5491480" cy="4498420"/>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94928"/>
            <a:ext cx="2974552" cy="499825"/>
          </a:xfrm>
          <a:prstGeom prst="rect">
            <a:avLst/>
          </a:prstGeom>
        </p:spPr>
        <p:txBody>
          <a:bodyPr vert="horz" lIns="93936" tIns="46968" rIns="93936" bIns="46968" rtlCol="0" anchor="b"/>
          <a:lstStyle>
            <a:lvl1pPr algn="l">
              <a:defRPr sz="1200"/>
            </a:lvl1pPr>
          </a:lstStyle>
          <a:p>
            <a:endParaRPr lang="en-ZA"/>
          </a:p>
        </p:txBody>
      </p:sp>
      <p:sp>
        <p:nvSpPr>
          <p:cNvPr id="7" name="Slide Number Placeholder 6"/>
          <p:cNvSpPr>
            <a:spLocks noGrp="1"/>
          </p:cNvSpPr>
          <p:nvPr>
            <p:ph type="sldNum" sz="quarter" idx="5"/>
          </p:nvPr>
        </p:nvSpPr>
        <p:spPr>
          <a:xfrm>
            <a:off x="3888211" y="9494928"/>
            <a:ext cx="2974552" cy="499825"/>
          </a:xfrm>
          <a:prstGeom prst="rect">
            <a:avLst/>
          </a:prstGeom>
        </p:spPr>
        <p:txBody>
          <a:bodyPr vert="horz" lIns="93936" tIns="46968" rIns="93936" bIns="46968" rtlCol="0" anchor="b"/>
          <a:lstStyle>
            <a:lvl1pPr algn="r">
              <a:defRPr sz="1200"/>
            </a:lvl1pPr>
          </a:lstStyle>
          <a:p>
            <a:fld id="{C575236E-B37D-4C5F-BF43-6F28A6C22F11}" type="slidenum">
              <a:rPr lang="en-ZA" smtClean="0"/>
              <a:pPr/>
              <a:t>‹#›</a:t>
            </a:fld>
            <a:endParaRPr lang="en-ZA"/>
          </a:p>
        </p:txBody>
      </p:sp>
    </p:spTree>
    <p:extLst>
      <p:ext uri="{BB962C8B-B14F-4D97-AF65-F5344CB8AC3E}">
        <p14:creationId xmlns:p14="http://schemas.microsoft.com/office/powerpoint/2010/main" xmlns="" val="3097919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575236E-B37D-4C5F-BF43-6F28A6C22F11}" type="slidenum">
              <a:rPr lang="en-ZA" smtClean="0"/>
              <a:pPr/>
              <a:t>3</a:t>
            </a:fld>
            <a:endParaRPr lang="en-ZA"/>
          </a:p>
        </p:txBody>
      </p:sp>
    </p:spTree>
    <p:extLst>
      <p:ext uri="{BB962C8B-B14F-4D97-AF65-F5344CB8AC3E}">
        <p14:creationId xmlns:p14="http://schemas.microsoft.com/office/powerpoint/2010/main" xmlns="" val="3582135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23</a:t>
            </a:fld>
            <a:endParaRPr lang="en-ZA">
              <a:solidFill>
                <a:prstClr val="black"/>
              </a:solidFill>
            </a:endParaRPr>
          </a:p>
        </p:txBody>
      </p:sp>
    </p:spTree>
    <p:extLst>
      <p:ext uri="{BB962C8B-B14F-4D97-AF65-F5344CB8AC3E}">
        <p14:creationId xmlns:p14="http://schemas.microsoft.com/office/powerpoint/2010/main" xmlns="" val="236278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86C5560-518A-46E7-99B8-8BA060ECBC6C}" type="slidenum">
              <a:rPr lang="en-ZA" smtClean="0"/>
              <a:pPr/>
              <a:t>5</a:t>
            </a:fld>
            <a:endParaRPr lang="en-ZA"/>
          </a:p>
        </p:txBody>
      </p:sp>
    </p:spTree>
    <p:extLst>
      <p:ext uri="{BB962C8B-B14F-4D97-AF65-F5344CB8AC3E}">
        <p14:creationId xmlns:p14="http://schemas.microsoft.com/office/powerpoint/2010/main" xmlns="" val="937146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6</a:t>
            </a:fld>
            <a:endParaRPr lang="en-ZA">
              <a:solidFill>
                <a:prstClr val="black"/>
              </a:solidFill>
            </a:endParaRPr>
          </a:p>
        </p:txBody>
      </p:sp>
    </p:spTree>
    <p:extLst>
      <p:ext uri="{BB962C8B-B14F-4D97-AF65-F5344CB8AC3E}">
        <p14:creationId xmlns:p14="http://schemas.microsoft.com/office/powerpoint/2010/main" xmlns="" val="3902249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86C5560-518A-46E7-99B8-8BA060ECBC6C}" type="slidenum">
              <a:rPr lang="en-ZA" smtClean="0"/>
              <a:pPr/>
              <a:t>9</a:t>
            </a:fld>
            <a:endParaRPr lang="en-ZA"/>
          </a:p>
        </p:txBody>
      </p:sp>
    </p:spTree>
    <p:extLst>
      <p:ext uri="{BB962C8B-B14F-4D97-AF65-F5344CB8AC3E}">
        <p14:creationId xmlns:p14="http://schemas.microsoft.com/office/powerpoint/2010/main" xmlns="" val="1040748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pPr/>
              <a:t>16</a:t>
            </a:fld>
            <a:endParaRPr lang="en-ZA"/>
          </a:p>
        </p:txBody>
      </p:sp>
    </p:spTree>
    <p:extLst>
      <p:ext uri="{BB962C8B-B14F-4D97-AF65-F5344CB8AC3E}">
        <p14:creationId xmlns:p14="http://schemas.microsoft.com/office/powerpoint/2010/main" xmlns="" val="4225198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pPr/>
              <a:t>17</a:t>
            </a:fld>
            <a:endParaRPr lang="en-ZA"/>
          </a:p>
        </p:txBody>
      </p:sp>
    </p:spTree>
    <p:extLst>
      <p:ext uri="{BB962C8B-B14F-4D97-AF65-F5344CB8AC3E}">
        <p14:creationId xmlns:p14="http://schemas.microsoft.com/office/powerpoint/2010/main" xmlns="" val="352865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19</a:t>
            </a:fld>
            <a:endParaRPr lang="en-ZA">
              <a:solidFill>
                <a:prstClr val="black"/>
              </a:solidFill>
            </a:endParaRPr>
          </a:p>
        </p:txBody>
      </p:sp>
    </p:spTree>
    <p:extLst>
      <p:ext uri="{BB962C8B-B14F-4D97-AF65-F5344CB8AC3E}">
        <p14:creationId xmlns:p14="http://schemas.microsoft.com/office/powerpoint/2010/main" xmlns="" val="124387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20</a:t>
            </a:fld>
            <a:endParaRPr lang="en-ZA">
              <a:solidFill>
                <a:prstClr val="black"/>
              </a:solidFill>
            </a:endParaRPr>
          </a:p>
        </p:txBody>
      </p:sp>
    </p:spTree>
    <p:extLst>
      <p:ext uri="{BB962C8B-B14F-4D97-AF65-F5344CB8AC3E}">
        <p14:creationId xmlns:p14="http://schemas.microsoft.com/office/powerpoint/2010/main" xmlns="" val="3296114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575236E-B37D-4C5F-BF43-6F28A6C22F11}" type="slidenum">
              <a:rPr lang="en-ZA" smtClean="0">
                <a:solidFill>
                  <a:prstClr val="black"/>
                </a:solidFill>
              </a:rPr>
              <a:pPr/>
              <a:t>22</a:t>
            </a:fld>
            <a:endParaRPr lang="en-ZA">
              <a:solidFill>
                <a:prstClr val="black"/>
              </a:solidFill>
            </a:endParaRPr>
          </a:p>
        </p:txBody>
      </p:sp>
    </p:spTree>
    <p:extLst>
      <p:ext uri="{BB962C8B-B14F-4D97-AF65-F5344CB8AC3E}">
        <p14:creationId xmlns:p14="http://schemas.microsoft.com/office/powerpoint/2010/main" xmlns="" val="313691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68488-1FE9-4A00-95FE-966FB19440C7}"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294662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8352A-F10A-496E-833F-3628AFDA245B}"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3313084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ECDBA8-1091-4365-99A7-C07C70B6A55B}"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1405282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61197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740463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167374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52243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060796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059601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64493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8721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7031E3-432F-40C5-A5B0-2411B2EF961E}"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4203878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680473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5660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56756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E8C287-0D07-4114-9D11-132630B3CC71}" type="datetime1">
              <a:rPr lang="en-US" smtClean="0"/>
              <a:pPr/>
              <a:t>2/27/2015</a:t>
            </a:fld>
            <a:endParaRPr lang="en-US"/>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
        <p:nvSpPr>
          <p:cNvPr id="6" name="Slide Number Placeholder 5"/>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4136786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8C1217-D9A7-43F3-B46D-FFD6E6A69C48}" type="datetime1">
              <a:rPr lang="en-US" smtClean="0"/>
              <a:pPr/>
              <a:t>2/27/2015</a:t>
            </a:fld>
            <a:endParaRPr lang="en-US"/>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
        <p:nvSpPr>
          <p:cNvPr id="7" name="Slide Number Placeholder 6"/>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256526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32812-DC44-4450-A5E0-ABB29D284444}" type="datetime1">
              <a:rPr lang="en-US" smtClean="0"/>
              <a:pPr/>
              <a:t>2/27/2015</a:t>
            </a:fld>
            <a:endParaRPr lang="en-US"/>
          </a:p>
        </p:txBody>
      </p:sp>
      <p:sp>
        <p:nvSpPr>
          <p:cNvPr id="8" name="Footer Placeholder 7"/>
          <p:cNvSpPr>
            <a:spLocks noGrp="1"/>
          </p:cNvSpPr>
          <p:nvPr>
            <p:ph type="ftr" sz="quarter" idx="11"/>
          </p:nvPr>
        </p:nvSpPr>
        <p:spPr/>
        <p:txBody>
          <a:bodyPr/>
          <a:lstStyle/>
          <a:p>
            <a:r>
              <a:rPr lang="en-US" smtClean="0"/>
              <a:t>Together We Move South Africa Forward</a:t>
            </a:r>
            <a:endParaRPr lang="en-US"/>
          </a:p>
        </p:txBody>
      </p:sp>
      <p:sp>
        <p:nvSpPr>
          <p:cNvPr id="9" name="Slide Number Placeholder 8"/>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212222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B145BB-62A0-4E87-9250-FCAB1F6AFB67}" type="datetime1">
              <a:rPr lang="en-US" smtClean="0"/>
              <a:pPr/>
              <a:t>2/27/2015</a:t>
            </a:fld>
            <a:endParaRPr lang="en-US"/>
          </a:p>
        </p:txBody>
      </p:sp>
      <p:sp>
        <p:nvSpPr>
          <p:cNvPr id="4" name="Footer Placeholder 3"/>
          <p:cNvSpPr>
            <a:spLocks noGrp="1"/>
          </p:cNvSpPr>
          <p:nvPr>
            <p:ph type="ftr" sz="quarter" idx="11"/>
          </p:nvPr>
        </p:nvSpPr>
        <p:spPr/>
        <p:txBody>
          <a:bodyPr/>
          <a:lstStyle/>
          <a:p>
            <a:r>
              <a:rPr lang="en-US" smtClean="0"/>
              <a:t>Together We Move South Africa Forward</a:t>
            </a:r>
            <a:endParaRPr lang="en-US"/>
          </a:p>
        </p:txBody>
      </p:sp>
      <p:sp>
        <p:nvSpPr>
          <p:cNvPr id="5" name="Slide Number Placeholder 4"/>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31190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1896C-9AF4-4D89-A5B0-9C9A14615913}" type="datetime1">
              <a:rPr lang="en-US" smtClean="0"/>
              <a:pPr/>
              <a:t>2/27/2015</a:t>
            </a:fld>
            <a:endParaRPr lang="en-US"/>
          </a:p>
        </p:txBody>
      </p:sp>
      <p:sp>
        <p:nvSpPr>
          <p:cNvPr id="3" name="Footer Placeholder 2"/>
          <p:cNvSpPr>
            <a:spLocks noGrp="1"/>
          </p:cNvSpPr>
          <p:nvPr>
            <p:ph type="ftr" sz="quarter" idx="11"/>
          </p:nvPr>
        </p:nvSpPr>
        <p:spPr/>
        <p:txBody>
          <a:bodyPr/>
          <a:lstStyle/>
          <a:p>
            <a:r>
              <a:rPr lang="en-US" smtClean="0"/>
              <a:t>Together We Move South Africa Forward</a:t>
            </a:r>
            <a:endParaRPr lang="en-US"/>
          </a:p>
        </p:txBody>
      </p:sp>
      <p:sp>
        <p:nvSpPr>
          <p:cNvPr id="4" name="Slide Number Placeholder 3"/>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371881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D2AEB-1D2C-4924-9586-E67AF5C007CC}" type="datetime1">
              <a:rPr lang="en-US" smtClean="0"/>
              <a:pPr/>
              <a:t>2/27/2015</a:t>
            </a:fld>
            <a:endParaRPr lang="en-US"/>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
        <p:nvSpPr>
          <p:cNvPr id="7" name="Slide Number Placeholder 6"/>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418242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16837-CDC9-4BD5-81B1-37F0F75AA775}" type="datetime1">
              <a:rPr lang="en-US" smtClean="0"/>
              <a:pPr/>
              <a:t>2/27/2015</a:t>
            </a:fld>
            <a:endParaRPr lang="en-US"/>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
        <p:nvSpPr>
          <p:cNvPr id="7" name="Slide Number Placeholder 6"/>
          <p:cNvSpPr>
            <a:spLocks noGrp="1"/>
          </p:cNvSpPr>
          <p:nvPr>
            <p:ph type="sldNum" sz="quarter" idx="12"/>
          </p:nvPr>
        </p:nvSpPr>
        <p:spPr/>
        <p:txBody>
          <a:body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330748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D26AA-6412-4F28-8B3F-81A895986BD1}" type="datetime1">
              <a:rPr lang="en-US" smtClean="0"/>
              <a:pPr/>
              <a:t>2/27/2015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Together We Move South Africa Forward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EE3CD-9AE7-E148-8D38-A96A94875DA4}" type="slidenum">
              <a:rPr lang="en-US" smtClean="0"/>
              <a:pPr/>
              <a:t>‹#›</a:t>
            </a:fld>
            <a:endParaRPr lang="en-US"/>
          </a:p>
        </p:txBody>
      </p:sp>
    </p:spTree>
    <p:extLst>
      <p:ext uri="{BB962C8B-B14F-4D97-AF65-F5344CB8AC3E}">
        <p14:creationId xmlns:p14="http://schemas.microsoft.com/office/powerpoint/2010/main" xmlns="" val="16646098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7490B-0CBF-2A45-BACD-A517E04A2D3D}" type="datetimeFigureOut">
              <a:rPr lang="en-US" smtClean="0">
                <a:solidFill>
                  <a:prstClr val="black">
                    <a:tint val="75000"/>
                  </a:prstClr>
                </a:solidFill>
              </a:rPr>
              <a:pPr/>
              <a:t>2/27/2015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EE3CD-9AE7-E148-8D38-A96A94875DA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30018932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395" y="532725"/>
            <a:ext cx="7772400" cy="2976618"/>
          </a:xfrm>
        </p:spPr>
        <p:txBody>
          <a:bodyPr>
            <a:normAutofit/>
          </a:bodyPr>
          <a:lstStyle/>
          <a:p>
            <a:pPr>
              <a:defRPr/>
            </a:pPr>
            <a:r>
              <a:rPr lang="en-US" sz="3200" b="1" dirty="0" smtClean="0">
                <a:solidFill>
                  <a:srgbClr val="00B050"/>
                </a:solidFill>
              </a:rPr>
              <a:t>2ND  QUARTERLY PERFORMANCE REPORT (QPR) FOR </a:t>
            </a:r>
            <a:r>
              <a:rPr lang="en-US" sz="3200" b="1" dirty="0">
                <a:solidFill>
                  <a:srgbClr val="00B050"/>
                </a:solidFill>
              </a:rPr>
              <a:t>THE PERIOD </a:t>
            </a:r>
            <a:r>
              <a:rPr lang="en-US" sz="3200" b="1" dirty="0" smtClean="0">
                <a:solidFill>
                  <a:srgbClr val="00B050"/>
                </a:solidFill>
              </a:rPr>
              <a:t>ENDING </a:t>
            </a:r>
            <a:br>
              <a:rPr lang="en-US" sz="3200" b="1" dirty="0" smtClean="0">
                <a:solidFill>
                  <a:srgbClr val="00B050"/>
                </a:solidFill>
              </a:rPr>
            </a:br>
            <a:r>
              <a:rPr lang="en-US" sz="3200" b="1" dirty="0" smtClean="0">
                <a:solidFill>
                  <a:srgbClr val="00B050"/>
                </a:solidFill>
              </a:rPr>
              <a:t>30 SEPTEMBER 2014</a:t>
            </a:r>
            <a:endParaRPr lang="en-US" sz="3200" b="1" dirty="0">
              <a:solidFill>
                <a:srgbClr val="00B050"/>
              </a:solidFill>
            </a:endParaRPr>
          </a:p>
        </p:txBody>
      </p:sp>
      <p:sp>
        <p:nvSpPr>
          <p:cNvPr id="3" name="Subtitle 2"/>
          <p:cNvSpPr>
            <a:spLocks noGrp="1"/>
          </p:cNvSpPr>
          <p:nvPr>
            <p:ph type="subTitle" idx="1"/>
          </p:nvPr>
        </p:nvSpPr>
        <p:spPr>
          <a:xfrm rot="10800000" flipV="1">
            <a:off x="1371600" y="3288505"/>
            <a:ext cx="6400800" cy="490119"/>
          </a:xfrm>
        </p:spPr>
        <p:txBody>
          <a:bodyPr>
            <a:noAutofit/>
          </a:bodyPr>
          <a:lstStyle/>
          <a:p>
            <a:pPr lvl="0" algn="l"/>
            <a:r>
              <a:rPr lang="en-US" b="1" dirty="0" smtClean="0">
                <a:solidFill>
                  <a:srgbClr val="00B050"/>
                </a:solidFill>
                <a:latin typeface="+mj-lt"/>
                <a:ea typeface="+mj-ea"/>
                <a:cs typeface="+mj-cs"/>
              </a:rPr>
              <a:t>                  </a:t>
            </a:r>
            <a:r>
              <a:rPr lang="en-US" b="1" dirty="0">
                <a:solidFill>
                  <a:prstClr val="black">
                    <a:tint val="75000"/>
                  </a:prstClr>
                </a:solidFill>
                <a:latin typeface="Century Gothic" panose="020B0502020202020204" pitchFamily="34" charset="0"/>
                <a:cs typeface="Arial"/>
              </a:rPr>
              <a:t>DG</a:t>
            </a:r>
            <a:r>
              <a:rPr lang="en-US" b="1" dirty="0" smtClean="0">
                <a:solidFill>
                  <a:prstClr val="black">
                    <a:tint val="75000"/>
                  </a:prstClr>
                </a:solidFill>
                <a:latin typeface="Century Gothic" panose="020B0502020202020204" pitchFamily="34" charset="0"/>
                <a:cs typeface="Arial"/>
              </a:rPr>
              <a:t>: Mr. T.E </a:t>
            </a:r>
            <a:r>
              <a:rPr lang="en-US" b="1" dirty="0">
                <a:solidFill>
                  <a:prstClr val="black">
                    <a:tint val="75000"/>
                  </a:prstClr>
                </a:solidFill>
                <a:latin typeface="Century Gothic" panose="020B0502020202020204" pitchFamily="34" charset="0"/>
                <a:cs typeface="Arial"/>
              </a:rPr>
              <a:t>MOTUMI</a:t>
            </a:r>
          </a:p>
          <a:p>
            <a:r>
              <a:rPr lang="en-US" sz="2400" b="1" dirty="0" smtClean="0">
                <a:solidFill>
                  <a:prstClr val="black">
                    <a:tint val="75000"/>
                  </a:prstClr>
                </a:solidFill>
                <a:latin typeface="Century Gothic" panose="020B0502020202020204" pitchFamily="34" charset="0"/>
                <a:cs typeface="Arial"/>
              </a:rPr>
              <a:t>18 February </a:t>
            </a:r>
            <a:r>
              <a:rPr lang="en-US" sz="2400" b="1" dirty="0">
                <a:solidFill>
                  <a:prstClr val="black">
                    <a:tint val="75000"/>
                  </a:prstClr>
                </a:solidFill>
                <a:latin typeface="Century Gothic" panose="020B0502020202020204" pitchFamily="34" charset="0"/>
                <a:cs typeface="Arial"/>
              </a:rPr>
              <a:t>2015  </a:t>
            </a:r>
          </a:p>
        </p:txBody>
      </p:sp>
      <p:grpSp>
        <p:nvGrpSpPr>
          <p:cNvPr id="11" name="Group 10"/>
          <p:cNvGrpSpPr/>
          <p:nvPr/>
        </p:nvGrpSpPr>
        <p:grpSpPr>
          <a:xfrm>
            <a:off x="0" y="51084"/>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9" name="Picture 8"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28944" y="6090536"/>
              <a:ext cx="598237" cy="676749"/>
            </a:xfrm>
            <a:prstGeom prst="rect">
              <a:avLst/>
            </a:prstGeom>
          </p:spPr>
        </p:pic>
      </p:grpSp>
      <p:pic>
        <p:nvPicPr>
          <p:cNvPr id="4" name="Picture 3" descr="slidebg.pn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0" y="5396247"/>
            <a:ext cx="9144000" cy="869387"/>
          </a:xfrm>
          <a:prstGeom prst="rect">
            <a:avLst/>
          </a:prstGeom>
        </p:spPr>
      </p:pic>
      <p:sp>
        <p:nvSpPr>
          <p:cNvPr id="6" name="Slide Number Placeholder 5"/>
          <p:cNvSpPr>
            <a:spLocks noGrp="1"/>
          </p:cNvSpPr>
          <p:nvPr>
            <p:ph type="sldNum" sz="quarter" idx="12"/>
          </p:nvPr>
        </p:nvSpPr>
        <p:spPr/>
        <p:txBody>
          <a:bodyPr/>
          <a:lstStyle/>
          <a:p>
            <a:fld id="{7CDEE3CD-9AE7-E148-8D38-A96A94875DA4}" type="slidenum">
              <a:rPr lang="en-US" sz="1400" b="1" smtClean="0">
                <a:solidFill>
                  <a:schemeClr val="tx1"/>
                </a:solidFill>
              </a:rPr>
              <a:pPr/>
              <a:t>1</a:t>
            </a:fld>
            <a:endParaRPr lang="en-US" sz="1400" b="1" dirty="0">
              <a:solidFill>
                <a:schemeClr val="tx1"/>
              </a:solidFill>
            </a:endParaRPr>
          </a:p>
        </p:txBody>
      </p:sp>
      <p:sp>
        <p:nvSpPr>
          <p:cNvPr id="8" name="Footer Placeholder 7"/>
          <p:cNvSpPr>
            <a:spLocks noGrp="1"/>
          </p:cNvSpPr>
          <p:nvPr>
            <p:ph type="ftr" sz="quarter" idx="11"/>
          </p:nvPr>
        </p:nvSpPr>
        <p:spPr/>
        <p:txBody>
          <a:bodyPr/>
          <a:lstStyle/>
          <a:p>
            <a:r>
              <a:rPr lang="en-US" dirty="0" smtClean="0"/>
              <a:t>Together We Move South Africa Forward</a:t>
            </a:r>
            <a:endParaRPr lang="en-US" dirty="0"/>
          </a:p>
        </p:txBody>
      </p:sp>
      <p:sp>
        <p:nvSpPr>
          <p:cNvPr id="5" name="Rectangle 4"/>
          <p:cNvSpPr/>
          <p:nvPr/>
        </p:nvSpPr>
        <p:spPr>
          <a:xfrm>
            <a:off x="2436932" y="52517"/>
            <a:ext cx="5678089" cy="523220"/>
          </a:xfrm>
          <a:prstGeom prst="rect">
            <a:avLst/>
          </a:prstGeom>
        </p:spPr>
        <p:txBody>
          <a:bodyPr wrap="square">
            <a:spAutoFit/>
          </a:bodyPr>
          <a:lstStyle/>
          <a:p>
            <a:r>
              <a:rPr lang="en-US" sz="2800" b="1" dirty="0">
                <a:solidFill>
                  <a:srgbClr val="008000"/>
                </a:solidFill>
                <a:latin typeface="Arial"/>
                <a:ea typeface="+mj-ea"/>
                <a:cs typeface="Arial"/>
              </a:rPr>
              <a:t>PRESENTATION TO </a:t>
            </a:r>
            <a:r>
              <a:rPr lang="en-US" sz="2800" b="1" dirty="0" smtClean="0">
                <a:solidFill>
                  <a:srgbClr val="008000"/>
                </a:solidFill>
                <a:latin typeface="Arial"/>
                <a:ea typeface="+mj-ea"/>
                <a:cs typeface="Arial"/>
              </a:rPr>
              <a:t>PCD &amp; MV</a:t>
            </a:r>
            <a:endParaRPr lang="en-ZA" sz="2800" dirty="0"/>
          </a:p>
        </p:txBody>
      </p:sp>
    </p:spTree>
    <p:extLst>
      <p:ext uri="{BB962C8B-B14F-4D97-AF65-F5344CB8AC3E}">
        <p14:creationId xmlns:p14="http://schemas.microsoft.com/office/powerpoint/2010/main" xmlns="" val="110240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103566232"/>
              </p:ext>
            </p:extLst>
          </p:nvPr>
        </p:nvGraphicFramePr>
        <p:xfrm>
          <a:off x="222447" y="751188"/>
          <a:ext cx="8726716" cy="5833074"/>
        </p:xfrm>
        <a:graphic>
          <a:graphicData uri="http://schemas.openxmlformats.org/drawingml/2006/table">
            <a:tbl>
              <a:tblPr firstRow="1" bandRow="1">
                <a:tableStyleId>{16D9F66E-5EB9-4882-86FB-DCBF35E3C3E4}</a:tableStyleId>
              </a:tblPr>
              <a:tblGrid>
                <a:gridCol w="5332192"/>
                <a:gridCol w="3394524"/>
              </a:tblGrid>
              <a:tr h="313238">
                <a:tc>
                  <a:txBody>
                    <a:bodyPr/>
                    <a:lstStyle/>
                    <a:p>
                      <a:pPr marL="0" algn="ctr" defTabSz="457200" rtl="0" eaLnBrk="1" latinLnBrk="0" hangingPunct="1">
                        <a:lnSpc>
                          <a:spcPct val="115000"/>
                        </a:lnSpc>
                        <a:spcAft>
                          <a:spcPts val="0"/>
                        </a:spcAft>
                      </a:pPr>
                      <a:r>
                        <a:rPr lang="en-ZA" sz="1300" kern="1200" dirty="0">
                          <a:effectLst>
                            <a:outerShdw blurRad="38100" dist="38100" dir="2700000" algn="tl">
                              <a:srgbClr val="000000">
                                <a:alpha val="43137"/>
                              </a:srgbClr>
                            </a:outerShdw>
                          </a:effectLst>
                          <a:latin typeface="Century Gothic" pitchFamily="34" charset="0"/>
                        </a:rPr>
                        <a:t>DMV Contribution linked to Executive Authority’s Priorities </a:t>
                      </a:r>
                      <a:endParaRPr lang="en-ZA" sz="13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n-ZA" sz="1300" b="1" kern="120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Progress to date</a:t>
                      </a:r>
                      <a:endParaRPr lang="en-ZA" sz="13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9830">
                <a:tc>
                  <a:txBody>
                    <a:bodyPr/>
                    <a:lstStyle/>
                    <a:p>
                      <a:pPr algn="just">
                        <a:lnSpc>
                          <a:spcPct val="115000"/>
                        </a:lnSpc>
                        <a:spcAft>
                          <a:spcPts val="0"/>
                        </a:spcAft>
                      </a:pPr>
                      <a:r>
                        <a:rPr lang="en-ZA" sz="1300" b="1" u="sng" dirty="0">
                          <a:solidFill>
                            <a:schemeClr val="tx1"/>
                          </a:solidFill>
                          <a:effectLst/>
                          <a:latin typeface="Century Gothic" panose="020B0502020202020204" pitchFamily="34" charset="0"/>
                        </a:rPr>
                        <a:t>Promote empowerment programmes for and of Military Veterans</a:t>
                      </a:r>
                      <a:endParaRPr lang="en-ZA" sz="1300" b="1" dirty="0">
                        <a:solidFill>
                          <a:schemeClr val="tx1"/>
                        </a:solidFill>
                        <a:effectLst/>
                        <a:latin typeface="Century Gothic" panose="020B0502020202020204" pitchFamily="34" charset="0"/>
                      </a:endParaRP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ZA" sz="1300" kern="1200" dirty="0" smtClean="0">
                          <a:solidFill>
                            <a:schemeClr val="dk1"/>
                          </a:solidFill>
                          <a:latin typeface="Century Gothic" panose="020B0502020202020204" pitchFamily="34" charset="0"/>
                          <a:ea typeface="+mn-ea"/>
                          <a:cs typeface="+mn-cs"/>
                        </a:rPr>
                        <a:t>The </a:t>
                      </a:r>
                      <a:r>
                        <a:rPr lang="en-ZA" sz="1300" kern="1200" dirty="0">
                          <a:solidFill>
                            <a:schemeClr val="dk1"/>
                          </a:solidFill>
                          <a:latin typeface="Century Gothic" panose="020B0502020202020204" pitchFamily="34" charset="0"/>
                          <a:ea typeface="+mn-ea"/>
                          <a:cs typeface="+mn-cs"/>
                        </a:rPr>
                        <a:t>fiscal year will be characterised by initiatives that will be pursued aggressively to embrace widening of access to economic participation to military veterans. The initiatives will entail: </a:t>
                      </a:r>
                    </a:p>
                    <a:p>
                      <a:pPr marL="342900" lvl="0" indent="-342900" algn="just" defTabSz="457200" rtl="0" eaLnBrk="1" latinLnBrk="0" hangingPunct="1">
                        <a:lnSpc>
                          <a:spcPct val="115000"/>
                        </a:lnSpc>
                        <a:spcAft>
                          <a:spcPts val="0"/>
                        </a:spcAft>
                        <a:buFont typeface="Times New Roman"/>
                        <a:buChar char="–"/>
                      </a:pPr>
                      <a:r>
                        <a:rPr lang="en-ZA" sz="1200" kern="1200" dirty="0" smtClean="0">
                          <a:solidFill>
                            <a:schemeClr val="dk1"/>
                          </a:solidFill>
                          <a:effectLst/>
                          <a:latin typeface="Century Gothic"/>
                          <a:ea typeface="Times New Roman"/>
                          <a:cs typeface="Arial"/>
                        </a:rPr>
                        <a:t>Utilisation </a:t>
                      </a:r>
                      <a:r>
                        <a:rPr lang="en-ZA" sz="1200" kern="1200" dirty="0">
                          <a:solidFill>
                            <a:schemeClr val="dk1"/>
                          </a:solidFill>
                          <a:effectLst/>
                          <a:latin typeface="Century Gothic"/>
                          <a:ea typeface="Times New Roman"/>
                          <a:cs typeface="Arial"/>
                        </a:rPr>
                        <a:t>of preferential procurement mechanism with the DMV and other social partners; and</a:t>
                      </a:r>
                    </a:p>
                    <a:p>
                      <a:pPr marL="342900" lvl="0" indent="-342900" algn="just" defTabSz="457200" rtl="0" eaLnBrk="1" latinLnBrk="0" hangingPunct="1">
                        <a:lnSpc>
                          <a:spcPct val="115000"/>
                        </a:lnSpc>
                        <a:spcAft>
                          <a:spcPts val="0"/>
                        </a:spcAft>
                        <a:buFont typeface="Times New Roman"/>
                        <a:buChar char="–"/>
                      </a:pPr>
                      <a:r>
                        <a:rPr lang="en-ZA" sz="1200" kern="1200" dirty="0" smtClean="0">
                          <a:solidFill>
                            <a:schemeClr val="dk1"/>
                          </a:solidFill>
                          <a:effectLst/>
                          <a:latin typeface="Century Gothic"/>
                          <a:ea typeface="Times New Roman"/>
                          <a:cs typeface="Arial"/>
                        </a:rPr>
                        <a:t>Operationalization </a:t>
                      </a:r>
                      <a:r>
                        <a:rPr lang="en-ZA" sz="1200" kern="1200" dirty="0">
                          <a:solidFill>
                            <a:schemeClr val="dk1"/>
                          </a:solidFill>
                          <a:effectLst/>
                          <a:latin typeface="Century Gothic"/>
                          <a:ea typeface="Times New Roman"/>
                          <a:cs typeface="Arial"/>
                        </a:rPr>
                        <a:t>of a Special Purpose Vehicle (SPV) to provide incubator programmes designated for military veterans</a:t>
                      </a:r>
                    </a:p>
                  </a:txBody>
                  <a:tcPr marL="24906" marR="249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300" b="0" kern="1200" dirty="0" smtClean="0">
                          <a:solidFill>
                            <a:schemeClr val="tx1"/>
                          </a:solidFill>
                          <a:effectLst/>
                          <a:latin typeface="Century Gothic" pitchFamily="34" charset="0"/>
                          <a:ea typeface="Times New Roman"/>
                          <a:cs typeface="Arial"/>
                        </a:rPr>
                        <a:t>Draft Proposal for  a functional SPV has been presented for consideration by the DMV</a:t>
                      </a:r>
                    </a:p>
                    <a:p>
                      <a:pPr algn="just"/>
                      <a:endParaRPr lang="en-ZA" sz="13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3966">
                <a:tc>
                  <a:txBody>
                    <a:bodyPr/>
                    <a:lstStyle/>
                    <a:p>
                      <a:pPr algn="just">
                        <a:lnSpc>
                          <a:spcPct val="115000"/>
                        </a:lnSpc>
                        <a:spcAft>
                          <a:spcPts val="0"/>
                        </a:spcAft>
                      </a:pPr>
                      <a:r>
                        <a:rPr lang="en-ZA" sz="1300" b="1" u="sng" dirty="0">
                          <a:solidFill>
                            <a:schemeClr val="tx1"/>
                          </a:solidFill>
                          <a:effectLst/>
                          <a:latin typeface="Century Gothic" panose="020B0502020202020204" pitchFamily="34" charset="0"/>
                        </a:rPr>
                        <a:t>Empowerment of Military Veterans to Enhance Their Contribution to reconciliation and Nation Building</a:t>
                      </a:r>
                      <a:endParaRPr lang="en-ZA" sz="1300" b="1" dirty="0">
                        <a:solidFill>
                          <a:schemeClr val="tx1"/>
                        </a:solidFill>
                        <a:effectLst/>
                        <a:latin typeface="Century Gothic" panose="020B0502020202020204" pitchFamily="34" charset="0"/>
                      </a:endParaRPr>
                    </a:p>
                    <a:p>
                      <a:pPr marL="342900" lvl="0" indent="-342900" algn="just" defTabSz="457200" rtl="0" eaLnBrk="1" latinLnBrk="0" hangingPunct="1">
                        <a:lnSpc>
                          <a:spcPct val="115000"/>
                        </a:lnSpc>
                        <a:spcAft>
                          <a:spcPts val="0"/>
                        </a:spcAft>
                        <a:buFont typeface="Times New Roman"/>
                        <a:buChar char="–"/>
                      </a:pPr>
                      <a:r>
                        <a:rPr lang="en-ZA" sz="1200" kern="1200" dirty="0" smtClean="0">
                          <a:solidFill>
                            <a:schemeClr val="dk1"/>
                          </a:solidFill>
                          <a:effectLst/>
                          <a:latin typeface="Century Gothic"/>
                          <a:ea typeface="Times New Roman"/>
                          <a:cs typeface="Arial"/>
                        </a:rPr>
                        <a:t>Programmes </a:t>
                      </a:r>
                      <a:r>
                        <a:rPr lang="en-ZA" sz="1200" kern="1200" dirty="0">
                          <a:solidFill>
                            <a:schemeClr val="dk1"/>
                          </a:solidFill>
                          <a:effectLst/>
                          <a:latin typeface="Century Gothic"/>
                          <a:ea typeface="Times New Roman"/>
                          <a:cs typeface="Arial"/>
                        </a:rPr>
                        <a:t>to enhance military veterans’ participation in the nation's economic mainstream will be implemented. To this end, programmes will be negotiated for inclusion of military veterans in Government's socio-economic development programmes, which include but are not limited to rural and infrastructure development programmes.</a:t>
                      </a:r>
                    </a:p>
                    <a:p>
                      <a:pPr marL="342900" lvl="0" indent="-342900" algn="just" defTabSz="457200" rtl="0" eaLnBrk="1" latinLnBrk="0" hangingPunct="1">
                        <a:lnSpc>
                          <a:spcPct val="115000"/>
                        </a:lnSpc>
                        <a:spcAft>
                          <a:spcPts val="0"/>
                        </a:spcAft>
                        <a:buFont typeface="Times New Roman"/>
                        <a:buChar char="–"/>
                      </a:pPr>
                      <a:r>
                        <a:rPr lang="en-ZA" sz="1200" kern="1200" dirty="0">
                          <a:solidFill>
                            <a:schemeClr val="dk1"/>
                          </a:solidFill>
                          <a:effectLst/>
                          <a:latin typeface="Century Gothic"/>
                          <a:ea typeface="Times New Roman"/>
                          <a:cs typeface="Arial"/>
                        </a:rPr>
                        <a:t> </a:t>
                      </a:r>
                      <a:r>
                        <a:rPr lang="en-ZA" sz="1200" kern="1200" dirty="0" smtClean="0">
                          <a:solidFill>
                            <a:schemeClr val="dk1"/>
                          </a:solidFill>
                          <a:effectLst/>
                          <a:latin typeface="Century Gothic"/>
                          <a:ea typeface="Times New Roman"/>
                          <a:cs typeface="Arial"/>
                        </a:rPr>
                        <a:t>In </a:t>
                      </a:r>
                      <a:r>
                        <a:rPr lang="en-ZA" sz="1200" kern="1200" dirty="0">
                          <a:solidFill>
                            <a:schemeClr val="dk1"/>
                          </a:solidFill>
                          <a:effectLst/>
                          <a:latin typeface="Century Gothic"/>
                          <a:ea typeface="Times New Roman"/>
                          <a:cs typeface="Arial"/>
                        </a:rPr>
                        <a:t>addition, opportunities that provide for the utilisation of military veterans to deepen social cohesion and nation building will be explored. Amongst others, these will entail utilisation of military veterans in rural development programmes and delivering of educational programmes. </a:t>
                      </a:r>
                    </a:p>
                  </a:txBody>
                  <a:tcPr marL="24907" marR="249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ZA" sz="1300" dirty="0" smtClean="0">
                          <a:solidFill>
                            <a:schemeClr val="tx1"/>
                          </a:solidFill>
                          <a:latin typeface="Century Gothic" panose="020B0502020202020204" pitchFamily="34" charset="0"/>
                        </a:rPr>
                        <a:t>604 </a:t>
                      </a:r>
                      <a:r>
                        <a:rPr lang="en-ZA" sz="1300" dirty="0" smtClean="0">
                          <a:latin typeface="Century Gothic" panose="020B0502020202020204" pitchFamily="34" charset="0"/>
                        </a:rPr>
                        <a:t>military veterans were trained in sewing, welding ,driving and the  solar geyser training project sponsored by Energy SETA through a private company.</a:t>
                      </a:r>
                      <a:endParaRPr lang="en-ZA" sz="13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6" name="Group 5"/>
          <p:cNvGrpSpPr/>
          <p:nvPr/>
        </p:nvGrpSpPr>
        <p:grpSpPr>
          <a:xfrm>
            <a:off x="163284" y="99482"/>
            <a:ext cx="8980716" cy="524149"/>
            <a:chOff x="-2896" y="6026150"/>
            <a:chExt cx="9146895" cy="741135"/>
          </a:xfrm>
        </p:grpSpPr>
        <p:sp>
          <p:nvSpPr>
            <p:cNvPr id="7" name="Rectangle 6"/>
            <p:cNvSpPr/>
            <p:nvPr/>
          </p:nvSpPr>
          <p:spPr>
            <a:xfrm>
              <a:off x="-2896" y="6026150"/>
              <a:ext cx="9146895" cy="7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2895" y="6027582"/>
              <a:ext cx="1502310" cy="739703"/>
            </a:xfrm>
            <a:prstGeom prst="rect">
              <a:avLst/>
            </a:prstGeom>
          </p:spPr>
        </p:pic>
        <p:pic>
          <p:nvPicPr>
            <p:cNvPr id="9" name="Picture 8"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3" name="Rectangle 2"/>
          <p:cNvSpPr/>
          <p:nvPr/>
        </p:nvSpPr>
        <p:spPr>
          <a:xfrm>
            <a:off x="1739900" y="0"/>
            <a:ext cx="6661522"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a:t>
            </a:r>
            <a:r>
              <a:rPr lang="en-ZA" altLang="en-US" sz="1400" b="1" dirty="0" smtClean="0">
                <a:solidFill>
                  <a:srgbClr val="008000"/>
                </a:solidFill>
                <a:latin typeface="Arial"/>
                <a:ea typeface="+mj-ea"/>
                <a:cs typeface="Arial"/>
              </a:rPr>
              <a:t>(4)</a:t>
            </a:r>
            <a:endParaRPr lang="en-ZA" sz="1400" b="1" dirty="0">
              <a:solidFill>
                <a:srgbClr val="008000"/>
              </a:solidFill>
              <a:latin typeface="Arial"/>
              <a:ea typeface="+mj-ea"/>
              <a:cs typeface="Arial"/>
            </a:endParaRPr>
          </a:p>
        </p:txBody>
      </p:sp>
      <p:sp>
        <p:nvSpPr>
          <p:cNvPr id="2" name="Slide Number Placeholder 1"/>
          <p:cNvSpPr>
            <a:spLocks noGrp="1"/>
          </p:cNvSpPr>
          <p:nvPr>
            <p:ph type="sldNum" sz="quarter" idx="12"/>
          </p:nvPr>
        </p:nvSpPr>
        <p:spPr/>
        <p:txBody>
          <a:bodyPr/>
          <a:lstStyle/>
          <a:p>
            <a:endParaRPr lang="en-US" sz="1400" dirty="0" smtClean="0"/>
          </a:p>
          <a:p>
            <a:endParaRPr lang="en-US" sz="1400" dirty="0"/>
          </a:p>
          <a:p>
            <a:fld id="{7CDEE3CD-9AE7-E148-8D38-A96A94875DA4}" type="slidenum">
              <a:rPr lang="en-US" sz="1400" b="1" smtClean="0">
                <a:solidFill>
                  <a:schemeClr val="tx1"/>
                </a:solidFill>
              </a:rPr>
              <a:pPr/>
              <a:t>10</a:t>
            </a:fld>
            <a:endParaRPr lang="en-US" sz="1400" b="1" dirty="0">
              <a:solidFill>
                <a:schemeClr val="tx1"/>
              </a:solidFill>
            </a:endParaRPr>
          </a:p>
        </p:txBody>
      </p:sp>
      <p:sp>
        <p:nvSpPr>
          <p:cNvPr id="5" name="Footer Placeholder 4"/>
          <p:cNvSpPr>
            <a:spLocks noGrp="1"/>
          </p:cNvSpPr>
          <p:nvPr>
            <p:ph type="ftr" sz="quarter" idx="11"/>
          </p:nvPr>
        </p:nvSpPr>
        <p:spPr/>
        <p:txBody>
          <a:bodyPr/>
          <a:lstStyle/>
          <a:p>
            <a:pPr marL="342900" indent="-342900" algn="just">
              <a:lnSpc>
                <a:spcPct val="115000"/>
              </a:lnSpc>
              <a:buFont typeface="Times New Roman"/>
              <a:buChar char="–"/>
            </a:pPr>
            <a:endParaRPr lang="en-US" dirty="0">
              <a:solidFill>
                <a:schemeClr val="dk1"/>
              </a:solidFill>
              <a:latin typeface="Century Gothic"/>
              <a:ea typeface="Times New Roman"/>
              <a:cs typeface="Arial"/>
            </a:endParaRPr>
          </a:p>
          <a:p>
            <a:endParaRPr lang="en-US" dirty="0"/>
          </a:p>
          <a:p>
            <a:endParaRPr lang="en-US" dirty="0" smtClean="0"/>
          </a:p>
          <a:p>
            <a:r>
              <a:rPr lang="en-US" dirty="0" smtClean="0"/>
              <a:t>Together We Move South Africa Forward</a:t>
            </a:r>
            <a:endParaRPr lang="en-US" dirty="0"/>
          </a:p>
        </p:txBody>
      </p:sp>
    </p:spTree>
    <p:extLst>
      <p:ext uri="{BB962C8B-B14F-4D97-AF65-F5344CB8AC3E}">
        <p14:creationId xmlns:p14="http://schemas.microsoft.com/office/powerpoint/2010/main" xmlns="" val="1165703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417983819"/>
              </p:ext>
            </p:extLst>
          </p:nvPr>
        </p:nvGraphicFramePr>
        <p:xfrm>
          <a:off x="81887" y="1080588"/>
          <a:ext cx="8613219" cy="4587330"/>
        </p:xfrm>
        <a:graphic>
          <a:graphicData uri="http://schemas.openxmlformats.org/drawingml/2006/table">
            <a:tbl>
              <a:tblPr firstRow="1" bandRow="1">
                <a:tableStyleId>{16D9F66E-5EB9-4882-86FB-DCBF35E3C3E4}</a:tableStyleId>
              </a:tblPr>
              <a:tblGrid>
                <a:gridCol w="4965126"/>
                <a:gridCol w="3648093"/>
              </a:tblGrid>
              <a:tr h="528357">
                <a:tc>
                  <a:txBody>
                    <a:bodyPr/>
                    <a:lstStyle/>
                    <a:p>
                      <a:pPr marL="0" algn="just" defTabSz="457200" rtl="0" eaLnBrk="1" latinLnBrk="0" hangingPunct="1">
                        <a:lnSpc>
                          <a:spcPct val="115000"/>
                        </a:lnSpc>
                        <a:spcAft>
                          <a:spcPts val="0"/>
                        </a:spcAft>
                      </a:pPr>
                      <a:r>
                        <a:rPr lang="en-ZA" sz="1200" kern="1200" dirty="0">
                          <a:effectLst>
                            <a:outerShdw blurRad="38100" dist="38100" dir="2700000" algn="tl">
                              <a:srgbClr val="000000">
                                <a:alpha val="43137"/>
                              </a:srgbClr>
                            </a:outerShdw>
                          </a:effectLst>
                          <a:latin typeface="Century Gothic" pitchFamily="34" charset="0"/>
                        </a:rPr>
                        <a:t>DMV Contribution linked to Executive Authority’s Priorities </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ZA" sz="1200" b="1" kern="120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Progress to date</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54101">
                <a:tc>
                  <a:txBody>
                    <a:bodyPr/>
                    <a:lstStyle/>
                    <a:p>
                      <a:pPr algn="just">
                        <a:lnSpc>
                          <a:spcPct val="115000"/>
                        </a:lnSpc>
                        <a:spcAft>
                          <a:spcPts val="0"/>
                        </a:spcAft>
                      </a:pPr>
                      <a:r>
                        <a:rPr lang="en-ZA" sz="1200" b="1" u="sng" dirty="0">
                          <a:solidFill>
                            <a:schemeClr val="tx1"/>
                          </a:solidFill>
                          <a:effectLst/>
                          <a:latin typeface="Century Gothic" panose="020B0502020202020204" pitchFamily="34" charset="0"/>
                        </a:rPr>
                        <a:t>Implementation of a high impact communication and marketing strategy and plan: </a:t>
                      </a:r>
                      <a:endParaRPr lang="en-ZA" sz="1200" b="1" dirty="0">
                        <a:solidFill>
                          <a:schemeClr val="tx1"/>
                        </a:solidFill>
                        <a:effectLst/>
                        <a:latin typeface="Century Gothic" panose="020B0502020202020204" pitchFamily="34" charset="0"/>
                      </a:endParaRPr>
                    </a:p>
                    <a:p>
                      <a:pPr marL="146685" indent="-146685" algn="just">
                        <a:lnSpc>
                          <a:spcPct val="115000"/>
                        </a:lnSpc>
                        <a:spcAft>
                          <a:spcPts val="0"/>
                        </a:spcAft>
                      </a:pPr>
                      <a:r>
                        <a:rPr lang="en-ZA" sz="1200" b="0" dirty="0">
                          <a:solidFill>
                            <a:schemeClr val="tx1"/>
                          </a:solidFill>
                          <a:effectLst/>
                          <a:latin typeface="Century Gothic" panose="020B0502020202020204" pitchFamily="34" charset="0"/>
                        </a:rPr>
                        <a:t>–	To profile the image of military veterans and communicate the developments regarding the delivery in terms of the Military Veterans Act 18 of 2011. </a:t>
                      </a:r>
                      <a:endParaRPr lang="en-ZA" sz="1200" b="0" dirty="0">
                        <a:solidFill>
                          <a:schemeClr val="tx1"/>
                        </a:solidFill>
                        <a:effectLst/>
                        <a:latin typeface="Century Gothic" panose="020B0502020202020204" pitchFamily="34" charset="0"/>
                        <a:ea typeface="Calibri"/>
                        <a:cs typeface="Times New Roman"/>
                      </a:endParaRPr>
                    </a:p>
                  </a:txBody>
                  <a:tcPr marL="59626" marR="596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1200" kern="1200" dirty="0" smtClean="0">
                          <a:effectLst/>
                          <a:latin typeface="Century Gothic"/>
                          <a:ea typeface="Times New Roman"/>
                          <a:cs typeface="Arial"/>
                        </a:rPr>
                        <a:t>Events Management; co-launch of the Water Affairs project, Military veterans Digitization project, Launch of the Call Centre, Maintance of the website, promotion of DMV programmes through social Media and  Media relations</a:t>
                      </a:r>
                      <a:endParaRPr lang="en-ZA" sz="12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3506">
                <a:tc>
                  <a:txBody>
                    <a:bodyPr/>
                    <a:lstStyle/>
                    <a:p>
                      <a:pPr algn="just">
                        <a:lnSpc>
                          <a:spcPct val="115000"/>
                        </a:lnSpc>
                        <a:spcAft>
                          <a:spcPts val="0"/>
                        </a:spcAft>
                      </a:pPr>
                      <a:r>
                        <a:rPr lang="en-ZA" sz="1200" b="1" u="sng" dirty="0">
                          <a:solidFill>
                            <a:schemeClr val="tx1"/>
                          </a:solidFill>
                          <a:effectLst/>
                          <a:latin typeface="Century Gothic" panose="020B0502020202020204" pitchFamily="34" charset="0"/>
                        </a:rPr>
                        <a:t>Maintain the credibility and security of the national military veteran database</a:t>
                      </a:r>
                      <a:endParaRPr lang="en-ZA" sz="1200" b="1" dirty="0">
                        <a:solidFill>
                          <a:schemeClr val="tx1"/>
                        </a:solidFill>
                        <a:effectLst/>
                        <a:latin typeface="Century Gothic" panose="020B0502020202020204" pitchFamily="34" charset="0"/>
                      </a:endParaRPr>
                    </a:p>
                    <a:p>
                      <a:pPr algn="just">
                        <a:lnSpc>
                          <a:spcPct val="115000"/>
                        </a:lnSpc>
                        <a:spcAft>
                          <a:spcPts val="0"/>
                        </a:spcAft>
                      </a:pPr>
                      <a:r>
                        <a:rPr lang="en-ZA" sz="1200" b="0" dirty="0">
                          <a:solidFill>
                            <a:schemeClr val="tx1"/>
                          </a:solidFill>
                          <a:effectLst/>
                          <a:latin typeface="Century Gothic" panose="020B0502020202020204" pitchFamily="34" charset="0"/>
                        </a:rPr>
                        <a:t>A credible and secure national military veteran database, as espoused in Section 9, is central to delivery on Section 5 of the Military Veterans Act 18 of 2011. Such a tool will enable the Department to be proactive in providing socio-economic support services to military veterans. A credible database also facilitates streamlining of processes for progressive implementation of Section 5 of the Act. </a:t>
                      </a:r>
                      <a:endParaRPr lang="en-ZA" sz="1200" b="0" dirty="0">
                        <a:solidFill>
                          <a:schemeClr val="tx1"/>
                        </a:solidFill>
                        <a:effectLst/>
                        <a:latin typeface="Century Gothic" panose="020B0502020202020204" pitchFamily="34" charset="0"/>
                        <a:ea typeface="Calibri"/>
                        <a:cs typeface="Times New Roman"/>
                      </a:endParaRPr>
                    </a:p>
                  </a:txBody>
                  <a:tcPr marL="59626" marR="596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defTabSz="457200" rtl="0" eaLnBrk="1" latinLnBrk="0" hangingPunct="1">
                        <a:lnSpc>
                          <a:spcPct val="115000"/>
                        </a:lnSpc>
                        <a:buFont typeface="Times New Roman"/>
                        <a:buChar char="–"/>
                      </a:pPr>
                      <a:r>
                        <a:rPr lang="en-ZA" sz="1200" kern="1200" dirty="0" smtClean="0">
                          <a:solidFill>
                            <a:schemeClr val="dk1"/>
                          </a:solidFill>
                          <a:effectLst/>
                          <a:latin typeface="Century Gothic"/>
                          <a:ea typeface="Times New Roman"/>
                          <a:cs typeface="Arial"/>
                        </a:rPr>
                        <a:t>The process to update personal files of the 15 401 military veterans listed in the National Military Veterans Database is on-going. </a:t>
                      </a:r>
                    </a:p>
                    <a:p>
                      <a:pPr marL="342900" lvl="0" indent="-342900" algn="just" defTabSz="457200" rtl="0" eaLnBrk="1" latinLnBrk="0" hangingPunct="1">
                        <a:lnSpc>
                          <a:spcPct val="115000"/>
                        </a:lnSpc>
                        <a:buFont typeface="Times New Roman"/>
                        <a:buChar char="–"/>
                      </a:pPr>
                      <a:r>
                        <a:rPr lang="en-US" sz="1200" kern="1200" dirty="0" smtClean="0">
                          <a:solidFill>
                            <a:schemeClr val="dk1"/>
                          </a:solidFill>
                          <a:effectLst/>
                          <a:latin typeface="Century Gothic"/>
                          <a:ea typeface="Times New Roman"/>
                          <a:cs typeface="Arial"/>
                        </a:rPr>
                        <a:t>The process to verify the bona-fides of military veterans who neither demobilised nor integrated in 1994 to facilitate inclusion of their names in the database is in progress. 185 verification interviews were conducted in the 1st quarter of 2014/15. </a:t>
                      </a:r>
                      <a:endParaRPr lang="en-ZA" sz="1200" kern="1200" dirty="0">
                        <a:solidFill>
                          <a:schemeClr val="dk1"/>
                        </a:solidFill>
                        <a:effectLst/>
                        <a:latin typeface="Century Gothic"/>
                        <a:ea typeface="Times New Roman"/>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6" name="Group 5"/>
          <p:cNvGrpSpPr/>
          <p:nvPr/>
        </p:nvGrpSpPr>
        <p:grpSpPr>
          <a:xfrm>
            <a:off x="163284" y="99480"/>
            <a:ext cx="8980716" cy="546410"/>
            <a:chOff x="-2896" y="6026150"/>
            <a:chExt cx="9146895" cy="772612"/>
          </a:xfrm>
        </p:grpSpPr>
        <p:sp>
          <p:nvSpPr>
            <p:cNvPr id="7" name="Rectangle 6"/>
            <p:cNvSpPr/>
            <p:nvPr/>
          </p:nvSpPr>
          <p:spPr>
            <a:xfrm>
              <a:off x="-2896" y="6026150"/>
              <a:ext cx="9146895" cy="7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2896" y="6059059"/>
              <a:ext cx="1556025" cy="739703"/>
            </a:xfrm>
            <a:prstGeom prst="rect">
              <a:avLst/>
            </a:prstGeom>
          </p:spPr>
        </p:pic>
        <p:pic>
          <p:nvPicPr>
            <p:cNvPr id="9" name="Picture 8"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3" name="Rectangle 2"/>
          <p:cNvSpPr/>
          <p:nvPr/>
        </p:nvSpPr>
        <p:spPr>
          <a:xfrm>
            <a:off x="1866900" y="99480"/>
            <a:ext cx="6534522"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a:t>
            </a:r>
            <a:r>
              <a:rPr lang="en-ZA" altLang="en-US" sz="1400" b="1" dirty="0" smtClean="0">
                <a:solidFill>
                  <a:srgbClr val="008000"/>
                </a:solidFill>
                <a:latin typeface="Arial"/>
                <a:ea typeface="+mj-ea"/>
                <a:cs typeface="Arial"/>
              </a:rPr>
              <a:t>(5)</a:t>
            </a:r>
            <a:endParaRPr lang="en-ZA" sz="1400" b="1" dirty="0">
              <a:solidFill>
                <a:srgbClr val="008000"/>
              </a:solidFill>
              <a:latin typeface="Arial"/>
              <a:ea typeface="+mj-ea"/>
              <a:cs typeface="Arial"/>
            </a:endParaRPr>
          </a:p>
        </p:txBody>
      </p:sp>
      <p:sp>
        <p:nvSpPr>
          <p:cNvPr id="2" name="Slide Number Placeholder 1"/>
          <p:cNvSpPr>
            <a:spLocks noGrp="1"/>
          </p:cNvSpPr>
          <p:nvPr>
            <p:ph type="sldNum" sz="quarter" idx="12"/>
          </p:nvPr>
        </p:nvSpPr>
        <p:spPr/>
        <p:txBody>
          <a:bodyPr/>
          <a:lstStyle/>
          <a:p>
            <a:fld id="{7CDEE3CD-9AE7-E148-8D38-A96A94875DA4}" type="slidenum">
              <a:rPr lang="en-US" sz="1400" b="1" smtClean="0">
                <a:solidFill>
                  <a:schemeClr val="tx1"/>
                </a:solidFill>
              </a:rPr>
              <a:pPr/>
              <a:t>11</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1259394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4" name="Picture 13"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3" name="Rectangle 2"/>
          <p:cNvSpPr/>
          <p:nvPr/>
        </p:nvSpPr>
        <p:spPr>
          <a:xfrm>
            <a:off x="1460500" y="2006222"/>
            <a:ext cx="6523440" cy="1384995"/>
          </a:xfrm>
          <a:prstGeom prst="rect">
            <a:avLst/>
          </a:prstGeom>
        </p:spPr>
        <p:txBody>
          <a:bodyPr wrap="square">
            <a:spAutoFit/>
          </a:bodyPr>
          <a:lstStyle/>
          <a:p>
            <a:pPr algn="ctr"/>
            <a:r>
              <a:rPr lang="en-ZA" altLang="en-US" sz="2800" b="1" dirty="0">
                <a:solidFill>
                  <a:srgbClr val="00B050"/>
                </a:solidFill>
              </a:rPr>
              <a:t>PERFORMANCE AGAINST SET </a:t>
            </a:r>
            <a:r>
              <a:rPr lang="en-ZA" altLang="en-US" sz="2800" b="1" dirty="0" smtClean="0">
                <a:solidFill>
                  <a:srgbClr val="00B050"/>
                </a:solidFill>
              </a:rPr>
              <a:t>TARGETS AS PER THE ANNUAL PERFORMANCE PLAN 2014/15 </a:t>
            </a:r>
            <a:endParaRPr lang="en-ZA" altLang="en-US" sz="2800" b="1" dirty="0">
              <a:solidFill>
                <a:srgbClr val="00B050"/>
              </a:solidFill>
            </a:endParaRPr>
          </a:p>
        </p:txBody>
      </p:sp>
      <p:sp>
        <p:nvSpPr>
          <p:cNvPr id="2" name="Slide Number Placeholder 1"/>
          <p:cNvSpPr>
            <a:spLocks noGrp="1"/>
          </p:cNvSpPr>
          <p:nvPr>
            <p:ph type="sldNum" sz="quarter" idx="12"/>
          </p:nvPr>
        </p:nvSpPr>
        <p:spPr/>
        <p:txBody>
          <a:bodyPr/>
          <a:lstStyle/>
          <a:p>
            <a:fld id="{7CDEE3CD-9AE7-E148-8D38-A96A94875DA4}" type="slidenum">
              <a:rPr lang="en-US" sz="1400" b="1" smtClean="0">
                <a:solidFill>
                  <a:schemeClr val="tx1"/>
                </a:solidFill>
              </a:rPr>
              <a:pPr/>
              <a:t>12</a:t>
            </a:fld>
            <a:endParaRPr lang="en-US" sz="1400" b="1" dirty="0">
              <a:solidFill>
                <a:schemeClr val="tx1"/>
              </a:solidFill>
            </a:endParaRPr>
          </a:p>
        </p:txBody>
      </p:sp>
      <p:sp>
        <p:nvSpPr>
          <p:cNvPr id="4" name="Footer Placeholder 3"/>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3898044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27683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(1)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13</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971839116"/>
              </p:ext>
            </p:extLst>
          </p:nvPr>
        </p:nvGraphicFramePr>
        <p:xfrm>
          <a:off x="0" y="521296"/>
          <a:ext cx="9118218" cy="5710313"/>
        </p:xfrm>
        <a:graphic>
          <a:graphicData uri="http://schemas.openxmlformats.org/drawingml/2006/table">
            <a:tbl>
              <a:tblPr firstRow="1" bandRow="1">
                <a:tableStyleId>{F5AB1C69-6EDB-4FF4-983F-18BD219EF322}</a:tableStyleId>
              </a:tblPr>
              <a:tblGrid>
                <a:gridCol w="1103479"/>
                <a:gridCol w="725973"/>
                <a:gridCol w="696933"/>
                <a:gridCol w="813090"/>
                <a:gridCol w="852683"/>
                <a:gridCol w="732726"/>
                <a:gridCol w="792787"/>
                <a:gridCol w="708703"/>
                <a:gridCol w="720714"/>
                <a:gridCol w="1069061"/>
                <a:gridCol w="902069"/>
              </a:tblGrid>
              <a:tr h="1077937">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Performance Indicator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Target for 2014 as per Annual Performance Plan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2nd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smtClean="0">
                          <a:solidFill>
                            <a:schemeClr val="tx1"/>
                          </a:solidFill>
                          <a:effectLst/>
                          <a:latin typeface="Century Gothic" panose="020B0502020202020204" pitchFamily="34" charset="0"/>
                        </a:rPr>
                        <a:t>2nd Quarter Actual output - validated</a:t>
                      </a:r>
                      <a:endParaRPr lang="en-US" sz="900" b="1"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3rd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4</a:t>
                      </a:r>
                      <a:r>
                        <a:rPr lang="en-US" sz="900" b="1" baseline="30000" dirty="0">
                          <a:solidFill>
                            <a:schemeClr val="tx1"/>
                          </a:solidFill>
                          <a:effectLst/>
                          <a:latin typeface="Century Gothic" panose="020B0502020202020204" pitchFamily="34" charset="0"/>
                        </a:rPr>
                        <a:t>th</a:t>
                      </a:r>
                      <a:r>
                        <a:rPr lang="en-US" sz="900" b="1" dirty="0">
                          <a:solidFill>
                            <a:schemeClr val="tx1"/>
                          </a:solidFill>
                          <a:effectLst/>
                          <a:latin typeface="Century Gothic" panose="020B0502020202020204" pitchFamily="34" charset="0"/>
                        </a:rPr>
                        <a: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Major Variance</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9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183">
                <a:tc>
                  <a:txBody>
                    <a:bodyPr/>
                    <a:lstStyle/>
                    <a:p>
                      <a:pPr algn="l">
                        <a:lnSpc>
                          <a:spcPct val="115000"/>
                        </a:lnSpc>
                        <a:spcAft>
                          <a:spcPts val="0"/>
                        </a:spcAft>
                      </a:pPr>
                      <a:r>
                        <a:rPr lang="en-US" sz="900" dirty="0">
                          <a:effectLst/>
                          <a:latin typeface="Century Gothic" panose="020B0502020202020204" pitchFamily="34" charset="0"/>
                        </a:rPr>
                        <a:t>PPI 101:  Percentage of Senior Managers’ Financial Disclosures concluded</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rPr>
                        <a:t>100%</a:t>
                      </a:r>
                      <a:endParaRPr lang="en-ZA"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100%</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smtClean="0">
                          <a:effectLst/>
                          <a:latin typeface="Century Gothic" panose="020B0502020202020204" pitchFamily="34" charset="0"/>
                        </a:rPr>
                        <a:t>100%</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dirty="0" smtClean="0">
                          <a:effectLst/>
                          <a:latin typeface="Century Gothic" panose="020B0502020202020204" pitchFamily="34" charset="0"/>
                        </a:rPr>
                        <a:t>-</a:t>
                      </a:r>
                      <a:endParaRPr lang="en-ZA" sz="900"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effectLst/>
                          <a:latin typeface="Century Gothic" panose="020B0502020202020204" pitchFamily="34" charset="0"/>
                        </a:rPr>
                        <a:t>-</a:t>
                      </a:r>
                      <a:endParaRPr lang="en-ZA" sz="90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effectLst/>
                          <a:latin typeface="Century Gothic" panose="020B0502020202020204" pitchFamily="34" charset="0"/>
                        </a:rPr>
                        <a:t>-</a:t>
                      </a:r>
                      <a:endParaRPr lang="en-ZA"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rPr>
                        <a:t>-</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rPr>
                        <a:t> </a:t>
                      </a:r>
                      <a:endParaRPr lang="en-ZA"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Once off submission </a:t>
                      </a:r>
                      <a:r>
                        <a:rPr lang="en-US" sz="900" dirty="0" smtClean="0">
                          <a:effectLst/>
                          <a:latin typeface="Century Gothic" panose="020B0502020202020204" pitchFamily="34" charset="0"/>
                        </a:rPr>
                        <a:t>done during Quarter 1</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 </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1077937">
                <a:tc>
                  <a:txBody>
                    <a:bodyPr/>
                    <a:lstStyle/>
                    <a:p>
                      <a:pPr algn="l">
                        <a:lnSpc>
                          <a:spcPct val="115000"/>
                        </a:lnSpc>
                        <a:spcAft>
                          <a:spcPts val="0"/>
                        </a:spcAft>
                      </a:pPr>
                      <a:r>
                        <a:rPr lang="en-US" sz="900" dirty="0">
                          <a:effectLst/>
                          <a:latin typeface="Century Gothic" panose="020B0502020202020204" pitchFamily="34" charset="0"/>
                        </a:rPr>
                        <a:t>PPI:102</a:t>
                      </a:r>
                      <a:r>
                        <a:rPr lang="en-US" sz="900" dirty="0" smtClean="0">
                          <a:effectLst/>
                          <a:latin typeface="Century Gothic" panose="020B0502020202020204" pitchFamily="34" charset="0"/>
                        </a:rPr>
                        <a:t>: Auditor-General </a:t>
                      </a:r>
                      <a:r>
                        <a:rPr lang="en-US" sz="900" dirty="0">
                          <a:effectLst/>
                          <a:latin typeface="Century Gothic" panose="020B0502020202020204" pitchFamily="34" charset="0"/>
                        </a:rPr>
                        <a:t>Opinion</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Unqualified</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rPr>
                        <a:t>-</a:t>
                      </a:r>
                      <a:endParaRPr lang="en-ZA"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dirty="0">
                          <a:effectLst/>
                          <a:latin typeface="Century Gothic" panose="020B0502020202020204" pitchFamily="34" charset="0"/>
                        </a:rPr>
                        <a:t>Unqualified </a:t>
                      </a:r>
                      <a:endParaRPr lang="en-ZA" sz="900"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effectLst/>
                          <a:latin typeface="Century Gothic" panose="020B0502020202020204" pitchFamily="34" charset="0"/>
                        </a:rPr>
                        <a:t>Disclaimer</a:t>
                      </a:r>
                      <a:endParaRPr lang="en-ZA" sz="90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effectLst/>
                          <a:latin typeface="Century Gothic" panose="020B0502020202020204" pitchFamily="34" charset="0"/>
                        </a:rPr>
                        <a:t>-</a:t>
                      </a:r>
                      <a:endParaRPr lang="en-ZA"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rPr>
                        <a:t>-</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rPr>
                        <a:t>unqualified</a:t>
                      </a:r>
                      <a:endParaRPr lang="en-ZA"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The department has developed an implementation plan to ensure that it </a:t>
                      </a:r>
                      <a:r>
                        <a:rPr lang="en-US" sz="900" dirty="0" smtClean="0">
                          <a:effectLst/>
                          <a:latin typeface="Century Gothic" panose="020B0502020202020204" pitchFamily="34" charset="0"/>
                        </a:rPr>
                        <a:t>addresses the  </a:t>
                      </a:r>
                      <a:r>
                        <a:rPr lang="en-US" sz="900" dirty="0">
                          <a:effectLst/>
                          <a:latin typeface="Century Gothic" panose="020B0502020202020204" pitchFamily="34" charset="0"/>
                        </a:rPr>
                        <a:t>audit </a:t>
                      </a:r>
                      <a:r>
                        <a:rPr lang="en-US" sz="900" dirty="0" smtClean="0">
                          <a:effectLst/>
                          <a:latin typeface="Century Gothic" panose="020B0502020202020204" pitchFamily="34" charset="0"/>
                        </a:rPr>
                        <a:t>findings</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 </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397899">
                <a:tc>
                  <a:txBody>
                    <a:bodyPr/>
                    <a:lstStyle/>
                    <a:p>
                      <a:pPr algn="l">
                        <a:lnSpc>
                          <a:spcPct val="115000"/>
                        </a:lnSpc>
                        <a:spcAft>
                          <a:spcPts val="0"/>
                        </a:spcAft>
                      </a:pPr>
                      <a:r>
                        <a:rPr lang="en-US" sz="900" dirty="0">
                          <a:effectLst/>
                          <a:latin typeface="Century Gothic" panose="020B0502020202020204" pitchFamily="34" charset="0"/>
                        </a:rPr>
                        <a:t>PPI 103: DMV Planning Instruments approved and tabled in Parliament in line with planning prescripts</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rPr>
                        <a:t>Approved and tabled by February 2015</a:t>
                      </a:r>
                      <a:endParaRPr lang="en-ZA" sz="9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Draft DMV planning</a:t>
                      </a:r>
                      <a:endParaRPr lang="en-ZA" sz="900" dirty="0">
                        <a:effectLst/>
                        <a:latin typeface="Century Gothic" panose="020B0502020202020204" pitchFamily="34" charset="0"/>
                      </a:endParaRPr>
                    </a:p>
                    <a:p>
                      <a:pPr algn="just">
                        <a:lnSpc>
                          <a:spcPct val="115000"/>
                        </a:lnSpc>
                        <a:spcAft>
                          <a:spcPts val="0"/>
                        </a:spcAft>
                      </a:pPr>
                      <a:r>
                        <a:rPr lang="en-US" sz="900" dirty="0">
                          <a:effectLst/>
                          <a:latin typeface="Century Gothic" panose="020B0502020202020204" pitchFamily="34" charset="0"/>
                        </a:rPr>
                        <a:t>instruments</a:t>
                      </a:r>
                      <a:endParaRPr lang="en-ZA" sz="900" dirty="0">
                        <a:effectLst/>
                        <a:latin typeface="Century Gothic" panose="020B0502020202020204" pitchFamily="34" charset="0"/>
                      </a:endParaRPr>
                    </a:p>
                    <a:p>
                      <a:pPr algn="just">
                        <a:lnSpc>
                          <a:spcPct val="115000"/>
                        </a:lnSpc>
                        <a:spcAft>
                          <a:spcPts val="0"/>
                        </a:spcAft>
                      </a:pPr>
                      <a:r>
                        <a:rPr lang="en-US" sz="900" dirty="0">
                          <a:effectLst/>
                          <a:latin typeface="Century Gothic" panose="020B0502020202020204" pitchFamily="34" charset="0"/>
                        </a:rPr>
                        <a:t>developed for</a:t>
                      </a:r>
                      <a:endParaRPr lang="en-ZA" sz="900" dirty="0">
                        <a:effectLst/>
                        <a:latin typeface="Century Gothic" panose="020B0502020202020204" pitchFamily="34" charset="0"/>
                      </a:endParaRPr>
                    </a:p>
                    <a:p>
                      <a:pPr algn="just">
                        <a:lnSpc>
                          <a:spcPct val="115000"/>
                        </a:lnSpc>
                        <a:spcAft>
                          <a:spcPts val="0"/>
                        </a:spcAft>
                      </a:pPr>
                      <a:r>
                        <a:rPr lang="en-US" sz="900" dirty="0">
                          <a:effectLst/>
                          <a:latin typeface="Century Gothic" panose="020B0502020202020204" pitchFamily="34" charset="0"/>
                        </a:rPr>
                        <a:t>consultation</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Draft APP for 2015/16 was developed</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1st draft DMV Planning Instruments submitted to National Treasury and Presidency (DPME) for assessment and </a:t>
                      </a:r>
                      <a:r>
                        <a:rPr lang="en-US" sz="900" dirty="0" smtClean="0">
                          <a:effectLst/>
                          <a:latin typeface="Century Gothic" panose="020B0502020202020204" pitchFamily="34" charset="0"/>
                        </a:rPr>
                        <a:t>inputs</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Draft APP 2015/16 and  draft Strategic plan 2015/2020 were  developed and submitted to NT and DPME</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rPr>
                        <a:t>2nd draft DMV Planning Instruments submitted to National Treasury and Presidency (DPME) for assessment and inputs</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rPr>
                        <a:t>DMV Planning instruments approved and tabled in Parliament by February 2013</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N/A</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rPr>
                        <a:t>N/A</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 </a:t>
                      </a:r>
                      <a:endParaRPr lang="en-ZA" sz="9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1312079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(2)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14</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283048995"/>
              </p:ext>
            </p:extLst>
          </p:nvPr>
        </p:nvGraphicFramePr>
        <p:xfrm>
          <a:off x="-14927" y="671108"/>
          <a:ext cx="9133145" cy="5959461"/>
        </p:xfrm>
        <a:graphic>
          <a:graphicData uri="http://schemas.openxmlformats.org/drawingml/2006/table">
            <a:tbl>
              <a:tblPr firstRow="1" bandRow="1">
                <a:tableStyleId>{F5AB1C69-6EDB-4FF4-983F-18BD219EF322}</a:tableStyleId>
              </a:tblPr>
              <a:tblGrid>
                <a:gridCol w="1105285"/>
                <a:gridCol w="727161"/>
                <a:gridCol w="698074"/>
                <a:gridCol w="814421"/>
                <a:gridCol w="854079"/>
                <a:gridCol w="733926"/>
                <a:gridCol w="794085"/>
                <a:gridCol w="709863"/>
                <a:gridCol w="721894"/>
                <a:gridCol w="1070811"/>
                <a:gridCol w="903546"/>
              </a:tblGrid>
              <a:tr h="1016709">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Performance Indicator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a:solidFill>
                            <a:schemeClr val="tx1"/>
                          </a:solidFill>
                          <a:effectLst/>
                          <a:latin typeface="Century Gothic" panose="020B0502020202020204" pitchFamily="34" charset="0"/>
                        </a:rPr>
                        <a:t>Target for 2014 as per Annual Performance Plan (APP)</a:t>
                      </a:r>
                      <a:endParaRPr lang="en-ZA"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2nd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a:t>
                      </a:r>
                      <a:r>
                        <a:rPr lang="en-US" sz="900" b="1" baseline="30000" dirty="0">
                          <a:solidFill>
                            <a:schemeClr val="tx1"/>
                          </a:solidFill>
                          <a:effectLst/>
                          <a:latin typeface="Century Gothic" panose="020B0502020202020204" pitchFamily="34" charset="0"/>
                        </a:rPr>
                        <a:t>nd</a:t>
                      </a:r>
                      <a:r>
                        <a:rPr lang="en-US" sz="900" b="1" dirty="0">
                          <a:solidFill>
                            <a:schemeClr val="tx1"/>
                          </a:solidFill>
                          <a:effectLst/>
                          <a:latin typeface="Century Gothic" panose="020B0502020202020204" pitchFamily="34" charset="0"/>
                        </a:rPr>
                        <a:t> Quarter </a:t>
                      </a:r>
                      <a:r>
                        <a:rPr lang="en-US" sz="900" b="1" dirty="0" smtClean="0">
                          <a:solidFill>
                            <a:schemeClr val="tx1"/>
                          </a:solidFill>
                          <a:effectLst/>
                          <a:latin typeface="Century Gothic" panose="020B0502020202020204" pitchFamily="34" charset="0"/>
                        </a:rPr>
                        <a:t>Actual output - validated</a:t>
                      </a:r>
                    </a:p>
                    <a:p>
                      <a:pPr algn="just">
                        <a:lnSpc>
                          <a:spcPct val="115000"/>
                        </a:lnSpc>
                        <a:spcAft>
                          <a:spcPts val="0"/>
                        </a:spcAft>
                      </a:pP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3rd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a:solidFill>
                            <a:schemeClr val="tx1"/>
                          </a:solidFill>
                          <a:effectLst/>
                          <a:latin typeface="Century Gothic" panose="020B0502020202020204" pitchFamily="34" charset="0"/>
                        </a:rPr>
                        <a:t>4</a:t>
                      </a:r>
                      <a:r>
                        <a:rPr lang="en-US" sz="900" b="1" baseline="30000">
                          <a:solidFill>
                            <a:schemeClr val="tx1"/>
                          </a:solidFill>
                          <a:effectLst/>
                          <a:latin typeface="Century Gothic" panose="020B0502020202020204" pitchFamily="34" charset="0"/>
                        </a:rPr>
                        <a:t>th</a:t>
                      </a:r>
                      <a:r>
                        <a:rPr lang="en-US" sz="900" b="1">
                          <a:solidFill>
                            <a:schemeClr val="tx1"/>
                          </a:solidFill>
                          <a:effectLst/>
                          <a:latin typeface="Century Gothic" panose="020B0502020202020204" pitchFamily="34" charset="0"/>
                        </a:rPr>
                        <a:t> Quarter Target as per APP</a:t>
                      </a:r>
                      <a:endParaRPr lang="en-ZA"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a:solidFill>
                            <a:schemeClr val="tx1"/>
                          </a:solidFill>
                          <a:effectLst/>
                          <a:latin typeface="Century Gothic" panose="020B0502020202020204" pitchFamily="34" charset="0"/>
                        </a:rPr>
                        <a:t>Major Variance</a:t>
                      </a:r>
                      <a:endParaRPr lang="en-ZA"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9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5043">
                <a:tc rowSpan="2">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PPI 104: Statutory reporting and M&amp;E instruments approved and tabled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Performance reports developed, approved and tabled on time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DMV Annual Report</a:t>
                      </a:r>
                      <a:b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for 2013 submitted to</a:t>
                      </a:r>
                      <a:b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b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AG by 31 May 2014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Draft 2013/14 DMV Annual Report submitted to AG on 31 May 2014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DMV Annual report tabled in Parliament by August 2014</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900">
                          <a:solidFill>
                            <a:srgbClr val="000000"/>
                          </a:solidFill>
                          <a:effectLst/>
                          <a:latin typeface="Century Gothic" panose="020B0502020202020204" pitchFamily="34" charset="0"/>
                        </a:rPr>
                        <a:t>DMV Annual Report was developed but not tabled</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1000"/>
                        </a:spcAft>
                      </a:pPr>
                      <a:r>
                        <a:rPr lang="en-US" sz="900">
                          <a:solidFill>
                            <a:srgbClr val="000000"/>
                          </a:solidFill>
                          <a:effectLst/>
                          <a:latin typeface="Century Gothic" panose="020B0502020202020204" pitchFamily="34" charset="0"/>
                        </a:rPr>
                        <a:t>DMV Annual Report tabled in Parliament by Aug 14</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Tabling date has been postponed to  end of </a:t>
                      </a:r>
                      <a:r>
                        <a:rPr lang="en-US" sz="900" dirty="0" smtClean="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October 2014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1903773">
                <a:tc vMerge="1">
                  <a:txBody>
                    <a:bodyPr/>
                    <a:lstStyle/>
                    <a:p>
                      <a:endParaRPr lang="en-Z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DMV fourth quarterly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report submitted to</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NT, AG and DPME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Q4 report was developed and submitted to ODG for ADG’s and EA approval and submission to  NT, AG and DPME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DMV first quarterly report submitted to NT, AG and DPME</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Q1 report was developed approved by AO and submitted to NT, AG and DPME</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DMV second quarterly report submitted to NT, AG and DPME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 DMV third quarterly report submitted to NT, AG and DPME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Z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385175">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PPI 105: Approved DMV Communication and Marketing Strategy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Strategy Implementation and Monitoring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Strategy Implementation and Monitoring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Strategy implemented and monitored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Strategy Implementation and Monitoring</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Strategy has been Implemented and Monitored</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Strategy Implementation and Monitoring</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Strategy Implementation and Monitoring</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2166088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(3)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15</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715850280"/>
              </p:ext>
            </p:extLst>
          </p:nvPr>
        </p:nvGraphicFramePr>
        <p:xfrm>
          <a:off x="-14927" y="892394"/>
          <a:ext cx="9133145" cy="5844329"/>
        </p:xfrm>
        <a:graphic>
          <a:graphicData uri="http://schemas.openxmlformats.org/drawingml/2006/table">
            <a:tbl>
              <a:tblPr firstRow="1" bandRow="1">
                <a:tableStyleId>{F5AB1C69-6EDB-4FF4-983F-18BD219EF322}</a:tableStyleId>
              </a:tblPr>
              <a:tblGrid>
                <a:gridCol w="1105285"/>
                <a:gridCol w="727161"/>
                <a:gridCol w="698074"/>
                <a:gridCol w="814421"/>
                <a:gridCol w="854079"/>
                <a:gridCol w="733926"/>
                <a:gridCol w="794085"/>
                <a:gridCol w="709863"/>
                <a:gridCol w="721894"/>
                <a:gridCol w="1070811"/>
                <a:gridCol w="903546"/>
              </a:tblGrid>
              <a:tr h="875326">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Performance Indicator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a:solidFill>
                            <a:schemeClr val="tx1"/>
                          </a:solidFill>
                          <a:effectLst/>
                          <a:latin typeface="Century Gothic" panose="020B0502020202020204" pitchFamily="34" charset="0"/>
                        </a:rPr>
                        <a:t>Target for 2014 as per Annual Performance Plan (APP)</a:t>
                      </a:r>
                      <a:endParaRPr lang="en-ZA"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2nd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smtClean="0">
                          <a:solidFill>
                            <a:schemeClr val="tx1"/>
                          </a:solidFill>
                          <a:effectLst/>
                          <a:latin typeface="Century Gothic" panose="020B0502020202020204" pitchFamily="34" charset="0"/>
                        </a:rPr>
                        <a:t>2nd Quarter Actual output - validated</a:t>
                      </a:r>
                      <a:endParaRPr lang="en-US" sz="900" b="1"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3rd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a:solidFill>
                            <a:schemeClr val="tx1"/>
                          </a:solidFill>
                          <a:effectLst/>
                          <a:latin typeface="Century Gothic" panose="020B0502020202020204" pitchFamily="34" charset="0"/>
                        </a:rPr>
                        <a:t>4</a:t>
                      </a:r>
                      <a:r>
                        <a:rPr lang="en-US" sz="900" b="1" baseline="30000">
                          <a:solidFill>
                            <a:schemeClr val="tx1"/>
                          </a:solidFill>
                          <a:effectLst/>
                          <a:latin typeface="Century Gothic" panose="020B0502020202020204" pitchFamily="34" charset="0"/>
                        </a:rPr>
                        <a:t>th</a:t>
                      </a:r>
                      <a:r>
                        <a:rPr lang="en-US" sz="900" b="1">
                          <a:solidFill>
                            <a:schemeClr val="tx1"/>
                          </a:solidFill>
                          <a:effectLst/>
                          <a:latin typeface="Century Gothic" panose="020B0502020202020204" pitchFamily="34" charset="0"/>
                        </a:rPr>
                        <a:t> Quarter Target as per APP</a:t>
                      </a:r>
                      <a:endParaRPr lang="en-ZA"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a:solidFill>
                            <a:schemeClr val="tx1"/>
                          </a:solidFill>
                          <a:effectLst/>
                          <a:latin typeface="Century Gothic" panose="020B0502020202020204" pitchFamily="34" charset="0"/>
                        </a:rPr>
                        <a:t>Major Variance</a:t>
                      </a:r>
                      <a:endParaRPr lang="en-ZA"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9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5512">
                <a:tc>
                  <a:txBody>
                    <a:bodyPr/>
                    <a:lstStyle/>
                    <a:p>
                      <a:pPr algn="l">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PPI 106: Percentage of cases from the National Anti-corruption hotline concluded within the stipulated timeframe determined by OPSC</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875326">
                <a:tc>
                  <a:txBody>
                    <a:bodyPr/>
                    <a:lstStyle/>
                    <a:p>
                      <a:pPr algn="l">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PPI 107: Attendance and participation of DMV in relevant cluster meetings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60% attendance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60% attendance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100% attendance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40%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Attendance of cluster meetings to be a standing alone agenda item at MANCO and EXCO meetings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900979">
                <a:tc>
                  <a:txBody>
                    <a:bodyPr/>
                    <a:lstStyle/>
                    <a:p>
                      <a:pPr algn="l">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PPI 108: Promulgated DMV Information and Communication Technology Strategy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Strategy developed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Conceptualization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ICT strategy has been  conceptualized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Strategy developed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ICT strategy has been  developed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Internal and external  consultation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Submission and presentation of strategy to DMV EXCO</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3982457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(4)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16</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4232497823"/>
              </p:ext>
            </p:extLst>
          </p:nvPr>
        </p:nvGraphicFramePr>
        <p:xfrm>
          <a:off x="25784" y="720225"/>
          <a:ext cx="9118216" cy="5662200"/>
        </p:xfrm>
        <a:graphic>
          <a:graphicData uri="http://schemas.openxmlformats.org/drawingml/2006/table">
            <a:tbl>
              <a:tblPr firstRow="1" bandRow="1">
                <a:tableStyleId>{F5AB1C69-6EDB-4FF4-983F-18BD219EF322}</a:tableStyleId>
              </a:tblPr>
              <a:tblGrid>
                <a:gridCol w="1103478"/>
                <a:gridCol w="725972"/>
                <a:gridCol w="696933"/>
                <a:gridCol w="813090"/>
                <a:gridCol w="852683"/>
                <a:gridCol w="732726"/>
                <a:gridCol w="792787"/>
                <a:gridCol w="708703"/>
                <a:gridCol w="720714"/>
                <a:gridCol w="1069061"/>
                <a:gridCol w="902069"/>
              </a:tblGrid>
              <a:tr h="1352251">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Performance Indicator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Target for 2014 as per Annual Performance Plan (APP)</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Actual output - validated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2nd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smtClean="0">
                          <a:solidFill>
                            <a:schemeClr val="tx1"/>
                          </a:solidFill>
                          <a:effectLst/>
                          <a:latin typeface="Century Gothic" panose="020B0502020202020204" pitchFamily="34" charset="0"/>
                        </a:rPr>
                        <a:t>2nd Quarter Actual output - validated</a:t>
                      </a:r>
                      <a:endParaRPr lang="en-US" sz="1050" b="1"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3rd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4</a:t>
                      </a:r>
                      <a:r>
                        <a:rPr lang="en-US" sz="1050" b="1" baseline="30000">
                          <a:solidFill>
                            <a:schemeClr val="tx1"/>
                          </a:solidFill>
                          <a:effectLst/>
                          <a:latin typeface="Century Gothic" panose="020B0502020202020204" pitchFamily="34" charset="0"/>
                        </a:rPr>
                        <a:t>th</a:t>
                      </a:r>
                      <a:r>
                        <a:rPr lang="en-US" sz="1050" b="1">
                          <a:solidFill>
                            <a:schemeClr val="tx1"/>
                          </a:solidFill>
                          <a:effectLst/>
                          <a:latin typeface="Century Gothic" panose="020B0502020202020204" pitchFamily="34" charset="0"/>
                        </a:rPr>
                        <a:t> Quarter Target as per APP</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Major Variance</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05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05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Overall progress of indicator (Green, Amber or Red)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855">
                <a:tc>
                  <a:txBody>
                    <a:bodyPr/>
                    <a:lstStyle/>
                    <a:p>
                      <a:pPr algn="l">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PPI 109: Approved DMV Human Resource Skills Plan</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Develop HR Skills plan</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Draft skills plan developed</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Draft skills plan was developed</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Consultation with both internal and external stakeholders</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Human Resource Skills Plan approved and submitted to DPSA</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a:effectLst/>
                          <a:latin typeface="Century Gothic" panose="020B0502020202020204" pitchFamily="34" charset="0"/>
                          <a:ea typeface="Calibri" panose="020F0502020204030204" pitchFamily="34" charset="0"/>
                          <a:cs typeface="Times New Roman" panose="02020603050405020304" pitchFamily="18" charset="0"/>
                        </a:rPr>
                        <a:t>Present consulted DMV skills plan to the Executive Authority</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DMV skills plan approved</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1185853">
                <a:tc>
                  <a:txBody>
                    <a:bodyPr/>
                    <a:lstStyle/>
                    <a:p>
                      <a:pPr algn="l">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PPI 110: Percentage of signed performance agreements by DMV personnel</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98%</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2nd quarter.</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45648">
                <a:tc>
                  <a:txBody>
                    <a:bodyPr/>
                    <a:lstStyle/>
                    <a:p>
                      <a:pPr algn="l">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PPI </a:t>
                      </a:r>
                      <a:r>
                        <a:rPr lang="en-US" sz="1050" dirty="0" smtClean="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111: Percentage </a:t>
                      </a: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staffing of funded posts</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90% (152)</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80</a:t>
                      </a:r>
                      <a:r>
                        <a:rPr lang="en-US" sz="1050" dirty="0" smtClean="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108)</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85%(123)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83% (112)</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85% (123)</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a:effectLst/>
                          <a:latin typeface="Century Gothic" panose="020B0502020202020204" pitchFamily="34" charset="0"/>
                          <a:ea typeface="Calibri" panose="020F0502020204030204" pitchFamily="34" charset="0"/>
                          <a:cs typeface="Times New Roman" panose="02020603050405020304" pitchFamily="18" charset="0"/>
                        </a:rPr>
                        <a:t>85% (115)</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50" dirty="0">
                          <a:effectLst/>
                          <a:latin typeface="Century Gothic" panose="020B0502020202020204" pitchFamily="34" charset="0"/>
                          <a:ea typeface="Calibri" panose="020F0502020204030204" pitchFamily="34" charset="0"/>
                          <a:cs typeface="Times New Roman" panose="02020603050405020304" pitchFamily="18" charset="0"/>
                        </a:rPr>
                        <a:t>90</a:t>
                      </a:r>
                      <a:r>
                        <a:rPr lang="en-US" sz="105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n-US" sz="1050" dirty="0">
                          <a:effectLst/>
                          <a:latin typeface="Century Gothic" panose="020B0502020202020204" pitchFamily="34" charset="0"/>
                          <a:ea typeface="Calibri" panose="020F0502020204030204" pitchFamily="34" charset="0"/>
                          <a:cs typeface="Times New Roman" panose="02020603050405020304" pitchFamily="18" charset="0"/>
                        </a:rPr>
                        <a:t>112)</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n-ZA"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Posts have been advertised</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dirty="0">
                          <a:effectLst/>
                          <a:latin typeface="Century Gothic" panose="020B0502020202020204" pitchFamily="34" charset="0"/>
                          <a:ea typeface="Calibri" panose="020F0502020204030204" pitchFamily="34" charset="0"/>
                          <a:cs typeface="Arial" panose="020B0604020202020204" pitchFamily="34" charset="0"/>
                        </a:rPr>
                        <a:t> </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2323532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584775"/>
          </a:xfrm>
          <a:prstGeom prst="rect">
            <a:avLst/>
          </a:prstGeom>
        </p:spPr>
        <p:txBody>
          <a:bodyPr wrap="square">
            <a:spAutoFit/>
          </a:bodyPr>
          <a:lstStyle/>
          <a:p>
            <a:pPr algn="ctr"/>
            <a:r>
              <a:rPr lang="en-ZA" sz="1600" b="1" dirty="0" smtClean="0">
                <a:solidFill>
                  <a:srgbClr val="00B050"/>
                </a:solidFill>
              </a:rPr>
              <a:t>PROGRAMME 1: ADMINISTRATION PERFORMANCE INDICATORS AND TARGETS (5) </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17</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4077333808"/>
              </p:ext>
            </p:extLst>
          </p:nvPr>
        </p:nvGraphicFramePr>
        <p:xfrm>
          <a:off x="25784" y="720225"/>
          <a:ext cx="9118216" cy="5632527"/>
        </p:xfrm>
        <a:graphic>
          <a:graphicData uri="http://schemas.openxmlformats.org/drawingml/2006/table">
            <a:tbl>
              <a:tblPr firstRow="1" bandRow="1">
                <a:tableStyleId>{F5AB1C69-6EDB-4FF4-983F-18BD219EF322}</a:tableStyleId>
              </a:tblPr>
              <a:tblGrid>
                <a:gridCol w="1103478"/>
                <a:gridCol w="725972"/>
                <a:gridCol w="696933"/>
                <a:gridCol w="813090"/>
                <a:gridCol w="852683"/>
                <a:gridCol w="732726"/>
                <a:gridCol w="792787"/>
                <a:gridCol w="708703"/>
                <a:gridCol w="720714"/>
                <a:gridCol w="1069061"/>
                <a:gridCol w="902069"/>
              </a:tblGrid>
              <a:tr h="1352251">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Performance Indicator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Target for 2014 as per Annual Performance Plan (APP)</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Actual output - validated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2nd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smtClean="0">
                          <a:solidFill>
                            <a:schemeClr val="tx1"/>
                          </a:solidFill>
                          <a:effectLst/>
                          <a:latin typeface="Century Gothic" panose="020B0502020202020204" pitchFamily="34" charset="0"/>
                        </a:rPr>
                        <a:t>2nd Quarter Actual output - validated</a:t>
                      </a:r>
                      <a:endParaRPr lang="en-US" sz="1050" b="1"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3rd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4</a:t>
                      </a:r>
                      <a:r>
                        <a:rPr lang="en-US" sz="1050" b="1" baseline="30000">
                          <a:solidFill>
                            <a:schemeClr val="tx1"/>
                          </a:solidFill>
                          <a:effectLst/>
                          <a:latin typeface="Century Gothic" panose="020B0502020202020204" pitchFamily="34" charset="0"/>
                        </a:rPr>
                        <a:t>th</a:t>
                      </a:r>
                      <a:r>
                        <a:rPr lang="en-US" sz="1050" b="1">
                          <a:solidFill>
                            <a:schemeClr val="tx1"/>
                          </a:solidFill>
                          <a:effectLst/>
                          <a:latin typeface="Century Gothic" panose="020B0502020202020204" pitchFamily="34" charset="0"/>
                        </a:rPr>
                        <a:t> Quarter Target as per APP</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Major Variance</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05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05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Overall progress of indicator (Green, Amber or Red)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855">
                <a:tc>
                  <a:txBody>
                    <a:bodyPr/>
                    <a:lstStyle/>
                    <a:p>
                      <a:pPr algn="l">
                        <a:lnSpc>
                          <a:spcPct val="115000"/>
                        </a:lnSpc>
                        <a:spcAft>
                          <a:spcPts val="0"/>
                        </a:spcAft>
                      </a:pPr>
                      <a:r>
                        <a:rPr lang="en-US" sz="9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PPI 112: DMV Enterprise risk maturity level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Medium</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Medium</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Medium</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1185853">
                <a:tc>
                  <a:txBody>
                    <a:bodyPr/>
                    <a:lstStyle/>
                    <a:p>
                      <a:pPr algn="l">
                        <a:spcBef>
                          <a:spcPts val="600"/>
                        </a:spcBef>
                        <a:spcAft>
                          <a:spcPts val="600"/>
                        </a:spcAft>
                      </a:pPr>
                      <a:r>
                        <a:rPr lang="en-US" sz="900" dirty="0">
                          <a:solidFill>
                            <a:srgbClr val="000000"/>
                          </a:solidFill>
                          <a:effectLst/>
                          <a:latin typeface="Century Gothic" panose="020B0502020202020204" pitchFamily="34" charset="0"/>
                        </a:rPr>
                        <a:t>PPI 113: Average days of outstanding payments (claims and invoices)</a:t>
                      </a:r>
                      <a:endParaRPr lang="en-ZA" sz="11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&gt;30 days</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30 days</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Legitimate invoice which are  compliant were paid within 30 days  as required</a:t>
                      </a:r>
                      <a:endParaRPr lang="en-ZA" sz="1100">
                        <a:effectLst/>
                        <a:latin typeface="Calibri" panose="020F0502020204030204" pitchFamily="34" charset="0"/>
                      </a:endParaRPr>
                    </a:p>
                    <a:p>
                      <a:pPr algn="just">
                        <a:spcBef>
                          <a:spcPts val="600"/>
                        </a:spcBef>
                        <a:spcAft>
                          <a:spcPts val="600"/>
                        </a:spcAft>
                      </a:pPr>
                      <a:r>
                        <a:rPr lang="en-US" sz="900">
                          <a:solidFill>
                            <a:srgbClr val="000000"/>
                          </a:solidFill>
                          <a:effectLst/>
                          <a:latin typeface="Century Gothic" panose="020B0502020202020204" pitchFamily="34" charset="0"/>
                        </a:rPr>
                        <a:t> </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30 days</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solidFill>
                            <a:srgbClr val="000000"/>
                          </a:solidFill>
                          <a:effectLst/>
                          <a:latin typeface="Century Gothic" panose="020B0502020202020204" pitchFamily="34" charset="0"/>
                        </a:rPr>
                        <a:t>Legitimate invoice which are  compliant were paid within 30 days  as required</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30 days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30 days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1245648">
                <a:tc>
                  <a:txBody>
                    <a:bodyPr/>
                    <a:lstStyle/>
                    <a:p>
                      <a:pPr algn="l">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PPI 114: Percentage improvement in public opinion on Military Veterans (value for money)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10% improvement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effectLst/>
                          <a:latin typeface="Century Gothic" panose="020B0502020202020204" pitchFamily="34" charset="0"/>
                        </a:rPr>
                        <a:t>-</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effectLst/>
                          <a:latin typeface="Century Gothic" panose="020B0502020202020204" pitchFamily="34" charset="0"/>
                        </a:rPr>
                        <a:t>-</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10% improvement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2</a:t>
                      </a:r>
                      <a:r>
                        <a:rPr lang="en-US" sz="900" baseline="30000">
                          <a:effectLst/>
                          <a:latin typeface="Century Gothic" panose="020B0502020202020204" pitchFamily="34" charset="0"/>
                          <a:ea typeface="Calibri" panose="020F0502020204030204" pitchFamily="34" charset="0"/>
                          <a:cs typeface="Times New Roman" panose="02020603050405020304" pitchFamily="18" charset="0"/>
                        </a:rPr>
                        <a:t>nd</a:t>
                      </a:r>
                      <a:r>
                        <a:rPr lang="en-US" sz="900">
                          <a:effectLst/>
                          <a:latin typeface="Century Gothic" panose="020B0502020202020204" pitchFamily="34" charset="0"/>
                          <a:ea typeface="Calibri" panose="020F0502020204030204" pitchFamily="34" charset="0"/>
                          <a:cs typeface="Times New Roman" panose="02020603050405020304" pitchFamily="18" charset="0"/>
                        </a:rPr>
                        <a:t> quarter.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313448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99483"/>
            <a:ext cx="9146895" cy="8318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267856" y="194287"/>
            <a:ext cx="6261995" cy="400110"/>
          </a:xfrm>
          <a:prstGeom prst="rect">
            <a:avLst/>
          </a:prstGeom>
        </p:spPr>
        <p:txBody>
          <a:bodyPr wrap="square">
            <a:spAutoFit/>
          </a:bodyPr>
          <a:lstStyle/>
          <a:p>
            <a:pPr algn="ctr"/>
            <a:r>
              <a:rPr lang="en-ZA" sz="2000" b="1" dirty="0" smtClean="0"/>
              <a:t>  </a:t>
            </a:r>
            <a:r>
              <a:rPr lang="en-ZA" sz="2000" b="1" dirty="0" smtClean="0">
                <a:solidFill>
                  <a:srgbClr val="00B050"/>
                </a:solidFill>
              </a:rPr>
              <a:t>Q2 </a:t>
            </a:r>
            <a:r>
              <a:rPr lang="en-ZA" sz="2000" b="1" dirty="0">
                <a:solidFill>
                  <a:srgbClr val="00B050"/>
                </a:solidFill>
              </a:rPr>
              <a:t>Performance </a:t>
            </a:r>
            <a:r>
              <a:rPr lang="en-ZA" sz="2000" b="1" dirty="0" smtClean="0">
                <a:solidFill>
                  <a:srgbClr val="00B050"/>
                </a:solidFill>
              </a:rPr>
              <a:t>Analysis: Programme 1: Administration</a:t>
            </a:r>
            <a:endParaRPr lang="en-ZA" sz="2000" b="1" dirty="0">
              <a:solidFill>
                <a:srgbClr val="00B050"/>
              </a:solidFill>
            </a:endParaRPr>
          </a:p>
        </p:txBody>
      </p:sp>
      <p:sp>
        <p:nvSpPr>
          <p:cNvPr id="4" name="Rectangle 3"/>
          <p:cNvSpPr/>
          <p:nvPr/>
        </p:nvSpPr>
        <p:spPr>
          <a:xfrm>
            <a:off x="530686" y="3178297"/>
            <a:ext cx="8554682" cy="1964640"/>
          </a:xfrm>
          <a:prstGeom prst="rect">
            <a:avLst/>
          </a:prstGeom>
        </p:spPr>
        <p:txBody>
          <a:bodyPr wrap="square">
            <a:spAutoFit/>
          </a:bodyPr>
          <a:lstStyle/>
          <a:p>
            <a:pPr algn="just">
              <a:lnSpc>
                <a:spcPct val="150000"/>
              </a:lnSpc>
              <a:spcAft>
                <a:spcPts val="1000"/>
              </a:spcAft>
            </a:pPr>
            <a:endParaRPr lang="en-ZA" sz="1400" dirty="0" smtClean="0">
              <a:solidFill>
                <a:prstClr val="black"/>
              </a:solidFill>
              <a:latin typeface="Century Gothic"/>
              <a:ea typeface="Times New Roman"/>
              <a:cs typeface="Arial"/>
            </a:endParaRPr>
          </a:p>
          <a:p>
            <a:pPr algn="just">
              <a:spcAft>
                <a:spcPts val="1000"/>
              </a:spcAft>
            </a:pPr>
            <a:r>
              <a:rPr lang="en-US" sz="1400" b="1" i="1" dirty="0">
                <a:latin typeface="Century Gothic"/>
                <a:ea typeface="Times New Roman"/>
                <a:cs typeface="Arial"/>
              </a:rPr>
              <a:t>Q2 Performance Summary: </a:t>
            </a:r>
            <a:r>
              <a:rPr lang="en-US" sz="1400" b="1" i="1" dirty="0" smtClean="0">
                <a:latin typeface="Century Gothic"/>
                <a:ea typeface="Times New Roman"/>
                <a:cs typeface="Arial"/>
              </a:rPr>
              <a:t>Administration</a:t>
            </a:r>
            <a:endParaRPr lang="en-US" sz="1400" b="1" i="1" dirty="0">
              <a:latin typeface="Century Gothic"/>
              <a:ea typeface="Times New Roman"/>
              <a:cs typeface="Arial"/>
            </a:endParaRPr>
          </a:p>
          <a:p>
            <a:pPr algn="just">
              <a:spcAft>
                <a:spcPts val="1000"/>
              </a:spcAft>
            </a:pPr>
            <a:r>
              <a:rPr lang="en-ZA" sz="1400" dirty="0" smtClean="0">
                <a:solidFill>
                  <a:prstClr val="black"/>
                </a:solidFill>
                <a:latin typeface="Century Gothic"/>
                <a:ea typeface="Times New Roman"/>
                <a:cs typeface="Arial"/>
              </a:rPr>
              <a:t>The </a:t>
            </a:r>
            <a:r>
              <a:rPr lang="en-ZA" sz="1400" dirty="0">
                <a:solidFill>
                  <a:prstClr val="black"/>
                </a:solidFill>
                <a:latin typeface="Century Gothic"/>
                <a:ea typeface="Times New Roman"/>
                <a:cs typeface="Arial"/>
              </a:rPr>
              <a:t>department planned to achieve 12 </a:t>
            </a:r>
            <a:r>
              <a:rPr lang="en-ZA" sz="1400" dirty="0" smtClean="0">
                <a:solidFill>
                  <a:prstClr val="black"/>
                </a:solidFill>
                <a:latin typeface="Century Gothic"/>
                <a:ea typeface="Times New Roman"/>
                <a:cs typeface="Arial"/>
              </a:rPr>
              <a:t>performance targets during the 2</a:t>
            </a:r>
            <a:r>
              <a:rPr lang="en-ZA" sz="1400" baseline="30000" dirty="0" smtClean="0">
                <a:solidFill>
                  <a:prstClr val="black"/>
                </a:solidFill>
                <a:latin typeface="Century Gothic"/>
                <a:ea typeface="Times New Roman"/>
                <a:cs typeface="Arial"/>
              </a:rPr>
              <a:t>nd</a:t>
            </a:r>
            <a:r>
              <a:rPr lang="en-ZA" sz="1400" dirty="0" smtClean="0">
                <a:solidFill>
                  <a:prstClr val="black"/>
                </a:solidFill>
                <a:latin typeface="Century Gothic"/>
                <a:ea typeface="Times New Roman"/>
                <a:cs typeface="Arial"/>
              </a:rPr>
              <a:t> quarter and </a:t>
            </a:r>
            <a:r>
              <a:rPr lang="en-ZA" sz="1400" dirty="0">
                <a:solidFill>
                  <a:prstClr val="black"/>
                </a:solidFill>
                <a:latin typeface="Century Gothic"/>
                <a:ea typeface="Times New Roman"/>
                <a:cs typeface="Arial"/>
              </a:rPr>
              <a:t>as a result </a:t>
            </a:r>
            <a:r>
              <a:rPr lang="en-ZA" sz="1400" dirty="0" smtClean="0">
                <a:latin typeface="Century Gothic"/>
                <a:ea typeface="Times New Roman"/>
                <a:cs typeface="Arial"/>
              </a:rPr>
              <a:t>10 performance </a:t>
            </a:r>
            <a:r>
              <a:rPr lang="en-ZA" sz="1400" dirty="0" smtClean="0">
                <a:solidFill>
                  <a:prstClr val="black"/>
                </a:solidFill>
                <a:latin typeface="Century Gothic"/>
                <a:ea typeface="Times New Roman"/>
                <a:cs typeface="Arial"/>
              </a:rPr>
              <a:t>targets </a:t>
            </a:r>
            <a:r>
              <a:rPr lang="en-ZA" sz="1400" dirty="0">
                <a:solidFill>
                  <a:prstClr val="black"/>
                </a:solidFill>
                <a:latin typeface="Century Gothic"/>
                <a:ea typeface="Times New Roman"/>
                <a:cs typeface="Arial"/>
              </a:rPr>
              <a:t>were achieved which constitute to </a:t>
            </a:r>
            <a:r>
              <a:rPr lang="en-ZA" sz="1400" dirty="0" smtClean="0">
                <a:solidFill>
                  <a:prstClr val="black"/>
                </a:solidFill>
                <a:latin typeface="Century Gothic"/>
                <a:ea typeface="Times New Roman"/>
                <a:cs typeface="Arial"/>
              </a:rPr>
              <a:t>83% </a:t>
            </a:r>
            <a:r>
              <a:rPr lang="en-ZA" sz="1400" dirty="0">
                <a:solidFill>
                  <a:prstClr val="black"/>
                </a:solidFill>
                <a:latin typeface="Century Gothic"/>
                <a:ea typeface="Times New Roman"/>
                <a:cs typeface="Arial"/>
              </a:rPr>
              <a:t>achievement. This indicates that the actual achievements are measuring to acceptable performance standards. </a:t>
            </a:r>
            <a:r>
              <a:rPr lang="en-US" sz="1300" dirty="0">
                <a:solidFill>
                  <a:prstClr val="black"/>
                </a:solidFill>
                <a:latin typeface="Century Gothic"/>
                <a:ea typeface="Arial Unicode MS"/>
                <a:cs typeface="Arabic Typesetting"/>
              </a:rPr>
              <a:t>As at 30 September 2014 </a:t>
            </a:r>
            <a:r>
              <a:rPr lang="en-US" sz="1300" dirty="0" smtClean="0">
                <a:solidFill>
                  <a:prstClr val="black"/>
                </a:solidFill>
                <a:latin typeface="Century Gothic"/>
                <a:ea typeface="Arial Unicode MS"/>
                <a:cs typeface="Arabic Typesetting"/>
              </a:rPr>
              <a:t>t</a:t>
            </a:r>
            <a:r>
              <a:rPr lang="en-ZA" sz="1400" dirty="0" smtClean="0">
                <a:solidFill>
                  <a:prstClr val="black"/>
                </a:solidFill>
                <a:latin typeface="Century Gothic"/>
                <a:ea typeface="Times New Roman"/>
                <a:cs typeface="Arial"/>
              </a:rPr>
              <a:t>he department spent 21% </a:t>
            </a:r>
            <a:r>
              <a:rPr lang="en-ZA" sz="1400" dirty="0">
                <a:solidFill>
                  <a:prstClr val="black"/>
                </a:solidFill>
                <a:latin typeface="Century Gothic"/>
                <a:ea typeface="Times New Roman"/>
                <a:cs typeface="Arial"/>
              </a:rPr>
              <a:t>of its budget which constitute to </a:t>
            </a:r>
            <a:r>
              <a:rPr lang="en-ZA" sz="1400" dirty="0" smtClean="0">
                <a:solidFill>
                  <a:prstClr val="black"/>
                </a:solidFill>
                <a:latin typeface="Century Gothic"/>
                <a:ea typeface="Times New Roman"/>
                <a:cs typeface="Arial"/>
              </a:rPr>
              <a:t>R38 </a:t>
            </a:r>
            <a:r>
              <a:rPr lang="en-ZA" sz="1400" dirty="0">
                <a:solidFill>
                  <a:prstClr val="black"/>
                </a:solidFill>
                <a:latin typeface="Century Gothic"/>
                <a:ea typeface="Times New Roman"/>
                <a:cs typeface="Arial"/>
              </a:rPr>
              <a:t>million with the variance of </a:t>
            </a:r>
            <a:r>
              <a:rPr lang="en-ZA" sz="1400" dirty="0" smtClean="0">
                <a:solidFill>
                  <a:prstClr val="black"/>
                </a:solidFill>
                <a:latin typeface="Century Gothic"/>
                <a:ea typeface="Times New Roman"/>
                <a:cs typeface="Arial"/>
              </a:rPr>
              <a:t>12%     (R61 million).</a:t>
            </a:r>
            <a:endParaRPr lang="en-ZA" sz="1400" dirty="0">
              <a:solidFill>
                <a:prstClr val="black"/>
              </a:solidFill>
              <a:ea typeface="Calibri"/>
              <a:cs typeface="Times New Roman"/>
            </a:endParaRPr>
          </a:p>
        </p:txBody>
      </p:sp>
      <p:sp>
        <p:nvSpPr>
          <p:cNvPr id="3" name="Rectangle 2"/>
          <p:cNvSpPr/>
          <p:nvPr/>
        </p:nvSpPr>
        <p:spPr>
          <a:xfrm>
            <a:off x="530686" y="5200084"/>
            <a:ext cx="8633724" cy="1169551"/>
          </a:xfrm>
          <a:prstGeom prst="rect">
            <a:avLst/>
          </a:prstGeom>
          <a:ln>
            <a:solidFill>
              <a:schemeClr val="accent1"/>
            </a:solidFill>
          </a:ln>
        </p:spPr>
        <p:txBody>
          <a:bodyPr wrap="square">
            <a:spAutoFit/>
          </a:bodyPr>
          <a:lstStyle/>
          <a:p>
            <a:pPr marL="2686050" indent="-2686050" algn="just">
              <a:spcAft>
                <a:spcPts val="0"/>
              </a:spcAft>
            </a:pPr>
            <a:r>
              <a:rPr lang="en-US" sz="1400" dirty="0" smtClean="0">
                <a:latin typeface="Century Gothic"/>
                <a:ea typeface="Times New Roman"/>
                <a:cs typeface="Arial"/>
              </a:rPr>
              <a:t>Departmental </a:t>
            </a:r>
            <a:r>
              <a:rPr lang="en-US" sz="1400" dirty="0">
                <a:latin typeface="Century Gothic"/>
                <a:ea typeface="Times New Roman"/>
                <a:cs typeface="Arial"/>
              </a:rPr>
              <a:t>Performance =  </a:t>
            </a:r>
            <a:r>
              <a:rPr lang="en-US" sz="1400" u="sng" dirty="0">
                <a:latin typeface="Century Gothic"/>
                <a:ea typeface="Times New Roman"/>
                <a:cs typeface="Arial"/>
              </a:rPr>
              <a:t> No. of targets achieved</a:t>
            </a:r>
            <a:r>
              <a:rPr lang="en-US" sz="1400" dirty="0">
                <a:latin typeface="Century Gothic"/>
                <a:ea typeface="Times New Roman"/>
                <a:cs typeface="Arial"/>
              </a:rPr>
              <a:t> x 100 						 </a:t>
            </a:r>
            <a:r>
              <a:rPr lang="en-US" sz="1400" dirty="0" smtClean="0">
                <a:latin typeface="Century Gothic"/>
                <a:ea typeface="Times New Roman"/>
                <a:cs typeface="Arial"/>
              </a:rPr>
              <a:t>                                             Total no of targets</a:t>
            </a:r>
            <a:endParaRPr lang="en-ZA" sz="1400" dirty="0" smtClean="0">
              <a:ea typeface="Calibri"/>
              <a:cs typeface="Times New Roman"/>
            </a:endParaRPr>
          </a:p>
          <a:p>
            <a:pPr marL="270510" algn="just">
              <a:spcAft>
                <a:spcPts val="0"/>
              </a:spcAft>
            </a:pPr>
            <a:r>
              <a:rPr lang="en-US" sz="1400" dirty="0" smtClean="0">
                <a:latin typeface="Century Gothic"/>
                <a:ea typeface="Times New Roman"/>
                <a:cs typeface="Arial"/>
              </a:rPr>
              <a:t>                                            =    </a:t>
            </a:r>
            <a:r>
              <a:rPr lang="en-US" sz="1400" u="sng" dirty="0" smtClean="0">
                <a:latin typeface="Century Gothic"/>
                <a:ea typeface="Times New Roman"/>
                <a:cs typeface="Arial"/>
              </a:rPr>
              <a:t>  10</a:t>
            </a:r>
            <a:r>
              <a:rPr lang="en-US" sz="1400" dirty="0" smtClean="0">
                <a:latin typeface="Century Gothic"/>
                <a:ea typeface="Times New Roman"/>
                <a:cs typeface="Arial"/>
              </a:rPr>
              <a:t> x 100 </a:t>
            </a:r>
          </a:p>
          <a:p>
            <a:pPr marL="270510" algn="just">
              <a:spcAft>
                <a:spcPts val="0"/>
              </a:spcAft>
            </a:pPr>
            <a:r>
              <a:rPr lang="en-US" sz="1400" dirty="0" smtClean="0">
                <a:latin typeface="Century Gothic"/>
                <a:ea typeface="Times New Roman"/>
                <a:cs typeface="Arial"/>
              </a:rPr>
              <a:t>                                                    12</a:t>
            </a:r>
            <a:endParaRPr lang="en-US" sz="1400" dirty="0">
              <a:latin typeface="Century Gothic"/>
              <a:ea typeface="Times New Roman"/>
              <a:cs typeface="Arial"/>
            </a:endParaRPr>
          </a:p>
          <a:p>
            <a:pPr marL="270510" algn="just">
              <a:spcAft>
                <a:spcPts val="0"/>
              </a:spcAft>
            </a:pPr>
            <a:r>
              <a:rPr lang="en-US" sz="1400" dirty="0">
                <a:latin typeface="Century Gothic"/>
                <a:ea typeface="Times New Roman"/>
                <a:cs typeface="Arial"/>
              </a:rPr>
              <a:t>				 </a:t>
            </a:r>
            <a:r>
              <a:rPr lang="en-US" sz="1400" dirty="0" smtClean="0">
                <a:latin typeface="Century Gothic"/>
                <a:ea typeface="Times New Roman"/>
                <a:cs typeface="Arial"/>
              </a:rPr>
              <a:t>           =      83% </a:t>
            </a:r>
            <a:endParaRPr lang="en-ZA" sz="1400" dirty="0">
              <a:ea typeface="Calibri"/>
              <a:cs typeface="Times New Roman"/>
            </a:endParaRPr>
          </a:p>
        </p:txBody>
      </p:sp>
      <p:sp>
        <p:nvSpPr>
          <p:cNvPr id="5" name="Slide Number Placeholder 4"/>
          <p:cNvSpPr>
            <a:spLocks noGrp="1"/>
          </p:cNvSpPr>
          <p:nvPr>
            <p:ph type="sldNum" sz="quarter" idx="12"/>
          </p:nvPr>
        </p:nvSpPr>
        <p:spPr/>
        <p:txBody>
          <a:bodyPr/>
          <a:lstStyle/>
          <a:p>
            <a:endParaRPr lang="en-US" dirty="0" smtClean="0"/>
          </a:p>
          <a:p>
            <a:fld id="{7CDEE3CD-9AE7-E148-8D38-A96A94875DA4}" type="slidenum">
              <a:rPr lang="en-US" sz="1400" b="1" smtClean="0">
                <a:solidFill>
                  <a:schemeClr val="tx1"/>
                </a:solidFill>
              </a:rPr>
              <a:pPr/>
              <a:t>18</a:t>
            </a:fld>
            <a:endParaRPr lang="en-US" sz="1400" b="1" dirty="0">
              <a:solidFill>
                <a:schemeClr val="tx1"/>
              </a:solidFill>
            </a:endParaRPr>
          </a:p>
        </p:txBody>
      </p:sp>
      <p:sp>
        <p:nvSpPr>
          <p:cNvPr id="6" name="Footer Placeholder 5"/>
          <p:cNvSpPr>
            <a:spLocks noGrp="1"/>
          </p:cNvSpPr>
          <p:nvPr>
            <p:ph type="ftr" sz="quarter" idx="11"/>
          </p:nvPr>
        </p:nvSpPr>
        <p:spPr/>
        <p:txBody>
          <a:bodyPr/>
          <a:lstStyle/>
          <a:p>
            <a:endParaRPr lang="en-US" dirty="0" smtClean="0"/>
          </a:p>
          <a:p>
            <a:r>
              <a:rPr lang="en-US" dirty="0" smtClean="0"/>
              <a:t>Together We Move South Africa Forward</a:t>
            </a:r>
            <a:endParaRPr lang="en-US" dirty="0"/>
          </a:p>
        </p:txBody>
      </p:sp>
      <p:graphicFrame>
        <p:nvGraphicFramePr>
          <p:cNvPr id="13" name="Chart 12"/>
          <p:cNvGraphicFramePr>
            <a:graphicFrameLocks/>
          </p:cNvGraphicFramePr>
          <p:nvPr>
            <p:extLst>
              <p:ext uri="{D42A27DB-BD31-4B8C-83A1-F6EECF244321}">
                <p14:modId xmlns:p14="http://schemas.microsoft.com/office/powerpoint/2010/main" xmlns="" val="2988823758"/>
              </p:ext>
            </p:extLst>
          </p:nvPr>
        </p:nvGraphicFramePr>
        <p:xfrm>
          <a:off x="366913" y="743549"/>
          <a:ext cx="8675935" cy="2968642"/>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04654" y="6265090"/>
            <a:ext cx="8980714" cy="338554"/>
          </a:xfrm>
          <a:prstGeom prst="rect">
            <a:avLst/>
          </a:prstGeom>
        </p:spPr>
        <p:txBody>
          <a:bodyPr wrap="square">
            <a:spAutoFit/>
          </a:bodyPr>
          <a:lstStyle/>
          <a:p>
            <a:pPr marL="270510" lvl="0" algn="just"/>
            <a:r>
              <a:rPr lang="en-US" sz="1600" dirty="0" smtClean="0">
                <a:solidFill>
                  <a:prstClr val="black"/>
                </a:solidFill>
                <a:latin typeface="Century Gothic"/>
                <a:ea typeface="Times New Roman"/>
                <a:cs typeface="Arial"/>
              </a:rPr>
              <a:t> DMV </a:t>
            </a:r>
            <a:r>
              <a:rPr lang="en-US" sz="1600" dirty="0">
                <a:solidFill>
                  <a:prstClr val="black"/>
                </a:solidFill>
                <a:latin typeface="Century Gothic"/>
                <a:ea typeface="Times New Roman"/>
                <a:cs typeface="Arial"/>
              </a:rPr>
              <a:t>recorded </a:t>
            </a:r>
            <a:r>
              <a:rPr lang="en-US" sz="1600" dirty="0" smtClean="0">
                <a:solidFill>
                  <a:prstClr val="black"/>
                </a:solidFill>
                <a:latin typeface="Century Gothic"/>
                <a:ea typeface="Times New Roman"/>
                <a:cs typeface="Arial"/>
              </a:rPr>
              <a:t>83% performance during </a:t>
            </a:r>
            <a:r>
              <a:rPr lang="en-US" sz="1600" dirty="0">
                <a:solidFill>
                  <a:prstClr val="black"/>
                </a:solidFill>
                <a:latin typeface="Century Gothic"/>
                <a:ea typeface="Times New Roman"/>
                <a:cs typeface="Arial"/>
              </a:rPr>
              <a:t>the Quarter under review.</a:t>
            </a:r>
            <a:endParaRPr lang="en-ZA" sz="1600" dirty="0">
              <a:solidFill>
                <a:prstClr val="black"/>
              </a:solidFill>
              <a:latin typeface="Century Gothic"/>
              <a:ea typeface="Times New Roman"/>
              <a:cs typeface="Arial"/>
            </a:endParaRPr>
          </a:p>
        </p:txBody>
      </p:sp>
    </p:spTree>
    <p:extLst>
      <p:ext uri="{BB962C8B-B14F-4D97-AF65-F5344CB8AC3E}">
        <p14:creationId xmlns:p14="http://schemas.microsoft.com/office/powerpoint/2010/main" xmlns="" val="3922027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646331"/>
          </a:xfrm>
          <a:prstGeom prst="rect">
            <a:avLst/>
          </a:prstGeom>
        </p:spPr>
        <p:txBody>
          <a:bodyPr wrap="square">
            <a:spAutoFit/>
          </a:bodyPr>
          <a:lstStyle/>
          <a:p>
            <a:pPr lvl="0" algn="ctr"/>
            <a:r>
              <a:rPr lang="en-ZA" b="1" dirty="0" smtClean="0">
                <a:solidFill>
                  <a:srgbClr val="00B050"/>
                </a:solidFill>
              </a:rPr>
              <a:t>PROGRAMME 2: SES </a:t>
            </a:r>
            <a:r>
              <a:rPr lang="en-ZA" b="1" dirty="0">
                <a:solidFill>
                  <a:srgbClr val="00B050"/>
                </a:solidFill>
              </a:rPr>
              <a:t>PERFORMANCE </a:t>
            </a:r>
            <a:r>
              <a:rPr lang="en-ZA" b="1" dirty="0" smtClean="0">
                <a:solidFill>
                  <a:srgbClr val="00B050"/>
                </a:solidFill>
              </a:rPr>
              <a:t>AGAINST INDICATORS </a:t>
            </a:r>
            <a:r>
              <a:rPr lang="en-ZA" b="1" dirty="0">
                <a:solidFill>
                  <a:srgbClr val="00B050"/>
                </a:solidFill>
              </a:rPr>
              <a:t>AND </a:t>
            </a:r>
            <a:r>
              <a:rPr lang="en-ZA" b="1" dirty="0" smtClean="0">
                <a:solidFill>
                  <a:srgbClr val="00B050"/>
                </a:solidFill>
              </a:rPr>
              <a:t>TARGETS (1)</a:t>
            </a:r>
            <a:endParaRPr lang="en-ZA"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19</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457407525"/>
              </p:ext>
            </p:extLst>
          </p:nvPr>
        </p:nvGraphicFramePr>
        <p:xfrm>
          <a:off x="25784" y="720225"/>
          <a:ext cx="9118216" cy="5589820"/>
        </p:xfrm>
        <a:graphic>
          <a:graphicData uri="http://schemas.openxmlformats.org/drawingml/2006/table">
            <a:tbl>
              <a:tblPr firstRow="1" bandRow="1">
                <a:tableStyleId>{F5AB1C69-6EDB-4FF4-983F-18BD219EF322}</a:tableStyleId>
              </a:tblPr>
              <a:tblGrid>
                <a:gridCol w="1103478"/>
                <a:gridCol w="725972"/>
                <a:gridCol w="696933"/>
                <a:gridCol w="813090"/>
                <a:gridCol w="852683"/>
                <a:gridCol w="732726"/>
                <a:gridCol w="792787"/>
                <a:gridCol w="708703"/>
                <a:gridCol w="720714"/>
                <a:gridCol w="1069061"/>
                <a:gridCol w="902069"/>
              </a:tblGrid>
              <a:tr h="1486000">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Performance Indicator as per APP</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Target for 2014 as per Annual Performance Plan (APP)</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1st Quarter Target as per APP</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1st Quarter Actual output - validated</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2nd Quarter Target as per APP</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2nd Quarter Actual output - validated</a:t>
                      </a:r>
                      <a:endPar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3rd Quarter Target as per APP</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4th Quarter Target as per APP</a:t>
                      </a:r>
                      <a:endParaRPr lang="en-ZA"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Major Variance</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Initiatives/mitigation strategies (provide initiative to address the variance in a bullet form)</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6226">
                <a:tc>
                  <a:txBody>
                    <a:bodyPr/>
                    <a:lstStyle/>
                    <a:p>
                      <a:pPr algn="l">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PPI  201: Total number of deserving military veterans with access to healthcare services per year </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7 000</a:t>
                      </a:r>
                      <a:endParaRPr lang="en-ZA"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4 000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4 690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5 000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6 064</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6 000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7 000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+1064</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Target was exceeded due to an increase in the demand as well as the drive to promote a culture of annual medical checks in the military veterans sector</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ZA"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887740">
                <a:tc>
                  <a:txBody>
                    <a:bodyPr/>
                    <a:lstStyle/>
                    <a:p>
                      <a:pPr algn="l">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PPI 202: Number of deserving military veterans with access to transport</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2 000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500</a:t>
                      </a:r>
                      <a:endParaRPr lang="en-ZA"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1 000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1 500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2 000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1000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Acceleration plan to implement public transport subsidies in progress</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ZA"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371190">
                <a:tc>
                  <a:txBody>
                    <a:bodyPr/>
                    <a:lstStyle/>
                    <a:p>
                      <a:pPr algn="l">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PPI 203: Number of deserving military veterans with decent housing per year</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1 000</a:t>
                      </a:r>
                      <a:endParaRPr lang="en-ZA"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200</a:t>
                      </a:r>
                      <a:endParaRPr lang="en-ZA"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0</a:t>
                      </a:r>
                      <a:endParaRPr lang="en-ZA" sz="900" kern="1200" baseline="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200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200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In principle the cooperation agreement with two Provinces was done which will  translate into </a:t>
                      </a:r>
                      <a:r>
                        <a:rPr lang="en-ZA" sz="900" kern="1200" baseline="0" dirty="0" err="1"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MoUs</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ZA"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2829614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62" y="840619"/>
            <a:ext cx="7831138" cy="738800"/>
          </a:xfrm>
        </p:spPr>
        <p:txBody>
          <a:bodyPr>
            <a:normAutofit/>
          </a:bodyPr>
          <a:lstStyle/>
          <a:p>
            <a:r>
              <a:rPr lang="en-US" sz="3200" b="1" dirty="0" smtClean="0">
                <a:solidFill>
                  <a:srgbClr val="008000"/>
                </a:solidFill>
                <a:latin typeface="Arial"/>
                <a:cs typeface="Arial"/>
              </a:rPr>
              <a:t>Presentation outline</a:t>
            </a:r>
            <a:endParaRPr lang="en-US" sz="3200" b="1" dirty="0">
              <a:solidFill>
                <a:srgbClr val="008000"/>
              </a:solidFill>
              <a:latin typeface="Arial"/>
              <a:cs typeface="Arial"/>
            </a:endParaRPr>
          </a:p>
        </p:txBody>
      </p:sp>
      <p:sp>
        <p:nvSpPr>
          <p:cNvPr id="3" name="Content Placeholder 2"/>
          <p:cNvSpPr>
            <a:spLocks noGrp="1"/>
          </p:cNvSpPr>
          <p:nvPr>
            <p:ph idx="1"/>
          </p:nvPr>
        </p:nvSpPr>
        <p:spPr>
          <a:xfrm>
            <a:off x="163284" y="1579419"/>
            <a:ext cx="8691958" cy="4525963"/>
          </a:xfrm>
        </p:spPr>
        <p:txBody>
          <a:bodyPr>
            <a:normAutofit fontScale="85000" lnSpcReduction="10000"/>
          </a:bodyPr>
          <a:lstStyle/>
          <a:p>
            <a:pPr algn="just">
              <a:lnSpc>
                <a:spcPct val="150000"/>
              </a:lnSpc>
              <a:defRPr/>
            </a:pPr>
            <a:r>
              <a:rPr lang="en-US" sz="2000" dirty="0">
                <a:latin typeface="Century Gothic" panose="020B0502020202020204" pitchFamily="34" charset="0"/>
                <a:cs typeface="Arial" panose="020B0604020202020204" pitchFamily="34" charset="0"/>
              </a:rPr>
              <a:t>The Mandate of the Department</a:t>
            </a:r>
            <a:endParaRPr lang="en-ZA" sz="2000" dirty="0">
              <a:latin typeface="Century Gothic" panose="020B0502020202020204" pitchFamily="34" charset="0"/>
              <a:cs typeface="Arial" panose="020B0604020202020204" pitchFamily="34" charset="0"/>
            </a:endParaRPr>
          </a:p>
          <a:p>
            <a:pPr algn="just">
              <a:lnSpc>
                <a:spcPct val="150000"/>
              </a:lnSpc>
              <a:defRPr/>
            </a:pPr>
            <a:r>
              <a:rPr lang="en-ZA" sz="2000" dirty="0" smtClean="0">
                <a:latin typeface="Century Gothic" panose="020B0502020202020204" pitchFamily="34" charset="0"/>
                <a:cs typeface="Arial" panose="020B0604020202020204" pitchFamily="34" charset="0"/>
              </a:rPr>
              <a:t>DMV Approved  </a:t>
            </a:r>
            <a:r>
              <a:rPr lang="en-ZA" sz="2000" dirty="0">
                <a:latin typeface="Century Gothic" panose="020B0502020202020204" pitchFamily="34" charset="0"/>
                <a:cs typeface="Arial" panose="020B0604020202020204" pitchFamily="34" charset="0"/>
              </a:rPr>
              <a:t>Budget Programme </a:t>
            </a:r>
            <a:r>
              <a:rPr lang="en-ZA" sz="2000" dirty="0" smtClean="0">
                <a:latin typeface="Century Gothic" panose="020B0502020202020204" pitchFamily="34" charset="0"/>
                <a:cs typeface="Arial" panose="020B0604020202020204" pitchFamily="34" charset="0"/>
              </a:rPr>
              <a:t>Structure</a:t>
            </a:r>
            <a:endParaRPr lang="en-ZA" sz="2000" dirty="0">
              <a:latin typeface="Century Gothic" panose="020B0502020202020204" pitchFamily="34" charset="0"/>
              <a:cs typeface="Arial" panose="020B0604020202020204" pitchFamily="34" charset="0"/>
            </a:endParaRPr>
          </a:p>
          <a:p>
            <a:pPr algn="just">
              <a:lnSpc>
                <a:spcPct val="150000"/>
              </a:lnSpc>
              <a:defRPr/>
            </a:pPr>
            <a:r>
              <a:rPr lang="en-ZA" sz="2000" dirty="0">
                <a:latin typeface="Century Gothic" panose="020B0502020202020204" pitchFamily="34" charset="0"/>
                <a:cs typeface="Arial" panose="020B0604020202020204" pitchFamily="34" charset="0"/>
              </a:rPr>
              <a:t>DMV Overall </a:t>
            </a:r>
            <a:r>
              <a:rPr lang="en-ZA" sz="2000" dirty="0" smtClean="0">
                <a:latin typeface="Century Gothic" panose="020B0502020202020204" pitchFamily="34" charset="0"/>
                <a:cs typeface="Arial" panose="020B0604020202020204" pitchFamily="34" charset="0"/>
              </a:rPr>
              <a:t>2</a:t>
            </a:r>
            <a:r>
              <a:rPr lang="en-ZA" sz="2000" baseline="30000" dirty="0" smtClean="0">
                <a:latin typeface="Century Gothic" panose="020B0502020202020204" pitchFamily="34" charset="0"/>
                <a:cs typeface="Arial" panose="020B0604020202020204" pitchFamily="34" charset="0"/>
              </a:rPr>
              <a:t>nd</a:t>
            </a:r>
            <a:r>
              <a:rPr lang="en-ZA" sz="2000" dirty="0" smtClean="0">
                <a:latin typeface="Century Gothic" panose="020B0502020202020204" pitchFamily="34" charset="0"/>
                <a:cs typeface="Arial" panose="020B0604020202020204" pitchFamily="34" charset="0"/>
              </a:rPr>
              <a:t> Quarterly </a:t>
            </a:r>
            <a:r>
              <a:rPr lang="en-ZA" sz="2000" dirty="0">
                <a:latin typeface="Century Gothic" panose="020B0502020202020204" pitchFamily="34" charset="0"/>
                <a:cs typeface="Arial" panose="020B0604020202020204" pitchFamily="34" charset="0"/>
              </a:rPr>
              <a:t>Performance Analysis</a:t>
            </a:r>
          </a:p>
          <a:p>
            <a:pPr algn="just">
              <a:lnSpc>
                <a:spcPct val="150000"/>
              </a:lnSpc>
              <a:defRPr/>
            </a:pPr>
            <a:r>
              <a:rPr lang="en-ZA" sz="2000" dirty="0" smtClean="0">
                <a:latin typeface="Century Gothic" panose="020B0502020202020204" pitchFamily="34" charset="0"/>
                <a:cs typeface="Arial" panose="020B0604020202020204" pitchFamily="34" charset="0"/>
              </a:rPr>
              <a:t>DMV </a:t>
            </a:r>
            <a:r>
              <a:rPr lang="en-ZA" sz="2000" dirty="0">
                <a:latin typeface="Century Gothic" panose="020B0502020202020204" pitchFamily="34" charset="0"/>
                <a:cs typeface="Arial" panose="020B0604020202020204" pitchFamily="34" charset="0"/>
              </a:rPr>
              <a:t>contribution to the NDP, MTSF outcomes and EA </a:t>
            </a:r>
            <a:r>
              <a:rPr lang="en-ZA" sz="2000" dirty="0" smtClean="0">
                <a:latin typeface="Century Gothic" panose="020B0502020202020204" pitchFamily="34" charset="0"/>
                <a:cs typeface="Arial" panose="020B0604020202020204" pitchFamily="34" charset="0"/>
              </a:rPr>
              <a:t>priorities</a:t>
            </a:r>
          </a:p>
          <a:p>
            <a:pPr algn="just">
              <a:lnSpc>
                <a:spcPct val="150000"/>
              </a:lnSpc>
              <a:defRPr/>
            </a:pPr>
            <a:r>
              <a:rPr lang="en-ZA" sz="2000" dirty="0" smtClean="0">
                <a:latin typeface="Century Gothic" panose="020B0502020202020204" pitchFamily="34" charset="0"/>
                <a:cs typeface="Arial" panose="020B0604020202020204" pitchFamily="34" charset="0"/>
              </a:rPr>
              <a:t>Performance </a:t>
            </a:r>
            <a:r>
              <a:rPr lang="en-ZA" sz="2000" dirty="0">
                <a:latin typeface="Century Gothic" panose="020B0502020202020204" pitchFamily="34" charset="0"/>
                <a:cs typeface="Arial" panose="020B0604020202020204" pitchFamily="34" charset="0"/>
              </a:rPr>
              <a:t>against set targets </a:t>
            </a:r>
            <a:r>
              <a:rPr lang="en-ZA" sz="2000" dirty="0" smtClean="0">
                <a:latin typeface="Century Gothic" panose="020B0502020202020204" pitchFamily="34" charset="0"/>
                <a:cs typeface="Arial" panose="020B0604020202020204" pitchFamily="34" charset="0"/>
              </a:rPr>
              <a:t>Per Programme</a:t>
            </a:r>
          </a:p>
          <a:p>
            <a:pPr lvl="1" algn="just">
              <a:lnSpc>
                <a:spcPct val="150000"/>
              </a:lnSpc>
              <a:buFont typeface="Wingdings" panose="05000000000000000000" pitchFamily="2" charset="2"/>
              <a:buChar char="ü"/>
              <a:defRPr/>
            </a:pPr>
            <a:r>
              <a:rPr lang="en-ZA" sz="1600" dirty="0" smtClean="0">
                <a:latin typeface="Century Gothic" panose="020B0502020202020204" pitchFamily="34" charset="0"/>
                <a:cs typeface="Arial" panose="020B0604020202020204" pitchFamily="34" charset="0"/>
              </a:rPr>
              <a:t>   Programme 1: Administration</a:t>
            </a:r>
          </a:p>
          <a:p>
            <a:pPr lvl="1" algn="just">
              <a:lnSpc>
                <a:spcPct val="150000"/>
              </a:lnSpc>
              <a:buFont typeface="Wingdings" panose="05000000000000000000" pitchFamily="2" charset="2"/>
              <a:buChar char="ü"/>
              <a:defRPr/>
            </a:pPr>
            <a:r>
              <a:rPr lang="en-ZA" sz="1600" dirty="0">
                <a:latin typeface="Century Gothic" panose="020B0502020202020204" pitchFamily="34" charset="0"/>
                <a:cs typeface="Arial" panose="020B0604020202020204" pitchFamily="34" charset="0"/>
              </a:rPr>
              <a:t> </a:t>
            </a:r>
            <a:r>
              <a:rPr lang="en-ZA" sz="1600" dirty="0" smtClean="0">
                <a:latin typeface="Century Gothic" panose="020B0502020202020204" pitchFamily="34" charset="0"/>
                <a:cs typeface="Arial" panose="020B0604020202020204" pitchFamily="34" charset="0"/>
              </a:rPr>
              <a:t>  Programme 2: Socio-Economic Support (SES)</a:t>
            </a:r>
          </a:p>
          <a:p>
            <a:pPr lvl="1" algn="just">
              <a:lnSpc>
                <a:spcPct val="150000"/>
              </a:lnSpc>
              <a:buFont typeface="Wingdings" panose="05000000000000000000" pitchFamily="2" charset="2"/>
              <a:buChar char="ü"/>
              <a:defRPr/>
            </a:pPr>
            <a:r>
              <a:rPr lang="en-ZA" sz="1600" dirty="0">
                <a:latin typeface="Century Gothic" panose="020B0502020202020204" pitchFamily="34" charset="0"/>
                <a:cs typeface="Arial" panose="020B0604020202020204" pitchFamily="34" charset="0"/>
              </a:rPr>
              <a:t> </a:t>
            </a:r>
            <a:r>
              <a:rPr lang="en-ZA" sz="1600" dirty="0" smtClean="0">
                <a:latin typeface="Century Gothic" panose="020B0502020202020204" pitchFamily="34" charset="0"/>
                <a:cs typeface="Arial" panose="020B0604020202020204" pitchFamily="34" charset="0"/>
              </a:rPr>
              <a:t>  Programme 3: Empowerment and Stakeholder Management (ESM)</a:t>
            </a:r>
          </a:p>
          <a:p>
            <a:pPr algn="just">
              <a:lnSpc>
                <a:spcPct val="150000"/>
              </a:lnSpc>
              <a:defRPr/>
            </a:pPr>
            <a:r>
              <a:rPr lang="en-ZA" sz="2000" dirty="0" smtClean="0">
                <a:latin typeface="Century Gothic" panose="020B0502020202020204" pitchFamily="34" charset="0"/>
                <a:cs typeface="Arial" panose="020B0604020202020204" pitchFamily="34" charset="0"/>
              </a:rPr>
              <a:t>Overview of Performance on Human Resource Targets and Compliance </a:t>
            </a:r>
          </a:p>
          <a:p>
            <a:pPr algn="just">
              <a:lnSpc>
                <a:spcPct val="150000"/>
              </a:lnSpc>
              <a:defRPr/>
            </a:pPr>
            <a:r>
              <a:rPr lang="en-US" sz="2000" dirty="0" smtClean="0">
                <a:latin typeface="Century Gothic" panose="020B0502020202020204" pitchFamily="34" charset="0"/>
                <a:ea typeface="Times New Roman" panose="02020603050405020304" pitchFamily="18" charset="0"/>
                <a:cs typeface="Times New Roman" panose="02020603050405020304" pitchFamily="18" charset="0"/>
              </a:rPr>
              <a:t>Performance on Financial Information </a:t>
            </a:r>
          </a:p>
          <a:p>
            <a:pPr algn="just">
              <a:lnSpc>
                <a:spcPct val="150000"/>
              </a:lnSpc>
              <a:defRPr/>
            </a:pPr>
            <a:r>
              <a:rPr lang="en-ZA" sz="2000" dirty="0" smtClean="0">
                <a:latin typeface="Century Gothic" panose="020B0502020202020204" pitchFamily="34" charset="0"/>
                <a:cs typeface="Arial" panose="020B0604020202020204" pitchFamily="34" charset="0"/>
              </a:rPr>
              <a:t>Conclusion</a:t>
            </a:r>
            <a:endParaRPr lang="en-ZA" sz="2000" dirty="0">
              <a:latin typeface="Century Gothic" panose="020B0502020202020204" pitchFamily="34" charset="0"/>
              <a:cs typeface="Arial" panose="020B0604020202020204" pitchFamily="34" charset="0"/>
            </a:endParaRPr>
          </a:p>
        </p:txBody>
      </p:sp>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5" name="Slide Number Placeholder 4"/>
          <p:cNvSpPr>
            <a:spLocks noGrp="1"/>
          </p:cNvSpPr>
          <p:nvPr>
            <p:ph type="sldNum" sz="quarter" idx="12"/>
          </p:nvPr>
        </p:nvSpPr>
        <p:spPr/>
        <p:txBody>
          <a:bodyPr/>
          <a:lstStyle/>
          <a:p>
            <a:fld id="{7CDEE3CD-9AE7-E148-8D38-A96A94875DA4}" type="slidenum">
              <a:rPr lang="en-US" sz="1400" b="1" smtClean="0">
                <a:solidFill>
                  <a:schemeClr val="tx1"/>
                </a:solidFill>
              </a:rPr>
              <a:pPr/>
              <a:t>2</a:t>
            </a:fld>
            <a:endParaRPr lang="en-US" sz="1400" b="1" dirty="0">
              <a:solidFill>
                <a:schemeClr val="tx1"/>
              </a:solidFill>
            </a:endParaRPr>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281275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176530" y="-69367"/>
            <a:ext cx="6053068" cy="584775"/>
          </a:xfrm>
          <a:prstGeom prst="rect">
            <a:avLst/>
          </a:prstGeom>
        </p:spPr>
        <p:txBody>
          <a:bodyPr wrap="square">
            <a:spAutoFit/>
          </a:bodyPr>
          <a:lstStyle/>
          <a:p>
            <a:pPr lvl="0" algn="ctr"/>
            <a:r>
              <a:rPr lang="en-ZA" sz="1600" b="1" dirty="0" smtClean="0">
                <a:solidFill>
                  <a:srgbClr val="00B050"/>
                </a:solidFill>
              </a:rPr>
              <a:t>PROGRAMME 2</a:t>
            </a:r>
            <a:r>
              <a:rPr lang="en-ZA" sz="1600" b="1" dirty="0">
                <a:solidFill>
                  <a:srgbClr val="00B050"/>
                </a:solidFill>
              </a:rPr>
              <a:t>: SES PERFORMANCE AGAINST INDICATORS AND </a:t>
            </a:r>
            <a:r>
              <a:rPr lang="en-ZA" sz="1600" b="1" dirty="0" smtClean="0">
                <a:solidFill>
                  <a:srgbClr val="00B050"/>
                </a:solidFill>
              </a:rPr>
              <a:t>TARGETS (2)</a:t>
            </a:r>
            <a:endParaRPr lang="en-ZA" sz="1600"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20</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1906091120"/>
              </p:ext>
            </p:extLst>
          </p:nvPr>
        </p:nvGraphicFramePr>
        <p:xfrm>
          <a:off x="25784" y="720225"/>
          <a:ext cx="9118216" cy="5351963"/>
        </p:xfrm>
        <a:graphic>
          <a:graphicData uri="http://schemas.openxmlformats.org/drawingml/2006/table">
            <a:tbl>
              <a:tblPr firstRow="1" bandRow="1">
                <a:tableStyleId>{F5AB1C69-6EDB-4FF4-983F-18BD219EF322}</a:tableStyleId>
              </a:tblPr>
              <a:tblGrid>
                <a:gridCol w="1103478"/>
                <a:gridCol w="725972"/>
                <a:gridCol w="696933"/>
                <a:gridCol w="813090"/>
                <a:gridCol w="852683"/>
                <a:gridCol w="732726"/>
                <a:gridCol w="792787"/>
                <a:gridCol w="708703"/>
                <a:gridCol w="720714"/>
                <a:gridCol w="1069061"/>
                <a:gridCol w="902069"/>
              </a:tblGrid>
              <a:tr h="1789207">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Performance Indicator as per APP</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a:solidFill>
                            <a:schemeClr val="tx1"/>
                          </a:solidFill>
                          <a:effectLst/>
                          <a:latin typeface="Century Gothic" panose="020B0502020202020204" pitchFamily="34" charset="0"/>
                        </a:rPr>
                        <a:t>Target for 2014 as per Annual Performance Plan (APP)</a:t>
                      </a:r>
                      <a:endParaRPr lang="en-ZA"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1st Quarter Target as per APP</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1st Quarter Actual output - validated</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2nd Quarter Target as per APP</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smtClean="0">
                          <a:solidFill>
                            <a:schemeClr val="tx1"/>
                          </a:solidFill>
                          <a:effectLst/>
                          <a:latin typeface="Century Gothic" panose="020B0502020202020204" pitchFamily="34" charset="0"/>
                        </a:rPr>
                        <a:t>2nd Quarter Actual output - validated</a:t>
                      </a:r>
                      <a:endParaRPr lang="en-US" sz="1100" b="1"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3rd Quarter Target as per APP</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a:solidFill>
                            <a:schemeClr val="tx1"/>
                          </a:solidFill>
                          <a:effectLst/>
                          <a:latin typeface="Century Gothic" panose="020B0502020202020204" pitchFamily="34" charset="0"/>
                        </a:rPr>
                        <a:t>4</a:t>
                      </a:r>
                      <a:r>
                        <a:rPr lang="en-US" sz="1100" b="1" baseline="30000">
                          <a:solidFill>
                            <a:schemeClr val="tx1"/>
                          </a:solidFill>
                          <a:effectLst/>
                          <a:latin typeface="Century Gothic" panose="020B0502020202020204" pitchFamily="34" charset="0"/>
                        </a:rPr>
                        <a:t>th</a:t>
                      </a:r>
                      <a:r>
                        <a:rPr lang="en-US" sz="1100" b="1">
                          <a:solidFill>
                            <a:schemeClr val="tx1"/>
                          </a:solidFill>
                          <a:effectLst/>
                          <a:latin typeface="Century Gothic" panose="020B0502020202020204" pitchFamily="34" charset="0"/>
                        </a:rPr>
                        <a:t> Quarter Target as per APP</a:t>
                      </a:r>
                      <a:endParaRPr lang="en-ZA"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a:solidFill>
                            <a:schemeClr val="tx1"/>
                          </a:solidFill>
                          <a:effectLst/>
                          <a:latin typeface="Century Gothic" panose="020B0502020202020204" pitchFamily="34" charset="0"/>
                        </a:rPr>
                        <a:t>Major Variance</a:t>
                      </a:r>
                      <a:endParaRPr lang="en-ZA"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1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1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b="1" dirty="0">
                          <a:solidFill>
                            <a:schemeClr val="tx1"/>
                          </a:solidFill>
                          <a:effectLst/>
                          <a:latin typeface="Century Gothic" panose="020B0502020202020204" pitchFamily="34" charset="0"/>
                        </a:rPr>
                        <a:t>Overall progress of indicator (Green, Amber or Red)</a:t>
                      </a:r>
                      <a:endParaRPr lang="en-ZA"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3651">
                <a:tc>
                  <a:txBody>
                    <a:bodyPr/>
                    <a:lstStyle/>
                    <a:p>
                      <a:pPr algn="l">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PPI 204: Level of credibility and security of the database and benefits information located in the database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a:effectLst/>
                          <a:latin typeface="Century Gothic" panose="020B0502020202020204" pitchFamily="34" charset="0"/>
                          <a:ea typeface="Calibri" panose="020F0502020204030204" pitchFamily="34" charset="0"/>
                          <a:cs typeface="Times New Roman" panose="02020603050405020304" pitchFamily="18" charset="0"/>
                        </a:rPr>
                        <a:t>75%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25%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39.9%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50%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smtClean="0">
                          <a:effectLst/>
                          <a:latin typeface="Century Gothic" panose="020B0502020202020204" pitchFamily="34" charset="0"/>
                          <a:ea typeface="Calibri" panose="020F0502020204030204" pitchFamily="34" charset="0"/>
                          <a:cs typeface="Times New Roman" panose="02020603050405020304" pitchFamily="18" charset="0"/>
                        </a:rPr>
                        <a:t>39%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75%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75%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a:t>
                      </a:r>
                      <a:r>
                        <a:rPr lang="en-US" sz="1100" dirty="0" smtClean="0">
                          <a:effectLst/>
                          <a:latin typeface="Century Gothic" panose="020B0502020202020204" pitchFamily="34" charset="0"/>
                          <a:ea typeface="Calibri" panose="020F0502020204030204" pitchFamily="34" charset="0"/>
                          <a:cs typeface="Times New Roman" panose="02020603050405020304" pitchFamily="18" charset="0"/>
                        </a:rPr>
                        <a:t>10.1%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619105">
                <a:tc>
                  <a:txBody>
                    <a:bodyPr/>
                    <a:lstStyle/>
                    <a:p>
                      <a:pPr algn="l">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PPI 205: Number of bursaries provided for military veterans and their dependents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a:effectLst/>
                          <a:latin typeface="Century Gothic" panose="020B0502020202020204" pitchFamily="34" charset="0"/>
                          <a:ea typeface="Calibri" panose="020F0502020204030204" pitchFamily="34" charset="0"/>
                          <a:cs typeface="Times New Roman" panose="02020603050405020304" pitchFamily="18" charset="0"/>
                        </a:rPr>
                        <a:t>500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dirty="0" smtClean="0">
                          <a:effectLst/>
                          <a:latin typeface="Century Gothic" panose="020B0502020202020204" pitchFamily="34" charset="0"/>
                          <a:ea typeface="Calibri" panose="020F0502020204030204" pitchFamily="34" charset="0"/>
                          <a:cs typeface="Times New Roman" panose="02020603050405020304" pitchFamily="18" charset="0"/>
                        </a:rPr>
                        <a:t>500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2</a:t>
                      </a:r>
                      <a:r>
                        <a:rPr lang="en-US" sz="1100" baseline="30000">
                          <a:effectLst/>
                          <a:latin typeface="Century Gothic" panose="020B0502020202020204" pitchFamily="34" charset="0"/>
                          <a:ea typeface="Calibri" panose="020F0502020204030204" pitchFamily="34" charset="0"/>
                          <a:cs typeface="Times New Roman" panose="02020603050405020304" pitchFamily="18" charset="0"/>
                        </a:rPr>
                        <a:t>nd</a:t>
                      </a:r>
                      <a:r>
                        <a:rPr lang="en-US" sz="1100">
                          <a:effectLst/>
                          <a:latin typeface="Century Gothic" panose="020B0502020202020204" pitchFamily="34" charset="0"/>
                          <a:ea typeface="Calibri" panose="020F0502020204030204" pitchFamily="34" charset="0"/>
                          <a:cs typeface="Times New Roman" panose="02020603050405020304" pitchFamily="18" charset="0"/>
                        </a:rPr>
                        <a:t> quarter.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484411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0487" y="86318"/>
            <a:ext cx="9123513" cy="8318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45735" y="163869"/>
            <a:ext cx="598237" cy="676749"/>
          </a:xfrm>
          <a:prstGeom prst="rect">
            <a:avLst/>
          </a:prstGeom>
        </p:spPr>
      </p:pic>
      <p:sp>
        <p:nvSpPr>
          <p:cNvPr id="2" name="Rectangle 1"/>
          <p:cNvSpPr/>
          <p:nvPr/>
        </p:nvSpPr>
        <p:spPr>
          <a:xfrm>
            <a:off x="2514599" y="194287"/>
            <a:ext cx="5275613" cy="369332"/>
          </a:xfrm>
          <a:prstGeom prst="rect">
            <a:avLst/>
          </a:prstGeom>
        </p:spPr>
        <p:txBody>
          <a:bodyPr wrap="square">
            <a:spAutoFit/>
          </a:bodyPr>
          <a:lstStyle/>
          <a:p>
            <a:pPr algn="ctr"/>
            <a:r>
              <a:rPr lang="en-ZA" b="1" dirty="0" smtClean="0">
                <a:solidFill>
                  <a:srgbClr val="00B050"/>
                </a:solidFill>
                <a:latin typeface="Century Gothic" pitchFamily="34" charset="0"/>
              </a:rPr>
              <a:t>Q2 </a:t>
            </a:r>
            <a:r>
              <a:rPr lang="en-ZA" b="1" dirty="0">
                <a:solidFill>
                  <a:srgbClr val="00B050"/>
                </a:solidFill>
                <a:latin typeface="Century Gothic" pitchFamily="34" charset="0"/>
              </a:rPr>
              <a:t>Performance </a:t>
            </a:r>
            <a:r>
              <a:rPr lang="en-ZA" b="1" dirty="0" smtClean="0">
                <a:solidFill>
                  <a:srgbClr val="00B050"/>
                </a:solidFill>
                <a:latin typeface="Century Gothic" pitchFamily="34" charset="0"/>
              </a:rPr>
              <a:t>Analysis: Programme 2: SES</a:t>
            </a:r>
            <a:endParaRPr lang="en-ZA" b="1" dirty="0">
              <a:solidFill>
                <a:srgbClr val="00B050"/>
              </a:solidFill>
              <a:latin typeface="Century Gothic" pitchFamily="34" charset="0"/>
            </a:endParaRPr>
          </a:p>
        </p:txBody>
      </p:sp>
      <p:sp>
        <p:nvSpPr>
          <p:cNvPr id="4" name="Rectangle 3"/>
          <p:cNvSpPr/>
          <p:nvPr/>
        </p:nvSpPr>
        <p:spPr>
          <a:xfrm>
            <a:off x="186242" y="3219505"/>
            <a:ext cx="8757730" cy="2728183"/>
          </a:xfrm>
          <a:prstGeom prst="rect">
            <a:avLst/>
          </a:prstGeom>
        </p:spPr>
        <p:txBody>
          <a:bodyPr wrap="square">
            <a:spAutoFit/>
          </a:bodyPr>
          <a:lstStyle/>
          <a:p>
            <a:pPr algn="just">
              <a:lnSpc>
                <a:spcPct val="150000"/>
              </a:lnSpc>
              <a:spcAft>
                <a:spcPts val="1000"/>
              </a:spcAft>
            </a:pPr>
            <a:r>
              <a:rPr lang="en-US" sz="1300" b="1" i="1" dirty="0" smtClean="0">
                <a:latin typeface="Century Gothic"/>
                <a:ea typeface="Times New Roman"/>
                <a:cs typeface="Arial"/>
              </a:rPr>
              <a:t>Q2 </a:t>
            </a:r>
            <a:r>
              <a:rPr lang="en-US" sz="1300" b="1" i="1" dirty="0">
                <a:latin typeface="Century Gothic"/>
                <a:ea typeface="Times New Roman"/>
                <a:cs typeface="Arial"/>
              </a:rPr>
              <a:t>Performance Summary: Socio-Economic Support </a:t>
            </a:r>
            <a:endParaRPr lang="en-US" sz="1300" b="1" i="1" dirty="0" smtClean="0">
              <a:latin typeface="Century Gothic"/>
              <a:ea typeface="Times New Roman"/>
              <a:cs typeface="Arial"/>
            </a:endParaRPr>
          </a:p>
          <a:p>
            <a:pPr algn="just">
              <a:lnSpc>
                <a:spcPct val="115000"/>
              </a:lnSpc>
              <a:spcAft>
                <a:spcPts val="1000"/>
              </a:spcAft>
            </a:pPr>
            <a:r>
              <a:rPr lang="en-ZA" sz="1400" dirty="0">
                <a:latin typeface="Century Gothic"/>
                <a:ea typeface="Calibri"/>
                <a:cs typeface="Times New Roman"/>
              </a:rPr>
              <a:t>The department planned to achieve </a:t>
            </a:r>
            <a:r>
              <a:rPr lang="en-ZA" sz="1400" dirty="0" smtClean="0">
                <a:latin typeface="Century Gothic"/>
                <a:ea typeface="Calibri"/>
                <a:cs typeface="Times New Roman"/>
              </a:rPr>
              <a:t>four (4) performance targets </a:t>
            </a:r>
            <a:r>
              <a:rPr lang="en-ZA" sz="1400" dirty="0">
                <a:latin typeface="Century Gothic"/>
                <a:ea typeface="Calibri"/>
                <a:cs typeface="Times New Roman"/>
              </a:rPr>
              <a:t>during the </a:t>
            </a:r>
            <a:r>
              <a:rPr lang="en-ZA" sz="1400" dirty="0" smtClean="0">
                <a:latin typeface="Century Gothic"/>
                <a:ea typeface="Calibri"/>
                <a:cs typeface="Times New Roman"/>
              </a:rPr>
              <a:t>second quarter </a:t>
            </a:r>
            <a:r>
              <a:rPr lang="en-ZA" sz="1400" dirty="0">
                <a:latin typeface="Century Gothic"/>
                <a:ea typeface="Calibri"/>
                <a:cs typeface="Times New Roman"/>
              </a:rPr>
              <a:t>and as a result </a:t>
            </a:r>
            <a:r>
              <a:rPr lang="en-ZA" sz="1400" dirty="0" smtClean="0">
                <a:latin typeface="Century Gothic"/>
                <a:ea typeface="Calibri"/>
                <a:cs typeface="Times New Roman"/>
              </a:rPr>
              <a:t>one (1) targets was </a:t>
            </a:r>
            <a:r>
              <a:rPr lang="en-ZA" sz="1400" dirty="0">
                <a:latin typeface="Century Gothic"/>
                <a:ea typeface="Calibri"/>
                <a:cs typeface="Times New Roman"/>
              </a:rPr>
              <a:t>achieved which constitute to </a:t>
            </a:r>
            <a:r>
              <a:rPr lang="en-ZA" sz="1400" dirty="0" smtClean="0">
                <a:latin typeface="Century Gothic"/>
                <a:ea typeface="Calibri"/>
                <a:cs typeface="Times New Roman"/>
              </a:rPr>
              <a:t>25% </a:t>
            </a:r>
            <a:r>
              <a:rPr lang="en-ZA" sz="1400" dirty="0">
                <a:latin typeface="Century Gothic"/>
                <a:ea typeface="Calibri"/>
                <a:cs typeface="Times New Roman"/>
              </a:rPr>
              <a:t>achievement. </a:t>
            </a:r>
            <a:r>
              <a:rPr lang="en-ZA" sz="1400" dirty="0" smtClean="0">
                <a:latin typeface="Century Gothic"/>
                <a:ea typeface="Calibri"/>
                <a:cs typeface="Times New Roman"/>
              </a:rPr>
              <a:t>This </a:t>
            </a:r>
            <a:r>
              <a:rPr lang="en-ZA" sz="1400" dirty="0">
                <a:latin typeface="Century Gothic"/>
                <a:ea typeface="Calibri"/>
                <a:cs typeface="Times New Roman"/>
              </a:rPr>
              <a:t>indicates that the actual achievements are </a:t>
            </a:r>
            <a:r>
              <a:rPr lang="en-ZA" sz="1400" dirty="0" smtClean="0">
                <a:latin typeface="Century Gothic"/>
                <a:ea typeface="Calibri"/>
                <a:cs typeface="Times New Roman"/>
              </a:rPr>
              <a:t>not measuring </a:t>
            </a:r>
            <a:r>
              <a:rPr lang="en-ZA" sz="1400" dirty="0">
                <a:latin typeface="Century Gothic"/>
                <a:ea typeface="Calibri"/>
                <a:cs typeface="Times New Roman"/>
              </a:rPr>
              <a:t>to </a:t>
            </a:r>
            <a:r>
              <a:rPr lang="en-ZA" sz="1400" dirty="0" smtClean="0">
                <a:latin typeface="Century Gothic"/>
                <a:ea typeface="Calibri"/>
                <a:cs typeface="Times New Roman"/>
              </a:rPr>
              <a:t>the acceptable </a:t>
            </a:r>
            <a:r>
              <a:rPr lang="en-ZA" sz="1400" dirty="0">
                <a:latin typeface="Century Gothic"/>
                <a:ea typeface="Calibri"/>
                <a:cs typeface="Times New Roman"/>
              </a:rPr>
              <a:t>performance standards. As at 30 September 2014 the department spent </a:t>
            </a:r>
            <a:r>
              <a:rPr lang="en-ZA" sz="1400" dirty="0" smtClean="0">
                <a:latin typeface="Century Gothic"/>
                <a:ea typeface="Calibri"/>
                <a:cs typeface="Times New Roman"/>
              </a:rPr>
              <a:t>12% </a:t>
            </a:r>
            <a:r>
              <a:rPr lang="en-ZA" sz="1400" dirty="0">
                <a:latin typeface="Century Gothic"/>
                <a:ea typeface="Calibri"/>
                <a:cs typeface="Times New Roman"/>
              </a:rPr>
              <a:t>of its budget which constitute to </a:t>
            </a:r>
            <a:r>
              <a:rPr lang="en-ZA" sz="1400" dirty="0" smtClean="0">
                <a:latin typeface="Century Gothic"/>
                <a:ea typeface="Calibri"/>
                <a:cs typeface="Times New Roman"/>
              </a:rPr>
              <a:t>R20 </a:t>
            </a:r>
            <a:r>
              <a:rPr lang="en-ZA" sz="1400" dirty="0">
                <a:latin typeface="Century Gothic"/>
                <a:ea typeface="Calibri"/>
                <a:cs typeface="Times New Roman"/>
              </a:rPr>
              <a:t>million with the variance of </a:t>
            </a:r>
            <a:r>
              <a:rPr lang="en-ZA" sz="1400" dirty="0" smtClean="0">
                <a:latin typeface="Century Gothic"/>
                <a:ea typeface="Calibri"/>
                <a:cs typeface="Times New Roman"/>
              </a:rPr>
              <a:t>18% </a:t>
            </a:r>
            <a:r>
              <a:rPr lang="en-ZA" sz="1400" dirty="0">
                <a:latin typeface="Century Gothic"/>
                <a:ea typeface="Calibri"/>
                <a:cs typeface="Times New Roman"/>
              </a:rPr>
              <a:t>(</a:t>
            </a:r>
            <a:r>
              <a:rPr lang="en-ZA" sz="1400" dirty="0" smtClean="0">
                <a:latin typeface="Century Gothic"/>
                <a:ea typeface="Calibri"/>
                <a:cs typeface="Times New Roman"/>
              </a:rPr>
              <a:t>R63 </a:t>
            </a:r>
            <a:r>
              <a:rPr lang="en-ZA" sz="1400" dirty="0">
                <a:latin typeface="Century Gothic"/>
                <a:ea typeface="Calibri"/>
                <a:cs typeface="Times New Roman"/>
              </a:rPr>
              <a:t>million).</a:t>
            </a:r>
          </a:p>
          <a:p>
            <a:pPr algn="just">
              <a:lnSpc>
                <a:spcPct val="115000"/>
              </a:lnSpc>
              <a:spcAft>
                <a:spcPts val="1000"/>
              </a:spcAft>
            </a:pPr>
            <a:endParaRPr lang="en-ZA" sz="1100" dirty="0" smtClean="0">
              <a:latin typeface="Century Gothic"/>
              <a:ea typeface="Calibri"/>
              <a:cs typeface="Times New Roman"/>
            </a:endParaRPr>
          </a:p>
          <a:p>
            <a:pPr algn="just">
              <a:lnSpc>
                <a:spcPct val="115000"/>
              </a:lnSpc>
              <a:spcAft>
                <a:spcPts val="1000"/>
              </a:spcAft>
            </a:pPr>
            <a:endParaRPr lang="en-ZA" sz="1100" dirty="0">
              <a:latin typeface="Century Gothic"/>
              <a:ea typeface="Calibri"/>
              <a:cs typeface="Times New Roman"/>
            </a:endParaRPr>
          </a:p>
          <a:p>
            <a:pPr algn="just">
              <a:lnSpc>
                <a:spcPct val="115000"/>
              </a:lnSpc>
              <a:spcAft>
                <a:spcPts val="1000"/>
              </a:spcAft>
            </a:pPr>
            <a:endParaRPr lang="en-ZA" sz="1100" dirty="0">
              <a:ea typeface="Calibri"/>
              <a:cs typeface="Times New Roman"/>
            </a:endParaRPr>
          </a:p>
        </p:txBody>
      </p:sp>
      <p:sp>
        <p:nvSpPr>
          <p:cNvPr id="3" name="Rectangle 2"/>
          <p:cNvSpPr/>
          <p:nvPr/>
        </p:nvSpPr>
        <p:spPr>
          <a:xfrm>
            <a:off x="186242" y="4694393"/>
            <a:ext cx="8643433" cy="2059025"/>
          </a:xfrm>
          <a:prstGeom prst="rect">
            <a:avLst/>
          </a:prstGeom>
        </p:spPr>
        <p:txBody>
          <a:bodyPr wrap="square">
            <a:spAutoFit/>
          </a:bodyPr>
          <a:lstStyle/>
          <a:p>
            <a:pPr algn="just">
              <a:lnSpc>
                <a:spcPct val="115000"/>
              </a:lnSpc>
              <a:spcAft>
                <a:spcPts val="0"/>
              </a:spcAft>
            </a:pPr>
            <a:endParaRPr lang="en-US" sz="1200" dirty="0" smtClean="0">
              <a:latin typeface="Century Gothic"/>
              <a:ea typeface="Times New Roman"/>
              <a:cs typeface="Arial"/>
            </a:endParaRPr>
          </a:p>
          <a:p>
            <a:pPr lvl="0" algn="just"/>
            <a:r>
              <a:rPr lang="en-US" sz="1400" dirty="0" smtClean="0">
                <a:latin typeface="Century Gothic"/>
                <a:ea typeface="Times New Roman"/>
                <a:cs typeface="Arial"/>
              </a:rPr>
              <a:t>Departmental </a:t>
            </a:r>
            <a:r>
              <a:rPr lang="en-US" sz="1400" dirty="0">
                <a:latin typeface="Century Gothic"/>
                <a:ea typeface="Times New Roman"/>
                <a:cs typeface="Arial"/>
              </a:rPr>
              <a:t>Performance =  </a:t>
            </a:r>
            <a:r>
              <a:rPr lang="en-US" sz="1400" u="sng" dirty="0">
                <a:latin typeface="Century Gothic"/>
                <a:ea typeface="Times New Roman"/>
                <a:cs typeface="Arial"/>
              </a:rPr>
              <a:t> No. of targets achieved</a:t>
            </a:r>
            <a:r>
              <a:rPr lang="en-US" sz="1400" dirty="0">
                <a:latin typeface="Century Gothic"/>
                <a:ea typeface="Times New Roman"/>
                <a:cs typeface="Arial"/>
              </a:rPr>
              <a:t> x 100 						</a:t>
            </a:r>
            <a:r>
              <a:rPr lang="en-US" sz="1400" dirty="0" smtClean="0">
                <a:latin typeface="Century Gothic"/>
                <a:ea typeface="Times New Roman"/>
                <a:cs typeface="Arial"/>
              </a:rPr>
              <a:t> </a:t>
            </a:r>
            <a:r>
              <a:rPr lang="en-US" sz="1400" dirty="0">
                <a:latin typeface="Century Gothic"/>
                <a:ea typeface="Times New Roman"/>
                <a:cs typeface="Arial"/>
              </a:rPr>
              <a:t>						</a:t>
            </a:r>
            <a:r>
              <a:rPr lang="en-US" sz="1400" dirty="0" smtClean="0">
                <a:latin typeface="Century Gothic"/>
                <a:ea typeface="Times New Roman"/>
                <a:cs typeface="Arial"/>
              </a:rPr>
              <a:t>            </a:t>
            </a:r>
            <a:r>
              <a:rPr lang="en-US" sz="1400" dirty="0" smtClean="0">
                <a:solidFill>
                  <a:prstClr val="black"/>
                </a:solidFill>
                <a:latin typeface="Century Gothic"/>
                <a:ea typeface="Times New Roman"/>
                <a:cs typeface="Arial"/>
              </a:rPr>
              <a:t>Total </a:t>
            </a:r>
            <a:r>
              <a:rPr lang="en-US" sz="1400" dirty="0">
                <a:solidFill>
                  <a:prstClr val="black"/>
                </a:solidFill>
                <a:latin typeface="Century Gothic"/>
                <a:ea typeface="Times New Roman"/>
                <a:cs typeface="Arial"/>
              </a:rPr>
              <a:t>no of targets</a:t>
            </a:r>
            <a:endParaRPr lang="en-ZA" sz="1400" dirty="0">
              <a:solidFill>
                <a:prstClr val="black"/>
              </a:solidFill>
              <a:ea typeface="Calibri"/>
              <a:cs typeface="Times New Roman"/>
            </a:endParaRPr>
          </a:p>
          <a:p>
            <a:pPr algn="just">
              <a:spcAft>
                <a:spcPts val="0"/>
              </a:spcAft>
            </a:pPr>
            <a:r>
              <a:rPr lang="en-US" sz="1400" dirty="0" smtClean="0">
                <a:latin typeface="Century Gothic"/>
                <a:ea typeface="Times New Roman"/>
                <a:cs typeface="Arial"/>
              </a:rPr>
              <a:t>                                                 =    </a:t>
            </a:r>
            <a:r>
              <a:rPr lang="en-US" sz="1400" u="sng" dirty="0" smtClean="0">
                <a:solidFill>
                  <a:prstClr val="black"/>
                </a:solidFill>
                <a:latin typeface="Century Gothic"/>
                <a:ea typeface="Times New Roman"/>
                <a:cs typeface="Arial"/>
              </a:rPr>
              <a:t>1</a:t>
            </a:r>
            <a:r>
              <a:rPr lang="en-US" sz="1400" dirty="0" smtClean="0">
                <a:solidFill>
                  <a:prstClr val="black"/>
                </a:solidFill>
                <a:latin typeface="Century Gothic"/>
                <a:ea typeface="Times New Roman"/>
                <a:cs typeface="Arial"/>
              </a:rPr>
              <a:t> </a:t>
            </a:r>
            <a:r>
              <a:rPr lang="en-US" sz="1400" dirty="0">
                <a:solidFill>
                  <a:prstClr val="black"/>
                </a:solidFill>
                <a:latin typeface="Century Gothic"/>
                <a:ea typeface="Times New Roman"/>
                <a:cs typeface="Arial"/>
              </a:rPr>
              <a:t>x 100</a:t>
            </a:r>
            <a:endParaRPr lang="en-US" sz="1400" dirty="0" smtClean="0">
              <a:latin typeface="Century Gothic"/>
              <a:ea typeface="Times New Roman"/>
              <a:cs typeface="Arial"/>
            </a:endParaRPr>
          </a:p>
          <a:p>
            <a:pPr algn="just">
              <a:spcAft>
                <a:spcPts val="0"/>
              </a:spcAft>
            </a:pPr>
            <a:r>
              <a:rPr lang="en-US" sz="1400" dirty="0" smtClean="0">
                <a:latin typeface="Century Gothic"/>
                <a:ea typeface="Times New Roman"/>
                <a:cs typeface="Arial"/>
              </a:rPr>
              <a:t>                                                       </a:t>
            </a:r>
            <a:r>
              <a:rPr lang="en-ZA" sz="1400" dirty="0" smtClean="0">
                <a:latin typeface="Century Gothic"/>
                <a:ea typeface="Times New Roman"/>
                <a:cs typeface="Arial"/>
              </a:rPr>
              <a:t>4</a:t>
            </a:r>
            <a:endParaRPr lang="en-ZA" sz="1400" dirty="0">
              <a:ea typeface="Calibri"/>
              <a:cs typeface="Times New Roman"/>
            </a:endParaRPr>
          </a:p>
          <a:p>
            <a:pPr algn="just">
              <a:spcAft>
                <a:spcPts val="0"/>
              </a:spcAft>
            </a:pPr>
            <a:r>
              <a:rPr lang="en-US" sz="1400" dirty="0" smtClean="0">
                <a:latin typeface="Century Gothic"/>
                <a:ea typeface="Times New Roman"/>
                <a:cs typeface="Arial"/>
              </a:rPr>
              <a:t>                                                  =   25% </a:t>
            </a:r>
            <a:endParaRPr lang="en-US" sz="1400" dirty="0">
              <a:latin typeface="Century Gothic"/>
              <a:ea typeface="Times New Roman"/>
              <a:cs typeface="Arial"/>
            </a:endParaRPr>
          </a:p>
          <a:p>
            <a:pPr algn="just">
              <a:spcAft>
                <a:spcPts val="0"/>
              </a:spcAft>
            </a:pPr>
            <a:r>
              <a:rPr lang="en-US" sz="1600" dirty="0" smtClean="0">
                <a:solidFill>
                  <a:prstClr val="black"/>
                </a:solidFill>
                <a:latin typeface="Century Gothic"/>
                <a:ea typeface="Times New Roman"/>
                <a:cs typeface="Arial"/>
              </a:rPr>
              <a:t>DMV </a:t>
            </a:r>
            <a:r>
              <a:rPr lang="en-US" sz="1600" dirty="0">
                <a:solidFill>
                  <a:prstClr val="black"/>
                </a:solidFill>
                <a:latin typeface="Century Gothic"/>
                <a:ea typeface="Times New Roman"/>
                <a:cs typeface="Arial"/>
              </a:rPr>
              <a:t>recorded </a:t>
            </a:r>
            <a:r>
              <a:rPr lang="en-US" sz="1600" dirty="0" smtClean="0">
                <a:solidFill>
                  <a:prstClr val="black"/>
                </a:solidFill>
                <a:latin typeface="Century Gothic"/>
                <a:ea typeface="Times New Roman"/>
                <a:cs typeface="Arial"/>
              </a:rPr>
              <a:t>25% performance during </a:t>
            </a:r>
            <a:r>
              <a:rPr lang="en-US" sz="1600" dirty="0">
                <a:solidFill>
                  <a:prstClr val="black"/>
                </a:solidFill>
                <a:latin typeface="Century Gothic"/>
                <a:ea typeface="Times New Roman"/>
                <a:cs typeface="Arial"/>
              </a:rPr>
              <a:t>the Quarter under review.</a:t>
            </a:r>
            <a:endParaRPr lang="en-ZA" sz="1600" dirty="0">
              <a:solidFill>
                <a:prstClr val="black"/>
              </a:solidFill>
              <a:latin typeface="Century Gothic"/>
              <a:ea typeface="Times New Roman"/>
              <a:cs typeface="Arial"/>
            </a:endParaRPr>
          </a:p>
          <a:p>
            <a:pPr algn="just">
              <a:spcAft>
                <a:spcPts val="0"/>
              </a:spcAft>
            </a:pPr>
            <a:endParaRPr lang="en-US" sz="1400" dirty="0">
              <a:latin typeface="Century Gothic"/>
              <a:ea typeface="Calibri"/>
              <a:cs typeface="Arial"/>
            </a:endParaRPr>
          </a:p>
          <a:p>
            <a:pPr algn="just">
              <a:spcAft>
                <a:spcPts val="0"/>
              </a:spcAft>
            </a:pPr>
            <a:endParaRPr lang="en-ZA" sz="1400" dirty="0">
              <a:ea typeface="Calibri"/>
              <a:cs typeface="Times New Roman"/>
            </a:endParaRPr>
          </a:p>
        </p:txBody>
      </p:sp>
      <p:sp>
        <p:nvSpPr>
          <p:cNvPr id="5" name="Slide Number Placeholder 4"/>
          <p:cNvSpPr>
            <a:spLocks noGrp="1"/>
          </p:cNvSpPr>
          <p:nvPr>
            <p:ph type="sldNum" sz="quarter" idx="12"/>
          </p:nvPr>
        </p:nvSpPr>
        <p:spPr/>
        <p:txBody>
          <a:bodyPr/>
          <a:lstStyle/>
          <a:p>
            <a:fld id="{7CDEE3CD-9AE7-E148-8D38-A96A94875DA4}" type="slidenum">
              <a:rPr lang="en-US" sz="1400" b="1" smtClean="0">
                <a:solidFill>
                  <a:schemeClr val="tx1"/>
                </a:solidFill>
              </a:rPr>
              <a:pPr/>
              <a:t>21</a:t>
            </a:fld>
            <a:endParaRPr lang="en-US" sz="1400" b="1" dirty="0">
              <a:solidFill>
                <a:schemeClr val="tx1"/>
              </a:solidFill>
            </a:endParaRPr>
          </a:p>
        </p:txBody>
      </p:sp>
      <p:sp>
        <p:nvSpPr>
          <p:cNvPr id="6" name="Footer Placeholder 5"/>
          <p:cNvSpPr>
            <a:spLocks noGrp="1"/>
          </p:cNvSpPr>
          <p:nvPr>
            <p:ph type="ftr" sz="quarter" idx="11"/>
          </p:nvPr>
        </p:nvSpPr>
        <p:spPr>
          <a:xfrm>
            <a:off x="2643189" y="6356350"/>
            <a:ext cx="3767136" cy="365125"/>
          </a:xfrm>
        </p:spPr>
        <p:txBody>
          <a:bodyPr/>
          <a:lstStyle/>
          <a:p>
            <a:r>
              <a:rPr lang="en-US" dirty="0" smtClean="0"/>
              <a:t>Together We Move South Africa Forward</a:t>
            </a:r>
            <a:endParaRPr lang="en-US" dirty="0"/>
          </a:p>
        </p:txBody>
      </p:sp>
      <p:graphicFrame>
        <p:nvGraphicFramePr>
          <p:cNvPr id="13" name="Chart 12"/>
          <p:cNvGraphicFramePr>
            <a:graphicFrameLocks/>
          </p:cNvGraphicFramePr>
          <p:nvPr>
            <p:extLst>
              <p:ext uri="{D42A27DB-BD31-4B8C-83A1-F6EECF244321}">
                <p14:modId xmlns:p14="http://schemas.microsoft.com/office/powerpoint/2010/main" xmlns="" val="2864400216"/>
              </p:ext>
            </p:extLst>
          </p:nvPr>
        </p:nvGraphicFramePr>
        <p:xfrm>
          <a:off x="485774" y="563619"/>
          <a:ext cx="7859961" cy="29003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8862196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197" y="-94696"/>
            <a:ext cx="9153196" cy="1026029"/>
            <a:chOff x="-9197" y="5831971"/>
            <a:chExt cx="9153196" cy="1026029"/>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9197" y="5831971"/>
              <a:ext cx="2045367" cy="527833"/>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646331"/>
          </a:xfrm>
          <a:prstGeom prst="rect">
            <a:avLst/>
          </a:prstGeom>
        </p:spPr>
        <p:txBody>
          <a:bodyPr wrap="square">
            <a:spAutoFit/>
          </a:bodyPr>
          <a:lstStyle/>
          <a:p>
            <a:pPr lvl="0" algn="ctr"/>
            <a:r>
              <a:rPr lang="en-ZA" b="1" dirty="0">
                <a:solidFill>
                  <a:srgbClr val="00B050"/>
                </a:solidFill>
              </a:rPr>
              <a:t>PROGRAMME 3: ESM PERFORMANCE </a:t>
            </a:r>
            <a:r>
              <a:rPr lang="en-ZA" b="1" dirty="0" smtClean="0">
                <a:solidFill>
                  <a:srgbClr val="00B050"/>
                </a:solidFill>
              </a:rPr>
              <a:t>AGAINST INDICATORS </a:t>
            </a:r>
            <a:r>
              <a:rPr lang="en-ZA" b="1" dirty="0">
                <a:solidFill>
                  <a:srgbClr val="00B050"/>
                </a:solidFill>
              </a:rPr>
              <a:t>AND </a:t>
            </a:r>
            <a:r>
              <a:rPr lang="en-ZA" b="1" dirty="0" smtClean="0">
                <a:solidFill>
                  <a:srgbClr val="00B050"/>
                </a:solidFill>
              </a:rPr>
              <a:t>TARGETS (1)</a:t>
            </a:r>
            <a:endParaRPr lang="en-ZA"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22</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2986704003"/>
              </p:ext>
            </p:extLst>
          </p:nvPr>
        </p:nvGraphicFramePr>
        <p:xfrm>
          <a:off x="-9197" y="576412"/>
          <a:ext cx="9246553" cy="5953322"/>
        </p:xfrm>
        <a:graphic>
          <a:graphicData uri="http://schemas.openxmlformats.org/drawingml/2006/table">
            <a:tbl>
              <a:tblPr firstRow="1" bandRow="1">
                <a:tableStyleId>{F5AB1C69-6EDB-4FF4-983F-18BD219EF322}</a:tableStyleId>
              </a:tblPr>
              <a:tblGrid>
                <a:gridCol w="803515"/>
                <a:gridCol w="732056"/>
                <a:gridCol w="715788"/>
                <a:gridCol w="845930"/>
                <a:gridCol w="780859"/>
                <a:gridCol w="618180"/>
                <a:gridCol w="666984"/>
                <a:gridCol w="650716"/>
                <a:gridCol w="666983"/>
                <a:gridCol w="1984683"/>
                <a:gridCol w="780859"/>
              </a:tblGrid>
              <a:tr h="867943">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Performance Indicator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Target for 2014 as per Annual Performance Plan (APP)</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1st Quarter Actual output - validated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2nd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smtClean="0">
                          <a:solidFill>
                            <a:schemeClr val="tx1"/>
                          </a:solidFill>
                          <a:effectLst/>
                          <a:latin typeface="Century Gothic" panose="020B0502020202020204" pitchFamily="34" charset="0"/>
                        </a:rPr>
                        <a:t>2nd Quarter Actual output - validated</a:t>
                      </a:r>
                      <a:endParaRPr lang="en-US" sz="1050" b="1"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3rd Quarter Target as per APP</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4</a:t>
                      </a:r>
                      <a:r>
                        <a:rPr lang="en-US" sz="1050" b="1" baseline="30000">
                          <a:solidFill>
                            <a:schemeClr val="tx1"/>
                          </a:solidFill>
                          <a:effectLst/>
                          <a:latin typeface="Century Gothic" panose="020B0502020202020204" pitchFamily="34" charset="0"/>
                        </a:rPr>
                        <a:t>th</a:t>
                      </a:r>
                      <a:r>
                        <a:rPr lang="en-US" sz="1050" b="1">
                          <a:solidFill>
                            <a:schemeClr val="tx1"/>
                          </a:solidFill>
                          <a:effectLst/>
                          <a:latin typeface="Century Gothic" panose="020B0502020202020204" pitchFamily="34" charset="0"/>
                        </a:rPr>
                        <a:t> Quarter Target as per APP</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a:solidFill>
                            <a:schemeClr val="tx1"/>
                          </a:solidFill>
                          <a:effectLst/>
                          <a:latin typeface="Century Gothic" panose="020B0502020202020204" pitchFamily="34" charset="0"/>
                        </a:rPr>
                        <a:t>Major Variance</a:t>
                      </a:r>
                      <a:endParaRPr lang="en-ZA" sz="105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05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05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50" b="1" dirty="0">
                          <a:solidFill>
                            <a:schemeClr val="tx1"/>
                          </a:solidFill>
                          <a:effectLst/>
                          <a:latin typeface="Century Gothic" panose="020B0502020202020204" pitchFamily="34" charset="0"/>
                        </a:rPr>
                        <a:t>Overall progress of indicator (Green, Amber or Red)</a:t>
                      </a:r>
                      <a:endParaRPr lang="en-ZA"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3010">
                <a:tc>
                  <a:txBody>
                    <a:bodyPr/>
                    <a:lstStyle/>
                    <a:p>
                      <a:pPr marL="0" lvl="0" indent="0" algn="just" defTabSz="457200" rtl="0" eaLnBrk="1" latinLnBrk="0" hangingPunct="1">
                        <a:lnSpc>
                          <a:spcPct val="115000"/>
                        </a:lnSpc>
                        <a:spcAft>
                          <a:spcPts val="0"/>
                        </a:spcAft>
                        <a:buFont typeface="Symbol" panose="05050102010706020507" pitchFamily="18" charset="2"/>
                        <a:buNone/>
                      </a:pPr>
                      <a:r>
                        <a:rPr lang="en-US"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PPI 301: </a:t>
                      </a:r>
                      <a:r>
                        <a:rPr lang="en-US" sz="900" kern="120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Established and fully functional SPV</a:t>
                      </a:r>
                      <a:endParaRPr lang="en-ZA"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SPV</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functional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and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delivery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targets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sets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Set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delivery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targets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Nil.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effectLst/>
                          <a:latin typeface="Century Gothic" panose="020B0502020202020204" pitchFamily="34" charset="0"/>
                        </a:rPr>
                        <a:t>Fully utilized SPV</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a:effectLst/>
                          <a:latin typeface="Century Gothic" panose="020B0502020202020204" pitchFamily="34" charset="0"/>
                        </a:rPr>
                        <a:t>Nil.</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Fully </a:t>
                      </a:r>
                      <a:r>
                        <a:rPr lang="en-US" sz="900" dirty="0" smtClean="0">
                          <a:effectLst/>
                          <a:latin typeface="Century Gothic" panose="020B0502020202020204" pitchFamily="34" charset="0"/>
                          <a:ea typeface="Calibri" panose="020F0502020204030204" pitchFamily="34" charset="0"/>
                          <a:cs typeface="Times New Roman" panose="02020603050405020304" pitchFamily="18" charset="0"/>
                        </a:rPr>
                        <a:t>utilized </a:t>
                      </a:r>
                      <a:r>
                        <a:rPr lang="en-US" sz="900" dirty="0">
                          <a:effectLst/>
                          <a:latin typeface="Century Gothic" panose="020B0502020202020204" pitchFamily="34" charset="0"/>
                          <a:ea typeface="Calibri" panose="020F0502020204030204" pitchFamily="34" charset="0"/>
                          <a:cs typeface="Times New Roman" panose="02020603050405020304" pitchFamily="18" charset="0"/>
                        </a:rPr>
                        <a:t>SPV</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 Fully </a:t>
                      </a:r>
                      <a:r>
                        <a:rPr lang="en-US" sz="900" dirty="0" err="1">
                          <a:effectLst/>
                          <a:latin typeface="Century Gothic" panose="020B0502020202020204" pitchFamily="34" charset="0"/>
                          <a:ea typeface="Calibri" panose="020F0502020204030204" pitchFamily="34" charset="0"/>
                          <a:cs typeface="Times New Roman" panose="02020603050405020304" pitchFamily="18" charset="0"/>
                        </a:rPr>
                        <a:t>utilised</a:t>
                      </a:r>
                      <a:r>
                        <a:rPr lang="en-US" sz="900" dirty="0">
                          <a:effectLst/>
                          <a:latin typeface="Century Gothic" panose="020B0502020202020204" pitchFamily="34" charset="0"/>
                          <a:ea typeface="Calibri" panose="020F0502020204030204" pitchFamily="34" charset="0"/>
                          <a:cs typeface="Times New Roman" panose="02020603050405020304" pitchFamily="18" charset="0"/>
                        </a:rPr>
                        <a:t> SPV</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Fully utilized SPV</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6838" lvl="0" indent="-96838" algn="just" defTabSz="457200" rtl="0" eaLnBrk="1" latinLnBrk="0" hangingPunct="1">
                        <a:lnSpc>
                          <a:spcPct val="115000"/>
                        </a:lnSpc>
                        <a:spcAft>
                          <a:spcPts val="0"/>
                        </a:spcAft>
                        <a:buFont typeface="Symbol" panose="05050102010706020507" pitchFamily="18" charset="2"/>
                        <a:buChar char=""/>
                      </a:pPr>
                      <a:r>
                        <a:rPr lang="en-US"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Draft Proposal for  a functional SPV has been presented for consideration by the DMV</a:t>
                      </a:r>
                      <a:endParaRPr lang="en-ZA"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p>
                      <a:pPr marL="96838" lvl="0" indent="-96838" algn="just" defTabSz="457200" rtl="0" eaLnBrk="1" latinLnBrk="0" hangingPunct="1">
                        <a:lnSpc>
                          <a:spcPct val="115000"/>
                        </a:lnSpc>
                        <a:spcAft>
                          <a:spcPts val="0"/>
                        </a:spcAft>
                        <a:buFont typeface="Symbol" panose="05050102010706020507" pitchFamily="18" charset="2"/>
                        <a:buChar char=""/>
                      </a:pPr>
                      <a:r>
                        <a:rPr lang="en-US"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By the end of the 4th quarter the SPV will be fully established and then targets will be set.</a:t>
                      </a:r>
                      <a:endParaRPr lang="en-ZA"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ea typeface="Times New Roman" panose="02020603050405020304" pitchFamily="18"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799660">
                <a:tc>
                  <a:txBody>
                    <a:bodyPr/>
                    <a:lstStyle/>
                    <a:p>
                      <a:pPr marL="0" lvl="0" indent="0" algn="just" defTabSz="457200" rtl="0" eaLnBrk="1" latinLnBrk="0" hangingPunct="1">
                        <a:lnSpc>
                          <a:spcPct val="115000"/>
                        </a:lnSpc>
                        <a:spcAft>
                          <a:spcPts val="0"/>
                        </a:spcAft>
                        <a:buFont typeface="Symbol" panose="05050102010706020507" pitchFamily="18" charset="2"/>
                        <a:buNone/>
                      </a:pPr>
                      <a:r>
                        <a:rPr lang="en-US"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PPI 302: Number of deserving military veterans to access relevant training and skills development per </a:t>
                      </a:r>
                      <a:r>
                        <a:rPr lang="en-US" sz="900" kern="120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year</a:t>
                      </a:r>
                      <a:endParaRPr lang="en-ZA"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2 500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500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604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dirty="0">
                          <a:effectLst/>
                          <a:latin typeface="Century Gothic" panose="020B0502020202020204" pitchFamily="34" charset="0"/>
                        </a:rPr>
                        <a:t>500</a:t>
                      </a:r>
                      <a:endParaRPr lang="en-ZA" sz="11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dirty="0" smtClean="0">
                          <a:effectLst/>
                          <a:latin typeface="Century Gothic" panose="020B0502020202020204" pitchFamily="34" charset="0"/>
                        </a:rPr>
                        <a:t>1 100</a:t>
                      </a:r>
                      <a:endParaRPr lang="en-ZA" sz="11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500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smtClean="0">
                          <a:effectLst/>
                          <a:latin typeface="Century Gothic" panose="020B0502020202020204" pitchFamily="34" charset="0"/>
                          <a:ea typeface="Calibri" panose="020F0502020204030204" pitchFamily="34" charset="0"/>
                          <a:cs typeface="Times New Roman" panose="02020603050405020304" pitchFamily="18" charset="0"/>
                        </a:rPr>
                        <a:t>1 000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+600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765"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Development of a service provider database to increase the access base for provision of effective Programmes for military veterans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ea typeface="Times New Roman" panose="02020603050405020304" pitchFamily="18"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900919">
                <a:tc>
                  <a:txBody>
                    <a:bodyPr/>
                    <a:lstStyle/>
                    <a:p>
                      <a:pPr marL="0" lvl="0" indent="0" algn="just" defTabSz="457200" rtl="0" eaLnBrk="1" latinLnBrk="0" hangingPunct="1">
                        <a:lnSpc>
                          <a:spcPct val="115000"/>
                        </a:lnSpc>
                        <a:spcAft>
                          <a:spcPts val="0"/>
                        </a:spcAft>
                        <a:buFont typeface="Symbol" panose="05050102010706020507" pitchFamily="18" charset="2"/>
                        <a:buNone/>
                      </a:pPr>
                      <a:r>
                        <a:rPr lang="en-US"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PPI 303: Reduction in the level of unemployment among NSF military veterans</a:t>
                      </a:r>
                      <a:endParaRPr lang="en-ZA" sz="900" kern="120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smtClean="0">
                          <a:effectLst/>
                          <a:latin typeface="Century Gothic" panose="020B0502020202020204" pitchFamily="34" charset="0"/>
                          <a:ea typeface="Calibri" panose="020F0502020204030204" pitchFamily="34" charset="0"/>
                          <a:cs typeface="Times New Roman" panose="02020603050405020304" pitchFamily="18" charset="0"/>
                        </a:rPr>
                        <a:t>2 000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250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455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a:effectLst/>
                          <a:latin typeface="Century Gothic" panose="020B0502020202020204" pitchFamily="34" charset="0"/>
                        </a:rPr>
                        <a:t>750</a:t>
                      </a:r>
                      <a:endParaRPr lang="en-ZA" sz="11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900" dirty="0" smtClean="0">
                          <a:effectLst/>
                          <a:latin typeface="Century Gothic" panose="020B0502020202020204" pitchFamily="34" charset="0"/>
                        </a:rPr>
                        <a:t>1 100</a:t>
                      </a:r>
                      <a:endParaRPr lang="en-ZA" sz="11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smtClean="0">
                          <a:effectLst/>
                          <a:latin typeface="Century Gothic" panose="020B0502020202020204" pitchFamily="34" charset="0"/>
                          <a:ea typeface="Calibri" panose="020F0502020204030204" pitchFamily="34" charset="0"/>
                          <a:cs typeface="Times New Roman" panose="02020603050405020304" pitchFamily="18" charset="0"/>
                        </a:rPr>
                        <a:t>1 750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smtClean="0">
                          <a:effectLst/>
                          <a:latin typeface="Century Gothic" panose="020B0502020202020204" pitchFamily="34" charset="0"/>
                          <a:ea typeface="Calibri" panose="020F0502020204030204" pitchFamily="34" charset="0"/>
                          <a:cs typeface="Times New Roman" panose="02020603050405020304" pitchFamily="18" charset="0"/>
                        </a:rPr>
                        <a:t>2 000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a:effectLst/>
                          <a:latin typeface="Century Gothic" panose="020B0502020202020204" pitchFamily="34" charset="0"/>
                          <a:ea typeface="Calibri" panose="020F0502020204030204" pitchFamily="34" charset="0"/>
                          <a:cs typeface="Times New Roman" panose="02020603050405020304" pitchFamily="18" charset="0"/>
                        </a:rPr>
                        <a:t>350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6838" lvl="0" indent="-96838" algn="just">
                        <a:lnSpc>
                          <a:spcPct val="115000"/>
                        </a:lnSpc>
                        <a:spcAft>
                          <a:spcPts val="0"/>
                        </a:spcAft>
                        <a:buFont typeface="Symbol" panose="05050102010706020507" pitchFamily="18" charset="2"/>
                        <a:buChar char=""/>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The advert for service providers will assist in sourcing more service providers to enhance service delivery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96838" lvl="0" indent="-96838" algn="just">
                        <a:lnSpc>
                          <a:spcPct val="115000"/>
                        </a:lnSpc>
                        <a:spcAft>
                          <a:spcPts val="0"/>
                        </a:spcAft>
                        <a:buFont typeface="Symbol" panose="05050102010706020507" pitchFamily="18" charset="2"/>
                        <a:buChar char=""/>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New Programme for a further 30 drivers licenses under way in Eastern Cape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96838" lvl="0" indent="-96838" algn="just">
                        <a:lnSpc>
                          <a:spcPct val="115000"/>
                        </a:lnSpc>
                        <a:spcAft>
                          <a:spcPts val="0"/>
                        </a:spcAft>
                        <a:buFont typeface="Symbol" panose="05050102010706020507" pitchFamily="18" charset="2"/>
                        <a:buChar char=""/>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Plan being developed to provide at least 1000 new drivers licenses by the end of the financial</a:t>
                      </a:r>
                      <a:r>
                        <a:rPr lang="en-US" sz="900" dirty="0">
                          <a:effectLst/>
                          <a:latin typeface="Century Gothic" panose="020B0502020202020204" pitchFamily="34" charset="0"/>
                          <a:ea typeface="Calibri" panose="020F0502020204030204" pitchFamily="34" charset="0"/>
                          <a:cs typeface="Arial" panose="020B0604020202020204" pitchFamily="34" charset="0"/>
                        </a:rPr>
                        <a:t> year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651984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0"/>
            <a:ext cx="9146895" cy="931333"/>
            <a:chOff x="-2896" y="5926667"/>
            <a:chExt cx="9146895" cy="931333"/>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 y="5926667"/>
              <a:ext cx="2045367" cy="671108"/>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646331"/>
          </a:xfrm>
          <a:prstGeom prst="rect">
            <a:avLst/>
          </a:prstGeom>
        </p:spPr>
        <p:txBody>
          <a:bodyPr wrap="square">
            <a:spAutoFit/>
          </a:bodyPr>
          <a:lstStyle/>
          <a:p>
            <a:pPr lvl="0" algn="ctr"/>
            <a:r>
              <a:rPr lang="en-ZA" b="1" dirty="0">
                <a:solidFill>
                  <a:srgbClr val="00B050"/>
                </a:solidFill>
              </a:rPr>
              <a:t>PROGRAMME 3: ESM PERFORMANCE </a:t>
            </a:r>
            <a:r>
              <a:rPr lang="en-ZA" b="1" dirty="0" smtClean="0">
                <a:solidFill>
                  <a:srgbClr val="00B050"/>
                </a:solidFill>
              </a:rPr>
              <a:t>AGAINST INDICATORS </a:t>
            </a:r>
            <a:r>
              <a:rPr lang="en-ZA" b="1" dirty="0">
                <a:solidFill>
                  <a:srgbClr val="00B050"/>
                </a:solidFill>
              </a:rPr>
              <a:t>AND </a:t>
            </a:r>
            <a:r>
              <a:rPr lang="en-ZA" b="1" dirty="0" smtClean="0">
                <a:solidFill>
                  <a:srgbClr val="00B050"/>
                </a:solidFill>
              </a:rPr>
              <a:t>TARGETS (2)</a:t>
            </a:r>
            <a:endParaRPr lang="en-ZA" dirty="0">
              <a:solidFill>
                <a:srgbClr val="00B050"/>
              </a:solidFill>
            </a:endParaRP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23</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287788462"/>
              </p:ext>
            </p:extLst>
          </p:nvPr>
        </p:nvGraphicFramePr>
        <p:xfrm>
          <a:off x="128956" y="720225"/>
          <a:ext cx="9015044" cy="6001251"/>
        </p:xfrm>
        <a:graphic>
          <a:graphicData uri="http://schemas.openxmlformats.org/drawingml/2006/table">
            <a:tbl>
              <a:tblPr firstRow="1" bandRow="1">
                <a:tableStyleId>{F5AB1C69-6EDB-4FF4-983F-18BD219EF322}</a:tableStyleId>
              </a:tblPr>
              <a:tblGrid>
                <a:gridCol w="1090992"/>
                <a:gridCol w="717758"/>
                <a:gridCol w="689047"/>
                <a:gridCol w="803890"/>
                <a:gridCol w="843035"/>
                <a:gridCol w="724435"/>
                <a:gridCol w="783817"/>
                <a:gridCol w="700684"/>
                <a:gridCol w="712559"/>
                <a:gridCol w="1056965"/>
                <a:gridCol w="891862"/>
              </a:tblGrid>
              <a:tr h="1450760">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Performance Indicator as per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Target for 2014 as per Annual Performance Plan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1st Quarter Target as per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1st Quarter Actual output - validated</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2nd Quarter Target as per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smtClean="0">
                          <a:solidFill>
                            <a:schemeClr val="tx1"/>
                          </a:solidFill>
                          <a:effectLst/>
                          <a:latin typeface="Century Gothic" panose="020B0502020202020204" pitchFamily="34" charset="0"/>
                        </a:rPr>
                        <a:t>2nd Quarter Actual output - validated</a:t>
                      </a:r>
                      <a:endParaRPr lang="en-US" sz="1000" b="1"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3rd Quarter Target as per APP</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a:solidFill>
                            <a:schemeClr val="tx1"/>
                          </a:solidFill>
                          <a:effectLst/>
                          <a:latin typeface="Century Gothic" panose="020B0502020202020204" pitchFamily="34" charset="0"/>
                        </a:rPr>
                        <a:t>4</a:t>
                      </a:r>
                      <a:r>
                        <a:rPr lang="en-US" sz="1000" b="1" baseline="30000">
                          <a:solidFill>
                            <a:schemeClr val="tx1"/>
                          </a:solidFill>
                          <a:effectLst/>
                          <a:latin typeface="Century Gothic" panose="020B0502020202020204" pitchFamily="34" charset="0"/>
                        </a:rPr>
                        <a:t>th</a:t>
                      </a:r>
                      <a:r>
                        <a:rPr lang="en-US" sz="1000" b="1">
                          <a:solidFill>
                            <a:schemeClr val="tx1"/>
                          </a:solidFill>
                          <a:effectLst/>
                          <a:latin typeface="Century Gothic" panose="020B0502020202020204" pitchFamily="34" charset="0"/>
                        </a:rPr>
                        <a:t> Quarter Target as per APP</a:t>
                      </a:r>
                      <a:endParaRPr lang="en-ZA" sz="10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a:solidFill>
                            <a:schemeClr val="tx1"/>
                          </a:solidFill>
                          <a:effectLst/>
                          <a:latin typeface="Century Gothic" panose="020B0502020202020204" pitchFamily="34" charset="0"/>
                        </a:rPr>
                        <a:t>Major Variance</a:t>
                      </a:r>
                      <a:endParaRPr lang="en-ZA" sz="10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10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10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b="1" dirty="0">
                          <a:solidFill>
                            <a:schemeClr val="tx1"/>
                          </a:solidFill>
                          <a:effectLst/>
                          <a:latin typeface="Century Gothic" panose="020B0502020202020204" pitchFamily="34" charset="0"/>
                        </a:rPr>
                        <a:t>Overall progress of indicator (Green, Amber or Red)</a:t>
                      </a:r>
                      <a:endParaRPr lang="en-ZA"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8768">
                <a:tc>
                  <a:txBody>
                    <a:bodyPr/>
                    <a:lstStyle/>
                    <a:p>
                      <a:pPr algn="l">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PPI 304: Number of military veteran memorial sites erected per year</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Nil.</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dirty="0">
                          <a:effectLst/>
                          <a:latin typeface="Century Gothic" panose="020B0502020202020204" pitchFamily="34" charset="0"/>
                        </a:rPr>
                        <a:t>-</a:t>
                      </a:r>
                      <a:endParaRPr lang="en-ZA" sz="10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dirty="0">
                          <a:effectLst/>
                          <a:latin typeface="Century Gothic" panose="020B0502020202020204" pitchFamily="34" charset="0"/>
                        </a:rPr>
                        <a:t>-</a:t>
                      </a:r>
                      <a:endParaRPr lang="en-ZA" sz="10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2nd quarter.</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2589">
                <a:tc>
                  <a:txBody>
                    <a:bodyPr/>
                    <a:lstStyle/>
                    <a:p>
                      <a:pPr algn="l">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PPI 305: Number of strategic initiatives established at national, continental and international levels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15</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Nil.</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a:effectLst/>
                          <a:latin typeface="Century Gothic" panose="020B0502020202020204" pitchFamily="34" charset="0"/>
                        </a:rPr>
                        <a:t>3</a:t>
                      </a:r>
                      <a:endParaRPr lang="en-ZA" sz="100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dirty="0" smtClean="0">
                          <a:effectLst/>
                          <a:latin typeface="Century Gothic" panose="020B0502020202020204" pitchFamily="34" charset="0"/>
                        </a:rPr>
                        <a:t>1</a:t>
                      </a:r>
                      <a:endParaRPr lang="en-ZA" sz="10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5</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5</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smtClean="0">
                          <a:effectLst/>
                          <a:latin typeface="Century Gothic" panose="020B0502020202020204" pitchFamily="34" charset="0"/>
                          <a:ea typeface="Calibri" panose="020F0502020204030204" pitchFamily="34" charset="0"/>
                          <a:cs typeface="Times New Roman" panose="02020603050405020304" pitchFamily="18" charset="0"/>
                        </a:rPr>
                        <a:t>2</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Arial" panose="020B0604020202020204" pitchFamily="34" charset="0"/>
                        </a:rPr>
                        <a:t>Trip to Uganda </a:t>
                      </a:r>
                      <a:r>
                        <a:rPr lang="en-US" sz="1000" dirty="0" smtClean="0">
                          <a:effectLst/>
                          <a:latin typeface="Century Gothic" panose="020B0502020202020204" pitchFamily="34" charset="0"/>
                          <a:ea typeface="Calibri" panose="020F0502020204030204" pitchFamily="34" charset="0"/>
                          <a:cs typeface="Arial" panose="020B0604020202020204" pitchFamily="34" charset="0"/>
                        </a:rPr>
                        <a:t>was </a:t>
                      </a:r>
                      <a:r>
                        <a:rPr lang="en-US" sz="1000" dirty="0">
                          <a:effectLst/>
                          <a:latin typeface="Century Gothic" panose="020B0502020202020204" pitchFamily="34" charset="0"/>
                          <a:ea typeface="Calibri" panose="020F0502020204030204" pitchFamily="34" charset="0"/>
                          <a:cs typeface="Arial" panose="020B0604020202020204" pitchFamily="34" charset="0"/>
                        </a:rPr>
                        <a:t>undertaken and </a:t>
                      </a:r>
                      <a:r>
                        <a:rPr lang="en-US" sz="1000" dirty="0" smtClean="0">
                          <a:effectLst/>
                          <a:latin typeface="Century Gothic" panose="020B0502020202020204" pitchFamily="34" charset="0"/>
                          <a:ea typeface="Calibri" panose="020F0502020204030204" pitchFamily="34" charset="0"/>
                          <a:cs typeface="Arial" panose="020B0604020202020204" pitchFamily="34" charset="0"/>
                        </a:rPr>
                        <a:t>a scope </a:t>
                      </a:r>
                      <a:r>
                        <a:rPr lang="en-US" sz="1000" dirty="0">
                          <a:effectLst/>
                          <a:latin typeface="Century Gothic" panose="020B0502020202020204" pitchFamily="34" charset="0"/>
                          <a:ea typeface="Calibri" panose="020F0502020204030204" pitchFamily="34" charset="0"/>
                          <a:cs typeface="Arial" panose="020B0604020202020204" pitchFamily="34" charset="0"/>
                        </a:rPr>
                        <a:t>for a revised country to country MOU is being considered.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639134">
                <a:tc>
                  <a:txBody>
                    <a:bodyPr/>
                    <a:lstStyle/>
                    <a:p>
                      <a:pPr algn="l">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PPI 306: Number of private sector companies in partnership with the Department of military veterans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10</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5</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83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 </a:t>
                      </a:r>
                      <a:endParaRPr lang="en-ZA" sz="1000" dirty="0">
                        <a:solidFill>
                          <a:srgbClr val="000000"/>
                        </a:solidFill>
                        <a:effectLst/>
                        <a:latin typeface="Arial" panose="020B060402020202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23</a:t>
                      </a:r>
                      <a:endParaRPr lang="en-ZA" sz="1000" dirty="0">
                        <a:solidFill>
                          <a:srgbClr val="000000"/>
                        </a:solidFill>
                        <a:effectLst/>
                        <a:latin typeface="Arial" panose="020B060402020202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10</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+13</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The advent of physical offices in provinces will enhance service delivery in this regard</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5830260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2896" y="99483"/>
            <a:ext cx="9146895" cy="8318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514599" y="194287"/>
            <a:ext cx="5275613" cy="400110"/>
          </a:xfrm>
          <a:prstGeom prst="rect">
            <a:avLst/>
          </a:prstGeom>
        </p:spPr>
        <p:txBody>
          <a:bodyPr wrap="square">
            <a:spAutoFit/>
          </a:bodyPr>
          <a:lstStyle/>
          <a:p>
            <a:pPr algn="ctr"/>
            <a:r>
              <a:rPr lang="en-ZA" sz="2000" b="1" dirty="0" smtClean="0">
                <a:solidFill>
                  <a:srgbClr val="00B050"/>
                </a:solidFill>
              </a:rPr>
              <a:t>Q2 </a:t>
            </a:r>
            <a:r>
              <a:rPr lang="en-ZA" sz="2000" b="1" dirty="0">
                <a:solidFill>
                  <a:srgbClr val="00B050"/>
                </a:solidFill>
              </a:rPr>
              <a:t>Performance </a:t>
            </a:r>
            <a:r>
              <a:rPr lang="en-ZA" sz="2000" b="1" dirty="0" smtClean="0">
                <a:solidFill>
                  <a:srgbClr val="00B050"/>
                </a:solidFill>
              </a:rPr>
              <a:t>Analysis: Programme 3: ESM</a:t>
            </a:r>
            <a:endParaRPr lang="en-ZA" sz="2000" b="1" dirty="0">
              <a:solidFill>
                <a:srgbClr val="00B050"/>
              </a:solidFill>
            </a:endParaRPr>
          </a:p>
        </p:txBody>
      </p:sp>
      <p:sp>
        <p:nvSpPr>
          <p:cNvPr id="4" name="Rectangle 3"/>
          <p:cNvSpPr/>
          <p:nvPr/>
        </p:nvSpPr>
        <p:spPr>
          <a:xfrm>
            <a:off x="316311" y="3290516"/>
            <a:ext cx="8849278" cy="2112373"/>
          </a:xfrm>
          <a:prstGeom prst="rect">
            <a:avLst/>
          </a:prstGeom>
        </p:spPr>
        <p:txBody>
          <a:bodyPr wrap="square">
            <a:spAutoFit/>
          </a:bodyPr>
          <a:lstStyle/>
          <a:p>
            <a:pPr algn="just">
              <a:lnSpc>
                <a:spcPct val="150000"/>
              </a:lnSpc>
              <a:spcAft>
                <a:spcPts val="1000"/>
              </a:spcAft>
            </a:pPr>
            <a:r>
              <a:rPr lang="en-US" sz="1200" b="1" i="1" dirty="0" smtClean="0">
                <a:latin typeface="Century Gothic"/>
                <a:ea typeface="Times New Roman"/>
                <a:cs typeface="Arial"/>
              </a:rPr>
              <a:t>Q2 </a:t>
            </a:r>
            <a:r>
              <a:rPr lang="en-US" sz="1200" b="1" i="1" dirty="0">
                <a:latin typeface="Century Gothic"/>
                <a:ea typeface="Times New Roman"/>
                <a:cs typeface="Arial"/>
              </a:rPr>
              <a:t>Performance Summary: Empowerment &amp; Stakeholders </a:t>
            </a:r>
            <a:r>
              <a:rPr lang="en-US" sz="1200" b="1" i="1" dirty="0" smtClean="0">
                <a:latin typeface="Century Gothic"/>
                <a:ea typeface="Times New Roman"/>
                <a:cs typeface="Arial"/>
              </a:rPr>
              <a:t>Management</a:t>
            </a:r>
          </a:p>
          <a:p>
            <a:pPr lvl="0" algn="just">
              <a:lnSpc>
                <a:spcPct val="115000"/>
              </a:lnSpc>
              <a:spcAft>
                <a:spcPts val="1000"/>
              </a:spcAft>
            </a:pPr>
            <a:r>
              <a:rPr lang="en-ZA" sz="1400" dirty="0">
                <a:solidFill>
                  <a:prstClr val="black"/>
                </a:solidFill>
                <a:latin typeface="Century Gothic"/>
                <a:ea typeface="Calibri"/>
                <a:cs typeface="Times New Roman"/>
              </a:rPr>
              <a:t>The department planned to achieve </a:t>
            </a:r>
            <a:r>
              <a:rPr lang="en-ZA" sz="1400" dirty="0" smtClean="0">
                <a:solidFill>
                  <a:prstClr val="black"/>
                </a:solidFill>
                <a:latin typeface="Century Gothic"/>
                <a:ea typeface="Calibri"/>
                <a:cs typeface="Times New Roman"/>
              </a:rPr>
              <a:t>five (5) performance targets </a:t>
            </a:r>
            <a:r>
              <a:rPr lang="en-ZA" sz="1400" dirty="0">
                <a:solidFill>
                  <a:prstClr val="black"/>
                </a:solidFill>
                <a:latin typeface="Century Gothic"/>
                <a:ea typeface="Calibri"/>
                <a:cs typeface="Times New Roman"/>
              </a:rPr>
              <a:t>during the second quarter and as a result </a:t>
            </a:r>
            <a:r>
              <a:rPr lang="en-ZA" sz="1400" dirty="0" smtClean="0">
                <a:solidFill>
                  <a:prstClr val="black"/>
                </a:solidFill>
                <a:latin typeface="Century Gothic"/>
                <a:ea typeface="Calibri"/>
                <a:cs typeface="Times New Roman"/>
              </a:rPr>
              <a:t>three (3) performance targets </a:t>
            </a:r>
            <a:r>
              <a:rPr lang="en-ZA" sz="1400" dirty="0">
                <a:solidFill>
                  <a:prstClr val="black"/>
                </a:solidFill>
                <a:latin typeface="Century Gothic"/>
                <a:ea typeface="Calibri"/>
                <a:cs typeface="Times New Roman"/>
              </a:rPr>
              <a:t>were achieved which constitute to </a:t>
            </a:r>
            <a:r>
              <a:rPr lang="en-ZA" sz="1400" dirty="0" smtClean="0">
                <a:solidFill>
                  <a:prstClr val="black"/>
                </a:solidFill>
                <a:latin typeface="Century Gothic"/>
                <a:ea typeface="Calibri"/>
                <a:cs typeface="Times New Roman"/>
              </a:rPr>
              <a:t>60</a:t>
            </a:r>
            <a:r>
              <a:rPr lang="en-ZA" sz="1400" dirty="0">
                <a:solidFill>
                  <a:prstClr val="black"/>
                </a:solidFill>
                <a:latin typeface="Century Gothic"/>
                <a:ea typeface="Calibri"/>
                <a:cs typeface="Times New Roman"/>
              </a:rPr>
              <a:t>% achievement. This indicates that the actual achievements are </a:t>
            </a:r>
            <a:r>
              <a:rPr lang="en-ZA" sz="1400" dirty="0" smtClean="0">
                <a:solidFill>
                  <a:prstClr val="black"/>
                </a:solidFill>
                <a:latin typeface="Century Gothic"/>
                <a:ea typeface="Calibri"/>
                <a:cs typeface="Times New Roman"/>
              </a:rPr>
              <a:t>measuring </a:t>
            </a:r>
            <a:r>
              <a:rPr lang="en-ZA" sz="1400" dirty="0">
                <a:solidFill>
                  <a:prstClr val="black"/>
                </a:solidFill>
                <a:latin typeface="Century Gothic"/>
                <a:ea typeface="Calibri"/>
                <a:cs typeface="Times New Roman"/>
              </a:rPr>
              <a:t>to </a:t>
            </a:r>
            <a:r>
              <a:rPr lang="en-ZA" sz="1400" dirty="0" smtClean="0">
                <a:solidFill>
                  <a:prstClr val="black"/>
                </a:solidFill>
                <a:latin typeface="Century Gothic"/>
                <a:ea typeface="Calibri"/>
                <a:cs typeface="Times New Roman"/>
              </a:rPr>
              <a:t>the acceptable </a:t>
            </a:r>
            <a:r>
              <a:rPr lang="en-ZA" sz="1400" dirty="0">
                <a:solidFill>
                  <a:prstClr val="black"/>
                </a:solidFill>
                <a:latin typeface="Century Gothic"/>
                <a:ea typeface="Calibri"/>
                <a:cs typeface="Times New Roman"/>
              </a:rPr>
              <a:t>performance standards. As at 30 September 2014 the department spent </a:t>
            </a:r>
            <a:r>
              <a:rPr lang="en-ZA" sz="1400" dirty="0" smtClean="0">
                <a:solidFill>
                  <a:prstClr val="black"/>
                </a:solidFill>
                <a:latin typeface="Century Gothic"/>
                <a:ea typeface="Calibri"/>
                <a:cs typeface="Times New Roman"/>
              </a:rPr>
              <a:t>18% </a:t>
            </a:r>
            <a:r>
              <a:rPr lang="en-ZA" sz="1400" dirty="0">
                <a:solidFill>
                  <a:prstClr val="black"/>
                </a:solidFill>
                <a:latin typeface="Century Gothic"/>
                <a:ea typeface="Calibri"/>
                <a:cs typeface="Times New Roman"/>
              </a:rPr>
              <a:t>of its budget which constitute to </a:t>
            </a:r>
            <a:r>
              <a:rPr lang="en-ZA" sz="1400" dirty="0" smtClean="0">
                <a:solidFill>
                  <a:prstClr val="black"/>
                </a:solidFill>
                <a:latin typeface="Century Gothic"/>
                <a:ea typeface="Calibri"/>
                <a:cs typeface="Times New Roman"/>
              </a:rPr>
              <a:t>R29 </a:t>
            </a:r>
            <a:r>
              <a:rPr lang="en-ZA" sz="1400" dirty="0">
                <a:solidFill>
                  <a:prstClr val="black"/>
                </a:solidFill>
                <a:latin typeface="Century Gothic"/>
                <a:ea typeface="Calibri"/>
                <a:cs typeface="Times New Roman"/>
              </a:rPr>
              <a:t>million with the variance of </a:t>
            </a:r>
            <a:r>
              <a:rPr lang="en-ZA" sz="1400" dirty="0" smtClean="0">
                <a:solidFill>
                  <a:prstClr val="black"/>
                </a:solidFill>
                <a:latin typeface="Century Gothic"/>
                <a:ea typeface="Calibri"/>
                <a:cs typeface="Times New Roman"/>
              </a:rPr>
              <a:t>30% (R49 </a:t>
            </a:r>
            <a:r>
              <a:rPr lang="en-ZA" sz="1400" dirty="0">
                <a:solidFill>
                  <a:prstClr val="black"/>
                </a:solidFill>
                <a:latin typeface="Century Gothic"/>
                <a:ea typeface="Calibri"/>
                <a:cs typeface="Times New Roman"/>
              </a:rPr>
              <a:t>million).</a:t>
            </a:r>
          </a:p>
          <a:p>
            <a:pPr algn="just">
              <a:lnSpc>
                <a:spcPct val="115000"/>
              </a:lnSpc>
              <a:spcAft>
                <a:spcPts val="1000"/>
              </a:spcAft>
            </a:pPr>
            <a:r>
              <a:rPr lang="en-ZA" sz="1400" dirty="0" smtClean="0">
                <a:solidFill>
                  <a:prstClr val="black"/>
                </a:solidFill>
                <a:latin typeface="Century Gothic"/>
                <a:ea typeface="Times New Roman"/>
                <a:cs typeface="Arial"/>
              </a:rPr>
              <a:t>.</a:t>
            </a:r>
            <a:endParaRPr lang="en-ZA" sz="1400" dirty="0">
              <a:solidFill>
                <a:prstClr val="black"/>
              </a:solidFill>
              <a:ea typeface="Calibri"/>
              <a:cs typeface="Times New Roman"/>
            </a:endParaRPr>
          </a:p>
        </p:txBody>
      </p:sp>
      <p:sp>
        <p:nvSpPr>
          <p:cNvPr id="3" name="Rectangle 2"/>
          <p:cNvSpPr/>
          <p:nvPr/>
        </p:nvSpPr>
        <p:spPr>
          <a:xfrm>
            <a:off x="147086" y="4816273"/>
            <a:ext cx="8822632" cy="1938992"/>
          </a:xfrm>
          <a:prstGeom prst="rect">
            <a:avLst/>
          </a:prstGeom>
        </p:spPr>
        <p:txBody>
          <a:bodyPr wrap="square">
            <a:spAutoFit/>
          </a:bodyPr>
          <a:lstStyle/>
          <a:p>
            <a:pPr algn="just">
              <a:spcAft>
                <a:spcPts val="0"/>
              </a:spcAft>
            </a:pPr>
            <a:endParaRPr lang="en-US" sz="1300" b="1" dirty="0" smtClean="0">
              <a:latin typeface="Century Gothic"/>
              <a:ea typeface="Times New Roman"/>
              <a:cs typeface="Arial"/>
            </a:endParaRPr>
          </a:p>
          <a:p>
            <a:pPr algn="just">
              <a:spcAft>
                <a:spcPts val="0"/>
              </a:spcAft>
            </a:pPr>
            <a:r>
              <a:rPr lang="en-US" sz="1300" dirty="0" smtClean="0">
                <a:latin typeface="Century Gothic"/>
                <a:ea typeface="Times New Roman"/>
                <a:cs typeface="Arial"/>
              </a:rPr>
              <a:t>  Departmental </a:t>
            </a:r>
            <a:r>
              <a:rPr lang="en-US" sz="1300" dirty="0">
                <a:latin typeface="Century Gothic"/>
                <a:ea typeface="Times New Roman"/>
                <a:cs typeface="Arial"/>
              </a:rPr>
              <a:t>Performance = </a:t>
            </a:r>
            <a:r>
              <a:rPr lang="en-US" sz="1300" u="sng" dirty="0">
                <a:latin typeface="Century Gothic"/>
                <a:ea typeface="Times New Roman"/>
                <a:cs typeface="Arial"/>
              </a:rPr>
              <a:t>No. of targets achieved</a:t>
            </a:r>
            <a:r>
              <a:rPr lang="en-US" sz="1300" dirty="0">
                <a:latin typeface="Century Gothic"/>
                <a:ea typeface="Times New Roman"/>
                <a:cs typeface="Arial"/>
              </a:rPr>
              <a:t> x </a:t>
            </a:r>
            <a:r>
              <a:rPr lang="en-US" sz="1300" dirty="0" smtClean="0">
                <a:latin typeface="Century Gothic"/>
                <a:ea typeface="Times New Roman"/>
                <a:cs typeface="Arial"/>
              </a:rPr>
              <a:t>100</a:t>
            </a:r>
          </a:p>
          <a:p>
            <a:pPr lvl="0" algn="just"/>
            <a:r>
              <a:rPr lang="en-US" sz="1300" dirty="0" smtClean="0">
                <a:solidFill>
                  <a:prstClr val="black"/>
                </a:solidFill>
                <a:latin typeface="Century Gothic"/>
                <a:ea typeface="Times New Roman"/>
                <a:cs typeface="Arial"/>
              </a:rPr>
              <a:t>                                                       Total </a:t>
            </a:r>
            <a:r>
              <a:rPr lang="en-US" sz="1300" dirty="0">
                <a:solidFill>
                  <a:prstClr val="black"/>
                </a:solidFill>
                <a:latin typeface="Century Gothic"/>
                <a:ea typeface="Times New Roman"/>
                <a:cs typeface="Arial"/>
              </a:rPr>
              <a:t>no of targets</a:t>
            </a:r>
          </a:p>
          <a:p>
            <a:pPr marL="810260" algn="just">
              <a:spcAft>
                <a:spcPts val="0"/>
              </a:spcAft>
            </a:pPr>
            <a:r>
              <a:rPr lang="en-US" sz="1300" dirty="0" smtClean="0">
                <a:latin typeface="Century Gothic"/>
                <a:ea typeface="Times New Roman"/>
                <a:cs typeface="Arial"/>
              </a:rPr>
              <a:t>                                 =    </a:t>
            </a:r>
            <a:r>
              <a:rPr lang="en-US" sz="1300" u="sng" dirty="0" smtClean="0">
                <a:latin typeface="Century Gothic"/>
                <a:ea typeface="Times New Roman"/>
                <a:cs typeface="Arial"/>
              </a:rPr>
              <a:t>  </a:t>
            </a:r>
            <a:r>
              <a:rPr lang="en-US" sz="1300" u="sng" dirty="0">
                <a:latin typeface="Century Gothic"/>
                <a:ea typeface="Times New Roman"/>
                <a:cs typeface="Arial"/>
              </a:rPr>
              <a:t>3</a:t>
            </a:r>
            <a:r>
              <a:rPr lang="en-US" sz="1300" dirty="0">
                <a:latin typeface="Century Gothic"/>
                <a:ea typeface="Times New Roman"/>
                <a:cs typeface="Arial"/>
              </a:rPr>
              <a:t> x </a:t>
            </a:r>
            <a:r>
              <a:rPr lang="en-US" sz="1300" dirty="0" smtClean="0">
                <a:latin typeface="Century Gothic"/>
                <a:ea typeface="Times New Roman"/>
                <a:cs typeface="Arial"/>
              </a:rPr>
              <a:t>100</a:t>
            </a:r>
          </a:p>
          <a:p>
            <a:pPr marL="810260" algn="just">
              <a:spcAft>
                <a:spcPts val="0"/>
              </a:spcAft>
            </a:pPr>
            <a:r>
              <a:rPr lang="en-US" sz="1300" dirty="0" smtClean="0">
                <a:latin typeface="Century Gothic"/>
                <a:ea typeface="Times New Roman"/>
                <a:cs typeface="Arial"/>
              </a:rPr>
              <a:t>                                         </a:t>
            </a:r>
            <a:r>
              <a:rPr lang="en-ZA" sz="1300" dirty="0" smtClean="0">
                <a:latin typeface="Century Gothic"/>
                <a:ea typeface="Times New Roman"/>
                <a:cs typeface="Arial"/>
              </a:rPr>
              <a:t>5</a:t>
            </a:r>
            <a:endParaRPr lang="en-ZA" sz="1300" dirty="0" smtClean="0">
              <a:ea typeface="Calibri"/>
              <a:cs typeface="Times New Roman"/>
            </a:endParaRPr>
          </a:p>
          <a:p>
            <a:pPr marL="270510" algn="just">
              <a:spcAft>
                <a:spcPts val="0"/>
              </a:spcAft>
            </a:pPr>
            <a:r>
              <a:rPr lang="en-US" sz="1300" dirty="0" smtClean="0">
                <a:latin typeface="Century Gothic"/>
                <a:ea typeface="Times New Roman"/>
                <a:cs typeface="Arial"/>
              </a:rPr>
              <a:t>                                             =    60% </a:t>
            </a:r>
          </a:p>
          <a:p>
            <a:pPr lvl="0" algn="just"/>
            <a:r>
              <a:rPr lang="en-US" sz="1600" dirty="0">
                <a:solidFill>
                  <a:prstClr val="black"/>
                </a:solidFill>
                <a:latin typeface="Century Gothic"/>
                <a:ea typeface="Times New Roman"/>
                <a:cs typeface="Arial"/>
              </a:rPr>
              <a:t>DMV recorded </a:t>
            </a:r>
            <a:r>
              <a:rPr lang="en-US" sz="1600" dirty="0" smtClean="0">
                <a:solidFill>
                  <a:prstClr val="black"/>
                </a:solidFill>
                <a:latin typeface="Century Gothic"/>
                <a:ea typeface="Times New Roman"/>
                <a:cs typeface="Arial"/>
              </a:rPr>
              <a:t>60</a:t>
            </a:r>
            <a:r>
              <a:rPr lang="en-US" sz="1600" dirty="0">
                <a:solidFill>
                  <a:prstClr val="black"/>
                </a:solidFill>
                <a:latin typeface="Century Gothic"/>
                <a:ea typeface="Times New Roman"/>
                <a:cs typeface="Arial"/>
              </a:rPr>
              <a:t>% performance during the Quarter under review.</a:t>
            </a:r>
            <a:endParaRPr lang="en-ZA" sz="1600" dirty="0">
              <a:solidFill>
                <a:prstClr val="black"/>
              </a:solidFill>
              <a:latin typeface="Century Gothic"/>
              <a:ea typeface="Times New Roman"/>
              <a:cs typeface="Arial"/>
            </a:endParaRPr>
          </a:p>
          <a:p>
            <a:pPr marL="270510" algn="just">
              <a:spcAft>
                <a:spcPts val="0"/>
              </a:spcAft>
            </a:pPr>
            <a:endParaRPr lang="en-US" sz="1300" dirty="0">
              <a:latin typeface="Century Gothic"/>
              <a:ea typeface="Calibri"/>
              <a:cs typeface="Arial"/>
            </a:endParaRPr>
          </a:p>
          <a:p>
            <a:pPr marL="270510" algn="just">
              <a:spcAft>
                <a:spcPts val="0"/>
              </a:spcAft>
            </a:pPr>
            <a:endParaRPr lang="en-ZA" sz="1300" dirty="0" smtClean="0">
              <a:ea typeface="Calibri"/>
              <a:cs typeface="Times New Roman"/>
            </a:endParaRPr>
          </a:p>
        </p:txBody>
      </p:sp>
      <p:sp>
        <p:nvSpPr>
          <p:cNvPr id="5" name="Slide Number Placeholder 4"/>
          <p:cNvSpPr>
            <a:spLocks noGrp="1"/>
          </p:cNvSpPr>
          <p:nvPr>
            <p:ph type="sldNum" sz="quarter" idx="12"/>
          </p:nvPr>
        </p:nvSpPr>
        <p:spPr/>
        <p:txBody>
          <a:bodyPr/>
          <a:lstStyle/>
          <a:p>
            <a:fld id="{7CDEE3CD-9AE7-E148-8D38-A96A94875DA4}" type="slidenum">
              <a:rPr lang="en-US" sz="1400" b="1" smtClean="0">
                <a:solidFill>
                  <a:schemeClr val="tx1"/>
                </a:solidFill>
              </a:rPr>
              <a:pPr/>
              <a:t>24</a:t>
            </a:fld>
            <a:endParaRPr lang="en-US" sz="1400" b="1" dirty="0">
              <a:solidFill>
                <a:schemeClr val="tx1"/>
              </a:solidFill>
            </a:endParaRPr>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graphicFrame>
        <p:nvGraphicFramePr>
          <p:cNvPr id="12" name="Chart 11"/>
          <p:cNvGraphicFramePr>
            <a:graphicFrameLocks/>
          </p:cNvGraphicFramePr>
          <p:nvPr>
            <p:extLst>
              <p:ext uri="{D42A27DB-BD31-4B8C-83A1-F6EECF244321}">
                <p14:modId xmlns:p14="http://schemas.microsoft.com/office/powerpoint/2010/main" xmlns="" val="2333967915"/>
              </p:ext>
            </p:extLst>
          </p:nvPr>
        </p:nvGraphicFramePr>
        <p:xfrm>
          <a:off x="163284" y="730875"/>
          <a:ext cx="8827688" cy="25596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458554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0" y="71717"/>
            <a:ext cx="9146895" cy="3997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6" name="Rectangle 1"/>
          <p:cNvSpPr>
            <a:spLocks noChangeArrowheads="1"/>
          </p:cNvSpPr>
          <p:nvPr/>
        </p:nvSpPr>
        <p:spPr bwMode="auto">
          <a:xfrm>
            <a:off x="709479" y="771415"/>
            <a:ext cx="757645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US" sz="1200" b="1" i="1" dirty="0" smtClean="0">
                <a:solidFill>
                  <a:prstClr val="black"/>
                </a:solidFill>
                <a:latin typeface="Century Gothic" pitchFamily="34" charset="0"/>
                <a:ea typeface="Times New Roman" pitchFamily="18" charset="0"/>
                <a:cs typeface="Arial" pitchFamily="34" charset="0"/>
              </a:rPr>
              <a:t>Table 11: </a:t>
            </a:r>
            <a:r>
              <a:rPr lang="en-ZA" sz="1200" b="1" i="1" dirty="0">
                <a:solidFill>
                  <a:prstClr val="black"/>
                </a:solidFill>
                <a:latin typeface="Century Gothic" pitchFamily="34" charset="0"/>
                <a:ea typeface="Times New Roman" pitchFamily="18" charset="0"/>
                <a:cs typeface="Arial" pitchFamily="34" charset="0"/>
              </a:rPr>
              <a:t>DMV Establishment per salary level</a:t>
            </a:r>
            <a:endParaRPr lang="en-US" sz="1200" b="1" i="1" dirty="0">
              <a:solidFill>
                <a:prstClr val="black"/>
              </a:solidFill>
              <a:latin typeface="Century Gothic" pitchFamily="34" charset="0"/>
              <a:ea typeface="Times New Roman" pitchFamily="18" charset="0"/>
              <a:cs typeface="Arial" pitchFamily="34" charset="0"/>
            </a:endParaRPr>
          </a:p>
        </p:txBody>
      </p:sp>
      <p:sp>
        <p:nvSpPr>
          <p:cNvPr id="7" name="Rectangle 6"/>
          <p:cNvSpPr/>
          <p:nvPr/>
        </p:nvSpPr>
        <p:spPr>
          <a:xfrm>
            <a:off x="2386940" y="93068"/>
            <a:ext cx="5913911" cy="658642"/>
          </a:xfrm>
          <a:prstGeom prst="rect">
            <a:avLst/>
          </a:prstGeom>
        </p:spPr>
        <p:txBody>
          <a:bodyPr wrap="square">
            <a:spAutoFit/>
          </a:bodyPr>
          <a:lstStyle/>
          <a:p>
            <a:pPr algn="ctr">
              <a:lnSpc>
                <a:spcPct val="115000"/>
              </a:lnSpc>
              <a:spcAft>
                <a:spcPts val="1000"/>
              </a:spcAft>
            </a:pPr>
            <a:r>
              <a:rPr lang="en-ZA" sz="1600" b="1" dirty="0" smtClean="0">
                <a:solidFill>
                  <a:srgbClr val="00B050"/>
                </a:solidFill>
                <a:latin typeface="Century Gothic"/>
                <a:ea typeface="Calibri"/>
                <a:cs typeface="Times New Roman"/>
              </a:rPr>
              <a:t>OVERVIEW OF PERFORMANCE ON HUMAN RESOURCE TARGETS AND COMPLIANCE (1)</a:t>
            </a:r>
            <a:endParaRPr lang="en-ZA" sz="1600" dirty="0">
              <a:solidFill>
                <a:srgbClr val="00B050"/>
              </a:solidFill>
              <a:ea typeface="Calibri"/>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xmlns="" val="3514952113"/>
              </p:ext>
            </p:extLst>
          </p:nvPr>
        </p:nvGraphicFramePr>
        <p:xfrm>
          <a:off x="251903" y="1247864"/>
          <a:ext cx="8657310" cy="5052762"/>
        </p:xfrm>
        <a:graphic>
          <a:graphicData uri="http://schemas.openxmlformats.org/drawingml/2006/table">
            <a:tbl>
              <a:tblPr firstRow="1" firstCol="1" bandRow="1">
                <a:tableStyleId>{8799B23B-EC83-4686-B30A-512413B5E67A}</a:tableStyleId>
              </a:tblPr>
              <a:tblGrid>
                <a:gridCol w="757239"/>
                <a:gridCol w="971550"/>
                <a:gridCol w="871538"/>
                <a:gridCol w="1171575"/>
                <a:gridCol w="771525"/>
                <a:gridCol w="1000125"/>
                <a:gridCol w="1719283"/>
                <a:gridCol w="1394475"/>
              </a:tblGrid>
              <a:tr h="567489">
                <a:tc>
                  <a:txBody>
                    <a:bodyPr/>
                    <a:lstStyle/>
                    <a:p>
                      <a:pPr>
                        <a:lnSpc>
                          <a:spcPct val="115000"/>
                        </a:lnSpc>
                        <a:spcAft>
                          <a:spcPts val="0"/>
                        </a:spcAft>
                      </a:pPr>
                      <a:r>
                        <a:rPr lang="en-ZA" sz="1200" dirty="0">
                          <a:effectLst/>
                        </a:rPr>
                        <a:t>Salary Level</a:t>
                      </a:r>
                      <a:endParaRPr lang="en-ZA"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No. of posts on approved establishment</a:t>
                      </a:r>
                      <a:endParaRPr lang="en-ZA"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No. of funded posts</a:t>
                      </a:r>
                      <a:endParaRPr lang="en-ZA"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No. of permanent posts filled to the establishment</a:t>
                      </a:r>
                      <a:endParaRPr lang="en-ZA"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No. of vacant posts</a:t>
                      </a:r>
                      <a:endParaRPr lang="en-ZA"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No. of permanent posts collapsed</a:t>
                      </a:r>
                      <a:endParaRPr lang="en-ZA" sz="12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No of contract posts (additional)</a:t>
                      </a:r>
                      <a:endParaRPr lang="en-ZA" sz="12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No. of permanent posts additional to the establishment</a:t>
                      </a:r>
                      <a:endParaRPr lang="en-ZA" sz="1200" dirty="0">
                        <a:effectLst/>
                        <a:latin typeface="Calibri"/>
                        <a:ea typeface="Calibri"/>
                        <a:cs typeface="Times New Roman"/>
                      </a:endParaRPr>
                    </a:p>
                  </a:txBody>
                  <a:tcPr marL="68580" marR="68580" marT="0" marB="0"/>
                </a:tc>
              </a:tr>
              <a:tr h="211083">
                <a:tc>
                  <a:txBody>
                    <a:bodyPr/>
                    <a:lstStyle/>
                    <a:p>
                      <a:pPr algn="ctr">
                        <a:lnSpc>
                          <a:spcPct val="115000"/>
                        </a:lnSpc>
                        <a:spcAft>
                          <a:spcPts val="0"/>
                        </a:spcAft>
                      </a:pPr>
                      <a:r>
                        <a:rPr lang="en-GB" sz="1200" dirty="0">
                          <a:effectLst/>
                        </a:rPr>
                        <a:t>1</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422165">
                <a:tc>
                  <a:txBody>
                    <a:bodyPr/>
                    <a:lstStyle/>
                    <a:p>
                      <a:pPr algn="ctr">
                        <a:lnSpc>
                          <a:spcPct val="115000"/>
                        </a:lnSpc>
                        <a:spcAft>
                          <a:spcPts val="0"/>
                        </a:spcAft>
                      </a:pPr>
                      <a:r>
                        <a:rPr lang="en-GB" sz="1200" dirty="0">
                          <a:effectLst/>
                        </a:rPr>
                        <a:t>2</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17 (Interns) &amp;</a:t>
                      </a:r>
                      <a:endParaRPr lang="en-ZA" sz="1200" dirty="0">
                        <a:effectLst/>
                      </a:endParaRPr>
                    </a:p>
                    <a:p>
                      <a:pPr algn="ctr">
                        <a:lnSpc>
                          <a:spcPct val="115000"/>
                        </a:lnSpc>
                        <a:spcAft>
                          <a:spcPts val="0"/>
                        </a:spcAft>
                      </a:pPr>
                      <a:r>
                        <a:rPr lang="en-GB" sz="1200" dirty="0">
                          <a:effectLst/>
                        </a:rPr>
                        <a:t>5 (</a:t>
                      </a:r>
                      <a:r>
                        <a:rPr lang="en-GB" sz="1200" dirty="0" smtClean="0">
                          <a:effectLst/>
                        </a:rPr>
                        <a:t>SES </a:t>
                      </a:r>
                      <a:r>
                        <a:rPr lang="en-GB" sz="1200" dirty="0">
                          <a:effectLst/>
                        </a:rPr>
                        <a:t>Project)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3</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4</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300039">
                <a:tc>
                  <a:txBody>
                    <a:bodyPr/>
                    <a:lstStyle/>
                    <a:p>
                      <a:pPr algn="ctr">
                        <a:lnSpc>
                          <a:spcPct val="115000"/>
                        </a:lnSpc>
                        <a:spcAft>
                          <a:spcPts val="0"/>
                        </a:spcAft>
                      </a:pPr>
                      <a:r>
                        <a:rPr lang="en-GB" sz="1200" dirty="0">
                          <a:effectLst/>
                        </a:rPr>
                        <a:t>5</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5</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3</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1</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323836">
                <a:tc>
                  <a:txBody>
                    <a:bodyPr/>
                    <a:lstStyle/>
                    <a:p>
                      <a:pPr algn="ctr">
                        <a:lnSpc>
                          <a:spcPct val="115000"/>
                        </a:lnSpc>
                        <a:spcAft>
                          <a:spcPts val="0"/>
                        </a:spcAft>
                      </a:pPr>
                      <a:r>
                        <a:rPr lang="en-GB" sz="1200" dirty="0">
                          <a:effectLst/>
                        </a:rPr>
                        <a:t>6</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28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28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7</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21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5</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8</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7</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20</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20</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14</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6</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1</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8</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9</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22</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22</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24</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5</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2</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10</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11</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44</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44</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36</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12</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5</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5</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5</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13</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9</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9</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14</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9</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9</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8</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200" dirty="0">
                          <a:effectLst/>
                        </a:rPr>
                        <a:t>15</a:t>
                      </a:r>
                      <a:endParaRPr lang="en-ZA" sz="1200" b="1" dirty="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3</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3</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2</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1</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a:effectLst/>
                        </a:rPr>
                        <a:t>-</a:t>
                      </a:r>
                      <a:endParaRPr lang="en-ZA" sz="1200">
                        <a:effectLst/>
                        <a:latin typeface="Times New Roman"/>
                        <a:ea typeface="Times New Roman"/>
                      </a:endParaRPr>
                    </a:p>
                  </a:txBody>
                  <a:tcPr marL="68580" marR="68580" marT="0" marB="0"/>
                </a:tc>
                <a:tc>
                  <a:txBody>
                    <a:bodyPr/>
                    <a:lstStyle/>
                    <a:p>
                      <a:pPr algn="ctr">
                        <a:lnSpc>
                          <a:spcPct val="115000"/>
                        </a:lnSpc>
                        <a:spcAft>
                          <a:spcPts val="0"/>
                        </a:spcAft>
                      </a:pPr>
                      <a:r>
                        <a:rPr lang="en-GB" sz="1200" dirty="0">
                          <a:effectLst/>
                        </a:rPr>
                        <a:t>-</a:t>
                      </a:r>
                      <a:endParaRPr lang="en-ZA" sz="120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050" dirty="0">
                          <a:effectLst/>
                        </a:rPr>
                        <a:t>16</a:t>
                      </a:r>
                      <a:endParaRPr lang="en-ZA" sz="1050" b="1" dirty="0">
                        <a:effectLst/>
                        <a:latin typeface="Times New Roman"/>
                        <a:ea typeface="Times New Roman"/>
                      </a:endParaRPr>
                    </a:p>
                  </a:txBody>
                  <a:tcPr marL="68580" marR="68580" marT="0" marB="0"/>
                </a:tc>
                <a:tc>
                  <a:txBody>
                    <a:bodyPr/>
                    <a:lstStyle/>
                    <a:p>
                      <a:pPr algn="ctr">
                        <a:lnSpc>
                          <a:spcPct val="115000"/>
                        </a:lnSpc>
                        <a:spcAft>
                          <a:spcPts val="0"/>
                        </a:spcAft>
                      </a:pPr>
                      <a:r>
                        <a:rPr lang="en-GB" sz="1050">
                          <a:effectLst/>
                        </a:rPr>
                        <a:t>1</a:t>
                      </a:r>
                      <a:endParaRPr lang="en-ZA" sz="1050">
                        <a:effectLst/>
                        <a:latin typeface="Times New Roman"/>
                        <a:ea typeface="Times New Roman"/>
                      </a:endParaRPr>
                    </a:p>
                  </a:txBody>
                  <a:tcPr marL="68580" marR="68580" marT="0" marB="0"/>
                </a:tc>
                <a:tc>
                  <a:txBody>
                    <a:bodyPr/>
                    <a:lstStyle/>
                    <a:p>
                      <a:pPr algn="ctr">
                        <a:lnSpc>
                          <a:spcPct val="115000"/>
                        </a:lnSpc>
                        <a:spcAft>
                          <a:spcPts val="0"/>
                        </a:spcAft>
                      </a:pPr>
                      <a:r>
                        <a:rPr lang="en-GB" sz="1050">
                          <a:effectLst/>
                        </a:rPr>
                        <a:t>1</a:t>
                      </a:r>
                      <a:endParaRPr lang="en-ZA" sz="1050">
                        <a:effectLst/>
                        <a:latin typeface="Times New Roman"/>
                        <a:ea typeface="Times New Roman"/>
                      </a:endParaRPr>
                    </a:p>
                  </a:txBody>
                  <a:tcPr marL="68580" marR="68580" marT="0" marB="0"/>
                </a:tc>
                <a:tc>
                  <a:txBody>
                    <a:bodyPr/>
                    <a:lstStyle/>
                    <a:p>
                      <a:pPr algn="ctr">
                        <a:lnSpc>
                          <a:spcPct val="115000"/>
                        </a:lnSpc>
                        <a:spcAft>
                          <a:spcPts val="0"/>
                        </a:spcAft>
                      </a:pPr>
                      <a:r>
                        <a:rPr lang="en-GB" sz="1050">
                          <a:effectLst/>
                        </a:rPr>
                        <a:t>1</a:t>
                      </a:r>
                      <a:endParaRPr lang="en-ZA" sz="1050">
                        <a:effectLst/>
                        <a:latin typeface="Times New Roman"/>
                        <a:ea typeface="Times New Roman"/>
                      </a:endParaRPr>
                    </a:p>
                  </a:txBody>
                  <a:tcPr marL="68580" marR="68580" marT="0" marB="0"/>
                </a:tc>
                <a:tc>
                  <a:txBody>
                    <a:bodyPr/>
                    <a:lstStyle/>
                    <a:p>
                      <a:pPr algn="ctr">
                        <a:lnSpc>
                          <a:spcPct val="115000"/>
                        </a:lnSpc>
                        <a:spcAft>
                          <a:spcPts val="0"/>
                        </a:spcAft>
                      </a:pPr>
                      <a:r>
                        <a:rPr lang="en-GB" sz="1050">
                          <a:effectLst/>
                        </a:rPr>
                        <a:t>-</a:t>
                      </a:r>
                      <a:endParaRPr lang="en-ZA" sz="1050">
                        <a:effectLst/>
                        <a:latin typeface="Times New Roman"/>
                        <a:ea typeface="Times New Roman"/>
                      </a:endParaRPr>
                    </a:p>
                  </a:txBody>
                  <a:tcPr marL="68580" marR="68580" marT="0" marB="0"/>
                </a:tc>
                <a:tc>
                  <a:txBody>
                    <a:bodyPr/>
                    <a:lstStyle/>
                    <a:p>
                      <a:pPr algn="ctr">
                        <a:lnSpc>
                          <a:spcPct val="115000"/>
                        </a:lnSpc>
                        <a:spcAft>
                          <a:spcPts val="0"/>
                        </a:spcAft>
                      </a:pPr>
                      <a:r>
                        <a:rPr lang="en-GB" sz="1050">
                          <a:effectLst/>
                        </a:rPr>
                        <a:t>-</a:t>
                      </a:r>
                      <a:endParaRPr lang="en-ZA" sz="1050">
                        <a:effectLst/>
                        <a:latin typeface="Times New Roman"/>
                        <a:ea typeface="Times New Roman"/>
                      </a:endParaRPr>
                    </a:p>
                  </a:txBody>
                  <a:tcPr marL="68580" marR="68580" marT="0" marB="0"/>
                </a:tc>
                <a:tc>
                  <a:txBody>
                    <a:bodyPr/>
                    <a:lstStyle/>
                    <a:p>
                      <a:pPr algn="ctr">
                        <a:lnSpc>
                          <a:spcPct val="115000"/>
                        </a:lnSpc>
                        <a:spcAft>
                          <a:spcPts val="0"/>
                        </a:spcAft>
                      </a:pPr>
                      <a:r>
                        <a:rPr lang="en-GB" sz="1050" dirty="0">
                          <a:effectLst/>
                        </a:rPr>
                        <a:t>-</a:t>
                      </a:r>
                      <a:endParaRPr lang="en-ZA" sz="1050" dirty="0">
                        <a:effectLst/>
                        <a:latin typeface="Times New Roman"/>
                        <a:ea typeface="Times New Roman"/>
                      </a:endParaRPr>
                    </a:p>
                  </a:txBody>
                  <a:tcPr marL="68580" marR="68580" marT="0" marB="0"/>
                </a:tc>
                <a:tc>
                  <a:txBody>
                    <a:bodyPr/>
                    <a:lstStyle/>
                    <a:p>
                      <a:pPr algn="ctr">
                        <a:lnSpc>
                          <a:spcPct val="115000"/>
                        </a:lnSpc>
                        <a:spcAft>
                          <a:spcPts val="0"/>
                        </a:spcAft>
                      </a:pPr>
                      <a:r>
                        <a:rPr lang="en-GB" sz="1050" dirty="0">
                          <a:effectLst/>
                        </a:rPr>
                        <a:t>-</a:t>
                      </a:r>
                      <a:endParaRPr lang="en-ZA" sz="1050" dirty="0">
                        <a:effectLst/>
                        <a:latin typeface="Times New Roman"/>
                        <a:ea typeface="Times New Roman"/>
                      </a:endParaRPr>
                    </a:p>
                  </a:txBody>
                  <a:tcPr marL="68580" marR="68580" marT="0" marB="0"/>
                </a:tc>
              </a:tr>
              <a:tr h="211083">
                <a:tc>
                  <a:txBody>
                    <a:bodyPr/>
                    <a:lstStyle/>
                    <a:p>
                      <a:pPr algn="ctr">
                        <a:lnSpc>
                          <a:spcPct val="115000"/>
                        </a:lnSpc>
                        <a:spcAft>
                          <a:spcPts val="0"/>
                        </a:spcAft>
                      </a:pPr>
                      <a:r>
                        <a:rPr lang="en-GB" sz="1050" dirty="0">
                          <a:effectLst/>
                        </a:rPr>
                        <a:t>TOTAL</a:t>
                      </a:r>
                      <a:endParaRPr lang="en-ZA" sz="1050" b="1" dirty="0">
                        <a:effectLst/>
                        <a:latin typeface="Times New Roman"/>
                        <a:ea typeface="Times New Roman"/>
                      </a:endParaRPr>
                    </a:p>
                  </a:txBody>
                  <a:tcPr marL="68580" marR="68580" marT="0" marB="0"/>
                </a:tc>
                <a:tc>
                  <a:txBody>
                    <a:bodyPr/>
                    <a:lstStyle/>
                    <a:p>
                      <a:pPr algn="ctr">
                        <a:lnSpc>
                          <a:spcPct val="115000"/>
                        </a:lnSpc>
                        <a:spcAft>
                          <a:spcPts val="0"/>
                        </a:spcAft>
                      </a:pPr>
                      <a:r>
                        <a:rPr lang="en-GB" sz="1050" dirty="0">
                          <a:effectLst/>
                        </a:rPr>
                        <a:t>169</a:t>
                      </a:r>
                      <a:endParaRPr lang="en-ZA" sz="1050" dirty="0">
                        <a:effectLst/>
                        <a:latin typeface="Times New Roman"/>
                        <a:ea typeface="Times New Roman"/>
                      </a:endParaRPr>
                    </a:p>
                  </a:txBody>
                  <a:tcPr marL="68580" marR="68580" marT="0" marB="0"/>
                </a:tc>
                <a:tc>
                  <a:txBody>
                    <a:bodyPr/>
                    <a:lstStyle/>
                    <a:p>
                      <a:pPr algn="ctr">
                        <a:lnSpc>
                          <a:spcPct val="115000"/>
                        </a:lnSpc>
                        <a:spcAft>
                          <a:spcPts val="0"/>
                        </a:spcAft>
                      </a:pPr>
                      <a:r>
                        <a:rPr lang="en-GB" sz="1050">
                          <a:effectLst/>
                        </a:rPr>
                        <a:t>135</a:t>
                      </a:r>
                      <a:endParaRPr lang="en-ZA" sz="1050">
                        <a:effectLst/>
                        <a:latin typeface="Times New Roman"/>
                        <a:ea typeface="Times New Roman"/>
                      </a:endParaRPr>
                    </a:p>
                  </a:txBody>
                  <a:tcPr marL="68580" marR="68580" marT="0" marB="0"/>
                </a:tc>
                <a:tc>
                  <a:txBody>
                    <a:bodyPr/>
                    <a:lstStyle/>
                    <a:p>
                      <a:pPr algn="ctr">
                        <a:lnSpc>
                          <a:spcPct val="115000"/>
                        </a:lnSpc>
                        <a:spcAft>
                          <a:spcPts val="0"/>
                        </a:spcAft>
                      </a:pPr>
                      <a:r>
                        <a:rPr lang="en-GB" sz="1050">
                          <a:effectLst/>
                        </a:rPr>
                        <a:t>122</a:t>
                      </a:r>
                      <a:endParaRPr lang="en-ZA" sz="1050">
                        <a:effectLst/>
                        <a:latin typeface="Times New Roman"/>
                        <a:ea typeface="Times New Roman"/>
                      </a:endParaRPr>
                    </a:p>
                  </a:txBody>
                  <a:tcPr marL="68580" marR="68580" marT="0" marB="0"/>
                </a:tc>
                <a:tc>
                  <a:txBody>
                    <a:bodyPr/>
                    <a:lstStyle/>
                    <a:p>
                      <a:pPr algn="ctr">
                        <a:lnSpc>
                          <a:spcPct val="115000"/>
                        </a:lnSpc>
                        <a:spcAft>
                          <a:spcPts val="0"/>
                        </a:spcAft>
                      </a:pPr>
                      <a:r>
                        <a:rPr lang="en-GB" sz="1050">
                          <a:effectLst/>
                        </a:rPr>
                        <a:t>49</a:t>
                      </a:r>
                      <a:endParaRPr lang="en-ZA" sz="1050">
                        <a:effectLst/>
                        <a:latin typeface="Times New Roman"/>
                        <a:ea typeface="Times New Roman"/>
                      </a:endParaRPr>
                    </a:p>
                  </a:txBody>
                  <a:tcPr marL="68580" marR="68580" marT="0" marB="0"/>
                </a:tc>
                <a:tc>
                  <a:txBody>
                    <a:bodyPr/>
                    <a:lstStyle/>
                    <a:p>
                      <a:pPr algn="ctr">
                        <a:lnSpc>
                          <a:spcPct val="115000"/>
                        </a:lnSpc>
                        <a:spcAft>
                          <a:spcPts val="0"/>
                        </a:spcAft>
                      </a:pPr>
                      <a:r>
                        <a:rPr lang="en-GB" sz="1050">
                          <a:effectLst/>
                        </a:rPr>
                        <a:t>7</a:t>
                      </a:r>
                      <a:endParaRPr lang="en-ZA" sz="1050">
                        <a:effectLst/>
                        <a:latin typeface="Times New Roman"/>
                        <a:ea typeface="Times New Roman"/>
                      </a:endParaRPr>
                    </a:p>
                  </a:txBody>
                  <a:tcPr marL="68580" marR="68580" marT="0" marB="0"/>
                </a:tc>
                <a:tc>
                  <a:txBody>
                    <a:bodyPr/>
                    <a:lstStyle/>
                    <a:p>
                      <a:pPr algn="ctr">
                        <a:lnSpc>
                          <a:spcPct val="115000"/>
                        </a:lnSpc>
                        <a:spcAft>
                          <a:spcPts val="0"/>
                        </a:spcAft>
                      </a:pPr>
                      <a:r>
                        <a:rPr lang="en-GB" sz="1050" dirty="0">
                          <a:effectLst/>
                        </a:rPr>
                        <a:t>36</a:t>
                      </a:r>
                      <a:endParaRPr lang="en-ZA" sz="1050" dirty="0">
                        <a:effectLst/>
                        <a:latin typeface="Times New Roman"/>
                        <a:ea typeface="Times New Roman"/>
                      </a:endParaRPr>
                    </a:p>
                  </a:txBody>
                  <a:tcPr marL="68580" marR="68580" marT="0" marB="0"/>
                </a:tc>
                <a:tc>
                  <a:txBody>
                    <a:bodyPr/>
                    <a:lstStyle/>
                    <a:p>
                      <a:pPr algn="ctr">
                        <a:lnSpc>
                          <a:spcPct val="115000"/>
                        </a:lnSpc>
                        <a:spcAft>
                          <a:spcPts val="0"/>
                        </a:spcAft>
                      </a:pPr>
                      <a:r>
                        <a:rPr lang="en-GB" sz="1050" dirty="0">
                          <a:effectLst/>
                        </a:rPr>
                        <a:t>3</a:t>
                      </a:r>
                      <a:endParaRPr lang="en-ZA" sz="1050" dirty="0">
                        <a:effectLst/>
                        <a:latin typeface="Times New Roman"/>
                        <a:ea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endParaRPr lang="en-US" sz="1400" b="1" dirty="0" smtClean="0">
              <a:solidFill>
                <a:prstClr val="black">
                  <a:tint val="75000"/>
                </a:prstClr>
              </a:solidFill>
            </a:endParaRPr>
          </a:p>
          <a:p>
            <a:fld id="{7CDEE3CD-9AE7-E148-8D38-A96A94875DA4}" type="slidenum">
              <a:rPr lang="en-US" sz="1400" b="1" smtClean="0">
                <a:solidFill>
                  <a:prstClr val="black"/>
                </a:solidFill>
              </a:rPr>
              <a:pPr/>
              <a:t>25</a:t>
            </a:fld>
            <a:endParaRPr lang="en-US" sz="1400" b="1" dirty="0">
              <a:solidFill>
                <a:prstClr val="black"/>
              </a:solidFill>
            </a:endParaRPr>
          </a:p>
        </p:txBody>
      </p:sp>
      <p:sp>
        <p:nvSpPr>
          <p:cNvPr id="4" name="Footer Placeholder 3"/>
          <p:cNvSpPr>
            <a:spLocks noGrp="1"/>
          </p:cNvSpPr>
          <p:nvPr>
            <p:ph type="ftr" sz="quarter" idx="11"/>
          </p:nvPr>
        </p:nvSpPr>
        <p:spPr/>
        <p:txBody>
          <a:bodyPr/>
          <a:lstStyle/>
          <a:p>
            <a:endParaRPr lang="en-US" dirty="0" smtClean="0">
              <a:solidFill>
                <a:prstClr val="black">
                  <a:tint val="75000"/>
                </a:prstClr>
              </a:solidFill>
            </a:endParaRPr>
          </a:p>
          <a:p>
            <a:r>
              <a:rPr lang="en-US" dirty="0" smtClean="0">
                <a:solidFill>
                  <a:prstClr val="black">
                    <a:tint val="75000"/>
                  </a:prstClr>
                </a:solidFill>
              </a:rPr>
              <a:t>Together We Move South Africa Forward</a:t>
            </a:r>
            <a:endParaRPr lang="en-US" dirty="0">
              <a:solidFill>
                <a:prstClr val="black">
                  <a:tint val="75000"/>
                </a:prstClr>
              </a:solidFill>
            </a:endParaRPr>
          </a:p>
        </p:txBody>
      </p:sp>
    </p:spTree>
    <p:extLst>
      <p:ext uri="{BB962C8B-B14F-4D97-AF65-F5344CB8AC3E}">
        <p14:creationId xmlns:p14="http://schemas.microsoft.com/office/powerpoint/2010/main" xmlns="" val="24703584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0" y="71717"/>
            <a:ext cx="9146895" cy="399750"/>
            <a:chOff x="-2896" y="6026150"/>
            <a:chExt cx="9146895" cy="831850"/>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6" name="Rectangle 1"/>
          <p:cNvSpPr>
            <a:spLocks noChangeArrowheads="1"/>
          </p:cNvSpPr>
          <p:nvPr/>
        </p:nvSpPr>
        <p:spPr bwMode="auto">
          <a:xfrm>
            <a:off x="332511" y="748285"/>
            <a:ext cx="757645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sz="800" b="1" i="1" dirty="0" smtClean="0">
              <a:solidFill>
                <a:prstClr val="black"/>
              </a:solidFill>
              <a:latin typeface="Century Gothic" pitchFamily="34" charset="0"/>
              <a:ea typeface="Times New Roman" pitchFamily="18" charset="0"/>
              <a:cs typeface="Arial" pitchFamily="34" charset="0"/>
            </a:endParaRPr>
          </a:p>
          <a:p>
            <a:pPr defTabSz="914400" fontAlgn="base">
              <a:spcBef>
                <a:spcPct val="0"/>
              </a:spcBef>
              <a:spcAft>
                <a:spcPct val="0"/>
              </a:spcAft>
            </a:pPr>
            <a:r>
              <a:rPr lang="en-US" sz="1200" b="1" i="1" dirty="0" smtClean="0">
                <a:solidFill>
                  <a:prstClr val="black"/>
                </a:solidFill>
                <a:latin typeface="Century Gothic" pitchFamily="34" charset="0"/>
                <a:ea typeface="Times New Roman" pitchFamily="18" charset="0"/>
                <a:cs typeface="Arial" pitchFamily="34" charset="0"/>
              </a:rPr>
              <a:t>Table 12: Transformation/Equity Statistics per Branch Programme (Permanent)</a:t>
            </a:r>
            <a:endParaRPr lang="en-US" sz="1200" dirty="0" smtClean="0">
              <a:solidFill>
                <a:prstClr val="black"/>
              </a:solidFill>
              <a:latin typeface="Arial" pitchFamily="34" charset="0"/>
              <a:cs typeface="Arial" pitchFamily="34" charset="0"/>
            </a:endParaRPr>
          </a:p>
        </p:txBody>
      </p:sp>
      <p:sp>
        <p:nvSpPr>
          <p:cNvPr id="7" name="Rectangle 6"/>
          <p:cNvSpPr/>
          <p:nvPr/>
        </p:nvSpPr>
        <p:spPr>
          <a:xfrm>
            <a:off x="2386940" y="93068"/>
            <a:ext cx="5913911" cy="658642"/>
          </a:xfrm>
          <a:prstGeom prst="rect">
            <a:avLst/>
          </a:prstGeom>
        </p:spPr>
        <p:txBody>
          <a:bodyPr wrap="square">
            <a:spAutoFit/>
          </a:bodyPr>
          <a:lstStyle/>
          <a:p>
            <a:pPr algn="ctr">
              <a:lnSpc>
                <a:spcPct val="115000"/>
              </a:lnSpc>
              <a:spcAft>
                <a:spcPts val="1000"/>
              </a:spcAft>
            </a:pPr>
            <a:r>
              <a:rPr lang="en-ZA" sz="1600" b="1" dirty="0" smtClean="0">
                <a:solidFill>
                  <a:srgbClr val="00B050"/>
                </a:solidFill>
                <a:latin typeface="Century Gothic"/>
                <a:ea typeface="Calibri"/>
                <a:cs typeface="Times New Roman"/>
              </a:rPr>
              <a:t>OVERVIEW OF PERFORMANCE ON HUMAN RESOURCE TARGETS AND COMPLIANCE (2)</a:t>
            </a:r>
            <a:endParaRPr lang="en-ZA" sz="1600" dirty="0">
              <a:solidFill>
                <a:srgbClr val="00B050"/>
              </a:solidFill>
              <a:ea typeface="Calibri"/>
              <a:cs typeface="Times New Roman"/>
            </a:endParaRPr>
          </a:p>
        </p:txBody>
      </p:sp>
      <p:sp>
        <p:nvSpPr>
          <p:cNvPr id="2" name="Slide Number Placeholder 1"/>
          <p:cNvSpPr>
            <a:spLocks noGrp="1"/>
          </p:cNvSpPr>
          <p:nvPr>
            <p:ph type="sldNum" sz="quarter" idx="12"/>
          </p:nvPr>
        </p:nvSpPr>
        <p:spPr/>
        <p:txBody>
          <a:bodyPr/>
          <a:lstStyle/>
          <a:p>
            <a:fld id="{7CDEE3CD-9AE7-E148-8D38-A96A94875DA4}" type="slidenum">
              <a:rPr lang="en-US" sz="1400" b="1" smtClean="0">
                <a:solidFill>
                  <a:prstClr val="black"/>
                </a:solidFill>
              </a:rPr>
              <a:pPr/>
              <a:t>26</a:t>
            </a:fld>
            <a:endParaRPr lang="en-US" sz="1400" b="1" dirty="0">
              <a:solidFill>
                <a:prstClr val="black"/>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Together We Move South Africa Forward</a:t>
            </a:r>
            <a:endParaRPr lang="en-US" dirty="0">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01825120"/>
              </p:ext>
            </p:extLst>
          </p:nvPr>
        </p:nvGraphicFramePr>
        <p:xfrm>
          <a:off x="166181" y="1148394"/>
          <a:ext cx="8819736" cy="5055421"/>
        </p:xfrm>
        <a:graphic>
          <a:graphicData uri="http://schemas.openxmlformats.org/drawingml/2006/table">
            <a:tbl>
              <a:tblPr firstRow="1" firstCol="1" bandRow="1">
                <a:tableStyleId>{8799B23B-EC83-4686-B30A-512413B5E67A}</a:tableStyleId>
              </a:tblPr>
              <a:tblGrid>
                <a:gridCol w="1409407"/>
                <a:gridCol w="2570198"/>
                <a:gridCol w="2109733"/>
                <a:gridCol w="1861117"/>
                <a:gridCol w="869281"/>
              </a:tblGrid>
              <a:tr h="387933">
                <a:tc>
                  <a:txBody>
                    <a:bodyPr/>
                    <a:lstStyle/>
                    <a:p>
                      <a:pPr algn="ctr">
                        <a:lnSpc>
                          <a:spcPct val="115000"/>
                        </a:lnSpc>
                        <a:spcAft>
                          <a:spcPts val="0"/>
                        </a:spcAft>
                      </a:pPr>
                      <a:endParaRPr lang="en-ZA" sz="1200" dirty="0">
                        <a:effectLst/>
                        <a:latin typeface="Century Gothic" panose="020B0502020202020204" pitchFamily="34" charset="0"/>
                        <a:ea typeface="Times New Roman"/>
                      </a:endParaRPr>
                    </a:p>
                  </a:txBody>
                  <a:tcPr marL="68580" marR="68580" marT="0" marB="0" anchor="ctr"/>
                </a:tc>
                <a:tc gridSpan="3">
                  <a:txBody>
                    <a:bodyPr/>
                    <a:lstStyle/>
                    <a:p>
                      <a:pPr algn="ctr">
                        <a:lnSpc>
                          <a:spcPct val="115000"/>
                        </a:lnSpc>
                        <a:spcAft>
                          <a:spcPts val="0"/>
                        </a:spcAft>
                      </a:pPr>
                      <a:r>
                        <a:rPr lang="en-ZA" sz="1200" dirty="0">
                          <a:effectLst/>
                          <a:latin typeface="Century Gothic" panose="020B0502020202020204" pitchFamily="34" charset="0"/>
                        </a:rPr>
                        <a:t>EMPLOYMENT EQUITY: BY PROGRAMMES</a:t>
                      </a:r>
                      <a:endParaRPr lang="en-ZA" sz="1200" dirty="0">
                        <a:effectLst/>
                        <a:latin typeface="Century Gothic" panose="020B0502020202020204" pitchFamily="34" charset="0"/>
                        <a:ea typeface="Times New Roman"/>
                      </a:endParaRPr>
                    </a:p>
                  </a:txBody>
                  <a:tcPr marL="68580" marR="68580" marT="0" marB="0" anchor="ctr"/>
                </a:tc>
                <a:tc hMerge="1">
                  <a:txBody>
                    <a:bodyPr/>
                    <a:lstStyle/>
                    <a:p>
                      <a:endParaRPr lang="en-ZA"/>
                    </a:p>
                  </a:txBody>
                  <a:tcPr/>
                </a:tc>
                <a:tc hMerge="1">
                  <a:txBody>
                    <a:bodyPr/>
                    <a:lstStyle/>
                    <a:p>
                      <a:endParaRPr lang="en-ZA"/>
                    </a:p>
                  </a:txBody>
                  <a:tcPr/>
                </a:tc>
                <a:tc>
                  <a:txBody>
                    <a:bodyPr/>
                    <a:lstStyle/>
                    <a:p>
                      <a:pPr algn="ctr">
                        <a:lnSpc>
                          <a:spcPct val="115000"/>
                        </a:lnSpc>
                        <a:spcAft>
                          <a:spcPts val="0"/>
                        </a:spcAft>
                      </a:pPr>
                      <a:r>
                        <a:rPr lang="en-ZA" sz="1200" dirty="0">
                          <a:effectLst/>
                          <a:latin typeface="Century Gothic" panose="020B0502020202020204" pitchFamily="34" charset="0"/>
                        </a:rPr>
                        <a:t>ACTUAL</a:t>
                      </a:r>
                      <a:endParaRPr lang="en-ZA" sz="1200" dirty="0">
                        <a:effectLst/>
                        <a:latin typeface="Century Gothic" panose="020B0502020202020204" pitchFamily="34" charset="0"/>
                        <a:ea typeface="Times New Roman"/>
                      </a:endParaRPr>
                    </a:p>
                  </a:txBody>
                  <a:tcPr marL="68580" marR="68580" marT="0" marB="0" anchor="ctr"/>
                </a:tc>
              </a:tr>
              <a:tr h="337878">
                <a:tc>
                  <a:txBody>
                    <a:bodyPr/>
                    <a:lstStyle/>
                    <a:p>
                      <a:pPr algn="ctr">
                        <a:lnSpc>
                          <a:spcPct val="115000"/>
                        </a:lnSpc>
                        <a:spcAft>
                          <a:spcPts val="0"/>
                        </a:spcAft>
                      </a:pPr>
                      <a:r>
                        <a:rPr lang="en-ZA" sz="1200" u="sng" dirty="0">
                          <a:effectLst/>
                          <a:latin typeface="Century Gothic" panose="020B0502020202020204" pitchFamily="34" charset="0"/>
                        </a:rPr>
                        <a:t> </a:t>
                      </a:r>
                      <a:endParaRPr lang="en-ZA" sz="1200" dirty="0">
                        <a:effectLst/>
                        <a:latin typeface="Century Gothic" panose="020B0502020202020204" pitchFamily="34" charset="0"/>
                        <a:ea typeface="Times New Roman"/>
                      </a:endParaRPr>
                    </a:p>
                  </a:txBody>
                  <a:tcPr marL="68580" marR="68580" marT="0" marB="0" anchor="ctr"/>
                </a:tc>
                <a:tc>
                  <a:txBody>
                    <a:bodyPr/>
                    <a:lstStyle/>
                    <a:p>
                      <a:pPr algn="ctr">
                        <a:lnSpc>
                          <a:spcPct val="115000"/>
                        </a:lnSpc>
                        <a:spcAft>
                          <a:spcPts val="0"/>
                        </a:spcAft>
                      </a:pPr>
                      <a:r>
                        <a:rPr lang="en-ZA" sz="1200" dirty="0">
                          <a:effectLst/>
                          <a:latin typeface="Century Gothic" panose="020B0502020202020204" pitchFamily="34" charset="0"/>
                        </a:rPr>
                        <a:t>A</a:t>
                      </a:r>
                      <a:endParaRPr lang="en-ZA" sz="1200" dirty="0">
                        <a:effectLst/>
                        <a:latin typeface="Century Gothic" panose="020B0502020202020204" pitchFamily="34" charset="0"/>
                        <a:ea typeface="Times New Roman"/>
                      </a:endParaRPr>
                    </a:p>
                  </a:txBody>
                  <a:tcPr marL="68580" marR="68580" marT="0" marB="0" anchor="ctr"/>
                </a:tc>
                <a:tc>
                  <a:txBody>
                    <a:bodyPr/>
                    <a:lstStyle/>
                    <a:p>
                      <a:pPr algn="ctr">
                        <a:lnSpc>
                          <a:spcPct val="115000"/>
                        </a:lnSpc>
                        <a:spcAft>
                          <a:spcPts val="0"/>
                        </a:spcAft>
                      </a:pPr>
                      <a:r>
                        <a:rPr lang="en-ZA" sz="1200">
                          <a:effectLst/>
                          <a:latin typeface="Century Gothic" panose="020B0502020202020204" pitchFamily="34" charset="0"/>
                        </a:rPr>
                        <a:t>B</a:t>
                      </a:r>
                      <a:endParaRPr lang="en-ZA" sz="1200">
                        <a:effectLst/>
                        <a:latin typeface="Century Gothic" panose="020B0502020202020204" pitchFamily="34" charset="0"/>
                        <a:ea typeface="Times New Roman"/>
                      </a:endParaRPr>
                    </a:p>
                  </a:txBody>
                  <a:tcPr marL="68580" marR="68580" marT="0" marB="0" anchor="ctr"/>
                </a:tc>
                <a:tc>
                  <a:txBody>
                    <a:bodyPr/>
                    <a:lstStyle/>
                    <a:p>
                      <a:pPr algn="ctr">
                        <a:lnSpc>
                          <a:spcPct val="115000"/>
                        </a:lnSpc>
                        <a:spcAft>
                          <a:spcPts val="0"/>
                        </a:spcAft>
                      </a:pPr>
                      <a:r>
                        <a:rPr lang="en-ZA" sz="1200">
                          <a:effectLst/>
                          <a:latin typeface="Century Gothic" panose="020B0502020202020204" pitchFamily="34" charset="0"/>
                        </a:rPr>
                        <a:t>C</a:t>
                      </a:r>
                      <a:endParaRPr lang="en-ZA" sz="1200">
                        <a:effectLst/>
                        <a:latin typeface="Century Gothic" panose="020B0502020202020204" pitchFamily="34" charset="0"/>
                        <a:ea typeface="Times New Roman"/>
                      </a:endParaRPr>
                    </a:p>
                  </a:txBody>
                  <a:tcPr marL="68580" marR="68580" marT="0" marB="0" anchor="ctr"/>
                </a:tc>
                <a:tc rowSpan="2">
                  <a:txBody>
                    <a:bodyPr/>
                    <a:lstStyle/>
                    <a:p>
                      <a:pPr algn="ctr">
                        <a:lnSpc>
                          <a:spcPct val="115000"/>
                        </a:lnSpc>
                        <a:spcAft>
                          <a:spcPts val="0"/>
                        </a:spcAft>
                      </a:pPr>
                      <a:r>
                        <a:rPr lang="en-ZA" sz="1200" dirty="0">
                          <a:effectLst/>
                          <a:latin typeface="Century Gothic" panose="020B0502020202020204" pitchFamily="34" charset="0"/>
                        </a:rPr>
                        <a:t>Total</a:t>
                      </a:r>
                      <a:endParaRPr lang="en-ZA" sz="1200" b="1" dirty="0">
                        <a:effectLst/>
                        <a:latin typeface="Century Gothic" panose="020B0502020202020204" pitchFamily="34" charset="0"/>
                        <a:ea typeface="Times New Roman"/>
                      </a:endParaRPr>
                    </a:p>
                  </a:txBody>
                  <a:tcPr marL="68580" marR="68580" marT="0" marB="0" anchor="ctr"/>
                </a:tc>
              </a:tr>
              <a:tr h="344560">
                <a:tc>
                  <a:txBody>
                    <a:bodyPr/>
                    <a:lstStyle/>
                    <a:p>
                      <a:pPr algn="l" defTabSz="444500">
                        <a:lnSpc>
                          <a:spcPct val="115000"/>
                        </a:lnSpc>
                        <a:spcAft>
                          <a:spcPts val="0"/>
                        </a:spcAft>
                      </a:pPr>
                      <a:r>
                        <a:rPr lang="en-ZA" sz="1200" dirty="0">
                          <a:effectLst/>
                          <a:latin typeface="Century Gothic" panose="020B0502020202020204" pitchFamily="34" charset="0"/>
                        </a:rPr>
                        <a:t>Race and Gender</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smtClean="0">
                          <a:effectLst/>
                          <a:latin typeface="Century Gothic" panose="020B0502020202020204" pitchFamily="34" charset="0"/>
                        </a:rPr>
                        <a:t>PROGRAMME 1: </a:t>
                      </a:r>
                      <a:r>
                        <a:rPr lang="en-ZA" sz="1200" dirty="0">
                          <a:effectLst/>
                          <a:latin typeface="Century Gothic" panose="020B0502020202020204" pitchFamily="34" charset="0"/>
                        </a:rPr>
                        <a:t>ADMINISTRATION  CORP SERV</a:t>
                      </a:r>
                      <a:r>
                        <a:rPr lang="en-ZA" sz="1200" dirty="0" smtClean="0">
                          <a:effectLst/>
                          <a:latin typeface="Century Gothic" panose="020B0502020202020204" pitchFamily="34" charset="0"/>
                        </a:rPr>
                        <a:t>/ ODG</a:t>
                      </a:r>
                      <a:r>
                        <a:rPr lang="en-ZA" sz="1200" dirty="0">
                          <a:effectLst/>
                          <a:latin typeface="Century Gothic" panose="020B0502020202020204" pitchFamily="34" charset="0"/>
                        </a:rPr>
                        <a:t>/ INT AUDIT</a:t>
                      </a:r>
                      <a:endParaRPr lang="en-ZA" sz="1200" b="1" dirty="0">
                        <a:effectLst/>
                        <a:latin typeface="Century Gothic" panose="020B0502020202020204" pitchFamily="34" charset="0"/>
                        <a:ea typeface="Times New Roman"/>
                      </a:endParaRPr>
                    </a:p>
                  </a:txBody>
                  <a:tcPr marL="68580" marR="68580" marT="0" marB="0"/>
                </a:tc>
                <a:tc>
                  <a:txBody>
                    <a:bodyPr/>
                    <a:lstStyle/>
                    <a:p>
                      <a:pPr algn="ctr">
                        <a:lnSpc>
                          <a:spcPct val="115000"/>
                        </a:lnSpc>
                        <a:spcAft>
                          <a:spcPts val="0"/>
                        </a:spcAft>
                      </a:pPr>
                      <a:r>
                        <a:rPr lang="en-ZA" sz="1200" dirty="0" smtClean="0">
                          <a:effectLst/>
                          <a:latin typeface="Century Gothic" panose="020B0502020202020204" pitchFamily="34" charset="0"/>
                        </a:rPr>
                        <a:t>PROGRAMME 2: MIL </a:t>
                      </a:r>
                      <a:r>
                        <a:rPr lang="en-ZA" sz="1200" dirty="0">
                          <a:effectLst/>
                          <a:latin typeface="Century Gothic" panose="020B0502020202020204" pitchFamily="34" charset="0"/>
                        </a:rPr>
                        <a:t>VET: </a:t>
                      </a:r>
                      <a:r>
                        <a:rPr lang="en-ZA" sz="1200" dirty="0" smtClean="0">
                          <a:effectLst/>
                          <a:latin typeface="Century Gothic" panose="020B0502020202020204" pitchFamily="34" charset="0"/>
                        </a:rPr>
                        <a:t>SES </a:t>
                      </a:r>
                      <a:endParaRPr lang="en-ZA" sz="1200" b="1" dirty="0">
                        <a:effectLst/>
                        <a:latin typeface="Century Gothic" panose="020B0502020202020204" pitchFamily="34" charset="0"/>
                        <a:ea typeface="Times New Roman"/>
                      </a:endParaRPr>
                    </a:p>
                  </a:txBody>
                  <a:tcPr marL="68580" marR="68580" marT="0" marB="0"/>
                </a:tc>
                <a:tc>
                  <a:txBody>
                    <a:bodyPr/>
                    <a:lstStyle/>
                    <a:p>
                      <a:pPr algn="ctr">
                        <a:lnSpc>
                          <a:spcPct val="115000"/>
                        </a:lnSpc>
                        <a:spcAft>
                          <a:spcPts val="0"/>
                        </a:spcAft>
                      </a:pPr>
                      <a:r>
                        <a:rPr lang="en-ZA" sz="1200" dirty="0" smtClean="0">
                          <a:effectLst/>
                          <a:latin typeface="Century Gothic" panose="020B0502020202020204" pitchFamily="34" charset="0"/>
                        </a:rPr>
                        <a:t>PROGRAMME 3:</a:t>
                      </a:r>
                      <a:r>
                        <a:rPr lang="en-ZA" sz="1200" baseline="0" dirty="0" smtClean="0">
                          <a:effectLst/>
                          <a:latin typeface="Century Gothic" panose="020B0502020202020204" pitchFamily="34" charset="0"/>
                        </a:rPr>
                        <a:t> </a:t>
                      </a:r>
                      <a:r>
                        <a:rPr lang="en-ZA" sz="1200" dirty="0" smtClean="0">
                          <a:effectLst/>
                          <a:latin typeface="Century Gothic" panose="020B0502020202020204" pitchFamily="34" charset="0"/>
                        </a:rPr>
                        <a:t>MIL </a:t>
                      </a:r>
                      <a:r>
                        <a:rPr lang="en-ZA" sz="1200" dirty="0">
                          <a:effectLst/>
                          <a:latin typeface="Century Gothic" panose="020B0502020202020204" pitchFamily="34" charset="0"/>
                        </a:rPr>
                        <a:t>VET: </a:t>
                      </a:r>
                      <a:r>
                        <a:rPr lang="en-ZA" sz="1200" dirty="0" smtClean="0">
                          <a:effectLst/>
                          <a:latin typeface="Century Gothic" panose="020B0502020202020204" pitchFamily="34" charset="0"/>
                        </a:rPr>
                        <a:t>ESM  </a:t>
                      </a:r>
                      <a:endParaRPr lang="en-ZA" sz="1200" b="1" dirty="0">
                        <a:effectLst/>
                        <a:latin typeface="Century Gothic" panose="020B0502020202020204" pitchFamily="34" charset="0"/>
                        <a:ea typeface="Times New Roman"/>
                      </a:endParaRPr>
                    </a:p>
                  </a:txBody>
                  <a:tcPr marL="68580" marR="68580" marT="0" marB="0"/>
                </a:tc>
                <a:tc vMerge="1">
                  <a:txBody>
                    <a:bodyPr/>
                    <a:lstStyle/>
                    <a:p>
                      <a:endParaRPr lang="en-ZA"/>
                    </a:p>
                  </a:txBody>
                  <a:tcPr/>
                </a:tc>
              </a:tr>
              <a:tr h="323488">
                <a:tc>
                  <a:txBody>
                    <a:bodyPr/>
                    <a:lstStyle/>
                    <a:p>
                      <a:pPr>
                        <a:lnSpc>
                          <a:spcPct val="115000"/>
                        </a:lnSpc>
                        <a:spcAft>
                          <a:spcPts val="0"/>
                        </a:spcAft>
                      </a:pPr>
                      <a:r>
                        <a:rPr lang="en-ZA" sz="1200">
                          <a:effectLst/>
                          <a:latin typeface="Century Gothic" panose="020B0502020202020204" pitchFamily="34" charset="0"/>
                        </a:rPr>
                        <a:t>African Female </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35</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8</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3</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46</a:t>
                      </a:r>
                      <a:endParaRPr lang="en-ZA" sz="1200" dirty="0">
                        <a:effectLst/>
                        <a:latin typeface="Century Gothic" panose="020B0502020202020204" pitchFamily="34" charset="0"/>
                        <a:ea typeface="Times New Roman"/>
                      </a:endParaRPr>
                    </a:p>
                  </a:txBody>
                  <a:tcPr marL="68580" marR="68580" marT="0" marB="0" anchor="b"/>
                </a:tc>
              </a:tr>
              <a:tr h="319375">
                <a:tc>
                  <a:txBody>
                    <a:bodyPr/>
                    <a:lstStyle/>
                    <a:p>
                      <a:pPr>
                        <a:lnSpc>
                          <a:spcPct val="115000"/>
                        </a:lnSpc>
                        <a:spcAft>
                          <a:spcPts val="0"/>
                        </a:spcAft>
                      </a:pPr>
                      <a:r>
                        <a:rPr lang="en-ZA" sz="1200">
                          <a:effectLst/>
                          <a:latin typeface="Century Gothic" panose="020B0502020202020204" pitchFamily="34" charset="0"/>
                        </a:rPr>
                        <a:t>Coloured Female </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 </a:t>
                      </a:r>
                      <a:r>
                        <a:rPr lang="en-ZA" sz="1200" dirty="0" smtClean="0">
                          <a:effectLst/>
                          <a:latin typeface="Century Gothic" panose="020B0502020202020204" pitchFamily="34" charset="0"/>
                        </a:rPr>
                        <a:t>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1</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 </a:t>
                      </a:r>
                      <a:r>
                        <a:rPr lang="en-ZA" sz="1200" dirty="0" smtClean="0">
                          <a:effectLst/>
                          <a:latin typeface="Century Gothic" panose="020B0502020202020204" pitchFamily="34" charset="0"/>
                        </a:rPr>
                        <a:t>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1</a:t>
                      </a:r>
                      <a:endParaRPr lang="en-ZA" sz="1200" dirty="0">
                        <a:effectLst/>
                        <a:latin typeface="Century Gothic" panose="020B0502020202020204" pitchFamily="34" charset="0"/>
                        <a:ea typeface="Times New Roman"/>
                      </a:endParaRPr>
                    </a:p>
                  </a:txBody>
                  <a:tcPr marL="68580" marR="68580" marT="0" marB="0" anchor="b"/>
                </a:tc>
              </a:tr>
              <a:tr h="323488">
                <a:tc>
                  <a:txBody>
                    <a:bodyPr/>
                    <a:lstStyle/>
                    <a:p>
                      <a:pPr>
                        <a:lnSpc>
                          <a:spcPct val="115000"/>
                        </a:lnSpc>
                        <a:spcAft>
                          <a:spcPts val="0"/>
                        </a:spcAft>
                      </a:pPr>
                      <a:r>
                        <a:rPr lang="en-ZA" sz="1200">
                          <a:effectLst/>
                          <a:latin typeface="Century Gothic" panose="020B0502020202020204" pitchFamily="34" charset="0"/>
                        </a:rPr>
                        <a:t>White Female </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1</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1</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 </a:t>
                      </a:r>
                      <a:r>
                        <a:rPr lang="en-ZA" sz="1200" dirty="0" smtClean="0">
                          <a:effectLst/>
                          <a:latin typeface="Century Gothic" panose="020B0502020202020204" pitchFamily="34" charset="0"/>
                        </a:rPr>
                        <a:t>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2</a:t>
                      </a:r>
                      <a:endParaRPr lang="en-ZA" sz="1200" dirty="0">
                        <a:effectLst/>
                        <a:latin typeface="Century Gothic" panose="020B0502020202020204" pitchFamily="34" charset="0"/>
                        <a:ea typeface="Times New Roman"/>
                      </a:endParaRPr>
                    </a:p>
                  </a:txBody>
                  <a:tcPr marL="68580" marR="68580" marT="0" marB="0" anchor="b"/>
                </a:tc>
              </a:tr>
              <a:tr h="323488">
                <a:tc>
                  <a:txBody>
                    <a:bodyPr/>
                    <a:lstStyle/>
                    <a:p>
                      <a:pPr>
                        <a:lnSpc>
                          <a:spcPct val="115000"/>
                        </a:lnSpc>
                        <a:spcAft>
                          <a:spcPts val="0"/>
                        </a:spcAft>
                      </a:pPr>
                      <a:r>
                        <a:rPr lang="en-ZA" sz="1200" dirty="0">
                          <a:effectLst/>
                          <a:latin typeface="Century Gothic" panose="020B0502020202020204" pitchFamily="34" charset="0"/>
                        </a:rPr>
                        <a:t>Asian Female </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2</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 </a:t>
                      </a:r>
                      <a:r>
                        <a:rPr lang="en-ZA" sz="1200" dirty="0" smtClean="0">
                          <a:effectLst/>
                          <a:latin typeface="Century Gothic" panose="020B0502020202020204" pitchFamily="34" charset="0"/>
                        </a:rPr>
                        <a:t>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 </a:t>
                      </a:r>
                      <a:r>
                        <a:rPr lang="en-ZA" sz="1200" dirty="0" smtClean="0">
                          <a:effectLst/>
                          <a:latin typeface="Century Gothic" panose="020B0502020202020204" pitchFamily="34" charset="0"/>
                        </a:rPr>
                        <a:t>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2</a:t>
                      </a:r>
                      <a:endParaRPr lang="en-ZA" sz="1200" dirty="0">
                        <a:effectLst/>
                        <a:latin typeface="Century Gothic" panose="020B0502020202020204" pitchFamily="34" charset="0"/>
                        <a:ea typeface="Times New Roman"/>
                      </a:endParaRPr>
                    </a:p>
                  </a:txBody>
                  <a:tcPr marL="68580" marR="68580" marT="0" marB="0" anchor="b"/>
                </a:tc>
              </a:tr>
              <a:tr h="337878">
                <a:tc>
                  <a:txBody>
                    <a:bodyPr/>
                    <a:lstStyle/>
                    <a:p>
                      <a:pPr>
                        <a:lnSpc>
                          <a:spcPct val="115000"/>
                        </a:lnSpc>
                        <a:spcAft>
                          <a:spcPts val="0"/>
                        </a:spcAft>
                      </a:pPr>
                      <a:r>
                        <a:rPr lang="en-ZA" sz="1200">
                          <a:effectLst/>
                          <a:latin typeface="Century Gothic" panose="020B0502020202020204" pitchFamily="34" charset="0"/>
                        </a:rPr>
                        <a:t>Total Female</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38</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10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3</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51</a:t>
                      </a:r>
                      <a:endParaRPr lang="en-ZA" sz="1200" dirty="0">
                        <a:effectLst/>
                        <a:latin typeface="Century Gothic" panose="020B0502020202020204" pitchFamily="34" charset="0"/>
                        <a:ea typeface="Times New Roman"/>
                      </a:endParaRPr>
                    </a:p>
                  </a:txBody>
                  <a:tcPr marL="68580" marR="68580" marT="0" marB="0" anchor="b"/>
                </a:tc>
              </a:tr>
              <a:tr h="323488">
                <a:tc>
                  <a:txBody>
                    <a:bodyPr/>
                    <a:lstStyle/>
                    <a:p>
                      <a:pPr>
                        <a:lnSpc>
                          <a:spcPct val="115000"/>
                        </a:lnSpc>
                        <a:spcAft>
                          <a:spcPts val="0"/>
                        </a:spcAft>
                      </a:pPr>
                      <a:r>
                        <a:rPr lang="en-ZA" sz="1200">
                          <a:effectLst/>
                          <a:latin typeface="Century Gothic" panose="020B0502020202020204" pitchFamily="34" charset="0"/>
                        </a:rPr>
                        <a:t>African Male </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39</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6</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21</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66</a:t>
                      </a:r>
                      <a:endParaRPr lang="en-ZA" sz="1200" dirty="0">
                        <a:effectLst/>
                        <a:latin typeface="Century Gothic" panose="020B0502020202020204" pitchFamily="34" charset="0"/>
                        <a:ea typeface="Times New Roman"/>
                      </a:endParaRPr>
                    </a:p>
                  </a:txBody>
                  <a:tcPr marL="68580" marR="68580" marT="0" marB="0" anchor="b"/>
                </a:tc>
              </a:tr>
              <a:tr h="323488">
                <a:tc>
                  <a:txBody>
                    <a:bodyPr/>
                    <a:lstStyle/>
                    <a:p>
                      <a:pPr>
                        <a:lnSpc>
                          <a:spcPct val="115000"/>
                        </a:lnSpc>
                        <a:spcAft>
                          <a:spcPts val="0"/>
                        </a:spcAft>
                      </a:pPr>
                      <a:r>
                        <a:rPr lang="en-ZA" sz="1200">
                          <a:effectLst/>
                          <a:latin typeface="Century Gothic" panose="020B0502020202020204" pitchFamily="34" charset="0"/>
                        </a:rPr>
                        <a:t>Asian Male </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1</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 </a:t>
                      </a:r>
                      <a:r>
                        <a:rPr lang="en-ZA" sz="1200" dirty="0" smtClean="0">
                          <a:effectLst/>
                          <a:latin typeface="Century Gothic" panose="020B0502020202020204" pitchFamily="34" charset="0"/>
                        </a:rPr>
                        <a:t>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smtClean="0">
                          <a:effectLst/>
                          <a:latin typeface="Century Gothic" panose="020B0502020202020204" pitchFamily="34" charset="0"/>
                        </a:rPr>
                        <a:t>0</a:t>
                      </a:r>
                      <a:r>
                        <a:rPr lang="en-ZA" sz="1200" dirty="0">
                          <a:effectLst/>
                          <a:latin typeface="Century Gothic" panose="020B0502020202020204" pitchFamily="34" charset="0"/>
                        </a:rPr>
                        <a:t> </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1</a:t>
                      </a:r>
                      <a:endParaRPr lang="en-ZA" sz="1200" dirty="0">
                        <a:effectLst/>
                        <a:latin typeface="Century Gothic" panose="020B0502020202020204" pitchFamily="34" charset="0"/>
                        <a:ea typeface="Times New Roman"/>
                      </a:endParaRPr>
                    </a:p>
                  </a:txBody>
                  <a:tcPr marL="68580" marR="68580" marT="0" marB="0" anchor="b"/>
                </a:tc>
              </a:tr>
              <a:tr h="323488">
                <a:tc>
                  <a:txBody>
                    <a:bodyPr/>
                    <a:lstStyle/>
                    <a:p>
                      <a:pPr>
                        <a:lnSpc>
                          <a:spcPct val="115000"/>
                        </a:lnSpc>
                        <a:spcAft>
                          <a:spcPts val="0"/>
                        </a:spcAft>
                      </a:pPr>
                      <a:r>
                        <a:rPr lang="en-ZA" sz="1200">
                          <a:effectLst/>
                          <a:latin typeface="Century Gothic" panose="020B0502020202020204" pitchFamily="34" charset="0"/>
                        </a:rPr>
                        <a:t>White Male </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2</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 </a:t>
                      </a:r>
                      <a:r>
                        <a:rPr lang="en-ZA" sz="1200" dirty="0" smtClean="0">
                          <a:effectLst/>
                          <a:latin typeface="Century Gothic" panose="020B0502020202020204" pitchFamily="34" charset="0"/>
                        </a:rPr>
                        <a:t>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smtClean="0">
                          <a:effectLst/>
                          <a:latin typeface="Century Gothic" panose="020B0502020202020204" pitchFamily="34" charset="0"/>
                        </a:rPr>
                        <a:t>0</a:t>
                      </a:r>
                      <a:r>
                        <a:rPr lang="en-ZA" sz="1200" dirty="0">
                          <a:effectLst/>
                          <a:latin typeface="Century Gothic" panose="020B0502020202020204" pitchFamily="34" charset="0"/>
                        </a:rPr>
                        <a:t> </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2</a:t>
                      </a:r>
                      <a:endParaRPr lang="en-ZA" sz="1200" dirty="0">
                        <a:effectLst/>
                        <a:latin typeface="Century Gothic" panose="020B0502020202020204" pitchFamily="34" charset="0"/>
                        <a:ea typeface="Times New Roman"/>
                      </a:endParaRPr>
                    </a:p>
                  </a:txBody>
                  <a:tcPr marL="68580" marR="68580" marT="0" marB="0" anchor="b"/>
                </a:tc>
              </a:tr>
              <a:tr h="323488">
                <a:tc>
                  <a:txBody>
                    <a:bodyPr/>
                    <a:lstStyle/>
                    <a:p>
                      <a:pPr>
                        <a:lnSpc>
                          <a:spcPct val="115000"/>
                        </a:lnSpc>
                        <a:spcAft>
                          <a:spcPts val="0"/>
                        </a:spcAft>
                      </a:pPr>
                      <a:r>
                        <a:rPr lang="en-ZA" sz="1200">
                          <a:effectLst/>
                          <a:latin typeface="Century Gothic" panose="020B0502020202020204" pitchFamily="34" charset="0"/>
                        </a:rPr>
                        <a:t>Coloured Male </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 </a:t>
                      </a:r>
                      <a:r>
                        <a:rPr lang="en-ZA" sz="1200" dirty="0" smtClean="0">
                          <a:effectLst/>
                          <a:latin typeface="Century Gothic" panose="020B0502020202020204" pitchFamily="34" charset="0"/>
                        </a:rPr>
                        <a:t>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 </a:t>
                      </a:r>
                      <a:r>
                        <a:rPr lang="en-ZA" sz="1200" dirty="0" smtClean="0">
                          <a:effectLst/>
                          <a:latin typeface="Century Gothic" panose="020B0502020202020204" pitchFamily="34" charset="0"/>
                        </a:rPr>
                        <a:t>0</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3</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3</a:t>
                      </a:r>
                      <a:endParaRPr lang="en-ZA" sz="1200" dirty="0">
                        <a:effectLst/>
                        <a:latin typeface="Century Gothic" panose="020B0502020202020204" pitchFamily="34" charset="0"/>
                        <a:ea typeface="Times New Roman"/>
                      </a:endParaRPr>
                    </a:p>
                  </a:txBody>
                  <a:tcPr marL="68580" marR="68580" marT="0" marB="0" anchor="b"/>
                </a:tc>
              </a:tr>
              <a:tr h="337878">
                <a:tc>
                  <a:txBody>
                    <a:bodyPr/>
                    <a:lstStyle/>
                    <a:p>
                      <a:pPr>
                        <a:lnSpc>
                          <a:spcPct val="115000"/>
                        </a:lnSpc>
                        <a:spcAft>
                          <a:spcPts val="0"/>
                        </a:spcAft>
                      </a:pPr>
                      <a:r>
                        <a:rPr lang="en-ZA" sz="1200">
                          <a:effectLst/>
                          <a:latin typeface="Century Gothic" panose="020B0502020202020204" pitchFamily="34" charset="0"/>
                        </a:rPr>
                        <a:t>Total Male</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42</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a:effectLst/>
                          <a:latin typeface="Century Gothic" panose="020B0502020202020204" pitchFamily="34" charset="0"/>
                        </a:rPr>
                        <a:t>6</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24</a:t>
                      </a:r>
                      <a:endParaRPr lang="en-ZA" sz="1200"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72</a:t>
                      </a:r>
                      <a:endParaRPr lang="en-ZA" sz="1200" dirty="0">
                        <a:effectLst/>
                        <a:latin typeface="Century Gothic" panose="020B0502020202020204" pitchFamily="34" charset="0"/>
                        <a:ea typeface="Times New Roman"/>
                      </a:endParaRPr>
                    </a:p>
                  </a:txBody>
                  <a:tcPr marL="68580" marR="68580" marT="0" marB="0" anchor="b"/>
                </a:tc>
              </a:tr>
              <a:tr h="337878">
                <a:tc>
                  <a:txBody>
                    <a:bodyPr/>
                    <a:lstStyle/>
                    <a:p>
                      <a:pPr>
                        <a:lnSpc>
                          <a:spcPct val="115000"/>
                        </a:lnSpc>
                        <a:spcAft>
                          <a:spcPts val="0"/>
                        </a:spcAft>
                      </a:pPr>
                      <a:r>
                        <a:rPr lang="en-ZA" sz="1200">
                          <a:effectLst/>
                          <a:latin typeface="Century Gothic" panose="020B0502020202020204" pitchFamily="34" charset="0"/>
                        </a:rPr>
                        <a:t>Total Employees</a:t>
                      </a:r>
                      <a:endParaRPr lang="en-ZA" sz="120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80</a:t>
                      </a:r>
                      <a:endParaRPr lang="en-ZA" sz="1200" b="1"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16</a:t>
                      </a:r>
                      <a:endParaRPr lang="en-ZA" sz="1200" b="1"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27</a:t>
                      </a:r>
                      <a:endParaRPr lang="en-ZA" sz="1200" b="1" dirty="0">
                        <a:effectLst/>
                        <a:latin typeface="Century Gothic" panose="020B0502020202020204" pitchFamily="34" charset="0"/>
                        <a:ea typeface="Times New Roman"/>
                      </a:endParaRPr>
                    </a:p>
                  </a:txBody>
                  <a:tcPr marL="68580" marR="68580" marT="0" marB="0" anchor="b"/>
                </a:tc>
                <a:tc>
                  <a:txBody>
                    <a:bodyPr/>
                    <a:lstStyle/>
                    <a:p>
                      <a:pPr algn="ctr">
                        <a:lnSpc>
                          <a:spcPct val="115000"/>
                        </a:lnSpc>
                        <a:spcAft>
                          <a:spcPts val="0"/>
                        </a:spcAft>
                      </a:pPr>
                      <a:r>
                        <a:rPr lang="en-ZA" sz="1200" dirty="0">
                          <a:effectLst/>
                          <a:latin typeface="Century Gothic" panose="020B0502020202020204" pitchFamily="34" charset="0"/>
                        </a:rPr>
                        <a:t>123</a:t>
                      </a:r>
                      <a:endParaRPr lang="en-ZA" sz="1200" b="1" dirty="0">
                        <a:effectLst/>
                        <a:latin typeface="Century Gothic" panose="020B0502020202020204" pitchFamily="34" charset="0"/>
                        <a:ea typeface="Times New Roman"/>
                      </a:endParaRPr>
                    </a:p>
                  </a:txBody>
                  <a:tcPr marL="68580" marR="68580" marT="0" marB="0" anchor="b"/>
                </a:tc>
              </a:tr>
            </a:tbl>
          </a:graphicData>
        </a:graphic>
      </p:graphicFrame>
    </p:spTree>
    <p:extLst>
      <p:ext uri="{BB962C8B-B14F-4D97-AF65-F5344CB8AC3E}">
        <p14:creationId xmlns:p14="http://schemas.microsoft.com/office/powerpoint/2010/main" xmlns="" val="3005530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291" y="840618"/>
            <a:ext cx="8822633" cy="5109788"/>
          </a:xfrm>
        </p:spPr>
        <p:txBody>
          <a:bodyPr>
            <a:normAutofit/>
          </a:bodyPr>
          <a:lstStyle/>
          <a:p>
            <a:pPr marL="0" indent="0">
              <a:buNone/>
            </a:pPr>
            <a:r>
              <a:rPr lang="en-US" sz="1200" b="1" i="1" dirty="0" smtClean="0"/>
              <a:t> </a:t>
            </a:r>
            <a:r>
              <a:rPr lang="en-ZA" sz="1200" b="1" i="1" dirty="0" smtClean="0">
                <a:latin typeface="Century Gothic"/>
                <a:ea typeface="Calibri"/>
                <a:cs typeface="Arial"/>
              </a:rPr>
              <a:t> Table 14: Budget </a:t>
            </a:r>
            <a:r>
              <a:rPr lang="en-ZA" sz="1200" b="1" i="1" dirty="0">
                <a:latin typeface="Century Gothic"/>
                <a:ea typeface="Calibri"/>
                <a:cs typeface="Arial"/>
              </a:rPr>
              <a:t>Expenditure trend per Economic Classification</a:t>
            </a:r>
            <a:endParaRPr lang="en-US" sz="1200" b="1" i="1" dirty="0" smtClean="0"/>
          </a:p>
          <a:p>
            <a:pPr marL="0" indent="0">
              <a:buNone/>
            </a:pPr>
            <a:endParaRPr lang="en-ZA" sz="2400" dirty="0">
              <a:latin typeface="Arial" charset="0"/>
            </a:endParaRPr>
          </a:p>
        </p:txBody>
      </p:sp>
      <p:grpSp>
        <p:nvGrpSpPr>
          <p:cNvPr id="9" name="Group 8"/>
          <p:cNvGrpSpPr/>
          <p:nvPr/>
        </p:nvGrpSpPr>
        <p:grpSpPr>
          <a:xfrm>
            <a:off x="0" y="0"/>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4" name="Picture 13"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pic>
        <p:nvPicPr>
          <p:cNvPr id="12" name="Picture 11" descr="slide_b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6629304"/>
            <a:ext cx="9144000" cy="247650"/>
          </a:xfrm>
          <a:prstGeom prst="rect">
            <a:avLst/>
          </a:prstGeom>
        </p:spPr>
      </p:pic>
      <p:sp>
        <p:nvSpPr>
          <p:cNvPr id="4" name="Rectangle 3"/>
          <p:cNvSpPr/>
          <p:nvPr/>
        </p:nvSpPr>
        <p:spPr>
          <a:xfrm>
            <a:off x="1721922" y="476601"/>
            <a:ext cx="6792686" cy="871008"/>
          </a:xfrm>
          <a:prstGeom prst="rect">
            <a:avLst/>
          </a:prstGeom>
        </p:spPr>
        <p:txBody>
          <a:bodyPr wrap="square">
            <a:spAutoFit/>
          </a:bodyPr>
          <a:lstStyle/>
          <a:p>
            <a:pPr algn="ctr">
              <a:spcBef>
                <a:spcPct val="20000"/>
              </a:spcBef>
              <a:defRPr/>
            </a:pPr>
            <a:r>
              <a:rPr lang="en-ZA" b="1" dirty="0">
                <a:solidFill>
                  <a:srgbClr val="008000"/>
                </a:solidFill>
                <a:latin typeface="Arial"/>
                <a:cs typeface="Arial"/>
              </a:rPr>
              <a:t>PERFORMANCE ON FINANCIAL INFORMATION </a:t>
            </a:r>
            <a:r>
              <a:rPr lang="en-ZA" b="1" dirty="0" smtClean="0">
                <a:solidFill>
                  <a:srgbClr val="008000"/>
                </a:solidFill>
                <a:latin typeface="Arial"/>
                <a:cs typeface="Arial"/>
              </a:rPr>
              <a:t>(1</a:t>
            </a:r>
            <a:r>
              <a:rPr lang="en-ZA" sz="2300" b="1" dirty="0" smtClean="0">
                <a:solidFill>
                  <a:srgbClr val="008000"/>
                </a:solidFill>
                <a:latin typeface="Arial"/>
                <a:cs typeface="Arial"/>
              </a:rPr>
              <a:t>)</a:t>
            </a:r>
            <a:endParaRPr lang="en-ZA" sz="2300" b="1" dirty="0">
              <a:solidFill>
                <a:srgbClr val="008000"/>
              </a:solidFill>
              <a:latin typeface="Arial"/>
              <a:cs typeface="Arial"/>
            </a:endParaRPr>
          </a:p>
          <a:p>
            <a:pPr algn="ctr">
              <a:spcBef>
                <a:spcPct val="20000"/>
              </a:spcBef>
              <a:defRPr/>
            </a:pPr>
            <a:endParaRPr lang="en-ZA" sz="2300" b="1" dirty="0">
              <a:solidFill>
                <a:srgbClr val="008000"/>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xmlns="" val="3789114484"/>
              </p:ext>
            </p:extLst>
          </p:nvPr>
        </p:nvGraphicFramePr>
        <p:xfrm>
          <a:off x="38446" y="1058646"/>
          <a:ext cx="9105553" cy="6047755"/>
        </p:xfrm>
        <a:graphic>
          <a:graphicData uri="http://schemas.openxmlformats.org/drawingml/2006/table">
            <a:tbl>
              <a:tblPr firstRow="1" firstCol="1" lastRow="1" lastCol="1" bandRow="1" bandCol="1">
                <a:tableStyleId>{8799B23B-EC83-4686-B30A-512413B5E67A}</a:tableStyleId>
              </a:tblPr>
              <a:tblGrid>
                <a:gridCol w="404469"/>
                <a:gridCol w="1052983"/>
                <a:gridCol w="909785"/>
                <a:gridCol w="980481"/>
                <a:gridCol w="842969"/>
                <a:gridCol w="671518"/>
                <a:gridCol w="2852223"/>
                <a:gridCol w="1391125"/>
              </a:tblGrid>
              <a:tr h="937452">
                <a:tc rowSpan="2">
                  <a:txBody>
                    <a:bodyPr/>
                    <a:lstStyle/>
                    <a:p>
                      <a:pPr algn="just">
                        <a:lnSpc>
                          <a:spcPct val="115000"/>
                        </a:lnSpc>
                        <a:spcAft>
                          <a:spcPts val="0"/>
                        </a:spcAft>
                        <a:tabLst>
                          <a:tab pos="5605145" algn="l"/>
                        </a:tabLst>
                      </a:pPr>
                      <a:r>
                        <a:rPr lang="en-ZA" sz="1000" dirty="0" smtClean="0">
                          <a:effectLst/>
                        </a:rPr>
                        <a:t>Serial  </a:t>
                      </a:r>
                      <a:r>
                        <a:rPr lang="en-ZA" sz="1000" dirty="0">
                          <a:effectLst/>
                        </a:rPr>
                        <a:t>No.</a:t>
                      </a:r>
                      <a:endParaRPr lang="en-ZA" sz="1000" dirty="0">
                        <a:solidFill>
                          <a:schemeClr val="tx1"/>
                        </a:solidFill>
                        <a:effectLst/>
                        <a:latin typeface="Century Gothic" panose="020B0502020202020204" pitchFamily="34" charset="0"/>
                        <a:ea typeface="Calibri"/>
                        <a:cs typeface="Times New Roman"/>
                      </a:endParaRPr>
                    </a:p>
                  </a:txBody>
                  <a:tcPr marL="52709" marR="52709" marT="0" marB="0"/>
                </a:tc>
                <a:tc>
                  <a:txBody>
                    <a:bodyPr/>
                    <a:lstStyle/>
                    <a:p>
                      <a:pPr algn="just">
                        <a:lnSpc>
                          <a:spcPct val="115000"/>
                        </a:lnSpc>
                        <a:spcAft>
                          <a:spcPts val="0"/>
                        </a:spcAft>
                        <a:tabLst>
                          <a:tab pos="5605145" algn="l"/>
                        </a:tabLst>
                      </a:pPr>
                      <a:r>
                        <a:rPr lang="en-ZA" sz="1000" dirty="0">
                          <a:effectLst/>
                        </a:rPr>
                        <a:t>Expenditure GFS Classification</a:t>
                      </a:r>
                      <a:endParaRPr lang="en-ZA" sz="1000" dirty="0">
                        <a:solidFill>
                          <a:schemeClr val="tx1"/>
                        </a:solidFill>
                        <a:effectLst/>
                        <a:latin typeface="Century Gothic" panose="020B0502020202020204" pitchFamily="34" charset="0"/>
                        <a:ea typeface="Calibri"/>
                        <a:cs typeface="Times New Roman"/>
                      </a:endParaRPr>
                    </a:p>
                  </a:txBody>
                  <a:tcPr marL="52709" marR="52709"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ZA" sz="1000" u="none" strike="noStrike" kern="1200" cap="none" spc="0" normalizeH="0" baseline="0" noProof="0" dirty="0" smtClean="0">
                          <a:ln>
                            <a:noFill/>
                          </a:ln>
                          <a:effectLst/>
                          <a:uLnTx/>
                          <a:uFillTx/>
                        </a:rPr>
                        <a:t>Annual Budget</a:t>
                      </a:r>
                      <a:endParaRPr kumimoji="0" lang="en-ZA" sz="1000" b="0" i="0" u="none" strike="noStrike" kern="1200" cap="none" spc="0" normalizeH="0" baseline="0" noProof="0" dirty="0">
                        <a:ln>
                          <a:noFill/>
                        </a:ln>
                        <a:solidFill>
                          <a:schemeClr val="tx1"/>
                        </a:solidFill>
                        <a:effectLst/>
                        <a:uLnTx/>
                        <a:uFillTx/>
                        <a:latin typeface="Century Gothic" panose="020B0502020202020204" pitchFamily="34" charset="0"/>
                        <a:ea typeface="Calibri"/>
                        <a:cs typeface="Times New Roman"/>
                      </a:endParaRPr>
                    </a:p>
                  </a:txBody>
                  <a:tcPr marL="52709" marR="52709" marT="0" marB="0"/>
                </a:tc>
                <a:tc>
                  <a:txBody>
                    <a:bodyPr/>
                    <a:lstStyle/>
                    <a:p>
                      <a:pPr algn="just">
                        <a:lnSpc>
                          <a:spcPct val="115000"/>
                        </a:lnSpc>
                        <a:spcAft>
                          <a:spcPts val="0"/>
                        </a:spcAft>
                        <a:tabLst>
                          <a:tab pos="5605145" algn="l"/>
                        </a:tabLst>
                      </a:pPr>
                      <a:r>
                        <a:rPr lang="en-ZA" sz="1000" dirty="0">
                          <a:effectLst/>
                        </a:rPr>
                        <a:t>Quarterly Projected Expenditure as at 30 </a:t>
                      </a:r>
                      <a:r>
                        <a:rPr lang="en-ZA" sz="1000" dirty="0" smtClean="0">
                          <a:effectLst/>
                        </a:rPr>
                        <a:t>Sept  </a:t>
                      </a:r>
                      <a:r>
                        <a:rPr lang="en-ZA" sz="1000" dirty="0">
                          <a:effectLst/>
                        </a:rPr>
                        <a:t>2014 </a:t>
                      </a:r>
                      <a:endParaRPr lang="en-ZA" sz="1000" dirty="0">
                        <a:solidFill>
                          <a:schemeClr val="tx1"/>
                        </a:solidFill>
                        <a:effectLst/>
                        <a:latin typeface="Century Gothic" panose="020B0502020202020204" pitchFamily="34" charset="0"/>
                        <a:ea typeface="Calibri"/>
                        <a:cs typeface="Times New Roman"/>
                      </a:endParaRPr>
                    </a:p>
                  </a:txBody>
                  <a:tcPr marL="52709" marR="52709" marT="0" marB="0"/>
                </a:tc>
                <a:tc>
                  <a:txBody>
                    <a:bodyPr/>
                    <a:lstStyle/>
                    <a:p>
                      <a:pPr algn="just">
                        <a:lnSpc>
                          <a:spcPct val="115000"/>
                        </a:lnSpc>
                        <a:spcAft>
                          <a:spcPts val="0"/>
                        </a:spcAft>
                        <a:tabLst>
                          <a:tab pos="5605145" algn="l"/>
                        </a:tabLst>
                      </a:pPr>
                      <a:r>
                        <a:rPr lang="en-ZA" sz="1000" dirty="0">
                          <a:effectLst/>
                        </a:rPr>
                        <a:t>Quarterly Actual Expenditure until 30 </a:t>
                      </a:r>
                      <a:r>
                        <a:rPr lang="en-ZA" sz="1000" dirty="0" smtClean="0">
                          <a:effectLst/>
                        </a:rPr>
                        <a:t>Sept 2014  </a:t>
                      </a:r>
                      <a:endParaRPr lang="en-ZA" sz="1000" dirty="0">
                        <a:solidFill>
                          <a:schemeClr val="tx1"/>
                        </a:solidFill>
                        <a:effectLst/>
                        <a:latin typeface="Century Gothic" panose="020B0502020202020204" pitchFamily="34" charset="0"/>
                        <a:ea typeface="Calibri"/>
                        <a:cs typeface="Times New Roman"/>
                      </a:endParaRPr>
                    </a:p>
                  </a:txBody>
                  <a:tcPr marL="52709" marR="52709" marT="0" marB="0"/>
                </a:tc>
                <a:tc>
                  <a:txBody>
                    <a:bodyPr/>
                    <a:lstStyle/>
                    <a:p>
                      <a:pPr algn="just">
                        <a:lnSpc>
                          <a:spcPct val="115000"/>
                        </a:lnSpc>
                        <a:spcAft>
                          <a:spcPts val="0"/>
                        </a:spcAft>
                        <a:tabLst>
                          <a:tab pos="5605145" algn="l"/>
                        </a:tabLst>
                      </a:pPr>
                      <a:r>
                        <a:rPr lang="en-ZA" sz="1000" dirty="0">
                          <a:effectLst/>
                        </a:rPr>
                        <a:t>Deviations</a:t>
                      </a:r>
                      <a:endParaRPr lang="en-ZA" sz="1000" dirty="0">
                        <a:solidFill>
                          <a:schemeClr val="tx1"/>
                        </a:solidFill>
                        <a:effectLst/>
                        <a:latin typeface="Century Gothic" panose="020B0502020202020204" pitchFamily="34" charset="0"/>
                        <a:ea typeface="Calibri"/>
                        <a:cs typeface="Times New Roman"/>
                      </a:endParaRPr>
                    </a:p>
                  </a:txBody>
                  <a:tcPr marL="52709" marR="52709" marT="0" marB="0"/>
                </a:tc>
                <a:tc>
                  <a:txBody>
                    <a:bodyPr/>
                    <a:lstStyle/>
                    <a:p>
                      <a:pPr algn="just">
                        <a:lnSpc>
                          <a:spcPct val="115000"/>
                        </a:lnSpc>
                        <a:spcAft>
                          <a:spcPts val="0"/>
                        </a:spcAft>
                        <a:tabLst>
                          <a:tab pos="5605145" algn="l"/>
                        </a:tabLst>
                      </a:pPr>
                      <a:r>
                        <a:rPr lang="en-ZA" sz="1000" dirty="0">
                          <a:effectLst/>
                        </a:rPr>
                        <a:t>Reason for Deviation</a:t>
                      </a:r>
                      <a:endParaRPr lang="en-ZA" sz="1000" dirty="0">
                        <a:solidFill>
                          <a:schemeClr val="tx1"/>
                        </a:solidFill>
                        <a:effectLst/>
                        <a:latin typeface="Century Gothic" panose="020B0502020202020204" pitchFamily="34" charset="0"/>
                        <a:ea typeface="Calibri"/>
                        <a:cs typeface="Times New Roman"/>
                      </a:endParaRPr>
                    </a:p>
                  </a:txBody>
                  <a:tcPr marL="52709" marR="52709" marT="0" marB="0"/>
                </a:tc>
                <a:tc>
                  <a:txBody>
                    <a:bodyPr/>
                    <a:lstStyle/>
                    <a:p>
                      <a:pPr>
                        <a:lnSpc>
                          <a:spcPct val="115000"/>
                        </a:lnSpc>
                        <a:spcAft>
                          <a:spcPts val="0"/>
                        </a:spcAft>
                      </a:pPr>
                      <a:r>
                        <a:rPr lang="en-ZA" sz="1000" dirty="0">
                          <a:effectLst/>
                        </a:rPr>
                        <a:t>Planned management</a:t>
                      </a:r>
                    </a:p>
                    <a:p>
                      <a:pPr algn="just">
                        <a:lnSpc>
                          <a:spcPct val="115000"/>
                        </a:lnSpc>
                        <a:spcAft>
                          <a:spcPts val="0"/>
                        </a:spcAft>
                        <a:tabLst>
                          <a:tab pos="5605145" algn="l"/>
                        </a:tabLst>
                      </a:pPr>
                      <a:r>
                        <a:rPr lang="en-ZA" sz="1000" dirty="0">
                          <a:effectLst/>
                        </a:rPr>
                        <a:t>Interventions</a:t>
                      </a:r>
                      <a:endParaRPr lang="en-ZA" sz="1000" dirty="0">
                        <a:solidFill>
                          <a:schemeClr val="tx1"/>
                        </a:solidFill>
                        <a:effectLst/>
                        <a:latin typeface="Century Gothic" panose="020B0502020202020204" pitchFamily="34" charset="0"/>
                        <a:ea typeface="Calibri"/>
                        <a:cs typeface="Times New Roman"/>
                      </a:endParaRPr>
                    </a:p>
                  </a:txBody>
                  <a:tcPr marL="52709" marR="52709" marT="0" marB="0"/>
                </a:tc>
              </a:tr>
              <a:tr h="374981">
                <a:tc vMerge="1">
                  <a:txBody>
                    <a:bodyPr/>
                    <a:lstStyle/>
                    <a:p>
                      <a:endParaRPr lang="en-ZA"/>
                    </a:p>
                  </a:txBody>
                  <a:tcPr/>
                </a:tc>
                <a:tc>
                  <a:txBody>
                    <a:bodyPr/>
                    <a:lstStyle/>
                    <a:p>
                      <a:pPr algn="ctr">
                        <a:lnSpc>
                          <a:spcPct val="115000"/>
                        </a:lnSpc>
                        <a:spcAft>
                          <a:spcPts val="0"/>
                        </a:spcAft>
                        <a:tabLst>
                          <a:tab pos="5605145" algn="l"/>
                        </a:tabLst>
                      </a:pPr>
                      <a:r>
                        <a:rPr lang="en-ZA" sz="1000" dirty="0">
                          <a:effectLst/>
                        </a:rPr>
                        <a:t>A</a:t>
                      </a:r>
                      <a:endParaRPr lang="en-ZA" sz="1000" dirty="0">
                        <a:solidFill>
                          <a:schemeClr val="tx1"/>
                        </a:solidFill>
                        <a:effectLst/>
                        <a:latin typeface="Calibri"/>
                        <a:ea typeface="Calibri"/>
                        <a:cs typeface="Times New Roman"/>
                      </a:endParaRPr>
                    </a:p>
                  </a:txBody>
                  <a:tcPr marL="52709" marR="52709" marT="0" marB="0"/>
                </a:tc>
                <a:tc>
                  <a:txBody>
                    <a:bodyPr/>
                    <a:lstStyle/>
                    <a:p>
                      <a:pPr algn="ctr">
                        <a:lnSpc>
                          <a:spcPct val="115000"/>
                        </a:lnSpc>
                        <a:spcAft>
                          <a:spcPts val="0"/>
                        </a:spcAft>
                        <a:tabLst>
                          <a:tab pos="5605145" algn="l"/>
                        </a:tabLst>
                      </a:pPr>
                      <a:r>
                        <a:rPr lang="en-ZA" sz="1000" dirty="0">
                          <a:effectLst/>
                        </a:rPr>
                        <a:t>B</a:t>
                      </a:r>
                    </a:p>
                    <a:p>
                      <a:pPr algn="ctr">
                        <a:lnSpc>
                          <a:spcPct val="115000"/>
                        </a:lnSpc>
                        <a:spcAft>
                          <a:spcPts val="0"/>
                        </a:spcAft>
                        <a:tabLst>
                          <a:tab pos="5605145" algn="l"/>
                        </a:tabLst>
                      </a:pPr>
                      <a:r>
                        <a:rPr lang="en-ZA" sz="1000" dirty="0" smtClean="0">
                          <a:effectLst/>
                        </a:rPr>
                        <a:t>R’ </a:t>
                      </a:r>
                      <a:r>
                        <a:rPr lang="en-ZA" sz="1000" dirty="0">
                          <a:effectLst/>
                        </a:rPr>
                        <a:t>000</a:t>
                      </a:r>
                      <a:endParaRPr lang="en-ZA" sz="1000" dirty="0">
                        <a:solidFill>
                          <a:schemeClr val="tx1"/>
                        </a:solidFill>
                        <a:effectLst/>
                        <a:latin typeface="Calibri"/>
                        <a:ea typeface="Calibri"/>
                        <a:cs typeface="Times New Roman"/>
                      </a:endParaRPr>
                    </a:p>
                  </a:txBody>
                  <a:tcPr marL="52709" marR="52709" marT="0" marB="0"/>
                </a:tc>
                <a:tc>
                  <a:txBody>
                    <a:bodyPr/>
                    <a:lstStyle/>
                    <a:p>
                      <a:pPr algn="ctr">
                        <a:lnSpc>
                          <a:spcPct val="115000"/>
                        </a:lnSpc>
                        <a:spcAft>
                          <a:spcPts val="0"/>
                        </a:spcAft>
                        <a:tabLst>
                          <a:tab pos="5605145" algn="l"/>
                        </a:tabLst>
                      </a:pPr>
                      <a:r>
                        <a:rPr lang="en-ZA" sz="1000" dirty="0">
                          <a:effectLst/>
                        </a:rPr>
                        <a:t>C’</a:t>
                      </a:r>
                    </a:p>
                    <a:p>
                      <a:pPr algn="ctr">
                        <a:lnSpc>
                          <a:spcPct val="115000"/>
                        </a:lnSpc>
                        <a:spcAft>
                          <a:spcPts val="0"/>
                        </a:spcAft>
                        <a:tabLst>
                          <a:tab pos="5605145" algn="l"/>
                        </a:tabLst>
                      </a:pPr>
                      <a:r>
                        <a:rPr lang="en-ZA" sz="1000" dirty="0">
                          <a:effectLst/>
                        </a:rPr>
                        <a:t>R </a:t>
                      </a:r>
                      <a:r>
                        <a:rPr lang="en-ZA" sz="1000" dirty="0" smtClean="0">
                          <a:effectLst/>
                        </a:rPr>
                        <a:t>‘000</a:t>
                      </a:r>
                      <a:endParaRPr lang="en-ZA" sz="1000" dirty="0">
                        <a:solidFill>
                          <a:schemeClr val="tx1"/>
                        </a:solidFill>
                        <a:effectLst/>
                        <a:latin typeface="Calibri"/>
                        <a:ea typeface="Calibri"/>
                        <a:cs typeface="Times New Roman"/>
                      </a:endParaRPr>
                    </a:p>
                  </a:txBody>
                  <a:tcPr marL="52709" marR="52709" marT="0" marB="0"/>
                </a:tc>
                <a:tc>
                  <a:txBody>
                    <a:bodyPr/>
                    <a:lstStyle/>
                    <a:p>
                      <a:pPr algn="ctr">
                        <a:lnSpc>
                          <a:spcPct val="115000"/>
                        </a:lnSpc>
                        <a:spcAft>
                          <a:spcPts val="0"/>
                        </a:spcAft>
                        <a:tabLst>
                          <a:tab pos="5605145" algn="l"/>
                        </a:tabLst>
                      </a:pPr>
                      <a:r>
                        <a:rPr lang="en-ZA" sz="1000" dirty="0">
                          <a:effectLst/>
                        </a:rPr>
                        <a:t>D</a:t>
                      </a:r>
                    </a:p>
                    <a:p>
                      <a:pPr algn="ctr">
                        <a:lnSpc>
                          <a:spcPct val="115000"/>
                        </a:lnSpc>
                        <a:spcAft>
                          <a:spcPts val="0"/>
                        </a:spcAft>
                        <a:tabLst>
                          <a:tab pos="5605145" algn="l"/>
                        </a:tabLst>
                      </a:pPr>
                      <a:r>
                        <a:rPr lang="en-ZA" sz="1000" dirty="0">
                          <a:effectLst/>
                        </a:rPr>
                        <a:t>R </a:t>
                      </a:r>
                      <a:r>
                        <a:rPr lang="en-ZA" sz="1000" dirty="0" smtClean="0">
                          <a:effectLst/>
                        </a:rPr>
                        <a:t>‘000</a:t>
                      </a:r>
                      <a:endParaRPr lang="en-ZA" sz="1000" dirty="0">
                        <a:solidFill>
                          <a:schemeClr val="tx1"/>
                        </a:solidFill>
                        <a:effectLst/>
                        <a:latin typeface="Calibri"/>
                        <a:ea typeface="Calibri"/>
                        <a:cs typeface="Times New Roman"/>
                      </a:endParaRPr>
                    </a:p>
                  </a:txBody>
                  <a:tcPr marL="52709" marR="52709" marT="0" marB="0"/>
                </a:tc>
                <a:tc>
                  <a:txBody>
                    <a:bodyPr/>
                    <a:lstStyle/>
                    <a:p>
                      <a:pPr algn="ctr">
                        <a:lnSpc>
                          <a:spcPct val="115000"/>
                        </a:lnSpc>
                        <a:spcAft>
                          <a:spcPts val="0"/>
                        </a:spcAft>
                        <a:tabLst>
                          <a:tab pos="5605145" algn="l"/>
                        </a:tabLst>
                      </a:pPr>
                      <a:r>
                        <a:rPr lang="en-ZA" sz="1000" dirty="0">
                          <a:effectLst/>
                        </a:rPr>
                        <a:t> </a:t>
                      </a:r>
                      <a:endParaRPr lang="en-ZA" sz="1000" dirty="0">
                        <a:solidFill>
                          <a:schemeClr val="tx1"/>
                        </a:solidFill>
                        <a:effectLst/>
                        <a:latin typeface="Calibri"/>
                        <a:ea typeface="Calibri"/>
                        <a:cs typeface="Times New Roman"/>
                      </a:endParaRPr>
                    </a:p>
                  </a:txBody>
                  <a:tcPr marL="52709" marR="52709" marT="0" marB="0"/>
                </a:tc>
                <a:tc>
                  <a:txBody>
                    <a:bodyPr/>
                    <a:lstStyle/>
                    <a:p>
                      <a:pPr algn="ctr">
                        <a:lnSpc>
                          <a:spcPct val="115000"/>
                        </a:lnSpc>
                        <a:spcAft>
                          <a:spcPts val="0"/>
                        </a:spcAft>
                        <a:tabLst>
                          <a:tab pos="5605145" algn="l"/>
                        </a:tabLst>
                      </a:pPr>
                      <a:r>
                        <a:rPr lang="en-ZA" sz="1000" dirty="0" smtClean="0">
                          <a:effectLst/>
                        </a:rPr>
                        <a:t>E</a:t>
                      </a:r>
                      <a:endParaRPr lang="en-ZA" sz="1000" dirty="0">
                        <a:solidFill>
                          <a:schemeClr val="tx1"/>
                        </a:solidFill>
                        <a:effectLst/>
                        <a:latin typeface="Calibri"/>
                        <a:ea typeface="Calibri"/>
                        <a:cs typeface="Times New Roman"/>
                      </a:endParaRPr>
                    </a:p>
                  </a:txBody>
                  <a:tcPr marL="52709" marR="52709" marT="0" marB="0"/>
                </a:tc>
                <a:tc>
                  <a:txBody>
                    <a:bodyPr/>
                    <a:lstStyle/>
                    <a:p>
                      <a:pPr algn="ctr">
                        <a:lnSpc>
                          <a:spcPct val="115000"/>
                        </a:lnSpc>
                        <a:spcAft>
                          <a:spcPts val="0"/>
                        </a:spcAft>
                        <a:tabLst>
                          <a:tab pos="5605145" algn="l"/>
                        </a:tabLst>
                      </a:pPr>
                      <a:r>
                        <a:rPr lang="en-ZA" sz="1000" dirty="0">
                          <a:effectLst/>
                        </a:rPr>
                        <a:t>F</a:t>
                      </a:r>
                      <a:endParaRPr lang="en-ZA" sz="1000" dirty="0">
                        <a:solidFill>
                          <a:schemeClr val="tx1"/>
                        </a:solidFill>
                        <a:effectLst/>
                        <a:latin typeface="Calibri"/>
                        <a:ea typeface="Calibri"/>
                        <a:cs typeface="Times New Roman"/>
                      </a:endParaRPr>
                    </a:p>
                  </a:txBody>
                  <a:tcPr marL="52709" marR="52709" marT="0" marB="0"/>
                </a:tc>
              </a:tr>
              <a:tr h="360398">
                <a:tc>
                  <a:txBody>
                    <a:bodyPr/>
                    <a:lstStyle/>
                    <a:p>
                      <a:pPr algn="just">
                        <a:lnSpc>
                          <a:spcPct val="115000"/>
                        </a:lnSpc>
                        <a:spcAft>
                          <a:spcPts val="600"/>
                        </a:spcAft>
                        <a:tabLst>
                          <a:tab pos="5605145" algn="l"/>
                        </a:tabLst>
                      </a:pPr>
                      <a:r>
                        <a:rPr lang="en-ZA" sz="1000">
                          <a:effectLst/>
                        </a:rPr>
                        <a:t>1.</a:t>
                      </a:r>
                      <a:endParaRPr lang="en-ZA" sz="1000">
                        <a:solidFill>
                          <a:schemeClr val="tx1"/>
                        </a:solidFill>
                        <a:effectLst/>
                        <a:latin typeface="Calibri"/>
                        <a:ea typeface="Calibri"/>
                        <a:cs typeface="Times New Roman"/>
                      </a:endParaRPr>
                    </a:p>
                  </a:txBody>
                  <a:tcPr marL="52709" marR="52709" marT="0" marB="0"/>
                </a:tc>
                <a:tc>
                  <a:txBody>
                    <a:bodyPr/>
                    <a:lstStyle/>
                    <a:p>
                      <a:pPr algn="just">
                        <a:lnSpc>
                          <a:spcPct val="115000"/>
                        </a:lnSpc>
                        <a:spcAft>
                          <a:spcPts val="600"/>
                        </a:spcAft>
                        <a:tabLst>
                          <a:tab pos="5605145" algn="l"/>
                        </a:tabLst>
                      </a:pPr>
                      <a:r>
                        <a:rPr lang="en-ZA" sz="1000">
                          <a:effectLst/>
                        </a:rPr>
                        <a:t>Compensation of Employees</a:t>
                      </a:r>
                      <a:endParaRPr lang="en-ZA" sz="1000">
                        <a:solidFill>
                          <a:schemeClr val="tx1"/>
                        </a:solidFill>
                        <a:effectLst/>
                        <a:latin typeface="Calibri"/>
                        <a:ea typeface="Calibri"/>
                        <a:cs typeface="Times New Roman"/>
                      </a:endParaRPr>
                    </a:p>
                  </a:txBody>
                  <a:tcPr marL="52709" marR="52709" marT="0" marB="0"/>
                </a:tc>
                <a:tc>
                  <a:txBody>
                    <a:bodyPr/>
                    <a:lstStyle/>
                    <a:p>
                      <a:pPr algn="just">
                        <a:lnSpc>
                          <a:spcPct val="115000"/>
                        </a:lnSpc>
                        <a:spcAft>
                          <a:spcPts val="600"/>
                        </a:spcAft>
                        <a:tabLst>
                          <a:tab pos="5605145" algn="l"/>
                        </a:tabLst>
                      </a:pPr>
                      <a:r>
                        <a:rPr lang="en-ZA" sz="1000" dirty="0">
                          <a:effectLst/>
                        </a:rPr>
                        <a:t>R92 </a:t>
                      </a:r>
                      <a:endParaRPr lang="en-ZA" sz="1000" dirty="0">
                        <a:solidFill>
                          <a:schemeClr val="tx1"/>
                        </a:solidFill>
                        <a:effectLst/>
                        <a:latin typeface="Calibri"/>
                        <a:ea typeface="Calibri"/>
                        <a:cs typeface="Times New Roman"/>
                      </a:endParaRPr>
                    </a:p>
                  </a:txBody>
                  <a:tcPr marL="52709" marR="52709" marT="0" marB="0"/>
                </a:tc>
                <a:tc>
                  <a:txBody>
                    <a:bodyPr/>
                    <a:lstStyle/>
                    <a:p>
                      <a:r>
                        <a:rPr lang="en-ZA" sz="1000" dirty="0" smtClean="0"/>
                        <a:t>46 082</a:t>
                      </a:r>
                      <a:endParaRPr lang="en-ZA" sz="1000" dirty="0">
                        <a:solidFill>
                          <a:schemeClr val="tx1"/>
                        </a:solidFill>
                      </a:endParaRPr>
                    </a:p>
                  </a:txBody>
                  <a:tcPr marL="6105" marR="6105" marT="6105" marB="0"/>
                </a:tc>
                <a:tc>
                  <a:txBody>
                    <a:bodyPr/>
                    <a:lstStyle/>
                    <a:p>
                      <a:r>
                        <a:rPr lang="en-ZA" sz="1000" dirty="0" smtClean="0"/>
                        <a:t>39 558</a:t>
                      </a:r>
                      <a:endParaRPr lang="en-ZA" sz="1000" dirty="0">
                        <a:solidFill>
                          <a:schemeClr val="tx1"/>
                        </a:solidFill>
                      </a:endParaRPr>
                    </a:p>
                  </a:txBody>
                  <a:tcPr marL="6105" marR="6105" marT="6105" marB="0"/>
                </a:tc>
                <a:tc>
                  <a:txBody>
                    <a:bodyPr/>
                    <a:lstStyle/>
                    <a:p>
                      <a:pPr algn="r" fontAlgn="t"/>
                      <a:r>
                        <a:rPr lang="en-GB" sz="1000" u="none" strike="noStrike" dirty="0" smtClean="0">
                          <a:effectLst/>
                        </a:rPr>
                        <a:t>6</a:t>
                      </a:r>
                      <a:r>
                        <a:rPr lang="en-GB" sz="1000" u="none" strike="noStrike" baseline="0" dirty="0" smtClean="0">
                          <a:effectLst/>
                        </a:rPr>
                        <a:t> 524</a:t>
                      </a:r>
                      <a:endParaRPr lang="en-GB" sz="1000" b="0" i="0" u="none" strike="noStrike" dirty="0">
                        <a:solidFill>
                          <a:schemeClr val="tx1"/>
                        </a:solidFill>
                        <a:effectLst/>
                        <a:latin typeface="Calibri" panose="020F0502020204030204" pitchFamily="34" charset="0"/>
                      </a:endParaRPr>
                    </a:p>
                  </a:txBody>
                  <a:tcPr marL="6105" marR="6105" marT="6105" marB="0"/>
                </a:tc>
                <a:tc>
                  <a:txBody>
                    <a:bodyPr/>
                    <a:lstStyle/>
                    <a:p>
                      <a:pPr algn="just">
                        <a:lnSpc>
                          <a:spcPct val="115000"/>
                        </a:lnSpc>
                        <a:spcAft>
                          <a:spcPts val="600"/>
                        </a:spcAft>
                        <a:tabLst>
                          <a:tab pos="5605145" algn="l"/>
                        </a:tabLst>
                      </a:pPr>
                      <a:r>
                        <a:rPr lang="en-ZA" sz="1000" dirty="0">
                          <a:effectLst/>
                        </a:rPr>
                        <a:t>The low spending is mainly due to the delays and non-filling of funded vacant posts </a:t>
                      </a:r>
                      <a:endParaRPr lang="en-ZA" sz="1000" dirty="0">
                        <a:solidFill>
                          <a:schemeClr val="tx1"/>
                        </a:solidFill>
                        <a:effectLst/>
                        <a:latin typeface="Calibri"/>
                        <a:ea typeface="Calibri"/>
                        <a:cs typeface="Times New Roman"/>
                      </a:endParaRPr>
                    </a:p>
                  </a:txBody>
                  <a:tcPr marL="52709" marR="52709" marT="0" marB="0"/>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en-ZA" sz="1000" dirty="0" smtClean="0">
                          <a:effectLst/>
                        </a:rPr>
                        <a:t>Posts have</a:t>
                      </a:r>
                      <a:r>
                        <a:rPr lang="en-ZA" sz="1000" baseline="0" dirty="0" smtClean="0">
                          <a:effectLst/>
                        </a:rPr>
                        <a:t> been </a:t>
                      </a:r>
                      <a:r>
                        <a:rPr lang="en-ZA" sz="1000" kern="1200" dirty="0" smtClean="0">
                          <a:effectLst/>
                        </a:rPr>
                        <a:t>advertised and expected top be filled by Jan 2015</a:t>
                      </a:r>
                      <a:endParaRPr lang="en-ZA" sz="1000" kern="1200" dirty="0" smtClean="0">
                        <a:solidFill>
                          <a:schemeClr val="tx1"/>
                        </a:solidFill>
                        <a:effectLst/>
                        <a:latin typeface="Century Gothic" panose="020B0502020202020204" pitchFamily="34" charset="0"/>
                        <a:ea typeface="Times New Roman"/>
                        <a:cs typeface="Arial"/>
                      </a:endParaRPr>
                    </a:p>
                  </a:txBody>
                  <a:tcPr marL="52709" marR="52709" marT="0" marB="0"/>
                </a:tc>
              </a:tr>
              <a:tr h="2012165">
                <a:tc>
                  <a:txBody>
                    <a:bodyPr/>
                    <a:lstStyle/>
                    <a:p>
                      <a:pPr algn="just">
                        <a:lnSpc>
                          <a:spcPct val="115000"/>
                        </a:lnSpc>
                        <a:spcAft>
                          <a:spcPts val="600"/>
                        </a:spcAft>
                        <a:tabLst>
                          <a:tab pos="5605145" algn="l"/>
                        </a:tabLst>
                      </a:pPr>
                      <a:r>
                        <a:rPr lang="en-ZA" sz="1000" dirty="0">
                          <a:effectLst/>
                        </a:rPr>
                        <a:t>2.</a:t>
                      </a:r>
                      <a:endParaRPr lang="en-ZA" sz="1000" dirty="0">
                        <a:solidFill>
                          <a:schemeClr val="tx1"/>
                        </a:solidFill>
                        <a:effectLst/>
                        <a:latin typeface="Calibri"/>
                        <a:ea typeface="Calibri"/>
                        <a:cs typeface="Times New Roman"/>
                      </a:endParaRPr>
                    </a:p>
                  </a:txBody>
                  <a:tcPr marL="52709" marR="52709" marT="0" marB="0"/>
                </a:tc>
                <a:tc>
                  <a:txBody>
                    <a:bodyPr/>
                    <a:lstStyle/>
                    <a:p>
                      <a:pPr algn="just">
                        <a:lnSpc>
                          <a:spcPct val="115000"/>
                        </a:lnSpc>
                        <a:spcAft>
                          <a:spcPts val="600"/>
                        </a:spcAft>
                        <a:tabLst>
                          <a:tab pos="5605145" algn="l"/>
                        </a:tabLst>
                      </a:pPr>
                      <a:r>
                        <a:rPr lang="en-ZA" sz="1000" dirty="0">
                          <a:effectLst/>
                        </a:rPr>
                        <a:t>Goods and Services</a:t>
                      </a:r>
                      <a:endParaRPr lang="en-ZA" sz="1000" dirty="0">
                        <a:solidFill>
                          <a:schemeClr val="tx1"/>
                        </a:solidFill>
                        <a:effectLst/>
                        <a:latin typeface="Calibri"/>
                        <a:ea typeface="Calibri"/>
                        <a:cs typeface="Times New Roman"/>
                      </a:endParaRPr>
                    </a:p>
                  </a:txBody>
                  <a:tcPr marL="52709" marR="52709" marT="0" marB="0"/>
                </a:tc>
                <a:tc>
                  <a:txBody>
                    <a:bodyPr/>
                    <a:lstStyle/>
                    <a:p>
                      <a:pPr algn="just">
                        <a:lnSpc>
                          <a:spcPct val="115000"/>
                        </a:lnSpc>
                        <a:spcAft>
                          <a:spcPts val="600"/>
                        </a:spcAft>
                        <a:tabLst>
                          <a:tab pos="5605145" algn="l"/>
                        </a:tabLst>
                      </a:pPr>
                      <a:r>
                        <a:rPr lang="en-ZA" sz="1000" dirty="0">
                          <a:effectLst/>
                        </a:rPr>
                        <a:t>R404 </a:t>
                      </a:r>
                      <a:endParaRPr lang="en-ZA" sz="1000" dirty="0">
                        <a:solidFill>
                          <a:schemeClr val="tx1"/>
                        </a:solidFill>
                        <a:effectLst/>
                        <a:latin typeface="Calibri"/>
                        <a:ea typeface="Calibri"/>
                        <a:cs typeface="Times New Roman"/>
                      </a:endParaRPr>
                    </a:p>
                  </a:txBody>
                  <a:tcPr marL="52709" marR="52709" marT="0" marB="0"/>
                </a:tc>
                <a:tc>
                  <a:txBody>
                    <a:bodyPr/>
                    <a:lstStyle/>
                    <a:p>
                      <a:r>
                        <a:rPr lang="en-ZA" sz="1000" dirty="0" smtClean="0"/>
                        <a:t>202 039</a:t>
                      </a:r>
                      <a:endParaRPr lang="en-ZA" sz="1000" dirty="0">
                        <a:solidFill>
                          <a:schemeClr val="tx1"/>
                        </a:solidFill>
                      </a:endParaRPr>
                    </a:p>
                  </a:txBody>
                  <a:tcPr marL="6105" marR="6105" marT="6105" marB="0"/>
                </a:tc>
                <a:tc>
                  <a:txBody>
                    <a:bodyPr/>
                    <a:lstStyle/>
                    <a:p>
                      <a:r>
                        <a:rPr lang="en-ZA" sz="1000" dirty="0" smtClean="0"/>
                        <a:t>45 667</a:t>
                      </a:r>
                      <a:endParaRPr lang="en-ZA" sz="1000" dirty="0">
                        <a:solidFill>
                          <a:schemeClr val="tx1"/>
                        </a:solidFill>
                      </a:endParaRPr>
                    </a:p>
                  </a:txBody>
                  <a:tcPr marL="6105" marR="6105" marT="6105" marB="0"/>
                </a:tc>
                <a:tc>
                  <a:txBody>
                    <a:bodyPr/>
                    <a:lstStyle/>
                    <a:p>
                      <a:pPr algn="r" fontAlgn="t"/>
                      <a:r>
                        <a:rPr lang="en-GB" sz="1000" u="none" strike="noStrike" dirty="0" smtClean="0">
                          <a:effectLst/>
                        </a:rPr>
                        <a:t>156 372</a:t>
                      </a:r>
                      <a:endParaRPr lang="en-GB" sz="1000" b="0" i="0" u="none" strike="noStrike" dirty="0">
                        <a:solidFill>
                          <a:schemeClr val="tx1"/>
                        </a:solidFill>
                        <a:effectLst/>
                        <a:latin typeface="Calibri" panose="020F0502020204030204" pitchFamily="34" charset="0"/>
                      </a:endParaRPr>
                    </a:p>
                  </a:txBody>
                  <a:tcPr marL="6105" marR="6105" marT="6105" marB="0"/>
                </a:tc>
                <a:tc>
                  <a:txBody>
                    <a:bodyPr/>
                    <a:lstStyle/>
                    <a:p>
                      <a:pPr algn="just">
                        <a:lnSpc>
                          <a:spcPct val="115000"/>
                        </a:lnSpc>
                        <a:spcAft>
                          <a:spcPts val="0"/>
                        </a:spcAft>
                      </a:pPr>
                      <a:r>
                        <a:rPr lang="en-ZA" sz="1000" dirty="0" smtClean="0">
                          <a:effectLst/>
                        </a:rPr>
                        <a:t>The Department of Military Veterans (DMV) had an actual expenditure of R88M (17%) against the departmental budget of R504M, as at 31 September 2014 which is below the threshold of the expenditure that need to be spent for quarter two. The main reason was that most of the Claims and payments to service providers could not be processed due to unavailability of the system controller within the department.  </a:t>
                      </a:r>
                    </a:p>
                    <a:p>
                      <a:pPr algn="just">
                        <a:lnSpc>
                          <a:spcPct val="115000"/>
                        </a:lnSpc>
                        <a:spcAft>
                          <a:spcPts val="600"/>
                        </a:spcAft>
                        <a:tabLst>
                          <a:tab pos="5605145" algn="l"/>
                        </a:tabLst>
                      </a:pPr>
                      <a:r>
                        <a:rPr lang="en-ZA" sz="1000" dirty="0" smtClean="0">
                          <a:effectLst/>
                        </a:rPr>
                        <a:t>DMV was appropriated a total of R504M in 2014/15 financial year which was appropriated as</a:t>
                      </a:r>
                      <a:r>
                        <a:rPr lang="en-ZA" sz="1000" baseline="0" dirty="0" smtClean="0">
                          <a:effectLst/>
                        </a:rPr>
                        <a:t> follows: </a:t>
                      </a:r>
                      <a:r>
                        <a:rPr lang="en-ZA" sz="1000" dirty="0" smtClean="0">
                          <a:effectLst/>
                        </a:rPr>
                        <a:t>Programme Administration - R178M; Programme Socio-Economic Support - R168M and  Programme Empowerment and Stakeholder Management  -  R157M.</a:t>
                      </a:r>
                      <a:endParaRPr lang="en-ZA" sz="1000" dirty="0">
                        <a:solidFill>
                          <a:schemeClr val="tx1"/>
                        </a:solidFill>
                        <a:effectLst/>
                        <a:latin typeface="+mn-lt"/>
                        <a:ea typeface="Calibri"/>
                        <a:cs typeface="Times New Roman"/>
                      </a:endParaRPr>
                    </a:p>
                  </a:txBody>
                  <a:tcPr marL="52709" marR="52709" marT="0" marB="0"/>
                </a:tc>
                <a:tc>
                  <a:txBody>
                    <a:bodyPr/>
                    <a:lstStyle/>
                    <a:p>
                      <a:pPr algn="just">
                        <a:lnSpc>
                          <a:spcPct val="115000"/>
                        </a:lnSpc>
                        <a:spcAft>
                          <a:spcPts val="0"/>
                        </a:spcAft>
                      </a:pPr>
                      <a:r>
                        <a:rPr lang="en-ZA" sz="1000" dirty="0" smtClean="0">
                          <a:effectLst/>
                        </a:rPr>
                        <a:t>To ensure that the department provide benefits to the Military Veterans and the expenditure to rise in the third quarter</a:t>
                      </a:r>
                      <a:r>
                        <a:rPr lang="en-ZA" sz="1000" baseline="0" dirty="0" smtClean="0">
                          <a:effectLst/>
                        </a:rPr>
                        <a:t> </a:t>
                      </a:r>
                      <a:endParaRPr lang="en-ZA" sz="1000" dirty="0">
                        <a:solidFill>
                          <a:schemeClr val="tx1"/>
                        </a:solidFill>
                        <a:effectLst/>
                        <a:latin typeface="+mn-lt"/>
                        <a:ea typeface="Calibri"/>
                        <a:cs typeface="Times New Roman"/>
                      </a:endParaRPr>
                    </a:p>
                  </a:txBody>
                  <a:tcPr marL="52709" marR="52709" marT="0" marB="0"/>
                </a:tc>
              </a:tr>
              <a:tr h="160706">
                <a:tc>
                  <a:txBody>
                    <a:bodyPr/>
                    <a:lstStyle/>
                    <a:p>
                      <a:pPr algn="just">
                        <a:lnSpc>
                          <a:spcPct val="115000"/>
                        </a:lnSpc>
                        <a:spcAft>
                          <a:spcPts val="600"/>
                        </a:spcAft>
                        <a:tabLst>
                          <a:tab pos="5605145" algn="l"/>
                        </a:tabLst>
                      </a:pPr>
                      <a:r>
                        <a:rPr lang="en-ZA" sz="1000">
                          <a:effectLst/>
                        </a:rPr>
                        <a:t>3.</a:t>
                      </a:r>
                      <a:endParaRPr lang="en-ZA" sz="1000">
                        <a:solidFill>
                          <a:schemeClr val="tx1"/>
                        </a:solidFill>
                        <a:effectLst/>
                        <a:latin typeface="Calibri"/>
                        <a:ea typeface="Calibri"/>
                        <a:cs typeface="Times New Roman"/>
                      </a:endParaRPr>
                    </a:p>
                  </a:txBody>
                  <a:tcPr marL="52709" marR="52709" marT="0" marB="0"/>
                </a:tc>
                <a:tc>
                  <a:txBody>
                    <a:bodyPr/>
                    <a:lstStyle/>
                    <a:p>
                      <a:pPr algn="just">
                        <a:lnSpc>
                          <a:spcPct val="115000"/>
                        </a:lnSpc>
                        <a:spcAft>
                          <a:spcPts val="600"/>
                        </a:spcAft>
                        <a:tabLst>
                          <a:tab pos="5605145" algn="l"/>
                        </a:tabLst>
                      </a:pPr>
                      <a:r>
                        <a:rPr lang="en-ZA" sz="1000">
                          <a:effectLst/>
                        </a:rPr>
                        <a:t>Current transfers</a:t>
                      </a:r>
                      <a:endParaRPr lang="en-ZA" sz="1000">
                        <a:solidFill>
                          <a:schemeClr val="tx1"/>
                        </a:solidFill>
                        <a:effectLst/>
                        <a:latin typeface="Calibri"/>
                        <a:ea typeface="Calibri"/>
                        <a:cs typeface="Times New Roman"/>
                      </a:endParaRPr>
                    </a:p>
                  </a:txBody>
                  <a:tcPr marL="52709" marR="52709" marT="0" marB="0"/>
                </a:tc>
                <a:tc>
                  <a:txBody>
                    <a:bodyPr/>
                    <a:lstStyle/>
                    <a:p>
                      <a:pPr algn="just">
                        <a:lnSpc>
                          <a:spcPct val="115000"/>
                        </a:lnSpc>
                        <a:spcAft>
                          <a:spcPts val="600"/>
                        </a:spcAft>
                        <a:tabLst>
                          <a:tab pos="5605145" algn="l"/>
                        </a:tabLst>
                      </a:pPr>
                      <a:r>
                        <a:rPr lang="en-ZA" sz="1000" dirty="0" smtClean="0">
                          <a:effectLst/>
                        </a:rPr>
                        <a:t>0</a:t>
                      </a:r>
                      <a:endParaRPr lang="en-ZA" sz="1000" dirty="0">
                        <a:solidFill>
                          <a:schemeClr val="tx1"/>
                        </a:solidFill>
                        <a:effectLst/>
                        <a:latin typeface="Calibri"/>
                        <a:ea typeface="Calibri"/>
                        <a:cs typeface="Times New Roman"/>
                      </a:endParaRPr>
                    </a:p>
                  </a:txBody>
                  <a:tcPr marL="52709" marR="52709" marT="0" marB="0"/>
                </a:tc>
                <a:tc>
                  <a:txBody>
                    <a:bodyPr/>
                    <a:lstStyle/>
                    <a:p>
                      <a:r>
                        <a:rPr lang="en-ZA" sz="1000" dirty="0" smtClean="0"/>
                        <a:t>0</a:t>
                      </a:r>
                      <a:endParaRPr lang="en-ZA" sz="1000" dirty="0">
                        <a:solidFill>
                          <a:schemeClr val="tx1"/>
                        </a:solidFill>
                      </a:endParaRPr>
                    </a:p>
                  </a:txBody>
                  <a:tcPr marL="6105" marR="6105" marT="6105" marB="0"/>
                </a:tc>
                <a:tc>
                  <a:txBody>
                    <a:bodyPr/>
                    <a:lstStyle/>
                    <a:p>
                      <a:r>
                        <a:rPr lang="en-ZA" sz="1000" dirty="0" smtClean="0"/>
                        <a:t>854</a:t>
                      </a:r>
                      <a:endParaRPr lang="en-ZA" sz="1000" dirty="0">
                        <a:solidFill>
                          <a:schemeClr val="tx1"/>
                        </a:solidFill>
                      </a:endParaRPr>
                    </a:p>
                  </a:txBody>
                  <a:tcPr marL="6105" marR="6105" marT="6105" marB="0"/>
                </a:tc>
                <a:tc>
                  <a:txBody>
                    <a:bodyPr/>
                    <a:lstStyle/>
                    <a:p>
                      <a:pPr algn="r" fontAlgn="t"/>
                      <a:r>
                        <a:rPr lang="en-GB" sz="1000" u="none" strike="noStrike" dirty="0" smtClean="0">
                          <a:effectLst/>
                        </a:rPr>
                        <a:t>0</a:t>
                      </a:r>
                      <a:endParaRPr lang="en-GB" sz="1000" b="0" i="0" u="none" strike="noStrike" dirty="0">
                        <a:solidFill>
                          <a:schemeClr val="tx1"/>
                        </a:solidFill>
                        <a:effectLst/>
                        <a:latin typeface="Calibri" panose="020F0502020204030204" pitchFamily="34" charset="0"/>
                      </a:endParaRPr>
                    </a:p>
                  </a:txBody>
                  <a:tcPr marL="6105" marR="6105" marT="6105" marB="0"/>
                </a:tc>
                <a:tc>
                  <a:txBody>
                    <a:bodyPr/>
                    <a:lstStyle/>
                    <a:p>
                      <a:pPr algn="just">
                        <a:lnSpc>
                          <a:spcPct val="115000"/>
                        </a:lnSpc>
                        <a:spcAft>
                          <a:spcPts val="600"/>
                        </a:spcAft>
                        <a:tabLst>
                          <a:tab pos="5605145" algn="l"/>
                        </a:tabLst>
                      </a:pPr>
                      <a:endParaRPr lang="en-ZA" sz="1000" dirty="0">
                        <a:solidFill>
                          <a:schemeClr val="tx1"/>
                        </a:solidFill>
                        <a:effectLst/>
                        <a:latin typeface="Calibri"/>
                        <a:ea typeface="Calibri"/>
                        <a:cs typeface="Times New Roman"/>
                      </a:endParaRPr>
                    </a:p>
                  </a:txBody>
                  <a:tcPr marL="52709" marR="52709" marT="0" marB="0"/>
                </a:tc>
                <a:tc>
                  <a:txBody>
                    <a:bodyPr/>
                    <a:lstStyle/>
                    <a:p>
                      <a:pPr>
                        <a:lnSpc>
                          <a:spcPct val="115000"/>
                        </a:lnSpc>
                        <a:spcAft>
                          <a:spcPts val="0"/>
                        </a:spcAft>
                      </a:pPr>
                      <a:endParaRPr lang="en-ZA" sz="1000" dirty="0">
                        <a:solidFill>
                          <a:schemeClr val="tx1"/>
                        </a:solidFill>
                        <a:effectLst/>
                        <a:latin typeface="Calibri"/>
                        <a:ea typeface="Calibri"/>
                        <a:cs typeface="Times New Roman"/>
                      </a:endParaRPr>
                    </a:p>
                  </a:txBody>
                  <a:tcPr marL="52709" marR="52709" marT="0" marB="0"/>
                </a:tc>
              </a:tr>
              <a:tr h="0">
                <a:tc>
                  <a:txBody>
                    <a:bodyPr/>
                    <a:lstStyle/>
                    <a:p>
                      <a:pPr algn="just">
                        <a:lnSpc>
                          <a:spcPct val="115000"/>
                        </a:lnSpc>
                        <a:spcAft>
                          <a:spcPts val="600"/>
                        </a:spcAft>
                        <a:tabLst>
                          <a:tab pos="5605145" algn="l"/>
                        </a:tabLst>
                      </a:pPr>
                      <a:r>
                        <a:rPr lang="en-ZA" sz="1000">
                          <a:effectLst/>
                        </a:rPr>
                        <a:t>4.</a:t>
                      </a:r>
                      <a:endParaRPr lang="en-ZA" sz="1000">
                        <a:solidFill>
                          <a:schemeClr val="tx1"/>
                        </a:solidFill>
                        <a:effectLst/>
                        <a:latin typeface="Calibri"/>
                        <a:ea typeface="Calibri"/>
                        <a:cs typeface="Times New Roman"/>
                      </a:endParaRPr>
                    </a:p>
                  </a:txBody>
                  <a:tcPr marL="52709" marR="52709" marT="0" marB="0"/>
                </a:tc>
                <a:tc>
                  <a:txBody>
                    <a:bodyPr/>
                    <a:lstStyle/>
                    <a:p>
                      <a:pPr algn="just">
                        <a:lnSpc>
                          <a:spcPct val="115000"/>
                        </a:lnSpc>
                        <a:spcAft>
                          <a:spcPts val="600"/>
                        </a:spcAft>
                        <a:tabLst>
                          <a:tab pos="5605145" algn="l"/>
                        </a:tabLst>
                      </a:pPr>
                      <a:r>
                        <a:rPr lang="en-ZA" sz="1000" dirty="0">
                          <a:effectLst/>
                        </a:rPr>
                        <a:t>Payment for Capital Assets</a:t>
                      </a:r>
                      <a:endParaRPr lang="en-ZA" sz="1000" dirty="0">
                        <a:solidFill>
                          <a:schemeClr val="tx1"/>
                        </a:solidFill>
                        <a:effectLst/>
                        <a:latin typeface="Calibri"/>
                        <a:ea typeface="Calibri"/>
                        <a:cs typeface="Times New Roman"/>
                      </a:endParaRPr>
                    </a:p>
                  </a:txBody>
                  <a:tcPr marL="52709" marR="52709" marT="0" marB="0"/>
                </a:tc>
                <a:tc>
                  <a:txBody>
                    <a:bodyPr/>
                    <a:lstStyle/>
                    <a:p>
                      <a:pPr algn="just">
                        <a:lnSpc>
                          <a:spcPct val="115000"/>
                        </a:lnSpc>
                        <a:spcAft>
                          <a:spcPts val="600"/>
                        </a:spcAft>
                        <a:tabLst>
                          <a:tab pos="5605145" algn="l"/>
                        </a:tabLst>
                      </a:pPr>
                      <a:r>
                        <a:rPr lang="en-ZA" sz="1000" dirty="0">
                          <a:effectLst/>
                        </a:rPr>
                        <a:t>R </a:t>
                      </a:r>
                      <a:r>
                        <a:rPr lang="en-ZA" sz="1000" dirty="0" smtClean="0">
                          <a:effectLst/>
                        </a:rPr>
                        <a:t>7</a:t>
                      </a:r>
                      <a:endParaRPr lang="en-ZA" sz="1000" dirty="0">
                        <a:solidFill>
                          <a:schemeClr val="tx1"/>
                        </a:solidFill>
                        <a:effectLst/>
                        <a:latin typeface="Calibri"/>
                        <a:ea typeface="Calibri"/>
                        <a:cs typeface="Times New Roman"/>
                      </a:endParaRPr>
                    </a:p>
                  </a:txBody>
                  <a:tcPr marL="52709" marR="52709" marT="0" marB="0"/>
                </a:tc>
                <a:tc>
                  <a:txBody>
                    <a:bodyPr/>
                    <a:lstStyle/>
                    <a:p>
                      <a:r>
                        <a:rPr lang="en-ZA" sz="1000" dirty="0" smtClean="0"/>
                        <a:t>3 958</a:t>
                      </a:r>
                      <a:endParaRPr lang="en-ZA" sz="1000" dirty="0">
                        <a:solidFill>
                          <a:schemeClr val="tx1"/>
                        </a:solidFill>
                      </a:endParaRPr>
                    </a:p>
                  </a:txBody>
                  <a:tcPr marL="6105" marR="6105" marT="6105" marB="0"/>
                </a:tc>
                <a:tc>
                  <a:txBody>
                    <a:bodyPr/>
                    <a:lstStyle/>
                    <a:p>
                      <a:r>
                        <a:rPr lang="en-ZA" sz="1000" dirty="0" smtClean="0"/>
                        <a:t>2 906</a:t>
                      </a:r>
                      <a:endParaRPr lang="en-ZA" sz="1000" dirty="0">
                        <a:solidFill>
                          <a:schemeClr val="tx1"/>
                        </a:solidFill>
                      </a:endParaRPr>
                    </a:p>
                  </a:txBody>
                  <a:tcPr marL="6105" marR="6105" marT="6105" marB="0"/>
                </a:tc>
                <a:tc>
                  <a:txBody>
                    <a:bodyPr/>
                    <a:lstStyle/>
                    <a:p>
                      <a:pPr algn="r" fontAlgn="t"/>
                      <a:r>
                        <a:rPr lang="en-GB" sz="1000" u="none" strike="noStrike" dirty="0" smtClean="0">
                          <a:effectLst/>
                        </a:rPr>
                        <a:t>1 052</a:t>
                      </a:r>
                      <a:endParaRPr lang="en-GB" sz="1000" b="0" i="0" u="none" strike="noStrike" dirty="0">
                        <a:solidFill>
                          <a:schemeClr val="tx1"/>
                        </a:solidFill>
                        <a:effectLst/>
                        <a:latin typeface="Calibri" panose="020F0502020204030204" pitchFamily="34" charset="0"/>
                      </a:endParaRPr>
                    </a:p>
                  </a:txBody>
                  <a:tcPr marL="6105" marR="6105" marT="6105" marB="0"/>
                </a:tc>
                <a:tc>
                  <a:txBody>
                    <a:bodyPr/>
                    <a:lstStyle/>
                    <a:p>
                      <a:pPr algn="just">
                        <a:lnSpc>
                          <a:spcPct val="115000"/>
                        </a:lnSpc>
                        <a:spcAft>
                          <a:spcPts val="600"/>
                        </a:spcAft>
                        <a:tabLst>
                          <a:tab pos="5605145" algn="l"/>
                        </a:tabLst>
                      </a:pPr>
                      <a:r>
                        <a:rPr lang="en-ZA" sz="1000" dirty="0" smtClean="0">
                          <a:effectLst/>
                        </a:rPr>
                        <a:t>The low spending and under payment of capital assets was mainly due to the problems experienced with the contract awarded for the delivery of furniture. The Department conducted investigations and</a:t>
                      </a:r>
                      <a:r>
                        <a:rPr lang="en-ZA" sz="1000" baseline="0" dirty="0" smtClean="0">
                          <a:effectLst/>
                        </a:rPr>
                        <a:t> the outcome come but we still awaiting for State Attorney to give an opinion </a:t>
                      </a:r>
                      <a:endParaRPr lang="en-ZA" sz="1000" dirty="0">
                        <a:solidFill>
                          <a:schemeClr val="tx1"/>
                        </a:solidFill>
                        <a:effectLst/>
                        <a:latin typeface="+mn-lt"/>
                        <a:ea typeface="Calibri"/>
                        <a:cs typeface="Times New Roman"/>
                      </a:endParaRPr>
                    </a:p>
                  </a:txBody>
                  <a:tcPr marL="52709" marR="52709" marT="0" marB="0"/>
                </a:tc>
                <a:tc>
                  <a:txBody>
                    <a:bodyPr/>
                    <a:lstStyle/>
                    <a:p>
                      <a:pPr>
                        <a:lnSpc>
                          <a:spcPct val="115000"/>
                        </a:lnSpc>
                        <a:spcAft>
                          <a:spcPts val="0"/>
                        </a:spcAft>
                      </a:pPr>
                      <a:endParaRPr lang="en-ZA" sz="1000" dirty="0">
                        <a:solidFill>
                          <a:schemeClr val="tx1"/>
                        </a:solidFill>
                        <a:effectLst/>
                        <a:latin typeface="Calibri"/>
                        <a:ea typeface="Calibri"/>
                        <a:cs typeface="Times New Roman"/>
                      </a:endParaRPr>
                    </a:p>
                  </a:txBody>
                  <a:tcPr marL="52709" marR="52709" marT="0" marB="0"/>
                </a:tc>
              </a:tr>
              <a:tr h="178562">
                <a:tc gridSpan="2">
                  <a:txBody>
                    <a:bodyPr/>
                    <a:lstStyle/>
                    <a:p>
                      <a:pPr algn="ctr">
                        <a:lnSpc>
                          <a:spcPct val="115000"/>
                        </a:lnSpc>
                        <a:spcAft>
                          <a:spcPts val="600"/>
                        </a:spcAft>
                        <a:tabLst>
                          <a:tab pos="5605145" algn="l"/>
                        </a:tabLst>
                      </a:pPr>
                      <a:r>
                        <a:rPr lang="en-ZA" sz="1000" dirty="0">
                          <a:effectLst/>
                        </a:rPr>
                        <a:t>Total Expenditure</a:t>
                      </a:r>
                      <a:endParaRPr lang="en-ZA" sz="1000" b="1" dirty="0">
                        <a:solidFill>
                          <a:schemeClr val="tx1"/>
                        </a:solidFill>
                        <a:effectLst/>
                        <a:latin typeface="Calibri"/>
                        <a:ea typeface="Calibri"/>
                        <a:cs typeface="Times New Roman"/>
                      </a:endParaRPr>
                    </a:p>
                  </a:txBody>
                  <a:tcPr marL="52709" marR="52709" marT="0" marB="0"/>
                </a:tc>
                <a:tc hMerge="1">
                  <a:txBody>
                    <a:bodyPr/>
                    <a:lstStyle/>
                    <a:p>
                      <a:endParaRPr lang="en-ZA"/>
                    </a:p>
                  </a:txBody>
                  <a:tcPr/>
                </a:tc>
                <a:tc>
                  <a:txBody>
                    <a:bodyPr/>
                    <a:lstStyle/>
                    <a:p>
                      <a:pPr algn="just">
                        <a:lnSpc>
                          <a:spcPct val="115000"/>
                        </a:lnSpc>
                        <a:spcAft>
                          <a:spcPts val="600"/>
                        </a:spcAft>
                        <a:tabLst>
                          <a:tab pos="5605145" algn="l"/>
                        </a:tabLst>
                      </a:pPr>
                      <a:r>
                        <a:rPr lang="en-ZA" sz="1000" dirty="0" smtClean="0">
                          <a:effectLst/>
                        </a:rPr>
                        <a:t>504</a:t>
                      </a:r>
                      <a:endParaRPr lang="en-ZA" sz="1000" b="1" dirty="0">
                        <a:solidFill>
                          <a:schemeClr val="tx1"/>
                        </a:solidFill>
                        <a:effectLst/>
                        <a:latin typeface="Calibri"/>
                        <a:ea typeface="Calibri"/>
                        <a:cs typeface="Times New Roman"/>
                      </a:endParaRPr>
                    </a:p>
                  </a:txBody>
                  <a:tcPr marL="52709" marR="52709" marT="0" marB="0"/>
                </a:tc>
                <a:tc>
                  <a:txBody>
                    <a:bodyPr/>
                    <a:lstStyle/>
                    <a:p>
                      <a:r>
                        <a:rPr lang="en-ZA" sz="1000" dirty="0" smtClean="0"/>
                        <a:t>252 079</a:t>
                      </a:r>
                      <a:endParaRPr lang="en-ZA" sz="1000" b="1" dirty="0">
                        <a:solidFill>
                          <a:schemeClr val="tx1"/>
                        </a:solidFill>
                      </a:endParaRPr>
                    </a:p>
                  </a:txBody>
                  <a:tcPr marL="6105" marR="6105" marT="6105" marB="0"/>
                </a:tc>
                <a:tc>
                  <a:txBody>
                    <a:bodyPr/>
                    <a:lstStyle/>
                    <a:p>
                      <a:r>
                        <a:rPr lang="en-ZA" sz="1000" dirty="0" smtClean="0"/>
                        <a:t>88 985</a:t>
                      </a:r>
                      <a:endParaRPr lang="en-ZA" sz="1000" b="1" dirty="0">
                        <a:solidFill>
                          <a:schemeClr val="tx1"/>
                        </a:solidFill>
                      </a:endParaRPr>
                    </a:p>
                  </a:txBody>
                  <a:tcPr marL="6105" marR="6105" marT="6105" marB="0"/>
                </a:tc>
                <a:tc>
                  <a:txBody>
                    <a:bodyPr/>
                    <a:lstStyle/>
                    <a:p>
                      <a:pPr algn="r" fontAlgn="t"/>
                      <a:r>
                        <a:rPr lang="en-GB" sz="1000" u="none" strike="noStrike" dirty="0" smtClean="0">
                          <a:effectLst/>
                        </a:rPr>
                        <a:t>163 094</a:t>
                      </a:r>
                      <a:endParaRPr lang="en-GB" sz="1000" b="1" i="0" u="none" strike="noStrike" dirty="0">
                        <a:solidFill>
                          <a:schemeClr val="tx1"/>
                        </a:solidFill>
                        <a:effectLst/>
                        <a:latin typeface="Calibri" panose="020F0502020204030204" pitchFamily="34" charset="0"/>
                      </a:endParaRPr>
                    </a:p>
                  </a:txBody>
                  <a:tcPr marL="6105" marR="6105" marT="6105" marB="0"/>
                </a:tc>
                <a:tc>
                  <a:txBody>
                    <a:bodyPr/>
                    <a:lstStyle/>
                    <a:p>
                      <a:pPr>
                        <a:lnSpc>
                          <a:spcPct val="115000"/>
                        </a:lnSpc>
                        <a:spcAft>
                          <a:spcPts val="0"/>
                        </a:spcAft>
                      </a:pPr>
                      <a:r>
                        <a:rPr lang="en-ZA" sz="1000" dirty="0">
                          <a:effectLst/>
                        </a:rPr>
                        <a:t> </a:t>
                      </a:r>
                      <a:endParaRPr lang="en-ZA" sz="1000" b="1" dirty="0">
                        <a:solidFill>
                          <a:schemeClr val="tx1"/>
                        </a:solidFill>
                        <a:effectLst/>
                        <a:latin typeface="Calibri"/>
                        <a:ea typeface="Calibri"/>
                        <a:cs typeface="Times New Roman"/>
                      </a:endParaRPr>
                    </a:p>
                  </a:txBody>
                  <a:tcPr marL="52709" marR="52709" marT="0" marB="0"/>
                </a:tc>
                <a:tc>
                  <a:txBody>
                    <a:bodyPr/>
                    <a:lstStyle/>
                    <a:p>
                      <a:pPr>
                        <a:lnSpc>
                          <a:spcPct val="115000"/>
                        </a:lnSpc>
                        <a:spcAft>
                          <a:spcPts val="0"/>
                        </a:spcAft>
                      </a:pPr>
                      <a:r>
                        <a:rPr lang="en-ZA" sz="1000" dirty="0">
                          <a:effectLst/>
                        </a:rPr>
                        <a:t> </a:t>
                      </a:r>
                      <a:endParaRPr lang="en-ZA" sz="1000" dirty="0">
                        <a:solidFill>
                          <a:schemeClr val="tx1"/>
                        </a:solidFill>
                        <a:effectLst/>
                        <a:latin typeface="Calibri"/>
                        <a:ea typeface="Calibri"/>
                        <a:cs typeface="Times New Roman"/>
                      </a:endParaRPr>
                    </a:p>
                  </a:txBody>
                  <a:tcPr marL="52709" marR="52709" marT="0" marB="0"/>
                </a:tc>
              </a:tr>
            </a:tbl>
          </a:graphicData>
        </a:graphic>
      </p:graphicFrame>
    </p:spTree>
    <p:extLst>
      <p:ext uri="{BB962C8B-B14F-4D97-AF65-F5344CB8AC3E}">
        <p14:creationId xmlns:p14="http://schemas.microsoft.com/office/powerpoint/2010/main" xmlns="" val="34604112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857" y="1687321"/>
            <a:ext cx="8822633" cy="5109788"/>
          </a:xfrm>
        </p:spPr>
        <p:txBody>
          <a:bodyPr>
            <a:normAutofit/>
          </a:bodyPr>
          <a:lstStyle/>
          <a:p>
            <a:pPr marL="0" indent="0" algn="just">
              <a:buNone/>
            </a:pPr>
            <a:endParaRPr lang="en-GB" sz="2200" b="1" u="sng" dirty="0" smtClean="0">
              <a:latin typeface="Century Gothic" panose="020B0502020202020204" pitchFamily="34" charset="0"/>
            </a:endParaRPr>
          </a:p>
          <a:p>
            <a:pPr marL="0" indent="0" algn="just">
              <a:buNone/>
            </a:pPr>
            <a:endParaRPr lang="en-US" sz="2200" dirty="0">
              <a:latin typeface="Century Gothic" pitchFamily="34" charset="0"/>
            </a:endParaRPr>
          </a:p>
          <a:p>
            <a:pPr marL="0" indent="0">
              <a:buNone/>
            </a:pPr>
            <a:r>
              <a:rPr lang="en-US" sz="2400" dirty="0" smtClean="0"/>
              <a:t> </a:t>
            </a:r>
          </a:p>
          <a:p>
            <a:pPr marL="0" indent="0">
              <a:buNone/>
            </a:pPr>
            <a:endParaRPr lang="en-ZA" sz="2400" dirty="0">
              <a:latin typeface="Arial" charset="0"/>
            </a:endParaRPr>
          </a:p>
        </p:txBody>
      </p:sp>
      <p:grpSp>
        <p:nvGrpSpPr>
          <p:cNvPr id="9" name="Group 8"/>
          <p:cNvGrpSpPr/>
          <p:nvPr/>
        </p:nvGrpSpPr>
        <p:grpSpPr>
          <a:xfrm>
            <a:off x="0" y="0"/>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4" name="Picture 13"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pic>
        <p:nvPicPr>
          <p:cNvPr id="12" name="Picture 11" descr="slide_b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5886354"/>
            <a:ext cx="9144000" cy="990600"/>
          </a:xfrm>
          <a:prstGeom prst="rect">
            <a:avLst/>
          </a:prstGeom>
        </p:spPr>
      </p:pic>
      <p:sp>
        <p:nvSpPr>
          <p:cNvPr id="4" name="Rectangle 3"/>
          <p:cNvSpPr/>
          <p:nvPr/>
        </p:nvSpPr>
        <p:spPr>
          <a:xfrm>
            <a:off x="2363190" y="476601"/>
            <a:ext cx="5723906" cy="446276"/>
          </a:xfrm>
          <a:prstGeom prst="rect">
            <a:avLst/>
          </a:prstGeom>
        </p:spPr>
        <p:txBody>
          <a:bodyPr wrap="square">
            <a:spAutoFit/>
          </a:bodyPr>
          <a:lstStyle/>
          <a:p>
            <a:pPr algn="ctr">
              <a:spcBef>
                <a:spcPct val="20000"/>
              </a:spcBef>
              <a:defRPr/>
            </a:pPr>
            <a:r>
              <a:rPr lang="en-ZA" b="1" dirty="0" smtClean="0">
                <a:solidFill>
                  <a:srgbClr val="008000"/>
                </a:solidFill>
                <a:latin typeface="Arial"/>
                <a:cs typeface="Arial"/>
              </a:rPr>
              <a:t>PERFORMANCE ON FINANCIAL </a:t>
            </a:r>
            <a:r>
              <a:rPr lang="en-ZA" b="1" dirty="0">
                <a:solidFill>
                  <a:srgbClr val="008000"/>
                </a:solidFill>
                <a:latin typeface="Arial"/>
                <a:cs typeface="Arial"/>
              </a:rPr>
              <a:t>INFORMATION </a:t>
            </a:r>
            <a:r>
              <a:rPr lang="en-ZA" b="1" dirty="0" smtClean="0">
                <a:solidFill>
                  <a:srgbClr val="008000"/>
                </a:solidFill>
                <a:latin typeface="Arial"/>
                <a:cs typeface="Arial"/>
              </a:rPr>
              <a:t>(2</a:t>
            </a:r>
            <a:r>
              <a:rPr lang="en-ZA" sz="2300" b="1" dirty="0" smtClean="0">
                <a:solidFill>
                  <a:srgbClr val="008000"/>
                </a:solidFill>
                <a:latin typeface="Arial"/>
                <a:cs typeface="Arial"/>
              </a:rPr>
              <a:t>)</a:t>
            </a:r>
            <a:endParaRPr lang="en-ZA" sz="2300" b="1" dirty="0">
              <a:solidFill>
                <a:srgbClr val="008000"/>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xmlns="" val="3750954723"/>
              </p:ext>
            </p:extLst>
          </p:nvPr>
        </p:nvGraphicFramePr>
        <p:xfrm>
          <a:off x="166182" y="1628775"/>
          <a:ext cx="8819735" cy="4476189"/>
        </p:xfrm>
        <a:graphic>
          <a:graphicData uri="http://schemas.openxmlformats.org/drawingml/2006/table">
            <a:tbl>
              <a:tblPr firstRow="1" firstCol="1" bandRow="1"/>
              <a:tblGrid>
                <a:gridCol w="1635803"/>
                <a:gridCol w="1517502"/>
                <a:gridCol w="1420755"/>
                <a:gridCol w="1270468"/>
                <a:gridCol w="1218702"/>
                <a:gridCol w="1756505"/>
              </a:tblGrid>
              <a:tr h="780776">
                <a:tc>
                  <a:txBody>
                    <a:bodyPr/>
                    <a:lstStyle/>
                    <a:p>
                      <a:pPr>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PROGRAMME </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ANNUAL BUGDET</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ACTUAL EXPENDITURE</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AVAILABLE BUDGET</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 SPENT</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VARIANCE OF 50%</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r>
              <a:tr h="617596">
                <a:tc>
                  <a:txBody>
                    <a:bodyPr/>
                    <a:lstStyle/>
                    <a:p>
                      <a:pPr algn="ctr">
                        <a:lnSpc>
                          <a:spcPct val="115000"/>
                        </a:lnSpc>
                        <a:spcAft>
                          <a:spcPts val="0"/>
                        </a:spcAft>
                      </a:pPr>
                      <a:r>
                        <a:rPr lang="en-ZA" sz="1200" b="1">
                          <a:solidFill>
                            <a:schemeClr val="tx1"/>
                          </a:solidFill>
                          <a:effectLst/>
                          <a:latin typeface="Century Gothic" panose="020B0502020202020204" pitchFamily="34" charset="0"/>
                          <a:ea typeface="Times New Roman"/>
                          <a:cs typeface="Times New Roman"/>
                        </a:rPr>
                        <a:t> </a:t>
                      </a:r>
                      <a:endParaRPr lang="en-ZA" sz="120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200" b="1" dirty="0">
                          <a:solidFill>
                            <a:schemeClr val="tx1"/>
                          </a:solidFill>
                          <a:effectLst/>
                          <a:latin typeface="Century Gothic" panose="020B0502020202020204" pitchFamily="34" charset="0"/>
                          <a:ea typeface="Calibri"/>
                          <a:cs typeface="Times New Roman"/>
                        </a:rPr>
                        <a:t>R’000</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200" b="1" dirty="0">
                          <a:solidFill>
                            <a:schemeClr val="tx1"/>
                          </a:solidFill>
                          <a:effectLst/>
                          <a:latin typeface="Century Gothic" panose="020B0502020202020204" pitchFamily="34" charset="0"/>
                          <a:ea typeface="Calibri"/>
                          <a:cs typeface="Times New Roman"/>
                        </a:rPr>
                        <a:t>R’000</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200" b="1">
                          <a:solidFill>
                            <a:schemeClr val="tx1"/>
                          </a:solidFill>
                          <a:effectLst/>
                          <a:latin typeface="Century Gothic" panose="020B0502020202020204" pitchFamily="34" charset="0"/>
                          <a:ea typeface="Calibri"/>
                          <a:cs typeface="Times New Roman"/>
                        </a:rPr>
                        <a:t>R’000</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200" b="1" dirty="0">
                          <a:solidFill>
                            <a:schemeClr val="tx1"/>
                          </a:solidFill>
                          <a:effectLst/>
                          <a:latin typeface="Century Gothic" panose="020B0502020202020204" pitchFamily="34" charset="0"/>
                          <a:ea typeface="Calibri"/>
                          <a:cs typeface="Times New Roman"/>
                        </a:rPr>
                        <a:t>%</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200" b="1" dirty="0">
                          <a:solidFill>
                            <a:schemeClr val="tx1"/>
                          </a:solidFill>
                          <a:effectLst/>
                          <a:latin typeface="Century Gothic" panose="020B0502020202020204" pitchFamily="34" charset="0"/>
                          <a:ea typeface="Calibri"/>
                          <a:cs typeface="Times New Roman"/>
                        </a:rPr>
                        <a:t> </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650979">
                <a:tc>
                  <a:txBody>
                    <a:bodyPr/>
                    <a:lstStyle/>
                    <a:p>
                      <a:pPr marL="0" algn="l" defTabSz="457200" rtl="0" eaLnBrk="1" latinLnBrk="0" hangingPunct="1">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ADMINISTRATION</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ZA" sz="1400" dirty="0" smtClean="0">
                          <a:solidFill>
                            <a:schemeClr val="tx1"/>
                          </a:solidFill>
                          <a:effectLst/>
                          <a:latin typeface="Century Gothic" panose="020B0502020202020204" pitchFamily="34" charset="0"/>
                          <a:ea typeface="Calibri"/>
                          <a:cs typeface="Times New Roman"/>
                        </a:rPr>
                        <a:t>178</a:t>
                      </a:r>
                      <a:endParaRPr lang="en-ZA" sz="14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r>
                        <a:rPr lang="en-GB" sz="1400" b="0" i="0" u="none" strike="noStrike" baseline="0" dirty="0" smtClean="0">
                          <a:solidFill>
                            <a:schemeClr val="tx1"/>
                          </a:solidFill>
                          <a:effectLst/>
                          <a:latin typeface="Century Gothic" panose="020B0502020202020204" pitchFamily="34" charset="0"/>
                        </a:rPr>
                        <a:t> </a:t>
                      </a:r>
                      <a:r>
                        <a:rPr lang="en-GB" sz="1400" b="0" i="0" u="none" strike="noStrike" dirty="0" smtClean="0">
                          <a:solidFill>
                            <a:schemeClr val="tx1"/>
                          </a:solidFill>
                          <a:effectLst/>
                          <a:latin typeface="Century Gothic" panose="020B0502020202020204" pitchFamily="34" charset="0"/>
                        </a:rPr>
                        <a:t>38 </a:t>
                      </a:r>
                      <a:endParaRPr lang="en-GB" sz="1400" b="0" i="0" u="none" strike="noStrike" dirty="0">
                        <a:solidFill>
                          <a:schemeClr val="tx1"/>
                        </a:solidFill>
                        <a:effectLst/>
                        <a:latin typeface="Century Gothic" panose="020B0502020202020204" pitchFamily="34" charset="0"/>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r>
                        <a:rPr lang="en-ZA" sz="1400" dirty="0" smtClean="0">
                          <a:solidFill>
                            <a:schemeClr val="tx1"/>
                          </a:solidFill>
                          <a:latin typeface="Century Gothic" panose="020B0502020202020204" pitchFamily="34" charset="0"/>
                        </a:rPr>
                        <a:t>140</a:t>
                      </a:r>
                      <a:endParaRPr lang="en-ZA" sz="1400" dirty="0">
                        <a:solidFill>
                          <a:schemeClr val="tx1"/>
                        </a:solidFill>
                        <a:latin typeface="Century Gothic" panose="020B0502020202020204" pitchFamily="34"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r>
                        <a:rPr lang="en-GB" sz="1600" b="0" i="0" u="none" strike="noStrike" dirty="0" smtClean="0">
                          <a:solidFill>
                            <a:schemeClr val="tx1"/>
                          </a:solidFill>
                          <a:effectLst/>
                          <a:latin typeface="Century Gothic" panose="020B0502020202020204" pitchFamily="34" charset="0"/>
                        </a:rPr>
                        <a:t>21%</a:t>
                      </a:r>
                      <a:endParaRPr lang="en-GB" sz="1600" b="0" i="0" u="none" strike="noStrike" dirty="0">
                        <a:solidFill>
                          <a:schemeClr val="tx1"/>
                        </a:solidFill>
                        <a:effectLst/>
                        <a:latin typeface="Century Gothic" panose="020B0502020202020204" pitchFamily="34" charset="0"/>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b"/>
                      <a:r>
                        <a:rPr lang="en-GB" sz="1600" b="0" i="0" u="none" strike="noStrike" dirty="0" smtClean="0">
                          <a:solidFill>
                            <a:schemeClr val="tx1"/>
                          </a:solidFill>
                          <a:effectLst/>
                          <a:latin typeface="Century Gothic" panose="020B0502020202020204" pitchFamily="34" charset="0"/>
                        </a:rPr>
                        <a:t>51</a:t>
                      </a:r>
                      <a:endParaRPr lang="en-GB" sz="1600" b="0" i="0" u="none" strike="noStrike" dirty="0">
                        <a:solidFill>
                          <a:schemeClr val="tx1"/>
                        </a:solidFill>
                        <a:effectLst/>
                        <a:latin typeface="Century Gothic" panose="020B0502020202020204" pitchFamily="34" charset="0"/>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734439">
                <a:tc>
                  <a:txBody>
                    <a:bodyPr/>
                    <a:lstStyle/>
                    <a:p>
                      <a:pPr marL="0" algn="l" defTabSz="457200" rtl="0" eaLnBrk="1" latinLnBrk="0" hangingPunct="1">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SES</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dirty="0" smtClean="0">
                          <a:solidFill>
                            <a:schemeClr val="tx1"/>
                          </a:solidFill>
                          <a:effectLst/>
                          <a:latin typeface="Century Gothic" panose="020B0502020202020204" pitchFamily="34" charset="0"/>
                          <a:ea typeface="Calibri"/>
                          <a:cs typeface="Times New Roman"/>
                        </a:rPr>
                        <a:t>168</a:t>
                      </a:r>
                      <a:endParaRPr lang="en-ZA" sz="14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fontAlgn="b"/>
                      <a:r>
                        <a:rPr lang="en-GB" sz="1400" b="0" i="0" u="none" strike="noStrike" dirty="0" smtClean="0">
                          <a:solidFill>
                            <a:schemeClr val="tx1"/>
                          </a:solidFill>
                          <a:effectLst/>
                          <a:latin typeface="Century Gothic" panose="020B0502020202020204" pitchFamily="34" charset="0"/>
                        </a:rPr>
                        <a:t> 20 </a:t>
                      </a:r>
                      <a:endParaRPr lang="en-GB" sz="1400" b="0" i="0" u="none" strike="noStrike" dirty="0">
                        <a:solidFill>
                          <a:schemeClr val="tx1"/>
                        </a:solidFill>
                        <a:effectLst/>
                        <a:latin typeface="Century Gothic" panose="020B0502020202020204" pitchFamily="34" charset="0"/>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r>
                        <a:rPr lang="en-ZA" sz="1400" dirty="0" smtClean="0">
                          <a:solidFill>
                            <a:schemeClr val="tx1"/>
                          </a:solidFill>
                          <a:latin typeface="Century Gothic" panose="020B0502020202020204" pitchFamily="34" charset="0"/>
                        </a:rPr>
                        <a:t>148</a:t>
                      </a:r>
                      <a:endParaRPr lang="en-ZA" sz="1400" dirty="0">
                        <a:solidFill>
                          <a:schemeClr val="tx1"/>
                        </a:solidFill>
                        <a:latin typeface="Century Gothic" panose="020B0502020202020204" pitchFamily="34"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fontAlgn="b"/>
                      <a:r>
                        <a:rPr lang="en-GB" sz="1600" b="0" i="0" u="none" strike="noStrike" dirty="0" smtClean="0">
                          <a:solidFill>
                            <a:schemeClr val="tx1"/>
                          </a:solidFill>
                          <a:effectLst/>
                          <a:latin typeface="Century Gothic" panose="020B0502020202020204" pitchFamily="34" charset="0"/>
                        </a:rPr>
                        <a:t>12%</a:t>
                      </a:r>
                      <a:endParaRPr lang="en-GB" sz="1600" b="0" i="0" u="none" strike="noStrike" dirty="0">
                        <a:solidFill>
                          <a:schemeClr val="tx1"/>
                        </a:solidFill>
                        <a:effectLst/>
                        <a:latin typeface="Century Gothic" panose="020B0502020202020204" pitchFamily="34" charset="0"/>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fontAlgn="b"/>
                      <a:r>
                        <a:rPr lang="en-GB" sz="1600" b="0" i="0" u="none" strike="noStrike" dirty="0" smtClean="0">
                          <a:solidFill>
                            <a:schemeClr val="tx1"/>
                          </a:solidFill>
                          <a:effectLst/>
                          <a:latin typeface="Century Gothic" panose="020B0502020202020204" pitchFamily="34" charset="0"/>
                        </a:rPr>
                        <a:t>63 </a:t>
                      </a:r>
                      <a:endParaRPr lang="en-GB" sz="1600" b="0" i="0" u="none" strike="noStrike" dirty="0">
                        <a:solidFill>
                          <a:schemeClr val="tx1"/>
                        </a:solidFill>
                        <a:effectLst/>
                        <a:latin typeface="Century Gothic" panose="020B0502020202020204" pitchFamily="34" charset="0"/>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851282">
                <a:tc>
                  <a:txBody>
                    <a:bodyPr/>
                    <a:lstStyle/>
                    <a:p>
                      <a:pPr marL="0" algn="l" defTabSz="457200" rtl="0" eaLnBrk="1" latinLnBrk="0" hangingPunct="1">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ESM</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n-ZA" sz="1400" dirty="0" smtClean="0">
                          <a:solidFill>
                            <a:schemeClr val="tx1"/>
                          </a:solidFill>
                          <a:effectLst/>
                          <a:latin typeface="Century Gothic" panose="020B0502020202020204" pitchFamily="34" charset="0"/>
                          <a:ea typeface="Calibri"/>
                          <a:cs typeface="Times New Roman"/>
                        </a:rPr>
                        <a:t>157</a:t>
                      </a:r>
                      <a:endParaRPr lang="en-ZA" sz="14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ctr"/>
                      <a:r>
                        <a:rPr lang="en-GB" sz="1400" b="0" i="0" u="none" strike="noStrike" dirty="0" smtClean="0">
                          <a:solidFill>
                            <a:schemeClr val="tx1"/>
                          </a:solidFill>
                          <a:effectLst/>
                          <a:latin typeface="Century Gothic" panose="020B0502020202020204" pitchFamily="34" charset="0"/>
                        </a:rPr>
                        <a:t>29 </a:t>
                      </a:r>
                      <a:endParaRPr lang="en-GB" sz="1400" b="0" i="0" u="none" strike="noStrike" dirty="0">
                        <a:solidFill>
                          <a:schemeClr val="tx1"/>
                        </a:solidFill>
                        <a:effectLst/>
                        <a:latin typeface="Century Gothic" panose="020B0502020202020204" pitchFamily="34" charset="0"/>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r>
                        <a:rPr lang="en-ZA" sz="1400" dirty="0" smtClean="0">
                          <a:solidFill>
                            <a:schemeClr val="tx1"/>
                          </a:solidFill>
                          <a:latin typeface="Century Gothic" panose="020B0502020202020204" pitchFamily="34" charset="0"/>
                        </a:rPr>
                        <a:t>128</a:t>
                      </a:r>
                      <a:endParaRPr lang="en-ZA" sz="1400" dirty="0">
                        <a:solidFill>
                          <a:schemeClr val="tx1"/>
                        </a:solidFill>
                        <a:latin typeface="Century Gothic" panose="020B0502020202020204" pitchFamily="34"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ctr"/>
                      <a:r>
                        <a:rPr lang="en-GB" sz="1600" b="0" i="0" u="none" strike="noStrike" dirty="0" smtClean="0">
                          <a:solidFill>
                            <a:schemeClr val="tx1"/>
                          </a:solidFill>
                          <a:effectLst/>
                          <a:latin typeface="Century Gothic" panose="020B0502020202020204" pitchFamily="34" charset="0"/>
                        </a:rPr>
                        <a:t>18%</a:t>
                      </a:r>
                      <a:endParaRPr lang="en-GB" sz="1600" b="0" i="0" u="none" strike="noStrike" dirty="0">
                        <a:solidFill>
                          <a:schemeClr val="tx1"/>
                        </a:solidFill>
                        <a:effectLst/>
                        <a:latin typeface="Century Gothic" panose="020B0502020202020204" pitchFamily="34" charset="0"/>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fontAlgn="ctr"/>
                      <a:r>
                        <a:rPr lang="en-GB" sz="1600" b="0" i="0" u="none" strike="noStrike" dirty="0" smtClean="0">
                          <a:solidFill>
                            <a:schemeClr val="tx1"/>
                          </a:solidFill>
                          <a:effectLst/>
                          <a:latin typeface="Century Gothic" panose="020B0502020202020204" pitchFamily="34" charset="0"/>
                        </a:rPr>
                        <a:t>49</a:t>
                      </a:r>
                      <a:endParaRPr lang="en-GB" sz="1600" b="0" i="0" u="none" strike="noStrike" dirty="0">
                        <a:solidFill>
                          <a:schemeClr val="tx1"/>
                        </a:solidFill>
                        <a:effectLst/>
                        <a:latin typeface="Century Gothic" panose="020B0502020202020204" pitchFamily="34" charset="0"/>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841117">
                <a:tc>
                  <a:txBody>
                    <a:bodyPr/>
                    <a:lstStyle/>
                    <a:p>
                      <a:pPr marL="0" algn="l" defTabSz="457200" rtl="0" eaLnBrk="1" latinLnBrk="0" hangingPunct="1">
                        <a:lnSpc>
                          <a:spcPct val="115000"/>
                        </a:lnSpc>
                        <a:spcAft>
                          <a:spcPts val="0"/>
                        </a:spcAft>
                      </a:pPr>
                      <a:r>
                        <a:rPr lang="en-ZA" sz="1400" b="1" kern="1200" dirty="0">
                          <a:solidFill>
                            <a:schemeClr val="tx1"/>
                          </a:solidFill>
                          <a:effectLst/>
                          <a:latin typeface="Century Gothic" panose="020B0502020202020204" pitchFamily="34" charset="0"/>
                          <a:ea typeface="Calibri"/>
                          <a:cs typeface="Times New Roman"/>
                        </a:rPr>
                        <a:t>TOTAL</a:t>
                      </a: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en-ZA" sz="1400" b="1" dirty="0" smtClean="0">
                          <a:solidFill>
                            <a:schemeClr val="tx1"/>
                          </a:solidFill>
                          <a:effectLst/>
                          <a:latin typeface="Century Gothic" panose="020B0502020202020204" pitchFamily="34" charset="0"/>
                          <a:ea typeface="Calibri"/>
                          <a:cs typeface="Times New Roman"/>
                        </a:rPr>
                        <a:t>R504</a:t>
                      </a:r>
                      <a:endParaRPr lang="en-ZA" sz="14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algn="ctr" defTabSz="457200" rtl="0" eaLnBrk="1" fontAlgn="b" latinLnBrk="0" hangingPunct="1">
                        <a:lnSpc>
                          <a:spcPct val="115000"/>
                        </a:lnSpc>
                        <a:spcAft>
                          <a:spcPts val="0"/>
                        </a:spcAft>
                      </a:pPr>
                      <a:r>
                        <a:rPr lang="en-GB" sz="1400" b="1" kern="1200" dirty="0" smtClean="0">
                          <a:solidFill>
                            <a:schemeClr val="tx1"/>
                          </a:solidFill>
                          <a:effectLst/>
                          <a:latin typeface="Century Gothic" panose="020B0502020202020204" pitchFamily="34" charset="0"/>
                          <a:ea typeface="Calibri"/>
                          <a:cs typeface="Times New Roman"/>
                        </a:rPr>
                        <a:t>R 88  </a:t>
                      </a:r>
                      <a:endParaRPr lang="en-GB" sz="1400" b="1" kern="1200" dirty="0">
                        <a:solidFill>
                          <a:schemeClr val="tx1"/>
                        </a:solidFill>
                        <a:effectLst/>
                        <a:latin typeface="Century Gothic" panose="020B0502020202020204" pitchFamily="34" charset="0"/>
                        <a:ea typeface="Calibri"/>
                        <a:cs typeface="Times New Roman"/>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algn="ctr" defTabSz="457200" rtl="0" eaLnBrk="1" latinLnBrk="0" hangingPunct="1">
                        <a:lnSpc>
                          <a:spcPct val="115000"/>
                        </a:lnSpc>
                        <a:spcAft>
                          <a:spcPts val="0"/>
                        </a:spcAft>
                      </a:pPr>
                      <a:r>
                        <a:rPr lang="en-ZA" sz="1400" b="1" kern="1200" dirty="0" smtClean="0">
                          <a:solidFill>
                            <a:schemeClr val="tx1"/>
                          </a:solidFill>
                          <a:effectLst/>
                          <a:latin typeface="Century Gothic" panose="020B0502020202020204" pitchFamily="34" charset="0"/>
                          <a:ea typeface="Calibri"/>
                          <a:cs typeface="Times New Roman"/>
                        </a:rPr>
                        <a:t>R 416</a:t>
                      </a:r>
                      <a:endParaRPr lang="en-ZA" sz="1400" b="1" kern="1200" dirty="0">
                        <a:solidFill>
                          <a:schemeClr val="tx1"/>
                        </a:solidFill>
                        <a:effectLst/>
                        <a:latin typeface="Century Gothic" panose="020B0502020202020204" pitchFamily="34" charset="0"/>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algn="ctr" defTabSz="457200" rtl="0" eaLnBrk="1" fontAlgn="b" latinLnBrk="0" hangingPunct="1">
                        <a:lnSpc>
                          <a:spcPct val="115000"/>
                        </a:lnSpc>
                        <a:spcAft>
                          <a:spcPts val="0"/>
                        </a:spcAft>
                      </a:pPr>
                      <a:r>
                        <a:rPr lang="en-GB" sz="1400" b="1" kern="1200" dirty="0" smtClean="0">
                          <a:solidFill>
                            <a:schemeClr val="tx1"/>
                          </a:solidFill>
                          <a:effectLst/>
                          <a:latin typeface="Century Gothic" panose="020B0502020202020204" pitchFamily="34" charset="0"/>
                          <a:ea typeface="Calibri"/>
                          <a:cs typeface="Times New Roman"/>
                        </a:rPr>
                        <a:t>17%</a:t>
                      </a:r>
                      <a:endParaRPr lang="en-GB" sz="1400" b="1" kern="1200" dirty="0">
                        <a:solidFill>
                          <a:schemeClr val="tx1"/>
                        </a:solidFill>
                        <a:effectLst/>
                        <a:latin typeface="Century Gothic" panose="020B0502020202020204" pitchFamily="34" charset="0"/>
                        <a:ea typeface="Calibri"/>
                        <a:cs typeface="Times New Roman"/>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algn="ctr" defTabSz="457200" rtl="0" eaLnBrk="1" fontAlgn="b" latinLnBrk="0" hangingPunct="1">
                        <a:lnSpc>
                          <a:spcPct val="115000"/>
                        </a:lnSpc>
                        <a:spcAft>
                          <a:spcPts val="0"/>
                        </a:spcAft>
                      </a:pPr>
                      <a:r>
                        <a:rPr lang="en-GB" sz="1400" b="1" kern="1200" dirty="0" smtClean="0">
                          <a:solidFill>
                            <a:schemeClr val="tx1"/>
                          </a:solidFill>
                          <a:effectLst/>
                          <a:latin typeface="Century Gothic" panose="020B0502020202020204" pitchFamily="34" charset="0"/>
                          <a:ea typeface="Calibri"/>
                          <a:cs typeface="Times New Roman"/>
                        </a:rPr>
                        <a:t>163 </a:t>
                      </a:r>
                      <a:endParaRPr lang="en-GB" sz="1400" b="1" kern="1200" dirty="0">
                        <a:solidFill>
                          <a:schemeClr val="tx1"/>
                        </a:solidFill>
                        <a:effectLst/>
                        <a:latin typeface="Century Gothic" panose="020B0502020202020204" pitchFamily="34" charset="0"/>
                        <a:ea typeface="Calibri"/>
                        <a:cs typeface="Times New Roman"/>
                      </a:endParaRPr>
                    </a:p>
                  </a:txBody>
                  <a:tcPr marL="7527" marR="7527" marT="7527"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bl>
          </a:graphicData>
        </a:graphic>
      </p:graphicFrame>
      <p:sp>
        <p:nvSpPr>
          <p:cNvPr id="5" name="Rectangle 1"/>
          <p:cNvSpPr>
            <a:spLocks noChangeArrowheads="1"/>
          </p:cNvSpPr>
          <p:nvPr/>
        </p:nvSpPr>
        <p:spPr bwMode="auto">
          <a:xfrm>
            <a:off x="362857" y="1105697"/>
            <a:ext cx="7379855"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ZA" sz="1400" b="1" i="1" dirty="0">
                <a:solidFill>
                  <a:prstClr val="black"/>
                </a:solidFill>
                <a:latin typeface="Century Gothic"/>
                <a:ea typeface="Calibri"/>
                <a:cs typeface="Arial"/>
              </a:rPr>
              <a:t> Table </a:t>
            </a:r>
            <a:r>
              <a:rPr lang="en-ZA" sz="1400" b="1" i="1" dirty="0" smtClean="0">
                <a:solidFill>
                  <a:prstClr val="black"/>
                </a:solidFill>
                <a:latin typeface="Century Gothic"/>
                <a:ea typeface="Calibri"/>
                <a:cs typeface="Arial"/>
              </a:rPr>
              <a:t>15: </a:t>
            </a:r>
            <a:r>
              <a:rPr lang="en-ZA" sz="1400" b="1" i="1" dirty="0" smtClean="0">
                <a:solidFill>
                  <a:prstClr val="black"/>
                </a:solidFill>
                <a:latin typeface="Century Gothic" pitchFamily="34" charset="0"/>
                <a:ea typeface="Calibri" pitchFamily="34" charset="0"/>
                <a:cs typeface="Arial" pitchFamily="34" charset="0"/>
              </a:rPr>
              <a:t>Budget Expenditure trend per programme</a:t>
            </a:r>
            <a:endParaRPr lang="en-ZA" sz="1400"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936128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542" y="829807"/>
            <a:ext cx="7831138" cy="808558"/>
          </a:xfrm>
        </p:spPr>
        <p:txBody>
          <a:bodyPr>
            <a:normAutofit/>
          </a:bodyPr>
          <a:lstStyle/>
          <a:p>
            <a:r>
              <a:rPr lang="en-US" b="1" dirty="0" smtClean="0">
                <a:solidFill>
                  <a:srgbClr val="008000"/>
                </a:solidFill>
                <a:latin typeface="Arial"/>
                <a:cs typeface="Arial"/>
              </a:rPr>
              <a:t>Conclusion</a:t>
            </a:r>
            <a:endParaRPr lang="en-US" b="1" dirty="0">
              <a:solidFill>
                <a:srgbClr val="008000"/>
              </a:solidFill>
              <a:latin typeface="Arial"/>
              <a:cs typeface="Arial"/>
            </a:endParaRPr>
          </a:p>
        </p:txBody>
      </p:sp>
      <p:sp>
        <p:nvSpPr>
          <p:cNvPr id="3" name="Content Placeholder 2"/>
          <p:cNvSpPr>
            <a:spLocks noGrp="1"/>
          </p:cNvSpPr>
          <p:nvPr>
            <p:ph idx="1"/>
          </p:nvPr>
        </p:nvSpPr>
        <p:spPr>
          <a:xfrm>
            <a:off x="450376" y="1730614"/>
            <a:ext cx="8535541" cy="4525963"/>
          </a:xfrm>
        </p:spPr>
        <p:txBody>
          <a:bodyPr>
            <a:normAutofit/>
          </a:bodyPr>
          <a:lstStyle/>
          <a:p>
            <a:pPr marL="0" indent="0" algn="ctr">
              <a:buNone/>
            </a:pPr>
            <a:r>
              <a:rPr lang="en-ZA" sz="2400" dirty="0">
                <a:latin typeface="Century Gothic" panose="020B0502020202020204" pitchFamily="34" charset="0"/>
              </a:rPr>
              <a:t>Successful implementation is reliant on common and shared vision, team work and the appreciation of the strategic role and  importance of communication in enhancing service </a:t>
            </a:r>
            <a:r>
              <a:rPr lang="en-ZA" sz="2400" dirty="0" smtClean="0">
                <a:latin typeface="Century Gothic" panose="020B0502020202020204" pitchFamily="34" charset="0"/>
              </a:rPr>
              <a:t>delivery.</a:t>
            </a:r>
            <a:endParaRPr lang="en-ZA" sz="2400" dirty="0">
              <a:latin typeface="Century Gothic" panose="020B0502020202020204" pitchFamily="34" charset="0"/>
            </a:endParaRPr>
          </a:p>
          <a:p>
            <a:pPr algn="just"/>
            <a:endParaRPr lang="en-ZA" sz="2400" dirty="0">
              <a:latin typeface="Century Gothic" panose="020B0502020202020204" pitchFamily="34" charset="0"/>
            </a:endParaRPr>
          </a:p>
          <a:p>
            <a:pPr marL="0" indent="0" algn="ctr">
              <a:buNone/>
            </a:pPr>
            <a:r>
              <a:rPr lang="en-ZA" sz="2400" dirty="0">
                <a:latin typeface="Century Gothic" panose="020B0502020202020204" pitchFamily="34" charset="0"/>
              </a:rPr>
              <a:t>“If all of us work together as government, business, labour, civil society, the communities and, most importantly, the military veterans themselves, we can only but succeed</a:t>
            </a:r>
            <a:r>
              <a:rPr lang="en-ZA" sz="2400" dirty="0" smtClean="0">
                <a:latin typeface="Century Gothic" panose="020B0502020202020204" pitchFamily="34" charset="0"/>
              </a:rPr>
              <a:t>”</a:t>
            </a:r>
            <a:br>
              <a:rPr lang="en-ZA" sz="2400" dirty="0" smtClean="0">
                <a:latin typeface="Century Gothic" panose="020B0502020202020204" pitchFamily="34" charset="0"/>
              </a:rPr>
            </a:br>
            <a:r>
              <a:rPr lang="en-ZA" sz="2400" dirty="0" smtClean="0">
                <a:latin typeface="Century Gothic" panose="020B0502020202020204" pitchFamily="34" charset="0"/>
              </a:rPr>
              <a:t>— Minister </a:t>
            </a:r>
            <a:r>
              <a:rPr lang="en-ZA" sz="2400" dirty="0">
                <a:latin typeface="Century Gothic" panose="020B0502020202020204" pitchFamily="34" charset="0"/>
              </a:rPr>
              <a:t>Mapisa-Nqakula (DMV APP 2014)</a:t>
            </a:r>
          </a:p>
        </p:txBody>
      </p:sp>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4" name="Picture 13"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4" name="Slide Number Placeholder 3"/>
          <p:cNvSpPr>
            <a:spLocks noGrp="1"/>
          </p:cNvSpPr>
          <p:nvPr>
            <p:ph type="sldNum" sz="quarter" idx="12"/>
          </p:nvPr>
        </p:nvSpPr>
        <p:spPr/>
        <p:txBody>
          <a:bodyPr/>
          <a:lstStyle/>
          <a:p>
            <a:fld id="{7CDEE3CD-9AE7-E148-8D38-A96A94875DA4}" type="slidenum">
              <a:rPr lang="en-US" sz="1400" b="1" smtClean="0">
                <a:solidFill>
                  <a:schemeClr val="tx1"/>
                </a:solidFill>
              </a:rPr>
              <a:pPr/>
              <a:t>29</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708207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62" y="884775"/>
            <a:ext cx="7831138" cy="808558"/>
          </a:xfrm>
        </p:spPr>
        <p:txBody>
          <a:bodyPr>
            <a:normAutofit/>
          </a:bodyPr>
          <a:lstStyle/>
          <a:p>
            <a:r>
              <a:rPr lang="en-US" sz="2800" b="1" dirty="0" smtClean="0">
                <a:solidFill>
                  <a:srgbClr val="008000"/>
                </a:solidFill>
                <a:latin typeface="Century Gothic" panose="020B0502020202020204" pitchFamily="34" charset="0"/>
                <a:cs typeface="Arial"/>
              </a:rPr>
              <a:t>The Mandate of the Department</a:t>
            </a:r>
            <a:endParaRPr lang="en-US" sz="2800" b="1" dirty="0">
              <a:solidFill>
                <a:srgbClr val="008000"/>
              </a:solidFill>
              <a:latin typeface="Century Gothic" panose="020B0502020202020204" pitchFamily="34" charset="0"/>
              <a:cs typeface="Arial"/>
            </a:endParaRPr>
          </a:p>
        </p:txBody>
      </p:sp>
      <p:sp>
        <p:nvSpPr>
          <p:cNvPr id="3" name="Content Placeholder 2"/>
          <p:cNvSpPr>
            <a:spLocks noGrp="1"/>
          </p:cNvSpPr>
          <p:nvPr>
            <p:ph idx="1"/>
          </p:nvPr>
        </p:nvSpPr>
        <p:spPr>
          <a:xfrm>
            <a:off x="286604" y="1716625"/>
            <a:ext cx="8400196" cy="4517895"/>
          </a:xfrm>
        </p:spPr>
        <p:txBody>
          <a:bodyPr>
            <a:normAutofit fontScale="92500" lnSpcReduction="20000"/>
          </a:bodyPr>
          <a:lstStyle/>
          <a:p>
            <a:pPr marL="0" indent="0" algn="just">
              <a:lnSpc>
                <a:spcPct val="150000"/>
              </a:lnSpc>
              <a:buNone/>
            </a:pPr>
            <a:r>
              <a:rPr lang="en-ZA" sz="2800" dirty="0" smtClean="0">
                <a:solidFill>
                  <a:srgbClr val="000000"/>
                </a:solidFill>
                <a:latin typeface="Century Gothic" panose="020B0502020202020204" pitchFamily="34" charset="0"/>
                <a:cs typeface="Arial" panose="020B0604020202020204" pitchFamily="34" charset="0"/>
              </a:rPr>
              <a:t>Legislative mandate derived from the Military Veterans Act 18 of 2011:</a:t>
            </a:r>
          </a:p>
          <a:p>
            <a:pPr marL="0" indent="0" algn="just">
              <a:lnSpc>
                <a:spcPct val="150000"/>
              </a:lnSpc>
              <a:buNone/>
            </a:pPr>
            <a:endParaRPr lang="en-ZA" sz="2800" dirty="0" smtClean="0">
              <a:solidFill>
                <a:srgbClr val="000000"/>
              </a:solidFill>
              <a:latin typeface="Century Gothic" panose="020B0502020202020204" pitchFamily="34" charset="0"/>
              <a:cs typeface="Arial" panose="020B0604020202020204" pitchFamily="34" charset="0"/>
            </a:endParaRPr>
          </a:p>
          <a:p>
            <a:pPr marL="0" indent="0" algn="just">
              <a:lnSpc>
                <a:spcPct val="150000"/>
              </a:lnSpc>
              <a:buNone/>
            </a:pPr>
            <a:r>
              <a:rPr lang="en-ZA" sz="2800" dirty="0" smtClean="0">
                <a:solidFill>
                  <a:srgbClr val="000000"/>
                </a:solidFill>
                <a:latin typeface="Century Gothic" panose="020B0502020202020204" pitchFamily="34" charset="0"/>
                <a:cs typeface="Arial" panose="020B0604020202020204" pitchFamily="34" charset="0"/>
              </a:rPr>
              <a:t>To provide national policy and standards on socio-economic support to military veterans and their dependants, including benefits and entitlements to help realise a dignified, unified, empowered and self-sufficient community of military veterans</a:t>
            </a:r>
            <a:endParaRPr lang="en-ZA" sz="2800" dirty="0">
              <a:solidFill>
                <a:srgbClr val="000000"/>
              </a:solidFill>
              <a:latin typeface="Century Gothic" panose="020B0502020202020204" pitchFamily="34" charset="0"/>
              <a:cs typeface="Arial" panose="020B0604020202020204" pitchFamily="34" charset="0"/>
            </a:endParaRPr>
          </a:p>
        </p:txBody>
      </p:sp>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5" name="Slide Number Placeholder 4"/>
          <p:cNvSpPr>
            <a:spLocks noGrp="1"/>
          </p:cNvSpPr>
          <p:nvPr>
            <p:ph type="sldNum" sz="quarter" idx="12"/>
          </p:nvPr>
        </p:nvSpPr>
        <p:spPr/>
        <p:txBody>
          <a:bodyPr/>
          <a:lstStyle/>
          <a:p>
            <a:fld id="{7CDEE3CD-9AE7-E148-8D38-A96A94875DA4}" type="slidenum">
              <a:rPr lang="en-US" sz="1400" b="1" smtClean="0">
                <a:solidFill>
                  <a:schemeClr val="tx1"/>
                </a:solidFill>
              </a:rPr>
              <a:pPr/>
              <a:t>3</a:t>
            </a:fld>
            <a:endParaRPr lang="en-US" sz="1400" b="1" dirty="0">
              <a:solidFill>
                <a:schemeClr val="tx1"/>
              </a:solidFill>
            </a:endParaRPr>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1363362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55663" y="1282891"/>
            <a:ext cx="7639050" cy="3124010"/>
          </a:xfrm>
        </p:spPr>
        <p:txBody>
          <a:bodyPr/>
          <a:lstStyle/>
          <a:p>
            <a:pPr algn="ctr"/>
            <a:r>
              <a:rPr lang="en-US" sz="9600" i="1" dirty="0">
                <a:solidFill>
                  <a:srgbClr val="008000"/>
                </a:solidFill>
                <a:latin typeface="Arial"/>
                <a:cs typeface="Arial"/>
              </a:rPr>
              <a:t>Thank you</a:t>
            </a:r>
          </a:p>
          <a:p>
            <a:endParaRPr lang="en-US" b="1" dirty="0">
              <a:latin typeface="Arial"/>
              <a:cs typeface="Arial"/>
            </a:endParaRPr>
          </a:p>
        </p:txBody>
      </p:sp>
      <p:grpSp>
        <p:nvGrpSpPr>
          <p:cNvPr id="21" name="Group 20"/>
          <p:cNvGrpSpPr/>
          <p:nvPr/>
        </p:nvGrpSpPr>
        <p:grpSpPr>
          <a:xfrm>
            <a:off x="-219714" y="198556"/>
            <a:ext cx="9146895" cy="831850"/>
            <a:chOff x="-2896" y="6026150"/>
            <a:chExt cx="9146895" cy="831850"/>
          </a:xfrm>
        </p:grpSpPr>
        <p:sp>
          <p:nvSpPr>
            <p:cNvPr id="22" name="Rectangle 21"/>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3" name="Picture 22"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grpSp>
      <p:pic>
        <p:nvPicPr>
          <p:cNvPr id="10" name="Picture 9"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28944" y="141891"/>
            <a:ext cx="598237" cy="676749"/>
          </a:xfrm>
          <a:prstGeom prst="rect">
            <a:avLst/>
          </a:prstGeom>
        </p:spPr>
      </p:pic>
      <p:sp>
        <p:nvSpPr>
          <p:cNvPr id="2" name="Slide Number Placeholder 1"/>
          <p:cNvSpPr>
            <a:spLocks noGrp="1"/>
          </p:cNvSpPr>
          <p:nvPr>
            <p:ph type="sldNum" sz="quarter" idx="12"/>
          </p:nvPr>
        </p:nvSpPr>
        <p:spPr/>
        <p:txBody>
          <a:bodyPr/>
          <a:lstStyle/>
          <a:p>
            <a:fld id="{7CDEE3CD-9AE7-E148-8D38-A96A94875DA4}" type="slidenum">
              <a:rPr lang="en-US" sz="1400" b="1" smtClean="0">
                <a:solidFill>
                  <a:schemeClr val="tx1"/>
                </a:solidFill>
              </a:rPr>
              <a:pPr/>
              <a:t>30</a:t>
            </a:fld>
            <a:endParaRPr lang="en-US" sz="1400" b="1" dirty="0">
              <a:solidFill>
                <a:schemeClr val="tx1"/>
              </a:solidFill>
            </a:endParaRPr>
          </a:p>
        </p:txBody>
      </p:sp>
      <p:sp>
        <p:nvSpPr>
          <p:cNvPr id="3" name="Footer Placeholder 2"/>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1637014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377" y="477672"/>
            <a:ext cx="8535540" cy="1101747"/>
          </a:xfrm>
        </p:spPr>
        <p:txBody>
          <a:bodyPr>
            <a:normAutofit/>
          </a:bodyPr>
          <a:lstStyle/>
          <a:p>
            <a:r>
              <a:rPr lang="en-US" altLang="en-US" sz="2400" b="1" dirty="0">
                <a:solidFill>
                  <a:srgbClr val="00B050"/>
                </a:solidFill>
                <a:latin typeface="Century Gothic" pitchFamily="34" charset="0"/>
              </a:rPr>
              <a:t>DMV Approved Budget Programme Structure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36907004"/>
              </p:ext>
            </p:extLst>
          </p:nvPr>
        </p:nvGraphicFramePr>
        <p:xfrm>
          <a:off x="354842" y="1245135"/>
          <a:ext cx="8631075" cy="4874269"/>
        </p:xfrm>
        <a:graphic>
          <a:graphicData uri="http://schemas.openxmlformats.org/drawingml/2006/table">
            <a:tbl>
              <a:tblPr firstRow="1" bandRow="1">
                <a:tableStyleId>{F5AB1C69-6EDB-4FF4-983F-18BD219EF322}</a:tableStyleId>
              </a:tblPr>
              <a:tblGrid>
                <a:gridCol w="2643752"/>
                <a:gridCol w="5987323"/>
              </a:tblGrid>
              <a:tr h="439243">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solidFill>
                            <a:schemeClr val="tx1"/>
                          </a:solidFill>
                          <a:effectLst/>
                          <a:latin typeface="Century Gothic" panose="020B0502020202020204" pitchFamily="34" charset="0"/>
                        </a:rPr>
                        <a:t>Programme</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solidFill>
                            <a:schemeClr val="tx1"/>
                          </a:solidFill>
                          <a:effectLst/>
                          <a:latin typeface="Century Gothic" panose="020B0502020202020204" pitchFamily="34" charset="0"/>
                        </a:rPr>
                        <a:t>Sub-Programmes</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3473">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effectLst/>
                          <a:latin typeface="Century Gothic" panose="020B0502020202020204" pitchFamily="34" charset="0"/>
                        </a:rPr>
                        <a:t>Administration</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Management</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Corporate Services</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Financial Administration</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Internal Audit</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ZA" sz="1400" kern="1200" dirty="0" smtClean="0">
                          <a:effectLst/>
                          <a:latin typeface="Century Gothic" panose="020B0502020202020204" pitchFamily="34" charset="0"/>
                        </a:rPr>
                        <a:t>Strategic Planning, Policy Development,</a:t>
                      </a:r>
                      <a:r>
                        <a:rPr lang="en-ZA" sz="1400" kern="1200" baseline="0" dirty="0" smtClean="0">
                          <a:effectLst/>
                          <a:latin typeface="Century Gothic" panose="020B0502020202020204" pitchFamily="34" charset="0"/>
                        </a:rPr>
                        <a:t> </a:t>
                      </a:r>
                      <a:r>
                        <a:rPr lang="en-ZA" sz="1400" kern="1200" dirty="0" smtClean="0">
                          <a:effectLst/>
                          <a:latin typeface="Century Gothic" panose="020B0502020202020204" pitchFamily="34" charset="0"/>
                        </a:rPr>
                        <a:t>Monitoring and Evaluation </a:t>
                      </a:r>
                      <a:endParaRPr kumimoji="0" lang="en-US" sz="1400" u="none" strike="noStrike" cap="none" normalizeH="0" baseline="0" dirty="0" smtClean="0">
                        <a:ln>
                          <a:noFill/>
                        </a:ln>
                        <a:effectLst/>
                        <a:latin typeface="Century Gothic" panose="020B0502020202020204" pitchFamily="34" charset="0"/>
                      </a:endParaRP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Office Accommodation</a:t>
                      </a:r>
                      <a:endParaRPr kumimoji="0" lang="en-US" sz="1400" b="0"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802">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effectLst/>
                          <a:latin typeface="Century Gothic" panose="020B0502020202020204" pitchFamily="34" charset="0"/>
                        </a:rPr>
                        <a:t>Socio-Economic Support </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GB" sz="1400" kern="1200" dirty="0" smtClean="0">
                          <a:effectLst/>
                          <a:latin typeface="Century Gothic" panose="020B0502020202020204" pitchFamily="34" charset="0"/>
                        </a:rPr>
                        <a:t>Database and Benefits management</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kumimoji="0" lang="en-US" sz="1400" u="none" strike="noStrike" cap="none" normalizeH="0" baseline="0" dirty="0" smtClean="0">
                          <a:ln>
                            <a:noFill/>
                          </a:ln>
                          <a:effectLst/>
                          <a:latin typeface="Century Gothic" panose="020B0502020202020204" pitchFamily="34" charset="0"/>
                        </a:rPr>
                        <a:t>Health-care and Well being services</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ZA" sz="1400" kern="1200" dirty="0" smtClean="0">
                          <a:effectLst/>
                          <a:latin typeface="Century Gothic" panose="020B0502020202020204" pitchFamily="34" charset="0"/>
                        </a:rPr>
                        <a:t>Socio-Economic Support Management </a:t>
                      </a:r>
                      <a:endParaRPr kumimoji="0" lang="en-US" sz="1400" b="0"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802">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400" u="none" strike="noStrike" cap="none" normalizeH="0" baseline="0" dirty="0" smtClean="0">
                          <a:ln>
                            <a:noFill/>
                          </a:ln>
                          <a:effectLst/>
                          <a:latin typeface="Century Gothic" panose="020B0502020202020204" pitchFamily="34" charset="0"/>
                        </a:rPr>
                        <a:t>Empowerment and Stakeholder Management</a:t>
                      </a:r>
                      <a:endParaRPr kumimoji="0" lang="en-US" sz="1400" b="1"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GB" sz="1400" kern="1200" dirty="0" smtClean="0">
                          <a:effectLst/>
                          <a:latin typeface="Century Gothic" panose="020B0502020202020204" pitchFamily="34" charset="0"/>
                        </a:rPr>
                        <a:t>Provincial Offices and Stakeholder Relations </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GB" sz="1400" kern="1200" dirty="0" smtClean="0">
                          <a:effectLst/>
                          <a:latin typeface="Century Gothic" panose="020B0502020202020204" pitchFamily="34" charset="0"/>
                        </a:rPr>
                        <a:t>Empowerment and Skills Development</a:t>
                      </a:r>
                    </a:p>
                    <a:p>
                      <a:pPr marL="285750" marR="0" lvl="0" indent="-285750" algn="just" defTabSz="914400" rtl="0" eaLnBrk="1" fontAlgn="base" latinLnBrk="0" hangingPunct="1">
                        <a:lnSpc>
                          <a:spcPct val="150000"/>
                        </a:lnSpc>
                        <a:spcBef>
                          <a:spcPct val="0"/>
                        </a:spcBef>
                        <a:spcAft>
                          <a:spcPct val="0"/>
                        </a:spcAft>
                        <a:buClrTx/>
                        <a:buSzTx/>
                        <a:buFont typeface="Arial" pitchFamily="34" charset="0"/>
                        <a:buChar char="•"/>
                        <a:tabLst/>
                      </a:pPr>
                      <a:r>
                        <a:rPr lang="en-GB" sz="1400" kern="1200" dirty="0" smtClean="0">
                          <a:effectLst/>
                          <a:latin typeface="Century Gothic" panose="020B0502020202020204" pitchFamily="34" charset="0"/>
                        </a:rPr>
                        <a:t>Heritage, Memorials, Burials and Honours</a:t>
                      </a:r>
                      <a:endParaRPr kumimoji="0" lang="en-US" sz="1400" b="0" i="0" u="none" strike="noStrike" cap="none" normalizeH="0" baseline="0" dirty="0" smtClean="0">
                        <a:ln>
                          <a:noFill/>
                        </a:ln>
                        <a:solidFill>
                          <a:schemeClr val="tx1"/>
                        </a:solidFill>
                        <a:effectLst/>
                        <a:latin typeface="Century Gothic" pitchFamily="34" charset="0"/>
                        <a:cs typeface="Arial" pitchFamily="34" charset="0"/>
                      </a:endParaRPr>
                    </a:p>
                  </a:txBody>
                  <a:tcPr marL="91426" marR="91426" marT="45751" marB="4575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9" name="Group 8"/>
          <p:cNvGrpSpPr/>
          <p:nvPr/>
        </p:nvGrpSpPr>
        <p:grpSpPr>
          <a:xfrm>
            <a:off x="-2896" y="99483"/>
            <a:ext cx="9146895" cy="831850"/>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3"/>
              <a:ext cx="2104573" cy="739702"/>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3" name="Slide Number Placeholder 2"/>
          <p:cNvSpPr>
            <a:spLocks noGrp="1"/>
          </p:cNvSpPr>
          <p:nvPr>
            <p:ph type="sldNum" sz="quarter" idx="12"/>
          </p:nvPr>
        </p:nvSpPr>
        <p:spPr/>
        <p:txBody>
          <a:bodyPr/>
          <a:lstStyle/>
          <a:p>
            <a:fld id="{7CDEE3CD-9AE7-E148-8D38-A96A94875DA4}" type="slidenum">
              <a:rPr lang="en-US" sz="1400" b="1" smtClean="0">
                <a:solidFill>
                  <a:schemeClr val="tx1"/>
                </a:solidFill>
              </a:rPr>
              <a:pPr/>
              <a:t>4</a:t>
            </a:fld>
            <a:endParaRPr lang="en-US" sz="1400" b="1" dirty="0">
              <a:solidFill>
                <a:schemeClr val="tx1"/>
              </a:solidFill>
            </a:endParaRPr>
          </a:p>
        </p:txBody>
      </p:sp>
      <p:sp>
        <p:nvSpPr>
          <p:cNvPr id="6" name="Footer Placeholder 5"/>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2993554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62" y="770386"/>
            <a:ext cx="7831138" cy="358328"/>
          </a:xfrm>
        </p:spPr>
        <p:txBody>
          <a:bodyPr>
            <a:normAutofit fontScale="90000"/>
          </a:bodyPr>
          <a:lstStyle/>
          <a:p>
            <a:pPr marL="342900" lvl="0" indent="-342900">
              <a:spcBef>
                <a:spcPct val="20000"/>
              </a:spcBef>
              <a:defRPr/>
            </a:pPr>
            <a:r>
              <a:rPr lang="en-ZA" sz="3200" dirty="0" smtClean="0">
                <a:solidFill>
                  <a:prstClr val="black"/>
                </a:solidFill>
                <a:latin typeface="Century Gothic" panose="020B0502020202020204" pitchFamily="34" charset="0"/>
                <a:ea typeface="+mn-ea"/>
                <a:cs typeface="+mn-cs"/>
              </a:rPr>
              <a:t/>
            </a:r>
            <a:br>
              <a:rPr lang="en-ZA" sz="3200" dirty="0" smtClean="0">
                <a:solidFill>
                  <a:prstClr val="black"/>
                </a:solidFill>
                <a:latin typeface="Century Gothic" panose="020B0502020202020204" pitchFamily="34" charset="0"/>
                <a:ea typeface="+mn-ea"/>
                <a:cs typeface="+mn-cs"/>
              </a:rPr>
            </a:br>
            <a:r>
              <a:rPr lang="en-ZA" sz="3200" dirty="0" smtClean="0">
                <a:solidFill>
                  <a:prstClr val="black"/>
                </a:solidFill>
                <a:latin typeface="Century Gothic" panose="020B0502020202020204" pitchFamily="34" charset="0"/>
                <a:ea typeface="+mn-ea"/>
                <a:cs typeface="+mn-cs"/>
              </a:rPr>
              <a:t/>
            </a:r>
            <a:br>
              <a:rPr lang="en-ZA" sz="3200" dirty="0" smtClean="0">
                <a:solidFill>
                  <a:prstClr val="black"/>
                </a:solidFill>
                <a:latin typeface="Century Gothic" panose="020B0502020202020204" pitchFamily="34" charset="0"/>
                <a:ea typeface="+mn-ea"/>
                <a:cs typeface="+mn-cs"/>
              </a:rPr>
            </a:br>
            <a:r>
              <a:rPr lang="en-ZA" sz="2000" b="1" dirty="0" smtClean="0">
                <a:solidFill>
                  <a:srgbClr val="008000"/>
                </a:solidFill>
                <a:latin typeface="Arial"/>
                <a:cs typeface="Arial"/>
              </a:rPr>
              <a:t>DMV Overall Second Quarterly Performance Analysis</a:t>
            </a:r>
            <a:r>
              <a:rPr lang="en-ZA" sz="4000" b="1" dirty="0">
                <a:solidFill>
                  <a:srgbClr val="008000"/>
                </a:solidFill>
                <a:latin typeface="Arial"/>
                <a:cs typeface="Arial"/>
              </a:rPr>
              <a:t/>
            </a:r>
            <a:br>
              <a:rPr lang="en-ZA" sz="4000" b="1" dirty="0">
                <a:solidFill>
                  <a:srgbClr val="008000"/>
                </a:solidFill>
                <a:latin typeface="Arial"/>
                <a:cs typeface="Arial"/>
              </a:rPr>
            </a:br>
            <a:r>
              <a:rPr lang="en-ZA" sz="3200" dirty="0">
                <a:solidFill>
                  <a:prstClr val="black"/>
                </a:solidFill>
                <a:latin typeface="Century Gothic" panose="020B0502020202020204" pitchFamily="34" charset="0"/>
                <a:ea typeface="+mn-ea"/>
                <a:cs typeface="+mn-cs"/>
              </a:rPr>
              <a:t/>
            </a:r>
            <a:br>
              <a:rPr lang="en-ZA" sz="3200" dirty="0">
                <a:solidFill>
                  <a:prstClr val="black"/>
                </a:solidFill>
                <a:latin typeface="Century Gothic" panose="020B0502020202020204" pitchFamily="34" charset="0"/>
                <a:ea typeface="+mn-ea"/>
                <a:cs typeface="+mn-cs"/>
              </a:rPr>
            </a:br>
            <a:r>
              <a:rPr lang="en-US" b="1" dirty="0" smtClean="0">
                <a:solidFill>
                  <a:srgbClr val="008000"/>
                </a:solidFill>
                <a:latin typeface="Arial"/>
                <a:cs typeface="Arial"/>
              </a:rPr>
              <a:t> </a:t>
            </a:r>
            <a:endParaRPr lang="en-US" b="1" dirty="0">
              <a:solidFill>
                <a:srgbClr val="008000"/>
              </a:solidFill>
              <a:latin typeface="Arial"/>
              <a:cs typeface="Arial"/>
            </a:endParaRPr>
          </a:p>
        </p:txBody>
      </p:sp>
      <p:sp>
        <p:nvSpPr>
          <p:cNvPr id="3" name="Content Placeholder 2"/>
          <p:cNvSpPr>
            <a:spLocks noGrp="1"/>
          </p:cNvSpPr>
          <p:nvPr>
            <p:ph idx="1"/>
          </p:nvPr>
        </p:nvSpPr>
        <p:spPr>
          <a:xfrm>
            <a:off x="117384" y="1000126"/>
            <a:ext cx="8857213" cy="4664226"/>
          </a:xfrm>
        </p:spPr>
        <p:txBody>
          <a:bodyPr>
            <a:normAutofit/>
          </a:bodyPr>
          <a:lstStyle/>
          <a:p>
            <a:pPr marL="0" indent="0" algn="just">
              <a:lnSpc>
                <a:spcPct val="115000"/>
              </a:lnSpc>
              <a:spcAft>
                <a:spcPts val="1000"/>
              </a:spcAft>
              <a:buNone/>
            </a:pPr>
            <a:r>
              <a:rPr lang="en-US" sz="1300" dirty="0">
                <a:latin typeface="Century Gothic"/>
                <a:ea typeface="Arial Unicode MS"/>
                <a:cs typeface="Arabic Typesetting"/>
              </a:rPr>
              <a:t>The Department </a:t>
            </a:r>
            <a:r>
              <a:rPr lang="en-US" sz="1300" dirty="0" smtClean="0">
                <a:latin typeface="Century Gothic"/>
                <a:ea typeface="Arial Unicode MS"/>
                <a:cs typeface="Arabic Typesetting"/>
              </a:rPr>
              <a:t>committed itself to 21 </a:t>
            </a:r>
            <a:r>
              <a:rPr lang="en-US" sz="1300" dirty="0">
                <a:latin typeface="Century Gothic"/>
                <a:ea typeface="Arial Unicode MS"/>
                <a:cs typeface="Arabic Typesetting"/>
              </a:rPr>
              <a:t>performance </a:t>
            </a:r>
            <a:r>
              <a:rPr lang="en-US" sz="1300" dirty="0" smtClean="0">
                <a:latin typeface="Century Gothic"/>
                <a:ea typeface="Arial Unicode MS"/>
                <a:cs typeface="Arabic Typesetting"/>
              </a:rPr>
              <a:t>indicators </a:t>
            </a:r>
            <a:r>
              <a:rPr lang="en-US" sz="1300" dirty="0">
                <a:latin typeface="Century Gothic"/>
                <a:ea typeface="Arial Unicode MS"/>
                <a:cs typeface="Arabic Typesetting"/>
              </a:rPr>
              <a:t>over the quarter under review. Of the </a:t>
            </a:r>
            <a:r>
              <a:rPr lang="en-US" sz="1300" dirty="0" smtClean="0">
                <a:latin typeface="Century Gothic"/>
                <a:ea typeface="Arial Unicode MS"/>
                <a:cs typeface="Arabic Typesetting"/>
              </a:rPr>
              <a:t>21 </a:t>
            </a:r>
            <a:r>
              <a:rPr lang="en-US" sz="1300" dirty="0">
                <a:latin typeface="Century Gothic"/>
                <a:ea typeface="Arial Unicode MS"/>
                <a:cs typeface="Arabic Typesetting"/>
              </a:rPr>
              <a:t>targeted performance </a:t>
            </a:r>
            <a:r>
              <a:rPr lang="en-US" sz="1300" dirty="0" smtClean="0">
                <a:latin typeface="Century Gothic"/>
                <a:ea typeface="Arial Unicode MS"/>
                <a:cs typeface="Arabic Typesetting"/>
              </a:rPr>
              <a:t>indicators </a:t>
            </a:r>
            <a:r>
              <a:rPr lang="en-US" sz="1300" dirty="0">
                <a:latin typeface="Century Gothic"/>
                <a:ea typeface="Arial Unicode MS"/>
                <a:cs typeface="Arabic Typesetting"/>
              </a:rPr>
              <a:t>which the department reported on, </a:t>
            </a:r>
            <a:r>
              <a:rPr lang="en-US" sz="1300" dirty="0" smtClean="0">
                <a:latin typeface="Century Gothic"/>
                <a:ea typeface="Arial Unicode MS"/>
                <a:cs typeface="Arabic Typesetting"/>
              </a:rPr>
              <a:t>14 targets </a:t>
            </a:r>
            <a:r>
              <a:rPr lang="en-US" sz="1300" dirty="0">
                <a:latin typeface="Century Gothic"/>
                <a:ea typeface="Arial Unicode MS"/>
                <a:cs typeface="Arabic Typesetting"/>
              </a:rPr>
              <a:t>were achieved which constitute to </a:t>
            </a:r>
            <a:r>
              <a:rPr lang="en-US" sz="1300" dirty="0" smtClean="0">
                <a:latin typeface="Century Gothic"/>
                <a:ea typeface="Arial Unicode MS"/>
                <a:cs typeface="Arabic Typesetting"/>
              </a:rPr>
              <a:t>67 % </a:t>
            </a:r>
            <a:r>
              <a:rPr lang="en-US" sz="1300" dirty="0">
                <a:latin typeface="Century Gothic"/>
                <a:ea typeface="Arial Unicode MS"/>
                <a:cs typeface="Arabic Typesetting"/>
              </a:rPr>
              <a:t>overall achievement of the targeted performance compared to the performance commitments set for the </a:t>
            </a:r>
            <a:r>
              <a:rPr lang="en-US" sz="1300" dirty="0" smtClean="0">
                <a:latin typeface="Century Gothic"/>
                <a:ea typeface="Arial Unicode MS"/>
                <a:cs typeface="Arabic Typesetting"/>
              </a:rPr>
              <a:t>second </a:t>
            </a:r>
            <a:r>
              <a:rPr lang="en-US" sz="1300" dirty="0">
                <a:latin typeface="Century Gothic"/>
                <a:ea typeface="Arial Unicode MS"/>
                <a:cs typeface="Arabic Typesetting"/>
              </a:rPr>
              <a:t>quarter. </a:t>
            </a:r>
            <a:r>
              <a:rPr lang="en-US" sz="1300" dirty="0" smtClean="0">
                <a:latin typeface="Century Gothic"/>
                <a:ea typeface="Arial Unicode MS"/>
                <a:cs typeface="Arabic Typesetting"/>
              </a:rPr>
              <a:t>As at 30 September 2014 the </a:t>
            </a:r>
            <a:r>
              <a:rPr lang="en-US" sz="1300" dirty="0">
                <a:latin typeface="Century Gothic"/>
                <a:ea typeface="Arial Unicode MS"/>
                <a:cs typeface="Arabic Typesetting"/>
              </a:rPr>
              <a:t>department spent </a:t>
            </a:r>
            <a:r>
              <a:rPr lang="en-US" sz="1300" dirty="0" smtClean="0">
                <a:latin typeface="Century Gothic"/>
                <a:ea typeface="Arial Unicode MS"/>
                <a:cs typeface="Arabic Typesetting"/>
              </a:rPr>
              <a:t>17% </a:t>
            </a:r>
            <a:r>
              <a:rPr lang="en-US" sz="1300" dirty="0">
                <a:latin typeface="Century Gothic"/>
                <a:ea typeface="Arial Unicode MS"/>
                <a:cs typeface="Arabic Typesetting"/>
              </a:rPr>
              <a:t>of its budget which constitute to </a:t>
            </a:r>
            <a:r>
              <a:rPr lang="en-US" sz="1300" dirty="0" smtClean="0">
                <a:latin typeface="Century Gothic"/>
                <a:ea typeface="Arial Unicode MS"/>
                <a:cs typeface="Arabic Typesetting"/>
              </a:rPr>
              <a:t>R88 million </a:t>
            </a:r>
            <a:r>
              <a:rPr lang="en-US" sz="1300" dirty="0">
                <a:latin typeface="Century Gothic"/>
                <a:ea typeface="Arial Unicode MS"/>
                <a:cs typeface="Arabic Typesetting"/>
              </a:rPr>
              <a:t>with the variance of </a:t>
            </a:r>
            <a:r>
              <a:rPr lang="en-US" sz="1300" dirty="0" smtClean="0">
                <a:latin typeface="Century Gothic"/>
                <a:ea typeface="Arial Unicode MS"/>
                <a:cs typeface="Arabic Typesetting"/>
              </a:rPr>
              <a:t>20% (R163 million). </a:t>
            </a:r>
            <a:r>
              <a:rPr lang="en-US" sz="1300" dirty="0">
                <a:latin typeface="Century Gothic"/>
                <a:ea typeface="Arial Unicode MS"/>
                <a:cs typeface="Arabic Typesetting"/>
              </a:rPr>
              <a:t>Underneath is the comparative analysis of the non-financial performance per programme during the </a:t>
            </a:r>
            <a:r>
              <a:rPr lang="en-US" sz="1300" dirty="0" smtClean="0">
                <a:latin typeface="Century Gothic"/>
                <a:ea typeface="Arial Unicode MS"/>
                <a:cs typeface="Arabic Typesetting"/>
              </a:rPr>
              <a:t>2</a:t>
            </a:r>
            <a:r>
              <a:rPr lang="en-US" sz="1300" baseline="30000" dirty="0" smtClean="0">
                <a:latin typeface="Century Gothic"/>
                <a:ea typeface="Arial Unicode MS"/>
                <a:cs typeface="Arabic Typesetting"/>
              </a:rPr>
              <a:t>nd</a:t>
            </a:r>
            <a:r>
              <a:rPr lang="en-US" sz="1300" dirty="0" smtClean="0">
                <a:latin typeface="Century Gothic"/>
                <a:ea typeface="Arial Unicode MS"/>
                <a:cs typeface="Arabic Typesetting"/>
              </a:rPr>
              <a:t> Quarter </a:t>
            </a:r>
            <a:r>
              <a:rPr lang="en-US" sz="1300" dirty="0">
                <a:latin typeface="Century Gothic"/>
                <a:ea typeface="Arial Unicode MS"/>
                <a:cs typeface="Arabic Typesetting"/>
              </a:rPr>
              <a:t>of the 2014/15 financial year.</a:t>
            </a:r>
            <a:endParaRPr lang="en-ZA" sz="1300" dirty="0">
              <a:ea typeface="Calibri"/>
              <a:cs typeface="Times New Roman"/>
            </a:endParaRPr>
          </a:p>
          <a:p>
            <a:pPr marL="0" lvl="0" indent="0">
              <a:buNone/>
              <a:defRPr/>
            </a:pPr>
            <a:endParaRPr lang="en-ZA" sz="1400" dirty="0" smtClean="0">
              <a:solidFill>
                <a:prstClr val="black"/>
              </a:solidFill>
              <a:latin typeface="Century Gothic" panose="020B0502020202020204" pitchFamily="34" charset="0"/>
            </a:endParaRPr>
          </a:p>
          <a:p>
            <a:pPr marL="0" indent="0">
              <a:buNone/>
              <a:defRPr/>
            </a:pPr>
            <a:endParaRPr lang="en-ZA" sz="1400" dirty="0">
              <a:solidFill>
                <a:prstClr val="black"/>
              </a:solidFill>
              <a:latin typeface="Century Gothic" panose="020B0502020202020204" pitchFamily="34" charset="0"/>
            </a:endParaRPr>
          </a:p>
        </p:txBody>
      </p:sp>
      <p:grpSp>
        <p:nvGrpSpPr>
          <p:cNvPr id="9" name="Group 8"/>
          <p:cNvGrpSpPr/>
          <p:nvPr/>
        </p:nvGrpSpPr>
        <p:grpSpPr>
          <a:xfrm>
            <a:off x="-2895" y="0"/>
            <a:ext cx="9146895" cy="726129"/>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1" name="Picture 10"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63284" y="6027582"/>
              <a:ext cx="2104573" cy="830417"/>
            </a:xfrm>
            <a:prstGeom prst="rect">
              <a:avLst/>
            </a:prstGeom>
          </p:spPr>
        </p:pic>
        <p:pic>
          <p:nvPicPr>
            <p:cNvPr id="13" name="Picture 12"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7" name="Rectangle 6"/>
          <p:cNvSpPr/>
          <p:nvPr/>
        </p:nvSpPr>
        <p:spPr>
          <a:xfrm>
            <a:off x="296224" y="4957815"/>
            <a:ext cx="8689694" cy="1815882"/>
          </a:xfrm>
          <a:prstGeom prst="rect">
            <a:avLst/>
          </a:prstGeom>
        </p:spPr>
        <p:txBody>
          <a:bodyPr wrap="square">
            <a:spAutoFit/>
          </a:bodyPr>
          <a:lstStyle/>
          <a:p>
            <a:pPr lvl="0" algn="just"/>
            <a:endParaRPr lang="en-US" sz="1600" dirty="0" smtClean="0">
              <a:solidFill>
                <a:prstClr val="black"/>
              </a:solidFill>
              <a:latin typeface="Century Gothic"/>
              <a:ea typeface="Times New Roman"/>
              <a:cs typeface="Arial"/>
            </a:endParaRPr>
          </a:p>
          <a:p>
            <a:pPr lvl="0" algn="just"/>
            <a:r>
              <a:rPr lang="en-US" sz="1600" dirty="0" smtClean="0">
                <a:solidFill>
                  <a:prstClr val="black"/>
                </a:solidFill>
                <a:latin typeface="Century Gothic"/>
                <a:ea typeface="Times New Roman"/>
                <a:cs typeface="Arial"/>
              </a:rPr>
              <a:t>Departmental </a:t>
            </a:r>
            <a:r>
              <a:rPr lang="en-US" sz="1600" dirty="0">
                <a:solidFill>
                  <a:prstClr val="black"/>
                </a:solidFill>
                <a:latin typeface="Century Gothic"/>
                <a:ea typeface="Times New Roman"/>
                <a:cs typeface="Arial"/>
              </a:rPr>
              <a:t>Performance =  </a:t>
            </a:r>
            <a:r>
              <a:rPr lang="en-US" sz="1600" u="sng" dirty="0">
                <a:solidFill>
                  <a:prstClr val="black"/>
                </a:solidFill>
                <a:latin typeface="Century Gothic"/>
                <a:ea typeface="Times New Roman"/>
                <a:cs typeface="Arial"/>
              </a:rPr>
              <a:t> No. of targets achieved</a:t>
            </a:r>
            <a:r>
              <a:rPr lang="en-US" sz="1600" dirty="0">
                <a:solidFill>
                  <a:prstClr val="black"/>
                </a:solidFill>
                <a:latin typeface="Century Gothic"/>
                <a:ea typeface="Times New Roman"/>
                <a:cs typeface="Arial"/>
              </a:rPr>
              <a:t> x 100 						                                              Total no of targets</a:t>
            </a:r>
            <a:endParaRPr lang="en-ZA" sz="1600" dirty="0">
              <a:solidFill>
                <a:prstClr val="black"/>
              </a:solidFill>
              <a:ea typeface="Calibri"/>
              <a:cs typeface="Times New Roman"/>
            </a:endParaRPr>
          </a:p>
          <a:p>
            <a:pPr marL="270510" lvl="0" algn="just"/>
            <a:r>
              <a:rPr lang="en-US" sz="1600" dirty="0">
                <a:solidFill>
                  <a:prstClr val="black"/>
                </a:solidFill>
                <a:latin typeface="Century Gothic"/>
                <a:ea typeface="Times New Roman"/>
                <a:cs typeface="Arial"/>
              </a:rPr>
              <a:t>                                           </a:t>
            </a:r>
            <a:r>
              <a:rPr lang="en-US" sz="1600" dirty="0" smtClean="0">
                <a:solidFill>
                  <a:prstClr val="black"/>
                </a:solidFill>
                <a:latin typeface="Century Gothic"/>
                <a:ea typeface="Times New Roman"/>
                <a:cs typeface="Arial"/>
              </a:rPr>
              <a:t>  </a:t>
            </a:r>
            <a:r>
              <a:rPr lang="en-US" sz="1600" dirty="0">
                <a:solidFill>
                  <a:prstClr val="black"/>
                </a:solidFill>
                <a:latin typeface="Century Gothic"/>
                <a:ea typeface="Times New Roman"/>
                <a:cs typeface="Arial"/>
              </a:rPr>
              <a:t>=    </a:t>
            </a:r>
            <a:r>
              <a:rPr lang="en-US" sz="1600" u="sng" dirty="0">
                <a:solidFill>
                  <a:prstClr val="black"/>
                </a:solidFill>
                <a:latin typeface="Century Gothic"/>
                <a:ea typeface="Times New Roman"/>
                <a:cs typeface="Arial"/>
              </a:rPr>
              <a:t>  </a:t>
            </a:r>
            <a:r>
              <a:rPr lang="en-US" sz="1600" u="sng" dirty="0" smtClean="0">
                <a:solidFill>
                  <a:prstClr val="black"/>
                </a:solidFill>
                <a:latin typeface="Century Gothic"/>
                <a:ea typeface="Times New Roman"/>
                <a:cs typeface="Arial"/>
              </a:rPr>
              <a:t>14 </a:t>
            </a:r>
            <a:r>
              <a:rPr lang="en-US" sz="1600" dirty="0" smtClean="0">
                <a:solidFill>
                  <a:prstClr val="black"/>
                </a:solidFill>
                <a:latin typeface="Century Gothic"/>
                <a:ea typeface="Times New Roman"/>
                <a:cs typeface="Arial"/>
              </a:rPr>
              <a:t>x </a:t>
            </a:r>
            <a:r>
              <a:rPr lang="en-US" sz="1600" dirty="0">
                <a:solidFill>
                  <a:prstClr val="black"/>
                </a:solidFill>
                <a:latin typeface="Century Gothic"/>
                <a:ea typeface="Times New Roman"/>
                <a:cs typeface="Arial"/>
              </a:rPr>
              <a:t>100 </a:t>
            </a:r>
          </a:p>
          <a:p>
            <a:pPr marL="270510" lvl="0" algn="just"/>
            <a:r>
              <a:rPr lang="en-US" sz="1600" dirty="0">
                <a:solidFill>
                  <a:prstClr val="black"/>
                </a:solidFill>
                <a:latin typeface="Century Gothic"/>
                <a:ea typeface="Times New Roman"/>
                <a:cs typeface="Arial"/>
              </a:rPr>
              <a:t>                                                     </a:t>
            </a:r>
            <a:r>
              <a:rPr lang="en-US" sz="1600" dirty="0" smtClean="0">
                <a:solidFill>
                  <a:prstClr val="black"/>
                </a:solidFill>
                <a:latin typeface="Century Gothic"/>
                <a:ea typeface="Times New Roman"/>
                <a:cs typeface="Arial"/>
              </a:rPr>
              <a:t> 21</a:t>
            </a:r>
            <a:endParaRPr lang="en-US" sz="1600" dirty="0">
              <a:solidFill>
                <a:prstClr val="black"/>
              </a:solidFill>
              <a:latin typeface="Century Gothic"/>
              <a:ea typeface="Times New Roman"/>
              <a:cs typeface="Arial"/>
            </a:endParaRPr>
          </a:p>
          <a:p>
            <a:pPr marL="270510" lvl="0" algn="just"/>
            <a:r>
              <a:rPr lang="en-US" sz="1600" dirty="0">
                <a:solidFill>
                  <a:prstClr val="black"/>
                </a:solidFill>
                <a:latin typeface="Century Gothic"/>
                <a:ea typeface="Times New Roman"/>
                <a:cs typeface="Arial"/>
              </a:rPr>
              <a:t>						 </a:t>
            </a:r>
            <a:r>
              <a:rPr lang="en-US" sz="1600" dirty="0" smtClean="0">
                <a:solidFill>
                  <a:prstClr val="black"/>
                </a:solidFill>
                <a:latin typeface="Century Gothic"/>
                <a:ea typeface="Times New Roman"/>
                <a:cs typeface="Arial"/>
              </a:rPr>
              <a:t>=      67</a:t>
            </a:r>
            <a:r>
              <a:rPr lang="en-US" sz="1400" dirty="0" smtClean="0">
                <a:solidFill>
                  <a:prstClr val="black"/>
                </a:solidFill>
                <a:latin typeface="Century Gothic"/>
                <a:ea typeface="Times New Roman"/>
                <a:cs typeface="Arial"/>
              </a:rPr>
              <a:t>% </a:t>
            </a:r>
          </a:p>
          <a:p>
            <a:pPr marL="270510" lvl="0" algn="just"/>
            <a:r>
              <a:rPr lang="en-US" sz="1600" dirty="0">
                <a:solidFill>
                  <a:prstClr val="black"/>
                </a:solidFill>
                <a:latin typeface="Century Gothic"/>
                <a:ea typeface="Times New Roman"/>
                <a:cs typeface="Arial"/>
              </a:rPr>
              <a:t>DMV recorded </a:t>
            </a:r>
            <a:r>
              <a:rPr lang="en-US" sz="1600" dirty="0" smtClean="0">
                <a:solidFill>
                  <a:prstClr val="black"/>
                </a:solidFill>
                <a:latin typeface="Century Gothic"/>
                <a:ea typeface="Times New Roman"/>
                <a:cs typeface="Arial"/>
              </a:rPr>
              <a:t>67% performance during </a:t>
            </a:r>
            <a:r>
              <a:rPr lang="en-US" sz="1600" dirty="0">
                <a:solidFill>
                  <a:prstClr val="black"/>
                </a:solidFill>
                <a:latin typeface="Century Gothic"/>
                <a:ea typeface="Times New Roman"/>
                <a:cs typeface="Arial"/>
              </a:rPr>
              <a:t>the Quarter under review.</a:t>
            </a:r>
            <a:endParaRPr lang="en-ZA" sz="1600" dirty="0">
              <a:solidFill>
                <a:prstClr val="black"/>
              </a:solidFill>
              <a:latin typeface="Century Gothic"/>
              <a:ea typeface="Times New Roman"/>
              <a:cs typeface="Arial"/>
            </a:endParaRPr>
          </a:p>
        </p:txBody>
      </p:sp>
      <p:sp>
        <p:nvSpPr>
          <p:cNvPr id="5" name="Slide Number Placeholder 4"/>
          <p:cNvSpPr>
            <a:spLocks noGrp="1"/>
          </p:cNvSpPr>
          <p:nvPr>
            <p:ph type="sldNum" sz="quarter" idx="12"/>
          </p:nvPr>
        </p:nvSpPr>
        <p:spPr/>
        <p:txBody>
          <a:bodyPr/>
          <a:lstStyle/>
          <a:p>
            <a:endParaRPr lang="en-US" dirty="0" smtClean="0"/>
          </a:p>
          <a:p>
            <a:endParaRPr lang="en-US" dirty="0"/>
          </a:p>
          <a:p>
            <a:fld id="{7CDEE3CD-9AE7-E148-8D38-A96A94875DA4}" type="slidenum">
              <a:rPr lang="en-US" sz="1400" b="1" smtClean="0">
                <a:solidFill>
                  <a:schemeClr val="tx1"/>
                </a:solidFill>
              </a:rPr>
              <a:pPr/>
              <a:t>5</a:t>
            </a:fld>
            <a:endParaRPr lang="en-US" sz="1400" b="1" dirty="0">
              <a:solidFill>
                <a:schemeClr val="tx1"/>
              </a:solidFill>
            </a:endParaRPr>
          </a:p>
        </p:txBody>
      </p:sp>
      <p:graphicFrame>
        <p:nvGraphicFramePr>
          <p:cNvPr id="12" name="Chart 11"/>
          <p:cNvGraphicFramePr>
            <a:graphicFrameLocks/>
          </p:cNvGraphicFramePr>
          <p:nvPr>
            <p:extLst>
              <p:ext uri="{D42A27DB-BD31-4B8C-83A1-F6EECF244321}">
                <p14:modId xmlns:p14="http://schemas.microsoft.com/office/powerpoint/2010/main" xmlns="" val="1716789924"/>
              </p:ext>
            </p:extLst>
          </p:nvPr>
        </p:nvGraphicFramePr>
        <p:xfrm>
          <a:off x="163285" y="2397642"/>
          <a:ext cx="8693635"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2925072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9197" y="-94696"/>
            <a:ext cx="9153196" cy="1026029"/>
            <a:chOff x="-9197" y="5831971"/>
            <a:chExt cx="9153196" cy="1026029"/>
          </a:xfrm>
        </p:grpSpPr>
        <p:sp>
          <p:nvSpPr>
            <p:cNvPr id="15" name="Rectangle 14"/>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9197" y="5831971"/>
              <a:ext cx="2045367" cy="527833"/>
            </a:xfrm>
            <a:prstGeom prst="rect">
              <a:avLst/>
            </a:prstGeom>
          </p:spPr>
        </p:pic>
      </p:grpSp>
      <p:pic>
        <p:nvPicPr>
          <p:cNvPr id="10" name="Picture 9"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163869"/>
            <a:ext cx="598237" cy="676749"/>
          </a:xfrm>
          <a:prstGeom prst="rect">
            <a:avLst/>
          </a:prstGeom>
        </p:spPr>
      </p:pic>
      <p:sp>
        <p:nvSpPr>
          <p:cNvPr id="2" name="Rectangle 1"/>
          <p:cNvSpPr/>
          <p:nvPr/>
        </p:nvSpPr>
        <p:spPr>
          <a:xfrm>
            <a:off x="2487302" y="-69367"/>
            <a:ext cx="5742296" cy="646331"/>
          </a:xfrm>
          <a:prstGeom prst="rect">
            <a:avLst/>
          </a:prstGeom>
        </p:spPr>
        <p:txBody>
          <a:bodyPr wrap="square">
            <a:spAutoFit/>
          </a:bodyPr>
          <a:lstStyle/>
          <a:p>
            <a:pPr algn="ctr"/>
            <a:r>
              <a:rPr lang="en-ZA" b="1" dirty="0">
                <a:solidFill>
                  <a:srgbClr val="00B050"/>
                </a:solidFill>
              </a:rPr>
              <a:t>DMV PERFORMANCE  AGAINST SELECTED PERFORMANCE INDICATORS AND TARGETS </a:t>
            </a:r>
          </a:p>
        </p:txBody>
      </p:sp>
      <p:sp>
        <p:nvSpPr>
          <p:cNvPr id="4" name="Slide Number Placeholder 3"/>
          <p:cNvSpPr>
            <a:spLocks noGrp="1"/>
          </p:cNvSpPr>
          <p:nvPr>
            <p:ph type="sldNum" sz="quarter" idx="12"/>
          </p:nvPr>
        </p:nvSpPr>
        <p:spPr/>
        <p:txBody>
          <a:bodyPr/>
          <a:lstStyle/>
          <a:p>
            <a:fld id="{7CDEE3CD-9AE7-E148-8D38-A96A94875DA4}" type="slidenum">
              <a:rPr lang="en-US" sz="1400" b="1" smtClean="0">
                <a:solidFill>
                  <a:prstClr val="black"/>
                </a:solidFill>
              </a:rPr>
              <a:pPr/>
              <a:t>6</a:t>
            </a:fld>
            <a:endParaRPr lang="en-US" sz="1400" b="1"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Together We Move South Africa Forward</a:t>
            </a:r>
            <a:endParaRPr lang="en-US">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219266685"/>
              </p:ext>
            </p:extLst>
          </p:nvPr>
        </p:nvGraphicFramePr>
        <p:xfrm>
          <a:off x="-13650" y="485331"/>
          <a:ext cx="9144000" cy="6372671"/>
        </p:xfrm>
        <a:graphic>
          <a:graphicData uri="http://schemas.openxmlformats.org/drawingml/2006/table">
            <a:tbl>
              <a:tblPr firstRow="1" bandRow="1">
                <a:tableStyleId>{F5AB1C69-6EDB-4FF4-983F-18BD219EF322}</a:tableStyleId>
              </a:tblPr>
              <a:tblGrid>
                <a:gridCol w="1050880"/>
                <a:gridCol w="764274"/>
                <a:gridCol w="545911"/>
                <a:gridCol w="696036"/>
                <a:gridCol w="709683"/>
                <a:gridCol w="736979"/>
                <a:gridCol w="736980"/>
                <a:gridCol w="682388"/>
                <a:gridCol w="696035"/>
                <a:gridCol w="1610434"/>
                <a:gridCol w="914400"/>
              </a:tblGrid>
              <a:tr h="1005827">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Performance Indicator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Target for 2014 as per Annual Performance Plan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1st Quarter Actual output - validated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2nd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smtClean="0">
                          <a:solidFill>
                            <a:schemeClr val="tx1"/>
                          </a:solidFill>
                          <a:effectLst/>
                          <a:latin typeface="Century Gothic" panose="020B0502020202020204" pitchFamily="34" charset="0"/>
                        </a:rPr>
                        <a:t>2nd Quarter Actual output - validated</a:t>
                      </a:r>
                      <a:endParaRPr lang="en-US" sz="900" b="1" dirty="0">
                        <a:solidFill>
                          <a:schemeClr val="tx1"/>
                        </a:solidFill>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3rd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4</a:t>
                      </a:r>
                      <a:r>
                        <a:rPr lang="en-US" sz="900" b="1" baseline="30000" dirty="0">
                          <a:solidFill>
                            <a:schemeClr val="tx1"/>
                          </a:solidFill>
                          <a:effectLst/>
                          <a:latin typeface="Century Gothic" panose="020B0502020202020204" pitchFamily="34" charset="0"/>
                        </a:rPr>
                        <a:t>th</a:t>
                      </a:r>
                      <a:r>
                        <a:rPr lang="en-US" sz="900" b="1" dirty="0">
                          <a:solidFill>
                            <a:schemeClr val="tx1"/>
                          </a:solidFill>
                          <a:effectLst/>
                          <a:latin typeface="Century Gothic" panose="020B0502020202020204" pitchFamily="34" charset="0"/>
                        </a:rPr>
                        <a:t> Quarter Target as per APP</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Major Variance</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latinLnBrk="0" hangingPunct="1">
                        <a:lnSpc>
                          <a:spcPct val="115000"/>
                        </a:lnSpc>
                        <a:spcAft>
                          <a:spcPts val="0"/>
                        </a:spcAft>
                      </a:pPr>
                      <a:r>
                        <a:rPr lang="en-US" sz="900" b="1" kern="1200" dirty="0">
                          <a:solidFill>
                            <a:schemeClr val="tx1"/>
                          </a:solidFill>
                          <a:effectLst/>
                          <a:latin typeface="Century Gothic" panose="020B0502020202020204" pitchFamily="34" charset="0"/>
                          <a:ea typeface="+mn-ea"/>
                          <a:cs typeface="+mn-cs"/>
                        </a:rPr>
                        <a:t>Initiatives/mitigation strategies (provide initiative to address the variance in a bullet form)</a:t>
                      </a:r>
                      <a:endParaRPr lang="en-ZA" sz="90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b="1" dirty="0">
                          <a:solidFill>
                            <a:schemeClr val="tx1"/>
                          </a:solidFill>
                          <a:effectLst/>
                          <a:latin typeface="Century Gothic" panose="020B0502020202020204" pitchFamily="34" charset="0"/>
                        </a:rPr>
                        <a:t>Overall progress of indicator (Green, Amber or Red)</a:t>
                      </a:r>
                      <a:endParaRPr lang="en-ZA"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3465">
                <a:tc>
                  <a:txBody>
                    <a:bodyPr/>
                    <a:lstStyle/>
                    <a:p>
                      <a:pPr algn="just">
                        <a:lnSpc>
                          <a:spcPct val="115000"/>
                        </a:lnSpc>
                        <a:spcAft>
                          <a:spcPts val="0"/>
                        </a:spcAft>
                      </a:pPr>
                      <a:r>
                        <a:rPr lang="en-ZA" sz="900" dirty="0">
                          <a:effectLst/>
                          <a:latin typeface="Century Gothic" panose="020B0502020202020204" pitchFamily="34" charset="0"/>
                        </a:rPr>
                        <a:t>Total number of deserving military veterans with access to health-care services per year</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7 000</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4 000</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pPr>
                      <a:r>
                        <a:rPr lang="en-ZA" sz="900" dirty="0" smtClean="0">
                          <a:effectLst/>
                          <a:latin typeface="Century Gothic" panose="020B0502020202020204" pitchFamily="34" charset="0"/>
                        </a:rPr>
                        <a:t>4 690</a:t>
                      </a:r>
                      <a:endParaRPr lang="en-ZA" sz="900" dirty="0">
                        <a:solidFill>
                          <a:schemeClr val="tx1"/>
                        </a:solidFill>
                        <a:effectLst/>
                        <a:latin typeface="Century Gothic" pitchFamily="34" charset="0"/>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5 000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6 064</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6 000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7 000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+1 064</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Target was exceeded due to an increase in the demand as well as the drive to promote a culture of annual medical checks in the military veterans sector</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843433">
                <a:tc>
                  <a:txBody>
                    <a:bodyPr/>
                    <a:lstStyle/>
                    <a:p>
                      <a:pPr algn="just">
                        <a:lnSpc>
                          <a:spcPct val="115000"/>
                        </a:lnSpc>
                        <a:spcAft>
                          <a:spcPts val="0"/>
                        </a:spcAft>
                      </a:pPr>
                      <a:r>
                        <a:rPr lang="en-ZA" sz="900" dirty="0">
                          <a:effectLst/>
                          <a:latin typeface="Century Gothic" panose="020B0502020202020204" pitchFamily="34" charset="0"/>
                        </a:rPr>
                        <a:t>Number of deserving military veterans with decent housing per year</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1 000</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200</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 </a:t>
                      </a:r>
                      <a:r>
                        <a:rPr lang="en-ZA" sz="900" dirty="0" smtClean="0">
                          <a:effectLst/>
                          <a:latin typeface="Century Gothic" panose="020B0502020202020204" pitchFamily="34" charset="0"/>
                        </a:rPr>
                        <a:t>0</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200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300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US"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200</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In principle cooperation agreements with the two provinces are yet to be translated into </a:t>
                      </a:r>
                      <a:r>
                        <a:rPr lang="en-ZA" sz="900" kern="1200" baseline="0" dirty="0" err="1"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MoUs</a:t>
                      </a:r>
                      <a:r>
                        <a:rPr lang="en-ZA" sz="900" kern="1200" baseline="0" dirty="0" smtClean="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rPr>
                        <a:t> is in progress</a:t>
                      </a:r>
                      <a:endParaRPr lang="en-ZA" sz="900" kern="1200" baseline="0" dirty="0">
                        <a:solidFill>
                          <a:schemeClr val="dk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173465">
                <a:tc>
                  <a:txBody>
                    <a:bodyPr/>
                    <a:lstStyle/>
                    <a:p>
                      <a:pPr algn="just">
                        <a:lnSpc>
                          <a:spcPct val="115000"/>
                        </a:lnSpc>
                        <a:spcAft>
                          <a:spcPts val="0"/>
                        </a:spcAft>
                      </a:pPr>
                      <a:r>
                        <a:rPr lang="en-ZA" sz="900" dirty="0">
                          <a:effectLst/>
                          <a:latin typeface="Century Gothic" panose="020B0502020202020204" pitchFamily="34" charset="0"/>
                        </a:rPr>
                        <a:t>Number of deserving military veterans to access </a:t>
                      </a:r>
                      <a:r>
                        <a:rPr lang="en-ZA" sz="900" dirty="0" smtClean="0">
                          <a:effectLst/>
                          <a:latin typeface="Century Gothic" panose="020B0502020202020204" pitchFamily="34" charset="0"/>
                        </a:rPr>
                        <a:t>training </a:t>
                      </a:r>
                      <a:r>
                        <a:rPr lang="en-ZA" sz="900" dirty="0">
                          <a:effectLst/>
                          <a:latin typeface="Century Gothic" panose="020B0502020202020204" pitchFamily="34" charset="0"/>
                        </a:rPr>
                        <a:t>and skills development per year</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2 500</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500</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smtClean="0">
                          <a:effectLst/>
                          <a:latin typeface="Century Gothic" panose="020B0502020202020204" pitchFamily="34" charset="0"/>
                        </a:rPr>
                        <a:t>306</a:t>
                      </a:r>
                      <a:endParaRPr lang="en-ZA" sz="900" b="0" dirty="0">
                        <a:solidFill>
                          <a:schemeClr val="tx1"/>
                        </a:solidFill>
                        <a:effectLst/>
                        <a:latin typeface="Century Gothic"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dirty="0">
                          <a:effectLst/>
                          <a:latin typeface="Century Gothic" panose="020B0502020202020204" pitchFamily="34" charset="0"/>
                        </a:rPr>
                        <a:t>500</a:t>
                      </a:r>
                      <a:endParaRPr lang="en-ZA" sz="1100" dirty="0">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600"/>
                        </a:spcAft>
                      </a:pPr>
                      <a:r>
                        <a:rPr lang="en-US" sz="900" dirty="0">
                          <a:effectLst/>
                          <a:latin typeface="Century Gothic" panose="020B0502020202020204" pitchFamily="34" charset="0"/>
                        </a:rPr>
                        <a:t>1100</a:t>
                      </a:r>
                      <a:endParaRPr lang="en-ZA" sz="1100" dirty="0">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500</a:t>
                      </a:r>
                      <a:endParaRPr lang="en-ZA"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1000</a:t>
                      </a:r>
                      <a:endParaRPr lang="en-ZA"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+600</a:t>
                      </a:r>
                      <a:endParaRPr lang="en-ZA"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4765" algn="just">
                        <a:lnSpc>
                          <a:spcPct val="115000"/>
                        </a:lnSpc>
                        <a:spcAft>
                          <a:spcPts val="0"/>
                        </a:spcAft>
                      </a:pPr>
                      <a:r>
                        <a:rPr lang="en-US" sz="900" dirty="0">
                          <a:effectLst/>
                          <a:latin typeface="Century Gothic" panose="020B0502020202020204" pitchFamily="34" charset="0"/>
                          <a:ea typeface="Calibri" panose="020F0502020204030204" pitchFamily="34" charset="0"/>
                          <a:cs typeface="Times New Roman" panose="02020603050405020304" pitchFamily="18" charset="0"/>
                        </a:rPr>
                        <a:t>Development of a service provider database to increase the access base for provision of effective Programmes for military veterans</a:t>
                      </a:r>
                      <a:endParaRPr lang="en-ZA"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r h="721119">
                <a:tc>
                  <a:txBody>
                    <a:bodyPr/>
                    <a:lstStyle/>
                    <a:p>
                      <a:pPr algn="just">
                        <a:lnSpc>
                          <a:spcPct val="115000"/>
                        </a:lnSpc>
                        <a:spcAft>
                          <a:spcPts val="0"/>
                        </a:spcAft>
                      </a:pPr>
                      <a:r>
                        <a:rPr lang="en-ZA" sz="900" dirty="0">
                          <a:effectLst/>
                          <a:latin typeface="Century Gothic" panose="020B0502020202020204" pitchFamily="34" charset="0"/>
                        </a:rPr>
                        <a:t>Number of military veteran memorial sites erected per year</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2</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1</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smtClean="0">
                          <a:effectLst/>
                          <a:latin typeface="Century Gothic" panose="020B0502020202020204" pitchFamily="34" charset="0"/>
                        </a:rPr>
                        <a:t> Nil. </a:t>
                      </a:r>
                      <a:endParaRPr lang="en-ZA" sz="900" b="0" dirty="0">
                        <a:solidFill>
                          <a:schemeClr val="tx1"/>
                        </a:solidFill>
                        <a:effectLst/>
                        <a:latin typeface="Century Gothic"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dirty="0">
                          <a:effectLst/>
                          <a:latin typeface="Century Gothic" panose="020B0502020202020204" pitchFamily="34" charset="0"/>
                        </a:rPr>
                        <a:t>-</a:t>
                      </a:r>
                      <a:endParaRPr lang="en-ZA" sz="1000" dirty="0">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en-US" sz="1000" dirty="0">
                          <a:effectLst/>
                          <a:latin typeface="Century Gothic" panose="020B0502020202020204" pitchFamily="34" charset="0"/>
                        </a:rPr>
                        <a:t>-</a:t>
                      </a:r>
                      <a:endParaRPr lang="en-ZA" sz="1000" dirty="0">
                        <a:effectLst/>
                        <a:latin typeface="Century Gothic" panose="020B0502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There was no target planned for the 2nd quarter.</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55362">
                <a:tc>
                  <a:txBody>
                    <a:bodyPr/>
                    <a:lstStyle/>
                    <a:p>
                      <a:pPr algn="just">
                        <a:lnSpc>
                          <a:spcPct val="115000"/>
                        </a:lnSpc>
                        <a:spcAft>
                          <a:spcPts val="0"/>
                        </a:spcAft>
                      </a:pPr>
                      <a:r>
                        <a:rPr lang="en-ZA" sz="900" dirty="0">
                          <a:effectLst/>
                          <a:latin typeface="Century Gothic" panose="020B0502020202020204" pitchFamily="34" charset="0"/>
                        </a:rPr>
                        <a:t>Total number of private sector companies and organs of State in partnership with the Department of Military Veterans </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10</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a:effectLst/>
                          <a:latin typeface="Century Gothic" panose="020B0502020202020204" pitchFamily="34" charset="0"/>
                        </a:rPr>
                        <a:t>5</a:t>
                      </a:r>
                      <a:endParaRPr lang="en-ZA" sz="900" dirty="0">
                        <a:solidFill>
                          <a:schemeClr val="tx1"/>
                        </a:solidFill>
                        <a:effectLst/>
                        <a:latin typeface="Century Gothic" pitchFamily="34" charset="0"/>
                        <a:ea typeface="Calibri"/>
                        <a:cs typeface="Times New Roman"/>
                      </a:endParaRPr>
                    </a:p>
                  </a:txBody>
                  <a:tcPr marL="34058" marR="340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900" dirty="0" smtClean="0">
                          <a:effectLst/>
                          <a:latin typeface="Century Gothic" panose="020B0502020202020204" pitchFamily="34" charset="0"/>
                        </a:rPr>
                        <a:t>Nil.</a:t>
                      </a:r>
                      <a:endParaRPr lang="en-ZA" sz="900" b="0" dirty="0">
                        <a:solidFill>
                          <a:schemeClr val="tx1"/>
                        </a:solidFill>
                        <a:effectLst/>
                        <a:latin typeface="Century Gothic"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10 </a:t>
                      </a:r>
                      <a:endParaRPr lang="en-ZA" sz="1000" dirty="0">
                        <a:solidFill>
                          <a:srgbClr val="000000"/>
                        </a:solidFill>
                        <a:effectLst/>
                        <a:latin typeface="Century Gothic" panose="020B050202020202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23</a:t>
                      </a:r>
                      <a:endParaRPr lang="en-ZA" sz="1000" dirty="0">
                        <a:solidFill>
                          <a:srgbClr val="000000"/>
                        </a:solidFill>
                        <a:effectLst/>
                        <a:latin typeface="Century Gothic" panose="020B050202020202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10</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10</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+13</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The advent of physical offices in provinces will enhance service delivery in this regard</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EB26"/>
                    </a:solidFill>
                  </a:tcPr>
                </a:tc>
              </a:tr>
            </a:tbl>
          </a:graphicData>
        </a:graphic>
      </p:graphicFrame>
    </p:spTree>
    <p:extLst>
      <p:ext uri="{BB962C8B-B14F-4D97-AF65-F5344CB8AC3E}">
        <p14:creationId xmlns:p14="http://schemas.microsoft.com/office/powerpoint/2010/main" xmlns="" val="3792063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271543760"/>
              </p:ext>
            </p:extLst>
          </p:nvPr>
        </p:nvGraphicFramePr>
        <p:xfrm>
          <a:off x="134471" y="798599"/>
          <a:ext cx="8870982" cy="5839976"/>
        </p:xfrm>
        <a:graphic>
          <a:graphicData uri="http://schemas.openxmlformats.org/drawingml/2006/table">
            <a:tbl>
              <a:tblPr firstRow="1" bandRow="1">
                <a:tableStyleId>{16D9F66E-5EB9-4882-86FB-DCBF35E3C3E4}</a:tableStyleId>
              </a:tblPr>
              <a:tblGrid>
                <a:gridCol w="4322281"/>
                <a:gridCol w="4548701"/>
              </a:tblGrid>
              <a:tr h="319286">
                <a:tc>
                  <a:txBody>
                    <a:bodyPr/>
                    <a:lstStyle/>
                    <a:p>
                      <a:pPr algn="just">
                        <a:lnSpc>
                          <a:spcPct val="115000"/>
                        </a:lnSpc>
                        <a:spcAft>
                          <a:spcPts val="0"/>
                        </a:spcAft>
                      </a:pPr>
                      <a:r>
                        <a:rPr lang="en-ZA" sz="1200" dirty="0">
                          <a:effectLst>
                            <a:outerShdw blurRad="38100" dist="38100" dir="2700000" algn="tl">
                              <a:srgbClr val="000000">
                                <a:alpha val="43137"/>
                              </a:srgbClr>
                            </a:outerShdw>
                          </a:effectLst>
                          <a:latin typeface="Century Gothic" pitchFamily="34" charset="0"/>
                        </a:rPr>
                        <a:t>DMV Contribution linked to Executive Authority’s Priorities </a:t>
                      </a:r>
                      <a:endParaRPr lang="en-ZA" sz="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20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Progress</a:t>
                      </a:r>
                      <a:r>
                        <a:rPr lang="en-ZA" sz="1200" baseline="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 to date</a:t>
                      </a:r>
                      <a:endParaRPr lang="en-ZA" sz="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5475">
                <a:tc>
                  <a:txBody>
                    <a:bodyPr/>
                    <a:lstStyle/>
                    <a:p>
                      <a:pPr algn="just">
                        <a:lnSpc>
                          <a:spcPct val="115000"/>
                        </a:lnSpc>
                        <a:spcAft>
                          <a:spcPts val="0"/>
                        </a:spcAft>
                      </a:pPr>
                      <a:r>
                        <a:rPr lang="en-US" sz="1050" b="1" u="sng" dirty="0">
                          <a:effectLst/>
                          <a:latin typeface="Century Gothic" pitchFamily="34" charset="0"/>
                        </a:rPr>
                        <a:t>Ensuring a fully functional Department of Military Veterans with an independent vote, systems and processes</a:t>
                      </a:r>
                      <a:endParaRPr lang="en-ZA" sz="1050" b="1" u="sng" dirty="0">
                        <a:solidFill>
                          <a:schemeClr val="tx1"/>
                        </a:solidFill>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defTabSz="457200" rtl="0" eaLnBrk="1" latinLnBrk="0" hangingPunct="1">
                        <a:lnSpc>
                          <a:spcPct val="115000"/>
                        </a:lnSpc>
                        <a:spcAft>
                          <a:spcPts val="0"/>
                        </a:spcAft>
                        <a:buFont typeface="Times New Roman"/>
                        <a:buChar char="–"/>
                      </a:pPr>
                      <a:r>
                        <a:rPr lang="en-ZA" sz="1050" kern="1200" dirty="0" smtClean="0">
                          <a:solidFill>
                            <a:schemeClr val="dk1"/>
                          </a:solidFill>
                          <a:effectLst/>
                          <a:latin typeface="Century Gothic"/>
                          <a:ea typeface="Times New Roman"/>
                          <a:cs typeface="Arial"/>
                        </a:rPr>
                        <a:t>Submitted the Draft 2013/14 DMV AR to AGSA.</a:t>
                      </a:r>
                    </a:p>
                    <a:p>
                      <a:pPr marL="342900" lvl="0" indent="-342900" algn="just" defTabSz="457200" rtl="0" eaLnBrk="1" latinLnBrk="0" hangingPunct="1">
                        <a:lnSpc>
                          <a:spcPct val="115000"/>
                        </a:lnSpc>
                        <a:spcAft>
                          <a:spcPts val="0"/>
                        </a:spcAft>
                        <a:buFont typeface="Times New Roman"/>
                        <a:buChar char="–"/>
                      </a:pPr>
                      <a:r>
                        <a:rPr lang="en-ZA" sz="1050" kern="1200" dirty="0" smtClean="0">
                          <a:solidFill>
                            <a:schemeClr val="dk1"/>
                          </a:solidFill>
                          <a:effectLst/>
                          <a:latin typeface="Century Gothic"/>
                          <a:ea typeface="Times New Roman"/>
                          <a:cs typeface="Arial"/>
                        </a:rPr>
                        <a:t>Development and submission of Q4 report to ODG for ADG’s approval so that it can be submitted to NT, DPME and AG.</a:t>
                      </a:r>
                    </a:p>
                    <a:p>
                      <a:pPr marL="342900" lvl="0" indent="-342900" algn="just" defTabSz="457200" rtl="0" eaLnBrk="1" latinLnBrk="0" hangingPunct="1">
                        <a:lnSpc>
                          <a:spcPct val="115000"/>
                        </a:lnSpc>
                        <a:spcAft>
                          <a:spcPts val="0"/>
                        </a:spcAft>
                        <a:buFont typeface="Times New Roman"/>
                        <a:buChar char="–"/>
                      </a:pPr>
                      <a:r>
                        <a:rPr lang="en-ZA" sz="1050" kern="1200" dirty="0" smtClean="0">
                          <a:solidFill>
                            <a:schemeClr val="dk1"/>
                          </a:solidFill>
                          <a:effectLst/>
                          <a:latin typeface="Century Gothic"/>
                          <a:ea typeface="Times New Roman"/>
                          <a:cs typeface="Arial"/>
                        </a:rPr>
                        <a:t>Reporting Guidelines, Templates and Instruction were developed and submitted for approval.</a:t>
                      </a:r>
                    </a:p>
                    <a:p>
                      <a:pPr marL="342900" lvl="0" indent="-342900" algn="just" defTabSz="457200" rtl="0" eaLnBrk="1" latinLnBrk="0" hangingPunct="1">
                        <a:lnSpc>
                          <a:spcPct val="115000"/>
                        </a:lnSpc>
                        <a:spcAft>
                          <a:spcPts val="0"/>
                        </a:spcAft>
                        <a:buFont typeface="Times New Roman"/>
                        <a:buChar char="–"/>
                      </a:pPr>
                      <a:r>
                        <a:rPr lang="en-ZA" sz="1050" kern="1200" dirty="0" smtClean="0">
                          <a:solidFill>
                            <a:schemeClr val="dk1"/>
                          </a:solidFill>
                          <a:effectLst/>
                          <a:latin typeface="Century Gothic"/>
                          <a:ea typeface="Times New Roman"/>
                          <a:cs typeface="Arial"/>
                        </a:rPr>
                        <a:t>Draft Monitoring Guidelines and SOP for Performance Information were developed.</a:t>
                      </a:r>
                    </a:p>
                    <a:p>
                      <a:pPr marL="342900" lvl="0" indent="-342900" algn="just" defTabSz="457200" rtl="0" eaLnBrk="1" latinLnBrk="0" hangingPunct="1">
                        <a:lnSpc>
                          <a:spcPct val="115000"/>
                        </a:lnSpc>
                        <a:spcAft>
                          <a:spcPts val="0"/>
                        </a:spcAft>
                        <a:buFont typeface="Times New Roman"/>
                        <a:buChar char="–"/>
                      </a:pPr>
                      <a:r>
                        <a:rPr lang="en-ZA" sz="1050" kern="1200" dirty="0" smtClean="0">
                          <a:solidFill>
                            <a:schemeClr val="dk1"/>
                          </a:solidFill>
                          <a:effectLst/>
                          <a:latin typeface="Century Gothic"/>
                          <a:ea typeface="Times New Roman"/>
                          <a:cs typeface="Arial"/>
                        </a:rPr>
                        <a:t>The section 14 Manual has been updated and edited. Translation into Afrikaans, Sotho and Setswana languages  have been finalised. Further translation in all other South African languages in progress</a:t>
                      </a:r>
                    </a:p>
                    <a:p>
                      <a:pPr marL="342900" lvl="0" indent="-342900" algn="just" defTabSz="457200" rtl="0" eaLnBrk="1" latinLnBrk="0" hangingPunct="1">
                        <a:lnSpc>
                          <a:spcPct val="115000"/>
                        </a:lnSpc>
                        <a:spcAft>
                          <a:spcPts val="0"/>
                        </a:spcAft>
                        <a:buFont typeface="Times New Roman"/>
                        <a:buChar char="–"/>
                      </a:pPr>
                      <a:r>
                        <a:rPr lang="en-ZA" sz="1050" kern="1200" dirty="0" smtClean="0">
                          <a:solidFill>
                            <a:schemeClr val="dk1"/>
                          </a:solidFill>
                          <a:effectLst/>
                          <a:latin typeface="Century Gothic"/>
                          <a:ea typeface="Times New Roman"/>
                          <a:cs typeface="Arial"/>
                        </a:rPr>
                        <a:t>Section 32 Report sent to the ADG for signature.</a:t>
                      </a:r>
                    </a:p>
                    <a:p>
                      <a:pPr marL="342900" lvl="0" indent="-342900" algn="just" defTabSz="457200" rtl="0" eaLnBrk="1" latinLnBrk="0" hangingPunct="1">
                        <a:lnSpc>
                          <a:spcPct val="115000"/>
                        </a:lnSpc>
                        <a:spcAft>
                          <a:spcPts val="0"/>
                        </a:spcAft>
                        <a:buFont typeface="Times New Roman"/>
                        <a:buChar char="–"/>
                      </a:pPr>
                      <a:r>
                        <a:rPr lang="en-ZA" sz="1050" kern="1200" dirty="0" smtClean="0">
                          <a:solidFill>
                            <a:schemeClr val="dk1"/>
                          </a:solidFill>
                          <a:effectLst/>
                          <a:latin typeface="Century Gothic"/>
                          <a:ea typeface="Times New Roman"/>
                          <a:cs typeface="Arial"/>
                        </a:rPr>
                        <a:t>The files for the Appeal Board and Advisory Council Nominations have been sent to the DG for recommendation and later to the Minister for appointment. </a:t>
                      </a:r>
                    </a:p>
                    <a:p>
                      <a:pPr marL="342900" lvl="0" indent="-342900" algn="just" defTabSz="457200" rtl="0" eaLnBrk="1" latinLnBrk="0" hangingPunct="1">
                        <a:lnSpc>
                          <a:spcPct val="115000"/>
                        </a:lnSpc>
                        <a:spcAft>
                          <a:spcPts val="0"/>
                        </a:spcAft>
                        <a:buFont typeface="Times New Roman"/>
                        <a:buChar char="–"/>
                      </a:pPr>
                      <a:r>
                        <a:rPr lang="en-ZA" sz="1050" kern="1200" dirty="0" smtClean="0">
                          <a:solidFill>
                            <a:schemeClr val="dk1"/>
                          </a:solidFill>
                          <a:effectLst/>
                          <a:latin typeface="Century Gothic"/>
                          <a:ea typeface="Times New Roman"/>
                          <a:cs typeface="Arial"/>
                        </a:rPr>
                        <a:t>The submission for gazetting section 15 documents that are automatically available sent for Minister’s approval.</a:t>
                      </a:r>
                    </a:p>
                    <a:p>
                      <a:pPr marL="342900" lvl="0" indent="-342900" algn="just" defTabSz="457200" rtl="0" eaLnBrk="1" latinLnBrk="0" hangingPunct="1">
                        <a:lnSpc>
                          <a:spcPct val="115000"/>
                        </a:lnSpc>
                        <a:spcAft>
                          <a:spcPts val="0"/>
                        </a:spcAft>
                        <a:buFont typeface="Times New Roman"/>
                        <a:buChar char="–"/>
                      </a:pPr>
                      <a:r>
                        <a:rPr lang="en-ZA" sz="1050" kern="1200" dirty="0" smtClean="0">
                          <a:solidFill>
                            <a:schemeClr val="dk1"/>
                          </a:solidFill>
                          <a:effectLst/>
                          <a:latin typeface="Century Gothic"/>
                          <a:ea typeface="Times New Roman"/>
                          <a:cs typeface="Arial"/>
                        </a:rPr>
                        <a:t>Agenda point has been drafted for the Chief Information Officer’s signature to the all secretariats of the relevant Management Meetings.</a:t>
                      </a:r>
                    </a:p>
                    <a:p>
                      <a:pPr marL="342900" lvl="0" indent="-342900" algn="just" defTabSz="457200" rtl="0" eaLnBrk="1" latinLnBrk="0" hangingPunct="1">
                        <a:lnSpc>
                          <a:spcPct val="115000"/>
                        </a:lnSpc>
                        <a:spcAft>
                          <a:spcPts val="0"/>
                        </a:spcAft>
                        <a:buFont typeface="Times New Roman"/>
                        <a:buChar char="–"/>
                      </a:pPr>
                      <a:r>
                        <a:rPr lang="en-US" sz="1050" kern="1200" dirty="0" smtClean="0">
                          <a:solidFill>
                            <a:schemeClr val="dk1"/>
                          </a:solidFill>
                          <a:effectLst/>
                          <a:latin typeface="Century Gothic"/>
                          <a:ea typeface="Times New Roman"/>
                          <a:cs typeface="Arial"/>
                        </a:rPr>
                        <a:t>Payment of the outstanding rental for the DMV building.</a:t>
                      </a:r>
                      <a:endParaRPr lang="en-ZA" sz="1050" kern="1200" dirty="0" smtClean="0">
                        <a:solidFill>
                          <a:schemeClr val="dk1"/>
                        </a:solidFill>
                        <a:effectLst/>
                        <a:latin typeface="Century Gothic"/>
                        <a:ea typeface="Times New Roman"/>
                        <a:cs typeface="Arial"/>
                      </a:endParaRPr>
                    </a:p>
                    <a:p>
                      <a:pPr marL="342900" lvl="0" indent="-342900" algn="just" defTabSz="457200" rtl="0" eaLnBrk="1" latinLnBrk="0" hangingPunct="1">
                        <a:lnSpc>
                          <a:spcPct val="115000"/>
                        </a:lnSpc>
                        <a:spcAft>
                          <a:spcPts val="0"/>
                        </a:spcAft>
                        <a:buFont typeface="Times New Roman"/>
                        <a:buChar char="–"/>
                      </a:pPr>
                      <a:r>
                        <a:rPr lang="en-US" sz="1050" kern="1200" dirty="0" smtClean="0">
                          <a:solidFill>
                            <a:schemeClr val="dk1"/>
                          </a:solidFill>
                          <a:effectLst/>
                          <a:latin typeface="Century Gothic"/>
                          <a:ea typeface="Times New Roman"/>
                          <a:cs typeface="Arial"/>
                        </a:rPr>
                        <a:t>Attended a meeting regarding long-term infrastructure and capital planning at the Department of Public Works to discuss the participation of the DMV in the UAMP process.</a:t>
                      </a:r>
                      <a:endParaRPr lang="en-ZA" sz="1050" kern="1200" dirty="0">
                        <a:solidFill>
                          <a:schemeClr val="dk1"/>
                        </a:solidFill>
                        <a:effectLst/>
                        <a:latin typeface="Century Gothic"/>
                        <a:ea typeface="Times New Roman"/>
                        <a:cs typeface="Arial"/>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1603">
                <a:tc>
                  <a:txBody>
                    <a:bodyPr/>
                    <a:lstStyle/>
                    <a:p>
                      <a:pPr algn="just">
                        <a:lnSpc>
                          <a:spcPct val="115000"/>
                        </a:lnSpc>
                        <a:spcAft>
                          <a:spcPts val="0"/>
                        </a:spcAft>
                      </a:pPr>
                      <a:r>
                        <a:rPr lang="en-ZA" sz="1050" b="1" u="sng" kern="1200" dirty="0">
                          <a:solidFill>
                            <a:schemeClr val="dk1"/>
                          </a:solidFill>
                          <a:effectLst/>
                          <a:latin typeface="Century Gothic" pitchFamily="34" charset="0"/>
                          <a:ea typeface="+mn-ea"/>
                          <a:cs typeface="+mn-cs"/>
                        </a:rPr>
                        <a:t>Provision of immediate social relief of distress to the most vulnerable of the military veterans: </a:t>
                      </a:r>
                      <a:r>
                        <a:rPr lang="en-ZA" sz="1050" kern="1200" dirty="0">
                          <a:solidFill>
                            <a:schemeClr val="dk1"/>
                          </a:solidFill>
                          <a:effectLst/>
                          <a:latin typeface="Century Gothic" pitchFamily="34" charset="0"/>
                          <a:ea typeface="+mn-ea"/>
                          <a:cs typeface="+mn-cs"/>
                        </a:rPr>
                        <a:t>In acknowledging the reality that there are destitute military veterans, there is a need to identify those that reside within this category and devise interventions to deliver immediate relief. The financial year will endeavour to provide the deserving members with hope.</a:t>
                      </a: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itchFamily="34" charset="0"/>
                        <a:buNone/>
                      </a:pPr>
                      <a:r>
                        <a:rPr lang="en-ZA" sz="1050" b="0" kern="1200" dirty="0" smtClean="0">
                          <a:solidFill>
                            <a:schemeClr val="dk1"/>
                          </a:solidFill>
                          <a:effectLst/>
                          <a:latin typeface="Century Gothic" pitchFamily="34" charset="0"/>
                          <a:ea typeface="+mn-ea"/>
                          <a:cs typeface="+mn-cs"/>
                        </a:rPr>
                        <a:t>693</a:t>
                      </a:r>
                      <a:r>
                        <a:rPr lang="en-ZA" sz="1050" kern="1200" dirty="0" smtClean="0">
                          <a:solidFill>
                            <a:schemeClr val="dk1"/>
                          </a:solidFill>
                          <a:effectLst/>
                          <a:latin typeface="Century Gothic" pitchFamily="34" charset="0"/>
                          <a:ea typeface="+mn-ea"/>
                          <a:cs typeface="+mn-cs"/>
                        </a:rPr>
                        <a:t> military veterans have since been enabled to access social relief of distress in the 1st quarter of 2014/15 through the DSD’s SASSA programme for such support.</a:t>
                      </a:r>
                      <a:endParaRPr lang="en-ZA" sz="1050" kern="1200" dirty="0">
                        <a:solidFill>
                          <a:schemeClr val="dk1"/>
                        </a:solidFill>
                        <a:effectLst/>
                        <a:latin typeface="Century Gothic"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2" name="Picture 11"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96982" y="58897"/>
            <a:ext cx="1634837" cy="739702"/>
          </a:xfrm>
          <a:prstGeom prst="rect">
            <a:avLst/>
          </a:prstGeom>
        </p:spPr>
      </p:pic>
      <p:pic>
        <p:nvPicPr>
          <p:cNvPr id="15" name="Picture 14"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407216" y="26966"/>
            <a:ext cx="598237" cy="676749"/>
          </a:xfrm>
          <a:prstGeom prst="rect">
            <a:avLst/>
          </a:prstGeom>
        </p:spPr>
      </p:pic>
      <p:sp>
        <p:nvSpPr>
          <p:cNvPr id="8" name="Rectangle 7"/>
          <p:cNvSpPr/>
          <p:nvPr/>
        </p:nvSpPr>
        <p:spPr>
          <a:xfrm>
            <a:off x="1583141" y="82233"/>
            <a:ext cx="7123194"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(1)</a:t>
            </a:r>
            <a:endParaRPr lang="en-ZA" sz="1400" b="1" dirty="0">
              <a:solidFill>
                <a:srgbClr val="008000"/>
              </a:solidFill>
              <a:latin typeface="Arial"/>
              <a:ea typeface="+mj-ea"/>
              <a:cs typeface="Arial"/>
            </a:endParaRPr>
          </a:p>
        </p:txBody>
      </p:sp>
      <p:sp>
        <p:nvSpPr>
          <p:cNvPr id="2" name="Slide Number Placeholder 1"/>
          <p:cNvSpPr>
            <a:spLocks noGrp="1"/>
          </p:cNvSpPr>
          <p:nvPr>
            <p:ph type="sldNum" sz="quarter" idx="12"/>
          </p:nvPr>
        </p:nvSpPr>
        <p:spPr/>
        <p:txBody>
          <a:bodyPr/>
          <a:lstStyle/>
          <a:p>
            <a:endParaRPr lang="en-US" dirty="0" smtClean="0"/>
          </a:p>
          <a:p>
            <a:fld id="{7CDEE3CD-9AE7-E148-8D38-A96A94875DA4}" type="slidenum">
              <a:rPr lang="en-US" sz="1400" b="1" smtClean="0">
                <a:solidFill>
                  <a:schemeClr val="tx1"/>
                </a:solidFill>
              </a:rPr>
              <a:pPr/>
              <a:t>7</a:t>
            </a:fld>
            <a:endParaRPr lang="en-US" sz="1400" b="1" dirty="0">
              <a:solidFill>
                <a:schemeClr val="tx1"/>
              </a:solidFill>
            </a:endParaRPr>
          </a:p>
        </p:txBody>
      </p:sp>
    </p:spTree>
    <p:extLst>
      <p:ext uri="{BB962C8B-B14F-4D97-AF65-F5344CB8AC3E}">
        <p14:creationId xmlns:p14="http://schemas.microsoft.com/office/powerpoint/2010/main" xmlns="" val="3934907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63284" y="99483"/>
            <a:ext cx="8980716" cy="588305"/>
            <a:chOff x="-2896" y="6026150"/>
            <a:chExt cx="9146895" cy="831850"/>
          </a:xfrm>
        </p:grpSpPr>
        <p:sp>
          <p:nvSpPr>
            <p:cNvPr id="10" name="Rectangle 9"/>
            <p:cNvSpPr/>
            <p:nvPr/>
          </p:nvSpPr>
          <p:spPr>
            <a:xfrm>
              <a:off x="-2896" y="6026150"/>
              <a:ext cx="9146895" cy="8318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head.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163284" y="6027582"/>
              <a:ext cx="1426675" cy="739703"/>
            </a:xfrm>
            <a:prstGeom prst="rect">
              <a:avLst/>
            </a:prstGeom>
          </p:spPr>
        </p:pic>
        <p:pic>
          <p:nvPicPr>
            <p:cNvPr id="13" name="Picture 12" descr="20YRS LOGO_color BIG.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graphicFrame>
        <p:nvGraphicFramePr>
          <p:cNvPr id="7" name="Content Placeholder 6"/>
          <p:cNvGraphicFramePr>
            <a:graphicFrameLocks noGrp="1"/>
          </p:cNvGraphicFramePr>
          <p:nvPr>
            <p:ph idx="1"/>
            <p:extLst>
              <p:ext uri="{D42A27DB-BD31-4B8C-83A1-F6EECF244321}">
                <p14:modId xmlns:p14="http://schemas.microsoft.com/office/powerpoint/2010/main" xmlns="" val="1144817024"/>
              </p:ext>
            </p:extLst>
          </p:nvPr>
        </p:nvGraphicFramePr>
        <p:xfrm>
          <a:off x="163283" y="946798"/>
          <a:ext cx="8821531" cy="5512765"/>
        </p:xfrm>
        <a:graphic>
          <a:graphicData uri="http://schemas.openxmlformats.org/drawingml/2006/table">
            <a:tbl>
              <a:tblPr firstRow="1" bandRow="1">
                <a:tableStyleId>{16D9F66E-5EB9-4882-86FB-DCBF35E3C3E4}</a:tableStyleId>
              </a:tblPr>
              <a:tblGrid>
                <a:gridCol w="4135762"/>
                <a:gridCol w="4685769"/>
              </a:tblGrid>
              <a:tr h="330082">
                <a:tc>
                  <a:txBody>
                    <a:bodyPr/>
                    <a:lstStyle/>
                    <a:p>
                      <a:pPr marL="0" algn="ctr" defTabSz="457200" rtl="0" eaLnBrk="1" latinLnBrk="0" hangingPunct="1">
                        <a:lnSpc>
                          <a:spcPct val="115000"/>
                        </a:lnSpc>
                        <a:spcAft>
                          <a:spcPts val="0"/>
                        </a:spcAft>
                      </a:pPr>
                      <a:r>
                        <a:rPr lang="en-ZA" sz="1200" kern="1200" dirty="0">
                          <a:effectLst>
                            <a:outerShdw blurRad="38100" dist="38100" dir="2700000" algn="tl">
                              <a:srgbClr val="000000">
                                <a:alpha val="43137"/>
                              </a:srgbClr>
                            </a:outerShdw>
                          </a:effectLst>
                          <a:latin typeface="Century Gothic" pitchFamily="34" charset="0"/>
                        </a:rPr>
                        <a:t>DMV Contribution linked to Executive Authority’s Priorities </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n-ZA" sz="1200" b="1" kern="120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Progress to date</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271">
                <a:tc>
                  <a:txBody>
                    <a:bodyPr/>
                    <a:lstStyle/>
                    <a:p>
                      <a:pPr algn="just">
                        <a:lnSpc>
                          <a:spcPct val="115000"/>
                        </a:lnSpc>
                        <a:spcAft>
                          <a:spcPts val="0"/>
                        </a:spcAft>
                      </a:pPr>
                      <a:r>
                        <a:rPr lang="en-ZA" sz="1100" u="sng" dirty="0">
                          <a:solidFill>
                            <a:schemeClr val="tx1"/>
                          </a:solidFill>
                          <a:effectLst/>
                          <a:latin typeface="Century Gothic" pitchFamily="34" charset="0"/>
                        </a:rPr>
                        <a:t>To provide, subject to availability of resources, comprehensive support services to military veterans and, where applicable, to their dependants, but not limited to</a:t>
                      </a:r>
                      <a:r>
                        <a:rPr lang="en-ZA" sz="1100" dirty="0">
                          <a:solidFill>
                            <a:schemeClr val="tx1"/>
                          </a:solidFill>
                          <a:effectLst/>
                          <a:latin typeface="Century Gothic" pitchFamily="34" charset="0"/>
                        </a:rPr>
                        <a:t>:</a:t>
                      </a: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Acquiring </a:t>
                      </a:r>
                      <a:r>
                        <a:rPr lang="en-ZA" sz="1100" kern="1200" dirty="0">
                          <a:solidFill>
                            <a:schemeClr val="dk1"/>
                          </a:solidFill>
                          <a:effectLst/>
                          <a:latin typeface="Century Gothic"/>
                          <a:ea typeface="Times New Roman"/>
                          <a:cs typeface="Arial"/>
                        </a:rPr>
                        <a:t>a Healthcare and Wellness Centre</a:t>
                      </a: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Access </a:t>
                      </a:r>
                      <a:r>
                        <a:rPr lang="en-ZA" sz="1100" kern="1200" dirty="0">
                          <a:solidFill>
                            <a:schemeClr val="dk1"/>
                          </a:solidFill>
                          <a:effectLst/>
                          <a:latin typeface="Century Gothic"/>
                          <a:ea typeface="Times New Roman"/>
                          <a:cs typeface="Arial"/>
                        </a:rPr>
                        <a:t>to health support </a:t>
                      </a: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Honouring </a:t>
                      </a:r>
                      <a:r>
                        <a:rPr lang="en-ZA" sz="1100" kern="1200" dirty="0">
                          <a:solidFill>
                            <a:schemeClr val="dk1"/>
                          </a:solidFill>
                          <a:effectLst/>
                          <a:latin typeface="Century Gothic"/>
                          <a:ea typeface="Times New Roman"/>
                          <a:cs typeface="Arial"/>
                        </a:rPr>
                        <a:t>and memorialising military veterans</a:t>
                      </a: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Education</a:t>
                      </a:r>
                      <a:r>
                        <a:rPr lang="en-ZA" sz="1100" kern="1200" dirty="0">
                          <a:solidFill>
                            <a:schemeClr val="dk1"/>
                          </a:solidFill>
                          <a:effectLst/>
                          <a:latin typeface="Century Gothic"/>
                          <a:ea typeface="Times New Roman"/>
                          <a:cs typeface="Arial"/>
                        </a:rPr>
                        <a:t>, training and skills development</a:t>
                      </a: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Facilitation </a:t>
                      </a:r>
                      <a:r>
                        <a:rPr lang="en-ZA" sz="1100" kern="1200" dirty="0">
                          <a:solidFill>
                            <a:schemeClr val="dk1"/>
                          </a:solidFill>
                          <a:effectLst/>
                          <a:latin typeface="Century Gothic"/>
                          <a:ea typeface="Times New Roman"/>
                          <a:cs typeface="Arial"/>
                        </a:rPr>
                        <a:t>of employment placement</a:t>
                      </a: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Facilitation </a:t>
                      </a:r>
                      <a:r>
                        <a:rPr lang="en-ZA" sz="1100" kern="1200" dirty="0">
                          <a:solidFill>
                            <a:schemeClr val="dk1"/>
                          </a:solidFill>
                          <a:effectLst/>
                          <a:latin typeface="Century Gothic"/>
                          <a:ea typeface="Times New Roman"/>
                          <a:cs typeface="Arial"/>
                        </a:rPr>
                        <a:t>of or advice on business opportunities</a:t>
                      </a: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ZA" sz="1100" b="1" u="sng" dirty="0" smtClean="0">
                          <a:solidFill>
                            <a:schemeClr val="tx1"/>
                          </a:solidFill>
                          <a:latin typeface="Century Gothic" pitchFamily="34" charset="0"/>
                        </a:rPr>
                        <a:t>Healthcare:</a:t>
                      </a:r>
                    </a:p>
                    <a:p>
                      <a:pPr marL="0" indent="0" algn="just">
                        <a:buFont typeface="Arial" pitchFamily="34" charset="0"/>
                        <a:buNone/>
                      </a:pPr>
                      <a:r>
                        <a:rPr lang="en-ZA" sz="1100" b="0" u="none" dirty="0" smtClean="0">
                          <a:solidFill>
                            <a:schemeClr val="tx1"/>
                          </a:solidFill>
                          <a:latin typeface="Century Gothic" pitchFamily="34" charset="0"/>
                        </a:rPr>
                        <a:t>4 690</a:t>
                      </a:r>
                      <a:r>
                        <a:rPr lang="en-ZA" sz="1100" b="0" u="none" baseline="0" dirty="0" smtClean="0">
                          <a:solidFill>
                            <a:schemeClr val="tx1"/>
                          </a:solidFill>
                          <a:latin typeface="Century Gothic" pitchFamily="34" charset="0"/>
                        </a:rPr>
                        <a:t> military veterans were provided with healthcare  support.</a:t>
                      </a:r>
                      <a:endParaRPr lang="en-ZA" sz="1100" b="0" u="none" dirty="0" smtClean="0">
                        <a:solidFill>
                          <a:schemeClr val="tx1"/>
                        </a:solidFill>
                        <a:latin typeface="Century Gothic" pitchFamily="34" charset="0"/>
                      </a:endParaRPr>
                    </a:p>
                    <a:p>
                      <a:pPr algn="just"/>
                      <a:r>
                        <a:rPr lang="en-ZA" sz="1100" b="1" u="sng" dirty="0" smtClean="0">
                          <a:solidFill>
                            <a:schemeClr val="tx1"/>
                          </a:solidFill>
                          <a:latin typeface="Century Gothic" pitchFamily="34" charset="0"/>
                        </a:rPr>
                        <a:t>Honouring and memorialisation</a:t>
                      </a:r>
                    </a:p>
                    <a:p>
                      <a:pPr marL="0" marR="0" lvl="0" indent="0" algn="just" defTabSz="457200" rtl="0" eaLnBrk="1" fontAlgn="auto" latinLnBrk="0" hangingPunct="1">
                        <a:lnSpc>
                          <a:spcPct val="100000"/>
                        </a:lnSpc>
                        <a:spcBef>
                          <a:spcPts val="0"/>
                        </a:spcBef>
                        <a:spcAft>
                          <a:spcPts val="0"/>
                        </a:spcAft>
                        <a:buClrTx/>
                        <a:buSzTx/>
                        <a:buFont typeface="Arial" pitchFamily="34" charset="0"/>
                        <a:buNone/>
                        <a:tabLst/>
                        <a:defRPr/>
                      </a:pPr>
                      <a:r>
                        <a:rPr kumimoji="0" lang="en-ZA" sz="1100" b="0" i="0" u="none" strike="noStrike" kern="1200" cap="none" spc="0" normalizeH="0" baseline="0" noProof="0" dirty="0" smtClean="0">
                          <a:ln>
                            <a:noFill/>
                          </a:ln>
                          <a:solidFill>
                            <a:schemeClr val="tx1"/>
                          </a:solidFill>
                          <a:effectLst/>
                          <a:uLnTx/>
                          <a:uFillTx/>
                          <a:latin typeface="Century Gothic" pitchFamily="34" charset="0"/>
                          <a:ea typeface="+mn-ea"/>
                          <a:cs typeface="+mn-cs"/>
                        </a:rPr>
                        <a:t>The report on the status of the memorial sites has been compiled</a:t>
                      </a:r>
                    </a:p>
                    <a:p>
                      <a:pPr algn="just"/>
                      <a:r>
                        <a:rPr lang="en-ZA" sz="1100" b="1" u="sng" dirty="0" smtClean="0">
                          <a:solidFill>
                            <a:schemeClr val="tx1"/>
                          </a:solidFill>
                          <a:latin typeface="Century Gothic" pitchFamily="34" charset="0"/>
                        </a:rPr>
                        <a:t>Education,</a:t>
                      </a:r>
                      <a:r>
                        <a:rPr lang="en-ZA" sz="1100" b="1" u="sng" baseline="0" dirty="0" smtClean="0">
                          <a:solidFill>
                            <a:schemeClr val="tx1"/>
                          </a:solidFill>
                          <a:latin typeface="Century Gothic" pitchFamily="34" charset="0"/>
                        </a:rPr>
                        <a:t> training and skills </a:t>
                      </a: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645 bursaries were provided to military veterans dependants </a:t>
                      </a:r>
                    </a:p>
                    <a:p>
                      <a:pPr marL="342900" marR="0" lvl="0" indent="-342900" algn="just" defTabSz="457200" rtl="0" eaLnBrk="1" fontAlgn="auto" latinLnBrk="0" hangingPunct="1">
                        <a:lnSpc>
                          <a:spcPct val="115000"/>
                        </a:lnSpc>
                        <a:spcBef>
                          <a:spcPts val="0"/>
                        </a:spcBef>
                        <a:spcAft>
                          <a:spcPts val="0"/>
                        </a:spcAft>
                        <a:buClrTx/>
                        <a:buSzTx/>
                        <a:buFont typeface="Times New Roman"/>
                        <a:buChar char="–"/>
                        <a:tabLst/>
                        <a:defRPr/>
                      </a:pPr>
                      <a:r>
                        <a:rPr lang="en-ZA" sz="1100" kern="1200" noProof="0" dirty="0" smtClean="0">
                          <a:solidFill>
                            <a:schemeClr val="dk1"/>
                          </a:solidFill>
                          <a:effectLst/>
                          <a:latin typeface="Century Gothic"/>
                          <a:ea typeface="Times New Roman"/>
                          <a:cs typeface="Arial"/>
                        </a:rPr>
                        <a:t>604 military veterans were trained in </a:t>
                      </a:r>
                      <a:r>
                        <a:rPr lang="en-GB" sz="1100" kern="1200" noProof="0" dirty="0" smtClean="0">
                          <a:solidFill>
                            <a:schemeClr val="dk1"/>
                          </a:solidFill>
                          <a:effectLst/>
                          <a:latin typeface="Century Gothic"/>
                          <a:ea typeface="Times New Roman"/>
                          <a:cs typeface="Arial"/>
                        </a:rPr>
                        <a:t>sewing, welding, driving and </a:t>
                      </a:r>
                      <a:r>
                        <a:rPr lang="en-ZA" sz="1100" kern="1200" noProof="0" dirty="0" smtClean="0">
                          <a:solidFill>
                            <a:schemeClr val="dk1"/>
                          </a:solidFill>
                          <a:effectLst/>
                          <a:latin typeface="Century Gothic"/>
                          <a:ea typeface="Times New Roman"/>
                          <a:cs typeface="Arial"/>
                        </a:rPr>
                        <a:t>the  solar geyser training project sponsored by Energy SETA through a private company.</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ZA" sz="1100" b="1" u="sng" baseline="0" dirty="0" smtClean="0">
                          <a:solidFill>
                            <a:schemeClr val="tx1"/>
                          </a:solidFill>
                          <a:latin typeface="Century Gothic" pitchFamily="34" charset="0"/>
                        </a:rPr>
                        <a:t>Employment</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ZA" sz="1100" b="0" dirty="0" smtClean="0">
                          <a:solidFill>
                            <a:schemeClr val="tx1"/>
                          </a:solidFill>
                          <a:effectLst/>
                          <a:latin typeface="Century Gothic" pitchFamily="34" charset="0"/>
                          <a:ea typeface="Calibri"/>
                          <a:cs typeface="Times New Roman"/>
                        </a:rPr>
                        <a:t>455 were placed in construction &amp; maintenance with the Department of Water Affairs in Mpumalanga</a:t>
                      </a:r>
                      <a:r>
                        <a:rPr lang="en-ZA" sz="1100" b="0" baseline="0" dirty="0" smtClean="0">
                          <a:solidFill>
                            <a:schemeClr val="tx1"/>
                          </a:solidFill>
                          <a:effectLst/>
                          <a:latin typeface="Century Gothic" pitchFamily="34" charset="0"/>
                          <a:ea typeface="Calibri"/>
                          <a:cs typeface="Times New Roman"/>
                        </a:rPr>
                        <a:t> and </a:t>
                      </a:r>
                      <a:r>
                        <a:rPr lang="en-ZA" sz="1100" b="0" dirty="0" smtClean="0">
                          <a:solidFill>
                            <a:schemeClr val="tx1"/>
                          </a:solidFill>
                          <a:effectLst/>
                          <a:latin typeface="Century Gothic" pitchFamily="34" charset="0"/>
                          <a:ea typeface="Calibri"/>
                          <a:cs typeface="Times New Roman"/>
                        </a:rPr>
                        <a:t>those that were work-shopped at ARC have fixed term contracts</a:t>
                      </a:r>
                    </a:p>
                    <a:p>
                      <a:pPr algn="just"/>
                      <a:r>
                        <a:rPr lang="en-ZA" sz="1100" b="1" u="sng" baseline="0" dirty="0" smtClean="0">
                          <a:solidFill>
                            <a:schemeClr val="tx1"/>
                          </a:solidFill>
                          <a:latin typeface="Century Gothic" pitchFamily="34" charset="0"/>
                        </a:rPr>
                        <a:t>Business opportunities</a:t>
                      </a:r>
                    </a:p>
                    <a:p>
                      <a:pPr marL="0" marR="0" indent="0" algn="just"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Century Gothic"/>
                          <a:ea typeface="Times New Roman"/>
                          <a:cs typeface="Arial"/>
                        </a:rPr>
                        <a:t>Various MoUs are under discussion to effect the business opportunities </a:t>
                      </a:r>
                      <a:endParaRPr lang="en-ZA" sz="1100" b="1" u="none" dirty="0" smtClean="0">
                        <a:solidFill>
                          <a:schemeClr val="tx1"/>
                        </a:solidFill>
                        <a:latin typeface="Century Gothic"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7877">
                <a:tc>
                  <a:txBody>
                    <a:bodyPr/>
                    <a:lstStyle/>
                    <a:p>
                      <a:pPr algn="just">
                        <a:lnSpc>
                          <a:spcPct val="115000"/>
                        </a:lnSpc>
                        <a:spcAft>
                          <a:spcPts val="0"/>
                        </a:spcAft>
                      </a:pPr>
                      <a:r>
                        <a:rPr lang="en-ZA" sz="1100" dirty="0" smtClean="0">
                          <a:effectLst/>
                          <a:latin typeface="Century Gothic" pitchFamily="34" charset="0"/>
                        </a:rPr>
                        <a:t>Subsidisation </a:t>
                      </a:r>
                      <a:r>
                        <a:rPr lang="en-ZA" sz="1100" dirty="0">
                          <a:effectLst/>
                          <a:latin typeface="Century Gothic" pitchFamily="34" charset="0"/>
                        </a:rPr>
                        <a:t>or provision </a:t>
                      </a:r>
                      <a:r>
                        <a:rPr lang="en-ZA" sz="1100" dirty="0" smtClean="0">
                          <a:effectLst/>
                          <a:latin typeface="Century Gothic" pitchFamily="34" charset="0"/>
                        </a:rPr>
                        <a:t>of:</a:t>
                      </a: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public </a:t>
                      </a:r>
                      <a:r>
                        <a:rPr lang="en-ZA" sz="1100" kern="1200" dirty="0">
                          <a:solidFill>
                            <a:schemeClr val="dk1"/>
                          </a:solidFill>
                          <a:effectLst/>
                          <a:latin typeface="Century Gothic"/>
                          <a:ea typeface="Times New Roman"/>
                          <a:cs typeface="Arial"/>
                        </a:rPr>
                        <a:t>transport</a:t>
                      </a: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Housing</a:t>
                      </a:r>
                      <a:endParaRPr lang="en-ZA" sz="1100" kern="1200" dirty="0">
                        <a:solidFill>
                          <a:schemeClr val="dk1"/>
                        </a:solidFill>
                        <a:effectLst/>
                        <a:latin typeface="Century Gothic"/>
                        <a:ea typeface="Times New Roman"/>
                        <a:cs typeface="Arial"/>
                      </a:endParaRPr>
                    </a:p>
                    <a:p>
                      <a:pPr marL="342900" lvl="0" indent="-342900" algn="just" defTabSz="457200" rtl="0" eaLnBrk="1" latinLnBrk="0" hangingPunct="1">
                        <a:lnSpc>
                          <a:spcPct val="115000"/>
                        </a:lnSpc>
                        <a:spcAft>
                          <a:spcPts val="0"/>
                        </a:spcAft>
                        <a:buFont typeface="Times New Roman"/>
                        <a:buChar char="–"/>
                      </a:pPr>
                      <a:r>
                        <a:rPr lang="en-ZA" sz="1100" kern="1200" dirty="0" smtClean="0">
                          <a:solidFill>
                            <a:schemeClr val="dk1"/>
                          </a:solidFill>
                          <a:effectLst/>
                          <a:latin typeface="Century Gothic"/>
                          <a:ea typeface="Times New Roman"/>
                          <a:cs typeface="Arial"/>
                        </a:rPr>
                        <a:t>Burial </a:t>
                      </a:r>
                      <a:r>
                        <a:rPr lang="en-ZA" sz="1100" kern="1200" dirty="0">
                          <a:solidFill>
                            <a:schemeClr val="dk1"/>
                          </a:solidFill>
                          <a:effectLst/>
                          <a:latin typeface="Century Gothic"/>
                          <a:ea typeface="Times New Roman"/>
                          <a:cs typeface="Arial"/>
                        </a:rPr>
                        <a:t>support</a:t>
                      </a:r>
                    </a:p>
                    <a:p>
                      <a:pPr marL="342900" lvl="0" indent="-342900" algn="just" defTabSz="457200" rtl="0" eaLnBrk="1" latinLnBrk="0" hangingPunct="1">
                        <a:lnSpc>
                          <a:spcPct val="115000"/>
                        </a:lnSpc>
                        <a:spcAft>
                          <a:spcPts val="0"/>
                        </a:spcAft>
                        <a:buFont typeface="Times New Roman"/>
                        <a:buChar char="–"/>
                      </a:pPr>
                      <a:r>
                        <a:rPr lang="en-ZA" sz="1100" kern="1200" dirty="0">
                          <a:solidFill>
                            <a:schemeClr val="dk1"/>
                          </a:solidFill>
                          <a:effectLst/>
                          <a:latin typeface="Century Gothic"/>
                          <a:ea typeface="Times New Roman"/>
                          <a:cs typeface="Arial"/>
                        </a:rPr>
                        <a:t> </a:t>
                      </a:r>
                      <a:r>
                        <a:rPr lang="en-ZA" sz="1100" kern="1200" dirty="0" smtClean="0">
                          <a:solidFill>
                            <a:schemeClr val="dk1"/>
                          </a:solidFill>
                          <a:effectLst/>
                          <a:latin typeface="Century Gothic"/>
                          <a:ea typeface="Times New Roman"/>
                          <a:cs typeface="Arial"/>
                        </a:rPr>
                        <a:t>Pension</a:t>
                      </a:r>
                      <a:endParaRPr lang="en-ZA" sz="1100" kern="1200" dirty="0">
                        <a:solidFill>
                          <a:schemeClr val="dk1"/>
                        </a:solidFill>
                        <a:effectLst/>
                        <a:latin typeface="Century Gothic"/>
                        <a:ea typeface="Times New Roman"/>
                        <a:cs typeface="Arial"/>
                      </a:endParaRPr>
                    </a:p>
                  </a:txBody>
                  <a:tcPr marL="24909" marR="249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itchFamily="34" charset="0"/>
                        <a:buNone/>
                      </a:pPr>
                      <a:r>
                        <a:rPr lang="en-US" sz="1100" b="1" u="sng" kern="1200" dirty="0" smtClean="0">
                          <a:solidFill>
                            <a:schemeClr val="dk1"/>
                          </a:solidFill>
                          <a:effectLst/>
                          <a:latin typeface="Century Gothic" pitchFamily="34" charset="0"/>
                          <a:ea typeface="+mn-ea"/>
                          <a:cs typeface="+mn-cs"/>
                        </a:rPr>
                        <a:t>Public Transport:</a:t>
                      </a:r>
                    </a:p>
                    <a:p>
                      <a:pPr marL="0" indent="0" algn="just">
                        <a:buFont typeface="Arial" pitchFamily="34" charset="0"/>
                        <a:buNone/>
                      </a:pPr>
                      <a:r>
                        <a:rPr lang="en-US" sz="1100" kern="1200" dirty="0" smtClean="0">
                          <a:solidFill>
                            <a:schemeClr val="dk1"/>
                          </a:solidFill>
                          <a:effectLst/>
                          <a:latin typeface="Century Gothic" pitchFamily="34" charset="0"/>
                          <a:ea typeface="+mn-ea"/>
                          <a:cs typeface="+mn-cs"/>
                        </a:rPr>
                        <a:t>The </a:t>
                      </a:r>
                      <a:r>
                        <a:rPr lang="en-US" sz="1100" kern="1200" dirty="0" err="1" smtClean="0">
                          <a:solidFill>
                            <a:schemeClr val="dk1"/>
                          </a:solidFill>
                          <a:effectLst/>
                          <a:latin typeface="Century Gothic" pitchFamily="34" charset="0"/>
                          <a:ea typeface="+mn-ea"/>
                          <a:cs typeface="+mn-cs"/>
                        </a:rPr>
                        <a:t>MoU</a:t>
                      </a:r>
                      <a:r>
                        <a:rPr lang="en-US" sz="1100" kern="1200" dirty="0" smtClean="0">
                          <a:solidFill>
                            <a:schemeClr val="dk1"/>
                          </a:solidFill>
                          <a:effectLst/>
                          <a:latin typeface="Century Gothic" pitchFamily="34" charset="0"/>
                          <a:ea typeface="+mn-ea"/>
                          <a:cs typeface="+mn-cs"/>
                        </a:rPr>
                        <a:t> with the Department of Transport has yet to be finalised</a:t>
                      </a:r>
                    </a:p>
                    <a:p>
                      <a:pPr marL="0" indent="0" algn="just">
                        <a:buFont typeface="Arial" pitchFamily="34" charset="0"/>
                        <a:buNone/>
                      </a:pPr>
                      <a:r>
                        <a:rPr lang="en-ZA" sz="1100" b="1" u="sng" kern="1200" dirty="0" smtClean="0">
                          <a:solidFill>
                            <a:schemeClr val="dk1"/>
                          </a:solidFill>
                          <a:effectLst/>
                          <a:latin typeface="Century Gothic" pitchFamily="34" charset="0"/>
                          <a:ea typeface="+mn-ea"/>
                          <a:cs typeface="+mn-cs"/>
                        </a:rPr>
                        <a:t>Housing:</a:t>
                      </a:r>
                    </a:p>
                    <a:p>
                      <a:pPr marL="0" indent="0" algn="just">
                        <a:buFont typeface="Arial" pitchFamily="34" charset="0"/>
                        <a:buNone/>
                      </a:pPr>
                      <a:r>
                        <a:rPr lang="en-US" sz="1100" kern="1200" dirty="0" smtClean="0">
                          <a:solidFill>
                            <a:schemeClr val="dk1"/>
                          </a:solidFill>
                          <a:effectLst/>
                          <a:latin typeface="Century Gothic" pitchFamily="34" charset="0"/>
                          <a:ea typeface="+mn-ea"/>
                          <a:cs typeface="+mn-cs"/>
                        </a:rPr>
                        <a:t>The Department of Housing is assisting to facilitate signing-off on outstanding Service Level Agreements with the Western Cape and Northern Cape Governments.</a:t>
                      </a:r>
                    </a:p>
                    <a:p>
                      <a:pPr marL="0" indent="0" algn="just">
                        <a:buFont typeface="Arial" pitchFamily="34" charset="0"/>
                        <a:buNone/>
                      </a:pPr>
                      <a:r>
                        <a:rPr lang="en-US" sz="1100" b="1" u="sng" kern="1200" dirty="0" smtClean="0">
                          <a:solidFill>
                            <a:schemeClr val="dk1"/>
                          </a:solidFill>
                          <a:effectLst/>
                          <a:latin typeface="Century Gothic" pitchFamily="34" charset="0"/>
                          <a:ea typeface="+mn-ea"/>
                          <a:cs typeface="+mn-cs"/>
                        </a:rPr>
                        <a:t>Burial</a:t>
                      </a:r>
                      <a:r>
                        <a:rPr lang="en-US" sz="1100" b="1" u="sng" kern="1200" baseline="0" dirty="0" smtClean="0">
                          <a:solidFill>
                            <a:schemeClr val="dk1"/>
                          </a:solidFill>
                          <a:effectLst/>
                          <a:latin typeface="Century Gothic" pitchFamily="34" charset="0"/>
                          <a:ea typeface="+mn-ea"/>
                          <a:cs typeface="+mn-cs"/>
                        </a:rPr>
                        <a:t> Support:</a:t>
                      </a:r>
                    </a:p>
                    <a:p>
                      <a:pPr marL="0" indent="0" algn="just">
                        <a:buFont typeface="Arial" pitchFamily="34" charset="0"/>
                        <a:buNone/>
                      </a:pPr>
                      <a:r>
                        <a:rPr lang="en-US" sz="1100" b="0" u="none" kern="1200" baseline="0" dirty="0" smtClean="0">
                          <a:solidFill>
                            <a:schemeClr val="tx1"/>
                          </a:solidFill>
                          <a:effectLst/>
                          <a:latin typeface="Century Gothic" pitchFamily="34" charset="0"/>
                          <a:ea typeface="+mn-ea"/>
                          <a:cs typeface="+mn-cs"/>
                        </a:rPr>
                        <a:t>The burial support database is available</a:t>
                      </a:r>
                    </a:p>
                    <a:p>
                      <a:pPr marL="0" indent="0" algn="just">
                        <a:buFont typeface="Arial" pitchFamily="34" charset="0"/>
                        <a:buNone/>
                      </a:pPr>
                      <a:r>
                        <a:rPr lang="en-US" sz="1100" b="1" u="sng" kern="1200" baseline="0" dirty="0" smtClean="0">
                          <a:solidFill>
                            <a:schemeClr val="tx1"/>
                          </a:solidFill>
                          <a:effectLst/>
                          <a:latin typeface="Century Gothic" pitchFamily="34" charset="0"/>
                          <a:ea typeface="+mn-ea"/>
                          <a:cs typeface="+mn-cs"/>
                        </a:rPr>
                        <a:t>Pension</a:t>
                      </a:r>
                    </a:p>
                    <a:p>
                      <a:pPr marL="0" marR="0" indent="0" algn="just" defTabSz="457200" rtl="0" eaLnBrk="1" fontAlgn="auto" latinLnBrk="0" hangingPunct="1">
                        <a:lnSpc>
                          <a:spcPct val="100000"/>
                        </a:lnSpc>
                        <a:spcBef>
                          <a:spcPts val="0"/>
                        </a:spcBef>
                        <a:spcAft>
                          <a:spcPts val="0"/>
                        </a:spcAft>
                        <a:buClrTx/>
                        <a:buSzTx/>
                        <a:buFont typeface="Arial" pitchFamily="34" charset="0"/>
                        <a:buNone/>
                        <a:tabLst/>
                        <a:defRPr/>
                      </a:pPr>
                      <a:r>
                        <a:rPr lang="en-US" sz="1100" kern="1200" dirty="0" smtClean="0">
                          <a:effectLst/>
                          <a:latin typeface="Century Gothic"/>
                          <a:ea typeface="Times New Roman"/>
                          <a:cs typeface="Arial"/>
                        </a:rPr>
                        <a:t>Draft pension framework currently being finalized. Service delivery channel has been developed and is ready for testing.</a:t>
                      </a:r>
                      <a:endParaRPr lang="en-US" sz="1100" b="1" u="none" kern="1200" baseline="0" dirty="0" smtClean="0">
                        <a:solidFill>
                          <a:srgbClr val="FF0000"/>
                        </a:solidFill>
                        <a:effectLst/>
                        <a:latin typeface="Century Gothic"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1727200" y="23467"/>
            <a:ext cx="6674223"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a:t>
            </a:r>
            <a:r>
              <a:rPr lang="en-ZA" altLang="en-US" sz="1400" b="1" dirty="0" smtClean="0">
                <a:solidFill>
                  <a:srgbClr val="008000"/>
                </a:solidFill>
                <a:latin typeface="Arial"/>
                <a:ea typeface="+mj-ea"/>
                <a:cs typeface="Arial"/>
              </a:rPr>
              <a:t>(2)</a:t>
            </a:r>
            <a:endParaRPr lang="en-ZA" sz="1400" b="1" dirty="0">
              <a:solidFill>
                <a:srgbClr val="008000"/>
              </a:solidFill>
              <a:latin typeface="Arial"/>
              <a:ea typeface="+mj-ea"/>
              <a:cs typeface="Arial"/>
            </a:endParaRPr>
          </a:p>
        </p:txBody>
      </p:sp>
      <p:sp>
        <p:nvSpPr>
          <p:cNvPr id="2" name="Slide Number Placeholder 1"/>
          <p:cNvSpPr>
            <a:spLocks noGrp="1"/>
          </p:cNvSpPr>
          <p:nvPr>
            <p:ph type="sldNum" sz="quarter" idx="12"/>
          </p:nvPr>
        </p:nvSpPr>
        <p:spPr/>
        <p:txBody>
          <a:bodyPr/>
          <a:lstStyle/>
          <a:p>
            <a:endParaRPr lang="en-US" sz="1400" dirty="0" smtClean="0"/>
          </a:p>
          <a:p>
            <a:fld id="{7CDEE3CD-9AE7-E148-8D38-A96A94875DA4}" type="slidenum">
              <a:rPr lang="en-US" sz="1400" b="1" smtClean="0">
                <a:solidFill>
                  <a:schemeClr val="tx1"/>
                </a:solidFill>
              </a:rPr>
              <a:pPr/>
              <a:t>8</a:t>
            </a:fld>
            <a:endParaRPr lang="en-US" sz="1400" b="1" dirty="0">
              <a:solidFill>
                <a:schemeClr val="tx1"/>
              </a:solidFill>
            </a:endParaRPr>
          </a:p>
        </p:txBody>
      </p:sp>
      <p:sp>
        <p:nvSpPr>
          <p:cNvPr id="3" name="Footer Placeholder 2"/>
          <p:cNvSpPr>
            <a:spLocks noGrp="1"/>
          </p:cNvSpPr>
          <p:nvPr>
            <p:ph type="ftr" sz="quarter" idx="11"/>
          </p:nvPr>
        </p:nvSpPr>
        <p:spPr/>
        <p:txBody>
          <a:bodyPr/>
          <a:lstStyle/>
          <a:p>
            <a:endParaRPr lang="en-US" dirty="0" smtClean="0"/>
          </a:p>
          <a:p>
            <a:r>
              <a:rPr lang="en-US" dirty="0" smtClean="0"/>
              <a:t>Together We Move South Africa Forward</a:t>
            </a:r>
            <a:endParaRPr lang="en-US" dirty="0"/>
          </a:p>
        </p:txBody>
      </p:sp>
    </p:spTree>
    <p:extLst>
      <p:ext uri="{BB962C8B-B14F-4D97-AF65-F5344CB8AC3E}">
        <p14:creationId xmlns:p14="http://schemas.microsoft.com/office/powerpoint/2010/main" xmlns="" val="2829441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067355965"/>
              </p:ext>
            </p:extLst>
          </p:nvPr>
        </p:nvGraphicFramePr>
        <p:xfrm>
          <a:off x="0" y="1290638"/>
          <a:ext cx="9125324" cy="5065712"/>
        </p:xfrm>
        <a:graphic>
          <a:graphicData uri="http://schemas.openxmlformats.org/drawingml/2006/table">
            <a:tbl>
              <a:tblPr firstRow="1" bandRow="1">
                <a:tableStyleId>{16D9F66E-5EB9-4882-86FB-DCBF35E3C3E4}</a:tableStyleId>
              </a:tblPr>
              <a:tblGrid>
                <a:gridCol w="5230906"/>
                <a:gridCol w="3894418"/>
              </a:tblGrid>
              <a:tr h="349761">
                <a:tc>
                  <a:txBody>
                    <a:bodyPr/>
                    <a:lstStyle/>
                    <a:p>
                      <a:pPr marL="0" algn="ctr" defTabSz="457200" rtl="0" eaLnBrk="1" latinLnBrk="0" hangingPunct="1">
                        <a:lnSpc>
                          <a:spcPct val="115000"/>
                        </a:lnSpc>
                        <a:spcAft>
                          <a:spcPts val="0"/>
                        </a:spcAft>
                      </a:pPr>
                      <a:r>
                        <a:rPr lang="en-ZA" sz="1200" kern="1200" dirty="0">
                          <a:effectLst>
                            <a:outerShdw blurRad="38100" dist="38100" dir="2700000" algn="tl">
                              <a:srgbClr val="000000">
                                <a:alpha val="43137"/>
                              </a:srgbClr>
                            </a:outerShdw>
                          </a:effectLst>
                          <a:latin typeface="Century Gothic" pitchFamily="34" charset="0"/>
                        </a:rPr>
                        <a:t>DMV Contribution linked to Executive Authority’s Priorities </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marL="53184" marR="531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lnSpc>
                          <a:spcPct val="115000"/>
                        </a:lnSpc>
                        <a:spcAft>
                          <a:spcPts val="0"/>
                        </a:spcAft>
                      </a:pPr>
                      <a:r>
                        <a:rPr lang="en-ZA" sz="1200" b="1" kern="1200" dirty="0" smtClean="0">
                          <a:solidFill>
                            <a:schemeClr val="tx1"/>
                          </a:solidFill>
                          <a:effectLst>
                            <a:outerShdw blurRad="38100" dist="38100" dir="2700000" algn="tl">
                              <a:srgbClr val="000000">
                                <a:alpha val="43137"/>
                              </a:srgbClr>
                            </a:outerShdw>
                          </a:effectLst>
                          <a:latin typeface="Century Gothic" pitchFamily="34" charset="0"/>
                          <a:ea typeface="Calibri"/>
                          <a:cs typeface="Times New Roman"/>
                        </a:rPr>
                        <a:t>Progress to date</a:t>
                      </a:r>
                      <a:endParaRPr lang="en-ZA" sz="1200" b="1" kern="1200" dirty="0">
                        <a:solidFill>
                          <a:schemeClr val="tx1"/>
                        </a:solidFill>
                        <a:effectLst>
                          <a:outerShdw blurRad="38100" dist="38100" dir="2700000" algn="tl">
                            <a:srgbClr val="000000">
                              <a:alpha val="43137"/>
                            </a:srgbClr>
                          </a:outerShdw>
                        </a:effectLst>
                        <a:latin typeface="Century Gothic" pitchFamily="34" charset="0"/>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5951">
                <a:tc>
                  <a:txBody>
                    <a:bodyPr/>
                    <a:lstStyle/>
                    <a:p>
                      <a:pPr algn="just">
                        <a:lnSpc>
                          <a:spcPct val="115000"/>
                        </a:lnSpc>
                        <a:spcAft>
                          <a:spcPts val="0"/>
                        </a:spcAft>
                      </a:pPr>
                      <a:r>
                        <a:rPr lang="en-ZA" sz="1200" b="1" u="sng" dirty="0">
                          <a:solidFill>
                            <a:schemeClr val="tx1"/>
                          </a:solidFill>
                          <a:effectLst/>
                          <a:latin typeface="Century Gothic" panose="020B0502020202020204" pitchFamily="34" charset="0"/>
                        </a:rPr>
                        <a:t>Promotion of military veterans' heritage as well as memorialisation and honouring</a:t>
                      </a:r>
                      <a:r>
                        <a:rPr lang="en-ZA" sz="1200" b="1" dirty="0">
                          <a:solidFill>
                            <a:schemeClr val="tx1"/>
                          </a:solidFill>
                          <a:effectLst/>
                          <a:latin typeface="Century Gothic" panose="020B0502020202020204" pitchFamily="34" charset="0"/>
                        </a:rPr>
                        <a:t>: </a:t>
                      </a:r>
                      <a:r>
                        <a:rPr lang="en-ZA" sz="1200" b="0" dirty="0">
                          <a:solidFill>
                            <a:schemeClr val="tx1"/>
                          </a:solidFill>
                          <a:effectLst/>
                          <a:latin typeface="Century Gothic" panose="020B0502020202020204" pitchFamily="34" charset="0"/>
                        </a:rPr>
                        <a:t>Interventions to recognise and appreciate the contributions of unsung heroes and heroines of our democracy will include but not be limited to the following: </a:t>
                      </a:r>
                    </a:p>
                    <a:p>
                      <a:pPr marL="342900" lvl="0" indent="-342900" algn="just" defTabSz="457200" rtl="0" eaLnBrk="1" latinLnBrk="0" hangingPunct="1">
                        <a:lnSpc>
                          <a:spcPct val="115000"/>
                        </a:lnSpc>
                        <a:spcAft>
                          <a:spcPts val="0"/>
                        </a:spcAft>
                        <a:buFont typeface="Times New Roman"/>
                        <a:buChar char="–"/>
                      </a:pPr>
                      <a:r>
                        <a:rPr lang="en-ZA" sz="1200" kern="1200" dirty="0" smtClean="0">
                          <a:solidFill>
                            <a:schemeClr val="dk1"/>
                          </a:solidFill>
                          <a:effectLst/>
                          <a:latin typeface="Century Gothic"/>
                          <a:ea typeface="Times New Roman"/>
                          <a:cs typeface="Arial"/>
                        </a:rPr>
                        <a:t>Establishment </a:t>
                      </a:r>
                      <a:r>
                        <a:rPr lang="en-ZA" sz="1200" kern="1200" dirty="0">
                          <a:solidFill>
                            <a:schemeClr val="dk1"/>
                          </a:solidFill>
                          <a:effectLst/>
                          <a:latin typeface="Century Gothic"/>
                          <a:ea typeface="Times New Roman"/>
                          <a:cs typeface="Arial"/>
                        </a:rPr>
                        <a:t>of the “tomb of the unknown soldier”. </a:t>
                      </a:r>
                    </a:p>
                    <a:p>
                      <a:pPr marL="342900" lvl="0" indent="-342900" algn="just" defTabSz="457200" rtl="0" eaLnBrk="1" latinLnBrk="0" hangingPunct="1">
                        <a:lnSpc>
                          <a:spcPct val="115000"/>
                        </a:lnSpc>
                        <a:spcAft>
                          <a:spcPts val="0"/>
                        </a:spcAft>
                        <a:buFont typeface="Times New Roman"/>
                        <a:buChar char="–"/>
                      </a:pPr>
                      <a:r>
                        <a:rPr lang="en-ZA" sz="1200" kern="1200" dirty="0" smtClean="0">
                          <a:solidFill>
                            <a:schemeClr val="dk1"/>
                          </a:solidFill>
                          <a:effectLst/>
                          <a:latin typeface="Century Gothic"/>
                          <a:ea typeface="Times New Roman"/>
                          <a:cs typeface="Arial"/>
                        </a:rPr>
                        <a:t>Restoration </a:t>
                      </a:r>
                      <a:r>
                        <a:rPr lang="en-ZA" sz="1200" kern="1200" dirty="0">
                          <a:solidFill>
                            <a:schemeClr val="dk1"/>
                          </a:solidFill>
                          <a:effectLst/>
                          <a:latin typeface="Century Gothic"/>
                          <a:ea typeface="Times New Roman"/>
                          <a:cs typeface="Arial"/>
                        </a:rPr>
                        <a:t>of graves of the liberation war military veterans “in and outside the Republic”.</a:t>
                      </a:r>
                    </a:p>
                    <a:p>
                      <a:pPr marL="342900" lvl="0" indent="-342900" algn="just" defTabSz="457200" rtl="0" eaLnBrk="1" latinLnBrk="0" hangingPunct="1">
                        <a:lnSpc>
                          <a:spcPct val="115000"/>
                        </a:lnSpc>
                        <a:spcAft>
                          <a:spcPts val="0"/>
                        </a:spcAft>
                        <a:buFont typeface="Times New Roman"/>
                        <a:buChar char="–"/>
                      </a:pPr>
                      <a:r>
                        <a:rPr lang="en-ZA" sz="1200" kern="1200" dirty="0" smtClean="0">
                          <a:solidFill>
                            <a:schemeClr val="dk1"/>
                          </a:solidFill>
                          <a:effectLst/>
                          <a:latin typeface="Century Gothic"/>
                          <a:ea typeface="Times New Roman"/>
                          <a:cs typeface="Arial"/>
                        </a:rPr>
                        <a:t>Establishment </a:t>
                      </a:r>
                      <a:r>
                        <a:rPr lang="en-ZA" sz="1200" kern="1200" dirty="0">
                          <a:solidFill>
                            <a:schemeClr val="dk1"/>
                          </a:solidFill>
                          <a:effectLst/>
                          <a:latin typeface="Century Gothic"/>
                          <a:ea typeface="Times New Roman"/>
                          <a:cs typeface="Arial"/>
                        </a:rPr>
                        <a:t>of a heroes’/heroines’ acre</a:t>
                      </a:r>
                    </a:p>
                    <a:p>
                      <a:pPr marL="342900" lvl="0" indent="-342900" algn="just" defTabSz="457200" rtl="0" eaLnBrk="1" latinLnBrk="0" hangingPunct="1">
                        <a:lnSpc>
                          <a:spcPct val="115000"/>
                        </a:lnSpc>
                        <a:spcAft>
                          <a:spcPts val="0"/>
                        </a:spcAft>
                        <a:buFont typeface="Times New Roman"/>
                        <a:buChar char="–"/>
                      </a:pPr>
                      <a:r>
                        <a:rPr lang="en-ZA" sz="1200" kern="1200" dirty="0" smtClean="0">
                          <a:solidFill>
                            <a:schemeClr val="dk1"/>
                          </a:solidFill>
                          <a:effectLst/>
                          <a:latin typeface="Century Gothic"/>
                          <a:ea typeface="Times New Roman"/>
                          <a:cs typeface="Arial"/>
                        </a:rPr>
                        <a:t>Set </a:t>
                      </a:r>
                      <a:r>
                        <a:rPr lang="en-ZA" sz="1200" kern="1200" dirty="0">
                          <a:solidFill>
                            <a:schemeClr val="dk1"/>
                          </a:solidFill>
                          <a:effectLst/>
                          <a:latin typeface="Century Gothic"/>
                          <a:ea typeface="Times New Roman"/>
                          <a:cs typeface="Arial"/>
                        </a:rPr>
                        <a:t>up an armed struggle memorial and/or </a:t>
                      </a:r>
                      <a:r>
                        <a:rPr lang="en-ZA" sz="1200" kern="1200" dirty="0" smtClean="0">
                          <a:solidFill>
                            <a:schemeClr val="dk1"/>
                          </a:solidFill>
                          <a:effectLst/>
                          <a:latin typeface="Century Gothic"/>
                          <a:ea typeface="Times New Roman"/>
                          <a:cs typeface="Arial"/>
                        </a:rPr>
                        <a:t>museum.</a:t>
                      </a:r>
                    </a:p>
                    <a:p>
                      <a:pPr marL="342900" lvl="0" indent="-342900" algn="just" defTabSz="457200" rtl="0" eaLnBrk="1" latinLnBrk="0" hangingPunct="1">
                        <a:lnSpc>
                          <a:spcPct val="115000"/>
                        </a:lnSpc>
                        <a:spcAft>
                          <a:spcPts val="0"/>
                        </a:spcAft>
                        <a:buFont typeface="Times New Roman"/>
                        <a:buChar char="–"/>
                      </a:pPr>
                      <a:r>
                        <a:rPr lang="en-ZA" sz="1200" kern="1200" dirty="0" smtClean="0">
                          <a:solidFill>
                            <a:schemeClr val="dk1"/>
                          </a:solidFill>
                          <a:effectLst/>
                          <a:latin typeface="Century Gothic"/>
                          <a:ea typeface="Times New Roman"/>
                          <a:cs typeface="Arial"/>
                        </a:rPr>
                        <a:t>Memorialize the founding military veterans (first volunteers) of the armed liberation struggle</a:t>
                      </a:r>
                    </a:p>
                    <a:p>
                      <a:pPr marL="342900" lvl="0" indent="-342900" algn="just" defTabSz="457200" rtl="0" eaLnBrk="1" latinLnBrk="0" hangingPunct="1">
                        <a:lnSpc>
                          <a:spcPct val="115000"/>
                        </a:lnSpc>
                        <a:spcAft>
                          <a:spcPts val="0"/>
                        </a:spcAft>
                        <a:buFont typeface="Times New Roman"/>
                        <a:buChar char="–"/>
                      </a:pPr>
                      <a:r>
                        <a:rPr lang="en-ZA" sz="1200" kern="1200" dirty="0" smtClean="0">
                          <a:solidFill>
                            <a:schemeClr val="dk1"/>
                          </a:solidFill>
                          <a:effectLst/>
                          <a:latin typeface="Century Gothic"/>
                          <a:ea typeface="Times New Roman"/>
                          <a:cs typeface="Arial"/>
                        </a:rPr>
                        <a:t>The </a:t>
                      </a:r>
                      <a:r>
                        <a:rPr lang="en-ZA" sz="1200" kern="1200" dirty="0">
                          <a:solidFill>
                            <a:schemeClr val="dk1"/>
                          </a:solidFill>
                          <a:effectLst/>
                          <a:latin typeface="Century Gothic"/>
                          <a:ea typeface="Times New Roman"/>
                          <a:cs typeface="Arial"/>
                        </a:rPr>
                        <a:t>Department will develop programmes that will profile the heritage vested within military veterans, especially from the non-statutory forces, an area that has been neglected in the past. In addition, opportunities to interface with the military veterans' community in the international community will be explored. This will enable exchange and sharing of information regarding military veterans, with other social partners and stakeholders of military veterans domestically. </a:t>
                      </a:r>
                    </a:p>
                  </a:txBody>
                  <a:tcPr marL="24908" marR="249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lnSpc>
                          <a:spcPct val="115000"/>
                        </a:lnSpc>
                        <a:spcAft>
                          <a:spcPts val="0"/>
                        </a:spcAft>
                        <a:buFont typeface="Times New Roman"/>
                        <a:buChar char="–"/>
                      </a:pPr>
                      <a:r>
                        <a:rPr lang="en-US" sz="1200" kern="1200" dirty="0" smtClean="0">
                          <a:effectLst/>
                          <a:latin typeface="Century Gothic"/>
                          <a:ea typeface="Times New Roman"/>
                          <a:cs typeface="Arial"/>
                        </a:rPr>
                        <a:t>The department is currently in the process of developing a database of all existing memorial sites around the country. Military veterans will be provided with short term contracts  to go out and do research and capture data to this effect</a:t>
                      </a:r>
                      <a:endParaRPr lang="en-ZA" sz="1200" dirty="0" smtClean="0">
                        <a:effectLst/>
                        <a:latin typeface="+mn-lt"/>
                        <a:ea typeface="Calibri"/>
                        <a:cs typeface="Times New Roman"/>
                      </a:endParaRPr>
                    </a:p>
                    <a:p>
                      <a:pPr marL="342900" lvl="0" indent="-342900" algn="just">
                        <a:lnSpc>
                          <a:spcPct val="115000"/>
                        </a:lnSpc>
                        <a:spcAft>
                          <a:spcPts val="1000"/>
                        </a:spcAft>
                        <a:buFont typeface="Times New Roman"/>
                        <a:buChar char="–"/>
                      </a:pPr>
                      <a:r>
                        <a:rPr lang="en-US" sz="1200" kern="1200" dirty="0" smtClean="0">
                          <a:effectLst/>
                          <a:latin typeface="Century Gothic"/>
                          <a:ea typeface="Times New Roman"/>
                          <a:cs typeface="Arial"/>
                        </a:rPr>
                        <a:t>To date DMV held a meeting with delegation from Tanzania. </a:t>
                      </a:r>
                    </a:p>
                    <a:p>
                      <a:pPr marL="342900" lvl="0" indent="-342900" algn="just">
                        <a:lnSpc>
                          <a:spcPct val="115000"/>
                        </a:lnSpc>
                        <a:spcAft>
                          <a:spcPts val="1000"/>
                        </a:spcAft>
                        <a:buFont typeface="Times New Roman"/>
                        <a:buChar char="–"/>
                      </a:pPr>
                      <a:r>
                        <a:rPr lang="en-US" sz="1200" kern="1200" dirty="0" smtClean="0">
                          <a:effectLst/>
                          <a:latin typeface="Century Gothic"/>
                          <a:ea typeface="Times New Roman"/>
                          <a:cs typeface="Arial"/>
                        </a:rPr>
                        <a:t>In addition a discussion with Department of Public Works to discuss repair of the Wall of Remembrance in Kampala, Uganda was held during the quarter</a:t>
                      </a:r>
                      <a:r>
                        <a:rPr lang="en-US" sz="1200" kern="1200" baseline="0" dirty="0" smtClean="0">
                          <a:effectLst/>
                          <a:latin typeface="Century Gothic"/>
                          <a:ea typeface="Times New Roman"/>
                          <a:cs typeface="Arial"/>
                        </a:rPr>
                        <a:t> under review.</a:t>
                      </a:r>
                      <a:endParaRPr lang="en-US" sz="1200" kern="1200" dirty="0" smtClean="0">
                        <a:effectLst/>
                        <a:latin typeface="Century Gothic"/>
                        <a:ea typeface="Times New Roman"/>
                        <a:cs typeface="Arial"/>
                      </a:endParaRPr>
                    </a:p>
                    <a:p>
                      <a:pPr marL="342900" lvl="0" indent="-342900" algn="just">
                        <a:lnSpc>
                          <a:spcPct val="115000"/>
                        </a:lnSpc>
                        <a:spcAft>
                          <a:spcPts val="1000"/>
                        </a:spcAft>
                        <a:buFont typeface="Times New Roman"/>
                        <a:buChar char="–"/>
                      </a:pPr>
                      <a:r>
                        <a:rPr lang="en-US" sz="1200" kern="1200" dirty="0" smtClean="0">
                          <a:effectLst/>
                          <a:latin typeface="Century Gothic"/>
                          <a:ea typeface="Times New Roman"/>
                          <a:cs typeface="Arial"/>
                        </a:rPr>
                        <a:t>Programme been developed for creating and  maintaining new partnerships with countries that have military veterans development programmes</a:t>
                      </a:r>
                      <a:endParaRPr lang="en-ZA" sz="12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6" name="Group 5"/>
          <p:cNvGrpSpPr/>
          <p:nvPr/>
        </p:nvGrpSpPr>
        <p:grpSpPr>
          <a:xfrm>
            <a:off x="163284" y="99482"/>
            <a:ext cx="8980716" cy="524149"/>
            <a:chOff x="-2896" y="6026150"/>
            <a:chExt cx="9146895" cy="741135"/>
          </a:xfrm>
        </p:grpSpPr>
        <p:sp>
          <p:nvSpPr>
            <p:cNvPr id="7" name="Rectangle 6"/>
            <p:cNvSpPr/>
            <p:nvPr/>
          </p:nvSpPr>
          <p:spPr>
            <a:xfrm>
              <a:off x="-2896" y="6026150"/>
              <a:ext cx="9146895" cy="7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head.jpg"/>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163284" y="6027582"/>
              <a:ext cx="1323195" cy="739703"/>
            </a:xfrm>
            <a:prstGeom prst="rect">
              <a:avLst/>
            </a:prstGeom>
          </p:spPr>
        </p:pic>
        <p:pic>
          <p:nvPicPr>
            <p:cNvPr id="9" name="Picture 8" descr="20YRS LOGO_color BIG.jpg"/>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8387680" y="6090536"/>
              <a:ext cx="598237" cy="676749"/>
            </a:xfrm>
            <a:prstGeom prst="rect">
              <a:avLst/>
            </a:prstGeom>
          </p:spPr>
        </p:pic>
      </p:grpSp>
      <p:sp>
        <p:nvSpPr>
          <p:cNvPr id="3" name="Rectangle 2"/>
          <p:cNvSpPr/>
          <p:nvPr/>
        </p:nvSpPr>
        <p:spPr>
          <a:xfrm>
            <a:off x="1765300" y="99482"/>
            <a:ext cx="6636122" cy="738664"/>
          </a:xfrm>
          <a:prstGeom prst="rect">
            <a:avLst/>
          </a:prstGeom>
        </p:spPr>
        <p:txBody>
          <a:bodyPr wrap="square">
            <a:spAutoFit/>
          </a:bodyPr>
          <a:lstStyle/>
          <a:p>
            <a:pPr algn="ctr"/>
            <a:r>
              <a:rPr lang="en-ZA" altLang="en-US" sz="1400" b="1" dirty="0">
                <a:solidFill>
                  <a:srgbClr val="008000"/>
                </a:solidFill>
                <a:latin typeface="Arial"/>
                <a:ea typeface="+mj-ea"/>
                <a:cs typeface="Arial"/>
              </a:rPr>
              <a:t>DMV CONTRIBUTION TO THE NATIONAL DEVELOPMENT PLAN, MEDIUM-TERM STRATEGIC FRAMEWORK (MTSF) OUTCOMES AND EXECUTIVE AUTHORITY’S PRIORITIES </a:t>
            </a:r>
            <a:r>
              <a:rPr lang="en-ZA" altLang="en-US" sz="1400" b="1" dirty="0" smtClean="0">
                <a:solidFill>
                  <a:srgbClr val="008000"/>
                </a:solidFill>
                <a:latin typeface="Arial"/>
                <a:ea typeface="+mj-ea"/>
                <a:cs typeface="Arial"/>
              </a:rPr>
              <a:t>(3)</a:t>
            </a:r>
            <a:endParaRPr lang="en-ZA" sz="1400" b="1" dirty="0">
              <a:solidFill>
                <a:srgbClr val="008000"/>
              </a:solidFill>
              <a:latin typeface="Arial"/>
              <a:ea typeface="+mj-ea"/>
              <a:cs typeface="Arial"/>
            </a:endParaRPr>
          </a:p>
        </p:txBody>
      </p:sp>
      <p:sp>
        <p:nvSpPr>
          <p:cNvPr id="2" name="Slide Number Placeholder 1"/>
          <p:cNvSpPr>
            <a:spLocks noGrp="1"/>
          </p:cNvSpPr>
          <p:nvPr>
            <p:ph type="sldNum" sz="quarter" idx="12"/>
          </p:nvPr>
        </p:nvSpPr>
        <p:spPr/>
        <p:txBody>
          <a:bodyPr/>
          <a:lstStyle/>
          <a:p>
            <a:fld id="{7CDEE3CD-9AE7-E148-8D38-A96A94875DA4}" type="slidenum">
              <a:rPr lang="en-US" sz="1400" b="1" smtClean="0">
                <a:solidFill>
                  <a:schemeClr val="tx1"/>
                </a:solidFill>
              </a:rPr>
              <a:pPr/>
              <a:t>9</a:t>
            </a:fld>
            <a:endParaRPr lang="en-US" sz="1400" b="1" dirty="0">
              <a:solidFill>
                <a:schemeClr val="tx1"/>
              </a:solidFill>
            </a:endParaRPr>
          </a:p>
        </p:txBody>
      </p:sp>
      <p:sp>
        <p:nvSpPr>
          <p:cNvPr id="5" name="Footer Placeholder 4"/>
          <p:cNvSpPr>
            <a:spLocks noGrp="1"/>
          </p:cNvSpPr>
          <p:nvPr>
            <p:ph type="ftr" sz="quarter" idx="11"/>
          </p:nvPr>
        </p:nvSpPr>
        <p:spPr/>
        <p:txBody>
          <a:bodyPr/>
          <a:lstStyle/>
          <a:p>
            <a:r>
              <a:rPr lang="en-US" smtClean="0"/>
              <a:t>Together We Move South Africa Forward</a:t>
            </a:r>
            <a:endParaRPr lang="en-US"/>
          </a:p>
        </p:txBody>
      </p:sp>
    </p:spTree>
    <p:extLst>
      <p:ext uri="{BB962C8B-B14F-4D97-AF65-F5344CB8AC3E}">
        <p14:creationId xmlns:p14="http://schemas.microsoft.com/office/powerpoint/2010/main" xmlns="" val="2697312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4428</TotalTime>
  <Words>5317</Words>
  <Application>Microsoft Office PowerPoint</Application>
  <PresentationFormat>On-screen Show (4:3)</PresentationFormat>
  <Paragraphs>1034</Paragraphs>
  <Slides>30</Slides>
  <Notes>10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Default Theme</vt:lpstr>
      <vt:lpstr>1_Default Theme</vt:lpstr>
      <vt:lpstr>2ND  QUARTERLY PERFORMANCE REPORT (QPR) FOR THE PERIOD ENDING  30 SEPTEMBER 2014</vt:lpstr>
      <vt:lpstr>Presentation outline</vt:lpstr>
      <vt:lpstr>The Mandate of the Department</vt:lpstr>
      <vt:lpstr>DMV Approved Budget Programme Structure</vt:lpstr>
      <vt:lpstr>  DMV Overall Second Quarterly Performance Analysis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Conclusion</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User</cp:lastModifiedBy>
  <cp:revision>189</cp:revision>
  <cp:lastPrinted>2015-02-05T08:57:17Z</cp:lastPrinted>
  <dcterms:created xsi:type="dcterms:W3CDTF">2014-04-24T11:19:10Z</dcterms:created>
  <dcterms:modified xsi:type="dcterms:W3CDTF">2015-02-27T08:06:29Z</dcterms:modified>
</cp:coreProperties>
</file>