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8" r:id="rId2"/>
    <p:sldId id="256" r:id="rId3"/>
    <p:sldId id="257" r:id="rId4"/>
    <p:sldId id="310" r:id="rId5"/>
    <p:sldId id="267" r:id="rId6"/>
    <p:sldId id="268" r:id="rId7"/>
    <p:sldId id="304" r:id="rId8"/>
    <p:sldId id="305" r:id="rId9"/>
    <p:sldId id="306" r:id="rId10"/>
    <p:sldId id="269" r:id="rId11"/>
    <p:sldId id="303" r:id="rId12"/>
    <p:sldId id="311" r:id="rId13"/>
    <p:sldId id="262" r:id="rId14"/>
    <p:sldId id="263" r:id="rId15"/>
    <p:sldId id="264" r:id="rId16"/>
    <p:sldId id="290" r:id="rId17"/>
    <p:sldId id="289" r:id="rId18"/>
    <p:sldId id="265" r:id="rId19"/>
    <p:sldId id="281" r:id="rId20"/>
    <p:sldId id="270" r:id="rId21"/>
    <p:sldId id="271" r:id="rId22"/>
    <p:sldId id="298" r:id="rId23"/>
    <p:sldId id="299" r:id="rId24"/>
    <p:sldId id="300" r:id="rId25"/>
    <p:sldId id="301" r:id="rId26"/>
    <p:sldId id="302" r:id="rId27"/>
    <p:sldId id="283" r:id="rId28"/>
    <p:sldId id="286" r:id="rId29"/>
    <p:sldId id="274" r:id="rId30"/>
    <p:sldId id="275" r:id="rId31"/>
    <p:sldId id="282" r:id="rId32"/>
    <p:sldId id="307" r:id="rId33"/>
    <p:sldId id="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A674"/>
    <a:srgbClr val="AEA497"/>
    <a:srgbClr val="AEA472"/>
    <a:srgbClr val="B5AC7D"/>
    <a:srgbClr val="FFFFCC"/>
    <a:srgbClr val="E20000"/>
    <a:srgbClr val="FF99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06" autoAdjust="0"/>
    <p:restoredTop sz="75393" autoAdjust="0"/>
  </p:normalViewPr>
  <p:slideViewPr>
    <p:cSldViewPr>
      <p:cViewPr>
        <p:scale>
          <a:sx n="48" d="100"/>
          <a:sy n="48" d="100"/>
        </p:scale>
        <p:origin x="-1080" y="-246"/>
      </p:cViewPr>
      <p:guideLst>
        <p:guide orient="horz" pos="2160"/>
        <p:guide pos="2880"/>
      </p:guideLst>
    </p:cSldViewPr>
  </p:slideViewPr>
  <p:notesTextViewPr>
    <p:cViewPr>
      <p:scale>
        <a:sx n="1" d="1"/>
        <a:sy n="1" d="1"/>
      </p:scale>
      <p:origin x="0" y="0"/>
    </p:cViewPr>
  </p:notesTextViewPr>
  <p:notesViewPr>
    <p:cSldViewPr>
      <p:cViewPr>
        <p:scale>
          <a:sx n="70" d="100"/>
          <a:sy n="70" d="100"/>
        </p:scale>
        <p:origin x="-486" y="6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yanC.EAAB\Documents\Title%20deeds\Bonds%20and%20Transfers%20Report%202003%20-%20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yanC.EAAB\Documents\Title%20deeds\Bonds%20and%20Transfers%20Report%202003%20-%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Registered Transfers</a:t>
            </a:r>
          </a:p>
        </c:rich>
      </c:tx>
    </c:title>
    <c:plotArea>
      <c:layout>
        <c:manualLayout>
          <c:layoutTarget val="inner"/>
          <c:xMode val="edge"/>
          <c:yMode val="edge"/>
          <c:x val="7.0937164615868964E-2"/>
          <c:y val="3.7429465703283059E-2"/>
          <c:w val="0.80766284576058167"/>
          <c:h val="0.82348381623295552"/>
        </c:manualLayout>
      </c:layout>
      <c:lineChart>
        <c:grouping val="standard"/>
        <c:ser>
          <c:idx val="0"/>
          <c:order val="0"/>
          <c:tx>
            <c:strRef>
              <c:f>'Transfer and Bond Data'!$D$1</c:f>
              <c:strCache>
                <c:ptCount val="1"/>
                <c:pt idx="0">
                  <c:v>Registered Transfers</c:v>
                </c:pt>
              </c:strCache>
            </c:strRef>
          </c:tx>
          <c:marker>
            <c:symbol val="none"/>
          </c:marker>
          <c:cat>
            <c:strRef>
              <c:f>'Transfer and Bond Data'!$A$2:$A$128</c:f>
              <c:strCache>
                <c:ptCount val="127"/>
                <c:pt idx="0">
                  <c:v>2003-1</c:v>
                </c:pt>
                <c:pt idx="1">
                  <c:v>2003-2</c:v>
                </c:pt>
                <c:pt idx="2">
                  <c:v>2003-3</c:v>
                </c:pt>
                <c:pt idx="3">
                  <c:v>2003-4</c:v>
                </c:pt>
                <c:pt idx="4">
                  <c:v>2003-5</c:v>
                </c:pt>
                <c:pt idx="5">
                  <c:v>2003-6</c:v>
                </c:pt>
                <c:pt idx="6">
                  <c:v>2003-7</c:v>
                </c:pt>
                <c:pt idx="7">
                  <c:v>2003-8</c:v>
                </c:pt>
                <c:pt idx="8">
                  <c:v>2003-9</c:v>
                </c:pt>
                <c:pt idx="9">
                  <c:v>2003-10</c:v>
                </c:pt>
                <c:pt idx="10">
                  <c:v>2003-11</c:v>
                </c:pt>
                <c:pt idx="11">
                  <c:v>2003-12</c:v>
                </c:pt>
                <c:pt idx="12">
                  <c:v>2004-1</c:v>
                </c:pt>
                <c:pt idx="13">
                  <c:v>2004-2</c:v>
                </c:pt>
                <c:pt idx="14">
                  <c:v>2004-3</c:v>
                </c:pt>
                <c:pt idx="15">
                  <c:v>2004-4</c:v>
                </c:pt>
                <c:pt idx="16">
                  <c:v>2004-5</c:v>
                </c:pt>
                <c:pt idx="17">
                  <c:v>2004-6</c:v>
                </c:pt>
                <c:pt idx="18">
                  <c:v>2004-7</c:v>
                </c:pt>
                <c:pt idx="19">
                  <c:v>2004-8</c:v>
                </c:pt>
                <c:pt idx="20">
                  <c:v>2004-9</c:v>
                </c:pt>
                <c:pt idx="21">
                  <c:v>2004-10</c:v>
                </c:pt>
                <c:pt idx="22">
                  <c:v>2004-11</c:v>
                </c:pt>
                <c:pt idx="23">
                  <c:v>2004-12</c:v>
                </c:pt>
                <c:pt idx="24">
                  <c:v>2005-1</c:v>
                </c:pt>
                <c:pt idx="25">
                  <c:v>2005-2</c:v>
                </c:pt>
                <c:pt idx="26">
                  <c:v>2005-3</c:v>
                </c:pt>
                <c:pt idx="27">
                  <c:v>2005-4</c:v>
                </c:pt>
                <c:pt idx="28">
                  <c:v>2005-5</c:v>
                </c:pt>
                <c:pt idx="29">
                  <c:v>2005-6</c:v>
                </c:pt>
                <c:pt idx="30">
                  <c:v>2005-7</c:v>
                </c:pt>
                <c:pt idx="31">
                  <c:v>2005-8</c:v>
                </c:pt>
                <c:pt idx="32">
                  <c:v>2005-9</c:v>
                </c:pt>
                <c:pt idx="33">
                  <c:v>2005-10</c:v>
                </c:pt>
                <c:pt idx="34">
                  <c:v>2005-11</c:v>
                </c:pt>
                <c:pt idx="35">
                  <c:v>2005-12</c:v>
                </c:pt>
                <c:pt idx="36">
                  <c:v>2006-1</c:v>
                </c:pt>
                <c:pt idx="37">
                  <c:v>2006-2</c:v>
                </c:pt>
                <c:pt idx="38">
                  <c:v>2006-3</c:v>
                </c:pt>
                <c:pt idx="39">
                  <c:v>2006-4</c:v>
                </c:pt>
                <c:pt idx="40">
                  <c:v>2006-5</c:v>
                </c:pt>
                <c:pt idx="41">
                  <c:v>2006-6</c:v>
                </c:pt>
                <c:pt idx="42">
                  <c:v>2006-7</c:v>
                </c:pt>
                <c:pt idx="43">
                  <c:v>2006-8</c:v>
                </c:pt>
                <c:pt idx="44">
                  <c:v>2006-9</c:v>
                </c:pt>
                <c:pt idx="45">
                  <c:v>2006-10</c:v>
                </c:pt>
                <c:pt idx="46">
                  <c:v>2006-11</c:v>
                </c:pt>
                <c:pt idx="47">
                  <c:v>2006-12</c:v>
                </c:pt>
                <c:pt idx="48">
                  <c:v>2007-1</c:v>
                </c:pt>
                <c:pt idx="49">
                  <c:v>2007-2</c:v>
                </c:pt>
                <c:pt idx="50">
                  <c:v>2007-3</c:v>
                </c:pt>
                <c:pt idx="51">
                  <c:v>2007-4</c:v>
                </c:pt>
                <c:pt idx="52">
                  <c:v>2007-5</c:v>
                </c:pt>
                <c:pt idx="53">
                  <c:v>2007-6</c:v>
                </c:pt>
                <c:pt idx="54">
                  <c:v>2007-7</c:v>
                </c:pt>
                <c:pt idx="55">
                  <c:v>2007-8</c:v>
                </c:pt>
                <c:pt idx="56">
                  <c:v>2007-9</c:v>
                </c:pt>
                <c:pt idx="57">
                  <c:v>2007-10</c:v>
                </c:pt>
                <c:pt idx="58">
                  <c:v>2007-11</c:v>
                </c:pt>
                <c:pt idx="59">
                  <c:v>2007-12</c:v>
                </c:pt>
                <c:pt idx="60">
                  <c:v>2008-1</c:v>
                </c:pt>
                <c:pt idx="61">
                  <c:v>2008-2</c:v>
                </c:pt>
                <c:pt idx="62">
                  <c:v>2008-3</c:v>
                </c:pt>
                <c:pt idx="63">
                  <c:v>2008-4</c:v>
                </c:pt>
                <c:pt idx="64">
                  <c:v>2008-5</c:v>
                </c:pt>
                <c:pt idx="65">
                  <c:v>2008-6</c:v>
                </c:pt>
                <c:pt idx="66">
                  <c:v>2008-7</c:v>
                </c:pt>
                <c:pt idx="67">
                  <c:v>2008-8</c:v>
                </c:pt>
                <c:pt idx="68">
                  <c:v>2008-9</c:v>
                </c:pt>
                <c:pt idx="69">
                  <c:v>2008-10</c:v>
                </c:pt>
                <c:pt idx="70">
                  <c:v>2008-11</c:v>
                </c:pt>
                <c:pt idx="71">
                  <c:v>2008-12</c:v>
                </c:pt>
                <c:pt idx="72">
                  <c:v>2009-1</c:v>
                </c:pt>
                <c:pt idx="73">
                  <c:v>2009-2</c:v>
                </c:pt>
                <c:pt idx="74">
                  <c:v>2009-3</c:v>
                </c:pt>
                <c:pt idx="75">
                  <c:v>2009-4</c:v>
                </c:pt>
                <c:pt idx="76">
                  <c:v>2009-5</c:v>
                </c:pt>
                <c:pt idx="77">
                  <c:v>2009-6</c:v>
                </c:pt>
                <c:pt idx="78">
                  <c:v>2009-7</c:v>
                </c:pt>
                <c:pt idx="79">
                  <c:v>2009-8</c:v>
                </c:pt>
                <c:pt idx="80">
                  <c:v>2009-9</c:v>
                </c:pt>
                <c:pt idx="81">
                  <c:v>2009-10</c:v>
                </c:pt>
                <c:pt idx="82">
                  <c:v>2009-11</c:v>
                </c:pt>
                <c:pt idx="83">
                  <c:v>2009-12</c:v>
                </c:pt>
                <c:pt idx="84">
                  <c:v>2010-1</c:v>
                </c:pt>
                <c:pt idx="85">
                  <c:v>2010-2</c:v>
                </c:pt>
                <c:pt idx="86">
                  <c:v>2010-3</c:v>
                </c:pt>
                <c:pt idx="87">
                  <c:v>2010-4</c:v>
                </c:pt>
                <c:pt idx="88">
                  <c:v>2010-5</c:v>
                </c:pt>
                <c:pt idx="89">
                  <c:v>2010-6</c:v>
                </c:pt>
                <c:pt idx="90">
                  <c:v>2010-7</c:v>
                </c:pt>
                <c:pt idx="91">
                  <c:v>2010-8</c:v>
                </c:pt>
                <c:pt idx="92">
                  <c:v>2010-9</c:v>
                </c:pt>
                <c:pt idx="93">
                  <c:v>2010-10</c:v>
                </c:pt>
                <c:pt idx="94">
                  <c:v>2010-11</c:v>
                </c:pt>
                <c:pt idx="95">
                  <c:v>2010-12</c:v>
                </c:pt>
                <c:pt idx="96">
                  <c:v>2011-1</c:v>
                </c:pt>
                <c:pt idx="97">
                  <c:v>2011-2</c:v>
                </c:pt>
                <c:pt idx="98">
                  <c:v>2011-3</c:v>
                </c:pt>
                <c:pt idx="99">
                  <c:v>2011-4</c:v>
                </c:pt>
                <c:pt idx="100">
                  <c:v>2011-5</c:v>
                </c:pt>
                <c:pt idx="101">
                  <c:v>2011-6</c:v>
                </c:pt>
                <c:pt idx="102">
                  <c:v>2011-7</c:v>
                </c:pt>
                <c:pt idx="103">
                  <c:v>2011-8</c:v>
                </c:pt>
                <c:pt idx="104">
                  <c:v>2011-9</c:v>
                </c:pt>
                <c:pt idx="105">
                  <c:v>2011-10</c:v>
                </c:pt>
                <c:pt idx="106">
                  <c:v>2011-11</c:v>
                </c:pt>
                <c:pt idx="107">
                  <c:v>2011-12</c:v>
                </c:pt>
                <c:pt idx="108">
                  <c:v>2012-1</c:v>
                </c:pt>
                <c:pt idx="109">
                  <c:v>2012-2</c:v>
                </c:pt>
                <c:pt idx="110">
                  <c:v>2012-3</c:v>
                </c:pt>
                <c:pt idx="111">
                  <c:v>2012-4</c:v>
                </c:pt>
                <c:pt idx="112">
                  <c:v>2012-5</c:v>
                </c:pt>
                <c:pt idx="113">
                  <c:v>2012-6</c:v>
                </c:pt>
                <c:pt idx="114">
                  <c:v>2012-7</c:v>
                </c:pt>
                <c:pt idx="115">
                  <c:v>2012-8</c:v>
                </c:pt>
                <c:pt idx="116">
                  <c:v>2012-9</c:v>
                </c:pt>
                <c:pt idx="117">
                  <c:v>2012-10</c:v>
                </c:pt>
                <c:pt idx="118">
                  <c:v>2012-11</c:v>
                </c:pt>
                <c:pt idx="119">
                  <c:v>2012-12</c:v>
                </c:pt>
                <c:pt idx="120">
                  <c:v>2013-1</c:v>
                </c:pt>
                <c:pt idx="121">
                  <c:v>2013-2</c:v>
                </c:pt>
                <c:pt idx="122">
                  <c:v>2013-3</c:v>
                </c:pt>
                <c:pt idx="123">
                  <c:v>2013-4</c:v>
                </c:pt>
                <c:pt idx="124">
                  <c:v>2013-5</c:v>
                </c:pt>
                <c:pt idx="125">
                  <c:v>2013-6</c:v>
                </c:pt>
                <c:pt idx="126">
                  <c:v>2013-7</c:v>
                </c:pt>
              </c:strCache>
            </c:strRef>
          </c:cat>
          <c:val>
            <c:numRef>
              <c:f>'Transfer and Bond Data'!$D$2:$D$128</c:f>
              <c:numCache>
                <c:formatCode>General</c:formatCode>
                <c:ptCount val="127"/>
                <c:pt idx="0">
                  <c:v>21697</c:v>
                </c:pt>
                <c:pt idx="1">
                  <c:v>27638</c:v>
                </c:pt>
                <c:pt idx="2">
                  <c:v>29635</c:v>
                </c:pt>
                <c:pt idx="3">
                  <c:v>29029</c:v>
                </c:pt>
                <c:pt idx="4">
                  <c:v>30179</c:v>
                </c:pt>
                <c:pt idx="5">
                  <c:v>33118</c:v>
                </c:pt>
                <c:pt idx="6">
                  <c:v>32615</c:v>
                </c:pt>
                <c:pt idx="7">
                  <c:v>30169</c:v>
                </c:pt>
                <c:pt idx="8">
                  <c:v>31911</c:v>
                </c:pt>
                <c:pt idx="9">
                  <c:v>35662</c:v>
                </c:pt>
                <c:pt idx="10">
                  <c:v>33479</c:v>
                </c:pt>
                <c:pt idx="11">
                  <c:v>34424</c:v>
                </c:pt>
                <c:pt idx="12">
                  <c:v>25136</c:v>
                </c:pt>
                <c:pt idx="13">
                  <c:v>30312</c:v>
                </c:pt>
                <c:pt idx="14">
                  <c:v>37280</c:v>
                </c:pt>
                <c:pt idx="15">
                  <c:v>30356</c:v>
                </c:pt>
                <c:pt idx="16">
                  <c:v>35018</c:v>
                </c:pt>
                <c:pt idx="17">
                  <c:v>39699</c:v>
                </c:pt>
                <c:pt idx="18">
                  <c:v>34993</c:v>
                </c:pt>
                <c:pt idx="19">
                  <c:v>35127</c:v>
                </c:pt>
                <c:pt idx="20">
                  <c:v>35909</c:v>
                </c:pt>
                <c:pt idx="21">
                  <c:v>34667</c:v>
                </c:pt>
                <c:pt idx="22">
                  <c:v>39644</c:v>
                </c:pt>
                <c:pt idx="23">
                  <c:v>34214</c:v>
                </c:pt>
                <c:pt idx="24">
                  <c:v>26290</c:v>
                </c:pt>
                <c:pt idx="25">
                  <c:v>31337</c:v>
                </c:pt>
                <c:pt idx="26">
                  <c:v>31923</c:v>
                </c:pt>
                <c:pt idx="27">
                  <c:v>32028</c:v>
                </c:pt>
                <c:pt idx="28">
                  <c:v>33715</c:v>
                </c:pt>
                <c:pt idx="29">
                  <c:v>35550</c:v>
                </c:pt>
                <c:pt idx="30">
                  <c:v>32515</c:v>
                </c:pt>
                <c:pt idx="31">
                  <c:v>35189</c:v>
                </c:pt>
                <c:pt idx="32">
                  <c:v>35350</c:v>
                </c:pt>
                <c:pt idx="33">
                  <c:v>31780</c:v>
                </c:pt>
                <c:pt idx="34">
                  <c:v>36479</c:v>
                </c:pt>
                <c:pt idx="35">
                  <c:v>31770</c:v>
                </c:pt>
                <c:pt idx="36">
                  <c:v>24774</c:v>
                </c:pt>
                <c:pt idx="37">
                  <c:v>29654</c:v>
                </c:pt>
                <c:pt idx="38">
                  <c:v>33631</c:v>
                </c:pt>
                <c:pt idx="39">
                  <c:v>24363</c:v>
                </c:pt>
                <c:pt idx="40">
                  <c:v>33403</c:v>
                </c:pt>
                <c:pt idx="41">
                  <c:v>41116</c:v>
                </c:pt>
                <c:pt idx="42">
                  <c:v>37900</c:v>
                </c:pt>
                <c:pt idx="43">
                  <c:v>41414</c:v>
                </c:pt>
                <c:pt idx="44">
                  <c:v>35519</c:v>
                </c:pt>
                <c:pt idx="45">
                  <c:v>36149</c:v>
                </c:pt>
                <c:pt idx="46">
                  <c:v>39666</c:v>
                </c:pt>
                <c:pt idx="47">
                  <c:v>31402</c:v>
                </c:pt>
                <c:pt idx="48">
                  <c:v>28098</c:v>
                </c:pt>
                <c:pt idx="49">
                  <c:v>32430</c:v>
                </c:pt>
                <c:pt idx="50">
                  <c:v>36238</c:v>
                </c:pt>
                <c:pt idx="51">
                  <c:v>30197</c:v>
                </c:pt>
                <c:pt idx="52">
                  <c:v>38635</c:v>
                </c:pt>
                <c:pt idx="53">
                  <c:v>30543</c:v>
                </c:pt>
                <c:pt idx="54">
                  <c:v>40123</c:v>
                </c:pt>
                <c:pt idx="55">
                  <c:v>38296</c:v>
                </c:pt>
                <c:pt idx="56">
                  <c:v>31152</c:v>
                </c:pt>
                <c:pt idx="57">
                  <c:v>34352</c:v>
                </c:pt>
                <c:pt idx="58">
                  <c:v>34214</c:v>
                </c:pt>
                <c:pt idx="59">
                  <c:v>28255</c:v>
                </c:pt>
                <c:pt idx="60">
                  <c:v>22463</c:v>
                </c:pt>
                <c:pt idx="61">
                  <c:v>29562</c:v>
                </c:pt>
                <c:pt idx="62">
                  <c:v>25271</c:v>
                </c:pt>
                <c:pt idx="63">
                  <c:v>28248</c:v>
                </c:pt>
                <c:pt idx="64">
                  <c:v>26205</c:v>
                </c:pt>
                <c:pt idx="65">
                  <c:v>25450</c:v>
                </c:pt>
                <c:pt idx="66">
                  <c:v>26339</c:v>
                </c:pt>
                <c:pt idx="67">
                  <c:v>22345</c:v>
                </c:pt>
                <c:pt idx="68">
                  <c:v>19865</c:v>
                </c:pt>
                <c:pt idx="69">
                  <c:v>21000</c:v>
                </c:pt>
                <c:pt idx="70">
                  <c:v>18509</c:v>
                </c:pt>
                <c:pt idx="71">
                  <c:v>20157</c:v>
                </c:pt>
                <c:pt idx="72">
                  <c:v>12898</c:v>
                </c:pt>
                <c:pt idx="73">
                  <c:v>14950</c:v>
                </c:pt>
                <c:pt idx="74">
                  <c:v>18902</c:v>
                </c:pt>
                <c:pt idx="75">
                  <c:v>14887</c:v>
                </c:pt>
                <c:pt idx="76">
                  <c:v>16391</c:v>
                </c:pt>
                <c:pt idx="77">
                  <c:v>18737</c:v>
                </c:pt>
                <c:pt idx="78">
                  <c:v>17465</c:v>
                </c:pt>
                <c:pt idx="79">
                  <c:v>14711</c:v>
                </c:pt>
                <c:pt idx="80">
                  <c:v>16062</c:v>
                </c:pt>
                <c:pt idx="81">
                  <c:v>17368</c:v>
                </c:pt>
                <c:pt idx="82">
                  <c:v>17373</c:v>
                </c:pt>
                <c:pt idx="83">
                  <c:v>17748</c:v>
                </c:pt>
                <c:pt idx="84">
                  <c:v>12940</c:v>
                </c:pt>
                <c:pt idx="85">
                  <c:v>16180</c:v>
                </c:pt>
                <c:pt idx="86">
                  <c:v>18900</c:v>
                </c:pt>
                <c:pt idx="87">
                  <c:v>16377</c:v>
                </c:pt>
                <c:pt idx="88">
                  <c:v>18664</c:v>
                </c:pt>
                <c:pt idx="89">
                  <c:v>18041</c:v>
                </c:pt>
                <c:pt idx="90">
                  <c:v>20828</c:v>
                </c:pt>
                <c:pt idx="91">
                  <c:v>16252</c:v>
                </c:pt>
                <c:pt idx="92">
                  <c:v>21889</c:v>
                </c:pt>
                <c:pt idx="93">
                  <c:v>19252</c:v>
                </c:pt>
                <c:pt idx="94">
                  <c:v>21338</c:v>
                </c:pt>
                <c:pt idx="95">
                  <c:v>18519</c:v>
                </c:pt>
                <c:pt idx="96">
                  <c:v>14167</c:v>
                </c:pt>
                <c:pt idx="97">
                  <c:v>16141</c:v>
                </c:pt>
                <c:pt idx="98">
                  <c:v>21626</c:v>
                </c:pt>
                <c:pt idx="99">
                  <c:v>16643</c:v>
                </c:pt>
                <c:pt idx="100">
                  <c:v>17655</c:v>
                </c:pt>
                <c:pt idx="101">
                  <c:v>19261</c:v>
                </c:pt>
                <c:pt idx="102">
                  <c:v>20744</c:v>
                </c:pt>
                <c:pt idx="103">
                  <c:v>22663</c:v>
                </c:pt>
                <c:pt idx="104">
                  <c:v>22682</c:v>
                </c:pt>
                <c:pt idx="105">
                  <c:v>20287</c:v>
                </c:pt>
                <c:pt idx="106">
                  <c:v>20754</c:v>
                </c:pt>
                <c:pt idx="107">
                  <c:v>19858</c:v>
                </c:pt>
                <c:pt idx="108">
                  <c:v>14028</c:v>
                </c:pt>
                <c:pt idx="109">
                  <c:v>18651</c:v>
                </c:pt>
                <c:pt idx="110">
                  <c:v>20474</c:v>
                </c:pt>
                <c:pt idx="111">
                  <c:v>16644</c:v>
                </c:pt>
                <c:pt idx="112">
                  <c:v>20885</c:v>
                </c:pt>
                <c:pt idx="113">
                  <c:v>21160</c:v>
                </c:pt>
                <c:pt idx="114">
                  <c:v>20815</c:v>
                </c:pt>
                <c:pt idx="115">
                  <c:v>24335</c:v>
                </c:pt>
                <c:pt idx="116">
                  <c:v>19013</c:v>
                </c:pt>
                <c:pt idx="117">
                  <c:v>21294</c:v>
                </c:pt>
                <c:pt idx="118">
                  <c:v>22562</c:v>
                </c:pt>
                <c:pt idx="119">
                  <c:v>17738</c:v>
                </c:pt>
                <c:pt idx="120">
                  <c:v>14605</c:v>
                </c:pt>
                <c:pt idx="121">
                  <c:v>19688</c:v>
                </c:pt>
                <c:pt idx="122">
                  <c:v>18807</c:v>
                </c:pt>
                <c:pt idx="123">
                  <c:v>18531</c:v>
                </c:pt>
                <c:pt idx="124">
                  <c:v>21572</c:v>
                </c:pt>
                <c:pt idx="125">
                  <c:v>19025</c:v>
                </c:pt>
                <c:pt idx="126">
                  <c:v>18826</c:v>
                </c:pt>
              </c:numCache>
            </c:numRef>
          </c:val>
        </c:ser>
        <c:dLbls/>
        <c:marker val="1"/>
        <c:axId val="64375040"/>
        <c:axId val="64389120"/>
      </c:lineChart>
      <c:lineChart>
        <c:grouping val="standard"/>
        <c:ser>
          <c:idx val="1"/>
          <c:order val="1"/>
          <c:tx>
            <c:strRef>
              <c:f>'Transfer and Bond Data'!$E$1</c:f>
              <c:strCache>
                <c:ptCount val="1"/>
                <c:pt idx="0">
                  <c:v>Average Value of Registered Transfers</c:v>
                </c:pt>
              </c:strCache>
            </c:strRef>
          </c:tx>
          <c:marker>
            <c:symbol val="none"/>
          </c:marker>
          <c:cat>
            <c:strRef>
              <c:f>'Transfer and Bond Data'!$A$2:$A$128</c:f>
              <c:strCache>
                <c:ptCount val="127"/>
                <c:pt idx="0">
                  <c:v>2003-1</c:v>
                </c:pt>
                <c:pt idx="1">
                  <c:v>2003-2</c:v>
                </c:pt>
                <c:pt idx="2">
                  <c:v>2003-3</c:v>
                </c:pt>
                <c:pt idx="3">
                  <c:v>2003-4</c:v>
                </c:pt>
                <c:pt idx="4">
                  <c:v>2003-5</c:v>
                </c:pt>
                <c:pt idx="5">
                  <c:v>2003-6</c:v>
                </c:pt>
                <c:pt idx="6">
                  <c:v>2003-7</c:v>
                </c:pt>
                <c:pt idx="7">
                  <c:v>2003-8</c:v>
                </c:pt>
                <c:pt idx="8">
                  <c:v>2003-9</c:v>
                </c:pt>
                <c:pt idx="9">
                  <c:v>2003-10</c:v>
                </c:pt>
                <c:pt idx="10">
                  <c:v>2003-11</c:v>
                </c:pt>
                <c:pt idx="11">
                  <c:v>2003-12</c:v>
                </c:pt>
                <c:pt idx="12">
                  <c:v>2004-1</c:v>
                </c:pt>
                <c:pt idx="13">
                  <c:v>2004-2</c:v>
                </c:pt>
                <c:pt idx="14">
                  <c:v>2004-3</c:v>
                </c:pt>
                <c:pt idx="15">
                  <c:v>2004-4</c:v>
                </c:pt>
                <c:pt idx="16">
                  <c:v>2004-5</c:v>
                </c:pt>
                <c:pt idx="17">
                  <c:v>2004-6</c:v>
                </c:pt>
                <c:pt idx="18">
                  <c:v>2004-7</c:v>
                </c:pt>
                <c:pt idx="19">
                  <c:v>2004-8</c:v>
                </c:pt>
                <c:pt idx="20">
                  <c:v>2004-9</c:v>
                </c:pt>
                <c:pt idx="21">
                  <c:v>2004-10</c:v>
                </c:pt>
                <c:pt idx="22">
                  <c:v>2004-11</c:v>
                </c:pt>
                <c:pt idx="23">
                  <c:v>2004-12</c:v>
                </c:pt>
                <c:pt idx="24">
                  <c:v>2005-1</c:v>
                </c:pt>
                <c:pt idx="25">
                  <c:v>2005-2</c:v>
                </c:pt>
                <c:pt idx="26">
                  <c:v>2005-3</c:v>
                </c:pt>
                <c:pt idx="27">
                  <c:v>2005-4</c:v>
                </c:pt>
                <c:pt idx="28">
                  <c:v>2005-5</c:v>
                </c:pt>
                <c:pt idx="29">
                  <c:v>2005-6</c:v>
                </c:pt>
                <c:pt idx="30">
                  <c:v>2005-7</c:v>
                </c:pt>
                <c:pt idx="31">
                  <c:v>2005-8</c:v>
                </c:pt>
                <c:pt idx="32">
                  <c:v>2005-9</c:v>
                </c:pt>
                <c:pt idx="33">
                  <c:v>2005-10</c:v>
                </c:pt>
                <c:pt idx="34">
                  <c:v>2005-11</c:v>
                </c:pt>
                <c:pt idx="35">
                  <c:v>2005-12</c:v>
                </c:pt>
                <c:pt idx="36">
                  <c:v>2006-1</c:v>
                </c:pt>
                <c:pt idx="37">
                  <c:v>2006-2</c:v>
                </c:pt>
                <c:pt idx="38">
                  <c:v>2006-3</c:v>
                </c:pt>
                <c:pt idx="39">
                  <c:v>2006-4</c:v>
                </c:pt>
                <c:pt idx="40">
                  <c:v>2006-5</c:v>
                </c:pt>
                <c:pt idx="41">
                  <c:v>2006-6</c:v>
                </c:pt>
                <c:pt idx="42">
                  <c:v>2006-7</c:v>
                </c:pt>
                <c:pt idx="43">
                  <c:v>2006-8</c:v>
                </c:pt>
                <c:pt idx="44">
                  <c:v>2006-9</c:v>
                </c:pt>
                <c:pt idx="45">
                  <c:v>2006-10</c:v>
                </c:pt>
                <c:pt idx="46">
                  <c:v>2006-11</c:v>
                </c:pt>
                <c:pt idx="47">
                  <c:v>2006-12</c:v>
                </c:pt>
                <c:pt idx="48">
                  <c:v>2007-1</c:v>
                </c:pt>
                <c:pt idx="49">
                  <c:v>2007-2</c:v>
                </c:pt>
                <c:pt idx="50">
                  <c:v>2007-3</c:v>
                </c:pt>
                <c:pt idx="51">
                  <c:v>2007-4</c:v>
                </c:pt>
                <c:pt idx="52">
                  <c:v>2007-5</c:v>
                </c:pt>
                <c:pt idx="53">
                  <c:v>2007-6</c:v>
                </c:pt>
                <c:pt idx="54">
                  <c:v>2007-7</c:v>
                </c:pt>
                <c:pt idx="55">
                  <c:v>2007-8</c:v>
                </c:pt>
                <c:pt idx="56">
                  <c:v>2007-9</c:v>
                </c:pt>
                <c:pt idx="57">
                  <c:v>2007-10</c:v>
                </c:pt>
                <c:pt idx="58">
                  <c:v>2007-11</c:v>
                </c:pt>
                <c:pt idx="59">
                  <c:v>2007-12</c:v>
                </c:pt>
                <c:pt idx="60">
                  <c:v>2008-1</c:v>
                </c:pt>
                <c:pt idx="61">
                  <c:v>2008-2</c:v>
                </c:pt>
                <c:pt idx="62">
                  <c:v>2008-3</c:v>
                </c:pt>
                <c:pt idx="63">
                  <c:v>2008-4</c:v>
                </c:pt>
                <c:pt idx="64">
                  <c:v>2008-5</c:v>
                </c:pt>
                <c:pt idx="65">
                  <c:v>2008-6</c:v>
                </c:pt>
                <c:pt idx="66">
                  <c:v>2008-7</c:v>
                </c:pt>
                <c:pt idx="67">
                  <c:v>2008-8</c:v>
                </c:pt>
                <c:pt idx="68">
                  <c:v>2008-9</c:v>
                </c:pt>
                <c:pt idx="69">
                  <c:v>2008-10</c:v>
                </c:pt>
                <c:pt idx="70">
                  <c:v>2008-11</c:v>
                </c:pt>
                <c:pt idx="71">
                  <c:v>2008-12</c:v>
                </c:pt>
                <c:pt idx="72">
                  <c:v>2009-1</c:v>
                </c:pt>
                <c:pt idx="73">
                  <c:v>2009-2</c:v>
                </c:pt>
                <c:pt idx="74">
                  <c:v>2009-3</c:v>
                </c:pt>
                <c:pt idx="75">
                  <c:v>2009-4</c:v>
                </c:pt>
                <c:pt idx="76">
                  <c:v>2009-5</c:v>
                </c:pt>
                <c:pt idx="77">
                  <c:v>2009-6</c:v>
                </c:pt>
                <c:pt idx="78">
                  <c:v>2009-7</c:v>
                </c:pt>
                <c:pt idx="79">
                  <c:v>2009-8</c:v>
                </c:pt>
                <c:pt idx="80">
                  <c:v>2009-9</c:v>
                </c:pt>
                <c:pt idx="81">
                  <c:v>2009-10</c:v>
                </c:pt>
                <c:pt idx="82">
                  <c:v>2009-11</c:v>
                </c:pt>
                <c:pt idx="83">
                  <c:v>2009-12</c:v>
                </c:pt>
                <c:pt idx="84">
                  <c:v>2010-1</c:v>
                </c:pt>
                <c:pt idx="85">
                  <c:v>2010-2</c:v>
                </c:pt>
                <c:pt idx="86">
                  <c:v>2010-3</c:v>
                </c:pt>
                <c:pt idx="87">
                  <c:v>2010-4</c:v>
                </c:pt>
                <c:pt idx="88">
                  <c:v>2010-5</c:v>
                </c:pt>
                <c:pt idx="89">
                  <c:v>2010-6</c:v>
                </c:pt>
                <c:pt idx="90">
                  <c:v>2010-7</c:v>
                </c:pt>
                <c:pt idx="91">
                  <c:v>2010-8</c:v>
                </c:pt>
                <c:pt idx="92">
                  <c:v>2010-9</c:v>
                </c:pt>
                <c:pt idx="93">
                  <c:v>2010-10</c:v>
                </c:pt>
                <c:pt idx="94">
                  <c:v>2010-11</c:v>
                </c:pt>
                <c:pt idx="95">
                  <c:v>2010-12</c:v>
                </c:pt>
                <c:pt idx="96">
                  <c:v>2011-1</c:v>
                </c:pt>
                <c:pt idx="97">
                  <c:v>2011-2</c:v>
                </c:pt>
                <c:pt idx="98">
                  <c:v>2011-3</c:v>
                </c:pt>
                <c:pt idx="99">
                  <c:v>2011-4</c:v>
                </c:pt>
                <c:pt idx="100">
                  <c:v>2011-5</c:v>
                </c:pt>
                <c:pt idx="101">
                  <c:v>2011-6</c:v>
                </c:pt>
                <c:pt idx="102">
                  <c:v>2011-7</c:v>
                </c:pt>
                <c:pt idx="103">
                  <c:v>2011-8</c:v>
                </c:pt>
                <c:pt idx="104">
                  <c:v>2011-9</c:v>
                </c:pt>
                <c:pt idx="105">
                  <c:v>2011-10</c:v>
                </c:pt>
                <c:pt idx="106">
                  <c:v>2011-11</c:v>
                </c:pt>
                <c:pt idx="107">
                  <c:v>2011-12</c:v>
                </c:pt>
                <c:pt idx="108">
                  <c:v>2012-1</c:v>
                </c:pt>
                <c:pt idx="109">
                  <c:v>2012-2</c:v>
                </c:pt>
                <c:pt idx="110">
                  <c:v>2012-3</c:v>
                </c:pt>
                <c:pt idx="111">
                  <c:v>2012-4</c:v>
                </c:pt>
                <c:pt idx="112">
                  <c:v>2012-5</c:v>
                </c:pt>
                <c:pt idx="113">
                  <c:v>2012-6</c:v>
                </c:pt>
                <c:pt idx="114">
                  <c:v>2012-7</c:v>
                </c:pt>
                <c:pt idx="115">
                  <c:v>2012-8</c:v>
                </c:pt>
                <c:pt idx="116">
                  <c:v>2012-9</c:v>
                </c:pt>
                <c:pt idx="117">
                  <c:v>2012-10</c:v>
                </c:pt>
                <c:pt idx="118">
                  <c:v>2012-11</c:v>
                </c:pt>
                <c:pt idx="119">
                  <c:v>2012-12</c:v>
                </c:pt>
                <c:pt idx="120">
                  <c:v>2013-1</c:v>
                </c:pt>
                <c:pt idx="121">
                  <c:v>2013-2</c:v>
                </c:pt>
                <c:pt idx="122">
                  <c:v>2013-3</c:v>
                </c:pt>
                <c:pt idx="123">
                  <c:v>2013-4</c:v>
                </c:pt>
                <c:pt idx="124">
                  <c:v>2013-5</c:v>
                </c:pt>
                <c:pt idx="125">
                  <c:v>2013-6</c:v>
                </c:pt>
                <c:pt idx="126">
                  <c:v>2013-7</c:v>
                </c:pt>
              </c:strCache>
            </c:strRef>
          </c:cat>
          <c:val>
            <c:numRef>
              <c:f>'Transfer and Bond Data'!$E$2:$E$128</c:f>
              <c:numCache>
                <c:formatCode>_ * #,##0_ ;_ * \-#,##0_ ;_ * "-"??_ ;_ @_ </c:formatCode>
                <c:ptCount val="127"/>
                <c:pt idx="0">
                  <c:v>305365.15983776603</c:v>
                </c:pt>
                <c:pt idx="1">
                  <c:v>306219.32969100506</c:v>
                </c:pt>
                <c:pt idx="2">
                  <c:v>309419.79365615005</c:v>
                </c:pt>
                <c:pt idx="3">
                  <c:v>311313.48413655307</c:v>
                </c:pt>
                <c:pt idx="4">
                  <c:v>327922.68156665203</c:v>
                </c:pt>
                <c:pt idx="5">
                  <c:v>305451.70357509505</c:v>
                </c:pt>
                <c:pt idx="6">
                  <c:v>338878.44433542801</c:v>
                </c:pt>
                <c:pt idx="7">
                  <c:v>334644.03049487906</c:v>
                </c:pt>
                <c:pt idx="8">
                  <c:v>336017.45658237004</c:v>
                </c:pt>
                <c:pt idx="9">
                  <c:v>341083.63120408286</c:v>
                </c:pt>
                <c:pt idx="10">
                  <c:v>335234.25165028794</c:v>
                </c:pt>
                <c:pt idx="11">
                  <c:v>351933.35762839887</c:v>
                </c:pt>
                <c:pt idx="12">
                  <c:v>378330.25668364106</c:v>
                </c:pt>
                <c:pt idx="13">
                  <c:v>379648.27154262312</c:v>
                </c:pt>
                <c:pt idx="14">
                  <c:v>368688.75370171701</c:v>
                </c:pt>
                <c:pt idx="15">
                  <c:v>388617.62307286914</c:v>
                </c:pt>
                <c:pt idx="16">
                  <c:v>400445.72479867504</c:v>
                </c:pt>
                <c:pt idx="17">
                  <c:v>408931.49734250206</c:v>
                </c:pt>
                <c:pt idx="18">
                  <c:v>421707.43060040608</c:v>
                </c:pt>
                <c:pt idx="19">
                  <c:v>400849.32550459792</c:v>
                </c:pt>
                <c:pt idx="20">
                  <c:v>434051.64780417189</c:v>
                </c:pt>
                <c:pt idx="21">
                  <c:v>427790.67484927998</c:v>
                </c:pt>
                <c:pt idx="22">
                  <c:v>451755.70537786308</c:v>
                </c:pt>
                <c:pt idx="23">
                  <c:v>482654.883790261</c:v>
                </c:pt>
                <c:pt idx="24">
                  <c:v>475561.09672879399</c:v>
                </c:pt>
                <c:pt idx="25">
                  <c:v>485255.87551456701</c:v>
                </c:pt>
                <c:pt idx="26">
                  <c:v>490148.28600068908</c:v>
                </c:pt>
                <c:pt idx="27">
                  <c:v>520149.219151992</c:v>
                </c:pt>
                <c:pt idx="28">
                  <c:v>520048.199525434</c:v>
                </c:pt>
                <c:pt idx="29">
                  <c:v>540445.28478199698</c:v>
                </c:pt>
                <c:pt idx="30">
                  <c:v>528338.20436721493</c:v>
                </c:pt>
                <c:pt idx="31">
                  <c:v>558984.3746341191</c:v>
                </c:pt>
                <c:pt idx="32">
                  <c:v>581954.01343705808</c:v>
                </c:pt>
                <c:pt idx="33">
                  <c:v>550840.40745752014</c:v>
                </c:pt>
                <c:pt idx="34">
                  <c:v>560867.95405575808</c:v>
                </c:pt>
                <c:pt idx="35">
                  <c:v>622092.44888259412</c:v>
                </c:pt>
                <c:pt idx="36">
                  <c:v>593252.45551788202</c:v>
                </c:pt>
                <c:pt idx="37">
                  <c:v>589714.85765832616</c:v>
                </c:pt>
                <c:pt idx="38">
                  <c:v>577655.87514495593</c:v>
                </c:pt>
                <c:pt idx="39">
                  <c:v>620095.59331773617</c:v>
                </c:pt>
                <c:pt idx="40">
                  <c:v>605012.89608717815</c:v>
                </c:pt>
                <c:pt idx="41">
                  <c:v>618366.48523689108</c:v>
                </c:pt>
                <c:pt idx="42">
                  <c:v>618658.34973614814</c:v>
                </c:pt>
                <c:pt idx="43">
                  <c:v>620798.33080600819</c:v>
                </c:pt>
                <c:pt idx="44">
                  <c:v>625288.6572538641</c:v>
                </c:pt>
                <c:pt idx="45">
                  <c:v>647096.89783949801</c:v>
                </c:pt>
                <c:pt idx="46">
                  <c:v>659483.15890183009</c:v>
                </c:pt>
                <c:pt idx="47">
                  <c:v>682827.250047768</c:v>
                </c:pt>
                <c:pt idx="48">
                  <c:v>645869.28891736083</c:v>
                </c:pt>
                <c:pt idx="49">
                  <c:v>700931.72991057683</c:v>
                </c:pt>
                <c:pt idx="50">
                  <c:v>720324.71648545703</c:v>
                </c:pt>
                <c:pt idx="51">
                  <c:v>729401.47994833882</c:v>
                </c:pt>
                <c:pt idx="52">
                  <c:v>740964.36420344212</c:v>
                </c:pt>
                <c:pt idx="53">
                  <c:v>710918.99181481812</c:v>
                </c:pt>
                <c:pt idx="54">
                  <c:v>749439.59083318803</c:v>
                </c:pt>
                <c:pt idx="55">
                  <c:v>798442.4997649889</c:v>
                </c:pt>
                <c:pt idx="56">
                  <c:v>754848.85069979494</c:v>
                </c:pt>
                <c:pt idx="57">
                  <c:v>779082.3713903121</c:v>
                </c:pt>
                <c:pt idx="58">
                  <c:v>799211.34462500713</c:v>
                </c:pt>
                <c:pt idx="59">
                  <c:v>752715.34496549307</c:v>
                </c:pt>
                <c:pt idx="60">
                  <c:v>768004.50518630608</c:v>
                </c:pt>
                <c:pt idx="61">
                  <c:v>747509.52868547512</c:v>
                </c:pt>
                <c:pt idx="62">
                  <c:v>786927.78220094193</c:v>
                </c:pt>
                <c:pt idx="63">
                  <c:v>780957.51239025791</c:v>
                </c:pt>
                <c:pt idx="64">
                  <c:v>767594.09734783391</c:v>
                </c:pt>
                <c:pt idx="65">
                  <c:v>816584.00491159083</c:v>
                </c:pt>
                <c:pt idx="66">
                  <c:v>769991.05277345399</c:v>
                </c:pt>
                <c:pt idx="67">
                  <c:v>741314.40545983403</c:v>
                </c:pt>
                <c:pt idx="68">
                  <c:v>769277.8797885729</c:v>
                </c:pt>
                <c:pt idx="69">
                  <c:v>749722.66290476208</c:v>
                </c:pt>
                <c:pt idx="70">
                  <c:v>793445.87422335101</c:v>
                </c:pt>
                <c:pt idx="71">
                  <c:v>777062.17601825681</c:v>
                </c:pt>
                <c:pt idx="72">
                  <c:v>764090.3541634361</c:v>
                </c:pt>
                <c:pt idx="73">
                  <c:v>769449.50006689003</c:v>
                </c:pt>
                <c:pt idx="74">
                  <c:v>695104.24383663107</c:v>
                </c:pt>
                <c:pt idx="75">
                  <c:v>767434.3567542152</c:v>
                </c:pt>
                <c:pt idx="76">
                  <c:v>757967.12085900805</c:v>
                </c:pt>
                <c:pt idx="77">
                  <c:v>704575.16715589503</c:v>
                </c:pt>
                <c:pt idx="78">
                  <c:v>723581.21597480692</c:v>
                </c:pt>
                <c:pt idx="79">
                  <c:v>790872.073210523</c:v>
                </c:pt>
                <c:pt idx="80">
                  <c:v>728952.16305565904</c:v>
                </c:pt>
                <c:pt idx="81">
                  <c:v>788378.21113542095</c:v>
                </c:pt>
                <c:pt idx="82">
                  <c:v>790903.16335693316</c:v>
                </c:pt>
                <c:pt idx="83">
                  <c:v>805907.19686725305</c:v>
                </c:pt>
                <c:pt idx="84">
                  <c:v>794059.60193199408</c:v>
                </c:pt>
                <c:pt idx="85">
                  <c:v>834428.89338689705</c:v>
                </c:pt>
                <c:pt idx="86">
                  <c:v>808931.38513227506</c:v>
                </c:pt>
                <c:pt idx="87">
                  <c:v>788271.17567319993</c:v>
                </c:pt>
                <c:pt idx="88">
                  <c:v>812932.40955850796</c:v>
                </c:pt>
                <c:pt idx="89">
                  <c:v>771213.43223768112</c:v>
                </c:pt>
                <c:pt idx="90">
                  <c:v>764009.22215287096</c:v>
                </c:pt>
                <c:pt idx="91">
                  <c:v>792667.05519320711</c:v>
                </c:pt>
                <c:pt idx="92">
                  <c:v>837929.95659920503</c:v>
                </c:pt>
                <c:pt idx="93">
                  <c:v>799871.54425514222</c:v>
                </c:pt>
                <c:pt idx="94">
                  <c:v>809389.14021932695</c:v>
                </c:pt>
                <c:pt idx="95">
                  <c:v>849641.78308763995</c:v>
                </c:pt>
                <c:pt idx="96">
                  <c:v>803768.45436577999</c:v>
                </c:pt>
                <c:pt idx="97">
                  <c:v>889422.22068025498</c:v>
                </c:pt>
                <c:pt idx="98">
                  <c:v>800696.13220197894</c:v>
                </c:pt>
                <c:pt idx="99">
                  <c:v>819327.6826894189</c:v>
                </c:pt>
                <c:pt idx="100">
                  <c:v>815849.90909090894</c:v>
                </c:pt>
                <c:pt idx="101">
                  <c:v>849318.69077410293</c:v>
                </c:pt>
                <c:pt idx="102">
                  <c:v>779425.31416313211</c:v>
                </c:pt>
                <c:pt idx="103">
                  <c:v>831375.95093323919</c:v>
                </c:pt>
                <c:pt idx="104">
                  <c:v>821710.124327661</c:v>
                </c:pt>
                <c:pt idx="105">
                  <c:v>808540.15788435901</c:v>
                </c:pt>
                <c:pt idx="106">
                  <c:v>885704.66237833689</c:v>
                </c:pt>
                <c:pt idx="107">
                  <c:v>834702.21709134895</c:v>
                </c:pt>
                <c:pt idx="108">
                  <c:v>884641.15604505304</c:v>
                </c:pt>
                <c:pt idx="109">
                  <c:v>839017.81631011702</c:v>
                </c:pt>
                <c:pt idx="110">
                  <c:v>826707.05929471517</c:v>
                </c:pt>
                <c:pt idx="111">
                  <c:v>830272.35778659012</c:v>
                </c:pt>
                <c:pt idx="112">
                  <c:v>861987.61551352602</c:v>
                </c:pt>
                <c:pt idx="113">
                  <c:v>883357.95916824206</c:v>
                </c:pt>
                <c:pt idx="114">
                  <c:v>848887.71626231109</c:v>
                </c:pt>
                <c:pt idx="115">
                  <c:v>821209.85469488404</c:v>
                </c:pt>
                <c:pt idx="116">
                  <c:v>828873.17708935984</c:v>
                </c:pt>
                <c:pt idx="117">
                  <c:v>882140.80741053808</c:v>
                </c:pt>
                <c:pt idx="118">
                  <c:v>883779.07246697997</c:v>
                </c:pt>
                <c:pt idx="119">
                  <c:v>912609.50101477117</c:v>
                </c:pt>
                <c:pt idx="120">
                  <c:v>905889.67723382392</c:v>
                </c:pt>
                <c:pt idx="121">
                  <c:v>886833.07319179189</c:v>
                </c:pt>
                <c:pt idx="122">
                  <c:v>912324.11937044689</c:v>
                </c:pt>
                <c:pt idx="123">
                  <c:v>924845.04738006601</c:v>
                </c:pt>
                <c:pt idx="124">
                  <c:v>976305.08900426491</c:v>
                </c:pt>
                <c:pt idx="125">
                  <c:v>960979.405045992</c:v>
                </c:pt>
                <c:pt idx="126">
                  <c:v>932977.04424731794</c:v>
                </c:pt>
              </c:numCache>
            </c:numRef>
          </c:val>
        </c:ser>
        <c:dLbls/>
        <c:marker val="1"/>
        <c:axId val="64392192"/>
        <c:axId val="64390656"/>
      </c:lineChart>
      <c:catAx>
        <c:axId val="64375040"/>
        <c:scaling>
          <c:orientation val="minMax"/>
        </c:scaling>
        <c:axPos val="b"/>
        <c:tickLblPos val="nextTo"/>
        <c:crossAx val="64389120"/>
        <c:crosses val="autoZero"/>
        <c:auto val="1"/>
        <c:lblAlgn val="ctr"/>
        <c:lblOffset val="100"/>
      </c:catAx>
      <c:valAx>
        <c:axId val="64389120"/>
        <c:scaling>
          <c:orientation val="minMax"/>
        </c:scaling>
        <c:axPos val="l"/>
        <c:majorGridlines/>
        <c:numFmt formatCode="General" sourceLinked="1"/>
        <c:tickLblPos val="nextTo"/>
        <c:crossAx val="64375040"/>
        <c:crosses val="autoZero"/>
        <c:crossBetween val="between"/>
      </c:valAx>
      <c:valAx>
        <c:axId val="64390656"/>
        <c:scaling>
          <c:orientation val="minMax"/>
        </c:scaling>
        <c:axPos val="r"/>
        <c:numFmt formatCode="_ * #,##0_ ;_ * \-#,##0_ ;_ * &quot;-&quot;??_ ;_ @_ " sourceLinked="1"/>
        <c:tickLblPos val="nextTo"/>
        <c:crossAx val="64392192"/>
        <c:crosses val="max"/>
        <c:crossBetween val="between"/>
      </c:valAx>
      <c:catAx>
        <c:axId val="64392192"/>
        <c:scaling>
          <c:orientation val="minMax"/>
        </c:scaling>
        <c:delete val="1"/>
        <c:axPos val="b"/>
        <c:tickLblPos val="nextTo"/>
        <c:crossAx val="64390656"/>
        <c:crosses val="autoZero"/>
        <c:auto val="1"/>
        <c:lblAlgn val="ctr"/>
        <c:lblOffset val="100"/>
      </c:catAx>
    </c:plotArea>
    <c:legend>
      <c:legendPos val="r"/>
      <c:layout>
        <c:manualLayout>
          <c:xMode val="edge"/>
          <c:yMode val="edge"/>
          <c:x val="0.15640231074318478"/>
          <c:y val="0.61434313944879682"/>
          <c:w val="0.31854399384149518"/>
          <c:h val="0.12192435691913679"/>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Registered Bonds</a:t>
            </a:r>
          </a:p>
        </c:rich>
      </c:tx>
    </c:title>
    <c:plotArea>
      <c:layout>
        <c:manualLayout>
          <c:layoutTarget val="inner"/>
          <c:xMode val="edge"/>
          <c:yMode val="edge"/>
          <c:x val="7.0937164615868964E-2"/>
          <c:y val="3.7429465703283052E-2"/>
          <c:w val="0.80766284576058167"/>
          <c:h val="0.82348381623295552"/>
        </c:manualLayout>
      </c:layout>
      <c:lineChart>
        <c:grouping val="standard"/>
        <c:ser>
          <c:idx val="0"/>
          <c:order val="0"/>
          <c:tx>
            <c:strRef>
              <c:f>'Transfer and Bond Data'!$B$1</c:f>
              <c:strCache>
                <c:ptCount val="1"/>
                <c:pt idx="0">
                  <c:v>Registered Bonds</c:v>
                </c:pt>
              </c:strCache>
            </c:strRef>
          </c:tx>
          <c:marker>
            <c:symbol val="none"/>
          </c:marker>
          <c:cat>
            <c:strRef>
              <c:f>'Transfer and Bond Data'!$A$2:$A$128</c:f>
              <c:strCache>
                <c:ptCount val="127"/>
                <c:pt idx="0">
                  <c:v>2003-1</c:v>
                </c:pt>
                <c:pt idx="1">
                  <c:v>2003-2</c:v>
                </c:pt>
                <c:pt idx="2">
                  <c:v>2003-3</c:v>
                </c:pt>
                <c:pt idx="3">
                  <c:v>2003-4</c:v>
                </c:pt>
                <c:pt idx="4">
                  <c:v>2003-5</c:v>
                </c:pt>
                <c:pt idx="5">
                  <c:v>2003-6</c:v>
                </c:pt>
                <c:pt idx="6">
                  <c:v>2003-7</c:v>
                </c:pt>
                <c:pt idx="7">
                  <c:v>2003-8</c:v>
                </c:pt>
                <c:pt idx="8">
                  <c:v>2003-9</c:v>
                </c:pt>
                <c:pt idx="9">
                  <c:v>2003-10</c:v>
                </c:pt>
                <c:pt idx="10">
                  <c:v>2003-11</c:v>
                </c:pt>
                <c:pt idx="11">
                  <c:v>2003-12</c:v>
                </c:pt>
                <c:pt idx="12">
                  <c:v>2004-1</c:v>
                </c:pt>
                <c:pt idx="13">
                  <c:v>2004-2</c:v>
                </c:pt>
                <c:pt idx="14">
                  <c:v>2004-3</c:v>
                </c:pt>
                <c:pt idx="15">
                  <c:v>2004-4</c:v>
                </c:pt>
                <c:pt idx="16">
                  <c:v>2004-5</c:v>
                </c:pt>
                <c:pt idx="17">
                  <c:v>2004-6</c:v>
                </c:pt>
                <c:pt idx="18">
                  <c:v>2004-7</c:v>
                </c:pt>
                <c:pt idx="19">
                  <c:v>2004-8</c:v>
                </c:pt>
                <c:pt idx="20">
                  <c:v>2004-9</c:v>
                </c:pt>
                <c:pt idx="21">
                  <c:v>2004-10</c:v>
                </c:pt>
                <c:pt idx="22">
                  <c:v>2004-11</c:v>
                </c:pt>
                <c:pt idx="23">
                  <c:v>2004-12</c:v>
                </c:pt>
                <c:pt idx="24">
                  <c:v>2005-1</c:v>
                </c:pt>
                <c:pt idx="25">
                  <c:v>2005-2</c:v>
                </c:pt>
                <c:pt idx="26">
                  <c:v>2005-3</c:v>
                </c:pt>
                <c:pt idx="27">
                  <c:v>2005-4</c:v>
                </c:pt>
                <c:pt idx="28">
                  <c:v>2005-5</c:v>
                </c:pt>
                <c:pt idx="29">
                  <c:v>2005-6</c:v>
                </c:pt>
                <c:pt idx="30">
                  <c:v>2005-7</c:v>
                </c:pt>
                <c:pt idx="31">
                  <c:v>2005-8</c:v>
                </c:pt>
                <c:pt idx="32">
                  <c:v>2005-9</c:v>
                </c:pt>
                <c:pt idx="33">
                  <c:v>2005-10</c:v>
                </c:pt>
                <c:pt idx="34">
                  <c:v>2005-11</c:v>
                </c:pt>
                <c:pt idx="35">
                  <c:v>2005-12</c:v>
                </c:pt>
                <c:pt idx="36">
                  <c:v>2006-1</c:v>
                </c:pt>
                <c:pt idx="37">
                  <c:v>2006-2</c:v>
                </c:pt>
                <c:pt idx="38">
                  <c:v>2006-3</c:v>
                </c:pt>
                <c:pt idx="39">
                  <c:v>2006-4</c:v>
                </c:pt>
                <c:pt idx="40">
                  <c:v>2006-5</c:v>
                </c:pt>
                <c:pt idx="41">
                  <c:v>2006-6</c:v>
                </c:pt>
                <c:pt idx="42">
                  <c:v>2006-7</c:v>
                </c:pt>
                <c:pt idx="43">
                  <c:v>2006-8</c:v>
                </c:pt>
                <c:pt idx="44">
                  <c:v>2006-9</c:v>
                </c:pt>
                <c:pt idx="45">
                  <c:v>2006-10</c:v>
                </c:pt>
                <c:pt idx="46">
                  <c:v>2006-11</c:v>
                </c:pt>
                <c:pt idx="47">
                  <c:v>2006-12</c:v>
                </c:pt>
                <c:pt idx="48">
                  <c:v>2007-1</c:v>
                </c:pt>
                <c:pt idx="49">
                  <c:v>2007-2</c:v>
                </c:pt>
                <c:pt idx="50">
                  <c:v>2007-3</c:v>
                </c:pt>
                <c:pt idx="51">
                  <c:v>2007-4</c:v>
                </c:pt>
                <c:pt idx="52">
                  <c:v>2007-5</c:v>
                </c:pt>
                <c:pt idx="53">
                  <c:v>2007-6</c:v>
                </c:pt>
                <c:pt idx="54">
                  <c:v>2007-7</c:v>
                </c:pt>
                <c:pt idx="55">
                  <c:v>2007-8</c:v>
                </c:pt>
                <c:pt idx="56">
                  <c:v>2007-9</c:v>
                </c:pt>
                <c:pt idx="57">
                  <c:v>2007-10</c:v>
                </c:pt>
                <c:pt idx="58">
                  <c:v>2007-11</c:v>
                </c:pt>
                <c:pt idx="59">
                  <c:v>2007-12</c:v>
                </c:pt>
                <c:pt idx="60">
                  <c:v>2008-1</c:v>
                </c:pt>
                <c:pt idx="61">
                  <c:v>2008-2</c:v>
                </c:pt>
                <c:pt idx="62">
                  <c:v>2008-3</c:v>
                </c:pt>
                <c:pt idx="63">
                  <c:v>2008-4</c:v>
                </c:pt>
                <c:pt idx="64">
                  <c:v>2008-5</c:v>
                </c:pt>
                <c:pt idx="65">
                  <c:v>2008-6</c:v>
                </c:pt>
                <c:pt idx="66">
                  <c:v>2008-7</c:v>
                </c:pt>
                <c:pt idx="67">
                  <c:v>2008-8</c:v>
                </c:pt>
                <c:pt idx="68">
                  <c:v>2008-9</c:v>
                </c:pt>
                <c:pt idx="69">
                  <c:v>2008-10</c:v>
                </c:pt>
                <c:pt idx="70">
                  <c:v>2008-11</c:v>
                </c:pt>
                <c:pt idx="71">
                  <c:v>2008-12</c:v>
                </c:pt>
                <c:pt idx="72">
                  <c:v>2009-1</c:v>
                </c:pt>
                <c:pt idx="73">
                  <c:v>2009-2</c:v>
                </c:pt>
                <c:pt idx="74">
                  <c:v>2009-3</c:v>
                </c:pt>
                <c:pt idx="75">
                  <c:v>2009-4</c:v>
                </c:pt>
                <c:pt idx="76">
                  <c:v>2009-5</c:v>
                </c:pt>
                <c:pt idx="77">
                  <c:v>2009-6</c:v>
                </c:pt>
                <c:pt idx="78">
                  <c:v>2009-7</c:v>
                </c:pt>
                <c:pt idx="79">
                  <c:v>2009-8</c:v>
                </c:pt>
                <c:pt idx="80">
                  <c:v>2009-9</c:v>
                </c:pt>
                <c:pt idx="81">
                  <c:v>2009-10</c:v>
                </c:pt>
                <c:pt idx="82">
                  <c:v>2009-11</c:v>
                </c:pt>
                <c:pt idx="83">
                  <c:v>2009-12</c:v>
                </c:pt>
                <c:pt idx="84">
                  <c:v>2010-1</c:v>
                </c:pt>
                <c:pt idx="85">
                  <c:v>2010-2</c:v>
                </c:pt>
                <c:pt idx="86">
                  <c:v>2010-3</c:v>
                </c:pt>
                <c:pt idx="87">
                  <c:v>2010-4</c:v>
                </c:pt>
                <c:pt idx="88">
                  <c:v>2010-5</c:v>
                </c:pt>
                <c:pt idx="89">
                  <c:v>2010-6</c:v>
                </c:pt>
                <c:pt idx="90">
                  <c:v>2010-7</c:v>
                </c:pt>
                <c:pt idx="91">
                  <c:v>2010-8</c:v>
                </c:pt>
                <c:pt idx="92">
                  <c:v>2010-9</c:v>
                </c:pt>
                <c:pt idx="93">
                  <c:v>2010-10</c:v>
                </c:pt>
                <c:pt idx="94">
                  <c:v>2010-11</c:v>
                </c:pt>
                <c:pt idx="95">
                  <c:v>2010-12</c:v>
                </c:pt>
                <c:pt idx="96">
                  <c:v>2011-1</c:v>
                </c:pt>
                <c:pt idx="97">
                  <c:v>2011-2</c:v>
                </c:pt>
                <c:pt idx="98">
                  <c:v>2011-3</c:v>
                </c:pt>
                <c:pt idx="99">
                  <c:v>2011-4</c:v>
                </c:pt>
                <c:pt idx="100">
                  <c:v>2011-5</c:v>
                </c:pt>
                <c:pt idx="101">
                  <c:v>2011-6</c:v>
                </c:pt>
                <c:pt idx="102">
                  <c:v>2011-7</c:v>
                </c:pt>
                <c:pt idx="103">
                  <c:v>2011-8</c:v>
                </c:pt>
                <c:pt idx="104">
                  <c:v>2011-9</c:v>
                </c:pt>
                <c:pt idx="105">
                  <c:v>2011-10</c:v>
                </c:pt>
                <c:pt idx="106">
                  <c:v>2011-11</c:v>
                </c:pt>
                <c:pt idx="107">
                  <c:v>2011-12</c:v>
                </c:pt>
                <c:pt idx="108">
                  <c:v>2012-1</c:v>
                </c:pt>
                <c:pt idx="109">
                  <c:v>2012-2</c:v>
                </c:pt>
                <c:pt idx="110">
                  <c:v>2012-3</c:v>
                </c:pt>
                <c:pt idx="111">
                  <c:v>2012-4</c:v>
                </c:pt>
                <c:pt idx="112">
                  <c:v>2012-5</c:v>
                </c:pt>
                <c:pt idx="113">
                  <c:v>2012-6</c:v>
                </c:pt>
                <c:pt idx="114">
                  <c:v>2012-7</c:v>
                </c:pt>
                <c:pt idx="115">
                  <c:v>2012-8</c:v>
                </c:pt>
                <c:pt idx="116">
                  <c:v>2012-9</c:v>
                </c:pt>
                <c:pt idx="117">
                  <c:v>2012-10</c:v>
                </c:pt>
                <c:pt idx="118">
                  <c:v>2012-11</c:v>
                </c:pt>
                <c:pt idx="119">
                  <c:v>2012-12</c:v>
                </c:pt>
                <c:pt idx="120">
                  <c:v>2013-1</c:v>
                </c:pt>
                <c:pt idx="121">
                  <c:v>2013-2</c:v>
                </c:pt>
                <c:pt idx="122">
                  <c:v>2013-3</c:v>
                </c:pt>
                <c:pt idx="123">
                  <c:v>2013-4</c:v>
                </c:pt>
                <c:pt idx="124">
                  <c:v>2013-5</c:v>
                </c:pt>
                <c:pt idx="125">
                  <c:v>2013-6</c:v>
                </c:pt>
                <c:pt idx="126">
                  <c:v>2013-7</c:v>
                </c:pt>
              </c:strCache>
            </c:strRef>
          </c:cat>
          <c:val>
            <c:numRef>
              <c:f>'Transfer and Bond Data'!$B$2:$B$128</c:f>
              <c:numCache>
                <c:formatCode>General</c:formatCode>
                <c:ptCount val="127"/>
                <c:pt idx="0">
                  <c:v>20275</c:v>
                </c:pt>
                <c:pt idx="1">
                  <c:v>24507</c:v>
                </c:pt>
                <c:pt idx="2">
                  <c:v>24309</c:v>
                </c:pt>
                <c:pt idx="3">
                  <c:v>25238</c:v>
                </c:pt>
                <c:pt idx="4">
                  <c:v>27707</c:v>
                </c:pt>
                <c:pt idx="5">
                  <c:v>27620</c:v>
                </c:pt>
                <c:pt idx="6">
                  <c:v>31651</c:v>
                </c:pt>
                <c:pt idx="7">
                  <c:v>29143</c:v>
                </c:pt>
                <c:pt idx="8">
                  <c:v>30366</c:v>
                </c:pt>
                <c:pt idx="9">
                  <c:v>34017</c:v>
                </c:pt>
                <c:pt idx="10">
                  <c:v>32647</c:v>
                </c:pt>
                <c:pt idx="11">
                  <c:v>32925</c:v>
                </c:pt>
                <c:pt idx="12">
                  <c:v>26781</c:v>
                </c:pt>
                <c:pt idx="13">
                  <c:v>32963</c:v>
                </c:pt>
                <c:pt idx="14">
                  <c:v>37516</c:v>
                </c:pt>
                <c:pt idx="15">
                  <c:v>30159</c:v>
                </c:pt>
                <c:pt idx="16">
                  <c:v>37269</c:v>
                </c:pt>
                <c:pt idx="17">
                  <c:v>41187</c:v>
                </c:pt>
                <c:pt idx="18">
                  <c:v>40403</c:v>
                </c:pt>
                <c:pt idx="19">
                  <c:v>39464</c:v>
                </c:pt>
                <c:pt idx="20">
                  <c:v>40526</c:v>
                </c:pt>
                <c:pt idx="21">
                  <c:v>42233</c:v>
                </c:pt>
                <c:pt idx="22">
                  <c:v>47974</c:v>
                </c:pt>
                <c:pt idx="23">
                  <c:v>41384</c:v>
                </c:pt>
                <c:pt idx="24">
                  <c:v>36853</c:v>
                </c:pt>
                <c:pt idx="25">
                  <c:v>43552</c:v>
                </c:pt>
                <c:pt idx="26">
                  <c:v>44058</c:v>
                </c:pt>
                <c:pt idx="27">
                  <c:v>46195</c:v>
                </c:pt>
                <c:pt idx="28">
                  <c:v>48357</c:v>
                </c:pt>
                <c:pt idx="29">
                  <c:v>52434</c:v>
                </c:pt>
                <c:pt idx="30">
                  <c:v>49052</c:v>
                </c:pt>
                <c:pt idx="31">
                  <c:v>53163</c:v>
                </c:pt>
                <c:pt idx="32">
                  <c:v>53517</c:v>
                </c:pt>
                <c:pt idx="33">
                  <c:v>48001</c:v>
                </c:pt>
                <c:pt idx="34">
                  <c:v>43108</c:v>
                </c:pt>
                <c:pt idx="35">
                  <c:v>42136</c:v>
                </c:pt>
                <c:pt idx="36">
                  <c:v>39853</c:v>
                </c:pt>
                <c:pt idx="37">
                  <c:v>44077</c:v>
                </c:pt>
                <c:pt idx="38">
                  <c:v>37292</c:v>
                </c:pt>
                <c:pt idx="39">
                  <c:v>32968</c:v>
                </c:pt>
                <c:pt idx="40">
                  <c:v>51769</c:v>
                </c:pt>
                <c:pt idx="41">
                  <c:v>61187</c:v>
                </c:pt>
                <c:pt idx="42">
                  <c:v>50577</c:v>
                </c:pt>
                <c:pt idx="43">
                  <c:v>60226</c:v>
                </c:pt>
                <c:pt idx="44">
                  <c:v>50714</c:v>
                </c:pt>
                <c:pt idx="45">
                  <c:v>54904</c:v>
                </c:pt>
                <c:pt idx="46">
                  <c:v>59414</c:v>
                </c:pt>
                <c:pt idx="47">
                  <c:v>43897</c:v>
                </c:pt>
                <c:pt idx="48">
                  <c:v>42889</c:v>
                </c:pt>
                <c:pt idx="49">
                  <c:v>50160</c:v>
                </c:pt>
                <c:pt idx="50">
                  <c:v>52486</c:v>
                </c:pt>
                <c:pt idx="51">
                  <c:v>43921</c:v>
                </c:pt>
                <c:pt idx="52">
                  <c:v>58337</c:v>
                </c:pt>
                <c:pt idx="53">
                  <c:v>46091</c:v>
                </c:pt>
                <c:pt idx="54">
                  <c:v>54910</c:v>
                </c:pt>
                <c:pt idx="55">
                  <c:v>50969</c:v>
                </c:pt>
                <c:pt idx="56">
                  <c:v>41259</c:v>
                </c:pt>
                <c:pt idx="57">
                  <c:v>46475</c:v>
                </c:pt>
                <c:pt idx="58">
                  <c:v>45304</c:v>
                </c:pt>
                <c:pt idx="59">
                  <c:v>34146</c:v>
                </c:pt>
                <c:pt idx="60">
                  <c:v>30749</c:v>
                </c:pt>
                <c:pt idx="61">
                  <c:v>36376</c:v>
                </c:pt>
                <c:pt idx="62">
                  <c:v>31613</c:v>
                </c:pt>
                <c:pt idx="63">
                  <c:v>34685</c:v>
                </c:pt>
                <c:pt idx="64">
                  <c:v>31359</c:v>
                </c:pt>
                <c:pt idx="65">
                  <c:v>30292</c:v>
                </c:pt>
                <c:pt idx="66">
                  <c:v>31672</c:v>
                </c:pt>
                <c:pt idx="67">
                  <c:v>25421</c:v>
                </c:pt>
                <c:pt idx="68">
                  <c:v>22768</c:v>
                </c:pt>
                <c:pt idx="69">
                  <c:v>24055</c:v>
                </c:pt>
                <c:pt idx="70">
                  <c:v>20223</c:v>
                </c:pt>
                <c:pt idx="71">
                  <c:v>18172</c:v>
                </c:pt>
                <c:pt idx="72">
                  <c:v>13156</c:v>
                </c:pt>
                <c:pt idx="73">
                  <c:v>13559</c:v>
                </c:pt>
                <c:pt idx="74">
                  <c:v>15677</c:v>
                </c:pt>
                <c:pt idx="75">
                  <c:v>12010</c:v>
                </c:pt>
                <c:pt idx="76">
                  <c:v>13382</c:v>
                </c:pt>
                <c:pt idx="77">
                  <c:v>13897</c:v>
                </c:pt>
                <c:pt idx="78">
                  <c:v>13981</c:v>
                </c:pt>
                <c:pt idx="79">
                  <c:v>12293</c:v>
                </c:pt>
                <c:pt idx="80">
                  <c:v>12853</c:v>
                </c:pt>
                <c:pt idx="81">
                  <c:v>13767</c:v>
                </c:pt>
                <c:pt idx="82">
                  <c:v>14626</c:v>
                </c:pt>
                <c:pt idx="83">
                  <c:v>13488</c:v>
                </c:pt>
                <c:pt idx="84">
                  <c:v>11159</c:v>
                </c:pt>
                <c:pt idx="85">
                  <c:v>13514</c:v>
                </c:pt>
                <c:pt idx="86">
                  <c:v>14858</c:v>
                </c:pt>
                <c:pt idx="87">
                  <c:v>13199</c:v>
                </c:pt>
                <c:pt idx="88">
                  <c:v>15288</c:v>
                </c:pt>
                <c:pt idx="89">
                  <c:v>14390</c:v>
                </c:pt>
                <c:pt idx="90">
                  <c:v>16743</c:v>
                </c:pt>
                <c:pt idx="91">
                  <c:v>13056</c:v>
                </c:pt>
                <c:pt idx="92">
                  <c:v>17579</c:v>
                </c:pt>
                <c:pt idx="93">
                  <c:v>14615</c:v>
                </c:pt>
                <c:pt idx="94">
                  <c:v>17068</c:v>
                </c:pt>
                <c:pt idx="95">
                  <c:v>15059</c:v>
                </c:pt>
                <c:pt idx="96">
                  <c:v>11869</c:v>
                </c:pt>
                <c:pt idx="97">
                  <c:v>14459</c:v>
                </c:pt>
                <c:pt idx="98">
                  <c:v>16578</c:v>
                </c:pt>
                <c:pt idx="99">
                  <c:v>13104</c:v>
                </c:pt>
                <c:pt idx="100">
                  <c:v>14082</c:v>
                </c:pt>
                <c:pt idx="101">
                  <c:v>15547</c:v>
                </c:pt>
                <c:pt idx="102">
                  <c:v>15715</c:v>
                </c:pt>
                <c:pt idx="103">
                  <c:v>16899</c:v>
                </c:pt>
                <c:pt idx="104">
                  <c:v>17070</c:v>
                </c:pt>
                <c:pt idx="105">
                  <c:v>15655</c:v>
                </c:pt>
                <c:pt idx="106">
                  <c:v>16526</c:v>
                </c:pt>
                <c:pt idx="107">
                  <c:v>13730</c:v>
                </c:pt>
                <c:pt idx="108">
                  <c:v>11689</c:v>
                </c:pt>
                <c:pt idx="109">
                  <c:v>14467</c:v>
                </c:pt>
                <c:pt idx="110">
                  <c:v>15092</c:v>
                </c:pt>
                <c:pt idx="111">
                  <c:v>12012</c:v>
                </c:pt>
                <c:pt idx="112">
                  <c:v>15584</c:v>
                </c:pt>
                <c:pt idx="113">
                  <c:v>16250</c:v>
                </c:pt>
                <c:pt idx="114">
                  <c:v>14976</c:v>
                </c:pt>
                <c:pt idx="115">
                  <c:v>16471</c:v>
                </c:pt>
                <c:pt idx="116">
                  <c:v>13384</c:v>
                </c:pt>
                <c:pt idx="117">
                  <c:v>15158</c:v>
                </c:pt>
                <c:pt idx="118">
                  <c:v>16036</c:v>
                </c:pt>
                <c:pt idx="119">
                  <c:v>12210</c:v>
                </c:pt>
                <c:pt idx="120">
                  <c:v>10708</c:v>
                </c:pt>
                <c:pt idx="121">
                  <c:v>14374</c:v>
                </c:pt>
                <c:pt idx="122">
                  <c:v>13215</c:v>
                </c:pt>
                <c:pt idx="123">
                  <c:v>13425</c:v>
                </c:pt>
                <c:pt idx="124">
                  <c:v>15050</c:v>
                </c:pt>
                <c:pt idx="125">
                  <c:v>13480</c:v>
                </c:pt>
                <c:pt idx="126">
                  <c:v>13388</c:v>
                </c:pt>
              </c:numCache>
            </c:numRef>
          </c:val>
        </c:ser>
        <c:dLbls/>
        <c:marker val="1"/>
        <c:axId val="64980864"/>
        <c:axId val="64982400"/>
      </c:lineChart>
      <c:lineChart>
        <c:grouping val="standard"/>
        <c:ser>
          <c:idx val="1"/>
          <c:order val="1"/>
          <c:tx>
            <c:strRef>
              <c:f>'Transfer and Bond Data'!$C$1</c:f>
              <c:strCache>
                <c:ptCount val="1"/>
                <c:pt idx="0">
                  <c:v>Average Value of Registered Bonds</c:v>
                </c:pt>
              </c:strCache>
            </c:strRef>
          </c:tx>
          <c:marker>
            <c:symbol val="none"/>
          </c:marker>
          <c:cat>
            <c:strRef>
              <c:f>'Transfer and Bond Data'!$A$2:$A$128</c:f>
              <c:strCache>
                <c:ptCount val="127"/>
                <c:pt idx="0">
                  <c:v>2003-1</c:v>
                </c:pt>
                <c:pt idx="1">
                  <c:v>2003-2</c:v>
                </c:pt>
                <c:pt idx="2">
                  <c:v>2003-3</c:v>
                </c:pt>
                <c:pt idx="3">
                  <c:v>2003-4</c:v>
                </c:pt>
                <c:pt idx="4">
                  <c:v>2003-5</c:v>
                </c:pt>
                <c:pt idx="5">
                  <c:v>2003-6</c:v>
                </c:pt>
                <c:pt idx="6">
                  <c:v>2003-7</c:v>
                </c:pt>
                <c:pt idx="7">
                  <c:v>2003-8</c:v>
                </c:pt>
                <c:pt idx="8">
                  <c:v>2003-9</c:v>
                </c:pt>
                <c:pt idx="9">
                  <c:v>2003-10</c:v>
                </c:pt>
                <c:pt idx="10">
                  <c:v>2003-11</c:v>
                </c:pt>
                <c:pt idx="11">
                  <c:v>2003-12</c:v>
                </c:pt>
                <c:pt idx="12">
                  <c:v>2004-1</c:v>
                </c:pt>
                <c:pt idx="13">
                  <c:v>2004-2</c:v>
                </c:pt>
                <c:pt idx="14">
                  <c:v>2004-3</c:v>
                </c:pt>
                <c:pt idx="15">
                  <c:v>2004-4</c:v>
                </c:pt>
                <c:pt idx="16">
                  <c:v>2004-5</c:v>
                </c:pt>
                <c:pt idx="17">
                  <c:v>2004-6</c:v>
                </c:pt>
                <c:pt idx="18">
                  <c:v>2004-7</c:v>
                </c:pt>
                <c:pt idx="19">
                  <c:v>2004-8</c:v>
                </c:pt>
                <c:pt idx="20">
                  <c:v>2004-9</c:v>
                </c:pt>
                <c:pt idx="21">
                  <c:v>2004-10</c:v>
                </c:pt>
                <c:pt idx="22">
                  <c:v>2004-11</c:v>
                </c:pt>
                <c:pt idx="23">
                  <c:v>2004-12</c:v>
                </c:pt>
                <c:pt idx="24">
                  <c:v>2005-1</c:v>
                </c:pt>
                <c:pt idx="25">
                  <c:v>2005-2</c:v>
                </c:pt>
                <c:pt idx="26">
                  <c:v>2005-3</c:v>
                </c:pt>
                <c:pt idx="27">
                  <c:v>2005-4</c:v>
                </c:pt>
                <c:pt idx="28">
                  <c:v>2005-5</c:v>
                </c:pt>
                <c:pt idx="29">
                  <c:v>2005-6</c:v>
                </c:pt>
                <c:pt idx="30">
                  <c:v>2005-7</c:v>
                </c:pt>
                <c:pt idx="31">
                  <c:v>2005-8</c:v>
                </c:pt>
                <c:pt idx="32">
                  <c:v>2005-9</c:v>
                </c:pt>
                <c:pt idx="33">
                  <c:v>2005-10</c:v>
                </c:pt>
                <c:pt idx="34">
                  <c:v>2005-11</c:v>
                </c:pt>
                <c:pt idx="35">
                  <c:v>2005-12</c:v>
                </c:pt>
                <c:pt idx="36">
                  <c:v>2006-1</c:v>
                </c:pt>
                <c:pt idx="37">
                  <c:v>2006-2</c:v>
                </c:pt>
                <c:pt idx="38">
                  <c:v>2006-3</c:v>
                </c:pt>
                <c:pt idx="39">
                  <c:v>2006-4</c:v>
                </c:pt>
                <c:pt idx="40">
                  <c:v>2006-5</c:v>
                </c:pt>
                <c:pt idx="41">
                  <c:v>2006-6</c:v>
                </c:pt>
                <c:pt idx="42">
                  <c:v>2006-7</c:v>
                </c:pt>
                <c:pt idx="43">
                  <c:v>2006-8</c:v>
                </c:pt>
                <c:pt idx="44">
                  <c:v>2006-9</c:v>
                </c:pt>
                <c:pt idx="45">
                  <c:v>2006-10</c:v>
                </c:pt>
                <c:pt idx="46">
                  <c:v>2006-11</c:v>
                </c:pt>
                <c:pt idx="47">
                  <c:v>2006-12</c:v>
                </c:pt>
                <c:pt idx="48">
                  <c:v>2007-1</c:v>
                </c:pt>
                <c:pt idx="49">
                  <c:v>2007-2</c:v>
                </c:pt>
                <c:pt idx="50">
                  <c:v>2007-3</c:v>
                </c:pt>
                <c:pt idx="51">
                  <c:v>2007-4</c:v>
                </c:pt>
                <c:pt idx="52">
                  <c:v>2007-5</c:v>
                </c:pt>
                <c:pt idx="53">
                  <c:v>2007-6</c:v>
                </c:pt>
                <c:pt idx="54">
                  <c:v>2007-7</c:v>
                </c:pt>
                <c:pt idx="55">
                  <c:v>2007-8</c:v>
                </c:pt>
                <c:pt idx="56">
                  <c:v>2007-9</c:v>
                </c:pt>
                <c:pt idx="57">
                  <c:v>2007-10</c:v>
                </c:pt>
                <c:pt idx="58">
                  <c:v>2007-11</c:v>
                </c:pt>
                <c:pt idx="59">
                  <c:v>2007-12</c:v>
                </c:pt>
                <c:pt idx="60">
                  <c:v>2008-1</c:v>
                </c:pt>
                <c:pt idx="61">
                  <c:v>2008-2</c:v>
                </c:pt>
                <c:pt idx="62">
                  <c:v>2008-3</c:v>
                </c:pt>
                <c:pt idx="63">
                  <c:v>2008-4</c:v>
                </c:pt>
                <c:pt idx="64">
                  <c:v>2008-5</c:v>
                </c:pt>
                <c:pt idx="65">
                  <c:v>2008-6</c:v>
                </c:pt>
                <c:pt idx="66">
                  <c:v>2008-7</c:v>
                </c:pt>
                <c:pt idx="67">
                  <c:v>2008-8</c:v>
                </c:pt>
                <c:pt idx="68">
                  <c:v>2008-9</c:v>
                </c:pt>
                <c:pt idx="69">
                  <c:v>2008-10</c:v>
                </c:pt>
                <c:pt idx="70">
                  <c:v>2008-11</c:v>
                </c:pt>
                <c:pt idx="71">
                  <c:v>2008-12</c:v>
                </c:pt>
                <c:pt idx="72">
                  <c:v>2009-1</c:v>
                </c:pt>
                <c:pt idx="73">
                  <c:v>2009-2</c:v>
                </c:pt>
                <c:pt idx="74">
                  <c:v>2009-3</c:v>
                </c:pt>
                <c:pt idx="75">
                  <c:v>2009-4</c:v>
                </c:pt>
                <c:pt idx="76">
                  <c:v>2009-5</c:v>
                </c:pt>
                <c:pt idx="77">
                  <c:v>2009-6</c:v>
                </c:pt>
                <c:pt idx="78">
                  <c:v>2009-7</c:v>
                </c:pt>
                <c:pt idx="79">
                  <c:v>2009-8</c:v>
                </c:pt>
                <c:pt idx="80">
                  <c:v>2009-9</c:v>
                </c:pt>
                <c:pt idx="81">
                  <c:v>2009-10</c:v>
                </c:pt>
                <c:pt idx="82">
                  <c:v>2009-11</c:v>
                </c:pt>
                <c:pt idx="83">
                  <c:v>2009-12</c:v>
                </c:pt>
                <c:pt idx="84">
                  <c:v>2010-1</c:v>
                </c:pt>
                <c:pt idx="85">
                  <c:v>2010-2</c:v>
                </c:pt>
                <c:pt idx="86">
                  <c:v>2010-3</c:v>
                </c:pt>
                <c:pt idx="87">
                  <c:v>2010-4</c:v>
                </c:pt>
                <c:pt idx="88">
                  <c:v>2010-5</c:v>
                </c:pt>
                <c:pt idx="89">
                  <c:v>2010-6</c:v>
                </c:pt>
                <c:pt idx="90">
                  <c:v>2010-7</c:v>
                </c:pt>
                <c:pt idx="91">
                  <c:v>2010-8</c:v>
                </c:pt>
                <c:pt idx="92">
                  <c:v>2010-9</c:v>
                </c:pt>
                <c:pt idx="93">
                  <c:v>2010-10</c:v>
                </c:pt>
                <c:pt idx="94">
                  <c:v>2010-11</c:v>
                </c:pt>
                <c:pt idx="95">
                  <c:v>2010-12</c:v>
                </c:pt>
                <c:pt idx="96">
                  <c:v>2011-1</c:v>
                </c:pt>
                <c:pt idx="97">
                  <c:v>2011-2</c:v>
                </c:pt>
                <c:pt idx="98">
                  <c:v>2011-3</c:v>
                </c:pt>
                <c:pt idx="99">
                  <c:v>2011-4</c:v>
                </c:pt>
                <c:pt idx="100">
                  <c:v>2011-5</c:v>
                </c:pt>
                <c:pt idx="101">
                  <c:v>2011-6</c:v>
                </c:pt>
                <c:pt idx="102">
                  <c:v>2011-7</c:v>
                </c:pt>
                <c:pt idx="103">
                  <c:v>2011-8</c:v>
                </c:pt>
                <c:pt idx="104">
                  <c:v>2011-9</c:v>
                </c:pt>
                <c:pt idx="105">
                  <c:v>2011-10</c:v>
                </c:pt>
                <c:pt idx="106">
                  <c:v>2011-11</c:v>
                </c:pt>
                <c:pt idx="107">
                  <c:v>2011-12</c:v>
                </c:pt>
                <c:pt idx="108">
                  <c:v>2012-1</c:v>
                </c:pt>
                <c:pt idx="109">
                  <c:v>2012-2</c:v>
                </c:pt>
                <c:pt idx="110">
                  <c:v>2012-3</c:v>
                </c:pt>
                <c:pt idx="111">
                  <c:v>2012-4</c:v>
                </c:pt>
                <c:pt idx="112">
                  <c:v>2012-5</c:v>
                </c:pt>
                <c:pt idx="113">
                  <c:v>2012-6</c:v>
                </c:pt>
                <c:pt idx="114">
                  <c:v>2012-7</c:v>
                </c:pt>
                <c:pt idx="115">
                  <c:v>2012-8</c:v>
                </c:pt>
                <c:pt idx="116">
                  <c:v>2012-9</c:v>
                </c:pt>
                <c:pt idx="117">
                  <c:v>2012-10</c:v>
                </c:pt>
                <c:pt idx="118">
                  <c:v>2012-11</c:v>
                </c:pt>
                <c:pt idx="119">
                  <c:v>2012-12</c:v>
                </c:pt>
                <c:pt idx="120">
                  <c:v>2013-1</c:v>
                </c:pt>
                <c:pt idx="121">
                  <c:v>2013-2</c:v>
                </c:pt>
                <c:pt idx="122">
                  <c:v>2013-3</c:v>
                </c:pt>
                <c:pt idx="123">
                  <c:v>2013-4</c:v>
                </c:pt>
                <c:pt idx="124">
                  <c:v>2013-5</c:v>
                </c:pt>
                <c:pt idx="125">
                  <c:v>2013-6</c:v>
                </c:pt>
                <c:pt idx="126">
                  <c:v>2013-7</c:v>
                </c:pt>
              </c:strCache>
            </c:strRef>
          </c:cat>
          <c:val>
            <c:numRef>
              <c:f>'Transfer and Bond Data'!$C$2:$C$128</c:f>
              <c:numCache>
                <c:formatCode>_ * #,##0_ ;_ * \-#,##0_ ;_ * "-"??_ ;_ @_ </c:formatCode>
                <c:ptCount val="127"/>
                <c:pt idx="0">
                  <c:v>339022.31684340292</c:v>
                </c:pt>
                <c:pt idx="1">
                  <c:v>333757.32643734402</c:v>
                </c:pt>
                <c:pt idx="2">
                  <c:v>350337.20983997697</c:v>
                </c:pt>
                <c:pt idx="3">
                  <c:v>348091.94952056406</c:v>
                </c:pt>
                <c:pt idx="4">
                  <c:v>350932.67766268499</c:v>
                </c:pt>
                <c:pt idx="5">
                  <c:v>348727.415025344</c:v>
                </c:pt>
                <c:pt idx="6">
                  <c:v>352214.39272060886</c:v>
                </c:pt>
                <c:pt idx="7">
                  <c:v>355006.55433551793</c:v>
                </c:pt>
                <c:pt idx="8">
                  <c:v>361438.10617137601</c:v>
                </c:pt>
                <c:pt idx="9">
                  <c:v>365889.03774583293</c:v>
                </c:pt>
                <c:pt idx="10">
                  <c:v>355002.88308267208</c:v>
                </c:pt>
                <c:pt idx="11">
                  <c:v>379710.44722854992</c:v>
                </c:pt>
                <c:pt idx="12">
                  <c:v>373845.35536387702</c:v>
                </c:pt>
                <c:pt idx="13">
                  <c:v>368907.49937809107</c:v>
                </c:pt>
                <c:pt idx="14">
                  <c:v>379194.90894551692</c:v>
                </c:pt>
                <c:pt idx="15">
                  <c:v>390917.15776385186</c:v>
                </c:pt>
                <c:pt idx="16">
                  <c:v>395879.20724999299</c:v>
                </c:pt>
                <c:pt idx="17">
                  <c:v>402456.959137592</c:v>
                </c:pt>
                <c:pt idx="18">
                  <c:v>408620.00168304308</c:v>
                </c:pt>
                <c:pt idx="19">
                  <c:v>419810.745590918</c:v>
                </c:pt>
                <c:pt idx="20">
                  <c:v>418179.74552139401</c:v>
                </c:pt>
                <c:pt idx="21">
                  <c:v>426981.27319868398</c:v>
                </c:pt>
                <c:pt idx="22">
                  <c:v>423321.83682828193</c:v>
                </c:pt>
                <c:pt idx="23">
                  <c:v>461632.37683645886</c:v>
                </c:pt>
                <c:pt idx="24">
                  <c:v>423678.53735109803</c:v>
                </c:pt>
                <c:pt idx="25">
                  <c:v>443857.21089731791</c:v>
                </c:pt>
                <c:pt idx="26">
                  <c:v>437605.81333696505</c:v>
                </c:pt>
                <c:pt idx="27">
                  <c:v>448483.20188332105</c:v>
                </c:pt>
                <c:pt idx="28">
                  <c:v>453472.75012924703</c:v>
                </c:pt>
                <c:pt idx="29">
                  <c:v>461604.17532517092</c:v>
                </c:pt>
                <c:pt idx="30">
                  <c:v>473289.58472641301</c:v>
                </c:pt>
                <c:pt idx="31">
                  <c:v>481036.86035400594</c:v>
                </c:pt>
                <c:pt idx="32">
                  <c:v>494820.73813928309</c:v>
                </c:pt>
                <c:pt idx="33">
                  <c:v>479195.77262973692</c:v>
                </c:pt>
                <c:pt idx="34">
                  <c:v>494869.71084253502</c:v>
                </c:pt>
                <c:pt idx="35">
                  <c:v>532858.74064932601</c:v>
                </c:pt>
                <c:pt idx="36">
                  <c:v>502147.04898000095</c:v>
                </c:pt>
                <c:pt idx="37">
                  <c:v>498654.77387299505</c:v>
                </c:pt>
                <c:pt idx="38">
                  <c:v>497082.55703636195</c:v>
                </c:pt>
                <c:pt idx="39">
                  <c:v>526323.4530757101</c:v>
                </c:pt>
                <c:pt idx="40">
                  <c:v>529750.89323726611</c:v>
                </c:pt>
                <c:pt idx="41">
                  <c:v>532937.612401327</c:v>
                </c:pt>
                <c:pt idx="42">
                  <c:v>543868.43873697508</c:v>
                </c:pt>
                <c:pt idx="43">
                  <c:v>555614.54187560221</c:v>
                </c:pt>
                <c:pt idx="44">
                  <c:v>555121.36185274331</c:v>
                </c:pt>
                <c:pt idx="45">
                  <c:v>561055.59106804605</c:v>
                </c:pt>
                <c:pt idx="46">
                  <c:v>565423.1840138688</c:v>
                </c:pt>
                <c:pt idx="47">
                  <c:v>596781.08150898688</c:v>
                </c:pt>
                <c:pt idx="48">
                  <c:v>562250.13800741511</c:v>
                </c:pt>
                <c:pt idx="49">
                  <c:v>590172.9375398719</c:v>
                </c:pt>
                <c:pt idx="50">
                  <c:v>610479.05010859983</c:v>
                </c:pt>
                <c:pt idx="51">
                  <c:v>607524.34138567012</c:v>
                </c:pt>
                <c:pt idx="52">
                  <c:v>603329.1408882871</c:v>
                </c:pt>
                <c:pt idx="53">
                  <c:v>616292.47347638395</c:v>
                </c:pt>
                <c:pt idx="54">
                  <c:v>664863.96428701514</c:v>
                </c:pt>
                <c:pt idx="55">
                  <c:v>693695.18207145494</c:v>
                </c:pt>
                <c:pt idx="56">
                  <c:v>686001.45628832513</c:v>
                </c:pt>
                <c:pt idx="57">
                  <c:v>691214.25054330297</c:v>
                </c:pt>
                <c:pt idx="58">
                  <c:v>709893.53555977391</c:v>
                </c:pt>
                <c:pt idx="59">
                  <c:v>726361.81444385892</c:v>
                </c:pt>
                <c:pt idx="60">
                  <c:v>700256.74529253005</c:v>
                </c:pt>
                <c:pt idx="61">
                  <c:v>722217.86260171514</c:v>
                </c:pt>
                <c:pt idx="62">
                  <c:v>734047.70594375697</c:v>
                </c:pt>
                <c:pt idx="63">
                  <c:v>732622.29073086288</c:v>
                </c:pt>
                <c:pt idx="64">
                  <c:v>723334.72030358098</c:v>
                </c:pt>
                <c:pt idx="65">
                  <c:v>728643.16750297102</c:v>
                </c:pt>
                <c:pt idx="66">
                  <c:v>724037.25391513004</c:v>
                </c:pt>
                <c:pt idx="67">
                  <c:v>720815.79631013691</c:v>
                </c:pt>
                <c:pt idx="68">
                  <c:v>744066.52182888309</c:v>
                </c:pt>
                <c:pt idx="69">
                  <c:v>753828.19675743114</c:v>
                </c:pt>
                <c:pt idx="70">
                  <c:v>747564.91267368803</c:v>
                </c:pt>
                <c:pt idx="71">
                  <c:v>821275.00952014094</c:v>
                </c:pt>
                <c:pt idx="72">
                  <c:v>743070.84212526609</c:v>
                </c:pt>
                <c:pt idx="73">
                  <c:v>784094.48167269002</c:v>
                </c:pt>
                <c:pt idx="74">
                  <c:v>785160.68839701498</c:v>
                </c:pt>
                <c:pt idx="75">
                  <c:v>771985.94796003308</c:v>
                </c:pt>
                <c:pt idx="76">
                  <c:v>757666.74211627583</c:v>
                </c:pt>
                <c:pt idx="77">
                  <c:v>769918.04583723121</c:v>
                </c:pt>
                <c:pt idx="78">
                  <c:v>745190.34496817098</c:v>
                </c:pt>
                <c:pt idx="79">
                  <c:v>783852.20572683611</c:v>
                </c:pt>
                <c:pt idx="80">
                  <c:v>776346.62950283999</c:v>
                </c:pt>
                <c:pt idx="81">
                  <c:v>807065.236144403</c:v>
                </c:pt>
                <c:pt idx="82">
                  <c:v>779750.44878982613</c:v>
                </c:pt>
                <c:pt idx="83">
                  <c:v>833609.36966192222</c:v>
                </c:pt>
                <c:pt idx="84">
                  <c:v>751234.59378080501</c:v>
                </c:pt>
                <c:pt idx="85">
                  <c:v>805432.89914163097</c:v>
                </c:pt>
                <c:pt idx="86">
                  <c:v>776415.88363171404</c:v>
                </c:pt>
                <c:pt idx="87">
                  <c:v>788827.66921736498</c:v>
                </c:pt>
                <c:pt idx="88">
                  <c:v>798583.85982469912</c:v>
                </c:pt>
                <c:pt idx="89">
                  <c:v>806119.88144544815</c:v>
                </c:pt>
                <c:pt idx="90">
                  <c:v>802844.80487367895</c:v>
                </c:pt>
                <c:pt idx="91">
                  <c:v>823595.462469363</c:v>
                </c:pt>
                <c:pt idx="92">
                  <c:v>841546.87376983895</c:v>
                </c:pt>
                <c:pt idx="93">
                  <c:v>863920.65295928798</c:v>
                </c:pt>
                <c:pt idx="94">
                  <c:v>830403.19779704709</c:v>
                </c:pt>
                <c:pt idx="95">
                  <c:v>852602.64718772809</c:v>
                </c:pt>
                <c:pt idx="96">
                  <c:v>835886.84202544414</c:v>
                </c:pt>
                <c:pt idx="97">
                  <c:v>823486.43308665906</c:v>
                </c:pt>
                <c:pt idx="98">
                  <c:v>838260.78248280892</c:v>
                </c:pt>
                <c:pt idx="99">
                  <c:v>854143.24633699609</c:v>
                </c:pt>
                <c:pt idx="100">
                  <c:v>854055.04914074694</c:v>
                </c:pt>
                <c:pt idx="101">
                  <c:v>877606.56036534405</c:v>
                </c:pt>
                <c:pt idx="102">
                  <c:v>831488.86687877809</c:v>
                </c:pt>
                <c:pt idx="103">
                  <c:v>863274.71246819291</c:v>
                </c:pt>
                <c:pt idx="104">
                  <c:v>869352.46028119512</c:v>
                </c:pt>
                <c:pt idx="105">
                  <c:v>860169.08438198699</c:v>
                </c:pt>
                <c:pt idx="106">
                  <c:v>915255.90015732811</c:v>
                </c:pt>
                <c:pt idx="107">
                  <c:v>890670.59555717395</c:v>
                </c:pt>
                <c:pt idx="108">
                  <c:v>856318.03661562211</c:v>
                </c:pt>
                <c:pt idx="109">
                  <c:v>854750.65307251003</c:v>
                </c:pt>
                <c:pt idx="110">
                  <c:v>885329.44818446902</c:v>
                </c:pt>
                <c:pt idx="111">
                  <c:v>871841.01615051611</c:v>
                </c:pt>
                <c:pt idx="112">
                  <c:v>873905.46907084202</c:v>
                </c:pt>
                <c:pt idx="113">
                  <c:v>883085.45575384621</c:v>
                </c:pt>
                <c:pt idx="114">
                  <c:v>872414.37146100402</c:v>
                </c:pt>
                <c:pt idx="115">
                  <c:v>930839.02598506503</c:v>
                </c:pt>
                <c:pt idx="116">
                  <c:v>930848.4961147639</c:v>
                </c:pt>
                <c:pt idx="117">
                  <c:v>923469.05521836691</c:v>
                </c:pt>
                <c:pt idx="118">
                  <c:v>938820.3227737589</c:v>
                </c:pt>
                <c:pt idx="119">
                  <c:v>970001.40049140109</c:v>
                </c:pt>
                <c:pt idx="120">
                  <c:v>966633.82013447909</c:v>
                </c:pt>
                <c:pt idx="121">
                  <c:v>925228.39981911797</c:v>
                </c:pt>
                <c:pt idx="122">
                  <c:v>960586.46795308404</c:v>
                </c:pt>
                <c:pt idx="123">
                  <c:v>935668.15575419005</c:v>
                </c:pt>
                <c:pt idx="124">
                  <c:v>972799.03674418607</c:v>
                </c:pt>
                <c:pt idx="125">
                  <c:v>971897.62729970296</c:v>
                </c:pt>
                <c:pt idx="126">
                  <c:v>947745.13362712914</c:v>
                </c:pt>
              </c:numCache>
            </c:numRef>
          </c:val>
        </c:ser>
        <c:dLbls/>
        <c:marker val="1"/>
        <c:axId val="64993920"/>
        <c:axId val="64992384"/>
      </c:lineChart>
      <c:catAx>
        <c:axId val="64980864"/>
        <c:scaling>
          <c:orientation val="minMax"/>
        </c:scaling>
        <c:axPos val="b"/>
        <c:tickLblPos val="nextTo"/>
        <c:crossAx val="64982400"/>
        <c:crosses val="autoZero"/>
        <c:auto val="1"/>
        <c:lblAlgn val="ctr"/>
        <c:lblOffset val="100"/>
      </c:catAx>
      <c:valAx>
        <c:axId val="64982400"/>
        <c:scaling>
          <c:orientation val="minMax"/>
        </c:scaling>
        <c:axPos val="l"/>
        <c:majorGridlines/>
        <c:numFmt formatCode="General" sourceLinked="1"/>
        <c:tickLblPos val="nextTo"/>
        <c:crossAx val="64980864"/>
        <c:crosses val="autoZero"/>
        <c:crossBetween val="between"/>
      </c:valAx>
      <c:valAx>
        <c:axId val="64992384"/>
        <c:scaling>
          <c:orientation val="minMax"/>
        </c:scaling>
        <c:axPos val="r"/>
        <c:numFmt formatCode="_ * #,##0_ ;_ * \-#,##0_ ;_ * &quot;-&quot;??_ ;_ @_ " sourceLinked="1"/>
        <c:tickLblPos val="nextTo"/>
        <c:crossAx val="64993920"/>
        <c:crosses val="max"/>
        <c:crossBetween val="between"/>
      </c:valAx>
      <c:catAx>
        <c:axId val="64993920"/>
        <c:scaling>
          <c:orientation val="minMax"/>
        </c:scaling>
        <c:delete val="1"/>
        <c:axPos val="b"/>
        <c:tickLblPos val="nextTo"/>
        <c:crossAx val="64992384"/>
        <c:crosses val="autoZero"/>
        <c:auto val="1"/>
        <c:lblAlgn val="ctr"/>
        <c:lblOffset val="100"/>
      </c:catAx>
    </c:plotArea>
    <c:legend>
      <c:legendPos val="r"/>
      <c:layout>
        <c:manualLayout>
          <c:xMode val="edge"/>
          <c:yMode val="edge"/>
          <c:x val="0.15640231074318478"/>
          <c:y val="0.61434313944879682"/>
          <c:w val="0.2968103551543933"/>
          <c:h val="0.12192435691913679"/>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5890D-E5E4-419E-A053-4922358E44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CFDAAF2F-CA30-4F91-A6A7-929DFEEA6199}">
      <dgm:prSet phldrT="[Text]" custT="1"/>
      <dgm:spPr>
        <a:solidFill>
          <a:srgbClr val="C00000"/>
        </a:solidFill>
      </dgm:spPr>
      <dgm:t>
        <a:bodyPr/>
        <a:lstStyle/>
        <a:p>
          <a:r>
            <a:rPr lang="en-ZA" sz="2800" b="1" dirty="0" smtClean="0"/>
            <a:t>Argument</a:t>
          </a:r>
          <a:endParaRPr lang="en-ZA" sz="2800" b="1" dirty="0"/>
        </a:p>
      </dgm:t>
    </dgm:pt>
    <dgm:pt modelId="{757E8649-CF9C-481B-B8E8-BD60F55657A3}" type="parTrans" cxnId="{2FA2D075-D3B8-46CE-A5A0-3C3578B61933}">
      <dgm:prSet/>
      <dgm:spPr/>
      <dgm:t>
        <a:bodyPr/>
        <a:lstStyle/>
        <a:p>
          <a:endParaRPr lang="en-ZA"/>
        </a:p>
      </dgm:t>
    </dgm:pt>
    <dgm:pt modelId="{E15B6A33-6C97-47A7-A514-328742F36917}" type="sibTrans" cxnId="{2FA2D075-D3B8-46CE-A5A0-3C3578B61933}">
      <dgm:prSet/>
      <dgm:spPr/>
      <dgm:t>
        <a:bodyPr/>
        <a:lstStyle/>
        <a:p>
          <a:endParaRPr lang="en-ZA"/>
        </a:p>
      </dgm:t>
    </dgm:pt>
    <dgm:pt modelId="{FE574799-3F56-41DE-A047-5E571484E6D4}">
      <dgm:prSet phldrT="[Text]" custT="1"/>
      <dgm:spPr>
        <a:solidFill>
          <a:schemeClr val="bg2">
            <a:lumMod val="75000"/>
            <a:alpha val="90000"/>
          </a:schemeClr>
        </a:solidFill>
      </dgm:spPr>
      <dgm:t>
        <a:bodyPr/>
        <a:lstStyle/>
        <a:p>
          <a:pPr algn="just"/>
          <a:r>
            <a:rPr lang="en-GB" sz="2400" i="0" dirty="0" smtClean="0"/>
            <a:t>Home ownership is a key pillar of the government's poverty alleviation programme</a:t>
          </a:r>
          <a:endParaRPr lang="en-ZA" sz="2400" i="0" dirty="0"/>
        </a:p>
      </dgm:t>
    </dgm:pt>
    <dgm:pt modelId="{88EA0A34-FA49-4A2A-9ED8-944928B209DC}" type="parTrans" cxnId="{4675FF5C-023B-4396-A55E-420D307810C9}">
      <dgm:prSet/>
      <dgm:spPr/>
      <dgm:t>
        <a:bodyPr/>
        <a:lstStyle/>
        <a:p>
          <a:endParaRPr lang="en-ZA"/>
        </a:p>
      </dgm:t>
    </dgm:pt>
    <dgm:pt modelId="{44D1CCB6-EE29-43C7-B2DF-BABC85169F71}" type="sibTrans" cxnId="{4675FF5C-023B-4396-A55E-420D307810C9}">
      <dgm:prSet/>
      <dgm:spPr/>
      <dgm:t>
        <a:bodyPr/>
        <a:lstStyle/>
        <a:p>
          <a:endParaRPr lang="en-ZA"/>
        </a:p>
      </dgm:t>
    </dgm:pt>
    <dgm:pt modelId="{044E248F-BD55-4F6F-AE07-6B43B27BD383}">
      <dgm:prSet phldrT="[Text]" custT="1"/>
      <dgm:spPr>
        <a:solidFill>
          <a:srgbClr val="C00000"/>
        </a:solidFill>
      </dgm:spPr>
      <dgm:t>
        <a:bodyPr/>
        <a:lstStyle/>
        <a:p>
          <a:r>
            <a:rPr lang="en-ZA" sz="2800" b="1" dirty="0" smtClean="0"/>
            <a:t>Bottom-line</a:t>
          </a:r>
          <a:endParaRPr lang="en-ZA" sz="2800" b="1" dirty="0"/>
        </a:p>
      </dgm:t>
    </dgm:pt>
    <dgm:pt modelId="{5FAB3BA8-BB31-4C86-A71E-F4AAF31B92C0}" type="parTrans" cxnId="{EE8B0880-6541-4F7A-B71A-2E09B65873F3}">
      <dgm:prSet/>
      <dgm:spPr/>
      <dgm:t>
        <a:bodyPr/>
        <a:lstStyle/>
        <a:p>
          <a:endParaRPr lang="en-ZA"/>
        </a:p>
      </dgm:t>
    </dgm:pt>
    <dgm:pt modelId="{B77F812C-9EB9-47B1-BB52-BA20739D3CD7}" type="sibTrans" cxnId="{EE8B0880-6541-4F7A-B71A-2E09B65873F3}">
      <dgm:prSet/>
      <dgm:spPr/>
      <dgm:t>
        <a:bodyPr/>
        <a:lstStyle/>
        <a:p>
          <a:endParaRPr lang="en-ZA"/>
        </a:p>
      </dgm:t>
    </dgm:pt>
    <dgm:pt modelId="{974130B8-CADD-486B-9639-F54ED59CB044}">
      <dgm:prSet phldrT="[Text]" custT="1"/>
      <dgm:spPr>
        <a:solidFill>
          <a:schemeClr val="bg2">
            <a:lumMod val="75000"/>
            <a:alpha val="90000"/>
          </a:schemeClr>
        </a:solidFill>
      </dgm:spPr>
      <dgm:t>
        <a:bodyPr/>
        <a:lstStyle/>
        <a:p>
          <a:pPr algn="just"/>
          <a:r>
            <a:rPr lang="en-ZA" altLang="en-US" sz="2400" dirty="0" smtClean="0"/>
            <a:t>The backlog, and ever-decreasing registration of Title Deeds, significantly undermining the performance of subsidised housing assets, and represents serious challenge to housing asset quality.</a:t>
          </a:r>
          <a:endParaRPr lang="en-ZA" sz="2400" dirty="0"/>
        </a:p>
      </dgm:t>
    </dgm:pt>
    <dgm:pt modelId="{9B074542-AA22-4D67-9B87-5221E330002A}" type="parTrans" cxnId="{DE928624-D7A4-4A6C-ABE1-B5300B38E6B8}">
      <dgm:prSet/>
      <dgm:spPr/>
      <dgm:t>
        <a:bodyPr/>
        <a:lstStyle/>
        <a:p>
          <a:endParaRPr lang="en-ZA"/>
        </a:p>
      </dgm:t>
    </dgm:pt>
    <dgm:pt modelId="{DB77FC4F-E22B-4F83-A81B-2D1E6B929940}" type="sibTrans" cxnId="{DE928624-D7A4-4A6C-ABE1-B5300B38E6B8}">
      <dgm:prSet/>
      <dgm:spPr/>
      <dgm:t>
        <a:bodyPr/>
        <a:lstStyle/>
        <a:p>
          <a:endParaRPr lang="en-ZA"/>
        </a:p>
      </dgm:t>
    </dgm:pt>
    <dgm:pt modelId="{3AE0D128-06CF-460C-AA37-F634070AC66D}">
      <dgm:prSet phldrT="[Text]" custT="1"/>
      <dgm:spPr>
        <a:solidFill>
          <a:srgbClr val="C00000"/>
        </a:solidFill>
      </dgm:spPr>
      <dgm:t>
        <a:bodyPr/>
        <a:lstStyle/>
        <a:p>
          <a:r>
            <a:rPr lang="en-ZA" sz="2800" b="1" dirty="0" smtClean="0"/>
            <a:t>Single Biggest Problem</a:t>
          </a:r>
          <a:endParaRPr lang="en-ZA" sz="2800" b="1" dirty="0"/>
        </a:p>
      </dgm:t>
    </dgm:pt>
    <dgm:pt modelId="{BE3E2DF8-0494-4169-A539-20DABF30A499}" type="parTrans" cxnId="{731CEA60-F5ED-4339-82F2-3FC2BABF934F}">
      <dgm:prSet/>
      <dgm:spPr/>
      <dgm:t>
        <a:bodyPr/>
        <a:lstStyle/>
        <a:p>
          <a:endParaRPr lang="en-ZA"/>
        </a:p>
      </dgm:t>
    </dgm:pt>
    <dgm:pt modelId="{E7ACD69B-4769-4651-9731-3B2CBAED8F5F}" type="sibTrans" cxnId="{731CEA60-F5ED-4339-82F2-3FC2BABF934F}">
      <dgm:prSet/>
      <dgm:spPr/>
      <dgm:t>
        <a:bodyPr/>
        <a:lstStyle/>
        <a:p>
          <a:endParaRPr lang="en-ZA"/>
        </a:p>
      </dgm:t>
    </dgm:pt>
    <dgm:pt modelId="{FE6250FC-F01C-4EC4-97BF-F7413FE73139}">
      <dgm:prSet phldrT="[Text]" custT="1"/>
      <dgm:spPr>
        <a:solidFill>
          <a:schemeClr val="bg2">
            <a:lumMod val="75000"/>
            <a:alpha val="90000"/>
          </a:schemeClr>
        </a:solidFill>
      </dgm:spPr>
      <dgm:t>
        <a:bodyPr/>
        <a:lstStyle/>
        <a:p>
          <a:pPr algn="just"/>
          <a:r>
            <a:rPr lang="en-ZA" sz="2400" dirty="0" smtClean="0"/>
            <a:t>No handle on Extent and Nature of the Problem</a:t>
          </a:r>
          <a:endParaRPr lang="en-ZA" sz="2400" dirty="0"/>
        </a:p>
      </dgm:t>
    </dgm:pt>
    <dgm:pt modelId="{5938C271-2555-4165-9854-CDC7F0B73097}" type="parTrans" cxnId="{D8AC85E7-F6AD-4FB1-BF11-43AC1D341D0E}">
      <dgm:prSet/>
      <dgm:spPr/>
      <dgm:t>
        <a:bodyPr/>
        <a:lstStyle/>
        <a:p>
          <a:endParaRPr lang="en-ZA"/>
        </a:p>
      </dgm:t>
    </dgm:pt>
    <dgm:pt modelId="{4B0CCAB0-8423-48B6-9304-083ED2125D9B}" type="sibTrans" cxnId="{D8AC85E7-F6AD-4FB1-BF11-43AC1D341D0E}">
      <dgm:prSet/>
      <dgm:spPr/>
      <dgm:t>
        <a:bodyPr/>
        <a:lstStyle/>
        <a:p>
          <a:endParaRPr lang="en-ZA"/>
        </a:p>
      </dgm:t>
    </dgm:pt>
    <dgm:pt modelId="{F01033B4-92A6-4775-9B6B-8B765878A83B}" type="pres">
      <dgm:prSet presAssocID="{5775890D-E5E4-419E-A053-4922358E4412}" presName="Name0" presStyleCnt="0">
        <dgm:presLayoutVars>
          <dgm:dir/>
          <dgm:animLvl val="lvl"/>
          <dgm:resizeHandles val="exact"/>
        </dgm:presLayoutVars>
      </dgm:prSet>
      <dgm:spPr/>
      <dgm:t>
        <a:bodyPr/>
        <a:lstStyle/>
        <a:p>
          <a:endParaRPr lang="en-US"/>
        </a:p>
      </dgm:t>
    </dgm:pt>
    <dgm:pt modelId="{999D8D80-93E5-48BB-B8EA-DAFA8169AA2B}" type="pres">
      <dgm:prSet presAssocID="{CFDAAF2F-CA30-4F91-A6A7-929DFEEA6199}" presName="linNode" presStyleCnt="0"/>
      <dgm:spPr/>
    </dgm:pt>
    <dgm:pt modelId="{14F7DD1D-5085-425E-9CB6-4BF05CD5E9A3}" type="pres">
      <dgm:prSet presAssocID="{CFDAAF2F-CA30-4F91-A6A7-929DFEEA6199}" presName="parentText" presStyleLbl="node1" presStyleIdx="0" presStyleCnt="3" custScaleY="77979">
        <dgm:presLayoutVars>
          <dgm:chMax val="1"/>
          <dgm:bulletEnabled val="1"/>
        </dgm:presLayoutVars>
      </dgm:prSet>
      <dgm:spPr/>
      <dgm:t>
        <a:bodyPr/>
        <a:lstStyle/>
        <a:p>
          <a:endParaRPr lang="en-ZA"/>
        </a:p>
      </dgm:t>
    </dgm:pt>
    <dgm:pt modelId="{AA801584-6873-41BE-8BFB-6E1FDC97E72C}" type="pres">
      <dgm:prSet presAssocID="{CFDAAF2F-CA30-4F91-A6A7-929DFEEA6199}" presName="descendantText" presStyleLbl="alignAccFollowNode1" presStyleIdx="0" presStyleCnt="3" custScaleX="98453">
        <dgm:presLayoutVars>
          <dgm:bulletEnabled val="1"/>
        </dgm:presLayoutVars>
      </dgm:prSet>
      <dgm:spPr/>
      <dgm:t>
        <a:bodyPr/>
        <a:lstStyle/>
        <a:p>
          <a:endParaRPr lang="en-ZA"/>
        </a:p>
      </dgm:t>
    </dgm:pt>
    <dgm:pt modelId="{7B5CCD32-4CA3-4DC1-A897-E243141FD5A9}" type="pres">
      <dgm:prSet presAssocID="{E15B6A33-6C97-47A7-A514-328742F36917}" presName="sp" presStyleCnt="0"/>
      <dgm:spPr/>
    </dgm:pt>
    <dgm:pt modelId="{03BC9364-7969-477D-B912-E9535C08621B}" type="pres">
      <dgm:prSet presAssocID="{044E248F-BD55-4F6F-AE07-6B43B27BD383}" presName="linNode" presStyleCnt="0"/>
      <dgm:spPr/>
    </dgm:pt>
    <dgm:pt modelId="{EC6283D0-BB63-4570-A855-93E9666CEE26}" type="pres">
      <dgm:prSet presAssocID="{044E248F-BD55-4F6F-AE07-6B43B27BD383}" presName="parentText" presStyleLbl="node1" presStyleIdx="1" presStyleCnt="3" custLinFactNeighborY="84302">
        <dgm:presLayoutVars>
          <dgm:chMax val="1"/>
          <dgm:bulletEnabled val="1"/>
        </dgm:presLayoutVars>
      </dgm:prSet>
      <dgm:spPr/>
      <dgm:t>
        <a:bodyPr/>
        <a:lstStyle/>
        <a:p>
          <a:endParaRPr lang="en-US"/>
        </a:p>
      </dgm:t>
    </dgm:pt>
    <dgm:pt modelId="{C6909103-86E4-4B90-9E52-AD4552E67A89}" type="pres">
      <dgm:prSet presAssocID="{044E248F-BD55-4F6F-AE07-6B43B27BD383}" presName="descendantText" presStyleLbl="alignAccFollowNode1" presStyleIdx="1" presStyleCnt="3" custScaleY="177168" custLinFactY="31462" custLinFactNeighborX="-1337" custLinFactNeighborY="100000">
        <dgm:presLayoutVars>
          <dgm:bulletEnabled val="1"/>
        </dgm:presLayoutVars>
      </dgm:prSet>
      <dgm:spPr/>
      <dgm:t>
        <a:bodyPr/>
        <a:lstStyle/>
        <a:p>
          <a:endParaRPr lang="en-ZA"/>
        </a:p>
      </dgm:t>
    </dgm:pt>
    <dgm:pt modelId="{D6064108-1D5F-4B29-A5E8-9FD0B427AC8A}" type="pres">
      <dgm:prSet presAssocID="{B77F812C-9EB9-47B1-BB52-BA20739D3CD7}" presName="sp" presStyleCnt="0"/>
      <dgm:spPr/>
    </dgm:pt>
    <dgm:pt modelId="{13DBC0FE-6EA8-4C68-BDD2-97EDEE1AFE40}" type="pres">
      <dgm:prSet presAssocID="{3AE0D128-06CF-460C-AA37-F634070AC66D}" presName="linNode" presStyleCnt="0"/>
      <dgm:spPr/>
    </dgm:pt>
    <dgm:pt modelId="{99184DC5-5C8D-4ECE-81DF-1BEA84841F18}" type="pres">
      <dgm:prSet presAssocID="{3AE0D128-06CF-460C-AA37-F634070AC66D}" presName="parentText" presStyleLbl="node1" presStyleIdx="2" presStyleCnt="3" custScaleY="78781" custLinFactY="-47096" custLinFactNeighborX="-1094" custLinFactNeighborY="-100000">
        <dgm:presLayoutVars>
          <dgm:chMax val="1"/>
          <dgm:bulletEnabled val="1"/>
        </dgm:presLayoutVars>
      </dgm:prSet>
      <dgm:spPr/>
      <dgm:t>
        <a:bodyPr/>
        <a:lstStyle/>
        <a:p>
          <a:endParaRPr lang="en-ZA"/>
        </a:p>
      </dgm:t>
    </dgm:pt>
    <dgm:pt modelId="{9B23DA63-720C-49EB-A845-CAD547533AF2}" type="pres">
      <dgm:prSet presAssocID="{3AE0D128-06CF-460C-AA37-F634070AC66D}" presName="descendantText" presStyleLbl="alignAccFollowNode1" presStyleIdx="2" presStyleCnt="3" custScaleY="86503" custLinFactY="-84811" custLinFactNeighborX="-1434" custLinFactNeighborY="-100000">
        <dgm:presLayoutVars>
          <dgm:bulletEnabled val="1"/>
        </dgm:presLayoutVars>
      </dgm:prSet>
      <dgm:spPr/>
      <dgm:t>
        <a:bodyPr/>
        <a:lstStyle/>
        <a:p>
          <a:endParaRPr lang="en-ZA"/>
        </a:p>
      </dgm:t>
    </dgm:pt>
  </dgm:ptLst>
  <dgm:cxnLst>
    <dgm:cxn modelId="{D7925F33-408C-4838-82B0-F10A08EE95F7}" type="presOf" srcId="{3AE0D128-06CF-460C-AA37-F634070AC66D}" destId="{99184DC5-5C8D-4ECE-81DF-1BEA84841F18}" srcOrd="0" destOrd="0" presId="urn:microsoft.com/office/officeart/2005/8/layout/vList5"/>
    <dgm:cxn modelId="{4675FF5C-023B-4396-A55E-420D307810C9}" srcId="{CFDAAF2F-CA30-4F91-A6A7-929DFEEA6199}" destId="{FE574799-3F56-41DE-A047-5E571484E6D4}" srcOrd="0" destOrd="0" parTransId="{88EA0A34-FA49-4A2A-9ED8-944928B209DC}" sibTransId="{44D1CCB6-EE29-43C7-B2DF-BABC85169F71}"/>
    <dgm:cxn modelId="{D8AC85E7-F6AD-4FB1-BF11-43AC1D341D0E}" srcId="{3AE0D128-06CF-460C-AA37-F634070AC66D}" destId="{FE6250FC-F01C-4EC4-97BF-F7413FE73139}" srcOrd="0" destOrd="0" parTransId="{5938C271-2555-4165-9854-CDC7F0B73097}" sibTransId="{4B0CCAB0-8423-48B6-9304-083ED2125D9B}"/>
    <dgm:cxn modelId="{EE8B0880-6541-4F7A-B71A-2E09B65873F3}" srcId="{5775890D-E5E4-419E-A053-4922358E4412}" destId="{044E248F-BD55-4F6F-AE07-6B43B27BD383}" srcOrd="1" destOrd="0" parTransId="{5FAB3BA8-BB31-4C86-A71E-F4AAF31B92C0}" sibTransId="{B77F812C-9EB9-47B1-BB52-BA20739D3CD7}"/>
    <dgm:cxn modelId="{F846B4F2-FB5B-42DF-B276-9104588B2E79}" type="presOf" srcId="{FE574799-3F56-41DE-A047-5E571484E6D4}" destId="{AA801584-6873-41BE-8BFB-6E1FDC97E72C}" srcOrd="0" destOrd="0" presId="urn:microsoft.com/office/officeart/2005/8/layout/vList5"/>
    <dgm:cxn modelId="{583ECD1E-FAC6-4F14-8C96-CDA57A469F21}" type="presOf" srcId="{FE6250FC-F01C-4EC4-97BF-F7413FE73139}" destId="{9B23DA63-720C-49EB-A845-CAD547533AF2}" srcOrd="0" destOrd="0" presId="urn:microsoft.com/office/officeart/2005/8/layout/vList5"/>
    <dgm:cxn modelId="{E0EA56FA-4E0B-493E-9A5F-5E72B8DF6AD6}" type="presOf" srcId="{CFDAAF2F-CA30-4F91-A6A7-929DFEEA6199}" destId="{14F7DD1D-5085-425E-9CB6-4BF05CD5E9A3}" srcOrd="0" destOrd="0" presId="urn:microsoft.com/office/officeart/2005/8/layout/vList5"/>
    <dgm:cxn modelId="{731CEA60-F5ED-4339-82F2-3FC2BABF934F}" srcId="{5775890D-E5E4-419E-A053-4922358E4412}" destId="{3AE0D128-06CF-460C-AA37-F634070AC66D}" srcOrd="2" destOrd="0" parTransId="{BE3E2DF8-0494-4169-A539-20DABF30A499}" sibTransId="{E7ACD69B-4769-4651-9731-3B2CBAED8F5F}"/>
    <dgm:cxn modelId="{9A66D5D3-8A03-4CCC-8374-DE30CDE783A9}" type="presOf" srcId="{044E248F-BD55-4F6F-AE07-6B43B27BD383}" destId="{EC6283D0-BB63-4570-A855-93E9666CEE26}" srcOrd="0" destOrd="0" presId="urn:microsoft.com/office/officeart/2005/8/layout/vList5"/>
    <dgm:cxn modelId="{71D025E3-2EE2-4D00-B777-117260E56C38}" type="presOf" srcId="{974130B8-CADD-486B-9639-F54ED59CB044}" destId="{C6909103-86E4-4B90-9E52-AD4552E67A89}" srcOrd="0" destOrd="0" presId="urn:microsoft.com/office/officeart/2005/8/layout/vList5"/>
    <dgm:cxn modelId="{2FA2D075-D3B8-46CE-A5A0-3C3578B61933}" srcId="{5775890D-E5E4-419E-A053-4922358E4412}" destId="{CFDAAF2F-CA30-4F91-A6A7-929DFEEA6199}" srcOrd="0" destOrd="0" parTransId="{757E8649-CF9C-481B-B8E8-BD60F55657A3}" sibTransId="{E15B6A33-6C97-47A7-A514-328742F36917}"/>
    <dgm:cxn modelId="{DE928624-D7A4-4A6C-ABE1-B5300B38E6B8}" srcId="{044E248F-BD55-4F6F-AE07-6B43B27BD383}" destId="{974130B8-CADD-486B-9639-F54ED59CB044}" srcOrd="0" destOrd="0" parTransId="{9B074542-AA22-4D67-9B87-5221E330002A}" sibTransId="{DB77FC4F-E22B-4F83-A81B-2D1E6B929940}"/>
    <dgm:cxn modelId="{76FDB5F8-D39F-4AD5-B9FB-0C1A11161147}" type="presOf" srcId="{5775890D-E5E4-419E-A053-4922358E4412}" destId="{F01033B4-92A6-4775-9B6B-8B765878A83B}" srcOrd="0" destOrd="0" presId="urn:microsoft.com/office/officeart/2005/8/layout/vList5"/>
    <dgm:cxn modelId="{95B8D558-7DCE-4379-963C-0F66E3E63E3F}" type="presParOf" srcId="{F01033B4-92A6-4775-9B6B-8B765878A83B}" destId="{999D8D80-93E5-48BB-B8EA-DAFA8169AA2B}" srcOrd="0" destOrd="0" presId="urn:microsoft.com/office/officeart/2005/8/layout/vList5"/>
    <dgm:cxn modelId="{8DA970B5-61EE-456B-9948-8F4E02B2BBC4}" type="presParOf" srcId="{999D8D80-93E5-48BB-B8EA-DAFA8169AA2B}" destId="{14F7DD1D-5085-425E-9CB6-4BF05CD5E9A3}" srcOrd="0" destOrd="0" presId="urn:microsoft.com/office/officeart/2005/8/layout/vList5"/>
    <dgm:cxn modelId="{4105196B-74F1-4649-AE23-711F1917F06B}" type="presParOf" srcId="{999D8D80-93E5-48BB-B8EA-DAFA8169AA2B}" destId="{AA801584-6873-41BE-8BFB-6E1FDC97E72C}" srcOrd="1" destOrd="0" presId="urn:microsoft.com/office/officeart/2005/8/layout/vList5"/>
    <dgm:cxn modelId="{DC245FDC-C277-43EE-AA3C-7176522FC585}" type="presParOf" srcId="{F01033B4-92A6-4775-9B6B-8B765878A83B}" destId="{7B5CCD32-4CA3-4DC1-A897-E243141FD5A9}" srcOrd="1" destOrd="0" presId="urn:microsoft.com/office/officeart/2005/8/layout/vList5"/>
    <dgm:cxn modelId="{B8F4487E-8CA4-4C8A-B197-28BB2FFEA7F5}" type="presParOf" srcId="{F01033B4-92A6-4775-9B6B-8B765878A83B}" destId="{03BC9364-7969-477D-B912-E9535C08621B}" srcOrd="2" destOrd="0" presId="urn:microsoft.com/office/officeart/2005/8/layout/vList5"/>
    <dgm:cxn modelId="{07289AA3-51A4-49F3-A1D4-0517D62037F6}" type="presParOf" srcId="{03BC9364-7969-477D-B912-E9535C08621B}" destId="{EC6283D0-BB63-4570-A855-93E9666CEE26}" srcOrd="0" destOrd="0" presId="urn:microsoft.com/office/officeart/2005/8/layout/vList5"/>
    <dgm:cxn modelId="{FE43B257-7993-45D5-9EE6-A64EA2BC310D}" type="presParOf" srcId="{03BC9364-7969-477D-B912-E9535C08621B}" destId="{C6909103-86E4-4B90-9E52-AD4552E67A89}" srcOrd="1" destOrd="0" presId="urn:microsoft.com/office/officeart/2005/8/layout/vList5"/>
    <dgm:cxn modelId="{44CC9838-87E0-42D3-97D2-FED9972ABCA5}" type="presParOf" srcId="{F01033B4-92A6-4775-9B6B-8B765878A83B}" destId="{D6064108-1D5F-4B29-A5E8-9FD0B427AC8A}" srcOrd="3" destOrd="0" presId="urn:microsoft.com/office/officeart/2005/8/layout/vList5"/>
    <dgm:cxn modelId="{3D433E56-A957-4FA4-830D-859CD7CD1071}" type="presParOf" srcId="{F01033B4-92A6-4775-9B6B-8B765878A83B}" destId="{13DBC0FE-6EA8-4C68-BDD2-97EDEE1AFE40}" srcOrd="4" destOrd="0" presId="urn:microsoft.com/office/officeart/2005/8/layout/vList5"/>
    <dgm:cxn modelId="{38796DF9-D763-4145-9655-4866CC1F08E3}" type="presParOf" srcId="{13DBC0FE-6EA8-4C68-BDD2-97EDEE1AFE40}" destId="{99184DC5-5C8D-4ECE-81DF-1BEA84841F18}" srcOrd="0" destOrd="0" presId="urn:microsoft.com/office/officeart/2005/8/layout/vList5"/>
    <dgm:cxn modelId="{D33CA339-1966-48F3-8A98-73363358DFA9}" type="presParOf" srcId="{13DBC0FE-6EA8-4C68-BDD2-97EDEE1AFE40}" destId="{9B23DA63-720C-49EB-A845-CAD547533AF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932C8-E3EC-4681-BA2C-166C46691FC1}" type="doc">
      <dgm:prSet loTypeId="urn:microsoft.com/office/officeart/2005/8/layout/hProcess9" loCatId="process" qsTypeId="urn:microsoft.com/office/officeart/2005/8/quickstyle/simple5" qsCatId="simple" csTypeId="urn:microsoft.com/office/officeart/2005/8/colors/colorful3" csCatId="colorful" phldr="1"/>
      <dgm:spPr/>
      <dgm:t>
        <a:bodyPr/>
        <a:lstStyle/>
        <a:p>
          <a:endParaRPr lang="en-ZA"/>
        </a:p>
      </dgm:t>
    </dgm:pt>
    <dgm:pt modelId="{CAD3B9AC-984C-4960-BAC3-0DA361F9F44A}">
      <dgm:prSet phldrT="[Text]" custT="1"/>
      <dgm:spPr>
        <a:solidFill>
          <a:srgbClr val="92D050"/>
        </a:solidFill>
      </dgm:spPr>
      <dgm:t>
        <a:bodyPr/>
        <a:lstStyle/>
        <a:p>
          <a:r>
            <a:rPr lang="en-ZA" sz="1300" b="1" dirty="0" smtClean="0"/>
            <a:t>Minister’s announce-</a:t>
          </a:r>
          <a:r>
            <a:rPr lang="en-ZA" sz="1300" b="1" dirty="0" err="1" smtClean="0"/>
            <a:t>ment</a:t>
          </a:r>
          <a:r>
            <a:rPr lang="en-ZA" sz="1300" b="1" dirty="0" smtClean="0"/>
            <a:t>:</a:t>
          </a:r>
        </a:p>
        <a:p>
          <a:r>
            <a:rPr lang="en-ZA" sz="1300" dirty="0" smtClean="0"/>
            <a:t> </a:t>
          </a:r>
        </a:p>
        <a:p>
          <a:r>
            <a:rPr lang="en-ZA" sz="1300" i="1" dirty="0" smtClean="0"/>
            <a:t>Prioritize Eradication of Title Registration Backlog</a:t>
          </a:r>
        </a:p>
        <a:p>
          <a:endParaRPr lang="en-ZA" sz="1300" i="1" dirty="0" smtClean="0"/>
        </a:p>
        <a:p>
          <a:r>
            <a:rPr lang="en-ZA" sz="1300" i="0" dirty="0" smtClean="0"/>
            <a:t>15 July </a:t>
          </a:r>
        </a:p>
        <a:p>
          <a:r>
            <a:rPr lang="en-ZA" sz="1300" i="1" dirty="0" smtClean="0"/>
            <a:t>(Budget Speech)</a:t>
          </a:r>
          <a:endParaRPr lang="en-ZA" sz="1300" i="1" dirty="0"/>
        </a:p>
      </dgm:t>
    </dgm:pt>
    <dgm:pt modelId="{706A2ACD-7CE5-437F-87B1-14C25F49D67E}" type="parTrans" cxnId="{5A942670-F637-485B-9AAA-A51DD9D881D1}">
      <dgm:prSet/>
      <dgm:spPr/>
      <dgm:t>
        <a:bodyPr/>
        <a:lstStyle/>
        <a:p>
          <a:endParaRPr lang="en-ZA"/>
        </a:p>
      </dgm:t>
    </dgm:pt>
    <dgm:pt modelId="{EB6BE21D-7D54-4941-8448-D324AD5ABFC4}" type="sibTrans" cxnId="{5A942670-F637-485B-9AAA-A51DD9D881D1}">
      <dgm:prSet/>
      <dgm:spPr/>
      <dgm:t>
        <a:bodyPr/>
        <a:lstStyle/>
        <a:p>
          <a:endParaRPr lang="en-ZA"/>
        </a:p>
      </dgm:t>
    </dgm:pt>
    <dgm:pt modelId="{E81F1F0D-8261-4482-92DE-FB6A60B25F38}">
      <dgm:prSet phldrT="[Text]" custT="1"/>
      <dgm:spPr>
        <a:solidFill>
          <a:srgbClr val="92D050"/>
        </a:solidFill>
      </dgm:spPr>
      <dgm:t>
        <a:bodyPr/>
        <a:lstStyle/>
        <a:p>
          <a:r>
            <a:rPr lang="en-ZA" sz="1300" b="1" dirty="0" smtClean="0"/>
            <a:t>Inception Report submitted</a:t>
          </a:r>
        </a:p>
        <a:p>
          <a:endParaRPr lang="en-ZA" sz="1300" dirty="0" smtClean="0"/>
        </a:p>
        <a:p>
          <a:r>
            <a:rPr lang="en-ZA" sz="1300" i="1" dirty="0" smtClean="0"/>
            <a:t>Propose </a:t>
          </a:r>
          <a:r>
            <a:rPr lang="en-ZA" sz="1300" i="1" dirty="0" err="1" smtClean="0"/>
            <a:t>Impl</a:t>
          </a:r>
          <a:r>
            <a:rPr lang="en-ZA" sz="1300" i="1" dirty="0" smtClean="0"/>
            <a:t>. Strategy</a:t>
          </a:r>
        </a:p>
        <a:p>
          <a:r>
            <a:rPr lang="en-ZA" sz="1300" i="1" dirty="0" err="1" smtClean="0"/>
            <a:t>Natl</a:t>
          </a:r>
          <a:r>
            <a:rPr lang="en-ZA" sz="1300" i="1" dirty="0" smtClean="0"/>
            <a:t> Briefing </a:t>
          </a:r>
        </a:p>
        <a:p>
          <a:r>
            <a:rPr lang="en-ZA" sz="1300" i="1" dirty="0" smtClean="0"/>
            <a:t>Stakeholder Engagements</a:t>
          </a:r>
        </a:p>
        <a:p>
          <a:endParaRPr lang="en-ZA" sz="1300" i="1" dirty="0" smtClean="0"/>
        </a:p>
        <a:p>
          <a:r>
            <a:rPr lang="en-ZA" sz="1300" dirty="0" smtClean="0"/>
            <a:t>Dec 2014</a:t>
          </a:r>
          <a:endParaRPr lang="en-ZA" sz="1300" dirty="0"/>
        </a:p>
      </dgm:t>
    </dgm:pt>
    <dgm:pt modelId="{82BEB519-81C5-45F8-A6C1-263B1DB92B0E}" type="parTrans" cxnId="{8A19B920-9FD8-46B7-A37C-1488A4638333}">
      <dgm:prSet/>
      <dgm:spPr/>
      <dgm:t>
        <a:bodyPr/>
        <a:lstStyle/>
        <a:p>
          <a:endParaRPr lang="en-ZA"/>
        </a:p>
      </dgm:t>
    </dgm:pt>
    <dgm:pt modelId="{105CDE5F-90EE-4541-AB15-885B4FF6D746}" type="sibTrans" cxnId="{8A19B920-9FD8-46B7-A37C-1488A4638333}">
      <dgm:prSet/>
      <dgm:spPr/>
      <dgm:t>
        <a:bodyPr/>
        <a:lstStyle/>
        <a:p>
          <a:endParaRPr lang="en-ZA"/>
        </a:p>
      </dgm:t>
    </dgm:pt>
    <dgm:pt modelId="{39964092-8FD7-4E6A-B2D5-BFE17282A9CD}">
      <dgm:prSet phldrT="[Text]" custT="1"/>
      <dgm:spPr>
        <a:solidFill>
          <a:schemeClr val="accent6">
            <a:lumMod val="75000"/>
          </a:schemeClr>
        </a:solidFill>
      </dgm:spPr>
      <dgm:t>
        <a:bodyPr/>
        <a:lstStyle/>
        <a:p>
          <a:r>
            <a:rPr lang="en-ZA" sz="1300" dirty="0" smtClean="0"/>
            <a:t>Testing Phase</a:t>
          </a:r>
          <a:endParaRPr lang="en-ZA" sz="1300" dirty="0"/>
        </a:p>
      </dgm:t>
    </dgm:pt>
    <dgm:pt modelId="{437043A1-033A-4D79-BE06-F034FC2A734E}" type="parTrans" cxnId="{368D5AA9-38F0-4AF0-AEA9-C4014AD20E5C}">
      <dgm:prSet/>
      <dgm:spPr/>
      <dgm:t>
        <a:bodyPr/>
        <a:lstStyle/>
        <a:p>
          <a:endParaRPr lang="en-ZA"/>
        </a:p>
      </dgm:t>
    </dgm:pt>
    <dgm:pt modelId="{7964A345-1877-41E8-BD80-7059FD83AF56}" type="sibTrans" cxnId="{368D5AA9-38F0-4AF0-AEA9-C4014AD20E5C}">
      <dgm:prSet/>
      <dgm:spPr/>
      <dgm:t>
        <a:bodyPr/>
        <a:lstStyle/>
        <a:p>
          <a:endParaRPr lang="en-ZA"/>
        </a:p>
      </dgm:t>
    </dgm:pt>
    <dgm:pt modelId="{EB49F153-CF0B-4735-9A83-C41BD07D75B5}">
      <dgm:prSet phldrT="[Text]" custT="1"/>
      <dgm:spPr>
        <a:solidFill>
          <a:srgbClr val="002060"/>
        </a:solidFill>
      </dgm:spPr>
      <dgm:t>
        <a:bodyPr/>
        <a:lstStyle/>
        <a:p>
          <a:r>
            <a:rPr lang="en-ZA" sz="1300" b="1" dirty="0" smtClean="0"/>
            <a:t>Scoping Exercise</a:t>
          </a:r>
        </a:p>
        <a:p>
          <a:endParaRPr lang="en-ZA" sz="1300" dirty="0" smtClean="0"/>
        </a:p>
        <a:p>
          <a:r>
            <a:rPr lang="en-ZA" sz="1300" i="1" dirty="0" smtClean="0"/>
            <a:t>Information Update, Implementation Plan &amp; Cost of Implementation</a:t>
          </a:r>
        </a:p>
        <a:p>
          <a:endParaRPr lang="en-ZA" sz="1300" dirty="0" smtClean="0"/>
        </a:p>
        <a:p>
          <a:endParaRPr lang="en-ZA" sz="1300" dirty="0" smtClean="0"/>
        </a:p>
        <a:p>
          <a:r>
            <a:rPr lang="en-ZA" sz="1300" dirty="0" smtClean="0"/>
            <a:t>May 2015 </a:t>
          </a:r>
        </a:p>
      </dgm:t>
    </dgm:pt>
    <dgm:pt modelId="{E772A13D-11BA-4A5D-9108-F219EF23811A}" type="parTrans" cxnId="{D6916A61-5982-4DDD-92B4-2741DCE34701}">
      <dgm:prSet/>
      <dgm:spPr/>
      <dgm:t>
        <a:bodyPr/>
        <a:lstStyle/>
        <a:p>
          <a:endParaRPr lang="en-ZA"/>
        </a:p>
      </dgm:t>
    </dgm:pt>
    <dgm:pt modelId="{09E67519-4DA2-4185-8B93-0D3B4E675EEC}" type="sibTrans" cxnId="{D6916A61-5982-4DDD-92B4-2741DCE34701}">
      <dgm:prSet/>
      <dgm:spPr/>
      <dgm:t>
        <a:bodyPr/>
        <a:lstStyle/>
        <a:p>
          <a:endParaRPr lang="en-ZA"/>
        </a:p>
      </dgm:t>
    </dgm:pt>
    <dgm:pt modelId="{A6D7BEDE-47DB-40EA-A47E-EEED1AA2A14B}">
      <dgm:prSet phldrT="[Text]" custT="1"/>
      <dgm:spPr>
        <a:solidFill>
          <a:schemeClr val="accent6">
            <a:lumMod val="75000"/>
          </a:schemeClr>
        </a:solidFill>
      </dgm:spPr>
      <dgm:t>
        <a:bodyPr/>
        <a:lstStyle/>
        <a:p>
          <a:r>
            <a:rPr lang="en-ZA" sz="1300" dirty="0" smtClean="0"/>
            <a:t>Monitoring and Evaluation</a:t>
          </a:r>
          <a:endParaRPr lang="en-ZA" sz="1300" dirty="0"/>
        </a:p>
      </dgm:t>
    </dgm:pt>
    <dgm:pt modelId="{E6794332-FAF8-4063-8376-986B7D72E2B4}" type="parTrans" cxnId="{B85E909B-AC9B-49BA-AA26-72A19070F0EE}">
      <dgm:prSet/>
      <dgm:spPr/>
      <dgm:t>
        <a:bodyPr/>
        <a:lstStyle/>
        <a:p>
          <a:endParaRPr lang="en-ZA"/>
        </a:p>
      </dgm:t>
    </dgm:pt>
    <dgm:pt modelId="{8B1D16DD-1549-4C35-AA75-5D42448DBB85}" type="sibTrans" cxnId="{B85E909B-AC9B-49BA-AA26-72A19070F0EE}">
      <dgm:prSet/>
      <dgm:spPr/>
      <dgm:t>
        <a:bodyPr/>
        <a:lstStyle/>
        <a:p>
          <a:endParaRPr lang="en-ZA"/>
        </a:p>
      </dgm:t>
    </dgm:pt>
    <dgm:pt modelId="{8C345D2E-CA3B-459E-AC2A-3B83571018D6}">
      <dgm:prSet phldrT="[Text]" custT="1"/>
      <dgm:spPr>
        <a:solidFill>
          <a:schemeClr val="accent6">
            <a:lumMod val="75000"/>
          </a:schemeClr>
        </a:solidFill>
      </dgm:spPr>
      <dgm:t>
        <a:bodyPr/>
        <a:lstStyle/>
        <a:p>
          <a:r>
            <a:rPr lang="en-ZA" sz="1300" dirty="0" smtClean="0"/>
            <a:t>Full Roll-Out Phase</a:t>
          </a:r>
          <a:endParaRPr lang="en-ZA" sz="1300" dirty="0"/>
        </a:p>
      </dgm:t>
    </dgm:pt>
    <dgm:pt modelId="{BCD48ED2-6DFF-41A5-A93E-7261709D6BC9}" type="parTrans" cxnId="{42CD1D6D-A164-47D6-80DF-232B166462A1}">
      <dgm:prSet/>
      <dgm:spPr/>
      <dgm:t>
        <a:bodyPr/>
        <a:lstStyle/>
        <a:p>
          <a:endParaRPr lang="en-ZA"/>
        </a:p>
      </dgm:t>
    </dgm:pt>
    <dgm:pt modelId="{B48345D8-7C52-4237-BFB5-8EE8DC44ED4B}" type="sibTrans" cxnId="{42CD1D6D-A164-47D6-80DF-232B166462A1}">
      <dgm:prSet/>
      <dgm:spPr/>
      <dgm:t>
        <a:bodyPr/>
        <a:lstStyle/>
        <a:p>
          <a:endParaRPr lang="en-ZA"/>
        </a:p>
      </dgm:t>
    </dgm:pt>
    <dgm:pt modelId="{C48BD487-3822-4EB0-ADE0-AA4D26E0BE43}" type="pres">
      <dgm:prSet presAssocID="{123932C8-E3EC-4681-BA2C-166C46691FC1}" presName="CompostProcess" presStyleCnt="0">
        <dgm:presLayoutVars>
          <dgm:dir/>
          <dgm:resizeHandles val="exact"/>
        </dgm:presLayoutVars>
      </dgm:prSet>
      <dgm:spPr/>
      <dgm:t>
        <a:bodyPr/>
        <a:lstStyle/>
        <a:p>
          <a:endParaRPr lang="en-ZA"/>
        </a:p>
      </dgm:t>
    </dgm:pt>
    <dgm:pt modelId="{41288AFA-BAF9-4249-99C9-D405FEC14D92}" type="pres">
      <dgm:prSet presAssocID="{123932C8-E3EC-4681-BA2C-166C46691FC1}" presName="arrow" presStyleLbl="bgShp" presStyleIdx="0" presStyleCnt="1" custScaleX="117647"/>
      <dgm:spPr/>
      <dgm:t>
        <a:bodyPr/>
        <a:lstStyle/>
        <a:p>
          <a:endParaRPr lang="en-ZA"/>
        </a:p>
      </dgm:t>
    </dgm:pt>
    <dgm:pt modelId="{D23475F1-0148-4DD2-9098-CD969F486607}" type="pres">
      <dgm:prSet presAssocID="{123932C8-E3EC-4681-BA2C-166C46691FC1}" presName="linearProcess" presStyleCnt="0"/>
      <dgm:spPr/>
      <dgm:t>
        <a:bodyPr/>
        <a:lstStyle/>
        <a:p>
          <a:endParaRPr lang="en-ZA"/>
        </a:p>
      </dgm:t>
    </dgm:pt>
    <dgm:pt modelId="{A16C840C-4807-4C66-8D1A-E1B0A59FD56D}" type="pres">
      <dgm:prSet presAssocID="{CAD3B9AC-984C-4960-BAC3-0DA361F9F44A}" presName="textNode" presStyleLbl="node1" presStyleIdx="0" presStyleCnt="6" custScaleX="82403" custScaleY="114089">
        <dgm:presLayoutVars>
          <dgm:bulletEnabled val="1"/>
        </dgm:presLayoutVars>
      </dgm:prSet>
      <dgm:spPr/>
      <dgm:t>
        <a:bodyPr/>
        <a:lstStyle/>
        <a:p>
          <a:endParaRPr lang="en-ZA"/>
        </a:p>
      </dgm:t>
    </dgm:pt>
    <dgm:pt modelId="{1A01993F-E96C-430A-A39C-0CD1C828575E}" type="pres">
      <dgm:prSet presAssocID="{EB6BE21D-7D54-4941-8448-D324AD5ABFC4}" presName="sibTrans" presStyleCnt="0"/>
      <dgm:spPr/>
      <dgm:t>
        <a:bodyPr/>
        <a:lstStyle/>
        <a:p>
          <a:endParaRPr lang="en-ZA"/>
        </a:p>
      </dgm:t>
    </dgm:pt>
    <dgm:pt modelId="{9FC4D093-0049-4C65-9C0F-4DE634A6959C}" type="pres">
      <dgm:prSet presAssocID="{E81F1F0D-8261-4482-92DE-FB6A60B25F38}" presName="textNode" presStyleLbl="node1" presStyleIdx="1" presStyleCnt="6" custScaleX="94838" custScaleY="114089">
        <dgm:presLayoutVars>
          <dgm:bulletEnabled val="1"/>
        </dgm:presLayoutVars>
      </dgm:prSet>
      <dgm:spPr/>
      <dgm:t>
        <a:bodyPr/>
        <a:lstStyle/>
        <a:p>
          <a:endParaRPr lang="en-ZA"/>
        </a:p>
      </dgm:t>
    </dgm:pt>
    <dgm:pt modelId="{419C7889-D648-48F9-9652-1711A3B41C5E}" type="pres">
      <dgm:prSet presAssocID="{105CDE5F-90EE-4541-AB15-885B4FF6D746}" presName="sibTrans" presStyleCnt="0"/>
      <dgm:spPr/>
      <dgm:t>
        <a:bodyPr/>
        <a:lstStyle/>
        <a:p>
          <a:endParaRPr lang="en-ZA"/>
        </a:p>
      </dgm:t>
    </dgm:pt>
    <dgm:pt modelId="{9E996C00-C61C-4F0D-977F-0D9E4F80CFB6}" type="pres">
      <dgm:prSet presAssocID="{EB49F153-CF0B-4735-9A83-C41BD07D75B5}" presName="textNode" presStyleLbl="node1" presStyleIdx="2" presStyleCnt="6" custScaleY="114089">
        <dgm:presLayoutVars>
          <dgm:bulletEnabled val="1"/>
        </dgm:presLayoutVars>
      </dgm:prSet>
      <dgm:spPr/>
      <dgm:t>
        <a:bodyPr/>
        <a:lstStyle/>
        <a:p>
          <a:endParaRPr lang="en-ZA"/>
        </a:p>
      </dgm:t>
    </dgm:pt>
    <dgm:pt modelId="{D4A8D1E6-D552-4CC3-9967-D62DDAB9B1EB}" type="pres">
      <dgm:prSet presAssocID="{09E67519-4DA2-4185-8B93-0D3B4E675EEC}" presName="sibTrans" presStyleCnt="0"/>
      <dgm:spPr/>
      <dgm:t>
        <a:bodyPr/>
        <a:lstStyle/>
        <a:p>
          <a:endParaRPr lang="en-ZA"/>
        </a:p>
      </dgm:t>
    </dgm:pt>
    <dgm:pt modelId="{723A1008-1661-4600-AAC7-623920EB152E}" type="pres">
      <dgm:prSet presAssocID="{39964092-8FD7-4E6A-B2D5-BFE17282A9CD}" presName="textNode" presStyleLbl="node1" presStyleIdx="3" presStyleCnt="6" custScaleY="114089">
        <dgm:presLayoutVars>
          <dgm:bulletEnabled val="1"/>
        </dgm:presLayoutVars>
      </dgm:prSet>
      <dgm:spPr/>
      <dgm:t>
        <a:bodyPr/>
        <a:lstStyle/>
        <a:p>
          <a:endParaRPr lang="en-ZA"/>
        </a:p>
      </dgm:t>
    </dgm:pt>
    <dgm:pt modelId="{A68EEE88-F0F6-4B63-853F-F4A2D3E3D79E}" type="pres">
      <dgm:prSet presAssocID="{7964A345-1877-41E8-BD80-7059FD83AF56}" presName="sibTrans" presStyleCnt="0"/>
      <dgm:spPr/>
      <dgm:t>
        <a:bodyPr/>
        <a:lstStyle/>
        <a:p>
          <a:endParaRPr lang="en-ZA"/>
        </a:p>
      </dgm:t>
    </dgm:pt>
    <dgm:pt modelId="{AC4EB4EE-9883-4DA3-8B99-206803829B1E}" type="pres">
      <dgm:prSet presAssocID="{8C345D2E-CA3B-459E-AC2A-3B83571018D6}" presName="textNode" presStyleLbl="node1" presStyleIdx="4" presStyleCnt="6" custScaleX="117431" custScaleY="114089">
        <dgm:presLayoutVars>
          <dgm:bulletEnabled val="1"/>
        </dgm:presLayoutVars>
      </dgm:prSet>
      <dgm:spPr/>
      <dgm:t>
        <a:bodyPr/>
        <a:lstStyle/>
        <a:p>
          <a:endParaRPr lang="en-ZA"/>
        </a:p>
      </dgm:t>
    </dgm:pt>
    <dgm:pt modelId="{21A9A91E-2F57-4A78-8193-2EA8206292D6}" type="pres">
      <dgm:prSet presAssocID="{B48345D8-7C52-4237-BFB5-8EE8DC44ED4B}" presName="sibTrans" presStyleCnt="0"/>
      <dgm:spPr/>
    </dgm:pt>
    <dgm:pt modelId="{0B1AE161-E50C-41D3-A5A8-A8940690E7EC}" type="pres">
      <dgm:prSet presAssocID="{A6D7BEDE-47DB-40EA-A47E-EEED1AA2A14B}" presName="textNode" presStyleLbl="node1" presStyleIdx="5" presStyleCnt="6" custScaleY="114089">
        <dgm:presLayoutVars>
          <dgm:bulletEnabled val="1"/>
        </dgm:presLayoutVars>
      </dgm:prSet>
      <dgm:spPr/>
      <dgm:t>
        <a:bodyPr/>
        <a:lstStyle/>
        <a:p>
          <a:endParaRPr lang="en-ZA"/>
        </a:p>
      </dgm:t>
    </dgm:pt>
  </dgm:ptLst>
  <dgm:cxnLst>
    <dgm:cxn modelId="{D6916A61-5982-4DDD-92B4-2741DCE34701}" srcId="{123932C8-E3EC-4681-BA2C-166C46691FC1}" destId="{EB49F153-CF0B-4735-9A83-C41BD07D75B5}" srcOrd="2" destOrd="0" parTransId="{E772A13D-11BA-4A5D-9108-F219EF23811A}" sibTransId="{09E67519-4DA2-4185-8B93-0D3B4E675EEC}"/>
    <dgm:cxn modelId="{2637B4AB-CBD7-4ED7-B8D4-1C7400A94BCD}" type="presOf" srcId="{CAD3B9AC-984C-4960-BAC3-0DA361F9F44A}" destId="{A16C840C-4807-4C66-8D1A-E1B0A59FD56D}" srcOrd="0" destOrd="0" presId="urn:microsoft.com/office/officeart/2005/8/layout/hProcess9"/>
    <dgm:cxn modelId="{57272137-ABEA-4064-8358-B12EF3976D62}" type="presOf" srcId="{8C345D2E-CA3B-459E-AC2A-3B83571018D6}" destId="{AC4EB4EE-9883-4DA3-8B99-206803829B1E}" srcOrd="0" destOrd="0" presId="urn:microsoft.com/office/officeart/2005/8/layout/hProcess9"/>
    <dgm:cxn modelId="{42CD1D6D-A164-47D6-80DF-232B166462A1}" srcId="{123932C8-E3EC-4681-BA2C-166C46691FC1}" destId="{8C345D2E-CA3B-459E-AC2A-3B83571018D6}" srcOrd="4" destOrd="0" parTransId="{BCD48ED2-6DFF-41A5-A93E-7261709D6BC9}" sibTransId="{B48345D8-7C52-4237-BFB5-8EE8DC44ED4B}"/>
    <dgm:cxn modelId="{8A19B920-9FD8-46B7-A37C-1488A4638333}" srcId="{123932C8-E3EC-4681-BA2C-166C46691FC1}" destId="{E81F1F0D-8261-4482-92DE-FB6A60B25F38}" srcOrd="1" destOrd="0" parTransId="{82BEB519-81C5-45F8-A6C1-263B1DB92B0E}" sibTransId="{105CDE5F-90EE-4541-AB15-885B4FF6D746}"/>
    <dgm:cxn modelId="{B85E909B-AC9B-49BA-AA26-72A19070F0EE}" srcId="{123932C8-E3EC-4681-BA2C-166C46691FC1}" destId="{A6D7BEDE-47DB-40EA-A47E-EEED1AA2A14B}" srcOrd="5" destOrd="0" parTransId="{E6794332-FAF8-4063-8376-986B7D72E2B4}" sibTransId="{8B1D16DD-1549-4C35-AA75-5D42448DBB85}"/>
    <dgm:cxn modelId="{5A942670-F637-485B-9AAA-A51DD9D881D1}" srcId="{123932C8-E3EC-4681-BA2C-166C46691FC1}" destId="{CAD3B9AC-984C-4960-BAC3-0DA361F9F44A}" srcOrd="0" destOrd="0" parTransId="{706A2ACD-7CE5-437F-87B1-14C25F49D67E}" sibTransId="{EB6BE21D-7D54-4941-8448-D324AD5ABFC4}"/>
    <dgm:cxn modelId="{EBFCDFA0-8992-44D6-B8D2-558A5626C473}" type="presOf" srcId="{A6D7BEDE-47DB-40EA-A47E-EEED1AA2A14B}" destId="{0B1AE161-E50C-41D3-A5A8-A8940690E7EC}" srcOrd="0" destOrd="0" presId="urn:microsoft.com/office/officeart/2005/8/layout/hProcess9"/>
    <dgm:cxn modelId="{368D5AA9-38F0-4AF0-AEA9-C4014AD20E5C}" srcId="{123932C8-E3EC-4681-BA2C-166C46691FC1}" destId="{39964092-8FD7-4E6A-B2D5-BFE17282A9CD}" srcOrd="3" destOrd="0" parTransId="{437043A1-033A-4D79-BE06-F034FC2A734E}" sibTransId="{7964A345-1877-41E8-BD80-7059FD83AF56}"/>
    <dgm:cxn modelId="{2960E6A1-A216-4EBA-B2A3-7ED1D51EC479}" type="presOf" srcId="{123932C8-E3EC-4681-BA2C-166C46691FC1}" destId="{C48BD487-3822-4EB0-ADE0-AA4D26E0BE43}" srcOrd="0" destOrd="0" presId="urn:microsoft.com/office/officeart/2005/8/layout/hProcess9"/>
    <dgm:cxn modelId="{AC09BEAD-DEAD-4540-9FCC-DABB68DDD904}" type="presOf" srcId="{EB49F153-CF0B-4735-9A83-C41BD07D75B5}" destId="{9E996C00-C61C-4F0D-977F-0D9E4F80CFB6}" srcOrd="0" destOrd="0" presId="urn:microsoft.com/office/officeart/2005/8/layout/hProcess9"/>
    <dgm:cxn modelId="{3FA22B43-7651-41DB-924C-0AB3D19F1B3A}" type="presOf" srcId="{E81F1F0D-8261-4482-92DE-FB6A60B25F38}" destId="{9FC4D093-0049-4C65-9C0F-4DE634A6959C}" srcOrd="0" destOrd="0" presId="urn:microsoft.com/office/officeart/2005/8/layout/hProcess9"/>
    <dgm:cxn modelId="{87A06651-E6A3-4B60-BFC7-46D8C180F52E}" type="presOf" srcId="{39964092-8FD7-4E6A-B2D5-BFE17282A9CD}" destId="{723A1008-1661-4600-AAC7-623920EB152E}" srcOrd="0" destOrd="0" presId="urn:microsoft.com/office/officeart/2005/8/layout/hProcess9"/>
    <dgm:cxn modelId="{A52F2078-DF9C-49B7-BE98-DFAE0F0B6988}" type="presParOf" srcId="{C48BD487-3822-4EB0-ADE0-AA4D26E0BE43}" destId="{41288AFA-BAF9-4249-99C9-D405FEC14D92}" srcOrd="0" destOrd="0" presId="urn:microsoft.com/office/officeart/2005/8/layout/hProcess9"/>
    <dgm:cxn modelId="{08E8B0C9-0B81-473E-9DF4-78D1789FBD16}" type="presParOf" srcId="{C48BD487-3822-4EB0-ADE0-AA4D26E0BE43}" destId="{D23475F1-0148-4DD2-9098-CD969F486607}" srcOrd="1" destOrd="0" presId="urn:microsoft.com/office/officeart/2005/8/layout/hProcess9"/>
    <dgm:cxn modelId="{8AEB0FEF-399E-4260-BC5A-7DA55AE3C495}" type="presParOf" srcId="{D23475F1-0148-4DD2-9098-CD969F486607}" destId="{A16C840C-4807-4C66-8D1A-E1B0A59FD56D}" srcOrd="0" destOrd="0" presId="urn:microsoft.com/office/officeart/2005/8/layout/hProcess9"/>
    <dgm:cxn modelId="{73D11F5C-6DF5-4E37-BBF3-0A15B76BC773}" type="presParOf" srcId="{D23475F1-0148-4DD2-9098-CD969F486607}" destId="{1A01993F-E96C-430A-A39C-0CD1C828575E}" srcOrd="1" destOrd="0" presId="urn:microsoft.com/office/officeart/2005/8/layout/hProcess9"/>
    <dgm:cxn modelId="{5E27639D-17FF-44D5-86D4-90547D606A89}" type="presParOf" srcId="{D23475F1-0148-4DD2-9098-CD969F486607}" destId="{9FC4D093-0049-4C65-9C0F-4DE634A6959C}" srcOrd="2" destOrd="0" presId="urn:microsoft.com/office/officeart/2005/8/layout/hProcess9"/>
    <dgm:cxn modelId="{98A31F18-E3EF-4FA5-B4A8-A7B51A2CD796}" type="presParOf" srcId="{D23475F1-0148-4DD2-9098-CD969F486607}" destId="{419C7889-D648-48F9-9652-1711A3B41C5E}" srcOrd="3" destOrd="0" presId="urn:microsoft.com/office/officeart/2005/8/layout/hProcess9"/>
    <dgm:cxn modelId="{4D6ABC7D-E024-4338-BB23-0AEDAD2D1B12}" type="presParOf" srcId="{D23475F1-0148-4DD2-9098-CD969F486607}" destId="{9E996C00-C61C-4F0D-977F-0D9E4F80CFB6}" srcOrd="4" destOrd="0" presId="urn:microsoft.com/office/officeart/2005/8/layout/hProcess9"/>
    <dgm:cxn modelId="{36406386-E8E1-4A03-9EBB-11850FBC3821}" type="presParOf" srcId="{D23475F1-0148-4DD2-9098-CD969F486607}" destId="{D4A8D1E6-D552-4CC3-9967-D62DDAB9B1EB}" srcOrd="5" destOrd="0" presId="urn:microsoft.com/office/officeart/2005/8/layout/hProcess9"/>
    <dgm:cxn modelId="{C2E784E4-4996-442C-AE6D-29F30BC2767C}" type="presParOf" srcId="{D23475F1-0148-4DD2-9098-CD969F486607}" destId="{723A1008-1661-4600-AAC7-623920EB152E}" srcOrd="6" destOrd="0" presId="urn:microsoft.com/office/officeart/2005/8/layout/hProcess9"/>
    <dgm:cxn modelId="{1DFD8855-B31A-47E3-8E98-8F156436F510}" type="presParOf" srcId="{D23475F1-0148-4DD2-9098-CD969F486607}" destId="{A68EEE88-F0F6-4B63-853F-F4A2D3E3D79E}" srcOrd="7" destOrd="0" presId="urn:microsoft.com/office/officeart/2005/8/layout/hProcess9"/>
    <dgm:cxn modelId="{E3B6BAD9-C112-432E-B5C3-FCE9C268E4E0}" type="presParOf" srcId="{D23475F1-0148-4DD2-9098-CD969F486607}" destId="{AC4EB4EE-9883-4DA3-8B99-206803829B1E}" srcOrd="8" destOrd="0" presId="urn:microsoft.com/office/officeart/2005/8/layout/hProcess9"/>
    <dgm:cxn modelId="{34EAD903-996E-4831-8FE0-C3EDB753F935}" type="presParOf" srcId="{D23475F1-0148-4DD2-9098-CD969F486607}" destId="{21A9A91E-2F57-4A78-8193-2EA8206292D6}" srcOrd="9" destOrd="0" presId="urn:microsoft.com/office/officeart/2005/8/layout/hProcess9"/>
    <dgm:cxn modelId="{C1368868-0D17-4351-90FF-C8588D00934E}" type="presParOf" srcId="{D23475F1-0148-4DD2-9098-CD969F486607}" destId="{0B1AE161-E50C-41D3-A5A8-A8940690E7EC}"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BA7F2-CB6D-441A-A251-BD85B82A277C}" type="datetimeFigureOut">
              <a:rPr lang="en-US" smtClean="0"/>
              <a:pPr/>
              <a:t>2/25/2015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ZA" dirty="0" smtClean="0"/>
              <a:t>Read from slide.</a:t>
            </a:r>
          </a:p>
          <a:p>
            <a:pPr lvl="0"/>
            <a:endParaRPr lang="en-ZA" dirty="0" smtClean="0"/>
          </a:p>
          <a:p>
            <a:pPr lvl="0"/>
            <a:r>
              <a:rPr lang="en-ZA" dirty="0" smtClean="0"/>
              <a:t>Dept has attempted to make inroads into especially pre-94 stock:</a:t>
            </a:r>
          </a:p>
          <a:p>
            <a:pPr lvl="0"/>
            <a:r>
              <a:rPr lang="en-ZA" dirty="0" smtClean="0"/>
              <a:t>We note </a:t>
            </a:r>
            <a:r>
              <a:rPr lang="en-ZA" dirty="0" err="1" smtClean="0"/>
              <a:t>MinMec</a:t>
            </a:r>
            <a:r>
              <a:rPr lang="en-ZA" dirty="0" smtClean="0"/>
              <a:t> resolutions taken in Sept 2013 regarding the eradication of title backlog of pre-94 </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CF807-891F-41AA-8A5A-ABCDFC89C344}" type="slidenum">
              <a:rPr lang="en-US" smtClean="0"/>
              <a:pPr/>
              <a:t>‹#›</a:t>
            </a:fld>
            <a:endParaRPr lang="en-US" dirty="0"/>
          </a:p>
        </p:txBody>
      </p:sp>
    </p:spTree>
    <p:extLst>
      <p:ext uri="{BB962C8B-B14F-4D97-AF65-F5344CB8AC3E}">
        <p14:creationId xmlns:p14="http://schemas.microsoft.com/office/powerpoint/2010/main" xmlns="" val="120988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a:t>
            </a:fld>
            <a:endParaRPr lang="en-US" dirty="0"/>
          </a:p>
        </p:txBody>
      </p:sp>
    </p:spTree>
    <p:extLst>
      <p:ext uri="{BB962C8B-B14F-4D97-AF65-F5344CB8AC3E}">
        <p14:creationId xmlns:p14="http://schemas.microsoft.com/office/powerpoint/2010/main" xmlns="" val="157113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ZA" altLang="en-US" dirty="0"/>
              <a:t>The objectives of this Project, therefore, are manifold:</a:t>
            </a:r>
          </a:p>
          <a:p>
            <a:pPr>
              <a:lnSpc>
                <a:spcPct val="115000"/>
              </a:lnSpc>
              <a:spcBef>
                <a:spcPts val="1000"/>
              </a:spcBef>
              <a:spcAft>
                <a:spcPts val="1000"/>
              </a:spcAft>
            </a:pPr>
            <a:r>
              <a:rPr lang="en-GB" dirty="0">
                <a:ea typeface="Times New Roman"/>
                <a:cs typeface="Times New Roman"/>
              </a:rPr>
              <a:t>The transfer of deeds to rightful owners who have not been issued with their papers is not only an end in itself. </a:t>
            </a:r>
            <a:r>
              <a:rPr lang="en-GB" i="1" dirty="0">
                <a:ea typeface="Times New Roman"/>
                <a:cs typeface="Times New Roman"/>
              </a:rPr>
              <a:t>It is also a means to achieving a series of other ends</a:t>
            </a:r>
            <a:r>
              <a:rPr lang="en-GB" dirty="0">
                <a:ea typeface="Times New Roman"/>
                <a:cs typeface="Times New Roman"/>
              </a:rPr>
              <a:t>. An effective system where all residents have access to their title deeds (and are aware of their usefulness): </a:t>
            </a:r>
            <a:endParaRPr lang="en-ZA" dirty="0">
              <a:ea typeface="Times New Roman"/>
              <a:cs typeface="Times New Roman"/>
            </a:endParaRPr>
          </a:p>
          <a:p>
            <a:pPr marL="342900" lvl="0" indent="-342900">
              <a:lnSpc>
                <a:spcPct val="115000"/>
              </a:lnSpc>
              <a:spcBef>
                <a:spcPts val="1000"/>
              </a:spcBef>
              <a:spcAft>
                <a:spcPts val="0"/>
              </a:spcAft>
              <a:buFont typeface="Symbol"/>
              <a:buChar char=""/>
            </a:pPr>
            <a:r>
              <a:rPr lang="en-GB" dirty="0">
                <a:ea typeface="Times New Roman"/>
                <a:cs typeface="Times New Roman"/>
              </a:rPr>
              <a:t>maximises the housing programme's impact by </a:t>
            </a:r>
            <a:r>
              <a:rPr lang="en-GB" b="1" dirty="0">
                <a:ea typeface="Times New Roman"/>
                <a:cs typeface="Times New Roman"/>
              </a:rPr>
              <a:t>creating assets and allowing people to build the value of their assets over time</a:t>
            </a:r>
            <a:r>
              <a:rPr lang="en-GB" dirty="0">
                <a:ea typeface="Times New Roman"/>
                <a:cs typeface="Times New Roman"/>
              </a:rPr>
              <a:t>; </a:t>
            </a:r>
            <a:endParaRPr lang="en-ZA" dirty="0">
              <a:ea typeface="Times New Roman"/>
              <a:cs typeface="Times New Roman"/>
            </a:endParaRPr>
          </a:p>
          <a:p>
            <a:pPr marL="342900" lvl="0" indent="-342900">
              <a:lnSpc>
                <a:spcPct val="115000"/>
              </a:lnSpc>
              <a:spcAft>
                <a:spcPts val="0"/>
              </a:spcAft>
              <a:buFont typeface="Symbol"/>
              <a:buChar char=""/>
            </a:pPr>
            <a:r>
              <a:rPr lang="en-GB" dirty="0">
                <a:ea typeface="Times New Roman"/>
                <a:cs typeface="Times New Roman"/>
              </a:rPr>
              <a:t>potentially </a:t>
            </a:r>
            <a:r>
              <a:rPr lang="en-GB" b="1" dirty="0">
                <a:ea typeface="Times New Roman"/>
                <a:cs typeface="Times New Roman"/>
              </a:rPr>
              <a:t>opens up more personal investment </a:t>
            </a:r>
            <a:r>
              <a:rPr lang="en-GB" dirty="0">
                <a:ea typeface="Times New Roman"/>
                <a:cs typeface="Times New Roman"/>
              </a:rPr>
              <a:t>to residents thereby physically </a:t>
            </a:r>
            <a:r>
              <a:rPr lang="en-GB" b="1" dirty="0">
                <a:ea typeface="Times New Roman"/>
                <a:cs typeface="Times New Roman"/>
              </a:rPr>
              <a:t>transforming housing into homes</a:t>
            </a:r>
            <a:r>
              <a:rPr lang="en-GB" dirty="0">
                <a:ea typeface="Times New Roman"/>
                <a:cs typeface="Times New Roman"/>
              </a:rPr>
              <a:t>, and townships into neighbourhoods; </a:t>
            </a:r>
            <a:endParaRPr lang="en-ZA" dirty="0">
              <a:ea typeface="Times New Roman"/>
              <a:cs typeface="Times New Roman"/>
            </a:endParaRPr>
          </a:p>
          <a:p>
            <a:pPr marL="342900" lvl="0" indent="-342900">
              <a:lnSpc>
                <a:spcPct val="115000"/>
              </a:lnSpc>
              <a:spcAft>
                <a:spcPts val="0"/>
              </a:spcAft>
              <a:buFont typeface="Symbol"/>
              <a:buChar char=""/>
            </a:pPr>
            <a:r>
              <a:rPr lang="en-GB" b="1" dirty="0">
                <a:ea typeface="Times New Roman"/>
                <a:cs typeface="Times New Roman"/>
              </a:rPr>
              <a:t>distributes property ownership more equitably </a:t>
            </a:r>
            <a:r>
              <a:rPr lang="en-GB" dirty="0">
                <a:ea typeface="Times New Roman"/>
                <a:cs typeface="Times New Roman"/>
              </a:rPr>
              <a:t>in the country thus achieving more balanced patterns of ownership; </a:t>
            </a:r>
            <a:endParaRPr lang="en-ZA" dirty="0">
              <a:ea typeface="Times New Roman"/>
              <a:cs typeface="Times New Roman"/>
            </a:endParaRPr>
          </a:p>
          <a:p>
            <a:pPr marL="342900" lvl="0" indent="-342900">
              <a:lnSpc>
                <a:spcPct val="115000"/>
              </a:lnSpc>
              <a:spcAft>
                <a:spcPts val="0"/>
              </a:spcAft>
              <a:buFont typeface="Symbol"/>
              <a:buChar char=""/>
            </a:pPr>
            <a:r>
              <a:rPr lang="en-GB" dirty="0">
                <a:ea typeface="Times New Roman"/>
                <a:cs typeface="Times New Roman"/>
              </a:rPr>
              <a:t>gives </a:t>
            </a:r>
            <a:r>
              <a:rPr lang="en-GB" b="1" dirty="0">
                <a:ea typeface="Times New Roman"/>
                <a:cs typeface="Times New Roman"/>
              </a:rPr>
              <a:t>households their first entry into the property market</a:t>
            </a:r>
            <a:r>
              <a:rPr lang="en-GB" dirty="0">
                <a:ea typeface="Times New Roman"/>
                <a:cs typeface="Times New Roman"/>
              </a:rPr>
              <a:t>, which can lead to improved housing conditions over generations as individuals and households trade up in the housing ladder; </a:t>
            </a:r>
            <a:endParaRPr lang="en-ZA" dirty="0">
              <a:ea typeface="Times New Roman"/>
              <a:cs typeface="Times New Roman"/>
            </a:endParaRPr>
          </a:p>
          <a:p>
            <a:pPr marL="342900" lvl="0" indent="-342900">
              <a:lnSpc>
                <a:spcPct val="115000"/>
              </a:lnSpc>
              <a:spcAft>
                <a:spcPts val="0"/>
              </a:spcAft>
              <a:buFont typeface="Symbol"/>
              <a:buChar char=""/>
            </a:pPr>
            <a:r>
              <a:rPr lang="en-GB" b="1" dirty="0">
                <a:ea typeface="Times New Roman"/>
                <a:cs typeface="Times New Roman"/>
              </a:rPr>
              <a:t>creates more active citizens</a:t>
            </a:r>
            <a:r>
              <a:rPr lang="en-GB" dirty="0">
                <a:ea typeface="Times New Roman"/>
                <a:cs typeface="Times New Roman"/>
              </a:rPr>
              <a:t>, as envisaged in the National Development Plan; and </a:t>
            </a:r>
            <a:endParaRPr lang="en-ZA" dirty="0">
              <a:ea typeface="Times New Roman"/>
              <a:cs typeface="Times New Roman"/>
            </a:endParaRPr>
          </a:p>
          <a:p>
            <a:pPr marL="342900" lvl="0" indent="-342900">
              <a:lnSpc>
                <a:spcPct val="115000"/>
              </a:lnSpc>
              <a:spcAft>
                <a:spcPts val="1000"/>
              </a:spcAft>
              <a:buFont typeface="Symbol"/>
              <a:buChar char=""/>
            </a:pPr>
            <a:r>
              <a:rPr lang="en-GB" dirty="0">
                <a:ea typeface="Times New Roman"/>
                <a:cs typeface="Times New Roman"/>
              </a:rPr>
              <a:t>Becomes a catalyst in transforming and expanding the real estate sector..</a:t>
            </a:r>
            <a:endParaRPr lang="en-ZA" dirty="0">
              <a:ea typeface="Times New Roman"/>
              <a:cs typeface="Times New Roman"/>
            </a:endParaRPr>
          </a:p>
          <a:p>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11</a:t>
            </a:fld>
            <a:endParaRPr lang="en-US" dirty="0"/>
          </a:p>
        </p:txBody>
      </p:sp>
    </p:spTree>
    <p:extLst>
      <p:ext uri="{BB962C8B-B14F-4D97-AF65-F5344CB8AC3E}">
        <p14:creationId xmlns:p14="http://schemas.microsoft.com/office/powerpoint/2010/main" xmlns="" val="52697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 the design of the strategy, the project sets itself the following objectives …</a:t>
            </a:r>
          </a:p>
          <a:p>
            <a:r>
              <a:rPr lang="en-ZA" dirty="0" smtClean="0"/>
              <a:t>Read from slide …</a:t>
            </a:r>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12</a:t>
            </a:fld>
            <a:endParaRPr lang="en-US" dirty="0"/>
          </a:p>
        </p:txBody>
      </p:sp>
    </p:spTree>
    <p:extLst>
      <p:ext uri="{BB962C8B-B14F-4D97-AF65-F5344CB8AC3E}">
        <p14:creationId xmlns:p14="http://schemas.microsoft.com/office/powerpoint/2010/main" xmlns="" val="329294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13</a:t>
            </a:fld>
            <a:endParaRPr lang="en-US" dirty="0"/>
          </a:p>
        </p:txBody>
      </p:sp>
    </p:spTree>
    <p:extLst>
      <p:ext uri="{BB962C8B-B14F-4D97-AF65-F5344CB8AC3E}">
        <p14:creationId xmlns:p14="http://schemas.microsoft.com/office/powerpoint/2010/main" xmlns="" val="298212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Slide shows total registrations per Prov.</a:t>
            </a:r>
          </a:p>
          <a:p>
            <a:endParaRPr lang="en-ZA" dirty="0" smtClean="0"/>
          </a:p>
          <a:p>
            <a:r>
              <a:rPr lang="en-ZA" dirty="0" smtClean="0"/>
              <a:t>For the period in question:</a:t>
            </a:r>
          </a:p>
          <a:p>
            <a:r>
              <a:rPr lang="en-ZA" dirty="0" smtClean="0"/>
              <a:t>2,9 million houses completed</a:t>
            </a:r>
          </a:p>
          <a:p>
            <a:r>
              <a:rPr lang="en-ZA" dirty="0" smtClean="0"/>
              <a:t>1,44 million (50%) registrations</a:t>
            </a:r>
          </a:p>
          <a:p>
            <a:r>
              <a:rPr lang="en-ZA" dirty="0" smtClean="0"/>
              <a:t>49% of total registrations occurred in Metros.</a:t>
            </a:r>
          </a:p>
          <a:p>
            <a:endParaRPr lang="en-ZA" dirty="0" smtClean="0"/>
          </a:p>
          <a:p>
            <a:r>
              <a:rPr lang="en-ZA" dirty="0" smtClean="0"/>
              <a:t>So, where’s the remainder??</a:t>
            </a:r>
          </a:p>
          <a:p>
            <a:endParaRPr lang="en-ZA" dirty="0" smtClean="0"/>
          </a:p>
          <a:p>
            <a:r>
              <a:rPr lang="en-ZA" dirty="0" smtClean="0"/>
              <a:t>Note that discrepancy could in certain instances be ascribed to subsidies on Communal Land, Rental Progr, etc.. </a:t>
            </a:r>
          </a:p>
          <a:p>
            <a:r>
              <a:rPr lang="en-ZA" dirty="0" smtClean="0"/>
              <a:t>Communal Land &amp; PTOs: KZN, Limpopo, Mpu, </a:t>
            </a:r>
          </a:p>
          <a:p>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4744" y="6732240"/>
            <a:ext cx="4035425" cy="2195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886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light green line shows the number of registrations each year as a percentage of the number of houses completed and under construction.  </a:t>
            </a:r>
          </a:p>
          <a:p>
            <a:pPr marL="171450" indent="-171450">
              <a:buFont typeface="Arial" panose="020B0604020202020204" pitchFamily="34" charset="0"/>
              <a:buChar char="•"/>
            </a:pPr>
            <a:r>
              <a:rPr lang="en-GB" dirty="0" smtClean="0"/>
              <a:t>The darker green line shows number of registered properties as a proportion of all houses delivered up until that year.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proportion steadily improves between 1994 and 1999, remains fairly consistently above 70% between 1999 and 2003, and then from 2004 begins to drop significantly.</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2002: Pre-emptive Clause</a:t>
            </a:r>
          </a:p>
          <a:p>
            <a:pPr marL="628650" lvl="1" indent="-171450">
              <a:buFont typeface="Arial" panose="020B0604020202020204" pitchFamily="34" charset="0"/>
              <a:buChar char="•"/>
            </a:pPr>
            <a:r>
              <a:rPr lang="en-GB" dirty="0" smtClean="0"/>
              <a:t>Prov withheld Title Deeds as attempt to enforce pre-emptive clause;</a:t>
            </a:r>
          </a:p>
          <a:p>
            <a:pPr marL="628650" lvl="1" indent="-171450">
              <a:buFont typeface="Arial" panose="020B0604020202020204" pitchFamily="34" charset="0"/>
              <a:buChar char="•"/>
            </a:pPr>
            <a:r>
              <a:rPr lang="en-GB" dirty="0" smtClean="0"/>
              <a:t>Because of pre-emptive clause, there is no longer any urgency to register Title</a:t>
            </a:r>
          </a:p>
          <a:p>
            <a:pPr marL="628650" lvl="1"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2004: Policy Amendment:</a:t>
            </a:r>
          </a:p>
          <a:p>
            <a:pPr marL="628650" lvl="1" indent="-171450">
              <a:buFont typeface="Arial" panose="020B0604020202020204" pitchFamily="34" charset="0"/>
              <a:buChar char="•"/>
            </a:pPr>
            <a:r>
              <a:rPr lang="en-GB" dirty="0" smtClean="0"/>
              <a:t>Removal of Sequential Milestone payment</a:t>
            </a:r>
          </a:p>
          <a:p>
            <a:pPr marL="628650" lvl="1" indent="-171450">
              <a:buFont typeface="Arial" panose="020B0604020202020204" pitchFamily="34" charset="0"/>
              <a:buChar char="•"/>
            </a:pPr>
            <a:r>
              <a:rPr lang="en-GB" dirty="0" smtClean="0"/>
              <a:t>Delinking of Subsidy from Beneficiary List.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Since the implementation of policy revisions, registrations dropped from 75% to 50%</a:t>
            </a:r>
          </a:p>
          <a:p>
            <a:pPr marL="628650" lvl="1" indent="-171450">
              <a:buFont typeface="Arial" panose="020B0604020202020204" pitchFamily="34" charset="0"/>
              <a:buChar char="•"/>
            </a:pPr>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15</a:t>
            </a:fld>
            <a:endParaRPr lang="en-US" dirty="0"/>
          </a:p>
        </p:txBody>
      </p:sp>
    </p:spTree>
    <p:extLst>
      <p:ext uri="{BB962C8B-B14F-4D97-AF65-F5344CB8AC3E}">
        <p14:creationId xmlns:p14="http://schemas.microsoft.com/office/powerpoint/2010/main" xmlns="" val="240126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light green line shows the number of registrations each year as a percentage of the number of houses completed and under construction.  </a:t>
            </a:r>
          </a:p>
          <a:p>
            <a:pPr marL="171450" indent="-171450">
              <a:buFont typeface="Arial" panose="020B0604020202020204" pitchFamily="34" charset="0"/>
              <a:buChar char="•"/>
            </a:pPr>
            <a:r>
              <a:rPr lang="en-GB" dirty="0" smtClean="0"/>
              <a:t>The darker green line shows number of registered properties as a proportion of all houses delivered up until that year.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proportion steadily improves between 1994 and 1999, remains fairly consistently above 70% between 1999 and 2003, and then from 2004 begins to drop significantly.</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2002: Pre-emptive Clause</a:t>
            </a:r>
          </a:p>
          <a:p>
            <a:pPr marL="628650" lvl="1" indent="-171450">
              <a:buFont typeface="Arial" panose="020B0604020202020204" pitchFamily="34" charset="0"/>
              <a:buChar char="•"/>
            </a:pPr>
            <a:r>
              <a:rPr lang="en-GB" dirty="0" smtClean="0"/>
              <a:t>Prov withheld Title Deeds as attempt to enforce pre-emptive clause;</a:t>
            </a:r>
          </a:p>
          <a:p>
            <a:pPr marL="628650" lvl="1" indent="-171450">
              <a:buFont typeface="Arial" panose="020B0604020202020204" pitchFamily="34" charset="0"/>
              <a:buChar char="•"/>
            </a:pPr>
            <a:r>
              <a:rPr lang="en-GB" dirty="0" smtClean="0"/>
              <a:t>Because of pre-emptive clause, there is no longer any urgency to register Title</a:t>
            </a:r>
          </a:p>
          <a:p>
            <a:pPr marL="628650" lvl="1"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2004: Policy Amendment:</a:t>
            </a:r>
          </a:p>
          <a:p>
            <a:pPr marL="628650" lvl="1" indent="-171450">
              <a:buFont typeface="Arial" panose="020B0604020202020204" pitchFamily="34" charset="0"/>
              <a:buChar char="•"/>
            </a:pPr>
            <a:r>
              <a:rPr lang="en-GB" dirty="0" smtClean="0"/>
              <a:t>Removal of Sequential Milestone payment</a:t>
            </a:r>
          </a:p>
          <a:p>
            <a:pPr marL="628650" lvl="1" indent="-171450">
              <a:buFont typeface="Arial" panose="020B0604020202020204" pitchFamily="34" charset="0"/>
              <a:buChar char="•"/>
            </a:pPr>
            <a:r>
              <a:rPr lang="en-GB" dirty="0" smtClean="0"/>
              <a:t>Delinking of Subsidy from Beneficiary List.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Since the implementation of policy revisions, registrations dropped from 75% to 50%</a:t>
            </a:r>
          </a:p>
          <a:p>
            <a:pPr marL="628650" lvl="1" indent="-171450">
              <a:buFont typeface="Arial" panose="020B0604020202020204" pitchFamily="34" charset="0"/>
              <a:buChar char="•"/>
            </a:pPr>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16</a:t>
            </a:fld>
            <a:endParaRPr lang="en-US" dirty="0"/>
          </a:p>
        </p:txBody>
      </p:sp>
    </p:spTree>
    <p:extLst>
      <p:ext uri="{BB962C8B-B14F-4D97-AF65-F5344CB8AC3E}">
        <p14:creationId xmlns:p14="http://schemas.microsoft.com/office/powerpoint/2010/main" xmlns="" val="240126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light green line shows the number of registrations each year as a percentage of the number of houses completed and under construction.  </a:t>
            </a:r>
          </a:p>
          <a:p>
            <a:pPr marL="171450" indent="-171450">
              <a:buFont typeface="Arial" panose="020B0604020202020204" pitchFamily="34" charset="0"/>
              <a:buChar char="•"/>
            </a:pPr>
            <a:r>
              <a:rPr lang="en-GB" dirty="0" smtClean="0"/>
              <a:t>The darker green line shows number of registered properties as a proportion of all houses delivered up until that year.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proportion steadily improves between 1994 and 1999, remains fairly consistently above 70% between 1999 and 2003, and then from 2004 begins to drop significantly.</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2002: Pre-emptive Clause</a:t>
            </a:r>
          </a:p>
          <a:p>
            <a:pPr marL="628650" lvl="1" indent="-171450">
              <a:buFont typeface="Arial" panose="020B0604020202020204" pitchFamily="34" charset="0"/>
              <a:buChar char="•"/>
            </a:pPr>
            <a:r>
              <a:rPr lang="en-GB" dirty="0" smtClean="0"/>
              <a:t>Prov withheld Title Deeds as attempt to enforce pre-emptive clause;</a:t>
            </a:r>
          </a:p>
          <a:p>
            <a:pPr marL="628650" lvl="1" indent="-171450">
              <a:buFont typeface="Arial" panose="020B0604020202020204" pitchFamily="34" charset="0"/>
              <a:buChar char="•"/>
            </a:pPr>
            <a:r>
              <a:rPr lang="en-GB" dirty="0" smtClean="0"/>
              <a:t>Because of pre-emptive clause, there is no longer any urgency to register Title</a:t>
            </a:r>
          </a:p>
          <a:p>
            <a:pPr marL="628650" lvl="1"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2004: Policy Amendment:</a:t>
            </a:r>
          </a:p>
          <a:p>
            <a:pPr marL="628650" lvl="1" indent="-171450">
              <a:buFont typeface="Arial" panose="020B0604020202020204" pitchFamily="34" charset="0"/>
              <a:buChar char="•"/>
            </a:pPr>
            <a:r>
              <a:rPr lang="en-GB" dirty="0" smtClean="0"/>
              <a:t>Removal of Sequential Milestone payment</a:t>
            </a:r>
          </a:p>
          <a:p>
            <a:pPr marL="628650" lvl="1" indent="-171450">
              <a:buFont typeface="Arial" panose="020B0604020202020204" pitchFamily="34" charset="0"/>
              <a:buChar char="•"/>
            </a:pPr>
            <a:r>
              <a:rPr lang="en-GB" dirty="0" smtClean="0"/>
              <a:t>Delinking of Subsidy from Beneficiary List.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Since the implementation of policy revisions, registrations dropped from 75% to 50%</a:t>
            </a:r>
          </a:p>
          <a:p>
            <a:pPr marL="628650" lvl="1" indent="-171450">
              <a:buFont typeface="Arial" panose="020B0604020202020204" pitchFamily="34" charset="0"/>
              <a:buChar char="•"/>
            </a:pPr>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17</a:t>
            </a:fld>
            <a:endParaRPr lang="en-US" dirty="0"/>
          </a:p>
        </p:txBody>
      </p:sp>
    </p:spTree>
    <p:extLst>
      <p:ext uri="{BB962C8B-B14F-4D97-AF65-F5344CB8AC3E}">
        <p14:creationId xmlns:p14="http://schemas.microsoft.com/office/powerpoint/2010/main" xmlns="" val="240126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18</a:t>
            </a:fld>
            <a:endParaRPr lang="en-US" dirty="0"/>
          </a:p>
        </p:txBody>
      </p:sp>
    </p:spTree>
    <p:extLst>
      <p:ext uri="{BB962C8B-B14F-4D97-AF65-F5344CB8AC3E}">
        <p14:creationId xmlns:p14="http://schemas.microsoft.com/office/powerpoint/2010/main" xmlns="" val="334351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19</a:t>
            </a:fld>
            <a:endParaRPr lang="en-US" dirty="0"/>
          </a:p>
        </p:txBody>
      </p:sp>
    </p:spTree>
    <p:extLst>
      <p:ext uri="{BB962C8B-B14F-4D97-AF65-F5344CB8AC3E}">
        <p14:creationId xmlns:p14="http://schemas.microsoft.com/office/powerpoint/2010/main" xmlns="" val="39051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20</a:t>
            </a:fld>
            <a:endParaRPr lang="en-US" dirty="0"/>
          </a:p>
        </p:txBody>
      </p:sp>
    </p:spTree>
    <p:extLst>
      <p:ext uri="{BB962C8B-B14F-4D97-AF65-F5344CB8AC3E}">
        <p14:creationId xmlns:p14="http://schemas.microsoft.com/office/powerpoint/2010/main" xmlns="" val="14532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2</a:t>
            </a:fld>
            <a:endParaRPr lang="en-US" dirty="0"/>
          </a:p>
        </p:txBody>
      </p:sp>
    </p:spTree>
    <p:extLst>
      <p:ext uri="{BB962C8B-B14F-4D97-AF65-F5344CB8AC3E}">
        <p14:creationId xmlns:p14="http://schemas.microsoft.com/office/powerpoint/2010/main" xmlns="" val="354852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solidFill>
                  <a:srgbClr val="FF0000"/>
                </a:solidFill>
              </a:rPr>
              <a:t>Rolls-Royce systems for less than sophisticated clients</a:t>
            </a:r>
          </a:p>
          <a:p>
            <a:endParaRPr lang="en-ZA" b="1" dirty="0">
              <a:solidFill>
                <a:srgbClr val="FF0000"/>
              </a:solidFill>
            </a:endParaRPr>
          </a:p>
          <a:p>
            <a:r>
              <a:rPr lang="en-GB" dirty="0"/>
              <a:t>In this area of policy and law reform, the recommended strategic actions are as follows:</a:t>
            </a:r>
            <a:endParaRPr lang="en-ZA" dirty="0"/>
          </a:p>
          <a:p>
            <a:pPr marL="171450" lvl="0" indent="-171450">
              <a:buFont typeface="Arial" panose="020B0604020202020204" pitchFamily="34" charset="0"/>
              <a:buChar char="•"/>
            </a:pPr>
            <a:r>
              <a:rPr lang="en-GB" dirty="0"/>
              <a:t>investigate international examples of alternative systems of lower cost property registration</a:t>
            </a:r>
            <a:endParaRPr lang="en-ZA" dirty="0"/>
          </a:p>
          <a:p>
            <a:pPr marL="171450" lvl="0" indent="-171450">
              <a:buFont typeface="Arial" panose="020B0604020202020204" pitchFamily="34" charset="0"/>
              <a:buChar char="•"/>
            </a:pPr>
            <a:r>
              <a:rPr lang="en-GB" dirty="0"/>
              <a:t>develop more streamlined systems of bulk registration of properties </a:t>
            </a:r>
            <a:endParaRPr lang="en-ZA" dirty="0"/>
          </a:p>
          <a:p>
            <a:pPr marL="171450" lvl="0" indent="-171450">
              <a:buFont typeface="Arial" panose="020B0604020202020204" pitchFamily="34" charset="0"/>
              <a:buChar char="•"/>
            </a:pPr>
            <a:r>
              <a:rPr lang="en-GB" dirty="0"/>
              <a:t>investigate and make proposals for less complex methods of land surveying </a:t>
            </a:r>
            <a:endParaRPr lang="en-ZA" dirty="0"/>
          </a:p>
          <a:p>
            <a:pPr marL="171450" lvl="0" indent="-171450">
              <a:buFont typeface="Arial" panose="020B0604020202020204" pitchFamily="34" charset="0"/>
              <a:buChar char="•"/>
            </a:pPr>
            <a:r>
              <a:rPr lang="en-GB" dirty="0"/>
              <a:t>understand and establish alternative forms of secure tenure which could apply in settlement upgrades, on rural land and on farms </a:t>
            </a:r>
            <a:endParaRPr lang="en-ZA" dirty="0"/>
          </a:p>
          <a:p>
            <a:pPr marL="171450" lvl="0" indent="-171450">
              <a:buFont typeface="Arial" panose="020B0604020202020204" pitchFamily="34" charset="0"/>
              <a:buChar char="•"/>
            </a:pPr>
            <a:r>
              <a:rPr lang="en-GB" dirty="0"/>
              <a:t>give particular attention to more affordable forms of transfer of deeds where households are buying or selling residential property </a:t>
            </a:r>
            <a:endParaRPr lang="en-ZA" dirty="0"/>
          </a:p>
          <a:p>
            <a:pPr marL="171450" lvl="0" indent="-171450">
              <a:buFont typeface="Arial" panose="020B0604020202020204" pitchFamily="34" charset="0"/>
              <a:buChar char="•"/>
            </a:pPr>
            <a:r>
              <a:rPr lang="en-GB" dirty="0"/>
              <a:t>convene a National Indaba or round table to discuss longer term policy reforms.</a:t>
            </a:r>
            <a:endParaRPr lang="en-ZA" dirty="0"/>
          </a:p>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21</a:t>
            </a:fld>
            <a:endParaRPr lang="en-US" dirty="0"/>
          </a:p>
        </p:txBody>
      </p:sp>
    </p:spTree>
    <p:extLst>
      <p:ext uri="{BB962C8B-B14F-4D97-AF65-F5344CB8AC3E}">
        <p14:creationId xmlns:p14="http://schemas.microsoft.com/office/powerpoint/2010/main" xmlns="" val="151578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Slide Number Placeholder 3"/>
          <p:cNvSpPr>
            <a:spLocks noGrp="1"/>
          </p:cNvSpPr>
          <p:nvPr>
            <p:ph type="sldNum" sz="quarter" idx="5"/>
          </p:nvPr>
        </p:nvSpPr>
        <p:spPr/>
        <p:txBody>
          <a:bodyPr/>
          <a:lstStyle/>
          <a:p>
            <a:pPr>
              <a:defRPr/>
            </a:pPr>
            <a:fld id="{7D9371EB-B688-4A3E-AE71-1AD57C38ED29}" type="slidenum">
              <a:rPr lang="en-GB" smtClean="0"/>
              <a:pPr>
                <a:defRPr/>
              </a:pPr>
              <a:t>22</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179388"/>
            <a:ext cx="3006725" cy="2254250"/>
          </a:xfrm>
        </p:spPr>
      </p:sp>
      <p:sp>
        <p:nvSpPr>
          <p:cNvPr id="3" name="Notes Placeholder 2"/>
          <p:cNvSpPr>
            <a:spLocks noGrp="1"/>
          </p:cNvSpPr>
          <p:nvPr>
            <p:ph type="body" idx="1"/>
          </p:nvPr>
        </p:nvSpPr>
        <p:spPr>
          <a:xfrm>
            <a:off x="332656" y="2555776"/>
            <a:ext cx="5918448" cy="4114800"/>
          </a:xfrm>
        </p:spPr>
        <p:txBody>
          <a:bodyPr/>
          <a:lstStyle/>
          <a:p>
            <a:r>
              <a:rPr lang="en-ZA" b="1" dirty="0"/>
              <a:t>EAAB</a:t>
            </a:r>
          </a:p>
          <a:p>
            <a:pPr marL="171450" indent="-171450">
              <a:buFont typeface="Arial" panose="020B0604020202020204" pitchFamily="34" charset="0"/>
              <a:buChar char="•"/>
            </a:pPr>
            <a:r>
              <a:rPr lang="en-GB" dirty="0"/>
              <a:t>provide leadership and support to achieve the project goal</a:t>
            </a:r>
          </a:p>
          <a:p>
            <a:pPr marL="171450" indent="-171450">
              <a:buFont typeface="Arial" panose="020B0604020202020204" pitchFamily="34" charset="0"/>
              <a:buChar char="•"/>
            </a:pPr>
            <a:r>
              <a:rPr lang="en-GB" dirty="0"/>
              <a:t>During the project duration it will provide logistical support (e.g. contract management, IT support and administrative support) to guide, monitor and oversee the planning and implementation processes, and will disburse national funds in line with the project mandate.  </a:t>
            </a:r>
            <a:endParaRPr lang="en-ZA"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sign implementation protocols with each province</a:t>
            </a:r>
          </a:p>
          <a:p>
            <a:pPr marL="171450" indent="-171450">
              <a:buFont typeface="Arial" panose="020B0604020202020204" pitchFamily="34" charset="0"/>
              <a:buChar char="•"/>
            </a:pPr>
            <a:r>
              <a:rPr lang="en-GB" dirty="0"/>
              <a:t>appoint additional capacity where needed, and in line with the protocols and budgets available. </a:t>
            </a: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GB" dirty="0"/>
              <a:t>report to Technical MinMec and MinMec on strategy, project progress and project expenditure. The EAAB will report on a quarterly basis on transfers made, challenges encountered, and strategic-level corrective actions</a:t>
            </a:r>
          </a:p>
          <a:p>
            <a:endParaRPr lang="en-GB" dirty="0"/>
          </a:p>
          <a:p>
            <a:r>
              <a:rPr lang="en-GB" b="1" dirty="0"/>
              <a:t>STEERING COMMITTEE</a:t>
            </a:r>
          </a:p>
          <a:p>
            <a:pPr marL="171450" indent="-171450">
              <a:buFont typeface="Arial" panose="020B0604020202020204" pitchFamily="34" charset="0"/>
              <a:buChar char="•"/>
            </a:pPr>
            <a:r>
              <a:rPr lang="en-GB" dirty="0"/>
              <a:t>central guiding body for the project, with representation from national and provincial de</a:t>
            </a:r>
          </a:p>
          <a:p>
            <a:pPr marL="171450" indent="-171450">
              <a:buFont typeface="Arial" panose="020B0604020202020204" pitchFamily="34" charset="0"/>
              <a:buChar char="•"/>
            </a:pPr>
            <a:r>
              <a:rPr lang="en-GB" dirty="0"/>
              <a:t>partments of human settlements, SALGA, relevant housing institutions</a:t>
            </a:r>
          </a:p>
          <a:p>
            <a:pPr marL="171450" indent="-171450">
              <a:buFont typeface="Arial" panose="020B0604020202020204" pitchFamily="34" charset="0"/>
              <a:buChar char="•"/>
            </a:pPr>
            <a:r>
              <a:rPr lang="en-GB" dirty="0"/>
              <a:t>oversight of (and monitor) the achievement of the project goal and delivery targets, and propose corrective actions during the key phases of the project</a:t>
            </a:r>
          </a:p>
          <a:p>
            <a:endParaRPr lang="en-GB" dirty="0"/>
          </a:p>
          <a:p>
            <a:r>
              <a:rPr lang="en-GB" b="1" dirty="0"/>
              <a:t>IMPLEMENTATION TEAMS</a:t>
            </a:r>
          </a:p>
          <a:p>
            <a:pPr marL="171450" indent="-171450">
              <a:buFont typeface="Arial" panose="020B0604020202020204" pitchFamily="34" charset="0"/>
              <a:buChar char="•"/>
            </a:pPr>
            <a:r>
              <a:rPr lang="en-GB" dirty="0"/>
              <a:t>Capacity, while varying across Prov, are in place.</a:t>
            </a:r>
          </a:p>
          <a:p>
            <a:pPr marL="171450" indent="-171450">
              <a:buFont typeface="Arial" panose="020B0604020202020204" pitchFamily="34" charset="0"/>
              <a:buChar char="•"/>
            </a:pPr>
            <a:r>
              <a:rPr lang="en-GB" dirty="0"/>
              <a:t>These teams will be supported by appointed Professional Resource Teams which will provide the types of advisory expertise needed to address the specific challenges in each province and municipality. </a:t>
            </a:r>
            <a:endParaRPr lang="en-ZA" dirty="0"/>
          </a:p>
          <a:p>
            <a:pPr marL="171450" indent="-171450">
              <a:buFont typeface="Arial" panose="020B0604020202020204" pitchFamily="34" charset="0"/>
              <a:buChar char="•"/>
            </a:pPr>
            <a:r>
              <a:rPr lang="en-GB" dirty="0"/>
              <a:t>report directly to the EAAB, and present strategies, plans and progress reports to the Steering Committee. </a:t>
            </a:r>
            <a:endParaRPr lang="en-ZA" dirty="0"/>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27</a:t>
            </a:fld>
            <a:endParaRPr lang="en-US" dirty="0"/>
          </a:p>
        </p:txBody>
      </p:sp>
    </p:spTree>
    <p:extLst>
      <p:ext uri="{BB962C8B-B14F-4D97-AF65-F5344CB8AC3E}">
        <p14:creationId xmlns:p14="http://schemas.microsoft.com/office/powerpoint/2010/main" xmlns="" val="209431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28</a:t>
            </a:fld>
            <a:endParaRPr lang="en-US" dirty="0"/>
          </a:p>
        </p:txBody>
      </p:sp>
    </p:spTree>
    <p:extLst>
      <p:ext uri="{BB962C8B-B14F-4D97-AF65-F5344CB8AC3E}">
        <p14:creationId xmlns:p14="http://schemas.microsoft.com/office/powerpoint/2010/main" xmlns="" val="3906992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31</a:t>
            </a:fld>
            <a:endParaRPr lang="en-US" dirty="0"/>
          </a:p>
        </p:txBody>
      </p:sp>
    </p:spTree>
    <p:extLst>
      <p:ext uri="{BB962C8B-B14F-4D97-AF65-F5344CB8AC3E}">
        <p14:creationId xmlns:p14="http://schemas.microsoft.com/office/powerpoint/2010/main" xmlns="" val="159373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Read from slide.</a:t>
            </a:r>
          </a:p>
          <a:p>
            <a:endParaRPr lang="en-ZA" dirty="0" smtClean="0"/>
          </a:p>
          <a:p>
            <a:r>
              <a:rPr lang="en-ZA" dirty="0" smtClean="0"/>
              <a:t>Dept has attempted to make inroads into especially pre-94 stock:</a:t>
            </a:r>
          </a:p>
          <a:p>
            <a:r>
              <a:rPr lang="en-ZA" dirty="0" smtClean="0"/>
              <a:t>We note MinMec resolutions taken in Sept 2013 regarding the eradication of title backlog of pre-94 </a:t>
            </a:r>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3</a:t>
            </a:fld>
            <a:endParaRPr lang="en-US" dirty="0"/>
          </a:p>
        </p:txBody>
      </p:sp>
    </p:spTree>
    <p:extLst>
      <p:ext uri="{BB962C8B-B14F-4D97-AF65-F5344CB8AC3E}">
        <p14:creationId xmlns:p14="http://schemas.microsoft.com/office/powerpoint/2010/main" xmlns="" val="353116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slide, rather than focus on the negatives, attempts to illustrate what should have or ought to have been…</a:t>
            </a:r>
          </a:p>
          <a:p>
            <a:endParaRPr lang="en-ZA" dirty="0" smtClean="0"/>
          </a:p>
          <a:p>
            <a:r>
              <a:rPr lang="en-ZA" dirty="0" smtClean="0"/>
              <a:t>So, by way of example … read from slide</a:t>
            </a:r>
          </a:p>
          <a:p>
            <a:endParaRPr lang="en-ZA" dirty="0" smtClean="0"/>
          </a:p>
          <a:p>
            <a:r>
              <a:rPr lang="en-ZA" dirty="0" smtClean="0"/>
              <a:t>Conversely, the research also showed that, where transactions have occurred informally, prices of houses have been significantly lower.</a:t>
            </a:r>
          </a:p>
          <a:p>
            <a:endParaRPr lang="en-ZA" dirty="0" smtClean="0"/>
          </a:p>
        </p:txBody>
      </p:sp>
      <p:sp>
        <p:nvSpPr>
          <p:cNvPr id="4" name="Slide Number Placeholder 3"/>
          <p:cNvSpPr>
            <a:spLocks noGrp="1"/>
          </p:cNvSpPr>
          <p:nvPr>
            <p:ph type="sldNum" sz="quarter" idx="10"/>
          </p:nvPr>
        </p:nvSpPr>
        <p:spPr/>
        <p:txBody>
          <a:bodyPr/>
          <a:lstStyle/>
          <a:p>
            <a:fld id="{B5CCF807-891F-41AA-8A5A-ABCDFC89C344}" type="slidenum">
              <a:rPr lang="en-US" smtClean="0"/>
              <a:pPr/>
              <a:t>5</a:t>
            </a:fld>
            <a:endParaRPr lang="en-US" dirty="0"/>
          </a:p>
        </p:txBody>
      </p:sp>
    </p:spTree>
    <p:extLst>
      <p:ext uri="{BB962C8B-B14F-4D97-AF65-F5344CB8AC3E}">
        <p14:creationId xmlns:p14="http://schemas.microsoft.com/office/powerpoint/2010/main" xmlns="" val="380838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House as an Asset:</a:t>
            </a:r>
          </a:p>
          <a:p>
            <a:r>
              <a:rPr lang="en-ZA" dirty="0" smtClean="0"/>
              <a:t>Financial: </a:t>
            </a:r>
          </a:p>
          <a:p>
            <a:r>
              <a:rPr lang="en-ZA" dirty="0" smtClean="0"/>
              <a:t>It can be sold &amp; used to leverage loan funding</a:t>
            </a:r>
          </a:p>
          <a:p>
            <a:r>
              <a:rPr lang="en-ZA" dirty="0" smtClean="0"/>
              <a:t>Property appreciates in value</a:t>
            </a:r>
          </a:p>
          <a:p>
            <a:r>
              <a:rPr lang="en-ZA" dirty="0" smtClean="0"/>
              <a:t>Home improvements translates into greater financial value</a:t>
            </a:r>
          </a:p>
          <a:p>
            <a:r>
              <a:rPr lang="en-ZA" dirty="0" smtClean="0"/>
              <a:t>Economic or Productive:</a:t>
            </a:r>
          </a:p>
          <a:p>
            <a:r>
              <a:rPr lang="en-ZA" dirty="0" smtClean="0"/>
              <a:t>Can be used for rental </a:t>
            </a:r>
          </a:p>
          <a:p>
            <a:r>
              <a:rPr lang="en-ZA" dirty="0" smtClean="0"/>
              <a:t>Or as a base for business</a:t>
            </a:r>
          </a:p>
          <a:p>
            <a:r>
              <a:rPr lang="en-ZA" dirty="0" smtClean="0"/>
              <a:t>Social:</a:t>
            </a:r>
          </a:p>
          <a:p>
            <a:r>
              <a:rPr lang="en-ZA" dirty="0" smtClean="0"/>
              <a:t>An address</a:t>
            </a:r>
          </a:p>
          <a:p>
            <a:r>
              <a:rPr lang="en-ZA" dirty="0" smtClean="0"/>
              <a:t>A place of belonging</a:t>
            </a:r>
          </a:p>
          <a:p>
            <a:r>
              <a:rPr lang="en-ZA" dirty="0" smtClean="0"/>
              <a:t>A base for social networks</a:t>
            </a:r>
          </a:p>
          <a:p>
            <a:endParaRPr lang="en-ZA" dirty="0" smtClean="0"/>
          </a:p>
          <a:p>
            <a:r>
              <a:rPr lang="en-ZA" dirty="0" smtClean="0"/>
              <a:t>Dead Capital: </a:t>
            </a:r>
          </a:p>
          <a:p>
            <a:r>
              <a:rPr lang="en-ZA" dirty="0" smtClean="0"/>
              <a:t>the absolute potential of new markets, but the trickle-down (&amp; vice-versa) effects as well as buying up.</a:t>
            </a:r>
          </a:p>
          <a:p>
            <a:r>
              <a:rPr lang="en-ZA" dirty="0" smtClean="0"/>
              <a:t>Create increasing demand for new stock.</a:t>
            </a:r>
          </a:p>
          <a:p>
            <a:r>
              <a:rPr lang="en-ZA" dirty="0" smtClean="0"/>
              <a:t>Job Creation opportunities for new estate agents.</a:t>
            </a:r>
          </a:p>
          <a:p>
            <a:endParaRPr lang="en-ZA" dirty="0" smtClean="0"/>
          </a:p>
          <a:p>
            <a:r>
              <a:rPr lang="en-ZA" dirty="0" smtClean="0"/>
              <a:t>Loans:</a:t>
            </a:r>
          </a:p>
          <a:p>
            <a:r>
              <a:rPr lang="en-ZA" dirty="0" smtClean="0"/>
              <a:t>Increased opportunity for DFIs and Banks, in respect of FLISP.</a:t>
            </a:r>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6</a:t>
            </a:fld>
            <a:endParaRPr lang="en-US" dirty="0"/>
          </a:p>
        </p:txBody>
      </p:sp>
    </p:spTree>
    <p:extLst>
      <p:ext uri="{BB962C8B-B14F-4D97-AF65-F5344CB8AC3E}">
        <p14:creationId xmlns:p14="http://schemas.microsoft.com/office/powerpoint/2010/main" xmlns="" val="382378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light green line shows the number of registrations each year as a percentage of the number of houses completed and under construction.  </a:t>
            </a:r>
          </a:p>
          <a:p>
            <a:pPr marL="171450" indent="-171450">
              <a:buFont typeface="Arial" panose="020B0604020202020204" pitchFamily="34" charset="0"/>
              <a:buChar char="•"/>
            </a:pPr>
            <a:r>
              <a:rPr lang="en-GB" dirty="0" smtClean="0"/>
              <a:t>The darker green line shows number of registered properties as a proportion of all houses delivered up until that year.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proportion steadily improves between 1994 and 1999, remains fairly consistently above 70% between 1999 and 2003, and then from 2004 begins to drop significantly.</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2002: Pre-emptive Clause</a:t>
            </a:r>
          </a:p>
          <a:p>
            <a:pPr marL="628650" lvl="1" indent="-171450">
              <a:buFont typeface="Arial" panose="020B0604020202020204" pitchFamily="34" charset="0"/>
              <a:buChar char="•"/>
            </a:pPr>
            <a:r>
              <a:rPr lang="en-GB" dirty="0" smtClean="0"/>
              <a:t>Prov withheld Title Deeds as attempt to enforce pre-emptive clause;</a:t>
            </a:r>
          </a:p>
          <a:p>
            <a:pPr marL="628650" lvl="1" indent="-171450">
              <a:buFont typeface="Arial" panose="020B0604020202020204" pitchFamily="34" charset="0"/>
              <a:buChar char="•"/>
            </a:pPr>
            <a:r>
              <a:rPr lang="en-GB" dirty="0" smtClean="0"/>
              <a:t>Because of pre-emptive clause, there is no longer any urgency to register Title</a:t>
            </a:r>
          </a:p>
          <a:p>
            <a:pPr marL="628650" lvl="1"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2004: Policy Amendment:</a:t>
            </a:r>
          </a:p>
          <a:p>
            <a:pPr marL="628650" lvl="1" indent="-171450">
              <a:buFont typeface="Arial" panose="020B0604020202020204" pitchFamily="34" charset="0"/>
              <a:buChar char="•"/>
            </a:pPr>
            <a:r>
              <a:rPr lang="en-GB" dirty="0" smtClean="0"/>
              <a:t>Removal of Sequential Milestone payment</a:t>
            </a:r>
          </a:p>
          <a:p>
            <a:pPr marL="628650" lvl="1" indent="-171450">
              <a:buFont typeface="Arial" panose="020B0604020202020204" pitchFamily="34" charset="0"/>
              <a:buChar char="•"/>
            </a:pPr>
            <a:r>
              <a:rPr lang="en-GB" dirty="0" smtClean="0"/>
              <a:t>Delinking of Subsidy from Beneficiary List.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Since the implementation of policy revisions, registrations dropped from 75% to 50%</a:t>
            </a:r>
          </a:p>
          <a:p>
            <a:pPr marL="628650" lvl="1" indent="-171450">
              <a:buFont typeface="Arial" panose="020B0604020202020204" pitchFamily="34" charset="0"/>
              <a:buChar char="•"/>
            </a:pPr>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7</a:t>
            </a:fld>
            <a:endParaRPr lang="en-US" dirty="0"/>
          </a:p>
        </p:txBody>
      </p:sp>
    </p:spTree>
    <p:extLst>
      <p:ext uri="{BB962C8B-B14F-4D97-AF65-F5344CB8AC3E}">
        <p14:creationId xmlns:p14="http://schemas.microsoft.com/office/powerpoint/2010/main" xmlns="" val="240126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light green line shows the number of registrations each year as a percentage of the number of houses completed and under construction.  </a:t>
            </a:r>
          </a:p>
          <a:p>
            <a:pPr marL="171450" indent="-171450">
              <a:buFont typeface="Arial" panose="020B0604020202020204" pitchFamily="34" charset="0"/>
              <a:buChar char="•"/>
            </a:pPr>
            <a:r>
              <a:rPr lang="en-GB" dirty="0" smtClean="0"/>
              <a:t>The darker green line shows number of registered properties as a proportion of all houses delivered up until that year.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proportion steadily improves between 1994 and 1999, remains fairly consistently above 70% between 1999 and 2003, and then from 2004 begins to drop significantly.</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2002: Pre-emptive Clause</a:t>
            </a:r>
          </a:p>
          <a:p>
            <a:pPr marL="628650" lvl="1" indent="-171450">
              <a:buFont typeface="Arial" panose="020B0604020202020204" pitchFamily="34" charset="0"/>
              <a:buChar char="•"/>
            </a:pPr>
            <a:r>
              <a:rPr lang="en-GB" dirty="0" smtClean="0"/>
              <a:t>Prov withheld Title Deeds as attempt to enforce pre-emptive clause;</a:t>
            </a:r>
          </a:p>
          <a:p>
            <a:pPr marL="628650" lvl="1" indent="-171450">
              <a:buFont typeface="Arial" panose="020B0604020202020204" pitchFamily="34" charset="0"/>
              <a:buChar char="•"/>
            </a:pPr>
            <a:r>
              <a:rPr lang="en-GB" dirty="0" smtClean="0"/>
              <a:t>Because of pre-emptive clause, there is no longer any urgency to register Title</a:t>
            </a:r>
          </a:p>
          <a:p>
            <a:pPr marL="628650" lvl="1"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2004: Policy Amendment:</a:t>
            </a:r>
          </a:p>
          <a:p>
            <a:pPr marL="628650" lvl="1" indent="-171450">
              <a:buFont typeface="Arial" panose="020B0604020202020204" pitchFamily="34" charset="0"/>
              <a:buChar char="•"/>
            </a:pPr>
            <a:r>
              <a:rPr lang="en-GB" dirty="0" smtClean="0"/>
              <a:t>Removal of Sequential Milestone payment</a:t>
            </a:r>
          </a:p>
          <a:p>
            <a:pPr marL="628650" lvl="1" indent="-171450">
              <a:buFont typeface="Arial" panose="020B0604020202020204" pitchFamily="34" charset="0"/>
              <a:buChar char="•"/>
            </a:pPr>
            <a:r>
              <a:rPr lang="en-GB" dirty="0" smtClean="0"/>
              <a:t>Delinking of Subsidy from Beneficiary List.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Since the implementation of policy revisions, registrations dropped from 75% to 50%</a:t>
            </a:r>
          </a:p>
          <a:p>
            <a:pPr marL="628650" lvl="1" indent="-171450">
              <a:buFont typeface="Arial" panose="020B0604020202020204" pitchFamily="34" charset="0"/>
              <a:buChar char="•"/>
            </a:pPr>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8</a:t>
            </a:fld>
            <a:endParaRPr lang="en-US" dirty="0"/>
          </a:p>
        </p:txBody>
      </p:sp>
    </p:spTree>
    <p:extLst>
      <p:ext uri="{BB962C8B-B14F-4D97-AF65-F5344CB8AC3E}">
        <p14:creationId xmlns:p14="http://schemas.microsoft.com/office/powerpoint/2010/main" xmlns="" val="240126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light green line shows the number of registrations each year as a percentage of the number of houses completed and under construction.  </a:t>
            </a:r>
          </a:p>
          <a:p>
            <a:pPr marL="171450" indent="-171450">
              <a:buFont typeface="Arial" panose="020B0604020202020204" pitchFamily="34" charset="0"/>
              <a:buChar char="•"/>
            </a:pPr>
            <a:r>
              <a:rPr lang="en-GB" dirty="0" smtClean="0"/>
              <a:t>The darker green line shows number of registered properties as a proportion of all houses delivered up until that year.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proportion steadily improves between 1994 and 1999, remains fairly consistently above 70% between 1999 and 2003, and then from 2004 begins to drop significantly.</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2002: Pre-emptive Clause</a:t>
            </a:r>
          </a:p>
          <a:p>
            <a:pPr marL="628650" lvl="1" indent="-171450">
              <a:buFont typeface="Arial" panose="020B0604020202020204" pitchFamily="34" charset="0"/>
              <a:buChar char="•"/>
            </a:pPr>
            <a:r>
              <a:rPr lang="en-GB" dirty="0" smtClean="0"/>
              <a:t>Prov withheld Title Deeds as attempt to enforce pre-emptive clause;</a:t>
            </a:r>
          </a:p>
          <a:p>
            <a:pPr marL="628650" lvl="1" indent="-171450">
              <a:buFont typeface="Arial" panose="020B0604020202020204" pitchFamily="34" charset="0"/>
              <a:buChar char="•"/>
            </a:pPr>
            <a:r>
              <a:rPr lang="en-GB" dirty="0" smtClean="0"/>
              <a:t>Because of pre-emptive clause, there is no longer any urgency to register Title</a:t>
            </a:r>
          </a:p>
          <a:p>
            <a:pPr marL="628650" lvl="1"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2004: Policy Amendment:</a:t>
            </a:r>
          </a:p>
          <a:p>
            <a:pPr marL="628650" lvl="1" indent="-171450">
              <a:buFont typeface="Arial" panose="020B0604020202020204" pitchFamily="34" charset="0"/>
              <a:buChar char="•"/>
            </a:pPr>
            <a:r>
              <a:rPr lang="en-GB" dirty="0" smtClean="0"/>
              <a:t>Removal of Sequential Milestone payment</a:t>
            </a:r>
          </a:p>
          <a:p>
            <a:pPr marL="628650" lvl="1" indent="-171450">
              <a:buFont typeface="Arial" panose="020B0604020202020204" pitchFamily="34" charset="0"/>
              <a:buChar char="•"/>
            </a:pPr>
            <a:r>
              <a:rPr lang="en-GB" dirty="0" smtClean="0"/>
              <a:t>Delinking of Subsidy from Beneficiary List.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Since the implementation of policy revisions, registrations dropped from 75% to 50%</a:t>
            </a:r>
          </a:p>
          <a:p>
            <a:pPr marL="628650" lvl="1" indent="-171450">
              <a:buFont typeface="Arial" panose="020B0604020202020204" pitchFamily="34" charset="0"/>
              <a:buChar char="•"/>
            </a:pPr>
            <a:endParaRPr lang="en-ZA" dirty="0" smtClean="0"/>
          </a:p>
          <a:p>
            <a:endParaRPr lang="en-US"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9</a:t>
            </a:fld>
            <a:endParaRPr lang="en-US" dirty="0"/>
          </a:p>
        </p:txBody>
      </p:sp>
    </p:spTree>
    <p:extLst>
      <p:ext uri="{BB962C8B-B14F-4D97-AF65-F5344CB8AC3E}">
        <p14:creationId xmlns:p14="http://schemas.microsoft.com/office/powerpoint/2010/main" xmlns="" val="240126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CCF807-891F-41AA-8A5A-ABCDFC89C344}" type="slidenum">
              <a:rPr lang="en-US" smtClean="0"/>
              <a:pPr/>
              <a:t>10</a:t>
            </a:fld>
            <a:endParaRPr lang="en-US" dirty="0"/>
          </a:p>
        </p:txBody>
      </p:sp>
    </p:spTree>
    <p:extLst>
      <p:ext uri="{BB962C8B-B14F-4D97-AF65-F5344CB8AC3E}">
        <p14:creationId xmlns:p14="http://schemas.microsoft.com/office/powerpoint/2010/main" xmlns="" val="63526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BD518-8B5A-4A0A-A634-A75812ACE767}"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52696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3AA7E-24CE-42C0-B4FC-DA036E74BB77}"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98547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A47DA-C05C-48D2-9FF7-C69A07DD13E8}"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298433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4052F-53C8-44FA-B124-29AEFEC7EB07}"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89110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1BAC5-020D-4F26-BF24-6C6401E1AF91}"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126592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0B693-535B-4038-A77D-EE2AAFEACDA6}" type="datetime1">
              <a:rPr lang="en-US" smtClean="0"/>
              <a:pPr/>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322610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EF98B-7AD0-45CA-8244-72CA824B291A}" type="datetime1">
              <a:rPr lang="en-US" smtClean="0"/>
              <a:pPr/>
              <a:t>2/25/2015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271807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B1BF6B-20C2-4C95-9128-E896242CE5B8}" type="datetime1">
              <a:rPr lang="en-US" smtClean="0"/>
              <a:pPr/>
              <a:t>2/25/2015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253255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C5B1F-E823-4968-881E-4655D056C1C8}" type="datetime1">
              <a:rPr lang="en-US" smtClean="0"/>
              <a:pPr/>
              <a:t>2/25/2015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118338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89018-3B0B-40D5-A4A4-A4EFCA3657B4}" type="datetime1">
              <a:rPr lang="en-US" smtClean="0"/>
              <a:pPr/>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11784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3636F-A868-4A16-B705-F71CA70D590D}" type="datetime1">
              <a:rPr lang="en-US" smtClean="0"/>
              <a:pPr/>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225052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42F41-8E2A-4358-9B95-33995E7EBF02}" type="datetime1">
              <a:rPr lang="en-US" smtClean="0"/>
              <a:pPr/>
              <a:t>2/25/2015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79307-F7AB-48D6-9F3F-6D9E8886AE3A}" type="slidenum">
              <a:rPr lang="en-US" smtClean="0"/>
              <a:pPr/>
              <a:t>‹#›</a:t>
            </a:fld>
            <a:endParaRPr lang="en-US" dirty="0"/>
          </a:p>
        </p:txBody>
      </p:sp>
    </p:spTree>
    <p:extLst>
      <p:ext uri="{BB962C8B-B14F-4D97-AF65-F5344CB8AC3E}">
        <p14:creationId xmlns:p14="http://schemas.microsoft.com/office/powerpoint/2010/main" xmlns="" val="131788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MargieC.EAAB\Desktop\1299170668Abstract_wallpapers_Vo.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8480"/>
          <a:stretch/>
        </p:blipFill>
        <p:spPr bwMode="auto">
          <a:xfrm rot="5400000">
            <a:off x="1843803" y="-1853306"/>
            <a:ext cx="5429934" cy="916713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ight Triangle 2"/>
          <p:cNvSpPr/>
          <p:nvPr/>
        </p:nvSpPr>
        <p:spPr>
          <a:xfrm flipH="1">
            <a:off x="2915816" y="3212976"/>
            <a:ext cx="6231750" cy="364199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31690" y="5147324"/>
            <a:ext cx="2973093" cy="1616858"/>
          </a:xfrm>
          <a:prstGeom prst="rect">
            <a:avLst/>
          </a:prstGeom>
        </p:spPr>
      </p:pic>
      <p:sp>
        <p:nvSpPr>
          <p:cNvPr id="5" name="Right Triangle 4"/>
          <p:cNvSpPr/>
          <p:nvPr/>
        </p:nvSpPr>
        <p:spPr>
          <a:xfrm>
            <a:off x="-19566" y="1772816"/>
            <a:ext cx="2935382" cy="50851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59632" y="404664"/>
            <a:ext cx="7870389" cy="36317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b="1" cap="none" spc="0" dirty="0" smtClean="0">
              <a:ln w="50800"/>
              <a:solidFill>
                <a:schemeClr val="bg1">
                  <a:shade val="50000"/>
                </a:schemeClr>
              </a:solidFill>
              <a:effectLst/>
            </a:endParaRPr>
          </a:p>
          <a:p>
            <a:pPr algn="ctr"/>
            <a:r>
              <a:rPr lang="en-US" sz="4000" b="1" cap="none" spc="0" dirty="0" smtClean="0">
                <a:ln w="50800"/>
                <a:solidFill>
                  <a:schemeClr val="bg1">
                    <a:shade val="50000"/>
                  </a:schemeClr>
                </a:solidFill>
                <a:effectLst/>
              </a:rPr>
              <a:t>TITLE RESTORATION PROJECT</a:t>
            </a:r>
          </a:p>
          <a:p>
            <a:pPr algn="ctr"/>
            <a:endParaRPr lang="en-US" sz="3200" b="1" dirty="0" smtClean="0">
              <a:ln w="50800"/>
              <a:solidFill>
                <a:schemeClr val="bg1">
                  <a:shade val="50000"/>
                </a:schemeClr>
              </a:solidFill>
            </a:endParaRPr>
          </a:p>
          <a:p>
            <a:pPr algn="ctr"/>
            <a:r>
              <a:rPr lang="en-US" sz="3200" b="1" dirty="0" smtClean="0">
                <a:ln w="50800"/>
                <a:solidFill>
                  <a:schemeClr val="bg1">
                    <a:shade val="50000"/>
                  </a:schemeClr>
                </a:solidFill>
              </a:rPr>
              <a:t>Briefing to Select Committee on</a:t>
            </a:r>
          </a:p>
          <a:p>
            <a:pPr algn="ctr"/>
            <a:r>
              <a:rPr lang="en-US" sz="3200" b="1" dirty="0" smtClean="0">
                <a:ln w="50800"/>
                <a:solidFill>
                  <a:schemeClr val="bg1">
                    <a:shade val="50000"/>
                  </a:schemeClr>
                </a:solidFill>
              </a:rPr>
              <a:t>Social Services</a:t>
            </a:r>
            <a:endParaRPr lang="en-US" sz="2400" b="1" dirty="0" smtClean="0">
              <a:ln w="50800"/>
              <a:solidFill>
                <a:schemeClr val="bg1">
                  <a:shade val="50000"/>
                </a:schemeClr>
              </a:solidFill>
            </a:endParaRPr>
          </a:p>
          <a:p>
            <a:pPr algn="ctr"/>
            <a:endParaRPr lang="en-US" sz="2400" b="1" dirty="0" smtClean="0">
              <a:ln w="50800"/>
              <a:solidFill>
                <a:schemeClr val="bg1">
                  <a:shade val="50000"/>
                </a:schemeClr>
              </a:solidFill>
            </a:endParaRPr>
          </a:p>
          <a:p>
            <a:pPr algn="ctr"/>
            <a:r>
              <a:rPr lang="en-US" sz="2400" b="1" dirty="0" smtClean="0">
                <a:ln w="50800"/>
                <a:solidFill>
                  <a:schemeClr val="bg1">
                    <a:shade val="50000"/>
                  </a:schemeClr>
                </a:solidFill>
              </a:rPr>
              <a:t>February 2015</a:t>
            </a:r>
            <a:endParaRPr lang="en-US" sz="2400" b="1" dirty="0">
              <a:ln w="50800"/>
              <a:solidFill>
                <a:schemeClr val="bg1">
                  <a:shade val="50000"/>
                </a:schemeClr>
              </a:solidFill>
            </a:endParaRPr>
          </a:p>
          <a:p>
            <a:pPr algn="ctr"/>
            <a:endParaRPr lang="en-US" sz="2800" b="1" cap="none" spc="0" dirty="0">
              <a:ln w="50800"/>
              <a:solidFill>
                <a:schemeClr val="bg1">
                  <a:shade val="50000"/>
                </a:schemeClr>
              </a:solidFill>
              <a:effectLst/>
            </a:endParaRPr>
          </a:p>
        </p:txBody>
      </p:sp>
      <p:sp>
        <p:nvSpPr>
          <p:cNvPr id="2" name="Slide Number Placeholder 1"/>
          <p:cNvSpPr>
            <a:spLocks noGrp="1"/>
          </p:cNvSpPr>
          <p:nvPr>
            <p:ph type="sldNum" sz="quarter" idx="12"/>
          </p:nvPr>
        </p:nvSpPr>
        <p:spPr/>
        <p:txBody>
          <a:bodyPr/>
          <a:lstStyle/>
          <a:p>
            <a:fld id="{ED679307-F7AB-48D6-9F3F-6D9E8886AE3A}" type="slidenum">
              <a:rPr lang="en-US" smtClean="0"/>
              <a:pPr/>
              <a:t>1</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xmlns="" val="3105933039"/>
              </p:ext>
            </p:extLst>
          </p:nvPr>
        </p:nvGraphicFramePr>
        <p:xfrm>
          <a:off x="0" y="5443538"/>
          <a:ext cx="3995738" cy="1414462"/>
        </p:xfrm>
        <a:graphic>
          <a:graphicData uri="http://schemas.openxmlformats.org/presentationml/2006/ole">
            <p:oleObj spid="_x0000_s1031" r:id="rId6" imgW="6590476" imgH="2419048" progId="">
              <p:embed/>
            </p:oleObj>
          </a:graphicData>
        </a:graphic>
      </p:graphicFrame>
    </p:spTree>
    <p:extLst>
      <p:ext uri="{BB962C8B-B14F-4D97-AF65-F5344CB8AC3E}">
        <p14:creationId xmlns:p14="http://schemas.microsoft.com/office/powerpoint/2010/main" xmlns="" val="399494735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04" y="850900"/>
            <a:ext cx="4464496" cy="593817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88024" y="850900"/>
            <a:ext cx="4220668" cy="593817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0" y="0"/>
            <a:ext cx="9144000"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dirty="0" smtClean="0"/>
              <a:t>Value Proposition</a:t>
            </a:r>
            <a:endParaRPr lang="en-ZA" altLang="en-US" dirty="0"/>
          </a:p>
        </p:txBody>
      </p:sp>
      <p:sp>
        <p:nvSpPr>
          <p:cNvPr id="3" name="Content Placeholder 2"/>
          <p:cNvSpPr txBox="1">
            <a:spLocks/>
          </p:cNvSpPr>
          <p:nvPr/>
        </p:nvSpPr>
        <p:spPr>
          <a:xfrm>
            <a:off x="323850" y="1086971"/>
            <a:ext cx="4104134" cy="53289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ZA" altLang="en-US" b="1" dirty="0" smtClean="0">
                <a:solidFill>
                  <a:schemeClr val="bg1"/>
                </a:solidFill>
              </a:rPr>
              <a:t>Risks/Threats</a:t>
            </a:r>
          </a:p>
          <a:p>
            <a:pPr marL="0" indent="0">
              <a:buFontTx/>
              <a:buNone/>
            </a:pPr>
            <a:endParaRPr lang="en-ZA" altLang="en-US" sz="2400" b="1" dirty="0" smtClean="0">
              <a:solidFill>
                <a:schemeClr val="bg1"/>
              </a:solidFill>
            </a:endParaRPr>
          </a:p>
          <a:p>
            <a:pPr marL="354013" indent="-354013" algn="just">
              <a:buFontTx/>
              <a:buAutoNum type="arabicPeriod"/>
            </a:pPr>
            <a:r>
              <a:rPr lang="en-US" altLang="en-US" sz="2400" dirty="0" smtClean="0">
                <a:solidFill>
                  <a:srgbClr val="FFFFCC"/>
                </a:solidFill>
              </a:rPr>
              <a:t>Informality undermines Deeds Registration Systems.</a:t>
            </a:r>
          </a:p>
          <a:p>
            <a:pPr marL="354013" indent="-354013" algn="just">
              <a:buFontTx/>
              <a:buAutoNum type="arabicPeriod"/>
            </a:pPr>
            <a:endParaRPr lang="en-ZA" altLang="en-US" sz="2400" dirty="0" smtClean="0">
              <a:solidFill>
                <a:srgbClr val="FFFFCC"/>
              </a:solidFill>
            </a:endParaRPr>
          </a:p>
          <a:p>
            <a:pPr marL="354013" indent="-354013" algn="just">
              <a:buFontTx/>
              <a:buAutoNum type="arabicPeriod"/>
            </a:pPr>
            <a:r>
              <a:rPr lang="en-US" altLang="en-US" sz="2400" dirty="0" smtClean="0">
                <a:solidFill>
                  <a:srgbClr val="FFFFCC"/>
                </a:solidFill>
              </a:rPr>
              <a:t>Potential of expanding end-user finance in secondary housing market curtailed.</a:t>
            </a:r>
          </a:p>
          <a:p>
            <a:pPr marL="354013" indent="-354013" algn="just">
              <a:buFontTx/>
              <a:buAutoNum type="arabicPeriod"/>
            </a:pPr>
            <a:endParaRPr lang="en-ZA" altLang="en-US" sz="2400" dirty="0" smtClean="0">
              <a:solidFill>
                <a:srgbClr val="FFFFCC"/>
              </a:solidFill>
            </a:endParaRPr>
          </a:p>
          <a:p>
            <a:pPr marL="354013" indent="-354013" algn="just">
              <a:buFontTx/>
              <a:buAutoNum type="arabicPeriod"/>
            </a:pPr>
            <a:r>
              <a:rPr lang="en-US" altLang="en-US" sz="2400" dirty="0" smtClean="0">
                <a:solidFill>
                  <a:srgbClr val="FFFFCC"/>
                </a:solidFill>
              </a:rPr>
              <a:t>In turn, ability of banks and lenders to operate at lower end of market severely limited.</a:t>
            </a:r>
            <a:endParaRPr lang="en-ZA" altLang="en-US" sz="2400" dirty="0" smtClean="0">
              <a:solidFill>
                <a:srgbClr val="FFFFCC"/>
              </a:solidFill>
            </a:endParaRPr>
          </a:p>
          <a:p>
            <a:pPr marL="0" indent="0"/>
            <a:endParaRPr lang="en-ZA" altLang="en-US" dirty="0"/>
          </a:p>
        </p:txBody>
      </p:sp>
      <p:sp>
        <p:nvSpPr>
          <p:cNvPr id="4" name="Content Placeholder 2"/>
          <p:cNvSpPr txBox="1">
            <a:spLocks/>
          </p:cNvSpPr>
          <p:nvPr/>
        </p:nvSpPr>
        <p:spPr bwMode="auto">
          <a:xfrm>
            <a:off x="4932040" y="1057424"/>
            <a:ext cx="4036937" cy="5731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108" charset="0"/>
                <a:ea typeface="ＭＳ Ｐゴシック" pitchFamily="-108" charset="-128"/>
              </a:defRPr>
            </a:lvl1pPr>
            <a:lvl2pPr marL="742950" indent="-285750" eaLnBrk="0" hangingPunct="0">
              <a:spcBef>
                <a:spcPct val="20000"/>
              </a:spcBef>
              <a:buFont typeface="Arial" charset="0"/>
              <a:buChar char="–"/>
              <a:defRPr sz="2800">
                <a:solidFill>
                  <a:schemeClr val="tx1"/>
                </a:solidFill>
                <a:latin typeface="Calibri" pitchFamily="-108" charset="0"/>
                <a:ea typeface="ＭＳ Ｐゴシック" pitchFamily="-108" charset="-128"/>
              </a:defRPr>
            </a:lvl2pPr>
            <a:lvl3pPr marL="1143000" indent="-228600" eaLnBrk="0" hangingPunct="0">
              <a:spcBef>
                <a:spcPct val="20000"/>
              </a:spcBef>
              <a:buFont typeface="Arial" charset="0"/>
              <a:buChar char="•"/>
              <a:defRPr sz="2400">
                <a:solidFill>
                  <a:schemeClr val="tx1"/>
                </a:solidFill>
                <a:latin typeface="Calibri" pitchFamily="-108" charset="0"/>
                <a:ea typeface="ＭＳ Ｐゴシック" pitchFamily="-108" charset="-128"/>
              </a:defRPr>
            </a:lvl3pPr>
            <a:lvl4pPr marL="1600200" indent="-228600" eaLnBrk="0" hangingPunct="0">
              <a:spcBef>
                <a:spcPct val="20000"/>
              </a:spcBef>
              <a:buFont typeface="Arial" charset="0"/>
              <a:buChar char="–"/>
              <a:defRPr sz="2000">
                <a:solidFill>
                  <a:schemeClr val="tx1"/>
                </a:solidFill>
                <a:latin typeface="Calibri" pitchFamily="-108" charset="0"/>
                <a:ea typeface="ＭＳ Ｐゴシック" pitchFamily="-108" charset="-128"/>
              </a:defRPr>
            </a:lvl4pPr>
            <a:lvl5pPr marL="2057400" indent="-228600" eaLnBrk="0" hangingPunct="0">
              <a:spcBef>
                <a:spcPct val="20000"/>
              </a:spcBef>
              <a:buFont typeface="Arial" charset="0"/>
              <a:buChar char="»"/>
              <a:defRPr sz="2000">
                <a:solidFill>
                  <a:schemeClr val="tx1"/>
                </a:solidFill>
                <a:latin typeface="Calibri" pitchFamily="-108" charset="0"/>
                <a:ea typeface="ＭＳ Ｐゴシック" pitchFamily="-108"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9pPr>
          </a:lstStyle>
          <a:p>
            <a:pPr>
              <a:buFontTx/>
              <a:buNone/>
            </a:pPr>
            <a:r>
              <a:rPr lang="en-ZA" altLang="en-US" b="1" dirty="0">
                <a:solidFill>
                  <a:schemeClr val="bg1"/>
                </a:solidFill>
                <a:latin typeface="+mj-lt"/>
              </a:rPr>
              <a:t>Legal </a:t>
            </a:r>
            <a:r>
              <a:rPr lang="en-ZA" altLang="en-US" b="1" dirty="0" smtClean="0">
                <a:solidFill>
                  <a:schemeClr val="bg1"/>
                </a:solidFill>
                <a:latin typeface="+mj-lt"/>
              </a:rPr>
              <a:t>Consequences</a:t>
            </a:r>
            <a:endParaRPr lang="en-ZA" altLang="en-US" sz="2800" b="1" dirty="0">
              <a:solidFill>
                <a:schemeClr val="bg1"/>
              </a:solidFill>
              <a:latin typeface="+mj-lt"/>
            </a:endParaRPr>
          </a:p>
          <a:p>
            <a:pPr>
              <a:buFontTx/>
              <a:buAutoNum type="arabicPeriod"/>
            </a:pPr>
            <a:endParaRPr lang="en-US" altLang="en-US" sz="2400" dirty="0">
              <a:latin typeface="+mj-lt"/>
            </a:endParaRPr>
          </a:p>
          <a:p>
            <a:pPr marL="354013" indent="-354013" algn="just">
              <a:buFontTx/>
              <a:buAutoNum type="arabicPeriod"/>
            </a:pPr>
            <a:r>
              <a:rPr lang="en-US" altLang="en-US" sz="2400" dirty="0">
                <a:solidFill>
                  <a:srgbClr val="FFFFCC"/>
                </a:solidFill>
                <a:latin typeface="+mj-lt"/>
              </a:rPr>
              <a:t>Informal sales: Discrepancy </a:t>
            </a:r>
            <a:r>
              <a:rPr lang="en-US" altLang="en-US" sz="2400" dirty="0" smtClean="0">
                <a:solidFill>
                  <a:srgbClr val="FFFFCC"/>
                </a:solidFill>
                <a:latin typeface="+mj-lt"/>
              </a:rPr>
              <a:t>between </a:t>
            </a:r>
            <a:r>
              <a:rPr lang="en-US" altLang="en-US" sz="2400" dirty="0">
                <a:solidFill>
                  <a:srgbClr val="FFFFCC"/>
                </a:solidFill>
                <a:latin typeface="+mj-lt"/>
              </a:rPr>
              <a:t>current occupants </a:t>
            </a:r>
            <a:r>
              <a:rPr lang="en-US" altLang="en-US" sz="2400" dirty="0" smtClean="0">
                <a:solidFill>
                  <a:srgbClr val="FFFFCC"/>
                </a:solidFill>
                <a:latin typeface="+mj-lt"/>
              </a:rPr>
              <a:t>and owners.</a:t>
            </a:r>
          </a:p>
          <a:p>
            <a:pPr marL="354013" indent="-354013" algn="just">
              <a:buFontTx/>
              <a:buAutoNum type="arabicPeriod"/>
            </a:pPr>
            <a:endParaRPr lang="en-ZA" altLang="en-US" sz="2400" dirty="0">
              <a:solidFill>
                <a:srgbClr val="FFFFCC"/>
              </a:solidFill>
              <a:latin typeface="+mj-lt"/>
            </a:endParaRPr>
          </a:p>
          <a:p>
            <a:pPr marL="354013" indent="-354013" algn="just">
              <a:buFontTx/>
              <a:buAutoNum type="arabicPeriod"/>
            </a:pPr>
            <a:r>
              <a:rPr lang="en-US" altLang="en-US" sz="2400" dirty="0">
                <a:solidFill>
                  <a:srgbClr val="FFFFCC"/>
                </a:solidFill>
                <a:latin typeface="+mj-lt"/>
              </a:rPr>
              <a:t>Difficulty in Title </a:t>
            </a:r>
            <a:r>
              <a:rPr lang="en-US" altLang="en-US" sz="2400" dirty="0" smtClean="0">
                <a:solidFill>
                  <a:srgbClr val="FFFFCC"/>
                </a:solidFill>
                <a:latin typeface="+mj-lt"/>
              </a:rPr>
              <a:t>Correction.</a:t>
            </a:r>
          </a:p>
          <a:p>
            <a:pPr marL="354013" indent="-354013" algn="just">
              <a:buFontTx/>
              <a:buAutoNum type="arabicPeriod"/>
            </a:pPr>
            <a:endParaRPr lang="en-ZA" altLang="en-US" sz="2400" dirty="0">
              <a:solidFill>
                <a:srgbClr val="FFFFCC"/>
              </a:solidFill>
              <a:latin typeface="+mj-lt"/>
            </a:endParaRPr>
          </a:p>
          <a:p>
            <a:pPr marL="354013" indent="-354013" algn="just">
              <a:buFontTx/>
              <a:buAutoNum type="arabicPeriod"/>
            </a:pPr>
            <a:r>
              <a:rPr lang="en-US" altLang="en-US" sz="2400" dirty="0">
                <a:solidFill>
                  <a:srgbClr val="FFFFCC"/>
                </a:solidFill>
                <a:latin typeface="+mj-lt"/>
              </a:rPr>
              <a:t>Difficulty in </a:t>
            </a:r>
            <a:r>
              <a:rPr lang="en-ZA" altLang="en-US" sz="2400" dirty="0">
                <a:solidFill>
                  <a:srgbClr val="FFFFCC"/>
                </a:solidFill>
                <a:latin typeface="+mj-lt"/>
              </a:rPr>
              <a:t>confirming </a:t>
            </a:r>
            <a:r>
              <a:rPr lang="en-ZA" altLang="en-US" sz="2400" dirty="0" smtClean="0">
                <a:solidFill>
                  <a:srgbClr val="FFFFCC"/>
                </a:solidFill>
                <a:latin typeface="+mj-lt"/>
              </a:rPr>
              <a:t>ownership.</a:t>
            </a:r>
          </a:p>
          <a:p>
            <a:pPr marL="354013" indent="-354013" algn="just">
              <a:buFontTx/>
              <a:buAutoNum type="arabicPeriod"/>
            </a:pPr>
            <a:endParaRPr lang="en-ZA" altLang="en-US" sz="2400" dirty="0">
              <a:solidFill>
                <a:srgbClr val="FFFFCC"/>
              </a:solidFill>
              <a:latin typeface="+mj-lt"/>
            </a:endParaRPr>
          </a:p>
          <a:p>
            <a:pPr marL="354013" indent="-354013" algn="just">
              <a:buFontTx/>
              <a:buAutoNum type="arabicPeriod"/>
            </a:pPr>
            <a:r>
              <a:rPr lang="en-US" altLang="en-US" sz="2400" dirty="0">
                <a:solidFill>
                  <a:srgbClr val="FFFFCC"/>
                </a:solidFill>
                <a:latin typeface="+mj-lt"/>
              </a:rPr>
              <a:t>Unresolved </a:t>
            </a:r>
            <a:r>
              <a:rPr lang="en-US" altLang="en-US" sz="2400" dirty="0" smtClean="0">
                <a:solidFill>
                  <a:srgbClr val="FFFFCC"/>
                </a:solidFill>
                <a:latin typeface="+mj-lt"/>
              </a:rPr>
              <a:t>estates.</a:t>
            </a:r>
            <a:endParaRPr lang="en-ZA" altLang="en-US" sz="2400" dirty="0">
              <a:solidFill>
                <a:srgbClr val="FFFFCC"/>
              </a:solidFill>
              <a:latin typeface="+mj-lt"/>
            </a:endParaRPr>
          </a:p>
        </p:txBody>
      </p:sp>
      <p:sp>
        <p:nvSpPr>
          <p:cNvPr id="7" name="Slide Number Placeholder 6"/>
          <p:cNvSpPr>
            <a:spLocks noGrp="1"/>
          </p:cNvSpPr>
          <p:nvPr>
            <p:ph type="sldNum" sz="quarter" idx="12"/>
          </p:nvPr>
        </p:nvSpPr>
        <p:spPr/>
        <p:txBody>
          <a:bodyPr/>
          <a:lstStyle/>
          <a:p>
            <a:fld id="{ED679307-F7AB-48D6-9F3F-6D9E8886AE3A}" type="slidenum">
              <a:rPr lang="en-US" smtClean="0"/>
              <a:pPr/>
              <a:t>10</a:t>
            </a:fld>
            <a:endParaRPr lang="en-US" dirty="0"/>
          </a:p>
        </p:txBody>
      </p:sp>
    </p:spTree>
    <p:extLst>
      <p:ext uri="{BB962C8B-B14F-4D97-AF65-F5344CB8AC3E}">
        <p14:creationId xmlns:p14="http://schemas.microsoft.com/office/powerpoint/2010/main" xmlns="" val="15948904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850900"/>
            <a:ext cx="8712968" cy="5602436"/>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0" y="0"/>
            <a:ext cx="9144000"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b="1" dirty="0" smtClean="0"/>
              <a:t>Value Proposition</a:t>
            </a:r>
            <a:endParaRPr lang="en-ZA" altLang="en-US" b="1" dirty="0"/>
          </a:p>
        </p:txBody>
      </p:sp>
      <p:sp>
        <p:nvSpPr>
          <p:cNvPr id="5" name="Rounded Rectangular Callout 4"/>
          <p:cNvSpPr/>
          <p:nvPr/>
        </p:nvSpPr>
        <p:spPr bwMode="auto">
          <a:xfrm>
            <a:off x="5437238" y="1124744"/>
            <a:ext cx="2015703" cy="795213"/>
          </a:xfrm>
          <a:prstGeom prst="wedgeRoundRectCallout">
            <a:avLst>
              <a:gd name="adj1" fmla="val -82063"/>
              <a:gd name="adj2" fmla="val 44838"/>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a:solidFill>
                  <a:schemeClr val="bg1"/>
                </a:solidFill>
              </a:rPr>
              <a:t>Confirming Ownership</a:t>
            </a:r>
          </a:p>
        </p:txBody>
      </p:sp>
      <p:sp>
        <p:nvSpPr>
          <p:cNvPr id="6" name="Rounded Rectangular Callout 5"/>
          <p:cNvSpPr/>
          <p:nvPr/>
        </p:nvSpPr>
        <p:spPr bwMode="auto">
          <a:xfrm>
            <a:off x="883354" y="2420888"/>
            <a:ext cx="2176478" cy="1224135"/>
          </a:xfrm>
          <a:prstGeom prst="wedgeRoundRectCallout">
            <a:avLst>
              <a:gd name="adj1" fmla="val 39909"/>
              <a:gd name="adj2" fmla="val 76594"/>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a:solidFill>
                  <a:schemeClr val="bg1"/>
                </a:solidFill>
              </a:rPr>
              <a:t>Asset Bldg </a:t>
            </a:r>
            <a:r>
              <a:rPr lang="en-ZA" sz="2400" b="1" dirty="0" smtClean="0">
                <a:solidFill>
                  <a:schemeClr val="bg1"/>
                </a:solidFill>
              </a:rPr>
              <a:t>and Creation</a:t>
            </a:r>
            <a:endParaRPr lang="en-ZA" sz="2400" b="1" dirty="0">
              <a:solidFill>
                <a:schemeClr val="bg1"/>
              </a:solidFill>
            </a:endParaRPr>
          </a:p>
        </p:txBody>
      </p:sp>
      <p:sp>
        <p:nvSpPr>
          <p:cNvPr id="7" name="Rounded Rectangular Callout 6"/>
          <p:cNvSpPr/>
          <p:nvPr/>
        </p:nvSpPr>
        <p:spPr bwMode="auto">
          <a:xfrm>
            <a:off x="1117502" y="4924424"/>
            <a:ext cx="2303462" cy="1025525"/>
          </a:xfrm>
          <a:prstGeom prst="wedgeRoundRectCallout">
            <a:avLst>
              <a:gd name="adj1" fmla="val -5531"/>
              <a:gd name="adj2" fmla="val -87165"/>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a:solidFill>
                  <a:schemeClr val="bg1"/>
                </a:solidFill>
              </a:rPr>
              <a:t>Changing Ownership Patterns</a:t>
            </a:r>
          </a:p>
        </p:txBody>
      </p:sp>
      <p:sp>
        <p:nvSpPr>
          <p:cNvPr id="8" name="Rounded Rectangular Callout 7"/>
          <p:cNvSpPr/>
          <p:nvPr/>
        </p:nvSpPr>
        <p:spPr bwMode="auto">
          <a:xfrm>
            <a:off x="3851920" y="4912993"/>
            <a:ext cx="1872505" cy="1036956"/>
          </a:xfrm>
          <a:prstGeom prst="wedgeRoundRectCallout">
            <a:avLst>
              <a:gd name="adj1" fmla="val -41557"/>
              <a:gd name="adj2" fmla="val -96634"/>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smtClean="0">
                <a:solidFill>
                  <a:schemeClr val="bg1"/>
                </a:solidFill>
              </a:rPr>
              <a:t>Active Citizenry</a:t>
            </a:r>
            <a:endParaRPr lang="en-ZA" sz="2400" b="1" dirty="0">
              <a:solidFill>
                <a:schemeClr val="bg1"/>
              </a:solidFill>
            </a:endParaRPr>
          </a:p>
        </p:txBody>
      </p:sp>
      <p:sp>
        <p:nvSpPr>
          <p:cNvPr id="9" name="Rounded Rectangular Callout 8"/>
          <p:cNvSpPr/>
          <p:nvPr/>
        </p:nvSpPr>
        <p:spPr bwMode="auto">
          <a:xfrm>
            <a:off x="3420964" y="2420888"/>
            <a:ext cx="2016274" cy="1132466"/>
          </a:xfrm>
          <a:prstGeom prst="wedgeRoundRectCallout">
            <a:avLst>
              <a:gd name="adj1" fmla="val 2117"/>
              <a:gd name="adj2" fmla="val 85566"/>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smtClean="0">
                <a:solidFill>
                  <a:schemeClr val="bg1"/>
                </a:solidFill>
              </a:rPr>
              <a:t>Improve Livelihood Strategies</a:t>
            </a:r>
            <a:endParaRPr lang="en-ZA" sz="2400" b="1" dirty="0">
              <a:solidFill>
                <a:schemeClr val="bg1"/>
              </a:solidFill>
            </a:endParaRPr>
          </a:p>
        </p:txBody>
      </p:sp>
      <p:sp>
        <p:nvSpPr>
          <p:cNvPr id="10" name="Rounded Rectangular Callout 9"/>
          <p:cNvSpPr/>
          <p:nvPr/>
        </p:nvSpPr>
        <p:spPr bwMode="auto">
          <a:xfrm>
            <a:off x="5795591" y="2420888"/>
            <a:ext cx="2448817" cy="1137345"/>
          </a:xfrm>
          <a:prstGeom prst="wedgeRoundRectCallout">
            <a:avLst>
              <a:gd name="adj1" fmla="val -44746"/>
              <a:gd name="adj2" fmla="val 83772"/>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smtClean="0">
                <a:solidFill>
                  <a:schemeClr val="bg1"/>
                </a:solidFill>
              </a:rPr>
              <a:t>Traction to Secondary Market</a:t>
            </a:r>
            <a:endParaRPr lang="en-ZA" sz="2400" b="1" dirty="0">
              <a:solidFill>
                <a:schemeClr val="bg1"/>
              </a:solidFill>
            </a:endParaRPr>
          </a:p>
        </p:txBody>
      </p:sp>
      <p:sp>
        <p:nvSpPr>
          <p:cNvPr id="11" name="Rounded Rectangular Callout 10"/>
          <p:cNvSpPr/>
          <p:nvPr/>
        </p:nvSpPr>
        <p:spPr bwMode="auto">
          <a:xfrm>
            <a:off x="6011862" y="4889825"/>
            <a:ext cx="2376561" cy="1060124"/>
          </a:xfrm>
          <a:prstGeom prst="wedgeRoundRectCallout">
            <a:avLst>
              <a:gd name="adj1" fmla="val -31897"/>
              <a:gd name="adj2" fmla="val -93873"/>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smtClean="0">
                <a:solidFill>
                  <a:schemeClr val="bg1"/>
                </a:solidFill>
              </a:rPr>
              <a:t>Transform and Expand Real Estate Sector</a:t>
            </a:r>
            <a:endParaRPr lang="en-ZA" sz="2400" b="1" dirty="0">
              <a:solidFill>
                <a:schemeClr val="bg1"/>
              </a:solidFill>
            </a:endParaRPr>
          </a:p>
        </p:txBody>
      </p:sp>
      <p:sp>
        <p:nvSpPr>
          <p:cNvPr id="13" name="Rounded Rectangle 12"/>
          <p:cNvSpPr/>
          <p:nvPr/>
        </p:nvSpPr>
        <p:spPr bwMode="auto">
          <a:xfrm>
            <a:off x="540035" y="1191270"/>
            <a:ext cx="8135938" cy="4733925"/>
          </a:xfrm>
          <a:prstGeom prst="round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xmlns="">
                <a:solidFill>
                  <a:srgbClr val="99CC00">
                    <a:alpha val="74001"/>
                  </a:srgb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ZA" sz="3200" dirty="0"/>
          </a:p>
          <a:p>
            <a:pPr marL="457200" indent="-457200">
              <a:buFont typeface="+mj-lt"/>
              <a:buAutoNum type="arabicPeriod"/>
              <a:defRPr/>
            </a:pPr>
            <a:r>
              <a:rPr lang="en-ZA" sz="3200" dirty="0"/>
              <a:t>Not an end in itself  ….</a:t>
            </a:r>
          </a:p>
          <a:p>
            <a:pPr marL="457200" indent="-457200">
              <a:buFont typeface="+mj-lt"/>
              <a:buAutoNum type="arabicPeriod"/>
              <a:defRPr/>
            </a:pPr>
            <a:endParaRPr lang="en-ZA" sz="3200" dirty="0" smtClean="0"/>
          </a:p>
          <a:p>
            <a:pPr marL="457200" indent="-457200">
              <a:buFont typeface="+mj-lt"/>
              <a:buAutoNum type="arabicPeriod"/>
              <a:defRPr/>
            </a:pPr>
            <a:endParaRPr lang="en-ZA" sz="3200" dirty="0"/>
          </a:p>
          <a:p>
            <a:pPr marL="457200" indent="-457200">
              <a:buFont typeface="+mj-lt"/>
              <a:buAutoNum type="arabicPeriod"/>
              <a:defRPr/>
            </a:pPr>
            <a:endParaRPr lang="en-ZA" sz="3200" dirty="0"/>
          </a:p>
          <a:p>
            <a:pPr marL="457200" indent="-457200">
              <a:buFont typeface="+mj-lt"/>
              <a:buAutoNum type="arabicPeriod"/>
              <a:defRPr/>
            </a:pPr>
            <a:r>
              <a:rPr lang="en-ZA" sz="3200" dirty="0"/>
              <a:t>… but a means to a greater end.</a:t>
            </a:r>
          </a:p>
          <a:p>
            <a:pPr marL="457200" indent="-457200">
              <a:buFont typeface="+mj-lt"/>
              <a:buAutoNum type="arabicPeriod"/>
              <a:defRPr/>
            </a:pPr>
            <a:endParaRPr lang="en-ZA" sz="2400" dirty="0"/>
          </a:p>
          <a:p>
            <a:pPr marL="1257300" lvl="2" indent="-342900">
              <a:buFont typeface="Arial" panose="020B0604020202020204" pitchFamily="34" charset="0"/>
              <a:buChar char="•"/>
              <a:defRPr/>
            </a:pPr>
            <a:endParaRPr lang="en-ZA" sz="2000" dirty="0"/>
          </a:p>
        </p:txBody>
      </p:sp>
      <p:sp>
        <p:nvSpPr>
          <p:cNvPr id="3" name="Slide Number Placeholder 2"/>
          <p:cNvSpPr>
            <a:spLocks noGrp="1"/>
          </p:cNvSpPr>
          <p:nvPr>
            <p:ph type="sldNum" sz="quarter" idx="12"/>
          </p:nvPr>
        </p:nvSpPr>
        <p:spPr/>
        <p:txBody>
          <a:bodyPr/>
          <a:lstStyle/>
          <a:p>
            <a:fld id="{ED679307-F7AB-48D6-9F3F-6D9E8886AE3A}" type="slidenum">
              <a:rPr lang="en-US" smtClean="0"/>
              <a:pPr/>
              <a:t>11</a:t>
            </a:fld>
            <a:endParaRPr lang="en-US" dirty="0"/>
          </a:p>
        </p:txBody>
      </p:sp>
    </p:spTree>
    <p:extLst>
      <p:ext uri="{BB962C8B-B14F-4D97-AF65-F5344CB8AC3E}">
        <p14:creationId xmlns:p14="http://schemas.microsoft.com/office/powerpoint/2010/main" xmlns="" val="5477938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043226"/>
            <a:ext cx="1897184" cy="1317835"/>
            <a:chOff x="0" y="0"/>
            <a:chExt cx="1573656" cy="1653201"/>
          </a:xfrm>
          <a:solidFill>
            <a:srgbClr val="C00000"/>
          </a:solidFill>
        </p:grpSpPr>
        <p:sp>
          <p:nvSpPr>
            <p:cNvPr id="6" name="Rounded Rectangle 5"/>
            <p:cNvSpPr/>
            <p:nvPr/>
          </p:nvSpPr>
          <p:spPr>
            <a:xfrm>
              <a:off x="0" y="0"/>
              <a:ext cx="1573656" cy="165320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76820" y="76820"/>
              <a:ext cx="1420016" cy="14995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b="1" kern="1200" dirty="0" smtClean="0"/>
                <a:t>Vision</a:t>
              </a:r>
              <a:endParaRPr lang="en-ZA" sz="2800" b="1" kern="1200" dirty="0"/>
            </a:p>
          </p:txBody>
        </p:sp>
      </p:grpSp>
      <p:grpSp>
        <p:nvGrpSpPr>
          <p:cNvPr id="8" name="Group 7"/>
          <p:cNvGrpSpPr/>
          <p:nvPr/>
        </p:nvGrpSpPr>
        <p:grpSpPr>
          <a:xfrm>
            <a:off x="0" y="2549418"/>
            <a:ext cx="1882535" cy="1131311"/>
            <a:chOff x="0" y="2203537"/>
            <a:chExt cx="998913" cy="941068"/>
          </a:xfrm>
          <a:solidFill>
            <a:srgbClr val="C00000"/>
          </a:solidFill>
        </p:grpSpPr>
        <p:sp>
          <p:nvSpPr>
            <p:cNvPr id="9" name="Rounded Rectangle 8"/>
            <p:cNvSpPr/>
            <p:nvPr/>
          </p:nvSpPr>
          <p:spPr>
            <a:xfrm>
              <a:off x="0" y="2203537"/>
              <a:ext cx="998913" cy="94106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45939" y="2249476"/>
              <a:ext cx="907035" cy="8491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b="1" kern="1200" dirty="0" smtClean="0"/>
                <a:t>Goal</a:t>
              </a:r>
              <a:endParaRPr lang="en-ZA" sz="2800" b="1" kern="1200" dirty="0"/>
            </a:p>
          </p:txBody>
        </p:sp>
      </p:grpSp>
      <p:grpSp>
        <p:nvGrpSpPr>
          <p:cNvPr id="11" name="Group 10"/>
          <p:cNvGrpSpPr/>
          <p:nvPr/>
        </p:nvGrpSpPr>
        <p:grpSpPr>
          <a:xfrm>
            <a:off x="0" y="3908756"/>
            <a:ext cx="1905774" cy="2841371"/>
            <a:chOff x="0" y="3589155"/>
            <a:chExt cx="1880853" cy="942519"/>
          </a:xfrm>
          <a:solidFill>
            <a:srgbClr val="C00000"/>
          </a:solidFill>
        </p:grpSpPr>
        <p:sp>
          <p:nvSpPr>
            <p:cNvPr id="12" name="Rounded Rectangle 11"/>
            <p:cNvSpPr/>
            <p:nvPr/>
          </p:nvSpPr>
          <p:spPr>
            <a:xfrm>
              <a:off x="0" y="3589155"/>
              <a:ext cx="1880853" cy="94251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46010" y="3635165"/>
              <a:ext cx="1788833" cy="8504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ZA" sz="2800" b="1" kern="1200" dirty="0" smtClean="0"/>
                <a:t>Purpose</a:t>
              </a:r>
              <a:endParaRPr lang="en-ZA" sz="2800" b="1" kern="1200" dirty="0"/>
            </a:p>
          </p:txBody>
        </p:sp>
      </p:grpSp>
      <p:grpSp>
        <p:nvGrpSpPr>
          <p:cNvPr id="15" name="Group 14"/>
          <p:cNvGrpSpPr/>
          <p:nvPr/>
        </p:nvGrpSpPr>
        <p:grpSpPr>
          <a:xfrm>
            <a:off x="2051720" y="1043226"/>
            <a:ext cx="6984776" cy="1281354"/>
            <a:chOff x="2087602" y="41320"/>
            <a:chExt cx="5391911" cy="1574066"/>
          </a:xfrm>
          <a:solidFill>
            <a:schemeClr val="bg2">
              <a:lumMod val="75000"/>
            </a:schemeClr>
          </a:solidFill>
        </p:grpSpPr>
        <p:sp>
          <p:nvSpPr>
            <p:cNvPr id="16" name="Round Same Side Corner Rectangle 15"/>
            <p:cNvSpPr/>
            <p:nvPr/>
          </p:nvSpPr>
          <p:spPr>
            <a:xfrm rot="5400000">
              <a:off x="3996525" y="-1867603"/>
              <a:ext cx="1574066" cy="5391911"/>
            </a:xfrm>
            <a:prstGeom prst="round2Same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a:off x="2087603" y="118159"/>
              <a:ext cx="5315071" cy="142038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GB" sz="2400" kern="1200" dirty="0" smtClean="0"/>
                <a:t>Secure tenure and clear property rights;</a:t>
              </a:r>
              <a:endParaRPr lang="en-ZA" sz="2400" kern="1200" dirty="0"/>
            </a:p>
            <a:p>
              <a:pPr marL="228600" lvl="1" indent="-228600" algn="just" defTabSz="889000">
                <a:lnSpc>
                  <a:spcPct val="90000"/>
                </a:lnSpc>
                <a:spcBef>
                  <a:spcPct val="0"/>
                </a:spcBef>
                <a:spcAft>
                  <a:spcPct val="15000"/>
                </a:spcAft>
                <a:buChar char="••"/>
              </a:pPr>
              <a:r>
                <a:rPr lang="en-ZA" sz="2400" kern="1200" dirty="0" smtClean="0"/>
                <a:t>Improved participation in property market, as means of poverty alleviation and wealth creation.</a:t>
              </a:r>
              <a:endParaRPr lang="en-ZA" sz="2400" kern="1200" dirty="0"/>
            </a:p>
          </p:txBody>
        </p:sp>
      </p:grpSp>
      <p:grpSp>
        <p:nvGrpSpPr>
          <p:cNvPr id="18" name="Group 17"/>
          <p:cNvGrpSpPr/>
          <p:nvPr/>
        </p:nvGrpSpPr>
        <p:grpSpPr>
          <a:xfrm>
            <a:off x="2051721" y="2586764"/>
            <a:ext cx="6984776" cy="1034973"/>
            <a:chOff x="2079505" y="1718595"/>
            <a:chExt cx="5391911" cy="1034973"/>
          </a:xfrm>
          <a:solidFill>
            <a:schemeClr val="bg2">
              <a:lumMod val="75000"/>
            </a:schemeClr>
          </a:solidFill>
        </p:grpSpPr>
        <p:sp>
          <p:nvSpPr>
            <p:cNvPr id="19" name="Round Same Side Corner Rectangle 18"/>
            <p:cNvSpPr/>
            <p:nvPr/>
          </p:nvSpPr>
          <p:spPr>
            <a:xfrm rot="5400000">
              <a:off x="4257974" y="-459874"/>
              <a:ext cx="1034973" cy="5391911"/>
            </a:xfrm>
            <a:prstGeom prst="round2Same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ound Same Side Corner Rectangle 4"/>
            <p:cNvSpPr/>
            <p:nvPr/>
          </p:nvSpPr>
          <p:spPr>
            <a:xfrm>
              <a:off x="2079506" y="1769117"/>
              <a:ext cx="5341388" cy="93392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n-GB" sz="2400" kern="1200" dirty="0" smtClean="0"/>
                <a:t>Rightful occupiers of state housing receive legal proof of property ownership in a timely and affordable manner. </a:t>
              </a:r>
              <a:endParaRPr lang="en-ZA" sz="2400" kern="1200" dirty="0"/>
            </a:p>
          </p:txBody>
        </p:sp>
      </p:grpSp>
      <p:grpSp>
        <p:nvGrpSpPr>
          <p:cNvPr id="21" name="Group 20"/>
          <p:cNvGrpSpPr/>
          <p:nvPr/>
        </p:nvGrpSpPr>
        <p:grpSpPr>
          <a:xfrm>
            <a:off x="2051722" y="3908756"/>
            <a:ext cx="6984775" cy="2841369"/>
            <a:chOff x="2088239" y="2952328"/>
            <a:chExt cx="6129417" cy="2086267"/>
          </a:xfrm>
        </p:grpSpPr>
        <p:sp>
          <p:nvSpPr>
            <p:cNvPr id="22" name="Round Same Side Corner Rectangle 21"/>
            <p:cNvSpPr/>
            <p:nvPr/>
          </p:nvSpPr>
          <p:spPr>
            <a:xfrm rot="5400000">
              <a:off x="4109814" y="930753"/>
              <a:ext cx="2086267" cy="6129417"/>
            </a:xfrm>
            <a:prstGeom prst="round2SameRect">
              <a:avLst/>
            </a:prstGeom>
            <a:solidFill>
              <a:schemeClr val="bg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2088240" y="3054171"/>
              <a:ext cx="6027574" cy="18825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GB" sz="2400" kern="1200" dirty="0" smtClean="0"/>
                <a:t>Households able to use Title to raise finance, and  transact with their property;</a:t>
              </a:r>
              <a:endParaRPr lang="en-ZA" sz="2400" kern="1200" dirty="0"/>
            </a:p>
            <a:p>
              <a:pPr marL="228600" lvl="1" indent="-228600" algn="just" defTabSz="889000">
                <a:lnSpc>
                  <a:spcPct val="90000"/>
                </a:lnSpc>
                <a:spcBef>
                  <a:spcPct val="0"/>
                </a:spcBef>
                <a:spcAft>
                  <a:spcPct val="15000"/>
                </a:spcAft>
                <a:buChar char="••"/>
              </a:pPr>
              <a:r>
                <a:rPr lang="en-GB" sz="2400" kern="1200" dirty="0" smtClean="0"/>
                <a:t>State to maintain a cadastre and Deeds Registry which has integrity;</a:t>
              </a:r>
              <a:endParaRPr lang="en-ZA" sz="2400" kern="1200" dirty="0"/>
            </a:p>
            <a:p>
              <a:pPr marL="228600" lvl="1" indent="-228600" algn="just" defTabSz="889000">
                <a:lnSpc>
                  <a:spcPct val="90000"/>
                </a:lnSpc>
                <a:spcBef>
                  <a:spcPct val="0"/>
                </a:spcBef>
                <a:spcAft>
                  <a:spcPct val="15000"/>
                </a:spcAft>
                <a:buChar char="••"/>
              </a:pPr>
              <a:r>
                <a:rPr lang="en-GB" sz="2400" kern="1200" dirty="0" smtClean="0"/>
                <a:t> Municipalities can effectively manage land use, installation and maintenance of services and amenities, and maintain a rates base.</a:t>
              </a:r>
              <a:endParaRPr lang="en-ZA" sz="2400" kern="1200" dirty="0"/>
            </a:p>
          </p:txBody>
        </p:sp>
      </p:grpSp>
      <p:sp>
        <p:nvSpPr>
          <p:cNvPr id="24" name="Title 3"/>
          <p:cNvSpPr txBox="1">
            <a:spLocks/>
          </p:cNvSpPr>
          <p:nvPr/>
        </p:nvSpPr>
        <p:spPr>
          <a:xfrm>
            <a:off x="86576" y="35188"/>
            <a:ext cx="9057424"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Project Objectives</a:t>
            </a:r>
            <a:endParaRPr lang="en-ZA" dirty="0"/>
          </a:p>
        </p:txBody>
      </p:sp>
      <p:sp>
        <p:nvSpPr>
          <p:cNvPr id="2" name="Slide Number Placeholder 1"/>
          <p:cNvSpPr>
            <a:spLocks noGrp="1"/>
          </p:cNvSpPr>
          <p:nvPr>
            <p:ph type="sldNum" sz="quarter" idx="12"/>
          </p:nvPr>
        </p:nvSpPr>
        <p:spPr/>
        <p:txBody>
          <a:bodyPr/>
          <a:lstStyle/>
          <a:p>
            <a:fld id="{ED679307-F7AB-48D6-9F3F-6D9E8886AE3A}" type="slidenum">
              <a:rPr lang="en-US" smtClean="0"/>
              <a:pPr/>
              <a:t>12</a:t>
            </a:fld>
            <a:endParaRPr lang="en-US" dirty="0"/>
          </a:p>
        </p:txBody>
      </p:sp>
    </p:spTree>
    <p:extLst>
      <p:ext uri="{BB962C8B-B14F-4D97-AF65-F5344CB8AC3E}">
        <p14:creationId xmlns:p14="http://schemas.microsoft.com/office/powerpoint/2010/main" xmlns="" val="336753637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11560" y="1124744"/>
            <a:ext cx="8064896" cy="51125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30225" indent="-530225" algn="just">
              <a:buFont typeface="Wingdings" panose="05000000000000000000" pitchFamily="2" charset="2"/>
              <a:buChar char="q"/>
            </a:pPr>
            <a:r>
              <a:rPr lang="en-ZA" sz="2400" dirty="0" smtClean="0"/>
              <a:t>Since 1994, we’ve delivered some 3,8 million units;</a:t>
            </a:r>
          </a:p>
          <a:p>
            <a:pPr marL="530225" indent="-530225" algn="just">
              <a:buFont typeface="Wingdings" panose="05000000000000000000" pitchFamily="2" charset="2"/>
              <a:buChar char="q"/>
            </a:pPr>
            <a:endParaRPr lang="en-ZA" sz="1600" dirty="0" smtClean="0"/>
          </a:p>
          <a:p>
            <a:pPr marL="530225" indent="-530225" algn="just">
              <a:buFont typeface="Wingdings" panose="05000000000000000000" pitchFamily="2" charset="2"/>
              <a:buChar char="q"/>
            </a:pPr>
            <a:r>
              <a:rPr lang="en-ZA" sz="2400" dirty="0" smtClean="0"/>
              <a:t>2011 Urban LandMark Report shows that we can account for some 1,44 Titles in Deeds Registry;</a:t>
            </a:r>
          </a:p>
          <a:p>
            <a:pPr marL="530225" indent="-530225" algn="just">
              <a:buFont typeface="Wingdings" panose="05000000000000000000" pitchFamily="2" charset="2"/>
              <a:buChar char="q"/>
            </a:pPr>
            <a:endParaRPr lang="en-ZA" sz="1600" dirty="0" smtClean="0"/>
          </a:p>
          <a:p>
            <a:pPr marL="530225" indent="-530225" algn="just">
              <a:buFont typeface="Wingdings" panose="05000000000000000000" pitchFamily="2" charset="2"/>
              <a:buChar char="q"/>
            </a:pPr>
            <a:r>
              <a:rPr lang="en-ZA" sz="2400" dirty="0" smtClean="0"/>
              <a:t>Some subsidies would have gone into Programmes such as Rental, Communal Areas, estimated at some 400,000 units</a:t>
            </a:r>
          </a:p>
          <a:p>
            <a:pPr marL="530225" indent="-530225" algn="just">
              <a:buFont typeface="Wingdings" panose="05000000000000000000" pitchFamily="2" charset="2"/>
              <a:buChar char="q"/>
            </a:pPr>
            <a:endParaRPr lang="en-ZA" sz="1600" dirty="0" smtClean="0"/>
          </a:p>
          <a:p>
            <a:pPr marL="530225" indent="-530225" algn="just">
              <a:buFont typeface="Wingdings" panose="05000000000000000000" pitchFamily="2" charset="2"/>
              <a:buChar char="q"/>
            </a:pPr>
            <a:r>
              <a:rPr lang="en-ZA" sz="2400" dirty="0" smtClean="0"/>
              <a:t>Mainstay of subsidies relate to ownership;</a:t>
            </a:r>
          </a:p>
          <a:p>
            <a:pPr marL="530225" indent="-530225" algn="just">
              <a:buFont typeface="Wingdings" panose="05000000000000000000" pitchFamily="2" charset="2"/>
              <a:buChar char="q"/>
            </a:pPr>
            <a:endParaRPr lang="en-ZA" sz="1600" dirty="0" smtClean="0"/>
          </a:p>
          <a:p>
            <a:pPr algn="just">
              <a:buFont typeface="Wingdings" panose="05000000000000000000" pitchFamily="2" charset="2"/>
              <a:buChar char="q"/>
            </a:pPr>
            <a:r>
              <a:rPr lang="en-ZA" sz="2400" dirty="0" smtClean="0"/>
              <a:t>   Nature &amp; Extent of the Problem:</a:t>
            </a:r>
          </a:p>
          <a:p>
            <a:pPr marL="987425" lvl="1" indent="-457200" algn="just"/>
            <a:r>
              <a:rPr lang="en-ZA" sz="2400" dirty="0" smtClean="0"/>
              <a:t>Few Provinces have a clear picture</a:t>
            </a:r>
          </a:p>
          <a:p>
            <a:pPr marL="987425" lvl="1" indent="-457200" algn="just"/>
            <a:r>
              <a:rPr lang="en-ZA" sz="2400" dirty="0" smtClean="0"/>
              <a:t>Guestimates, at best</a:t>
            </a:r>
            <a:endParaRPr lang="en-ZA" sz="2400" dirty="0"/>
          </a:p>
        </p:txBody>
      </p:sp>
      <p:sp>
        <p:nvSpPr>
          <p:cNvPr id="3"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dirty="0" smtClean="0">
                <a:effectLst>
                  <a:outerShdw blurRad="38100" dist="38100" dir="2700000" algn="tl">
                    <a:srgbClr val="000000">
                      <a:alpha val="43137"/>
                    </a:srgbClr>
                  </a:outerShdw>
                </a:effectLst>
              </a:rPr>
              <a:t>Current Conjuncture</a:t>
            </a:r>
            <a:endParaRPr lang="en-ZA" b="1" dirty="0">
              <a:effectLst>
                <a:outerShdw blurRad="38100" dist="38100" dir="2700000" algn="tl">
                  <a:srgbClr val="000000">
                    <a:alpha val="43137"/>
                  </a:srgbClr>
                </a:outerShdw>
              </a:effectLst>
            </a:endParaRPr>
          </a:p>
        </p:txBody>
      </p:sp>
      <p:sp>
        <p:nvSpPr>
          <p:cNvPr id="4" name="Rectangle 3"/>
          <p:cNvSpPr/>
          <p:nvPr/>
        </p:nvSpPr>
        <p:spPr>
          <a:xfrm>
            <a:off x="395536" y="850900"/>
            <a:ext cx="8424936" cy="5602436"/>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13</a:t>
            </a:fld>
            <a:endParaRPr lang="en-US" dirty="0"/>
          </a:p>
        </p:txBody>
      </p:sp>
    </p:spTree>
    <p:extLst>
      <p:ext uri="{BB962C8B-B14F-4D97-AF65-F5344CB8AC3E}">
        <p14:creationId xmlns:p14="http://schemas.microsoft.com/office/powerpoint/2010/main" xmlns="" val="39345939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Conjuncture</a:t>
            </a:r>
            <a:endParaRPr lang="en-ZA" dirty="0"/>
          </a:p>
        </p:txBody>
      </p:sp>
      <p:pic>
        <p:nvPicPr>
          <p:cNvPr id="3" name="Content Placeholder 4"/>
          <p:cNvPicPr>
            <a:picLocks/>
          </p:cNvPicPr>
          <p:nvPr/>
        </p:nvPicPr>
        <p:blipFill>
          <a:blip r:embed="rId3"/>
          <a:stretch>
            <a:fillRect/>
          </a:stretch>
        </p:blipFill>
        <p:spPr>
          <a:xfrm>
            <a:off x="0" y="704008"/>
            <a:ext cx="9144000" cy="6021288"/>
          </a:xfrm>
          <a:prstGeom prst="rect">
            <a:avLst/>
          </a:prstGeom>
        </p:spPr>
      </p:pic>
      <p:sp>
        <p:nvSpPr>
          <p:cNvPr id="4" name="Slide Number Placeholder 3"/>
          <p:cNvSpPr>
            <a:spLocks noGrp="1"/>
          </p:cNvSpPr>
          <p:nvPr>
            <p:ph type="sldNum" sz="quarter" idx="12"/>
          </p:nvPr>
        </p:nvSpPr>
        <p:spPr/>
        <p:txBody>
          <a:bodyPr/>
          <a:lstStyle/>
          <a:p>
            <a:fld id="{ED679307-F7AB-48D6-9F3F-6D9E8886AE3A}" type="slidenum">
              <a:rPr lang="en-US" smtClean="0"/>
              <a:pPr/>
              <a:t>14</a:t>
            </a:fld>
            <a:endParaRPr lang="en-US" dirty="0"/>
          </a:p>
        </p:txBody>
      </p:sp>
    </p:spTree>
    <p:extLst>
      <p:ext uri="{BB962C8B-B14F-4D97-AF65-F5344CB8AC3E}">
        <p14:creationId xmlns:p14="http://schemas.microsoft.com/office/powerpoint/2010/main" xmlns="" val="15480142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Conjuncture</a:t>
            </a:r>
            <a:endParaRPr lang="en-ZA" dirty="0"/>
          </a:p>
        </p:txBody>
      </p:sp>
      <p:pic>
        <p:nvPicPr>
          <p:cNvPr id="3" name="Content Placeholder 5"/>
          <p:cNvPicPr>
            <a:picLocks/>
          </p:cNvPicPr>
          <p:nvPr/>
        </p:nvPicPr>
        <p:blipFill>
          <a:blip r:embed="rId3"/>
          <a:stretch>
            <a:fillRect/>
          </a:stretch>
        </p:blipFill>
        <p:spPr>
          <a:xfrm>
            <a:off x="0" y="1175385"/>
            <a:ext cx="9144000" cy="5682616"/>
          </a:xfrm>
          <a:prstGeom prst="rect">
            <a:avLst/>
          </a:prstGeom>
        </p:spPr>
      </p:pic>
      <p:sp>
        <p:nvSpPr>
          <p:cNvPr id="4" name="TextBox 3"/>
          <p:cNvSpPr txBox="1"/>
          <p:nvPr/>
        </p:nvSpPr>
        <p:spPr>
          <a:xfrm>
            <a:off x="2267744" y="713719"/>
            <a:ext cx="4608512" cy="461665"/>
          </a:xfrm>
          <a:prstGeom prst="rect">
            <a:avLst/>
          </a:prstGeom>
          <a:noFill/>
        </p:spPr>
        <p:txBody>
          <a:bodyPr wrap="square" rtlCol="0">
            <a:spAutoFit/>
          </a:bodyPr>
          <a:lstStyle/>
          <a:p>
            <a:pPr algn="ctr"/>
            <a:r>
              <a:rPr lang="en-ZA" sz="2400" b="1" dirty="0" smtClean="0"/>
              <a:t>Registrations vs Reported Delivery</a:t>
            </a:r>
            <a:endParaRPr lang="en-ZA" sz="2400" b="1"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15</a:t>
            </a:fld>
            <a:endParaRPr lang="en-US" dirty="0"/>
          </a:p>
        </p:txBody>
      </p:sp>
    </p:spTree>
    <p:extLst>
      <p:ext uri="{BB962C8B-B14F-4D97-AF65-F5344CB8AC3E}">
        <p14:creationId xmlns:p14="http://schemas.microsoft.com/office/powerpoint/2010/main" xmlns="" val="10495146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Conjuncture</a:t>
            </a:r>
            <a:endParaRPr lang="en-ZA"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16</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478373101"/>
              </p:ext>
            </p:extLst>
          </p:nvPr>
        </p:nvGraphicFramePr>
        <p:xfrm>
          <a:off x="0" y="1340768"/>
          <a:ext cx="8964488" cy="5517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278737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Conjuncture</a:t>
            </a:r>
            <a:endParaRPr lang="en-ZA" dirty="0"/>
          </a:p>
        </p:txBody>
      </p:sp>
      <p:sp>
        <p:nvSpPr>
          <p:cNvPr id="4" name="TextBox 3"/>
          <p:cNvSpPr txBox="1"/>
          <p:nvPr/>
        </p:nvSpPr>
        <p:spPr>
          <a:xfrm>
            <a:off x="2267744" y="713719"/>
            <a:ext cx="4608512" cy="461665"/>
          </a:xfrm>
          <a:prstGeom prst="rect">
            <a:avLst/>
          </a:prstGeom>
          <a:noFill/>
        </p:spPr>
        <p:txBody>
          <a:bodyPr wrap="square" rtlCol="0">
            <a:spAutoFit/>
          </a:bodyPr>
          <a:lstStyle/>
          <a:p>
            <a:pPr algn="ctr"/>
            <a:r>
              <a:rPr lang="en-ZA" sz="2400" b="1" dirty="0" smtClean="0"/>
              <a:t>Registered bonds</a:t>
            </a:r>
            <a:endParaRPr lang="en-ZA" sz="2400" b="1"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17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2568045164"/>
              </p:ext>
            </p:extLst>
          </p:nvPr>
        </p:nvGraphicFramePr>
        <p:xfrm>
          <a:off x="179512" y="1340768"/>
          <a:ext cx="871296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25999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xmlns="" val="2511912218"/>
              </p:ext>
            </p:extLst>
          </p:nvPr>
        </p:nvGraphicFramePr>
        <p:xfrm>
          <a:off x="107504" y="908720"/>
          <a:ext cx="8856984" cy="5600973"/>
        </p:xfrm>
        <a:graphic>
          <a:graphicData uri="http://schemas.openxmlformats.org/drawingml/2006/table">
            <a:tbl>
              <a:tblPr firstRow="1" bandRow="1">
                <a:tableStyleId>{5C22544A-7EE6-4342-B048-85BDC9FD1C3A}</a:tableStyleId>
              </a:tblPr>
              <a:tblGrid>
                <a:gridCol w="1817094"/>
                <a:gridCol w="7039890"/>
              </a:tblGrid>
              <a:tr h="647973">
                <a:tc gridSpan="2">
                  <a:txBody>
                    <a:bodyPr/>
                    <a:lstStyle/>
                    <a:p>
                      <a:pPr algn="ctr"/>
                      <a:r>
                        <a:rPr lang="en-ZA" sz="3200" dirty="0" smtClean="0"/>
                        <a:t>Pre-94 Challenge</a:t>
                      </a:r>
                      <a:endParaRPr lang="en-ZA" sz="3200" dirty="0"/>
                    </a:p>
                  </a:txBody>
                  <a:tcPr anchor="ctr">
                    <a:solidFill>
                      <a:srgbClr val="C00000"/>
                    </a:solidFill>
                  </a:tcPr>
                </a:tc>
                <a:tc hMerge="1">
                  <a:txBody>
                    <a:bodyPr/>
                    <a:lstStyle/>
                    <a:p>
                      <a:endParaRPr lang="en-ZA" dirty="0"/>
                    </a:p>
                  </a:txBody>
                  <a:tcPr/>
                </a:tc>
              </a:tr>
              <a:tr h="370840">
                <a:tc>
                  <a:txBody>
                    <a:bodyPr/>
                    <a:lstStyle/>
                    <a:p>
                      <a:r>
                        <a:rPr lang="en-GB" sz="2400" b="1" kern="1200" dirty="0" smtClean="0">
                          <a:solidFill>
                            <a:schemeClr val="dk1"/>
                          </a:solidFill>
                          <a:effectLst/>
                          <a:latin typeface="+mn-lt"/>
                          <a:ea typeface="+mn-ea"/>
                          <a:cs typeface="+mn-cs"/>
                        </a:rPr>
                        <a:t>Municipal capacity</a:t>
                      </a:r>
                      <a:endParaRPr lang="en-ZA" sz="2400" dirty="0"/>
                    </a:p>
                  </a:txBody>
                  <a:tcPr anchor="ctr">
                    <a:solidFill>
                      <a:schemeClr val="bg2">
                        <a:lumMod val="75000"/>
                      </a:schemeClr>
                    </a:solidFill>
                  </a:tcPr>
                </a:tc>
                <a:tc>
                  <a:txBody>
                    <a:bodyPr/>
                    <a:lstStyle/>
                    <a:p>
                      <a:pPr marL="342900" indent="-342900" algn="just">
                        <a:buFont typeface="Arial" panose="020B0604020202020204" pitchFamily="34" charset="0"/>
                        <a:buChar char="•"/>
                      </a:pPr>
                      <a:r>
                        <a:rPr lang="en-GB" sz="2300" kern="1200" dirty="0" smtClean="0">
                          <a:solidFill>
                            <a:schemeClr val="dk1"/>
                          </a:solidFill>
                          <a:effectLst/>
                          <a:latin typeface="+mn-lt"/>
                          <a:ea typeface="+mn-ea"/>
                          <a:cs typeface="+mn-cs"/>
                        </a:rPr>
                        <a:t>Municipalities not capable or equipped to assume ownership and admin. responsibility for relevant housing assets;</a:t>
                      </a:r>
                      <a:endParaRPr lang="en-ZA" sz="2300" dirty="0"/>
                    </a:p>
                  </a:txBody>
                  <a:tcPr>
                    <a:solidFill>
                      <a:schemeClr val="bg2">
                        <a:lumMod val="90000"/>
                      </a:schemeClr>
                    </a:solidFill>
                  </a:tcPr>
                </a:tc>
              </a:tr>
              <a:tr h="370840">
                <a:tc>
                  <a:txBody>
                    <a:bodyPr/>
                    <a:lstStyle/>
                    <a:p>
                      <a:r>
                        <a:rPr lang="en-GB" sz="2400" b="1" kern="1200" dirty="0" smtClean="0">
                          <a:solidFill>
                            <a:schemeClr val="dk1"/>
                          </a:solidFill>
                          <a:effectLst/>
                          <a:latin typeface="+mn-lt"/>
                          <a:ea typeface="+mn-ea"/>
                          <a:cs typeface="+mn-cs"/>
                        </a:rPr>
                        <a:t>Municipal resistance</a:t>
                      </a:r>
                      <a:endParaRPr lang="en-ZA" sz="2400" dirty="0"/>
                    </a:p>
                  </a:txBody>
                  <a:tcPr anchor="ctr">
                    <a:solidFill>
                      <a:schemeClr val="bg2">
                        <a:lumMod val="75000"/>
                      </a:schemeClr>
                    </a:solidFill>
                  </a:tcPr>
                </a:tc>
                <a:tc>
                  <a:txBody>
                    <a:bodyPr/>
                    <a:lstStyle/>
                    <a:p>
                      <a:pPr marL="342900" indent="-342900" algn="just">
                        <a:buFont typeface="Arial" panose="020B0604020202020204" pitchFamily="34" charset="0"/>
                        <a:buChar char="•"/>
                      </a:pPr>
                      <a:r>
                        <a:rPr lang="en-GB" sz="2300" kern="1200" dirty="0" smtClean="0">
                          <a:solidFill>
                            <a:schemeClr val="dk1"/>
                          </a:solidFill>
                          <a:effectLst/>
                          <a:latin typeface="+mn-lt"/>
                          <a:ea typeface="+mn-ea"/>
                          <a:cs typeface="+mn-cs"/>
                        </a:rPr>
                        <a:t>Municipalities refused to accept the transfer of the properties,</a:t>
                      </a:r>
                      <a:r>
                        <a:rPr lang="en-GB" sz="2300" kern="1200" baseline="0" dirty="0" smtClean="0">
                          <a:solidFill>
                            <a:schemeClr val="dk1"/>
                          </a:solidFill>
                          <a:effectLst/>
                          <a:latin typeface="+mn-lt"/>
                          <a:ea typeface="+mn-ea"/>
                          <a:cs typeface="+mn-cs"/>
                        </a:rPr>
                        <a:t> given the perception as ‘liabilities’;</a:t>
                      </a:r>
                    </a:p>
                    <a:p>
                      <a:pPr marL="342900" indent="-342900" algn="just">
                        <a:buFont typeface="Arial" panose="020B0604020202020204" pitchFamily="34" charset="0"/>
                        <a:buChar char="•"/>
                      </a:pPr>
                      <a:r>
                        <a:rPr lang="en-GB" sz="2300" kern="1200" dirty="0" smtClean="0">
                          <a:solidFill>
                            <a:schemeClr val="dk1"/>
                          </a:solidFill>
                          <a:effectLst/>
                          <a:latin typeface="+mn-lt"/>
                          <a:ea typeface="+mn-ea"/>
                          <a:cs typeface="+mn-cs"/>
                        </a:rPr>
                        <a:t>Prov. Depts currently paying rates and taxes to.  Hence transfer of assets will result in loss of income for the municipality;</a:t>
                      </a:r>
                    </a:p>
                  </a:txBody>
                  <a:tcPr>
                    <a:solidFill>
                      <a:schemeClr val="bg2">
                        <a:lumMod val="90000"/>
                      </a:schemeClr>
                    </a:solidFill>
                  </a:tcPr>
                </a:tc>
              </a:tr>
              <a:tr h="370840">
                <a:tc>
                  <a:txBody>
                    <a:bodyPr/>
                    <a:lstStyle/>
                    <a:p>
                      <a:r>
                        <a:rPr lang="en-GB" sz="2400" b="1" kern="1200" dirty="0" smtClean="0">
                          <a:solidFill>
                            <a:schemeClr val="dk1"/>
                          </a:solidFill>
                          <a:effectLst/>
                          <a:latin typeface="+mn-lt"/>
                          <a:ea typeface="+mn-ea"/>
                          <a:cs typeface="+mn-cs"/>
                        </a:rPr>
                        <a:t>Provincial capacity</a:t>
                      </a:r>
                      <a:endParaRPr lang="en-ZA" sz="2400" dirty="0"/>
                    </a:p>
                  </a:txBody>
                  <a:tcPr anchor="ctr">
                    <a:solidFill>
                      <a:schemeClr val="bg2">
                        <a:lumMod val="75000"/>
                      </a:schemeClr>
                    </a:solidFill>
                  </a:tcPr>
                </a:tc>
                <a:tc>
                  <a:txBody>
                    <a:bodyPr/>
                    <a:lstStyle/>
                    <a:p>
                      <a:pPr marL="342900" indent="-342900" algn="just">
                        <a:buFont typeface="Arial" panose="020B0604020202020204" pitchFamily="34" charset="0"/>
                        <a:buChar char="•"/>
                      </a:pPr>
                      <a:r>
                        <a:rPr lang="en-GB" sz="2300" kern="1200" dirty="0" smtClean="0">
                          <a:solidFill>
                            <a:schemeClr val="dk1"/>
                          </a:solidFill>
                          <a:effectLst/>
                          <a:latin typeface="+mn-lt"/>
                          <a:ea typeface="+mn-ea"/>
                          <a:cs typeface="+mn-cs"/>
                        </a:rPr>
                        <a:t>Transfer of properties delayed due to lack of the necessary skills;</a:t>
                      </a:r>
                    </a:p>
                  </a:txBody>
                  <a:tcPr>
                    <a:solidFill>
                      <a:schemeClr val="bg2">
                        <a:lumMod val="90000"/>
                      </a:schemeClr>
                    </a:solidFill>
                  </a:tcPr>
                </a:tc>
              </a:tr>
              <a:tr h="370840">
                <a:tc>
                  <a:txBody>
                    <a:bodyPr/>
                    <a:lstStyle/>
                    <a:p>
                      <a:r>
                        <a:rPr lang="en-ZA" sz="2400" b="1" dirty="0" smtClean="0"/>
                        <a:t>Other</a:t>
                      </a:r>
                      <a:endParaRPr lang="en-ZA" sz="2400" b="1" dirty="0"/>
                    </a:p>
                  </a:txBody>
                  <a:tcPr anchor="ctr">
                    <a:solidFill>
                      <a:schemeClr val="bg2">
                        <a:lumMod val="75000"/>
                      </a:schemeClr>
                    </a:solidFill>
                  </a:tcPr>
                </a:tc>
                <a:tc>
                  <a:txBody>
                    <a:bodyPr/>
                    <a:lstStyle/>
                    <a:p>
                      <a:pPr marL="3429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kern="1200" dirty="0" smtClean="0">
                          <a:solidFill>
                            <a:schemeClr val="dk1"/>
                          </a:solidFill>
                          <a:effectLst/>
                          <a:latin typeface="+mn-lt"/>
                          <a:ea typeface="+mn-ea"/>
                          <a:cs typeface="+mn-cs"/>
                        </a:rPr>
                        <a:t>Rectification of pre-1994 houses (mud-houses)</a:t>
                      </a:r>
                      <a:r>
                        <a:rPr lang="en-ZA" sz="2300" kern="1200" dirty="0" smtClean="0">
                          <a:solidFill>
                            <a:schemeClr val="dk1"/>
                          </a:solidFill>
                          <a:effectLst/>
                          <a:latin typeface="+mn-lt"/>
                          <a:ea typeface="+mn-ea"/>
                          <a:cs typeface="+mn-cs"/>
                        </a:rPr>
                        <a:t> </a:t>
                      </a:r>
                      <a:r>
                        <a:rPr lang="en-ZA" sz="2300" dirty="0" smtClean="0"/>
                        <a:t>Arrears on rates delaying transfers;</a:t>
                      </a:r>
                    </a:p>
                    <a:p>
                      <a:pPr marL="342900" indent="-342900" algn="just">
                        <a:buFont typeface="Arial" panose="020B0604020202020204" pitchFamily="34" charset="0"/>
                        <a:buChar char="•"/>
                      </a:pPr>
                      <a:r>
                        <a:rPr lang="en-ZA" sz="2300" dirty="0" smtClean="0"/>
                        <a:t>Delays with State Attorney’s Office;</a:t>
                      </a:r>
                      <a:endParaRPr lang="en-ZA" sz="2300" dirty="0"/>
                    </a:p>
                  </a:txBody>
                  <a:tcPr>
                    <a:solidFill>
                      <a:schemeClr val="bg2">
                        <a:lumMod val="90000"/>
                      </a:schemeClr>
                    </a:solidFill>
                  </a:tcPr>
                </a:tc>
              </a:tr>
            </a:tbl>
          </a:graphicData>
        </a:graphic>
      </p:graphicFrame>
      <p:sp>
        <p:nvSpPr>
          <p:cNvPr id="3" name="Title 3"/>
          <p:cNvSpPr txBox="1">
            <a:spLocks/>
          </p:cNvSpPr>
          <p:nvPr/>
        </p:nvSpPr>
        <p:spPr>
          <a:xfrm>
            <a:off x="-21724" y="0"/>
            <a:ext cx="9165724"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Conjuncture</a:t>
            </a:r>
            <a:endParaRPr lang="en-ZA" dirty="0"/>
          </a:p>
        </p:txBody>
      </p:sp>
      <p:sp>
        <p:nvSpPr>
          <p:cNvPr id="4" name="Slide Number Placeholder 3"/>
          <p:cNvSpPr>
            <a:spLocks noGrp="1"/>
          </p:cNvSpPr>
          <p:nvPr>
            <p:ph type="sldNum" sz="quarter" idx="12"/>
          </p:nvPr>
        </p:nvSpPr>
        <p:spPr/>
        <p:txBody>
          <a:bodyPr/>
          <a:lstStyle/>
          <a:p>
            <a:fld id="{ED679307-F7AB-48D6-9F3F-6D9E8886AE3A}" type="slidenum">
              <a:rPr lang="en-US" smtClean="0"/>
              <a:pPr/>
              <a:t>18</a:t>
            </a:fld>
            <a:endParaRPr lang="en-US" dirty="0"/>
          </a:p>
        </p:txBody>
      </p:sp>
    </p:spTree>
    <p:extLst>
      <p:ext uri="{BB962C8B-B14F-4D97-AF65-F5344CB8AC3E}">
        <p14:creationId xmlns:p14="http://schemas.microsoft.com/office/powerpoint/2010/main" xmlns="" val="29797281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xmlns="" val="4079290560"/>
              </p:ext>
            </p:extLst>
          </p:nvPr>
        </p:nvGraphicFramePr>
        <p:xfrm>
          <a:off x="107504" y="735904"/>
          <a:ext cx="8928991" cy="6088653"/>
        </p:xfrm>
        <a:graphic>
          <a:graphicData uri="http://schemas.openxmlformats.org/drawingml/2006/table">
            <a:tbl>
              <a:tblPr firstRow="1" bandRow="1">
                <a:tableStyleId>{5C22544A-7EE6-4342-B048-85BDC9FD1C3A}</a:tableStyleId>
              </a:tblPr>
              <a:tblGrid>
                <a:gridCol w="2060818"/>
                <a:gridCol w="6868173"/>
              </a:tblGrid>
              <a:tr h="647973">
                <a:tc gridSpan="2">
                  <a:txBody>
                    <a:bodyPr/>
                    <a:lstStyle/>
                    <a:p>
                      <a:pPr algn="ctr"/>
                      <a:r>
                        <a:rPr lang="en-ZA" sz="3200" dirty="0" smtClean="0"/>
                        <a:t>Post-94 Challenge</a:t>
                      </a:r>
                      <a:endParaRPr lang="en-ZA" sz="3200" dirty="0"/>
                    </a:p>
                  </a:txBody>
                  <a:tcPr anchor="ctr">
                    <a:solidFill>
                      <a:srgbClr val="C00000"/>
                    </a:solidFill>
                  </a:tcPr>
                </a:tc>
                <a:tc hMerge="1">
                  <a:txBody>
                    <a:bodyPr/>
                    <a:lstStyle/>
                    <a:p>
                      <a:endParaRPr lang="en-ZA" dirty="0"/>
                    </a:p>
                  </a:txBody>
                  <a:tcPr/>
                </a:tc>
              </a:tr>
              <a:tr h="370840">
                <a:tc>
                  <a:txBody>
                    <a:bodyPr/>
                    <a:lstStyle/>
                    <a:p>
                      <a:r>
                        <a:rPr lang="en-ZA" sz="2400" b="1" dirty="0" smtClean="0"/>
                        <a:t>Township Est. and Proc.</a:t>
                      </a:r>
                      <a:endParaRPr lang="en-ZA" sz="2400" b="1" dirty="0"/>
                    </a:p>
                  </a:txBody>
                  <a:tcPr anchor="ctr">
                    <a:solidFill>
                      <a:schemeClr val="bg2">
                        <a:lumMod val="75000"/>
                      </a:schemeClr>
                    </a:solidFill>
                  </a:tcPr>
                </a:tc>
                <a:tc>
                  <a:txBody>
                    <a:bodyPr/>
                    <a:lstStyle/>
                    <a:p>
                      <a:pPr marL="342900" indent="-342900">
                        <a:buFont typeface="Arial" panose="020B0604020202020204" pitchFamily="34" charset="0"/>
                        <a:buChar char="•"/>
                      </a:pPr>
                      <a:r>
                        <a:rPr lang="en-ZA" sz="2300" dirty="0" smtClean="0">
                          <a:solidFill>
                            <a:schemeClr val="tx1"/>
                          </a:solidFill>
                        </a:rPr>
                        <a:t>Delays in Proclamation</a:t>
                      </a:r>
                      <a:r>
                        <a:rPr lang="en-ZA" sz="2300" baseline="0" dirty="0" smtClean="0">
                          <a:solidFill>
                            <a:schemeClr val="tx1"/>
                          </a:solidFill>
                        </a:rPr>
                        <a:t> &amp; Township Register</a:t>
                      </a:r>
                    </a:p>
                    <a:p>
                      <a:pPr marL="342900" indent="-342900">
                        <a:buFont typeface="Arial" panose="020B0604020202020204" pitchFamily="34" charset="0"/>
                        <a:buChar char="•"/>
                      </a:pPr>
                      <a:r>
                        <a:rPr lang="en-ZA" sz="2300" baseline="0" dirty="0" smtClean="0">
                          <a:solidFill>
                            <a:schemeClr val="tx1"/>
                          </a:solidFill>
                        </a:rPr>
                        <a:t>Proliferation of Informal Settlements</a:t>
                      </a:r>
                    </a:p>
                  </a:txBody>
                  <a:tcPr>
                    <a:solidFill>
                      <a:schemeClr val="bg2">
                        <a:lumMod val="90000"/>
                      </a:schemeClr>
                    </a:solidFill>
                  </a:tcPr>
                </a:tc>
              </a:tr>
              <a:tr h="370840">
                <a:tc>
                  <a:txBody>
                    <a:bodyPr/>
                    <a:lstStyle/>
                    <a:p>
                      <a:r>
                        <a:rPr lang="en-ZA" sz="2400" b="1" dirty="0" smtClean="0"/>
                        <a:t>Delays in Conveyancing</a:t>
                      </a:r>
                      <a:endParaRPr lang="en-ZA" sz="2400" b="1" dirty="0"/>
                    </a:p>
                  </a:txBody>
                  <a:tcPr anchor="ctr">
                    <a:solidFill>
                      <a:schemeClr val="bg2">
                        <a:lumMod val="75000"/>
                      </a:schemeClr>
                    </a:solidFill>
                  </a:tcPr>
                </a:tc>
                <a:tc>
                  <a:txBody>
                    <a:bodyPr/>
                    <a:lstStyle/>
                    <a:p>
                      <a:pPr marL="342900" indent="-342900">
                        <a:buFont typeface="Arial" panose="020B0604020202020204" pitchFamily="34" charset="0"/>
                        <a:buChar char="•"/>
                      </a:pPr>
                      <a:r>
                        <a:rPr lang="en-GB" sz="2300" kern="1200" dirty="0" smtClean="0">
                          <a:solidFill>
                            <a:schemeClr val="tx1"/>
                          </a:solidFill>
                          <a:effectLst/>
                          <a:latin typeface="+mn-lt"/>
                          <a:ea typeface="+mn-ea"/>
                          <a:cs typeface="+mn-cs"/>
                        </a:rPr>
                        <a:t>Failure to value municipal properties</a:t>
                      </a:r>
                    </a:p>
                    <a:p>
                      <a:pPr marL="342900" indent="-342900">
                        <a:buFont typeface="Arial" panose="020B0604020202020204" pitchFamily="34" charset="0"/>
                        <a:buChar char="•"/>
                      </a:pPr>
                      <a:r>
                        <a:rPr lang="en-GB" sz="2300" kern="1200" dirty="0" smtClean="0">
                          <a:solidFill>
                            <a:schemeClr val="tx1"/>
                          </a:solidFill>
                          <a:effectLst/>
                          <a:latin typeface="+mn-lt"/>
                          <a:ea typeface="+mn-ea"/>
                          <a:cs typeface="+mn-cs"/>
                        </a:rPr>
                        <a:t>Issuing of clearance</a:t>
                      </a:r>
                      <a:r>
                        <a:rPr lang="en-GB" sz="2300" kern="1200" baseline="0" dirty="0" smtClean="0">
                          <a:solidFill>
                            <a:schemeClr val="tx1"/>
                          </a:solidFill>
                          <a:effectLst/>
                          <a:latin typeface="+mn-lt"/>
                          <a:ea typeface="+mn-ea"/>
                          <a:cs typeface="+mn-cs"/>
                        </a:rPr>
                        <a:t> certificates</a:t>
                      </a:r>
                    </a:p>
                    <a:p>
                      <a:pPr marL="342900" indent="-342900">
                        <a:buFont typeface="Arial" panose="020B0604020202020204" pitchFamily="34" charset="0"/>
                        <a:buChar char="•"/>
                      </a:pPr>
                      <a:r>
                        <a:rPr lang="en-GB" sz="2300" kern="1200" dirty="0" smtClean="0">
                          <a:solidFill>
                            <a:schemeClr val="tx1"/>
                          </a:solidFill>
                          <a:effectLst/>
                          <a:latin typeface="+mn-lt"/>
                          <a:ea typeface="+mn-ea"/>
                          <a:cs typeface="+mn-cs"/>
                        </a:rPr>
                        <a:t>Collection of documents</a:t>
                      </a:r>
                    </a:p>
                  </a:txBody>
                  <a:tcPr>
                    <a:solidFill>
                      <a:schemeClr val="bg2">
                        <a:lumMod val="90000"/>
                      </a:schemeClr>
                    </a:solidFill>
                  </a:tcPr>
                </a:tc>
              </a:tr>
              <a:tr h="370840">
                <a:tc>
                  <a:txBody>
                    <a:bodyPr/>
                    <a:lstStyle/>
                    <a:p>
                      <a:r>
                        <a:rPr lang="en-ZA" sz="2400" b="1" dirty="0" smtClean="0"/>
                        <a:t>Project Management</a:t>
                      </a:r>
                      <a:endParaRPr lang="en-ZA" sz="2400" b="1" dirty="0"/>
                    </a:p>
                  </a:txBody>
                  <a:tcPr anchor="ctr">
                    <a:solidFill>
                      <a:schemeClr val="bg2">
                        <a:lumMod val="75000"/>
                      </a:schemeClr>
                    </a:solidFill>
                  </a:tcPr>
                </a:tc>
                <a:tc>
                  <a:txBody>
                    <a:bodyPr/>
                    <a:lstStyle/>
                    <a:p>
                      <a:pPr marL="342900" indent="-342900">
                        <a:buFont typeface="Arial" panose="020B0604020202020204" pitchFamily="34" charset="0"/>
                        <a:buChar char="•"/>
                      </a:pPr>
                      <a:r>
                        <a:rPr lang="en-GB" sz="2300" kern="1200" dirty="0" smtClean="0">
                          <a:solidFill>
                            <a:schemeClr val="tx1"/>
                          </a:solidFill>
                          <a:effectLst/>
                          <a:latin typeface="+mn-lt"/>
                          <a:ea typeface="+mn-ea"/>
                          <a:cs typeface="+mn-cs"/>
                        </a:rPr>
                        <a:t>Failure to close-out projects</a:t>
                      </a:r>
                    </a:p>
                    <a:p>
                      <a:pPr marL="342900" indent="-342900">
                        <a:buFont typeface="Arial" panose="020B0604020202020204" pitchFamily="34" charset="0"/>
                        <a:buChar char="•"/>
                      </a:pPr>
                      <a:r>
                        <a:rPr lang="en-GB" sz="2300" kern="1200" dirty="0" smtClean="0">
                          <a:solidFill>
                            <a:schemeClr val="tx1"/>
                          </a:solidFill>
                          <a:effectLst/>
                          <a:latin typeface="+mn-lt"/>
                          <a:ea typeface="+mn-ea"/>
                          <a:cs typeface="+mn-cs"/>
                        </a:rPr>
                        <a:t>Supply-chain processes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300" b="0" dirty="0" smtClean="0">
                          <a:solidFill>
                            <a:schemeClr val="tx1"/>
                          </a:solidFill>
                        </a:rPr>
                        <a:t>Beneficiary Administration</a:t>
                      </a:r>
                    </a:p>
                  </a:txBody>
                  <a:tcPr>
                    <a:solidFill>
                      <a:schemeClr val="bg2">
                        <a:lumMod val="90000"/>
                      </a:schemeClr>
                    </a:solidFill>
                  </a:tcPr>
                </a:tc>
              </a:tr>
              <a:tr h="370840">
                <a:tc>
                  <a:txBody>
                    <a:bodyPr/>
                    <a:lstStyle/>
                    <a:p>
                      <a:r>
                        <a:rPr lang="en-ZA" sz="2400" b="1" dirty="0" smtClean="0"/>
                        <a:t>Key Stakeholders</a:t>
                      </a:r>
                      <a:endParaRPr lang="en-ZA" sz="2400" b="1" dirty="0"/>
                    </a:p>
                  </a:txBody>
                  <a:tcPr anchor="ctr">
                    <a:solidFill>
                      <a:schemeClr val="bg2">
                        <a:lumMod val="75000"/>
                      </a:schemeClr>
                    </a:solid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300" dirty="0" smtClean="0">
                          <a:solidFill>
                            <a:schemeClr val="tx1"/>
                          </a:solidFill>
                        </a:rPr>
                        <a:t>Deeds Registry</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300" dirty="0" smtClean="0">
                          <a:solidFill>
                            <a:schemeClr val="tx1"/>
                          </a:solidFill>
                        </a:rPr>
                        <a:t>State Attorney’s Office</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300" dirty="0" smtClean="0">
                          <a:solidFill>
                            <a:schemeClr val="tx1"/>
                          </a:solidFill>
                        </a:rPr>
                        <a:t>Municipalities:</a:t>
                      </a:r>
                      <a:r>
                        <a:rPr lang="en-ZA" sz="2300" baseline="0" dirty="0" smtClean="0">
                          <a:solidFill>
                            <a:schemeClr val="tx1"/>
                          </a:solidFill>
                        </a:rPr>
                        <a:t> Beneficiary Admin</a:t>
                      </a:r>
                      <a:endParaRPr lang="en-ZA" sz="2300" dirty="0">
                        <a:solidFill>
                          <a:schemeClr val="tx1"/>
                        </a:solidFill>
                      </a:endParaRPr>
                    </a:p>
                  </a:txBody>
                  <a:tcPr>
                    <a:solidFill>
                      <a:schemeClr val="bg2">
                        <a:lumMod val="90000"/>
                      </a:schemeClr>
                    </a:solidFill>
                  </a:tcPr>
                </a:tc>
              </a:tr>
              <a:tr h="370840">
                <a:tc>
                  <a:txBody>
                    <a:bodyPr/>
                    <a:lstStyle/>
                    <a:p>
                      <a:r>
                        <a:rPr lang="en-ZA" sz="2400" b="1" dirty="0" smtClean="0"/>
                        <a:t>Human Settlement</a:t>
                      </a:r>
                      <a:r>
                        <a:rPr lang="en-ZA" sz="2400" b="1" baseline="0" dirty="0" smtClean="0"/>
                        <a:t> Policy</a:t>
                      </a:r>
                      <a:endParaRPr lang="en-ZA" sz="2400" b="1" dirty="0"/>
                    </a:p>
                  </a:txBody>
                  <a:tcPr anchor="ctr">
                    <a:solidFill>
                      <a:schemeClr val="bg2">
                        <a:lumMod val="75000"/>
                      </a:schemeClr>
                    </a:solid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300" dirty="0" smtClean="0">
                          <a:solidFill>
                            <a:schemeClr val="tx1"/>
                          </a:solidFill>
                        </a:rPr>
                        <a:t>Pre-emptive Clause</a:t>
                      </a:r>
                    </a:p>
                    <a:p>
                      <a:pPr marL="285750" lvl="0" indent="-342900">
                        <a:buFont typeface="Arial" panose="020B0604020202020204" pitchFamily="34" charset="0"/>
                        <a:buChar char="•"/>
                        <a:defRPr/>
                      </a:pPr>
                      <a:r>
                        <a:rPr lang="en-ZA" altLang="en-US" sz="2300" dirty="0" smtClean="0">
                          <a:solidFill>
                            <a:schemeClr val="tx1"/>
                          </a:solidFill>
                        </a:rPr>
                        <a:t>Delinking of subsidy from beneficiary</a:t>
                      </a:r>
                    </a:p>
                    <a:p>
                      <a:pPr marL="285750" lvl="0" indent="-342900">
                        <a:buFont typeface="Arial" panose="020B0604020202020204" pitchFamily="34" charset="0"/>
                        <a:buChar char="•"/>
                        <a:defRPr/>
                      </a:pPr>
                      <a:r>
                        <a:rPr lang="en-ZA" altLang="en-US" sz="2300" dirty="0" smtClean="0">
                          <a:solidFill>
                            <a:schemeClr val="tx1"/>
                          </a:solidFill>
                        </a:rPr>
                        <a:t>Removal of sequential milestone payment</a:t>
                      </a:r>
                    </a:p>
                  </a:txBody>
                  <a:tcPr>
                    <a:solidFill>
                      <a:schemeClr val="bg2">
                        <a:lumMod val="90000"/>
                      </a:schemeClr>
                    </a:solidFill>
                  </a:tcPr>
                </a:tc>
              </a:tr>
            </a:tbl>
          </a:graphicData>
        </a:graphic>
      </p:graphicFrame>
      <p:sp>
        <p:nvSpPr>
          <p:cNvPr id="3"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Conjuncture</a:t>
            </a:r>
            <a:endParaRPr lang="en-ZA" dirty="0"/>
          </a:p>
        </p:txBody>
      </p:sp>
      <p:sp>
        <p:nvSpPr>
          <p:cNvPr id="4" name="Slide Number Placeholder 3"/>
          <p:cNvSpPr>
            <a:spLocks noGrp="1"/>
          </p:cNvSpPr>
          <p:nvPr>
            <p:ph type="sldNum" sz="quarter" idx="12"/>
          </p:nvPr>
        </p:nvSpPr>
        <p:spPr/>
        <p:txBody>
          <a:bodyPr/>
          <a:lstStyle/>
          <a:p>
            <a:fld id="{ED679307-F7AB-48D6-9F3F-6D9E8886AE3A}" type="slidenum">
              <a:rPr lang="en-US" smtClean="0"/>
              <a:pPr/>
              <a:t>19</a:t>
            </a:fld>
            <a:endParaRPr lang="en-US" dirty="0"/>
          </a:p>
        </p:txBody>
      </p:sp>
    </p:spTree>
    <p:extLst>
      <p:ext uri="{BB962C8B-B14F-4D97-AF65-F5344CB8AC3E}">
        <p14:creationId xmlns:p14="http://schemas.microsoft.com/office/powerpoint/2010/main" xmlns="" val="27691884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5023" y="887091"/>
            <a:ext cx="7416824" cy="5878532"/>
          </a:xfrm>
          <a:prstGeom prst="rect">
            <a:avLst/>
          </a:prstGeom>
          <a:noFill/>
        </p:spPr>
        <p:txBody>
          <a:bodyPr wrap="square" rtlCol="0">
            <a:spAutoFit/>
          </a:bodyPr>
          <a:lstStyle/>
          <a:p>
            <a:pPr marL="457200" indent="-457200">
              <a:buFont typeface="+mj-lt"/>
              <a:buAutoNum type="arabicPeriod"/>
            </a:pPr>
            <a:r>
              <a:rPr lang="en-ZA" sz="2800" b="1" dirty="0" smtClean="0">
                <a:solidFill>
                  <a:srgbClr val="C00000"/>
                </a:solidFill>
              </a:rPr>
              <a:t>Introduction</a:t>
            </a:r>
          </a:p>
          <a:p>
            <a:pPr marL="900113" indent="-457200">
              <a:buFont typeface="+mj-lt"/>
              <a:buAutoNum type="alphaLcPeriod"/>
            </a:pPr>
            <a:r>
              <a:rPr lang="en-ZA" sz="2400" dirty="0" smtClean="0"/>
              <a:t>Mandate</a:t>
            </a:r>
          </a:p>
          <a:p>
            <a:pPr marL="900113" indent="-457200">
              <a:buFont typeface="+mj-lt"/>
              <a:buAutoNum type="alphaLcPeriod"/>
            </a:pPr>
            <a:r>
              <a:rPr lang="en-ZA" sz="2400" dirty="0" smtClean="0"/>
              <a:t>Vision, Goal, Purpose</a:t>
            </a:r>
          </a:p>
          <a:p>
            <a:r>
              <a:rPr lang="en-ZA" sz="2800" b="1" dirty="0" smtClean="0">
                <a:solidFill>
                  <a:srgbClr val="C00000"/>
                </a:solidFill>
              </a:rPr>
              <a:t>2.   Value Proposition</a:t>
            </a:r>
          </a:p>
          <a:p>
            <a:pPr marL="900113" indent="-457200">
              <a:buFont typeface="+mj-lt"/>
              <a:buAutoNum type="alphaLcPeriod"/>
            </a:pPr>
            <a:r>
              <a:rPr lang="en-ZA" sz="2400" dirty="0" smtClean="0"/>
              <a:t>Why is titling important?</a:t>
            </a:r>
          </a:p>
          <a:p>
            <a:pPr marL="900113" indent="-457200">
              <a:buFont typeface="+mj-lt"/>
              <a:buAutoNum type="alphaLcPeriod"/>
            </a:pPr>
            <a:r>
              <a:rPr lang="en-ZA" sz="2400" dirty="0" smtClean="0"/>
              <a:t>Benefits, Threats and Consequences</a:t>
            </a:r>
          </a:p>
          <a:p>
            <a:r>
              <a:rPr lang="en-ZA" sz="2800" b="1" dirty="0" smtClean="0">
                <a:solidFill>
                  <a:srgbClr val="C00000"/>
                </a:solidFill>
              </a:rPr>
              <a:t>3.   Current Conjecture</a:t>
            </a:r>
          </a:p>
          <a:p>
            <a:pPr marL="900113" indent="-457200">
              <a:buFont typeface="+mj-lt"/>
              <a:buAutoNum type="alphaLcPeriod"/>
            </a:pPr>
            <a:r>
              <a:rPr lang="en-ZA" sz="2400" dirty="0" smtClean="0"/>
              <a:t>Nature and Extent of Problem</a:t>
            </a:r>
          </a:p>
          <a:p>
            <a:pPr marL="900113" indent="-457200">
              <a:buFont typeface="+mj-lt"/>
              <a:buAutoNum type="alphaLcPeriod"/>
            </a:pPr>
            <a:r>
              <a:rPr lang="en-ZA" sz="2400" dirty="0" smtClean="0"/>
              <a:t>Why isn’t Titling happening?</a:t>
            </a:r>
          </a:p>
          <a:p>
            <a:r>
              <a:rPr lang="en-ZA" sz="2800" b="1" dirty="0" smtClean="0">
                <a:solidFill>
                  <a:srgbClr val="C00000"/>
                </a:solidFill>
              </a:rPr>
              <a:t>4.   Project Proposal</a:t>
            </a:r>
          </a:p>
          <a:p>
            <a:pPr marL="900113" indent="-457200">
              <a:buFont typeface="+mj-lt"/>
              <a:buAutoNum type="alphaLcPeriod"/>
            </a:pPr>
            <a:r>
              <a:rPr lang="en-ZA" sz="2400" dirty="0" smtClean="0"/>
              <a:t>What is to be done?</a:t>
            </a:r>
          </a:p>
          <a:p>
            <a:pPr marL="900113" indent="-457200">
              <a:buFont typeface="+mj-lt"/>
              <a:buAutoNum type="alphaLcPeriod"/>
            </a:pPr>
            <a:r>
              <a:rPr lang="en-ZA" sz="2400" dirty="0" smtClean="0"/>
              <a:t>Timeframes</a:t>
            </a:r>
          </a:p>
          <a:p>
            <a:pPr marL="900113" indent="-457200">
              <a:buFont typeface="+mj-lt"/>
              <a:buAutoNum type="alphaLcPeriod"/>
            </a:pPr>
            <a:r>
              <a:rPr lang="en-ZA" sz="2400" dirty="0" smtClean="0"/>
              <a:t>Delivery Channels and Institutional Arrangements</a:t>
            </a:r>
          </a:p>
          <a:p>
            <a:pPr marL="900113" indent="-457200">
              <a:buFont typeface="+mj-lt"/>
              <a:buAutoNum type="alphaLcPeriod"/>
            </a:pPr>
            <a:r>
              <a:rPr lang="en-ZA" sz="2400" dirty="0" smtClean="0"/>
              <a:t>Critical Success Factors</a:t>
            </a:r>
          </a:p>
          <a:p>
            <a:endParaRPr lang="en-US" sz="2400" dirty="0"/>
          </a:p>
        </p:txBody>
      </p:sp>
      <p:sp>
        <p:nvSpPr>
          <p:cNvPr id="10" name="Title 1"/>
          <p:cNvSpPr txBox="1">
            <a:spLocks/>
          </p:cNvSpPr>
          <p:nvPr/>
        </p:nvSpPr>
        <p:spPr>
          <a:xfrm>
            <a:off x="1187624" y="0"/>
            <a:ext cx="7956376" cy="850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dirty="0" smtClean="0"/>
              <a:t>Presentation Index</a:t>
            </a:r>
            <a:endParaRPr lang="en-ZA" altLang="en-US" dirty="0"/>
          </a:p>
        </p:txBody>
      </p:sp>
      <p:pic>
        <p:nvPicPr>
          <p:cNvPr id="11" name="Picture 10" descr="C:\Users\MargieC.EAAB\Desktop\1299170668Abstract_wallpapers_V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072"/>
            <a:ext cx="1187624" cy="68890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Triangle 4"/>
          <p:cNvSpPr/>
          <p:nvPr/>
        </p:nvSpPr>
        <p:spPr>
          <a:xfrm flipH="1">
            <a:off x="0" y="-29758"/>
            <a:ext cx="1187624" cy="688775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ED679307-F7AB-48D6-9F3F-6D9E8886AE3A}" type="slidenum">
              <a:rPr lang="en-US" smtClean="0"/>
              <a:pPr/>
              <a:t>2</a:t>
            </a:fld>
            <a:endParaRPr lang="en-US" dirty="0"/>
          </a:p>
        </p:txBody>
      </p:sp>
    </p:spTree>
    <p:extLst>
      <p:ext uri="{BB962C8B-B14F-4D97-AF65-F5344CB8AC3E}">
        <p14:creationId xmlns:p14="http://schemas.microsoft.com/office/powerpoint/2010/main" xmlns="" val="10541843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0807" y="5691"/>
            <a:ext cx="9123193"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Conjuncture</a:t>
            </a:r>
            <a:endParaRPr lang="en-ZA" dirty="0"/>
          </a:p>
        </p:txBody>
      </p:sp>
      <p:graphicFrame>
        <p:nvGraphicFramePr>
          <p:cNvPr id="3" name="Content Placeholder 4"/>
          <p:cNvGraphicFramePr>
            <a:graphicFrameLocks/>
          </p:cNvGraphicFramePr>
          <p:nvPr>
            <p:extLst>
              <p:ext uri="{D42A27DB-BD31-4B8C-83A1-F6EECF244321}">
                <p14:modId xmlns:p14="http://schemas.microsoft.com/office/powerpoint/2010/main" xmlns="" val="1030294823"/>
              </p:ext>
            </p:extLst>
          </p:nvPr>
        </p:nvGraphicFramePr>
        <p:xfrm>
          <a:off x="107504" y="980728"/>
          <a:ext cx="8928992" cy="554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D679307-F7AB-48D6-9F3F-6D9E8886AE3A}" type="slidenum">
              <a:rPr lang="en-US" smtClean="0"/>
              <a:pPr/>
              <a:t>20</a:t>
            </a:fld>
            <a:endParaRPr lang="en-US" dirty="0"/>
          </a:p>
        </p:txBody>
      </p:sp>
    </p:spTree>
    <p:extLst>
      <p:ext uri="{BB962C8B-B14F-4D97-AF65-F5344CB8AC3E}">
        <p14:creationId xmlns:p14="http://schemas.microsoft.com/office/powerpoint/2010/main" xmlns="" val="21843662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1620" y="-33895"/>
            <a:ext cx="9178921"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Project Proposal</a:t>
            </a:r>
            <a:endParaRPr lang="en-ZA" dirty="0"/>
          </a:p>
        </p:txBody>
      </p:sp>
      <p:grpSp>
        <p:nvGrpSpPr>
          <p:cNvPr id="7" name="Group 6"/>
          <p:cNvGrpSpPr/>
          <p:nvPr/>
        </p:nvGrpSpPr>
        <p:grpSpPr>
          <a:xfrm>
            <a:off x="6270868" y="838626"/>
            <a:ext cx="2804094" cy="3723970"/>
            <a:chOff x="4312818" y="-469956"/>
            <a:chExt cx="4630942" cy="3285315"/>
          </a:xfrm>
          <a:solidFill>
            <a:schemeClr val="bg2">
              <a:lumMod val="90000"/>
            </a:schemeClr>
          </a:solidFill>
          <a:scene3d>
            <a:camera prst="orthographicFront"/>
            <a:lightRig rig="threePt" dir="t">
              <a:rot lat="0" lon="0" rev="7500000"/>
            </a:lightRig>
          </a:scene3d>
        </p:grpSpPr>
        <p:sp>
          <p:nvSpPr>
            <p:cNvPr id="8" name="Rounded Rectangle 7"/>
            <p:cNvSpPr/>
            <p:nvPr/>
          </p:nvSpPr>
          <p:spPr>
            <a:xfrm>
              <a:off x="4312818" y="-469956"/>
              <a:ext cx="4630942" cy="3285315"/>
            </a:xfrm>
            <a:prstGeom prst="roundRect">
              <a:avLst>
                <a:gd name="adj" fmla="val 10000"/>
              </a:avLst>
            </a:prstGeom>
            <a:grpFill/>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5274311" y="-375400"/>
              <a:ext cx="3621021" cy="2319651"/>
            </a:xfrm>
            <a:prstGeom prst="rect">
              <a:avLst/>
            </a:prstGeom>
            <a:no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354013" lvl="1" indent="-265113" defTabSz="889000">
                <a:lnSpc>
                  <a:spcPct val="90000"/>
                </a:lnSpc>
                <a:spcBef>
                  <a:spcPct val="0"/>
                </a:spcBef>
                <a:spcAft>
                  <a:spcPct val="15000"/>
                </a:spcAft>
                <a:buChar char="••"/>
              </a:pPr>
              <a:r>
                <a:rPr lang="en-ZA" sz="2000" kern="1200" dirty="0" smtClean="0"/>
                <a:t>Scoping Phase: to determine nature &amp; extent of problem</a:t>
              </a:r>
              <a:endParaRPr lang="en-ZA" sz="2000" kern="1200" dirty="0"/>
            </a:p>
            <a:p>
              <a:pPr marL="354013" lvl="1" indent="-265113" defTabSz="889000">
                <a:lnSpc>
                  <a:spcPct val="90000"/>
                </a:lnSpc>
                <a:spcBef>
                  <a:spcPct val="0"/>
                </a:spcBef>
                <a:spcAft>
                  <a:spcPct val="15000"/>
                </a:spcAft>
                <a:buChar char="••"/>
              </a:pPr>
              <a:r>
                <a:rPr lang="en-ZA" sz="2000" kern="1200" dirty="0" smtClean="0"/>
                <a:t>Proposals &amp; Strategies to resolve various categories.</a:t>
              </a:r>
              <a:endParaRPr lang="en-ZA" sz="2000" kern="1200" dirty="0"/>
            </a:p>
            <a:p>
              <a:pPr marL="354013" lvl="1" indent="-265113" defTabSz="889000">
                <a:lnSpc>
                  <a:spcPct val="90000"/>
                </a:lnSpc>
                <a:spcBef>
                  <a:spcPct val="0"/>
                </a:spcBef>
                <a:spcAft>
                  <a:spcPct val="15000"/>
                </a:spcAft>
                <a:buChar char="••"/>
              </a:pPr>
              <a:r>
                <a:rPr lang="en-ZA" sz="2000" kern="1200" dirty="0" smtClean="0"/>
                <a:t>Phasing: Pilot &amp; Full Roll-out.</a:t>
              </a:r>
              <a:endParaRPr lang="en-ZA" sz="2000" kern="1200" dirty="0"/>
            </a:p>
            <a:p>
              <a:pPr marL="354013" lvl="1" indent="-265113" defTabSz="889000">
                <a:lnSpc>
                  <a:spcPct val="90000"/>
                </a:lnSpc>
                <a:spcBef>
                  <a:spcPct val="0"/>
                </a:spcBef>
                <a:spcAft>
                  <a:spcPct val="15000"/>
                </a:spcAft>
                <a:buChar char="••"/>
              </a:pPr>
              <a:r>
                <a:rPr lang="en-ZA" sz="2000" kern="1200" dirty="0" smtClean="0"/>
                <a:t>Funding, over MTEF.</a:t>
              </a:r>
              <a:endParaRPr lang="en-ZA" sz="2000" kern="1200" dirty="0"/>
            </a:p>
          </p:txBody>
        </p:sp>
      </p:grpSp>
      <p:grpSp>
        <p:nvGrpSpPr>
          <p:cNvPr id="13" name="Group 12"/>
          <p:cNvGrpSpPr/>
          <p:nvPr/>
        </p:nvGrpSpPr>
        <p:grpSpPr>
          <a:xfrm>
            <a:off x="21619" y="802295"/>
            <a:ext cx="3110221" cy="3653139"/>
            <a:chOff x="-129626" y="-233428"/>
            <a:chExt cx="4746142" cy="2659465"/>
          </a:xfrm>
          <a:solidFill>
            <a:schemeClr val="bg2">
              <a:lumMod val="90000"/>
            </a:schemeClr>
          </a:solidFill>
          <a:scene3d>
            <a:camera prst="orthographicFront"/>
            <a:lightRig rig="threePt" dir="t">
              <a:rot lat="0" lon="0" rev="7500000"/>
            </a:lightRig>
          </a:scene3d>
        </p:grpSpPr>
        <p:sp>
          <p:nvSpPr>
            <p:cNvPr id="14" name="Rounded Rectangle 13"/>
            <p:cNvSpPr/>
            <p:nvPr/>
          </p:nvSpPr>
          <p:spPr>
            <a:xfrm>
              <a:off x="-129626" y="-233428"/>
              <a:ext cx="4746142" cy="2659465"/>
            </a:xfrm>
            <a:prstGeom prst="roundRect">
              <a:avLst>
                <a:gd name="adj" fmla="val 10000"/>
              </a:avLst>
            </a:prstGeom>
            <a:grpFill/>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71206" y="-175008"/>
              <a:ext cx="3205460" cy="1877759"/>
            </a:xfrm>
            <a:prstGeom prst="rect">
              <a:avLst/>
            </a:prstGeom>
            <a:no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ZA" sz="2000" kern="1200" dirty="0" smtClean="0"/>
                <a:t>Confirm backlog &amp; various categories.</a:t>
              </a:r>
              <a:endParaRPr lang="en-ZA" sz="2000" kern="1200" dirty="0"/>
            </a:p>
            <a:p>
              <a:pPr marL="228600" lvl="1" indent="-228600" algn="l" defTabSz="889000">
                <a:lnSpc>
                  <a:spcPct val="90000"/>
                </a:lnSpc>
                <a:spcBef>
                  <a:spcPct val="0"/>
                </a:spcBef>
                <a:spcAft>
                  <a:spcPct val="15000"/>
                </a:spcAft>
                <a:buChar char="••"/>
              </a:pPr>
              <a:r>
                <a:rPr lang="en-ZA" sz="2000" kern="1200" dirty="0" smtClean="0"/>
                <a:t>Confirm challenges to tfr</a:t>
              </a:r>
              <a:endParaRPr lang="en-ZA" sz="2000" kern="1200" dirty="0"/>
            </a:p>
            <a:p>
              <a:pPr marL="228600" lvl="1" indent="-228600" algn="l" defTabSz="889000">
                <a:lnSpc>
                  <a:spcPct val="90000"/>
                </a:lnSpc>
                <a:spcBef>
                  <a:spcPct val="0"/>
                </a:spcBef>
                <a:spcAft>
                  <a:spcPct val="15000"/>
                </a:spcAft>
                <a:buChar char="••"/>
              </a:pPr>
              <a:r>
                <a:rPr lang="en-ZA" sz="2000" kern="1200" dirty="0" smtClean="0"/>
                <a:t>Develop Prov. Specific Impl. Teams.</a:t>
              </a:r>
              <a:endParaRPr lang="en-ZA" sz="2000" kern="1200" dirty="0"/>
            </a:p>
            <a:p>
              <a:pPr marL="228600" lvl="1" indent="-228600" algn="l" defTabSz="889000">
                <a:lnSpc>
                  <a:spcPct val="90000"/>
                </a:lnSpc>
                <a:spcBef>
                  <a:spcPct val="0"/>
                </a:spcBef>
                <a:spcAft>
                  <a:spcPct val="15000"/>
                </a:spcAft>
                <a:buChar char="••"/>
              </a:pPr>
              <a:r>
                <a:rPr lang="en-ZA" sz="2000" kern="1200" dirty="0" smtClean="0"/>
                <a:t>Confirm funding commitments.</a:t>
              </a:r>
              <a:endParaRPr lang="en-ZA" sz="2000" kern="1200" dirty="0"/>
            </a:p>
          </p:txBody>
        </p:sp>
      </p:grpSp>
      <p:grpSp>
        <p:nvGrpSpPr>
          <p:cNvPr id="25" name="Group 24"/>
          <p:cNvGrpSpPr/>
          <p:nvPr/>
        </p:nvGrpSpPr>
        <p:grpSpPr>
          <a:xfrm>
            <a:off x="-7813" y="4554996"/>
            <a:ext cx="3816424" cy="2304256"/>
            <a:chOff x="-2340768" y="3573016"/>
            <a:chExt cx="3816424" cy="2304256"/>
          </a:xfrm>
          <a:solidFill>
            <a:schemeClr val="bg2">
              <a:lumMod val="90000"/>
            </a:schemeClr>
          </a:solidFill>
        </p:grpSpPr>
        <p:sp>
          <p:nvSpPr>
            <p:cNvPr id="17" name="Rounded Rectangle 16"/>
            <p:cNvSpPr/>
            <p:nvPr/>
          </p:nvSpPr>
          <p:spPr>
            <a:xfrm>
              <a:off x="-2340768" y="3573016"/>
              <a:ext cx="3600400" cy="2304256"/>
            </a:xfrm>
            <a:prstGeom prst="roundRect">
              <a:avLst>
                <a:gd name="adj" fmla="val 10000"/>
              </a:avLst>
            </a:prstGeom>
            <a:grp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2311336" y="3764114"/>
              <a:ext cx="3786992" cy="1943010"/>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65113" lvl="1" indent="-265113" defTabSz="889000">
                <a:lnSpc>
                  <a:spcPct val="90000"/>
                </a:lnSpc>
                <a:spcBef>
                  <a:spcPct val="0"/>
                </a:spcBef>
                <a:spcAft>
                  <a:spcPct val="15000"/>
                </a:spcAft>
                <a:buChar char="••"/>
              </a:pPr>
              <a:r>
                <a:rPr lang="en-ZA" sz="2000" kern="1200" dirty="0" smtClean="0"/>
                <a:t>Policy &amp; Progr.</a:t>
              </a:r>
              <a:endParaRPr lang="en-ZA" sz="2000" kern="1200" dirty="0"/>
            </a:p>
            <a:p>
              <a:pPr marL="265113" lvl="2" indent="-265113" defTabSz="889000">
                <a:lnSpc>
                  <a:spcPct val="90000"/>
                </a:lnSpc>
                <a:spcBef>
                  <a:spcPct val="0"/>
                </a:spcBef>
                <a:spcAft>
                  <a:spcPct val="15000"/>
                </a:spcAft>
                <a:buChar char="••"/>
              </a:pPr>
              <a:r>
                <a:rPr lang="en-ZA" sz="2000" kern="1200" dirty="0" smtClean="0"/>
                <a:t>Beneficiary Delinking</a:t>
              </a:r>
              <a:endParaRPr lang="en-ZA" sz="2000" kern="1200" dirty="0"/>
            </a:p>
            <a:p>
              <a:pPr marL="265113" lvl="2" indent="-265113" defTabSz="889000">
                <a:lnSpc>
                  <a:spcPct val="90000"/>
                </a:lnSpc>
                <a:spcBef>
                  <a:spcPct val="0"/>
                </a:spcBef>
                <a:spcAft>
                  <a:spcPct val="15000"/>
                </a:spcAft>
                <a:buChar char="••"/>
              </a:pPr>
              <a:r>
                <a:rPr lang="en-ZA" sz="2000" kern="1200" dirty="0" smtClean="0"/>
                <a:t>Sequential milestone payment</a:t>
              </a:r>
              <a:endParaRPr lang="en-ZA" sz="2000" kern="1200" dirty="0"/>
            </a:p>
            <a:p>
              <a:pPr marL="265113" lvl="2" indent="-265113" defTabSz="889000">
                <a:lnSpc>
                  <a:spcPct val="90000"/>
                </a:lnSpc>
                <a:spcBef>
                  <a:spcPct val="0"/>
                </a:spcBef>
                <a:spcAft>
                  <a:spcPct val="15000"/>
                </a:spcAft>
                <a:buChar char="••"/>
              </a:pPr>
              <a:r>
                <a:rPr lang="en-ZA" sz="2000" kern="1200" dirty="0" smtClean="0"/>
                <a:t>Pre-emptive clause</a:t>
              </a:r>
              <a:endParaRPr lang="en-ZA" sz="2000" kern="1200" dirty="0"/>
            </a:p>
            <a:p>
              <a:pPr marL="265113" lvl="2" indent="-265113" defTabSz="889000">
                <a:lnSpc>
                  <a:spcPct val="90000"/>
                </a:lnSpc>
                <a:spcBef>
                  <a:spcPct val="0"/>
                </a:spcBef>
                <a:spcAft>
                  <a:spcPct val="15000"/>
                </a:spcAft>
                <a:buChar char="••"/>
              </a:pPr>
              <a:r>
                <a:rPr lang="en-ZA" sz="2000" kern="1200" dirty="0" smtClean="0"/>
                <a:t>Quantum &amp; Inst. Capacity</a:t>
              </a:r>
              <a:endParaRPr lang="en-ZA" sz="2000" kern="1200" dirty="0"/>
            </a:p>
            <a:p>
              <a:pPr marL="265113" lvl="2" indent="-265113" defTabSz="889000">
                <a:lnSpc>
                  <a:spcPct val="90000"/>
                </a:lnSpc>
                <a:spcBef>
                  <a:spcPct val="0"/>
                </a:spcBef>
                <a:spcAft>
                  <a:spcPct val="15000"/>
                </a:spcAft>
                <a:buChar char="••"/>
              </a:pPr>
              <a:r>
                <a:rPr lang="en-ZA" sz="2000" kern="1200" dirty="0" smtClean="0"/>
                <a:t>Planning &amp; Reporting</a:t>
              </a:r>
              <a:endParaRPr lang="en-ZA" sz="2000" kern="1200" dirty="0"/>
            </a:p>
            <a:p>
              <a:pPr marL="265113" lvl="1" indent="-265113" defTabSz="889000">
                <a:lnSpc>
                  <a:spcPct val="90000"/>
                </a:lnSpc>
                <a:spcBef>
                  <a:spcPct val="0"/>
                </a:spcBef>
                <a:spcAft>
                  <a:spcPct val="15000"/>
                </a:spcAft>
                <a:buChar char="••"/>
              </a:pPr>
              <a:endParaRPr lang="en-ZA" sz="2000" kern="1200" dirty="0"/>
            </a:p>
          </p:txBody>
        </p:sp>
      </p:grpSp>
      <p:grpSp>
        <p:nvGrpSpPr>
          <p:cNvPr id="22" name="Group 21"/>
          <p:cNvGrpSpPr/>
          <p:nvPr/>
        </p:nvGrpSpPr>
        <p:grpSpPr>
          <a:xfrm>
            <a:off x="5579255" y="5013176"/>
            <a:ext cx="3621286" cy="1846076"/>
            <a:chOff x="4528160" y="2778295"/>
            <a:chExt cx="3347125" cy="2893693"/>
          </a:xfrm>
          <a:solidFill>
            <a:schemeClr val="bg2">
              <a:lumMod val="90000"/>
            </a:schemeClr>
          </a:solidFill>
          <a:scene3d>
            <a:camera prst="orthographicFront"/>
            <a:lightRig rig="threePt" dir="t">
              <a:rot lat="0" lon="0" rev="7500000"/>
            </a:lightRig>
          </a:scene3d>
        </p:grpSpPr>
        <p:sp>
          <p:nvSpPr>
            <p:cNvPr id="23" name="Rounded Rectangle 22"/>
            <p:cNvSpPr/>
            <p:nvPr/>
          </p:nvSpPr>
          <p:spPr>
            <a:xfrm>
              <a:off x="4528160" y="2778295"/>
              <a:ext cx="3327820" cy="2893693"/>
            </a:xfrm>
            <a:prstGeom prst="roundRect">
              <a:avLst>
                <a:gd name="adj" fmla="val 10000"/>
              </a:avLst>
            </a:prstGeom>
            <a:grpFill/>
            <a:sp3d z="-152400" extrusionH="63500" prstMaterial="dkEdge">
              <a:bevelT w="12445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5476263" y="3157839"/>
              <a:ext cx="2399022" cy="2043141"/>
            </a:xfrm>
            <a:prstGeom prst="rect">
              <a:avLst/>
            </a:prstGeom>
            <a:noFill/>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265113" lvl="1" indent="-265113" algn="l" defTabSz="711200">
                <a:lnSpc>
                  <a:spcPct val="90000"/>
                </a:lnSpc>
                <a:spcBef>
                  <a:spcPct val="0"/>
                </a:spcBef>
                <a:spcAft>
                  <a:spcPct val="15000"/>
                </a:spcAft>
                <a:buChar char="••"/>
              </a:pPr>
              <a:r>
                <a:rPr lang="en-ZA" sz="2000" kern="1200" dirty="0" smtClean="0"/>
                <a:t>Bulk Registrations</a:t>
              </a:r>
              <a:endParaRPr lang="en-ZA" sz="2000" kern="1200" dirty="0"/>
            </a:p>
            <a:p>
              <a:pPr marL="265113" lvl="1" indent="-265113" algn="l" defTabSz="889000">
                <a:lnSpc>
                  <a:spcPct val="90000"/>
                </a:lnSpc>
                <a:spcBef>
                  <a:spcPct val="0"/>
                </a:spcBef>
                <a:spcAft>
                  <a:spcPct val="15000"/>
                </a:spcAft>
                <a:buChar char="••"/>
              </a:pPr>
              <a:r>
                <a:rPr lang="en-ZA" sz="2000" kern="1200" dirty="0" smtClean="0"/>
                <a:t>Less Complex Surveying</a:t>
              </a:r>
              <a:endParaRPr lang="en-ZA" sz="2000" kern="1200" dirty="0"/>
            </a:p>
            <a:p>
              <a:pPr marL="265113" lvl="1" indent="-265113" algn="l" defTabSz="889000">
                <a:lnSpc>
                  <a:spcPct val="90000"/>
                </a:lnSpc>
                <a:spcBef>
                  <a:spcPct val="0"/>
                </a:spcBef>
                <a:spcAft>
                  <a:spcPct val="15000"/>
                </a:spcAft>
                <a:buChar char="••"/>
              </a:pPr>
              <a:r>
                <a:rPr lang="en-ZA" sz="2000" kern="1200" dirty="0" smtClean="0"/>
                <a:t>Alt. Tenure Forms</a:t>
              </a:r>
              <a:endParaRPr lang="en-ZA" sz="2000" kern="1200" dirty="0"/>
            </a:p>
            <a:p>
              <a:pPr marL="0" lvl="1" indent="0" algn="l" defTabSz="711200">
                <a:lnSpc>
                  <a:spcPct val="90000"/>
                </a:lnSpc>
                <a:spcBef>
                  <a:spcPct val="0"/>
                </a:spcBef>
                <a:spcAft>
                  <a:spcPct val="15000"/>
                </a:spcAft>
                <a:buChar char="••"/>
              </a:pPr>
              <a:endParaRPr lang="en-ZA" sz="1600" kern="1200" dirty="0"/>
            </a:p>
            <a:p>
              <a:pPr marL="171450" lvl="1" indent="0" algn="l" defTabSz="711200">
                <a:lnSpc>
                  <a:spcPct val="90000"/>
                </a:lnSpc>
                <a:spcBef>
                  <a:spcPct val="0"/>
                </a:spcBef>
                <a:spcAft>
                  <a:spcPct val="15000"/>
                </a:spcAft>
                <a:buChar char="••"/>
              </a:pPr>
              <a:endParaRPr lang="en-ZA" sz="1600" kern="1200" dirty="0"/>
            </a:p>
          </p:txBody>
        </p:sp>
      </p:grpSp>
      <p:grpSp>
        <p:nvGrpSpPr>
          <p:cNvPr id="26" name="Group 25"/>
          <p:cNvGrpSpPr/>
          <p:nvPr/>
        </p:nvGrpSpPr>
        <p:grpSpPr>
          <a:xfrm>
            <a:off x="1972150" y="1332099"/>
            <a:ext cx="5191886" cy="5198590"/>
            <a:chOff x="1972150" y="1332099"/>
            <a:chExt cx="5191886" cy="5198590"/>
          </a:xfrm>
        </p:grpSpPr>
        <p:sp>
          <p:nvSpPr>
            <p:cNvPr id="27" name="Freeform 26"/>
            <p:cNvSpPr/>
            <p:nvPr/>
          </p:nvSpPr>
          <p:spPr>
            <a:xfrm>
              <a:off x="1972150" y="1332099"/>
              <a:ext cx="2537343" cy="2537343"/>
            </a:xfrm>
            <a:custGeom>
              <a:avLst/>
              <a:gdLst>
                <a:gd name="connsiteX0" fmla="*/ 0 w 2537343"/>
                <a:gd name="connsiteY0" fmla="*/ 2537343 h 2537343"/>
                <a:gd name="connsiteX1" fmla="*/ 2537343 w 2537343"/>
                <a:gd name="connsiteY1" fmla="*/ 0 h 2537343"/>
                <a:gd name="connsiteX2" fmla="*/ 2537343 w 2537343"/>
                <a:gd name="connsiteY2" fmla="*/ 2537343 h 2537343"/>
                <a:gd name="connsiteX3" fmla="*/ 0 w 2537343"/>
                <a:gd name="connsiteY3" fmla="*/ 2537343 h 2537343"/>
              </a:gdLst>
              <a:ahLst/>
              <a:cxnLst>
                <a:cxn ang="0">
                  <a:pos x="connsiteX0" y="connsiteY0"/>
                </a:cxn>
                <a:cxn ang="0">
                  <a:pos x="connsiteX1" y="connsiteY1"/>
                </a:cxn>
                <a:cxn ang="0">
                  <a:pos x="connsiteX2" y="connsiteY2"/>
                </a:cxn>
                <a:cxn ang="0">
                  <a:pos x="connsiteX3" y="connsiteY3"/>
                </a:cxn>
              </a:cxnLst>
              <a:rect l="l" t="t" r="r" b="b"/>
              <a:pathLst>
                <a:path w="2537343" h="2537343">
                  <a:moveTo>
                    <a:pt x="0" y="2537343"/>
                  </a:moveTo>
                  <a:cubicBezTo>
                    <a:pt x="0" y="1136007"/>
                    <a:pt x="1136007" y="0"/>
                    <a:pt x="2537343" y="0"/>
                  </a:cubicBezTo>
                  <a:lnTo>
                    <a:pt x="2537343" y="2537343"/>
                  </a:lnTo>
                  <a:lnTo>
                    <a:pt x="0" y="2537343"/>
                  </a:lnTo>
                  <a:close/>
                </a:path>
              </a:pathLst>
            </a:cu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13859" tIns="913859" rIns="170688" bIns="170688" numCol="1" spcCol="1270" anchor="ctr" anchorCtr="0">
              <a:noAutofit/>
            </a:bodyPr>
            <a:lstStyle/>
            <a:p>
              <a:pPr lvl="0" algn="ctr" defTabSz="1066800">
                <a:lnSpc>
                  <a:spcPct val="90000"/>
                </a:lnSpc>
                <a:spcBef>
                  <a:spcPct val="0"/>
                </a:spcBef>
                <a:spcAft>
                  <a:spcPct val="35000"/>
                </a:spcAft>
              </a:pPr>
              <a:r>
                <a:rPr lang="en-ZA" sz="2400" b="1" kern="1200" dirty="0" smtClean="0"/>
                <a:t>Pre-94 Stock</a:t>
              </a:r>
              <a:endParaRPr lang="en-ZA" sz="2400" b="1" kern="1200" dirty="0"/>
            </a:p>
          </p:txBody>
        </p:sp>
        <p:sp>
          <p:nvSpPr>
            <p:cNvPr id="28" name="Freeform 27"/>
            <p:cNvSpPr/>
            <p:nvPr/>
          </p:nvSpPr>
          <p:spPr>
            <a:xfrm>
              <a:off x="4626692" y="1332099"/>
              <a:ext cx="2537343" cy="2537343"/>
            </a:xfrm>
            <a:custGeom>
              <a:avLst/>
              <a:gdLst>
                <a:gd name="connsiteX0" fmla="*/ 0 w 2537343"/>
                <a:gd name="connsiteY0" fmla="*/ 2537343 h 2537343"/>
                <a:gd name="connsiteX1" fmla="*/ 2537343 w 2537343"/>
                <a:gd name="connsiteY1" fmla="*/ 0 h 2537343"/>
                <a:gd name="connsiteX2" fmla="*/ 2537343 w 2537343"/>
                <a:gd name="connsiteY2" fmla="*/ 2537343 h 2537343"/>
                <a:gd name="connsiteX3" fmla="*/ 0 w 2537343"/>
                <a:gd name="connsiteY3" fmla="*/ 2537343 h 2537343"/>
              </a:gdLst>
              <a:ahLst/>
              <a:cxnLst>
                <a:cxn ang="0">
                  <a:pos x="connsiteX0" y="connsiteY0"/>
                </a:cxn>
                <a:cxn ang="0">
                  <a:pos x="connsiteX1" y="connsiteY1"/>
                </a:cxn>
                <a:cxn ang="0">
                  <a:pos x="connsiteX2" y="connsiteY2"/>
                </a:cxn>
                <a:cxn ang="0">
                  <a:pos x="connsiteX3" y="connsiteY3"/>
                </a:cxn>
              </a:cxnLst>
              <a:rect l="l" t="t" r="r" b="b"/>
              <a:pathLst>
                <a:path w="2537343" h="2537343">
                  <a:moveTo>
                    <a:pt x="0" y="0"/>
                  </a:moveTo>
                  <a:cubicBezTo>
                    <a:pt x="1401336" y="0"/>
                    <a:pt x="2537343" y="1136007"/>
                    <a:pt x="2537343" y="2537343"/>
                  </a:cubicBezTo>
                  <a:lnTo>
                    <a:pt x="0" y="2537343"/>
                  </a:lnTo>
                  <a:lnTo>
                    <a:pt x="0" y="0"/>
                  </a:lnTo>
                  <a:close/>
                </a:path>
              </a:pathLst>
            </a:cu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688" tIns="913859" rIns="913859" bIns="170688" numCol="1" spcCol="1270" anchor="ctr" anchorCtr="0">
              <a:noAutofit/>
            </a:bodyPr>
            <a:lstStyle/>
            <a:p>
              <a:pPr lvl="0" algn="ctr" defTabSz="1066800">
                <a:lnSpc>
                  <a:spcPct val="90000"/>
                </a:lnSpc>
                <a:spcBef>
                  <a:spcPct val="0"/>
                </a:spcBef>
                <a:spcAft>
                  <a:spcPct val="35000"/>
                </a:spcAft>
              </a:pPr>
              <a:r>
                <a:rPr lang="en-ZA" sz="2400" b="1" kern="1200" dirty="0" smtClean="0"/>
                <a:t>Post-94 Stock</a:t>
              </a:r>
              <a:endParaRPr lang="en-ZA" sz="2400" b="1" kern="1200" dirty="0"/>
            </a:p>
          </p:txBody>
        </p:sp>
        <p:sp>
          <p:nvSpPr>
            <p:cNvPr id="29" name="Freeform 28"/>
            <p:cNvSpPr/>
            <p:nvPr/>
          </p:nvSpPr>
          <p:spPr>
            <a:xfrm>
              <a:off x="4626692" y="3993345"/>
              <a:ext cx="2537344" cy="2537344"/>
            </a:xfrm>
            <a:custGeom>
              <a:avLst/>
              <a:gdLst>
                <a:gd name="connsiteX0" fmla="*/ 0 w 2537343"/>
                <a:gd name="connsiteY0" fmla="*/ 2537343 h 2537343"/>
                <a:gd name="connsiteX1" fmla="*/ 2537343 w 2537343"/>
                <a:gd name="connsiteY1" fmla="*/ 0 h 2537343"/>
                <a:gd name="connsiteX2" fmla="*/ 2537343 w 2537343"/>
                <a:gd name="connsiteY2" fmla="*/ 2537343 h 2537343"/>
                <a:gd name="connsiteX3" fmla="*/ 0 w 2537343"/>
                <a:gd name="connsiteY3" fmla="*/ 2537343 h 2537343"/>
              </a:gdLst>
              <a:ahLst/>
              <a:cxnLst>
                <a:cxn ang="0">
                  <a:pos x="connsiteX0" y="connsiteY0"/>
                </a:cxn>
                <a:cxn ang="0">
                  <a:pos x="connsiteX1" y="connsiteY1"/>
                </a:cxn>
                <a:cxn ang="0">
                  <a:pos x="connsiteX2" y="connsiteY2"/>
                </a:cxn>
                <a:cxn ang="0">
                  <a:pos x="connsiteX3" y="connsiteY3"/>
                </a:cxn>
              </a:cxnLst>
              <a:rect l="l" t="t" r="r" b="b"/>
              <a:pathLst>
                <a:path w="2537343" h="2537343">
                  <a:moveTo>
                    <a:pt x="2537343" y="0"/>
                  </a:moveTo>
                  <a:cubicBezTo>
                    <a:pt x="2537343" y="1401336"/>
                    <a:pt x="1401336" y="2537343"/>
                    <a:pt x="0" y="2537343"/>
                  </a:cubicBezTo>
                  <a:lnTo>
                    <a:pt x="0" y="0"/>
                  </a:lnTo>
                  <a:lnTo>
                    <a:pt x="2537343" y="0"/>
                  </a:lnTo>
                  <a:close/>
                </a:path>
              </a:pathLst>
            </a:cu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688" tIns="170689" rIns="913860" bIns="913858" numCol="1" spcCol="1270" anchor="ctr" anchorCtr="0">
              <a:noAutofit/>
            </a:bodyPr>
            <a:lstStyle/>
            <a:p>
              <a:pPr lvl="0" algn="ctr" defTabSz="1066800">
                <a:lnSpc>
                  <a:spcPct val="90000"/>
                </a:lnSpc>
                <a:spcBef>
                  <a:spcPct val="0"/>
                </a:spcBef>
                <a:spcAft>
                  <a:spcPct val="35000"/>
                </a:spcAft>
              </a:pPr>
              <a:r>
                <a:rPr lang="en-ZA" sz="2400" b="1" kern="1200" dirty="0" smtClean="0"/>
                <a:t>Policy and Law Reform</a:t>
              </a:r>
              <a:endParaRPr lang="en-ZA" sz="2400" b="1" kern="1200" dirty="0"/>
            </a:p>
          </p:txBody>
        </p:sp>
        <p:sp>
          <p:nvSpPr>
            <p:cNvPr id="30" name="Freeform 29"/>
            <p:cNvSpPr/>
            <p:nvPr/>
          </p:nvSpPr>
          <p:spPr>
            <a:xfrm rot="21600000">
              <a:off x="1972150" y="3986641"/>
              <a:ext cx="2537343" cy="2537343"/>
            </a:xfrm>
            <a:custGeom>
              <a:avLst/>
              <a:gdLst>
                <a:gd name="connsiteX0" fmla="*/ 0 w 2537343"/>
                <a:gd name="connsiteY0" fmla="*/ 2537343 h 2537343"/>
                <a:gd name="connsiteX1" fmla="*/ 2537343 w 2537343"/>
                <a:gd name="connsiteY1" fmla="*/ 0 h 2537343"/>
                <a:gd name="connsiteX2" fmla="*/ 2537343 w 2537343"/>
                <a:gd name="connsiteY2" fmla="*/ 2537343 h 2537343"/>
                <a:gd name="connsiteX3" fmla="*/ 0 w 2537343"/>
                <a:gd name="connsiteY3" fmla="*/ 2537343 h 2537343"/>
              </a:gdLst>
              <a:ahLst/>
              <a:cxnLst>
                <a:cxn ang="0">
                  <a:pos x="connsiteX0" y="connsiteY0"/>
                </a:cxn>
                <a:cxn ang="0">
                  <a:pos x="connsiteX1" y="connsiteY1"/>
                </a:cxn>
                <a:cxn ang="0">
                  <a:pos x="connsiteX2" y="connsiteY2"/>
                </a:cxn>
                <a:cxn ang="0">
                  <a:pos x="connsiteX3" y="connsiteY3"/>
                </a:cxn>
              </a:cxnLst>
              <a:rect l="l" t="t" r="r" b="b"/>
              <a:pathLst>
                <a:path w="2537343" h="2537343">
                  <a:moveTo>
                    <a:pt x="2537343" y="2537343"/>
                  </a:moveTo>
                  <a:cubicBezTo>
                    <a:pt x="1136007" y="2537343"/>
                    <a:pt x="0" y="1401336"/>
                    <a:pt x="0" y="0"/>
                  </a:cubicBezTo>
                  <a:lnTo>
                    <a:pt x="2537343" y="0"/>
                  </a:lnTo>
                  <a:lnTo>
                    <a:pt x="2537343" y="2537343"/>
                  </a:lnTo>
                  <a:close/>
                </a:path>
              </a:pathLst>
            </a:cu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13859" tIns="170688" rIns="170688" bIns="913859"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bg1"/>
                  </a:solidFill>
                </a:rPr>
                <a:t>Current and Pipelined Projects</a:t>
              </a:r>
              <a:endParaRPr lang="en-ZA" sz="2400" b="1" kern="1200" dirty="0">
                <a:solidFill>
                  <a:schemeClr val="bg1"/>
                </a:solidFill>
              </a:endParaRPr>
            </a:p>
          </p:txBody>
        </p:sp>
        <p:sp>
          <p:nvSpPr>
            <p:cNvPr id="31" name="Circular Arrow 30"/>
            <p:cNvSpPr/>
            <p:nvPr/>
          </p:nvSpPr>
          <p:spPr>
            <a:xfrm>
              <a:off x="4130064" y="3400649"/>
              <a:ext cx="876057" cy="761789"/>
            </a:xfrm>
            <a:prstGeom prst="circularArrow">
              <a:avLst/>
            </a:prstGeom>
            <a:solidFill>
              <a:schemeClr val="tx1"/>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32" name="Circular Arrow 31"/>
            <p:cNvSpPr/>
            <p:nvPr/>
          </p:nvSpPr>
          <p:spPr>
            <a:xfrm rot="10800000">
              <a:off x="4130064" y="3693645"/>
              <a:ext cx="876057" cy="761789"/>
            </a:xfrm>
            <a:prstGeom prst="circularArrow">
              <a:avLst/>
            </a:prstGeom>
            <a:solidFill>
              <a:schemeClr val="tx1"/>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grpSp>
      <p:sp>
        <p:nvSpPr>
          <p:cNvPr id="2" name="Slide Number Placeholder 1"/>
          <p:cNvSpPr>
            <a:spLocks noGrp="1"/>
          </p:cNvSpPr>
          <p:nvPr>
            <p:ph type="sldNum" sz="quarter" idx="12"/>
          </p:nvPr>
        </p:nvSpPr>
        <p:spPr/>
        <p:txBody>
          <a:bodyPr/>
          <a:lstStyle/>
          <a:p>
            <a:fld id="{ED679307-F7AB-48D6-9F3F-6D9E8886AE3A}" type="slidenum">
              <a:rPr lang="en-US" smtClean="0"/>
              <a:pPr/>
              <a:t>21</a:t>
            </a:fld>
            <a:endParaRPr lang="en-US" dirty="0"/>
          </a:p>
        </p:txBody>
      </p:sp>
    </p:spTree>
    <p:extLst>
      <p:ext uri="{BB962C8B-B14F-4D97-AF65-F5344CB8AC3E}">
        <p14:creationId xmlns:p14="http://schemas.microsoft.com/office/powerpoint/2010/main" xmlns="" val="192345236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721446267"/>
              </p:ext>
            </p:extLst>
          </p:nvPr>
        </p:nvGraphicFramePr>
        <p:xfrm>
          <a:off x="103517" y="116633"/>
          <a:ext cx="8932979" cy="662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8650" y="36513"/>
            <a:ext cx="7981950" cy="1143000"/>
          </a:xfrm>
        </p:spPr>
        <p:txBody>
          <a:bodyPr>
            <a:noAutofit/>
          </a:bodyPr>
          <a:lstStyle/>
          <a:p>
            <a:pPr>
              <a:defRPr/>
            </a:pPr>
            <a:r>
              <a:rPr lang="en-ZA" sz="3400" b="1" dirty="0" smtClean="0">
                <a:effectLst>
                  <a:outerShdw blurRad="38100" dist="38100" dir="2700000" algn="tl">
                    <a:srgbClr val="000000">
                      <a:alpha val="43137"/>
                    </a:srgbClr>
                  </a:outerShdw>
                </a:effectLst>
              </a:rPr>
              <a:t>Title Restoration Project: Progress to Date</a:t>
            </a:r>
            <a:endParaRPr lang="en-ZA" sz="3400" b="1" dirty="0">
              <a:effectLst>
                <a:outerShdw blurRad="38100" dist="38100" dir="2700000" algn="tl">
                  <a:srgbClr val="000000">
                    <a:alpha val="43137"/>
                  </a:srgbClr>
                </a:outerShdw>
              </a:effectLst>
            </a:endParaRPr>
          </a:p>
        </p:txBody>
      </p:sp>
      <p:sp>
        <p:nvSpPr>
          <p:cNvPr id="3" name="Rectangle 2"/>
          <p:cNvSpPr/>
          <p:nvPr/>
        </p:nvSpPr>
        <p:spPr>
          <a:xfrm>
            <a:off x="268288" y="5756275"/>
            <a:ext cx="360362" cy="2873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5" name="Rectangle 4"/>
          <p:cNvSpPr/>
          <p:nvPr/>
        </p:nvSpPr>
        <p:spPr>
          <a:xfrm>
            <a:off x="268288" y="6116638"/>
            <a:ext cx="360362" cy="2889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7" name="Rectangle 6"/>
          <p:cNvSpPr/>
          <p:nvPr/>
        </p:nvSpPr>
        <p:spPr>
          <a:xfrm>
            <a:off x="268288" y="6481763"/>
            <a:ext cx="360362" cy="2873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0247" name="TextBox 3"/>
          <p:cNvSpPr txBox="1">
            <a:spLocks noChangeArrowheads="1"/>
          </p:cNvSpPr>
          <p:nvPr/>
        </p:nvSpPr>
        <p:spPr bwMode="auto">
          <a:xfrm>
            <a:off x="182563" y="5402263"/>
            <a:ext cx="10048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b="1"/>
              <a:t>Legend</a:t>
            </a:r>
          </a:p>
        </p:txBody>
      </p:sp>
      <p:sp>
        <p:nvSpPr>
          <p:cNvPr id="10248" name="TextBox 7"/>
          <p:cNvSpPr txBox="1">
            <a:spLocks noChangeArrowheads="1"/>
          </p:cNvSpPr>
          <p:nvPr/>
        </p:nvSpPr>
        <p:spPr bwMode="auto">
          <a:xfrm>
            <a:off x="660400" y="5691188"/>
            <a:ext cx="7350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a:t>Done</a:t>
            </a:r>
          </a:p>
        </p:txBody>
      </p:sp>
      <p:sp>
        <p:nvSpPr>
          <p:cNvPr id="10249" name="TextBox 8"/>
          <p:cNvSpPr txBox="1">
            <a:spLocks noChangeArrowheads="1"/>
          </p:cNvSpPr>
          <p:nvPr/>
        </p:nvSpPr>
        <p:spPr bwMode="auto">
          <a:xfrm>
            <a:off x="688975" y="6053138"/>
            <a:ext cx="12493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a:t>In process</a:t>
            </a:r>
          </a:p>
        </p:txBody>
      </p:sp>
      <p:sp>
        <p:nvSpPr>
          <p:cNvPr id="10250" name="TextBox 9"/>
          <p:cNvSpPr txBox="1">
            <a:spLocks noChangeArrowheads="1"/>
          </p:cNvSpPr>
          <p:nvPr/>
        </p:nvSpPr>
        <p:spPr bwMode="auto">
          <a:xfrm>
            <a:off x="688975" y="6440488"/>
            <a:ext cx="18780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a:t>To be completed</a:t>
            </a:r>
          </a:p>
        </p:txBody>
      </p:sp>
      <p:sp>
        <p:nvSpPr>
          <p:cNvPr id="11" name="Rectangle 10"/>
          <p:cNvSpPr/>
          <p:nvPr/>
        </p:nvSpPr>
        <p:spPr>
          <a:xfrm>
            <a:off x="76198" y="892969"/>
            <a:ext cx="9144000" cy="479821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dirty="0"/>
          </a:p>
        </p:txBody>
      </p:sp>
      <p:grpSp>
        <p:nvGrpSpPr>
          <p:cNvPr id="13" name="Group 12"/>
          <p:cNvGrpSpPr>
            <a:grpSpLocks/>
          </p:cNvGrpSpPr>
          <p:nvPr/>
        </p:nvGrpSpPr>
        <p:grpSpPr bwMode="auto">
          <a:xfrm>
            <a:off x="3352800" y="1416050"/>
            <a:ext cx="2590800" cy="4170363"/>
            <a:chOff x="4199629" y="1800951"/>
            <a:chExt cx="1011502" cy="3163256"/>
          </a:xfrm>
        </p:grpSpPr>
        <p:sp>
          <p:nvSpPr>
            <p:cNvPr id="14" name="Rounded Rectangle 13"/>
            <p:cNvSpPr/>
            <p:nvPr/>
          </p:nvSpPr>
          <p:spPr>
            <a:xfrm>
              <a:off x="4199629" y="1800951"/>
              <a:ext cx="1011502" cy="3163256"/>
            </a:xfrm>
            <a:prstGeom prst="roundRect">
              <a:avLst/>
            </a:prstGeom>
            <a:solidFill>
              <a:srgbClr val="002060"/>
            </a:solidFill>
          </p:spPr>
          <p:style>
            <a:lnRef idx="0">
              <a:schemeClr val="lt1">
                <a:hueOff val="0"/>
                <a:satOff val="0"/>
                <a:lumOff val="0"/>
                <a:alphaOff val="0"/>
              </a:schemeClr>
            </a:lnRef>
            <a:fillRef idx="3">
              <a:scrgbClr r="0" g="0" b="0"/>
            </a:fillRef>
            <a:effectRef idx="3">
              <a:schemeClr val="accent3">
                <a:hueOff val="1853341"/>
                <a:satOff val="-37500"/>
                <a:lumOff val="8726"/>
                <a:alphaOff val="0"/>
              </a:schemeClr>
            </a:effectRef>
            <a:fontRef idx="minor">
              <a:schemeClr val="lt1"/>
            </a:fontRef>
          </p:style>
        </p:sp>
        <p:sp>
          <p:nvSpPr>
            <p:cNvPr id="15" name="Rounded Rectangle 4"/>
            <p:cNvSpPr/>
            <p:nvPr/>
          </p:nvSpPr>
          <p:spPr>
            <a:xfrm>
              <a:off x="4248557" y="1850625"/>
              <a:ext cx="913645" cy="3113582"/>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lstStyle/>
            <a:p>
              <a:pPr algn="ctr" defTabSz="533400">
                <a:lnSpc>
                  <a:spcPct val="90000"/>
                </a:lnSpc>
                <a:spcAft>
                  <a:spcPct val="35000"/>
                </a:spcAft>
                <a:defRPr/>
              </a:pPr>
              <a:r>
                <a:rPr lang="en-ZA" sz="1600" b="1" dirty="0" smtClean="0"/>
                <a:t>SCOPING EXERCISE</a:t>
              </a:r>
            </a:p>
            <a:p>
              <a:pPr defTabSz="533400">
                <a:lnSpc>
                  <a:spcPct val="90000"/>
                </a:lnSpc>
                <a:spcAft>
                  <a:spcPct val="35000"/>
                </a:spcAft>
                <a:defRPr/>
              </a:pPr>
              <a:endParaRPr lang="en-ZA" sz="1600" dirty="0"/>
            </a:p>
            <a:p>
              <a:pPr marL="285750" indent="-285750" defTabSz="533400">
                <a:lnSpc>
                  <a:spcPct val="90000"/>
                </a:lnSpc>
                <a:spcAft>
                  <a:spcPct val="35000"/>
                </a:spcAft>
                <a:buFont typeface="Arial" panose="020B0604020202020204" pitchFamily="34" charset="0"/>
                <a:buChar char="•"/>
                <a:defRPr/>
              </a:pPr>
              <a:r>
                <a:rPr lang="en-ZA" sz="1600" dirty="0" smtClean="0"/>
                <a:t>Numbers Audit</a:t>
              </a:r>
            </a:p>
            <a:p>
              <a:pPr marL="742950" lvl="1" indent="-285750" defTabSz="533400">
                <a:lnSpc>
                  <a:spcPct val="90000"/>
                </a:lnSpc>
                <a:spcAft>
                  <a:spcPct val="35000"/>
                </a:spcAft>
                <a:buFont typeface="Arial" panose="020B0604020202020204" pitchFamily="34" charset="0"/>
                <a:buChar char="•"/>
                <a:defRPr/>
              </a:pPr>
              <a:r>
                <a:rPr lang="en-ZA" sz="1400" dirty="0" smtClean="0"/>
                <a:t>Exact backlog</a:t>
              </a:r>
            </a:p>
            <a:p>
              <a:pPr marL="742950" lvl="1" indent="-285750" defTabSz="533400">
                <a:lnSpc>
                  <a:spcPct val="90000"/>
                </a:lnSpc>
                <a:spcAft>
                  <a:spcPct val="35000"/>
                </a:spcAft>
                <a:buFont typeface="Arial" panose="020B0604020202020204" pitchFamily="34" charset="0"/>
                <a:buChar char="•"/>
                <a:defRPr/>
              </a:pPr>
              <a:r>
                <a:rPr lang="en-ZA" sz="1400" dirty="0" smtClean="0"/>
                <a:t>Defined categories</a:t>
              </a:r>
            </a:p>
            <a:p>
              <a:pPr marL="742950" lvl="1" indent="-285750" defTabSz="533400">
                <a:lnSpc>
                  <a:spcPct val="90000"/>
                </a:lnSpc>
                <a:spcAft>
                  <a:spcPct val="35000"/>
                </a:spcAft>
                <a:buFont typeface="Arial" panose="020B0604020202020204" pitchFamily="34" charset="0"/>
                <a:buChar char="•"/>
                <a:defRPr/>
              </a:pPr>
              <a:r>
                <a:rPr lang="en-ZA" sz="1400" dirty="0" smtClean="0"/>
                <a:t>Causal Factors</a:t>
              </a:r>
            </a:p>
            <a:p>
              <a:pPr marL="742950" lvl="1" indent="-285750" defTabSz="533400">
                <a:lnSpc>
                  <a:spcPct val="90000"/>
                </a:lnSpc>
                <a:spcAft>
                  <a:spcPct val="35000"/>
                </a:spcAft>
                <a:buFont typeface="Arial" panose="020B0604020202020204" pitchFamily="34" charset="0"/>
                <a:buChar char="•"/>
                <a:defRPr/>
              </a:pPr>
              <a:r>
                <a:rPr lang="en-ZA" sz="1400" dirty="0" smtClean="0"/>
                <a:t>Per Province</a:t>
              </a:r>
            </a:p>
            <a:p>
              <a:pPr marL="285750" indent="-285750" defTabSz="533400">
                <a:lnSpc>
                  <a:spcPct val="90000"/>
                </a:lnSpc>
                <a:spcAft>
                  <a:spcPct val="35000"/>
                </a:spcAft>
                <a:buFont typeface="Arial" panose="020B0604020202020204" pitchFamily="34" charset="0"/>
                <a:buChar char="•"/>
                <a:defRPr/>
              </a:pPr>
              <a:r>
                <a:rPr lang="en-ZA" sz="1600" dirty="0" smtClean="0"/>
                <a:t>Institutional Audit</a:t>
              </a:r>
            </a:p>
            <a:p>
              <a:pPr marL="742950" lvl="1" indent="-285750" defTabSz="533400">
                <a:lnSpc>
                  <a:spcPct val="90000"/>
                </a:lnSpc>
                <a:spcAft>
                  <a:spcPct val="35000"/>
                </a:spcAft>
                <a:buFont typeface="Arial" panose="020B0604020202020204" pitchFamily="34" charset="0"/>
                <a:buChar char="•"/>
                <a:defRPr/>
              </a:pPr>
              <a:r>
                <a:rPr lang="en-ZA" sz="1400" dirty="0" smtClean="0"/>
                <a:t>Capacity Constraints</a:t>
              </a:r>
            </a:p>
            <a:p>
              <a:pPr marL="742950" lvl="1" indent="-285750" defTabSz="533400">
                <a:lnSpc>
                  <a:spcPct val="90000"/>
                </a:lnSpc>
                <a:spcAft>
                  <a:spcPct val="35000"/>
                </a:spcAft>
                <a:buFont typeface="Arial" panose="020B0604020202020204" pitchFamily="34" charset="0"/>
                <a:buChar char="•"/>
                <a:defRPr/>
              </a:pPr>
              <a:r>
                <a:rPr lang="en-ZA" sz="1400" dirty="0" smtClean="0"/>
                <a:t>Skillset Constraints</a:t>
              </a:r>
            </a:p>
            <a:p>
              <a:pPr marL="285750" indent="-285750" defTabSz="533400">
                <a:lnSpc>
                  <a:spcPct val="90000"/>
                </a:lnSpc>
                <a:spcAft>
                  <a:spcPct val="35000"/>
                </a:spcAft>
                <a:buFont typeface="Arial" panose="020B0604020202020204" pitchFamily="34" charset="0"/>
                <a:buChar char="•"/>
                <a:defRPr/>
              </a:pPr>
              <a:r>
                <a:rPr lang="en-ZA" sz="1600" dirty="0" smtClean="0"/>
                <a:t>Implementation Plan</a:t>
              </a:r>
            </a:p>
            <a:p>
              <a:pPr marL="285750" indent="-285750" defTabSz="533400">
                <a:lnSpc>
                  <a:spcPct val="90000"/>
                </a:lnSpc>
                <a:spcAft>
                  <a:spcPct val="35000"/>
                </a:spcAft>
                <a:buFont typeface="Arial" panose="020B0604020202020204" pitchFamily="34" charset="0"/>
                <a:buChar char="•"/>
                <a:defRPr/>
              </a:pPr>
              <a:r>
                <a:rPr lang="en-ZA" sz="1600" dirty="0" smtClean="0"/>
                <a:t>Cost of Implementation</a:t>
              </a:r>
            </a:p>
            <a:p>
              <a:pPr marL="285750" indent="-285750" defTabSz="533400">
                <a:lnSpc>
                  <a:spcPct val="90000"/>
                </a:lnSpc>
                <a:spcAft>
                  <a:spcPct val="35000"/>
                </a:spcAft>
                <a:buFont typeface="Arial" panose="020B0604020202020204" pitchFamily="34" charset="0"/>
                <a:buChar char="•"/>
                <a:defRPr/>
              </a:pPr>
              <a:endParaRPr lang="en-ZA" sz="1600" dirty="0"/>
            </a:p>
            <a:p>
              <a:pPr algn="ctr" defTabSz="533400">
                <a:lnSpc>
                  <a:spcPct val="90000"/>
                </a:lnSpc>
                <a:spcAft>
                  <a:spcPct val="35000"/>
                </a:spcAft>
                <a:defRPr/>
              </a:pPr>
              <a:r>
                <a:rPr lang="en-ZA" sz="1600" dirty="0" smtClean="0"/>
                <a:t>May 2015</a:t>
              </a:r>
              <a:endParaRPr lang="en-ZA" sz="1600" dirty="0"/>
            </a:p>
          </p:txBody>
        </p:sp>
      </p:grpSp>
    </p:spTree>
    <p:extLst>
      <p:ext uri="{BB962C8B-B14F-4D97-AF65-F5344CB8AC3E}">
        <p14:creationId xmlns:p14="http://schemas.microsoft.com/office/powerpoint/2010/main" xmlns="" val="25371962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180" y="404664"/>
            <a:ext cx="7024744" cy="1143000"/>
          </a:xfrm>
        </p:spPr>
        <p:txBody>
          <a:bodyPr/>
          <a:lstStyle/>
          <a:p>
            <a:r>
              <a:rPr lang="en-US" b="1" dirty="0" smtClean="0">
                <a:effectLst>
                  <a:outerShdw blurRad="38100" dist="38100" dir="2700000" algn="tl">
                    <a:srgbClr val="000000">
                      <a:alpha val="43137"/>
                    </a:srgbClr>
                  </a:outerShdw>
                </a:effectLst>
              </a:rPr>
              <a:t>SCOPING EXERCISE</a:t>
            </a:r>
            <a:endParaRPr lang="en-GB" b="1"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75656" y="1704598"/>
            <a:ext cx="7179568" cy="3553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475656" y="5373216"/>
            <a:ext cx="6400800" cy="1015663"/>
          </a:xfrm>
          <a:prstGeom prst="rect">
            <a:avLst/>
          </a:prstGeom>
        </p:spPr>
        <p:txBody>
          <a:bodyPr wrap="square">
            <a:spAutoFit/>
          </a:bodyPr>
          <a:lstStyle/>
          <a:p>
            <a:pPr algn="just">
              <a:buFont typeface="Wingdings" panose="05000000000000000000" pitchFamily="2" charset="2"/>
              <a:buChar char="q"/>
            </a:pPr>
            <a:r>
              <a:rPr lang="en-ZA" sz="2000" dirty="0" smtClean="0"/>
              <a:t>Nature &amp; Extent of the Problem:</a:t>
            </a:r>
          </a:p>
          <a:p>
            <a:pPr marL="987425" lvl="1" indent="-457200" algn="just">
              <a:buFont typeface="Arial" panose="020B0604020202020204" pitchFamily="34" charset="0"/>
              <a:buChar char="•"/>
            </a:pPr>
            <a:r>
              <a:rPr lang="en-ZA" sz="2000" dirty="0" smtClean="0"/>
              <a:t>Few Provinces have a clear picture</a:t>
            </a:r>
          </a:p>
          <a:p>
            <a:pPr marL="987425" lvl="1" indent="-457200" algn="just">
              <a:buFont typeface="Arial" panose="020B0604020202020204" pitchFamily="34" charset="0"/>
              <a:buChar char="•"/>
            </a:pPr>
            <a:r>
              <a:rPr lang="en-ZA" sz="2000" dirty="0" smtClean="0"/>
              <a:t>Guestimates, at best</a:t>
            </a:r>
            <a:endParaRPr lang="en-ZA" sz="2000" dirty="0"/>
          </a:p>
        </p:txBody>
      </p:sp>
      <p:pic>
        <p:nvPicPr>
          <p:cNvPr id="5" name="Picture 4" descr="C:\Users\MargieC.EAAB\Desktop\1299170668Abstract_wallpapers_V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072"/>
            <a:ext cx="1187624" cy="6889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5616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024744" cy="1143000"/>
          </a:xfrm>
        </p:spPr>
        <p:txBody>
          <a:bodyPr/>
          <a:lstStyle/>
          <a:p>
            <a:r>
              <a:rPr lang="en-US" b="1" dirty="0" smtClean="0"/>
              <a:t>SCOPING: Specific Brief</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13015983"/>
              </p:ext>
            </p:extLst>
          </p:nvPr>
        </p:nvGraphicFramePr>
        <p:xfrm>
          <a:off x="611560" y="980728"/>
          <a:ext cx="7924800" cy="5472608"/>
        </p:xfrm>
        <a:graphic>
          <a:graphicData uri="http://schemas.openxmlformats.org/drawingml/2006/table">
            <a:tbl>
              <a:tblPr firstRow="1" bandRow="1">
                <a:tableStyleId>{5C22544A-7EE6-4342-B048-85BDC9FD1C3A}</a:tableStyleId>
              </a:tblPr>
              <a:tblGrid>
                <a:gridCol w="2057400"/>
                <a:gridCol w="5867400"/>
              </a:tblGrid>
              <a:tr h="442231">
                <a:tc>
                  <a:txBody>
                    <a:bodyPr/>
                    <a:lstStyle/>
                    <a:p>
                      <a:endParaRPr lang="en-GB" dirty="0"/>
                    </a:p>
                  </a:txBody>
                  <a:tcPr/>
                </a:tc>
                <a:tc>
                  <a:txBody>
                    <a:bodyPr/>
                    <a:lstStyle/>
                    <a:p>
                      <a:endParaRPr lang="en-GB"/>
                    </a:p>
                  </a:txBody>
                  <a:tcPr/>
                </a:tc>
              </a:tr>
              <a:tr h="2432270">
                <a:tc>
                  <a:txBody>
                    <a:bodyPr/>
                    <a:lstStyle/>
                    <a:p>
                      <a:r>
                        <a:rPr lang="en-US" sz="2100" b="1" dirty="0" smtClean="0"/>
                        <a:t>PERFORMANCE/ REGISTRATION</a:t>
                      </a:r>
                      <a:r>
                        <a:rPr lang="en-US" sz="2100" b="1" baseline="0" dirty="0" smtClean="0"/>
                        <a:t> AUDIT</a:t>
                      </a:r>
                      <a:endParaRPr lang="en-GB" sz="2100" b="1" dirty="0"/>
                    </a:p>
                  </a:txBody>
                  <a:tcPr/>
                </a:tc>
                <a:tc>
                  <a:txBody>
                    <a:bodyPr/>
                    <a:lstStyle/>
                    <a:p>
                      <a:pPr marL="285750" lvl="0" indent="-285750">
                        <a:buFont typeface="Arial" panose="020B0604020202020204" pitchFamily="34" charset="0"/>
                        <a:buChar char="•"/>
                      </a:pPr>
                      <a:r>
                        <a:rPr lang="en-GB" sz="2000" kern="1200" dirty="0" smtClean="0">
                          <a:solidFill>
                            <a:schemeClr val="dk1"/>
                          </a:solidFill>
                          <a:effectLst/>
                          <a:latin typeface="+mn-lt"/>
                          <a:ea typeface="+mn-ea"/>
                          <a:cs typeface="+mn-cs"/>
                        </a:rPr>
                        <a:t>Exact backlog, broken down per category, per project/ neighbourhood, per municipality;</a:t>
                      </a:r>
                    </a:p>
                    <a:p>
                      <a:pPr marL="285750" lvl="0" indent="-285750">
                        <a:buFont typeface="Arial" panose="020B0604020202020204" pitchFamily="34" charset="0"/>
                        <a:buChar char="•"/>
                      </a:pPr>
                      <a:r>
                        <a:rPr lang="en-GB" sz="2000" kern="1200" dirty="0" smtClean="0">
                          <a:solidFill>
                            <a:schemeClr val="dk1"/>
                          </a:solidFill>
                          <a:effectLst/>
                          <a:latin typeface="+mn-lt"/>
                          <a:ea typeface="+mn-ea"/>
                          <a:cs typeface="+mn-cs"/>
                        </a:rPr>
                        <a:t>Root causes of each type of blockage which have led to the overall backlog;</a:t>
                      </a:r>
                    </a:p>
                    <a:p>
                      <a:pPr marL="285750" lvl="0" indent="-285750">
                        <a:buFont typeface="Arial" panose="020B0604020202020204" pitchFamily="34" charset="0"/>
                        <a:buChar char="•"/>
                      </a:pPr>
                      <a:r>
                        <a:rPr lang="en-GB" sz="2000" kern="1200" dirty="0" smtClean="0">
                          <a:solidFill>
                            <a:schemeClr val="dk1"/>
                          </a:solidFill>
                          <a:effectLst/>
                          <a:latin typeface="+mn-lt"/>
                          <a:ea typeface="+mn-ea"/>
                          <a:cs typeface="+mn-cs"/>
                        </a:rPr>
                        <a:t>Nature &amp; extent of each type of blockage (i.e. how many title deeds are delayed at which point in the process, and for how many months or years);</a:t>
                      </a:r>
                    </a:p>
                  </a:txBody>
                  <a:tcPr/>
                </a:tc>
              </a:tr>
              <a:tr h="829183">
                <a:tc>
                  <a:txBody>
                    <a:bodyPr/>
                    <a:lstStyle/>
                    <a:p>
                      <a:r>
                        <a:rPr lang="en-US" sz="2100" b="1" dirty="0" smtClean="0"/>
                        <a:t>CAPACITY AUDIT</a:t>
                      </a:r>
                      <a:endParaRPr lang="en-GB" sz="21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smtClean="0">
                          <a:solidFill>
                            <a:schemeClr val="dk1"/>
                          </a:solidFill>
                          <a:effectLst/>
                          <a:latin typeface="+mn-lt"/>
                          <a:ea typeface="+mn-ea"/>
                          <a:cs typeface="+mn-cs"/>
                        </a:rPr>
                        <a:t>Capacity and institutional constraints that currently impede the issue of title deeds.</a:t>
                      </a:r>
                    </a:p>
                  </a:txBody>
                  <a:tcPr/>
                </a:tc>
              </a:tr>
              <a:tr h="1768924">
                <a:tc>
                  <a:txBody>
                    <a:bodyPr/>
                    <a:lstStyle/>
                    <a:p>
                      <a:r>
                        <a:rPr lang="en-US" sz="2100" b="1" dirty="0" smtClean="0"/>
                        <a:t>IMPL. STRATEGY</a:t>
                      </a:r>
                      <a:endParaRPr lang="en-GB" sz="2100" b="1" dirty="0"/>
                    </a:p>
                  </a:txBody>
                  <a:tcPr/>
                </a:tc>
                <a:tc>
                  <a:txBody>
                    <a:bodyPr/>
                    <a:lstStyle/>
                    <a:p>
                      <a:pPr marL="285750" indent="-285750">
                        <a:buFont typeface="Arial" panose="020B0604020202020204" pitchFamily="34" charset="0"/>
                        <a:buChar char="•"/>
                      </a:pPr>
                      <a:r>
                        <a:rPr lang="en-GB" sz="2000" kern="1200" dirty="0" smtClean="0">
                          <a:solidFill>
                            <a:schemeClr val="dk1"/>
                          </a:solidFill>
                          <a:effectLst/>
                          <a:latin typeface="+mn-lt"/>
                          <a:ea typeface="+mn-ea"/>
                          <a:cs typeface="+mn-cs"/>
                        </a:rPr>
                        <a:t>Implementation plan to eradicate the registration backlog, including:</a:t>
                      </a:r>
                    </a:p>
                    <a:p>
                      <a:pPr marL="742950" lvl="1" indent="-285750">
                        <a:buFont typeface="Arial" panose="020B0604020202020204" pitchFamily="34" charset="0"/>
                        <a:buChar char="•"/>
                      </a:pPr>
                      <a:r>
                        <a:rPr lang="en-GB" sz="2000" kern="1200" dirty="0" smtClean="0">
                          <a:solidFill>
                            <a:schemeClr val="dk1"/>
                          </a:solidFill>
                          <a:effectLst/>
                          <a:latin typeface="+mn-lt"/>
                          <a:ea typeface="+mn-ea"/>
                          <a:cs typeface="+mn-cs"/>
                        </a:rPr>
                        <a:t>estimated costs; and </a:t>
                      </a:r>
                    </a:p>
                    <a:p>
                      <a:pPr marL="742950" lvl="1" indent="-285750">
                        <a:buFont typeface="Arial" panose="020B0604020202020204" pitchFamily="34" charset="0"/>
                        <a:buChar char="•"/>
                      </a:pPr>
                      <a:r>
                        <a:rPr lang="en-GB" sz="2000" kern="1200" dirty="0" smtClean="0">
                          <a:solidFill>
                            <a:schemeClr val="dk1"/>
                          </a:solidFill>
                          <a:effectLst/>
                          <a:latin typeface="+mn-lt"/>
                          <a:ea typeface="+mn-ea"/>
                          <a:cs typeface="+mn-cs"/>
                        </a:rPr>
                        <a:t>timeframes </a:t>
                      </a:r>
                    </a:p>
                    <a:p>
                      <a:pPr marL="742950" lvl="1" indent="-285750">
                        <a:buFont typeface="Arial" panose="020B0604020202020204" pitchFamily="34" charset="0"/>
                        <a:buChar char="•"/>
                      </a:pPr>
                      <a:r>
                        <a:rPr lang="en-GB" sz="2000" kern="1200" dirty="0" smtClean="0">
                          <a:solidFill>
                            <a:schemeClr val="dk1"/>
                          </a:solidFill>
                          <a:effectLst/>
                          <a:latin typeface="+mn-lt"/>
                          <a:ea typeface="+mn-ea"/>
                          <a:cs typeface="+mn-cs"/>
                        </a:rPr>
                        <a:t>for addressing each type of blockage</a:t>
                      </a:r>
                      <a:endParaRPr lang="en-GB" sz="2000" dirty="0"/>
                    </a:p>
                  </a:txBody>
                  <a:tcPr/>
                </a:tc>
              </a:tr>
            </a:tbl>
          </a:graphicData>
        </a:graphic>
      </p:graphicFrame>
    </p:spTree>
    <p:extLst>
      <p:ext uri="{BB962C8B-B14F-4D97-AF65-F5344CB8AC3E}">
        <p14:creationId xmlns:p14="http://schemas.microsoft.com/office/powerpoint/2010/main" xmlns="" val="3384535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normAutofit fontScale="90000"/>
          </a:bodyPr>
          <a:lstStyle/>
          <a:p>
            <a:r>
              <a:rPr lang="en-US" b="1" dirty="0" smtClean="0"/>
              <a:t/>
            </a:r>
            <a:br>
              <a:rPr lang="en-US" b="1" dirty="0" smtClean="0"/>
            </a:br>
            <a:r>
              <a:rPr lang="en-US" b="1" dirty="0" smtClean="0"/>
              <a:t>STEERING COMMITTEE</a:t>
            </a:r>
            <a:br>
              <a:rPr lang="en-US" b="1" dirty="0" smtClean="0"/>
            </a:br>
            <a:endParaRPr lang="en-GB" b="1" dirty="0"/>
          </a:p>
        </p:txBody>
      </p:sp>
      <p:sp>
        <p:nvSpPr>
          <p:cNvPr id="3" name="Content Placeholder 2"/>
          <p:cNvSpPr>
            <a:spLocks noGrp="1"/>
          </p:cNvSpPr>
          <p:nvPr>
            <p:ph idx="1"/>
          </p:nvPr>
        </p:nvSpPr>
        <p:spPr>
          <a:xfrm>
            <a:off x="1547664" y="1484784"/>
            <a:ext cx="7262308" cy="4320480"/>
          </a:xfrm>
        </p:spPr>
        <p:txBody>
          <a:bodyPr>
            <a:noAutofit/>
          </a:bodyPr>
          <a:lstStyle/>
          <a:p>
            <a:r>
              <a:rPr lang="en-US" sz="2400" dirty="0"/>
              <a:t>Project to be managed by EAAB, under aegis of NDHS.</a:t>
            </a:r>
          </a:p>
          <a:p>
            <a:endParaRPr lang="en-US" sz="2400" dirty="0" smtClean="0"/>
          </a:p>
          <a:p>
            <a:pPr marL="0" indent="0">
              <a:buNone/>
            </a:pPr>
            <a:r>
              <a:rPr lang="en-US" sz="2800" b="1" dirty="0" smtClean="0"/>
              <a:t>Overall Objectives:</a:t>
            </a:r>
            <a:endParaRPr lang="en-GB" sz="2800" b="1" dirty="0" smtClean="0"/>
          </a:p>
          <a:p>
            <a:r>
              <a:rPr lang="en-GB" sz="2400" dirty="0" smtClean="0"/>
              <a:t>National, supported by 9 Provincial </a:t>
            </a:r>
            <a:r>
              <a:rPr lang="en-GB" sz="2400" dirty="0"/>
              <a:t>Steering </a:t>
            </a:r>
            <a:r>
              <a:rPr lang="en-GB" sz="2400" dirty="0" smtClean="0"/>
              <a:t>Committees,  will be the </a:t>
            </a:r>
            <a:r>
              <a:rPr lang="en-GB" sz="2400" dirty="0"/>
              <a:t>central guiding body for the project.</a:t>
            </a:r>
          </a:p>
          <a:p>
            <a:r>
              <a:rPr lang="en-GB" sz="2400" dirty="0"/>
              <a:t>Oversight of- &amp; monitor the achievement of project goal &amp; delivery targets and propose corrective actions during the key phases of the project</a:t>
            </a:r>
            <a:r>
              <a:rPr lang="en-GB" sz="2400" dirty="0" smtClean="0"/>
              <a:t>.</a:t>
            </a:r>
          </a:p>
          <a:p>
            <a:r>
              <a:rPr lang="en-GB" sz="2400" dirty="0" smtClean="0"/>
              <a:t>Facilitate vertical </a:t>
            </a:r>
            <a:r>
              <a:rPr lang="en-GB" sz="2400" dirty="0"/>
              <a:t>knowledge sharing across </a:t>
            </a:r>
            <a:r>
              <a:rPr lang="en-GB" sz="2400" dirty="0" smtClean="0"/>
              <a:t>whole </a:t>
            </a:r>
            <a:r>
              <a:rPr lang="en-GB" sz="2400" dirty="0"/>
              <a:t>project structure, so that learning can be shared at key points during </a:t>
            </a:r>
            <a:r>
              <a:rPr lang="en-GB" sz="2400" dirty="0" smtClean="0"/>
              <a:t>project implementation.</a:t>
            </a:r>
            <a:endParaRPr lang="en-GB" sz="2400" dirty="0"/>
          </a:p>
        </p:txBody>
      </p:sp>
      <p:pic>
        <p:nvPicPr>
          <p:cNvPr id="4" name="Picture 3" descr="C:\Users\MargieC.EAAB\Desktop\1299170668Abstract_wallpapers_V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072"/>
            <a:ext cx="1187624" cy="6889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0201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04664"/>
            <a:ext cx="7024744" cy="724936"/>
          </a:xfrm>
        </p:spPr>
        <p:txBody>
          <a:bodyPr>
            <a:normAutofit fontScale="90000"/>
          </a:bodyPr>
          <a:lstStyle/>
          <a:p>
            <a:r>
              <a:rPr lang="en-US" b="1" dirty="0" smtClean="0"/>
              <a:t>Steering Committee Composition</a:t>
            </a:r>
            <a:endParaRPr lang="en-GB" b="1" dirty="0"/>
          </a:p>
        </p:txBody>
      </p:sp>
      <p:sp>
        <p:nvSpPr>
          <p:cNvPr id="3" name="Content Placeholder 2"/>
          <p:cNvSpPr>
            <a:spLocks noGrp="1"/>
          </p:cNvSpPr>
          <p:nvPr>
            <p:ph idx="1"/>
          </p:nvPr>
        </p:nvSpPr>
        <p:spPr>
          <a:xfrm>
            <a:off x="1475656" y="1451090"/>
            <a:ext cx="7186108" cy="3924748"/>
          </a:xfrm>
        </p:spPr>
        <p:txBody>
          <a:bodyPr>
            <a:noAutofit/>
          </a:bodyPr>
          <a:lstStyle/>
          <a:p>
            <a:pPr marL="68580" indent="0">
              <a:buNone/>
            </a:pPr>
            <a:r>
              <a:rPr lang="en-GB" sz="2800" dirty="0" smtClean="0"/>
              <a:t>Proposed that Committee/s have representation from:</a:t>
            </a:r>
          </a:p>
          <a:p>
            <a:r>
              <a:rPr lang="en-US" sz="2800" dirty="0" smtClean="0"/>
              <a:t>NDHS &amp; PDHSs</a:t>
            </a:r>
          </a:p>
          <a:p>
            <a:r>
              <a:rPr lang="en-US" sz="2800" dirty="0" smtClean="0"/>
              <a:t>SALGA &amp; Metros</a:t>
            </a:r>
          </a:p>
          <a:p>
            <a:r>
              <a:rPr lang="en-US" sz="2800" dirty="0" smtClean="0"/>
              <a:t>Relevant </a:t>
            </a:r>
            <a:r>
              <a:rPr lang="en-GB" sz="2800" dirty="0" smtClean="0"/>
              <a:t>housing institutions</a:t>
            </a:r>
          </a:p>
          <a:p>
            <a:r>
              <a:rPr lang="en-US" sz="2800" dirty="0" smtClean="0"/>
              <a:t>Relevant </a:t>
            </a:r>
            <a:r>
              <a:rPr lang="en-US" sz="2800" dirty="0" err="1" smtClean="0"/>
              <a:t>Govt</a:t>
            </a:r>
            <a:r>
              <a:rPr lang="en-US" sz="2800" dirty="0" smtClean="0"/>
              <a:t> </a:t>
            </a:r>
            <a:r>
              <a:rPr lang="en-US" sz="2800" dirty="0" err="1" smtClean="0"/>
              <a:t>Depts</a:t>
            </a:r>
            <a:r>
              <a:rPr lang="en-US" sz="2800" dirty="0" smtClean="0"/>
              <a:t>: </a:t>
            </a:r>
          </a:p>
          <a:p>
            <a:pPr lvl="1"/>
            <a:r>
              <a:rPr lang="en-US" sz="2600" dirty="0" smtClean="0"/>
              <a:t>DRDLR, </a:t>
            </a:r>
          </a:p>
          <a:p>
            <a:pPr lvl="1"/>
            <a:r>
              <a:rPr lang="en-US" sz="2600" dirty="0" smtClean="0"/>
              <a:t>COGTA</a:t>
            </a:r>
            <a:endParaRPr lang="en-GB" sz="2600" dirty="0" smtClean="0"/>
          </a:p>
          <a:p>
            <a:r>
              <a:rPr lang="en-GB" sz="2800" dirty="0" smtClean="0"/>
              <a:t>other organisations:</a:t>
            </a:r>
          </a:p>
          <a:p>
            <a:pPr lvl="1"/>
            <a:r>
              <a:rPr lang="en-GB" sz="2600" dirty="0" smtClean="0"/>
              <a:t>Black Conveyancer Assoc.</a:t>
            </a:r>
          </a:p>
          <a:p>
            <a:pPr lvl="1"/>
            <a:r>
              <a:rPr lang="en-US" sz="2600" dirty="0" smtClean="0"/>
              <a:t>CSIR</a:t>
            </a:r>
            <a:endParaRPr lang="en-GB" sz="2600" dirty="0" smtClean="0"/>
          </a:p>
        </p:txBody>
      </p:sp>
      <p:pic>
        <p:nvPicPr>
          <p:cNvPr id="4" name="Picture 3" descr="C:\Users\MargieC.EAAB\Desktop\1299170668Abstract_wallpapers_V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072"/>
            <a:ext cx="1187624" cy="6889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5933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Delivery Channels</a:t>
            </a:r>
            <a:endParaRPr lang="en-ZA" dirty="0"/>
          </a:p>
        </p:txBody>
      </p:sp>
      <p:sp>
        <p:nvSpPr>
          <p:cNvPr id="6" name="Rounded Rectangle 5"/>
          <p:cNvSpPr/>
          <p:nvPr/>
        </p:nvSpPr>
        <p:spPr>
          <a:xfrm>
            <a:off x="683568" y="2744924"/>
            <a:ext cx="2507744" cy="1512168"/>
          </a:xfrm>
          <a:prstGeom prst="roundRect">
            <a:avLst/>
          </a:prstGeom>
          <a:solidFill>
            <a:srgbClr val="B0A674"/>
          </a:solidFill>
          <a:ln>
            <a:noFill/>
          </a:ln>
          <a:effectLst/>
          <a:scene3d>
            <a:camera prst="orthographicFront">
              <a:rot lat="0" lon="0" rev="0"/>
            </a:camera>
            <a:lightRig rig="soft" dir="t">
              <a:rot lat="0" lon="0" rev="0"/>
            </a:lightRig>
          </a:scene3d>
          <a:sp3d contourW="44450" prstMaterial="matte">
            <a:bevelT w="1143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smtClean="0"/>
              <a:t>Steering Committee</a:t>
            </a:r>
            <a:endParaRPr lang="en-ZA" sz="2000" dirty="0" smtClean="0"/>
          </a:p>
          <a:p>
            <a:pPr marL="285750" indent="-285750">
              <a:buFont typeface="Arial" panose="020B0604020202020204" pitchFamily="34" charset="0"/>
              <a:buChar char="•"/>
            </a:pPr>
            <a:r>
              <a:rPr lang="en-ZA" sz="2000" dirty="0" smtClean="0"/>
              <a:t>NDHS</a:t>
            </a:r>
            <a:r>
              <a:rPr lang="en-ZA" sz="2000" dirty="0"/>
              <a:t> </a:t>
            </a:r>
            <a:r>
              <a:rPr lang="en-ZA" sz="2000" dirty="0" smtClean="0"/>
              <a:t>&amp; PDHS</a:t>
            </a:r>
          </a:p>
          <a:p>
            <a:pPr marL="285750" indent="-285750">
              <a:buFont typeface="Arial" panose="020B0604020202020204" pitchFamily="34" charset="0"/>
              <a:buChar char="•"/>
            </a:pPr>
            <a:r>
              <a:rPr lang="en-ZA" sz="2000" dirty="0" smtClean="0"/>
              <a:t>SALGA</a:t>
            </a:r>
          </a:p>
          <a:p>
            <a:pPr marL="285750" indent="-285750">
              <a:buFont typeface="Arial" panose="020B0604020202020204" pitchFamily="34" charset="0"/>
              <a:buChar char="•"/>
            </a:pPr>
            <a:r>
              <a:rPr lang="en-ZA" sz="2000" dirty="0" smtClean="0"/>
              <a:t>Hsg Inst.</a:t>
            </a:r>
          </a:p>
          <a:p>
            <a:pPr marL="285750" indent="-285750">
              <a:buFont typeface="Arial" panose="020B0604020202020204" pitchFamily="34" charset="0"/>
              <a:buChar char="•"/>
            </a:pPr>
            <a:r>
              <a:rPr lang="en-ZA" sz="2000" dirty="0" smtClean="0"/>
              <a:t>etc..</a:t>
            </a:r>
          </a:p>
        </p:txBody>
      </p:sp>
      <p:sp>
        <p:nvSpPr>
          <p:cNvPr id="7" name="Rounded Rectangle 6"/>
          <p:cNvSpPr/>
          <p:nvPr/>
        </p:nvSpPr>
        <p:spPr>
          <a:xfrm>
            <a:off x="3464064" y="4855408"/>
            <a:ext cx="2287880" cy="1588408"/>
          </a:xfrm>
          <a:prstGeom prst="roundRect">
            <a:avLst/>
          </a:prstGeom>
          <a:solidFill>
            <a:srgbClr val="B0A674"/>
          </a:solidFill>
          <a:ln>
            <a:noFill/>
          </a:ln>
          <a:effectLst/>
          <a:scene3d>
            <a:camera prst="orthographicFront">
              <a:rot lat="0" lon="0" rev="0"/>
            </a:camera>
            <a:lightRig rig="soft" dir="t">
              <a:rot lat="0" lon="0" rev="0"/>
            </a:lightRig>
          </a:scene3d>
          <a:sp3d contourW="44450" prstMaterial="matte">
            <a:bevelT w="1143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ZA" sz="2000" b="1" dirty="0" smtClean="0"/>
              <a:t>Advisory Support</a:t>
            </a:r>
          </a:p>
          <a:p>
            <a:pPr marL="285750" indent="-285750" algn="just">
              <a:buFont typeface="Arial" panose="020B0604020202020204" pitchFamily="34" charset="0"/>
              <a:buChar char="•"/>
            </a:pPr>
            <a:r>
              <a:rPr lang="en-ZA" sz="2000" dirty="0" smtClean="0"/>
              <a:t>Plng Law</a:t>
            </a:r>
          </a:p>
          <a:p>
            <a:pPr marL="285750" indent="-285750" algn="just">
              <a:buFont typeface="Arial" panose="020B0604020202020204" pitchFamily="34" charset="0"/>
              <a:buChar char="•"/>
            </a:pPr>
            <a:r>
              <a:rPr lang="en-ZA" sz="2000" dirty="0" smtClean="0"/>
              <a:t>Conveyancing</a:t>
            </a:r>
          </a:p>
          <a:p>
            <a:pPr marL="285750" indent="-285750" algn="just">
              <a:buFont typeface="Arial" panose="020B0604020202020204" pitchFamily="34" charset="0"/>
              <a:buChar char="•"/>
            </a:pPr>
            <a:r>
              <a:rPr lang="en-ZA" sz="2000" dirty="0" smtClean="0"/>
              <a:t>Research</a:t>
            </a:r>
          </a:p>
          <a:p>
            <a:pPr marL="285750" indent="-285750" algn="just">
              <a:buFont typeface="Arial" panose="020B0604020202020204" pitchFamily="34" charset="0"/>
              <a:buChar char="•"/>
            </a:pPr>
            <a:r>
              <a:rPr lang="en-ZA" sz="2000" dirty="0" smtClean="0"/>
              <a:t>Contract Mgt</a:t>
            </a:r>
          </a:p>
        </p:txBody>
      </p:sp>
      <p:sp>
        <p:nvSpPr>
          <p:cNvPr id="8" name="Rounded Rectangle 7"/>
          <p:cNvSpPr/>
          <p:nvPr/>
        </p:nvSpPr>
        <p:spPr>
          <a:xfrm>
            <a:off x="5976158" y="4835232"/>
            <a:ext cx="2916322" cy="1608584"/>
          </a:xfrm>
          <a:prstGeom prst="roundRect">
            <a:avLst/>
          </a:prstGeom>
          <a:solidFill>
            <a:srgbClr val="B0A674"/>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ZA" sz="2000" b="1" dirty="0" smtClean="0"/>
              <a:t>Implementation  Teams</a:t>
            </a:r>
          </a:p>
          <a:p>
            <a:pPr marL="285750" indent="-285750" algn="just">
              <a:buFont typeface="Arial" panose="020B0604020202020204" pitchFamily="34" charset="0"/>
              <a:buChar char="•"/>
            </a:pPr>
            <a:r>
              <a:rPr lang="en-ZA" sz="2000" dirty="0" smtClean="0"/>
              <a:t>Prov.</a:t>
            </a:r>
          </a:p>
          <a:p>
            <a:pPr marL="285750" indent="-285750" algn="just">
              <a:buFont typeface="Arial" panose="020B0604020202020204" pitchFamily="34" charset="0"/>
              <a:buChar char="•"/>
            </a:pPr>
            <a:r>
              <a:rPr lang="en-ZA" sz="2000" dirty="0" smtClean="0"/>
              <a:t>Munic’s</a:t>
            </a:r>
          </a:p>
          <a:p>
            <a:pPr marL="285750" indent="-285750" algn="just">
              <a:buFont typeface="Arial" panose="020B0604020202020204" pitchFamily="34" charset="0"/>
              <a:buChar char="•"/>
            </a:pPr>
            <a:r>
              <a:rPr lang="en-ZA" sz="2000" dirty="0" smtClean="0"/>
              <a:t>PRTs</a:t>
            </a:r>
          </a:p>
        </p:txBody>
      </p:sp>
      <p:sp>
        <p:nvSpPr>
          <p:cNvPr id="9" name="Rounded Rectangle 8"/>
          <p:cNvSpPr/>
          <p:nvPr/>
        </p:nvSpPr>
        <p:spPr>
          <a:xfrm>
            <a:off x="683568" y="4869160"/>
            <a:ext cx="2563376" cy="1588408"/>
          </a:xfrm>
          <a:prstGeom prst="roundRect">
            <a:avLst/>
          </a:prstGeom>
          <a:solidFill>
            <a:srgbClr val="B0A674"/>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smtClean="0"/>
              <a:t>Inst. Support</a:t>
            </a:r>
          </a:p>
          <a:p>
            <a:pPr marL="285750" indent="-285750">
              <a:buFont typeface="Arial" panose="020B0604020202020204" pitchFamily="34" charset="0"/>
              <a:buChar char="•"/>
            </a:pPr>
            <a:r>
              <a:rPr lang="en-ZA" sz="2000" dirty="0" smtClean="0"/>
              <a:t>Govt Depts</a:t>
            </a:r>
          </a:p>
          <a:p>
            <a:pPr marL="285750" indent="-285750">
              <a:buFont typeface="Arial" panose="020B0604020202020204" pitchFamily="34" charset="0"/>
              <a:buChar char="•"/>
            </a:pPr>
            <a:r>
              <a:rPr lang="en-ZA" sz="2000" dirty="0" smtClean="0"/>
              <a:t>Prof. Inst.</a:t>
            </a:r>
          </a:p>
          <a:p>
            <a:pPr marL="285750" indent="-285750">
              <a:buFont typeface="Arial" panose="020B0604020202020204" pitchFamily="34" charset="0"/>
              <a:buChar char="•"/>
            </a:pPr>
            <a:r>
              <a:rPr lang="en-ZA" sz="2000" dirty="0" smtClean="0"/>
              <a:t>Reg. Bodies</a:t>
            </a:r>
          </a:p>
          <a:p>
            <a:pPr marL="285750" indent="-285750">
              <a:buFont typeface="Arial" panose="020B0604020202020204" pitchFamily="34" charset="0"/>
              <a:buChar char="•"/>
            </a:pPr>
            <a:r>
              <a:rPr lang="en-ZA" sz="1600" dirty="0" smtClean="0"/>
              <a:t>Research Inst.</a:t>
            </a:r>
          </a:p>
        </p:txBody>
      </p:sp>
      <p:cxnSp>
        <p:nvCxnSpPr>
          <p:cNvPr id="10" name="Elbow Connector 9"/>
          <p:cNvCxnSpPr>
            <a:stCxn id="9" idx="0"/>
            <a:endCxn id="8" idx="0"/>
          </p:cNvCxnSpPr>
          <p:nvPr/>
        </p:nvCxnSpPr>
        <p:spPr>
          <a:xfrm rot="5400000" flipH="1" flipV="1">
            <a:off x="4682823" y="2117665"/>
            <a:ext cx="33928" cy="5469063"/>
          </a:xfrm>
          <a:prstGeom prst="bentConnector3">
            <a:avLst>
              <a:gd name="adj1" fmla="val 773780"/>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1258" y="1988840"/>
            <a:ext cx="0" cy="2880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91312" y="3501008"/>
            <a:ext cx="141669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191312" y="980728"/>
            <a:ext cx="2748840" cy="1008112"/>
          </a:xfrm>
          <a:prstGeom prst="roundRect">
            <a:avLst/>
          </a:prstGeom>
          <a:solidFill>
            <a:srgbClr val="C00000"/>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MinMec</a:t>
            </a:r>
          </a:p>
          <a:p>
            <a:pPr algn="ctr"/>
            <a:r>
              <a:rPr lang="en-ZA" sz="2000" b="1" dirty="0" smtClean="0"/>
              <a:t>Tech. MinMec</a:t>
            </a:r>
            <a:endParaRPr lang="en-ZA" sz="2000" b="1" dirty="0"/>
          </a:p>
        </p:txBody>
      </p:sp>
      <p:sp>
        <p:nvSpPr>
          <p:cNvPr id="5" name="Rounded Rectangle 4"/>
          <p:cNvSpPr/>
          <p:nvPr/>
        </p:nvSpPr>
        <p:spPr>
          <a:xfrm>
            <a:off x="5910656" y="2204864"/>
            <a:ext cx="2952328" cy="1296144"/>
          </a:xfrm>
          <a:prstGeom prst="roundRect">
            <a:avLst/>
          </a:prstGeom>
          <a:solidFill>
            <a:schemeClr val="bg2">
              <a:lumMod val="50000"/>
            </a:schemeClr>
          </a:solidFill>
          <a:ln>
            <a:noFill/>
          </a:ln>
          <a:effectLst/>
          <a:scene3d>
            <a:camera prst="orthographicFront">
              <a:rot lat="0" lon="0" rev="0"/>
            </a:camera>
            <a:lightRig rig="soft" dir="t">
              <a:rot lat="0" lon="0" rev="0"/>
            </a:lightRig>
          </a:scene3d>
          <a:sp3d contourW="44450" prstMaterial="matte">
            <a:bevelT w="1143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smtClean="0"/>
              <a:t>Logistic Support</a:t>
            </a:r>
          </a:p>
          <a:p>
            <a:pPr marL="285750" indent="-285750">
              <a:buFont typeface="Arial" panose="020B0604020202020204" pitchFamily="34" charset="0"/>
              <a:buChar char="•"/>
            </a:pPr>
            <a:r>
              <a:rPr lang="en-ZA" sz="2000" dirty="0" smtClean="0"/>
              <a:t>Contract Mgt</a:t>
            </a:r>
          </a:p>
          <a:p>
            <a:pPr marL="285750" indent="-285750">
              <a:buFont typeface="Arial" panose="020B0604020202020204" pitchFamily="34" charset="0"/>
              <a:buChar char="•"/>
            </a:pPr>
            <a:r>
              <a:rPr lang="en-ZA" sz="2000" dirty="0" smtClean="0"/>
              <a:t>IT Support</a:t>
            </a:r>
          </a:p>
          <a:p>
            <a:pPr marL="285750" indent="-285750">
              <a:buFont typeface="Arial" panose="020B0604020202020204" pitchFamily="34" charset="0"/>
              <a:buChar char="•"/>
            </a:pPr>
            <a:r>
              <a:rPr lang="en-ZA" sz="2000" dirty="0" smtClean="0"/>
              <a:t>Admin. Support</a:t>
            </a:r>
          </a:p>
        </p:txBody>
      </p:sp>
      <p:cxnSp>
        <p:nvCxnSpPr>
          <p:cNvPr id="11" name="Straight Connector 10"/>
          <p:cNvCxnSpPr/>
          <p:nvPr/>
        </p:nvCxnSpPr>
        <p:spPr>
          <a:xfrm>
            <a:off x="5292080" y="2742848"/>
            <a:ext cx="6480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563888" y="2204864"/>
            <a:ext cx="2124236" cy="898024"/>
          </a:xfrm>
          <a:prstGeom prst="roundRect">
            <a:avLst/>
          </a:prstGeom>
          <a:solidFill>
            <a:schemeClr val="bg2">
              <a:lumMod val="50000"/>
            </a:schemeClr>
          </a:solidFill>
          <a:ln>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Estate Agency Affairs Board</a:t>
            </a:r>
            <a:endParaRPr lang="en-ZA" b="1" dirty="0" smtClean="0"/>
          </a:p>
        </p:txBody>
      </p:sp>
      <p:sp>
        <p:nvSpPr>
          <p:cNvPr id="14" name="Slide Number Placeholder 13"/>
          <p:cNvSpPr>
            <a:spLocks noGrp="1"/>
          </p:cNvSpPr>
          <p:nvPr>
            <p:ph type="sldNum" sz="quarter" idx="12"/>
          </p:nvPr>
        </p:nvSpPr>
        <p:spPr/>
        <p:txBody>
          <a:bodyPr/>
          <a:lstStyle/>
          <a:p>
            <a:fld id="{ED679307-F7AB-48D6-9F3F-6D9E8886AE3A}" type="slidenum">
              <a:rPr lang="en-US" smtClean="0"/>
              <a:pPr/>
              <a:t>27</a:t>
            </a:fld>
            <a:endParaRPr lang="en-US" dirty="0"/>
          </a:p>
        </p:txBody>
      </p:sp>
    </p:spTree>
    <p:extLst>
      <p:ext uri="{BB962C8B-B14F-4D97-AF65-F5344CB8AC3E}">
        <p14:creationId xmlns:p14="http://schemas.microsoft.com/office/powerpoint/2010/main" xmlns="" val="319652096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3795152926"/>
              </p:ext>
            </p:extLst>
          </p:nvPr>
        </p:nvGraphicFramePr>
        <p:xfrm>
          <a:off x="179512" y="1268760"/>
          <a:ext cx="8784976" cy="4998720"/>
        </p:xfrm>
        <a:graphic>
          <a:graphicData uri="http://schemas.openxmlformats.org/drawingml/2006/table">
            <a:tbl>
              <a:tblPr firstRow="1" bandRow="1">
                <a:tableStyleId>{5C22544A-7EE6-4342-B048-85BDC9FD1C3A}</a:tableStyleId>
              </a:tblPr>
              <a:tblGrid>
                <a:gridCol w="2016224"/>
                <a:gridCol w="6768752"/>
              </a:tblGrid>
              <a:tr h="215925">
                <a:tc>
                  <a:txBody>
                    <a:bodyPr/>
                    <a:lstStyle/>
                    <a:p>
                      <a:endParaRPr lang="en-ZA" dirty="0"/>
                    </a:p>
                  </a:txBody>
                  <a:tcPr>
                    <a:solidFill>
                      <a:srgbClr val="C00000"/>
                    </a:solidFill>
                  </a:tcPr>
                </a:tc>
                <a:tc>
                  <a:txBody>
                    <a:bodyPr/>
                    <a:lstStyle/>
                    <a:p>
                      <a:endParaRPr lang="en-ZA" dirty="0"/>
                    </a:p>
                  </a:txBody>
                  <a:tcPr>
                    <a:solidFill>
                      <a:srgbClr val="C00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300" b="1" dirty="0" smtClean="0"/>
                        <a:t>Total cost of restoration</a:t>
                      </a:r>
                    </a:p>
                    <a:p>
                      <a:endParaRPr lang="en-ZA" sz="2300" b="1" dirty="0"/>
                    </a:p>
                  </a:txBody>
                  <a:tcPr>
                    <a:solidFill>
                      <a:schemeClr val="bg2">
                        <a:lumMod val="50000"/>
                      </a:schemeClr>
                    </a:solidFill>
                  </a:tcPr>
                </a:tc>
                <a:tc>
                  <a:txBody>
                    <a:bodyPr/>
                    <a:lstStyle/>
                    <a:p>
                      <a:pPr marL="285750" lvl="0" indent="-285750" algn="just">
                        <a:buFont typeface="Arial" panose="020B0604020202020204" pitchFamily="34" charset="0"/>
                        <a:buChar char="•"/>
                      </a:pPr>
                      <a:r>
                        <a:rPr lang="en-ZA" sz="2200" dirty="0" smtClean="0"/>
                        <a:t>Cannot be determined until scale &amp; nature of backlog is calculated;</a:t>
                      </a:r>
                    </a:p>
                    <a:p>
                      <a:pPr marL="285750" lvl="0" indent="-285750" algn="just">
                        <a:buFont typeface="Arial" panose="020B0604020202020204" pitchFamily="34" charset="0"/>
                        <a:buChar char="•"/>
                      </a:pPr>
                      <a:r>
                        <a:rPr lang="en-ZA" sz="2200" dirty="0" smtClean="0"/>
                        <a:t>Absolute commitment to policy clarifications and implementation guidelines;</a:t>
                      </a:r>
                    </a:p>
                  </a:txBody>
                  <a:tcPr>
                    <a:solidFill>
                      <a:schemeClr val="bg2">
                        <a:lumMod val="75000"/>
                      </a:schemeClr>
                    </a:solidFill>
                  </a:tcPr>
                </a:tc>
              </a:tr>
              <a:tr h="370840">
                <a:tc>
                  <a:txBody>
                    <a:bodyPr/>
                    <a:lstStyle/>
                    <a:p>
                      <a:r>
                        <a:rPr lang="en-ZA" sz="2300" b="1" dirty="0" smtClean="0"/>
                        <a:t>Policy and Programmes</a:t>
                      </a:r>
                      <a:endParaRPr lang="en-ZA" sz="2300" b="1" dirty="0"/>
                    </a:p>
                  </a:txBody>
                  <a:tcPr>
                    <a:solidFill>
                      <a:schemeClr val="bg2">
                        <a:lumMod val="50000"/>
                      </a:schemeClr>
                    </a:solidFill>
                  </a:tcPr>
                </a:tc>
                <a:tc>
                  <a:txBody>
                    <a:bodyPr/>
                    <a:lstStyle/>
                    <a:p>
                      <a:pPr marL="3429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200" dirty="0" smtClean="0"/>
                        <a:t>Pre-emptive Clause;</a:t>
                      </a:r>
                    </a:p>
                    <a:p>
                      <a:pPr marL="285750" lvl="0" indent="-342900" algn="just">
                        <a:buFont typeface="Arial" panose="020B0604020202020204" pitchFamily="34" charset="0"/>
                        <a:buChar char="•"/>
                        <a:defRPr/>
                      </a:pPr>
                      <a:r>
                        <a:rPr lang="en-ZA" altLang="en-US" sz="2200" dirty="0" smtClean="0"/>
                        <a:t>Delinking of subsidy from beneficiary;</a:t>
                      </a:r>
                    </a:p>
                    <a:p>
                      <a:pPr marL="285750" lvl="0" indent="-342900" algn="just">
                        <a:buFont typeface="Arial" panose="020B0604020202020204" pitchFamily="34" charset="0"/>
                        <a:buChar char="•"/>
                        <a:defRPr/>
                      </a:pPr>
                      <a:r>
                        <a:rPr lang="en-ZA" altLang="en-US" sz="2200" dirty="0" smtClean="0"/>
                        <a:t>Removal of sequential milestone payment;</a:t>
                      </a:r>
                    </a:p>
                    <a:p>
                      <a:pPr marL="285750" lvl="0" indent="-342900" algn="just">
                        <a:buFont typeface="Arial" panose="020B0604020202020204" pitchFamily="34" charset="0"/>
                        <a:buChar char="•"/>
                        <a:defRPr/>
                      </a:pPr>
                      <a:r>
                        <a:rPr lang="en-ZA" altLang="en-US" sz="2200" dirty="0" smtClean="0"/>
                        <a:t>Individual</a:t>
                      </a:r>
                      <a:r>
                        <a:rPr lang="en-ZA" altLang="en-US" sz="2200" baseline="0" dirty="0" smtClean="0"/>
                        <a:t> property rights on Communal Land;</a:t>
                      </a:r>
                      <a:endParaRPr lang="en-ZA" altLang="en-US" sz="2200" dirty="0" smtClean="0"/>
                    </a:p>
                  </a:txBody>
                  <a:tcPr>
                    <a:solidFill>
                      <a:schemeClr val="bg2">
                        <a:lumMod val="75000"/>
                      </a:schemeClr>
                    </a:solidFill>
                  </a:tcPr>
                </a:tc>
              </a:tr>
              <a:tr h="370840">
                <a:tc>
                  <a:txBody>
                    <a:bodyPr/>
                    <a:lstStyle/>
                    <a:p>
                      <a:r>
                        <a:rPr lang="en-ZA" sz="2300" b="1" dirty="0" smtClean="0"/>
                        <a:t>Beneficiary Administration</a:t>
                      </a:r>
                      <a:endParaRPr lang="en-ZA" sz="2300" b="1" dirty="0"/>
                    </a:p>
                  </a:txBody>
                  <a:tcPr>
                    <a:solidFill>
                      <a:schemeClr val="bg2">
                        <a:lumMod val="50000"/>
                      </a:schemeClr>
                    </a:solidFill>
                  </a:tcPr>
                </a:tc>
                <a:tc>
                  <a:txBody>
                    <a:bodyPr/>
                    <a:lstStyle/>
                    <a:p>
                      <a:pPr marL="285750" lvl="0" indent="-342900" algn="just">
                        <a:buFont typeface="Arial" panose="020B0604020202020204" pitchFamily="34" charset="0"/>
                        <a:buChar char="•"/>
                        <a:defRPr/>
                      </a:pPr>
                      <a:r>
                        <a:rPr lang="en-ZA" altLang="en-US" sz="2200" dirty="0" smtClean="0"/>
                        <a:t>Disputes between occupiers and legal owners;</a:t>
                      </a:r>
                    </a:p>
                    <a:p>
                      <a:pPr marL="285750" lvl="0" indent="-342900" algn="just">
                        <a:buFont typeface="Arial" panose="020B0604020202020204" pitchFamily="34" charset="0"/>
                        <a:buChar char="•"/>
                        <a:defRPr/>
                      </a:pPr>
                      <a:r>
                        <a:rPr lang="en-ZA" altLang="en-US" sz="2200" dirty="0" smtClean="0"/>
                        <a:t>Incorrect information on</a:t>
                      </a:r>
                      <a:r>
                        <a:rPr lang="en-ZA" altLang="en-US" sz="2200" baseline="0" dirty="0" smtClean="0"/>
                        <a:t> Title Deed;</a:t>
                      </a:r>
                    </a:p>
                    <a:p>
                      <a:pPr marL="285750" lvl="0" indent="-342900" algn="just">
                        <a:buFont typeface="Arial" panose="020B0604020202020204" pitchFamily="34" charset="0"/>
                        <a:buChar char="•"/>
                        <a:defRPr/>
                      </a:pPr>
                      <a:r>
                        <a:rPr lang="en-ZA" altLang="en-US" sz="2200" baseline="0" dirty="0" smtClean="0"/>
                        <a:t>Applicability of PIE;</a:t>
                      </a:r>
                    </a:p>
                    <a:p>
                      <a:pPr marL="285750" lvl="0" indent="-342900" algn="just">
                        <a:buFont typeface="Arial" panose="020B0604020202020204" pitchFamily="34" charset="0"/>
                        <a:buChar char="•"/>
                        <a:defRPr/>
                      </a:pPr>
                      <a:r>
                        <a:rPr lang="en-ZA" altLang="en-US" sz="2200" baseline="0" dirty="0" smtClean="0"/>
                        <a:t>Resistance to accept transfer of (pre ‘94) houses, given the obligation to pay rates and bills.</a:t>
                      </a:r>
                      <a:endParaRPr lang="en-ZA" altLang="en-US" sz="2200" dirty="0" smtClean="0"/>
                    </a:p>
                  </a:txBody>
                  <a:tcPr>
                    <a:solidFill>
                      <a:schemeClr val="bg2">
                        <a:lumMod val="75000"/>
                      </a:schemeClr>
                    </a:solidFill>
                  </a:tcPr>
                </a:tc>
              </a:tr>
            </a:tbl>
          </a:graphicData>
        </a:graphic>
      </p:graphicFrame>
      <p:sp>
        <p:nvSpPr>
          <p:cNvPr id="3" name="Title 3"/>
          <p:cNvSpPr txBox="1">
            <a:spLocks/>
          </p:cNvSpPr>
          <p:nvPr/>
        </p:nvSpPr>
        <p:spPr>
          <a:xfrm>
            <a:off x="0" y="260648"/>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dirty="0" smtClean="0">
                <a:effectLst>
                  <a:outerShdw blurRad="38100" dist="38100" dir="2700000" algn="tl">
                    <a:srgbClr val="000000">
                      <a:alpha val="43137"/>
                    </a:srgbClr>
                  </a:outerShdw>
                </a:effectLst>
              </a:rPr>
              <a:t>Critical Success Factors</a:t>
            </a:r>
            <a:endParaRPr lang="en-ZA"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ED679307-F7AB-48D6-9F3F-6D9E8886AE3A}" type="slidenum">
              <a:rPr lang="en-US" smtClean="0"/>
              <a:pPr/>
              <a:t>28</a:t>
            </a:fld>
            <a:endParaRPr lang="en-US" dirty="0"/>
          </a:p>
        </p:txBody>
      </p:sp>
    </p:spTree>
    <p:extLst>
      <p:ext uri="{BB962C8B-B14F-4D97-AF65-F5344CB8AC3E}">
        <p14:creationId xmlns:p14="http://schemas.microsoft.com/office/powerpoint/2010/main" xmlns="" val="187872779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585924529"/>
              </p:ext>
            </p:extLst>
          </p:nvPr>
        </p:nvGraphicFramePr>
        <p:xfrm>
          <a:off x="107504" y="759661"/>
          <a:ext cx="8928991" cy="5364480"/>
        </p:xfrm>
        <a:graphic>
          <a:graphicData uri="http://schemas.openxmlformats.org/drawingml/2006/table">
            <a:tbl>
              <a:tblPr firstRow="1" bandRow="1">
                <a:tableStyleId>{5C22544A-7EE6-4342-B048-85BDC9FD1C3A}</a:tableStyleId>
              </a:tblPr>
              <a:tblGrid>
                <a:gridCol w="1800200"/>
                <a:gridCol w="7128791"/>
              </a:tblGrid>
              <a:tr h="215925">
                <a:tc>
                  <a:txBody>
                    <a:bodyPr/>
                    <a:lstStyle/>
                    <a:p>
                      <a:endParaRPr lang="en-ZA" dirty="0"/>
                    </a:p>
                  </a:txBody>
                  <a:tcPr>
                    <a:solidFill>
                      <a:srgbClr val="C00000"/>
                    </a:solidFill>
                  </a:tcPr>
                </a:tc>
                <a:tc>
                  <a:txBody>
                    <a:bodyPr/>
                    <a:lstStyle/>
                    <a:p>
                      <a:endParaRPr lang="en-ZA" dirty="0"/>
                    </a:p>
                  </a:txBody>
                  <a:tcPr>
                    <a:solidFill>
                      <a:srgbClr val="C00000"/>
                    </a:solidFill>
                  </a:tcPr>
                </a:tc>
              </a:tr>
              <a:tr h="370840">
                <a:tc>
                  <a:txBody>
                    <a:bodyPr/>
                    <a:lstStyle/>
                    <a:p>
                      <a:r>
                        <a:rPr lang="en-ZA" sz="2200" b="1" dirty="0" smtClean="0"/>
                        <a:t>Project Management</a:t>
                      </a:r>
                      <a:endParaRPr lang="en-ZA" sz="2200" b="1" dirty="0"/>
                    </a:p>
                  </a:txBody>
                  <a:tcPr>
                    <a:solidFill>
                      <a:schemeClr val="bg2">
                        <a:lumMod val="50000"/>
                      </a:schemeClr>
                    </a:solidFill>
                  </a:tcPr>
                </a:tc>
                <a:tc>
                  <a:txBody>
                    <a:bodyPr/>
                    <a:lstStyle/>
                    <a:p>
                      <a:pPr marL="285750" lvl="0" indent="-285750" algn="just">
                        <a:buFont typeface="Arial" panose="020B0604020202020204" pitchFamily="34" charset="0"/>
                        <a:buChar char="•"/>
                      </a:pPr>
                      <a:r>
                        <a:rPr lang="en-GB" sz="2100" kern="1200" dirty="0" smtClean="0">
                          <a:solidFill>
                            <a:schemeClr val="dk1"/>
                          </a:solidFill>
                          <a:effectLst/>
                          <a:latin typeface="+mn-lt"/>
                          <a:ea typeface="+mn-ea"/>
                          <a:cs typeface="+mn-cs"/>
                        </a:rPr>
                        <a:t>Attention should be given to streamlining current processes to prevent an undue slow-down in delivery of Title.</a:t>
                      </a:r>
                      <a:endParaRPr lang="en-ZA" sz="2100" dirty="0" smtClean="0"/>
                    </a:p>
                  </a:txBody>
                  <a:tcPr>
                    <a:solidFill>
                      <a:schemeClr val="bg2">
                        <a:lumMod val="75000"/>
                      </a:schemeClr>
                    </a:solidFill>
                  </a:tcPr>
                </a:tc>
              </a:tr>
              <a:tr h="370840">
                <a:tc>
                  <a:txBody>
                    <a:bodyPr/>
                    <a:lstStyle/>
                    <a:p>
                      <a:r>
                        <a:rPr lang="en-ZA" sz="2200" b="1" dirty="0" smtClean="0"/>
                        <a:t>Professional Bodies</a:t>
                      </a:r>
                      <a:endParaRPr lang="en-ZA" sz="2200" b="1" dirty="0"/>
                    </a:p>
                  </a:txBody>
                  <a:tcPr>
                    <a:solidFill>
                      <a:schemeClr val="bg2">
                        <a:lumMod val="50000"/>
                      </a:schemeClr>
                    </a:solidFill>
                  </a:tcPr>
                </a:tc>
                <a:tc>
                  <a:txBody>
                    <a:bodyPr/>
                    <a:lstStyle/>
                    <a:p>
                      <a:pPr marL="3429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kern="1200" dirty="0" smtClean="0">
                          <a:solidFill>
                            <a:schemeClr val="dk1"/>
                          </a:solidFill>
                          <a:effectLst/>
                          <a:latin typeface="+mn-lt"/>
                          <a:ea typeface="+mn-ea"/>
                          <a:cs typeface="+mn-cs"/>
                        </a:rPr>
                        <a:t>Essential that professionals included in discussions of possible reforms, and challenged to offer solutions around bringing down the costs and timeframes of township establishment and property registration.</a:t>
                      </a:r>
                      <a:endParaRPr lang="en-ZA" altLang="en-US" sz="2100" dirty="0" smtClean="0"/>
                    </a:p>
                  </a:txBody>
                  <a:tcPr>
                    <a:solidFill>
                      <a:schemeClr val="bg2">
                        <a:lumMod val="75000"/>
                      </a:schemeClr>
                    </a:solidFill>
                  </a:tcPr>
                </a:tc>
              </a:tr>
              <a:tr h="1118938">
                <a:tc>
                  <a:txBody>
                    <a:bodyPr/>
                    <a:lstStyle/>
                    <a:p>
                      <a:r>
                        <a:rPr lang="en-ZA" sz="2200" b="1" dirty="0" smtClean="0"/>
                        <a:t>Broader</a:t>
                      </a:r>
                      <a:r>
                        <a:rPr lang="en-ZA" sz="2200" b="1" baseline="0" dirty="0" smtClean="0"/>
                        <a:t> Human Settlement Policy</a:t>
                      </a:r>
                      <a:endParaRPr lang="en-ZA" sz="2200" b="1" dirty="0"/>
                    </a:p>
                  </a:txBody>
                  <a:tcPr>
                    <a:solidFill>
                      <a:schemeClr val="bg2">
                        <a:lumMod val="50000"/>
                      </a:schemeClr>
                    </a:solidFill>
                  </a:tcPr>
                </a:tc>
                <a:tc>
                  <a:txBody>
                    <a:bodyPr/>
                    <a:lstStyle/>
                    <a:p>
                      <a:pPr marL="285750" lvl="0" indent="-342900" algn="just">
                        <a:buFont typeface="Arial" panose="020B0604020202020204" pitchFamily="34" charset="0"/>
                        <a:buChar char="•"/>
                        <a:defRPr/>
                      </a:pPr>
                      <a:r>
                        <a:rPr lang="en-ZA" altLang="en-US" sz="2100" dirty="0" smtClean="0"/>
                        <a:t>Project runs risk of drawing too attention to the private ownership model,</a:t>
                      </a:r>
                      <a:r>
                        <a:rPr lang="en-ZA" altLang="en-US" sz="2100" baseline="0" dirty="0" smtClean="0"/>
                        <a:t> and by so doing, draw focus away from equally pressing need for other products &amp; tenure solutions.</a:t>
                      </a:r>
                      <a:endParaRPr lang="en-ZA" altLang="en-US" sz="2100" dirty="0" smtClean="0"/>
                    </a:p>
                  </a:txBody>
                  <a:tcPr>
                    <a:solidFill>
                      <a:schemeClr val="bg2">
                        <a:lumMod val="75000"/>
                      </a:schemeClr>
                    </a:solidFill>
                  </a:tcPr>
                </a:tc>
              </a:tr>
              <a:tr h="370840">
                <a:tc>
                  <a:txBody>
                    <a:bodyPr/>
                    <a:lstStyle/>
                    <a:p>
                      <a:r>
                        <a:rPr lang="en-ZA" sz="2200" b="1" dirty="0" smtClean="0"/>
                        <a:t>Institutional</a:t>
                      </a:r>
                      <a:r>
                        <a:rPr lang="en-ZA" sz="2200" b="1" baseline="0" dirty="0" smtClean="0"/>
                        <a:t> Resilience</a:t>
                      </a:r>
                      <a:endParaRPr lang="en-ZA" sz="2200" b="1" dirty="0"/>
                    </a:p>
                  </a:txBody>
                  <a:tcPr>
                    <a:solidFill>
                      <a:schemeClr val="bg2">
                        <a:lumMod val="50000"/>
                      </a:schemeClr>
                    </a:solidFill>
                  </a:tcPr>
                </a:tc>
                <a:tc>
                  <a:txBody>
                    <a:bodyPr/>
                    <a:lstStyle/>
                    <a:p>
                      <a:pPr marL="285750" lvl="0" indent="-285750" algn="just">
                        <a:buFont typeface="Arial" panose="020B0604020202020204" pitchFamily="34" charset="0"/>
                        <a:buChar char="•"/>
                        <a:defRPr/>
                      </a:pPr>
                      <a:r>
                        <a:rPr lang="en-ZA" altLang="en-US" sz="2100" dirty="0" smtClean="0"/>
                        <a:t>Requisite human resources, skillsets</a:t>
                      </a:r>
                      <a:r>
                        <a:rPr lang="en-ZA" altLang="en-US" sz="2100" baseline="0" dirty="0" smtClean="0"/>
                        <a:t> and budget need to be made available to negate continued backlog.</a:t>
                      </a:r>
                    </a:p>
                    <a:p>
                      <a:pPr marL="285750" lvl="0" indent="-285750" algn="just">
                        <a:buFont typeface="Arial" panose="020B0604020202020204" pitchFamily="34" charset="0"/>
                        <a:buChar char="•"/>
                        <a:defRPr/>
                      </a:pPr>
                      <a:r>
                        <a:rPr lang="en-ZA" altLang="en-US" sz="2300" b="1" baseline="0" dirty="0" smtClean="0">
                          <a:effectLst>
                            <a:outerShdw blurRad="38100" dist="38100" dir="2700000" algn="tl">
                              <a:srgbClr val="000000">
                                <a:alpha val="43137"/>
                              </a:srgbClr>
                            </a:outerShdw>
                          </a:effectLst>
                        </a:rPr>
                        <a:t>Degree of willingness on the part of National, Provincial and Local Government </a:t>
                      </a:r>
                      <a:endParaRPr lang="en-ZA" altLang="en-US" sz="2300" b="1" dirty="0" smtClean="0">
                        <a:effectLst>
                          <a:outerShdw blurRad="38100" dist="38100" dir="2700000" algn="tl">
                            <a:srgbClr val="000000">
                              <a:alpha val="43137"/>
                            </a:srgbClr>
                          </a:outerShdw>
                        </a:effectLst>
                      </a:endParaRPr>
                    </a:p>
                  </a:txBody>
                  <a:tcPr>
                    <a:solidFill>
                      <a:schemeClr val="bg2">
                        <a:lumMod val="75000"/>
                      </a:schemeClr>
                    </a:solidFill>
                  </a:tcPr>
                </a:tc>
              </a:tr>
            </a:tbl>
          </a:graphicData>
        </a:graphic>
      </p:graphicFrame>
      <p:sp>
        <p:nvSpPr>
          <p:cNvPr id="3" name="Title 3"/>
          <p:cNvSpPr txBox="1">
            <a:spLocks/>
          </p:cNvSpPr>
          <p:nvPr/>
        </p:nvSpPr>
        <p:spPr>
          <a:xfrm>
            <a:off x="0" y="-23806"/>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Critical Success Factors</a:t>
            </a:r>
            <a:endParaRPr lang="en-ZA" dirty="0"/>
          </a:p>
        </p:txBody>
      </p:sp>
      <p:sp>
        <p:nvSpPr>
          <p:cNvPr id="4" name="Slide Number Placeholder 3"/>
          <p:cNvSpPr>
            <a:spLocks noGrp="1"/>
          </p:cNvSpPr>
          <p:nvPr>
            <p:ph type="sldNum" sz="quarter" idx="12"/>
          </p:nvPr>
        </p:nvSpPr>
        <p:spPr/>
        <p:txBody>
          <a:bodyPr/>
          <a:lstStyle/>
          <a:p>
            <a:fld id="{ED679307-F7AB-48D6-9F3F-6D9E8886AE3A}" type="slidenum">
              <a:rPr lang="en-US" smtClean="0"/>
              <a:pPr/>
              <a:t>29</a:t>
            </a:fld>
            <a:endParaRPr lang="en-US" dirty="0"/>
          </a:p>
        </p:txBody>
      </p:sp>
    </p:spTree>
    <p:extLst>
      <p:ext uri="{BB962C8B-B14F-4D97-AF65-F5344CB8AC3E}">
        <p14:creationId xmlns:p14="http://schemas.microsoft.com/office/powerpoint/2010/main" xmlns="" val="37957123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9059" y="980728"/>
            <a:ext cx="7596844" cy="5355312"/>
          </a:xfrm>
          <a:prstGeom prst="rect">
            <a:avLst/>
          </a:prstGeom>
          <a:noFill/>
        </p:spPr>
        <p:txBody>
          <a:bodyPr wrap="square" rtlCol="0">
            <a:spAutoFit/>
          </a:bodyPr>
          <a:lstStyle/>
          <a:p>
            <a:pPr marL="530225" indent="-530225" algn="just">
              <a:buFont typeface="Wingdings" panose="05000000000000000000" pitchFamily="2" charset="2"/>
              <a:buChar char="q"/>
            </a:pPr>
            <a:r>
              <a:rPr lang="en-ZA" sz="2400" dirty="0" smtClean="0"/>
              <a:t>Both legislation and policy confirms the need to ensure access to title;</a:t>
            </a:r>
          </a:p>
          <a:p>
            <a:pPr algn="just"/>
            <a:endParaRPr lang="en-ZA" sz="2000" dirty="0" smtClean="0"/>
          </a:p>
          <a:p>
            <a:pPr marL="530225" indent="-530225" algn="just">
              <a:buFont typeface="Wingdings" panose="05000000000000000000" pitchFamily="2" charset="2"/>
              <a:buChar char="q"/>
            </a:pPr>
            <a:r>
              <a:rPr lang="en-ZA" sz="2400" dirty="0" smtClean="0"/>
              <a:t>Key component of Human Settlements Programme that title deed should be provided – in instances of ownership;</a:t>
            </a:r>
          </a:p>
          <a:p>
            <a:pPr marL="530225" indent="-530225" algn="just">
              <a:buFont typeface="Wingdings" panose="05000000000000000000" pitchFamily="2" charset="2"/>
              <a:buChar char="q"/>
            </a:pPr>
            <a:endParaRPr lang="en-ZA" sz="2000" dirty="0"/>
          </a:p>
          <a:p>
            <a:pPr marL="530225" indent="-530225" algn="just">
              <a:buFont typeface="Wingdings" panose="05000000000000000000" pitchFamily="2" charset="2"/>
              <a:buChar char="q"/>
            </a:pPr>
            <a:r>
              <a:rPr lang="en-ZA" sz="2400" dirty="0" smtClean="0"/>
              <a:t>However, recent studies show an increasing number of </a:t>
            </a:r>
            <a:r>
              <a:rPr lang="en-ZA" sz="2400" b="1" dirty="0" smtClean="0">
                <a:solidFill>
                  <a:srgbClr val="C00000"/>
                </a:solidFill>
              </a:rPr>
              <a:t>beneficiaries not receiving Title upon occupation</a:t>
            </a:r>
            <a:r>
              <a:rPr lang="en-ZA" sz="2400" dirty="0" smtClean="0"/>
              <a:t>, if ever;</a:t>
            </a:r>
          </a:p>
          <a:p>
            <a:pPr marL="530225" indent="-530225" algn="just">
              <a:buFont typeface="Wingdings" panose="05000000000000000000" pitchFamily="2" charset="2"/>
              <a:buChar char="q"/>
            </a:pPr>
            <a:endParaRPr lang="en-ZA" sz="2000" dirty="0"/>
          </a:p>
          <a:p>
            <a:pPr marL="530225" indent="-530225" algn="just">
              <a:buFont typeface="Wingdings" panose="05000000000000000000" pitchFamily="2" charset="2"/>
              <a:buChar char="q"/>
            </a:pPr>
            <a:r>
              <a:rPr lang="en-ZA" sz="2400" dirty="0" smtClean="0"/>
              <a:t>While the Department is aware of and has previously taken steps to remedy the problem, a more co-ordinated response is required.</a:t>
            </a:r>
          </a:p>
          <a:p>
            <a:endParaRPr lang="en-US" dirty="0"/>
          </a:p>
        </p:txBody>
      </p:sp>
      <p:sp>
        <p:nvSpPr>
          <p:cNvPr id="3" name="Title 3"/>
          <p:cNvSpPr txBox="1">
            <a:spLocks/>
          </p:cNvSpPr>
          <p:nvPr/>
        </p:nvSpPr>
        <p:spPr>
          <a:xfrm>
            <a:off x="0" y="-33895"/>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Introduction</a:t>
            </a:r>
            <a:endParaRPr lang="en-ZA" dirty="0"/>
          </a:p>
        </p:txBody>
      </p:sp>
      <p:pic>
        <p:nvPicPr>
          <p:cNvPr id="4" name="Picture 3" descr="C:\Users\MargieC.EAAB\Desktop\1299170668Abstract_wallpapers_V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072"/>
            <a:ext cx="1187624" cy="68890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Triangle 4"/>
          <p:cNvSpPr/>
          <p:nvPr/>
        </p:nvSpPr>
        <p:spPr>
          <a:xfrm flipH="1">
            <a:off x="0" y="-29758"/>
            <a:ext cx="1187624" cy="688775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ED679307-F7AB-48D6-9F3F-6D9E8886AE3A}" type="slidenum">
              <a:rPr lang="en-US" smtClean="0"/>
              <a:pPr/>
              <a:t>3</a:t>
            </a:fld>
            <a:endParaRPr lang="en-US" dirty="0"/>
          </a:p>
        </p:txBody>
      </p:sp>
    </p:spTree>
    <p:extLst>
      <p:ext uri="{BB962C8B-B14F-4D97-AF65-F5344CB8AC3E}">
        <p14:creationId xmlns:p14="http://schemas.microsoft.com/office/powerpoint/2010/main" xmlns="" val="234763643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1688104095"/>
              </p:ext>
            </p:extLst>
          </p:nvPr>
        </p:nvGraphicFramePr>
        <p:xfrm>
          <a:off x="359569" y="980728"/>
          <a:ext cx="8424863" cy="5585788"/>
        </p:xfrm>
        <a:graphic>
          <a:graphicData uri="http://schemas.openxmlformats.org/drawingml/2006/table">
            <a:tbl>
              <a:tblPr firstRow="1" bandRow="1">
                <a:tableStyleId>{5C22544A-7EE6-4342-B048-85BDC9FD1C3A}</a:tableStyleId>
              </a:tblPr>
              <a:tblGrid>
                <a:gridCol w="1764159"/>
                <a:gridCol w="1368152"/>
                <a:gridCol w="5292552"/>
              </a:tblGrid>
              <a:tr h="489635">
                <a:tc>
                  <a:txBody>
                    <a:bodyPr/>
                    <a:lstStyle/>
                    <a:p>
                      <a:endParaRPr lang="en-ZA" dirty="0"/>
                    </a:p>
                  </a:txBody>
                  <a:tcPr>
                    <a:solidFill>
                      <a:srgbClr val="C00000"/>
                    </a:solidFill>
                  </a:tcPr>
                </a:tc>
                <a:tc gridSpan="2">
                  <a:txBody>
                    <a:bodyPr/>
                    <a:lstStyle/>
                    <a:p>
                      <a:endParaRPr lang="en-ZA" dirty="0"/>
                    </a:p>
                  </a:txBody>
                  <a:tcPr>
                    <a:solidFill>
                      <a:srgbClr val="C00000"/>
                    </a:solidFill>
                  </a:tcPr>
                </a:tc>
                <a:tc hMerge="1">
                  <a:txBody>
                    <a:bodyPr/>
                    <a:lstStyle/>
                    <a:p>
                      <a:endParaRPr lang="en-ZA"/>
                    </a:p>
                  </a:txBody>
                  <a:tcPr/>
                </a:tc>
              </a:tr>
              <a:tr h="1814621">
                <a:tc rowSpan="5">
                  <a:txBody>
                    <a:bodyPr/>
                    <a:lstStyle/>
                    <a:p>
                      <a:pPr algn="ctr"/>
                      <a:r>
                        <a:rPr lang="en-ZA" sz="2400" b="1" dirty="0" smtClean="0"/>
                        <a:t>Political Will &amp; Intervention</a:t>
                      </a:r>
                      <a:endParaRPr lang="en-ZA" sz="2400" b="1" dirty="0"/>
                    </a:p>
                  </a:txBody>
                  <a:tcPr anchor="ctr">
                    <a:solidFill>
                      <a:schemeClr val="bg2">
                        <a:lumMod val="50000"/>
                      </a:schemeClr>
                    </a:solidFill>
                  </a:tcPr>
                </a:tc>
                <a:tc gridSpan="2">
                  <a:txBody>
                    <a:bodyPr/>
                    <a:lstStyle/>
                    <a:p>
                      <a:pPr marL="285750" lvl="0" indent="-285750" algn="just">
                        <a:buFont typeface="Arial" panose="020B0604020202020204" pitchFamily="34" charset="0"/>
                        <a:buChar char="•"/>
                        <a:defRPr/>
                      </a:pPr>
                      <a:r>
                        <a:rPr lang="en-ZA" altLang="en-US" sz="2200" b="0" baseline="0" dirty="0" smtClean="0">
                          <a:solidFill>
                            <a:schemeClr val="tx1"/>
                          </a:solidFill>
                          <a:effectLst/>
                        </a:rPr>
                        <a:t>Degree of willingness on the part of National, Provincial and Local Government </a:t>
                      </a:r>
                      <a:endParaRPr lang="en-ZA" altLang="en-US" sz="2200" b="0" baseline="0" dirty="0" smtClean="0">
                        <a:effectLst>
                          <a:outerShdw blurRad="38100" dist="38100" dir="2700000" algn="tl">
                            <a:srgbClr val="000000">
                              <a:alpha val="43137"/>
                            </a:srgbClr>
                          </a:outerShdw>
                        </a:effectLst>
                      </a:endParaRPr>
                    </a:p>
                    <a:p>
                      <a:pPr marL="285750" lvl="0" indent="-285750" algn="just">
                        <a:buFont typeface="Arial" panose="020B0604020202020204" pitchFamily="34" charset="0"/>
                        <a:buChar char="•"/>
                        <a:defRPr/>
                      </a:pPr>
                      <a:r>
                        <a:rPr lang="en-GB" sz="2200" b="0" kern="1200" dirty="0" smtClean="0">
                          <a:solidFill>
                            <a:schemeClr val="dk1"/>
                          </a:solidFill>
                          <a:effectLst/>
                          <a:latin typeface="+mn-lt"/>
                          <a:ea typeface="+mn-ea"/>
                          <a:cs typeface="+mn-cs"/>
                        </a:rPr>
                        <a:t>Project relies on achieving common focus towards defined outcome, viz. allocation of title deeds to rightful owners &amp; fixing flaws in current system.</a:t>
                      </a:r>
                      <a:endParaRPr lang="en-ZA" altLang="en-US" sz="2200" b="0" dirty="0" smtClean="0">
                        <a:effectLst>
                          <a:outerShdw blurRad="38100" dist="38100" dir="2700000" algn="tl">
                            <a:srgbClr val="000000">
                              <a:alpha val="43137"/>
                            </a:srgbClr>
                          </a:outerShdw>
                        </a:effectLst>
                      </a:endParaRPr>
                    </a:p>
                  </a:txBody>
                  <a:tcPr>
                    <a:solidFill>
                      <a:schemeClr val="bg2">
                        <a:lumMod val="75000"/>
                      </a:schemeClr>
                    </a:solidFill>
                  </a:tcPr>
                </a:tc>
                <a:tc hMerge="1">
                  <a:txBody>
                    <a:bodyPr/>
                    <a:lstStyle/>
                    <a:p>
                      <a:endParaRPr lang="en-ZA"/>
                    </a:p>
                  </a:txBody>
                  <a:tcPr/>
                </a:tc>
              </a:tr>
              <a:tr h="896773">
                <a:tc vMerge="1">
                  <a:txBody>
                    <a:bodyPr/>
                    <a:lstStyle/>
                    <a:p>
                      <a:endParaRPr lang="en-ZA" sz="2400" b="1" dirty="0"/>
                    </a:p>
                  </a:txBody>
                  <a:tcPr>
                    <a:solidFill>
                      <a:schemeClr val="bg2">
                        <a:lumMod val="50000"/>
                      </a:schemeClr>
                    </a:solidFill>
                  </a:tcPr>
                </a:tc>
                <a:tc>
                  <a:txBody>
                    <a:bodyPr/>
                    <a:lstStyle/>
                    <a:p>
                      <a:pPr marL="0" lvl="0" indent="0" algn="just">
                        <a:buFont typeface="Arial" panose="020B0604020202020204" pitchFamily="34" charset="0"/>
                        <a:buNone/>
                        <a:defRPr/>
                      </a:pPr>
                      <a:r>
                        <a:rPr lang="en-ZA" altLang="en-US" sz="2200" b="1" dirty="0" smtClean="0">
                          <a:effectLst/>
                        </a:rPr>
                        <a:t>DRDLR</a:t>
                      </a:r>
                    </a:p>
                  </a:txBody>
                  <a:tcPr>
                    <a:solidFill>
                      <a:schemeClr val="bg2">
                        <a:lumMod val="75000"/>
                      </a:schemeClr>
                    </a:solidFill>
                  </a:tcPr>
                </a:tc>
                <a:tc>
                  <a:txBody>
                    <a:bodyPr/>
                    <a:lstStyle/>
                    <a:p>
                      <a:pPr marL="285750" lvl="0" indent="-285750" algn="just">
                        <a:buFont typeface="Arial" panose="020B0604020202020204" pitchFamily="34" charset="0"/>
                        <a:buChar char="•"/>
                        <a:defRPr/>
                      </a:pPr>
                      <a:r>
                        <a:rPr lang="en-ZA" altLang="en-US" sz="2200" b="0" dirty="0" smtClean="0">
                          <a:effectLst/>
                        </a:rPr>
                        <a:t>Complexity of conveyancing for small transactions.</a:t>
                      </a:r>
                    </a:p>
                    <a:p>
                      <a:pPr marL="285750" lvl="0" indent="-285750" algn="l">
                        <a:buFont typeface="Arial" panose="020B0604020202020204" pitchFamily="34" charset="0"/>
                        <a:buChar char="•"/>
                        <a:defRPr/>
                      </a:pPr>
                      <a:r>
                        <a:rPr lang="en-ZA" altLang="en-US" sz="2200" b="0" dirty="0" smtClean="0">
                          <a:effectLst/>
                        </a:rPr>
                        <a:t>Fast-tracking</a:t>
                      </a:r>
                      <a:r>
                        <a:rPr lang="en-ZA" altLang="en-US" sz="2200" b="0" baseline="0" dirty="0" smtClean="0">
                          <a:effectLst/>
                        </a:rPr>
                        <a:t> of applications to SG’s Office &amp; Deeds Registry.</a:t>
                      </a:r>
                      <a:endParaRPr lang="en-ZA" altLang="en-US" sz="2200" b="0" dirty="0" smtClean="0">
                        <a:effectLst/>
                      </a:endParaRPr>
                    </a:p>
                  </a:txBody>
                  <a:tcPr>
                    <a:solidFill>
                      <a:schemeClr val="bg2">
                        <a:lumMod val="75000"/>
                      </a:schemeClr>
                    </a:solidFill>
                  </a:tcPr>
                </a:tc>
              </a:tr>
              <a:tr h="543486">
                <a:tc vMerge="1">
                  <a:txBody>
                    <a:bodyPr/>
                    <a:lstStyle/>
                    <a:p>
                      <a:endParaRPr lang="en-ZA" sz="2400" b="1" dirty="0"/>
                    </a:p>
                  </a:txBody>
                  <a:tcPr>
                    <a:solidFill>
                      <a:schemeClr val="bg2">
                        <a:lumMod val="50000"/>
                      </a:schemeClr>
                    </a:solidFill>
                  </a:tcPr>
                </a:tc>
                <a:tc>
                  <a:txBody>
                    <a:bodyPr/>
                    <a:lstStyle/>
                    <a:p>
                      <a:pPr marL="0" lvl="0" indent="0" algn="just">
                        <a:buFont typeface="Arial" panose="020B0604020202020204" pitchFamily="34" charset="0"/>
                        <a:buNone/>
                        <a:defRPr/>
                      </a:pPr>
                      <a:r>
                        <a:rPr lang="en-ZA" altLang="en-US" sz="2200" b="1" dirty="0" smtClean="0">
                          <a:effectLst/>
                        </a:rPr>
                        <a:t>Justice</a:t>
                      </a:r>
                    </a:p>
                  </a:txBody>
                  <a:tcPr>
                    <a:solidFill>
                      <a:schemeClr val="bg2">
                        <a:lumMod val="75000"/>
                      </a:schemeClr>
                    </a:solidFill>
                  </a:tcPr>
                </a:tc>
                <a:tc>
                  <a:txBody>
                    <a:bodyPr/>
                    <a:lstStyle/>
                    <a:p>
                      <a:pPr marL="285750" lvl="0" indent="-285750" algn="just">
                        <a:buFont typeface="Arial" panose="020B0604020202020204" pitchFamily="34" charset="0"/>
                        <a:buChar char="•"/>
                        <a:defRPr/>
                      </a:pPr>
                      <a:r>
                        <a:rPr lang="en-GB" sz="2200" dirty="0" smtClean="0">
                          <a:effectLst/>
                          <a:latin typeface="+mn-lt"/>
                          <a:ea typeface="Times New Roman"/>
                          <a:cs typeface="Times New Roman"/>
                        </a:rPr>
                        <a:t>Capacity of the State Attorney’s Office.</a:t>
                      </a:r>
                      <a:endParaRPr lang="en-ZA" altLang="en-US" sz="2200" b="0" dirty="0" smtClean="0">
                        <a:effectLst/>
                      </a:endParaRPr>
                    </a:p>
                  </a:txBody>
                  <a:tcPr>
                    <a:solidFill>
                      <a:schemeClr val="bg2">
                        <a:lumMod val="75000"/>
                      </a:schemeClr>
                    </a:solidFill>
                  </a:tcPr>
                </a:tc>
              </a:tr>
              <a:tr h="543486">
                <a:tc vMerge="1">
                  <a:txBody>
                    <a:bodyPr/>
                    <a:lstStyle/>
                    <a:p>
                      <a:endParaRPr lang="en-ZA" sz="2400" b="1" dirty="0"/>
                    </a:p>
                  </a:txBody>
                  <a:tcPr>
                    <a:solidFill>
                      <a:schemeClr val="bg2">
                        <a:lumMod val="50000"/>
                      </a:schemeClr>
                    </a:solidFill>
                  </a:tcPr>
                </a:tc>
                <a:tc>
                  <a:txBody>
                    <a:bodyPr/>
                    <a:lstStyle/>
                    <a:p>
                      <a:pPr marL="0" lvl="0" indent="0" algn="just">
                        <a:buFont typeface="Arial" panose="020B0604020202020204" pitchFamily="34" charset="0"/>
                        <a:buNone/>
                        <a:defRPr/>
                      </a:pPr>
                      <a:r>
                        <a:rPr lang="en-ZA" altLang="en-US" sz="2200" b="1" dirty="0" smtClean="0">
                          <a:effectLst/>
                        </a:rPr>
                        <a:t>COGTA</a:t>
                      </a:r>
                    </a:p>
                  </a:txBody>
                  <a:tcPr>
                    <a:solidFill>
                      <a:schemeClr val="bg2">
                        <a:lumMod val="75000"/>
                      </a:schemeClr>
                    </a:solidFill>
                  </a:tcPr>
                </a:tc>
                <a:tc>
                  <a:txBody>
                    <a:bodyPr/>
                    <a:lstStyle/>
                    <a:p>
                      <a:pPr marL="285750" lvl="0" indent="-285750" algn="l">
                        <a:buFont typeface="Arial" panose="020B0604020202020204" pitchFamily="34" charset="0"/>
                        <a:buChar char="•"/>
                        <a:defRPr/>
                      </a:pPr>
                      <a:r>
                        <a:rPr lang="en-GB" sz="2200" dirty="0" smtClean="0">
                          <a:effectLst/>
                          <a:latin typeface="+mn-lt"/>
                          <a:ea typeface="Times New Roman"/>
                          <a:cs typeface="Times New Roman"/>
                        </a:rPr>
                        <a:t>Roles, capacity &amp; risks to municipalities.</a:t>
                      </a:r>
                    </a:p>
                    <a:p>
                      <a:pPr marL="285750" lvl="0" indent="-285750" algn="just">
                        <a:buFont typeface="Arial" panose="020B0604020202020204" pitchFamily="34" charset="0"/>
                        <a:buChar char="•"/>
                        <a:defRPr/>
                      </a:pPr>
                      <a:r>
                        <a:rPr lang="en-ZA" altLang="en-US" sz="2200" b="0" dirty="0" smtClean="0">
                          <a:effectLst/>
                        </a:rPr>
                        <a:t>Rates</a:t>
                      </a:r>
                      <a:r>
                        <a:rPr lang="en-ZA" altLang="en-US" sz="2200" b="0" baseline="0" dirty="0" smtClean="0">
                          <a:effectLst/>
                        </a:rPr>
                        <a:t> Clearance Certificates.</a:t>
                      </a:r>
                      <a:endParaRPr lang="en-ZA" altLang="en-US" sz="2200" b="0" dirty="0" smtClean="0">
                        <a:effectLst/>
                      </a:endParaRPr>
                    </a:p>
                  </a:txBody>
                  <a:tcPr>
                    <a:solidFill>
                      <a:schemeClr val="bg2">
                        <a:lumMod val="75000"/>
                      </a:schemeClr>
                    </a:solidFill>
                  </a:tcPr>
                </a:tc>
              </a:tr>
              <a:tr h="543486">
                <a:tc vMerge="1">
                  <a:txBody>
                    <a:bodyPr/>
                    <a:lstStyle/>
                    <a:p>
                      <a:endParaRPr lang="en-ZA" sz="2400" b="1" dirty="0"/>
                    </a:p>
                  </a:txBody>
                  <a:tcPr>
                    <a:solidFill>
                      <a:schemeClr val="bg2">
                        <a:lumMod val="50000"/>
                      </a:schemeClr>
                    </a:solidFill>
                  </a:tcPr>
                </a:tc>
                <a:tc>
                  <a:txBody>
                    <a:bodyPr/>
                    <a:lstStyle/>
                    <a:p>
                      <a:pPr marL="0" lvl="0" indent="0" algn="just">
                        <a:buFont typeface="Arial" panose="020B0604020202020204" pitchFamily="34" charset="0"/>
                        <a:buNone/>
                        <a:defRPr/>
                      </a:pPr>
                      <a:r>
                        <a:rPr lang="en-ZA" altLang="en-US" sz="2200" b="1" dirty="0" smtClean="0">
                          <a:effectLst/>
                        </a:rPr>
                        <a:t>Treasury</a:t>
                      </a:r>
                    </a:p>
                  </a:txBody>
                  <a:tcPr>
                    <a:solidFill>
                      <a:schemeClr val="bg2">
                        <a:lumMod val="75000"/>
                      </a:schemeClr>
                    </a:solidFill>
                  </a:tcPr>
                </a:tc>
                <a:tc>
                  <a:txBody>
                    <a:bodyPr/>
                    <a:lstStyle/>
                    <a:p>
                      <a:pPr marL="285750" lvl="0" indent="-285750" algn="just">
                        <a:buFont typeface="Arial" panose="020B0604020202020204" pitchFamily="34" charset="0"/>
                        <a:buChar char="•"/>
                        <a:defRPr/>
                      </a:pPr>
                      <a:r>
                        <a:rPr lang="en-ZA" altLang="en-US" sz="2200" b="0" dirty="0" smtClean="0">
                          <a:effectLst/>
                        </a:rPr>
                        <a:t>Funding commitments over MTEF.</a:t>
                      </a:r>
                    </a:p>
                  </a:txBody>
                  <a:tcPr>
                    <a:solidFill>
                      <a:schemeClr val="bg2">
                        <a:lumMod val="75000"/>
                      </a:schemeClr>
                    </a:solidFill>
                  </a:tcPr>
                </a:tc>
              </a:tr>
            </a:tbl>
          </a:graphicData>
        </a:graphic>
      </p:graphicFrame>
      <p:sp>
        <p:nvSpPr>
          <p:cNvPr id="3" name="Title 3"/>
          <p:cNvSpPr txBox="1">
            <a:spLocks/>
          </p:cNvSpPr>
          <p:nvPr/>
        </p:nvSpPr>
        <p:spPr>
          <a:xfrm>
            <a:off x="0" y="35188"/>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Critical Success Factors</a:t>
            </a:r>
            <a:endParaRPr lang="en-ZA" dirty="0"/>
          </a:p>
        </p:txBody>
      </p:sp>
      <p:sp>
        <p:nvSpPr>
          <p:cNvPr id="4" name="Slide Number Placeholder 3"/>
          <p:cNvSpPr>
            <a:spLocks noGrp="1"/>
          </p:cNvSpPr>
          <p:nvPr>
            <p:ph type="sldNum" sz="quarter" idx="12"/>
          </p:nvPr>
        </p:nvSpPr>
        <p:spPr/>
        <p:txBody>
          <a:bodyPr/>
          <a:lstStyle/>
          <a:p>
            <a:fld id="{ED679307-F7AB-48D6-9F3F-6D9E8886AE3A}" type="slidenum">
              <a:rPr lang="en-US" smtClean="0"/>
              <a:pPr/>
              <a:t>30</a:t>
            </a:fld>
            <a:endParaRPr lang="en-US" dirty="0"/>
          </a:p>
        </p:txBody>
      </p:sp>
    </p:spTree>
    <p:extLst>
      <p:ext uri="{BB962C8B-B14F-4D97-AF65-F5344CB8AC3E}">
        <p14:creationId xmlns:p14="http://schemas.microsoft.com/office/powerpoint/2010/main" xmlns="" val="113661311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13456"/>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Timeframes</a:t>
            </a:r>
            <a:endParaRPr lang="en-ZA" dirty="0"/>
          </a:p>
        </p:txBody>
      </p:sp>
      <p:sp>
        <p:nvSpPr>
          <p:cNvPr id="4" name="TextBox 3"/>
          <p:cNvSpPr txBox="1"/>
          <p:nvPr/>
        </p:nvSpPr>
        <p:spPr>
          <a:xfrm>
            <a:off x="3003156" y="5716080"/>
            <a:ext cx="5878222" cy="1200329"/>
          </a:xfrm>
          <a:prstGeom prst="rect">
            <a:avLst/>
          </a:prstGeom>
          <a:solidFill>
            <a:srgbClr val="C00000"/>
          </a:solidFill>
          <a:ln>
            <a:noFill/>
          </a:ln>
        </p:spPr>
        <p:txBody>
          <a:bodyPr wrap="square" rtlCol="0">
            <a:spAutoFit/>
          </a:bodyPr>
          <a:lstStyle/>
          <a:p>
            <a:pPr algn="ctr"/>
            <a:r>
              <a:rPr lang="en-ZA" sz="2400" b="1" dirty="0" smtClean="0">
                <a:solidFill>
                  <a:schemeClr val="bg1"/>
                </a:solidFill>
              </a:rPr>
              <a:t>Round Table/Indaba</a:t>
            </a:r>
          </a:p>
          <a:p>
            <a:pPr algn="ctr"/>
            <a:r>
              <a:rPr lang="en-ZA" sz="2400" b="1" dirty="0" smtClean="0">
                <a:solidFill>
                  <a:schemeClr val="bg1"/>
                </a:solidFill>
              </a:rPr>
              <a:t>Titling: Towards Possessing</a:t>
            </a:r>
          </a:p>
          <a:p>
            <a:pPr algn="ctr"/>
            <a:r>
              <a:rPr lang="en-ZA" sz="2400" b="1" dirty="0" smtClean="0">
                <a:solidFill>
                  <a:schemeClr val="bg1"/>
                </a:solidFill>
              </a:rPr>
              <a:t>the Land</a:t>
            </a:r>
            <a:endParaRPr lang="en-ZA" sz="2400" b="1" dirty="0">
              <a:solidFill>
                <a:schemeClr val="bg1"/>
              </a:solidFill>
            </a:endParaRPr>
          </a:p>
        </p:txBody>
      </p:sp>
      <p:grpSp>
        <p:nvGrpSpPr>
          <p:cNvPr id="5" name="Group 4"/>
          <p:cNvGrpSpPr/>
          <p:nvPr/>
        </p:nvGrpSpPr>
        <p:grpSpPr>
          <a:xfrm>
            <a:off x="3061960" y="923514"/>
            <a:ext cx="5902528" cy="1112684"/>
            <a:chOff x="3215658" y="403"/>
            <a:chExt cx="5708974" cy="1626313"/>
          </a:xfrm>
          <a:solidFill>
            <a:schemeClr val="bg2">
              <a:lumMod val="90000"/>
            </a:schemeClr>
          </a:solidFill>
          <a:scene3d>
            <a:camera prst="orthographicFront"/>
            <a:lightRig rig="threePt" dir="t">
              <a:rot lat="0" lon="0" rev="7500000"/>
            </a:lightRig>
          </a:scene3d>
        </p:grpSpPr>
        <p:sp>
          <p:nvSpPr>
            <p:cNvPr id="6" name="Round Same Side Corner Rectangle 5"/>
            <p:cNvSpPr/>
            <p:nvPr/>
          </p:nvSpPr>
          <p:spPr>
            <a:xfrm rot="5400000">
              <a:off x="5256988" y="-2040927"/>
              <a:ext cx="1626313" cy="5708974"/>
            </a:xfrm>
            <a:prstGeom prst="round2SameRect">
              <a:avLst/>
            </a:prstGeom>
            <a:grpFill/>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3215658" y="79793"/>
              <a:ext cx="5629584" cy="1467533"/>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ZA" sz="2200" kern="1200" dirty="0" smtClean="0"/>
                <a:t>Backlog Confirmation: May ’15</a:t>
              </a:r>
              <a:endParaRPr lang="en-ZA" sz="2200" kern="1200" dirty="0"/>
            </a:p>
            <a:p>
              <a:pPr marL="228600" lvl="1" indent="-228600" algn="l" defTabSz="1066800">
                <a:lnSpc>
                  <a:spcPct val="90000"/>
                </a:lnSpc>
                <a:spcBef>
                  <a:spcPct val="0"/>
                </a:spcBef>
                <a:spcAft>
                  <a:spcPct val="15000"/>
                </a:spcAft>
                <a:buChar char="••"/>
              </a:pPr>
              <a:r>
                <a:rPr lang="en-ZA" sz="2200" kern="1200" dirty="0" smtClean="0"/>
                <a:t>Implementation: November ’15 </a:t>
              </a:r>
              <a:endParaRPr lang="en-ZA" sz="2200" kern="1200" dirty="0"/>
            </a:p>
            <a:p>
              <a:pPr marL="228600" lvl="1" indent="-228600" algn="l" defTabSz="1066800">
                <a:lnSpc>
                  <a:spcPct val="90000"/>
                </a:lnSpc>
                <a:spcBef>
                  <a:spcPct val="0"/>
                </a:spcBef>
                <a:spcAft>
                  <a:spcPct val="15000"/>
                </a:spcAft>
                <a:buChar char="••"/>
              </a:pPr>
              <a:r>
                <a:rPr lang="en-ZA" sz="2200" kern="1200" dirty="0" smtClean="0"/>
                <a:t>Conclusion: March ’17</a:t>
              </a:r>
              <a:endParaRPr lang="en-ZA" sz="2200" kern="1200" dirty="0"/>
            </a:p>
          </p:txBody>
        </p:sp>
      </p:grpSp>
      <p:grpSp>
        <p:nvGrpSpPr>
          <p:cNvPr id="8" name="Group 7"/>
          <p:cNvGrpSpPr/>
          <p:nvPr/>
        </p:nvGrpSpPr>
        <p:grpSpPr>
          <a:xfrm>
            <a:off x="3007235" y="3507165"/>
            <a:ext cx="5957252" cy="2154083"/>
            <a:chOff x="3168355" y="999349"/>
            <a:chExt cx="5708974" cy="2344710"/>
          </a:xfrm>
          <a:solidFill>
            <a:schemeClr val="bg2">
              <a:lumMod val="90000"/>
            </a:schemeClr>
          </a:solidFill>
          <a:scene3d>
            <a:camera prst="orthographicFront"/>
            <a:lightRig rig="threePt" dir="t">
              <a:rot lat="0" lon="0" rev="7500000"/>
            </a:lightRig>
          </a:scene3d>
        </p:grpSpPr>
        <p:sp>
          <p:nvSpPr>
            <p:cNvPr id="9" name="Round Same Side Corner Rectangle 8"/>
            <p:cNvSpPr/>
            <p:nvPr/>
          </p:nvSpPr>
          <p:spPr>
            <a:xfrm rot="5400000">
              <a:off x="4850487" y="-682783"/>
              <a:ext cx="2344710" cy="5708974"/>
            </a:xfrm>
            <a:prstGeom prst="round2SameRect">
              <a:avLst/>
            </a:prstGeom>
            <a:grpFill/>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3168356" y="1113807"/>
              <a:ext cx="5594515" cy="211579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ZA" sz="2200" kern="1200" dirty="0" smtClean="0"/>
                <a:t>Scoping Phase:</a:t>
              </a:r>
              <a:endParaRPr lang="en-ZA" sz="2200" kern="1200" dirty="0"/>
            </a:p>
            <a:p>
              <a:pPr marL="457200" lvl="2" indent="-228600" algn="l" defTabSz="1066800">
                <a:lnSpc>
                  <a:spcPct val="90000"/>
                </a:lnSpc>
                <a:spcBef>
                  <a:spcPct val="0"/>
                </a:spcBef>
                <a:spcAft>
                  <a:spcPct val="15000"/>
                </a:spcAft>
                <a:buChar char="••"/>
              </a:pPr>
              <a:r>
                <a:rPr lang="en-ZA" sz="2200" kern="1200" dirty="0" smtClean="0"/>
                <a:t>Backlog Analysis and Gap Identification – March ’15</a:t>
              </a:r>
              <a:endParaRPr lang="en-ZA" sz="2200" kern="1200" dirty="0"/>
            </a:p>
            <a:p>
              <a:pPr marL="457200" lvl="2" indent="-228600" algn="l" defTabSz="1066800">
                <a:lnSpc>
                  <a:spcPct val="90000"/>
                </a:lnSpc>
                <a:spcBef>
                  <a:spcPct val="0"/>
                </a:spcBef>
                <a:spcAft>
                  <a:spcPct val="15000"/>
                </a:spcAft>
                <a:buChar char="••"/>
              </a:pPr>
              <a:r>
                <a:rPr lang="en-ZA" sz="2200" kern="1200" dirty="0" smtClean="0"/>
                <a:t>Proposals: June ’15</a:t>
              </a:r>
              <a:endParaRPr lang="en-ZA" sz="2200" kern="1200" dirty="0"/>
            </a:p>
            <a:p>
              <a:pPr marL="228600" lvl="1" indent="-228600" algn="l" defTabSz="1066800">
                <a:lnSpc>
                  <a:spcPct val="90000"/>
                </a:lnSpc>
                <a:spcBef>
                  <a:spcPct val="0"/>
                </a:spcBef>
                <a:spcAft>
                  <a:spcPct val="15000"/>
                </a:spcAft>
                <a:buChar char="••"/>
              </a:pPr>
              <a:r>
                <a:rPr lang="en-ZA" sz="2200" kern="1200" dirty="0" smtClean="0"/>
                <a:t>Pilot Phase 2 Prov. – May  ’15</a:t>
              </a:r>
              <a:endParaRPr lang="en-ZA" sz="2200" kern="1200" dirty="0"/>
            </a:p>
            <a:p>
              <a:pPr marL="228600" lvl="1" indent="-228600" algn="l" defTabSz="1066800">
                <a:lnSpc>
                  <a:spcPct val="90000"/>
                </a:lnSpc>
                <a:spcBef>
                  <a:spcPct val="0"/>
                </a:spcBef>
                <a:spcAft>
                  <a:spcPct val="15000"/>
                </a:spcAft>
                <a:buChar char="••"/>
              </a:pPr>
              <a:r>
                <a:rPr lang="en-ZA" sz="2200" kern="1200" dirty="0" smtClean="0"/>
                <a:t>Full Roll-out: Conclusion – March ’18</a:t>
              </a:r>
              <a:endParaRPr lang="en-ZA" sz="2200" kern="1200" dirty="0"/>
            </a:p>
          </p:txBody>
        </p:sp>
      </p:grpSp>
      <p:grpSp>
        <p:nvGrpSpPr>
          <p:cNvPr id="11" name="Group 10"/>
          <p:cNvGrpSpPr/>
          <p:nvPr/>
        </p:nvGrpSpPr>
        <p:grpSpPr>
          <a:xfrm>
            <a:off x="3061960" y="2255900"/>
            <a:ext cx="5902528" cy="1158312"/>
            <a:chOff x="3168355" y="2681758"/>
            <a:chExt cx="5708974" cy="2544649"/>
          </a:xfrm>
          <a:solidFill>
            <a:schemeClr val="bg2">
              <a:lumMod val="90000"/>
            </a:schemeClr>
          </a:solidFill>
          <a:scene3d>
            <a:camera prst="orthographicFront"/>
            <a:lightRig rig="threePt" dir="t">
              <a:rot lat="0" lon="0" rev="7500000"/>
            </a:lightRig>
          </a:scene3d>
        </p:grpSpPr>
        <p:sp>
          <p:nvSpPr>
            <p:cNvPr id="12" name="Round Same Side Corner Rectangle 11"/>
            <p:cNvSpPr/>
            <p:nvPr/>
          </p:nvSpPr>
          <p:spPr>
            <a:xfrm rot="5400000">
              <a:off x="4750517" y="1099596"/>
              <a:ext cx="2544649" cy="5708974"/>
            </a:xfrm>
            <a:prstGeom prst="round2SameRect">
              <a:avLst/>
            </a:prstGeom>
            <a:grpFill/>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3168355" y="2805979"/>
              <a:ext cx="5600061" cy="2042473"/>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1066800">
                <a:lnSpc>
                  <a:spcPct val="90000"/>
                </a:lnSpc>
                <a:spcBef>
                  <a:spcPct val="0"/>
                </a:spcBef>
                <a:spcAft>
                  <a:spcPct val="15000"/>
                </a:spcAft>
                <a:buChar char="••"/>
              </a:pPr>
              <a:r>
                <a:rPr lang="en-ZA" sz="2200" kern="1200" dirty="0" smtClean="0"/>
                <a:t>Policy Confirmation: </a:t>
              </a:r>
              <a:r>
                <a:rPr lang="en-ZA" sz="2200" dirty="0" smtClean="0"/>
                <a:t>Done.</a:t>
              </a:r>
              <a:endParaRPr lang="en-ZA" sz="2200" dirty="0"/>
            </a:p>
            <a:p>
              <a:pPr marL="228600" lvl="1" indent="-228600" algn="l" defTabSz="1066800">
                <a:lnSpc>
                  <a:spcPct val="90000"/>
                </a:lnSpc>
                <a:spcBef>
                  <a:spcPct val="0"/>
                </a:spcBef>
                <a:spcAft>
                  <a:spcPct val="15000"/>
                </a:spcAft>
                <a:buChar char="••"/>
              </a:pPr>
              <a:r>
                <a:rPr lang="en-ZA" sz="2200" kern="1200" dirty="0" smtClean="0"/>
                <a:t>Reporting: June </a:t>
              </a:r>
              <a:r>
                <a:rPr lang="en-ZA" sz="2200" dirty="0" smtClean="0"/>
                <a:t>‘ 15</a:t>
              </a:r>
              <a:endParaRPr lang="en-ZA" sz="2200" kern="1200" dirty="0"/>
            </a:p>
            <a:p>
              <a:pPr marL="228600" lvl="1" indent="-228600" algn="l" defTabSz="1066800">
                <a:lnSpc>
                  <a:spcPct val="90000"/>
                </a:lnSpc>
                <a:spcBef>
                  <a:spcPct val="0"/>
                </a:spcBef>
                <a:spcAft>
                  <a:spcPct val="15000"/>
                </a:spcAft>
                <a:buChar char="••"/>
              </a:pPr>
              <a:r>
                <a:rPr lang="en-ZA" sz="2200" kern="1200" dirty="0" smtClean="0"/>
                <a:t>Streamlined Implementation: June ’15</a:t>
              </a:r>
              <a:endParaRPr lang="en-ZA" sz="2200" kern="1200" dirty="0"/>
            </a:p>
          </p:txBody>
        </p:sp>
      </p:grpSp>
      <p:grpSp>
        <p:nvGrpSpPr>
          <p:cNvPr id="14" name="Group 13"/>
          <p:cNvGrpSpPr/>
          <p:nvPr/>
        </p:nvGrpSpPr>
        <p:grpSpPr>
          <a:xfrm>
            <a:off x="81053" y="977830"/>
            <a:ext cx="2926182" cy="724730"/>
            <a:chOff x="2680107" y="42645"/>
            <a:chExt cx="3214437" cy="724730"/>
          </a:xfrm>
          <a:solidFill>
            <a:schemeClr val="bg2">
              <a:lumMod val="50000"/>
            </a:schemeClr>
          </a:solidFill>
          <a:scene3d>
            <a:camera prst="orthographicFront"/>
            <a:lightRig rig="threePt" dir="t">
              <a:rot lat="0" lon="0" rev="7500000"/>
            </a:lightRig>
          </a:scene3d>
        </p:grpSpPr>
        <p:sp>
          <p:nvSpPr>
            <p:cNvPr id="15" name="Rounded Rectangle 14"/>
            <p:cNvSpPr/>
            <p:nvPr/>
          </p:nvSpPr>
          <p:spPr>
            <a:xfrm>
              <a:off x="2680107" y="42645"/>
              <a:ext cx="3214437" cy="724730"/>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ounded Rectangle 4"/>
            <p:cNvSpPr/>
            <p:nvPr/>
          </p:nvSpPr>
          <p:spPr>
            <a:xfrm>
              <a:off x="2796821" y="70757"/>
              <a:ext cx="3072923" cy="69661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bg1"/>
                  </a:solidFill>
                </a:rPr>
                <a:t>Pre-94 Stock</a:t>
              </a:r>
              <a:endParaRPr lang="en-ZA" sz="2400" b="1" kern="1200" dirty="0">
                <a:solidFill>
                  <a:schemeClr val="bg1"/>
                </a:solidFill>
              </a:endParaRPr>
            </a:p>
          </p:txBody>
        </p:sp>
      </p:grpSp>
      <p:grpSp>
        <p:nvGrpSpPr>
          <p:cNvPr id="17" name="Group 16"/>
          <p:cNvGrpSpPr/>
          <p:nvPr/>
        </p:nvGrpSpPr>
        <p:grpSpPr>
          <a:xfrm>
            <a:off x="92889" y="2207245"/>
            <a:ext cx="2914344" cy="938571"/>
            <a:chOff x="2857277" y="2940"/>
            <a:chExt cx="3214437" cy="1940454"/>
          </a:xfrm>
          <a:solidFill>
            <a:schemeClr val="bg2">
              <a:lumMod val="50000"/>
            </a:schemeClr>
          </a:solidFill>
          <a:scene3d>
            <a:camera prst="orthographicFront"/>
            <a:lightRig rig="threePt" dir="t">
              <a:rot lat="0" lon="0" rev="7500000"/>
            </a:lightRig>
          </a:scene3d>
        </p:grpSpPr>
        <p:sp>
          <p:nvSpPr>
            <p:cNvPr id="18" name="Rounded Rectangle 17"/>
            <p:cNvSpPr/>
            <p:nvPr/>
          </p:nvSpPr>
          <p:spPr>
            <a:xfrm>
              <a:off x="2857277" y="2940"/>
              <a:ext cx="3214437" cy="1940454"/>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2002" y="97665"/>
              <a:ext cx="2988217" cy="175100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algn="ctr" defTabSz="1066800">
                <a:lnSpc>
                  <a:spcPct val="90000"/>
                </a:lnSpc>
                <a:spcBef>
                  <a:spcPct val="0"/>
                </a:spcBef>
                <a:spcAft>
                  <a:spcPct val="35000"/>
                </a:spcAft>
              </a:pPr>
              <a:r>
                <a:rPr lang="en-ZA" sz="2400" b="1" dirty="0">
                  <a:solidFill>
                    <a:schemeClr val="bg1"/>
                  </a:solidFill>
                </a:rPr>
                <a:t>Current and  Pipelined </a:t>
              </a:r>
              <a:r>
                <a:rPr lang="en-ZA" sz="2400" b="1" dirty="0" smtClean="0">
                  <a:solidFill>
                    <a:schemeClr val="bg1"/>
                  </a:solidFill>
                </a:rPr>
                <a:t>Projects</a:t>
              </a:r>
              <a:endParaRPr lang="en-ZA" sz="2400" b="1" dirty="0">
                <a:solidFill>
                  <a:schemeClr val="bg1"/>
                </a:solidFill>
              </a:endParaRPr>
            </a:p>
          </p:txBody>
        </p:sp>
      </p:grpSp>
      <p:grpSp>
        <p:nvGrpSpPr>
          <p:cNvPr id="20" name="Group 19"/>
          <p:cNvGrpSpPr/>
          <p:nvPr/>
        </p:nvGrpSpPr>
        <p:grpSpPr>
          <a:xfrm>
            <a:off x="92890" y="3718873"/>
            <a:ext cx="2914344" cy="1101637"/>
            <a:chOff x="2857277" y="73"/>
            <a:chExt cx="3214437" cy="2937141"/>
          </a:xfrm>
          <a:solidFill>
            <a:schemeClr val="bg2">
              <a:lumMod val="50000"/>
            </a:schemeClr>
          </a:solidFill>
          <a:scene3d>
            <a:camera prst="orthographicFront"/>
            <a:lightRig rig="threePt" dir="t">
              <a:rot lat="0" lon="0" rev="7500000"/>
            </a:lightRig>
          </a:scene3d>
        </p:grpSpPr>
        <p:sp>
          <p:nvSpPr>
            <p:cNvPr id="21" name="Rounded Rectangle 20"/>
            <p:cNvSpPr/>
            <p:nvPr/>
          </p:nvSpPr>
          <p:spPr>
            <a:xfrm>
              <a:off x="2857277" y="73"/>
              <a:ext cx="3214437" cy="2937141"/>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3000656" y="143452"/>
              <a:ext cx="2927679" cy="265038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algn="ctr" defTabSz="1066800">
                <a:lnSpc>
                  <a:spcPct val="90000"/>
                </a:lnSpc>
                <a:spcBef>
                  <a:spcPct val="0"/>
                </a:spcBef>
                <a:spcAft>
                  <a:spcPct val="35000"/>
                </a:spcAft>
              </a:pPr>
              <a:r>
                <a:rPr lang="en-ZA" sz="2400" b="1" dirty="0"/>
                <a:t>Post-94 Stock</a:t>
              </a:r>
            </a:p>
            <a:p>
              <a:pPr lvl="0" algn="ctr" defTabSz="1066800">
                <a:lnSpc>
                  <a:spcPct val="90000"/>
                </a:lnSpc>
                <a:spcBef>
                  <a:spcPct val="0"/>
                </a:spcBef>
                <a:spcAft>
                  <a:spcPct val="35000"/>
                </a:spcAft>
              </a:pPr>
              <a:endParaRPr lang="en-ZA" sz="2400" b="1" kern="1200" dirty="0">
                <a:solidFill>
                  <a:schemeClr val="bg1"/>
                </a:solidFill>
              </a:endParaRPr>
            </a:p>
          </p:txBody>
        </p:sp>
      </p:grpSp>
      <p:grpSp>
        <p:nvGrpSpPr>
          <p:cNvPr id="23" name="Group 22"/>
          <p:cNvGrpSpPr/>
          <p:nvPr/>
        </p:nvGrpSpPr>
        <p:grpSpPr>
          <a:xfrm>
            <a:off x="95800" y="5719227"/>
            <a:ext cx="2911433" cy="839053"/>
            <a:chOff x="5714554" y="0"/>
            <a:chExt cx="3214437" cy="6021288"/>
          </a:xfrm>
          <a:solidFill>
            <a:schemeClr val="bg2">
              <a:lumMod val="50000"/>
            </a:schemeClr>
          </a:solidFill>
          <a:scene3d>
            <a:camera prst="orthographicFront"/>
            <a:lightRig rig="threePt" dir="t">
              <a:rot lat="0" lon="0" rev="7500000"/>
            </a:lightRig>
          </a:scene3d>
        </p:grpSpPr>
        <p:sp>
          <p:nvSpPr>
            <p:cNvPr id="24" name="Rounded Rectangle 23"/>
            <p:cNvSpPr/>
            <p:nvPr/>
          </p:nvSpPr>
          <p:spPr>
            <a:xfrm>
              <a:off x="5714554" y="0"/>
              <a:ext cx="3214437" cy="602128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4"/>
            <p:cNvSpPr/>
            <p:nvPr/>
          </p:nvSpPr>
          <p:spPr>
            <a:xfrm>
              <a:off x="5871470" y="156916"/>
              <a:ext cx="2900605" cy="570745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ZA" sz="2400" b="1" kern="1200" dirty="0" smtClean="0"/>
                <a:t>Policy and Law Reform</a:t>
              </a:r>
              <a:endParaRPr lang="en-ZA" sz="2400" b="1" kern="1200" dirty="0"/>
            </a:p>
          </p:txBody>
        </p:sp>
      </p:grpSp>
      <p:sp>
        <p:nvSpPr>
          <p:cNvPr id="2" name="Slide Number Placeholder 1"/>
          <p:cNvSpPr>
            <a:spLocks noGrp="1"/>
          </p:cNvSpPr>
          <p:nvPr>
            <p:ph type="sldNum" sz="quarter" idx="12"/>
          </p:nvPr>
        </p:nvSpPr>
        <p:spPr/>
        <p:txBody>
          <a:bodyPr/>
          <a:lstStyle/>
          <a:p>
            <a:fld id="{ED679307-F7AB-48D6-9F3F-6D9E8886AE3A}" type="slidenum">
              <a:rPr lang="en-US" smtClean="0"/>
              <a:pPr/>
              <a:t>31</a:t>
            </a:fld>
            <a:endParaRPr lang="en-US" dirty="0"/>
          </a:p>
        </p:txBody>
      </p:sp>
    </p:spTree>
    <p:extLst>
      <p:ext uri="{BB962C8B-B14F-4D97-AF65-F5344CB8AC3E}">
        <p14:creationId xmlns:p14="http://schemas.microsoft.com/office/powerpoint/2010/main" xmlns="" val="337228161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3442802378"/>
              </p:ext>
            </p:extLst>
          </p:nvPr>
        </p:nvGraphicFramePr>
        <p:xfrm>
          <a:off x="199737" y="188640"/>
          <a:ext cx="8836760" cy="6219507"/>
        </p:xfrm>
        <a:graphic>
          <a:graphicData uri="http://schemas.openxmlformats.org/drawingml/2006/table">
            <a:tbl>
              <a:tblPr firstRow="1" bandRow="1">
                <a:tableStyleId>{5C22544A-7EE6-4342-B048-85BDC9FD1C3A}</a:tableStyleId>
              </a:tblPr>
              <a:tblGrid>
                <a:gridCol w="1710341"/>
                <a:gridCol w="7126419"/>
              </a:tblGrid>
              <a:tr h="134689">
                <a:tc gridSpan="2">
                  <a:txBody>
                    <a:bodyPr/>
                    <a:lstStyle/>
                    <a:p>
                      <a:pPr algn="ctr"/>
                      <a:r>
                        <a:rPr lang="en-ZA" sz="3200" dirty="0" smtClean="0">
                          <a:solidFill>
                            <a:schemeClr val="bg1"/>
                          </a:solidFill>
                          <a:effectLst>
                            <a:outerShdw blurRad="38100" dist="38100" dir="2700000" algn="tl">
                              <a:srgbClr val="000000">
                                <a:alpha val="43137"/>
                              </a:srgbClr>
                            </a:outerShdw>
                          </a:effectLst>
                        </a:rPr>
                        <a:t>WAY FORWARD</a:t>
                      </a:r>
                      <a:endParaRPr lang="en-ZA" sz="3600" dirty="0">
                        <a:solidFill>
                          <a:schemeClr val="bg1"/>
                        </a:solidFill>
                        <a:effectLst>
                          <a:outerShdw blurRad="38100" dist="38100" dir="2700000" algn="tl">
                            <a:srgbClr val="000000">
                              <a:alpha val="43137"/>
                            </a:srgbClr>
                          </a:outerShdw>
                        </a:effectLst>
                      </a:endParaRPr>
                    </a:p>
                  </a:txBody>
                  <a:tcPr>
                    <a:solidFill>
                      <a:srgbClr val="C00000"/>
                    </a:solidFill>
                  </a:tcPr>
                </a:tc>
                <a:tc hMerge="1">
                  <a:txBody>
                    <a:bodyPr/>
                    <a:lstStyle/>
                    <a:p>
                      <a:endParaRPr lang="en-ZA" sz="2000" dirty="0"/>
                    </a:p>
                  </a:txBody>
                  <a:tcPr>
                    <a:solidFill>
                      <a:srgbClr val="C00000"/>
                    </a:solidFill>
                  </a:tcPr>
                </a:tc>
              </a:tr>
              <a:tr h="645016">
                <a:tc>
                  <a:txBody>
                    <a:bodyPr/>
                    <a:lstStyle/>
                    <a:p>
                      <a:r>
                        <a:rPr lang="en-ZA" sz="1900" b="1" dirty="0" smtClean="0">
                          <a:solidFill>
                            <a:schemeClr val="bg1"/>
                          </a:solidFill>
                        </a:rPr>
                        <a:t>Scoping</a:t>
                      </a:r>
                      <a:r>
                        <a:rPr lang="en-ZA" sz="1900" b="1" baseline="0" dirty="0" smtClean="0">
                          <a:solidFill>
                            <a:schemeClr val="bg1"/>
                          </a:solidFill>
                        </a:rPr>
                        <a:t> Exercise</a:t>
                      </a:r>
                      <a:endParaRPr lang="en-ZA" sz="1900" b="1" dirty="0">
                        <a:solidFill>
                          <a:schemeClr val="bg1"/>
                        </a:solidFill>
                      </a:endParaRPr>
                    </a:p>
                  </a:txBody>
                  <a:tcPr>
                    <a:solidFill>
                      <a:schemeClr val="bg2">
                        <a:lumMod val="50000"/>
                      </a:schemeClr>
                    </a:solidFill>
                  </a:tcPr>
                </a:tc>
                <a:tc>
                  <a:txBody>
                    <a:bodyPr/>
                    <a:lstStyle/>
                    <a:p>
                      <a:pPr marL="285750" indent="-285750">
                        <a:buFont typeface="Arial" panose="020B0604020202020204" pitchFamily="34" charset="0"/>
                        <a:buChar char="•"/>
                      </a:pPr>
                      <a:r>
                        <a:rPr lang="en-US" sz="1800" dirty="0" smtClean="0"/>
                        <a:t>Confirming, in detail,</a:t>
                      </a:r>
                      <a:r>
                        <a:rPr lang="en-US" sz="1800" baseline="0" dirty="0" smtClean="0"/>
                        <a:t> nature &amp; extent of registration backlog.</a:t>
                      </a:r>
                    </a:p>
                    <a:p>
                      <a:pPr marL="285750" indent="-285750">
                        <a:buFont typeface="Arial" panose="020B0604020202020204" pitchFamily="34" charset="0"/>
                        <a:buChar char="•"/>
                      </a:pPr>
                      <a:r>
                        <a:rPr lang="en-US" sz="1800" baseline="0" dirty="0" smtClean="0"/>
                        <a:t>Detailed implementation &amp; costing for eradication.</a:t>
                      </a:r>
                      <a:endParaRPr lang="en-GB" sz="1800" dirty="0"/>
                    </a:p>
                  </a:txBody>
                  <a:tcPr>
                    <a:solidFill>
                      <a:schemeClr val="bg2">
                        <a:lumMod val="75000"/>
                      </a:schemeClr>
                    </a:solidFill>
                  </a:tcPr>
                </a:tc>
              </a:tr>
              <a:tr h="648072">
                <a:tc>
                  <a:txBody>
                    <a:bodyPr/>
                    <a:lstStyle/>
                    <a:p>
                      <a:r>
                        <a:rPr lang="en-ZA" sz="1900" b="1" dirty="0" smtClean="0">
                          <a:solidFill>
                            <a:schemeClr val="bg1"/>
                          </a:solidFill>
                        </a:rPr>
                        <a:t>Steering Committee</a:t>
                      </a:r>
                      <a:endParaRPr lang="en-ZA" sz="1900" b="1" dirty="0">
                        <a:solidFill>
                          <a:schemeClr val="bg1"/>
                        </a:solidFill>
                      </a:endParaRPr>
                    </a:p>
                  </a:txBody>
                  <a:tcPr>
                    <a:solidFill>
                      <a:schemeClr val="bg2">
                        <a:lumMod val="50000"/>
                      </a:schemeClr>
                    </a:solidFill>
                  </a:tcPr>
                </a:tc>
                <a:tc>
                  <a:txBody>
                    <a:bodyPr/>
                    <a:lstStyle/>
                    <a:p>
                      <a:pPr marL="285750" indent="-285750">
                        <a:buFont typeface="Arial" panose="020B0604020202020204" pitchFamily="34" charset="0"/>
                        <a:buChar char="•"/>
                      </a:pPr>
                      <a:r>
                        <a:rPr lang="en-US" sz="1800" dirty="0" smtClean="0"/>
                        <a:t>Oversight</a:t>
                      </a:r>
                      <a:r>
                        <a:rPr lang="en-US" sz="1800" baseline="0" dirty="0" smtClean="0"/>
                        <a:t> to occur by way of </a:t>
                      </a:r>
                      <a:r>
                        <a:rPr lang="en-US" sz="1800" baseline="0" dirty="0" err="1" smtClean="0"/>
                        <a:t>Natl</a:t>
                      </a:r>
                      <a:r>
                        <a:rPr lang="en-US" sz="1800" baseline="0" dirty="0" smtClean="0"/>
                        <a:t> &amp; 9 Provincial Steering Committees.</a:t>
                      </a:r>
                    </a:p>
                    <a:p>
                      <a:pPr marL="285750" indent="-285750">
                        <a:buFont typeface="Arial" panose="020B0604020202020204" pitchFamily="34" charset="0"/>
                        <a:buChar char="•"/>
                      </a:pPr>
                      <a:r>
                        <a:rPr lang="en-US" sz="1800" baseline="0" dirty="0" err="1" smtClean="0"/>
                        <a:t>Natl</a:t>
                      </a:r>
                      <a:r>
                        <a:rPr lang="en-US" sz="1800" baseline="0" dirty="0" smtClean="0"/>
                        <a:t> Steering Committee to be scheduled in Feb. 2015.</a:t>
                      </a:r>
                      <a:endParaRPr lang="en-GB" sz="1800" dirty="0"/>
                    </a:p>
                  </a:txBody>
                  <a:tcPr>
                    <a:solidFill>
                      <a:schemeClr val="bg2">
                        <a:lumMod val="75000"/>
                      </a:schemeClr>
                    </a:solidFill>
                  </a:tcPr>
                </a:tc>
              </a:tr>
              <a:tr h="648072">
                <a:tc>
                  <a:txBody>
                    <a:bodyPr/>
                    <a:lstStyle/>
                    <a:p>
                      <a:r>
                        <a:rPr lang="en-ZA" sz="1900" b="1" dirty="0" smtClean="0">
                          <a:solidFill>
                            <a:schemeClr val="bg1"/>
                          </a:solidFill>
                        </a:rPr>
                        <a:t>Beneficiary Info.</a:t>
                      </a:r>
                      <a:endParaRPr lang="en-ZA" sz="1900" b="1" dirty="0">
                        <a:solidFill>
                          <a:schemeClr val="bg1"/>
                        </a:solidFill>
                      </a:endParaRPr>
                    </a:p>
                  </a:txBody>
                  <a:tcPr>
                    <a:solidFill>
                      <a:schemeClr val="bg2">
                        <a:lumMod val="50000"/>
                      </a:schemeClr>
                    </a:solidFill>
                  </a:tcPr>
                </a:tc>
                <a:tc>
                  <a:txBody>
                    <a:bodyPr/>
                    <a:lstStyle/>
                    <a:p>
                      <a:pPr marL="285750" indent="-285750">
                        <a:buFont typeface="Arial" panose="020B0604020202020204" pitchFamily="34" charset="0"/>
                        <a:buChar char="•"/>
                      </a:pPr>
                      <a:r>
                        <a:rPr lang="en-US" sz="1800" baseline="0" smtClean="0"/>
                        <a:t>Dept </a:t>
                      </a:r>
                      <a:r>
                        <a:rPr lang="en-US" sz="1800" baseline="0" dirty="0" smtClean="0"/>
                        <a:t>currently </a:t>
                      </a:r>
                      <a:r>
                        <a:rPr lang="en-US" sz="1800" baseline="0" smtClean="0"/>
                        <a:t>in process </a:t>
                      </a:r>
                      <a:r>
                        <a:rPr lang="en-US" sz="1800" baseline="0" dirty="0" smtClean="0"/>
                        <a:t>of reconciling beneficiary information with data from </a:t>
                      </a:r>
                      <a:r>
                        <a:rPr lang="en-US" sz="1800" baseline="0" smtClean="0"/>
                        <a:t>Deeds Office.</a:t>
                      </a:r>
                      <a:endParaRPr lang="en-GB" sz="1800" dirty="0"/>
                    </a:p>
                  </a:txBody>
                  <a:tcPr>
                    <a:solidFill>
                      <a:schemeClr val="bg2">
                        <a:lumMod val="75000"/>
                      </a:schemeClr>
                    </a:solidFill>
                  </a:tcPr>
                </a:tc>
              </a:tr>
              <a:tr h="1411361">
                <a:tc>
                  <a:txBody>
                    <a:bodyPr/>
                    <a:lstStyle/>
                    <a:p>
                      <a:r>
                        <a:rPr lang="en-ZA" sz="1900" b="1" dirty="0" smtClean="0">
                          <a:solidFill>
                            <a:schemeClr val="bg1"/>
                          </a:solidFill>
                        </a:rPr>
                        <a:t>Institutional</a:t>
                      </a:r>
                      <a:r>
                        <a:rPr lang="en-ZA" sz="1900" b="1" baseline="0" dirty="0" smtClean="0">
                          <a:solidFill>
                            <a:schemeClr val="bg1"/>
                          </a:solidFill>
                        </a:rPr>
                        <a:t> Engagements</a:t>
                      </a:r>
                      <a:endParaRPr lang="en-ZA" sz="1900" b="1" dirty="0">
                        <a:solidFill>
                          <a:schemeClr val="bg1"/>
                        </a:solidFill>
                      </a:endParaRPr>
                    </a:p>
                  </a:txBody>
                  <a:tcPr>
                    <a:solidFill>
                      <a:schemeClr val="bg2">
                        <a:lumMod val="50000"/>
                      </a:schemeClr>
                    </a:solidFill>
                  </a:tcPr>
                </a:tc>
                <a:tc>
                  <a:txBody>
                    <a:bodyPr/>
                    <a:lstStyle/>
                    <a:p>
                      <a:pPr marL="285750" lvl="0" indent="-285750">
                        <a:buFont typeface="Arial" panose="020B0604020202020204" pitchFamily="34" charset="0"/>
                        <a:buChar char="•"/>
                      </a:pPr>
                      <a:r>
                        <a:rPr lang="en-ZA" sz="1800" kern="1200" dirty="0" smtClean="0">
                          <a:solidFill>
                            <a:schemeClr val="dk1"/>
                          </a:solidFill>
                          <a:effectLst/>
                          <a:latin typeface="+mn-lt"/>
                          <a:ea typeface="+mn-ea"/>
                          <a:cs typeface="+mn-cs"/>
                        </a:rPr>
                        <a:t>Registrar of Deeds: Fast-tracking</a:t>
                      </a:r>
                      <a:r>
                        <a:rPr lang="en-ZA" sz="1800" kern="1200" baseline="0" dirty="0" smtClean="0">
                          <a:solidFill>
                            <a:schemeClr val="dk1"/>
                          </a:solidFill>
                          <a:effectLst/>
                          <a:latin typeface="+mn-lt"/>
                          <a:ea typeface="+mn-ea"/>
                          <a:cs typeface="+mn-cs"/>
                        </a:rPr>
                        <a:t> conveyancing “fast-link” for EAAB/DHS</a:t>
                      </a:r>
                    </a:p>
                    <a:p>
                      <a:pPr marL="285750" lvl="0" indent="-285750">
                        <a:buFont typeface="Arial" panose="020B0604020202020204" pitchFamily="34" charset="0"/>
                        <a:buChar char="•"/>
                      </a:pPr>
                      <a:r>
                        <a:rPr lang="en-ZA" sz="1800" kern="1200" dirty="0" smtClean="0">
                          <a:solidFill>
                            <a:schemeClr val="dk1"/>
                          </a:solidFill>
                          <a:effectLst/>
                          <a:latin typeface="+mn-lt"/>
                          <a:ea typeface="+mn-ea"/>
                          <a:cs typeface="+mn-cs"/>
                        </a:rPr>
                        <a:t>Office of Surveyor-General:</a:t>
                      </a:r>
                      <a:r>
                        <a:rPr lang="en-ZA" sz="1800" kern="1200" baseline="0" dirty="0" smtClean="0">
                          <a:solidFill>
                            <a:schemeClr val="dk1"/>
                          </a:solidFill>
                          <a:effectLst/>
                          <a:latin typeface="+mn-lt"/>
                          <a:ea typeface="+mn-ea"/>
                          <a:cs typeface="+mn-cs"/>
                        </a:rPr>
                        <a:t> Fast-tracking General Plan applications</a:t>
                      </a:r>
                      <a:endParaRPr lang="en-GB" sz="18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ZA" sz="1800" kern="1200" dirty="0" smtClean="0">
                          <a:solidFill>
                            <a:schemeClr val="dk1"/>
                          </a:solidFill>
                          <a:effectLst/>
                          <a:latin typeface="+mn-lt"/>
                          <a:ea typeface="+mn-ea"/>
                          <a:cs typeface="+mn-cs"/>
                        </a:rPr>
                        <a:t>Black Conveyancers Association</a:t>
                      </a:r>
                      <a:r>
                        <a:rPr lang="en-ZA" sz="1800" kern="1200" baseline="0" dirty="0" smtClean="0">
                          <a:solidFill>
                            <a:schemeClr val="dk1"/>
                          </a:solidFill>
                          <a:effectLst/>
                          <a:latin typeface="+mn-lt"/>
                          <a:ea typeface="+mn-ea"/>
                          <a:cs typeface="+mn-cs"/>
                        </a:rPr>
                        <a:t> EAAB/DHS empowerment initiative</a:t>
                      </a:r>
                      <a:endParaRPr lang="en-GB" sz="18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ZA" sz="1800" kern="1200" dirty="0" smtClean="0">
                          <a:solidFill>
                            <a:schemeClr val="dk1"/>
                          </a:solidFill>
                          <a:effectLst/>
                          <a:latin typeface="+mn-lt"/>
                          <a:ea typeface="+mn-ea"/>
                          <a:cs typeface="+mn-cs"/>
                        </a:rPr>
                        <a:t>Housing Development Agency; and</a:t>
                      </a:r>
                      <a:endParaRPr lang="en-GB"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1800" kern="1200" dirty="0" smtClean="0">
                          <a:solidFill>
                            <a:schemeClr val="dk1"/>
                          </a:solidFill>
                          <a:effectLst/>
                          <a:latin typeface="+mn-lt"/>
                          <a:ea typeface="+mn-ea"/>
                          <a:cs typeface="+mn-cs"/>
                        </a:rPr>
                        <a:t>Centre for Affordable Housing Finance</a:t>
                      </a:r>
                      <a:endParaRPr lang="en-ZA" altLang="en-US" sz="1800" dirty="0" smtClean="0"/>
                    </a:p>
                  </a:txBody>
                  <a:tcPr>
                    <a:solidFill>
                      <a:schemeClr val="bg2">
                        <a:lumMod val="75000"/>
                      </a:schemeClr>
                    </a:solidFill>
                  </a:tcPr>
                </a:tc>
              </a:tr>
              <a:tr h="976947">
                <a:tc>
                  <a:txBody>
                    <a:bodyPr/>
                    <a:lstStyle/>
                    <a:p>
                      <a:r>
                        <a:rPr lang="en-ZA" sz="1900" b="1" dirty="0" smtClean="0">
                          <a:solidFill>
                            <a:schemeClr val="bg1"/>
                          </a:solidFill>
                        </a:rPr>
                        <a:t>Planning</a:t>
                      </a:r>
                      <a:r>
                        <a:rPr lang="en-ZA" sz="1900" b="1" baseline="0" dirty="0" smtClean="0">
                          <a:solidFill>
                            <a:schemeClr val="bg1"/>
                          </a:solidFill>
                        </a:rPr>
                        <a:t> &amp; Monitoring</a:t>
                      </a:r>
                      <a:endParaRPr lang="en-ZA" sz="1900" b="1" dirty="0">
                        <a:solidFill>
                          <a:schemeClr val="bg1"/>
                        </a:solidFill>
                      </a:endParaRPr>
                    </a:p>
                  </a:txBody>
                  <a:tcPr>
                    <a:solidFill>
                      <a:schemeClr val="bg2">
                        <a:lumMod val="50000"/>
                      </a:schemeClr>
                    </a:solidFill>
                  </a:tcPr>
                </a:tc>
                <a:tc>
                  <a:txBody>
                    <a:bodyPr/>
                    <a:lstStyle/>
                    <a:p>
                      <a:pPr marL="285750" indent="-285750">
                        <a:buFont typeface="Arial" panose="020B0604020202020204" pitchFamily="34" charset="0"/>
                        <a:buChar char="•"/>
                      </a:pPr>
                      <a:r>
                        <a:rPr lang="en-ZA" altLang="en-US" sz="1800" dirty="0" smtClean="0"/>
                        <a:t>Dashboard</a:t>
                      </a:r>
                      <a:r>
                        <a:rPr lang="en-ZA" altLang="en-US" sz="1800" baseline="0" dirty="0" smtClean="0"/>
                        <a:t> Reporting:</a:t>
                      </a:r>
                    </a:p>
                    <a:p>
                      <a:pPr marL="742950" lvl="1" indent="-285750">
                        <a:buFont typeface="Arial" panose="020B0604020202020204" pitchFamily="34" charset="0"/>
                        <a:buChar char="•"/>
                      </a:pPr>
                      <a:r>
                        <a:rPr lang="en-ZA" altLang="en-US" sz="1800" baseline="0" dirty="0" smtClean="0"/>
                        <a:t>Registration backlog</a:t>
                      </a:r>
                    </a:p>
                    <a:p>
                      <a:pPr marL="742950" lvl="1" indent="-285750">
                        <a:buFont typeface="Arial" panose="020B0604020202020204" pitchFamily="34" charset="0"/>
                        <a:buChar char="•"/>
                      </a:pPr>
                      <a:r>
                        <a:rPr lang="en-ZA" altLang="en-US" sz="1800" baseline="0" dirty="0" smtClean="0"/>
                        <a:t>Current projects</a:t>
                      </a:r>
                    </a:p>
                    <a:p>
                      <a:pPr marL="742950" lvl="1" indent="-285750">
                        <a:buFont typeface="Arial" panose="020B0604020202020204" pitchFamily="34" charset="0"/>
                        <a:buChar char="•"/>
                      </a:pPr>
                      <a:r>
                        <a:rPr lang="en-ZA" altLang="en-US" sz="1800" baseline="0" dirty="0" smtClean="0"/>
                        <a:t>Ongoing trends in respect of conveyancing</a:t>
                      </a:r>
                    </a:p>
                  </a:txBody>
                  <a:tcPr>
                    <a:solidFill>
                      <a:schemeClr val="bg2">
                        <a:lumMod val="75000"/>
                      </a:schemeClr>
                    </a:solidFill>
                  </a:tcPr>
                </a:tc>
              </a:tr>
              <a:tr h="976947">
                <a:tc>
                  <a:txBody>
                    <a:bodyPr/>
                    <a:lstStyle/>
                    <a:p>
                      <a:r>
                        <a:rPr lang="en-ZA" sz="1900" b="1" dirty="0" smtClean="0">
                          <a:solidFill>
                            <a:schemeClr val="bg1"/>
                          </a:solidFill>
                        </a:rPr>
                        <a:t>Pilot Initiatives</a:t>
                      </a:r>
                      <a:endParaRPr lang="en-ZA" sz="1900" b="1" dirty="0">
                        <a:solidFill>
                          <a:schemeClr val="bg1"/>
                        </a:solidFill>
                      </a:endParaRPr>
                    </a:p>
                  </a:txBody>
                  <a:tcPr>
                    <a:solidFill>
                      <a:schemeClr val="bg2">
                        <a:lumMod val="50000"/>
                      </a:schemeClr>
                    </a:solidFill>
                  </a:tcPr>
                </a:tc>
                <a:tc>
                  <a:txBody>
                    <a:bodyPr/>
                    <a:lstStyle/>
                    <a:p>
                      <a:pPr marL="285750" indent="-285750">
                        <a:buFont typeface="Arial" panose="020B0604020202020204" pitchFamily="34" charset="0"/>
                        <a:buChar char="•"/>
                      </a:pPr>
                      <a:r>
                        <a:rPr lang="en-ZA" altLang="en-US" sz="1800" baseline="0" dirty="0" smtClean="0"/>
                        <a:t>KZN PDHS: Sectionalizing pre-94 Hostels</a:t>
                      </a:r>
                    </a:p>
                    <a:p>
                      <a:pPr marL="285750" indent="-285750">
                        <a:buFont typeface="Arial" panose="020B0604020202020204" pitchFamily="34" charset="0"/>
                        <a:buChar char="•"/>
                      </a:pPr>
                      <a:r>
                        <a:rPr lang="en-ZA" altLang="en-US" sz="1800" baseline="0" dirty="0" smtClean="0"/>
                        <a:t>Free State: Transfer of pre-94 stock in </a:t>
                      </a:r>
                      <a:r>
                        <a:rPr lang="en-ZA" altLang="en-US" sz="1800" baseline="0" dirty="0" err="1" smtClean="0"/>
                        <a:t>Qwa-Qwa</a:t>
                      </a:r>
                      <a:endParaRPr lang="en-ZA" altLang="en-US" sz="1800" baseline="0" dirty="0" smtClean="0"/>
                    </a:p>
                    <a:p>
                      <a:pPr marL="285750" indent="-285750">
                        <a:buFont typeface="Arial" panose="020B0604020202020204" pitchFamily="34" charset="0"/>
                        <a:buChar char="•"/>
                      </a:pPr>
                      <a:r>
                        <a:rPr lang="en-ZA" altLang="en-US" sz="1800" baseline="0" dirty="0" smtClean="0"/>
                        <a:t>EAAB/CAHF/NHFC/FNB Initiative: Stimulating Township Market</a:t>
                      </a:r>
                    </a:p>
                  </a:txBody>
                  <a:tcPr>
                    <a:solidFill>
                      <a:schemeClr val="bg2">
                        <a:lumMod val="75000"/>
                      </a:schemeClr>
                    </a:solidFill>
                  </a:tcPr>
                </a:tc>
              </a:tr>
            </a:tbl>
          </a:graphicData>
        </a:graphic>
      </p:graphicFrame>
      <p:sp>
        <p:nvSpPr>
          <p:cNvPr id="4" name="Slide Number Placeholder 3"/>
          <p:cNvSpPr>
            <a:spLocks noGrp="1"/>
          </p:cNvSpPr>
          <p:nvPr>
            <p:ph type="sldNum" sz="quarter" idx="12"/>
          </p:nvPr>
        </p:nvSpPr>
        <p:spPr/>
        <p:txBody>
          <a:bodyPr/>
          <a:lstStyle/>
          <a:p>
            <a:fld id="{ED679307-F7AB-48D6-9F3F-6D9E8886AE3A}" type="slidenum">
              <a:rPr lang="en-US" smtClean="0"/>
              <a:pPr/>
              <a:t>32</a:t>
            </a:fld>
            <a:endParaRPr lang="en-US" dirty="0"/>
          </a:p>
        </p:txBody>
      </p:sp>
    </p:spTree>
    <p:extLst>
      <p:ext uri="{BB962C8B-B14F-4D97-AF65-F5344CB8AC3E}">
        <p14:creationId xmlns:p14="http://schemas.microsoft.com/office/powerpoint/2010/main" xmlns="" val="182753839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rgieC.EAAB\Desktop\1299170668Abstract_wallpapers_Vo.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8480"/>
          <a:stretch/>
        </p:blipFill>
        <p:spPr bwMode="auto">
          <a:xfrm rot="5400000">
            <a:off x="1836099" y="-1866243"/>
            <a:ext cx="5455802" cy="916713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ight Triangle 2"/>
          <p:cNvSpPr/>
          <p:nvPr/>
        </p:nvSpPr>
        <p:spPr>
          <a:xfrm flipH="1">
            <a:off x="2915816" y="3212976"/>
            <a:ext cx="6231750" cy="364199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a:off x="-19566" y="1772816"/>
            <a:ext cx="2935382" cy="50851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p:cNvSpPr/>
          <p:nvPr/>
        </p:nvSpPr>
        <p:spPr>
          <a:xfrm rot="20567540" flipV="1">
            <a:off x="3698320" y="267602"/>
            <a:ext cx="1800200" cy="5163178"/>
          </a:xfrm>
          <a:prstGeom prst="rtTriangle">
            <a:avLst/>
          </a:prstGeom>
          <a:gradFill flip="none" rotWithShape="1">
            <a:gsLst>
              <a:gs pos="31000">
                <a:schemeClr val="bg2">
                  <a:lumMod val="75000"/>
                  <a:shade val="30000"/>
                  <a:satMod val="115000"/>
                </a:schemeClr>
              </a:gs>
              <a:gs pos="54000">
                <a:schemeClr val="bg2">
                  <a:lumMod val="75000"/>
                  <a:shade val="67500"/>
                  <a:satMod val="115000"/>
                  <a:alpha val="44000"/>
                </a:schemeClr>
              </a:gs>
              <a:gs pos="100000">
                <a:schemeClr val="bg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p:cNvSpPr/>
          <p:nvPr/>
        </p:nvSpPr>
        <p:spPr>
          <a:xfrm rot="1940228" flipH="1" flipV="1">
            <a:off x="3514177" y="-70861"/>
            <a:ext cx="820415" cy="5250745"/>
          </a:xfrm>
          <a:prstGeom prst="rtTriangle">
            <a:avLst/>
          </a:prstGeom>
          <a:solidFill>
            <a:schemeClr val="bg2">
              <a:lumMod val="7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678893" y="2045801"/>
            <a:ext cx="3347940" cy="13726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915816" y="2374320"/>
            <a:ext cx="2874094" cy="707886"/>
          </a:xfrm>
          <a:prstGeom prst="rect">
            <a:avLst/>
          </a:prstGeom>
          <a:noFill/>
        </p:spPr>
        <p:txBody>
          <a:bodyPr wrap="square" rtlCol="0">
            <a:spAutoFit/>
          </a:bodyPr>
          <a:lstStyle/>
          <a:p>
            <a:pPr algn="ctr"/>
            <a:r>
              <a:rPr lang="en-ZA" sz="4000" dirty="0" smtClean="0">
                <a:solidFill>
                  <a:schemeClr val="bg1"/>
                </a:solidFill>
              </a:rPr>
              <a:t>Thank you</a:t>
            </a:r>
            <a:endParaRPr lang="en-US" sz="40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70907" y="5052975"/>
            <a:ext cx="2973093" cy="1616858"/>
          </a:xfrm>
          <a:prstGeom prst="rect">
            <a:avLst/>
          </a:prstGeom>
        </p:spPr>
      </p:pic>
      <p:pic>
        <p:nvPicPr>
          <p:cNvPr id="10" name="Picture 3" descr="C:\Users\MargieC.EAAB\AppData\Local\Microsoft\Windows\Temporary Internet Files\Content.Outlook\QYI5UEU2\20yrs Logo_ve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2863" y="5458733"/>
            <a:ext cx="1155241" cy="139926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10"/>
          <p:cNvSpPr>
            <a:spLocks noGrp="1"/>
          </p:cNvSpPr>
          <p:nvPr>
            <p:ph type="sldNum" sz="quarter" idx="12"/>
          </p:nvPr>
        </p:nvSpPr>
        <p:spPr/>
        <p:txBody>
          <a:bodyPr/>
          <a:lstStyle/>
          <a:p>
            <a:fld id="{ED679307-F7AB-48D6-9F3F-6D9E8886AE3A}" type="slidenum">
              <a:rPr lang="en-US" smtClean="0"/>
              <a:pPr/>
              <a:t>33</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xmlns="" val="1695898500"/>
              </p:ext>
            </p:extLst>
          </p:nvPr>
        </p:nvGraphicFramePr>
        <p:xfrm>
          <a:off x="-30792" y="5440509"/>
          <a:ext cx="3995738" cy="1414462"/>
        </p:xfrm>
        <a:graphic>
          <a:graphicData uri="http://schemas.openxmlformats.org/presentationml/2006/ole">
            <p:oleObj spid="_x0000_s2054" r:id="rId6" imgW="6590476" imgH="2419048" progId="">
              <p:embed/>
            </p:oleObj>
          </a:graphicData>
        </a:graphic>
      </p:graphicFrame>
    </p:spTree>
    <p:extLst>
      <p:ext uri="{BB962C8B-B14F-4D97-AF65-F5344CB8AC3E}">
        <p14:creationId xmlns:p14="http://schemas.microsoft.com/office/powerpoint/2010/main" xmlns="" val="294235091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698" y="2537140"/>
            <a:ext cx="4490318" cy="6099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8824" y="4941168"/>
            <a:ext cx="5132248" cy="6099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0446" y="874815"/>
            <a:ext cx="4490318" cy="6099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5698" y="924661"/>
            <a:ext cx="8682177" cy="5986254"/>
          </a:xfrm>
          <a:prstGeom prst="rect">
            <a:avLst/>
          </a:prstGeom>
          <a:noFill/>
        </p:spPr>
        <p:txBody>
          <a:bodyPr wrap="square" rtlCol="0">
            <a:spAutoFit/>
          </a:bodyPr>
          <a:lstStyle/>
          <a:p>
            <a:pPr algn="just"/>
            <a:r>
              <a:rPr lang="en-ZA" sz="2400" b="1" dirty="0" smtClean="0">
                <a:solidFill>
                  <a:schemeClr val="bg1">
                    <a:lumMod val="95000"/>
                  </a:schemeClr>
                </a:solidFill>
              </a:rPr>
              <a:t>2014 ANC Election Manifesto</a:t>
            </a:r>
          </a:p>
          <a:p>
            <a:pPr algn="just"/>
            <a:endParaRPr lang="en-ZA" sz="1600" b="1" dirty="0" smtClean="0">
              <a:solidFill>
                <a:srgbClr val="C00000"/>
              </a:solidFill>
            </a:endParaRPr>
          </a:p>
          <a:p>
            <a:pPr marL="342900" indent="-342900" algn="just">
              <a:buFont typeface="Wingdings" panose="05000000000000000000" pitchFamily="2" charset="2"/>
              <a:buChar char="q"/>
            </a:pPr>
            <a:r>
              <a:rPr lang="en-ZA" sz="2300" dirty="0" smtClean="0"/>
              <a:t>“We will eliminate the backlog of title deeds.  New home owners in the subsidy market will be issued with a title deed upon occupation.</a:t>
            </a:r>
          </a:p>
          <a:p>
            <a:pPr algn="just"/>
            <a:endParaRPr lang="en-ZA" sz="2400" dirty="0"/>
          </a:p>
          <a:p>
            <a:pPr algn="just"/>
            <a:r>
              <a:rPr lang="en-ZA" sz="2400" b="1" dirty="0" smtClean="0">
                <a:solidFill>
                  <a:schemeClr val="bg1">
                    <a:lumMod val="95000"/>
                  </a:schemeClr>
                </a:solidFill>
              </a:rPr>
              <a:t>MTSF Workshop – May 2014</a:t>
            </a:r>
          </a:p>
          <a:p>
            <a:pPr algn="just"/>
            <a:endParaRPr lang="en-ZA" sz="1600" b="1" dirty="0" smtClean="0">
              <a:solidFill>
                <a:srgbClr val="C00000"/>
              </a:solidFill>
            </a:endParaRPr>
          </a:p>
          <a:p>
            <a:pPr marL="342900" indent="-342900" algn="just">
              <a:buFont typeface="Wingdings" panose="05000000000000000000" pitchFamily="2" charset="2"/>
              <a:buChar char="q"/>
            </a:pPr>
            <a:r>
              <a:rPr lang="en-ZA" sz="2300" dirty="0" smtClean="0"/>
              <a:t>Review and /or Develop Policy and Programme </a:t>
            </a:r>
            <a:r>
              <a:rPr lang="en-ZA" sz="2300" dirty="0" err="1" smtClean="0"/>
              <a:t>i.r.o</a:t>
            </a:r>
            <a:r>
              <a:rPr lang="en-ZA" sz="2300" dirty="0" smtClean="0"/>
              <a:t>. Title Deeds; and</a:t>
            </a:r>
          </a:p>
          <a:p>
            <a:pPr marL="342900" indent="-342900" algn="just">
              <a:buFont typeface="Wingdings" panose="05000000000000000000" pitchFamily="2" charset="2"/>
              <a:buChar char="q"/>
            </a:pPr>
            <a:r>
              <a:rPr lang="en-ZA" sz="2300" dirty="0" smtClean="0"/>
              <a:t>Establish institutional capability to:</a:t>
            </a:r>
          </a:p>
          <a:p>
            <a:pPr marL="987425" indent="-633413" algn="just">
              <a:buFont typeface="Wingdings" panose="05000000000000000000" pitchFamily="2" charset="2"/>
              <a:buChar char="Ø"/>
            </a:pPr>
            <a:r>
              <a:rPr lang="en-ZA" sz="2300" dirty="0" smtClean="0"/>
              <a:t>Deal with current backlog; and</a:t>
            </a:r>
          </a:p>
          <a:p>
            <a:pPr marL="987425" indent="-633413" algn="just">
              <a:buFont typeface="Wingdings" panose="05000000000000000000" pitchFamily="2" charset="2"/>
              <a:buChar char="Ø"/>
            </a:pPr>
            <a:r>
              <a:rPr lang="en-ZA" sz="2300" dirty="0" smtClean="0"/>
              <a:t>Monitor the issue of new title</a:t>
            </a:r>
          </a:p>
          <a:p>
            <a:pPr algn="just"/>
            <a:endParaRPr lang="en-ZA" sz="2400" dirty="0"/>
          </a:p>
          <a:p>
            <a:pPr algn="just"/>
            <a:r>
              <a:rPr lang="en-ZA" sz="2400" b="1" dirty="0" smtClean="0">
                <a:solidFill>
                  <a:schemeClr val="bg1"/>
                </a:solidFill>
              </a:rPr>
              <a:t>2014 Human Settlements Budget Vote</a:t>
            </a:r>
          </a:p>
          <a:p>
            <a:pPr algn="just"/>
            <a:endParaRPr lang="en-ZA" sz="1600" b="1" dirty="0" smtClean="0">
              <a:solidFill>
                <a:srgbClr val="C00000"/>
              </a:solidFill>
            </a:endParaRPr>
          </a:p>
          <a:p>
            <a:pPr marL="342900" indent="-342900" algn="just">
              <a:buFont typeface="Wingdings" panose="05000000000000000000" pitchFamily="2" charset="2"/>
              <a:buChar char="q"/>
            </a:pPr>
            <a:r>
              <a:rPr lang="en-ZA" sz="2300" dirty="0" smtClean="0"/>
              <a:t>…. “Prioritise the issuing of title deeds for the pre-1994”</a:t>
            </a:r>
          </a:p>
          <a:p>
            <a:pPr marL="342900" indent="-342900" algn="just">
              <a:buFont typeface="Wingdings" panose="05000000000000000000" pitchFamily="2" charset="2"/>
              <a:buChar char="q"/>
            </a:pPr>
            <a:r>
              <a:rPr lang="en-ZA" sz="2300" dirty="0" smtClean="0"/>
              <a:t>….”For the post 1994 stock, again we have dead assets”</a:t>
            </a:r>
          </a:p>
          <a:p>
            <a:pPr marL="342900" indent="-342900" algn="just">
              <a:buFont typeface="Wingdings" panose="05000000000000000000" pitchFamily="2" charset="2"/>
              <a:buChar char="q"/>
            </a:pPr>
            <a:r>
              <a:rPr lang="en-ZA" sz="2300" dirty="0" smtClean="0"/>
              <a:t>“The Estate Agency Affairs Board has been tasked to prioritise this”</a:t>
            </a:r>
            <a:endParaRPr lang="en-US" sz="2300" dirty="0"/>
          </a:p>
        </p:txBody>
      </p:sp>
      <p:sp>
        <p:nvSpPr>
          <p:cNvPr id="3" name="Title 1"/>
          <p:cNvSpPr txBox="1">
            <a:spLocks/>
          </p:cNvSpPr>
          <p:nvPr/>
        </p:nvSpPr>
        <p:spPr>
          <a:xfrm>
            <a:off x="-10424" y="23915"/>
            <a:ext cx="9154423"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dirty="0" smtClean="0"/>
              <a:t>Mandate</a:t>
            </a:r>
            <a:endParaRPr lang="en-ZA" altLang="en-US" dirty="0"/>
          </a:p>
        </p:txBody>
      </p:sp>
    </p:spTree>
    <p:extLst>
      <p:ext uri="{BB962C8B-B14F-4D97-AF65-F5344CB8AC3E}">
        <p14:creationId xmlns:p14="http://schemas.microsoft.com/office/powerpoint/2010/main" xmlns="" val="59865332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167"/>
            <a:ext cx="9144000"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dirty="0" smtClean="0"/>
              <a:t>Value Proposition</a:t>
            </a:r>
            <a:endParaRPr lang="en-ZA" altLang="en-US" dirty="0"/>
          </a:p>
        </p:txBody>
      </p:sp>
      <p:sp>
        <p:nvSpPr>
          <p:cNvPr id="3" name="Content Placeholder 2"/>
          <p:cNvSpPr txBox="1">
            <a:spLocks/>
          </p:cNvSpPr>
          <p:nvPr/>
        </p:nvSpPr>
        <p:spPr>
          <a:xfrm>
            <a:off x="468313" y="1120715"/>
            <a:ext cx="8229600" cy="573728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Tx/>
              <a:buNone/>
              <a:defRPr/>
            </a:pPr>
            <a:r>
              <a:rPr lang="en-US" altLang="en-US" sz="2400" dirty="0" smtClean="0"/>
              <a:t>Research by Urban LandMark, 2011:</a:t>
            </a:r>
            <a:endParaRPr lang="en-ZA" altLang="en-US" sz="2400" dirty="0" smtClean="0"/>
          </a:p>
          <a:p>
            <a:pPr algn="just">
              <a:defRPr/>
            </a:pPr>
            <a:r>
              <a:rPr lang="en-US" altLang="en-US" sz="2400" dirty="0" smtClean="0"/>
              <a:t>Some </a:t>
            </a:r>
            <a:r>
              <a:rPr lang="en-US" altLang="en-US" sz="2400" b="1" dirty="0" smtClean="0">
                <a:solidFill>
                  <a:srgbClr val="FF0000"/>
                </a:solidFill>
              </a:rPr>
              <a:t>1.44 million </a:t>
            </a:r>
            <a:r>
              <a:rPr lang="en-US" altLang="en-US" sz="2400" dirty="0" smtClean="0"/>
              <a:t>beneficiaries </a:t>
            </a:r>
            <a:r>
              <a:rPr lang="en-US" altLang="en-US" sz="2400" b="1" dirty="0" smtClean="0">
                <a:solidFill>
                  <a:srgbClr val="FF0000"/>
                </a:solidFill>
              </a:rPr>
              <a:t>have Title Deeds </a:t>
            </a:r>
            <a:r>
              <a:rPr lang="en-US" altLang="en-US" sz="2400" dirty="0" smtClean="0"/>
              <a:t>to their properties,</a:t>
            </a:r>
            <a:endParaRPr lang="en-ZA" altLang="en-US" sz="2400" dirty="0" smtClean="0"/>
          </a:p>
          <a:p>
            <a:pPr algn="just">
              <a:defRPr/>
            </a:pPr>
            <a:endParaRPr lang="en-US" altLang="en-US" sz="2400" dirty="0" smtClean="0"/>
          </a:p>
          <a:p>
            <a:pPr algn="just">
              <a:defRPr/>
            </a:pPr>
            <a:r>
              <a:rPr lang="en-US" altLang="en-US" sz="2400" b="1" dirty="0" smtClean="0"/>
              <a:t>Of the 1.44 million:</a:t>
            </a:r>
          </a:p>
          <a:p>
            <a:pPr lvl="1" algn="just">
              <a:defRPr/>
            </a:pPr>
            <a:r>
              <a:rPr lang="en-US" altLang="en-US" sz="2400" b="1" dirty="0" smtClean="0">
                <a:solidFill>
                  <a:srgbClr val="009900"/>
                </a:solidFill>
              </a:rPr>
              <a:t>91,000</a:t>
            </a:r>
            <a:r>
              <a:rPr lang="en-US" altLang="en-US" sz="2400" dirty="0" smtClean="0"/>
              <a:t> (6%) have since been sold: </a:t>
            </a:r>
          </a:p>
          <a:p>
            <a:pPr lvl="2" algn="just">
              <a:defRPr/>
            </a:pPr>
            <a:r>
              <a:rPr lang="en-US" altLang="en-US" dirty="0" smtClean="0"/>
              <a:t>generating R12 billion in value</a:t>
            </a:r>
          </a:p>
          <a:p>
            <a:pPr lvl="2" algn="just">
              <a:defRPr/>
            </a:pPr>
            <a:r>
              <a:rPr lang="en-US" altLang="en-US" b="1" dirty="0" smtClean="0">
                <a:solidFill>
                  <a:srgbClr val="009900"/>
                </a:solidFill>
              </a:rPr>
              <a:t>50,000 </a:t>
            </a:r>
            <a:r>
              <a:rPr lang="en-US" altLang="en-US" dirty="0" smtClean="0"/>
              <a:t>of said sales </a:t>
            </a:r>
            <a:r>
              <a:rPr lang="en-US" altLang="en-US" b="1" dirty="0" smtClean="0">
                <a:solidFill>
                  <a:srgbClr val="009900"/>
                </a:solidFill>
              </a:rPr>
              <a:t>involved loan finance</a:t>
            </a:r>
          </a:p>
          <a:p>
            <a:pPr lvl="1" algn="just">
              <a:defRPr/>
            </a:pPr>
            <a:r>
              <a:rPr lang="en-US" altLang="en-US" sz="2400" b="1" dirty="0" smtClean="0"/>
              <a:t>Average sales price:</a:t>
            </a:r>
          </a:p>
          <a:p>
            <a:pPr lvl="2" algn="just">
              <a:defRPr/>
            </a:pPr>
            <a:r>
              <a:rPr lang="en-US" altLang="en-US" dirty="0" smtClean="0"/>
              <a:t>R54,000: 1994 – 2000</a:t>
            </a:r>
          </a:p>
          <a:p>
            <a:pPr lvl="2">
              <a:defRPr/>
            </a:pPr>
            <a:r>
              <a:rPr lang="en-US" altLang="en-US" b="1" dirty="0" smtClean="0">
                <a:solidFill>
                  <a:srgbClr val="009900"/>
                </a:solidFill>
              </a:rPr>
              <a:t>R161,000: </a:t>
            </a:r>
            <a:r>
              <a:rPr lang="en-US" altLang="en-US" dirty="0" smtClean="0"/>
              <a:t>2004 - 2009</a:t>
            </a:r>
          </a:p>
          <a:p>
            <a:pPr>
              <a:defRPr/>
            </a:pPr>
            <a:endParaRPr lang="en-ZA" altLang="en-US" sz="2800" dirty="0" smtClean="0"/>
          </a:p>
          <a:p>
            <a:pPr>
              <a:defRPr/>
            </a:pPr>
            <a:endParaRPr lang="en-ZA" dirty="0"/>
          </a:p>
        </p:txBody>
      </p:sp>
      <p:sp>
        <p:nvSpPr>
          <p:cNvPr id="4" name="Rounded Rectangular Callout 3"/>
          <p:cNvSpPr>
            <a:spLocks noChangeArrowheads="1"/>
          </p:cNvSpPr>
          <p:nvPr/>
        </p:nvSpPr>
        <p:spPr bwMode="auto">
          <a:xfrm>
            <a:off x="6588224" y="4581128"/>
            <a:ext cx="2383889" cy="1957536"/>
          </a:xfrm>
          <a:prstGeom prst="wedgeRoundRectCallout">
            <a:avLst>
              <a:gd name="adj1" fmla="val -138157"/>
              <a:gd name="adj2" fmla="val -14940"/>
              <a:gd name="adj3" fmla="val 16667"/>
            </a:avLst>
          </a:prstGeom>
          <a:solidFill>
            <a:srgbClr val="C00000"/>
          </a:solidFill>
          <a:ln w="19050" algn="ctr">
            <a:solidFill>
              <a:srgbClr val="99CC00"/>
            </a:solidFill>
            <a:round/>
            <a:headEnd/>
            <a:tailEnd/>
          </a:ln>
        </p:spPr>
        <p:txBody>
          <a:bodyPr anchor="ctr"/>
          <a:lstStyle>
            <a:lvl1pPr eaLnBrk="0" hangingPunct="0">
              <a:spcBef>
                <a:spcPct val="20000"/>
              </a:spcBef>
              <a:buFont typeface="Arial" charset="0"/>
              <a:buChar char="•"/>
              <a:defRPr sz="3200">
                <a:solidFill>
                  <a:schemeClr val="tx1"/>
                </a:solidFill>
                <a:latin typeface="Calibri" pitchFamily="-108" charset="0"/>
                <a:ea typeface="ＭＳ Ｐゴシック" pitchFamily="-108" charset="-128"/>
              </a:defRPr>
            </a:lvl1pPr>
            <a:lvl2pPr marL="742950" indent="-285750" eaLnBrk="0" hangingPunct="0">
              <a:spcBef>
                <a:spcPct val="20000"/>
              </a:spcBef>
              <a:buFont typeface="Arial" charset="0"/>
              <a:buChar char="–"/>
              <a:defRPr sz="2800">
                <a:solidFill>
                  <a:schemeClr val="tx1"/>
                </a:solidFill>
                <a:latin typeface="Calibri" pitchFamily="-108" charset="0"/>
                <a:ea typeface="ＭＳ Ｐゴシック" pitchFamily="-108" charset="-128"/>
              </a:defRPr>
            </a:lvl2pPr>
            <a:lvl3pPr marL="1143000" indent="-228600" eaLnBrk="0" hangingPunct="0">
              <a:spcBef>
                <a:spcPct val="20000"/>
              </a:spcBef>
              <a:buFont typeface="Arial" charset="0"/>
              <a:buChar char="•"/>
              <a:defRPr sz="2400">
                <a:solidFill>
                  <a:schemeClr val="tx1"/>
                </a:solidFill>
                <a:latin typeface="Calibri" pitchFamily="-108" charset="0"/>
                <a:ea typeface="ＭＳ Ｐゴシック" pitchFamily="-108" charset="-128"/>
              </a:defRPr>
            </a:lvl3pPr>
            <a:lvl4pPr marL="1600200" indent="-228600" eaLnBrk="0" hangingPunct="0">
              <a:spcBef>
                <a:spcPct val="20000"/>
              </a:spcBef>
              <a:buFont typeface="Arial" charset="0"/>
              <a:buChar char="–"/>
              <a:defRPr sz="2000">
                <a:solidFill>
                  <a:schemeClr val="tx1"/>
                </a:solidFill>
                <a:latin typeface="Calibri" pitchFamily="-108" charset="0"/>
                <a:ea typeface="ＭＳ Ｐゴシック" pitchFamily="-108" charset="-128"/>
              </a:defRPr>
            </a:lvl4pPr>
            <a:lvl5pPr marL="2057400" indent="-228600" eaLnBrk="0" hangingPunct="0">
              <a:spcBef>
                <a:spcPct val="20000"/>
              </a:spcBef>
              <a:buFont typeface="Arial" charset="0"/>
              <a:buChar char="»"/>
              <a:defRPr sz="2000">
                <a:solidFill>
                  <a:schemeClr val="tx1"/>
                </a:solidFill>
                <a:latin typeface="Calibri" pitchFamily="-108" charset="0"/>
                <a:ea typeface="ＭＳ Ｐゴシック" pitchFamily="-108"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108" charset="0"/>
                <a:ea typeface="ＭＳ Ｐゴシック" pitchFamily="-108" charset="-128"/>
              </a:defRPr>
            </a:lvl9pPr>
          </a:lstStyle>
          <a:p>
            <a:pPr algn="ctr" eaLnBrk="1" hangingPunct="1">
              <a:spcBef>
                <a:spcPct val="0"/>
              </a:spcBef>
              <a:buFontTx/>
              <a:buNone/>
            </a:pPr>
            <a:r>
              <a:rPr lang="en-ZA" altLang="en-US" sz="2400" b="1" dirty="0">
                <a:solidFill>
                  <a:schemeClr val="bg1"/>
                </a:solidFill>
                <a:latin typeface="+mn-lt"/>
              </a:rPr>
              <a:t>Prices for informal sales found to be significantly lower!!!</a:t>
            </a:r>
          </a:p>
        </p:txBody>
      </p:sp>
      <p:sp>
        <p:nvSpPr>
          <p:cNvPr id="5" name="Rectangle 4"/>
          <p:cNvSpPr/>
          <p:nvPr/>
        </p:nvSpPr>
        <p:spPr>
          <a:xfrm>
            <a:off x="251520" y="850900"/>
            <a:ext cx="8712968" cy="5890468"/>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ED679307-F7AB-48D6-9F3F-6D9E8886AE3A}" type="slidenum">
              <a:rPr lang="en-US" smtClean="0"/>
              <a:pPr/>
              <a:t>5</a:t>
            </a:fld>
            <a:endParaRPr lang="en-US" dirty="0"/>
          </a:p>
        </p:txBody>
      </p:sp>
    </p:spTree>
    <p:extLst>
      <p:ext uri="{BB962C8B-B14F-4D97-AF65-F5344CB8AC3E}">
        <p14:creationId xmlns:p14="http://schemas.microsoft.com/office/powerpoint/2010/main" xmlns="" val="41522580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60" y="0"/>
            <a:ext cx="9172660"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dirty="0" smtClean="0"/>
              <a:t>Value Proposition</a:t>
            </a:r>
            <a:endParaRPr lang="en-ZA" altLang="en-US" dirty="0"/>
          </a:p>
        </p:txBody>
      </p:sp>
      <p:sp>
        <p:nvSpPr>
          <p:cNvPr id="3" name="Content Placeholder 2"/>
          <p:cNvSpPr txBox="1">
            <a:spLocks/>
          </p:cNvSpPr>
          <p:nvPr/>
        </p:nvSpPr>
        <p:spPr>
          <a:xfrm>
            <a:off x="251520" y="980728"/>
            <a:ext cx="8712968" cy="5877272"/>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ZA" altLang="en-US" b="1" dirty="0" smtClean="0">
                <a:solidFill>
                  <a:srgbClr val="C00000"/>
                </a:solidFill>
              </a:rPr>
              <a:t>Value and Benefit of Title</a:t>
            </a:r>
            <a:endParaRPr lang="en-US" altLang="en-US" sz="2600" dirty="0" smtClean="0"/>
          </a:p>
          <a:p>
            <a:pPr marL="530225" lvl="1" indent="-530225">
              <a:buFontTx/>
              <a:buAutoNum type="arabicPeriod"/>
            </a:pPr>
            <a:r>
              <a:rPr lang="en-US" altLang="en-US" sz="2600" dirty="0" smtClean="0"/>
              <a:t>Protects rights to property</a:t>
            </a:r>
            <a:endParaRPr lang="en-ZA" altLang="en-US" sz="2600" dirty="0" smtClean="0"/>
          </a:p>
          <a:p>
            <a:pPr marL="530225" lvl="1" indent="-530225">
              <a:buFontTx/>
              <a:buAutoNum type="arabicPeriod"/>
            </a:pPr>
            <a:r>
              <a:rPr lang="en-US" altLang="en-US" sz="2600" dirty="0" smtClean="0"/>
              <a:t>Records changes in ownership</a:t>
            </a:r>
            <a:endParaRPr lang="en-ZA" altLang="en-US" sz="2600" dirty="0" smtClean="0"/>
          </a:p>
          <a:p>
            <a:pPr marL="530225" lvl="1" indent="-530225">
              <a:buFontTx/>
              <a:buAutoNum type="arabicPeriod"/>
            </a:pPr>
            <a:r>
              <a:rPr lang="en-US" altLang="en-US" sz="2600" dirty="0" smtClean="0"/>
              <a:t>House as an asset</a:t>
            </a:r>
          </a:p>
          <a:p>
            <a:pPr marL="530225" lvl="1" indent="-530225">
              <a:buFontTx/>
              <a:buAutoNum type="arabicPeriod"/>
            </a:pPr>
            <a:r>
              <a:rPr lang="en-US" altLang="en-US" sz="2600" dirty="0" smtClean="0"/>
              <a:t>Facilitates property &amp; financial transactions</a:t>
            </a:r>
          </a:p>
          <a:p>
            <a:pPr marL="530225" lvl="1" indent="-530225">
              <a:buFontTx/>
              <a:buAutoNum type="arabicPeriod"/>
            </a:pPr>
            <a:r>
              <a:rPr lang="en-US" altLang="en-US" sz="2600" dirty="0" smtClean="0"/>
              <a:t>Expands municipal rates base</a:t>
            </a:r>
            <a:endParaRPr lang="en-ZA" altLang="en-US" sz="2600" dirty="0" smtClean="0"/>
          </a:p>
          <a:p>
            <a:pPr marL="530225" lvl="1" indent="-530225">
              <a:buFontTx/>
              <a:buAutoNum type="arabicPeriod"/>
            </a:pPr>
            <a:r>
              <a:rPr lang="en-US" altLang="en-US" sz="2600" dirty="0" smtClean="0"/>
              <a:t>‘Dead Capital’ - Opening new ‘township’ and ‘secondary’ markets to Estate Agents</a:t>
            </a:r>
            <a:endParaRPr lang="en-ZA" altLang="en-US" sz="2600" dirty="0" smtClean="0"/>
          </a:p>
          <a:p>
            <a:pPr marL="530225" lvl="1" indent="-530225">
              <a:buFontTx/>
              <a:buAutoNum type="arabicPeriod"/>
            </a:pPr>
            <a:r>
              <a:rPr lang="en-US" altLang="en-US" sz="2600" dirty="0" smtClean="0"/>
              <a:t>Banks &amp; lenders have access to new markets</a:t>
            </a:r>
          </a:p>
          <a:p>
            <a:pPr marL="530225" lvl="1" indent="-530225">
              <a:buFontTx/>
              <a:buAutoNum type="arabicPeriod"/>
            </a:pPr>
            <a:r>
              <a:rPr lang="en-US" altLang="en-US" sz="2600" dirty="0" smtClean="0"/>
              <a:t>Est. Agents able to service those new to property market</a:t>
            </a:r>
          </a:p>
          <a:p>
            <a:pPr marL="530225" lvl="1" indent="-530225">
              <a:buFontTx/>
              <a:buAutoNum type="arabicPeriod"/>
            </a:pPr>
            <a:r>
              <a:rPr lang="en-ZA" altLang="en-US" sz="2600" dirty="0">
                <a:solidFill>
                  <a:prstClr val="black"/>
                </a:solidFill>
              </a:rPr>
              <a:t>MTSF Commitments</a:t>
            </a:r>
          </a:p>
          <a:p>
            <a:pPr marL="930275" lvl="2" indent="-530225">
              <a:buFontTx/>
              <a:buAutoNum type="arabicPeriod"/>
            </a:pPr>
            <a:r>
              <a:rPr lang="en-ZA" altLang="en-US" sz="2200" dirty="0">
                <a:solidFill>
                  <a:prstClr val="black"/>
                </a:solidFill>
              </a:rPr>
              <a:t>Provide market information to facilitate property transactions.</a:t>
            </a:r>
          </a:p>
          <a:p>
            <a:pPr marL="930275" lvl="2" indent="-530225">
              <a:buFontTx/>
              <a:buAutoNum type="arabicPeriod"/>
            </a:pPr>
            <a:r>
              <a:rPr lang="en-ZA" altLang="en-US" sz="2200" dirty="0">
                <a:solidFill>
                  <a:prstClr val="black"/>
                </a:solidFill>
              </a:rPr>
              <a:t>Intensify homeownership education programmes. </a:t>
            </a:r>
            <a:endParaRPr lang="en-ZA" altLang="en-US" sz="2600" dirty="0" smtClean="0"/>
          </a:p>
        </p:txBody>
      </p:sp>
      <p:sp>
        <p:nvSpPr>
          <p:cNvPr id="4" name="Line Callout 1 (Border and Accent Bar) 3"/>
          <p:cNvSpPr/>
          <p:nvPr/>
        </p:nvSpPr>
        <p:spPr bwMode="auto">
          <a:xfrm>
            <a:off x="6235109" y="1412776"/>
            <a:ext cx="2160240" cy="1225228"/>
          </a:xfrm>
          <a:prstGeom prst="accentBorderCallout1">
            <a:avLst>
              <a:gd name="adj1" fmla="val 99301"/>
              <a:gd name="adj2" fmla="val -8333"/>
              <a:gd name="adj3" fmla="val 107838"/>
              <a:gd name="adj4" fmla="val -11875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defRPr/>
            </a:pPr>
            <a:r>
              <a:rPr lang="en-ZA" sz="2400" b="1" dirty="0">
                <a:solidFill>
                  <a:schemeClr val="bg1"/>
                </a:solidFill>
                <a:effectLst>
                  <a:outerShdw blurRad="38100" dist="38100" dir="2700000" algn="tl">
                    <a:srgbClr val="000000">
                      <a:alpha val="43137"/>
                    </a:srgbClr>
                  </a:outerShdw>
                </a:effectLst>
              </a:rPr>
              <a:t>Financial</a:t>
            </a:r>
          </a:p>
          <a:p>
            <a:pPr>
              <a:defRPr/>
            </a:pPr>
            <a:r>
              <a:rPr lang="en-ZA" sz="2400" b="1" dirty="0">
                <a:solidFill>
                  <a:schemeClr val="bg1"/>
                </a:solidFill>
                <a:effectLst>
                  <a:outerShdw blurRad="38100" dist="38100" dir="2700000" algn="tl">
                    <a:srgbClr val="000000">
                      <a:alpha val="43137"/>
                    </a:srgbClr>
                  </a:outerShdw>
                </a:effectLst>
              </a:rPr>
              <a:t>Economic</a:t>
            </a:r>
          </a:p>
          <a:p>
            <a:pPr>
              <a:defRPr/>
            </a:pPr>
            <a:r>
              <a:rPr lang="en-ZA" sz="2400" b="1" dirty="0">
                <a:solidFill>
                  <a:schemeClr val="bg1"/>
                </a:solidFill>
                <a:effectLst>
                  <a:outerShdw blurRad="38100" dist="38100" dir="2700000" algn="tl">
                    <a:srgbClr val="000000">
                      <a:alpha val="43137"/>
                    </a:srgbClr>
                  </a:outerShdw>
                </a:effectLst>
              </a:rPr>
              <a:t>Social</a:t>
            </a:r>
          </a:p>
        </p:txBody>
      </p:sp>
      <p:sp>
        <p:nvSpPr>
          <p:cNvPr id="5" name="Rounded Rectangular Callout 4"/>
          <p:cNvSpPr/>
          <p:nvPr/>
        </p:nvSpPr>
        <p:spPr bwMode="auto">
          <a:xfrm>
            <a:off x="7453796" y="2964563"/>
            <a:ext cx="1510692" cy="806090"/>
          </a:xfrm>
          <a:prstGeom prst="wedgeRoundRectCallout">
            <a:avLst>
              <a:gd name="adj1" fmla="val -123818"/>
              <a:gd name="adj2" fmla="val 71411"/>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a:solidFill>
                  <a:schemeClr val="bg1"/>
                </a:solidFill>
                <a:effectLst>
                  <a:outerShdw blurRad="38100" dist="38100" dir="2700000" algn="tl">
                    <a:srgbClr val="000000">
                      <a:alpha val="43137"/>
                    </a:srgbClr>
                  </a:outerShdw>
                </a:effectLst>
              </a:rPr>
              <a:t>91,000</a:t>
            </a:r>
          </a:p>
          <a:p>
            <a:pPr algn="ctr">
              <a:defRPr/>
            </a:pPr>
            <a:r>
              <a:rPr lang="en-ZA" sz="2400" b="1" dirty="0">
                <a:solidFill>
                  <a:schemeClr val="bg1"/>
                </a:solidFill>
              </a:rPr>
              <a:t>Units</a:t>
            </a:r>
          </a:p>
        </p:txBody>
      </p:sp>
      <p:sp>
        <p:nvSpPr>
          <p:cNvPr id="6" name="Rounded Rectangular Callout 5"/>
          <p:cNvSpPr/>
          <p:nvPr/>
        </p:nvSpPr>
        <p:spPr bwMode="auto">
          <a:xfrm>
            <a:off x="7315229" y="4293096"/>
            <a:ext cx="1644243" cy="775146"/>
          </a:xfrm>
          <a:prstGeom prst="wedgeRoundRectCallout">
            <a:avLst>
              <a:gd name="adj1" fmla="val -104699"/>
              <a:gd name="adj2" fmla="val 46476"/>
              <a:gd name="adj3" fmla="val 16667"/>
            </a:avLst>
          </a:prstGeom>
          <a:solidFill>
            <a:srgbClr val="C00000"/>
          </a:solidFill>
          <a:ln w="19050" cap="flat" cmpd="sng" algn="ctr">
            <a:solidFill>
              <a:srgbClr val="99CC00"/>
            </a:solidFill>
            <a:prstDash val="solid"/>
            <a:round/>
            <a:headEnd type="none" w="med" len="med"/>
            <a:tailEnd type="none" w="med" len="med"/>
          </a:ln>
          <a:effectLst/>
          <a:extLst/>
        </p:spPr>
        <p:txBody>
          <a:bodyPr anchor="ctr"/>
          <a:lstStyle/>
          <a:p>
            <a:pPr algn="ctr">
              <a:defRPr/>
            </a:pPr>
            <a:r>
              <a:rPr lang="en-ZA" sz="2400" b="1" dirty="0">
                <a:solidFill>
                  <a:schemeClr val="bg1"/>
                </a:solidFill>
                <a:effectLst>
                  <a:outerShdw blurRad="38100" dist="38100" dir="2700000" algn="tl">
                    <a:srgbClr val="000000">
                      <a:alpha val="43137"/>
                    </a:srgbClr>
                  </a:outerShdw>
                </a:effectLst>
              </a:rPr>
              <a:t>50,000</a:t>
            </a:r>
          </a:p>
          <a:p>
            <a:pPr algn="ctr">
              <a:defRPr/>
            </a:pPr>
            <a:r>
              <a:rPr lang="en-ZA" b="1" dirty="0">
                <a:solidFill>
                  <a:schemeClr val="bg1"/>
                </a:solidFill>
                <a:effectLst>
                  <a:outerShdw blurRad="38100" dist="38100" dir="2700000" algn="tl">
                    <a:srgbClr val="000000">
                      <a:alpha val="43137"/>
                    </a:srgbClr>
                  </a:outerShdw>
                </a:effectLst>
              </a:rPr>
              <a:t>Units</a:t>
            </a:r>
          </a:p>
        </p:txBody>
      </p:sp>
      <p:sp>
        <p:nvSpPr>
          <p:cNvPr id="8" name="Rectangle 7"/>
          <p:cNvSpPr/>
          <p:nvPr/>
        </p:nvSpPr>
        <p:spPr>
          <a:xfrm>
            <a:off x="251520" y="980728"/>
            <a:ext cx="8712968" cy="5688632"/>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ED679307-F7AB-48D6-9F3F-6D9E8886AE3A}" type="slidenum">
              <a:rPr lang="en-US" smtClean="0"/>
              <a:pPr/>
              <a:t>6</a:t>
            </a:fld>
            <a:endParaRPr lang="en-US" dirty="0"/>
          </a:p>
        </p:txBody>
      </p:sp>
    </p:spTree>
    <p:extLst>
      <p:ext uri="{BB962C8B-B14F-4D97-AF65-F5344CB8AC3E}">
        <p14:creationId xmlns:p14="http://schemas.microsoft.com/office/powerpoint/2010/main" xmlns="" val="2997466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Position: Durban</a:t>
            </a:r>
            <a:endParaRPr lang="en-ZA"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7</a:t>
            </a:fld>
            <a:endParaRPr lang="en-US" dirty="0"/>
          </a:p>
        </p:txBody>
      </p:sp>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98604"/>
            <a:ext cx="9144000" cy="6159396"/>
          </a:xfrm>
          <a:prstGeom prst="rect">
            <a:avLst/>
          </a:prstGeom>
          <a:noFill/>
          <a:ln>
            <a:noFill/>
          </a:ln>
        </p:spPr>
      </p:pic>
    </p:spTree>
    <p:extLst>
      <p:ext uri="{BB962C8B-B14F-4D97-AF65-F5344CB8AC3E}">
        <p14:creationId xmlns:p14="http://schemas.microsoft.com/office/powerpoint/2010/main" xmlns="" val="42065279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Position: Cape Town</a:t>
            </a:r>
            <a:endParaRPr lang="en-ZA"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8</a:t>
            </a:fld>
            <a:endParaRPr lang="en-US" dirty="0"/>
          </a:p>
        </p:txBody>
      </p:sp>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08720"/>
            <a:ext cx="9144000" cy="5949280"/>
          </a:xfrm>
          <a:prstGeom prst="rect">
            <a:avLst/>
          </a:prstGeom>
          <a:noFill/>
          <a:ln>
            <a:noFill/>
          </a:ln>
        </p:spPr>
      </p:pic>
    </p:spTree>
    <p:extLst>
      <p:ext uri="{BB962C8B-B14F-4D97-AF65-F5344CB8AC3E}">
        <p14:creationId xmlns:p14="http://schemas.microsoft.com/office/powerpoint/2010/main" xmlns="" val="30386012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9144000" cy="69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Current Position: East London</a:t>
            </a:r>
            <a:endParaRPr lang="en-ZA" dirty="0"/>
          </a:p>
        </p:txBody>
      </p:sp>
      <p:sp>
        <p:nvSpPr>
          <p:cNvPr id="5" name="Slide Number Placeholder 4"/>
          <p:cNvSpPr>
            <a:spLocks noGrp="1"/>
          </p:cNvSpPr>
          <p:nvPr>
            <p:ph type="sldNum" sz="quarter" idx="12"/>
          </p:nvPr>
        </p:nvSpPr>
        <p:spPr/>
        <p:txBody>
          <a:bodyPr/>
          <a:lstStyle/>
          <a:p>
            <a:fld id="{ED679307-F7AB-48D6-9F3F-6D9E8886AE3A}" type="slidenum">
              <a:rPr lang="en-US" smtClean="0"/>
              <a:pPr/>
              <a:t>9</a:t>
            </a:fld>
            <a:endParaRPr lang="en-US" dirty="0"/>
          </a:p>
        </p:txBody>
      </p:sp>
      <p:pic>
        <p:nvPicPr>
          <p:cNvPr id="7" name="Picture 6"/>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98604"/>
            <a:ext cx="9143999" cy="6159396"/>
          </a:xfrm>
          <a:prstGeom prst="rect">
            <a:avLst/>
          </a:prstGeom>
          <a:noFill/>
          <a:ln>
            <a:noFill/>
          </a:ln>
        </p:spPr>
      </p:pic>
    </p:spTree>
    <p:extLst>
      <p:ext uri="{BB962C8B-B14F-4D97-AF65-F5344CB8AC3E}">
        <p14:creationId xmlns:p14="http://schemas.microsoft.com/office/powerpoint/2010/main" xmlns="" val="1312855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6370</TotalTime>
  <Words>3611</Words>
  <Application>Microsoft Office PowerPoint</Application>
  <PresentationFormat>On-screen Show (4:3)</PresentationFormat>
  <Paragraphs>601</Paragraphs>
  <Slides>33</Slides>
  <Notes>24</Notes>
  <HiddenSlides>2</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Title Restoration Project: Progress to Date</vt:lpstr>
      <vt:lpstr>SCOPING EXERCISE</vt:lpstr>
      <vt:lpstr>SCOPING: Specific Brief</vt:lpstr>
      <vt:lpstr> STEERING COMMITTEE </vt:lpstr>
      <vt:lpstr>Steering Committee Composition</vt:lpstr>
      <vt:lpstr>Slide 27</vt:lpstr>
      <vt:lpstr>Slide 28</vt:lpstr>
      <vt:lpstr>Slide 29</vt:lpstr>
      <vt:lpstr>Slide 30</vt:lpstr>
      <vt:lpstr>Slide 31</vt:lpstr>
      <vt:lpstr>Slide 32</vt:lpstr>
      <vt:lpstr>Slide 33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 Campbell</dc:creator>
  <cp:lastModifiedBy>User</cp:lastModifiedBy>
  <cp:revision>63</cp:revision>
  <dcterms:created xsi:type="dcterms:W3CDTF">2014-10-18T15:27:03Z</dcterms:created>
  <dcterms:modified xsi:type="dcterms:W3CDTF">2015-02-25T10:17:42Z</dcterms:modified>
</cp:coreProperties>
</file>