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6.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357" r:id="rId2"/>
    <p:sldId id="358" r:id="rId3"/>
    <p:sldId id="439" r:id="rId4"/>
    <p:sldId id="440" r:id="rId5"/>
    <p:sldId id="381" r:id="rId6"/>
    <p:sldId id="413" r:id="rId7"/>
    <p:sldId id="414" r:id="rId8"/>
    <p:sldId id="415" r:id="rId9"/>
    <p:sldId id="416" r:id="rId10"/>
    <p:sldId id="417" r:id="rId11"/>
    <p:sldId id="418" r:id="rId12"/>
    <p:sldId id="419" r:id="rId13"/>
    <p:sldId id="420" r:id="rId14"/>
    <p:sldId id="421" r:id="rId15"/>
    <p:sldId id="422" r:id="rId16"/>
    <p:sldId id="423" r:id="rId17"/>
    <p:sldId id="424" r:id="rId18"/>
    <p:sldId id="425" r:id="rId19"/>
    <p:sldId id="426" r:id="rId20"/>
    <p:sldId id="427" r:id="rId21"/>
    <p:sldId id="428" r:id="rId22"/>
    <p:sldId id="429" r:id="rId23"/>
    <p:sldId id="430" r:id="rId24"/>
    <p:sldId id="431" r:id="rId25"/>
    <p:sldId id="432" r:id="rId26"/>
    <p:sldId id="433" r:id="rId27"/>
    <p:sldId id="434" r:id="rId28"/>
    <p:sldId id="435" r:id="rId29"/>
    <p:sldId id="436" r:id="rId30"/>
    <p:sldId id="437" r:id="rId31"/>
    <p:sldId id="438" r:id="rId3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BFD3D"/>
    <a:srgbClr val="C04F4C"/>
    <a:srgbClr val="B77727"/>
    <a:srgbClr val="CAA53B"/>
    <a:srgbClr val="A99F1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912" autoAdjust="0"/>
    <p:restoredTop sz="98934" autoAdjust="0"/>
  </p:normalViewPr>
  <p:slideViewPr>
    <p:cSldViewPr>
      <p:cViewPr>
        <p:scale>
          <a:sx n="70" d="100"/>
          <a:sy n="70" d="100"/>
        </p:scale>
        <p:origin x="-480" y="-174"/>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oleObject" Target="Book2"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hqfile1\Financial%20Management\BUDGET%2020142015\Presentations%20201415\Graphs.xlsx" TargetMode="Externa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view3D>
      <c:rAngAx val="1"/>
    </c:view3D>
    <c:plotArea>
      <c:layout/>
      <c:bar3DChart>
        <c:barDir val="col"/>
        <c:grouping val="clustered"/>
        <c:ser>
          <c:idx val="0"/>
          <c:order val="0"/>
          <c:tx>
            <c:strRef>
              <c:f>Sheet1!$C$93</c:f>
              <c:strCache>
                <c:ptCount val="1"/>
                <c:pt idx="0">
                  <c:v>Achieved </c:v>
                </c:pt>
              </c:strCache>
            </c:strRef>
          </c:tx>
          <c:spPr>
            <a:solidFill>
              <a:srgbClr val="1EEE1E"/>
            </a:solidFill>
          </c:spPr>
          <c:dLbls>
            <c:dLbl>
              <c:idx val="0"/>
              <c:layout>
                <c:manualLayout>
                  <c:x val="0"/>
                  <c:y val="0.2236198462613557"/>
                </c:manualLayout>
              </c:layout>
              <c:tx>
                <c:rich>
                  <a:bodyPr/>
                  <a:lstStyle/>
                  <a:p>
                    <a:r>
                      <a:rPr lang="en-US"/>
                      <a:t>68%(73/108)</a:t>
                    </a:r>
                  </a:p>
                </c:rich>
              </c:tx>
              <c:showVal val="1"/>
            </c:dLbl>
            <c:dLbl>
              <c:idx val="1"/>
              <c:layout>
                <c:manualLayout>
                  <c:x val="-2.9017047515415319E-3"/>
                  <c:y val="0.17610062893081757"/>
                </c:manualLayout>
              </c:layout>
              <c:tx>
                <c:rich>
                  <a:bodyPr/>
                  <a:lstStyle/>
                  <a:p>
                    <a:r>
                      <a:rPr lang="en-US"/>
                      <a:t>72%(81/112)</a:t>
                    </a:r>
                  </a:p>
                </c:rich>
              </c:tx>
              <c:showVal val="1"/>
            </c:dLbl>
            <c:dLbl>
              <c:idx val="2"/>
              <c:layout>
                <c:manualLayout>
                  <c:x val="0"/>
                  <c:y val="0.17610062893081757"/>
                </c:manualLayout>
              </c:layout>
              <c:tx>
                <c:rich>
                  <a:bodyPr/>
                  <a:lstStyle/>
                  <a:p>
                    <a:r>
                      <a:rPr lang="en-US"/>
                      <a:t>74%(79/107)</a:t>
                    </a:r>
                  </a:p>
                </c:rich>
              </c:tx>
              <c:showVal val="1"/>
            </c:dLbl>
            <c:txPr>
              <a:bodyPr rot="-5400000" vert="horz"/>
              <a:lstStyle/>
              <a:p>
                <a:pPr>
                  <a:defRPr lang="en-ZA"/>
                </a:pPr>
                <a:endParaRPr lang="en-US"/>
              </a:p>
            </c:txPr>
            <c:showVal val="1"/>
          </c:dLbls>
          <c:cat>
            <c:strRef>
              <c:f>Sheet1!$D$92:$F$92</c:f>
              <c:strCache>
                <c:ptCount val="3"/>
                <c:pt idx="0">
                  <c:v>First Quarter </c:v>
                </c:pt>
                <c:pt idx="1">
                  <c:v>Second Quarter </c:v>
                </c:pt>
                <c:pt idx="2">
                  <c:v>Third Quarter</c:v>
                </c:pt>
              </c:strCache>
            </c:strRef>
          </c:cat>
          <c:val>
            <c:numRef>
              <c:f>Sheet1!$D$93:$F$93</c:f>
              <c:numCache>
                <c:formatCode>0%</c:formatCode>
                <c:ptCount val="3"/>
                <c:pt idx="0">
                  <c:v>0.68</c:v>
                </c:pt>
                <c:pt idx="1">
                  <c:v>0.72000000000000008</c:v>
                </c:pt>
                <c:pt idx="2">
                  <c:v>0.7400000000000001</c:v>
                </c:pt>
              </c:numCache>
            </c:numRef>
          </c:val>
        </c:ser>
        <c:ser>
          <c:idx val="1"/>
          <c:order val="1"/>
          <c:tx>
            <c:strRef>
              <c:f>Sheet1!$C$94</c:f>
              <c:strCache>
                <c:ptCount val="1"/>
                <c:pt idx="0">
                  <c:v>Not Achieved </c:v>
                </c:pt>
              </c:strCache>
            </c:strRef>
          </c:tx>
          <c:spPr>
            <a:solidFill>
              <a:srgbClr val="FF0000"/>
            </a:solidFill>
          </c:spPr>
          <c:dLbls>
            <c:dLbl>
              <c:idx val="0"/>
              <c:layout>
                <c:manualLayout>
                  <c:x val="0"/>
                  <c:y val="0.24039133473095739"/>
                </c:manualLayout>
              </c:layout>
              <c:tx>
                <c:rich>
                  <a:bodyPr/>
                  <a:lstStyle/>
                  <a:p>
                    <a:r>
                      <a:rPr lang="en-US"/>
                      <a:t>32%(35/108)</a:t>
                    </a:r>
                  </a:p>
                </c:rich>
              </c:tx>
              <c:showVal val="1"/>
            </c:dLbl>
            <c:dLbl>
              <c:idx val="1"/>
              <c:layout>
                <c:manualLayout>
                  <c:x val="2.9017047515415319E-3"/>
                  <c:y val="0.24598183088749134"/>
                </c:manualLayout>
              </c:layout>
              <c:tx>
                <c:rich>
                  <a:bodyPr/>
                  <a:lstStyle/>
                  <a:p>
                    <a:r>
                      <a:rPr lang="en-US"/>
                      <a:t>28%(31/112)</a:t>
                    </a:r>
                  </a:p>
                </c:rich>
              </c:tx>
              <c:showVal val="1"/>
            </c:dLbl>
            <c:dLbl>
              <c:idx val="2"/>
              <c:layout>
                <c:manualLayout>
                  <c:x val="0"/>
                  <c:y val="0.24318658280922434"/>
                </c:manualLayout>
              </c:layout>
              <c:tx>
                <c:rich>
                  <a:bodyPr/>
                  <a:lstStyle/>
                  <a:p>
                    <a:r>
                      <a:rPr lang="en-US"/>
                      <a:t>26%(28/107)</a:t>
                    </a:r>
                  </a:p>
                </c:rich>
              </c:tx>
              <c:showVal val="1"/>
            </c:dLbl>
            <c:txPr>
              <a:bodyPr rot="-5400000" vert="horz"/>
              <a:lstStyle/>
              <a:p>
                <a:pPr>
                  <a:defRPr lang="en-ZA"/>
                </a:pPr>
                <a:endParaRPr lang="en-US"/>
              </a:p>
            </c:txPr>
            <c:showVal val="1"/>
          </c:dLbls>
          <c:cat>
            <c:strRef>
              <c:f>Sheet1!$D$92:$F$92</c:f>
              <c:strCache>
                <c:ptCount val="3"/>
                <c:pt idx="0">
                  <c:v>First Quarter </c:v>
                </c:pt>
                <c:pt idx="1">
                  <c:v>Second Quarter </c:v>
                </c:pt>
                <c:pt idx="2">
                  <c:v>Third Quarter</c:v>
                </c:pt>
              </c:strCache>
            </c:strRef>
          </c:cat>
          <c:val>
            <c:numRef>
              <c:f>Sheet1!$D$94:$F$94</c:f>
              <c:numCache>
                <c:formatCode>0%</c:formatCode>
                <c:ptCount val="3"/>
                <c:pt idx="0">
                  <c:v>0.32000000000000006</c:v>
                </c:pt>
                <c:pt idx="1">
                  <c:v>0.28000000000000008</c:v>
                </c:pt>
                <c:pt idx="2">
                  <c:v>0.26</c:v>
                </c:pt>
              </c:numCache>
            </c:numRef>
          </c:val>
        </c:ser>
        <c:ser>
          <c:idx val="2"/>
          <c:order val="2"/>
          <c:tx>
            <c:strRef>
              <c:f>Sheet1!$C$95</c:f>
              <c:strCache>
                <c:ptCount val="1"/>
                <c:pt idx="0">
                  <c:v>Exepnditure </c:v>
                </c:pt>
              </c:strCache>
            </c:strRef>
          </c:tx>
          <c:spPr>
            <a:solidFill>
              <a:srgbClr val="FFFF00"/>
            </a:solidFill>
          </c:spPr>
          <c:dLbls>
            <c:dLbl>
              <c:idx val="0"/>
              <c:layout>
                <c:manualLayout>
                  <c:x val="1.305767138193689E-2"/>
                  <c:y val="-5.5904961565338921E-3"/>
                </c:manualLayout>
              </c:layout>
              <c:tx>
                <c:rich>
                  <a:bodyPr/>
                  <a:lstStyle/>
                  <a:p>
                    <a:r>
                      <a:rPr lang="en-US" dirty="0"/>
                      <a:t>20%(R711,137</a:t>
                    </a:r>
                    <a:r>
                      <a:rPr lang="en-US" baseline="0" dirty="0"/>
                      <a:t> million)</a:t>
                    </a:r>
                    <a:endParaRPr lang="en-US" dirty="0"/>
                  </a:p>
                </c:rich>
              </c:tx>
              <c:showVal val="1"/>
            </c:dLbl>
            <c:dLbl>
              <c:idx val="1"/>
              <c:layout>
                <c:manualLayout>
                  <c:x val="5.8034095030831167E-3"/>
                  <c:y val="0.34940600978336833"/>
                </c:manualLayout>
              </c:layout>
              <c:tx>
                <c:rich>
                  <a:bodyPr/>
                  <a:lstStyle/>
                  <a:p>
                    <a:r>
                      <a:rPr lang="en-US"/>
                      <a:t>44%(R1,551 billion)</a:t>
                    </a:r>
                  </a:p>
                </c:rich>
              </c:tx>
              <c:showVal val="1"/>
            </c:dLbl>
            <c:dLbl>
              <c:idx val="2"/>
              <c:layout>
                <c:manualLayout>
                  <c:x val="2.9017047515415319E-3"/>
                  <c:y val="0.24598183088749134"/>
                </c:manualLayout>
              </c:layout>
              <c:tx>
                <c:rich>
                  <a:bodyPr/>
                  <a:lstStyle/>
                  <a:p>
                    <a:r>
                      <a:rPr lang="en-US"/>
                      <a:t>65%(2,296 billion)</a:t>
                    </a:r>
                  </a:p>
                </c:rich>
              </c:tx>
              <c:showVal val="1"/>
            </c:dLbl>
            <c:txPr>
              <a:bodyPr rot="-5400000" vert="horz"/>
              <a:lstStyle/>
              <a:p>
                <a:pPr>
                  <a:defRPr lang="en-ZA"/>
                </a:pPr>
                <a:endParaRPr lang="en-US"/>
              </a:p>
            </c:txPr>
            <c:showVal val="1"/>
          </c:dLbls>
          <c:cat>
            <c:strRef>
              <c:f>Sheet1!$D$92:$F$92</c:f>
              <c:strCache>
                <c:ptCount val="3"/>
                <c:pt idx="0">
                  <c:v>First Quarter </c:v>
                </c:pt>
                <c:pt idx="1">
                  <c:v>Second Quarter </c:v>
                </c:pt>
                <c:pt idx="2">
                  <c:v>Third Quarter</c:v>
                </c:pt>
              </c:strCache>
            </c:strRef>
          </c:cat>
          <c:val>
            <c:numRef>
              <c:f>Sheet1!$D$95:$F$95</c:f>
              <c:numCache>
                <c:formatCode>0%</c:formatCode>
                <c:ptCount val="3"/>
                <c:pt idx="0">
                  <c:v>0.2</c:v>
                </c:pt>
                <c:pt idx="1">
                  <c:v>0.44</c:v>
                </c:pt>
                <c:pt idx="2">
                  <c:v>0.65000000000000013</c:v>
                </c:pt>
              </c:numCache>
            </c:numRef>
          </c:val>
        </c:ser>
        <c:ser>
          <c:idx val="3"/>
          <c:order val="3"/>
          <c:tx>
            <c:strRef>
              <c:f>Sheet1!$C$96</c:f>
              <c:strCache>
                <c:ptCount val="1"/>
              </c:strCache>
            </c:strRef>
          </c:tx>
          <c:dLbls>
            <c:txPr>
              <a:bodyPr/>
              <a:lstStyle/>
              <a:p>
                <a:pPr>
                  <a:defRPr lang="en-ZA"/>
                </a:pPr>
                <a:endParaRPr lang="en-US"/>
              </a:p>
            </c:txPr>
            <c:showVal val="1"/>
          </c:dLbls>
          <c:cat>
            <c:strRef>
              <c:f>Sheet1!$D$92:$F$92</c:f>
              <c:strCache>
                <c:ptCount val="3"/>
                <c:pt idx="0">
                  <c:v>First Quarter </c:v>
                </c:pt>
                <c:pt idx="1">
                  <c:v>Second Quarter </c:v>
                </c:pt>
                <c:pt idx="2">
                  <c:v>Third Quarter</c:v>
                </c:pt>
              </c:strCache>
            </c:strRef>
          </c:cat>
          <c:val>
            <c:numRef>
              <c:f>Sheet1!$D$96:$F$96</c:f>
              <c:numCache>
                <c:formatCode>General</c:formatCode>
                <c:ptCount val="3"/>
              </c:numCache>
            </c:numRef>
          </c:val>
        </c:ser>
        <c:dLbls>
          <c:showVal val="1"/>
        </c:dLbls>
        <c:shape val="box"/>
        <c:axId val="77379072"/>
        <c:axId val="77380608"/>
        <c:axId val="0"/>
      </c:bar3DChart>
      <c:catAx>
        <c:axId val="77379072"/>
        <c:scaling>
          <c:orientation val="minMax"/>
        </c:scaling>
        <c:axPos val="b"/>
        <c:tickLblPos val="nextTo"/>
        <c:txPr>
          <a:bodyPr/>
          <a:lstStyle/>
          <a:p>
            <a:pPr>
              <a:defRPr lang="en-ZA"/>
            </a:pPr>
            <a:endParaRPr lang="en-US"/>
          </a:p>
        </c:txPr>
        <c:crossAx val="77380608"/>
        <c:crosses val="autoZero"/>
        <c:auto val="1"/>
        <c:lblAlgn val="ctr"/>
        <c:lblOffset val="100"/>
      </c:catAx>
      <c:valAx>
        <c:axId val="77380608"/>
        <c:scaling>
          <c:orientation val="minMax"/>
        </c:scaling>
        <c:axPos val="l"/>
        <c:numFmt formatCode="0%" sourceLinked="1"/>
        <c:tickLblPos val="nextTo"/>
        <c:txPr>
          <a:bodyPr/>
          <a:lstStyle/>
          <a:p>
            <a:pPr>
              <a:defRPr lang="en-ZA"/>
            </a:pPr>
            <a:endParaRPr lang="en-US"/>
          </a:p>
        </c:txPr>
        <c:crossAx val="77379072"/>
        <c:crosses val="autoZero"/>
        <c:crossBetween val="between"/>
      </c:valAx>
    </c:plotArea>
    <c:legend>
      <c:legendPos val="r"/>
      <c:legendEntry>
        <c:idx val="3"/>
        <c:delete val="1"/>
      </c:legendEntry>
      <c:layout/>
      <c:txPr>
        <a:bodyPr/>
        <a:lstStyle/>
        <a:p>
          <a:pPr>
            <a:defRPr lang="en-ZA"/>
          </a:pPr>
          <a:endParaRPr lang="en-US"/>
        </a:p>
      </c:txPr>
    </c:legend>
    <c:plotVisOnly val="1"/>
    <c:dispBlanksAs val="gap"/>
  </c:chart>
  <c:spPr>
    <a:ln>
      <a:noFill/>
    </a:ln>
  </c:spPr>
  <c:txPr>
    <a:bodyPr/>
    <a:lstStyle/>
    <a:p>
      <a:pPr>
        <a:defRPr sz="1400" b="1"/>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view3D>
      <c:rAngAx val="1"/>
    </c:view3D>
    <c:sideWall>
      <c:spPr>
        <a:noFill/>
        <a:ln w="25400">
          <a:noFill/>
        </a:ln>
      </c:spPr>
    </c:sideWall>
    <c:backWall>
      <c:spPr>
        <a:noFill/>
        <a:ln w="25400">
          <a:noFill/>
        </a:ln>
      </c:spPr>
    </c:backWall>
    <c:plotArea>
      <c:layout/>
      <c:bar3DChart>
        <c:barDir val="col"/>
        <c:grouping val="clustered"/>
        <c:dLbls/>
        <c:shape val="box"/>
        <c:axId val="77313152"/>
        <c:axId val="77314688"/>
        <c:axId val="0"/>
      </c:bar3DChart>
      <c:catAx>
        <c:axId val="77313152"/>
        <c:scaling>
          <c:orientation val="minMax"/>
        </c:scaling>
        <c:axPos val="b"/>
        <c:tickLblPos val="nextTo"/>
        <c:txPr>
          <a:bodyPr/>
          <a:lstStyle/>
          <a:p>
            <a:pPr>
              <a:defRPr lang="en-ZA"/>
            </a:pPr>
            <a:endParaRPr lang="en-US"/>
          </a:p>
        </c:txPr>
        <c:crossAx val="77314688"/>
        <c:crosses val="autoZero"/>
        <c:auto val="1"/>
        <c:lblAlgn val="ctr"/>
        <c:lblOffset val="100"/>
      </c:catAx>
      <c:valAx>
        <c:axId val="77314688"/>
        <c:scaling>
          <c:orientation val="minMax"/>
        </c:scaling>
        <c:axPos val="l"/>
        <c:title>
          <c:tx>
            <c:rich>
              <a:bodyPr rot="0" vert="wordArtVert"/>
              <a:lstStyle/>
              <a:p>
                <a:pPr>
                  <a:defRPr lang="en-ZA"/>
                </a:pPr>
                <a:r>
                  <a:rPr lang="en-ZA" dirty="0" smtClean="0"/>
                  <a:t>Percentage</a:t>
                </a:r>
                <a:endParaRPr lang="en-ZA" dirty="0"/>
              </a:p>
            </c:rich>
          </c:tx>
          <c:layout/>
        </c:title>
        <c:numFmt formatCode="0" sourceLinked="1"/>
        <c:tickLblPos val="nextTo"/>
        <c:txPr>
          <a:bodyPr/>
          <a:lstStyle/>
          <a:p>
            <a:pPr>
              <a:defRPr lang="en-ZA"/>
            </a:pPr>
            <a:endParaRPr lang="en-US"/>
          </a:p>
        </c:txPr>
        <c:crossAx val="77313152"/>
        <c:crosses val="autoZero"/>
        <c:crossBetween val="between"/>
      </c:valAx>
    </c:plotArea>
    <c:legend>
      <c:legendPos val="r"/>
      <c:layout/>
      <c:txPr>
        <a:bodyPr/>
        <a:lstStyle/>
        <a:p>
          <a:pPr>
            <a:defRPr lang="en-ZA"/>
          </a:pPr>
          <a:endParaRPr lang="en-US"/>
        </a:p>
      </c:txPr>
    </c:legend>
    <c:plotVisOnly val="1"/>
    <c:dispBlanksAs val="gap"/>
  </c:chart>
  <c:spPr>
    <a:ln>
      <a:no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view3D>
      <c:rAngAx val="1"/>
    </c:view3D>
    <c:plotArea>
      <c:layout/>
      <c:bar3DChart>
        <c:barDir val="col"/>
        <c:grouping val="clustered"/>
        <c:ser>
          <c:idx val="0"/>
          <c:order val="0"/>
          <c:tx>
            <c:strRef>
              <c:f>Sheet1!$E$124</c:f>
              <c:strCache>
                <c:ptCount val="1"/>
                <c:pt idx="0">
                  <c:v>Achieved </c:v>
                </c:pt>
              </c:strCache>
            </c:strRef>
          </c:tx>
          <c:spPr>
            <a:solidFill>
              <a:srgbClr val="1EEE1E"/>
            </a:solidFill>
          </c:spPr>
          <c:dLbls>
            <c:dLbl>
              <c:idx val="0"/>
              <c:layout>
                <c:manualLayout>
                  <c:x val="-1.3937067556063564E-17"/>
                  <c:y val="0.15983467114765026"/>
                </c:manualLayout>
              </c:layout>
              <c:tx>
                <c:rich>
                  <a:bodyPr/>
                  <a:lstStyle/>
                  <a:p>
                    <a:r>
                      <a:rPr lang="en-US" b="1"/>
                      <a:t>78%(21/27)</a:t>
                    </a:r>
                    <a:endParaRPr lang="en-US"/>
                  </a:p>
                </c:rich>
              </c:tx>
              <c:showVal val="1"/>
            </c:dLbl>
            <c:dLbl>
              <c:idx val="1"/>
              <c:layout>
                <c:manualLayout>
                  <c:x val="-1.5204249336280644E-3"/>
                  <c:y val="0.1901481432618598"/>
                </c:manualLayout>
              </c:layout>
              <c:tx>
                <c:rich>
                  <a:bodyPr/>
                  <a:lstStyle/>
                  <a:p>
                    <a:r>
                      <a:rPr lang="en-US" b="1"/>
                      <a:t>69%(18/26)</a:t>
                    </a:r>
                    <a:endParaRPr lang="en-US"/>
                  </a:p>
                </c:rich>
              </c:tx>
              <c:showVal val="1"/>
            </c:dLbl>
            <c:dLbl>
              <c:idx val="2"/>
              <c:layout>
                <c:manualLayout>
                  <c:x val="3.0408498672561289E-3"/>
                  <c:y val="0.14330004999444509"/>
                </c:manualLayout>
              </c:layout>
              <c:tx>
                <c:rich>
                  <a:bodyPr/>
                  <a:lstStyle/>
                  <a:p>
                    <a:r>
                      <a:rPr lang="en-US" b="1"/>
                      <a:t>76%(25/33)</a:t>
                    </a:r>
                    <a:endParaRPr lang="en-US"/>
                  </a:p>
                </c:rich>
              </c:tx>
              <c:showVal val="1"/>
            </c:dLbl>
            <c:dLbl>
              <c:idx val="3"/>
              <c:layout>
                <c:manualLayout>
                  <c:x val="1.5204249336280644E-3"/>
                  <c:y val="0.17636929230085546"/>
                </c:manualLayout>
              </c:layout>
              <c:tx>
                <c:rich>
                  <a:bodyPr/>
                  <a:lstStyle/>
                  <a:p>
                    <a:r>
                      <a:rPr lang="en-US" b="1"/>
                      <a:t>71%(15/21)</a:t>
                    </a:r>
                    <a:endParaRPr lang="en-US"/>
                  </a:p>
                </c:rich>
              </c:tx>
              <c:showVal val="1"/>
            </c:dLbl>
            <c:txPr>
              <a:bodyPr rot="-5400000" vert="horz"/>
              <a:lstStyle/>
              <a:p>
                <a:pPr>
                  <a:defRPr lang="en-ZA"/>
                </a:pPr>
                <a:endParaRPr lang="en-US"/>
              </a:p>
            </c:txPr>
            <c:showVal val="1"/>
          </c:dLbls>
          <c:cat>
            <c:strRef>
              <c:f>Sheet1!$D$125:$D$128</c:f>
              <c:strCache>
                <c:ptCount val="4"/>
                <c:pt idx="0">
                  <c:v>Administration </c:v>
                </c:pt>
                <c:pt idx="1">
                  <c:v>Institutional Governance</c:v>
                </c:pt>
                <c:pt idx="2">
                  <c:v>ACPD</c:v>
                </c:pt>
                <c:pt idx="3">
                  <c:v>HPP</c:v>
                </c:pt>
              </c:strCache>
            </c:strRef>
          </c:cat>
          <c:val>
            <c:numRef>
              <c:f>Sheet1!$E$125:$E$128</c:f>
              <c:numCache>
                <c:formatCode>0%</c:formatCode>
                <c:ptCount val="4"/>
                <c:pt idx="0">
                  <c:v>0.78</c:v>
                </c:pt>
                <c:pt idx="1">
                  <c:v>0.69000000000000006</c:v>
                </c:pt>
                <c:pt idx="2">
                  <c:v>0.76000000000000012</c:v>
                </c:pt>
                <c:pt idx="3">
                  <c:v>0.71000000000000008</c:v>
                </c:pt>
              </c:numCache>
            </c:numRef>
          </c:val>
        </c:ser>
        <c:ser>
          <c:idx val="1"/>
          <c:order val="1"/>
          <c:tx>
            <c:strRef>
              <c:f>Sheet1!$F$124</c:f>
              <c:strCache>
                <c:ptCount val="1"/>
                <c:pt idx="0">
                  <c:v>Not Achieved </c:v>
                </c:pt>
              </c:strCache>
            </c:strRef>
          </c:tx>
          <c:spPr>
            <a:solidFill>
              <a:srgbClr val="FF0000"/>
            </a:solidFill>
          </c:spPr>
          <c:dLbls>
            <c:dLbl>
              <c:idx val="0"/>
              <c:layout>
                <c:manualLayout>
                  <c:x val="-1.5204249336280644E-3"/>
                  <c:y val="0.19565968364626155"/>
                </c:manualLayout>
              </c:layout>
              <c:tx>
                <c:rich>
                  <a:bodyPr/>
                  <a:lstStyle/>
                  <a:p>
                    <a:r>
                      <a:rPr lang="en-US" b="1"/>
                      <a:t>22%(6/27)</a:t>
                    </a:r>
                    <a:endParaRPr lang="en-US"/>
                  </a:p>
                </c:rich>
              </c:tx>
              <c:showVal val="1"/>
            </c:dLbl>
            <c:dLbl>
              <c:idx val="1"/>
              <c:layout>
                <c:manualLayout>
                  <c:x val="4.5612748008841937E-3"/>
                  <c:y val="0.20392699422286417"/>
                </c:manualLayout>
              </c:layout>
              <c:tx>
                <c:rich>
                  <a:bodyPr/>
                  <a:lstStyle/>
                  <a:p>
                    <a:r>
                      <a:rPr lang="en-US" b="1"/>
                      <a:t>31%(8/26)</a:t>
                    </a:r>
                    <a:endParaRPr lang="en-US"/>
                  </a:p>
                </c:rich>
              </c:tx>
              <c:showVal val="1"/>
            </c:dLbl>
            <c:dLbl>
              <c:idx val="2"/>
              <c:layout>
                <c:manualLayout>
                  <c:x val="1.5204249336280644E-3"/>
                  <c:y val="0.19841545383846246"/>
                </c:manualLayout>
              </c:layout>
              <c:tx>
                <c:rich>
                  <a:bodyPr/>
                  <a:lstStyle/>
                  <a:p>
                    <a:r>
                      <a:rPr lang="en-US" b="1"/>
                      <a:t>24%(8/33)</a:t>
                    </a:r>
                    <a:endParaRPr lang="en-US"/>
                  </a:p>
                </c:rich>
              </c:tx>
              <c:showVal val="1"/>
            </c:dLbl>
            <c:dLbl>
              <c:idx val="3"/>
              <c:layout>
                <c:manualLayout>
                  <c:x val="0"/>
                  <c:y val="0.21495007499166763"/>
                </c:manualLayout>
              </c:layout>
              <c:tx>
                <c:rich>
                  <a:bodyPr/>
                  <a:lstStyle/>
                  <a:p>
                    <a:r>
                      <a:rPr lang="en-US" b="1"/>
                      <a:t>29%(6/21)</a:t>
                    </a:r>
                    <a:endParaRPr lang="en-US"/>
                  </a:p>
                </c:rich>
              </c:tx>
              <c:showVal val="1"/>
            </c:dLbl>
            <c:txPr>
              <a:bodyPr rot="-5400000" vert="horz"/>
              <a:lstStyle/>
              <a:p>
                <a:pPr>
                  <a:defRPr lang="en-ZA"/>
                </a:pPr>
                <a:endParaRPr lang="en-US"/>
              </a:p>
            </c:txPr>
            <c:showVal val="1"/>
          </c:dLbls>
          <c:cat>
            <c:strRef>
              <c:f>Sheet1!$D$125:$D$128</c:f>
              <c:strCache>
                <c:ptCount val="4"/>
                <c:pt idx="0">
                  <c:v>Administration </c:v>
                </c:pt>
                <c:pt idx="1">
                  <c:v>Institutional Governance</c:v>
                </c:pt>
                <c:pt idx="2">
                  <c:v>ACPD</c:v>
                </c:pt>
                <c:pt idx="3">
                  <c:v>HPP</c:v>
                </c:pt>
              </c:strCache>
            </c:strRef>
          </c:cat>
          <c:val>
            <c:numRef>
              <c:f>Sheet1!$F$125:$F$128</c:f>
              <c:numCache>
                <c:formatCode>0%</c:formatCode>
                <c:ptCount val="4"/>
                <c:pt idx="0">
                  <c:v>0.22</c:v>
                </c:pt>
                <c:pt idx="1">
                  <c:v>0.31000000000000005</c:v>
                </c:pt>
                <c:pt idx="2">
                  <c:v>0.24000000000000002</c:v>
                </c:pt>
                <c:pt idx="3">
                  <c:v>0.29000000000000004</c:v>
                </c:pt>
              </c:numCache>
            </c:numRef>
          </c:val>
        </c:ser>
        <c:ser>
          <c:idx val="2"/>
          <c:order val="2"/>
          <c:tx>
            <c:strRef>
              <c:f>Sheet1!$G$124</c:f>
              <c:strCache>
                <c:ptCount val="1"/>
                <c:pt idx="0">
                  <c:v>Expenditure </c:v>
                </c:pt>
              </c:strCache>
            </c:strRef>
          </c:tx>
          <c:spPr>
            <a:solidFill>
              <a:srgbClr val="FFFF00"/>
            </a:solidFill>
          </c:spPr>
          <c:dLbls>
            <c:dLbl>
              <c:idx val="0"/>
              <c:layout>
                <c:manualLayout>
                  <c:x val="3.0408498672561289E-3"/>
                  <c:y val="0.1350327394178425"/>
                </c:manualLayout>
              </c:layout>
              <c:tx>
                <c:rich>
                  <a:bodyPr/>
                  <a:lstStyle/>
                  <a:p>
                    <a:r>
                      <a:rPr lang="en-US" b="1"/>
                      <a:t>74%(R173,739 million)</a:t>
                    </a:r>
                    <a:endParaRPr lang="en-US"/>
                  </a:p>
                </c:rich>
              </c:tx>
              <c:showVal val="1"/>
            </c:dLbl>
            <c:dLbl>
              <c:idx val="1"/>
              <c:layout>
                <c:manualLayout>
                  <c:x val="4.5612748008841937E-3"/>
                  <c:y val="0.28660009998889024"/>
                </c:manualLayout>
              </c:layout>
              <c:tx>
                <c:rich>
                  <a:bodyPr/>
                  <a:lstStyle/>
                  <a:p>
                    <a:r>
                      <a:rPr lang="en-US" b="1" dirty="0"/>
                      <a:t>61%(R60,948 million)</a:t>
                    </a:r>
                    <a:endParaRPr lang="en-US" dirty="0"/>
                  </a:p>
                </c:rich>
              </c:tx>
              <c:showVal val="1"/>
            </c:dLbl>
            <c:dLbl>
              <c:idx val="2"/>
              <c:layout>
                <c:manualLayout>
                  <c:x val="6.0816997345122595E-3"/>
                  <c:y val="0.29486741056549276"/>
                </c:manualLayout>
              </c:layout>
              <c:tx>
                <c:rich>
                  <a:bodyPr/>
                  <a:lstStyle/>
                  <a:p>
                    <a:r>
                      <a:rPr lang="en-US" b="1"/>
                      <a:t>59%(R610,337million)</a:t>
                    </a:r>
                    <a:endParaRPr lang="en-US"/>
                  </a:p>
                </c:rich>
              </c:tx>
              <c:showVal val="1"/>
            </c:dLbl>
            <c:dLbl>
              <c:idx val="3"/>
              <c:layout>
                <c:manualLayout>
                  <c:x val="3.0408498672561289E-3"/>
                  <c:y val="0.22046161537606931"/>
                </c:manualLayout>
              </c:layout>
              <c:tx>
                <c:rich>
                  <a:bodyPr/>
                  <a:lstStyle/>
                  <a:p>
                    <a:r>
                      <a:rPr lang="en-US" b="1"/>
                      <a:t>67%(R1,450,985</a:t>
                    </a:r>
                    <a:r>
                      <a:rPr lang="en-US" b="1" baseline="0"/>
                      <a:t> billion)</a:t>
                    </a:r>
                    <a:endParaRPr lang="en-US"/>
                  </a:p>
                </c:rich>
              </c:tx>
              <c:showVal val="1"/>
            </c:dLbl>
            <c:txPr>
              <a:bodyPr rot="-5400000" vert="horz"/>
              <a:lstStyle/>
              <a:p>
                <a:pPr>
                  <a:defRPr lang="en-ZA"/>
                </a:pPr>
                <a:endParaRPr lang="en-US"/>
              </a:p>
            </c:txPr>
            <c:showVal val="1"/>
          </c:dLbls>
          <c:cat>
            <c:strRef>
              <c:f>Sheet1!$D$125:$D$128</c:f>
              <c:strCache>
                <c:ptCount val="4"/>
                <c:pt idx="0">
                  <c:v>Administration </c:v>
                </c:pt>
                <c:pt idx="1">
                  <c:v>Institutional Governance</c:v>
                </c:pt>
                <c:pt idx="2">
                  <c:v>ACPD</c:v>
                </c:pt>
                <c:pt idx="3">
                  <c:v>HPP</c:v>
                </c:pt>
              </c:strCache>
            </c:strRef>
          </c:cat>
          <c:val>
            <c:numRef>
              <c:f>Sheet1!$G$125:$G$128</c:f>
              <c:numCache>
                <c:formatCode>0%</c:formatCode>
                <c:ptCount val="4"/>
                <c:pt idx="0">
                  <c:v>0.7400000000000001</c:v>
                </c:pt>
                <c:pt idx="1">
                  <c:v>0.6100000000000001</c:v>
                </c:pt>
                <c:pt idx="2">
                  <c:v>0.59</c:v>
                </c:pt>
                <c:pt idx="3">
                  <c:v>0.67000000000000015</c:v>
                </c:pt>
              </c:numCache>
            </c:numRef>
          </c:val>
        </c:ser>
        <c:dLbls/>
        <c:shape val="box"/>
        <c:axId val="84540032"/>
        <c:axId val="84574592"/>
        <c:axId val="0"/>
      </c:bar3DChart>
      <c:catAx>
        <c:axId val="84540032"/>
        <c:scaling>
          <c:orientation val="minMax"/>
        </c:scaling>
        <c:axPos val="b"/>
        <c:tickLblPos val="nextTo"/>
        <c:txPr>
          <a:bodyPr/>
          <a:lstStyle/>
          <a:p>
            <a:pPr>
              <a:defRPr lang="en-ZA"/>
            </a:pPr>
            <a:endParaRPr lang="en-US"/>
          </a:p>
        </c:txPr>
        <c:crossAx val="84574592"/>
        <c:crosses val="autoZero"/>
        <c:auto val="1"/>
        <c:lblAlgn val="ctr"/>
        <c:lblOffset val="100"/>
      </c:catAx>
      <c:valAx>
        <c:axId val="84574592"/>
        <c:scaling>
          <c:orientation val="minMax"/>
        </c:scaling>
        <c:axPos val="l"/>
        <c:numFmt formatCode="0%" sourceLinked="1"/>
        <c:tickLblPos val="nextTo"/>
        <c:txPr>
          <a:bodyPr/>
          <a:lstStyle/>
          <a:p>
            <a:pPr>
              <a:defRPr lang="en-ZA"/>
            </a:pPr>
            <a:endParaRPr lang="en-US"/>
          </a:p>
        </c:txPr>
        <c:crossAx val="84540032"/>
        <c:crosses val="autoZero"/>
        <c:crossBetween val="between"/>
      </c:valAx>
    </c:plotArea>
    <c:legend>
      <c:legendPos val="r"/>
      <c:layout/>
      <c:txPr>
        <a:bodyPr/>
        <a:lstStyle/>
        <a:p>
          <a:pPr>
            <a:defRPr lang="en-ZA"/>
          </a:pPr>
          <a:endParaRPr lang="en-US"/>
        </a:p>
      </c:txPr>
    </c:legend>
    <c:plotVisOnly val="1"/>
    <c:dispBlanksAs val="gap"/>
  </c:chart>
  <c:txPr>
    <a:bodyPr/>
    <a:lstStyle/>
    <a:p>
      <a:pPr>
        <a:defRPr sz="1400" b="1"/>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style val="8"/>
  <c:chart>
    <c:plotArea>
      <c:layout/>
      <c:barChart>
        <c:barDir val="col"/>
        <c:grouping val="clustered"/>
        <c:ser>
          <c:idx val="0"/>
          <c:order val="0"/>
          <c:tx>
            <c:strRef>
              <c:f>'exp per prg'!$C$2</c:f>
              <c:strCache>
                <c:ptCount val="1"/>
                <c:pt idx="0">
                  <c:v>Budget</c:v>
                </c:pt>
              </c:strCache>
            </c:strRef>
          </c:tx>
          <c:spPr>
            <a:solidFill>
              <a:srgbClr val="D16309"/>
            </a:solidFill>
          </c:spPr>
          <c:dLbls>
            <c:txPr>
              <a:bodyPr/>
              <a:lstStyle/>
              <a:p>
                <a:pPr>
                  <a:defRPr lang="en-ZA"/>
                </a:pPr>
                <a:endParaRPr lang="en-US"/>
              </a:p>
            </c:txPr>
            <c:showVal val="1"/>
          </c:dLbls>
          <c:cat>
            <c:strRef>
              <c:f>'exp per prg'!$B$3:$B$6</c:f>
              <c:strCache>
                <c:ptCount val="4"/>
                <c:pt idx="0">
                  <c:v>Administration</c:v>
                </c:pt>
                <c:pt idx="1">
                  <c:v>Institutional Governance</c:v>
                </c:pt>
                <c:pt idx="2">
                  <c:v>Arts &amp; Cul Prom &amp; Development</c:v>
                </c:pt>
                <c:pt idx="3">
                  <c:v>Heritage Promotion &amp; Preservation</c:v>
                </c:pt>
              </c:strCache>
            </c:strRef>
          </c:cat>
          <c:val>
            <c:numRef>
              <c:f>'exp per prg'!$C$3:$C$6</c:f>
              <c:numCache>
                <c:formatCode>_ * #,##0_ ;_ * \-#,##0_ ;_ * "-"??_ ;_ @_ </c:formatCode>
                <c:ptCount val="4"/>
                <c:pt idx="0">
                  <c:v>234</c:v>
                </c:pt>
                <c:pt idx="1">
                  <c:v>100</c:v>
                </c:pt>
                <c:pt idx="2">
                  <c:v>1032</c:v>
                </c:pt>
                <c:pt idx="3">
                  <c:v>2159</c:v>
                </c:pt>
              </c:numCache>
            </c:numRef>
          </c:val>
        </c:ser>
        <c:ser>
          <c:idx val="1"/>
          <c:order val="1"/>
          <c:tx>
            <c:strRef>
              <c:f>'exp per prg'!$D$2</c:f>
              <c:strCache>
                <c:ptCount val="1"/>
                <c:pt idx="0">
                  <c:v>Expenditure</c:v>
                </c:pt>
              </c:strCache>
            </c:strRef>
          </c:tx>
          <c:spPr>
            <a:solidFill>
              <a:srgbClr val="ABFD3D"/>
            </a:solidFill>
          </c:spPr>
          <c:dLbls>
            <c:txPr>
              <a:bodyPr/>
              <a:lstStyle/>
              <a:p>
                <a:pPr>
                  <a:defRPr lang="en-ZA"/>
                </a:pPr>
                <a:endParaRPr lang="en-US"/>
              </a:p>
            </c:txPr>
            <c:showVal val="1"/>
          </c:dLbls>
          <c:cat>
            <c:strRef>
              <c:f>'exp per prg'!$B$3:$B$6</c:f>
              <c:strCache>
                <c:ptCount val="4"/>
                <c:pt idx="0">
                  <c:v>Administration</c:v>
                </c:pt>
                <c:pt idx="1">
                  <c:v>Institutional Governance</c:v>
                </c:pt>
                <c:pt idx="2">
                  <c:v>Arts &amp; Cul Prom &amp; Development</c:v>
                </c:pt>
                <c:pt idx="3">
                  <c:v>Heritage Promotion &amp; Preservation</c:v>
                </c:pt>
              </c:strCache>
            </c:strRef>
          </c:cat>
          <c:val>
            <c:numRef>
              <c:f>'exp per prg'!$D$3:$D$6</c:f>
              <c:numCache>
                <c:formatCode>_ * #,##0_ ;_ * \-#,##0_ ;_ * "-"??_ ;_ @_ </c:formatCode>
                <c:ptCount val="4"/>
                <c:pt idx="0">
                  <c:v>174</c:v>
                </c:pt>
                <c:pt idx="1">
                  <c:v>61</c:v>
                </c:pt>
                <c:pt idx="2">
                  <c:v>610</c:v>
                </c:pt>
                <c:pt idx="3">
                  <c:v>1451</c:v>
                </c:pt>
              </c:numCache>
            </c:numRef>
          </c:val>
        </c:ser>
        <c:dLbls/>
        <c:axId val="67765376"/>
        <c:axId val="67766912"/>
      </c:barChart>
      <c:catAx>
        <c:axId val="67765376"/>
        <c:scaling>
          <c:orientation val="minMax"/>
        </c:scaling>
        <c:axPos val="b"/>
        <c:tickLblPos val="nextTo"/>
        <c:txPr>
          <a:bodyPr/>
          <a:lstStyle/>
          <a:p>
            <a:pPr>
              <a:defRPr lang="en-ZA"/>
            </a:pPr>
            <a:endParaRPr lang="en-US"/>
          </a:p>
        </c:txPr>
        <c:crossAx val="67766912"/>
        <c:crosses val="autoZero"/>
        <c:auto val="1"/>
        <c:lblAlgn val="ctr"/>
        <c:lblOffset val="100"/>
      </c:catAx>
      <c:valAx>
        <c:axId val="67766912"/>
        <c:scaling>
          <c:orientation val="minMax"/>
        </c:scaling>
        <c:axPos val="l"/>
        <c:majorGridlines/>
        <c:numFmt formatCode="_ * #,##0_ ;_ * \-#,##0_ ;_ * &quot;-&quot;??_ ;_ @_ " sourceLinked="1"/>
        <c:tickLblPos val="nextTo"/>
        <c:txPr>
          <a:bodyPr/>
          <a:lstStyle/>
          <a:p>
            <a:pPr>
              <a:defRPr lang="en-ZA"/>
            </a:pPr>
            <a:endParaRPr lang="en-US"/>
          </a:p>
        </c:txPr>
        <c:crossAx val="67765376"/>
        <c:crosses val="autoZero"/>
        <c:crossBetween val="between"/>
      </c:valAx>
    </c:plotArea>
    <c:legend>
      <c:legendPos val="b"/>
      <c:layout/>
      <c:txPr>
        <a:bodyPr/>
        <a:lstStyle/>
        <a:p>
          <a:pPr>
            <a:defRPr lang="en-ZA"/>
          </a:pPr>
          <a:endParaRPr lang="en-US"/>
        </a:p>
      </c:txPr>
    </c:legend>
    <c:plotVisOnly val="1"/>
    <c:dispBlanksAs val="gap"/>
  </c:chart>
  <c:txPr>
    <a:bodyPr/>
    <a:lstStyle/>
    <a:p>
      <a:pPr>
        <a:defRPr sz="1400" b="1"/>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clustered"/>
        <c:ser>
          <c:idx val="0"/>
          <c:order val="0"/>
          <c:tx>
            <c:strRef>
              <c:f>'exp per econ class'!$C$3</c:f>
              <c:strCache>
                <c:ptCount val="1"/>
                <c:pt idx="0">
                  <c:v>Budget</c:v>
                </c:pt>
              </c:strCache>
            </c:strRef>
          </c:tx>
          <c:spPr>
            <a:solidFill>
              <a:srgbClr val="D16309"/>
            </a:solidFill>
          </c:spPr>
          <c:dLbls>
            <c:txPr>
              <a:bodyPr/>
              <a:lstStyle/>
              <a:p>
                <a:pPr>
                  <a:defRPr lang="en-ZA"/>
                </a:pPr>
                <a:endParaRPr lang="en-US"/>
              </a:p>
            </c:txPr>
            <c:showVal val="1"/>
          </c:dLbls>
          <c:cat>
            <c:strRef>
              <c:f>'exp per econ class'!$B$4:$B$14</c:f>
              <c:strCache>
                <c:ptCount val="11"/>
                <c:pt idx="0">
                  <c:v>Compensation</c:v>
                </c:pt>
                <c:pt idx="1">
                  <c:v>Goods &amp; Services </c:v>
                </c:pt>
                <c:pt idx="2">
                  <c:v>Provinces &amp; Municipalities </c:v>
                </c:pt>
                <c:pt idx="3">
                  <c:v>Dept Agencies &amp; Acc (Cur)</c:v>
                </c:pt>
                <c:pt idx="4">
                  <c:v>Dept Agencies &amp; Acc (Cap)</c:v>
                </c:pt>
                <c:pt idx="5">
                  <c:v>Non Profit Org</c:v>
                </c:pt>
                <c:pt idx="6">
                  <c:v>Foreign Govern Org</c:v>
                </c:pt>
                <c:pt idx="7">
                  <c:v>Households</c:v>
                </c:pt>
                <c:pt idx="8">
                  <c:v>Higher Educ Inst</c:v>
                </c:pt>
                <c:pt idx="9">
                  <c:v>Public Corporations</c:v>
                </c:pt>
                <c:pt idx="10">
                  <c:v>Capital Assets </c:v>
                </c:pt>
              </c:strCache>
            </c:strRef>
          </c:cat>
          <c:val>
            <c:numRef>
              <c:f>'exp per econ class'!$C$4:$C$14</c:f>
              <c:numCache>
                <c:formatCode>General</c:formatCode>
                <c:ptCount val="11"/>
                <c:pt idx="0">
                  <c:v>210</c:v>
                </c:pt>
                <c:pt idx="1">
                  <c:v>399</c:v>
                </c:pt>
                <c:pt idx="2">
                  <c:v>1033</c:v>
                </c:pt>
                <c:pt idx="3">
                  <c:v>1112</c:v>
                </c:pt>
                <c:pt idx="4">
                  <c:v>493</c:v>
                </c:pt>
                <c:pt idx="5">
                  <c:v>205</c:v>
                </c:pt>
                <c:pt idx="6">
                  <c:v>3</c:v>
                </c:pt>
                <c:pt idx="7">
                  <c:v>48</c:v>
                </c:pt>
                <c:pt idx="8">
                  <c:v>1</c:v>
                </c:pt>
                <c:pt idx="9">
                  <c:v>12</c:v>
                </c:pt>
                <c:pt idx="10">
                  <c:v>9</c:v>
                </c:pt>
              </c:numCache>
            </c:numRef>
          </c:val>
        </c:ser>
        <c:ser>
          <c:idx val="1"/>
          <c:order val="1"/>
          <c:tx>
            <c:strRef>
              <c:f>'exp per econ class'!$D$3</c:f>
              <c:strCache>
                <c:ptCount val="1"/>
                <c:pt idx="0">
                  <c:v>Expenditure</c:v>
                </c:pt>
              </c:strCache>
            </c:strRef>
          </c:tx>
          <c:spPr>
            <a:solidFill>
              <a:srgbClr val="ABFD3D"/>
            </a:solidFill>
          </c:spPr>
          <c:dLbls>
            <c:txPr>
              <a:bodyPr/>
              <a:lstStyle/>
              <a:p>
                <a:pPr>
                  <a:defRPr lang="en-ZA"/>
                </a:pPr>
                <a:endParaRPr lang="en-US"/>
              </a:p>
            </c:txPr>
            <c:showVal val="1"/>
          </c:dLbls>
          <c:cat>
            <c:strRef>
              <c:f>'exp per econ class'!$B$4:$B$14</c:f>
              <c:strCache>
                <c:ptCount val="11"/>
                <c:pt idx="0">
                  <c:v>Compensation</c:v>
                </c:pt>
                <c:pt idx="1">
                  <c:v>Goods &amp; Services </c:v>
                </c:pt>
                <c:pt idx="2">
                  <c:v>Provinces &amp; Municipalities </c:v>
                </c:pt>
                <c:pt idx="3">
                  <c:v>Dept Agencies &amp; Acc (Cur)</c:v>
                </c:pt>
                <c:pt idx="4">
                  <c:v>Dept Agencies &amp; Acc (Cap)</c:v>
                </c:pt>
                <c:pt idx="5">
                  <c:v>Non Profit Org</c:v>
                </c:pt>
                <c:pt idx="6">
                  <c:v>Foreign Govern Org</c:v>
                </c:pt>
                <c:pt idx="7">
                  <c:v>Households</c:v>
                </c:pt>
                <c:pt idx="8">
                  <c:v>Higher Educ Inst</c:v>
                </c:pt>
                <c:pt idx="9">
                  <c:v>Public Corporations</c:v>
                </c:pt>
                <c:pt idx="10">
                  <c:v>Capital Assets </c:v>
                </c:pt>
              </c:strCache>
            </c:strRef>
          </c:cat>
          <c:val>
            <c:numRef>
              <c:f>'exp per econ class'!$D$4:$D$14</c:f>
              <c:numCache>
                <c:formatCode>General</c:formatCode>
                <c:ptCount val="11"/>
                <c:pt idx="0">
                  <c:v>157</c:v>
                </c:pt>
                <c:pt idx="1">
                  <c:v>277</c:v>
                </c:pt>
                <c:pt idx="2">
                  <c:v>807</c:v>
                </c:pt>
                <c:pt idx="3">
                  <c:v>842</c:v>
                </c:pt>
                <c:pt idx="4">
                  <c:v>43</c:v>
                </c:pt>
                <c:pt idx="5">
                  <c:v>133</c:v>
                </c:pt>
                <c:pt idx="6">
                  <c:v>3</c:v>
                </c:pt>
                <c:pt idx="7">
                  <c:v>21</c:v>
                </c:pt>
                <c:pt idx="8">
                  <c:v>0</c:v>
                </c:pt>
                <c:pt idx="9">
                  <c:v>4</c:v>
                </c:pt>
                <c:pt idx="10">
                  <c:v>9</c:v>
                </c:pt>
              </c:numCache>
            </c:numRef>
          </c:val>
        </c:ser>
        <c:dLbls/>
        <c:axId val="67801088"/>
        <c:axId val="67802624"/>
      </c:barChart>
      <c:catAx>
        <c:axId val="67801088"/>
        <c:scaling>
          <c:orientation val="minMax"/>
        </c:scaling>
        <c:axPos val="b"/>
        <c:tickLblPos val="nextTo"/>
        <c:txPr>
          <a:bodyPr/>
          <a:lstStyle/>
          <a:p>
            <a:pPr>
              <a:defRPr lang="en-ZA"/>
            </a:pPr>
            <a:endParaRPr lang="en-US"/>
          </a:p>
        </c:txPr>
        <c:crossAx val="67802624"/>
        <c:crosses val="autoZero"/>
        <c:auto val="1"/>
        <c:lblAlgn val="ctr"/>
        <c:lblOffset val="100"/>
      </c:catAx>
      <c:valAx>
        <c:axId val="67802624"/>
        <c:scaling>
          <c:orientation val="minMax"/>
        </c:scaling>
        <c:axPos val="l"/>
        <c:majorGridlines/>
        <c:numFmt formatCode="General" sourceLinked="1"/>
        <c:tickLblPos val="nextTo"/>
        <c:txPr>
          <a:bodyPr/>
          <a:lstStyle/>
          <a:p>
            <a:pPr>
              <a:defRPr lang="en-ZA"/>
            </a:pPr>
            <a:endParaRPr lang="en-US"/>
          </a:p>
        </c:txPr>
        <c:crossAx val="67801088"/>
        <c:crosses val="autoZero"/>
        <c:crossBetween val="between"/>
      </c:valAx>
    </c:plotArea>
    <c:legend>
      <c:legendPos val="b"/>
      <c:layout>
        <c:manualLayout>
          <c:xMode val="edge"/>
          <c:yMode val="edge"/>
          <c:x val="0.73350016179484401"/>
          <c:y val="0.92241399581767625"/>
          <c:w val="0.20970339491877241"/>
          <c:h val="6.3532422967424756E-2"/>
        </c:manualLayout>
      </c:layout>
      <c:txPr>
        <a:bodyPr/>
        <a:lstStyle/>
        <a:p>
          <a:pPr>
            <a:defRPr lang="en-ZA"/>
          </a:pPr>
          <a:endParaRPr lang="en-US"/>
        </a:p>
      </c:txPr>
    </c:legend>
    <c:plotVisOnly val="1"/>
    <c:dispBlanksAs val="gap"/>
  </c:chart>
  <c:txPr>
    <a:bodyPr/>
    <a:lstStyle/>
    <a:p>
      <a:pPr>
        <a:defRPr sz="1200" b="1"/>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US"/>
  <c:chart>
    <c:view3D>
      <c:rAngAx val="1"/>
    </c:view3D>
    <c:sideWall>
      <c:spPr>
        <a:solidFill>
          <a:schemeClr val="accent2">
            <a:lumMod val="20000"/>
            <a:lumOff val="80000"/>
          </a:schemeClr>
        </a:solidFill>
        <a:ln>
          <a:noFill/>
        </a:ln>
      </c:spPr>
    </c:sideWall>
    <c:backWall>
      <c:spPr>
        <a:solidFill>
          <a:schemeClr val="accent2">
            <a:lumMod val="20000"/>
            <a:lumOff val="80000"/>
          </a:schemeClr>
        </a:solidFill>
        <a:ln>
          <a:noFill/>
        </a:ln>
      </c:spPr>
    </c:backWall>
    <c:plotArea>
      <c:layout/>
      <c:bar3DChart>
        <c:barDir val="col"/>
        <c:grouping val="clustered"/>
        <c:ser>
          <c:idx val="0"/>
          <c:order val="0"/>
          <c:dLbls>
            <c:txPr>
              <a:bodyPr/>
              <a:lstStyle/>
              <a:p>
                <a:pPr>
                  <a:defRPr lang="en-ZA"/>
                </a:pPr>
                <a:endParaRPr lang="en-US"/>
              </a:p>
            </c:txPr>
            <c:showVal val="1"/>
          </c:dLbls>
          <c:cat>
            <c:strRef>
              <c:f>Sheet1!$A$2:$A$10</c:f>
              <c:strCache>
                <c:ptCount val="9"/>
                <c:pt idx="0">
                  <c:v>Eastern Cape</c:v>
                </c:pt>
                <c:pt idx="1">
                  <c:v>Free State </c:v>
                </c:pt>
                <c:pt idx="2">
                  <c:v>Gauteng</c:v>
                </c:pt>
                <c:pt idx="3">
                  <c:v>KwaZulu-Natal</c:v>
                </c:pt>
                <c:pt idx="4">
                  <c:v>Limpopo</c:v>
                </c:pt>
                <c:pt idx="5">
                  <c:v>Mpumalanga</c:v>
                </c:pt>
                <c:pt idx="6">
                  <c:v>Northern Cape </c:v>
                </c:pt>
                <c:pt idx="7">
                  <c:v>North West </c:v>
                </c:pt>
                <c:pt idx="8">
                  <c:v>Western Cape</c:v>
                </c:pt>
              </c:strCache>
            </c:strRef>
          </c:cat>
          <c:val>
            <c:numRef>
              <c:f>Sheet1!$B$2:$B$10</c:f>
              <c:numCache>
                <c:formatCode>General</c:formatCode>
                <c:ptCount val="9"/>
                <c:pt idx="0">
                  <c:v>408</c:v>
                </c:pt>
                <c:pt idx="1">
                  <c:v>112</c:v>
                </c:pt>
                <c:pt idx="2">
                  <c:v>375</c:v>
                </c:pt>
                <c:pt idx="3">
                  <c:v>381</c:v>
                </c:pt>
                <c:pt idx="4">
                  <c:v>168</c:v>
                </c:pt>
                <c:pt idx="5">
                  <c:v>91</c:v>
                </c:pt>
                <c:pt idx="6">
                  <c:v>0</c:v>
                </c:pt>
                <c:pt idx="7">
                  <c:v>70</c:v>
                </c:pt>
                <c:pt idx="8">
                  <c:v>45</c:v>
                </c:pt>
              </c:numCache>
            </c:numRef>
          </c:val>
        </c:ser>
        <c:dLbls>
          <c:showVal val="1"/>
        </c:dLbls>
        <c:shape val="box"/>
        <c:axId val="97084160"/>
        <c:axId val="97085696"/>
        <c:axId val="0"/>
      </c:bar3DChart>
      <c:catAx>
        <c:axId val="97084160"/>
        <c:scaling>
          <c:orientation val="minMax"/>
        </c:scaling>
        <c:axPos val="b"/>
        <c:tickLblPos val="nextTo"/>
        <c:txPr>
          <a:bodyPr/>
          <a:lstStyle/>
          <a:p>
            <a:pPr>
              <a:defRPr lang="en-ZA"/>
            </a:pPr>
            <a:endParaRPr lang="en-US"/>
          </a:p>
        </c:txPr>
        <c:crossAx val="97085696"/>
        <c:crosses val="autoZero"/>
        <c:auto val="1"/>
        <c:lblAlgn val="ctr"/>
        <c:lblOffset val="100"/>
      </c:catAx>
      <c:valAx>
        <c:axId val="97085696"/>
        <c:scaling>
          <c:orientation val="minMax"/>
        </c:scaling>
        <c:axPos val="l"/>
        <c:numFmt formatCode="General" sourceLinked="1"/>
        <c:tickLblPos val="nextTo"/>
        <c:txPr>
          <a:bodyPr/>
          <a:lstStyle/>
          <a:p>
            <a:pPr>
              <a:defRPr lang="en-ZA"/>
            </a:pPr>
            <a:endParaRPr lang="en-US"/>
          </a:p>
        </c:txPr>
        <c:crossAx val="97084160"/>
        <c:crosses val="autoZero"/>
        <c:crossBetween val="between"/>
      </c:valAx>
    </c:plotArea>
    <c:plotVisOnly val="1"/>
    <c:dispBlanksAs val="gap"/>
  </c:chart>
  <c:spPr>
    <a:ln>
      <a:noFill/>
    </a:ln>
  </c:spPr>
  <c:txPr>
    <a:bodyPr/>
    <a:lstStyle/>
    <a:p>
      <a:pPr>
        <a:defRPr sz="1400" b="1"/>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en-US" sz="1000" dirty="0" smtClean="0">
                <a:latin typeface="Gill Sans"/>
                <a:cs typeface="Gill Sans"/>
              </a:rPr>
              <a:t>DEPARTMENT OF ARTS AND CULTURE</a:t>
            </a:r>
            <a:endParaRPr lang="en-US" sz="1000" dirty="0">
              <a:latin typeface="Gill Sans"/>
              <a:cs typeface="Gill Sans"/>
            </a:endParaRPr>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AB067551-1F5D-0341-B9EA-7928B0DA13A7}" type="datetime1">
              <a:rPr lang="en-US" sz="900" smtClean="0">
                <a:latin typeface="Gill Sans"/>
                <a:cs typeface="Gill Sans"/>
              </a:rPr>
              <a:pPr/>
              <a:t>2/26/2015</a:t>
            </a:fld>
            <a:endParaRPr lang="en-US" sz="900" dirty="0">
              <a:latin typeface="Gill Sans"/>
              <a:cs typeface="Gill Sans"/>
            </a:endParaRPr>
          </a:p>
        </p:txBody>
      </p:sp>
      <p:sp>
        <p:nvSpPr>
          <p:cNvPr id="4" name="Footer Placeholder 3"/>
          <p:cNvSpPr>
            <a:spLocks noGrp="1"/>
          </p:cNvSpPr>
          <p:nvPr>
            <p:ph type="ftr" sz="quarter" idx="2"/>
          </p:nvPr>
        </p:nvSpPr>
        <p:spPr>
          <a:xfrm>
            <a:off x="0" y="9430306"/>
            <a:ext cx="2945659" cy="496332"/>
          </a:xfrm>
          <a:prstGeom prst="rect">
            <a:avLst/>
          </a:prstGeom>
        </p:spPr>
        <p:txBody>
          <a:bodyPr vert="horz" lIns="91440" tIns="45720" rIns="91440" bIns="45720" rtlCol="0" anchor="t"/>
          <a:lstStyle>
            <a:lvl1pPr algn="l">
              <a:defRPr sz="1200"/>
            </a:lvl1pPr>
          </a:lstStyle>
          <a:p>
            <a:r>
              <a:rPr lang="en-US" sz="900" dirty="0" smtClean="0">
                <a:latin typeface="Calibri (Body)"/>
                <a:cs typeface="Calibri (Body)"/>
              </a:rPr>
              <a:t>INSERT YOUR THEME HERE</a:t>
            </a:r>
            <a:endParaRPr lang="en-US" sz="900" dirty="0">
              <a:latin typeface="Calibri (Body)"/>
              <a:cs typeface="Calibri (Body)"/>
            </a:endParaRPr>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t"/>
          <a:lstStyle>
            <a:lvl1pPr algn="r">
              <a:defRPr sz="1200"/>
            </a:lvl1pPr>
          </a:lstStyle>
          <a:p>
            <a:fld id="{CD67EF3C-C429-054A-8787-30F50F0F2813}" type="slidenum">
              <a:rPr lang="en-US" sz="900" smtClean="0">
                <a:latin typeface="Gill Sans"/>
                <a:cs typeface="Gill Sans"/>
              </a:rPr>
              <a:pPr/>
              <a:t>‹#›</a:t>
            </a:fld>
            <a:endParaRPr lang="en-US" sz="900" dirty="0">
              <a:latin typeface="Gill Sans"/>
              <a:cs typeface="Gill Sans"/>
            </a:endParaRPr>
          </a:p>
        </p:txBody>
      </p:sp>
    </p:spTree>
    <p:extLst>
      <p:ext uri="{BB962C8B-B14F-4D97-AF65-F5344CB8AC3E}">
        <p14:creationId xmlns:p14="http://schemas.microsoft.com/office/powerpoint/2010/main" xmlns="" val="3249423277"/>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en-US" smtClean="0"/>
              <a:t>DEPARTMENT OF ARTS AND CULTURE</a:t>
            </a:r>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86F60FE2-17F6-6946-AE1B-DAB315879F09}" type="datetime1">
              <a:rPr lang="en-US" smtClean="0"/>
              <a:pPr/>
              <a:t>2/26/2015</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90E4B56-0DDA-AA4D-BBA2-B941666BDE94}" type="slidenum">
              <a:rPr lang="en-US" smtClean="0"/>
              <a:pPr/>
              <a:t>‹#›</a:t>
            </a:fld>
            <a:endParaRPr lang="en-US"/>
          </a:p>
        </p:txBody>
      </p:sp>
    </p:spTree>
    <p:extLst>
      <p:ext uri="{BB962C8B-B14F-4D97-AF65-F5344CB8AC3E}">
        <p14:creationId xmlns:p14="http://schemas.microsoft.com/office/powerpoint/2010/main" xmlns="" val="607759351"/>
      </p:ext>
    </p:extLst>
  </p:cSld>
  <p:clrMap bg1="lt1" tx1="dk1" bg2="lt2" tx2="dk2" accent1="accent1" accent2="accent2" accent3="accent3" accent4="accent4" accent5="accent5" accent6="accent6" hlink="hlink" folHlink="folHlink"/>
  <p:hf ft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2/26/2015</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a:t>
            </a:fld>
            <a:endParaRPr lang="en-US" dirty="0"/>
          </a:p>
        </p:txBody>
      </p:sp>
    </p:spTree>
    <p:extLst>
      <p:ext uri="{BB962C8B-B14F-4D97-AF65-F5344CB8AC3E}">
        <p14:creationId xmlns:p14="http://schemas.microsoft.com/office/powerpoint/2010/main" xmlns="" val="18019882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smtClean="0"/>
              <a:t>DEPARTMENT OF ARTS AND CULTURE</a:t>
            </a:r>
            <a:endParaRPr lang="en-US"/>
          </a:p>
        </p:txBody>
      </p:sp>
      <p:sp>
        <p:nvSpPr>
          <p:cNvPr id="5" name="Date Placeholder 4"/>
          <p:cNvSpPr>
            <a:spLocks noGrp="1"/>
          </p:cNvSpPr>
          <p:nvPr>
            <p:ph type="dt" idx="11"/>
          </p:nvPr>
        </p:nvSpPr>
        <p:spPr/>
        <p:txBody>
          <a:bodyPr/>
          <a:lstStyle/>
          <a:p>
            <a:fld id="{86F60FE2-17F6-6946-AE1B-DAB315879F09}" type="datetime1">
              <a:rPr lang="en-US" smtClean="0"/>
              <a:pPr/>
              <a:t>2/26/2015</a:t>
            </a:fld>
            <a:endParaRPr lang="en-US"/>
          </a:p>
        </p:txBody>
      </p:sp>
      <p:sp>
        <p:nvSpPr>
          <p:cNvPr id="6" name="Slide Number Placeholder 5"/>
          <p:cNvSpPr>
            <a:spLocks noGrp="1"/>
          </p:cNvSpPr>
          <p:nvPr>
            <p:ph type="sldNum" sz="quarter" idx="12"/>
          </p:nvPr>
        </p:nvSpPr>
        <p:spPr/>
        <p:txBody>
          <a:bodyPr/>
          <a:lstStyle/>
          <a:p>
            <a:fld id="{B90E4B56-0DDA-AA4D-BBA2-B941666BDE94}" type="slidenum">
              <a:rPr lang="en-US" smtClean="0"/>
              <a:pPr/>
              <a:t>24</a:t>
            </a:fld>
            <a:endParaRPr lang="en-US"/>
          </a:p>
        </p:txBody>
      </p:sp>
    </p:spTree>
    <p:extLst>
      <p:ext uri="{BB962C8B-B14F-4D97-AF65-F5344CB8AC3E}">
        <p14:creationId xmlns:p14="http://schemas.microsoft.com/office/powerpoint/2010/main" xmlns="" val="1175777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smtClean="0"/>
              <a:t>DEPARTMENT OF ARTS AND CULTURE</a:t>
            </a:r>
            <a:endParaRPr lang="en-US"/>
          </a:p>
        </p:txBody>
      </p:sp>
      <p:sp>
        <p:nvSpPr>
          <p:cNvPr id="5" name="Date Placeholder 4"/>
          <p:cNvSpPr>
            <a:spLocks noGrp="1"/>
          </p:cNvSpPr>
          <p:nvPr>
            <p:ph type="dt" idx="11"/>
          </p:nvPr>
        </p:nvSpPr>
        <p:spPr/>
        <p:txBody>
          <a:bodyPr/>
          <a:lstStyle/>
          <a:p>
            <a:fld id="{86F60FE2-17F6-6946-AE1B-DAB315879F09}" type="datetime1">
              <a:rPr lang="en-US" smtClean="0"/>
              <a:pPr/>
              <a:t>2/26/2015</a:t>
            </a:fld>
            <a:endParaRPr lang="en-US"/>
          </a:p>
        </p:txBody>
      </p:sp>
      <p:sp>
        <p:nvSpPr>
          <p:cNvPr id="6" name="Slide Number Placeholder 5"/>
          <p:cNvSpPr>
            <a:spLocks noGrp="1"/>
          </p:cNvSpPr>
          <p:nvPr>
            <p:ph type="sldNum" sz="quarter" idx="12"/>
          </p:nvPr>
        </p:nvSpPr>
        <p:spPr/>
        <p:txBody>
          <a:bodyPr/>
          <a:lstStyle/>
          <a:p>
            <a:fld id="{B90E4B56-0DDA-AA4D-BBA2-B941666BDE94}" type="slidenum">
              <a:rPr lang="en-US" smtClean="0"/>
              <a:pPr/>
              <a:t>26</a:t>
            </a:fld>
            <a:endParaRPr lang="en-US"/>
          </a:p>
        </p:txBody>
      </p:sp>
    </p:spTree>
    <p:extLst>
      <p:ext uri="{BB962C8B-B14F-4D97-AF65-F5344CB8AC3E}">
        <p14:creationId xmlns:p14="http://schemas.microsoft.com/office/powerpoint/2010/main" xmlns="" val="1175777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smtClean="0"/>
              <a:t>DEPARTMENT OF ARTS AND CULTURE</a:t>
            </a:r>
            <a:endParaRPr lang="en-US"/>
          </a:p>
        </p:txBody>
      </p:sp>
      <p:sp>
        <p:nvSpPr>
          <p:cNvPr id="5" name="Date Placeholder 4"/>
          <p:cNvSpPr>
            <a:spLocks noGrp="1"/>
          </p:cNvSpPr>
          <p:nvPr>
            <p:ph type="dt" idx="11"/>
          </p:nvPr>
        </p:nvSpPr>
        <p:spPr/>
        <p:txBody>
          <a:bodyPr/>
          <a:lstStyle/>
          <a:p>
            <a:fld id="{86F60FE2-17F6-6946-AE1B-DAB315879F09}" type="datetime1">
              <a:rPr lang="en-US" smtClean="0"/>
              <a:pPr/>
              <a:t>2/26/2015</a:t>
            </a:fld>
            <a:endParaRPr lang="en-US"/>
          </a:p>
        </p:txBody>
      </p:sp>
      <p:sp>
        <p:nvSpPr>
          <p:cNvPr id="6" name="Slide Number Placeholder 5"/>
          <p:cNvSpPr>
            <a:spLocks noGrp="1"/>
          </p:cNvSpPr>
          <p:nvPr>
            <p:ph type="sldNum" sz="quarter" idx="12"/>
          </p:nvPr>
        </p:nvSpPr>
        <p:spPr/>
        <p:txBody>
          <a:bodyPr/>
          <a:lstStyle/>
          <a:p>
            <a:fld id="{B90E4B56-0DDA-AA4D-BBA2-B941666BDE94}" type="slidenum">
              <a:rPr lang="en-US" smtClean="0"/>
              <a:pPr/>
              <a:t>27</a:t>
            </a:fld>
            <a:endParaRPr lang="en-US"/>
          </a:p>
        </p:txBody>
      </p:sp>
    </p:spTree>
    <p:extLst>
      <p:ext uri="{BB962C8B-B14F-4D97-AF65-F5344CB8AC3E}">
        <p14:creationId xmlns:p14="http://schemas.microsoft.com/office/powerpoint/2010/main" xmlns="" val="1175777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smtClean="0"/>
              <a:t>DEPARTMENT OF ARTS AND CULTURE</a:t>
            </a:r>
            <a:endParaRPr lang="en-US"/>
          </a:p>
        </p:txBody>
      </p:sp>
      <p:sp>
        <p:nvSpPr>
          <p:cNvPr id="5" name="Date Placeholder 4"/>
          <p:cNvSpPr>
            <a:spLocks noGrp="1"/>
          </p:cNvSpPr>
          <p:nvPr>
            <p:ph type="dt" idx="11"/>
          </p:nvPr>
        </p:nvSpPr>
        <p:spPr/>
        <p:txBody>
          <a:bodyPr/>
          <a:lstStyle/>
          <a:p>
            <a:fld id="{86F60FE2-17F6-6946-AE1B-DAB315879F09}" type="datetime1">
              <a:rPr lang="en-US" smtClean="0"/>
              <a:pPr/>
              <a:t>2/26/2015</a:t>
            </a:fld>
            <a:endParaRPr lang="en-US"/>
          </a:p>
        </p:txBody>
      </p:sp>
      <p:sp>
        <p:nvSpPr>
          <p:cNvPr id="6" name="Slide Number Placeholder 5"/>
          <p:cNvSpPr>
            <a:spLocks noGrp="1"/>
          </p:cNvSpPr>
          <p:nvPr>
            <p:ph type="sldNum" sz="quarter" idx="12"/>
          </p:nvPr>
        </p:nvSpPr>
        <p:spPr/>
        <p:txBody>
          <a:bodyPr/>
          <a:lstStyle/>
          <a:p>
            <a:fld id="{B90E4B56-0DDA-AA4D-BBA2-B941666BDE94}" type="slidenum">
              <a:rPr lang="en-US" smtClean="0"/>
              <a:pPr/>
              <a:t>29</a:t>
            </a:fld>
            <a:endParaRPr lang="en-US"/>
          </a:p>
        </p:txBody>
      </p:sp>
    </p:spTree>
    <p:extLst>
      <p:ext uri="{BB962C8B-B14F-4D97-AF65-F5344CB8AC3E}">
        <p14:creationId xmlns:p14="http://schemas.microsoft.com/office/powerpoint/2010/main" xmlns="" val="1175777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smtClean="0"/>
              <a:t>DEPARTMENT OF ARTS AND CULTURE</a:t>
            </a:r>
            <a:endParaRPr lang="en-US"/>
          </a:p>
        </p:txBody>
      </p:sp>
      <p:sp>
        <p:nvSpPr>
          <p:cNvPr id="5" name="Date Placeholder 4"/>
          <p:cNvSpPr>
            <a:spLocks noGrp="1"/>
          </p:cNvSpPr>
          <p:nvPr>
            <p:ph type="dt" idx="11"/>
          </p:nvPr>
        </p:nvSpPr>
        <p:spPr/>
        <p:txBody>
          <a:bodyPr/>
          <a:lstStyle/>
          <a:p>
            <a:fld id="{86F60FE2-17F6-6946-AE1B-DAB315879F09}" type="datetime1">
              <a:rPr lang="en-US" smtClean="0"/>
              <a:pPr/>
              <a:t>2/26/2015</a:t>
            </a:fld>
            <a:endParaRPr lang="en-US"/>
          </a:p>
        </p:txBody>
      </p:sp>
      <p:sp>
        <p:nvSpPr>
          <p:cNvPr id="6" name="Slide Number Placeholder 5"/>
          <p:cNvSpPr>
            <a:spLocks noGrp="1"/>
          </p:cNvSpPr>
          <p:nvPr>
            <p:ph type="sldNum" sz="quarter" idx="12"/>
          </p:nvPr>
        </p:nvSpPr>
        <p:spPr/>
        <p:txBody>
          <a:bodyPr/>
          <a:lstStyle/>
          <a:p>
            <a:fld id="{B90E4B56-0DDA-AA4D-BBA2-B941666BDE94}" type="slidenum">
              <a:rPr lang="en-US" smtClean="0"/>
              <a:pPr/>
              <a:t>30</a:t>
            </a:fld>
            <a:endParaRPr lang="en-US"/>
          </a:p>
        </p:txBody>
      </p:sp>
    </p:spTree>
    <p:extLst>
      <p:ext uri="{BB962C8B-B14F-4D97-AF65-F5344CB8AC3E}">
        <p14:creationId xmlns:p14="http://schemas.microsoft.com/office/powerpoint/2010/main" xmlns="" val="1175777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2/26/2015</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31</a:t>
            </a:fld>
            <a:endParaRPr lang="en-US" dirty="0"/>
          </a:p>
        </p:txBody>
      </p:sp>
    </p:spTree>
    <p:extLst>
      <p:ext uri="{BB962C8B-B14F-4D97-AF65-F5344CB8AC3E}">
        <p14:creationId xmlns:p14="http://schemas.microsoft.com/office/powerpoint/2010/main" xmlns="" val="2320182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smtClean="0"/>
              <a:t>DEPARTMENT OF ARTS AND CULTURE</a:t>
            </a:r>
            <a:endParaRPr lang="en-US"/>
          </a:p>
        </p:txBody>
      </p:sp>
      <p:sp>
        <p:nvSpPr>
          <p:cNvPr id="5" name="Date Placeholder 4"/>
          <p:cNvSpPr>
            <a:spLocks noGrp="1"/>
          </p:cNvSpPr>
          <p:nvPr>
            <p:ph type="dt" idx="11"/>
          </p:nvPr>
        </p:nvSpPr>
        <p:spPr/>
        <p:txBody>
          <a:bodyPr/>
          <a:lstStyle/>
          <a:p>
            <a:fld id="{86F60FE2-17F6-6946-AE1B-DAB315879F09}" type="datetime1">
              <a:rPr lang="en-US" smtClean="0"/>
              <a:pPr/>
              <a:t>2/26/2015</a:t>
            </a:fld>
            <a:endParaRPr lang="en-US"/>
          </a:p>
        </p:txBody>
      </p:sp>
      <p:sp>
        <p:nvSpPr>
          <p:cNvPr id="6" name="Slide Number Placeholder 5"/>
          <p:cNvSpPr>
            <a:spLocks noGrp="1"/>
          </p:cNvSpPr>
          <p:nvPr>
            <p:ph type="sldNum" sz="quarter" idx="12"/>
          </p:nvPr>
        </p:nvSpPr>
        <p:spPr/>
        <p:txBody>
          <a:bodyPr/>
          <a:lstStyle/>
          <a:p>
            <a:fld id="{B90E4B56-0DDA-AA4D-BBA2-B941666BDE94}" type="slidenum">
              <a:rPr lang="en-US" smtClean="0"/>
              <a:pPr/>
              <a:t>6</a:t>
            </a:fld>
            <a:endParaRPr lang="en-US"/>
          </a:p>
        </p:txBody>
      </p:sp>
    </p:spTree>
    <p:extLst>
      <p:ext uri="{BB962C8B-B14F-4D97-AF65-F5344CB8AC3E}">
        <p14:creationId xmlns:p14="http://schemas.microsoft.com/office/powerpoint/2010/main" xmlns="" val="5054596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smtClean="0"/>
              <a:t>DEPARTMENT OF ARTS AND CULTURE</a:t>
            </a:r>
            <a:endParaRPr lang="en-US"/>
          </a:p>
        </p:txBody>
      </p:sp>
      <p:sp>
        <p:nvSpPr>
          <p:cNvPr id="5" name="Date Placeholder 4"/>
          <p:cNvSpPr>
            <a:spLocks noGrp="1"/>
          </p:cNvSpPr>
          <p:nvPr>
            <p:ph type="dt" idx="11"/>
          </p:nvPr>
        </p:nvSpPr>
        <p:spPr/>
        <p:txBody>
          <a:bodyPr/>
          <a:lstStyle/>
          <a:p>
            <a:fld id="{86F60FE2-17F6-6946-AE1B-DAB315879F09}" type="datetime1">
              <a:rPr lang="en-US" smtClean="0"/>
              <a:pPr/>
              <a:t>2/26/2015</a:t>
            </a:fld>
            <a:endParaRPr lang="en-US"/>
          </a:p>
        </p:txBody>
      </p:sp>
      <p:sp>
        <p:nvSpPr>
          <p:cNvPr id="6" name="Slide Number Placeholder 5"/>
          <p:cNvSpPr>
            <a:spLocks noGrp="1"/>
          </p:cNvSpPr>
          <p:nvPr>
            <p:ph type="sldNum" sz="quarter" idx="12"/>
          </p:nvPr>
        </p:nvSpPr>
        <p:spPr/>
        <p:txBody>
          <a:bodyPr/>
          <a:lstStyle/>
          <a:p>
            <a:fld id="{B90E4B56-0DDA-AA4D-BBA2-B941666BDE94}" type="slidenum">
              <a:rPr lang="en-US" smtClean="0"/>
              <a:pPr/>
              <a:t>7</a:t>
            </a:fld>
            <a:endParaRPr lang="en-US"/>
          </a:p>
        </p:txBody>
      </p:sp>
    </p:spTree>
    <p:extLst>
      <p:ext uri="{BB962C8B-B14F-4D97-AF65-F5344CB8AC3E}">
        <p14:creationId xmlns:p14="http://schemas.microsoft.com/office/powerpoint/2010/main" xmlns="" val="37280821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smtClean="0"/>
              <a:t>DEPARTMENT OF ARTS AND CULTURE</a:t>
            </a:r>
            <a:endParaRPr lang="en-US"/>
          </a:p>
        </p:txBody>
      </p:sp>
      <p:sp>
        <p:nvSpPr>
          <p:cNvPr id="5" name="Date Placeholder 4"/>
          <p:cNvSpPr>
            <a:spLocks noGrp="1"/>
          </p:cNvSpPr>
          <p:nvPr>
            <p:ph type="dt" idx="11"/>
          </p:nvPr>
        </p:nvSpPr>
        <p:spPr/>
        <p:txBody>
          <a:bodyPr/>
          <a:lstStyle/>
          <a:p>
            <a:fld id="{86F60FE2-17F6-6946-AE1B-DAB315879F09}" type="datetime1">
              <a:rPr lang="en-US" smtClean="0"/>
              <a:pPr/>
              <a:t>2/26/2015</a:t>
            </a:fld>
            <a:endParaRPr lang="en-US"/>
          </a:p>
        </p:txBody>
      </p:sp>
      <p:sp>
        <p:nvSpPr>
          <p:cNvPr id="6" name="Slide Number Placeholder 5"/>
          <p:cNvSpPr>
            <a:spLocks noGrp="1"/>
          </p:cNvSpPr>
          <p:nvPr>
            <p:ph type="sldNum" sz="quarter" idx="12"/>
          </p:nvPr>
        </p:nvSpPr>
        <p:spPr/>
        <p:txBody>
          <a:bodyPr/>
          <a:lstStyle/>
          <a:p>
            <a:fld id="{B90E4B56-0DDA-AA4D-BBA2-B941666BDE94}" type="slidenum">
              <a:rPr lang="en-US" smtClean="0"/>
              <a:pPr/>
              <a:t>8</a:t>
            </a:fld>
            <a:endParaRPr lang="en-US"/>
          </a:p>
        </p:txBody>
      </p:sp>
    </p:spTree>
    <p:extLst>
      <p:ext uri="{BB962C8B-B14F-4D97-AF65-F5344CB8AC3E}">
        <p14:creationId xmlns:p14="http://schemas.microsoft.com/office/powerpoint/2010/main" xmlns="" val="4843367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smtClean="0"/>
              <a:t>DEPARTMENT OF ARTS AND CULTURE</a:t>
            </a:r>
            <a:endParaRPr lang="en-US"/>
          </a:p>
        </p:txBody>
      </p:sp>
      <p:sp>
        <p:nvSpPr>
          <p:cNvPr id="5" name="Date Placeholder 4"/>
          <p:cNvSpPr>
            <a:spLocks noGrp="1"/>
          </p:cNvSpPr>
          <p:nvPr>
            <p:ph type="dt" idx="11"/>
          </p:nvPr>
        </p:nvSpPr>
        <p:spPr/>
        <p:txBody>
          <a:bodyPr/>
          <a:lstStyle/>
          <a:p>
            <a:fld id="{86F60FE2-17F6-6946-AE1B-DAB315879F09}" type="datetime1">
              <a:rPr lang="en-US" smtClean="0"/>
              <a:pPr/>
              <a:t>2/26/2015</a:t>
            </a:fld>
            <a:endParaRPr lang="en-US"/>
          </a:p>
        </p:txBody>
      </p:sp>
      <p:sp>
        <p:nvSpPr>
          <p:cNvPr id="6" name="Slide Number Placeholder 5"/>
          <p:cNvSpPr>
            <a:spLocks noGrp="1"/>
          </p:cNvSpPr>
          <p:nvPr>
            <p:ph type="sldNum" sz="quarter" idx="12"/>
          </p:nvPr>
        </p:nvSpPr>
        <p:spPr/>
        <p:txBody>
          <a:bodyPr/>
          <a:lstStyle/>
          <a:p>
            <a:fld id="{B90E4B56-0DDA-AA4D-BBA2-B941666BDE94}" type="slidenum">
              <a:rPr lang="en-US" smtClean="0"/>
              <a:pPr/>
              <a:t>10</a:t>
            </a:fld>
            <a:endParaRPr lang="en-US"/>
          </a:p>
        </p:txBody>
      </p:sp>
    </p:spTree>
    <p:extLst>
      <p:ext uri="{BB962C8B-B14F-4D97-AF65-F5344CB8AC3E}">
        <p14:creationId xmlns:p14="http://schemas.microsoft.com/office/powerpoint/2010/main" xmlns="" val="28110488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smtClean="0"/>
              <a:t>DEPARTMENT OF ARTS AND CULTURE</a:t>
            </a:r>
            <a:endParaRPr lang="en-US"/>
          </a:p>
        </p:txBody>
      </p:sp>
      <p:sp>
        <p:nvSpPr>
          <p:cNvPr id="5" name="Date Placeholder 4"/>
          <p:cNvSpPr>
            <a:spLocks noGrp="1"/>
          </p:cNvSpPr>
          <p:nvPr>
            <p:ph type="dt" idx="11"/>
          </p:nvPr>
        </p:nvSpPr>
        <p:spPr/>
        <p:txBody>
          <a:bodyPr/>
          <a:lstStyle/>
          <a:p>
            <a:fld id="{86F60FE2-17F6-6946-AE1B-DAB315879F09}" type="datetime1">
              <a:rPr lang="en-US" smtClean="0"/>
              <a:pPr/>
              <a:t>2/26/2015</a:t>
            </a:fld>
            <a:endParaRPr lang="en-US"/>
          </a:p>
        </p:txBody>
      </p:sp>
      <p:sp>
        <p:nvSpPr>
          <p:cNvPr id="6" name="Slide Number Placeholder 5"/>
          <p:cNvSpPr>
            <a:spLocks noGrp="1"/>
          </p:cNvSpPr>
          <p:nvPr>
            <p:ph type="sldNum" sz="quarter" idx="12"/>
          </p:nvPr>
        </p:nvSpPr>
        <p:spPr/>
        <p:txBody>
          <a:bodyPr/>
          <a:lstStyle/>
          <a:p>
            <a:fld id="{B90E4B56-0DDA-AA4D-BBA2-B941666BDE94}" type="slidenum">
              <a:rPr lang="en-US" smtClean="0"/>
              <a:pPr/>
              <a:t>11</a:t>
            </a:fld>
            <a:endParaRPr lang="en-US"/>
          </a:p>
        </p:txBody>
      </p:sp>
    </p:spTree>
    <p:extLst>
      <p:ext uri="{BB962C8B-B14F-4D97-AF65-F5344CB8AC3E}">
        <p14:creationId xmlns:p14="http://schemas.microsoft.com/office/powerpoint/2010/main" xmlns="" val="20287120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smtClean="0"/>
              <a:t>DEPARTMENT OF ARTS AND CULTURE</a:t>
            </a:r>
            <a:endParaRPr lang="en-US"/>
          </a:p>
        </p:txBody>
      </p:sp>
      <p:sp>
        <p:nvSpPr>
          <p:cNvPr id="5" name="Date Placeholder 4"/>
          <p:cNvSpPr>
            <a:spLocks noGrp="1"/>
          </p:cNvSpPr>
          <p:nvPr>
            <p:ph type="dt" idx="11"/>
          </p:nvPr>
        </p:nvSpPr>
        <p:spPr/>
        <p:txBody>
          <a:bodyPr/>
          <a:lstStyle/>
          <a:p>
            <a:fld id="{86F60FE2-17F6-6946-AE1B-DAB315879F09}" type="datetime1">
              <a:rPr lang="en-US" smtClean="0"/>
              <a:pPr/>
              <a:t>2/26/2015</a:t>
            </a:fld>
            <a:endParaRPr lang="en-US"/>
          </a:p>
        </p:txBody>
      </p:sp>
      <p:sp>
        <p:nvSpPr>
          <p:cNvPr id="6" name="Slide Number Placeholder 5"/>
          <p:cNvSpPr>
            <a:spLocks noGrp="1"/>
          </p:cNvSpPr>
          <p:nvPr>
            <p:ph type="sldNum" sz="quarter" idx="12"/>
          </p:nvPr>
        </p:nvSpPr>
        <p:spPr/>
        <p:txBody>
          <a:bodyPr/>
          <a:lstStyle/>
          <a:p>
            <a:fld id="{B90E4B56-0DDA-AA4D-BBA2-B941666BDE94}" type="slidenum">
              <a:rPr lang="en-US" smtClean="0"/>
              <a:pPr/>
              <a:t>14</a:t>
            </a:fld>
            <a:endParaRPr lang="en-US"/>
          </a:p>
        </p:txBody>
      </p:sp>
    </p:spTree>
    <p:extLst>
      <p:ext uri="{BB962C8B-B14F-4D97-AF65-F5344CB8AC3E}">
        <p14:creationId xmlns:p14="http://schemas.microsoft.com/office/powerpoint/2010/main" xmlns="" val="40899701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smtClean="0"/>
              <a:t>DEPARTMENT OF ARTS AND CULTURE</a:t>
            </a:r>
            <a:endParaRPr lang="en-US"/>
          </a:p>
        </p:txBody>
      </p:sp>
      <p:sp>
        <p:nvSpPr>
          <p:cNvPr id="5" name="Date Placeholder 4"/>
          <p:cNvSpPr>
            <a:spLocks noGrp="1"/>
          </p:cNvSpPr>
          <p:nvPr>
            <p:ph type="dt" idx="11"/>
          </p:nvPr>
        </p:nvSpPr>
        <p:spPr/>
        <p:txBody>
          <a:bodyPr/>
          <a:lstStyle/>
          <a:p>
            <a:fld id="{86F60FE2-17F6-6946-AE1B-DAB315879F09}" type="datetime1">
              <a:rPr lang="en-US" smtClean="0"/>
              <a:pPr/>
              <a:t>2/26/2015</a:t>
            </a:fld>
            <a:endParaRPr lang="en-US"/>
          </a:p>
        </p:txBody>
      </p:sp>
      <p:sp>
        <p:nvSpPr>
          <p:cNvPr id="6" name="Slide Number Placeholder 5"/>
          <p:cNvSpPr>
            <a:spLocks noGrp="1"/>
          </p:cNvSpPr>
          <p:nvPr>
            <p:ph type="sldNum" sz="quarter" idx="12"/>
          </p:nvPr>
        </p:nvSpPr>
        <p:spPr/>
        <p:txBody>
          <a:bodyPr/>
          <a:lstStyle/>
          <a:p>
            <a:fld id="{B90E4B56-0DDA-AA4D-BBA2-B941666BDE94}" type="slidenum">
              <a:rPr lang="en-US" smtClean="0"/>
              <a:pPr/>
              <a:t>20</a:t>
            </a:fld>
            <a:endParaRPr lang="en-US"/>
          </a:p>
        </p:txBody>
      </p:sp>
    </p:spTree>
    <p:extLst>
      <p:ext uri="{BB962C8B-B14F-4D97-AF65-F5344CB8AC3E}">
        <p14:creationId xmlns:p14="http://schemas.microsoft.com/office/powerpoint/2010/main" xmlns="" val="27622702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smtClean="0"/>
              <a:t>DEPARTMENT OF ARTS AND CULTURE</a:t>
            </a:r>
            <a:endParaRPr lang="en-US"/>
          </a:p>
        </p:txBody>
      </p:sp>
      <p:sp>
        <p:nvSpPr>
          <p:cNvPr id="5" name="Date Placeholder 4"/>
          <p:cNvSpPr>
            <a:spLocks noGrp="1"/>
          </p:cNvSpPr>
          <p:nvPr>
            <p:ph type="dt" idx="11"/>
          </p:nvPr>
        </p:nvSpPr>
        <p:spPr/>
        <p:txBody>
          <a:bodyPr/>
          <a:lstStyle/>
          <a:p>
            <a:fld id="{86F60FE2-17F6-6946-AE1B-DAB315879F09}" type="datetime1">
              <a:rPr lang="en-US" smtClean="0"/>
              <a:pPr/>
              <a:t>2/26/2015</a:t>
            </a:fld>
            <a:endParaRPr lang="en-US"/>
          </a:p>
        </p:txBody>
      </p:sp>
      <p:sp>
        <p:nvSpPr>
          <p:cNvPr id="6" name="Slide Number Placeholder 5"/>
          <p:cNvSpPr>
            <a:spLocks noGrp="1"/>
          </p:cNvSpPr>
          <p:nvPr>
            <p:ph type="sldNum" sz="quarter" idx="12"/>
          </p:nvPr>
        </p:nvSpPr>
        <p:spPr/>
        <p:txBody>
          <a:bodyPr/>
          <a:lstStyle/>
          <a:p>
            <a:fld id="{B90E4B56-0DDA-AA4D-BBA2-B941666BDE94}" type="slidenum">
              <a:rPr lang="en-US" smtClean="0"/>
              <a:pPr/>
              <a:t>23</a:t>
            </a:fld>
            <a:endParaRPr lang="en-US"/>
          </a:p>
        </p:txBody>
      </p:sp>
    </p:spTree>
    <p:extLst>
      <p:ext uri="{BB962C8B-B14F-4D97-AF65-F5344CB8AC3E}">
        <p14:creationId xmlns:p14="http://schemas.microsoft.com/office/powerpoint/2010/main" xmlns="" val="1175777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2743200"/>
            <a:ext cx="9144000" cy="1828800"/>
          </a:xfrm>
          <a:prstGeom prst="rect">
            <a:avLst/>
          </a:prstGeom>
          <a:solidFill>
            <a:srgbClr val="B77727"/>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3163246" y="2986408"/>
            <a:ext cx="5591793" cy="721140"/>
          </a:xfrm>
        </p:spPr>
        <p:txBody>
          <a:bodyPr anchor="t" anchorCtr="0">
            <a:normAutofit/>
          </a:bodyPr>
          <a:lstStyle>
            <a:lvl1pPr algn="l">
              <a:defRPr sz="2400">
                <a:solidFill>
                  <a:schemeClr val="bg1"/>
                </a:solidFill>
              </a:defRPr>
            </a:lvl1pPr>
          </a:lstStyle>
          <a:p>
            <a:r>
              <a:rPr lang="en-ZA" dirty="0" smtClean="0"/>
              <a:t>Click here to add your main title</a:t>
            </a:r>
            <a:endParaRPr lang="en-ZA" dirty="0"/>
          </a:p>
        </p:txBody>
      </p:sp>
      <p:sp>
        <p:nvSpPr>
          <p:cNvPr id="3" name="Subtitle 2"/>
          <p:cNvSpPr>
            <a:spLocks noGrp="1"/>
          </p:cNvSpPr>
          <p:nvPr>
            <p:ph type="subTitle" idx="1"/>
          </p:nvPr>
        </p:nvSpPr>
        <p:spPr>
          <a:xfrm>
            <a:off x="3163246" y="3813960"/>
            <a:ext cx="5599754" cy="453240"/>
          </a:xfrm>
        </p:spPr>
        <p:txBody>
          <a:bodyPr anchor="t">
            <a:normAutofit/>
          </a:bodyPr>
          <a:lstStyle>
            <a:lvl1pPr marL="0" indent="0" algn="l">
              <a:buNone/>
              <a:defRPr sz="1800" b="0" i="1">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pic>
        <p:nvPicPr>
          <p:cNvPr id="6" name="Picture 5" descr="Letterhead logo.jpg"/>
          <p:cNvPicPr>
            <a:picLocks noChangeAspect="1"/>
          </p:cNvPicPr>
          <p:nvPr userDrawn="1"/>
        </p:nvPicPr>
        <p:blipFill>
          <a:blip r:embed="rId2" cstate="print"/>
          <a:stretch>
            <a:fillRect/>
          </a:stretch>
        </p:blipFill>
        <p:spPr>
          <a:xfrm>
            <a:off x="457200" y="533400"/>
            <a:ext cx="2286000" cy="829056"/>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66800" y="2209800"/>
            <a:ext cx="6954587" cy="566738"/>
          </a:xfrm>
        </p:spPr>
        <p:txBody>
          <a:bodyPr anchor="b"/>
          <a:lstStyle>
            <a:lvl1pPr algn="ctr">
              <a:defRPr sz="3200" b="1"/>
            </a:lvl1pPr>
          </a:lstStyle>
          <a:p>
            <a:r>
              <a:rPr lang="en-US" dirty="0" smtClean="0"/>
              <a:t>Thank you</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3" name="Content Placeholder 2"/>
          <p:cNvSpPr>
            <a:spLocks noGrp="1"/>
          </p:cNvSpPr>
          <p:nvPr>
            <p:ph idx="1"/>
          </p:nvPr>
        </p:nvSpPr>
        <p:spPr>
          <a:xfrm>
            <a:off x="1600200" y="1600201"/>
            <a:ext cx="6934200" cy="4343400"/>
          </a:xfr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1"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199" y="2924944"/>
            <a:ext cx="6894513" cy="1362075"/>
          </a:xfrm>
        </p:spPr>
        <p:txBody>
          <a:bodyPr anchor="t">
            <a:normAutofit/>
          </a:bodyPr>
          <a:lstStyle>
            <a:lvl1pPr algn="l">
              <a:defRPr sz="1800" b="1" cap="all"/>
            </a:lvl1pPr>
          </a:lstStyle>
          <a:p>
            <a:r>
              <a:rPr lang="en-US" dirty="0" smtClean="0"/>
              <a:t>Click to edit Master title style</a:t>
            </a:r>
            <a:endParaRPr lang="en-ZA" dirty="0"/>
          </a:p>
        </p:txBody>
      </p:sp>
      <p:sp>
        <p:nvSpPr>
          <p:cNvPr id="3" name="Text Placeholder 2"/>
          <p:cNvSpPr>
            <a:spLocks noGrp="1"/>
          </p:cNvSpPr>
          <p:nvPr>
            <p:ph type="body" idx="1"/>
          </p:nvPr>
        </p:nvSpPr>
        <p:spPr>
          <a:xfrm>
            <a:off x="1600199" y="1268760"/>
            <a:ext cx="6894513" cy="1500187"/>
          </a:xfrm>
        </p:spPr>
        <p:txBody>
          <a:bodyPr anchor="b">
            <a:normAutofit/>
          </a:bodyPr>
          <a:lstStyle>
            <a:lvl1pPr marL="0" indent="0">
              <a:buNone/>
              <a:defRPr sz="1600">
                <a:solidFill>
                  <a:schemeClr val="tx1">
                    <a:tint val="7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9"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1800"/>
            </a:lvl1pPr>
          </a:lstStyle>
          <a:p>
            <a:r>
              <a:rPr lang="en-US" dirty="0" smtClean="0"/>
              <a:t>Click to edit Master title style</a:t>
            </a:r>
            <a:endParaRPr lang="en-ZA" dirty="0"/>
          </a:p>
        </p:txBody>
      </p:sp>
      <p:sp>
        <p:nvSpPr>
          <p:cNvPr id="3" name="Content Placeholder 2"/>
          <p:cNvSpPr>
            <a:spLocks noGrp="1"/>
          </p:cNvSpPr>
          <p:nvPr>
            <p:ph sz="half" idx="1"/>
          </p:nvPr>
        </p:nvSpPr>
        <p:spPr>
          <a:xfrm>
            <a:off x="457200" y="1600201"/>
            <a:ext cx="4038600" cy="4343399"/>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Content Placeholder 3"/>
          <p:cNvSpPr>
            <a:spLocks noGrp="1"/>
          </p:cNvSpPr>
          <p:nvPr>
            <p:ph sz="half" idx="2"/>
          </p:nvPr>
        </p:nvSpPr>
        <p:spPr>
          <a:xfrm>
            <a:off x="4648200" y="1600201"/>
            <a:ext cx="4038600" cy="4343400"/>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ZA" dirty="0"/>
          </a:p>
        </p:txBody>
      </p:sp>
      <p:sp>
        <p:nvSpPr>
          <p:cNvPr id="3" name="Text Placeholder 2"/>
          <p:cNvSpPr>
            <a:spLocks noGrp="1"/>
          </p:cNvSpPr>
          <p:nvPr>
            <p:ph type="body" idx="1"/>
          </p:nvPr>
        </p:nvSpPr>
        <p:spPr>
          <a:xfrm>
            <a:off x="457200" y="1535113"/>
            <a:ext cx="4040188" cy="639762"/>
          </a:xfrm>
        </p:spPr>
        <p:txBody>
          <a:bodyPr anchor="t" anchorCtr="0">
            <a:no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5" name="Text Placeholder 4"/>
          <p:cNvSpPr>
            <a:spLocks noGrp="1"/>
          </p:cNvSpPr>
          <p:nvPr>
            <p:ph type="body" sz="quarter" idx="3"/>
          </p:nvPr>
        </p:nvSpPr>
        <p:spPr>
          <a:xfrm>
            <a:off x="4645025" y="1535113"/>
            <a:ext cx="4041775" cy="639762"/>
          </a:xfrm>
        </p:spPr>
        <p:txBody>
          <a:bodyPr anchor="t" anchorCtr="0">
            <a:norm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8" name="Slide Number Placeholder 5"/>
          <p:cNvSpPr>
            <a:spLocks noGrp="1"/>
          </p:cNvSpPr>
          <p:nvPr>
            <p:ph type="sldNum" sz="quarter" idx="10"/>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8"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4"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3"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200" y="273050"/>
            <a:ext cx="1865313" cy="1162050"/>
          </a:xfrm>
        </p:spPr>
        <p:txBody>
          <a:bodyPr anchor="t" anchorCtr="0">
            <a:normAutofit/>
          </a:bodyPr>
          <a:lstStyle>
            <a:lvl1pPr algn="l">
              <a:defRPr sz="1400" b="1"/>
            </a:lvl1pPr>
          </a:lstStyle>
          <a:p>
            <a:r>
              <a:rPr lang="en-US" dirty="0" smtClean="0"/>
              <a:t>Click to edit Master title style</a:t>
            </a:r>
            <a:endParaRPr lang="en-ZA" dirty="0"/>
          </a:p>
        </p:txBody>
      </p:sp>
      <p:sp>
        <p:nvSpPr>
          <p:cNvPr id="3" name="Content Placeholder 2"/>
          <p:cNvSpPr>
            <a:spLocks noGrp="1"/>
          </p:cNvSpPr>
          <p:nvPr>
            <p:ph idx="1"/>
          </p:nvPr>
        </p:nvSpPr>
        <p:spPr>
          <a:xfrm>
            <a:off x="3575050" y="273051"/>
            <a:ext cx="5035550" cy="5670550"/>
          </a:xfrm>
        </p:spPr>
        <p:txBody>
          <a:bodyPr/>
          <a:lstStyle>
            <a:lvl1pPr>
              <a:defRPr sz="1800">
                <a:latin typeface="Arial"/>
                <a:cs typeface="Arial"/>
              </a:defRPr>
            </a:lvl1pPr>
            <a:lvl2pPr>
              <a:defRPr sz="1600">
                <a:latin typeface="Arial"/>
                <a:cs typeface="Arial"/>
              </a:defRPr>
            </a:lvl2pPr>
            <a:lvl3pPr>
              <a:defRPr sz="1400">
                <a:latin typeface="Arial"/>
                <a:cs typeface="Arial"/>
              </a:defRPr>
            </a:lvl3pPr>
            <a:lvl4pPr>
              <a:defRPr sz="1050">
                <a:latin typeface="Arial"/>
                <a:cs typeface="Arial"/>
              </a:defRPr>
            </a:lvl4pPr>
            <a:lvl5pPr>
              <a:defRPr sz="800">
                <a:latin typeface="Arial"/>
                <a:cs typeface="Aria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Text Placeholder 3"/>
          <p:cNvSpPr>
            <a:spLocks noGrp="1"/>
          </p:cNvSpPr>
          <p:nvPr>
            <p:ph type="body" sz="half" idx="2"/>
          </p:nvPr>
        </p:nvSpPr>
        <p:spPr>
          <a:xfrm>
            <a:off x="1600200" y="1435101"/>
            <a:ext cx="1865313" cy="4508500"/>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199" y="4800600"/>
            <a:ext cx="6954587" cy="566738"/>
          </a:xfrm>
        </p:spPr>
        <p:txBody>
          <a:bodyPr anchor="b"/>
          <a:lstStyle>
            <a:lvl1pPr algn="l">
              <a:defRPr sz="2000" b="1"/>
            </a:lvl1pPr>
          </a:lstStyle>
          <a:p>
            <a:r>
              <a:rPr lang="en-US" dirty="0" smtClean="0"/>
              <a:t>Click to edit Master title style</a:t>
            </a:r>
            <a:endParaRPr lang="en-ZA" dirty="0"/>
          </a:p>
        </p:txBody>
      </p:sp>
      <p:sp>
        <p:nvSpPr>
          <p:cNvPr id="3" name="Picture Placeholder 2"/>
          <p:cNvSpPr>
            <a:spLocks noGrp="1"/>
          </p:cNvSpPr>
          <p:nvPr>
            <p:ph type="pic" idx="1"/>
          </p:nvPr>
        </p:nvSpPr>
        <p:spPr>
          <a:xfrm>
            <a:off x="1600199" y="612775"/>
            <a:ext cx="6954587" cy="4114800"/>
          </a:xfrm>
        </p:spPr>
        <p:txBody>
          <a:bodyPr/>
          <a:lstStyle>
            <a:lvl1pPr marL="0" indent="0">
              <a:buNone/>
              <a:defRPr sz="3200">
                <a:latin typeface="Arial"/>
                <a:cs typeface="Aria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600199" y="5367338"/>
            <a:ext cx="6954587" cy="804862"/>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01824"/>
            <a:ext cx="8229600" cy="710952"/>
          </a:xfrm>
          <a:prstGeom prst="rect">
            <a:avLst/>
          </a:prstGeom>
        </p:spPr>
        <p:txBody>
          <a:bodyPr vert="horz" lIns="91440" tIns="45720" rIns="91440" bIns="45720" rtlCol="0" anchor="t" anchorCtr="0">
            <a:normAutofit/>
          </a:bodyPr>
          <a:lstStyle/>
          <a:p>
            <a:r>
              <a:rPr lang="en-US" dirty="0" smtClean="0"/>
              <a:t>Click to edit Master title style</a:t>
            </a:r>
            <a:endParaRPr lang="en-Z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Date Placeholder 3"/>
          <p:cNvSpPr>
            <a:spLocks noGrp="1"/>
          </p:cNvSpPr>
          <p:nvPr>
            <p:ph type="dt" sz="half" idx="2"/>
          </p:nvPr>
        </p:nvSpPr>
        <p:spPr>
          <a:xfrm>
            <a:off x="1112674" y="6356350"/>
            <a:ext cx="2133600" cy="365125"/>
          </a:xfrm>
          <a:prstGeom prst="rect">
            <a:avLst/>
          </a:prstGeom>
        </p:spPr>
        <p:txBody>
          <a:bodyPr vert="horz" lIns="91440" tIns="45720" rIns="91440" bIns="45720" rtlCol="0" anchor="ctr"/>
          <a:lstStyle>
            <a:lvl1pPr algn="l">
              <a:defRPr sz="1050" b="1">
                <a:solidFill>
                  <a:schemeClr val="bg1"/>
                </a:solidFill>
              </a:defRPr>
            </a:lvl1pPr>
          </a:lstStyle>
          <a:p>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1">
                <a:solidFill>
                  <a:schemeClr val="bg1"/>
                </a:solidFill>
                <a:latin typeface="Verdana" pitchFamily="34" charset="0"/>
              </a:defRPr>
            </a:lvl1pPr>
          </a:lstStyle>
          <a:p>
            <a:endParaRPr lang="en-ZA" dirty="0"/>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pic>
        <p:nvPicPr>
          <p:cNvPr id="11" name="Picture 10" descr="Letterhead footer.jpg"/>
          <p:cNvPicPr>
            <a:picLocks noChangeAspect="1"/>
          </p:cNvPicPr>
          <p:nvPr/>
        </p:nvPicPr>
        <p:blipFill>
          <a:blip r:embed="rId12"/>
          <a:stretch>
            <a:fillRect/>
          </a:stretch>
        </p:blipFill>
        <p:spPr>
          <a:xfrm>
            <a:off x="76200" y="5742432"/>
            <a:ext cx="7559040" cy="111556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dt="0"/>
  <p:txStyles>
    <p:titleStyle>
      <a:lvl1pPr algn="l" defTabSz="914400" rtl="0" eaLnBrk="1" latinLnBrk="0" hangingPunct="1">
        <a:spcBef>
          <a:spcPct val="0"/>
        </a:spcBef>
        <a:buNone/>
        <a:defRPr sz="3600" b="1" kern="1200">
          <a:solidFill>
            <a:srgbClr val="800000"/>
          </a:solidFill>
          <a:latin typeface="Arial"/>
          <a:ea typeface="+mj-ea"/>
          <a:cs typeface="Arial"/>
        </a:defRPr>
      </a:lvl1pPr>
    </p:titleStyle>
    <p:bodyStyle>
      <a:lvl1pPr marL="342900" indent="-342900" algn="l" defTabSz="914400" rtl="0" eaLnBrk="1" latinLnBrk="0" hangingPunct="1">
        <a:spcBef>
          <a:spcPct val="20000"/>
        </a:spcBef>
        <a:buFont typeface="Arial" pitchFamily="34" charset="0"/>
        <a:buChar char="•"/>
        <a:defRPr sz="1600" b="1" kern="1200">
          <a:solidFill>
            <a:srgbClr val="800000"/>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800000"/>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2241" y="3212976"/>
            <a:ext cx="7596185" cy="492540"/>
          </a:xfrm>
        </p:spPr>
        <p:txBody>
          <a:bodyPr>
            <a:noAutofit/>
          </a:bodyPr>
          <a:lstStyle/>
          <a:p>
            <a:pPr algn="ctr"/>
            <a:r>
              <a:rPr lang="en-ZA" sz="3600" dirty="0" smtClean="0">
                <a:latin typeface="+mj-lt"/>
              </a:rPr>
              <a:t>THIRD QUARTER PERFORMANCE REPORT</a:t>
            </a:r>
            <a:r>
              <a:rPr lang="en-ZA" sz="4800" dirty="0" smtClean="0">
                <a:latin typeface="+mj-lt"/>
              </a:rPr>
              <a:t/>
            </a:r>
            <a:br>
              <a:rPr lang="en-ZA" sz="4800" dirty="0" smtClean="0">
                <a:latin typeface="+mj-lt"/>
              </a:rPr>
            </a:br>
            <a:endParaRPr lang="en-ZA" sz="4800" dirty="0">
              <a:solidFill>
                <a:srgbClr val="FF0000"/>
              </a:solidFill>
              <a:latin typeface="+mj-lt"/>
            </a:endParaRPr>
          </a:p>
        </p:txBody>
      </p:sp>
      <p:sp>
        <p:nvSpPr>
          <p:cNvPr id="11" name="Rectangle 10"/>
          <p:cNvSpPr/>
          <p:nvPr/>
        </p:nvSpPr>
        <p:spPr>
          <a:xfrm>
            <a:off x="3419872" y="4643748"/>
            <a:ext cx="5587246" cy="523220"/>
          </a:xfrm>
          <a:prstGeom prst="rect">
            <a:avLst/>
          </a:prstGeom>
        </p:spPr>
        <p:txBody>
          <a:bodyPr wrap="square">
            <a:noAutofit/>
          </a:bodyPr>
          <a:lstStyle/>
          <a:p>
            <a:pPr algn="r">
              <a:spcAft>
                <a:spcPts val="600"/>
              </a:spcAft>
            </a:pPr>
            <a:r>
              <a:rPr lang="en-US" b="1" dirty="0" smtClean="0">
                <a:solidFill>
                  <a:schemeClr val="accent2">
                    <a:lumMod val="50000"/>
                  </a:schemeClr>
                </a:solidFill>
                <a:latin typeface="Arial"/>
                <a:cs typeface="Arial"/>
              </a:rPr>
              <a:t>Acting DIRECTOR-GENERAL </a:t>
            </a:r>
          </a:p>
          <a:p>
            <a:pPr algn="r">
              <a:spcAft>
                <a:spcPts val="600"/>
              </a:spcAft>
            </a:pPr>
            <a:r>
              <a:rPr lang="en-US" b="1" dirty="0" smtClean="0">
                <a:solidFill>
                  <a:schemeClr val="accent2">
                    <a:lumMod val="50000"/>
                  </a:schemeClr>
                </a:solidFill>
                <a:latin typeface="Arial"/>
                <a:cs typeface="Arial"/>
              </a:rPr>
              <a:t>ARTS AND CULTURE </a:t>
            </a:r>
          </a:p>
          <a:p>
            <a:pPr algn="r">
              <a:spcAft>
                <a:spcPts val="600"/>
              </a:spcAft>
            </a:pPr>
            <a:endParaRPr lang="en-ZA" b="1" dirty="0">
              <a:solidFill>
                <a:schemeClr val="accent2">
                  <a:lumMod val="50000"/>
                </a:schemeClr>
              </a:solidFill>
              <a:latin typeface="Arial"/>
              <a:cs typeface="Arial"/>
            </a:endParaRPr>
          </a:p>
          <a:p>
            <a:pPr algn="r">
              <a:spcAft>
                <a:spcPts val="600"/>
              </a:spcAft>
            </a:pPr>
            <a:r>
              <a:rPr lang="en-ZA" sz="1400" b="1" dirty="0" smtClean="0">
                <a:latin typeface="Arial"/>
                <a:cs typeface="Arial"/>
              </a:rPr>
              <a:t>DATE:24 FEBRUARY 2015</a:t>
            </a:r>
            <a:endParaRPr lang="en-ZA" sz="1400" b="1" dirty="0">
              <a:latin typeface="Arial"/>
              <a:cs typeface="Arial"/>
            </a:endParaRPr>
          </a:p>
        </p:txBody>
      </p:sp>
    </p:spTree>
    <p:extLst>
      <p:ext uri="{BB962C8B-B14F-4D97-AF65-F5344CB8AC3E}">
        <p14:creationId xmlns:p14="http://schemas.microsoft.com/office/powerpoint/2010/main" xmlns="" val="3096880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1628800"/>
            <a:ext cx="7776864" cy="2880320"/>
          </a:xfrm>
        </p:spPr>
        <p:txBody>
          <a:bodyPr>
            <a:normAutofit/>
          </a:bodyPr>
          <a:lstStyle/>
          <a:p>
            <a:pPr marL="0" lvl="0" indent="0" algn="ctr" defTabSz="457200" eaLnBrk="0" fontAlgn="base" hangingPunct="0">
              <a:spcAft>
                <a:spcPct val="0"/>
              </a:spcAft>
              <a:buNone/>
              <a:defRPr/>
            </a:pPr>
            <a:endParaRPr lang="en-ZA" sz="3200" dirty="0" smtClean="0">
              <a:solidFill>
                <a:srgbClr val="F79646">
                  <a:lumMod val="50000"/>
                </a:srgbClr>
              </a:solidFill>
              <a:latin typeface="+mn-lt"/>
              <a:ea typeface="Gill Sans"/>
            </a:endParaRPr>
          </a:p>
          <a:p>
            <a:pPr marL="0" lvl="0" indent="0" algn="ctr" defTabSz="457200" eaLnBrk="0" fontAlgn="base" hangingPunct="0">
              <a:spcAft>
                <a:spcPct val="0"/>
              </a:spcAft>
              <a:buNone/>
              <a:defRPr/>
            </a:pPr>
            <a:r>
              <a:rPr lang="en-ZA" sz="3200" dirty="0" smtClean="0">
                <a:solidFill>
                  <a:srgbClr val="F79646">
                    <a:lumMod val="50000"/>
                  </a:srgbClr>
                </a:solidFill>
                <a:latin typeface="+mn-lt"/>
                <a:ea typeface="Gill Sans"/>
                <a:cs typeface="Arial" pitchFamily="34" charset="0"/>
              </a:rPr>
              <a:t>EXPLANATION </a:t>
            </a:r>
            <a:r>
              <a:rPr lang="en-ZA" sz="3200" dirty="0">
                <a:solidFill>
                  <a:srgbClr val="F79646">
                    <a:lumMod val="50000"/>
                  </a:srgbClr>
                </a:solidFill>
                <a:latin typeface="+mn-lt"/>
                <a:ea typeface="Gill Sans"/>
                <a:cs typeface="Arial" pitchFamily="34" charset="0"/>
              </a:rPr>
              <a:t>OF </a:t>
            </a:r>
            <a:r>
              <a:rPr lang="en-ZA" sz="3200" dirty="0" smtClean="0">
                <a:solidFill>
                  <a:srgbClr val="F79646">
                    <a:lumMod val="50000"/>
                  </a:srgbClr>
                </a:solidFill>
                <a:latin typeface="+mn-lt"/>
                <a:ea typeface="Gill Sans"/>
                <a:cs typeface="Arial" pitchFamily="34" charset="0"/>
              </a:rPr>
              <a:t>EXPENDITURE VARIANCE PER ECONOMIC CLASSIFICATION</a:t>
            </a:r>
            <a:endParaRPr lang="en-US" sz="3200" dirty="0">
              <a:solidFill>
                <a:srgbClr val="F79646">
                  <a:lumMod val="50000"/>
                </a:srgbClr>
              </a:solidFill>
              <a:latin typeface="+mn-lt"/>
              <a:ea typeface="Gill Sans"/>
              <a:cs typeface="Arial" pitchFamily="34" charset="0"/>
            </a:endParaRPr>
          </a:p>
          <a:p>
            <a:pPr marL="0" indent="0">
              <a:buNone/>
            </a:pPr>
            <a:endParaRPr lang="en-ZA" sz="3200" dirty="0">
              <a:latin typeface="Arial" pitchFamily="34" charset="0"/>
              <a:cs typeface="Arial" pitchFamily="34" charset="0"/>
            </a:endParaRPr>
          </a:p>
        </p:txBody>
      </p:sp>
    </p:spTree>
    <p:extLst>
      <p:ext uri="{BB962C8B-B14F-4D97-AF65-F5344CB8AC3E}">
        <p14:creationId xmlns:p14="http://schemas.microsoft.com/office/powerpoint/2010/main" xmlns="" val="36271174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xmlns="" val="3133188756"/>
              </p:ext>
            </p:extLst>
          </p:nvPr>
        </p:nvGraphicFramePr>
        <p:xfrm>
          <a:off x="174340" y="1412776"/>
          <a:ext cx="8712968" cy="4411691"/>
        </p:xfrm>
        <a:graphic>
          <a:graphicData uri="http://schemas.openxmlformats.org/drawingml/2006/table">
            <a:tbl>
              <a:tblPr firstRow="1" bandRow="1">
                <a:tableStyleId>{5C22544A-7EE6-4342-B048-85BDC9FD1C3A}</a:tableStyleId>
              </a:tblPr>
              <a:tblGrid>
                <a:gridCol w="2023620"/>
                <a:gridCol w="3304972"/>
                <a:gridCol w="3384376"/>
              </a:tblGrid>
              <a:tr h="502423">
                <a:tc>
                  <a:txBody>
                    <a:bodyPr/>
                    <a:lstStyle/>
                    <a:p>
                      <a:r>
                        <a:rPr lang="en-US" sz="1800" dirty="0" smtClean="0">
                          <a:latin typeface="+mn-lt"/>
                          <a:cs typeface="Arial" pitchFamily="34" charset="0"/>
                        </a:rPr>
                        <a:t>Economic classification </a:t>
                      </a:r>
                    </a:p>
                  </a:txBody>
                  <a:tcPr marL="91446" marR="91446" marT="45714" marB="45714">
                    <a:solidFill>
                      <a:srgbClr val="B77727"/>
                    </a:solidFill>
                  </a:tcPr>
                </a:tc>
                <a:tc>
                  <a:txBody>
                    <a:bodyPr/>
                    <a:lstStyle/>
                    <a:p>
                      <a:pPr algn="ctr"/>
                      <a:r>
                        <a:rPr lang="en-US" sz="1800" dirty="0" smtClean="0">
                          <a:latin typeface="+mn-lt"/>
                          <a:cs typeface="Arial" pitchFamily="34" charset="0"/>
                        </a:rPr>
                        <a:t>Description</a:t>
                      </a:r>
                      <a:r>
                        <a:rPr lang="en-US" sz="1800" baseline="0" dirty="0" smtClean="0">
                          <a:latin typeface="+mn-lt"/>
                          <a:cs typeface="Arial" pitchFamily="34" charset="0"/>
                        </a:rPr>
                        <a:t> of the line item</a:t>
                      </a:r>
                      <a:endParaRPr lang="en-US" sz="1800" dirty="0" smtClean="0">
                        <a:latin typeface="+mn-lt"/>
                        <a:cs typeface="Arial" pitchFamily="34" charset="0"/>
                      </a:endParaRPr>
                    </a:p>
                  </a:txBody>
                  <a:tcPr marL="91446" marR="91446" marT="45714" marB="45714">
                    <a:solidFill>
                      <a:srgbClr val="B77727"/>
                    </a:solidFill>
                  </a:tcPr>
                </a:tc>
                <a:tc>
                  <a:txBody>
                    <a:bodyPr/>
                    <a:lstStyle/>
                    <a:p>
                      <a:pPr algn="ctr"/>
                      <a:r>
                        <a:rPr lang="en-US" sz="1800" dirty="0" smtClean="0">
                          <a:latin typeface="+mn-lt"/>
                          <a:cs typeface="Arial" pitchFamily="34" charset="0"/>
                        </a:rPr>
                        <a:t>Reason</a:t>
                      </a:r>
                      <a:r>
                        <a:rPr lang="en-US" sz="1800" baseline="0" dirty="0" smtClean="0">
                          <a:latin typeface="+mn-lt"/>
                          <a:cs typeface="Arial" pitchFamily="34" charset="0"/>
                        </a:rPr>
                        <a:t> for variance</a:t>
                      </a:r>
                      <a:endParaRPr lang="en-US" sz="1800" dirty="0" smtClean="0">
                        <a:latin typeface="+mn-lt"/>
                        <a:cs typeface="Arial" pitchFamily="34" charset="0"/>
                      </a:endParaRPr>
                    </a:p>
                  </a:txBody>
                  <a:tcPr marL="91446" marR="91446" marT="45714" marB="45714">
                    <a:solidFill>
                      <a:srgbClr val="B77727"/>
                    </a:solidFill>
                  </a:tcPr>
                </a:tc>
              </a:tr>
              <a:tr h="3771623">
                <a:tc>
                  <a:txBody>
                    <a:bodyPr/>
                    <a:lstStyle/>
                    <a:p>
                      <a:pPr>
                        <a:lnSpc>
                          <a:spcPct val="100000"/>
                        </a:lnSpc>
                      </a:pPr>
                      <a:r>
                        <a:rPr lang="en-US" sz="1800" b="1" dirty="0" smtClean="0">
                          <a:latin typeface="+mn-lt"/>
                          <a:cs typeface="Arial" pitchFamily="34" charset="0"/>
                        </a:rPr>
                        <a:t>Compensation of Employees</a:t>
                      </a:r>
                      <a:endParaRPr lang="en-ZA" sz="1800" b="1" dirty="0">
                        <a:latin typeface="+mn-lt"/>
                        <a:cs typeface="Arial" pitchFamily="34" charset="0"/>
                      </a:endParaRPr>
                    </a:p>
                  </a:txBody>
                  <a:tcPr marL="91446" marR="91446" marT="45714" marB="45714">
                    <a:solidFill>
                      <a:srgbClr val="F6F3E8"/>
                    </a:solidFill>
                  </a:tcPr>
                </a:tc>
                <a:tc>
                  <a:txBody>
                    <a:bodyPr/>
                    <a:lstStyle/>
                    <a:p>
                      <a:pPr algn="l"/>
                      <a:r>
                        <a:rPr lang="en-US" sz="1800" b="0" dirty="0" smtClean="0">
                          <a:latin typeface="+mn-lt"/>
                          <a:cs typeface="Arial" pitchFamily="34" charset="0"/>
                        </a:rPr>
                        <a:t>The</a:t>
                      </a:r>
                      <a:r>
                        <a:rPr lang="en-US" sz="1800" b="0" baseline="0" dirty="0" smtClean="0">
                          <a:latin typeface="+mn-lt"/>
                          <a:cs typeface="Arial" pitchFamily="34" charset="0"/>
                        </a:rPr>
                        <a:t> line item includes remuneration in cash,  social contributions  by the employer, basic wages and salaries, overtime, remuneration of nightshift, cost of living allowances, house allowances, bonuses, pension, medical aid etc.</a:t>
                      </a:r>
                      <a:endParaRPr lang="en-ZA" sz="1800" b="0" dirty="0">
                        <a:latin typeface="+mn-lt"/>
                        <a:cs typeface="Arial" pitchFamily="34" charset="0"/>
                      </a:endParaRPr>
                    </a:p>
                  </a:txBody>
                  <a:tcPr marL="91446" marR="91446" marT="45714" marB="45714">
                    <a:solidFill>
                      <a:srgbClr val="F6F3E8"/>
                    </a:solidFill>
                  </a:tcPr>
                </a:tc>
                <a:tc>
                  <a:txBody>
                    <a:bodyPr/>
                    <a:lstStyle/>
                    <a:p>
                      <a:pPr marL="342900" marR="0" indent="-342900" algn="l" defTabSz="457200" rtl="0" eaLnBrk="1" fontAlgn="auto" latinLnBrk="0" hangingPunct="1">
                        <a:lnSpc>
                          <a:spcPct val="100000"/>
                        </a:lnSpc>
                        <a:spcBef>
                          <a:spcPts val="0"/>
                        </a:spcBef>
                        <a:spcAft>
                          <a:spcPts val="0"/>
                        </a:spcAft>
                        <a:buClrTx/>
                        <a:buSzTx/>
                        <a:buFont typeface="Arial" pitchFamily="34" charset="0"/>
                        <a:buChar char="•"/>
                        <a:tabLst/>
                        <a:defRPr/>
                      </a:pPr>
                      <a:r>
                        <a:rPr lang="en-ZA" sz="1800" dirty="0" smtClean="0">
                          <a:solidFill>
                            <a:srgbClr val="000000"/>
                          </a:solidFill>
                          <a:latin typeface="+mn-lt"/>
                          <a:ea typeface="Times New Roman"/>
                          <a:cs typeface="Arial" pitchFamily="34" charset="0"/>
                        </a:rPr>
                        <a:t>An amount of R157 million (75%) has been incurred as at 31</a:t>
                      </a:r>
                      <a:r>
                        <a:rPr lang="en-ZA" sz="1800" baseline="0" dirty="0" smtClean="0">
                          <a:solidFill>
                            <a:srgbClr val="000000"/>
                          </a:solidFill>
                          <a:latin typeface="+mn-lt"/>
                          <a:ea typeface="Times New Roman"/>
                          <a:cs typeface="Arial" pitchFamily="34" charset="0"/>
                        </a:rPr>
                        <a:t> December </a:t>
                      </a:r>
                      <a:r>
                        <a:rPr lang="en-ZA" sz="1800" dirty="0" smtClean="0">
                          <a:solidFill>
                            <a:srgbClr val="000000"/>
                          </a:solidFill>
                          <a:latin typeface="+mn-lt"/>
                          <a:ea typeface="Times New Roman"/>
                          <a:cs typeface="Arial" pitchFamily="34" charset="0"/>
                        </a:rPr>
                        <a:t>2014.</a:t>
                      </a:r>
                    </a:p>
                    <a:p>
                      <a:pPr marL="0" marR="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ZA" sz="1800" dirty="0" smtClean="0">
                        <a:solidFill>
                          <a:srgbClr val="000000"/>
                        </a:solidFill>
                        <a:latin typeface="+mn-lt"/>
                        <a:ea typeface="Times New Roman"/>
                        <a:cs typeface="Arial" pitchFamily="34" charset="0"/>
                      </a:endParaRPr>
                    </a:p>
                    <a:p>
                      <a:pPr marL="342900" marR="0" indent="-342900" algn="l" defTabSz="457200" rtl="0" eaLnBrk="1" fontAlgn="auto" latinLnBrk="0" hangingPunct="1">
                        <a:lnSpc>
                          <a:spcPct val="100000"/>
                        </a:lnSpc>
                        <a:spcBef>
                          <a:spcPts val="0"/>
                        </a:spcBef>
                        <a:spcAft>
                          <a:spcPts val="0"/>
                        </a:spcAft>
                        <a:buClrTx/>
                        <a:buSzTx/>
                        <a:buFont typeface="Arial" pitchFamily="34" charset="0"/>
                        <a:buChar char="•"/>
                        <a:tabLst/>
                        <a:defRPr/>
                      </a:pPr>
                      <a:r>
                        <a:rPr lang="en-US" sz="1800" dirty="0" smtClean="0">
                          <a:solidFill>
                            <a:srgbClr val="000000"/>
                          </a:solidFill>
                          <a:latin typeface="+mn-lt"/>
                          <a:ea typeface="Times New Roman"/>
                          <a:cs typeface="Arial" pitchFamily="34" charset="0"/>
                        </a:rPr>
                        <a:t>Considering the critical positions that still need to be filled, this</a:t>
                      </a:r>
                      <a:r>
                        <a:rPr lang="en-US" sz="1800" baseline="0" dirty="0" smtClean="0">
                          <a:solidFill>
                            <a:srgbClr val="000000"/>
                          </a:solidFill>
                          <a:latin typeface="+mn-lt"/>
                          <a:ea typeface="Times New Roman"/>
                          <a:cs typeface="Arial" pitchFamily="34" charset="0"/>
                        </a:rPr>
                        <a:t> budget is not sufficient.</a:t>
                      </a:r>
                      <a:endParaRPr lang="en-ZA" sz="1800" dirty="0" smtClean="0">
                        <a:solidFill>
                          <a:srgbClr val="000000"/>
                        </a:solidFill>
                        <a:latin typeface="+mn-lt"/>
                        <a:ea typeface="Times New Roman"/>
                        <a:cs typeface="Arial" pitchFamily="34" charset="0"/>
                      </a:endParaRPr>
                    </a:p>
                  </a:txBody>
                  <a:tcPr marL="91446" marR="91446" marT="45714" marB="45714">
                    <a:solidFill>
                      <a:srgbClr val="F6F3E8"/>
                    </a:solidFill>
                  </a:tcPr>
                </a:tc>
              </a:tr>
            </a:tbl>
          </a:graphicData>
        </a:graphic>
      </p:graphicFrame>
      <p:sp>
        <p:nvSpPr>
          <p:cNvPr id="4" name="Slide Number Placeholder 3"/>
          <p:cNvSpPr>
            <a:spLocks noGrp="1"/>
          </p:cNvSpPr>
          <p:nvPr>
            <p:ph type="sldNum" sz="quarter" idx="4"/>
          </p:nvPr>
        </p:nvSpPr>
        <p:spPr/>
        <p:txBody>
          <a:bodyPr/>
          <a:lstStyle/>
          <a:p>
            <a:r>
              <a:rPr lang="en-US" sz="1000" b="1" dirty="0" smtClean="0"/>
              <a:t>11</a:t>
            </a:r>
            <a:endParaRPr lang="en-ZA" sz="1000" b="1" dirty="0" smtClean="0"/>
          </a:p>
        </p:txBody>
      </p:sp>
      <p:sp>
        <p:nvSpPr>
          <p:cNvPr id="5" name="Title 1"/>
          <p:cNvSpPr txBox="1">
            <a:spLocks/>
          </p:cNvSpPr>
          <p:nvPr/>
        </p:nvSpPr>
        <p:spPr>
          <a:xfrm>
            <a:off x="457200" y="172564"/>
            <a:ext cx="8147248" cy="304108"/>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2800" dirty="0" smtClean="0">
                <a:solidFill>
                  <a:schemeClr val="tx1"/>
                </a:solidFill>
              </a:rPr>
              <a:t>EXPLANATION OF EXPENDITURE VARIANCE </a:t>
            </a:r>
            <a:r>
              <a:rPr lang="en-ZA" sz="2800" dirty="0" smtClean="0">
                <a:solidFill>
                  <a:schemeClr val="tx1"/>
                </a:solidFill>
                <a:latin typeface="Arial" pitchFamily="34" charset="0"/>
                <a:cs typeface="Arial" pitchFamily="34" charset="0"/>
              </a:rPr>
              <a:t>PER ECONOMIC CLASSIFICATION</a:t>
            </a:r>
            <a:endParaRPr lang="en-ZA" sz="28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xmlns="" val="30299765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xmlns="" val="2454437083"/>
              </p:ext>
            </p:extLst>
          </p:nvPr>
        </p:nvGraphicFramePr>
        <p:xfrm>
          <a:off x="107504" y="1628800"/>
          <a:ext cx="8928992" cy="3670096"/>
        </p:xfrm>
        <a:graphic>
          <a:graphicData uri="http://schemas.openxmlformats.org/drawingml/2006/table">
            <a:tbl>
              <a:tblPr firstRow="1" bandRow="1">
                <a:tableStyleId>{5C22544A-7EE6-4342-B048-85BDC9FD1C3A}</a:tableStyleId>
              </a:tblPr>
              <a:tblGrid>
                <a:gridCol w="1785798"/>
                <a:gridCol w="2976331"/>
                <a:gridCol w="4166863"/>
              </a:tblGrid>
              <a:tr h="507492">
                <a:tc>
                  <a:txBody>
                    <a:bodyPr/>
                    <a:lstStyle/>
                    <a:p>
                      <a:r>
                        <a:rPr lang="en-US" sz="1800" b="1" dirty="0" smtClean="0">
                          <a:latin typeface="+mn-lt"/>
                        </a:rPr>
                        <a:t>Economic classification </a:t>
                      </a:r>
                    </a:p>
                  </a:txBody>
                  <a:tcPr marL="91446" marR="91446" marT="45714" marB="45714">
                    <a:solidFill>
                      <a:srgbClr val="B77727"/>
                    </a:solidFill>
                  </a:tcPr>
                </a:tc>
                <a:tc>
                  <a:txBody>
                    <a:bodyPr/>
                    <a:lstStyle/>
                    <a:p>
                      <a:pPr algn="ctr"/>
                      <a:r>
                        <a:rPr lang="en-US" sz="1800" b="1" dirty="0" smtClean="0">
                          <a:latin typeface="+mn-lt"/>
                        </a:rPr>
                        <a:t>Description</a:t>
                      </a:r>
                      <a:r>
                        <a:rPr lang="en-US" sz="1800" b="1" baseline="0" dirty="0" smtClean="0">
                          <a:latin typeface="+mn-lt"/>
                        </a:rPr>
                        <a:t> of the line item</a:t>
                      </a:r>
                      <a:endParaRPr lang="en-US" sz="1800" b="1" dirty="0" smtClean="0">
                        <a:latin typeface="+mn-lt"/>
                      </a:endParaRPr>
                    </a:p>
                  </a:txBody>
                  <a:tcPr marL="91446" marR="91446" marT="45714" marB="45714">
                    <a:solidFill>
                      <a:srgbClr val="B77727"/>
                    </a:solidFill>
                  </a:tcPr>
                </a:tc>
                <a:tc>
                  <a:txBody>
                    <a:bodyPr/>
                    <a:lstStyle/>
                    <a:p>
                      <a:pPr algn="ctr"/>
                      <a:r>
                        <a:rPr lang="en-US" sz="1800" b="1" dirty="0" smtClean="0">
                          <a:latin typeface="+mn-lt"/>
                        </a:rPr>
                        <a:t>Reason</a:t>
                      </a:r>
                      <a:r>
                        <a:rPr lang="en-US" sz="1800" b="1" baseline="0" dirty="0" smtClean="0">
                          <a:latin typeface="+mn-lt"/>
                        </a:rPr>
                        <a:t> for variance</a:t>
                      </a:r>
                      <a:endParaRPr lang="en-US" sz="1800" b="1" dirty="0" smtClean="0">
                        <a:latin typeface="+mn-lt"/>
                      </a:endParaRPr>
                    </a:p>
                  </a:txBody>
                  <a:tcPr marL="91446" marR="91446" marT="45714" marB="45714">
                    <a:solidFill>
                      <a:srgbClr val="B77727"/>
                    </a:solidFill>
                  </a:tcPr>
                </a:tc>
              </a:tr>
              <a:tr h="3030028">
                <a:tc>
                  <a:txBody>
                    <a:bodyPr/>
                    <a:lstStyle/>
                    <a:p>
                      <a:r>
                        <a:rPr lang="en-US" sz="1800" b="1" dirty="0" smtClean="0">
                          <a:latin typeface="+mn-lt"/>
                        </a:rPr>
                        <a:t>Goods</a:t>
                      </a:r>
                      <a:r>
                        <a:rPr lang="en-US" sz="1800" b="1" baseline="0" dirty="0" smtClean="0">
                          <a:latin typeface="+mn-lt"/>
                        </a:rPr>
                        <a:t> and Services (Include Payment for financial assets and Interest paid on Government Pension Fund)  </a:t>
                      </a:r>
                      <a:endParaRPr lang="en-ZA" sz="1800" b="1" dirty="0">
                        <a:latin typeface="+mn-lt"/>
                      </a:endParaRPr>
                    </a:p>
                  </a:txBody>
                  <a:tcPr marL="91446" marR="91446" marT="45715" marB="45715">
                    <a:solidFill>
                      <a:srgbClr val="F6F3E8"/>
                    </a:solidFill>
                  </a:tcPr>
                </a:tc>
                <a:tc>
                  <a:txBody>
                    <a:bodyPr/>
                    <a:lstStyle/>
                    <a:p>
                      <a:pPr algn="l"/>
                      <a:r>
                        <a:rPr lang="en-US" sz="1800" b="0" dirty="0" smtClean="0">
                          <a:latin typeface="+mn-lt"/>
                        </a:rPr>
                        <a:t>The</a:t>
                      </a:r>
                      <a:r>
                        <a:rPr lang="en-US" sz="1800" b="0" baseline="0" dirty="0" smtClean="0">
                          <a:latin typeface="+mn-lt"/>
                        </a:rPr>
                        <a:t> item includes payments for all goods and services to be used by a government unit i.e. goods or services of a current nature, excluding purchases of capital assets. </a:t>
                      </a:r>
                      <a:endParaRPr lang="en-ZA" sz="1800" b="0" dirty="0">
                        <a:latin typeface="+mn-lt"/>
                      </a:endParaRPr>
                    </a:p>
                  </a:txBody>
                  <a:tcPr marL="91446" marR="91446" marT="45715" marB="45715">
                    <a:solidFill>
                      <a:srgbClr val="F6F3E8"/>
                    </a:solidFill>
                  </a:tcPr>
                </a:tc>
                <a:tc>
                  <a:txBody>
                    <a:bodyPr/>
                    <a:lstStyle/>
                    <a:p>
                      <a:pPr marL="285750" indent="-285750" algn="just">
                        <a:lnSpc>
                          <a:spcPct val="100000"/>
                        </a:lnSpc>
                        <a:buFont typeface="Arial" pitchFamily="34" charset="0"/>
                        <a:buChar char="•"/>
                        <a:defRPr/>
                      </a:pPr>
                      <a:r>
                        <a:rPr lang="en-US" sz="1800" dirty="0" smtClean="0">
                          <a:latin typeface="+mn-lt"/>
                        </a:rPr>
                        <a:t>A</a:t>
                      </a:r>
                      <a:r>
                        <a:rPr lang="en-US" sz="1800" baseline="0" dirty="0" smtClean="0">
                          <a:latin typeface="+mn-lt"/>
                        </a:rPr>
                        <a:t>n </a:t>
                      </a:r>
                      <a:r>
                        <a:rPr lang="en-US" sz="1800" dirty="0" smtClean="0">
                          <a:latin typeface="+mn-lt"/>
                        </a:rPr>
                        <a:t>amount of R277</a:t>
                      </a:r>
                      <a:r>
                        <a:rPr lang="en-US" sz="1800" baseline="0" dirty="0" smtClean="0">
                          <a:latin typeface="+mn-lt"/>
                        </a:rPr>
                        <a:t> </a:t>
                      </a:r>
                      <a:r>
                        <a:rPr lang="en-US" sz="1800" dirty="0" smtClean="0">
                          <a:latin typeface="+mn-lt"/>
                        </a:rPr>
                        <a:t>million (69%) has been incurred as at 31</a:t>
                      </a:r>
                      <a:r>
                        <a:rPr lang="en-US" sz="1800" baseline="0" dirty="0" smtClean="0">
                          <a:latin typeface="+mn-lt"/>
                        </a:rPr>
                        <a:t> December </a:t>
                      </a:r>
                      <a:r>
                        <a:rPr lang="en-US" sz="1800" dirty="0" smtClean="0">
                          <a:latin typeface="+mn-lt"/>
                        </a:rPr>
                        <a:t>2014.</a:t>
                      </a:r>
                    </a:p>
                    <a:p>
                      <a:pPr marL="0" indent="0" algn="just">
                        <a:lnSpc>
                          <a:spcPct val="100000"/>
                        </a:lnSpc>
                        <a:buFont typeface="Arial" pitchFamily="34" charset="0"/>
                        <a:buNone/>
                        <a:defRPr/>
                      </a:pPr>
                      <a:endParaRPr lang="en-US" sz="1800" dirty="0" smtClean="0">
                        <a:latin typeface="+mn-lt"/>
                      </a:endParaRPr>
                    </a:p>
                    <a:p>
                      <a:pPr marL="285750" indent="-285750" algn="l">
                        <a:lnSpc>
                          <a:spcPct val="100000"/>
                        </a:lnSpc>
                        <a:buFont typeface="Arial" pitchFamily="34" charset="0"/>
                        <a:buChar char="•"/>
                        <a:defRPr/>
                      </a:pPr>
                      <a:r>
                        <a:rPr lang="en-US" sz="1800" dirty="0" smtClean="0">
                          <a:latin typeface="+mn-lt"/>
                        </a:rPr>
                        <a:t>The</a:t>
                      </a:r>
                      <a:r>
                        <a:rPr lang="en-US" sz="1800" baseline="0" dirty="0" smtClean="0">
                          <a:latin typeface="+mn-lt"/>
                        </a:rPr>
                        <a:t>re is an under-expenditure of 6%, in comparison with the guideline of 75</a:t>
                      </a:r>
                      <a:r>
                        <a:rPr lang="en-US" sz="1800" baseline="0" dirty="0" smtClean="0">
                          <a:solidFill>
                            <a:schemeClr val="tx1"/>
                          </a:solidFill>
                          <a:latin typeface="+mn-lt"/>
                        </a:rPr>
                        <a:t>%.  This expenditure will improve during the 4</a:t>
                      </a:r>
                      <a:r>
                        <a:rPr lang="en-US" sz="1800" baseline="30000" dirty="0" smtClean="0">
                          <a:solidFill>
                            <a:schemeClr val="tx1"/>
                          </a:solidFill>
                          <a:latin typeface="+mn-lt"/>
                        </a:rPr>
                        <a:t>th</a:t>
                      </a:r>
                      <a:r>
                        <a:rPr lang="en-US" sz="1800" baseline="0" dirty="0" smtClean="0">
                          <a:solidFill>
                            <a:schemeClr val="tx1"/>
                          </a:solidFill>
                          <a:latin typeface="+mn-lt"/>
                        </a:rPr>
                        <a:t> quarter.</a:t>
                      </a:r>
                      <a:endParaRPr lang="en-US" sz="1800" dirty="0" smtClean="0">
                        <a:solidFill>
                          <a:schemeClr val="tx1"/>
                        </a:solidFill>
                        <a:latin typeface="+mn-lt"/>
                      </a:endParaRPr>
                    </a:p>
                    <a:p>
                      <a:pPr marL="285750" indent="-285750" algn="just">
                        <a:lnSpc>
                          <a:spcPct val="100000"/>
                        </a:lnSpc>
                        <a:buFont typeface="Arial" pitchFamily="34" charset="0"/>
                        <a:buChar char="•"/>
                        <a:defRPr/>
                      </a:pPr>
                      <a:endParaRPr lang="en-US" sz="1800" dirty="0" smtClean="0">
                        <a:latin typeface="+mn-lt"/>
                      </a:endParaRPr>
                    </a:p>
                    <a:p>
                      <a:pPr marL="0" indent="0" algn="just">
                        <a:lnSpc>
                          <a:spcPct val="100000"/>
                        </a:lnSpc>
                        <a:buFont typeface="Arial" pitchFamily="34" charset="0"/>
                        <a:buNone/>
                        <a:defRPr/>
                      </a:pPr>
                      <a:endParaRPr lang="en-US" sz="1800" dirty="0" smtClean="0">
                        <a:latin typeface="+mn-lt"/>
                      </a:endParaRPr>
                    </a:p>
                  </a:txBody>
                  <a:tcPr marL="91446" marR="91446" marT="45715" marB="45715">
                    <a:solidFill>
                      <a:srgbClr val="F6F3E8"/>
                    </a:solidFill>
                  </a:tcPr>
                </a:tc>
              </a:tr>
            </a:tbl>
          </a:graphicData>
        </a:graphic>
      </p:graphicFrame>
      <p:sp>
        <p:nvSpPr>
          <p:cNvPr id="4" name="Slide Number Placeholder 3"/>
          <p:cNvSpPr>
            <a:spLocks noGrp="1"/>
          </p:cNvSpPr>
          <p:nvPr>
            <p:ph type="sldNum" sz="quarter" idx="4"/>
          </p:nvPr>
        </p:nvSpPr>
        <p:spPr>
          <a:xfrm>
            <a:off x="8077200" y="6172200"/>
            <a:ext cx="743272" cy="497160"/>
          </a:xfrm>
        </p:spPr>
        <p:txBody>
          <a:bodyPr/>
          <a:lstStyle/>
          <a:p>
            <a:r>
              <a:rPr lang="en-US" sz="1000" b="1" dirty="0" smtClean="0"/>
              <a:t>12</a:t>
            </a:r>
            <a:endParaRPr lang="en-ZA" sz="1000" b="1" dirty="0" smtClean="0"/>
          </a:p>
        </p:txBody>
      </p:sp>
      <p:sp>
        <p:nvSpPr>
          <p:cNvPr id="5" name="Title 1"/>
          <p:cNvSpPr txBox="1">
            <a:spLocks/>
          </p:cNvSpPr>
          <p:nvPr/>
        </p:nvSpPr>
        <p:spPr>
          <a:xfrm>
            <a:off x="323528" y="188640"/>
            <a:ext cx="8496944" cy="504056"/>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2800" dirty="0" smtClean="0">
                <a:solidFill>
                  <a:schemeClr val="tx1"/>
                </a:solidFill>
                <a:latin typeface="+mj-lt"/>
              </a:rPr>
              <a:t>EXPLANATION OF EXPENDITURE VARIANCE  </a:t>
            </a:r>
            <a:r>
              <a:rPr lang="en-ZA" sz="2800" dirty="0" smtClean="0">
                <a:solidFill>
                  <a:schemeClr val="tx1"/>
                </a:solidFill>
                <a:latin typeface="+mj-lt"/>
                <a:cs typeface="Arial" pitchFamily="34" charset="0"/>
              </a:rPr>
              <a:t>PER ECONOMIC CLASSIFICATION </a:t>
            </a:r>
            <a:endParaRPr lang="en-ZA" sz="2800" dirty="0">
              <a:solidFill>
                <a:schemeClr val="tx1"/>
              </a:solidFill>
              <a:latin typeface="+mj-lt"/>
              <a:cs typeface="Arial" pitchFamily="34" charset="0"/>
            </a:endParaRPr>
          </a:p>
        </p:txBody>
      </p:sp>
    </p:spTree>
    <p:extLst>
      <p:ext uri="{BB962C8B-B14F-4D97-AF65-F5344CB8AC3E}">
        <p14:creationId xmlns:p14="http://schemas.microsoft.com/office/powerpoint/2010/main" xmlns="" val="15090819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865344146"/>
              </p:ext>
            </p:extLst>
          </p:nvPr>
        </p:nvGraphicFramePr>
        <p:xfrm>
          <a:off x="179512" y="1412776"/>
          <a:ext cx="8784976" cy="4297632"/>
        </p:xfrm>
        <a:graphic>
          <a:graphicData uri="http://schemas.openxmlformats.org/drawingml/2006/table">
            <a:tbl>
              <a:tblPr firstRow="1" bandRow="1">
                <a:tableStyleId>{5C22544A-7EE6-4342-B048-85BDC9FD1C3A}</a:tableStyleId>
              </a:tblPr>
              <a:tblGrid>
                <a:gridCol w="1800200"/>
                <a:gridCol w="3384375"/>
                <a:gridCol w="3600401"/>
              </a:tblGrid>
              <a:tr h="476294">
                <a:tc>
                  <a:txBody>
                    <a:bodyPr/>
                    <a:lstStyle/>
                    <a:p>
                      <a:r>
                        <a:rPr lang="en-US" sz="1800" b="1" dirty="0" smtClean="0">
                          <a:latin typeface="+mn-lt"/>
                        </a:rPr>
                        <a:t>Economic</a:t>
                      </a:r>
                      <a:r>
                        <a:rPr lang="en-US" sz="1800" b="1" baseline="0" dirty="0" smtClean="0">
                          <a:latin typeface="+mn-lt"/>
                        </a:rPr>
                        <a:t>  Classification</a:t>
                      </a:r>
                      <a:endParaRPr lang="en-US" sz="1800" b="1" dirty="0" smtClean="0">
                        <a:latin typeface="+mn-lt"/>
                      </a:endParaRPr>
                    </a:p>
                  </a:txBody>
                  <a:tcPr marL="91446" marR="91446" marT="45708" marB="45708">
                    <a:solidFill>
                      <a:srgbClr val="B77727"/>
                    </a:solidFill>
                  </a:tcPr>
                </a:tc>
                <a:tc>
                  <a:txBody>
                    <a:bodyPr/>
                    <a:lstStyle/>
                    <a:p>
                      <a:pPr algn="ctr"/>
                      <a:r>
                        <a:rPr lang="en-US" sz="1800" dirty="0" smtClean="0">
                          <a:latin typeface="+mn-lt"/>
                        </a:rPr>
                        <a:t>Description</a:t>
                      </a:r>
                      <a:r>
                        <a:rPr lang="en-US" sz="1800" baseline="0" dirty="0" smtClean="0">
                          <a:latin typeface="+mn-lt"/>
                        </a:rPr>
                        <a:t> of the line item</a:t>
                      </a:r>
                      <a:endParaRPr lang="en-US" sz="1800" dirty="0" smtClean="0">
                        <a:latin typeface="+mn-lt"/>
                      </a:endParaRPr>
                    </a:p>
                  </a:txBody>
                  <a:tcPr marL="91446" marR="91446" marT="45708" marB="45708">
                    <a:solidFill>
                      <a:srgbClr val="B77727"/>
                    </a:solidFill>
                  </a:tcPr>
                </a:tc>
                <a:tc>
                  <a:txBody>
                    <a:bodyPr/>
                    <a:lstStyle/>
                    <a:p>
                      <a:pPr algn="ctr"/>
                      <a:r>
                        <a:rPr lang="en-US" sz="1800" dirty="0" smtClean="0">
                          <a:latin typeface="+mn-lt"/>
                        </a:rPr>
                        <a:t>Reason</a:t>
                      </a:r>
                      <a:r>
                        <a:rPr lang="en-US" sz="1800" baseline="0" dirty="0" smtClean="0">
                          <a:latin typeface="+mn-lt"/>
                        </a:rPr>
                        <a:t> for variance</a:t>
                      </a:r>
                      <a:endParaRPr lang="en-US" sz="1800" dirty="0" smtClean="0">
                        <a:latin typeface="+mn-lt"/>
                      </a:endParaRPr>
                    </a:p>
                  </a:txBody>
                  <a:tcPr marL="91446" marR="91446" marT="45708" marB="45708">
                    <a:solidFill>
                      <a:srgbClr val="B77727"/>
                    </a:solidFill>
                  </a:tcPr>
                </a:tc>
              </a:tr>
              <a:tr h="3484145">
                <a:tc>
                  <a:txBody>
                    <a:bodyPr/>
                    <a:lstStyle/>
                    <a:p>
                      <a:pPr algn="l"/>
                      <a:r>
                        <a:rPr lang="en-US" sz="1800" b="1" dirty="0" smtClean="0">
                          <a:latin typeface="+mn-lt"/>
                        </a:rPr>
                        <a:t>Provinces</a:t>
                      </a:r>
                      <a:r>
                        <a:rPr lang="en-US" sz="1800" b="1" baseline="0" dirty="0" smtClean="0">
                          <a:latin typeface="+mn-lt"/>
                        </a:rPr>
                        <a:t> and Municipalities (Conditional Grant on Community Libraries)</a:t>
                      </a:r>
                      <a:endParaRPr lang="en-ZA" sz="1800" b="1" dirty="0">
                        <a:latin typeface="+mn-lt"/>
                      </a:endParaRPr>
                    </a:p>
                  </a:txBody>
                  <a:tcPr marL="91446" marR="91446" marT="45708" marB="45708">
                    <a:solidFill>
                      <a:srgbClr val="F6F3E8"/>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itchFamily="34" charset="0"/>
                        <a:buNone/>
                        <a:tabLst/>
                        <a:defRPr/>
                      </a:pPr>
                      <a:r>
                        <a:rPr lang="en-US" sz="1800" b="0" dirty="0" smtClean="0">
                          <a:latin typeface="+mn-lt"/>
                        </a:rPr>
                        <a:t>The expenditure relates to the transfers for the Conditional grant on Community Libraries and funds are transferred to various Provinces on a quarterly basis,</a:t>
                      </a:r>
                      <a:r>
                        <a:rPr lang="en-US" sz="1800" b="0" baseline="0" dirty="0" smtClean="0">
                          <a:latin typeface="+mn-lt"/>
                        </a:rPr>
                        <a:t> including MGE projects.</a:t>
                      </a:r>
                      <a:endParaRPr lang="en-US" sz="1800" b="0" dirty="0" smtClean="0">
                        <a:latin typeface="+mn-lt"/>
                      </a:endParaRPr>
                    </a:p>
                  </a:txBody>
                  <a:tcPr marL="91446" marR="91446" marT="45708" marB="45708">
                    <a:solidFill>
                      <a:srgbClr val="F6F3E8"/>
                    </a:solidFill>
                  </a:tcPr>
                </a:tc>
                <a:tc>
                  <a:txBody>
                    <a:bodyPr/>
                    <a:lstStyle/>
                    <a:p>
                      <a:pPr marL="342900" marR="0" indent="-342900" algn="l" defTabSz="457200" rtl="0" eaLnBrk="1" fontAlgn="auto" latinLnBrk="0" hangingPunct="1">
                        <a:lnSpc>
                          <a:spcPct val="100000"/>
                        </a:lnSpc>
                        <a:spcBef>
                          <a:spcPts val="0"/>
                        </a:spcBef>
                        <a:spcAft>
                          <a:spcPts val="0"/>
                        </a:spcAft>
                        <a:buClrTx/>
                        <a:buSzTx/>
                        <a:buFont typeface="Arial" pitchFamily="34" charset="0"/>
                        <a:buChar char="•"/>
                        <a:tabLst/>
                        <a:defRPr/>
                      </a:pPr>
                      <a:r>
                        <a:rPr lang="en-US" sz="1800" b="0" baseline="0" dirty="0" smtClean="0">
                          <a:latin typeface="+mn-lt"/>
                        </a:rPr>
                        <a:t> </a:t>
                      </a:r>
                      <a:r>
                        <a:rPr lang="en-US" sz="1800" b="0" baseline="0" dirty="0" smtClean="0">
                          <a:solidFill>
                            <a:schemeClr val="tx1"/>
                          </a:solidFill>
                          <a:latin typeface="+mn-lt"/>
                        </a:rPr>
                        <a:t>An amount of R807 million (78%) which include other transfers to Provincial and Local Government, has been transferred as at </a:t>
                      </a:r>
                      <a:br>
                        <a:rPr lang="en-US" sz="1800" b="0" baseline="0" dirty="0" smtClean="0">
                          <a:solidFill>
                            <a:schemeClr val="tx1"/>
                          </a:solidFill>
                          <a:latin typeface="+mn-lt"/>
                        </a:rPr>
                      </a:br>
                      <a:r>
                        <a:rPr lang="en-US" sz="1800" b="0" baseline="0" dirty="0" smtClean="0">
                          <a:solidFill>
                            <a:schemeClr val="tx1"/>
                          </a:solidFill>
                          <a:latin typeface="+mn-lt"/>
                        </a:rPr>
                        <a:t>31 December 2014.</a:t>
                      </a:r>
                    </a:p>
                    <a:p>
                      <a:pPr marL="0" marR="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sz="1800" b="0" baseline="0" dirty="0" smtClean="0">
                        <a:solidFill>
                          <a:schemeClr val="tx1"/>
                        </a:solidFill>
                        <a:latin typeface="+mn-lt"/>
                      </a:endParaRPr>
                    </a:p>
                    <a:p>
                      <a:pPr marL="342900" marR="0" indent="-342900" algn="l" defTabSz="457200" rtl="0" eaLnBrk="1" fontAlgn="auto" latinLnBrk="0" hangingPunct="1">
                        <a:lnSpc>
                          <a:spcPct val="100000"/>
                        </a:lnSpc>
                        <a:spcBef>
                          <a:spcPts val="0"/>
                        </a:spcBef>
                        <a:spcAft>
                          <a:spcPts val="0"/>
                        </a:spcAft>
                        <a:buClrTx/>
                        <a:buSzTx/>
                        <a:buFont typeface="Arial" pitchFamily="34" charset="0"/>
                        <a:buChar char="•"/>
                        <a:tabLst/>
                        <a:defRPr/>
                      </a:pPr>
                      <a:r>
                        <a:rPr lang="en-US" sz="1800" b="0" baseline="0" dirty="0" smtClean="0">
                          <a:solidFill>
                            <a:schemeClr val="tx1"/>
                          </a:solidFill>
                          <a:latin typeface="+mn-lt"/>
                        </a:rPr>
                        <a:t>The transfers to Provinces  were based on the approved business plans.</a:t>
                      </a:r>
                    </a:p>
                    <a:p>
                      <a:pPr marL="0" marR="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sz="1800" b="0" baseline="0" dirty="0" smtClean="0">
                        <a:solidFill>
                          <a:schemeClr val="tx1"/>
                        </a:solidFill>
                        <a:latin typeface="+mn-lt"/>
                      </a:endParaRPr>
                    </a:p>
                    <a:p>
                      <a:pPr marL="342900" marR="0" indent="-342900" algn="l" defTabSz="457200" rtl="0" eaLnBrk="1" fontAlgn="auto" latinLnBrk="0" hangingPunct="1">
                        <a:lnSpc>
                          <a:spcPct val="100000"/>
                        </a:lnSpc>
                        <a:spcBef>
                          <a:spcPts val="0"/>
                        </a:spcBef>
                        <a:spcAft>
                          <a:spcPts val="0"/>
                        </a:spcAft>
                        <a:buClrTx/>
                        <a:buSzTx/>
                        <a:buFont typeface="Arial" pitchFamily="34" charset="0"/>
                        <a:buChar char="•"/>
                        <a:tabLst/>
                        <a:defRPr/>
                      </a:pPr>
                      <a:r>
                        <a:rPr lang="en-US" sz="1800" b="0" baseline="0" dirty="0" smtClean="0">
                          <a:solidFill>
                            <a:schemeClr val="tx1"/>
                          </a:solidFill>
                          <a:latin typeface="+mn-lt"/>
                        </a:rPr>
                        <a:t>The actual spending per Province is as follows: next slide</a:t>
                      </a:r>
                      <a:endParaRPr lang="en-US" sz="1800" b="0" dirty="0" smtClean="0">
                        <a:latin typeface="+mn-lt"/>
                      </a:endParaRPr>
                    </a:p>
                  </a:txBody>
                  <a:tcPr marL="91446" marR="91446" marT="45708" marB="45708">
                    <a:solidFill>
                      <a:srgbClr val="F6F3E8"/>
                    </a:solidFill>
                  </a:tcPr>
                </a:tc>
              </a:tr>
            </a:tbl>
          </a:graphicData>
        </a:graphic>
      </p:graphicFrame>
      <p:sp>
        <p:nvSpPr>
          <p:cNvPr id="3" name="Slide Number Placeholder 2"/>
          <p:cNvSpPr>
            <a:spLocks noGrp="1"/>
          </p:cNvSpPr>
          <p:nvPr>
            <p:ph type="sldNum" sz="quarter" idx="4"/>
          </p:nvPr>
        </p:nvSpPr>
        <p:spPr>
          <a:xfrm>
            <a:off x="8172400" y="6309320"/>
            <a:ext cx="576064" cy="288032"/>
          </a:xfrm>
        </p:spPr>
        <p:txBody>
          <a:bodyPr/>
          <a:lstStyle/>
          <a:p>
            <a:endParaRPr lang="en-US" sz="1000" dirty="0" smtClean="0"/>
          </a:p>
          <a:p>
            <a:r>
              <a:rPr lang="en-US" sz="1000" b="1" dirty="0" smtClean="0"/>
              <a:t>13</a:t>
            </a:r>
            <a:endParaRPr lang="en-ZA" sz="1000" b="1" dirty="0" smtClean="0"/>
          </a:p>
        </p:txBody>
      </p:sp>
      <p:sp>
        <p:nvSpPr>
          <p:cNvPr id="5" name="Title 1"/>
          <p:cNvSpPr txBox="1">
            <a:spLocks/>
          </p:cNvSpPr>
          <p:nvPr/>
        </p:nvSpPr>
        <p:spPr>
          <a:xfrm>
            <a:off x="179512" y="116632"/>
            <a:ext cx="8784976" cy="360040"/>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2800" dirty="0" smtClean="0">
                <a:solidFill>
                  <a:schemeClr val="tx1"/>
                </a:solidFill>
                <a:latin typeface="+mj-lt"/>
              </a:rPr>
              <a:t>EXPLANATION OF EXPENDITURE VARIANCE </a:t>
            </a:r>
            <a:r>
              <a:rPr lang="en-ZA" sz="2800" dirty="0" smtClean="0">
                <a:solidFill>
                  <a:schemeClr val="tx1"/>
                </a:solidFill>
                <a:latin typeface="+mj-lt"/>
                <a:cs typeface="Arial" pitchFamily="34" charset="0"/>
              </a:rPr>
              <a:t>PER ECONOMIC CLASSIFICATION </a:t>
            </a:r>
            <a:endParaRPr lang="en-ZA" sz="2800" dirty="0">
              <a:solidFill>
                <a:schemeClr val="tx1"/>
              </a:solidFill>
              <a:latin typeface="+mj-lt"/>
              <a:cs typeface="Arial" pitchFamily="34" charset="0"/>
            </a:endParaRPr>
          </a:p>
        </p:txBody>
      </p:sp>
    </p:spTree>
    <p:extLst>
      <p:ext uri="{BB962C8B-B14F-4D97-AF65-F5344CB8AC3E}">
        <p14:creationId xmlns:p14="http://schemas.microsoft.com/office/powerpoint/2010/main" xmlns="" val="15692628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a:xfrm>
            <a:off x="8172400" y="6237312"/>
            <a:ext cx="609600" cy="365125"/>
          </a:xfrm>
        </p:spPr>
        <p:txBody>
          <a:bodyPr/>
          <a:lstStyle/>
          <a:p>
            <a:endParaRPr lang="en-US" sz="1200" dirty="0" smtClean="0">
              <a:latin typeface="Arial" pitchFamily="34" charset="0"/>
              <a:cs typeface="Arial" pitchFamily="34" charset="0"/>
            </a:endParaRPr>
          </a:p>
          <a:p>
            <a:r>
              <a:rPr lang="en-US" sz="1200" b="1" dirty="0" smtClean="0">
                <a:latin typeface="Arial" pitchFamily="34" charset="0"/>
                <a:cs typeface="Arial" pitchFamily="34" charset="0"/>
              </a:rPr>
              <a:t>14</a:t>
            </a:r>
            <a:endParaRPr lang="en-ZA" sz="1200" b="1" dirty="0" smtClean="0">
              <a:latin typeface="Arial" pitchFamily="34" charset="0"/>
              <a:cs typeface="Arial"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2035835346"/>
              </p:ext>
            </p:extLst>
          </p:nvPr>
        </p:nvGraphicFramePr>
        <p:xfrm>
          <a:off x="107505" y="908720"/>
          <a:ext cx="8928990" cy="5719540"/>
        </p:xfrm>
        <a:graphic>
          <a:graphicData uri="http://schemas.openxmlformats.org/drawingml/2006/table">
            <a:tbl>
              <a:tblPr firstRow="1" bandRow="1"/>
              <a:tblGrid>
                <a:gridCol w="1661209"/>
                <a:gridCol w="1578145"/>
                <a:gridCol w="1225141"/>
                <a:gridCol w="1598912"/>
                <a:gridCol w="1412026"/>
                <a:gridCol w="1453557"/>
              </a:tblGrid>
              <a:tr h="1025620">
                <a:tc>
                  <a:txBody>
                    <a:bodyPr/>
                    <a:lstStyle/>
                    <a:p>
                      <a:pPr marL="0" marR="0" algn="ctr">
                        <a:lnSpc>
                          <a:spcPct val="115000"/>
                        </a:lnSpc>
                        <a:spcBef>
                          <a:spcPts val="0"/>
                        </a:spcBef>
                        <a:spcAft>
                          <a:spcPts val="0"/>
                        </a:spcAft>
                      </a:pPr>
                      <a:r>
                        <a:rPr lang="en-ZA" sz="1400" b="1" dirty="0">
                          <a:solidFill>
                            <a:schemeClr val="bg1"/>
                          </a:solidFill>
                          <a:effectLst/>
                          <a:latin typeface="+mn-lt"/>
                          <a:ea typeface="Times New Roman"/>
                          <a:cs typeface="Arial"/>
                        </a:rPr>
                        <a:t>Province</a:t>
                      </a:r>
                      <a:endParaRPr lang="en-ZA" sz="1400" dirty="0">
                        <a:solidFill>
                          <a:schemeClr val="bg1"/>
                        </a:solidFill>
                        <a:effectLst/>
                        <a:latin typeface="+mn-lt"/>
                        <a:ea typeface="Calibri"/>
                        <a:cs typeface="Times New Roman"/>
                      </a:endParaRPr>
                    </a:p>
                    <a:p>
                      <a:pPr marL="630555" marR="0">
                        <a:lnSpc>
                          <a:spcPct val="115000"/>
                        </a:lnSpc>
                        <a:spcBef>
                          <a:spcPts val="0"/>
                        </a:spcBef>
                        <a:spcAft>
                          <a:spcPts val="1000"/>
                        </a:spcAft>
                      </a:pPr>
                      <a:r>
                        <a:rPr lang="en-ZA" sz="1400" dirty="0">
                          <a:solidFill>
                            <a:schemeClr val="bg1"/>
                          </a:solidFill>
                          <a:effectLst/>
                          <a:latin typeface="+mn-lt"/>
                          <a:ea typeface="Calibri"/>
                          <a:cs typeface="Times New Roman"/>
                        </a:rPr>
                        <a:t> </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7727"/>
                    </a:solidFill>
                  </a:tcPr>
                </a:tc>
                <a:tc>
                  <a:txBody>
                    <a:bodyPr/>
                    <a:lstStyle/>
                    <a:p>
                      <a:pPr marL="0" marR="0" algn="ctr">
                        <a:lnSpc>
                          <a:spcPct val="115000"/>
                        </a:lnSpc>
                        <a:spcBef>
                          <a:spcPts val="0"/>
                        </a:spcBef>
                        <a:spcAft>
                          <a:spcPts val="0"/>
                        </a:spcAft>
                      </a:pPr>
                      <a:r>
                        <a:rPr lang="en-ZA" sz="1400" b="1" dirty="0">
                          <a:solidFill>
                            <a:schemeClr val="bg1"/>
                          </a:solidFill>
                          <a:effectLst/>
                          <a:latin typeface="+mn-lt"/>
                          <a:ea typeface="Times New Roman"/>
                          <a:cs typeface="Arial"/>
                        </a:rPr>
                        <a:t>Division of Revenue Act, 2014 (Act No</a:t>
                      </a:r>
                      <a:r>
                        <a:rPr lang="en-ZA" sz="1400" b="1" dirty="0" smtClean="0">
                          <a:solidFill>
                            <a:schemeClr val="bg1"/>
                          </a:solidFill>
                          <a:effectLst/>
                          <a:latin typeface="+mn-lt"/>
                          <a:ea typeface="Times New Roman"/>
                          <a:cs typeface="Arial"/>
                        </a:rPr>
                        <a:t>. </a:t>
                      </a:r>
                    </a:p>
                    <a:p>
                      <a:pPr marL="0" marR="0" algn="ctr">
                        <a:lnSpc>
                          <a:spcPct val="115000"/>
                        </a:lnSpc>
                        <a:spcBef>
                          <a:spcPts val="0"/>
                        </a:spcBef>
                        <a:spcAft>
                          <a:spcPts val="0"/>
                        </a:spcAft>
                      </a:pPr>
                      <a:r>
                        <a:rPr lang="en-ZA" sz="1400" b="1" dirty="0" smtClean="0">
                          <a:solidFill>
                            <a:schemeClr val="bg1"/>
                          </a:solidFill>
                          <a:effectLst/>
                          <a:latin typeface="+mn-lt"/>
                          <a:ea typeface="Times New Roman"/>
                          <a:cs typeface="Arial"/>
                        </a:rPr>
                        <a:t>10 </a:t>
                      </a:r>
                      <a:r>
                        <a:rPr lang="en-ZA" sz="1400" b="1" dirty="0">
                          <a:solidFill>
                            <a:schemeClr val="bg1"/>
                          </a:solidFill>
                          <a:effectLst/>
                          <a:latin typeface="+mn-lt"/>
                          <a:ea typeface="Times New Roman"/>
                          <a:cs typeface="Arial"/>
                        </a:rPr>
                        <a:t>of 2014)</a:t>
                      </a:r>
                      <a:endParaRPr lang="en-ZA" sz="1400" dirty="0">
                        <a:solidFill>
                          <a:schemeClr val="bg1"/>
                        </a:solidFill>
                        <a:effectLst/>
                        <a:latin typeface="+mn-lt"/>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77727"/>
                    </a:solidFill>
                  </a:tcPr>
                </a:tc>
                <a:tc>
                  <a:txBody>
                    <a:bodyPr/>
                    <a:lstStyle/>
                    <a:p>
                      <a:pPr marL="0" marR="0" algn="ctr">
                        <a:lnSpc>
                          <a:spcPct val="115000"/>
                        </a:lnSpc>
                        <a:spcBef>
                          <a:spcPts val="0"/>
                        </a:spcBef>
                        <a:spcAft>
                          <a:spcPts val="0"/>
                        </a:spcAft>
                      </a:pPr>
                      <a:r>
                        <a:rPr lang="en-ZA" sz="1400" b="1" dirty="0">
                          <a:solidFill>
                            <a:schemeClr val="bg1"/>
                          </a:solidFill>
                          <a:effectLst/>
                          <a:latin typeface="+mn-lt"/>
                          <a:ea typeface="Times New Roman"/>
                          <a:cs typeface="Arial"/>
                        </a:rPr>
                        <a:t>Received by province: Year to date</a:t>
                      </a:r>
                      <a:endParaRPr lang="en-ZA" sz="1400" dirty="0">
                        <a:solidFill>
                          <a:schemeClr val="bg1"/>
                        </a:solidFill>
                        <a:effectLst/>
                        <a:latin typeface="+mn-lt"/>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77727"/>
                    </a:solidFill>
                  </a:tcPr>
                </a:tc>
                <a:tc>
                  <a:txBody>
                    <a:bodyPr/>
                    <a:lstStyle/>
                    <a:p>
                      <a:pPr marL="0" marR="0" algn="ctr">
                        <a:lnSpc>
                          <a:spcPct val="115000"/>
                        </a:lnSpc>
                        <a:spcBef>
                          <a:spcPts val="0"/>
                        </a:spcBef>
                        <a:spcAft>
                          <a:spcPts val="0"/>
                        </a:spcAft>
                      </a:pPr>
                      <a:r>
                        <a:rPr lang="en-ZA" sz="1400" b="1" dirty="0">
                          <a:solidFill>
                            <a:schemeClr val="bg1"/>
                          </a:solidFill>
                          <a:effectLst/>
                          <a:latin typeface="+mn-lt"/>
                          <a:ea typeface="Times New Roman"/>
                          <a:cs typeface="Arial"/>
                        </a:rPr>
                        <a:t>Provincial actual </a:t>
                      </a:r>
                      <a:r>
                        <a:rPr lang="en-ZA" sz="1400" b="1" dirty="0" smtClean="0">
                          <a:solidFill>
                            <a:schemeClr val="bg1"/>
                          </a:solidFill>
                          <a:effectLst/>
                          <a:latin typeface="+mn-lt"/>
                          <a:ea typeface="Times New Roman"/>
                          <a:cs typeface="Arial"/>
                        </a:rPr>
                        <a:t>payments</a:t>
                      </a:r>
                    </a:p>
                    <a:p>
                      <a:pPr marL="0" marR="0" algn="ctr">
                        <a:lnSpc>
                          <a:spcPct val="115000"/>
                        </a:lnSpc>
                        <a:spcBef>
                          <a:spcPts val="0"/>
                        </a:spcBef>
                        <a:spcAft>
                          <a:spcPts val="0"/>
                        </a:spcAft>
                      </a:pPr>
                      <a:r>
                        <a:rPr lang="en-US" sz="1400" b="1" dirty="0" smtClean="0">
                          <a:solidFill>
                            <a:schemeClr val="bg1"/>
                          </a:solidFill>
                          <a:effectLst/>
                          <a:latin typeface="+mn-lt"/>
                          <a:ea typeface="Calibri"/>
                          <a:cs typeface="Arial"/>
                        </a:rPr>
                        <a:t>31 December</a:t>
                      </a:r>
                      <a:r>
                        <a:rPr lang="en-US" sz="1400" b="1" baseline="0" dirty="0" smtClean="0">
                          <a:solidFill>
                            <a:schemeClr val="bg1"/>
                          </a:solidFill>
                          <a:effectLst/>
                          <a:latin typeface="+mn-lt"/>
                          <a:ea typeface="Calibri"/>
                          <a:cs typeface="Arial"/>
                        </a:rPr>
                        <a:t> 2014</a:t>
                      </a:r>
                      <a:endParaRPr lang="en-ZA" sz="1400" dirty="0">
                        <a:solidFill>
                          <a:schemeClr val="bg1"/>
                        </a:solidFill>
                        <a:effectLst/>
                        <a:latin typeface="+mn-lt"/>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77727"/>
                    </a:solidFill>
                  </a:tcPr>
                </a:tc>
                <a:tc>
                  <a:txBody>
                    <a:bodyPr/>
                    <a:lstStyle/>
                    <a:p>
                      <a:pPr marL="0" marR="0" algn="ctr">
                        <a:lnSpc>
                          <a:spcPct val="115000"/>
                        </a:lnSpc>
                        <a:spcBef>
                          <a:spcPts val="0"/>
                        </a:spcBef>
                        <a:spcAft>
                          <a:spcPts val="0"/>
                        </a:spcAft>
                      </a:pPr>
                      <a:r>
                        <a:rPr lang="en-ZA" sz="1400" b="1" dirty="0">
                          <a:solidFill>
                            <a:schemeClr val="bg1"/>
                          </a:solidFill>
                          <a:effectLst/>
                          <a:latin typeface="+mn-lt"/>
                          <a:ea typeface="Times New Roman"/>
                          <a:cs typeface="Arial"/>
                        </a:rPr>
                        <a:t>% Transferred of national allocation</a:t>
                      </a:r>
                      <a:endParaRPr lang="en-ZA" sz="1400" dirty="0">
                        <a:solidFill>
                          <a:schemeClr val="bg1"/>
                        </a:solidFill>
                        <a:effectLst/>
                        <a:latin typeface="+mn-lt"/>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77727"/>
                    </a:solidFill>
                  </a:tcPr>
                </a:tc>
                <a:tc>
                  <a:txBody>
                    <a:bodyPr/>
                    <a:lstStyle/>
                    <a:p>
                      <a:pPr marL="0" marR="0" algn="ctr">
                        <a:lnSpc>
                          <a:spcPct val="115000"/>
                        </a:lnSpc>
                        <a:spcBef>
                          <a:spcPts val="0"/>
                        </a:spcBef>
                        <a:spcAft>
                          <a:spcPts val="0"/>
                        </a:spcAft>
                      </a:pPr>
                      <a:r>
                        <a:rPr lang="en-ZA" sz="1400" b="1" dirty="0">
                          <a:solidFill>
                            <a:schemeClr val="bg1"/>
                          </a:solidFill>
                          <a:effectLst/>
                          <a:latin typeface="+mn-lt"/>
                          <a:ea typeface="Times New Roman"/>
                          <a:cs typeface="Arial"/>
                        </a:rPr>
                        <a:t>% Actual payments of total available</a:t>
                      </a:r>
                      <a:endParaRPr lang="en-ZA" sz="1400" dirty="0">
                        <a:solidFill>
                          <a:schemeClr val="bg1"/>
                        </a:solidFill>
                        <a:effectLst/>
                        <a:latin typeface="+mn-lt"/>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77727"/>
                    </a:solidFill>
                  </a:tcPr>
                </a:tc>
              </a:tr>
              <a:tr h="253934">
                <a:tc>
                  <a:txBody>
                    <a:bodyPr/>
                    <a:lstStyle/>
                    <a:p>
                      <a:pPr marL="0" marR="0">
                        <a:lnSpc>
                          <a:spcPct val="200000"/>
                        </a:lnSpc>
                        <a:spcBef>
                          <a:spcPts val="0"/>
                        </a:spcBef>
                        <a:spcAft>
                          <a:spcPts val="0"/>
                        </a:spcAft>
                      </a:pPr>
                      <a:r>
                        <a:rPr lang="en-ZA" sz="1400" dirty="0">
                          <a:solidFill>
                            <a:srgbClr val="000000"/>
                          </a:solidFill>
                          <a:effectLst/>
                          <a:latin typeface="+mn-lt"/>
                          <a:ea typeface="Times New Roman"/>
                          <a:cs typeface="Arial"/>
                        </a:rPr>
                        <a:t> </a:t>
                      </a:r>
                      <a:endParaRPr lang="en-ZA" sz="1400" dirty="0">
                        <a:effectLst/>
                        <a:latin typeface="+mn-lt"/>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marL="0" marR="0" algn="r">
                        <a:lnSpc>
                          <a:spcPct val="200000"/>
                        </a:lnSpc>
                        <a:spcBef>
                          <a:spcPts val="0"/>
                        </a:spcBef>
                        <a:spcAft>
                          <a:spcPts val="0"/>
                        </a:spcAft>
                      </a:pPr>
                      <a:r>
                        <a:rPr lang="en-ZA" sz="1400" b="1" dirty="0">
                          <a:solidFill>
                            <a:srgbClr val="000000"/>
                          </a:solidFill>
                          <a:effectLst/>
                          <a:latin typeface="+mn-lt"/>
                          <a:ea typeface="Times New Roman"/>
                          <a:cs typeface="Arial"/>
                        </a:rPr>
                        <a:t>R’000</a:t>
                      </a:r>
                      <a:endParaRPr lang="en-ZA" sz="1400" dirty="0">
                        <a:effectLst/>
                        <a:latin typeface="+mn-lt"/>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marL="0" marR="0" algn="r">
                        <a:lnSpc>
                          <a:spcPct val="200000"/>
                        </a:lnSpc>
                        <a:spcBef>
                          <a:spcPts val="0"/>
                        </a:spcBef>
                        <a:spcAft>
                          <a:spcPts val="0"/>
                        </a:spcAft>
                      </a:pPr>
                      <a:r>
                        <a:rPr lang="en-ZA" sz="1400" b="1" dirty="0">
                          <a:solidFill>
                            <a:srgbClr val="000000"/>
                          </a:solidFill>
                          <a:effectLst/>
                          <a:latin typeface="+mn-lt"/>
                          <a:ea typeface="Times New Roman"/>
                          <a:cs typeface="Arial"/>
                        </a:rPr>
                        <a:t>R’000</a:t>
                      </a:r>
                      <a:endParaRPr lang="en-ZA" sz="1400" dirty="0">
                        <a:effectLst/>
                        <a:latin typeface="+mn-lt"/>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marL="0" marR="0" algn="r">
                        <a:lnSpc>
                          <a:spcPct val="200000"/>
                        </a:lnSpc>
                        <a:spcBef>
                          <a:spcPts val="0"/>
                        </a:spcBef>
                        <a:spcAft>
                          <a:spcPts val="0"/>
                        </a:spcAft>
                      </a:pPr>
                      <a:r>
                        <a:rPr lang="en-ZA" sz="1400" b="1" dirty="0">
                          <a:solidFill>
                            <a:srgbClr val="000000"/>
                          </a:solidFill>
                          <a:effectLst/>
                          <a:latin typeface="+mn-lt"/>
                          <a:ea typeface="Times New Roman"/>
                          <a:cs typeface="Arial"/>
                        </a:rPr>
                        <a:t>R’000</a:t>
                      </a:r>
                      <a:endParaRPr lang="en-ZA" sz="1400" dirty="0">
                        <a:effectLst/>
                        <a:latin typeface="+mn-lt"/>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endParaRPr lang="en-ZA" sz="1400" dirty="0"/>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marL="0" marR="0" algn="ctr">
                        <a:lnSpc>
                          <a:spcPct val="200000"/>
                        </a:lnSpc>
                        <a:spcBef>
                          <a:spcPts val="0"/>
                        </a:spcBef>
                        <a:spcAft>
                          <a:spcPts val="0"/>
                        </a:spcAft>
                      </a:pPr>
                      <a:r>
                        <a:rPr lang="en-ZA" sz="1400" dirty="0">
                          <a:solidFill>
                            <a:srgbClr val="000000"/>
                          </a:solidFill>
                          <a:effectLst/>
                          <a:latin typeface="+mn-lt"/>
                          <a:ea typeface="Times New Roman"/>
                          <a:cs typeface="Arial"/>
                        </a:rPr>
                        <a:t> </a:t>
                      </a:r>
                      <a:endParaRPr lang="en-ZA" sz="1400" dirty="0">
                        <a:effectLst/>
                        <a:latin typeface="+mn-lt"/>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r>
              <a:tr h="247007">
                <a:tc>
                  <a:txBody>
                    <a:bodyPr/>
                    <a:lstStyle/>
                    <a:p>
                      <a:pPr marL="0" marR="0">
                        <a:lnSpc>
                          <a:spcPct val="200000"/>
                        </a:lnSpc>
                        <a:spcBef>
                          <a:spcPts val="0"/>
                        </a:spcBef>
                        <a:spcAft>
                          <a:spcPts val="0"/>
                        </a:spcAft>
                      </a:pPr>
                      <a:r>
                        <a:rPr lang="en-US" sz="1400" dirty="0" smtClean="0">
                          <a:effectLst/>
                          <a:latin typeface="+mn-lt"/>
                          <a:ea typeface="Calibri"/>
                          <a:cs typeface="Times New Roman"/>
                        </a:rPr>
                        <a:t>Eastern Cape</a:t>
                      </a:r>
                      <a:endParaRPr lang="en-ZA" sz="1400" dirty="0">
                        <a:effectLst/>
                        <a:latin typeface="+mn-lt"/>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marL="0" marR="0" algn="r">
                        <a:lnSpc>
                          <a:spcPct val="200000"/>
                        </a:lnSpc>
                        <a:spcBef>
                          <a:spcPts val="0"/>
                        </a:spcBef>
                        <a:spcAft>
                          <a:spcPts val="0"/>
                        </a:spcAft>
                      </a:pPr>
                      <a:r>
                        <a:rPr lang="en-US" sz="1400" dirty="0" smtClean="0">
                          <a:effectLst/>
                          <a:latin typeface="+mn-lt"/>
                          <a:ea typeface="Calibri"/>
                          <a:cs typeface="Times New Roman"/>
                        </a:rPr>
                        <a:t>109,418</a:t>
                      </a:r>
                      <a:endParaRPr lang="en-ZA" sz="1400" dirty="0">
                        <a:effectLst/>
                        <a:latin typeface="+mn-lt"/>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marL="0" marR="0" algn="r">
                        <a:lnSpc>
                          <a:spcPct val="200000"/>
                        </a:lnSpc>
                        <a:spcBef>
                          <a:spcPts val="0"/>
                        </a:spcBef>
                        <a:spcAft>
                          <a:spcPts val="0"/>
                        </a:spcAft>
                      </a:pPr>
                      <a:r>
                        <a:rPr lang="en-US" sz="1400" dirty="0" smtClean="0">
                          <a:effectLst/>
                          <a:latin typeface="+mn-lt"/>
                          <a:ea typeface="Calibri"/>
                          <a:cs typeface="Times New Roman"/>
                        </a:rPr>
                        <a:t>83,500</a:t>
                      </a:r>
                      <a:endParaRPr lang="en-ZA" sz="1400" dirty="0">
                        <a:effectLst/>
                        <a:latin typeface="+mn-lt"/>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marL="0" marR="0" algn="r">
                        <a:lnSpc>
                          <a:spcPct val="200000"/>
                        </a:lnSpc>
                        <a:spcBef>
                          <a:spcPts val="0"/>
                        </a:spcBef>
                        <a:spcAft>
                          <a:spcPts val="0"/>
                        </a:spcAft>
                      </a:pPr>
                      <a:r>
                        <a:rPr lang="en-US" sz="1400" dirty="0" smtClean="0">
                          <a:effectLst/>
                          <a:latin typeface="+mn-lt"/>
                          <a:ea typeface="Calibri"/>
                          <a:cs typeface="Times New Roman"/>
                        </a:rPr>
                        <a:t>55,836</a:t>
                      </a:r>
                      <a:endParaRPr lang="en-ZA" sz="1400" dirty="0">
                        <a:effectLst/>
                        <a:latin typeface="+mn-lt"/>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marL="0" marR="0" algn="ctr">
                        <a:lnSpc>
                          <a:spcPct val="200000"/>
                        </a:lnSpc>
                        <a:spcBef>
                          <a:spcPts val="0"/>
                        </a:spcBef>
                        <a:spcAft>
                          <a:spcPts val="0"/>
                        </a:spcAft>
                      </a:pPr>
                      <a:r>
                        <a:rPr lang="en-ZA" sz="1400" dirty="0" smtClean="0">
                          <a:solidFill>
                            <a:srgbClr val="000000"/>
                          </a:solidFill>
                          <a:effectLst/>
                          <a:latin typeface="+mn-lt"/>
                          <a:ea typeface="Times New Roman"/>
                          <a:cs typeface="Arial"/>
                        </a:rPr>
                        <a:t>76.3%</a:t>
                      </a:r>
                      <a:r>
                        <a:rPr lang="en-ZA" sz="1400" dirty="0">
                          <a:solidFill>
                            <a:srgbClr val="000000"/>
                          </a:solidFill>
                          <a:effectLst/>
                          <a:latin typeface="+mn-lt"/>
                          <a:ea typeface="Times New Roman"/>
                          <a:cs typeface="Arial"/>
                        </a:rPr>
                        <a:t> </a:t>
                      </a:r>
                      <a:endParaRPr lang="en-ZA" sz="1400" dirty="0">
                        <a:effectLst/>
                        <a:latin typeface="+mn-lt"/>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marL="0" marR="0" algn="ctr">
                        <a:lnSpc>
                          <a:spcPct val="200000"/>
                        </a:lnSpc>
                        <a:spcBef>
                          <a:spcPts val="0"/>
                        </a:spcBef>
                        <a:spcAft>
                          <a:spcPts val="0"/>
                        </a:spcAft>
                      </a:pPr>
                      <a:r>
                        <a:rPr lang="en-US" sz="1400" dirty="0" smtClean="0">
                          <a:effectLst/>
                          <a:latin typeface="+mn-lt"/>
                          <a:ea typeface="Calibri"/>
                          <a:cs typeface="Times New Roman"/>
                        </a:rPr>
                        <a:t>51.0%</a:t>
                      </a:r>
                      <a:endParaRPr lang="en-ZA" sz="1400" dirty="0">
                        <a:effectLst/>
                        <a:latin typeface="+mn-lt"/>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r>
              <a:tr h="324343">
                <a:tc>
                  <a:txBody>
                    <a:bodyPr/>
                    <a:lstStyle/>
                    <a:p>
                      <a:pPr marL="0" marR="0">
                        <a:lnSpc>
                          <a:spcPct val="200000"/>
                        </a:lnSpc>
                        <a:spcBef>
                          <a:spcPts val="0"/>
                        </a:spcBef>
                        <a:spcAft>
                          <a:spcPts val="0"/>
                        </a:spcAft>
                      </a:pPr>
                      <a:r>
                        <a:rPr lang="en-US" sz="1400" dirty="0" smtClean="0">
                          <a:effectLst/>
                          <a:latin typeface="+mn-lt"/>
                          <a:ea typeface="Calibri"/>
                          <a:cs typeface="Times New Roman"/>
                        </a:rPr>
                        <a:t>Free</a:t>
                      </a:r>
                      <a:r>
                        <a:rPr lang="en-US" sz="1400" baseline="0" dirty="0" smtClean="0">
                          <a:effectLst/>
                          <a:latin typeface="+mn-lt"/>
                          <a:ea typeface="Calibri"/>
                          <a:cs typeface="Times New Roman"/>
                        </a:rPr>
                        <a:t> State</a:t>
                      </a:r>
                      <a:endParaRPr lang="en-ZA" sz="1400" dirty="0">
                        <a:effectLst/>
                        <a:latin typeface="+mn-lt"/>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marL="0" marR="0" algn="r">
                        <a:lnSpc>
                          <a:spcPct val="200000"/>
                        </a:lnSpc>
                        <a:spcBef>
                          <a:spcPts val="0"/>
                        </a:spcBef>
                        <a:spcAft>
                          <a:spcPts val="0"/>
                        </a:spcAft>
                      </a:pPr>
                      <a:r>
                        <a:rPr lang="en-US" sz="1400" dirty="0" smtClean="0">
                          <a:effectLst/>
                          <a:latin typeface="+mn-lt"/>
                          <a:ea typeface="Calibri"/>
                          <a:cs typeface="Times New Roman"/>
                        </a:rPr>
                        <a:t>119,013</a:t>
                      </a:r>
                      <a:endParaRPr lang="en-ZA" sz="1400" dirty="0">
                        <a:effectLst/>
                        <a:latin typeface="+mn-lt"/>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marL="0" marR="0" algn="r">
                        <a:lnSpc>
                          <a:spcPct val="200000"/>
                        </a:lnSpc>
                        <a:spcBef>
                          <a:spcPts val="0"/>
                        </a:spcBef>
                        <a:spcAft>
                          <a:spcPts val="0"/>
                        </a:spcAft>
                      </a:pPr>
                      <a:r>
                        <a:rPr lang="en-US" sz="1400" dirty="0" smtClean="0">
                          <a:effectLst/>
                          <a:latin typeface="+mn-lt"/>
                          <a:ea typeface="Calibri"/>
                          <a:cs typeface="Times New Roman"/>
                        </a:rPr>
                        <a:t>87,098</a:t>
                      </a:r>
                      <a:endParaRPr lang="en-ZA" sz="1400" dirty="0">
                        <a:effectLst/>
                        <a:latin typeface="+mn-lt"/>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marL="0" marR="0" algn="r">
                        <a:lnSpc>
                          <a:spcPct val="200000"/>
                        </a:lnSpc>
                        <a:spcBef>
                          <a:spcPts val="0"/>
                        </a:spcBef>
                        <a:spcAft>
                          <a:spcPts val="0"/>
                        </a:spcAft>
                      </a:pPr>
                      <a:r>
                        <a:rPr lang="en-US" sz="1400" dirty="0" smtClean="0">
                          <a:effectLst/>
                          <a:latin typeface="+mn-lt"/>
                          <a:ea typeface="Calibri"/>
                          <a:cs typeface="Times New Roman"/>
                        </a:rPr>
                        <a:t>58,572</a:t>
                      </a:r>
                      <a:endParaRPr lang="en-ZA" sz="1400" dirty="0">
                        <a:effectLst/>
                        <a:latin typeface="+mn-lt"/>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marL="0" marR="0" algn="ctr">
                        <a:lnSpc>
                          <a:spcPct val="200000"/>
                        </a:lnSpc>
                        <a:spcBef>
                          <a:spcPts val="0"/>
                        </a:spcBef>
                        <a:spcAft>
                          <a:spcPts val="0"/>
                        </a:spcAft>
                      </a:pPr>
                      <a:r>
                        <a:rPr lang="en-US" sz="1400" dirty="0" smtClean="0">
                          <a:effectLst/>
                          <a:latin typeface="+mn-lt"/>
                          <a:ea typeface="Calibri"/>
                          <a:cs typeface="Times New Roman"/>
                        </a:rPr>
                        <a:t>73.2%</a:t>
                      </a:r>
                      <a:endParaRPr lang="en-ZA" sz="1400" dirty="0">
                        <a:effectLst/>
                        <a:latin typeface="+mn-lt"/>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marL="0" marR="0" algn="ctr">
                        <a:lnSpc>
                          <a:spcPct val="200000"/>
                        </a:lnSpc>
                        <a:spcBef>
                          <a:spcPts val="0"/>
                        </a:spcBef>
                        <a:spcAft>
                          <a:spcPts val="0"/>
                        </a:spcAft>
                      </a:pPr>
                      <a:r>
                        <a:rPr lang="en-US" sz="1400" dirty="0" smtClean="0">
                          <a:effectLst/>
                          <a:latin typeface="+mn-lt"/>
                          <a:ea typeface="Calibri"/>
                          <a:cs typeface="Times New Roman"/>
                        </a:rPr>
                        <a:t>49.2%</a:t>
                      </a:r>
                      <a:endParaRPr lang="en-ZA" sz="1400" dirty="0">
                        <a:effectLst/>
                        <a:latin typeface="+mn-lt"/>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r>
              <a:tr h="257663">
                <a:tc>
                  <a:txBody>
                    <a:bodyPr/>
                    <a:lstStyle/>
                    <a:p>
                      <a:pPr marL="0" marR="0">
                        <a:lnSpc>
                          <a:spcPct val="200000"/>
                        </a:lnSpc>
                        <a:spcBef>
                          <a:spcPts val="0"/>
                        </a:spcBef>
                        <a:spcAft>
                          <a:spcPts val="0"/>
                        </a:spcAft>
                      </a:pPr>
                      <a:r>
                        <a:rPr lang="en-US" sz="1400" dirty="0" smtClean="0">
                          <a:effectLst/>
                          <a:latin typeface="+mn-lt"/>
                          <a:ea typeface="Calibri"/>
                          <a:cs typeface="Times New Roman"/>
                        </a:rPr>
                        <a:t>Gauteng</a:t>
                      </a:r>
                      <a:endParaRPr lang="en-ZA" sz="1400" dirty="0">
                        <a:effectLst/>
                        <a:latin typeface="+mn-lt"/>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marL="0" marR="0" algn="r">
                        <a:lnSpc>
                          <a:spcPct val="200000"/>
                        </a:lnSpc>
                        <a:spcBef>
                          <a:spcPts val="0"/>
                        </a:spcBef>
                        <a:spcAft>
                          <a:spcPts val="0"/>
                        </a:spcAft>
                      </a:pPr>
                      <a:r>
                        <a:rPr lang="en-US" sz="1400" dirty="0" smtClean="0">
                          <a:effectLst/>
                          <a:latin typeface="+mn-lt"/>
                          <a:ea typeface="Calibri"/>
                          <a:cs typeface="Times New Roman"/>
                        </a:rPr>
                        <a:t>125,608</a:t>
                      </a:r>
                      <a:endParaRPr lang="en-ZA" sz="1400" dirty="0">
                        <a:effectLst/>
                        <a:latin typeface="+mn-lt"/>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marL="0" marR="0" algn="r">
                        <a:lnSpc>
                          <a:spcPct val="200000"/>
                        </a:lnSpc>
                        <a:spcBef>
                          <a:spcPts val="0"/>
                        </a:spcBef>
                        <a:spcAft>
                          <a:spcPts val="0"/>
                        </a:spcAft>
                      </a:pPr>
                      <a:r>
                        <a:rPr lang="en-US" sz="1400" dirty="0" smtClean="0">
                          <a:effectLst/>
                          <a:latin typeface="+mn-lt"/>
                          <a:ea typeface="Calibri"/>
                          <a:cs typeface="Times New Roman"/>
                        </a:rPr>
                        <a:t>115,857</a:t>
                      </a:r>
                      <a:endParaRPr lang="en-ZA" sz="1400" dirty="0">
                        <a:effectLst/>
                        <a:latin typeface="+mn-lt"/>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marL="0" marR="0" algn="r">
                        <a:lnSpc>
                          <a:spcPct val="200000"/>
                        </a:lnSpc>
                        <a:spcBef>
                          <a:spcPts val="0"/>
                        </a:spcBef>
                        <a:spcAft>
                          <a:spcPts val="0"/>
                        </a:spcAft>
                      </a:pPr>
                      <a:r>
                        <a:rPr lang="en-US" sz="1400" dirty="0" smtClean="0">
                          <a:effectLst/>
                          <a:latin typeface="+mn-lt"/>
                          <a:ea typeface="Calibri"/>
                          <a:cs typeface="Times New Roman"/>
                        </a:rPr>
                        <a:t>81,528</a:t>
                      </a:r>
                      <a:endParaRPr lang="en-ZA" sz="1400" dirty="0">
                        <a:effectLst/>
                        <a:latin typeface="+mn-lt"/>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marL="0" marR="0" algn="ctr">
                        <a:lnSpc>
                          <a:spcPct val="200000"/>
                        </a:lnSpc>
                        <a:spcBef>
                          <a:spcPts val="0"/>
                        </a:spcBef>
                        <a:spcAft>
                          <a:spcPts val="0"/>
                        </a:spcAft>
                      </a:pPr>
                      <a:r>
                        <a:rPr lang="en-US" sz="1400" dirty="0" smtClean="0">
                          <a:effectLst/>
                          <a:latin typeface="+mn-lt"/>
                          <a:ea typeface="Calibri"/>
                          <a:cs typeface="Times New Roman"/>
                        </a:rPr>
                        <a:t>92.2%</a:t>
                      </a:r>
                      <a:endParaRPr lang="en-ZA" sz="1400" dirty="0">
                        <a:effectLst/>
                        <a:latin typeface="+mn-lt"/>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marL="0" marR="0" algn="ctr">
                        <a:lnSpc>
                          <a:spcPct val="200000"/>
                        </a:lnSpc>
                        <a:spcBef>
                          <a:spcPts val="0"/>
                        </a:spcBef>
                        <a:spcAft>
                          <a:spcPts val="0"/>
                        </a:spcAft>
                      </a:pPr>
                      <a:r>
                        <a:rPr lang="en-US" sz="1400" dirty="0" smtClean="0">
                          <a:effectLst/>
                          <a:latin typeface="+mn-lt"/>
                          <a:ea typeface="Calibri"/>
                          <a:cs typeface="Times New Roman"/>
                        </a:rPr>
                        <a:t>64.9%</a:t>
                      </a:r>
                      <a:endParaRPr lang="en-ZA" sz="1400" dirty="0">
                        <a:effectLst/>
                        <a:latin typeface="+mn-lt"/>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r>
              <a:tr h="298234">
                <a:tc>
                  <a:txBody>
                    <a:bodyPr/>
                    <a:lstStyle/>
                    <a:p>
                      <a:pPr marL="0" marR="0">
                        <a:lnSpc>
                          <a:spcPct val="200000"/>
                        </a:lnSpc>
                        <a:spcBef>
                          <a:spcPts val="0"/>
                        </a:spcBef>
                        <a:spcAft>
                          <a:spcPts val="0"/>
                        </a:spcAft>
                      </a:pPr>
                      <a:r>
                        <a:rPr lang="en-US" sz="1400" dirty="0" smtClean="0">
                          <a:effectLst/>
                          <a:latin typeface="+mn-lt"/>
                          <a:ea typeface="Calibri"/>
                          <a:cs typeface="Times New Roman"/>
                        </a:rPr>
                        <a:t>KwaZulu-Natal</a:t>
                      </a:r>
                      <a:endParaRPr lang="en-ZA" sz="1400" dirty="0">
                        <a:effectLst/>
                        <a:latin typeface="+mn-lt"/>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marL="0" marR="0" algn="r">
                        <a:lnSpc>
                          <a:spcPct val="200000"/>
                        </a:lnSpc>
                        <a:spcBef>
                          <a:spcPts val="0"/>
                        </a:spcBef>
                        <a:spcAft>
                          <a:spcPts val="0"/>
                        </a:spcAft>
                      </a:pPr>
                      <a:r>
                        <a:rPr lang="en-US" sz="1400" dirty="0" smtClean="0">
                          <a:effectLst/>
                          <a:latin typeface="+mn-lt"/>
                          <a:ea typeface="Calibri"/>
                          <a:cs typeface="Times New Roman"/>
                        </a:rPr>
                        <a:t>122,754</a:t>
                      </a:r>
                      <a:endParaRPr lang="en-ZA" sz="1400" dirty="0">
                        <a:effectLst/>
                        <a:latin typeface="+mn-lt"/>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marL="0" marR="0" algn="r">
                        <a:lnSpc>
                          <a:spcPct val="200000"/>
                        </a:lnSpc>
                        <a:spcBef>
                          <a:spcPts val="0"/>
                        </a:spcBef>
                        <a:spcAft>
                          <a:spcPts val="0"/>
                        </a:spcAft>
                      </a:pPr>
                      <a:r>
                        <a:rPr lang="en-US" sz="1400" dirty="0" smtClean="0">
                          <a:effectLst/>
                          <a:latin typeface="+mn-lt"/>
                          <a:ea typeface="Calibri"/>
                          <a:cs typeface="Times New Roman"/>
                        </a:rPr>
                        <a:t>92,295</a:t>
                      </a:r>
                      <a:endParaRPr lang="en-ZA" sz="1400" dirty="0">
                        <a:effectLst/>
                        <a:latin typeface="+mn-lt"/>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marL="0" marR="0" algn="r">
                        <a:lnSpc>
                          <a:spcPct val="200000"/>
                        </a:lnSpc>
                        <a:spcBef>
                          <a:spcPts val="0"/>
                        </a:spcBef>
                        <a:spcAft>
                          <a:spcPts val="0"/>
                        </a:spcAft>
                      </a:pPr>
                      <a:r>
                        <a:rPr lang="en-US" sz="1400" dirty="0" smtClean="0">
                          <a:effectLst/>
                          <a:latin typeface="+mn-lt"/>
                          <a:ea typeface="Calibri"/>
                          <a:cs typeface="Times New Roman"/>
                        </a:rPr>
                        <a:t>52,181</a:t>
                      </a:r>
                      <a:endParaRPr lang="en-ZA" sz="1400" dirty="0">
                        <a:effectLst/>
                        <a:latin typeface="+mn-lt"/>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marL="0" marR="0" algn="ctr">
                        <a:lnSpc>
                          <a:spcPct val="200000"/>
                        </a:lnSpc>
                        <a:spcBef>
                          <a:spcPts val="0"/>
                        </a:spcBef>
                        <a:spcAft>
                          <a:spcPts val="0"/>
                        </a:spcAft>
                      </a:pPr>
                      <a:r>
                        <a:rPr lang="en-US" sz="1400" dirty="0" smtClean="0">
                          <a:effectLst/>
                          <a:latin typeface="+mn-lt"/>
                          <a:ea typeface="Calibri"/>
                          <a:cs typeface="Times New Roman"/>
                        </a:rPr>
                        <a:t>75.2%</a:t>
                      </a:r>
                      <a:endParaRPr lang="en-ZA" sz="1400" dirty="0">
                        <a:effectLst/>
                        <a:latin typeface="+mn-lt"/>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marL="0" marR="0" algn="ctr">
                        <a:lnSpc>
                          <a:spcPct val="200000"/>
                        </a:lnSpc>
                        <a:spcBef>
                          <a:spcPts val="0"/>
                        </a:spcBef>
                        <a:spcAft>
                          <a:spcPts val="0"/>
                        </a:spcAft>
                      </a:pPr>
                      <a:r>
                        <a:rPr lang="en-US" sz="1400" dirty="0" smtClean="0">
                          <a:effectLst/>
                          <a:latin typeface="+mn-lt"/>
                          <a:ea typeface="Calibri"/>
                          <a:cs typeface="Times New Roman"/>
                        </a:rPr>
                        <a:t>42.5%</a:t>
                      </a:r>
                      <a:endParaRPr lang="en-ZA" sz="1400" dirty="0">
                        <a:effectLst/>
                        <a:latin typeface="+mn-lt"/>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r>
              <a:tr h="268319">
                <a:tc>
                  <a:txBody>
                    <a:bodyPr/>
                    <a:lstStyle/>
                    <a:p>
                      <a:pPr marL="0" marR="0">
                        <a:lnSpc>
                          <a:spcPct val="200000"/>
                        </a:lnSpc>
                        <a:spcBef>
                          <a:spcPts val="0"/>
                        </a:spcBef>
                        <a:spcAft>
                          <a:spcPts val="0"/>
                        </a:spcAft>
                      </a:pPr>
                      <a:r>
                        <a:rPr lang="en-US" sz="1400" dirty="0" smtClean="0">
                          <a:effectLst/>
                          <a:latin typeface="+mn-lt"/>
                          <a:ea typeface="Calibri"/>
                          <a:cs typeface="Times New Roman"/>
                        </a:rPr>
                        <a:t>Limpopo</a:t>
                      </a:r>
                      <a:endParaRPr lang="en-ZA" sz="1400" dirty="0">
                        <a:effectLst/>
                        <a:latin typeface="+mn-lt"/>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marL="0" marR="0" algn="r">
                        <a:lnSpc>
                          <a:spcPct val="200000"/>
                        </a:lnSpc>
                        <a:spcBef>
                          <a:spcPts val="0"/>
                        </a:spcBef>
                        <a:spcAft>
                          <a:spcPts val="0"/>
                        </a:spcAft>
                      </a:pPr>
                      <a:r>
                        <a:rPr lang="en-US" sz="1400" dirty="0" smtClean="0">
                          <a:effectLst/>
                          <a:latin typeface="+mn-lt"/>
                          <a:ea typeface="Calibri"/>
                          <a:cs typeface="Times New Roman"/>
                        </a:rPr>
                        <a:t>81,010</a:t>
                      </a:r>
                      <a:endParaRPr lang="en-ZA" sz="1400" dirty="0">
                        <a:effectLst/>
                        <a:latin typeface="+mn-lt"/>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marL="0" marR="0" algn="r">
                        <a:lnSpc>
                          <a:spcPct val="200000"/>
                        </a:lnSpc>
                        <a:spcBef>
                          <a:spcPts val="0"/>
                        </a:spcBef>
                        <a:spcAft>
                          <a:spcPts val="0"/>
                        </a:spcAft>
                      </a:pPr>
                      <a:r>
                        <a:rPr lang="en-US" sz="1400" dirty="0" smtClean="0">
                          <a:effectLst/>
                          <a:latin typeface="+mn-lt"/>
                          <a:ea typeface="Calibri"/>
                          <a:cs typeface="Times New Roman"/>
                        </a:rPr>
                        <a:t>73,056</a:t>
                      </a:r>
                      <a:endParaRPr lang="en-ZA" sz="1400" dirty="0">
                        <a:effectLst/>
                        <a:latin typeface="+mn-lt"/>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marL="0" marR="0" algn="r">
                        <a:lnSpc>
                          <a:spcPct val="200000"/>
                        </a:lnSpc>
                        <a:spcBef>
                          <a:spcPts val="0"/>
                        </a:spcBef>
                        <a:spcAft>
                          <a:spcPts val="0"/>
                        </a:spcAft>
                      </a:pPr>
                      <a:r>
                        <a:rPr lang="en-US" sz="1400" dirty="0" smtClean="0">
                          <a:effectLst/>
                          <a:latin typeface="+mn-lt"/>
                          <a:ea typeface="Calibri"/>
                          <a:cs typeface="Times New Roman"/>
                        </a:rPr>
                        <a:t>32,644</a:t>
                      </a:r>
                      <a:endParaRPr lang="en-ZA" sz="1400" dirty="0">
                        <a:effectLst/>
                        <a:latin typeface="+mn-lt"/>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marL="0" marR="0" algn="ctr">
                        <a:lnSpc>
                          <a:spcPct val="200000"/>
                        </a:lnSpc>
                        <a:spcBef>
                          <a:spcPts val="0"/>
                        </a:spcBef>
                        <a:spcAft>
                          <a:spcPts val="0"/>
                        </a:spcAft>
                      </a:pPr>
                      <a:r>
                        <a:rPr lang="en-US" sz="1400" dirty="0" smtClean="0">
                          <a:effectLst/>
                          <a:latin typeface="+mn-lt"/>
                          <a:ea typeface="Calibri"/>
                          <a:cs typeface="Times New Roman"/>
                        </a:rPr>
                        <a:t>90.2%</a:t>
                      </a:r>
                      <a:endParaRPr lang="en-ZA" sz="1400" dirty="0">
                        <a:effectLst/>
                        <a:latin typeface="+mn-lt"/>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marL="0" marR="0" algn="ctr">
                        <a:lnSpc>
                          <a:spcPct val="200000"/>
                        </a:lnSpc>
                        <a:spcBef>
                          <a:spcPts val="0"/>
                        </a:spcBef>
                        <a:spcAft>
                          <a:spcPts val="0"/>
                        </a:spcAft>
                      </a:pPr>
                      <a:r>
                        <a:rPr lang="en-US" sz="1400" dirty="0" smtClean="0">
                          <a:effectLst/>
                          <a:latin typeface="+mn-lt"/>
                          <a:ea typeface="Calibri"/>
                          <a:cs typeface="Times New Roman"/>
                        </a:rPr>
                        <a:t>40.3%</a:t>
                      </a:r>
                      <a:endParaRPr lang="en-ZA" sz="1400" dirty="0">
                        <a:effectLst/>
                        <a:latin typeface="+mn-lt"/>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r>
              <a:tr h="273647">
                <a:tc>
                  <a:txBody>
                    <a:bodyPr/>
                    <a:lstStyle/>
                    <a:p>
                      <a:pPr marL="0" marR="0">
                        <a:lnSpc>
                          <a:spcPct val="200000"/>
                        </a:lnSpc>
                        <a:spcBef>
                          <a:spcPts val="0"/>
                        </a:spcBef>
                        <a:spcAft>
                          <a:spcPts val="0"/>
                        </a:spcAft>
                      </a:pPr>
                      <a:r>
                        <a:rPr lang="en-US" sz="1400" dirty="0" smtClean="0">
                          <a:effectLst/>
                          <a:latin typeface="+mn-lt"/>
                          <a:ea typeface="Calibri"/>
                          <a:cs typeface="Times New Roman"/>
                        </a:rPr>
                        <a:t>Mpumalanga</a:t>
                      </a:r>
                      <a:endParaRPr lang="en-ZA" sz="1400" dirty="0">
                        <a:effectLst/>
                        <a:latin typeface="+mn-lt"/>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marL="0" marR="0" algn="r">
                        <a:lnSpc>
                          <a:spcPct val="200000"/>
                        </a:lnSpc>
                        <a:spcBef>
                          <a:spcPts val="0"/>
                        </a:spcBef>
                        <a:spcAft>
                          <a:spcPts val="0"/>
                        </a:spcAft>
                      </a:pPr>
                      <a:r>
                        <a:rPr lang="en-US" sz="1400" dirty="0" smtClean="0">
                          <a:effectLst/>
                          <a:latin typeface="+mn-lt"/>
                          <a:ea typeface="Calibri"/>
                          <a:cs typeface="Times New Roman"/>
                        </a:rPr>
                        <a:t>114,781</a:t>
                      </a:r>
                      <a:endParaRPr lang="en-ZA" sz="1400" dirty="0">
                        <a:effectLst/>
                        <a:latin typeface="+mn-lt"/>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marL="0" marR="0" algn="r">
                        <a:lnSpc>
                          <a:spcPct val="200000"/>
                        </a:lnSpc>
                        <a:spcBef>
                          <a:spcPts val="0"/>
                        </a:spcBef>
                        <a:spcAft>
                          <a:spcPts val="0"/>
                        </a:spcAft>
                      </a:pPr>
                      <a:r>
                        <a:rPr lang="en-US" sz="1400" dirty="0" smtClean="0">
                          <a:effectLst/>
                          <a:latin typeface="+mn-lt"/>
                          <a:ea typeface="Calibri"/>
                          <a:cs typeface="Times New Roman"/>
                        </a:rPr>
                        <a:t>90,000</a:t>
                      </a:r>
                      <a:endParaRPr lang="en-ZA" sz="1400" dirty="0">
                        <a:effectLst/>
                        <a:latin typeface="+mn-lt"/>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marL="0" marR="0" algn="r">
                        <a:lnSpc>
                          <a:spcPct val="200000"/>
                        </a:lnSpc>
                        <a:spcBef>
                          <a:spcPts val="0"/>
                        </a:spcBef>
                        <a:spcAft>
                          <a:spcPts val="0"/>
                        </a:spcAft>
                      </a:pPr>
                      <a:r>
                        <a:rPr lang="en-US" sz="1400" dirty="0" smtClean="0">
                          <a:effectLst/>
                          <a:latin typeface="+mn-lt"/>
                          <a:ea typeface="Calibri"/>
                          <a:cs typeface="Times New Roman"/>
                        </a:rPr>
                        <a:t>56,739</a:t>
                      </a:r>
                      <a:endParaRPr lang="en-ZA" sz="1400" dirty="0">
                        <a:effectLst/>
                        <a:latin typeface="+mn-lt"/>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marL="0" marR="0" algn="ctr">
                        <a:lnSpc>
                          <a:spcPct val="200000"/>
                        </a:lnSpc>
                        <a:spcBef>
                          <a:spcPts val="0"/>
                        </a:spcBef>
                        <a:spcAft>
                          <a:spcPts val="0"/>
                        </a:spcAft>
                      </a:pPr>
                      <a:r>
                        <a:rPr lang="en-US" sz="1400" dirty="0" smtClean="0">
                          <a:effectLst/>
                          <a:latin typeface="+mn-lt"/>
                          <a:ea typeface="Calibri"/>
                          <a:cs typeface="Times New Roman"/>
                        </a:rPr>
                        <a:t>78.4%</a:t>
                      </a:r>
                      <a:endParaRPr lang="en-ZA" sz="1400" dirty="0">
                        <a:effectLst/>
                        <a:latin typeface="+mn-lt"/>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marL="0" marR="0" algn="ctr">
                        <a:lnSpc>
                          <a:spcPct val="200000"/>
                        </a:lnSpc>
                        <a:spcBef>
                          <a:spcPts val="0"/>
                        </a:spcBef>
                        <a:spcAft>
                          <a:spcPts val="0"/>
                        </a:spcAft>
                      </a:pPr>
                      <a:r>
                        <a:rPr lang="en-US" sz="1400" dirty="0" smtClean="0">
                          <a:effectLst/>
                          <a:latin typeface="+mn-lt"/>
                          <a:ea typeface="Calibri"/>
                          <a:cs typeface="Times New Roman"/>
                        </a:rPr>
                        <a:t>49.4%</a:t>
                      </a:r>
                      <a:endParaRPr lang="en-ZA" sz="1400" dirty="0">
                        <a:effectLst/>
                        <a:latin typeface="+mn-lt"/>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r>
              <a:tr h="206967">
                <a:tc>
                  <a:txBody>
                    <a:bodyPr/>
                    <a:lstStyle/>
                    <a:p>
                      <a:pPr marL="0" marR="0">
                        <a:lnSpc>
                          <a:spcPct val="200000"/>
                        </a:lnSpc>
                        <a:spcBef>
                          <a:spcPts val="0"/>
                        </a:spcBef>
                        <a:spcAft>
                          <a:spcPts val="0"/>
                        </a:spcAft>
                      </a:pPr>
                      <a:r>
                        <a:rPr lang="en-US" sz="1400" dirty="0" smtClean="0">
                          <a:effectLst/>
                          <a:latin typeface="+mn-lt"/>
                          <a:ea typeface="Calibri"/>
                          <a:cs typeface="Times New Roman"/>
                        </a:rPr>
                        <a:t>Northern Cape</a:t>
                      </a:r>
                      <a:endParaRPr lang="en-ZA" sz="1400" dirty="0">
                        <a:effectLst/>
                        <a:latin typeface="+mn-lt"/>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marL="0" marR="0" algn="r">
                        <a:lnSpc>
                          <a:spcPct val="200000"/>
                        </a:lnSpc>
                        <a:spcBef>
                          <a:spcPts val="0"/>
                        </a:spcBef>
                        <a:spcAft>
                          <a:spcPts val="0"/>
                        </a:spcAft>
                      </a:pPr>
                      <a:r>
                        <a:rPr lang="en-US" sz="1400" dirty="0" smtClean="0">
                          <a:effectLst/>
                          <a:latin typeface="+mn-lt"/>
                          <a:ea typeface="Calibri"/>
                          <a:cs typeface="Times New Roman"/>
                        </a:rPr>
                        <a:t>118,396</a:t>
                      </a:r>
                      <a:endParaRPr lang="en-ZA" sz="1400" dirty="0">
                        <a:effectLst/>
                        <a:latin typeface="+mn-lt"/>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marL="0" marR="0" algn="r">
                        <a:lnSpc>
                          <a:spcPct val="200000"/>
                        </a:lnSpc>
                        <a:spcBef>
                          <a:spcPts val="0"/>
                        </a:spcBef>
                        <a:spcAft>
                          <a:spcPts val="0"/>
                        </a:spcAft>
                      </a:pPr>
                      <a:r>
                        <a:rPr lang="en-US" sz="1400" dirty="0" smtClean="0">
                          <a:effectLst/>
                          <a:latin typeface="+mn-lt"/>
                          <a:ea typeface="Calibri"/>
                          <a:cs typeface="Times New Roman"/>
                        </a:rPr>
                        <a:t>89,983</a:t>
                      </a:r>
                      <a:endParaRPr lang="en-ZA" sz="1400" dirty="0">
                        <a:effectLst/>
                        <a:latin typeface="+mn-lt"/>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marL="0" marR="0" algn="r">
                        <a:lnSpc>
                          <a:spcPct val="200000"/>
                        </a:lnSpc>
                        <a:spcBef>
                          <a:spcPts val="0"/>
                        </a:spcBef>
                        <a:spcAft>
                          <a:spcPts val="0"/>
                        </a:spcAft>
                      </a:pPr>
                      <a:r>
                        <a:rPr lang="en-US" sz="1400" dirty="0" smtClean="0">
                          <a:effectLst/>
                          <a:latin typeface="+mn-lt"/>
                          <a:ea typeface="Calibri"/>
                          <a:cs typeface="Times New Roman"/>
                        </a:rPr>
                        <a:t>60,119</a:t>
                      </a:r>
                      <a:endParaRPr lang="en-ZA" sz="1400" dirty="0">
                        <a:effectLst/>
                        <a:latin typeface="+mn-lt"/>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marL="0" marR="0" algn="ctr">
                        <a:lnSpc>
                          <a:spcPct val="200000"/>
                        </a:lnSpc>
                        <a:spcBef>
                          <a:spcPts val="0"/>
                        </a:spcBef>
                        <a:spcAft>
                          <a:spcPts val="0"/>
                        </a:spcAft>
                      </a:pPr>
                      <a:r>
                        <a:rPr lang="en-US" sz="1400" dirty="0" smtClean="0">
                          <a:effectLst/>
                          <a:latin typeface="+mn-lt"/>
                          <a:ea typeface="Calibri"/>
                          <a:cs typeface="Times New Roman"/>
                        </a:rPr>
                        <a:t>76.0%</a:t>
                      </a:r>
                      <a:endParaRPr lang="en-ZA" sz="1400" dirty="0">
                        <a:effectLst/>
                        <a:latin typeface="+mn-lt"/>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marL="0" marR="0" algn="ctr">
                        <a:lnSpc>
                          <a:spcPct val="200000"/>
                        </a:lnSpc>
                        <a:spcBef>
                          <a:spcPts val="0"/>
                        </a:spcBef>
                        <a:spcAft>
                          <a:spcPts val="0"/>
                        </a:spcAft>
                      </a:pPr>
                      <a:r>
                        <a:rPr lang="en-US" sz="1400" dirty="0" smtClean="0">
                          <a:effectLst/>
                          <a:latin typeface="+mn-lt"/>
                          <a:ea typeface="Calibri"/>
                          <a:cs typeface="Times New Roman"/>
                        </a:rPr>
                        <a:t>50.8%</a:t>
                      </a:r>
                      <a:endParaRPr lang="en-ZA" sz="1400" dirty="0">
                        <a:effectLst/>
                        <a:latin typeface="+mn-lt"/>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r>
              <a:tr h="143192">
                <a:tc>
                  <a:txBody>
                    <a:bodyPr/>
                    <a:lstStyle/>
                    <a:p>
                      <a:pPr marL="0" marR="0">
                        <a:lnSpc>
                          <a:spcPct val="200000"/>
                        </a:lnSpc>
                        <a:spcBef>
                          <a:spcPts val="0"/>
                        </a:spcBef>
                        <a:spcAft>
                          <a:spcPts val="0"/>
                        </a:spcAft>
                      </a:pPr>
                      <a:r>
                        <a:rPr lang="en-US" sz="1400" dirty="0" smtClean="0">
                          <a:effectLst/>
                          <a:latin typeface="+mn-lt"/>
                          <a:ea typeface="Calibri"/>
                          <a:cs typeface="Times New Roman"/>
                        </a:rPr>
                        <a:t>North West</a:t>
                      </a:r>
                      <a:endParaRPr lang="en-ZA" sz="1400" dirty="0">
                        <a:effectLst/>
                        <a:latin typeface="+mn-lt"/>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marL="0" marR="0" algn="r">
                        <a:lnSpc>
                          <a:spcPct val="200000"/>
                        </a:lnSpc>
                        <a:spcBef>
                          <a:spcPts val="0"/>
                        </a:spcBef>
                        <a:spcAft>
                          <a:spcPts val="0"/>
                        </a:spcAft>
                      </a:pPr>
                      <a:r>
                        <a:rPr lang="en-US" sz="1400" dirty="0" smtClean="0">
                          <a:effectLst/>
                          <a:latin typeface="+mn-lt"/>
                          <a:ea typeface="Calibri"/>
                          <a:cs typeface="Times New Roman"/>
                        </a:rPr>
                        <a:t>98,883</a:t>
                      </a:r>
                      <a:endParaRPr lang="en-ZA" sz="1400" dirty="0">
                        <a:effectLst/>
                        <a:latin typeface="+mn-lt"/>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marL="0" marR="0" algn="r">
                        <a:lnSpc>
                          <a:spcPct val="200000"/>
                        </a:lnSpc>
                        <a:spcBef>
                          <a:spcPts val="0"/>
                        </a:spcBef>
                        <a:spcAft>
                          <a:spcPts val="0"/>
                        </a:spcAft>
                      </a:pPr>
                      <a:r>
                        <a:rPr lang="en-US" sz="1400" dirty="0" smtClean="0">
                          <a:effectLst/>
                          <a:latin typeface="+mn-lt"/>
                          <a:ea typeface="Calibri"/>
                          <a:cs typeface="Times New Roman"/>
                        </a:rPr>
                        <a:t>76,908</a:t>
                      </a:r>
                      <a:endParaRPr lang="en-ZA" sz="1400" dirty="0">
                        <a:effectLst/>
                        <a:latin typeface="+mn-lt"/>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marL="0" marR="0" algn="r">
                        <a:lnSpc>
                          <a:spcPct val="200000"/>
                        </a:lnSpc>
                        <a:spcBef>
                          <a:spcPts val="0"/>
                        </a:spcBef>
                        <a:spcAft>
                          <a:spcPts val="0"/>
                        </a:spcAft>
                      </a:pPr>
                      <a:r>
                        <a:rPr lang="en-US" sz="1400" dirty="0" smtClean="0">
                          <a:effectLst/>
                          <a:latin typeface="+mn-lt"/>
                          <a:ea typeface="Calibri"/>
                          <a:cs typeface="Times New Roman"/>
                        </a:rPr>
                        <a:t>47,703</a:t>
                      </a:r>
                      <a:endParaRPr lang="en-ZA" sz="1400" dirty="0">
                        <a:effectLst/>
                        <a:latin typeface="+mn-lt"/>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marL="0" marR="0" algn="ctr">
                        <a:lnSpc>
                          <a:spcPct val="200000"/>
                        </a:lnSpc>
                        <a:spcBef>
                          <a:spcPts val="0"/>
                        </a:spcBef>
                        <a:spcAft>
                          <a:spcPts val="0"/>
                        </a:spcAft>
                      </a:pPr>
                      <a:r>
                        <a:rPr lang="en-US" sz="1400" dirty="0" smtClean="0">
                          <a:effectLst/>
                          <a:latin typeface="+mn-lt"/>
                          <a:ea typeface="Calibri"/>
                          <a:cs typeface="Times New Roman"/>
                        </a:rPr>
                        <a:t>77.8%</a:t>
                      </a:r>
                      <a:endParaRPr lang="en-ZA" sz="1400" dirty="0">
                        <a:effectLst/>
                        <a:latin typeface="+mn-lt"/>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marL="0" marR="0" algn="ctr">
                        <a:lnSpc>
                          <a:spcPct val="200000"/>
                        </a:lnSpc>
                        <a:spcBef>
                          <a:spcPts val="0"/>
                        </a:spcBef>
                        <a:spcAft>
                          <a:spcPts val="0"/>
                        </a:spcAft>
                      </a:pPr>
                      <a:r>
                        <a:rPr lang="en-US" sz="1400" dirty="0" smtClean="0">
                          <a:effectLst/>
                          <a:latin typeface="+mn-lt"/>
                          <a:ea typeface="Calibri"/>
                          <a:cs typeface="Times New Roman"/>
                        </a:rPr>
                        <a:t>48.2%</a:t>
                      </a:r>
                      <a:endParaRPr lang="en-ZA" sz="1400" dirty="0">
                        <a:effectLst/>
                        <a:latin typeface="+mn-lt"/>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r>
              <a:tr h="288109">
                <a:tc>
                  <a:txBody>
                    <a:bodyPr/>
                    <a:lstStyle/>
                    <a:p>
                      <a:pPr marL="0" marR="0">
                        <a:lnSpc>
                          <a:spcPct val="200000"/>
                        </a:lnSpc>
                        <a:spcBef>
                          <a:spcPts val="0"/>
                        </a:spcBef>
                        <a:spcAft>
                          <a:spcPts val="0"/>
                        </a:spcAft>
                      </a:pPr>
                      <a:r>
                        <a:rPr lang="en-US" sz="1400" dirty="0" smtClean="0">
                          <a:effectLst/>
                          <a:latin typeface="+mn-lt"/>
                          <a:ea typeface="Calibri"/>
                          <a:cs typeface="Times New Roman"/>
                        </a:rPr>
                        <a:t>Western</a:t>
                      </a:r>
                      <a:r>
                        <a:rPr lang="en-US" sz="1400" baseline="0" dirty="0" smtClean="0">
                          <a:effectLst/>
                          <a:latin typeface="+mn-lt"/>
                          <a:ea typeface="Calibri"/>
                          <a:cs typeface="Times New Roman"/>
                        </a:rPr>
                        <a:t> Cape</a:t>
                      </a:r>
                      <a:endParaRPr lang="en-ZA" sz="1400" dirty="0">
                        <a:effectLst/>
                        <a:latin typeface="+mn-lt"/>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marL="0" marR="0" algn="r">
                        <a:lnSpc>
                          <a:spcPct val="200000"/>
                        </a:lnSpc>
                        <a:spcBef>
                          <a:spcPts val="0"/>
                        </a:spcBef>
                        <a:spcAft>
                          <a:spcPts val="0"/>
                        </a:spcAft>
                      </a:pPr>
                      <a:r>
                        <a:rPr lang="en-US" sz="1400" dirty="0" smtClean="0">
                          <a:effectLst/>
                          <a:latin typeface="+mn-lt"/>
                          <a:ea typeface="Calibri"/>
                          <a:cs typeface="Times New Roman"/>
                        </a:rPr>
                        <a:t>126,347</a:t>
                      </a:r>
                      <a:endParaRPr lang="en-ZA" sz="1400" dirty="0">
                        <a:effectLst/>
                        <a:latin typeface="+mn-lt"/>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marL="0" marR="0" algn="r">
                        <a:lnSpc>
                          <a:spcPct val="200000"/>
                        </a:lnSpc>
                        <a:spcBef>
                          <a:spcPts val="0"/>
                        </a:spcBef>
                        <a:spcAft>
                          <a:spcPts val="0"/>
                        </a:spcAft>
                      </a:pPr>
                      <a:r>
                        <a:rPr lang="en-US" sz="1400" dirty="0" smtClean="0">
                          <a:effectLst/>
                          <a:latin typeface="+mn-lt"/>
                          <a:ea typeface="Calibri"/>
                          <a:cs typeface="Times New Roman"/>
                        </a:rPr>
                        <a:t>94,619</a:t>
                      </a:r>
                      <a:endParaRPr lang="en-ZA" sz="1400" dirty="0">
                        <a:effectLst/>
                        <a:latin typeface="+mn-lt"/>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marL="0" marR="0" algn="r">
                        <a:lnSpc>
                          <a:spcPct val="200000"/>
                        </a:lnSpc>
                        <a:spcBef>
                          <a:spcPts val="0"/>
                        </a:spcBef>
                        <a:spcAft>
                          <a:spcPts val="0"/>
                        </a:spcAft>
                      </a:pPr>
                      <a:r>
                        <a:rPr lang="en-US" sz="1400" dirty="0" smtClean="0">
                          <a:effectLst/>
                          <a:latin typeface="+mn-lt"/>
                          <a:ea typeface="Calibri"/>
                          <a:cs typeface="Times New Roman"/>
                        </a:rPr>
                        <a:t>91,973</a:t>
                      </a:r>
                      <a:endParaRPr lang="en-ZA" sz="1400" dirty="0">
                        <a:effectLst/>
                        <a:latin typeface="+mn-lt"/>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marL="0" marR="0" algn="ctr">
                        <a:lnSpc>
                          <a:spcPct val="200000"/>
                        </a:lnSpc>
                        <a:spcBef>
                          <a:spcPts val="0"/>
                        </a:spcBef>
                        <a:spcAft>
                          <a:spcPts val="0"/>
                        </a:spcAft>
                      </a:pPr>
                      <a:r>
                        <a:rPr lang="en-US" sz="1400" dirty="0" smtClean="0">
                          <a:effectLst/>
                          <a:latin typeface="+mn-lt"/>
                          <a:ea typeface="Calibri"/>
                          <a:cs typeface="Times New Roman"/>
                        </a:rPr>
                        <a:t>74.9%</a:t>
                      </a:r>
                      <a:endParaRPr lang="en-ZA" sz="1400" dirty="0">
                        <a:effectLst/>
                        <a:latin typeface="+mn-lt"/>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marL="0" marR="0" algn="ctr">
                        <a:lnSpc>
                          <a:spcPct val="200000"/>
                        </a:lnSpc>
                        <a:spcBef>
                          <a:spcPts val="0"/>
                        </a:spcBef>
                        <a:spcAft>
                          <a:spcPts val="0"/>
                        </a:spcAft>
                      </a:pPr>
                      <a:r>
                        <a:rPr lang="en-US" sz="1400" dirty="0" smtClean="0">
                          <a:effectLst/>
                          <a:latin typeface="+mn-lt"/>
                          <a:ea typeface="Calibri"/>
                          <a:cs typeface="Times New Roman"/>
                        </a:rPr>
                        <a:t>72.8%</a:t>
                      </a:r>
                      <a:endParaRPr lang="en-ZA" sz="1400" dirty="0">
                        <a:effectLst/>
                        <a:latin typeface="+mn-lt"/>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r>
              <a:tr h="141593">
                <a:tc>
                  <a:txBody>
                    <a:bodyPr/>
                    <a:lstStyle/>
                    <a:p>
                      <a:pPr marL="0" marR="0">
                        <a:lnSpc>
                          <a:spcPct val="200000"/>
                        </a:lnSpc>
                        <a:spcBef>
                          <a:spcPts val="0"/>
                        </a:spcBef>
                        <a:spcAft>
                          <a:spcPts val="0"/>
                        </a:spcAft>
                      </a:pPr>
                      <a:r>
                        <a:rPr lang="en-US" sz="1400" b="1" dirty="0" smtClean="0">
                          <a:effectLst/>
                          <a:latin typeface="+mn-lt"/>
                          <a:ea typeface="Calibri"/>
                          <a:cs typeface="Times New Roman"/>
                        </a:rPr>
                        <a:t>Total</a:t>
                      </a:r>
                      <a:endParaRPr lang="en-ZA" sz="1400" b="1" dirty="0">
                        <a:effectLst/>
                        <a:latin typeface="+mn-lt"/>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marL="0" marR="0" algn="r">
                        <a:lnSpc>
                          <a:spcPct val="200000"/>
                        </a:lnSpc>
                        <a:spcBef>
                          <a:spcPts val="0"/>
                        </a:spcBef>
                        <a:spcAft>
                          <a:spcPts val="0"/>
                        </a:spcAft>
                      </a:pPr>
                      <a:r>
                        <a:rPr lang="en-US" sz="1400" b="1" dirty="0" smtClean="0">
                          <a:effectLst/>
                          <a:latin typeface="+mn-lt"/>
                          <a:ea typeface="Calibri"/>
                          <a:cs typeface="Times New Roman"/>
                        </a:rPr>
                        <a:t>1,016,210</a:t>
                      </a:r>
                      <a:endParaRPr lang="en-ZA" sz="1400" b="1" dirty="0">
                        <a:effectLst/>
                        <a:latin typeface="+mn-lt"/>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marL="0" marR="0" algn="r">
                        <a:lnSpc>
                          <a:spcPct val="200000"/>
                        </a:lnSpc>
                        <a:spcBef>
                          <a:spcPts val="0"/>
                        </a:spcBef>
                        <a:spcAft>
                          <a:spcPts val="0"/>
                        </a:spcAft>
                      </a:pPr>
                      <a:r>
                        <a:rPr lang="en-US" sz="1400" b="1" dirty="0" smtClean="0">
                          <a:effectLst/>
                          <a:latin typeface="+mn-lt"/>
                          <a:ea typeface="Calibri"/>
                          <a:cs typeface="Times New Roman"/>
                        </a:rPr>
                        <a:t>803,316</a:t>
                      </a:r>
                      <a:endParaRPr lang="en-ZA" sz="1400" b="1" dirty="0">
                        <a:effectLst/>
                        <a:latin typeface="+mn-lt"/>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marL="0" marR="0" algn="r">
                        <a:lnSpc>
                          <a:spcPct val="200000"/>
                        </a:lnSpc>
                        <a:spcBef>
                          <a:spcPts val="0"/>
                        </a:spcBef>
                        <a:spcAft>
                          <a:spcPts val="0"/>
                        </a:spcAft>
                      </a:pPr>
                      <a:r>
                        <a:rPr lang="en-US" sz="1400" b="1" dirty="0" smtClean="0">
                          <a:effectLst/>
                          <a:latin typeface="+mn-lt"/>
                          <a:ea typeface="Calibri"/>
                          <a:cs typeface="Times New Roman"/>
                        </a:rPr>
                        <a:t>537,295</a:t>
                      </a:r>
                      <a:endParaRPr lang="en-ZA" sz="1400" b="1" dirty="0">
                        <a:effectLst/>
                        <a:latin typeface="+mn-lt"/>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marL="0" marR="0" algn="ctr">
                        <a:lnSpc>
                          <a:spcPct val="200000"/>
                        </a:lnSpc>
                        <a:spcBef>
                          <a:spcPts val="0"/>
                        </a:spcBef>
                        <a:spcAft>
                          <a:spcPts val="0"/>
                        </a:spcAft>
                      </a:pPr>
                      <a:r>
                        <a:rPr lang="en-US" sz="1400" b="1" dirty="0" smtClean="0">
                          <a:effectLst/>
                          <a:latin typeface="+mn-lt"/>
                          <a:ea typeface="Calibri"/>
                          <a:cs typeface="Times New Roman"/>
                        </a:rPr>
                        <a:t>79.1%</a:t>
                      </a:r>
                      <a:endParaRPr lang="en-ZA" sz="1400" b="1" dirty="0">
                        <a:effectLst/>
                        <a:latin typeface="+mn-lt"/>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marL="0" marR="0" algn="ctr">
                        <a:lnSpc>
                          <a:spcPct val="200000"/>
                        </a:lnSpc>
                        <a:spcBef>
                          <a:spcPts val="0"/>
                        </a:spcBef>
                        <a:spcAft>
                          <a:spcPts val="0"/>
                        </a:spcAft>
                      </a:pPr>
                      <a:r>
                        <a:rPr lang="en-US" sz="1400" b="1" dirty="0" smtClean="0">
                          <a:effectLst/>
                          <a:latin typeface="+mn-lt"/>
                          <a:ea typeface="Calibri"/>
                          <a:cs typeface="Times New Roman"/>
                        </a:rPr>
                        <a:t>52.9%</a:t>
                      </a:r>
                      <a:endParaRPr lang="en-ZA" sz="1400" b="1" dirty="0">
                        <a:effectLst/>
                        <a:latin typeface="+mn-lt"/>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r>
            </a:tbl>
          </a:graphicData>
        </a:graphic>
      </p:graphicFrame>
      <p:sp>
        <p:nvSpPr>
          <p:cNvPr id="6" name="Title 1"/>
          <p:cNvSpPr txBox="1">
            <a:spLocks/>
          </p:cNvSpPr>
          <p:nvPr/>
        </p:nvSpPr>
        <p:spPr>
          <a:xfrm>
            <a:off x="457200" y="7450"/>
            <a:ext cx="8229600" cy="288032"/>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2800" dirty="0" smtClean="0">
                <a:solidFill>
                  <a:schemeClr val="tx1"/>
                </a:solidFill>
                <a:latin typeface="+mj-lt"/>
                <a:cs typeface="Arial" pitchFamily="34" charset="0"/>
              </a:rPr>
              <a:t>SUMMARY TOTAL BUDGET VERSUS EXPENDITURE PER PROVINCE</a:t>
            </a:r>
            <a:endParaRPr lang="en-ZA" sz="2800" dirty="0">
              <a:solidFill>
                <a:schemeClr val="tx1"/>
              </a:solidFill>
              <a:latin typeface="+mj-lt"/>
              <a:cs typeface="Arial" pitchFamily="34" charset="0"/>
            </a:endParaRPr>
          </a:p>
        </p:txBody>
      </p:sp>
    </p:spTree>
    <p:extLst>
      <p:ext uri="{BB962C8B-B14F-4D97-AF65-F5344CB8AC3E}">
        <p14:creationId xmlns:p14="http://schemas.microsoft.com/office/powerpoint/2010/main" xmlns="" val="8419319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xmlns="" val="2566172565"/>
              </p:ext>
            </p:extLst>
          </p:nvPr>
        </p:nvGraphicFramePr>
        <p:xfrm>
          <a:off x="107504" y="1412776"/>
          <a:ext cx="8928992" cy="4297632"/>
        </p:xfrm>
        <a:graphic>
          <a:graphicData uri="http://schemas.openxmlformats.org/drawingml/2006/table">
            <a:tbl>
              <a:tblPr firstRow="1" bandRow="1">
                <a:tableStyleId>{5C22544A-7EE6-4342-B048-85BDC9FD1C3A}</a:tableStyleId>
              </a:tblPr>
              <a:tblGrid>
                <a:gridCol w="1751456"/>
                <a:gridCol w="3579062"/>
                <a:gridCol w="3598474"/>
              </a:tblGrid>
              <a:tr h="532377">
                <a:tc>
                  <a:txBody>
                    <a:bodyPr/>
                    <a:lstStyle/>
                    <a:p>
                      <a:r>
                        <a:rPr lang="en-US" sz="1800" dirty="0" smtClean="0">
                          <a:latin typeface="+mn-lt"/>
                        </a:rPr>
                        <a:t>Economic</a:t>
                      </a:r>
                      <a:r>
                        <a:rPr lang="en-US" sz="1800" baseline="0" dirty="0" smtClean="0">
                          <a:latin typeface="+mn-lt"/>
                        </a:rPr>
                        <a:t>  Classification</a:t>
                      </a:r>
                      <a:endParaRPr lang="en-US" sz="1800" dirty="0" smtClean="0">
                        <a:latin typeface="+mn-lt"/>
                      </a:endParaRPr>
                    </a:p>
                  </a:txBody>
                  <a:tcPr marL="91446" marR="91446" marT="45708" marB="45708">
                    <a:solidFill>
                      <a:srgbClr val="B77727"/>
                    </a:solidFill>
                  </a:tcPr>
                </a:tc>
                <a:tc>
                  <a:txBody>
                    <a:bodyPr/>
                    <a:lstStyle/>
                    <a:p>
                      <a:pPr algn="ctr"/>
                      <a:r>
                        <a:rPr lang="en-US" sz="1800" dirty="0" smtClean="0">
                          <a:latin typeface="+mn-lt"/>
                        </a:rPr>
                        <a:t>Description</a:t>
                      </a:r>
                      <a:r>
                        <a:rPr lang="en-US" sz="1800" baseline="0" dirty="0" smtClean="0">
                          <a:latin typeface="+mn-lt"/>
                        </a:rPr>
                        <a:t> of the line item</a:t>
                      </a:r>
                      <a:endParaRPr lang="en-US" sz="1800" dirty="0" smtClean="0">
                        <a:latin typeface="+mn-lt"/>
                      </a:endParaRPr>
                    </a:p>
                  </a:txBody>
                  <a:tcPr marL="91446" marR="91446" marT="45708" marB="45708">
                    <a:solidFill>
                      <a:srgbClr val="B77727"/>
                    </a:solidFill>
                  </a:tcPr>
                </a:tc>
                <a:tc>
                  <a:txBody>
                    <a:bodyPr/>
                    <a:lstStyle/>
                    <a:p>
                      <a:pPr algn="ctr"/>
                      <a:r>
                        <a:rPr lang="en-US" sz="1800" dirty="0" smtClean="0">
                          <a:latin typeface="+mn-lt"/>
                        </a:rPr>
                        <a:t>Reason</a:t>
                      </a:r>
                      <a:r>
                        <a:rPr lang="en-US" sz="1800" baseline="0" dirty="0" smtClean="0">
                          <a:latin typeface="+mn-lt"/>
                        </a:rPr>
                        <a:t> for variance</a:t>
                      </a:r>
                      <a:endParaRPr lang="en-US" sz="1800" dirty="0" smtClean="0">
                        <a:latin typeface="+mn-lt"/>
                      </a:endParaRPr>
                    </a:p>
                  </a:txBody>
                  <a:tcPr marL="91446" marR="91446" marT="45708" marB="45708">
                    <a:solidFill>
                      <a:srgbClr val="B77727"/>
                    </a:solidFill>
                  </a:tcPr>
                </a:tc>
              </a:tr>
              <a:tr h="3572080">
                <a:tc>
                  <a:txBody>
                    <a:bodyPr/>
                    <a:lstStyle/>
                    <a:p>
                      <a:pPr>
                        <a:lnSpc>
                          <a:spcPct val="100000"/>
                        </a:lnSpc>
                      </a:pPr>
                      <a:r>
                        <a:rPr lang="en-US" sz="1800" b="1" dirty="0" smtClean="0">
                          <a:latin typeface="+mn-lt"/>
                        </a:rPr>
                        <a:t>Departmental</a:t>
                      </a:r>
                      <a:r>
                        <a:rPr lang="en-US" sz="1800" b="1" baseline="0" dirty="0" smtClean="0">
                          <a:latin typeface="+mn-lt"/>
                        </a:rPr>
                        <a:t> Agencies &amp; Accounts </a:t>
                      </a:r>
                    </a:p>
                    <a:p>
                      <a:pPr>
                        <a:lnSpc>
                          <a:spcPct val="100000"/>
                        </a:lnSpc>
                      </a:pPr>
                      <a:r>
                        <a:rPr lang="en-US" sz="1800" b="1" baseline="0" dirty="0" smtClean="0">
                          <a:latin typeface="+mn-lt"/>
                        </a:rPr>
                        <a:t>(Current Transfers)</a:t>
                      </a:r>
                      <a:endParaRPr lang="en-ZA" sz="1800" b="1" dirty="0">
                        <a:latin typeface="+mn-lt"/>
                      </a:endParaRPr>
                    </a:p>
                  </a:txBody>
                  <a:tcPr marL="91446" marR="91446" marT="45708" marB="45708">
                    <a:solidFill>
                      <a:srgbClr val="F6F3E8"/>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itchFamily="34" charset="0"/>
                        <a:buNone/>
                        <a:tabLst/>
                        <a:defRPr/>
                      </a:pPr>
                      <a:r>
                        <a:rPr lang="en-US" sz="1800" dirty="0" smtClean="0">
                          <a:latin typeface="+mn-lt"/>
                        </a:rPr>
                        <a:t>This expenditure item relates to subsidies to the Departments’ Public Entities.  The Performing Arts Institutions  transfers are processed quarterly, Libraries and Heritage Institutions on a monthly basis.</a:t>
                      </a:r>
                    </a:p>
                  </a:txBody>
                  <a:tcPr marL="91446" marR="91446" marT="45708" marB="45708">
                    <a:solidFill>
                      <a:srgbClr val="F6F3E8"/>
                    </a:solidFill>
                  </a:tcPr>
                </a:tc>
                <a:tc>
                  <a:txBody>
                    <a:bodyPr/>
                    <a:lstStyle/>
                    <a:p>
                      <a:pPr marL="285750" marR="0" indent="-285750" algn="l" defTabSz="457200" rtl="0" eaLnBrk="1" fontAlgn="auto" latinLnBrk="0" hangingPunct="1">
                        <a:lnSpc>
                          <a:spcPct val="100000"/>
                        </a:lnSpc>
                        <a:spcBef>
                          <a:spcPts val="0"/>
                        </a:spcBef>
                        <a:spcAft>
                          <a:spcPts val="0"/>
                        </a:spcAft>
                        <a:buClrTx/>
                        <a:buSzTx/>
                        <a:buFont typeface="Arial" pitchFamily="34" charset="0"/>
                        <a:buChar char="•"/>
                        <a:tabLst/>
                        <a:defRPr/>
                      </a:pPr>
                      <a:r>
                        <a:rPr lang="en-US" sz="1800" baseline="0" dirty="0" smtClean="0">
                          <a:solidFill>
                            <a:schemeClr val="tx1"/>
                          </a:solidFill>
                          <a:latin typeface="+mn-lt"/>
                        </a:rPr>
                        <a:t>An amount of R842 million  (76%) has been spent as at </a:t>
                      </a:r>
                      <a:br>
                        <a:rPr lang="en-US" sz="1800" baseline="0" dirty="0" smtClean="0">
                          <a:solidFill>
                            <a:schemeClr val="tx1"/>
                          </a:solidFill>
                          <a:latin typeface="+mn-lt"/>
                        </a:rPr>
                      </a:br>
                      <a:r>
                        <a:rPr lang="en-US" sz="1800" baseline="0" dirty="0" smtClean="0">
                          <a:solidFill>
                            <a:schemeClr val="tx1"/>
                          </a:solidFill>
                          <a:latin typeface="+mn-lt"/>
                        </a:rPr>
                        <a:t>31 December 2014.</a:t>
                      </a:r>
                    </a:p>
                    <a:p>
                      <a:pPr marL="0" marR="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sz="1800" baseline="0" dirty="0" smtClean="0">
                        <a:solidFill>
                          <a:schemeClr val="tx1"/>
                        </a:solidFill>
                        <a:latin typeface="+mn-lt"/>
                      </a:endParaRPr>
                    </a:p>
                    <a:p>
                      <a:pPr marL="285750" marR="0" indent="-285750" algn="l" defTabSz="457200" rtl="0" eaLnBrk="1" fontAlgn="auto" latinLnBrk="0" hangingPunct="1">
                        <a:lnSpc>
                          <a:spcPct val="100000"/>
                        </a:lnSpc>
                        <a:spcBef>
                          <a:spcPts val="0"/>
                        </a:spcBef>
                        <a:spcAft>
                          <a:spcPts val="0"/>
                        </a:spcAft>
                        <a:buClrTx/>
                        <a:buSzTx/>
                        <a:buFont typeface="Arial" pitchFamily="34" charset="0"/>
                        <a:buChar char="•"/>
                        <a:tabLst/>
                        <a:defRPr/>
                      </a:pPr>
                      <a:r>
                        <a:rPr lang="en-US" sz="1800" baseline="0" dirty="0" smtClean="0">
                          <a:solidFill>
                            <a:schemeClr val="tx1"/>
                          </a:solidFill>
                          <a:latin typeface="+mn-lt"/>
                        </a:rPr>
                        <a:t>The high spending percentage is due to Performing Arts Institutions which are paid on a quarterly basis.</a:t>
                      </a:r>
                    </a:p>
                    <a:p>
                      <a:pPr marL="285750" marR="0" indent="-285750" algn="l" defTabSz="457200" rtl="0" eaLnBrk="1" fontAlgn="auto" latinLnBrk="0" hangingPunct="1">
                        <a:lnSpc>
                          <a:spcPct val="100000"/>
                        </a:lnSpc>
                        <a:spcBef>
                          <a:spcPts val="0"/>
                        </a:spcBef>
                        <a:spcAft>
                          <a:spcPts val="0"/>
                        </a:spcAft>
                        <a:buClrTx/>
                        <a:buSzTx/>
                        <a:buFont typeface="Arial" pitchFamily="34" charset="0"/>
                        <a:buChar char="•"/>
                        <a:tabLst/>
                        <a:defRPr/>
                      </a:pPr>
                      <a:endParaRPr lang="en-US" sz="1800" baseline="0" dirty="0" smtClean="0">
                        <a:solidFill>
                          <a:schemeClr val="tx1"/>
                        </a:solidFill>
                        <a:latin typeface="+mn-lt"/>
                      </a:endParaRPr>
                    </a:p>
                    <a:p>
                      <a:pPr marL="285750" marR="0" indent="-285750" algn="l" defTabSz="457200" rtl="0" eaLnBrk="1" fontAlgn="auto" latinLnBrk="0" hangingPunct="1">
                        <a:lnSpc>
                          <a:spcPct val="100000"/>
                        </a:lnSpc>
                        <a:spcBef>
                          <a:spcPts val="0"/>
                        </a:spcBef>
                        <a:spcAft>
                          <a:spcPts val="0"/>
                        </a:spcAft>
                        <a:buClrTx/>
                        <a:buSzTx/>
                        <a:buFont typeface="Arial" pitchFamily="34" charset="0"/>
                        <a:buChar char="•"/>
                        <a:tabLst/>
                        <a:defRPr/>
                      </a:pPr>
                      <a:r>
                        <a:rPr lang="en-US" sz="1800" baseline="0" dirty="0" smtClean="0">
                          <a:solidFill>
                            <a:schemeClr val="tx1"/>
                          </a:solidFill>
                          <a:latin typeface="+mn-lt"/>
                        </a:rPr>
                        <a:t>The National Heritage Council (NHC) spending is high and based on their projections.  </a:t>
                      </a:r>
                      <a:endParaRPr lang="en-US" sz="1800" dirty="0" smtClean="0">
                        <a:solidFill>
                          <a:prstClr val="black"/>
                        </a:solidFill>
                        <a:latin typeface="+mn-lt"/>
                      </a:endParaRPr>
                    </a:p>
                    <a:p>
                      <a:pPr marL="0" marR="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sz="1800" dirty="0" smtClean="0">
                        <a:solidFill>
                          <a:prstClr val="black"/>
                        </a:solidFill>
                        <a:latin typeface="+mn-lt"/>
                      </a:endParaRPr>
                    </a:p>
                  </a:txBody>
                  <a:tcPr marL="91446" marR="91446" marT="45708" marB="45708">
                    <a:solidFill>
                      <a:srgbClr val="F6F3E8"/>
                    </a:solidFill>
                  </a:tcPr>
                </a:tc>
              </a:tr>
            </a:tbl>
          </a:graphicData>
        </a:graphic>
      </p:graphicFrame>
      <p:sp>
        <p:nvSpPr>
          <p:cNvPr id="4" name="Slide Number Placeholder 3"/>
          <p:cNvSpPr>
            <a:spLocks noGrp="1"/>
          </p:cNvSpPr>
          <p:nvPr>
            <p:ph type="sldNum" sz="quarter" idx="4"/>
          </p:nvPr>
        </p:nvSpPr>
        <p:spPr/>
        <p:txBody>
          <a:bodyPr/>
          <a:lstStyle/>
          <a:p>
            <a:r>
              <a:rPr lang="en-US" sz="1000" b="1" dirty="0" smtClean="0"/>
              <a:t>15</a:t>
            </a:r>
            <a:endParaRPr lang="en-ZA" sz="1000" b="1" dirty="0" smtClean="0"/>
          </a:p>
        </p:txBody>
      </p:sp>
      <p:sp>
        <p:nvSpPr>
          <p:cNvPr id="5" name="Title 1"/>
          <p:cNvSpPr txBox="1">
            <a:spLocks/>
          </p:cNvSpPr>
          <p:nvPr/>
        </p:nvSpPr>
        <p:spPr>
          <a:xfrm>
            <a:off x="251520" y="188640"/>
            <a:ext cx="8443292" cy="360040"/>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2800" dirty="0" smtClean="0">
                <a:solidFill>
                  <a:schemeClr val="tx1"/>
                </a:solidFill>
                <a:latin typeface="+mj-lt"/>
              </a:rPr>
              <a:t>EXPLANATION OF EXPENDITURE VARIANCE </a:t>
            </a:r>
            <a:r>
              <a:rPr lang="en-ZA" sz="2800" dirty="0" smtClean="0">
                <a:solidFill>
                  <a:schemeClr val="tx1"/>
                </a:solidFill>
                <a:latin typeface="+mj-lt"/>
                <a:cs typeface="Arial" pitchFamily="34" charset="0"/>
              </a:rPr>
              <a:t>PER ECONOMIC CLASSIFICATION </a:t>
            </a:r>
            <a:endParaRPr lang="en-ZA" sz="2800" dirty="0">
              <a:solidFill>
                <a:schemeClr val="tx1"/>
              </a:solidFill>
              <a:latin typeface="+mj-lt"/>
              <a:cs typeface="Arial" pitchFamily="34" charset="0"/>
            </a:endParaRPr>
          </a:p>
        </p:txBody>
      </p:sp>
    </p:spTree>
    <p:extLst>
      <p:ext uri="{BB962C8B-B14F-4D97-AF65-F5344CB8AC3E}">
        <p14:creationId xmlns:p14="http://schemas.microsoft.com/office/powerpoint/2010/main" xmlns="" val="24981854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xmlns="" val="3104091961"/>
              </p:ext>
            </p:extLst>
          </p:nvPr>
        </p:nvGraphicFramePr>
        <p:xfrm>
          <a:off x="179512" y="1340768"/>
          <a:ext cx="8784976" cy="4571964"/>
        </p:xfrm>
        <a:graphic>
          <a:graphicData uri="http://schemas.openxmlformats.org/drawingml/2006/table">
            <a:tbl>
              <a:tblPr firstRow="1" bandRow="1">
                <a:tableStyleId>{5C22544A-7EE6-4342-B048-85BDC9FD1C3A}</a:tableStyleId>
              </a:tblPr>
              <a:tblGrid>
                <a:gridCol w="1622863"/>
                <a:gridCol w="2851264"/>
                <a:gridCol w="4310849"/>
              </a:tblGrid>
              <a:tr h="479619">
                <a:tc>
                  <a:txBody>
                    <a:bodyPr/>
                    <a:lstStyle/>
                    <a:p>
                      <a:pPr algn="l"/>
                      <a:r>
                        <a:rPr lang="en-US" sz="1800" dirty="0" smtClean="0">
                          <a:latin typeface="+mn-lt"/>
                        </a:rPr>
                        <a:t>Economic</a:t>
                      </a:r>
                      <a:r>
                        <a:rPr lang="en-US" sz="1800" baseline="0" dirty="0" smtClean="0">
                          <a:latin typeface="+mn-lt"/>
                        </a:rPr>
                        <a:t>  </a:t>
                      </a:r>
                    </a:p>
                    <a:p>
                      <a:pPr algn="l"/>
                      <a:r>
                        <a:rPr lang="en-US" sz="1800" baseline="0" dirty="0" smtClean="0">
                          <a:latin typeface="+mn-lt"/>
                        </a:rPr>
                        <a:t>Classification</a:t>
                      </a:r>
                      <a:endParaRPr lang="en-US" sz="1800" dirty="0" smtClean="0">
                        <a:latin typeface="+mn-lt"/>
                      </a:endParaRPr>
                    </a:p>
                  </a:txBody>
                  <a:tcPr marL="91446" marR="91446" marT="45708" marB="45708">
                    <a:solidFill>
                      <a:srgbClr val="B77727"/>
                    </a:solidFill>
                  </a:tcPr>
                </a:tc>
                <a:tc>
                  <a:txBody>
                    <a:bodyPr/>
                    <a:lstStyle/>
                    <a:p>
                      <a:pPr algn="l"/>
                      <a:r>
                        <a:rPr lang="en-US" sz="1800" dirty="0" smtClean="0">
                          <a:latin typeface="+mn-lt"/>
                        </a:rPr>
                        <a:t>Description</a:t>
                      </a:r>
                      <a:r>
                        <a:rPr lang="en-US" sz="1800" baseline="0" dirty="0" smtClean="0">
                          <a:latin typeface="+mn-lt"/>
                        </a:rPr>
                        <a:t> of the line item</a:t>
                      </a:r>
                      <a:endParaRPr lang="en-US" sz="1800" dirty="0" smtClean="0">
                        <a:latin typeface="+mn-lt"/>
                      </a:endParaRPr>
                    </a:p>
                  </a:txBody>
                  <a:tcPr marL="91446" marR="91446" marT="45708" marB="45708">
                    <a:solidFill>
                      <a:srgbClr val="B77727"/>
                    </a:solidFill>
                  </a:tcPr>
                </a:tc>
                <a:tc>
                  <a:txBody>
                    <a:bodyPr/>
                    <a:lstStyle/>
                    <a:p>
                      <a:pPr algn="ctr"/>
                      <a:r>
                        <a:rPr lang="en-US" sz="1800" dirty="0" smtClean="0">
                          <a:latin typeface="+mn-lt"/>
                        </a:rPr>
                        <a:t>Reason</a:t>
                      </a:r>
                      <a:r>
                        <a:rPr lang="en-US" sz="1800" baseline="0" dirty="0" smtClean="0">
                          <a:latin typeface="+mn-lt"/>
                        </a:rPr>
                        <a:t> for variance</a:t>
                      </a:r>
                      <a:endParaRPr lang="en-US" sz="1800" dirty="0" smtClean="0">
                        <a:latin typeface="+mn-lt"/>
                      </a:endParaRPr>
                    </a:p>
                  </a:txBody>
                  <a:tcPr marL="91446" marR="91446" marT="45708" marB="45708">
                    <a:solidFill>
                      <a:srgbClr val="B77727"/>
                    </a:solidFill>
                  </a:tcPr>
                </a:tc>
              </a:tr>
              <a:tr h="3835098">
                <a:tc>
                  <a:txBody>
                    <a:bodyPr/>
                    <a:lstStyle/>
                    <a:p>
                      <a:r>
                        <a:rPr lang="en-US" sz="1800" b="1" dirty="0" smtClean="0">
                          <a:latin typeface="+mn-lt"/>
                        </a:rPr>
                        <a:t>Departmental</a:t>
                      </a:r>
                      <a:r>
                        <a:rPr lang="en-US" sz="1800" b="1" baseline="0" dirty="0" smtClean="0">
                          <a:latin typeface="+mn-lt"/>
                        </a:rPr>
                        <a:t> Agencies &amp; Accounts </a:t>
                      </a:r>
                    </a:p>
                    <a:p>
                      <a:r>
                        <a:rPr lang="en-US" sz="1800" b="1" baseline="0" dirty="0" smtClean="0">
                          <a:latin typeface="+mn-lt"/>
                        </a:rPr>
                        <a:t>(Capital Works)</a:t>
                      </a:r>
                      <a:endParaRPr lang="en-ZA" sz="1800" b="1" dirty="0">
                        <a:latin typeface="+mn-lt"/>
                      </a:endParaRPr>
                    </a:p>
                  </a:txBody>
                  <a:tcPr marL="91446" marR="91446" marT="45714" marB="45714">
                    <a:solidFill>
                      <a:srgbClr val="F6F3E8"/>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itchFamily="34" charset="0"/>
                        <a:buNone/>
                        <a:tabLst/>
                        <a:defRPr/>
                      </a:pPr>
                      <a:r>
                        <a:rPr lang="en-US" sz="1800" dirty="0" smtClean="0">
                          <a:latin typeface="+mn-lt"/>
                        </a:rPr>
                        <a:t>This expenditure item relates to maintenance, upgrade and refurbishment of the Departments’ Playhouses, Museums and Libraries as well as the construction of Legacy Projects.</a:t>
                      </a:r>
                    </a:p>
                  </a:txBody>
                  <a:tcPr marL="91446" marR="91446" marT="45714" marB="45714">
                    <a:solidFill>
                      <a:srgbClr val="F6F3E8"/>
                    </a:solidFill>
                  </a:tcPr>
                </a:tc>
                <a:tc>
                  <a:txBody>
                    <a:bodyPr/>
                    <a:lstStyle/>
                    <a:p>
                      <a:pPr marL="285750" marR="0" indent="-285750" algn="l" defTabSz="457200" rtl="0" eaLnBrk="1" fontAlgn="auto" latinLnBrk="0" hangingPunct="1">
                        <a:lnSpc>
                          <a:spcPct val="100000"/>
                        </a:lnSpc>
                        <a:spcBef>
                          <a:spcPts val="0"/>
                        </a:spcBef>
                        <a:spcAft>
                          <a:spcPts val="0"/>
                        </a:spcAft>
                        <a:buClrTx/>
                        <a:buSzTx/>
                        <a:buFont typeface="Arial" pitchFamily="34" charset="0"/>
                        <a:buChar char="•"/>
                        <a:tabLst/>
                        <a:defRPr/>
                      </a:pPr>
                      <a:r>
                        <a:rPr lang="en-US" sz="1800" dirty="0" smtClean="0">
                          <a:solidFill>
                            <a:schemeClr val="tx1"/>
                          </a:solidFill>
                          <a:latin typeface="+mn-lt"/>
                        </a:rPr>
                        <a:t>An</a:t>
                      </a:r>
                      <a:r>
                        <a:rPr lang="en-US" sz="1800" baseline="0" dirty="0" smtClean="0">
                          <a:solidFill>
                            <a:schemeClr val="tx1"/>
                          </a:solidFill>
                          <a:latin typeface="+mn-lt"/>
                        </a:rPr>
                        <a:t> amount of R43 million (9%) has been spent as at 31 December 2014. </a:t>
                      </a:r>
                    </a:p>
                    <a:p>
                      <a:pPr marL="0" marR="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sz="1800" baseline="0" dirty="0" smtClean="0">
                        <a:solidFill>
                          <a:schemeClr val="tx1"/>
                        </a:solidFill>
                        <a:latin typeface="+mn-lt"/>
                      </a:endParaRP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800" kern="1200" dirty="0" smtClean="0">
                          <a:solidFill>
                            <a:schemeClr val="tx1"/>
                          </a:solidFill>
                          <a:effectLst/>
                          <a:latin typeface="+mn-lt"/>
                          <a:ea typeface="+mn-ea"/>
                          <a:cs typeface="+mn-cs"/>
                        </a:rPr>
                        <a:t>The transfer</a:t>
                      </a:r>
                      <a:r>
                        <a:rPr lang="en-ZA" sz="1800" kern="1200" baseline="0" dirty="0" smtClean="0">
                          <a:solidFill>
                            <a:schemeClr val="tx1"/>
                          </a:solidFill>
                          <a:effectLst/>
                          <a:latin typeface="+mn-lt"/>
                          <a:ea typeface="+mn-ea"/>
                          <a:cs typeface="+mn-cs"/>
                        </a:rPr>
                        <a:t> to Performing Arts Institutions have been delayed due to the need for a reprioritisation exercise to be conducted in order to make funds available through a virement process for the NFVF Film fund.</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800" kern="1200" baseline="0" dirty="0" smtClean="0">
                        <a:solidFill>
                          <a:schemeClr val="tx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kern="1200" baseline="0" dirty="0" smtClean="0">
                          <a:solidFill>
                            <a:schemeClr val="tx1"/>
                          </a:solidFill>
                          <a:effectLst/>
                          <a:latin typeface="+mn-lt"/>
                          <a:ea typeface="+mn-ea"/>
                          <a:cs typeface="+mn-cs"/>
                        </a:rPr>
                        <a:t>The transfer to the Heritage Institutions have been reviewed, and the allocation letters notifying institutions will be finalised shortly to enable processing.</a:t>
                      </a:r>
                      <a:endParaRPr lang="en-ZA" sz="1800" kern="1200" baseline="0" dirty="0" smtClean="0">
                        <a:solidFill>
                          <a:schemeClr val="tx1"/>
                        </a:solidFill>
                        <a:effectLst/>
                        <a:latin typeface="+mn-lt"/>
                        <a:ea typeface="+mn-ea"/>
                        <a:cs typeface="+mn-cs"/>
                      </a:endParaRPr>
                    </a:p>
                  </a:txBody>
                  <a:tcPr marL="91446" marR="91446" marT="45714" marB="45714">
                    <a:solidFill>
                      <a:srgbClr val="F6F3E8"/>
                    </a:solidFill>
                  </a:tcPr>
                </a:tc>
              </a:tr>
            </a:tbl>
          </a:graphicData>
        </a:graphic>
      </p:graphicFrame>
      <p:sp>
        <p:nvSpPr>
          <p:cNvPr id="4" name="Slide Number Placeholder 3"/>
          <p:cNvSpPr>
            <a:spLocks noGrp="1"/>
          </p:cNvSpPr>
          <p:nvPr>
            <p:ph type="sldNum" sz="quarter" idx="4"/>
          </p:nvPr>
        </p:nvSpPr>
        <p:spPr>
          <a:xfrm>
            <a:off x="8085212" y="6165304"/>
            <a:ext cx="609600" cy="365125"/>
          </a:xfrm>
        </p:spPr>
        <p:txBody>
          <a:bodyPr/>
          <a:lstStyle/>
          <a:p>
            <a:endParaRPr lang="en-US" sz="1000" dirty="0" smtClean="0"/>
          </a:p>
          <a:p>
            <a:endParaRPr lang="en-US" sz="1000" dirty="0" smtClean="0"/>
          </a:p>
          <a:p>
            <a:r>
              <a:rPr lang="en-US" sz="1000" b="1" dirty="0" smtClean="0"/>
              <a:t>16</a:t>
            </a:r>
            <a:endParaRPr lang="en-ZA" sz="1000" b="1" dirty="0" smtClean="0"/>
          </a:p>
        </p:txBody>
      </p:sp>
      <p:sp>
        <p:nvSpPr>
          <p:cNvPr id="5" name="Title 1"/>
          <p:cNvSpPr txBox="1">
            <a:spLocks/>
          </p:cNvSpPr>
          <p:nvPr/>
        </p:nvSpPr>
        <p:spPr>
          <a:xfrm>
            <a:off x="251520" y="116632"/>
            <a:ext cx="8443292" cy="288032"/>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2800" dirty="0" smtClean="0">
                <a:solidFill>
                  <a:schemeClr val="tx1"/>
                </a:solidFill>
                <a:latin typeface="+mj-lt"/>
              </a:rPr>
              <a:t>EXPLANATION OF EXPENDITURE VARIANCE </a:t>
            </a:r>
            <a:r>
              <a:rPr lang="en-ZA" sz="2800" dirty="0" smtClean="0">
                <a:solidFill>
                  <a:schemeClr val="tx1"/>
                </a:solidFill>
                <a:latin typeface="+mj-lt"/>
                <a:cs typeface="Arial" pitchFamily="34" charset="0"/>
              </a:rPr>
              <a:t>PER ECONOMIC CLASSIFICATION </a:t>
            </a:r>
            <a:endParaRPr lang="en-ZA" sz="2800" dirty="0">
              <a:solidFill>
                <a:schemeClr val="tx1"/>
              </a:solidFill>
              <a:latin typeface="+mj-lt"/>
              <a:cs typeface="Arial" pitchFamily="34" charset="0"/>
            </a:endParaRPr>
          </a:p>
        </p:txBody>
      </p:sp>
    </p:spTree>
    <p:extLst>
      <p:ext uri="{BB962C8B-B14F-4D97-AF65-F5344CB8AC3E}">
        <p14:creationId xmlns:p14="http://schemas.microsoft.com/office/powerpoint/2010/main" xmlns="" val="17559750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238268194"/>
              </p:ext>
            </p:extLst>
          </p:nvPr>
        </p:nvGraphicFramePr>
        <p:xfrm>
          <a:off x="44674" y="1124744"/>
          <a:ext cx="8928991" cy="4815792"/>
        </p:xfrm>
        <a:graphic>
          <a:graphicData uri="http://schemas.openxmlformats.org/drawingml/2006/table">
            <a:tbl>
              <a:tblPr firstRow="1" bandRow="1">
                <a:tableStyleId>{5C22544A-7EE6-4342-B048-85BDC9FD1C3A}</a:tableStyleId>
              </a:tblPr>
              <a:tblGrid>
                <a:gridCol w="1740398"/>
                <a:gridCol w="2761614"/>
                <a:gridCol w="4426979"/>
              </a:tblGrid>
              <a:tr h="516518">
                <a:tc>
                  <a:txBody>
                    <a:bodyPr/>
                    <a:lstStyle/>
                    <a:p>
                      <a:r>
                        <a:rPr lang="en-US" sz="1600" dirty="0" smtClean="0">
                          <a:latin typeface="+mn-lt"/>
                        </a:rPr>
                        <a:t>Economic</a:t>
                      </a:r>
                      <a:r>
                        <a:rPr lang="en-US" sz="1600" baseline="0" dirty="0" smtClean="0">
                          <a:latin typeface="+mn-lt"/>
                        </a:rPr>
                        <a:t>  </a:t>
                      </a:r>
                    </a:p>
                    <a:p>
                      <a:r>
                        <a:rPr lang="en-US" sz="1600" baseline="0" dirty="0" smtClean="0">
                          <a:latin typeface="+mn-lt"/>
                        </a:rPr>
                        <a:t>Classification</a:t>
                      </a:r>
                      <a:endParaRPr lang="en-US" sz="1600" dirty="0" smtClean="0">
                        <a:latin typeface="+mn-lt"/>
                      </a:endParaRPr>
                    </a:p>
                  </a:txBody>
                  <a:tcPr marL="91446" marR="91446" marT="45708" marB="45708">
                    <a:solidFill>
                      <a:srgbClr val="B77727"/>
                    </a:solidFill>
                  </a:tcPr>
                </a:tc>
                <a:tc>
                  <a:txBody>
                    <a:bodyPr/>
                    <a:lstStyle/>
                    <a:p>
                      <a:pPr algn="ctr"/>
                      <a:r>
                        <a:rPr lang="en-US" sz="1600" dirty="0" smtClean="0">
                          <a:latin typeface="+mn-lt"/>
                        </a:rPr>
                        <a:t>Description</a:t>
                      </a:r>
                      <a:r>
                        <a:rPr lang="en-US" sz="1600" baseline="0" dirty="0" smtClean="0">
                          <a:latin typeface="+mn-lt"/>
                        </a:rPr>
                        <a:t> of the line item</a:t>
                      </a:r>
                      <a:endParaRPr lang="en-US" sz="1600" dirty="0" smtClean="0">
                        <a:latin typeface="+mn-lt"/>
                      </a:endParaRPr>
                    </a:p>
                  </a:txBody>
                  <a:tcPr marL="91446" marR="91446" marT="45708" marB="45708">
                    <a:solidFill>
                      <a:srgbClr val="B77727"/>
                    </a:solidFill>
                  </a:tcPr>
                </a:tc>
                <a:tc>
                  <a:txBody>
                    <a:bodyPr/>
                    <a:lstStyle/>
                    <a:p>
                      <a:pPr algn="ctr"/>
                      <a:r>
                        <a:rPr lang="en-US" sz="1600" dirty="0" smtClean="0">
                          <a:latin typeface="+mn-lt"/>
                        </a:rPr>
                        <a:t>Reason</a:t>
                      </a:r>
                      <a:r>
                        <a:rPr lang="en-US" sz="1600" baseline="0" dirty="0" smtClean="0">
                          <a:latin typeface="+mn-lt"/>
                        </a:rPr>
                        <a:t> for variance</a:t>
                      </a:r>
                      <a:endParaRPr lang="en-US" sz="1600" dirty="0" smtClean="0">
                        <a:latin typeface="+mn-lt"/>
                      </a:endParaRPr>
                    </a:p>
                  </a:txBody>
                  <a:tcPr marL="91446" marR="91446" marT="45708" marB="45708">
                    <a:solidFill>
                      <a:srgbClr val="B77727"/>
                    </a:solidFill>
                  </a:tcPr>
                </a:tc>
              </a:tr>
              <a:tr h="3947978">
                <a:tc>
                  <a:txBody>
                    <a:bodyPr/>
                    <a:lstStyle/>
                    <a:p>
                      <a:r>
                        <a:rPr lang="en-US" sz="1600" b="1" dirty="0" smtClean="0">
                          <a:latin typeface="+mn-lt"/>
                        </a:rPr>
                        <a:t>Non</a:t>
                      </a:r>
                      <a:r>
                        <a:rPr lang="en-US" sz="1600" b="1" baseline="0" dirty="0" smtClean="0">
                          <a:latin typeface="+mn-lt"/>
                        </a:rPr>
                        <a:t> Profit Institutions (NPI)</a:t>
                      </a:r>
                    </a:p>
                    <a:p>
                      <a:endParaRPr lang="en-US" sz="1600" b="1" baseline="0" dirty="0" smtClean="0">
                        <a:latin typeface="+mn-lt"/>
                      </a:endParaRPr>
                    </a:p>
                    <a:p>
                      <a:endParaRPr lang="en-US" sz="1600" b="1" baseline="0" dirty="0" smtClean="0">
                        <a:latin typeface="+mn-lt"/>
                      </a:endParaRPr>
                    </a:p>
                    <a:p>
                      <a:endParaRPr lang="en-US" sz="1600" b="1" baseline="0" dirty="0" smtClean="0">
                        <a:latin typeface="+mn-lt"/>
                      </a:endParaRPr>
                    </a:p>
                    <a:p>
                      <a:endParaRPr lang="en-US" sz="1600" b="1" baseline="0" dirty="0" smtClean="0">
                        <a:latin typeface="+mn-lt"/>
                      </a:endParaRPr>
                    </a:p>
                    <a:p>
                      <a:endParaRPr lang="en-US" sz="1600" b="1" baseline="0" dirty="0" smtClean="0">
                        <a:latin typeface="+mn-lt"/>
                      </a:endParaRPr>
                    </a:p>
                    <a:p>
                      <a:endParaRPr lang="en-US" sz="1600" b="1" baseline="0" dirty="0" smtClean="0">
                        <a:latin typeface="+mn-lt"/>
                      </a:endParaRPr>
                    </a:p>
                    <a:p>
                      <a:endParaRPr lang="en-US" sz="1600" b="1" baseline="0" dirty="0" smtClean="0">
                        <a:latin typeface="+mn-lt"/>
                      </a:endParaRPr>
                    </a:p>
                    <a:p>
                      <a:endParaRPr lang="en-US" sz="1600" b="1" baseline="0" dirty="0" smtClean="0">
                        <a:latin typeface="+mn-lt"/>
                      </a:endParaRPr>
                    </a:p>
                    <a:p>
                      <a:r>
                        <a:rPr lang="en-US" sz="1600" b="1" baseline="0" dirty="0" smtClean="0">
                          <a:latin typeface="+mn-lt"/>
                        </a:rPr>
                        <a:t>Higher Education Institutions</a:t>
                      </a:r>
                      <a:endParaRPr lang="en-ZA" sz="1600" b="1" dirty="0">
                        <a:latin typeface="+mn-lt"/>
                      </a:endParaRPr>
                    </a:p>
                  </a:txBody>
                  <a:tcPr marL="91446" marR="91446" marT="45708" marB="45708">
                    <a:solidFill>
                      <a:schemeClr val="bg2"/>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latin typeface="+mn-lt"/>
                        </a:rPr>
                        <a:t>This expenditure relates to subsidies to BASA, Blind SA, </a:t>
                      </a:r>
                      <a:r>
                        <a:rPr lang="en-US" sz="1600" dirty="0" err="1" smtClean="0">
                          <a:latin typeface="+mn-lt"/>
                        </a:rPr>
                        <a:t>Engelenburg</a:t>
                      </a:r>
                      <a:r>
                        <a:rPr lang="en-US" sz="1600" dirty="0" smtClean="0">
                          <a:latin typeface="+mn-lt"/>
                        </a:rPr>
                        <a:t> Arts Collection</a:t>
                      </a:r>
                      <a:r>
                        <a:rPr lang="en-US" sz="1600" baseline="0" dirty="0" smtClean="0">
                          <a:latin typeface="+mn-lt"/>
                        </a:rPr>
                        <a:t> and MGE projects.</a:t>
                      </a:r>
                      <a:endParaRPr lang="en-US" sz="1600" dirty="0" smtClean="0">
                        <a:latin typeface="+mn-lt"/>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600" dirty="0" smtClean="0">
                        <a:latin typeface="+mn-lt"/>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600" dirty="0" smtClean="0">
                        <a:latin typeface="+mn-lt"/>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600" dirty="0" smtClean="0">
                        <a:latin typeface="+mn-lt"/>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600" dirty="0" smtClean="0">
                        <a:latin typeface="+mn-lt"/>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600" dirty="0" smtClean="0">
                        <a:latin typeface="+mn-lt"/>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600" dirty="0" smtClean="0">
                        <a:latin typeface="+mn-lt"/>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latin typeface="+mn-lt"/>
                        </a:rPr>
                        <a:t>Expenditure</a:t>
                      </a:r>
                      <a:r>
                        <a:rPr lang="en-US" sz="1600" baseline="0" dirty="0" smtClean="0">
                          <a:latin typeface="+mn-lt"/>
                        </a:rPr>
                        <a:t> relates to transfer payments to tertiary institutions in a form of a bursary.</a:t>
                      </a:r>
                      <a:endParaRPr lang="en-US" sz="1600" dirty="0" smtClean="0">
                        <a:latin typeface="+mn-lt"/>
                      </a:endParaRPr>
                    </a:p>
                  </a:txBody>
                  <a:tcPr marL="91446" marR="91446" marT="45708" marB="45708">
                    <a:solidFill>
                      <a:schemeClr val="bg2"/>
                    </a:solidFill>
                  </a:tcPr>
                </a:tc>
                <a:tc>
                  <a:txBody>
                    <a:bodyPr/>
                    <a:lstStyle/>
                    <a:p>
                      <a:pPr marL="285750" marR="0" indent="-285750" algn="l" defTabSz="457200" rtl="0" eaLnBrk="1" fontAlgn="auto" latinLnBrk="0" hangingPunct="1">
                        <a:lnSpc>
                          <a:spcPct val="100000"/>
                        </a:lnSpc>
                        <a:spcBef>
                          <a:spcPts val="0"/>
                        </a:spcBef>
                        <a:spcAft>
                          <a:spcPts val="0"/>
                        </a:spcAft>
                        <a:buClrTx/>
                        <a:buSzTx/>
                        <a:buFont typeface="Arial" pitchFamily="34" charset="0"/>
                        <a:buChar char="•"/>
                        <a:tabLst/>
                        <a:defRPr/>
                      </a:pPr>
                      <a:r>
                        <a:rPr lang="en-US" sz="1600" dirty="0" smtClean="0">
                          <a:latin typeface="+mn-lt"/>
                        </a:rPr>
                        <a:t>An</a:t>
                      </a:r>
                      <a:r>
                        <a:rPr lang="en-US" sz="1600" baseline="0" dirty="0" smtClean="0">
                          <a:latin typeface="+mn-lt"/>
                        </a:rPr>
                        <a:t> amount of</a:t>
                      </a:r>
                      <a:r>
                        <a:rPr lang="en-US" sz="1600" dirty="0" smtClean="0">
                          <a:latin typeface="+mn-lt"/>
                        </a:rPr>
                        <a:t> R133 (65%)</a:t>
                      </a:r>
                      <a:r>
                        <a:rPr lang="en-US" sz="1600" baseline="0" dirty="0" smtClean="0">
                          <a:latin typeface="+mn-lt"/>
                        </a:rPr>
                        <a:t> has been spent as at 31 December 2014.</a:t>
                      </a:r>
                    </a:p>
                    <a:p>
                      <a:pPr marL="0" marR="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sz="1600" baseline="0" dirty="0" smtClean="0">
                        <a:latin typeface="+mn-lt"/>
                      </a:endParaRPr>
                    </a:p>
                    <a:p>
                      <a:pPr marL="285750" marR="0" indent="-285750" algn="l" defTabSz="457200" rtl="0" eaLnBrk="1" fontAlgn="auto" latinLnBrk="0" hangingPunct="1">
                        <a:lnSpc>
                          <a:spcPct val="100000"/>
                        </a:lnSpc>
                        <a:spcBef>
                          <a:spcPts val="0"/>
                        </a:spcBef>
                        <a:spcAft>
                          <a:spcPts val="0"/>
                        </a:spcAft>
                        <a:buClrTx/>
                        <a:buSzTx/>
                        <a:buFont typeface="Arial" pitchFamily="34" charset="0"/>
                        <a:buChar char="•"/>
                        <a:tabLst/>
                        <a:defRPr/>
                      </a:pPr>
                      <a:r>
                        <a:rPr lang="en-US" sz="1600" baseline="0" dirty="0" smtClean="0">
                          <a:solidFill>
                            <a:schemeClr val="tx1"/>
                          </a:solidFill>
                          <a:latin typeface="+mn-lt"/>
                        </a:rPr>
                        <a:t>The MGE expenditure will improve during the 4</a:t>
                      </a:r>
                      <a:r>
                        <a:rPr lang="en-US" sz="1600" baseline="30000" dirty="0" smtClean="0">
                          <a:solidFill>
                            <a:schemeClr val="tx1"/>
                          </a:solidFill>
                          <a:latin typeface="+mn-lt"/>
                        </a:rPr>
                        <a:t>th</a:t>
                      </a:r>
                      <a:r>
                        <a:rPr lang="en-US" sz="1600" baseline="0" dirty="0" smtClean="0">
                          <a:solidFill>
                            <a:schemeClr val="tx1"/>
                          </a:solidFill>
                          <a:latin typeface="+mn-lt"/>
                        </a:rPr>
                        <a:t> quarter, </a:t>
                      </a:r>
                      <a:r>
                        <a:rPr lang="en-US" sz="1600" baseline="0" dirty="0" smtClean="0">
                          <a:latin typeface="+mn-lt"/>
                        </a:rPr>
                        <a:t>due to the fact that Attorneys were appointed by the end of November 2014 to assist in vetting the MGE contracts.  Finance received a high volume of payments for verification and processing.</a:t>
                      </a:r>
                    </a:p>
                    <a:p>
                      <a:pPr marL="0" marR="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sz="1600" baseline="0" dirty="0" smtClean="0">
                        <a:solidFill>
                          <a:schemeClr val="tx1"/>
                        </a:solidFill>
                        <a:latin typeface="+mn-lt"/>
                      </a:endParaRPr>
                    </a:p>
                    <a:p>
                      <a:pPr marL="285750" marR="0" indent="-285750" algn="l" defTabSz="457200" rtl="0" eaLnBrk="1" fontAlgn="auto" latinLnBrk="0" hangingPunct="1">
                        <a:lnSpc>
                          <a:spcPct val="100000"/>
                        </a:lnSpc>
                        <a:spcBef>
                          <a:spcPts val="0"/>
                        </a:spcBef>
                        <a:spcAft>
                          <a:spcPts val="0"/>
                        </a:spcAft>
                        <a:buClrTx/>
                        <a:buSzTx/>
                        <a:buFont typeface="Arial" pitchFamily="34" charset="0"/>
                        <a:buChar char="•"/>
                        <a:tabLst/>
                        <a:defRPr/>
                      </a:pPr>
                      <a:r>
                        <a:rPr lang="en-US" sz="1600" baseline="0" dirty="0" smtClean="0">
                          <a:solidFill>
                            <a:schemeClr val="tx1"/>
                          </a:solidFill>
                          <a:latin typeface="+mn-lt"/>
                        </a:rPr>
                        <a:t>No transaction was processed as at </a:t>
                      </a:r>
                      <a:br>
                        <a:rPr lang="en-US" sz="1600" baseline="0" dirty="0" smtClean="0">
                          <a:solidFill>
                            <a:schemeClr val="tx1"/>
                          </a:solidFill>
                          <a:latin typeface="+mn-lt"/>
                        </a:rPr>
                      </a:br>
                      <a:r>
                        <a:rPr lang="en-US" sz="1600" baseline="0" dirty="0" smtClean="0">
                          <a:solidFill>
                            <a:schemeClr val="tx1"/>
                          </a:solidFill>
                          <a:latin typeface="+mn-lt"/>
                        </a:rPr>
                        <a:t>31 December 2014 under this economic classification.  Contracts have been signed with beneficiaries and payments will be processed during the 4</a:t>
                      </a:r>
                      <a:r>
                        <a:rPr lang="en-US" sz="1600" baseline="30000" dirty="0" smtClean="0">
                          <a:solidFill>
                            <a:schemeClr val="tx1"/>
                          </a:solidFill>
                          <a:latin typeface="+mn-lt"/>
                        </a:rPr>
                        <a:t>th</a:t>
                      </a:r>
                      <a:r>
                        <a:rPr lang="en-US" sz="1600" baseline="0" dirty="0" smtClean="0">
                          <a:solidFill>
                            <a:schemeClr val="tx1"/>
                          </a:solidFill>
                          <a:latin typeface="+mn-lt"/>
                        </a:rPr>
                        <a:t> quarter.</a:t>
                      </a:r>
                    </a:p>
                    <a:p>
                      <a:pPr marL="342900" marR="0" indent="-342900" algn="l" defTabSz="457200" rtl="0" eaLnBrk="1" fontAlgn="auto" latinLnBrk="0" hangingPunct="1">
                        <a:lnSpc>
                          <a:spcPct val="100000"/>
                        </a:lnSpc>
                        <a:spcBef>
                          <a:spcPts val="0"/>
                        </a:spcBef>
                        <a:spcAft>
                          <a:spcPts val="0"/>
                        </a:spcAft>
                        <a:buClrTx/>
                        <a:buSzTx/>
                        <a:buFont typeface="Arial" pitchFamily="34" charset="0"/>
                        <a:buChar char="•"/>
                        <a:tabLst/>
                        <a:defRPr/>
                      </a:pPr>
                      <a:endParaRPr lang="en-US" sz="1600" baseline="0" dirty="0" smtClean="0">
                        <a:solidFill>
                          <a:schemeClr val="tx1"/>
                        </a:solidFill>
                        <a:latin typeface="+mn-lt"/>
                      </a:endParaRPr>
                    </a:p>
                    <a:p>
                      <a:pPr marL="0" marR="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sz="1600" baseline="0" dirty="0" smtClean="0">
                        <a:solidFill>
                          <a:schemeClr val="tx1"/>
                        </a:solidFill>
                        <a:latin typeface="+mn-lt"/>
                      </a:endParaRPr>
                    </a:p>
                  </a:txBody>
                  <a:tcPr marL="91446" marR="91446" marT="45708" marB="45708">
                    <a:solidFill>
                      <a:schemeClr val="bg2"/>
                    </a:solidFill>
                  </a:tcPr>
                </a:tc>
              </a:tr>
            </a:tbl>
          </a:graphicData>
        </a:graphic>
      </p:graphicFrame>
      <p:sp>
        <p:nvSpPr>
          <p:cNvPr id="3" name="Slide Number Placeholder 2"/>
          <p:cNvSpPr>
            <a:spLocks noGrp="1"/>
          </p:cNvSpPr>
          <p:nvPr>
            <p:ph type="sldNum" sz="quarter" idx="4"/>
          </p:nvPr>
        </p:nvSpPr>
        <p:spPr>
          <a:xfrm>
            <a:off x="8119818" y="6237312"/>
            <a:ext cx="609600" cy="476672"/>
          </a:xfrm>
        </p:spPr>
        <p:txBody>
          <a:bodyPr/>
          <a:lstStyle/>
          <a:p>
            <a:r>
              <a:rPr lang="en-US" sz="1000" b="1" dirty="0" smtClean="0"/>
              <a:t>17</a:t>
            </a:r>
            <a:endParaRPr lang="en-ZA" sz="1000" b="1" dirty="0" smtClean="0"/>
          </a:p>
        </p:txBody>
      </p:sp>
      <p:sp>
        <p:nvSpPr>
          <p:cNvPr id="5" name="Title 1"/>
          <p:cNvSpPr txBox="1">
            <a:spLocks/>
          </p:cNvSpPr>
          <p:nvPr/>
        </p:nvSpPr>
        <p:spPr>
          <a:xfrm>
            <a:off x="323528" y="116632"/>
            <a:ext cx="8371284" cy="360040"/>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2800" dirty="0" smtClean="0">
                <a:solidFill>
                  <a:schemeClr val="tx1"/>
                </a:solidFill>
                <a:latin typeface="+mj-lt"/>
              </a:rPr>
              <a:t>EXPLANATION OF EXPENDITURE VARIANCE </a:t>
            </a:r>
            <a:r>
              <a:rPr lang="en-ZA" sz="2800" dirty="0" smtClean="0">
                <a:solidFill>
                  <a:schemeClr val="tx1"/>
                </a:solidFill>
                <a:latin typeface="+mj-lt"/>
                <a:cs typeface="Arial" pitchFamily="34" charset="0"/>
              </a:rPr>
              <a:t>PER ECONOMIC CLASSIFICATION </a:t>
            </a:r>
            <a:endParaRPr lang="en-ZA" sz="2800" dirty="0">
              <a:solidFill>
                <a:schemeClr val="tx1"/>
              </a:solidFill>
              <a:latin typeface="+mj-lt"/>
              <a:cs typeface="Arial" pitchFamily="34" charset="0"/>
            </a:endParaRPr>
          </a:p>
        </p:txBody>
      </p:sp>
    </p:spTree>
    <p:extLst>
      <p:ext uri="{BB962C8B-B14F-4D97-AF65-F5344CB8AC3E}">
        <p14:creationId xmlns:p14="http://schemas.microsoft.com/office/powerpoint/2010/main" xmlns="" val="4184298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p:cNvGraphicFramePr>
            <a:graphicFrameLocks noGrp="1"/>
          </p:cNvGraphicFramePr>
          <p:nvPr>
            <p:ph idx="1"/>
            <p:extLst>
              <p:ext uri="{D42A27DB-BD31-4B8C-83A1-F6EECF244321}">
                <p14:modId xmlns:p14="http://schemas.microsoft.com/office/powerpoint/2010/main" xmlns="" val="3186826520"/>
              </p:ext>
            </p:extLst>
          </p:nvPr>
        </p:nvGraphicFramePr>
        <p:xfrm>
          <a:off x="107504" y="1268760"/>
          <a:ext cx="8928992" cy="4334247"/>
        </p:xfrm>
        <a:graphic>
          <a:graphicData uri="http://schemas.openxmlformats.org/drawingml/2006/table">
            <a:tbl>
              <a:tblPr firstRow="1" bandRow="1">
                <a:tableStyleId>{5C22544A-7EE6-4342-B048-85BDC9FD1C3A}</a:tableStyleId>
              </a:tblPr>
              <a:tblGrid>
                <a:gridCol w="1740398"/>
                <a:gridCol w="2875436"/>
                <a:gridCol w="4313158"/>
              </a:tblGrid>
              <a:tr h="585231">
                <a:tc>
                  <a:txBody>
                    <a:bodyPr/>
                    <a:lstStyle/>
                    <a:p>
                      <a:r>
                        <a:rPr lang="en-US" sz="1600" dirty="0" smtClean="0">
                          <a:latin typeface="+mn-lt"/>
                        </a:rPr>
                        <a:t>Economic</a:t>
                      </a:r>
                      <a:r>
                        <a:rPr lang="en-US" sz="1600" baseline="0" dirty="0" smtClean="0">
                          <a:latin typeface="+mn-lt"/>
                        </a:rPr>
                        <a:t>  </a:t>
                      </a:r>
                    </a:p>
                    <a:p>
                      <a:r>
                        <a:rPr lang="en-US" sz="1600" baseline="0" dirty="0" smtClean="0">
                          <a:latin typeface="+mn-lt"/>
                        </a:rPr>
                        <a:t>Classification</a:t>
                      </a:r>
                      <a:endParaRPr lang="en-US" sz="1600" dirty="0" smtClean="0">
                        <a:latin typeface="+mn-lt"/>
                      </a:endParaRPr>
                    </a:p>
                  </a:txBody>
                  <a:tcPr marL="91446" marR="91446" marT="45708" marB="45708">
                    <a:solidFill>
                      <a:srgbClr val="B77727"/>
                    </a:solidFill>
                  </a:tcPr>
                </a:tc>
                <a:tc>
                  <a:txBody>
                    <a:bodyPr/>
                    <a:lstStyle/>
                    <a:p>
                      <a:pPr algn="ctr"/>
                      <a:r>
                        <a:rPr lang="en-US" sz="1600" dirty="0" smtClean="0">
                          <a:latin typeface="+mn-lt"/>
                        </a:rPr>
                        <a:t>Description</a:t>
                      </a:r>
                      <a:r>
                        <a:rPr lang="en-US" sz="1600" baseline="0" dirty="0" smtClean="0">
                          <a:latin typeface="+mn-lt"/>
                        </a:rPr>
                        <a:t> of the line item</a:t>
                      </a:r>
                      <a:endParaRPr lang="en-US" sz="1600" dirty="0" smtClean="0">
                        <a:latin typeface="+mn-lt"/>
                      </a:endParaRPr>
                    </a:p>
                  </a:txBody>
                  <a:tcPr marL="91446" marR="91446" marT="45708" marB="45708">
                    <a:solidFill>
                      <a:srgbClr val="B77727"/>
                    </a:solidFill>
                  </a:tcPr>
                </a:tc>
                <a:tc>
                  <a:txBody>
                    <a:bodyPr/>
                    <a:lstStyle/>
                    <a:p>
                      <a:pPr algn="ctr"/>
                      <a:r>
                        <a:rPr lang="en-US" sz="1600" dirty="0" smtClean="0">
                          <a:latin typeface="+mn-lt"/>
                        </a:rPr>
                        <a:t>Reason</a:t>
                      </a:r>
                      <a:r>
                        <a:rPr lang="en-US" sz="1600" baseline="0" dirty="0" smtClean="0">
                          <a:latin typeface="+mn-lt"/>
                        </a:rPr>
                        <a:t> for variance</a:t>
                      </a:r>
                      <a:endParaRPr lang="en-US" sz="1600" dirty="0" smtClean="0">
                        <a:latin typeface="+mn-lt"/>
                      </a:endParaRPr>
                    </a:p>
                  </a:txBody>
                  <a:tcPr marL="91446" marR="91446" marT="45708" marB="45708">
                    <a:solidFill>
                      <a:srgbClr val="B77727"/>
                    </a:solidFill>
                  </a:tcPr>
                </a:tc>
              </a:tr>
              <a:tr h="36632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1" i="0" u="none" strike="noStrike" dirty="0" smtClean="0">
                          <a:solidFill>
                            <a:srgbClr val="000000"/>
                          </a:solidFill>
                          <a:effectLst/>
                          <a:latin typeface="+mn-lt"/>
                          <a:cs typeface="Arial" pitchFamily="34" charset="0"/>
                        </a:rPr>
                        <a:t>Public Corporations</a:t>
                      </a:r>
                    </a:p>
                    <a:p>
                      <a:r>
                        <a:rPr lang="en-US" sz="1600" b="1" dirty="0" smtClean="0">
                          <a:latin typeface="+mn-lt"/>
                        </a:rPr>
                        <a:t> </a:t>
                      </a:r>
                      <a:endParaRPr lang="en-US" sz="1600" b="1" baseline="0" dirty="0" smtClean="0">
                        <a:latin typeface="+mn-lt"/>
                      </a:endParaRPr>
                    </a:p>
                    <a:p>
                      <a:endParaRPr lang="en-US" sz="1600" b="1" baseline="0" dirty="0" smtClean="0">
                        <a:latin typeface="+mn-lt"/>
                      </a:endParaRPr>
                    </a:p>
                    <a:p>
                      <a:endParaRPr lang="en-US" sz="1600" b="1" baseline="0" dirty="0" smtClean="0">
                        <a:latin typeface="+mn-lt"/>
                      </a:endParaRPr>
                    </a:p>
                    <a:p>
                      <a:endParaRPr lang="en-US" sz="1600" b="1" baseline="0" dirty="0" smtClean="0">
                        <a:latin typeface="+mn-lt"/>
                      </a:endParaRPr>
                    </a:p>
                    <a:p>
                      <a:endParaRPr lang="en-US" sz="1600" b="1" baseline="0"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latin typeface="+mn-lt"/>
                        </a:rPr>
                        <a:t>Households</a:t>
                      </a:r>
                      <a:endParaRPr lang="en-ZA" sz="1600" b="1" dirty="0" smtClean="0">
                        <a:latin typeface="+mn-lt"/>
                      </a:endParaRPr>
                    </a:p>
                    <a:p>
                      <a:endParaRPr lang="en-US" sz="1600" b="1" baseline="0" dirty="0" smtClean="0">
                        <a:latin typeface="+mn-lt"/>
                      </a:endParaRPr>
                    </a:p>
                    <a:p>
                      <a:endParaRPr lang="en-US" sz="1600" b="1" baseline="0" dirty="0" smtClean="0">
                        <a:latin typeface="+mn-lt"/>
                      </a:endParaRPr>
                    </a:p>
                  </a:txBody>
                  <a:tcPr marL="91446" marR="91446" marT="45708" marB="45708">
                    <a:solidFill>
                      <a:schemeClr val="bg2"/>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latin typeface="+mn-lt"/>
                        </a:rPr>
                        <a:t>This expenditure relates to </a:t>
                      </a:r>
                      <a:r>
                        <a:rPr lang="en-US" sz="1600" baseline="0" dirty="0" smtClean="0">
                          <a:latin typeface="+mn-lt"/>
                        </a:rPr>
                        <a:t>transfer payments to MGE, Cultural Development and Human Language Technologies projects.</a:t>
                      </a:r>
                      <a:endParaRPr lang="en-US" sz="1600" dirty="0" smtClean="0">
                        <a:latin typeface="+mn-lt"/>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600" dirty="0" smtClean="0">
                        <a:latin typeface="+mn-lt"/>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600" dirty="0" smtClean="0">
                        <a:latin typeface="+mn-lt"/>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latin typeface="+mn-lt"/>
                        </a:rPr>
                        <a:t>This expenditure item relates to all the financial assistance projects that the Department fund during the financial year.</a:t>
                      </a:r>
                      <a:endParaRPr lang="en-ZA" sz="1600" dirty="0" smtClean="0">
                        <a:latin typeface="+mn-lt"/>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600" dirty="0" smtClean="0">
                        <a:latin typeface="+mn-lt"/>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600" dirty="0" smtClean="0">
                        <a:latin typeface="+mn-lt"/>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600" dirty="0" smtClean="0">
                        <a:latin typeface="+mn-lt"/>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600" dirty="0" smtClean="0">
                        <a:latin typeface="+mn-lt"/>
                      </a:endParaRPr>
                    </a:p>
                  </a:txBody>
                  <a:tcPr marL="91446" marR="91446" marT="45708" marB="45708">
                    <a:solidFill>
                      <a:schemeClr val="bg2"/>
                    </a:solidFill>
                  </a:tcPr>
                </a:tc>
                <a:tc>
                  <a:txBody>
                    <a:bodyPr/>
                    <a:lstStyle/>
                    <a:p>
                      <a:pPr marL="285750" marR="0" indent="-285750" algn="l" defTabSz="457200" rtl="0" eaLnBrk="1" fontAlgn="auto" latinLnBrk="0" hangingPunct="1">
                        <a:lnSpc>
                          <a:spcPct val="100000"/>
                        </a:lnSpc>
                        <a:spcBef>
                          <a:spcPts val="0"/>
                        </a:spcBef>
                        <a:spcAft>
                          <a:spcPts val="0"/>
                        </a:spcAft>
                        <a:buClrTx/>
                        <a:buSzTx/>
                        <a:buFont typeface="Arial" pitchFamily="34" charset="0"/>
                        <a:buChar char="•"/>
                        <a:tabLst/>
                        <a:defRPr/>
                      </a:pPr>
                      <a:r>
                        <a:rPr lang="en-US" sz="1600" dirty="0" smtClean="0">
                          <a:latin typeface="+mn-lt"/>
                        </a:rPr>
                        <a:t>An</a:t>
                      </a:r>
                      <a:r>
                        <a:rPr lang="en-US" sz="1600" baseline="0" dirty="0" smtClean="0">
                          <a:latin typeface="+mn-lt"/>
                        </a:rPr>
                        <a:t> amount of</a:t>
                      </a:r>
                      <a:r>
                        <a:rPr lang="en-US" sz="1600" dirty="0" smtClean="0">
                          <a:latin typeface="+mn-lt"/>
                        </a:rPr>
                        <a:t> R4</a:t>
                      </a:r>
                      <a:r>
                        <a:rPr lang="en-US" sz="1600" baseline="0" dirty="0" smtClean="0">
                          <a:latin typeface="+mn-lt"/>
                        </a:rPr>
                        <a:t> million</a:t>
                      </a:r>
                      <a:r>
                        <a:rPr lang="en-US" sz="1600" dirty="0" smtClean="0">
                          <a:latin typeface="+mn-lt"/>
                        </a:rPr>
                        <a:t> (37%)</a:t>
                      </a:r>
                      <a:r>
                        <a:rPr lang="en-US" sz="1600" baseline="0" dirty="0" smtClean="0">
                          <a:latin typeface="+mn-lt"/>
                        </a:rPr>
                        <a:t> has been spent as at 31 December 2014.</a:t>
                      </a:r>
                    </a:p>
                    <a:p>
                      <a:pPr marL="0" marR="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sz="1600" baseline="0" dirty="0" smtClean="0">
                        <a:solidFill>
                          <a:schemeClr val="tx1"/>
                        </a:solidFill>
                        <a:latin typeface="+mn-lt"/>
                      </a:endParaRPr>
                    </a:p>
                    <a:p>
                      <a:pPr marL="0" marR="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sz="1600" baseline="0" dirty="0" smtClean="0">
                        <a:solidFill>
                          <a:schemeClr val="tx1"/>
                        </a:solidFill>
                        <a:latin typeface="+mn-lt"/>
                      </a:endParaRPr>
                    </a:p>
                    <a:p>
                      <a:pPr marL="0" marR="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sz="1600" baseline="0" dirty="0" smtClean="0">
                        <a:solidFill>
                          <a:schemeClr val="tx1"/>
                        </a:solidFill>
                        <a:latin typeface="+mn-lt"/>
                      </a:endParaRPr>
                    </a:p>
                    <a:p>
                      <a:pPr marL="0" marR="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sz="1600" baseline="0" dirty="0" smtClean="0">
                        <a:solidFill>
                          <a:schemeClr val="tx1"/>
                        </a:solidFill>
                        <a:latin typeface="+mn-lt"/>
                      </a:endParaRPr>
                    </a:p>
                    <a:p>
                      <a:pPr marL="0" marR="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sz="1600" baseline="0" dirty="0" smtClean="0">
                        <a:solidFill>
                          <a:schemeClr val="tx1"/>
                        </a:solidFill>
                        <a:latin typeface="+mn-lt"/>
                      </a:endParaRPr>
                    </a:p>
                    <a:p>
                      <a:pPr marL="324000" marR="0" indent="-285750" algn="l" defTabSz="457200" rtl="0" eaLnBrk="1" fontAlgn="auto" latinLnBrk="0" hangingPunct="1">
                        <a:lnSpc>
                          <a:spcPct val="100000"/>
                        </a:lnSpc>
                        <a:spcBef>
                          <a:spcPts val="0"/>
                        </a:spcBef>
                        <a:spcAft>
                          <a:spcPts val="0"/>
                        </a:spcAft>
                        <a:buClrTx/>
                        <a:buSzTx/>
                        <a:buFont typeface="Arial" pitchFamily="34" charset="0"/>
                        <a:buChar char="•"/>
                        <a:tabLst/>
                        <a:defRPr/>
                      </a:pPr>
                      <a:r>
                        <a:rPr lang="en-US" sz="1600" dirty="0" smtClean="0">
                          <a:latin typeface="+mn-lt"/>
                        </a:rPr>
                        <a:t>An amount of R21</a:t>
                      </a:r>
                      <a:r>
                        <a:rPr lang="en-US" sz="1600" baseline="0" dirty="0" smtClean="0">
                          <a:latin typeface="+mn-lt"/>
                        </a:rPr>
                        <a:t> million</a:t>
                      </a:r>
                      <a:r>
                        <a:rPr lang="en-US" sz="1600" dirty="0" smtClean="0">
                          <a:latin typeface="+mn-lt"/>
                        </a:rPr>
                        <a:t> (44%) has been</a:t>
                      </a:r>
                      <a:r>
                        <a:rPr lang="en-US" sz="1600" baseline="0" dirty="0" smtClean="0">
                          <a:latin typeface="+mn-lt"/>
                        </a:rPr>
                        <a:t> incurred as at </a:t>
                      </a:r>
                      <a:br>
                        <a:rPr lang="en-US" sz="1600" baseline="0" dirty="0" smtClean="0">
                          <a:latin typeface="+mn-lt"/>
                        </a:rPr>
                      </a:br>
                      <a:r>
                        <a:rPr lang="en-US" sz="1600" baseline="0" dirty="0" smtClean="0">
                          <a:latin typeface="+mn-lt"/>
                        </a:rPr>
                        <a:t>31 December 2014. </a:t>
                      </a:r>
                    </a:p>
                    <a:p>
                      <a:pPr marL="38250" marR="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sz="1600" baseline="0" dirty="0" smtClean="0">
                        <a:latin typeface="+mn-lt"/>
                      </a:endParaRPr>
                    </a:p>
                    <a:p>
                      <a:pPr marL="324000" marR="0" indent="-285750" algn="l" defTabSz="457200" rtl="0" eaLnBrk="1" fontAlgn="auto" latinLnBrk="0" hangingPunct="1">
                        <a:lnSpc>
                          <a:spcPct val="100000"/>
                        </a:lnSpc>
                        <a:spcBef>
                          <a:spcPts val="0"/>
                        </a:spcBef>
                        <a:spcAft>
                          <a:spcPts val="0"/>
                        </a:spcAft>
                        <a:buClrTx/>
                        <a:buSzTx/>
                        <a:buFont typeface="Arial" pitchFamily="34" charset="0"/>
                        <a:buChar char="•"/>
                        <a:tabLst/>
                        <a:defRPr/>
                      </a:pPr>
                      <a:r>
                        <a:rPr lang="en-US" sz="1600" baseline="0" dirty="0" smtClean="0">
                          <a:solidFill>
                            <a:schemeClr val="tx1"/>
                          </a:solidFill>
                          <a:latin typeface="+mn-lt"/>
                        </a:rPr>
                        <a:t>The expenditure will accelerate in the 4</a:t>
                      </a:r>
                      <a:r>
                        <a:rPr lang="en-US" sz="1600" baseline="30000" dirty="0" smtClean="0">
                          <a:solidFill>
                            <a:schemeClr val="tx1"/>
                          </a:solidFill>
                          <a:latin typeface="+mn-lt"/>
                        </a:rPr>
                        <a:t>th</a:t>
                      </a:r>
                      <a:r>
                        <a:rPr lang="en-US" sz="1600" baseline="0" dirty="0" smtClean="0">
                          <a:solidFill>
                            <a:schemeClr val="tx1"/>
                          </a:solidFill>
                          <a:latin typeface="+mn-lt"/>
                        </a:rPr>
                        <a:t> quarter.  The actual spending is in line  with the planned projects.</a:t>
                      </a:r>
                      <a:endParaRPr lang="en-US" sz="1600" dirty="0" smtClean="0">
                        <a:solidFill>
                          <a:schemeClr val="tx1"/>
                        </a:solidFill>
                        <a:latin typeface="+mn-lt"/>
                      </a:endParaRPr>
                    </a:p>
                  </a:txBody>
                  <a:tcPr marL="91446" marR="91446" marT="45708" marB="45708">
                    <a:solidFill>
                      <a:schemeClr val="bg2"/>
                    </a:solidFill>
                  </a:tcPr>
                </a:tc>
              </a:tr>
            </a:tbl>
          </a:graphicData>
        </a:graphic>
      </p:graphicFrame>
      <p:sp>
        <p:nvSpPr>
          <p:cNvPr id="6" name="Title 1"/>
          <p:cNvSpPr txBox="1">
            <a:spLocks/>
          </p:cNvSpPr>
          <p:nvPr/>
        </p:nvSpPr>
        <p:spPr>
          <a:xfrm>
            <a:off x="323528" y="188640"/>
            <a:ext cx="8371284" cy="355476"/>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2800" dirty="0" smtClean="0">
                <a:solidFill>
                  <a:schemeClr val="tx1"/>
                </a:solidFill>
                <a:latin typeface="+mj-lt"/>
              </a:rPr>
              <a:t>EXPLANATION OF EXPENDITURE VARIANCE </a:t>
            </a:r>
            <a:r>
              <a:rPr lang="en-ZA" sz="2800" dirty="0" smtClean="0">
                <a:solidFill>
                  <a:schemeClr val="tx1"/>
                </a:solidFill>
                <a:latin typeface="+mj-lt"/>
                <a:cs typeface="Arial" pitchFamily="34" charset="0"/>
              </a:rPr>
              <a:t>PER ECONOMIC CLASSIFICATION </a:t>
            </a:r>
            <a:endParaRPr lang="en-ZA" sz="2800" dirty="0">
              <a:solidFill>
                <a:schemeClr val="tx1"/>
              </a:solidFill>
              <a:latin typeface="+mj-lt"/>
              <a:cs typeface="Arial" pitchFamily="34" charset="0"/>
            </a:endParaRPr>
          </a:p>
        </p:txBody>
      </p:sp>
      <p:sp>
        <p:nvSpPr>
          <p:cNvPr id="7" name="Slide Number Placeholder 2"/>
          <p:cNvSpPr txBox="1">
            <a:spLocks/>
          </p:cNvSpPr>
          <p:nvPr/>
        </p:nvSpPr>
        <p:spPr>
          <a:xfrm>
            <a:off x="8105556" y="6165304"/>
            <a:ext cx="609600" cy="432048"/>
          </a:xfrm>
          <a:prstGeom prst="rect">
            <a:avLst/>
          </a:prstGeom>
        </p:spPr>
        <p:txBody>
          <a:bodyPr vert="horz" lIns="91440" tIns="45720" rIns="91440" bIns="45720" rtlCol="0" anchor="t"/>
          <a:lstStyle>
            <a:defPPr>
              <a:defRPr lang="en-US"/>
            </a:defPPr>
            <a:lvl1pPr marL="0" algn="r" defTabSz="914400" rtl="0" eaLnBrk="1" latinLnBrk="0" hangingPunct="1">
              <a:defRPr sz="800" b="0" u="none" kern="1200">
                <a:solidFill>
                  <a:srgbClr val="660066"/>
                </a:solidFill>
                <a:latin typeface="Verdan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000" dirty="0" smtClean="0"/>
          </a:p>
          <a:p>
            <a:r>
              <a:rPr lang="en-US" sz="1000" b="1" dirty="0" smtClean="0"/>
              <a:t>18</a:t>
            </a:r>
            <a:endParaRPr lang="en-ZA" sz="1000" b="1" dirty="0" smtClean="0"/>
          </a:p>
        </p:txBody>
      </p:sp>
    </p:spTree>
    <p:extLst>
      <p:ext uri="{BB962C8B-B14F-4D97-AF65-F5344CB8AC3E}">
        <p14:creationId xmlns:p14="http://schemas.microsoft.com/office/powerpoint/2010/main" xmlns="" val="15670447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xmlns="" val="2465899996"/>
              </p:ext>
            </p:extLst>
          </p:nvPr>
        </p:nvGraphicFramePr>
        <p:xfrm>
          <a:off x="179512" y="1268760"/>
          <a:ext cx="8856984" cy="3764131"/>
        </p:xfrm>
        <a:graphic>
          <a:graphicData uri="http://schemas.openxmlformats.org/drawingml/2006/table">
            <a:tbl>
              <a:tblPr firstRow="1" bandRow="1">
                <a:tableStyleId>{5C22544A-7EE6-4342-B048-85BDC9FD1C3A}</a:tableStyleId>
              </a:tblPr>
              <a:tblGrid>
                <a:gridCol w="2336057"/>
                <a:gridCol w="2861016"/>
                <a:gridCol w="3659911"/>
              </a:tblGrid>
              <a:tr h="548333">
                <a:tc>
                  <a:txBody>
                    <a:bodyPr/>
                    <a:lstStyle/>
                    <a:p>
                      <a:r>
                        <a:rPr lang="en-US" sz="1800" dirty="0" smtClean="0">
                          <a:latin typeface="+mn-lt"/>
                        </a:rPr>
                        <a:t>Economic</a:t>
                      </a:r>
                      <a:r>
                        <a:rPr lang="en-US" sz="1800" baseline="0" dirty="0" smtClean="0">
                          <a:latin typeface="+mn-lt"/>
                        </a:rPr>
                        <a:t>  </a:t>
                      </a:r>
                    </a:p>
                    <a:p>
                      <a:r>
                        <a:rPr lang="en-US" sz="1800" baseline="0" dirty="0" smtClean="0">
                          <a:latin typeface="+mn-lt"/>
                        </a:rPr>
                        <a:t>Classification</a:t>
                      </a:r>
                      <a:endParaRPr lang="en-US" sz="1800" dirty="0" smtClean="0">
                        <a:latin typeface="+mn-lt"/>
                      </a:endParaRPr>
                    </a:p>
                  </a:txBody>
                  <a:tcPr marL="91446" marR="91446" marT="45708" marB="45708">
                    <a:solidFill>
                      <a:srgbClr val="B77727"/>
                    </a:solidFill>
                  </a:tcPr>
                </a:tc>
                <a:tc>
                  <a:txBody>
                    <a:bodyPr/>
                    <a:lstStyle/>
                    <a:p>
                      <a:pPr algn="ctr"/>
                      <a:r>
                        <a:rPr lang="en-US" sz="1800" dirty="0" smtClean="0">
                          <a:latin typeface="+mn-lt"/>
                        </a:rPr>
                        <a:t>Description</a:t>
                      </a:r>
                      <a:r>
                        <a:rPr lang="en-US" sz="1800" baseline="0" dirty="0" smtClean="0">
                          <a:latin typeface="+mn-lt"/>
                        </a:rPr>
                        <a:t> of the line item</a:t>
                      </a:r>
                      <a:endParaRPr lang="en-US" sz="1800" dirty="0" smtClean="0">
                        <a:latin typeface="+mn-lt"/>
                      </a:endParaRPr>
                    </a:p>
                  </a:txBody>
                  <a:tcPr marL="91446" marR="91446" marT="45708" marB="45708">
                    <a:solidFill>
                      <a:srgbClr val="B77727"/>
                    </a:solidFill>
                  </a:tcPr>
                </a:tc>
                <a:tc>
                  <a:txBody>
                    <a:bodyPr/>
                    <a:lstStyle/>
                    <a:p>
                      <a:pPr algn="ctr"/>
                      <a:r>
                        <a:rPr lang="en-US" sz="1800" dirty="0" smtClean="0">
                          <a:latin typeface="+mn-lt"/>
                        </a:rPr>
                        <a:t>Reason</a:t>
                      </a:r>
                      <a:r>
                        <a:rPr lang="en-US" sz="1800" baseline="0" dirty="0" smtClean="0">
                          <a:latin typeface="+mn-lt"/>
                        </a:rPr>
                        <a:t> for variance</a:t>
                      </a:r>
                      <a:endParaRPr lang="en-US" sz="1800" dirty="0" smtClean="0">
                        <a:latin typeface="+mn-lt"/>
                      </a:endParaRPr>
                    </a:p>
                  </a:txBody>
                  <a:tcPr marL="91446" marR="91446" marT="45708" marB="45708">
                    <a:solidFill>
                      <a:srgbClr val="B77727"/>
                    </a:solidFill>
                  </a:tcPr>
                </a:tc>
              </a:tr>
              <a:tr h="3124075">
                <a:tc>
                  <a:txBody>
                    <a:bodyPr/>
                    <a:lstStyle/>
                    <a:p>
                      <a:r>
                        <a:rPr lang="en-US" sz="1800" b="1" dirty="0" smtClean="0">
                          <a:latin typeface="+mn-lt"/>
                        </a:rPr>
                        <a:t>Capital</a:t>
                      </a:r>
                      <a:r>
                        <a:rPr lang="en-US" sz="1800" b="1" baseline="0" dirty="0" smtClean="0">
                          <a:latin typeface="+mn-lt"/>
                        </a:rPr>
                        <a:t> Assets </a:t>
                      </a:r>
                      <a:r>
                        <a:rPr lang="en-US" sz="1800" b="1" baseline="0" dirty="0" smtClean="0">
                          <a:solidFill>
                            <a:schemeClr val="tx1"/>
                          </a:solidFill>
                          <a:latin typeface="+mn-lt"/>
                        </a:rPr>
                        <a:t>(Include intangible assets - software,  motor vehicles and sculptures) </a:t>
                      </a:r>
                      <a:endParaRPr lang="en-ZA" sz="1800" b="1" dirty="0">
                        <a:solidFill>
                          <a:schemeClr val="tx1"/>
                        </a:solidFill>
                        <a:latin typeface="+mn-lt"/>
                      </a:endParaRPr>
                    </a:p>
                  </a:txBody>
                  <a:tcPr marL="91446" marR="91446" marT="45708" marB="45708">
                    <a:solidFill>
                      <a:srgbClr val="F6F3E8"/>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latin typeface="+mn-lt"/>
                        </a:rPr>
                        <a:t>This budget relates to the purchasing of machinery and equipment including the IT equipment as well as acquisition of a building and other fixed structures.</a:t>
                      </a:r>
                    </a:p>
                  </a:txBody>
                  <a:tcPr marL="91446" marR="91446" marT="45708" marB="45708">
                    <a:solidFill>
                      <a:srgbClr val="F6F3E8"/>
                    </a:solidFill>
                  </a:tcPr>
                </a:tc>
                <a:tc>
                  <a:txBody>
                    <a:bodyPr/>
                    <a:lstStyle/>
                    <a:p>
                      <a:pPr marL="288000" marR="0" indent="-285750" algn="l" defTabSz="457200" rtl="0" eaLnBrk="1" fontAlgn="auto" latinLnBrk="0" hangingPunct="1">
                        <a:lnSpc>
                          <a:spcPct val="100000"/>
                        </a:lnSpc>
                        <a:spcBef>
                          <a:spcPts val="0"/>
                        </a:spcBef>
                        <a:spcAft>
                          <a:spcPts val="0"/>
                        </a:spcAft>
                        <a:buClrTx/>
                        <a:buSzTx/>
                        <a:buFont typeface="Arial" pitchFamily="34" charset="0"/>
                        <a:buChar char="•"/>
                        <a:tabLst/>
                        <a:defRPr/>
                      </a:pPr>
                      <a:r>
                        <a:rPr lang="en-US" sz="1800" dirty="0" smtClean="0">
                          <a:latin typeface="+mn-lt"/>
                        </a:rPr>
                        <a:t>An amount of R9</a:t>
                      </a:r>
                      <a:r>
                        <a:rPr lang="en-US" sz="1800" baseline="0" dirty="0" smtClean="0">
                          <a:latin typeface="+mn-lt"/>
                        </a:rPr>
                        <a:t> </a:t>
                      </a:r>
                      <a:r>
                        <a:rPr lang="en-US" sz="1800" dirty="0" smtClean="0">
                          <a:latin typeface="+mn-lt"/>
                        </a:rPr>
                        <a:t>million</a:t>
                      </a:r>
                      <a:r>
                        <a:rPr lang="en-US" sz="1800" baseline="0" dirty="0" smtClean="0">
                          <a:latin typeface="+mn-lt"/>
                        </a:rPr>
                        <a:t> (100%) has been spent as at </a:t>
                      </a:r>
                      <a:br>
                        <a:rPr lang="en-US" sz="1800" baseline="0" dirty="0" smtClean="0">
                          <a:latin typeface="+mn-lt"/>
                        </a:rPr>
                      </a:br>
                      <a:r>
                        <a:rPr lang="en-US" sz="1800" baseline="0" dirty="0" smtClean="0">
                          <a:latin typeface="+mn-lt"/>
                        </a:rPr>
                        <a:t>31 December 2014.</a:t>
                      </a:r>
                    </a:p>
                    <a:p>
                      <a:pPr marL="288000" marR="0" indent="-285750" algn="l" defTabSz="457200" rtl="0" eaLnBrk="1" fontAlgn="auto" latinLnBrk="0" hangingPunct="1">
                        <a:lnSpc>
                          <a:spcPct val="100000"/>
                        </a:lnSpc>
                        <a:spcBef>
                          <a:spcPts val="0"/>
                        </a:spcBef>
                        <a:spcAft>
                          <a:spcPts val="0"/>
                        </a:spcAft>
                        <a:buClrTx/>
                        <a:buSzTx/>
                        <a:buFont typeface="Arial" pitchFamily="34" charset="0"/>
                        <a:buChar char="•"/>
                        <a:tabLst/>
                        <a:defRPr/>
                      </a:pPr>
                      <a:endParaRPr lang="en-US" sz="1800" baseline="0" dirty="0" smtClean="0">
                        <a:latin typeface="+mn-lt"/>
                      </a:endParaRPr>
                    </a:p>
                    <a:p>
                      <a:pPr marL="288000" marR="0" indent="-285750" algn="l" defTabSz="457200" rtl="0" eaLnBrk="1" fontAlgn="auto" latinLnBrk="0" hangingPunct="1">
                        <a:lnSpc>
                          <a:spcPct val="100000"/>
                        </a:lnSpc>
                        <a:spcBef>
                          <a:spcPts val="0"/>
                        </a:spcBef>
                        <a:spcAft>
                          <a:spcPts val="0"/>
                        </a:spcAft>
                        <a:buClrTx/>
                        <a:buSzTx/>
                        <a:buFont typeface="Arial" pitchFamily="34" charset="0"/>
                        <a:buChar char="•"/>
                        <a:tabLst/>
                        <a:defRPr/>
                      </a:pPr>
                      <a:r>
                        <a:rPr lang="en-US" sz="1800" baseline="0" dirty="0" smtClean="0">
                          <a:latin typeface="+mn-lt"/>
                        </a:rPr>
                        <a:t>The high spending is due to the procurement of software licenses, the production servers for Head Office and National Archives and the purchasing of motor vehicles.</a:t>
                      </a:r>
                    </a:p>
                  </a:txBody>
                  <a:tcPr marL="91446" marR="91446" marT="45708" marB="45708">
                    <a:solidFill>
                      <a:srgbClr val="F6F3E8"/>
                    </a:solidFill>
                  </a:tcPr>
                </a:tc>
              </a:tr>
            </a:tbl>
          </a:graphicData>
        </a:graphic>
      </p:graphicFrame>
      <p:sp>
        <p:nvSpPr>
          <p:cNvPr id="4" name="Slide Number Placeholder 3"/>
          <p:cNvSpPr>
            <a:spLocks noGrp="1"/>
          </p:cNvSpPr>
          <p:nvPr>
            <p:ph type="sldNum" sz="quarter" idx="4"/>
          </p:nvPr>
        </p:nvSpPr>
        <p:spPr>
          <a:xfrm>
            <a:off x="8100392" y="6237312"/>
            <a:ext cx="609600" cy="365125"/>
          </a:xfrm>
        </p:spPr>
        <p:txBody>
          <a:bodyPr/>
          <a:lstStyle/>
          <a:p>
            <a:r>
              <a:rPr lang="en-US" sz="1000" b="1" dirty="0" smtClean="0"/>
              <a:t>19</a:t>
            </a:r>
            <a:endParaRPr lang="en-ZA" sz="1000" b="1" dirty="0" smtClean="0"/>
          </a:p>
        </p:txBody>
      </p:sp>
      <p:sp>
        <p:nvSpPr>
          <p:cNvPr id="5" name="Title 1"/>
          <p:cNvSpPr txBox="1">
            <a:spLocks/>
          </p:cNvSpPr>
          <p:nvPr/>
        </p:nvSpPr>
        <p:spPr>
          <a:xfrm>
            <a:off x="179512" y="116632"/>
            <a:ext cx="8712968" cy="288032"/>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2800" dirty="0" smtClean="0">
                <a:solidFill>
                  <a:schemeClr val="tx1"/>
                </a:solidFill>
                <a:latin typeface="+mj-lt"/>
              </a:rPr>
              <a:t>EXPLANATION OF EXPENDITURE VARIANCE </a:t>
            </a:r>
            <a:r>
              <a:rPr lang="en-ZA" sz="2800" dirty="0" smtClean="0">
                <a:solidFill>
                  <a:schemeClr val="tx1"/>
                </a:solidFill>
                <a:latin typeface="+mj-lt"/>
                <a:cs typeface="Arial" pitchFamily="34" charset="0"/>
              </a:rPr>
              <a:t>PER ECONOMIC CLASSIFICATION </a:t>
            </a:r>
            <a:endParaRPr lang="en-ZA" sz="2800" dirty="0">
              <a:solidFill>
                <a:schemeClr val="tx1"/>
              </a:solidFill>
              <a:latin typeface="+mj-lt"/>
              <a:cs typeface="Arial" pitchFamily="34" charset="0"/>
            </a:endParaRPr>
          </a:p>
        </p:txBody>
      </p:sp>
    </p:spTree>
    <p:extLst>
      <p:ext uri="{BB962C8B-B14F-4D97-AF65-F5344CB8AC3E}">
        <p14:creationId xmlns:p14="http://schemas.microsoft.com/office/powerpoint/2010/main" xmlns="" val="25057091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864096"/>
          </a:xfrm>
        </p:spPr>
        <p:txBody>
          <a:bodyPr>
            <a:normAutofit/>
          </a:bodyPr>
          <a:lstStyle/>
          <a:p>
            <a:pPr algn="ctr"/>
            <a:r>
              <a:rPr lang="en-ZA" sz="3200" dirty="0" smtClean="0">
                <a:solidFill>
                  <a:schemeClr val="accent2">
                    <a:lumMod val="50000"/>
                  </a:schemeClr>
                </a:solidFill>
              </a:rPr>
              <a:t>PRESENTATION OUTLINE</a:t>
            </a:r>
            <a:endParaRPr lang="en-ZA" sz="3200" dirty="0">
              <a:solidFill>
                <a:schemeClr val="accent2">
                  <a:lumMod val="50000"/>
                </a:schemeClr>
              </a:solidFill>
            </a:endParaRPr>
          </a:p>
        </p:txBody>
      </p:sp>
      <p:sp>
        <p:nvSpPr>
          <p:cNvPr id="4" name="Slide Number Placeholder 3"/>
          <p:cNvSpPr>
            <a:spLocks noGrp="1"/>
          </p:cNvSpPr>
          <p:nvPr>
            <p:ph type="sldNum" sz="quarter" idx="4"/>
          </p:nvPr>
        </p:nvSpPr>
        <p:spPr/>
        <p:txBody>
          <a:bodyPr/>
          <a:lstStyle/>
          <a:p>
            <a:r>
              <a:rPr lang="en-ZA" b="1" dirty="0" smtClean="0"/>
              <a:t>2</a:t>
            </a:r>
          </a:p>
        </p:txBody>
      </p:sp>
      <p:sp>
        <p:nvSpPr>
          <p:cNvPr id="6" name="Rectangle 4"/>
          <p:cNvSpPr txBox="1">
            <a:spLocks/>
          </p:cNvSpPr>
          <p:nvPr/>
        </p:nvSpPr>
        <p:spPr>
          <a:xfrm>
            <a:off x="457200" y="1196752"/>
            <a:ext cx="8435280" cy="473211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1600" b="1" kern="1200">
                <a:solidFill>
                  <a:srgbClr val="800000"/>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800000"/>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charset="2"/>
              <a:buChar char="§"/>
              <a:defRPr/>
            </a:pPr>
            <a:r>
              <a:rPr lang="en-US" sz="2800" b="0" dirty="0" smtClean="0">
                <a:solidFill>
                  <a:schemeClr val="accent2">
                    <a:lumMod val="50000"/>
                  </a:schemeClr>
                </a:solidFill>
                <a:cs typeface="Arial Narrow"/>
              </a:rPr>
              <a:t>Performance Overview</a:t>
            </a:r>
          </a:p>
          <a:p>
            <a:pPr>
              <a:buFont typeface="Wingdings" charset="2"/>
              <a:buChar char="§"/>
              <a:defRPr/>
            </a:pPr>
            <a:r>
              <a:rPr lang="en-US" sz="2800" b="0" dirty="0" smtClean="0">
                <a:solidFill>
                  <a:schemeClr val="accent2">
                    <a:lumMod val="50000"/>
                  </a:schemeClr>
                </a:solidFill>
                <a:cs typeface="Arial Narrow"/>
              </a:rPr>
              <a:t>Budget and Expenditure </a:t>
            </a:r>
          </a:p>
          <a:p>
            <a:pPr>
              <a:buFont typeface="Wingdings" charset="2"/>
              <a:buChar char="§"/>
              <a:defRPr/>
            </a:pPr>
            <a:r>
              <a:rPr lang="en-US" sz="2800" b="0" dirty="0" smtClean="0">
                <a:solidFill>
                  <a:schemeClr val="accent2">
                    <a:lumMod val="50000"/>
                  </a:schemeClr>
                </a:solidFill>
                <a:cs typeface="Arial Narrow"/>
              </a:rPr>
              <a:t>Explanation of Expenditure per Economic Classification. </a:t>
            </a:r>
          </a:p>
          <a:p>
            <a:pPr>
              <a:buFont typeface="Wingdings" charset="2"/>
              <a:buChar char="§"/>
              <a:defRPr/>
            </a:pPr>
            <a:r>
              <a:rPr lang="en-US" sz="2800" b="0" dirty="0" smtClean="0">
                <a:solidFill>
                  <a:schemeClr val="accent2">
                    <a:lumMod val="50000"/>
                  </a:schemeClr>
                </a:solidFill>
                <a:cs typeface="Arial Narrow"/>
              </a:rPr>
              <a:t>Explanation of Programme Performance</a:t>
            </a:r>
            <a:endParaRPr lang="en-US" b="0" dirty="0" smtClean="0">
              <a:solidFill>
                <a:schemeClr val="accent2">
                  <a:lumMod val="50000"/>
                </a:schemeClr>
              </a:solidFill>
              <a:cs typeface="+mn-cs"/>
            </a:endParaRPr>
          </a:p>
          <a:p>
            <a:pPr>
              <a:defRPr/>
            </a:pPr>
            <a:endParaRPr lang="en-US" b="0" dirty="0" smtClean="0">
              <a:solidFill>
                <a:schemeClr val="accent2">
                  <a:lumMod val="50000"/>
                </a:schemeClr>
              </a:solidFill>
              <a:cs typeface="+mn-cs"/>
            </a:endParaRPr>
          </a:p>
        </p:txBody>
      </p:sp>
    </p:spTree>
    <p:extLst>
      <p:ext uri="{BB962C8B-B14F-4D97-AF65-F5344CB8AC3E}">
        <p14:creationId xmlns:p14="http://schemas.microsoft.com/office/powerpoint/2010/main" xmlns="" val="22286275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136904" cy="648072"/>
          </a:xfrm>
        </p:spPr>
        <p:txBody>
          <a:bodyPr>
            <a:normAutofit/>
          </a:bodyPr>
          <a:lstStyle/>
          <a:p>
            <a:pPr algn="ctr"/>
            <a:r>
              <a:rPr lang="en-ZA" sz="2800" dirty="0" smtClean="0">
                <a:solidFill>
                  <a:schemeClr val="tx1"/>
                </a:solidFill>
              </a:rPr>
              <a:t>REMARKS</a:t>
            </a:r>
            <a:endParaRPr lang="en-ZA" sz="2800" dirty="0">
              <a:solidFill>
                <a:schemeClr val="tx1"/>
              </a:solidFill>
              <a:latin typeface="+mj-lt"/>
            </a:endParaRPr>
          </a:p>
        </p:txBody>
      </p:sp>
      <p:sp>
        <p:nvSpPr>
          <p:cNvPr id="3" name="Content Placeholder 2"/>
          <p:cNvSpPr>
            <a:spLocks noGrp="1"/>
          </p:cNvSpPr>
          <p:nvPr>
            <p:ph idx="1"/>
          </p:nvPr>
        </p:nvSpPr>
        <p:spPr>
          <a:xfrm>
            <a:off x="467544" y="908720"/>
            <a:ext cx="8208912" cy="4968552"/>
          </a:xfrm>
          <a:ln>
            <a:solidFill>
              <a:srgbClr val="B77727"/>
            </a:solidFill>
          </a:ln>
        </p:spPr>
        <p:txBody>
          <a:bodyPr>
            <a:normAutofit/>
          </a:bodyPr>
          <a:lstStyle/>
          <a:p>
            <a:pPr algn="just"/>
            <a:endParaRPr lang="en-US" sz="2000" b="0" dirty="0" smtClean="0">
              <a:solidFill>
                <a:schemeClr val="tx1"/>
              </a:solidFill>
              <a:latin typeface="Calibri" pitchFamily="34" charset="0"/>
            </a:endParaRPr>
          </a:p>
          <a:p>
            <a:pPr algn="just"/>
            <a:r>
              <a:rPr lang="en-US" sz="2000" b="0" dirty="0" smtClean="0">
                <a:solidFill>
                  <a:schemeClr val="tx1"/>
                </a:solidFill>
                <a:latin typeface="Calibri" pitchFamily="34" charset="0"/>
              </a:rPr>
              <a:t>The Department has spent R2,3 billion (65%) as at 31 December 2014 instead of 75% as a guideline, this translate to 10% under spending.</a:t>
            </a:r>
          </a:p>
          <a:p>
            <a:pPr marL="0" indent="0" algn="just">
              <a:buNone/>
            </a:pPr>
            <a:endParaRPr lang="en-US" sz="2000" b="0" dirty="0" smtClean="0">
              <a:solidFill>
                <a:schemeClr val="tx1"/>
              </a:solidFill>
              <a:latin typeface="Calibri" pitchFamily="34" charset="0"/>
            </a:endParaRPr>
          </a:p>
          <a:p>
            <a:pPr algn="just"/>
            <a:r>
              <a:rPr lang="en-US" sz="2000" b="0" dirty="0" smtClean="0">
                <a:solidFill>
                  <a:schemeClr val="tx1"/>
                </a:solidFill>
                <a:latin typeface="Calibri" pitchFamily="34" charset="0"/>
              </a:rPr>
              <a:t>Some of the contributing factors is a under spending of the Capital Works budget.   An urgent intervention from management is required in order to curb the under spending  of the budget at year-end.</a:t>
            </a:r>
          </a:p>
          <a:p>
            <a:pPr marL="0" indent="0" algn="just">
              <a:buNone/>
            </a:pPr>
            <a:endParaRPr lang="en-US" sz="2000" b="0" dirty="0" smtClean="0">
              <a:solidFill>
                <a:schemeClr val="tx1"/>
              </a:solidFill>
              <a:latin typeface="Calibri" pitchFamily="34" charset="0"/>
            </a:endParaRPr>
          </a:p>
          <a:p>
            <a:pPr algn="just"/>
            <a:endParaRPr lang="en-US" sz="2000" b="0" dirty="0" smtClean="0">
              <a:solidFill>
                <a:schemeClr val="tx1"/>
              </a:solidFill>
              <a:latin typeface="Calibri" pitchFamily="34" charset="0"/>
            </a:endParaRPr>
          </a:p>
          <a:p>
            <a:pPr marL="0" indent="0" algn="just">
              <a:buNone/>
            </a:pPr>
            <a:endParaRPr lang="en-US" sz="2000" b="0" dirty="0" smtClean="0">
              <a:solidFill>
                <a:schemeClr val="tx1"/>
              </a:solidFill>
              <a:latin typeface="Calibri" pitchFamily="34" charset="0"/>
            </a:endParaRPr>
          </a:p>
          <a:p>
            <a:pPr marL="0" indent="0" algn="just">
              <a:buNone/>
            </a:pPr>
            <a:endParaRPr lang="en-US" sz="2000" b="0" dirty="0" smtClean="0">
              <a:solidFill>
                <a:schemeClr val="tx1"/>
              </a:solidFill>
              <a:latin typeface="Calibri" pitchFamily="34" charset="0"/>
            </a:endParaRPr>
          </a:p>
          <a:p>
            <a:pPr marL="0" indent="0" algn="just">
              <a:buNone/>
            </a:pPr>
            <a:endParaRPr lang="en-US" sz="2000" b="0" dirty="0" smtClean="0">
              <a:solidFill>
                <a:schemeClr val="tx1"/>
              </a:solidFill>
              <a:latin typeface="Calibri" pitchFamily="34" charset="0"/>
            </a:endParaRPr>
          </a:p>
          <a:p>
            <a:pPr algn="just"/>
            <a:endParaRPr lang="en-US" sz="2000" b="0" dirty="0" smtClean="0">
              <a:solidFill>
                <a:schemeClr val="tx1"/>
              </a:solidFill>
              <a:latin typeface="Calibri" pitchFamily="34" charset="0"/>
            </a:endParaRPr>
          </a:p>
          <a:p>
            <a:pPr marL="0" indent="0">
              <a:buNone/>
            </a:pPr>
            <a:endParaRPr lang="en-US" sz="2000" b="0" dirty="0" smtClean="0">
              <a:solidFill>
                <a:schemeClr val="tx1"/>
              </a:solidFill>
              <a:latin typeface="Calibri" pitchFamily="34" charset="0"/>
            </a:endParaRPr>
          </a:p>
        </p:txBody>
      </p:sp>
      <p:sp>
        <p:nvSpPr>
          <p:cNvPr id="4" name="Slide Number Placeholder 3"/>
          <p:cNvSpPr>
            <a:spLocks noGrp="1"/>
          </p:cNvSpPr>
          <p:nvPr>
            <p:ph type="sldNum" sz="quarter" idx="4"/>
          </p:nvPr>
        </p:nvSpPr>
        <p:spPr>
          <a:xfrm>
            <a:off x="8028384" y="6165304"/>
            <a:ext cx="720080" cy="504056"/>
          </a:xfrm>
        </p:spPr>
        <p:txBody>
          <a:bodyPr/>
          <a:lstStyle/>
          <a:p>
            <a:r>
              <a:rPr lang="en-US" sz="1000" b="1" dirty="0" smtClean="0"/>
              <a:t>20</a:t>
            </a:r>
            <a:endParaRPr lang="en-ZA" sz="1000" b="1" dirty="0" smtClean="0"/>
          </a:p>
        </p:txBody>
      </p:sp>
    </p:spTree>
    <p:extLst>
      <p:ext uri="{BB962C8B-B14F-4D97-AF65-F5344CB8AC3E}">
        <p14:creationId xmlns:p14="http://schemas.microsoft.com/office/powerpoint/2010/main" xmlns="" val="16633843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412776"/>
            <a:ext cx="7922840" cy="2376264"/>
          </a:xfrm>
        </p:spPr>
        <p:txBody>
          <a:bodyPr>
            <a:noAutofit/>
          </a:bodyPr>
          <a:lstStyle/>
          <a:p>
            <a:pPr marL="0" lvl="0" indent="0" algn="ctr">
              <a:buNone/>
            </a:pPr>
            <a:endParaRPr lang="en-ZA" sz="2000" dirty="0" smtClean="0">
              <a:solidFill>
                <a:schemeClr val="accent2">
                  <a:lumMod val="50000"/>
                </a:schemeClr>
              </a:solidFill>
              <a:latin typeface="Tw Cen MT" pitchFamily="34" charset="0"/>
              <a:ea typeface="Gill Sans"/>
              <a:cs typeface="Arial" pitchFamily="34" charset="0"/>
            </a:endParaRPr>
          </a:p>
          <a:p>
            <a:pPr marL="0" lvl="0" indent="0" algn="ctr">
              <a:buNone/>
            </a:pPr>
            <a:endParaRPr lang="en-ZA" sz="2000" dirty="0" smtClean="0">
              <a:solidFill>
                <a:schemeClr val="accent2">
                  <a:lumMod val="50000"/>
                </a:schemeClr>
              </a:solidFill>
              <a:latin typeface="Tw Cen MT" pitchFamily="34" charset="0"/>
              <a:ea typeface="Gill Sans"/>
              <a:cs typeface="Arial" pitchFamily="34" charset="0"/>
            </a:endParaRPr>
          </a:p>
          <a:p>
            <a:pPr marL="0" lvl="0" indent="0" algn="ctr">
              <a:buNone/>
            </a:pPr>
            <a:endParaRPr lang="en-ZA" sz="2000" dirty="0">
              <a:solidFill>
                <a:schemeClr val="accent2">
                  <a:lumMod val="50000"/>
                </a:schemeClr>
              </a:solidFill>
              <a:latin typeface="Tw Cen MT" pitchFamily="34" charset="0"/>
              <a:ea typeface="Gill Sans"/>
              <a:cs typeface="Arial" pitchFamily="34" charset="0"/>
            </a:endParaRPr>
          </a:p>
          <a:p>
            <a:pPr marL="0" lvl="0" indent="0" algn="ctr">
              <a:buNone/>
            </a:pPr>
            <a:r>
              <a:rPr lang="en-ZA" sz="3600" dirty="0" smtClean="0">
                <a:solidFill>
                  <a:schemeClr val="accent2">
                    <a:lumMod val="50000"/>
                  </a:schemeClr>
                </a:solidFill>
                <a:latin typeface="+mn-lt"/>
                <a:ea typeface="Gill Sans"/>
                <a:cs typeface="Arial" pitchFamily="34" charset="0"/>
              </a:rPr>
              <a:t>EXPLANATION </a:t>
            </a:r>
            <a:r>
              <a:rPr lang="en-ZA" sz="3600" dirty="0">
                <a:solidFill>
                  <a:schemeClr val="accent2">
                    <a:lumMod val="50000"/>
                  </a:schemeClr>
                </a:solidFill>
                <a:latin typeface="+mn-lt"/>
                <a:ea typeface="Gill Sans"/>
                <a:cs typeface="Arial" pitchFamily="34" charset="0"/>
              </a:rPr>
              <a:t>OF PROGRAMME PERFORMANCE ON KEY INDICATORS</a:t>
            </a:r>
            <a:endParaRPr lang="en-US" sz="3600" dirty="0">
              <a:solidFill>
                <a:schemeClr val="accent2">
                  <a:lumMod val="50000"/>
                </a:schemeClr>
              </a:solidFill>
              <a:latin typeface="+mn-lt"/>
              <a:ea typeface="Gill Sans"/>
              <a:cs typeface="Arial" pitchFamily="34" charset="0"/>
            </a:endParaRPr>
          </a:p>
          <a:p>
            <a:endParaRPr lang="en-ZA" sz="1800" dirty="0">
              <a:latin typeface="+mn-lt"/>
            </a:endParaRPr>
          </a:p>
        </p:txBody>
      </p:sp>
      <p:sp>
        <p:nvSpPr>
          <p:cNvPr id="4" name="Slide Number Placeholder 3"/>
          <p:cNvSpPr>
            <a:spLocks noGrp="1"/>
          </p:cNvSpPr>
          <p:nvPr>
            <p:ph type="sldNum" sz="quarter" idx="4"/>
          </p:nvPr>
        </p:nvSpPr>
        <p:spPr/>
        <p:txBody>
          <a:bodyPr/>
          <a:lstStyle/>
          <a:p>
            <a:r>
              <a:rPr lang="en-ZA" b="1" dirty="0" smtClean="0"/>
              <a:t>21</a:t>
            </a:r>
          </a:p>
        </p:txBody>
      </p:sp>
    </p:spTree>
    <p:extLst>
      <p:ext uri="{BB962C8B-B14F-4D97-AF65-F5344CB8AC3E}">
        <p14:creationId xmlns:p14="http://schemas.microsoft.com/office/powerpoint/2010/main" xmlns="" val="35220147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xmlns="" val="2009684205"/>
              </p:ext>
            </p:extLst>
          </p:nvPr>
        </p:nvGraphicFramePr>
        <p:xfrm>
          <a:off x="107504" y="980728"/>
          <a:ext cx="8928995" cy="4875939"/>
        </p:xfrm>
        <a:graphic>
          <a:graphicData uri="http://schemas.openxmlformats.org/drawingml/2006/table">
            <a:tbl>
              <a:tblPr firstRow="1" bandRow="1">
                <a:tableStyleId>{5C22544A-7EE6-4342-B048-85BDC9FD1C3A}</a:tableStyleId>
              </a:tblPr>
              <a:tblGrid>
                <a:gridCol w="1785799"/>
                <a:gridCol w="1886609"/>
                <a:gridCol w="5256587"/>
              </a:tblGrid>
              <a:tr h="563411">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mn-lt"/>
                          <a:ea typeface="MS PGothic" pitchFamily="34" charset="-128"/>
                          <a:cs typeface="Arial" pitchFamily="34" charset="0"/>
                        </a:rPr>
                        <a:t>PERFORMANCE INDICATOR</a:t>
                      </a:r>
                    </a:p>
                  </a:txBody>
                  <a:tcPr marL="91433" marR="91433" marT="44535" marB="44535" horzOverflow="overflow">
                    <a:solidFill>
                      <a:schemeClr val="accent2"/>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mn-lt"/>
                          <a:ea typeface="MS PGothic" pitchFamily="34" charset="-128"/>
                          <a:cs typeface="Arial" pitchFamily="34" charset="0"/>
                        </a:rPr>
                        <a:t>3</a:t>
                      </a:r>
                      <a:r>
                        <a:rPr kumimoji="0" lang="en-US" sz="1600" b="1" i="0" u="none" strike="noStrike" cap="none" normalizeH="0" baseline="30000" dirty="0" smtClean="0">
                          <a:ln>
                            <a:noFill/>
                          </a:ln>
                          <a:solidFill>
                            <a:schemeClr val="bg1"/>
                          </a:solidFill>
                          <a:effectLst/>
                          <a:latin typeface="+mn-lt"/>
                          <a:ea typeface="MS PGothic" pitchFamily="34" charset="-128"/>
                          <a:cs typeface="Arial" pitchFamily="34" charset="0"/>
                        </a:rPr>
                        <a:t>rd</a:t>
                      </a:r>
                      <a:r>
                        <a:rPr kumimoji="0" lang="en-US" sz="1600" b="1" i="0" u="none" strike="noStrike" cap="none" normalizeH="0" baseline="0" dirty="0" smtClean="0">
                          <a:ln>
                            <a:noFill/>
                          </a:ln>
                          <a:solidFill>
                            <a:schemeClr val="bg1"/>
                          </a:solidFill>
                          <a:effectLst/>
                          <a:latin typeface="+mn-lt"/>
                          <a:ea typeface="MS PGothic" pitchFamily="34" charset="-128"/>
                          <a:cs typeface="Arial" pitchFamily="34" charset="0"/>
                        </a:rPr>
                        <a:t>  QUARTER TARGET</a:t>
                      </a:r>
                    </a:p>
                  </a:txBody>
                  <a:tcPr marL="91433" marR="91433" marT="44535" marB="44535" horzOverflow="overflow">
                    <a:solidFill>
                      <a:schemeClr val="accent2"/>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dirty="0" smtClean="0">
                          <a:solidFill>
                            <a:schemeClr val="bg1"/>
                          </a:solidFill>
                          <a:latin typeface="+mn-lt"/>
                          <a:cs typeface="Arial" pitchFamily="34" charset="0"/>
                        </a:rPr>
                        <a:t>PROGRESS DESCRIPTION</a:t>
                      </a:r>
                    </a:p>
                  </a:txBody>
                  <a:tcPr marL="91433" marR="91433" marT="44535" marB="44535" horzOverflow="overflow">
                    <a:solidFill>
                      <a:schemeClr val="accent2"/>
                    </a:solidFill>
                  </a:tcPr>
                </a:tc>
              </a:tr>
              <a:tr h="10420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ZA" sz="1600" kern="1200" dirty="0" smtClean="0">
                          <a:solidFill>
                            <a:schemeClr val="tx1"/>
                          </a:solidFill>
                          <a:effectLst/>
                          <a:latin typeface="+mn-lt"/>
                          <a:ea typeface="+mn-ea"/>
                          <a:cs typeface="Arial" pitchFamily="34" charset="0"/>
                        </a:rPr>
                        <a:t>% of people with disabilities</a:t>
                      </a:r>
                      <a:endParaRPr kumimoji="0" lang="en-US" sz="1600" b="0" i="0" u="none" strike="noStrike" cap="none" normalizeH="0" baseline="0" dirty="0">
                        <a:ln>
                          <a:noFill/>
                        </a:ln>
                        <a:solidFill>
                          <a:schemeClr val="tx1"/>
                        </a:solidFill>
                        <a:effectLst/>
                        <a:latin typeface="+mn-lt"/>
                        <a:ea typeface="ＭＳ Ｐゴシック" charset="0"/>
                        <a:cs typeface="Arial" pitchFamily="34" charset="0"/>
                      </a:endParaRPr>
                    </a:p>
                  </a:txBody>
                  <a:tcPr marL="91433" marR="91433" marT="45693" marB="45693" horzOverflow="overflow">
                    <a:solidFill>
                      <a:schemeClr val="bg2"/>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ZA" sz="1600" b="0" kern="1200" dirty="0" smtClean="0">
                          <a:solidFill>
                            <a:schemeClr val="dk1"/>
                          </a:solidFill>
                          <a:effectLst/>
                          <a:latin typeface="+mn-lt"/>
                          <a:ea typeface="+mn-ea"/>
                          <a:cs typeface="+mn-cs"/>
                        </a:rPr>
                        <a:t>50% women</a:t>
                      </a:r>
                      <a:br>
                        <a:rPr lang="en-ZA" sz="1600" b="0" kern="1200" dirty="0" smtClean="0">
                          <a:solidFill>
                            <a:schemeClr val="dk1"/>
                          </a:solidFill>
                          <a:effectLst/>
                          <a:latin typeface="+mn-lt"/>
                          <a:ea typeface="+mn-ea"/>
                          <a:cs typeface="+mn-cs"/>
                        </a:rPr>
                      </a:br>
                      <a:r>
                        <a:rPr lang="en-ZA" sz="1600" b="0" kern="1200" dirty="0" smtClean="0">
                          <a:solidFill>
                            <a:schemeClr val="dk1"/>
                          </a:solidFill>
                          <a:effectLst/>
                          <a:latin typeface="+mn-lt"/>
                          <a:ea typeface="+mn-ea"/>
                          <a:cs typeface="+mn-cs"/>
                        </a:rPr>
                        <a:t>representation at SMS level and 2% PwD</a:t>
                      </a:r>
                      <a:endParaRPr kumimoji="0" lang="en-US" sz="1600" b="0" i="0" u="none" strike="noStrike" cap="none" normalizeH="0" baseline="0" dirty="0">
                        <a:ln>
                          <a:noFill/>
                        </a:ln>
                        <a:solidFill>
                          <a:schemeClr val="tx1"/>
                        </a:solidFill>
                        <a:effectLst/>
                        <a:latin typeface="+mn-lt"/>
                        <a:ea typeface="ＭＳ Ｐゴシック" charset="0"/>
                        <a:cs typeface="Arial" pitchFamily="34" charset="0"/>
                      </a:endParaRPr>
                    </a:p>
                  </a:txBody>
                  <a:tcPr marL="91433" marR="91433" marT="45693" marB="45693" horzOverflow="overflow">
                    <a:solidFill>
                      <a:schemeClr val="bg2"/>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ZA" sz="1600" kern="1200" dirty="0" smtClean="0">
                          <a:solidFill>
                            <a:schemeClr val="dk1"/>
                          </a:solidFill>
                          <a:effectLst/>
                          <a:latin typeface="+mn-lt"/>
                          <a:ea typeface="+mn-ea"/>
                          <a:cs typeface="+mn-cs"/>
                        </a:rPr>
                        <a:t>52% Women at SMS and 2.42% PwD</a:t>
                      </a:r>
                      <a:endParaRPr kumimoji="0" lang="en-US" sz="1600" b="0" i="0" u="none" strike="noStrike" cap="none" normalizeH="0" baseline="0" dirty="0">
                        <a:ln>
                          <a:noFill/>
                        </a:ln>
                        <a:solidFill>
                          <a:schemeClr val="tx1"/>
                        </a:solidFill>
                        <a:effectLst/>
                        <a:latin typeface="+mn-lt"/>
                        <a:ea typeface="ＭＳ Ｐゴシック" charset="0"/>
                        <a:cs typeface="Arial" pitchFamily="34" charset="0"/>
                      </a:endParaRPr>
                    </a:p>
                  </a:txBody>
                  <a:tcPr marL="91433" marR="91433" marT="45693" marB="45693" horzOverflow="overflow">
                    <a:solidFill>
                      <a:schemeClr val="bg2"/>
                    </a:solidFill>
                  </a:tcPr>
                </a:tc>
              </a:tr>
              <a:tr h="565674">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ZA" sz="1600" kern="1200" dirty="0" smtClean="0">
                          <a:solidFill>
                            <a:schemeClr val="tx1"/>
                          </a:solidFill>
                          <a:effectLst/>
                          <a:latin typeface="+mn-lt"/>
                          <a:ea typeface="+mn-ea"/>
                          <a:cs typeface="Arial" pitchFamily="34" charset="0"/>
                        </a:rPr>
                        <a:t>% spent against approved budget</a:t>
                      </a:r>
                    </a:p>
                  </a:txBody>
                  <a:tcPr marL="91433" marR="91433" marT="45693" marB="45693" horzOverflow="overflow">
                    <a:solidFill>
                      <a:schemeClr val="bg2">
                        <a:lumMod val="9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ZA" sz="1600" b="0" kern="1200" dirty="0" smtClean="0">
                          <a:solidFill>
                            <a:schemeClr val="dk1"/>
                          </a:solidFill>
                          <a:effectLst/>
                          <a:latin typeface="+mn-lt"/>
                          <a:ea typeface="+mn-ea"/>
                          <a:cs typeface="+mn-cs"/>
                        </a:rPr>
                        <a:t>70% spending of the budget</a:t>
                      </a:r>
                      <a:endParaRPr kumimoji="0" lang="en-ZA" sz="1600" b="0" i="0" u="none" strike="noStrike" kern="1200" cap="none" normalizeH="0" baseline="0" dirty="0" smtClean="0">
                        <a:ln>
                          <a:noFill/>
                        </a:ln>
                        <a:solidFill>
                          <a:schemeClr val="tx1"/>
                        </a:solidFill>
                        <a:effectLst/>
                        <a:latin typeface="+mn-lt"/>
                        <a:ea typeface="+mn-ea"/>
                        <a:cs typeface="Arial" pitchFamily="34" charset="0"/>
                      </a:endParaRPr>
                    </a:p>
                  </a:txBody>
                  <a:tcPr marL="91433" marR="91433" marT="45693" marB="45693" horzOverflow="overflow">
                    <a:solidFill>
                      <a:schemeClr val="bg2">
                        <a:lumMod val="9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lang="en-ZA" sz="1600" kern="1200" dirty="0" smtClean="0">
                          <a:solidFill>
                            <a:schemeClr val="dk1"/>
                          </a:solidFill>
                          <a:effectLst/>
                          <a:latin typeface="+mn-lt"/>
                          <a:ea typeface="+mn-ea"/>
                          <a:cs typeface="+mn-cs"/>
                        </a:rPr>
                        <a:t>A total amount of R2.296 billion (65%) was spent versus a budget of R3.525 billion.</a:t>
                      </a:r>
                    </a:p>
                  </a:txBody>
                  <a:tcPr marL="91433" marR="91433" marT="45693" marB="45693" horzOverflow="overflow">
                    <a:solidFill>
                      <a:schemeClr val="bg2">
                        <a:lumMod val="90000"/>
                      </a:schemeClr>
                    </a:solidFill>
                  </a:tcPr>
                </a:tc>
              </a:tr>
              <a:tr h="812747">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ZA" sz="1600" b="0" i="0" u="none" strike="noStrike" kern="1200" cap="none" normalizeH="0" baseline="0" dirty="0" smtClean="0">
                          <a:ln>
                            <a:noFill/>
                          </a:ln>
                          <a:solidFill>
                            <a:schemeClr val="tx1"/>
                          </a:solidFill>
                          <a:effectLst/>
                          <a:latin typeface="+mn-lt"/>
                          <a:ea typeface="+mn-ea"/>
                          <a:cs typeface="Arial" pitchFamily="34" charset="0"/>
                        </a:rPr>
                        <a:t>% of BBBEE procurement</a:t>
                      </a:r>
                      <a:endParaRPr kumimoji="0" lang="en-US" sz="1600" b="0" i="0" u="none" strike="noStrike" cap="none" normalizeH="0" baseline="0" dirty="0" smtClean="0">
                        <a:ln>
                          <a:noFill/>
                        </a:ln>
                        <a:solidFill>
                          <a:schemeClr val="tx1"/>
                        </a:solidFill>
                        <a:effectLst/>
                        <a:latin typeface="+mn-lt"/>
                        <a:ea typeface="ＭＳ Ｐゴシック" charset="0"/>
                        <a:cs typeface="Arial" pitchFamily="34" charset="0"/>
                      </a:endParaRPr>
                    </a:p>
                  </a:txBody>
                  <a:tcPr marL="91433" marR="91433" marT="45693" marB="45693" horzOverflow="overflow">
                    <a:solidFill>
                      <a:schemeClr val="bg2"/>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lang="en-ZA" sz="1600" b="0" kern="1200" dirty="0" smtClean="0">
                          <a:solidFill>
                            <a:schemeClr val="dk1"/>
                          </a:solidFill>
                          <a:effectLst/>
                          <a:latin typeface="+mn-lt"/>
                          <a:ea typeface="+mn-ea"/>
                          <a:cs typeface="+mn-cs"/>
                        </a:rPr>
                        <a:t>70% of contracts awarded</a:t>
                      </a:r>
                      <a:r>
                        <a:rPr lang="en-ZA" sz="1600" b="0" kern="1200" baseline="0" dirty="0" smtClean="0">
                          <a:solidFill>
                            <a:schemeClr val="dk1"/>
                          </a:solidFill>
                          <a:effectLst/>
                          <a:latin typeface="+mn-lt"/>
                          <a:ea typeface="+mn-ea"/>
                          <a:cs typeface="+mn-cs"/>
                        </a:rPr>
                        <a:t> </a:t>
                      </a:r>
                      <a:r>
                        <a:rPr lang="en-ZA" sz="1600" b="0" kern="1200" dirty="0" smtClean="0">
                          <a:solidFill>
                            <a:schemeClr val="dk1"/>
                          </a:solidFill>
                          <a:effectLst/>
                          <a:latin typeface="+mn-lt"/>
                          <a:ea typeface="+mn-ea"/>
                          <a:cs typeface="+mn-cs"/>
                        </a:rPr>
                        <a:t>on BBBEE</a:t>
                      </a:r>
                      <a:endParaRPr kumimoji="0" lang="en-ZA" sz="1600" b="0" i="0" u="none" strike="noStrike" kern="1200" cap="none" normalizeH="0" baseline="0" dirty="0" smtClean="0">
                        <a:ln>
                          <a:noFill/>
                        </a:ln>
                        <a:solidFill>
                          <a:schemeClr val="tx1"/>
                        </a:solidFill>
                        <a:effectLst/>
                        <a:latin typeface="+mn-lt"/>
                        <a:ea typeface="+mn-ea"/>
                        <a:cs typeface="Arial" pitchFamily="34" charset="0"/>
                      </a:endParaRPr>
                    </a:p>
                  </a:txBody>
                  <a:tcPr marL="91433" marR="91433" marT="45693" marB="45693" horzOverflow="overflow">
                    <a:solidFill>
                      <a:schemeClr val="bg2"/>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lang="en-ZA" sz="1600" kern="1200" dirty="0" smtClean="0">
                          <a:solidFill>
                            <a:schemeClr val="dk1"/>
                          </a:solidFill>
                          <a:effectLst/>
                          <a:latin typeface="+mn-lt"/>
                          <a:ea typeface="+mn-ea"/>
                          <a:cs typeface="+mn-cs"/>
                        </a:rPr>
                        <a:t>78.48% (R 19 875 666.45) of the total value of contracts awarded  to BBBEE compliant service providers</a:t>
                      </a:r>
                      <a:endParaRPr kumimoji="0" lang="en-US" sz="1600" b="0" i="0" u="none" strike="noStrike" cap="none" normalizeH="0" baseline="0" dirty="0" smtClean="0">
                        <a:ln>
                          <a:noFill/>
                        </a:ln>
                        <a:solidFill>
                          <a:schemeClr val="tx1"/>
                        </a:solidFill>
                        <a:effectLst/>
                        <a:latin typeface="+mn-lt"/>
                        <a:ea typeface="ＭＳ Ｐゴシック" charset="0"/>
                        <a:cs typeface="Arial" pitchFamily="34" charset="0"/>
                      </a:endParaRPr>
                    </a:p>
                  </a:txBody>
                  <a:tcPr marL="91433" marR="91433" marT="45693" marB="45693" horzOverflow="overflow">
                    <a:solidFill>
                      <a:schemeClr val="bg2"/>
                    </a:solidFill>
                  </a:tcPr>
                </a:tc>
              </a:tr>
              <a:tr h="184063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ZA" sz="1600" b="0" i="0" u="none" strike="noStrike" cap="none" normalizeH="0" baseline="0" dirty="0" smtClean="0">
                          <a:ln>
                            <a:noFill/>
                          </a:ln>
                          <a:solidFill>
                            <a:schemeClr val="tx1"/>
                          </a:solidFill>
                          <a:effectLst/>
                          <a:latin typeface="+mn-lt"/>
                          <a:ea typeface="ＭＳ Ｐゴシック" charset="0"/>
                          <a:cs typeface="Arial" pitchFamily="34" charset="0"/>
                        </a:rPr>
                        <a:t>Number of events managed to advance the DAC strategic goals or agreed Marketing objectives ( 30)</a:t>
                      </a:r>
                    </a:p>
                  </a:txBody>
                  <a:tcPr marL="91433" marR="91433" marT="45693" marB="45693" horzOverflow="overflow">
                    <a:solidFill>
                      <a:schemeClr val="bg2">
                        <a:lumMod val="90000"/>
                      </a:schemeClr>
                    </a:solidFill>
                  </a:tcPr>
                </a:tc>
                <a:tc>
                  <a:txBody>
                    <a:bodyPr/>
                    <a:lstStyle/>
                    <a:p>
                      <a:r>
                        <a:rPr lang="en-ZA" sz="1600" b="0" kern="1200" dirty="0" smtClean="0">
                          <a:solidFill>
                            <a:schemeClr val="dk1"/>
                          </a:solidFill>
                          <a:effectLst/>
                          <a:latin typeface="+mn-lt"/>
                          <a:ea typeface="+mn-ea"/>
                          <a:cs typeface="+mn-cs"/>
                        </a:rPr>
                        <a:t>5 events managed to</a:t>
                      </a:r>
                      <a:r>
                        <a:rPr lang="en-ZA" sz="1600" b="0" kern="1200" baseline="0" dirty="0" smtClean="0">
                          <a:solidFill>
                            <a:schemeClr val="dk1"/>
                          </a:solidFill>
                          <a:effectLst/>
                          <a:latin typeface="+mn-lt"/>
                          <a:ea typeface="+mn-ea"/>
                          <a:cs typeface="+mn-cs"/>
                        </a:rPr>
                        <a:t> </a:t>
                      </a:r>
                      <a:r>
                        <a:rPr lang="en-ZA" sz="1600" b="0" kern="1200" dirty="0" smtClean="0">
                          <a:solidFill>
                            <a:schemeClr val="dk1"/>
                          </a:solidFill>
                          <a:effectLst/>
                          <a:latin typeface="+mn-lt"/>
                          <a:ea typeface="+mn-ea"/>
                          <a:cs typeface="+mn-cs"/>
                        </a:rPr>
                        <a:t>advance the DAC Strategic goals or agreed Marketing</a:t>
                      </a:r>
                      <a:br>
                        <a:rPr lang="en-ZA" sz="1600" b="0" kern="1200" dirty="0" smtClean="0">
                          <a:solidFill>
                            <a:schemeClr val="dk1"/>
                          </a:solidFill>
                          <a:effectLst/>
                          <a:latin typeface="+mn-lt"/>
                          <a:ea typeface="+mn-ea"/>
                          <a:cs typeface="+mn-cs"/>
                        </a:rPr>
                      </a:br>
                      <a:r>
                        <a:rPr lang="en-ZA" sz="1600" b="0" kern="1200" dirty="0" smtClean="0">
                          <a:solidFill>
                            <a:schemeClr val="dk1"/>
                          </a:solidFill>
                          <a:effectLst/>
                          <a:latin typeface="+mn-lt"/>
                          <a:ea typeface="+mn-ea"/>
                          <a:cs typeface="+mn-cs"/>
                        </a:rPr>
                        <a:t>objectives</a:t>
                      </a:r>
                      <a:endParaRPr lang="en-ZA" sz="1600" b="0" kern="1200" dirty="0">
                        <a:solidFill>
                          <a:schemeClr val="dk1"/>
                        </a:solidFill>
                        <a:effectLst/>
                        <a:latin typeface="+mn-lt"/>
                        <a:ea typeface="+mn-ea"/>
                        <a:cs typeface="+mn-cs"/>
                      </a:endParaRPr>
                    </a:p>
                  </a:txBody>
                  <a:tcPr marL="91433" marR="91433" marT="45693" marB="45693" horzOverflow="overflow">
                    <a:solidFill>
                      <a:schemeClr val="bg2">
                        <a:lumMod val="9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lang="en-ZA" sz="1600" kern="1200" dirty="0" smtClean="0">
                          <a:solidFill>
                            <a:schemeClr val="dk1"/>
                          </a:solidFill>
                          <a:effectLst/>
                          <a:latin typeface="+mn-lt"/>
                          <a:ea typeface="+mn-ea"/>
                          <a:cs typeface="+mn-cs"/>
                        </a:rPr>
                        <a:t>11 events  were</a:t>
                      </a:r>
                      <a:r>
                        <a:rPr lang="en-ZA" sz="1600" kern="1200" baseline="0" dirty="0" smtClean="0">
                          <a:solidFill>
                            <a:schemeClr val="dk1"/>
                          </a:solidFill>
                          <a:effectLst/>
                          <a:latin typeface="+mn-lt"/>
                          <a:ea typeface="+mn-ea"/>
                          <a:cs typeface="+mn-cs"/>
                        </a:rPr>
                        <a:t> managed </a:t>
                      </a:r>
                      <a:r>
                        <a:rPr lang="en-ZA" sz="1600" kern="1200" dirty="0" smtClean="0">
                          <a:solidFill>
                            <a:schemeClr val="dk1"/>
                          </a:solidFill>
                          <a:effectLst/>
                          <a:latin typeface="+mn-lt"/>
                          <a:ea typeface="+mn-ea"/>
                          <a:cs typeface="+mn-cs"/>
                        </a:rPr>
                        <a:t>in the report period</a:t>
                      </a:r>
                      <a:endParaRPr kumimoji="0" lang="en-US" sz="1600" b="0" i="0" u="none" strike="noStrike" cap="none" normalizeH="0" baseline="0" dirty="0">
                        <a:ln>
                          <a:noFill/>
                        </a:ln>
                        <a:solidFill>
                          <a:schemeClr val="tx1"/>
                        </a:solidFill>
                        <a:effectLst/>
                        <a:latin typeface="+mn-lt"/>
                        <a:ea typeface="ＭＳ Ｐゴシック" charset="0"/>
                        <a:cs typeface="Arial" pitchFamily="34" charset="0"/>
                      </a:endParaRPr>
                    </a:p>
                  </a:txBody>
                  <a:tcPr marL="91433" marR="91433" marT="45693" marB="45693" horzOverflow="overflow">
                    <a:solidFill>
                      <a:schemeClr val="bg2">
                        <a:lumMod val="90000"/>
                      </a:schemeClr>
                    </a:solidFill>
                  </a:tcPr>
                </a:tc>
              </a:tr>
            </a:tbl>
          </a:graphicData>
        </a:graphic>
      </p:graphicFrame>
      <p:sp>
        <p:nvSpPr>
          <p:cNvPr id="5" name="Slide Number Placeholder 4"/>
          <p:cNvSpPr>
            <a:spLocks noGrp="1"/>
          </p:cNvSpPr>
          <p:nvPr>
            <p:ph type="sldNum" sz="quarter" idx="4"/>
          </p:nvPr>
        </p:nvSpPr>
        <p:spPr>
          <a:xfrm>
            <a:off x="8100392" y="6309320"/>
            <a:ext cx="609600" cy="365125"/>
          </a:xfrm>
        </p:spPr>
        <p:txBody>
          <a:bodyPr/>
          <a:lstStyle/>
          <a:p>
            <a:r>
              <a:rPr lang="en-ZA" sz="1000" b="1" dirty="0" smtClean="0"/>
              <a:t>22</a:t>
            </a:r>
          </a:p>
        </p:txBody>
      </p:sp>
      <p:sp>
        <p:nvSpPr>
          <p:cNvPr id="7" name="Title 28"/>
          <p:cNvSpPr>
            <a:spLocks noGrp="1"/>
          </p:cNvSpPr>
          <p:nvPr>
            <p:ph type="title"/>
          </p:nvPr>
        </p:nvSpPr>
        <p:spPr>
          <a:xfrm>
            <a:off x="611560" y="116632"/>
            <a:ext cx="8229600" cy="576064"/>
          </a:xfrm>
        </p:spPr>
        <p:txBody>
          <a:bodyPr>
            <a:noAutofit/>
          </a:bodyPr>
          <a:lstStyle/>
          <a:p>
            <a:pPr algn="ctr"/>
            <a:r>
              <a:rPr lang="en-ZA" sz="3200" dirty="0" smtClean="0">
                <a:solidFill>
                  <a:schemeClr val="accent2">
                    <a:lumMod val="50000"/>
                  </a:schemeClr>
                </a:solidFill>
                <a:latin typeface="+mj-lt"/>
                <a:ea typeface="MS PGothic" pitchFamily="34" charset="-128"/>
                <a:cs typeface="Arial" pitchFamily="34" charset="0"/>
              </a:rPr>
              <a:t>SELECTED </a:t>
            </a:r>
            <a:r>
              <a:rPr lang="en-ZA" sz="3200" dirty="0">
                <a:solidFill>
                  <a:schemeClr val="accent2">
                    <a:lumMod val="50000"/>
                  </a:schemeClr>
                </a:solidFill>
                <a:latin typeface="+mj-lt"/>
                <a:ea typeface="MS PGothic" pitchFamily="34" charset="-128"/>
                <a:cs typeface="Arial" pitchFamily="34" charset="0"/>
              </a:rPr>
              <a:t>INDICATORS</a:t>
            </a:r>
            <a:endParaRPr lang="en-US" sz="4000" dirty="0">
              <a:solidFill>
                <a:schemeClr val="accent2">
                  <a:lumMod val="50000"/>
                </a:schemeClr>
              </a:solidFill>
              <a:latin typeface="+mj-lt"/>
              <a:cs typeface="Arial" pitchFamily="34" charset="0"/>
            </a:endParaRPr>
          </a:p>
        </p:txBody>
      </p:sp>
      <p:cxnSp>
        <p:nvCxnSpPr>
          <p:cNvPr id="4" name="Straight Connector 3"/>
          <p:cNvCxnSpPr/>
          <p:nvPr/>
        </p:nvCxnSpPr>
        <p:spPr>
          <a:xfrm>
            <a:off x="10044608" y="4437112"/>
            <a:ext cx="914400" cy="9144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6833121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lvl="0" indent="0" algn="ctr" defTabSz="457200" eaLnBrk="0" fontAlgn="base" hangingPunct="0">
              <a:spcAft>
                <a:spcPct val="0"/>
              </a:spcAft>
              <a:buNone/>
              <a:defRPr/>
            </a:pPr>
            <a:endParaRPr lang="en-ZA" sz="3200" dirty="0" smtClean="0">
              <a:solidFill>
                <a:srgbClr val="F79646">
                  <a:lumMod val="50000"/>
                </a:srgbClr>
              </a:solidFill>
              <a:latin typeface="Gill Sans BOLD"/>
              <a:ea typeface="Gill Sans"/>
            </a:endParaRPr>
          </a:p>
          <a:p>
            <a:pPr marL="0" indent="0" algn="ctr">
              <a:buNone/>
            </a:pPr>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xmlns="" val="3134539315"/>
              </p:ext>
            </p:extLst>
          </p:nvPr>
        </p:nvGraphicFramePr>
        <p:xfrm>
          <a:off x="107504" y="836713"/>
          <a:ext cx="8928992" cy="5131997"/>
        </p:xfrm>
        <a:graphic>
          <a:graphicData uri="http://schemas.openxmlformats.org/drawingml/2006/table">
            <a:tbl>
              <a:tblPr firstRow="1" bandRow="1">
                <a:tableStyleId>{5C22544A-7EE6-4342-B048-85BDC9FD1C3A}</a:tableStyleId>
              </a:tblPr>
              <a:tblGrid>
                <a:gridCol w="2232248"/>
                <a:gridCol w="1872208"/>
                <a:gridCol w="4824536"/>
              </a:tblGrid>
              <a:tr h="567387">
                <a:tc>
                  <a:txBody>
                    <a:bodyPr/>
                    <a:lstStyle/>
                    <a:p>
                      <a:pPr algn="ctr"/>
                      <a:r>
                        <a:rPr lang="en-US" sz="1600" b="1" dirty="0" smtClean="0">
                          <a:solidFill>
                            <a:schemeClr val="bg1"/>
                          </a:solidFill>
                          <a:latin typeface="+mn-lt"/>
                          <a:cs typeface="Arial" pitchFamily="34" charset="0"/>
                        </a:rPr>
                        <a:t>PERFORMANCE INDICATOR</a:t>
                      </a:r>
                      <a:endParaRPr lang="en-US" sz="1600" b="1" dirty="0">
                        <a:solidFill>
                          <a:schemeClr val="bg1"/>
                        </a:solidFill>
                        <a:latin typeface="+mn-lt"/>
                        <a:cs typeface="Arial" pitchFamily="34" charset="0"/>
                      </a:endParaRPr>
                    </a:p>
                  </a:txBody>
                  <a:tcPr marL="91421" marR="91421" marT="43636" marB="43636">
                    <a:solidFill>
                      <a:schemeClr val="accent2"/>
                    </a:solidFill>
                  </a:tcPr>
                </a:tc>
                <a:tc>
                  <a:txBody>
                    <a:bodyPr/>
                    <a:lstStyle/>
                    <a:p>
                      <a:pPr algn="ctr"/>
                      <a:r>
                        <a:rPr lang="en-US" sz="1600" b="1" baseline="0" dirty="0" smtClean="0">
                          <a:solidFill>
                            <a:schemeClr val="bg1"/>
                          </a:solidFill>
                          <a:latin typeface="+mn-lt"/>
                          <a:cs typeface="Arial" pitchFamily="34" charset="0"/>
                        </a:rPr>
                        <a:t>3</a:t>
                      </a:r>
                      <a:r>
                        <a:rPr lang="en-US" sz="1600" b="1" baseline="30000" dirty="0" smtClean="0">
                          <a:solidFill>
                            <a:schemeClr val="bg1"/>
                          </a:solidFill>
                          <a:latin typeface="+mn-lt"/>
                          <a:cs typeface="Arial" pitchFamily="34" charset="0"/>
                        </a:rPr>
                        <a:t>rd</a:t>
                      </a:r>
                      <a:r>
                        <a:rPr lang="en-US" sz="1600" b="1" baseline="0" dirty="0" smtClean="0">
                          <a:solidFill>
                            <a:schemeClr val="bg1"/>
                          </a:solidFill>
                          <a:latin typeface="+mn-lt"/>
                          <a:cs typeface="Arial" pitchFamily="34" charset="0"/>
                        </a:rPr>
                        <a:t>  </a:t>
                      </a:r>
                      <a:r>
                        <a:rPr lang="en-US" sz="1600" b="1" dirty="0" smtClean="0">
                          <a:solidFill>
                            <a:schemeClr val="bg1"/>
                          </a:solidFill>
                          <a:latin typeface="+mn-lt"/>
                          <a:cs typeface="Arial" pitchFamily="34" charset="0"/>
                        </a:rPr>
                        <a:t> QUARTER TARGET</a:t>
                      </a:r>
                      <a:endParaRPr lang="en-US" sz="1600" b="1" dirty="0">
                        <a:solidFill>
                          <a:schemeClr val="bg1"/>
                        </a:solidFill>
                        <a:latin typeface="+mn-lt"/>
                        <a:cs typeface="Arial" pitchFamily="34" charset="0"/>
                      </a:endParaRPr>
                    </a:p>
                  </a:txBody>
                  <a:tcPr marL="91421" marR="91421" marT="43636" marB="43636">
                    <a:solidFill>
                      <a:schemeClr val="accent2"/>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dirty="0" smtClean="0">
                          <a:solidFill>
                            <a:schemeClr val="bg1"/>
                          </a:solidFill>
                          <a:latin typeface="+mn-lt"/>
                          <a:cs typeface="Arial" pitchFamily="34" charset="0"/>
                        </a:rPr>
                        <a:t>PROGRESS DESCRIPTION</a:t>
                      </a:r>
                    </a:p>
                  </a:txBody>
                  <a:tcPr marL="91421" marR="91421" marT="43636" marB="43636">
                    <a:solidFill>
                      <a:schemeClr val="accent2"/>
                    </a:solidFill>
                  </a:tcPr>
                </a:tc>
              </a:tr>
              <a:tr h="752742">
                <a:tc>
                  <a:txBody>
                    <a:bodyPr/>
                    <a:lstStyle/>
                    <a:p>
                      <a:r>
                        <a:rPr lang="en-ZA" sz="1600" kern="1200" dirty="0" smtClean="0">
                          <a:solidFill>
                            <a:schemeClr val="dk1"/>
                          </a:solidFill>
                          <a:effectLst/>
                          <a:latin typeface="+mn-lt"/>
                          <a:ea typeface="+mn-ea"/>
                          <a:cs typeface="+mn-cs"/>
                        </a:rPr>
                        <a:t>Percentage of Public Entities with fully constituted and inducted councils</a:t>
                      </a:r>
                      <a:r>
                        <a:rPr lang="en-ZA" sz="1600" kern="1200" baseline="0" dirty="0" smtClean="0">
                          <a:solidFill>
                            <a:schemeClr val="dk1"/>
                          </a:solidFill>
                          <a:effectLst/>
                          <a:latin typeface="+mn-lt"/>
                          <a:ea typeface="+mn-ea"/>
                          <a:cs typeface="+mn-cs"/>
                        </a:rPr>
                        <a:t> </a:t>
                      </a:r>
                      <a:r>
                        <a:rPr lang="en-ZA" sz="1600" kern="1200" dirty="0" smtClean="0">
                          <a:solidFill>
                            <a:schemeClr val="dk1"/>
                          </a:solidFill>
                          <a:effectLst/>
                          <a:latin typeface="+mn-lt"/>
                          <a:ea typeface="+mn-ea"/>
                          <a:cs typeface="+mn-cs"/>
                        </a:rPr>
                        <a:t>(100%)</a:t>
                      </a:r>
                      <a:endParaRPr lang="en-US" sz="1600" dirty="0">
                        <a:solidFill>
                          <a:schemeClr val="tx1"/>
                        </a:solidFill>
                        <a:latin typeface="+mn-lt"/>
                        <a:cs typeface="Arial" pitchFamily="34" charset="0"/>
                      </a:endParaRPr>
                    </a:p>
                  </a:txBody>
                  <a:tcPr marL="91421" marR="91421" marT="43636" marB="43636">
                    <a:solidFill>
                      <a:schemeClr val="bg2"/>
                    </a:solidFill>
                  </a:tcPr>
                </a:tc>
                <a:tc>
                  <a:txBody>
                    <a:bodyPr/>
                    <a:lstStyle/>
                    <a:p>
                      <a:pPr>
                        <a:lnSpc>
                          <a:spcPct val="115000"/>
                        </a:lnSpc>
                        <a:spcAft>
                          <a:spcPts val="1000"/>
                        </a:spcAft>
                      </a:pPr>
                      <a:r>
                        <a:rPr lang="en-ZA" sz="1600" kern="1200" dirty="0" smtClean="0">
                          <a:solidFill>
                            <a:schemeClr val="dk1"/>
                          </a:solidFill>
                          <a:effectLst/>
                          <a:latin typeface="+mn-lt"/>
                          <a:ea typeface="+mn-ea"/>
                          <a:cs typeface="+mn-cs"/>
                        </a:rPr>
                        <a:t>100% of councils fully constituted and inducted</a:t>
                      </a:r>
                      <a:endParaRPr lang="en-ZA" sz="1600" dirty="0">
                        <a:solidFill>
                          <a:schemeClr val="tx1"/>
                        </a:solidFill>
                        <a:effectLst/>
                        <a:latin typeface="+mn-lt"/>
                        <a:ea typeface="Calibri"/>
                        <a:cs typeface="Arial" pitchFamily="34" charset="0"/>
                      </a:endParaRPr>
                    </a:p>
                  </a:txBody>
                  <a:tcPr marL="68580" marR="68580" marT="0" marB="0">
                    <a:solidFill>
                      <a:schemeClr val="bg2"/>
                    </a:solidFill>
                  </a:tcPr>
                </a:tc>
                <a:tc>
                  <a:txBody>
                    <a:bodyPr/>
                    <a:lstStyle/>
                    <a:p>
                      <a:pPr>
                        <a:lnSpc>
                          <a:spcPct val="115000"/>
                        </a:lnSpc>
                        <a:spcAft>
                          <a:spcPts val="1000"/>
                        </a:spcAft>
                      </a:pPr>
                      <a:r>
                        <a:rPr lang="en-ZA" sz="1600" kern="1200" dirty="0" smtClean="0">
                          <a:solidFill>
                            <a:schemeClr val="dk1"/>
                          </a:solidFill>
                          <a:effectLst/>
                          <a:latin typeface="+mn-lt"/>
                          <a:ea typeface="+mn-ea"/>
                          <a:cs typeface="+mn-cs"/>
                        </a:rPr>
                        <a:t>The following councils were appointed but not yet inducted i.e. State Theatre Council, </a:t>
                      </a:r>
                      <a:r>
                        <a:rPr lang="en-ZA" sz="1600" kern="1200" dirty="0" err="1" smtClean="0">
                          <a:solidFill>
                            <a:schemeClr val="dk1"/>
                          </a:solidFill>
                          <a:effectLst/>
                          <a:latin typeface="+mn-lt"/>
                          <a:ea typeface="+mn-ea"/>
                          <a:cs typeface="+mn-cs"/>
                        </a:rPr>
                        <a:t>ArtsCape</a:t>
                      </a:r>
                      <a:r>
                        <a:rPr lang="en-ZA" sz="1600" kern="1200" dirty="0" smtClean="0">
                          <a:solidFill>
                            <a:schemeClr val="dk1"/>
                          </a:solidFill>
                          <a:effectLst/>
                          <a:latin typeface="+mn-lt"/>
                          <a:ea typeface="+mn-ea"/>
                          <a:cs typeface="+mn-cs"/>
                        </a:rPr>
                        <a:t>, Playhouse Company, </a:t>
                      </a:r>
                      <a:r>
                        <a:rPr lang="en-ZA" sz="1600" kern="1200" dirty="0" err="1" smtClean="0">
                          <a:solidFill>
                            <a:schemeClr val="dk1"/>
                          </a:solidFill>
                          <a:effectLst/>
                          <a:latin typeface="+mn-lt"/>
                          <a:ea typeface="+mn-ea"/>
                          <a:cs typeface="+mn-cs"/>
                        </a:rPr>
                        <a:t>Pacofs</a:t>
                      </a:r>
                      <a:r>
                        <a:rPr lang="en-ZA" sz="1600" kern="1200" dirty="0" smtClean="0">
                          <a:solidFill>
                            <a:schemeClr val="dk1"/>
                          </a:solidFill>
                          <a:effectLst/>
                          <a:latin typeface="+mn-lt"/>
                          <a:ea typeface="+mn-ea"/>
                          <a:cs typeface="+mn-cs"/>
                        </a:rPr>
                        <a:t>, </a:t>
                      </a:r>
                      <a:r>
                        <a:rPr lang="en-ZA" sz="1600" kern="1200" dirty="0" err="1" smtClean="0">
                          <a:solidFill>
                            <a:schemeClr val="dk1"/>
                          </a:solidFill>
                          <a:effectLst/>
                          <a:latin typeface="+mn-lt"/>
                          <a:ea typeface="+mn-ea"/>
                          <a:cs typeface="+mn-cs"/>
                        </a:rPr>
                        <a:t>Msunduzi</a:t>
                      </a:r>
                      <a:r>
                        <a:rPr lang="en-ZA" sz="1600" kern="1200" dirty="0" smtClean="0">
                          <a:solidFill>
                            <a:schemeClr val="dk1"/>
                          </a:solidFill>
                          <a:effectLst/>
                          <a:latin typeface="+mn-lt"/>
                          <a:ea typeface="+mn-ea"/>
                          <a:cs typeface="+mn-cs"/>
                        </a:rPr>
                        <a:t> Museum, NELM, Luthuli, Afrikaans </a:t>
                      </a:r>
                      <a:r>
                        <a:rPr lang="en-ZA" sz="1600" kern="1200" dirty="0" err="1" smtClean="0">
                          <a:solidFill>
                            <a:schemeClr val="dk1"/>
                          </a:solidFill>
                          <a:effectLst/>
                          <a:latin typeface="+mn-lt"/>
                          <a:ea typeface="+mn-ea"/>
                          <a:cs typeface="+mn-cs"/>
                        </a:rPr>
                        <a:t>Taal</a:t>
                      </a:r>
                      <a:r>
                        <a:rPr lang="en-ZA" sz="1600" kern="1200" dirty="0" smtClean="0">
                          <a:solidFill>
                            <a:schemeClr val="dk1"/>
                          </a:solidFill>
                          <a:effectLst/>
                          <a:latin typeface="+mn-lt"/>
                          <a:ea typeface="+mn-ea"/>
                          <a:cs typeface="+mn-cs"/>
                        </a:rPr>
                        <a:t>, War Museum and William Humphreys Arts Gallery have been finalised. 100% constituted</a:t>
                      </a:r>
                    </a:p>
                  </a:txBody>
                  <a:tcPr marL="68580" marR="68580" marT="0" marB="0">
                    <a:solidFill>
                      <a:schemeClr val="bg2"/>
                    </a:solidFill>
                  </a:tcPr>
                </a:tc>
              </a:tr>
              <a:tr h="858076">
                <a:tc>
                  <a:txBody>
                    <a:bodyPr/>
                    <a:lstStyle/>
                    <a:p>
                      <a:r>
                        <a:rPr lang="en-ZA" sz="1600" kern="1200" dirty="0" smtClean="0">
                          <a:solidFill>
                            <a:schemeClr val="dk1"/>
                          </a:solidFill>
                          <a:effectLst/>
                          <a:latin typeface="+mn-lt"/>
                          <a:ea typeface="+mn-ea"/>
                          <a:cs typeface="+mn-cs"/>
                        </a:rPr>
                        <a:t>Number of Institutional visits conducted and reports prepared (26 visits and reports)</a:t>
                      </a:r>
                    </a:p>
                    <a:p>
                      <a:endParaRPr lang="en-US" sz="1600" dirty="0">
                        <a:latin typeface="+mn-lt"/>
                      </a:endParaRPr>
                    </a:p>
                  </a:txBody>
                  <a:tcPr marL="91421" marR="91421" marT="43636" marB="43636">
                    <a:solidFill>
                      <a:schemeClr val="bg2">
                        <a:lumMod val="90000"/>
                      </a:schemeClr>
                    </a:solidFill>
                  </a:tcPr>
                </a:tc>
                <a:tc>
                  <a:txBody>
                    <a:bodyPr/>
                    <a:lstStyle/>
                    <a:p>
                      <a:pPr>
                        <a:lnSpc>
                          <a:spcPct val="115000"/>
                        </a:lnSpc>
                        <a:spcAft>
                          <a:spcPts val="1000"/>
                        </a:spcAft>
                      </a:pPr>
                      <a:r>
                        <a:rPr lang="en-ZA" sz="1600" b="0" kern="1200" dirty="0" smtClean="0">
                          <a:solidFill>
                            <a:schemeClr val="dk1"/>
                          </a:solidFill>
                          <a:effectLst/>
                          <a:latin typeface="+mn-lt"/>
                          <a:ea typeface="+mn-ea"/>
                          <a:cs typeface="+mn-cs"/>
                        </a:rPr>
                        <a:t>7</a:t>
                      </a:r>
                      <a:endParaRPr lang="en-ZA" sz="1600" b="0" dirty="0">
                        <a:solidFill>
                          <a:schemeClr val="tx1"/>
                        </a:solidFill>
                        <a:effectLst/>
                        <a:latin typeface="+mn-lt"/>
                        <a:ea typeface="Calibri"/>
                        <a:cs typeface="Arial" pitchFamily="34" charset="0"/>
                      </a:endParaRPr>
                    </a:p>
                  </a:txBody>
                  <a:tcPr marL="68580" marR="68580" marT="0" marB="0">
                    <a:solidFill>
                      <a:schemeClr val="bg2">
                        <a:lumMod val="90000"/>
                      </a:schemeClr>
                    </a:solidFill>
                  </a:tcPr>
                </a:tc>
                <a:tc>
                  <a:txBody>
                    <a:bodyPr/>
                    <a:lstStyle/>
                    <a:p>
                      <a:pPr>
                        <a:lnSpc>
                          <a:spcPct val="115000"/>
                        </a:lnSpc>
                        <a:spcAft>
                          <a:spcPts val="1000"/>
                        </a:spcAft>
                      </a:pPr>
                      <a:r>
                        <a:rPr lang="en-ZA" sz="1600" kern="1200" dirty="0" smtClean="0">
                          <a:solidFill>
                            <a:schemeClr val="dk1"/>
                          </a:solidFill>
                          <a:effectLst/>
                          <a:latin typeface="+mn-lt"/>
                          <a:ea typeface="+mn-ea"/>
                          <a:cs typeface="+mn-cs"/>
                        </a:rPr>
                        <a:t>2 Site visits undertaken: PACOFS, Nelson Mandela Museum.</a:t>
                      </a:r>
                      <a:r>
                        <a:rPr lang="en-ZA" sz="1600" kern="1200" baseline="0" dirty="0" smtClean="0">
                          <a:solidFill>
                            <a:schemeClr val="dk1"/>
                          </a:solidFill>
                          <a:effectLst/>
                          <a:latin typeface="+mn-lt"/>
                          <a:ea typeface="+mn-ea"/>
                          <a:cs typeface="+mn-cs"/>
                        </a:rPr>
                        <a:t> </a:t>
                      </a:r>
                      <a:r>
                        <a:rPr lang="en-ZA" sz="1600" kern="1200" dirty="0" smtClean="0">
                          <a:solidFill>
                            <a:schemeClr val="dk1"/>
                          </a:solidFill>
                          <a:effectLst/>
                          <a:latin typeface="+mn-lt"/>
                          <a:ea typeface="+mn-ea"/>
                          <a:cs typeface="+mn-cs"/>
                        </a:rPr>
                        <a:t>Site Visits were deferred to the fourth quarter due to other work commitments including regional workshops on standardisation of key performance indicators</a:t>
                      </a:r>
                      <a:endParaRPr lang="en-ZA" sz="1600" dirty="0">
                        <a:solidFill>
                          <a:schemeClr val="tx1"/>
                        </a:solidFill>
                        <a:effectLst/>
                        <a:latin typeface="+mn-lt"/>
                        <a:ea typeface="Calibri"/>
                        <a:cs typeface="Arial" pitchFamily="34" charset="0"/>
                      </a:endParaRPr>
                    </a:p>
                  </a:txBody>
                  <a:tcPr marL="68580" marR="68580" marT="0" marB="0">
                    <a:solidFill>
                      <a:schemeClr val="bg2">
                        <a:lumMod val="90000"/>
                      </a:schemeClr>
                    </a:solidFill>
                  </a:tcPr>
                </a:tc>
              </a:tr>
              <a:tr h="568100">
                <a:tc>
                  <a:txBody>
                    <a:bodyPr/>
                    <a:lstStyle/>
                    <a:p>
                      <a:r>
                        <a:rPr lang="en-ZA" sz="1600" kern="1200" dirty="0" smtClean="0">
                          <a:solidFill>
                            <a:schemeClr val="dk1"/>
                          </a:solidFill>
                          <a:effectLst/>
                          <a:latin typeface="+mn-lt"/>
                          <a:ea typeface="+mn-ea"/>
                          <a:cs typeface="+mn-cs"/>
                        </a:rPr>
                        <a:t>Number of Community conversations held (18)</a:t>
                      </a:r>
                      <a:endParaRPr lang="en-US" sz="1600" dirty="0">
                        <a:latin typeface="+mn-lt"/>
                      </a:endParaRPr>
                    </a:p>
                  </a:txBody>
                  <a:tcPr marL="91421" marR="91421" marT="43636" marB="43636">
                    <a:solidFill>
                      <a:schemeClr val="bg2"/>
                    </a:solidFill>
                  </a:tcPr>
                </a:tc>
                <a:tc>
                  <a:txBody>
                    <a:bodyPr/>
                    <a:lstStyle/>
                    <a:p>
                      <a:pPr>
                        <a:lnSpc>
                          <a:spcPct val="115000"/>
                        </a:lnSpc>
                        <a:spcAft>
                          <a:spcPts val="1000"/>
                        </a:spcAft>
                      </a:pPr>
                      <a:r>
                        <a:rPr lang="en-ZA" sz="1600" b="0" kern="1200" dirty="0" smtClean="0">
                          <a:solidFill>
                            <a:schemeClr val="dk1"/>
                          </a:solidFill>
                          <a:effectLst/>
                          <a:latin typeface="+mn-lt"/>
                          <a:ea typeface="+mn-ea"/>
                          <a:cs typeface="+mn-cs"/>
                        </a:rPr>
                        <a:t>4 Community conversations</a:t>
                      </a:r>
                      <a:endParaRPr lang="en-ZA" sz="1600" b="0" dirty="0">
                        <a:solidFill>
                          <a:schemeClr val="tx1"/>
                        </a:solidFill>
                        <a:effectLst/>
                        <a:latin typeface="+mn-lt"/>
                        <a:ea typeface="Calibri"/>
                        <a:cs typeface="Arial" pitchFamily="34" charset="0"/>
                      </a:endParaRPr>
                    </a:p>
                  </a:txBody>
                  <a:tcPr marL="68580" marR="68580" marT="0" marB="0">
                    <a:solidFill>
                      <a:schemeClr val="bg2"/>
                    </a:solidFill>
                  </a:tcPr>
                </a:tc>
                <a:tc>
                  <a:txBody>
                    <a:bodyPr/>
                    <a:lstStyle/>
                    <a:p>
                      <a:pPr>
                        <a:lnSpc>
                          <a:spcPct val="115000"/>
                        </a:lnSpc>
                        <a:spcAft>
                          <a:spcPts val="1000"/>
                        </a:spcAft>
                      </a:pPr>
                      <a:r>
                        <a:rPr lang="en-ZA" sz="1600" kern="1200" dirty="0" smtClean="0">
                          <a:solidFill>
                            <a:schemeClr val="dk1"/>
                          </a:solidFill>
                          <a:effectLst/>
                          <a:latin typeface="+mn-lt"/>
                          <a:ea typeface="+mn-ea"/>
                          <a:cs typeface="+mn-cs"/>
                        </a:rPr>
                        <a:t>14 community conversations were held in Mpumalanga, North West, Northern Cape, Eastern Cape and Gauteng provinces. </a:t>
                      </a:r>
                      <a:endParaRPr lang="en-US" sz="1600" dirty="0">
                        <a:solidFill>
                          <a:schemeClr val="tx1"/>
                        </a:solidFill>
                        <a:latin typeface="+mn-lt"/>
                        <a:cs typeface="Arial" pitchFamily="34" charset="0"/>
                      </a:endParaRPr>
                    </a:p>
                  </a:txBody>
                  <a:tcPr marL="68580" marR="68580" marT="0" marB="0">
                    <a:solidFill>
                      <a:schemeClr val="bg2"/>
                    </a:solidFill>
                  </a:tcPr>
                </a:tc>
              </a:tr>
              <a:tr h="911637">
                <a:tc>
                  <a:txBody>
                    <a:bodyPr/>
                    <a:lstStyle/>
                    <a:p>
                      <a:r>
                        <a:rPr lang="en-US" sz="1600" dirty="0" smtClean="0">
                          <a:latin typeface="+mn-lt"/>
                        </a:rPr>
                        <a:t>Number of Public Platforms for Social Cohesion Advocates</a:t>
                      </a:r>
                      <a:endParaRPr lang="en-US" sz="1600" dirty="0">
                        <a:latin typeface="+mn-lt"/>
                      </a:endParaRPr>
                    </a:p>
                  </a:txBody>
                  <a:tcPr marL="91421" marR="91421" marT="43636" marB="43636">
                    <a:solidFill>
                      <a:schemeClr val="bg2">
                        <a:lumMod val="90000"/>
                      </a:schemeClr>
                    </a:solidFill>
                  </a:tcPr>
                </a:tc>
                <a:tc>
                  <a:txBody>
                    <a:bodyPr/>
                    <a:lstStyle/>
                    <a:p>
                      <a:pPr>
                        <a:lnSpc>
                          <a:spcPct val="115000"/>
                        </a:lnSpc>
                        <a:spcAft>
                          <a:spcPts val="1000"/>
                        </a:spcAft>
                      </a:pPr>
                      <a:r>
                        <a:rPr lang="en-ZA" sz="1600" kern="1200" dirty="0" smtClean="0">
                          <a:solidFill>
                            <a:schemeClr val="dk1"/>
                          </a:solidFill>
                          <a:effectLst/>
                          <a:latin typeface="+mn-lt"/>
                          <a:ea typeface="+mn-ea"/>
                          <a:cs typeface="+mn-cs"/>
                        </a:rPr>
                        <a:t>3 public platforms for Social Cohesion Advocates</a:t>
                      </a:r>
                      <a:endParaRPr lang="en-ZA" sz="1600" dirty="0">
                        <a:solidFill>
                          <a:schemeClr val="tx1"/>
                        </a:solidFill>
                        <a:effectLst/>
                        <a:latin typeface="+mn-lt"/>
                        <a:ea typeface="Calibri"/>
                        <a:cs typeface="Arial" pitchFamily="34" charset="0"/>
                      </a:endParaRPr>
                    </a:p>
                  </a:txBody>
                  <a:tcPr marL="68580" marR="68580" marT="0" marB="0">
                    <a:solidFill>
                      <a:schemeClr val="bg2">
                        <a:lumMod val="90000"/>
                      </a:schemeClr>
                    </a:solidFill>
                  </a:tcPr>
                </a:tc>
                <a:tc>
                  <a:txBody>
                    <a:bodyPr/>
                    <a:lstStyle/>
                    <a:p>
                      <a:pPr marL="0" indent="0">
                        <a:buFont typeface="+mj-lt"/>
                        <a:buNone/>
                      </a:pPr>
                      <a:r>
                        <a:rPr lang="en-ZA" sz="1600" kern="1200" dirty="0" smtClean="0">
                          <a:solidFill>
                            <a:schemeClr val="dk1"/>
                          </a:solidFill>
                          <a:effectLst/>
                          <a:latin typeface="+mn-lt"/>
                          <a:ea typeface="+mn-ea"/>
                          <a:cs typeface="+mn-cs"/>
                        </a:rPr>
                        <a:t>3 public platforms for Social Cohesion Advocates were held during the reporting period. Two in Gauteng and one in KZN Provinces</a:t>
                      </a:r>
                      <a:endParaRPr lang="en-US" sz="1600" dirty="0">
                        <a:solidFill>
                          <a:schemeClr val="tx1"/>
                        </a:solidFill>
                        <a:latin typeface="+mn-lt"/>
                        <a:cs typeface="Arial" pitchFamily="34" charset="0"/>
                      </a:endParaRPr>
                    </a:p>
                  </a:txBody>
                  <a:tcPr marL="68580" marR="68580" marT="0" marB="0">
                    <a:solidFill>
                      <a:schemeClr val="bg2">
                        <a:lumMod val="90000"/>
                      </a:schemeClr>
                    </a:solidFill>
                  </a:tcPr>
                </a:tc>
              </a:tr>
            </a:tbl>
          </a:graphicData>
        </a:graphic>
      </p:graphicFrame>
      <p:sp>
        <p:nvSpPr>
          <p:cNvPr id="5" name="Slide Number Placeholder 4"/>
          <p:cNvSpPr>
            <a:spLocks noGrp="1"/>
          </p:cNvSpPr>
          <p:nvPr>
            <p:ph type="sldNum" sz="quarter" idx="4"/>
          </p:nvPr>
        </p:nvSpPr>
        <p:spPr>
          <a:xfrm>
            <a:off x="8316416" y="6381328"/>
            <a:ext cx="609600" cy="365125"/>
          </a:xfrm>
        </p:spPr>
        <p:txBody>
          <a:bodyPr/>
          <a:lstStyle/>
          <a:p>
            <a:r>
              <a:rPr lang="en-ZA" sz="1000" b="1" dirty="0" smtClean="0"/>
              <a:t>23</a:t>
            </a:r>
          </a:p>
        </p:txBody>
      </p:sp>
      <p:sp>
        <p:nvSpPr>
          <p:cNvPr id="7" name="Title 28"/>
          <p:cNvSpPr>
            <a:spLocks noGrp="1"/>
          </p:cNvSpPr>
          <p:nvPr>
            <p:ph type="title"/>
          </p:nvPr>
        </p:nvSpPr>
        <p:spPr>
          <a:xfrm>
            <a:off x="611560" y="188640"/>
            <a:ext cx="8229600" cy="576064"/>
          </a:xfrm>
        </p:spPr>
        <p:txBody>
          <a:bodyPr>
            <a:noAutofit/>
          </a:bodyPr>
          <a:lstStyle/>
          <a:p>
            <a:pPr algn="ctr"/>
            <a:r>
              <a:rPr lang="en-ZA" sz="3200" dirty="0" smtClean="0">
                <a:solidFill>
                  <a:schemeClr val="accent2">
                    <a:lumMod val="50000"/>
                  </a:schemeClr>
                </a:solidFill>
                <a:latin typeface="+mj-lt"/>
                <a:ea typeface="MS PGothic" pitchFamily="34" charset="-128"/>
                <a:cs typeface="Arial" pitchFamily="34" charset="0"/>
              </a:rPr>
              <a:t>SELECTED </a:t>
            </a:r>
            <a:r>
              <a:rPr lang="en-ZA" sz="3200" dirty="0">
                <a:solidFill>
                  <a:schemeClr val="accent2">
                    <a:lumMod val="50000"/>
                  </a:schemeClr>
                </a:solidFill>
                <a:latin typeface="+mj-lt"/>
                <a:ea typeface="MS PGothic" pitchFamily="34" charset="-128"/>
                <a:cs typeface="Arial" pitchFamily="34" charset="0"/>
              </a:rPr>
              <a:t>INDICATORS</a:t>
            </a:r>
            <a:endParaRPr lang="en-US" sz="4000" dirty="0">
              <a:solidFill>
                <a:schemeClr val="accent2">
                  <a:lumMod val="50000"/>
                </a:schemeClr>
              </a:solidFill>
              <a:latin typeface="+mj-lt"/>
              <a:cs typeface="Arial" pitchFamily="34" charset="0"/>
            </a:endParaRPr>
          </a:p>
        </p:txBody>
      </p:sp>
    </p:spTree>
    <p:extLst>
      <p:ext uri="{BB962C8B-B14F-4D97-AF65-F5344CB8AC3E}">
        <p14:creationId xmlns:p14="http://schemas.microsoft.com/office/powerpoint/2010/main" xmlns="" val="18615869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xmlns="" val="3823727406"/>
              </p:ext>
            </p:extLst>
          </p:nvPr>
        </p:nvGraphicFramePr>
        <p:xfrm>
          <a:off x="107504" y="908721"/>
          <a:ext cx="8928992" cy="5110149"/>
        </p:xfrm>
        <a:graphic>
          <a:graphicData uri="http://schemas.openxmlformats.org/drawingml/2006/table">
            <a:tbl>
              <a:tblPr firstRow="1" bandRow="1">
                <a:tableStyleId>{5C22544A-7EE6-4342-B048-85BDC9FD1C3A}</a:tableStyleId>
              </a:tblPr>
              <a:tblGrid>
                <a:gridCol w="2232248"/>
                <a:gridCol w="1440160"/>
                <a:gridCol w="5256584"/>
              </a:tblGrid>
              <a:tr h="566242">
                <a:tc>
                  <a:txBody>
                    <a:bodyPr/>
                    <a:lstStyle/>
                    <a:p>
                      <a:pPr algn="ctr"/>
                      <a:r>
                        <a:rPr lang="en-ZA" sz="1600" b="1" dirty="0" smtClean="0">
                          <a:solidFill>
                            <a:schemeClr val="bg1"/>
                          </a:solidFill>
                          <a:latin typeface="Tw Cen MT" panose="020B0602020104020603" pitchFamily="34" charset="0"/>
                          <a:cs typeface="Arial" pitchFamily="34" charset="0"/>
                        </a:rPr>
                        <a:t>PERFORMANCE INDICATOR</a:t>
                      </a:r>
                      <a:endParaRPr lang="en-ZA" sz="1600" b="1" dirty="0">
                        <a:solidFill>
                          <a:schemeClr val="bg1"/>
                        </a:solidFill>
                        <a:latin typeface="Tw Cen MT" panose="020B0602020104020603" pitchFamily="34" charset="0"/>
                        <a:cs typeface="Arial" pitchFamily="34" charset="0"/>
                      </a:endParaRPr>
                    </a:p>
                  </a:txBody>
                  <a:tcPr marL="91457" marR="91457" marT="45731" marB="45731">
                    <a:solidFill>
                      <a:srgbClr val="C04F4C"/>
                    </a:solidFill>
                  </a:tcPr>
                </a:tc>
                <a:tc>
                  <a:txBody>
                    <a:bodyPr/>
                    <a:lstStyle/>
                    <a:p>
                      <a:pPr algn="ctr"/>
                      <a:r>
                        <a:rPr lang="en-ZA" sz="1600" b="1" baseline="0" dirty="0" smtClean="0">
                          <a:solidFill>
                            <a:schemeClr val="bg1"/>
                          </a:solidFill>
                          <a:latin typeface="Tw Cen MT" panose="020B0602020104020603" pitchFamily="34" charset="0"/>
                          <a:cs typeface="Arial" pitchFamily="34" charset="0"/>
                        </a:rPr>
                        <a:t>3</a:t>
                      </a:r>
                      <a:r>
                        <a:rPr lang="en-ZA" sz="1600" b="1" baseline="30000" dirty="0" smtClean="0">
                          <a:solidFill>
                            <a:schemeClr val="bg1"/>
                          </a:solidFill>
                          <a:latin typeface="Tw Cen MT" panose="020B0602020104020603" pitchFamily="34" charset="0"/>
                          <a:cs typeface="Arial" pitchFamily="34" charset="0"/>
                        </a:rPr>
                        <a:t>rd</a:t>
                      </a:r>
                      <a:r>
                        <a:rPr lang="en-ZA" sz="1600" b="1" baseline="0" dirty="0" smtClean="0">
                          <a:solidFill>
                            <a:schemeClr val="bg1"/>
                          </a:solidFill>
                          <a:latin typeface="Tw Cen MT" panose="020B0602020104020603" pitchFamily="34" charset="0"/>
                          <a:cs typeface="Arial" pitchFamily="34" charset="0"/>
                        </a:rPr>
                        <a:t>  </a:t>
                      </a:r>
                      <a:r>
                        <a:rPr lang="en-ZA" sz="1600" b="1" dirty="0" smtClean="0">
                          <a:solidFill>
                            <a:schemeClr val="bg1"/>
                          </a:solidFill>
                          <a:latin typeface="Tw Cen MT" panose="020B0602020104020603" pitchFamily="34" charset="0"/>
                          <a:cs typeface="Arial" pitchFamily="34" charset="0"/>
                        </a:rPr>
                        <a:t>QUARTER TARGET</a:t>
                      </a:r>
                      <a:endParaRPr lang="en-ZA" sz="1600" b="1" dirty="0">
                        <a:solidFill>
                          <a:schemeClr val="bg1"/>
                        </a:solidFill>
                        <a:latin typeface="Tw Cen MT" panose="020B0602020104020603" pitchFamily="34" charset="0"/>
                        <a:cs typeface="Arial" pitchFamily="34" charset="0"/>
                      </a:endParaRPr>
                    </a:p>
                  </a:txBody>
                  <a:tcPr marL="91457" marR="91457" marT="45731" marB="45731">
                    <a:solidFill>
                      <a:srgbClr val="C04F4C"/>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dirty="0" smtClean="0">
                          <a:solidFill>
                            <a:schemeClr val="bg1"/>
                          </a:solidFill>
                          <a:latin typeface="Tw Cen MT" panose="020B0602020104020603" pitchFamily="34" charset="0"/>
                          <a:cs typeface="Arial" pitchFamily="34" charset="0"/>
                        </a:rPr>
                        <a:t>PROGRESS DESCRIPTION</a:t>
                      </a:r>
                    </a:p>
                  </a:txBody>
                  <a:tcPr marL="91457" marR="91457" marT="45731" marB="45731">
                    <a:solidFill>
                      <a:srgbClr val="C04F4C"/>
                    </a:solidFill>
                  </a:tcPr>
                </a:tc>
              </a:tr>
              <a:tr h="24011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kern="1200" dirty="0" smtClean="0">
                          <a:solidFill>
                            <a:schemeClr val="dk1"/>
                          </a:solidFill>
                          <a:effectLst/>
                          <a:latin typeface="+mn-lt"/>
                          <a:ea typeface="+mn-ea"/>
                          <a:cs typeface="+mn-cs"/>
                        </a:rPr>
                        <a:t>Number of Cultural Seasons implemented</a:t>
                      </a:r>
                      <a:endParaRPr lang="en-ZA" sz="1600" dirty="0">
                        <a:solidFill>
                          <a:schemeClr val="tx1"/>
                        </a:solidFill>
                        <a:latin typeface="+mn-lt"/>
                        <a:cs typeface="Arial" pitchFamily="34" charset="0"/>
                      </a:endParaRPr>
                    </a:p>
                  </a:txBody>
                  <a:tcPr marL="91457" marR="91457" marT="45731" marB="45731">
                    <a:solidFill>
                      <a:schemeClr val="bg2">
                        <a:lumMod val="90000"/>
                      </a:schemeClr>
                    </a:solidFill>
                  </a:tcPr>
                </a:tc>
                <a:tc>
                  <a:txBody>
                    <a:bodyPr/>
                    <a:lstStyle/>
                    <a:p>
                      <a:r>
                        <a:rPr lang="en-ZA" sz="1600" kern="1200" dirty="0" smtClean="0">
                          <a:solidFill>
                            <a:schemeClr val="dk1"/>
                          </a:solidFill>
                          <a:effectLst/>
                          <a:latin typeface="+mn-lt"/>
                          <a:ea typeface="+mn-ea"/>
                          <a:cs typeface="+mn-cs"/>
                        </a:rPr>
                        <a:t>UK and China Seasons</a:t>
                      </a:r>
                      <a:endParaRPr lang="en-ZA" sz="1600" b="0" dirty="0">
                        <a:solidFill>
                          <a:schemeClr val="tx1"/>
                        </a:solidFill>
                        <a:latin typeface="+mn-lt"/>
                        <a:cs typeface="Arial" pitchFamily="34" charset="0"/>
                      </a:endParaRPr>
                    </a:p>
                  </a:txBody>
                  <a:tcPr marL="91457" marR="91457" marT="45731" marB="45731">
                    <a:solidFill>
                      <a:schemeClr val="bg2">
                        <a:lumMod val="90000"/>
                      </a:schemeClr>
                    </a:solidFill>
                  </a:tcPr>
                </a:tc>
                <a:tc>
                  <a:txBody>
                    <a:bodyPr/>
                    <a:lstStyle/>
                    <a:p>
                      <a:r>
                        <a:rPr lang="en-ZA" sz="1600" kern="1200" dirty="0" smtClean="0">
                          <a:solidFill>
                            <a:schemeClr val="dk1"/>
                          </a:solidFill>
                          <a:effectLst/>
                          <a:latin typeface="+mn-lt"/>
                          <a:ea typeface="+mn-ea"/>
                          <a:cs typeface="+mn-cs"/>
                        </a:rPr>
                        <a:t> </a:t>
                      </a:r>
                      <a:r>
                        <a:rPr lang="en-ZA" sz="1600" b="1" kern="1200" dirty="0" smtClean="0">
                          <a:solidFill>
                            <a:schemeClr val="dk1"/>
                          </a:solidFill>
                          <a:effectLst/>
                          <a:latin typeface="+mn-lt"/>
                          <a:ea typeface="+mn-ea"/>
                          <a:cs typeface="+mn-cs"/>
                        </a:rPr>
                        <a:t>UK Seasons:</a:t>
                      </a:r>
                      <a:r>
                        <a:rPr lang="en-ZA" sz="1600" kern="1200" dirty="0" smtClean="0">
                          <a:solidFill>
                            <a:schemeClr val="dk1"/>
                          </a:solidFill>
                          <a:effectLst/>
                          <a:latin typeface="+mn-lt"/>
                          <a:ea typeface="+mn-ea"/>
                          <a:cs typeface="+mn-cs"/>
                        </a:rPr>
                        <a:t> DAC participated in the Working Group meeting 26 - 27 November 2014 to review the progress made to date, and to select projects for the next SA-UK Seasons in 2015. DAC participated in the Joint Organising Committee meeting held in Cape Town on 5 December 2014 to approve the programme for the SA-UK Seasons </a:t>
                      </a:r>
                    </a:p>
                    <a:p>
                      <a:endParaRPr lang="en-ZA" sz="1600" kern="1200" dirty="0" smtClean="0">
                        <a:solidFill>
                          <a:schemeClr val="dk1"/>
                        </a:solidFill>
                        <a:effectLst/>
                        <a:latin typeface="+mn-lt"/>
                        <a:ea typeface="+mn-ea"/>
                        <a:cs typeface="+mn-cs"/>
                      </a:endParaRPr>
                    </a:p>
                    <a:p>
                      <a:r>
                        <a:rPr lang="en-ZA" sz="1600" b="1" kern="1200" dirty="0" smtClean="0">
                          <a:solidFill>
                            <a:schemeClr val="dk1"/>
                          </a:solidFill>
                          <a:effectLst/>
                          <a:latin typeface="+mn-lt"/>
                          <a:ea typeface="+mn-ea"/>
                          <a:cs typeface="+mn-cs"/>
                        </a:rPr>
                        <a:t>China Seasons:</a:t>
                      </a:r>
                      <a:r>
                        <a:rPr lang="en-ZA" sz="1600" kern="1200" dirty="0" smtClean="0">
                          <a:solidFill>
                            <a:schemeClr val="dk1"/>
                          </a:solidFill>
                          <a:effectLst/>
                          <a:latin typeface="+mn-lt"/>
                          <a:ea typeface="+mn-ea"/>
                          <a:cs typeface="+mn-cs"/>
                        </a:rPr>
                        <a:t> DAC participated in the closing ceremony of SA-China Cultural Season held on 5 December 2014 which coincided with the State Visit to China by President Zuma. "</a:t>
                      </a:r>
                      <a:endParaRPr lang="en-ZA" sz="1600" dirty="0">
                        <a:solidFill>
                          <a:schemeClr val="tx1"/>
                        </a:solidFill>
                        <a:latin typeface="+mn-lt"/>
                        <a:cs typeface="Arial" pitchFamily="34" charset="0"/>
                      </a:endParaRPr>
                    </a:p>
                  </a:txBody>
                  <a:tcPr marL="91457" marR="91457" marT="45731" marB="45731">
                    <a:solidFill>
                      <a:schemeClr val="bg2">
                        <a:lumMod val="90000"/>
                      </a:schemeClr>
                    </a:solidFill>
                  </a:tcPr>
                </a:tc>
              </a:tr>
              <a:tr h="2001145">
                <a:tc>
                  <a:txBody>
                    <a:bodyPr/>
                    <a:lstStyle/>
                    <a:p>
                      <a:r>
                        <a:rPr lang="en-ZA" sz="1600" b="0" kern="1200" dirty="0" smtClean="0">
                          <a:solidFill>
                            <a:schemeClr val="dk1"/>
                          </a:solidFill>
                          <a:effectLst/>
                          <a:latin typeface="+mn-lt"/>
                          <a:ea typeface="+mn-ea"/>
                          <a:cs typeface="+mn-cs"/>
                        </a:rPr>
                        <a:t>Number of development programmes for Children, Women, Persons with Disabilities and Senior Citizens implemented (5)</a:t>
                      </a:r>
                      <a:endParaRPr lang="en-ZA" sz="1600" b="0" dirty="0">
                        <a:solidFill>
                          <a:schemeClr val="tx1"/>
                        </a:solidFill>
                        <a:latin typeface="+mn-lt"/>
                        <a:cs typeface="Arial" pitchFamily="34" charset="0"/>
                      </a:endParaRPr>
                    </a:p>
                  </a:txBody>
                  <a:tcPr marL="91457" marR="91457" marT="45731" marB="45731">
                    <a:solidFill>
                      <a:schemeClr val="bg2"/>
                    </a:solidFill>
                  </a:tcPr>
                </a:tc>
                <a:tc>
                  <a:txBody>
                    <a:bodyPr/>
                    <a:lstStyle/>
                    <a:p>
                      <a:r>
                        <a:rPr lang="en-ZA" sz="1600" b="0" kern="1200" dirty="0" smtClean="0">
                          <a:solidFill>
                            <a:schemeClr val="dk1"/>
                          </a:solidFill>
                          <a:effectLst/>
                          <a:latin typeface="+mn-lt"/>
                          <a:ea typeface="+mn-ea"/>
                          <a:cs typeface="+mn-cs"/>
                        </a:rPr>
                        <a:t>2 development programmes held</a:t>
                      </a:r>
                      <a:endParaRPr lang="en-ZA" sz="1600" b="0" dirty="0">
                        <a:solidFill>
                          <a:schemeClr val="tx1"/>
                        </a:solidFill>
                        <a:latin typeface="+mn-lt"/>
                        <a:cs typeface="Arial" pitchFamily="34" charset="0"/>
                      </a:endParaRPr>
                    </a:p>
                  </a:txBody>
                  <a:tcPr marL="91457" marR="91457" marT="45731" marB="45731">
                    <a:solidFill>
                      <a:schemeClr val="bg2"/>
                    </a:solidFill>
                  </a:tcPr>
                </a:tc>
                <a:tc>
                  <a:txBody>
                    <a:bodyPr/>
                    <a:lstStyle/>
                    <a:p>
                      <a:r>
                        <a:rPr lang="en-ZA" sz="1600" b="0" kern="1200" dirty="0" smtClean="0">
                          <a:solidFill>
                            <a:schemeClr val="dk1"/>
                          </a:solidFill>
                          <a:effectLst/>
                          <a:latin typeface="+mn-lt"/>
                          <a:ea typeface="+mn-ea"/>
                          <a:cs typeface="+mn-cs"/>
                        </a:rPr>
                        <a:t>Intergenerational program on Clan Names contributing to a built up programme  for Oral History Conference - workshop with school children was held in Pretoria on the 4th and 5th October  2014, and a presentation was done by children  at the conference on the 14th and 15th October 2014.                                           Workshop on Women in the Arts was hosted in East London, Eastern Cape on the 4th November 2014</a:t>
                      </a:r>
                      <a:endParaRPr lang="en-ZA" sz="1600" b="0" kern="1200" dirty="0">
                        <a:solidFill>
                          <a:schemeClr val="tx1"/>
                        </a:solidFill>
                        <a:effectLst/>
                        <a:latin typeface="+mn-lt"/>
                        <a:ea typeface="+mn-ea"/>
                        <a:cs typeface="Arial" pitchFamily="34" charset="0"/>
                      </a:endParaRPr>
                    </a:p>
                  </a:txBody>
                  <a:tcPr marL="91457" marR="91457" marT="45731" marB="45731">
                    <a:solidFill>
                      <a:schemeClr val="bg2"/>
                    </a:solidFill>
                  </a:tcPr>
                </a:tc>
              </a:tr>
            </a:tbl>
          </a:graphicData>
        </a:graphic>
      </p:graphicFrame>
      <p:sp>
        <p:nvSpPr>
          <p:cNvPr id="5" name="Slide Number Placeholder 4"/>
          <p:cNvSpPr>
            <a:spLocks noGrp="1"/>
          </p:cNvSpPr>
          <p:nvPr>
            <p:ph type="sldNum" sz="quarter" idx="4"/>
          </p:nvPr>
        </p:nvSpPr>
        <p:spPr>
          <a:xfrm>
            <a:off x="8244408" y="6492875"/>
            <a:ext cx="609600" cy="365125"/>
          </a:xfrm>
        </p:spPr>
        <p:txBody>
          <a:bodyPr/>
          <a:lstStyle/>
          <a:p>
            <a:r>
              <a:rPr lang="en-ZA" sz="1000" b="1" dirty="0" smtClean="0"/>
              <a:t>24</a:t>
            </a:r>
          </a:p>
        </p:txBody>
      </p:sp>
      <p:sp>
        <p:nvSpPr>
          <p:cNvPr id="7" name="Title 28"/>
          <p:cNvSpPr>
            <a:spLocks noGrp="1"/>
          </p:cNvSpPr>
          <p:nvPr>
            <p:ph type="title"/>
          </p:nvPr>
        </p:nvSpPr>
        <p:spPr>
          <a:xfrm>
            <a:off x="611560" y="188640"/>
            <a:ext cx="8229600" cy="576064"/>
          </a:xfrm>
        </p:spPr>
        <p:txBody>
          <a:bodyPr>
            <a:noAutofit/>
          </a:bodyPr>
          <a:lstStyle/>
          <a:p>
            <a:pPr algn="ctr"/>
            <a:r>
              <a:rPr lang="en-ZA" sz="3200" dirty="0" smtClean="0">
                <a:solidFill>
                  <a:schemeClr val="accent2">
                    <a:lumMod val="50000"/>
                  </a:schemeClr>
                </a:solidFill>
                <a:latin typeface="+mj-lt"/>
                <a:ea typeface="MS PGothic" pitchFamily="34" charset="-128"/>
                <a:cs typeface="Arial" pitchFamily="34" charset="0"/>
              </a:rPr>
              <a:t>SELECTED </a:t>
            </a:r>
            <a:r>
              <a:rPr lang="en-ZA" sz="3200" dirty="0">
                <a:solidFill>
                  <a:schemeClr val="accent2">
                    <a:lumMod val="50000"/>
                  </a:schemeClr>
                </a:solidFill>
                <a:latin typeface="+mj-lt"/>
                <a:ea typeface="MS PGothic" pitchFamily="34" charset="-128"/>
                <a:cs typeface="Arial" pitchFamily="34" charset="0"/>
              </a:rPr>
              <a:t>INDICATORS</a:t>
            </a:r>
            <a:endParaRPr lang="en-US" sz="4000" dirty="0">
              <a:solidFill>
                <a:schemeClr val="accent2">
                  <a:lumMod val="50000"/>
                </a:schemeClr>
              </a:solidFill>
              <a:latin typeface="+mj-lt"/>
              <a:cs typeface="Arial" pitchFamily="34" charset="0"/>
            </a:endParaRPr>
          </a:p>
        </p:txBody>
      </p:sp>
    </p:spTree>
    <p:extLst>
      <p:ext uri="{BB962C8B-B14F-4D97-AF65-F5344CB8AC3E}">
        <p14:creationId xmlns:p14="http://schemas.microsoft.com/office/powerpoint/2010/main" xmlns="" val="33560077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xmlns="" val="137707283"/>
              </p:ext>
            </p:extLst>
          </p:nvPr>
        </p:nvGraphicFramePr>
        <p:xfrm>
          <a:off x="107504" y="836713"/>
          <a:ext cx="8928993" cy="5328591"/>
        </p:xfrm>
        <a:graphic>
          <a:graphicData uri="http://schemas.openxmlformats.org/drawingml/2006/table">
            <a:tbl>
              <a:tblPr firstRow="1" bandRow="1">
                <a:tableStyleId>{5C22544A-7EE6-4342-B048-85BDC9FD1C3A}</a:tableStyleId>
              </a:tblPr>
              <a:tblGrid>
                <a:gridCol w="2448272"/>
                <a:gridCol w="1656184"/>
                <a:gridCol w="4824537"/>
              </a:tblGrid>
              <a:tr h="510290">
                <a:tc>
                  <a:txBody>
                    <a:bodyPr/>
                    <a:lstStyle/>
                    <a:p>
                      <a:pPr algn="ctr" fontAlgn="b"/>
                      <a:r>
                        <a:rPr lang="en-ZA" sz="1500" b="1" u="none" strike="noStrike" dirty="0" smtClean="0">
                          <a:solidFill>
                            <a:schemeClr val="bg1"/>
                          </a:solidFill>
                          <a:effectLst/>
                          <a:latin typeface="+mn-lt"/>
                          <a:cs typeface="Arial" pitchFamily="34" charset="0"/>
                        </a:rPr>
                        <a:t>PERFORMANCE INDICATOR</a:t>
                      </a:r>
                      <a:endParaRPr lang="en-ZA" sz="1500" b="1" i="0" u="none" strike="noStrike" dirty="0">
                        <a:solidFill>
                          <a:schemeClr val="bg1"/>
                        </a:solidFill>
                        <a:effectLst/>
                        <a:latin typeface="+mn-lt"/>
                        <a:cs typeface="Arial" pitchFamily="34" charset="0"/>
                      </a:endParaRPr>
                    </a:p>
                  </a:txBody>
                  <a:tcPr marL="0" marR="0" marT="0" marB="0">
                    <a:solidFill>
                      <a:srgbClr val="C04F4C"/>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chemeClr val="bg1"/>
                          </a:solidFill>
                          <a:effectLst/>
                          <a:latin typeface="+mn-lt"/>
                          <a:ea typeface="ＭＳ Ｐゴシック" charset="0"/>
                          <a:cs typeface="Arial" pitchFamily="34" charset="0"/>
                        </a:rPr>
                        <a:t>3RD QUARTER </a:t>
                      </a:r>
                      <a:r>
                        <a:rPr kumimoji="0" lang="en-US" sz="1500" b="1" i="0" u="none" strike="noStrike" cap="none" normalizeH="0" baseline="0" dirty="0">
                          <a:ln>
                            <a:noFill/>
                          </a:ln>
                          <a:solidFill>
                            <a:schemeClr val="bg1"/>
                          </a:solidFill>
                          <a:effectLst/>
                          <a:latin typeface="+mn-lt"/>
                          <a:ea typeface="ＭＳ Ｐゴシック" charset="0"/>
                          <a:cs typeface="Arial" pitchFamily="34" charset="0"/>
                        </a:rPr>
                        <a:t>TARGET</a:t>
                      </a:r>
                    </a:p>
                  </a:txBody>
                  <a:tcPr marL="91439" marR="91439" marT="43796" marB="43796" horzOverflow="overflow">
                    <a:solidFill>
                      <a:srgbClr val="C04F4C"/>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500" b="1" dirty="0" smtClean="0">
                          <a:solidFill>
                            <a:schemeClr val="bg1"/>
                          </a:solidFill>
                          <a:latin typeface="+mn-lt"/>
                          <a:cs typeface="Arial" pitchFamily="34" charset="0"/>
                        </a:rPr>
                        <a:t>PROGRESS DESCRIPTION</a:t>
                      </a:r>
                    </a:p>
                  </a:txBody>
                  <a:tcPr marL="91446" marR="91446" marT="43798" marB="43798">
                    <a:solidFill>
                      <a:srgbClr val="C04F4C"/>
                    </a:solidFill>
                  </a:tcPr>
                </a:tc>
              </a:tr>
              <a:tr h="938539">
                <a:tc>
                  <a:txBody>
                    <a:bodyPr/>
                    <a:lstStyle/>
                    <a:p>
                      <a:r>
                        <a:rPr lang="en-ZA" sz="1500" b="0" i="0" u="none" strike="noStrike" kern="1200" baseline="0" dirty="0" smtClean="0">
                          <a:solidFill>
                            <a:schemeClr val="dk1"/>
                          </a:solidFill>
                          <a:latin typeface="+mn-lt"/>
                          <a:ea typeface="+mn-ea"/>
                          <a:cs typeface="+mn-cs"/>
                        </a:rPr>
                        <a:t>Number of artists placed</a:t>
                      </a:r>
                    </a:p>
                    <a:p>
                      <a:r>
                        <a:rPr lang="en-ZA" sz="1500" b="0" i="0" u="none" strike="noStrike" kern="1200" baseline="0" dirty="0" smtClean="0">
                          <a:solidFill>
                            <a:schemeClr val="dk1"/>
                          </a:solidFill>
                          <a:latin typeface="+mn-lt"/>
                          <a:ea typeface="+mn-ea"/>
                          <a:cs typeface="+mn-cs"/>
                        </a:rPr>
                        <a:t>in schools per year</a:t>
                      </a:r>
                      <a:endParaRPr lang="en-ZA" sz="1500" dirty="0">
                        <a:solidFill>
                          <a:schemeClr val="tx1"/>
                        </a:solidFill>
                        <a:latin typeface="+mn-lt"/>
                        <a:cs typeface="Arial" pitchFamily="34" charset="0"/>
                      </a:endParaRPr>
                    </a:p>
                  </a:txBody>
                  <a:tcPr marL="0" marR="0" marT="0" marB="0">
                    <a:solidFill>
                      <a:schemeClr val="bg2"/>
                    </a:solidFill>
                  </a:tcPr>
                </a:tc>
                <a:tc>
                  <a:txBody>
                    <a:bodyPr/>
                    <a:lstStyle/>
                    <a:p>
                      <a:pPr algn="l"/>
                      <a:r>
                        <a:rPr lang="en-ZA" sz="1500" b="0" kern="1200" baseline="0" dirty="0" smtClean="0">
                          <a:solidFill>
                            <a:schemeClr val="dk1"/>
                          </a:solidFill>
                          <a:effectLst/>
                          <a:latin typeface="+mn-lt"/>
                          <a:ea typeface="+mn-ea"/>
                          <a:cs typeface="+mn-cs"/>
                        </a:rPr>
                        <a:t> </a:t>
                      </a:r>
                      <a:r>
                        <a:rPr lang="en-ZA" sz="1500" kern="1200" dirty="0" smtClean="0">
                          <a:solidFill>
                            <a:schemeClr val="dk1"/>
                          </a:solidFill>
                          <a:effectLst/>
                          <a:latin typeface="+mn-lt"/>
                          <a:ea typeface="+mn-ea"/>
                          <a:cs typeface="+mn-cs"/>
                        </a:rPr>
                        <a:t>Artists recruited</a:t>
                      </a:r>
                      <a:endParaRPr lang="en-ZA" sz="1500" b="0" dirty="0">
                        <a:solidFill>
                          <a:schemeClr val="tx1"/>
                        </a:solidFill>
                        <a:latin typeface="+mn-lt"/>
                        <a:cs typeface="Arial" panose="020B0604020202020204" pitchFamily="34" charset="0"/>
                      </a:endParaRPr>
                    </a:p>
                  </a:txBody>
                  <a:tcPr marL="0" marR="0" marT="0" marB="0">
                    <a:solidFill>
                      <a:schemeClr val="bg2"/>
                    </a:solidFill>
                  </a:tcPr>
                </a:tc>
                <a:tc>
                  <a:txBody>
                    <a:bodyPr/>
                    <a:lstStyle/>
                    <a:p>
                      <a:pPr algn="l"/>
                      <a:r>
                        <a:rPr lang="en-ZA" sz="1500" kern="1200" dirty="0" smtClean="0">
                          <a:solidFill>
                            <a:schemeClr val="tx1"/>
                          </a:solidFill>
                          <a:effectLst/>
                          <a:latin typeface="+mn-lt"/>
                          <a:ea typeface="+mn-ea"/>
                          <a:cs typeface="+mn-cs"/>
                        </a:rPr>
                        <a:t>Arts practitioners were recruited following Treasury's virement approvals and transfer of payments to the Beneficiaries . Thus far</a:t>
                      </a:r>
                      <a:r>
                        <a:rPr lang="en-ZA" sz="1500" kern="1200" baseline="0" dirty="0" smtClean="0">
                          <a:solidFill>
                            <a:schemeClr val="tx1"/>
                          </a:solidFill>
                          <a:effectLst/>
                          <a:latin typeface="+mn-lt"/>
                          <a:ea typeface="+mn-ea"/>
                          <a:cs typeface="+mn-cs"/>
                        </a:rPr>
                        <a:t> 200 artist have been placed in schools</a:t>
                      </a:r>
                      <a:endParaRPr lang="en-ZA" sz="1500" b="0" kern="1200" dirty="0" smtClean="0">
                        <a:solidFill>
                          <a:schemeClr val="tx1"/>
                        </a:solidFill>
                        <a:effectLst/>
                        <a:latin typeface="+mn-lt"/>
                        <a:ea typeface="+mn-ea"/>
                        <a:cs typeface="Arial" panose="020B0604020202020204" pitchFamily="34" charset="0"/>
                      </a:endParaRPr>
                    </a:p>
                  </a:txBody>
                  <a:tcPr marL="91446" marR="91446" marT="43798" marB="43798">
                    <a:solidFill>
                      <a:schemeClr val="bg2"/>
                    </a:solidFill>
                  </a:tcPr>
                </a:tc>
              </a:tr>
              <a:tr h="856490">
                <a:tc>
                  <a:txBody>
                    <a:bodyPr/>
                    <a:lstStyle/>
                    <a:p>
                      <a:r>
                        <a:rPr lang="en-ZA" sz="1500" b="0" i="0" u="none" strike="noStrike" kern="1200" baseline="0" dirty="0" smtClean="0">
                          <a:solidFill>
                            <a:schemeClr val="dk1"/>
                          </a:solidFill>
                          <a:latin typeface="+mn-lt"/>
                          <a:ea typeface="+mn-ea"/>
                          <a:cs typeface="+mn-cs"/>
                        </a:rPr>
                        <a:t>Number of cultural events supported per year</a:t>
                      </a:r>
                      <a:endParaRPr lang="en-ZA" sz="1500" b="0" dirty="0">
                        <a:solidFill>
                          <a:schemeClr val="tx1"/>
                        </a:solidFill>
                        <a:latin typeface="+mn-lt"/>
                        <a:cs typeface="Arial" pitchFamily="34" charset="0"/>
                      </a:endParaRPr>
                    </a:p>
                  </a:txBody>
                  <a:tcPr marL="0" marR="0" marT="0" marB="0">
                    <a:solidFill>
                      <a:schemeClr val="bg2">
                        <a:lumMod val="90000"/>
                      </a:schemeClr>
                    </a:solidFill>
                  </a:tcPr>
                </a:tc>
                <a:tc>
                  <a:txBody>
                    <a:bodyPr/>
                    <a:lstStyle/>
                    <a:p>
                      <a:pPr algn="l"/>
                      <a:r>
                        <a:rPr lang="en-ZA" sz="1500" kern="1200" dirty="0" smtClean="0">
                          <a:solidFill>
                            <a:schemeClr val="dk1"/>
                          </a:solidFill>
                          <a:effectLst/>
                          <a:latin typeface="+mn-lt"/>
                          <a:ea typeface="+mn-ea"/>
                          <a:cs typeface="+mn-cs"/>
                        </a:rPr>
                        <a:t>04 Cultural Events</a:t>
                      </a:r>
                      <a:br>
                        <a:rPr lang="en-ZA" sz="1500" kern="1200" dirty="0" smtClean="0">
                          <a:solidFill>
                            <a:schemeClr val="dk1"/>
                          </a:solidFill>
                          <a:effectLst/>
                          <a:latin typeface="+mn-lt"/>
                          <a:ea typeface="+mn-ea"/>
                          <a:cs typeface="+mn-cs"/>
                        </a:rPr>
                      </a:br>
                      <a:r>
                        <a:rPr lang="en-ZA" sz="1500" kern="1200" dirty="0" smtClean="0">
                          <a:solidFill>
                            <a:schemeClr val="dk1"/>
                          </a:solidFill>
                          <a:effectLst/>
                          <a:latin typeface="+mn-lt"/>
                          <a:ea typeface="+mn-ea"/>
                          <a:cs typeface="+mn-cs"/>
                        </a:rPr>
                        <a:t>implemented</a:t>
                      </a:r>
                      <a:endParaRPr lang="en-ZA" sz="1500" b="0" dirty="0">
                        <a:solidFill>
                          <a:schemeClr val="tx1"/>
                        </a:solidFill>
                        <a:latin typeface="+mn-lt"/>
                        <a:cs typeface="Arial" panose="020B0604020202020204" pitchFamily="34" charset="0"/>
                      </a:endParaRPr>
                    </a:p>
                  </a:txBody>
                  <a:tcPr marL="0" marR="0" marT="0" marB="0">
                    <a:solidFill>
                      <a:schemeClr val="bg2">
                        <a:lumMod val="9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500" kern="1200" dirty="0" smtClean="0">
                          <a:solidFill>
                            <a:schemeClr val="dk1"/>
                          </a:solidFill>
                          <a:effectLst/>
                          <a:latin typeface="+mn-lt"/>
                          <a:ea typeface="+mn-ea"/>
                          <a:cs typeface="+mn-cs"/>
                        </a:rPr>
                        <a:t>4 flagship cultural</a:t>
                      </a:r>
                      <a:r>
                        <a:rPr lang="en-ZA" sz="1500" kern="1200" baseline="0" dirty="0" smtClean="0">
                          <a:solidFill>
                            <a:schemeClr val="dk1"/>
                          </a:solidFill>
                          <a:effectLst/>
                          <a:latin typeface="+mn-lt"/>
                          <a:ea typeface="+mn-ea"/>
                          <a:cs typeface="+mn-cs"/>
                        </a:rPr>
                        <a:t> </a:t>
                      </a:r>
                      <a:r>
                        <a:rPr lang="en-ZA" sz="1500" kern="1200" dirty="0" smtClean="0">
                          <a:solidFill>
                            <a:schemeClr val="dk1"/>
                          </a:solidFill>
                          <a:effectLst/>
                          <a:latin typeface="+mn-lt"/>
                          <a:ea typeface="+mn-ea"/>
                          <a:cs typeface="+mn-cs"/>
                        </a:rPr>
                        <a:t>events were  implemented </a:t>
                      </a:r>
                      <a:r>
                        <a:rPr lang="en-ZA" sz="1500" kern="1200" baseline="0" dirty="0" smtClean="0">
                          <a:solidFill>
                            <a:schemeClr val="dk1"/>
                          </a:solidFill>
                          <a:effectLst/>
                          <a:latin typeface="+mn-lt"/>
                          <a:ea typeface="+mn-ea"/>
                          <a:cs typeface="+mn-cs"/>
                        </a:rPr>
                        <a:t>as follows:</a:t>
                      </a:r>
                      <a:r>
                        <a:rPr lang="en-ZA" sz="1500" kern="1200" dirty="0" smtClean="0">
                          <a:solidFill>
                            <a:schemeClr val="dk1"/>
                          </a:solidFill>
                          <a:effectLst/>
                          <a:latin typeface="+mn-lt"/>
                          <a:ea typeface="+mn-ea"/>
                          <a:cs typeface="+mn-cs"/>
                        </a:rPr>
                        <a:t> Mbokodo Awards, Macufe, Buyelwa eKhaya and Mapungubwe. In</a:t>
                      </a:r>
                      <a:r>
                        <a:rPr lang="en-ZA" sz="1500" kern="1200" baseline="0" dirty="0" smtClean="0">
                          <a:solidFill>
                            <a:schemeClr val="dk1"/>
                          </a:solidFill>
                          <a:effectLst/>
                          <a:latin typeface="+mn-lt"/>
                          <a:ea typeface="+mn-ea"/>
                          <a:cs typeface="+mn-cs"/>
                        </a:rPr>
                        <a:t> addition </a:t>
                      </a:r>
                      <a:r>
                        <a:rPr lang="en-ZA" sz="1500" kern="1200" dirty="0" smtClean="0">
                          <a:solidFill>
                            <a:schemeClr val="dk1"/>
                          </a:solidFill>
                          <a:effectLst/>
                          <a:latin typeface="+mn-lt"/>
                          <a:ea typeface="+mn-ea"/>
                          <a:cs typeface="+mn-cs"/>
                        </a:rPr>
                        <a:t> 8 cultural events supported through the Open Call</a:t>
                      </a:r>
                      <a:endParaRPr lang="en-ZA" sz="1500" b="0" dirty="0">
                        <a:solidFill>
                          <a:schemeClr val="tx1"/>
                        </a:solidFill>
                        <a:latin typeface="+mn-lt"/>
                        <a:cs typeface="Arial" panose="020B0604020202020204" pitchFamily="34" charset="0"/>
                      </a:endParaRPr>
                    </a:p>
                  </a:txBody>
                  <a:tcPr marL="0" marR="0" marT="0" marB="0">
                    <a:solidFill>
                      <a:schemeClr val="bg2">
                        <a:lumMod val="90000"/>
                      </a:schemeClr>
                    </a:solidFill>
                  </a:tcPr>
                </a:tc>
              </a:tr>
              <a:tr h="13703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500" b="0" kern="1200" dirty="0" smtClean="0">
                          <a:solidFill>
                            <a:schemeClr val="dk1"/>
                          </a:solidFill>
                          <a:effectLst/>
                          <a:latin typeface="+mn-lt"/>
                          <a:ea typeface="+mn-ea"/>
                          <a:cs typeface="+mn-cs"/>
                        </a:rPr>
                        <a:t>Number of projects implemented to create a culture of reading and writing</a:t>
                      </a:r>
                      <a:endParaRPr lang="en-ZA" sz="1500" b="0" dirty="0">
                        <a:solidFill>
                          <a:schemeClr val="tx1"/>
                        </a:solidFill>
                        <a:latin typeface="Tw Cen MT" panose="020B0602020104020603" pitchFamily="34" charset="0"/>
                        <a:cs typeface="Arial" pitchFamily="34" charset="0"/>
                      </a:endParaRPr>
                    </a:p>
                  </a:txBody>
                  <a:tcPr marL="0" marR="0" marT="0" marB="0">
                    <a:solidFill>
                      <a:schemeClr val="bg2">
                        <a:lumMod val="90000"/>
                      </a:schemeClr>
                    </a:solidFill>
                  </a:tcPr>
                </a:tc>
                <a:tc>
                  <a:txBody>
                    <a:bodyPr/>
                    <a:lstStyle/>
                    <a:p>
                      <a:pPr algn="l"/>
                      <a:r>
                        <a:rPr lang="en-ZA" sz="1500" b="0" kern="1200" dirty="0" smtClean="0">
                          <a:solidFill>
                            <a:schemeClr val="dk1"/>
                          </a:solidFill>
                          <a:effectLst/>
                          <a:latin typeface="+mn-lt"/>
                          <a:ea typeface="+mn-ea"/>
                          <a:cs typeface="+mn-cs"/>
                        </a:rPr>
                        <a:t>Progress report received </a:t>
                      </a:r>
                      <a:endParaRPr lang="en-ZA" sz="1500" b="0" dirty="0">
                        <a:solidFill>
                          <a:schemeClr val="tx1"/>
                        </a:solidFill>
                        <a:latin typeface="Tw Cen MT" panose="020B0602020104020603" pitchFamily="34" charset="0"/>
                        <a:cs typeface="Arial" panose="020B0604020202020204" pitchFamily="34" charset="0"/>
                      </a:endParaRPr>
                    </a:p>
                  </a:txBody>
                  <a:tcPr marL="0" marR="0" marT="0" marB="0">
                    <a:solidFill>
                      <a:schemeClr val="bg2">
                        <a:lumMod val="9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600" b="0" kern="1200" dirty="0" smtClean="0">
                          <a:solidFill>
                            <a:schemeClr val="tx1"/>
                          </a:solidFill>
                          <a:effectLst/>
                          <a:latin typeface="+mn-lt"/>
                          <a:ea typeface="+mn-ea"/>
                          <a:cs typeface="+mn-cs"/>
                        </a:rPr>
                        <a:t>National Book Week implemented and African Literary Awards report received. The event</a:t>
                      </a:r>
                      <a:r>
                        <a:rPr lang="en-ZA" sz="1600" b="0" kern="1200" baseline="0" dirty="0" smtClean="0">
                          <a:solidFill>
                            <a:schemeClr val="tx1"/>
                          </a:solidFill>
                          <a:effectLst/>
                          <a:latin typeface="+mn-lt"/>
                          <a:ea typeface="+mn-ea"/>
                          <a:cs typeface="+mn-cs"/>
                        </a:rPr>
                        <a:t> held on the 1</a:t>
                      </a:r>
                      <a:r>
                        <a:rPr lang="en-ZA" sz="1600" b="0" kern="1200" baseline="30000" dirty="0" smtClean="0">
                          <a:solidFill>
                            <a:schemeClr val="tx1"/>
                          </a:solidFill>
                          <a:effectLst/>
                          <a:latin typeface="+mn-lt"/>
                          <a:ea typeface="+mn-ea"/>
                          <a:cs typeface="+mn-cs"/>
                        </a:rPr>
                        <a:t>st</a:t>
                      </a:r>
                      <a:r>
                        <a:rPr lang="en-ZA" sz="1600" b="0" kern="1200" baseline="0" dirty="0" smtClean="0">
                          <a:solidFill>
                            <a:schemeClr val="tx1"/>
                          </a:solidFill>
                          <a:effectLst/>
                          <a:latin typeface="+mn-lt"/>
                          <a:ea typeface="+mn-ea"/>
                          <a:cs typeface="+mn-cs"/>
                        </a:rPr>
                        <a:t> – 7</a:t>
                      </a:r>
                      <a:r>
                        <a:rPr lang="en-ZA" sz="1600" b="0" kern="1200" baseline="30000" dirty="0" smtClean="0">
                          <a:solidFill>
                            <a:schemeClr val="tx1"/>
                          </a:solidFill>
                          <a:effectLst/>
                          <a:latin typeface="+mn-lt"/>
                          <a:ea typeface="+mn-ea"/>
                          <a:cs typeface="+mn-cs"/>
                        </a:rPr>
                        <a:t>th</a:t>
                      </a:r>
                      <a:r>
                        <a:rPr lang="en-ZA" sz="1600" b="0" kern="1200" baseline="0" dirty="0" smtClean="0">
                          <a:solidFill>
                            <a:schemeClr val="tx1"/>
                          </a:solidFill>
                          <a:effectLst/>
                          <a:latin typeface="+mn-lt"/>
                          <a:ea typeface="+mn-ea"/>
                          <a:cs typeface="+mn-cs"/>
                        </a:rPr>
                        <a:t> September 2015 was in form of a </a:t>
                      </a:r>
                      <a:r>
                        <a:rPr lang="en-ZA" sz="1600" kern="1200" dirty="0" smtClean="0">
                          <a:solidFill>
                            <a:schemeClr val="tx1"/>
                          </a:solidFill>
                          <a:effectLst/>
                          <a:latin typeface="+mn-lt"/>
                          <a:ea typeface="+mn-ea"/>
                          <a:cs typeface="+mn-cs"/>
                        </a:rPr>
                        <a:t>road show traveling through several provinces including Gauteng, North West, Free State, Northern Cape and Western Cape, with satellite events in Limpopo and Eastern cape .</a:t>
                      </a:r>
                      <a:endParaRPr lang="en-ZA" sz="1600" b="0" dirty="0">
                        <a:solidFill>
                          <a:schemeClr val="tx1"/>
                        </a:solidFill>
                        <a:latin typeface="Tw Cen MT" panose="020B0602020104020603" pitchFamily="34" charset="0"/>
                        <a:cs typeface="Arial" panose="020B0604020202020204" pitchFamily="34" charset="0"/>
                      </a:endParaRPr>
                    </a:p>
                  </a:txBody>
                  <a:tcPr marL="0" marR="0" marT="0" marB="0">
                    <a:solidFill>
                      <a:schemeClr val="bg2">
                        <a:lumMod val="90000"/>
                      </a:schemeClr>
                    </a:solidFill>
                  </a:tcPr>
                </a:tc>
              </a:tr>
              <a:tr h="1404363">
                <a:tc>
                  <a:txBody>
                    <a:bodyPr/>
                    <a:lstStyle/>
                    <a:p>
                      <a:r>
                        <a:rPr lang="en-ZA" sz="1500" b="0" dirty="0" smtClean="0">
                          <a:solidFill>
                            <a:schemeClr val="tx1"/>
                          </a:solidFill>
                          <a:latin typeface="+mn-lt"/>
                          <a:cs typeface="Arial" pitchFamily="34" charset="0"/>
                        </a:rPr>
                        <a:t>Number of Language</a:t>
                      </a:r>
                      <a:r>
                        <a:rPr lang="en-ZA" sz="1500" b="0" baseline="0" dirty="0" smtClean="0">
                          <a:solidFill>
                            <a:schemeClr val="tx1"/>
                          </a:solidFill>
                          <a:latin typeface="+mn-lt"/>
                          <a:cs typeface="Arial" pitchFamily="34" charset="0"/>
                        </a:rPr>
                        <a:t> Practice Bursaries</a:t>
                      </a:r>
                      <a:endParaRPr lang="en-ZA" sz="1500" b="0" dirty="0">
                        <a:solidFill>
                          <a:schemeClr val="tx1"/>
                        </a:solidFill>
                        <a:latin typeface="+mn-lt"/>
                        <a:cs typeface="Arial" pitchFamily="34" charset="0"/>
                      </a:endParaRPr>
                    </a:p>
                  </a:txBody>
                  <a:tcPr marL="0" marR="0" marT="0" marB="0">
                    <a:solidFill>
                      <a:schemeClr val="bg2">
                        <a:lumMod val="90000"/>
                      </a:schemeClr>
                    </a:solidFill>
                  </a:tcPr>
                </a:tc>
                <a:tc>
                  <a:txBody>
                    <a:bodyPr/>
                    <a:lstStyle/>
                    <a:p>
                      <a:pPr algn="l"/>
                      <a:r>
                        <a:rPr lang="en-ZA" sz="1500" kern="1200" dirty="0" smtClean="0">
                          <a:solidFill>
                            <a:schemeClr val="dk1"/>
                          </a:solidFill>
                          <a:effectLst/>
                          <a:latin typeface="+mn-lt"/>
                          <a:ea typeface="+mn-ea"/>
                          <a:cs typeface="+mn-cs"/>
                        </a:rPr>
                        <a:t>Receiving progress reports</a:t>
                      </a:r>
                      <a:r>
                        <a:rPr lang="en-ZA" sz="1500" kern="1200" baseline="0" dirty="0" smtClean="0">
                          <a:solidFill>
                            <a:schemeClr val="dk1"/>
                          </a:solidFill>
                          <a:effectLst/>
                          <a:latin typeface="+mn-lt"/>
                          <a:ea typeface="+mn-ea"/>
                          <a:cs typeface="+mn-cs"/>
                        </a:rPr>
                        <a:t> </a:t>
                      </a:r>
                      <a:r>
                        <a:rPr lang="en-ZA" sz="1500" kern="1200" dirty="0" smtClean="0">
                          <a:solidFill>
                            <a:schemeClr val="dk1"/>
                          </a:solidFill>
                          <a:effectLst/>
                          <a:latin typeface="+mn-lt"/>
                          <a:ea typeface="+mn-ea"/>
                          <a:cs typeface="+mn-cs"/>
                        </a:rPr>
                        <a:t>from universities, study and ratify them</a:t>
                      </a:r>
                      <a:endParaRPr lang="en-ZA" sz="1500" b="0" dirty="0">
                        <a:solidFill>
                          <a:schemeClr val="tx1"/>
                        </a:solidFill>
                        <a:latin typeface="+mn-lt"/>
                        <a:cs typeface="Arial" panose="020B0604020202020204" pitchFamily="34" charset="0"/>
                      </a:endParaRPr>
                    </a:p>
                  </a:txBody>
                  <a:tcPr marL="0" marR="0" marT="0" marB="0">
                    <a:solidFill>
                      <a:schemeClr val="bg2">
                        <a:lumMod val="9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500" b="0" dirty="0" smtClean="0">
                          <a:solidFill>
                            <a:schemeClr val="tx1"/>
                          </a:solidFill>
                          <a:latin typeface="+mn-lt"/>
                          <a:cs typeface="Arial" panose="020B0604020202020204" pitchFamily="34" charset="0"/>
                        </a:rPr>
                        <a:t> </a:t>
                      </a:r>
                      <a:r>
                        <a:rPr lang="en-ZA" sz="1500" kern="1200" dirty="0" smtClean="0">
                          <a:solidFill>
                            <a:schemeClr val="dk1"/>
                          </a:solidFill>
                          <a:effectLst/>
                          <a:latin typeface="+mn-lt"/>
                          <a:ea typeface="+mn-ea"/>
                          <a:cs typeface="+mn-cs"/>
                        </a:rPr>
                        <a:t>Relevant progress reports received from the Universities which indicate that 402 bursaries were awarded.</a:t>
                      </a:r>
                      <a:r>
                        <a:rPr lang="en-ZA" sz="1500" kern="1200" baseline="0" dirty="0" smtClean="0">
                          <a:solidFill>
                            <a:schemeClr val="dk1"/>
                          </a:solidFill>
                          <a:effectLst/>
                          <a:latin typeface="+mn-lt"/>
                          <a:ea typeface="+mn-ea"/>
                          <a:cs typeface="+mn-cs"/>
                        </a:rPr>
                        <a:t> Bursaries have been awarded in </a:t>
                      </a:r>
                      <a:r>
                        <a:rPr lang="en-ZA" sz="1500" kern="1200" dirty="0" smtClean="0">
                          <a:solidFill>
                            <a:schemeClr val="dk1"/>
                          </a:solidFill>
                          <a:effectLst/>
                          <a:latin typeface="+mn-lt"/>
                          <a:ea typeface="+mn-ea"/>
                          <a:cs typeface="+mn-cs"/>
                        </a:rPr>
                        <a:t>the following</a:t>
                      </a:r>
                      <a:r>
                        <a:rPr lang="en-ZA" sz="1500" kern="1200" baseline="0" dirty="0" smtClean="0">
                          <a:solidFill>
                            <a:schemeClr val="dk1"/>
                          </a:solidFill>
                          <a:effectLst/>
                          <a:latin typeface="+mn-lt"/>
                          <a:ea typeface="+mn-ea"/>
                          <a:cs typeface="+mn-cs"/>
                        </a:rPr>
                        <a:t> Universities:</a:t>
                      </a:r>
                    </a:p>
                    <a:p>
                      <a:pPr marL="171450" indent="-171450">
                        <a:buFont typeface="Wingdings" panose="05000000000000000000" pitchFamily="2" charset="2"/>
                        <a:buChar char="§"/>
                      </a:pPr>
                      <a:r>
                        <a:rPr lang="en-ZA" sz="1500" kern="1200" dirty="0" smtClean="0">
                          <a:solidFill>
                            <a:schemeClr val="dk1"/>
                          </a:solidFill>
                          <a:effectLst/>
                          <a:latin typeface="+mn-lt"/>
                          <a:ea typeface="+mn-ea"/>
                          <a:cs typeface="+mn-cs"/>
                        </a:rPr>
                        <a:t>Limpopo University; University of Zululand; University of Johannesburg; University of South Africa; Walter Sisulu University</a:t>
                      </a:r>
                      <a:r>
                        <a:rPr lang="en-ZA" sz="1500" kern="1200" baseline="0" dirty="0" smtClean="0">
                          <a:solidFill>
                            <a:schemeClr val="dk1"/>
                          </a:solidFill>
                          <a:effectLst/>
                          <a:latin typeface="+mn-lt"/>
                          <a:ea typeface="+mn-ea"/>
                          <a:cs typeface="+mn-cs"/>
                        </a:rPr>
                        <a:t> </a:t>
                      </a:r>
                      <a:endParaRPr lang="en-ZA" sz="1500" b="0" kern="1200" baseline="0" dirty="0" smtClean="0">
                        <a:solidFill>
                          <a:schemeClr val="dk1"/>
                        </a:solidFill>
                        <a:effectLst/>
                        <a:latin typeface="+mn-lt"/>
                        <a:ea typeface="+mn-ea"/>
                        <a:cs typeface="+mn-cs"/>
                      </a:endParaRPr>
                    </a:p>
                  </a:txBody>
                  <a:tcPr marL="0" marR="0" marT="0" marB="0">
                    <a:solidFill>
                      <a:schemeClr val="bg2">
                        <a:lumMod val="90000"/>
                      </a:schemeClr>
                    </a:solidFill>
                  </a:tcPr>
                </a:tc>
              </a:tr>
            </a:tbl>
          </a:graphicData>
        </a:graphic>
      </p:graphicFrame>
      <p:sp>
        <p:nvSpPr>
          <p:cNvPr id="4" name="Slide Number Placeholder 3"/>
          <p:cNvSpPr>
            <a:spLocks noGrp="1"/>
          </p:cNvSpPr>
          <p:nvPr>
            <p:ph type="sldNum" sz="quarter" idx="4"/>
          </p:nvPr>
        </p:nvSpPr>
        <p:spPr>
          <a:xfrm>
            <a:off x="8316416" y="6309320"/>
            <a:ext cx="609600" cy="365125"/>
          </a:xfrm>
        </p:spPr>
        <p:txBody>
          <a:bodyPr/>
          <a:lstStyle/>
          <a:p>
            <a:r>
              <a:rPr lang="en-ZA" b="1" dirty="0" smtClean="0"/>
              <a:t>25</a:t>
            </a:r>
          </a:p>
        </p:txBody>
      </p:sp>
      <p:sp>
        <p:nvSpPr>
          <p:cNvPr id="6" name="Title 28"/>
          <p:cNvSpPr>
            <a:spLocks noGrp="1"/>
          </p:cNvSpPr>
          <p:nvPr>
            <p:ph type="title"/>
          </p:nvPr>
        </p:nvSpPr>
        <p:spPr>
          <a:xfrm>
            <a:off x="611560" y="188640"/>
            <a:ext cx="8229600" cy="576064"/>
          </a:xfrm>
        </p:spPr>
        <p:txBody>
          <a:bodyPr>
            <a:noAutofit/>
          </a:bodyPr>
          <a:lstStyle/>
          <a:p>
            <a:pPr algn="ctr"/>
            <a:r>
              <a:rPr lang="en-ZA" sz="3200" dirty="0" smtClean="0">
                <a:solidFill>
                  <a:schemeClr val="accent2">
                    <a:lumMod val="50000"/>
                  </a:schemeClr>
                </a:solidFill>
                <a:latin typeface="+mj-lt"/>
                <a:ea typeface="MS PGothic" pitchFamily="34" charset="-128"/>
                <a:cs typeface="Arial" pitchFamily="34" charset="0"/>
              </a:rPr>
              <a:t>SELECTED </a:t>
            </a:r>
            <a:r>
              <a:rPr lang="en-ZA" sz="3200" dirty="0">
                <a:solidFill>
                  <a:schemeClr val="accent2">
                    <a:lumMod val="50000"/>
                  </a:schemeClr>
                </a:solidFill>
                <a:latin typeface="+mj-lt"/>
                <a:ea typeface="MS PGothic" pitchFamily="34" charset="-128"/>
                <a:cs typeface="Arial" pitchFamily="34" charset="0"/>
              </a:rPr>
              <a:t>INDICATORS</a:t>
            </a:r>
            <a:endParaRPr lang="en-US" sz="4000" dirty="0">
              <a:solidFill>
                <a:schemeClr val="accent2">
                  <a:lumMod val="50000"/>
                </a:schemeClr>
              </a:solidFill>
              <a:latin typeface="+mj-lt"/>
              <a:cs typeface="Arial" pitchFamily="34" charset="0"/>
            </a:endParaRPr>
          </a:p>
        </p:txBody>
      </p:sp>
    </p:spTree>
    <p:extLst>
      <p:ext uri="{BB962C8B-B14F-4D97-AF65-F5344CB8AC3E}">
        <p14:creationId xmlns:p14="http://schemas.microsoft.com/office/powerpoint/2010/main" xmlns="" val="21506519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lvl="0" indent="0" algn="ctr" defTabSz="457200" eaLnBrk="0" fontAlgn="base" hangingPunct="0">
              <a:spcAft>
                <a:spcPct val="0"/>
              </a:spcAft>
              <a:buNone/>
              <a:defRPr/>
            </a:pPr>
            <a:endParaRPr lang="en-ZA" sz="3200" dirty="0" smtClean="0">
              <a:solidFill>
                <a:srgbClr val="F79646">
                  <a:lumMod val="50000"/>
                </a:srgbClr>
              </a:solidFill>
              <a:latin typeface="Gill Sans BOLD"/>
              <a:ea typeface="Gill Sans"/>
            </a:endParaRPr>
          </a:p>
          <a:p>
            <a:pPr marL="0" indent="0" algn="ctr">
              <a:buNone/>
            </a:pPr>
            <a:endParaRPr lang="en-ZA" dirty="0"/>
          </a:p>
        </p:txBody>
      </p:sp>
      <p:graphicFrame>
        <p:nvGraphicFramePr>
          <p:cNvPr id="3" name="Table 2"/>
          <p:cNvGraphicFramePr>
            <a:graphicFrameLocks noGrp="1"/>
          </p:cNvGraphicFramePr>
          <p:nvPr>
            <p:extLst>
              <p:ext uri="{D42A27DB-BD31-4B8C-83A1-F6EECF244321}">
                <p14:modId xmlns:p14="http://schemas.microsoft.com/office/powerpoint/2010/main" xmlns="" val="1634013397"/>
              </p:ext>
            </p:extLst>
          </p:nvPr>
        </p:nvGraphicFramePr>
        <p:xfrm>
          <a:off x="107504" y="908720"/>
          <a:ext cx="8856984" cy="5157384"/>
        </p:xfrm>
        <a:graphic>
          <a:graphicData uri="http://schemas.openxmlformats.org/drawingml/2006/table">
            <a:tbl>
              <a:tblPr firstRow="1" bandRow="1">
                <a:tableStyleId>{5C22544A-7EE6-4342-B048-85BDC9FD1C3A}</a:tableStyleId>
              </a:tblPr>
              <a:tblGrid>
                <a:gridCol w="2428528"/>
                <a:gridCol w="1999964"/>
                <a:gridCol w="4428492"/>
              </a:tblGrid>
              <a:tr h="355322">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mn-lt"/>
                          <a:ea typeface="MS PGothic" pitchFamily="34" charset="-128"/>
                          <a:cs typeface="Arial" pitchFamily="34" charset="0"/>
                        </a:rPr>
                        <a:t>PERFORMANCE INDICATOR</a:t>
                      </a:r>
                    </a:p>
                  </a:txBody>
                  <a:tcPr marL="91438" marR="91438" marT="45741" marB="45741" horzOverflow="overflow">
                    <a:solidFill>
                      <a:srgbClr val="C04F4C"/>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mn-lt"/>
                          <a:ea typeface="MS PGothic" pitchFamily="34" charset="-128"/>
                          <a:cs typeface="Arial" pitchFamily="34" charset="0"/>
                        </a:rPr>
                        <a:t>3</a:t>
                      </a:r>
                      <a:r>
                        <a:rPr kumimoji="0" lang="en-US" sz="1600" b="1" i="0" u="none" strike="noStrike" cap="none" normalizeH="0" baseline="30000" dirty="0" smtClean="0">
                          <a:ln>
                            <a:noFill/>
                          </a:ln>
                          <a:solidFill>
                            <a:schemeClr val="bg1"/>
                          </a:solidFill>
                          <a:effectLst/>
                          <a:latin typeface="+mn-lt"/>
                          <a:ea typeface="MS PGothic" pitchFamily="34" charset="-128"/>
                          <a:cs typeface="Arial" pitchFamily="34" charset="0"/>
                        </a:rPr>
                        <a:t>rd</a:t>
                      </a:r>
                      <a:r>
                        <a:rPr kumimoji="0" lang="en-US" sz="1600" b="1" i="0" u="none" strike="noStrike" cap="none" normalizeH="0" baseline="0" dirty="0" smtClean="0">
                          <a:ln>
                            <a:noFill/>
                          </a:ln>
                          <a:solidFill>
                            <a:schemeClr val="bg1"/>
                          </a:solidFill>
                          <a:effectLst/>
                          <a:latin typeface="+mn-lt"/>
                          <a:ea typeface="MS PGothic" pitchFamily="34" charset="-128"/>
                          <a:cs typeface="Arial" pitchFamily="34" charset="0"/>
                        </a:rPr>
                        <a:t>    QUARTER TARGET</a:t>
                      </a:r>
                    </a:p>
                  </a:txBody>
                  <a:tcPr marL="91438" marR="91438" marT="45741" marB="45741" horzOverflow="overflow">
                    <a:solidFill>
                      <a:srgbClr val="C04F4C"/>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dirty="0" smtClean="0">
                          <a:solidFill>
                            <a:schemeClr val="bg1"/>
                          </a:solidFill>
                          <a:latin typeface="+mn-lt"/>
                          <a:cs typeface="Arial" pitchFamily="34" charset="0"/>
                        </a:rPr>
                        <a:t>PROGRESS DESCRIPTION</a:t>
                      </a:r>
                    </a:p>
                  </a:txBody>
                  <a:tcPr marL="91438" marR="91438" marT="45741" marB="45741" horzOverflow="overflow">
                    <a:solidFill>
                      <a:srgbClr val="C04F4C"/>
                    </a:solidFill>
                  </a:tcPr>
                </a:tc>
              </a:tr>
              <a:tr h="730084">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lang="en-ZA" sz="1600" b="0" kern="1200" dirty="0" smtClean="0">
                          <a:solidFill>
                            <a:schemeClr val="dk1"/>
                          </a:solidFill>
                          <a:effectLst/>
                          <a:latin typeface="+mn-lt"/>
                          <a:ea typeface="+mn-ea"/>
                          <a:cs typeface="Arial" pitchFamily="34" charset="0"/>
                        </a:rPr>
                        <a:t>Art bank: 1st phase of Art Bank implemented as per approved business plan</a:t>
                      </a:r>
                      <a:endParaRPr lang="en-US" sz="1600" b="0" dirty="0" smtClean="0">
                        <a:solidFill>
                          <a:schemeClr val="tx1"/>
                        </a:solidFill>
                        <a:latin typeface="+mn-lt"/>
                        <a:cs typeface="Arial" pitchFamily="34" charset="0"/>
                      </a:endParaRPr>
                    </a:p>
                  </a:txBody>
                  <a:tcPr marL="91438" marR="91438" marT="45741" marB="45741" horzOverflow="overflow">
                    <a:solidFill>
                      <a:schemeClr val="bg2"/>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ZA" sz="1600" kern="1200" dirty="0" smtClean="0">
                          <a:solidFill>
                            <a:schemeClr val="dk1"/>
                          </a:solidFill>
                          <a:effectLst/>
                          <a:latin typeface="+mn-lt"/>
                          <a:ea typeface="+mn-ea"/>
                          <a:cs typeface="Arial" pitchFamily="34" charset="0"/>
                        </a:rPr>
                        <a:t>Art bank: start process of artworks acquisition</a:t>
                      </a:r>
                      <a:endParaRPr lang="en-ZA" sz="1600" b="0" kern="1200" dirty="0" smtClean="0">
                        <a:solidFill>
                          <a:schemeClr val="dk1"/>
                        </a:solidFill>
                        <a:effectLst/>
                        <a:latin typeface="+mn-lt"/>
                        <a:ea typeface="+mn-ea"/>
                        <a:cs typeface="Arial" pitchFamily="34" charset="0"/>
                      </a:endParaRPr>
                    </a:p>
                  </a:txBody>
                  <a:tcPr marL="68580" marR="68580" marT="0" marB="0">
                    <a:solidFill>
                      <a:schemeClr val="bg2"/>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ZA" sz="1600" b="0" kern="1200" dirty="0" smtClean="0">
                          <a:solidFill>
                            <a:schemeClr val="dk1"/>
                          </a:solidFill>
                          <a:effectLst/>
                          <a:latin typeface="+mn-lt"/>
                          <a:ea typeface="+mn-ea"/>
                          <a:cs typeface="Arial" pitchFamily="34" charset="0"/>
                        </a:rPr>
                        <a:t> </a:t>
                      </a:r>
                      <a:r>
                        <a:rPr lang="en-ZA" sz="1600" kern="1200" dirty="0" smtClean="0">
                          <a:solidFill>
                            <a:schemeClr val="dk1"/>
                          </a:solidFill>
                          <a:effectLst/>
                          <a:latin typeface="+mn-lt"/>
                          <a:ea typeface="+mn-ea"/>
                          <a:cs typeface="Arial" pitchFamily="34" charset="0"/>
                        </a:rPr>
                        <a:t>Process of acquisition of Artwork has started in consultation with the institution (Olievewenhuis</a:t>
                      </a:r>
                      <a:r>
                        <a:rPr lang="en-ZA" sz="1600" kern="1200" baseline="0" dirty="0" smtClean="0">
                          <a:solidFill>
                            <a:schemeClr val="dk1"/>
                          </a:solidFill>
                          <a:effectLst/>
                          <a:latin typeface="+mn-lt"/>
                          <a:ea typeface="+mn-ea"/>
                          <a:cs typeface="Arial" pitchFamily="34" charset="0"/>
                        </a:rPr>
                        <a:t> Art Museum)</a:t>
                      </a:r>
                      <a:r>
                        <a:rPr lang="en-ZA" sz="1600" kern="1200" dirty="0" smtClean="0">
                          <a:solidFill>
                            <a:schemeClr val="dk1"/>
                          </a:solidFill>
                          <a:effectLst/>
                          <a:latin typeface="+mn-lt"/>
                          <a:ea typeface="+mn-ea"/>
                          <a:cs typeface="Arial" pitchFamily="34" charset="0"/>
                        </a:rPr>
                        <a:t> in November 2014 </a:t>
                      </a:r>
                    </a:p>
                  </a:txBody>
                  <a:tcPr marL="68580" marR="68580" marT="0" marB="0">
                    <a:solidFill>
                      <a:schemeClr val="bg2"/>
                    </a:solidFill>
                  </a:tcPr>
                </a:tc>
              </a:tr>
              <a:tr h="678814">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ZA" sz="1600" b="0" kern="1200" dirty="0" smtClean="0">
                          <a:solidFill>
                            <a:schemeClr val="dk1"/>
                          </a:solidFill>
                          <a:effectLst/>
                          <a:latin typeface="+mn-lt"/>
                          <a:ea typeface="+mn-ea"/>
                          <a:cs typeface="Arial" pitchFamily="34" charset="0"/>
                        </a:rPr>
                        <a:t>NACISA launched</a:t>
                      </a:r>
                      <a:endParaRPr kumimoji="0" lang="en-US" sz="1600" b="0" i="0" u="none" strike="noStrike" cap="none" normalizeH="0" baseline="0" dirty="0" smtClean="0">
                        <a:ln>
                          <a:noFill/>
                        </a:ln>
                        <a:solidFill>
                          <a:schemeClr val="tx1"/>
                        </a:solidFill>
                        <a:effectLst/>
                        <a:latin typeface="+mn-lt"/>
                        <a:ea typeface="MS PGothic" pitchFamily="34" charset="-128"/>
                        <a:cs typeface="Arial" pitchFamily="34" charset="0"/>
                      </a:endParaRPr>
                    </a:p>
                  </a:txBody>
                  <a:tcPr marL="91438" marR="91438" marT="45741" marB="45741" horzOverflow="overflow">
                    <a:solidFill>
                      <a:schemeClr val="bg2">
                        <a:lumMod val="9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ZA" sz="1600" kern="1200" dirty="0" smtClean="0">
                          <a:solidFill>
                            <a:schemeClr val="dk1"/>
                          </a:solidFill>
                          <a:effectLst/>
                          <a:latin typeface="+mn-lt"/>
                          <a:ea typeface="+mn-ea"/>
                          <a:cs typeface="Arial" pitchFamily="34" charset="0"/>
                        </a:rPr>
                        <a:t>Interim curriculum</a:t>
                      </a:r>
                      <a:br>
                        <a:rPr lang="en-ZA" sz="1600" kern="1200" dirty="0" smtClean="0">
                          <a:solidFill>
                            <a:schemeClr val="dk1"/>
                          </a:solidFill>
                          <a:effectLst/>
                          <a:latin typeface="+mn-lt"/>
                          <a:ea typeface="+mn-ea"/>
                          <a:cs typeface="Arial" pitchFamily="34" charset="0"/>
                        </a:rPr>
                      </a:br>
                      <a:r>
                        <a:rPr lang="en-ZA" sz="1600" kern="1200" dirty="0" smtClean="0">
                          <a:solidFill>
                            <a:schemeClr val="dk1"/>
                          </a:solidFill>
                          <a:effectLst/>
                          <a:latin typeface="+mn-lt"/>
                          <a:ea typeface="+mn-ea"/>
                          <a:cs typeface="Arial" pitchFamily="34" charset="0"/>
                        </a:rPr>
                        <a:t>development report</a:t>
                      </a:r>
                      <a:r>
                        <a:rPr lang="en-ZA" sz="1600" kern="1200" baseline="0" dirty="0" smtClean="0">
                          <a:solidFill>
                            <a:schemeClr val="dk1"/>
                          </a:solidFill>
                          <a:effectLst/>
                          <a:latin typeface="+mn-lt"/>
                          <a:ea typeface="+mn-ea"/>
                          <a:cs typeface="Arial" pitchFamily="34" charset="0"/>
                        </a:rPr>
                        <a:t> </a:t>
                      </a:r>
                      <a:endParaRPr kumimoji="0" lang="en-US" sz="1600" b="0" i="0" u="none" strike="noStrike" cap="none" normalizeH="0" baseline="0" dirty="0" smtClean="0">
                        <a:ln>
                          <a:noFill/>
                        </a:ln>
                        <a:solidFill>
                          <a:schemeClr val="tx1"/>
                        </a:solidFill>
                        <a:effectLst/>
                        <a:latin typeface="+mn-lt"/>
                        <a:ea typeface="MS PGothic" pitchFamily="34" charset="-128"/>
                        <a:cs typeface="Arial" pitchFamily="34" charset="0"/>
                      </a:endParaRPr>
                    </a:p>
                  </a:txBody>
                  <a:tcPr marL="91438" marR="91438" marT="45741" marB="45741" horzOverflow="overflow">
                    <a:solidFill>
                      <a:schemeClr val="bg2">
                        <a:lumMod val="90000"/>
                      </a:schemeClr>
                    </a:solidFill>
                  </a:tcPr>
                </a:tc>
                <a:tc>
                  <a:txBody>
                    <a:bodyPr/>
                    <a:lstStyle/>
                    <a:p>
                      <a:pPr>
                        <a:lnSpc>
                          <a:spcPct val="115000"/>
                        </a:lnSpc>
                        <a:spcAft>
                          <a:spcPts val="0"/>
                        </a:spcAft>
                      </a:pPr>
                      <a:r>
                        <a:rPr lang="en-ZA" sz="1600" kern="1200" dirty="0" smtClean="0">
                          <a:solidFill>
                            <a:schemeClr val="dk1"/>
                          </a:solidFill>
                          <a:effectLst/>
                          <a:latin typeface="+mn-lt"/>
                          <a:ea typeface="+mn-ea"/>
                          <a:cs typeface="Arial" pitchFamily="34" charset="0"/>
                        </a:rPr>
                        <a:t>Draft concept for the NaCISA project has been developed</a:t>
                      </a:r>
                      <a:r>
                        <a:rPr lang="en-ZA" sz="1600" kern="1200" baseline="0" dirty="0" smtClean="0">
                          <a:solidFill>
                            <a:schemeClr val="dk1"/>
                          </a:solidFill>
                          <a:effectLst/>
                          <a:latin typeface="+mn-lt"/>
                          <a:ea typeface="+mn-ea"/>
                          <a:cs typeface="Arial" pitchFamily="34" charset="0"/>
                        </a:rPr>
                        <a:t> </a:t>
                      </a:r>
                      <a:r>
                        <a:rPr lang="en-ZA" sz="1600" kern="1200" dirty="0" smtClean="0">
                          <a:solidFill>
                            <a:schemeClr val="dk1"/>
                          </a:solidFill>
                          <a:effectLst/>
                          <a:latin typeface="+mn-lt"/>
                          <a:ea typeface="+mn-ea"/>
                          <a:cs typeface="Arial" pitchFamily="34" charset="0"/>
                        </a:rPr>
                        <a:t>and the Terms of reference for the appointment of the Service Provider has been developed</a:t>
                      </a:r>
                      <a:endParaRPr lang="en-ZA" sz="1600" b="0" kern="1200" dirty="0" smtClean="0">
                        <a:solidFill>
                          <a:schemeClr val="dk1"/>
                        </a:solidFill>
                        <a:effectLst/>
                        <a:latin typeface="+mn-lt"/>
                        <a:ea typeface="+mn-ea"/>
                        <a:cs typeface="Arial" pitchFamily="34" charset="0"/>
                      </a:endParaRPr>
                    </a:p>
                  </a:txBody>
                  <a:tcPr marL="91438" marR="91438" marT="45741" marB="45741" horzOverflow="overflow">
                    <a:solidFill>
                      <a:schemeClr val="bg2">
                        <a:lumMod val="90000"/>
                      </a:schemeClr>
                    </a:solidFill>
                  </a:tcPr>
                </a:tc>
              </a:tr>
              <a:tr h="678814">
                <a:tc rowSpan="2">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lang="en-ZA" sz="1600" kern="1200" dirty="0" smtClean="0">
                          <a:solidFill>
                            <a:schemeClr val="dk1"/>
                          </a:solidFill>
                          <a:effectLst/>
                          <a:latin typeface="+mn-lt"/>
                          <a:ea typeface="+mn-ea"/>
                          <a:cs typeface="Arial" pitchFamily="34" charset="0"/>
                        </a:rPr>
                        <a:t>Number of Partnership interventions created for integrated and collaborative approach to the growth and development of the arts sector and social cohesion</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mn-lt"/>
                        <a:ea typeface="MS PGothic" pitchFamily="34" charset="-128"/>
                        <a:cs typeface="Arial" pitchFamily="34" charset="0"/>
                      </a:endParaRPr>
                    </a:p>
                  </a:txBody>
                  <a:tcPr marL="91438" marR="91438" marT="45741" marB="45741" horzOverflow="overflow">
                    <a:solidFill>
                      <a:schemeClr val="bg2">
                        <a:lumMod val="9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ZA" sz="1600" kern="1200" dirty="0" smtClean="0">
                          <a:solidFill>
                            <a:schemeClr val="dk1"/>
                          </a:solidFill>
                          <a:effectLst/>
                          <a:latin typeface="+mn-lt"/>
                          <a:ea typeface="+mn-ea"/>
                          <a:cs typeface="Arial" pitchFamily="34" charset="0"/>
                        </a:rPr>
                        <a:t>Progress reports received</a:t>
                      </a:r>
                      <a:endParaRPr kumimoji="0" lang="en-US" sz="1600" b="0" i="0" u="none" strike="noStrike" cap="none" normalizeH="0" baseline="0" dirty="0" smtClean="0">
                        <a:ln>
                          <a:noFill/>
                        </a:ln>
                        <a:solidFill>
                          <a:schemeClr val="tx1"/>
                        </a:solidFill>
                        <a:effectLst/>
                        <a:latin typeface="+mn-lt"/>
                        <a:ea typeface="MS PGothic" pitchFamily="34" charset="-128"/>
                        <a:cs typeface="Arial" pitchFamily="34" charset="0"/>
                      </a:endParaRPr>
                    </a:p>
                  </a:txBody>
                  <a:tcPr marL="91438" marR="91438" marT="45741" marB="45741" horzOverflow="overflow">
                    <a:solidFill>
                      <a:schemeClr val="bg2">
                        <a:lumMod val="90000"/>
                      </a:schemeClr>
                    </a:solidFill>
                  </a:tcPr>
                </a:tc>
                <a:tc>
                  <a:txBody>
                    <a:bodyPr/>
                    <a:lstStyle/>
                    <a:p>
                      <a:pPr>
                        <a:lnSpc>
                          <a:spcPct val="115000"/>
                        </a:lnSpc>
                        <a:spcAft>
                          <a:spcPts val="0"/>
                        </a:spcAft>
                      </a:pPr>
                      <a:r>
                        <a:rPr lang="en-ZA" sz="1600" kern="1200" dirty="0" smtClean="0">
                          <a:solidFill>
                            <a:schemeClr val="dk1"/>
                          </a:solidFill>
                          <a:effectLst/>
                          <a:latin typeface="+mn-lt"/>
                          <a:ea typeface="+mn-ea"/>
                          <a:cs typeface="Arial" pitchFamily="34" charset="0"/>
                        </a:rPr>
                        <a:t>South African Roadies Association (SARA) MOA concluded and 1st Payment transferred.  Thuthuka Jewellery Programme, MOSHITO, Script to Screen, CCIFSA  progress report received</a:t>
                      </a:r>
                      <a:endParaRPr lang="en-ZA" sz="1600" b="0" kern="1200" dirty="0" smtClean="0">
                        <a:solidFill>
                          <a:schemeClr val="dk1"/>
                        </a:solidFill>
                        <a:effectLst/>
                        <a:latin typeface="+mn-lt"/>
                        <a:ea typeface="+mn-ea"/>
                        <a:cs typeface="Arial" pitchFamily="34" charset="0"/>
                      </a:endParaRPr>
                    </a:p>
                  </a:txBody>
                  <a:tcPr marL="91438" marR="91438" marT="45741" marB="45741" horzOverflow="overflow">
                    <a:solidFill>
                      <a:schemeClr val="bg2">
                        <a:lumMod val="90000"/>
                      </a:schemeClr>
                    </a:solidFill>
                  </a:tcPr>
                </a:tc>
              </a:tr>
              <a:tr h="860606">
                <a:tc vMerge="1">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w Cen MT" panose="020B0602020104020603" pitchFamily="34" charset="0"/>
                        <a:ea typeface="MS PGothic" pitchFamily="34" charset="-128"/>
                        <a:cs typeface="Arial" pitchFamily="34" charset="0"/>
                      </a:endParaRPr>
                    </a:p>
                  </a:txBody>
                  <a:tcPr marL="91438" marR="91438" marT="45741" marB="45741" horzOverflow="overflow">
                    <a:solidFill>
                      <a:schemeClr val="bg2"/>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ZA" sz="1600" kern="1200" dirty="0" smtClean="0">
                          <a:solidFill>
                            <a:schemeClr val="dk1"/>
                          </a:solidFill>
                          <a:effectLst/>
                          <a:latin typeface="+mn-lt"/>
                          <a:ea typeface="+mn-ea"/>
                          <a:cs typeface="Arial" pitchFamily="34" charset="0"/>
                        </a:rPr>
                        <a:t>3 municipalities engaged</a:t>
                      </a:r>
                      <a:endParaRPr kumimoji="0" lang="en-US" sz="1600" b="0" i="0" u="none" strike="noStrike" cap="none" normalizeH="0" baseline="0" dirty="0" smtClean="0">
                        <a:ln>
                          <a:noFill/>
                        </a:ln>
                        <a:solidFill>
                          <a:schemeClr val="tx1"/>
                        </a:solidFill>
                        <a:effectLst/>
                        <a:latin typeface="+mn-lt"/>
                        <a:ea typeface="MS PGothic" pitchFamily="34" charset="-128"/>
                        <a:cs typeface="Arial" pitchFamily="34" charset="0"/>
                      </a:endParaRPr>
                    </a:p>
                  </a:txBody>
                  <a:tcPr marL="91438" marR="91438" marT="45741" marB="45741" horzOverflow="overflow">
                    <a:solidFill>
                      <a:schemeClr val="bg2"/>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ZA" sz="1600" kern="1200" dirty="0" smtClean="0">
                          <a:solidFill>
                            <a:schemeClr val="dk1"/>
                          </a:solidFill>
                          <a:effectLst/>
                          <a:latin typeface="+mn-lt"/>
                          <a:ea typeface="+mn-ea"/>
                          <a:cs typeface="Arial" pitchFamily="34" charset="0"/>
                        </a:rPr>
                        <a:t>Cedarburg Municipality meeting held, meeting with Ekurhuleni Municipality held, Masterclasses implemented with City of Tshwane and City of Tshwane engaged on possible Art Bank. Engagements held with </a:t>
                      </a:r>
                      <a:r>
                        <a:rPr lang="en-ZA" sz="1600" kern="1200" dirty="0" err="1" smtClean="0">
                          <a:solidFill>
                            <a:schemeClr val="dk1"/>
                          </a:solidFill>
                          <a:effectLst/>
                          <a:latin typeface="+mn-lt"/>
                          <a:ea typeface="+mn-ea"/>
                          <a:cs typeface="Arial" pitchFamily="34" charset="0"/>
                        </a:rPr>
                        <a:t>Ethekwini</a:t>
                      </a:r>
                      <a:r>
                        <a:rPr lang="en-ZA" sz="1600" kern="1200" dirty="0" smtClean="0">
                          <a:solidFill>
                            <a:schemeClr val="dk1"/>
                          </a:solidFill>
                          <a:effectLst/>
                          <a:latin typeface="+mn-lt"/>
                          <a:ea typeface="+mn-ea"/>
                          <a:cs typeface="Arial" pitchFamily="34" charset="0"/>
                        </a:rPr>
                        <a:t> on Fashion Hub</a:t>
                      </a:r>
                      <a:endParaRPr kumimoji="0" lang="en-US" sz="1600" b="0" i="0" u="none" strike="noStrike" cap="none" normalizeH="0" baseline="0" dirty="0" smtClean="0">
                        <a:ln>
                          <a:noFill/>
                        </a:ln>
                        <a:solidFill>
                          <a:schemeClr val="tx1"/>
                        </a:solidFill>
                        <a:effectLst/>
                        <a:latin typeface="+mn-lt"/>
                        <a:ea typeface="MS PGothic" pitchFamily="34" charset="-128"/>
                        <a:cs typeface="Arial" pitchFamily="34" charset="0"/>
                      </a:endParaRPr>
                    </a:p>
                  </a:txBody>
                  <a:tcPr marL="91438" marR="91438" marT="45741" marB="45741" horzOverflow="overflow">
                    <a:solidFill>
                      <a:schemeClr val="bg2"/>
                    </a:solidFill>
                  </a:tcPr>
                </a:tc>
              </a:tr>
            </a:tbl>
          </a:graphicData>
        </a:graphic>
      </p:graphicFrame>
      <p:sp>
        <p:nvSpPr>
          <p:cNvPr id="5" name="Slide Number Placeholder 4"/>
          <p:cNvSpPr>
            <a:spLocks noGrp="1"/>
          </p:cNvSpPr>
          <p:nvPr>
            <p:ph type="sldNum" sz="quarter" idx="4"/>
          </p:nvPr>
        </p:nvSpPr>
        <p:spPr>
          <a:xfrm>
            <a:off x="8244408" y="6381328"/>
            <a:ext cx="609600" cy="365125"/>
          </a:xfrm>
        </p:spPr>
        <p:txBody>
          <a:bodyPr/>
          <a:lstStyle/>
          <a:p>
            <a:r>
              <a:rPr lang="en-ZA" sz="1000" b="1" dirty="0" smtClean="0"/>
              <a:t>26</a:t>
            </a:r>
          </a:p>
        </p:txBody>
      </p:sp>
      <p:sp>
        <p:nvSpPr>
          <p:cNvPr id="7" name="Title 28"/>
          <p:cNvSpPr>
            <a:spLocks noGrp="1"/>
          </p:cNvSpPr>
          <p:nvPr>
            <p:ph type="title"/>
          </p:nvPr>
        </p:nvSpPr>
        <p:spPr>
          <a:xfrm>
            <a:off x="611560" y="188640"/>
            <a:ext cx="8229600" cy="576064"/>
          </a:xfrm>
        </p:spPr>
        <p:txBody>
          <a:bodyPr>
            <a:noAutofit/>
          </a:bodyPr>
          <a:lstStyle/>
          <a:p>
            <a:pPr algn="ctr"/>
            <a:r>
              <a:rPr lang="en-ZA" sz="3200" dirty="0" smtClean="0">
                <a:solidFill>
                  <a:schemeClr val="accent2">
                    <a:lumMod val="50000"/>
                  </a:schemeClr>
                </a:solidFill>
                <a:latin typeface="+mj-lt"/>
                <a:ea typeface="MS PGothic" pitchFamily="34" charset="-128"/>
                <a:cs typeface="Arial" pitchFamily="34" charset="0"/>
              </a:rPr>
              <a:t>SELECTED </a:t>
            </a:r>
            <a:r>
              <a:rPr lang="en-ZA" sz="3200" dirty="0">
                <a:solidFill>
                  <a:schemeClr val="accent2">
                    <a:lumMod val="50000"/>
                  </a:schemeClr>
                </a:solidFill>
                <a:latin typeface="+mj-lt"/>
                <a:ea typeface="MS PGothic" pitchFamily="34" charset="-128"/>
                <a:cs typeface="Arial" pitchFamily="34" charset="0"/>
              </a:rPr>
              <a:t>INDICATORS</a:t>
            </a:r>
            <a:endParaRPr lang="en-US" sz="4000" dirty="0">
              <a:solidFill>
                <a:schemeClr val="accent2">
                  <a:lumMod val="50000"/>
                </a:schemeClr>
              </a:solidFill>
              <a:latin typeface="+mj-lt"/>
              <a:cs typeface="Arial" pitchFamily="34" charset="0"/>
            </a:endParaRPr>
          </a:p>
        </p:txBody>
      </p:sp>
    </p:spTree>
    <p:extLst>
      <p:ext uri="{BB962C8B-B14F-4D97-AF65-F5344CB8AC3E}">
        <p14:creationId xmlns:p14="http://schemas.microsoft.com/office/powerpoint/2010/main" xmlns="" val="31729877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lvl="0" indent="0" algn="ctr" defTabSz="457200" eaLnBrk="0" fontAlgn="base" hangingPunct="0">
              <a:spcAft>
                <a:spcPct val="0"/>
              </a:spcAft>
              <a:buNone/>
              <a:defRPr/>
            </a:pPr>
            <a:endParaRPr lang="en-ZA" sz="3200" dirty="0" smtClean="0">
              <a:solidFill>
                <a:srgbClr val="F79646">
                  <a:lumMod val="50000"/>
                </a:srgbClr>
              </a:solidFill>
              <a:latin typeface="Gill Sans BOLD"/>
              <a:ea typeface="Gill Sans"/>
            </a:endParaRPr>
          </a:p>
          <a:p>
            <a:pPr marL="0" indent="0" algn="ctr">
              <a:buNone/>
            </a:pPr>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xmlns="" val="2938028182"/>
              </p:ext>
            </p:extLst>
          </p:nvPr>
        </p:nvGraphicFramePr>
        <p:xfrm>
          <a:off x="107505" y="908720"/>
          <a:ext cx="9006918" cy="4765611"/>
        </p:xfrm>
        <a:graphic>
          <a:graphicData uri="http://schemas.openxmlformats.org/drawingml/2006/table">
            <a:tbl>
              <a:tblPr firstRow="1" bandRow="1">
                <a:tableStyleId>{5C22544A-7EE6-4342-B048-85BDC9FD1C3A}</a:tableStyleId>
              </a:tblPr>
              <a:tblGrid>
                <a:gridCol w="1801383"/>
                <a:gridCol w="2193621"/>
                <a:gridCol w="5011914"/>
              </a:tblGrid>
              <a:tr h="564499">
                <a:tc>
                  <a:txBody>
                    <a:bodyPr/>
                    <a:lstStyle/>
                    <a:p>
                      <a:pPr algn="ctr"/>
                      <a:r>
                        <a:rPr lang="en-US" sz="1800" b="1" dirty="0" smtClean="0">
                          <a:solidFill>
                            <a:schemeClr val="bg1"/>
                          </a:solidFill>
                          <a:latin typeface="+mn-lt"/>
                          <a:cs typeface="Arial" pitchFamily="34" charset="0"/>
                        </a:rPr>
                        <a:t>PERFORMANCE INDICATOR</a:t>
                      </a:r>
                      <a:endParaRPr lang="en-US" sz="1800" b="1" dirty="0">
                        <a:solidFill>
                          <a:schemeClr val="bg1"/>
                        </a:solidFill>
                        <a:latin typeface="+mn-lt"/>
                        <a:cs typeface="Arial" pitchFamily="34" charset="0"/>
                      </a:endParaRPr>
                    </a:p>
                  </a:txBody>
                  <a:tcPr marL="91430" marR="91430" marT="45663" marB="45663">
                    <a:solidFill>
                      <a:srgbClr val="C04F4C"/>
                    </a:solidFill>
                  </a:tcPr>
                </a:tc>
                <a:tc>
                  <a:txBody>
                    <a:bodyPr/>
                    <a:lstStyle/>
                    <a:p>
                      <a:pPr algn="ctr"/>
                      <a:r>
                        <a:rPr lang="en-US" sz="1800" b="1" baseline="0" dirty="0" smtClean="0">
                          <a:solidFill>
                            <a:schemeClr val="bg1"/>
                          </a:solidFill>
                          <a:latin typeface="+mn-lt"/>
                          <a:cs typeface="Arial" pitchFamily="34" charset="0"/>
                        </a:rPr>
                        <a:t>3</a:t>
                      </a:r>
                      <a:r>
                        <a:rPr lang="en-US" sz="1800" b="1" baseline="30000" dirty="0" smtClean="0">
                          <a:solidFill>
                            <a:schemeClr val="bg1"/>
                          </a:solidFill>
                          <a:latin typeface="+mn-lt"/>
                          <a:cs typeface="Arial" pitchFamily="34" charset="0"/>
                        </a:rPr>
                        <a:t>rd</a:t>
                      </a:r>
                      <a:r>
                        <a:rPr lang="en-US" sz="1800" b="1" baseline="0" dirty="0" smtClean="0">
                          <a:solidFill>
                            <a:schemeClr val="bg1"/>
                          </a:solidFill>
                          <a:latin typeface="+mn-lt"/>
                          <a:cs typeface="Arial" pitchFamily="34" charset="0"/>
                        </a:rPr>
                        <a:t>  </a:t>
                      </a:r>
                      <a:r>
                        <a:rPr lang="en-US" sz="1800" b="1" dirty="0" smtClean="0">
                          <a:solidFill>
                            <a:schemeClr val="bg1"/>
                          </a:solidFill>
                          <a:latin typeface="+mn-lt"/>
                          <a:cs typeface="Arial" pitchFamily="34" charset="0"/>
                        </a:rPr>
                        <a:t>QUARTER TARGET</a:t>
                      </a:r>
                      <a:endParaRPr lang="en-US" sz="1800" b="1" dirty="0">
                        <a:solidFill>
                          <a:schemeClr val="bg1"/>
                        </a:solidFill>
                        <a:latin typeface="+mn-lt"/>
                        <a:cs typeface="Arial" pitchFamily="34" charset="0"/>
                      </a:endParaRPr>
                    </a:p>
                  </a:txBody>
                  <a:tcPr marL="91430" marR="91430" marT="45663" marB="45663">
                    <a:solidFill>
                      <a:srgbClr val="C04F4C"/>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smtClean="0">
                          <a:solidFill>
                            <a:schemeClr val="bg1"/>
                          </a:solidFill>
                          <a:latin typeface="+mn-lt"/>
                          <a:cs typeface="Arial" pitchFamily="34" charset="0"/>
                        </a:rPr>
                        <a:t>PROGRESS DESCRIPTION</a:t>
                      </a:r>
                    </a:p>
                  </a:txBody>
                  <a:tcPr marL="91430" marR="91430" marT="45663" marB="45663">
                    <a:solidFill>
                      <a:srgbClr val="C04F4C"/>
                    </a:solidFill>
                  </a:tcPr>
                </a:tc>
              </a:tr>
              <a:tr h="564548">
                <a:tc>
                  <a:txBody>
                    <a:bodyPr/>
                    <a:lstStyle/>
                    <a:p>
                      <a:r>
                        <a:rPr lang="en-ZA" sz="1600" b="0" kern="1200" dirty="0" smtClean="0">
                          <a:solidFill>
                            <a:schemeClr val="dk1"/>
                          </a:solidFill>
                          <a:effectLst/>
                          <a:latin typeface="+mn-lt"/>
                          <a:ea typeface="+mn-ea"/>
                          <a:cs typeface="+mn-cs"/>
                        </a:rPr>
                        <a:t>DAC</a:t>
                      </a:r>
                      <a:r>
                        <a:rPr lang="en-ZA" sz="1600" b="0" kern="1200" baseline="0" dirty="0" smtClean="0">
                          <a:solidFill>
                            <a:schemeClr val="dk1"/>
                          </a:solidFill>
                          <a:effectLst/>
                          <a:latin typeface="+mn-lt"/>
                          <a:ea typeface="+mn-ea"/>
                          <a:cs typeface="+mn-cs"/>
                        </a:rPr>
                        <a:t> </a:t>
                      </a:r>
                      <a:r>
                        <a:rPr lang="en-ZA" sz="1600" b="0" kern="1200" dirty="0" smtClean="0">
                          <a:solidFill>
                            <a:schemeClr val="dk1"/>
                          </a:solidFill>
                          <a:effectLst/>
                          <a:latin typeface="+mn-lt"/>
                          <a:ea typeface="+mn-ea"/>
                          <a:cs typeface="+mn-cs"/>
                        </a:rPr>
                        <a:t>Language policy developed</a:t>
                      </a:r>
                      <a:endParaRPr lang="en-ZA" sz="1600" b="0" dirty="0">
                        <a:solidFill>
                          <a:schemeClr val="tx1"/>
                        </a:solidFill>
                        <a:latin typeface="+mn-lt"/>
                        <a:cs typeface="Arial" pitchFamily="34" charset="0"/>
                      </a:endParaRPr>
                    </a:p>
                  </a:txBody>
                  <a:tcPr marL="91438" marR="91438" marT="45688" marB="45688">
                    <a:solidFill>
                      <a:schemeClr val="bg2">
                        <a:lumMod val="90000"/>
                      </a:schemeClr>
                    </a:solidFill>
                  </a:tcPr>
                </a:tc>
                <a:tc>
                  <a:txBody>
                    <a:bodyPr/>
                    <a:lstStyle/>
                    <a:p>
                      <a:pPr>
                        <a:lnSpc>
                          <a:spcPct val="115000"/>
                        </a:lnSpc>
                        <a:spcAft>
                          <a:spcPts val="1000"/>
                        </a:spcAft>
                      </a:pPr>
                      <a:r>
                        <a:rPr lang="en-ZA" sz="1600" kern="1200" dirty="0" smtClean="0">
                          <a:solidFill>
                            <a:schemeClr val="dk1"/>
                          </a:solidFill>
                          <a:effectLst/>
                          <a:latin typeface="+mn-lt"/>
                          <a:ea typeface="+mn-ea"/>
                          <a:cs typeface="+mn-cs"/>
                        </a:rPr>
                        <a:t>Approval by DAC</a:t>
                      </a:r>
                      <a:endParaRPr lang="en-ZA" sz="1600" b="0" dirty="0">
                        <a:solidFill>
                          <a:schemeClr val="tx1"/>
                        </a:solidFill>
                        <a:effectLst/>
                        <a:latin typeface="+mn-lt"/>
                        <a:ea typeface="Calibri"/>
                        <a:cs typeface="Arial" pitchFamily="34" charset="0"/>
                      </a:endParaRPr>
                    </a:p>
                  </a:txBody>
                  <a:tcPr marL="68579" marR="68579" marT="0" marB="0">
                    <a:solidFill>
                      <a:schemeClr val="bg2">
                        <a:lumMod val="90000"/>
                      </a:schemeClr>
                    </a:solidFill>
                  </a:tcPr>
                </a:tc>
                <a:tc>
                  <a:txBody>
                    <a:bodyPr/>
                    <a:lstStyle/>
                    <a:p>
                      <a:r>
                        <a:rPr lang="en-ZA" sz="1600" kern="1200" dirty="0" smtClean="0">
                          <a:solidFill>
                            <a:schemeClr val="dk1"/>
                          </a:solidFill>
                          <a:effectLst/>
                          <a:latin typeface="+mn-lt"/>
                          <a:ea typeface="+mn-ea"/>
                          <a:cs typeface="+mn-cs"/>
                        </a:rPr>
                        <a:t>Language policy adopted on 30 October 2014 before deadline of 2 November 2014</a:t>
                      </a:r>
                      <a:endParaRPr lang="en-ZA" sz="1600" b="0" dirty="0">
                        <a:solidFill>
                          <a:schemeClr val="tx1"/>
                        </a:solidFill>
                        <a:latin typeface="+mn-lt"/>
                        <a:cs typeface="Arial" pitchFamily="34" charset="0"/>
                      </a:endParaRPr>
                    </a:p>
                  </a:txBody>
                  <a:tcPr marL="91438" marR="91438" marT="45688" marB="45688">
                    <a:solidFill>
                      <a:schemeClr val="bg2">
                        <a:lumMod val="90000"/>
                      </a:schemeClr>
                    </a:solidFill>
                  </a:tcPr>
                </a:tc>
              </a:tr>
              <a:tr h="1076041">
                <a:tc rowSpan="4">
                  <a:txBody>
                    <a:bodyPr/>
                    <a:lstStyle/>
                    <a:p>
                      <a:r>
                        <a:rPr lang="en-ZA" sz="1600" b="0" kern="1200" dirty="0" smtClean="0">
                          <a:solidFill>
                            <a:schemeClr val="dk1"/>
                          </a:solidFill>
                          <a:effectLst/>
                          <a:latin typeface="+mn-lt"/>
                          <a:ea typeface="+mn-ea"/>
                          <a:cs typeface="+mn-cs"/>
                        </a:rPr>
                        <a:t>Number of domains for which terminology will be developed</a:t>
                      </a:r>
                      <a:endParaRPr lang="en-ZA" sz="1600" b="0" dirty="0">
                        <a:solidFill>
                          <a:schemeClr val="tx1"/>
                        </a:solidFill>
                        <a:latin typeface="+mn-lt"/>
                        <a:cs typeface="Arial" pitchFamily="34" charset="0"/>
                      </a:endParaRPr>
                    </a:p>
                  </a:txBody>
                  <a:tcPr marL="91438" marR="91438" marT="45688" marB="45688">
                    <a:solidFill>
                      <a:schemeClr val="bg2"/>
                    </a:solidFill>
                  </a:tcPr>
                </a:tc>
                <a:tc>
                  <a:txBody>
                    <a:bodyPr/>
                    <a:lstStyle/>
                    <a:p>
                      <a:pPr>
                        <a:lnSpc>
                          <a:spcPct val="115000"/>
                        </a:lnSpc>
                        <a:spcAft>
                          <a:spcPts val="1000"/>
                        </a:spcAft>
                      </a:pPr>
                      <a:r>
                        <a:rPr lang="en-ZA" sz="1600" kern="1200" dirty="0" smtClean="0">
                          <a:solidFill>
                            <a:schemeClr val="dk1"/>
                          </a:solidFill>
                          <a:effectLst/>
                          <a:latin typeface="+mn-lt"/>
                          <a:ea typeface="+mn-ea"/>
                          <a:cs typeface="+mn-cs"/>
                        </a:rPr>
                        <a:t>Arts and Culture</a:t>
                      </a:r>
                      <a:br>
                        <a:rPr lang="en-ZA" sz="1600" kern="1200" dirty="0" smtClean="0">
                          <a:solidFill>
                            <a:schemeClr val="dk1"/>
                          </a:solidFill>
                          <a:effectLst/>
                          <a:latin typeface="+mn-lt"/>
                          <a:ea typeface="+mn-ea"/>
                          <a:cs typeface="+mn-cs"/>
                        </a:rPr>
                      </a:br>
                      <a:r>
                        <a:rPr lang="en-ZA" sz="1600" kern="1200" dirty="0" smtClean="0">
                          <a:solidFill>
                            <a:schemeClr val="dk1"/>
                          </a:solidFill>
                          <a:effectLst/>
                          <a:latin typeface="+mn-lt"/>
                          <a:ea typeface="+mn-ea"/>
                          <a:cs typeface="+mn-cs"/>
                        </a:rPr>
                        <a:t>intermediate phase 872</a:t>
                      </a:r>
                      <a:br>
                        <a:rPr lang="en-ZA" sz="1600" kern="1200" dirty="0" smtClean="0">
                          <a:solidFill>
                            <a:schemeClr val="dk1"/>
                          </a:solidFill>
                          <a:effectLst/>
                          <a:latin typeface="+mn-lt"/>
                          <a:ea typeface="+mn-ea"/>
                          <a:cs typeface="+mn-cs"/>
                        </a:rPr>
                      </a:br>
                      <a:r>
                        <a:rPr lang="en-ZA" sz="1600" kern="1200" dirty="0" smtClean="0">
                          <a:solidFill>
                            <a:schemeClr val="dk1"/>
                          </a:solidFill>
                          <a:effectLst/>
                          <a:latin typeface="+mn-lt"/>
                          <a:ea typeface="+mn-ea"/>
                          <a:cs typeface="+mn-cs"/>
                        </a:rPr>
                        <a:t>terminologies developed;</a:t>
                      </a:r>
                      <a:endParaRPr lang="en-ZA" sz="1600" b="0" dirty="0">
                        <a:effectLst/>
                        <a:latin typeface="+mn-lt"/>
                        <a:ea typeface="Calibri"/>
                        <a:cs typeface="Times New Roman"/>
                      </a:endParaRPr>
                    </a:p>
                  </a:txBody>
                  <a:tcPr marL="68580" marR="68580" marT="0" marB="0">
                    <a:solidFill>
                      <a:schemeClr val="bg2"/>
                    </a:solidFill>
                  </a:tcPr>
                </a:tc>
                <a:tc>
                  <a:txBody>
                    <a:bodyPr/>
                    <a:lstStyle/>
                    <a:p>
                      <a:pPr>
                        <a:lnSpc>
                          <a:spcPct val="115000"/>
                        </a:lnSpc>
                        <a:spcAft>
                          <a:spcPts val="1000"/>
                        </a:spcAft>
                      </a:pPr>
                      <a:r>
                        <a:rPr lang="en-ZA" sz="1600" kern="1200" dirty="0" smtClean="0">
                          <a:solidFill>
                            <a:schemeClr val="dk1"/>
                          </a:solidFill>
                          <a:effectLst/>
                          <a:latin typeface="+mn-lt"/>
                          <a:ea typeface="+mn-ea"/>
                          <a:cs typeface="+mn-cs"/>
                        </a:rPr>
                        <a:t>Arts and Culture intermediate phase 872 terminologies developed</a:t>
                      </a:r>
                      <a:endParaRPr lang="en-ZA" sz="1600" dirty="0">
                        <a:effectLst/>
                        <a:latin typeface="+mn-lt"/>
                        <a:ea typeface="Calibri"/>
                        <a:cs typeface="Times New Roman"/>
                      </a:endParaRPr>
                    </a:p>
                  </a:txBody>
                  <a:tcPr marL="68580" marR="68580" marT="0" marB="0">
                    <a:solidFill>
                      <a:schemeClr val="bg2"/>
                    </a:solidFill>
                  </a:tcPr>
                </a:tc>
              </a:tr>
              <a:tr h="802651">
                <a:tc vMerge="1">
                  <a:txBody>
                    <a:bodyPr/>
                    <a:lstStyle/>
                    <a:p>
                      <a:endParaRPr lang="en-ZA" sz="1200" b="0" dirty="0">
                        <a:solidFill>
                          <a:schemeClr val="tx1"/>
                        </a:solidFill>
                        <a:latin typeface="Arial" pitchFamily="34" charset="0"/>
                        <a:cs typeface="Arial" pitchFamily="34" charset="0"/>
                      </a:endParaRPr>
                    </a:p>
                  </a:txBody>
                  <a:tcPr marL="91438" marR="91438" marT="45688" marB="45688"/>
                </a:tc>
                <a:tc>
                  <a:txBody>
                    <a:bodyPr/>
                    <a:lstStyle/>
                    <a:p>
                      <a:pPr>
                        <a:lnSpc>
                          <a:spcPct val="115000"/>
                        </a:lnSpc>
                        <a:spcAft>
                          <a:spcPts val="1000"/>
                        </a:spcAft>
                      </a:pPr>
                      <a:r>
                        <a:rPr lang="en-ZA" sz="1600" b="0" dirty="0">
                          <a:effectLst/>
                          <a:latin typeface="+mn-lt"/>
                          <a:ea typeface="Calibri"/>
                          <a:cs typeface="Times New Roman"/>
                        </a:rPr>
                        <a:t>HSEMS intermediate phase 2 898 terminologies developed</a:t>
                      </a:r>
                    </a:p>
                  </a:txBody>
                  <a:tcPr marL="68580" marR="68580" marT="0" marB="0">
                    <a:solidFill>
                      <a:schemeClr val="bg2">
                        <a:lumMod val="90000"/>
                      </a:schemeClr>
                    </a:solidFill>
                  </a:tcPr>
                </a:tc>
                <a:tc>
                  <a:txBody>
                    <a:bodyPr/>
                    <a:lstStyle/>
                    <a:p>
                      <a:pPr>
                        <a:lnSpc>
                          <a:spcPct val="115000"/>
                        </a:lnSpc>
                        <a:spcAft>
                          <a:spcPts val="1000"/>
                        </a:spcAft>
                      </a:pPr>
                      <a:r>
                        <a:rPr lang="en-ZA" sz="1600">
                          <a:effectLst/>
                          <a:latin typeface="+mn-lt"/>
                          <a:ea typeface="Calibri"/>
                          <a:cs typeface="Times New Roman"/>
                        </a:rPr>
                        <a:t>HSEMS intermediate phase 2 898 terminologies developed</a:t>
                      </a:r>
                      <a:endParaRPr lang="en-ZA" sz="3200">
                        <a:effectLst/>
                        <a:latin typeface="+mn-lt"/>
                        <a:ea typeface="Calibri"/>
                        <a:cs typeface="Times New Roman"/>
                      </a:endParaRPr>
                    </a:p>
                  </a:txBody>
                  <a:tcPr marL="68580" marR="68580" marT="0" marB="0">
                    <a:solidFill>
                      <a:schemeClr val="bg2">
                        <a:lumMod val="90000"/>
                      </a:schemeClr>
                    </a:solidFill>
                  </a:tcPr>
                </a:tc>
              </a:tr>
              <a:tr h="802651">
                <a:tc vMerge="1">
                  <a:txBody>
                    <a:bodyPr/>
                    <a:lstStyle/>
                    <a:p>
                      <a:endParaRPr lang="en-ZA" sz="1200" b="0" dirty="0">
                        <a:solidFill>
                          <a:schemeClr val="tx1"/>
                        </a:solidFill>
                        <a:latin typeface="Arial" pitchFamily="34" charset="0"/>
                        <a:cs typeface="Arial" pitchFamily="34" charset="0"/>
                      </a:endParaRPr>
                    </a:p>
                  </a:txBody>
                  <a:tcPr marL="91438" marR="91438" marT="45688" marB="45688"/>
                </a:tc>
                <a:tc>
                  <a:txBody>
                    <a:bodyPr/>
                    <a:lstStyle/>
                    <a:p>
                      <a:pPr>
                        <a:lnSpc>
                          <a:spcPct val="115000"/>
                        </a:lnSpc>
                        <a:spcAft>
                          <a:spcPts val="1000"/>
                        </a:spcAft>
                      </a:pPr>
                      <a:r>
                        <a:rPr lang="en-ZA" sz="1600" b="0">
                          <a:effectLst/>
                          <a:latin typeface="+mn-lt"/>
                          <a:ea typeface="Calibri"/>
                          <a:cs typeface="Times New Roman"/>
                        </a:rPr>
                        <a:t>Mathematics senior phase 926 terminologies developed</a:t>
                      </a:r>
                    </a:p>
                  </a:txBody>
                  <a:tcPr marL="68580" marR="68580" marT="0" marB="0">
                    <a:solidFill>
                      <a:schemeClr val="bg2"/>
                    </a:solidFill>
                  </a:tcPr>
                </a:tc>
                <a:tc>
                  <a:txBody>
                    <a:bodyPr/>
                    <a:lstStyle/>
                    <a:p>
                      <a:pPr>
                        <a:lnSpc>
                          <a:spcPct val="115000"/>
                        </a:lnSpc>
                        <a:spcAft>
                          <a:spcPts val="1000"/>
                        </a:spcAft>
                      </a:pPr>
                      <a:r>
                        <a:rPr lang="en-ZA" sz="1600">
                          <a:effectLst/>
                          <a:latin typeface="+mn-lt"/>
                          <a:ea typeface="Calibri"/>
                          <a:cs typeface="Times New Roman"/>
                        </a:rPr>
                        <a:t>Mathematics senior phase 926 terminologies developed</a:t>
                      </a:r>
                      <a:endParaRPr lang="en-ZA" sz="3200">
                        <a:effectLst/>
                        <a:latin typeface="+mn-lt"/>
                        <a:ea typeface="Calibri"/>
                        <a:cs typeface="Times New Roman"/>
                      </a:endParaRPr>
                    </a:p>
                  </a:txBody>
                  <a:tcPr marL="68580" marR="68580" marT="0" marB="0">
                    <a:solidFill>
                      <a:schemeClr val="bg2"/>
                    </a:solidFill>
                  </a:tcPr>
                </a:tc>
              </a:tr>
              <a:tr h="742429">
                <a:tc vMerge="1">
                  <a:txBody>
                    <a:bodyPr/>
                    <a:lstStyle/>
                    <a:p>
                      <a:endParaRPr lang="en-ZA" sz="1200" b="0" dirty="0">
                        <a:solidFill>
                          <a:schemeClr val="tx1"/>
                        </a:solidFill>
                        <a:latin typeface="Arial" pitchFamily="34" charset="0"/>
                        <a:cs typeface="Arial" pitchFamily="34" charset="0"/>
                      </a:endParaRPr>
                    </a:p>
                  </a:txBody>
                  <a:tcPr marL="91438" marR="91438" marT="45688" marB="45688"/>
                </a:tc>
                <a:tc>
                  <a:txBody>
                    <a:bodyPr/>
                    <a:lstStyle/>
                    <a:p>
                      <a:pPr>
                        <a:lnSpc>
                          <a:spcPct val="115000"/>
                        </a:lnSpc>
                        <a:spcAft>
                          <a:spcPts val="1000"/>
                        </a:spcAft>
                      </a:pPr>
                      <a:r>
                        <a:rPr lang="en-ZA" sz="1600" b="0" dirty="0">
                          <a:effectLst/>
                          <a:latin typeface="+mn-lt"/>
                          <a:ea typeface="Calibri"/>
                          <a:cs typeface="Times New Roman"/>
                        </a:rPr>
                        <a:t>Life Orientation 1 491 terminologies developed</a:t>
                      </a:r>
                      <a:endParaRPr lang="en-ZA" sz="3200" b="0" dirty="0">
                        <a:effectLst/>
                        <a:latin typeface="+mn-lt"/>
                        <a:ea typeface="Calibri"/>
                        <a:cs typeface="Times New Roman"/>
                      </a:endParaRPr>
                    </a:p>
                  </a:txBody>
                  <a:tcPr marL="68580" marR="68580" marT="0" marB="0">
                    <a:solidFill>
                      <a:schemeClr val="bg2">
                        <a:lumMod val="90000"/>
                      </a:schemeClr>
                    </a:solidFill>
                  </a:tcPr>
                </a:tc>
                <a:tc>
                  <a:txBody>
                    <a:bodyPr/>
                    <a:lstStyle/>
                    <a:p>
                      <a:pPr>
                        <a:lnSpc>
                          <a:spcPct val="115000"/>
                        </a:lnSpc>
                        <a:spcAft>
                          <a:spcPts val="1000"/>
                        </a:spcAft>
                      </a:pPr>
                      <a:r>
                        <a:rPr lang="en-ZA" sz="1600" dirty="0">
                          <a:effectLst/>
                          <a:latin typeface="+mn-lt"/>
                          <a:ea typeface="Calibri"/>
                          <a:cs typeface="Times New Roman"/>
                        </a:rPr>
                        <a:t>Life Orientation intermediate phase 1491 terminologies developed</a:t>
                      </a:r>
                      <a:endParaRPr lang="en-ZA" sz="3200" dirty="0">
                        <a:effectLst/>
                        <a:latin typeface="+mn-lt"/>
                        <a:ea typeface="Calibri"/>
                        <a:cs typeface="Times New Roman"/>
                      </a:endParaRPr>
                    </a:p>
                  </a:txBody>
                  <a:tcPr marL="68580" marR="68580" marT="0" marB="0">
                    <a:solidFill>
                      <a:schemeClr val="bg2">
                        <a:lumMod val="90000"/>
                      </a:schemeClr>
                    </a:solidFill>
                  </a:tcPr>
                </a:tc>
              </a:tr>
            </a:tbl>
          </a:graphicData>
        </a:graphic>
      </p:graphicFrame>
      <p:sp>
        <p:nvSpPr>
          <p:cNvPr id="5" name="Slide Number Placeholder 4"/>
          <p:cNvSpPr>
            <a:spLocks noGrp="1"/>
          </p:cNvSpPr>
          <p:nvPr>
            <p:ph type="sldNum" sz="quarter" idx="4"/>
          </p:nvPr>
        </p:nvSpPr>
        <p:spPr/>
        <p:txBody>
          <a:bodyPr/>
          <a:lstStyle/>
          <a:p>
            <a:r>
              <a:rPr lang="en-ZA" sz="1000" b="1" dirty="0" smtClean="0"/>
              <a:t>27</a:t>
            </a:r>
          </a:p>
        </p:txBody>
      </p:sp>
      <p:sp>
        <p:nvSpPr>
          <p:cNvPr id="7" name="Title 28"/>
          <p:cNvSpPr>
            <a:spLocks noGrp="1"/>
          </p:cNvSpPr>
          <p:nvPr>
            <p:ph type="title"/>
          </p:nvPr>
        </p:nvSpPr>
        <p:spPr>
          <a:xfrm>
            <a:off x="611560" y="188640"/>
            <a:ext cx="8229600" cy="576064"/>
          </a:xfrm>
        </p:spPr>
        <p:txBody>
          <a:bodyPr>
            <a:noAutofit/>
          </a:bodyPr>
          <a:lstStyle/>
          <a:p>
            <a:pPr algn="ctr"/>
            <a:r>
              <a:rPr lang="en-ZA" sz="3200" dirty="0" smtClean="0">
                <a:solidFill>
                  <a:schemeClr val="accent2">
                    <a:lumMod val="50000"/>
                  </a:schemeClr>
                </a:solidFill>
                <a:latin typeface="Arial" pitchFamily="34" charset="0"/>
                <a:ea typeface="MS PGothic" pitchFamily="34" charset="-128"/>
                <a:cs typeface="Arial" pitchFamily="34" charset="0"/>
              </a:rPr>
              <a:t>SELECTED </a:t>
            </a:r>
            <a:r>
              <a:rPr lang="en-ZA" sz="3200" dirty="0">
                <a:solidFill>
                  <a:schemeClr val="accent2">
                    <a:lumMod val="50000"/>
                  </a:schemeClr>
                </a:solidFill>
                <a:latin typeface="Arial" pitchFamily="34" charset="0"/>
                <a:ea typeface="MS PGothic" pitchFamily="34" charset="-128"/>
                <a:cs typeface="Arial" pitchFamily="34" charset="0"/>
              </a:rPr>
              <a:t>INDICATORS</a:t>
            </a:r>
            <a:endParaRPr lang="en-US" sz="4000" dirty="0">
              <a:solidFill>
                <a:schemeClr val="accent2">
                  <a:lumMod val="50000"/>
                </a:schemeClr>
              </a:solidFill>
              <a:latin typeface="Arial" pitchFamily="34" charset="0"/>
              <a:cs typeface="Arial" pitchFamily="34" charset="0"/>
            </a:endParaRPr>
          </a:p>
        </p:txBody>
      </p:sp>
    </p:spTree>
    <p:extLst>
      <p:ext uri="{BB962C8B-B14F-4D97-AF65-F5344CB8AC3E}">
        <p14:creationId xmlns:p14="http://schemas.microsoft.com/office/powerpoint/2010/main" xmlns="" val="38764287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xmlns="" val="2767199765"/>
              </p:ext>
            </p:extLst>
          </p:nvPr>
        </p:nvGraphicFramePr>
        <p:xfrm>
          <a:off x="107503" y="908720"/>
          <a:ext cx="8928993" cy="1366805"/>
        </p:xfrm>
        <a:graphic>
          <a:graphicData uri="http://schemas.openxmlformats.org/drawingml/2006/table">
            <a:tbl>
              <a:tblPr firstRow="1" bandRow="1">
                <a:tableStyleId>{5C22544A-7EE6-4342-B048-85BDC9FD1C3A}</a:tableStyleId>
              </a:tblPr>
              <a:tblGrid>
                <a:gridCol w="2274368"/>
                <a:gridCol w="1432008"/>
                <a:gridCol w="5222617"/>
              </a:tblGrid>
              <a:tr h="535551">
                <a:tc>
                  <a:txBody>
                    <a:bodyPr/>
                    <a:lstStyle/>
                    <a:p>
                      <a:pPr algn="ctr" fontAlgn="b"/>
                      <a:r>
                        <a:rPr lang="en-ZA" sz="1600" b="1" u="none" strike="noStrike" dirty="0" smtClean="0">
                          <a:solidFill>
                            <a:schemeClr val="bg1"/>
                          </a:solidFill>
                          <a:effectLst/>
                          <a:latin typeface="+mn-lt"/>
                          <a:cs typeface="Arial" pitchFamily="34" charset="0"/>
                        </a:rPr>
                        <a:t>PERFORMANCE INDICATOR</a:t>
                      </a:r>
                      <a:endParaRPr lang="en-ZA" sz="1600" b="1" i="0" u="none" strike="noStrike" dirty="0">
                        <a:solidFill>
                          <a:schemeClr val="bg1"/>
                        </a:solidFill>
                        <a:effectLst/>
                        <a:latin typeface="+mn-lt"/>
                        <a:cs typeface="Arial" pitchFamily="34" charset="0"/>
                      </a:endParaRPr>
                    </a:p>
                  </a:txBody>
                  <a:tcPr marL="0" marR="0" marT="0" marB="0">
                    <a:solidFill>
                      <a:srgbClr val="C04F4C"/>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mn-lt"/>
                          <a:ea typeface="ＭＳ Ｐゴシック" charset="0"/>
                          <a:cs typeface="Arial" pitchFamily="34" charset="0"/>
                        </a:rPr>
                        <a:t>3RD QUARTER </a:t>
                      </a:r>
                      <a:r>
                        <a:rPr kumimoji="0" lang="en-US" sz="1600" b="1" i="0" u="none" strike="noStrike" cap="none" normalizeH="0" baseline="0" dirty="0">
                          <a:ln>
                            <a:noFill/>
                          </a:ln>
                          <a:solidFill>
                            <a:schemeClr val="bg1"/>
                          </a:solidFill>
                          <a:effectLst/>
                          <a:latin typeface="+mn-lt"/>
                          <a:ea typeface="ＭＳ Ｐゴシック" charset="0"/>
                          <a:cs typeface="Arial" pitchFamily="34" charset="0"/>
                        </a:rPr>
                        <a:t>TARGET</a:t>
                      </a:r>
                    </a:p>
                  </a:txBody>
                  <a:tcPr marL="91439" marR="91439" marT="43796" marB="43796" horzOverflow="overflow">
                    <a:solidFill>
                      <a:srgbClr val="C04F4C"/>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dirty="0" smtClean="0">
                          <a:solidFill>
                            <a:schemeClr val="bg1"/>
                          </a:solidFill>
                          <a:latin typeface="+mn-lt"/>
                          <a:cs typeface="Arial" pitchFamily="34" charset="0"/>
                        </a:rPr>
                        <a:t>PROGRESS DESCRIPTION</a:t>
                      </a:r>
                    </a:p>
                  </a:txBody>
                  <a:tcPr marL="91446" marR="91446" marT="43798" marB="43798">
                    <a:solidFill>
                      <a:srgbClr val="C04F4C"/>
                    </a:solidFill>
                  </a:tcPr>
                </a:tc>
              </a:tr>
              <a:tr h="791533">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ZA" sz="1600" b="0" i="0" u="none" strike="noStrike" cap="none" normalizeH="0" baseline="0" dirty="0" smtClean="0">
                          <a:ln>
                            <a:noFill/>
                          </a:ln>
                          <a:solidFill>
                            <a:schemeClr val="tx1"/>
                          </a:solidFill>
                          <a:effectLst/>
                          <a:latin typeface="+mn-lt"/>
                          <a:ea typeface="MS PGothic" pitchFamily="34" charset="-128"/>
                          <a:cs typeface="Arial" pitchFamily="34" charset="0"/>
                        </a:rPr>
                        <a:t>Number of  flags and flag poles installed per year</a:t>
                      </a:r>
                    </a:p>
                  </a:txBody>
                  <a:tcPr marL="0" marR="0" marT="0" marB="0" horzOverflow="overflow">
                    <a:solidFill>
                      <a:schemeClr val="bg2">
                        <a:lumMod val="9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ZA" sz="1600" b="0" i="0" u="none" strike="noStrike" cap="none" normalizeH="0" baseline="0" dirty="0" smtClean="0">
                          <a:ln>
                            <a:noFill/>
                          </a:ln>
                          <a:solidFill>
                            <a:schemeClr val="tx1"/>
                          </a:solidFill>
                          <a:effectLst/>
                          <a:latin typeface="+mn-lt"/>
                          <a:ea typeface="MS PGothic" pitchFamily="34" charset="-128"/>
                          <a:cs typeface="Arial" panose="020B0604020202020204" pitchFamily="34" charset="0"/>
                        </a:rPr>
                        <a:t>2 500</a:t>
                      </a:r>
                    </a:p>
                  </a:txBody>
                  <a:tcPr marL="91434" marR="91434" marT="45716" marB="45716" horzOverflow="overflow">
                    <a:solidFill>
                      <a:schemeClr val="bg2">
                        <a:lumMod val="90000"/>
                      </a:schemeClr>
                    </a:solidFill>
                  </a:tcPr>
                </a:tc>
                <a:tc>
                  <a:txBody>
                    <a:bodyPr/>
                    <a:lstStyle/>
                    <a:p>
                      <a:pPr algn="l"/>
                      <a:r>
                        <a:rPr lang="en-ZA" sz="1600" kern="1200" dirty="0" smtClean="0">
                          <a:solidFill>
                            <a:schemeClr val="dk1"/>
                          </a:solidFill>
                          <a:effectLst/>
                          <a:latin typeface="+mn-lt"/>
                          <a:ea typeface="+mn-ea"/>
                          <a:cs typeface="+mn-cs"/>
                        </a:rPr>
                        <a:t>1650  National  Flags were installed in1650 schools </a:t>
                      </a:r>
                      <a:endParaRPr lang="en-ZA" sz="1600" dirty="0">
                        <a:solidFill>
                          <a:schemeClr val="tx1"/>
                        </a:solidFill>
                        <a:latin typeface="+mn-lt"/>
                        <a:cs typeface="Arial" panose="020B0604020202020204" pitchFamily="34" charset="0"/>
                      </a:endParaRPr>
                    </a:p>
                  </a:txBody>
                  <a:tcPr marL="91446" marR="91446" marT="43838" marB="43838">
                    <a:solidFill>
                      <a:schemeClr val="bg2">
                        <a:lumMod val="90000"/>
                      </a:schemeClr>
                    </a:solidFill>
                  </a:tcPr>
                </a:tc>
              </a:tr>
            </a:tbl>
          </a:graphicData>
        </a:graphic>
      </p:graphicFrame>
      <p:sp>
        <p:nvSpPr>
          <p:cNvPr id="4" name="Slide Number Placeholder 3"/>
          <p:cNvSpPr>
            <a:spLocks noGrp="1"/>
          </p:cNvSpPr>
          <p:nvPr>
            <p:ph type="sldNum" sz="quarter" idx="4"/>
          </p:nvPr>
        </p:nvSpPr>
        <p:spPr>
          <a:xfrm>
            <a:off x="8244408" y="6309320"/>
            <a:ext cx="609600" cy="365125"/>
          </a:xfrm>
        </p:spPr>
        <p:txBody>
          <a:bodyPr/>
          <a:lstStyle/>
          <a:p>
            <a:r>
              <a:rPr lang="en-ZA" b="1" dirty="0" smtClean="0"/>
              <a:t>28</a:t>
            </a:r>
          </a:p>
        </p:txBody>
      </p:sp>
      <p:sp>
        <p:nvSpPr>
          <p:cNvPr id="7" name="Title 28"/>
          <p:cNvSpPr>
            <a:spLocks noGrp="1"/>
          </p:cNvSpPr>
          <p:nvPr>
            <p:ph type="title"/>
          </p:nvPr>
        </p:nvSpPr>
        <p:spPr>
          <a:xfrm>
            <a:off x="611560" y="188640"/>
            <a:ext cx="8229600" cy="576064"/>
          </a:xfrm>
        </p:spPr>
        <p:txBody>
          <a:bodyPr>
            <a:noAutofit/>
          </a:bodyPr>
          <a:lstStyle/>
          <a:p>
            <a:pPr algn="ctr"/>
            <a:r>
              <a:rPr lang="en-ZA" sz="3200" dirty="0" smtClean="0">
                <a:latin typeface="Arial" pitchFamily="34" charset="0"/>
                <a:ea typeface="MS PGothic" pitchFamily="34" charset="-128"/>
                <a:cs typeface="Arial" pitchFamily="34" charset="0"/>
              </a:rPr>
              <a:t>SELECTED </a:t>
            </a:r>
            <a:r>
              <a:rPr lang="en-ZA" sz="3200" dirty="0">
                <a:latin typeface="Arial" pitchFamily="34" charset="0"/>
                <a:ea typeface="MS PGothic" pitchFamily="34" charset="-128"/>
                <a:cs typeface="Arial" pitchFamily="34" charset="0"/>
              </a:rPr>
              <a:t>INDICATORS</a:t>
            </a:r>
            <a:endParaRPr lang="en-US" sz="4000" dirty="0">
              <a:latin typeface="Arial" pitchFamily="34" charset="0"/>
              <a:cs typeface="Arial" pitchFamily="34" charset="0"/>
            </a:endParaRPr>
          </a:p>
        </p:txBody>
      </p:sp>
      <p:graphicFrame>
        <p:nvGraphicFramePr>
          <p:cNvPr id="8" name="Chart 7"/>
          <p:cNvGraphicFramePr>
            <a:graphicFrameLocks/>
          </p:cNvGraphicFramePr>
          <p:nvPr>
            <p:extLst>
              <p:ext uri="{D42A27DB-BD31-4B8C-83A1-F6EECF244321}">
                <p14:modId xmlns:p14="http://schemas.microsoft.com/office/powerpoint/2010/main" xmlns="" val="1181131572"/>
              </p:ext>
            </p:extLst>
          </p:nvPr>
        </p:nvGraphicFramePr>
        <p:xfrm>
          <a:off x="467544" y="2852936"/>
          <a:ext cx="8351489" cy="31813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2042411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lvl="0" indent="0" algn="ctr" defTabSz="457200" eaLnBrk="0" fontAlgn="base" hangingPunct="0">
              <a:spcAft>
                <a:spcPct val="0"/>
              </a:spcAft>
              <a:buNone/>
              <a:defRPr/>
            </a:pPr>
            <a:endParaRPr lang="en-ZA" sz="3200" dirty="0" smtClean="0">
              <a:solidFill>
                <a:srgbClr val="F79646">
                  <a:lumMod val="50000"/>
                </a:srgbClr>
              </a:solidFill>
              <a:latin typeface="Gill Sans BOLD"/>
              <a:ea typeface="Gill Sans"/>
            </a:endParaRPr>
          </a:p>
          <a:p>
            <a:pPr marL="0" indent="0" algn="ctr">
              <a:buNone/>
            </a:pPr>
            <a:endParaRPr lang="en-ZA" dirty="0"/>
          </a:p>
        </p:txBody>
      </p:sp>
      <p:graphicFrame>
        <p:nvGraphicFramePr>
          <p:cNvPr id="3" name="Table 2"/>
          <p:cNvGraphicFramePr>
            <a:graphicFrameLocks noGrp="1"/>
          </p:cNvGraphicFramePr>
          <p:nvPr>
            <p:extLst>
              <p:ext uri="{D42A27DB-BD31-4B8C-83A1-F6EECF244321}">
                <p14:modId xmlns:p14="http://schemas.microsoft.com/office/powerpoint/2010/main" xmlns="" val="3079250063"/>
              </p:ext>
            </p:extLst>
          </p:nvPr>
        </p:nvGraphicFramePr>
        <p:xfrm>
          <a:off x="107504" y="908720"/>
          <a:ext cx="8928992" cy="5180376"/>
        </p:xfrm>
        <a:graphic>
          <a:graphicData uri="http://schemas.openxmlformats.org/drawingml/2006/table">
            <a:tbl>
              <a:tblPr firstRow="1" bandRow="1">
                <a:tableStyleId>{5C22544A-7EE6-4342-B048-85BDC9FD1C3A}</a:tableStyleId>
              </a:tblPr>
              <a:tblGrid>
                <a:gridCol w="2083432"/>
                <a:gridCol w="2381064"/>
                <a:gridCol w="4464496"/>
              </a:tblGrid>
              <a:tr h="75929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mn-lt"/>
                          <a:ea typeface="MS PGothic" pitchFamily="34" charset="-128"/>
                          <a:cs typeface="Arial" pitchFamily="34" charset="0"/>
                        </a:rPr>
                        <a:t>PERFORMANCE INDICATOR</a:t>
                      </a:r>
                    </a:p>
                  </a:txBody>
                  <a:tcPr marL="91445" marR="91445" marT="43357" marB="43357" horzOverflow="overflow">
                    <a:solidFill>
                      <a:srgbClr val="C04F4C"/>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mn-lt"/>
                          <a:ea typeface="MS PGothic" pitchFamily="34" charset="-128"/>
                          <a:cs typeface="Arial" pitchFamily="34" charset="0"/>
                        </a:rPr>
                        <a:t>3</a:t>
                      </a:r>
                      <a:r>
                        <a:rPr kumimoji="0" lang="en-US" sz="1600" b="1" i="0" u="none" strike="noStrike" cap="none" normalizeH="0" baseline="30000" dirty="0" smtClean="0">
                          <a:ln>
                            <a:noFill/>
                          </a:ln>
                          <a:solidFill>
                            <a:schemeClr val="bg1"/>
                          </a:solidFill>
                          <a:effectLst/>
                          <a:latin typeface="+mn-lt"/>
                          <a:ea typeface="MS PGothic" pitchFamily="34" charset="-128"/>
                          <a:cs typeface="Arial" pitchFamily="34" charset="0"/>
                        </a:rPr>
                        <a:t>rd</a:t>
                      </a:r>
                      <a:r>
                        <a:rPr kumimoji="0" lang="en-US" sz="1600" b="1" i="0" u="none" strike="noStrike" cap="none" normalizeH="0" baseline="0" dirty="0" smtClean="0">
                          <a:ln>
                            <a:noFill/>
                          </a:ln>
                          <a:solidFill>
                            <a:schemeClr val="bg1"/>
                          </a:solidFill>
                          <a:effectLst/>
                          <a:latin typeface="+mn-lt"/>
                          <a:ea typeface="MS PGothic" pitchFamily="34" charset="-128"/>
                          <a:cs typeface="Arial" pitchFamily="34" charset="0"/>
                        </a:rPr>
                        <a:t> QUARTER TARGET</a:t>
                      </a:r>
                    </a:p>
                  </a:txBody>
                  <a:tcPr marL="91445" marR="91445" marT="43357" marB="43357" horzOverflow="overflow">
                    <a:solidFill>
                      <a:srgbClr val="C04F4C"/>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dirty="0" smtClean="0">
                          <a:solidFill>
                            <a:schemeClr val="bg1"/>
                          </a:solidFill>
                          <a:latin typeface="+mn-lt"/>
                          <a:cs typeface="Arial" pitchFamily="34" charset="0"/>
                        </a:rPr>
                        <a:t>PROGRESS DESCRIPTION</a:t>
                      </a:r>
                    </a:p>
                  </a:txBody>
                  <a:tcPr marL="91445" marR="91445" marT="43357" marB="43357" horzOverflow="overflow">
                    <a:solidFill>
                      <a:srgbClr val="C04F4C"/>
                    </a:solidFill>
                  </a:tcPr>
                </a:tc>
              </a:tr>
              <a:tr h="680864">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ZA" sz="1600" b="0" kern="1200" dirty="0" smtClean="0">
                          <a:solidFill>
                            <a:schemeClr val="tx1"/>
                          </a:solidFill>
                          <a:effectLst/>
                          <a:latin typeface="+mn-lt"/>
                          <a:ea typeface="+mn-ea"/>
                          <a:cs typeface="+mn-cs"/>
                        </a:rPr>
                        <a:t>Number of National Days hosted (7)</a:t>
                      </a:r>
                      <a:endParaRPr kumimoji="0" lang="en-US" sz="1600" b="0" i="0" u="none" strike="noStrike" cap="none" normalizeH="0" baseline="0" dirty="0" smtClean="0">
                        <a:ln>
                          <a:noFill/>
                        </a:ln>
                        <a:solidFill>
                          <a:schemeClr val="tx1"/>
                        </a:solidFill>
                        <a:effectLst/>
                        <a:latin typeface="+mn-lt"/>
                        <a:ea typeface="MS PGothic" pitchFamily="34" charset="-128"/>
                        <a:cs typeface="Arial" pitchFamily="34" charset="0"/>
                      </a:endParaRPr>
                    </a:p>
                  </a:txBody>
                  <a:tcPr marL="91445" marR="91445" marT="43357" marB="43357" horzOverflow="overflow">
                    <a:solidFill>
                      <a:schemeClr val="bg2"/>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ZA" sz="1600" b="0" kern="1200" dirty="0" smtClean="0">
                          <a:solidFill>
                            <a:schemeClr val="dk1"/>
                          </a:solidFill>
                          <a:effectLst/>
                          <a:latin typeface="+mn-lt"/>
                          <a:ea typeface="+mn-ea"/>
                          <a:cs typeface="+mn-cs"/>
                        </a:rPr>
                        <a:t>1 National Day</a:t>
                      </a:r>
                      <a:endParaRPr kumimoji="0" lang="en-US" sz="1600" b="0" i="0" u="none" strike="noStrike" cap="none" normalizeH="0" baseline="0" dirty="0" smtClean="0">
                        <a:ln>
                          <a:noFill/>
                        </a:ln>
                        <a:solidFill>
                          <a:schemeClr val="tx1"/>
                        </a:solidFill>
                        <a:effectLst/>
                        <a:latin typeface="+mn-lt"/>
                        <a:ea typeface="MS PGothic" pitchFamily="34" charset="-128"/>
                        <a:cs typeface="Arial" pitchFamily="34" charset="0"/>
                      </a:endParaRPr>
                    </a:p>
                  </a:txBody>
                  <a:tcPr marL="91445" marR="91445" marT="43357" marB="43357" horzOverflow="overflow">
                    <a:solidFill>
                      <a:schemeClr val="bg2"/>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lang="en-ZA" sz="1600" b="0" kern="1200" dirty="0" smtClean="0">
                          <a:solidFill>
                            <a:schemeClr val="dk1"/>
                          </a:solidFill>
                          <a:effectLst/>
                          <a:latin typeface="+mn-lt"/>
                          <a:ea typeface="+mn-ea"/>
                          <a:cs typeface="+mn-cs"/>
                        </a:rPr>
                        <a:t>Day of Reconciliation, 16 December 2014 was hosted at the KwaZulu- Natal at Ncome Museum</a:t>
                      </a:r>
                      <a:endParaRPr lang="en-ZA" sz="1600" b="0" kern="1200" dirty="0" smtClean="0">
                        <a:solidFill>
                          <a:schemeClr val="tx1"/>
                        </a:solidFill>
                        <a:effectLst/>
                        <a:latin typeface="+mn-lt"/>
                        <a:ea typeface="+mn-ea"/>
                        <a:cs typeface="+mn-cs"/>
                      </a:endParaRPr>
                    </a:p>
                  </a:txBody>
                  <a:tcPr marL="91445" marR="91445" marT="43357" marB="43357" horzOverflow="overflow">
                    <a:solidFill>
                      <a:schemeClr val="bg2"/>
                    </a:solidFill>
                  </a:tcPr>
                </a:tc>
              </a:tr>
              <a:tr h="142442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ZA" sz="1600" b="0" kern="1200" dirty="0" smtClean="0">
                          <a:solidFill>
                            <a:schemeClr val="dk1"/>
                          </a:solidFill>
                          <a:effectLst/>
                          <a:latin typeface="+mn-lt"/>
                          <a:ea typeface="+mn-ea"/>
                          <a:cs typeface="+mn-cs"/>
                        </a:rPr>
                        <a:t>Number of Outreach projects implemented (6)</a:t>
                      </a:r>
                      <a:endParaRPr kumimoji="0" lang="en-US" sz="1600" b="0" i="0" u="none" strike="noStrike" cap="none" normalizeH="0" baseline="0" dirty="0" smtClean="0">
                        <a:ln>
                          <a:noFill/>
                        </a:ln>
                        <a:solidFill>
                          <a:schemeClr val="tx1"/>
                        </a:solidFill>
                        <a:effectLst/>
                        <a:latin typeface="+mn-lt"/>
                        <a:ea typeface="MS PGothic" pitchFamily="34" charset="-128"/>
                        <a:cs typeface="Arial" pitchFamily="34" charset="0"/>
                      </a:endParaRPr>
                    </a:p>
                  </a:txBody>
                  <a:tcPr marL="91445" marR="91445" marT="43357" marB="43357" horzOverflow="overflow">
                    <a:solidFill>
                      <a:schemeClr val="bg2">
                        <a:lumMod val="9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ZA" sz="1600" b="0" i="0" u="none" strike="noStrike" kern="1200" cap="none" normalizeH="0" baseline="0" dirty="0" smtClean="0">
                          <a:ln>
                            <a:noFill/>
                          </a:ln>
                          <a:solidFill>
                            <a:schemeClr val="dk1"/>
                          </a:solidFill>
                          <a:effectLst/>
                          <a:latin typeface="+mn-lt"/>
                          <a:ea typeface="+mn-ea"/>
                          <a:cs typeface="+mn-cs"/>
                        </a:rPr>
                        <a:t>2 </a:t>
                      </a:r>
                      <a:endParaRPr kumimoji="0" lang="en-US" sz="1600" b="0" i="0" u="none" strike="noStrike" cap="none" normalizeH="0" baseline="0" dirty="0" smtClean="0">
                        <a:ln>
                          <a:noFill/>
                        </a:ln>
                        <a:solidFill>
                          <a:schemeClr val="tx1"/>
                        </a:solidFill>
                        <a:effectLst/>
                        <a:latin typeface="+mn-lt"/>
                        <a:ea typeface="MS PGothic" pitchFamily="34" charset="-128"/>
                        <a:cs typeface="Arial" pitchFamily="34" charset="0"/>
                      </a:endParaRPr>
                    </a:p>
                  </a:txBody>
                  <a:tcPr marL="91445" marR="91445" marT="43357" marB="43357" horzOverflow="overflow">
                    <a:solidFill>
                      <a:schemeClr val="bg2">
                        <a:lumMod val="9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ZA" sz="1600" b="0" kern="1200" dirty="0" smtClean="0">
                          <a:solidFill>
                            <a:schemeClr val="dk1"/>
                          </a:solidFill>
                          <a:effectLst/>
                          <a:latin typeface="+mn-lt"/>
                          <a:ea typeface="+mn-ea"/>
                          <a:cs typeface="+mn-cs"/>
                        </a:rPr>
                        <a:t>No Outreach activities were undertaken, Due examinations school visits could not take place and most institutions are preparing for end of the year closure. Officials had to focus on the hosting of the Annual National Oral History conference which took place during the quarter</a:t>
                      </a:r>
                      <a:endParaRPr lang="en-ZA" sz="1600" b="0" i="1" kern="1200" baseline="0" dirty="0" smtClean="0">
                        <a:solidFill>
                          <a:schemeClr val="tx1"/>
                        </a:solidFill>
                        <a:effectLst/>
                        <a:latin typeface="+mn-lt"/>
                        <a:ea typeface="+mn-ea"/>
                        <a:cs typeface="+mn-cs"/>
                      </a:endParaRPr>
                    </a:p>
                  </a:txBody>
                  <a:tcPr marL="91445" marR="91445" marT="43357" marB="43357" horzOverflow="overflow">
                    <a:solidFill>
                      <a:schemeClr val="bg2">
                        <a:lumMod val="90000"/>
                      </a:schemeClr>
                    </a:solidFill>
                  </a:tcPr>
                </a:tc>
              </a:tr>
              <a:tr h="884548">
                <a:tc rowSpan="2">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lang="en-ZA" sz="1600" b="0" kern="1200" dirty="0" smtClean="0">
                          <a:solidFill>
                            <a:schemeClr val="dk1"/>
                          </a:solidFill>
                          <a:effectLst/>
                          <a:latin typeface="+mn-lt"/>
                          <a:ea typeface="+mn-ea"/>
                          <a:cs typeface="+mn-cs"/>
                        </a:rPr>
                        <a:t>Number of infrastructure  projects for libraries, museums  and archives  implemented </a:t>
                      </a:r>
                    </a:p>
                  </a:txBody>
                  <a:tcPr marL="91445" marR="91445" marT="43357" marB="43357" horzOverflow="overflow">
                    <a:solidFill>
                      <a:schemeClr val="bg2"/>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ZA" sz="1600" b="0" kern="1200" dirty="0" smtClean="0">
                          <a:solidFill>
                            <a:schemeClr val="dk1"/>
                          </a:solidFill>
                          <a:effectLst/>
                          <a:latin typeface="+mn-lt"/>
                          <a:ea typeface="+mn-ea"/>
                          <a:cs typeface="+mn-cs"/>
                        </a:rPr>
                        <a:t>Site Visit( OR Tambo) </a:t>
                      </a:r>
                      <a:endParaRPr kumimoji="0" lang="en-US" sz="1600" b="0" i="0" u="none" strike="noStrike" cap="none" normalizeH="0" baseline="0" dirty="0" smtClean="0">
                        <a:ln>
                          <a:noFill/>
                        </a:ln>
                        <a:solidFill>
                          <a:schemeClr val="tx1"/>
                        </a:solidFill>
                        <a:effectLst/>
                        <a:latin typeface="+mn-lt"/>
                        <a:ea typeface="MS PGothic" pitchFamily="34" charset="-128"/>
                        <a:cs typeface="Arial" pitchFamily="34" charset="0"/>
                      </a:endParaRPr>
                    </a:p>
                  </a:txBody>
                  <a:tcPr marL="91445" marR="91445" marT="43357" marB="43357" horzOverflow="overflow">
                    <a:solidFill>
                      <a:schemeClr val="bg2"/>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ZA" sz="1600" b="0" kern="1200" dirty="0" smtClean="0">
                          <a:solidFill>
                            <a:schemeClr val="tx1"/>
                          </a:solidFill>
                          <a:effectLst/>
                          <a:latin typeface="+mn-lt"/>
                          <a:ea typeface="+mn-ea"/>
                          <a:cs typeface="+mn-cs"/>
                        </a:rPr>
                        <a:t>Site visit undertaken on 17 December 2014.  The construction progress is as follows:</a:t>
                      </a:r>
                    </a:p>
                    <a:p>
                      <a:pPr marL="285750" marR="0" lvl="0" indent="-285750" algn="l" defTabSz="4572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ZA" sz="1600" b="0" i="0" u="none" strike="noStrike" kern="1200" cap="none" normalizeH="0" baseline="0" dirty="0" smtClean="0">
                          <a:ln>
                            <a:noFill/>
                          </a:ln>
                          <a:solidFill>
                            <a:schemeClr val="tx1"/>
                          </a:solidFill>
                          <a:effectLst/>
                          <a:latin typeface="+mn-lt"/>
                          <a:ea typeface="+mn-ea"/>
                          <a:cs typeface="+mn-cs"/>
                        </a:rPr>
                        <a:t>the OR Tambo Homestead is 95% completed)</a:t>
                      </a:r>
                    </a:p>
                    <a:p>
                      <a:pPr marL="285750" marR="0" lvl="0" indent="-285750" algn="l" defTabSz="4572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ZA" sz="1600" b="0" i="0" u="none" strike="noStrike" kern="1200" cap="none" normalizeH="0" baseline="0" dirty="0" smtClean="0">
                          <a:ln>
                            <a:noFill/>
                          </a:ln>
                          <a:solidFill>
                            <a:schemeClr val="tx1"/>
                          </a:solidFill>
                          <a:effectLst/>
                          <a:latin typeface="+mn-lt"/>
                          <a:ea typeface="+mn-ea"/>
                          <a:cs typeface="+mn-cs"/>
                        </a:rPr>
                        <a:t>The Garden of Remembrance is 57% complete </a:t>
                      </a:r>
                    </a:p>
                    <a:p>
                      <a:pPr marL="285750" marR="0" lvl="0" indent="-285750" algn="l" defTabSz="4572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ZA" sz="1600" b="0" i="0" u="none" strike="noStrike" kern="1200" cap="none" normalizeH="0" baseline="0" dirty="0" smtClean="0">
                          <a:ln>
                            <a:noFill/>
                          </a:ln>
                          <a:solidFill>
                            <a:schemeClr val="tx1"/>
                          </a:solidFill>
                          <a:effectLst/>
                          <a:latin typeface="+mn-lt"/>
                          <a:ea typeface="+mn-ea"/>
                          <a:cs typeface="+mn-cs"/>
                        </a:rPr>
                        <a:t>The </a:t>
                      </a:r>
                      <a:r>
                        <a:rPr kumimoji="0" lang="en-ZA" sz="1600" b="0" i="0" u="none" strike="noStrike" kern="1200" cap="none" normalizeH="0" baseline="0" dirty="0" err="1" smtClean="0">
                          <a:ln>
                            <a:noFill/>
                          </a:ln>
                          <a:solidFill>
                            <a:schemeClr val="tx1"/>
                          </a:solidFill>
                          <a:effectLst/>
                          <a:latin typeface="+mn-lt"/>
                          <a:ea typeface="+mn-ea"/>
                          <a:cs typeface="+mn-cs"/>
                        </a:rPr>
                        <a:t>Khananda</a:t>
                      </a:r>
                      <a:r>
                        <a:rPr kumimoji="0" lang="en-ZA" sz="1600" b="0" i="0" u="none" strike="noStrike" kern="1200" cap="none" normalizeH="0" baseline="0" dirty="0" smtClean="0">
                          <a:ln>
                            <a:noFill/>
                          </a:ln>
                          <a:solidFill>
                            <a:schemeClr val="tx1"/>
                          </a:solidFill>
                          <a:effectLst/>
                          <a:latin typeface="+mn-lt"/>
                          <a:ea typeface="+mn-ea"/>
                          <a:cs typeface="+mn-cs"/>
                        </a:rPr>
                        <a:t> Grave site is 78% complete </a:t>
                      </a:r>
                    </a:p>
                  </a:txBody>
                  <a:tcPr marL="91445" marR="91445" marT="43357" marB="43357" horzOverflow="overflow">
                    <a:solidFill>
                      <a:schemeClr val="bg2"/>
                    </a:solidFill>
                  </a:tcPr>
                </a:tc>
              </a:tr>
              <a:tr h="884548">
                <a:tc vMerge="1">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lang="en-ZA" sz="1200" b="1" kern="1200" dirty="0" smtClean="0">
                        <a:solidFill>
                          <a:schemeClr val="dk1"/>
                        </a:solidFill>
                        <a:effectLst/>
                        <a:latin typeface="+mn-lt"/>
                        <a:ea typeface="+mn-ea"/>
                        <a:cs typeface="+mn-cs"/>
                      </a:endParaRPr>
                    </a:p>
                  </a:txBody>
                  <a:tcPr marL="91445" marR="91445" marT="43357" marB="43357" horzOverflow="overflow">
                    <a:solidFill>
                      <a:schemeClr val="bg2"/>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ZA" sz="1600" b="0" kern="1200" dirty="0" smtClean="0">
                          <a:solidFill>
                            <a:schemeClr val="dk1"/>
                          </a:solidFill>
                          <a:effectLst/>
                          <a:latin typeface="+mn-lt"/>
                          <a:ea typeface="+mn-ea"/>
                          <a:cs typeface="+mn-cs"/>
                        </a:rPr>
                        <a:t>Site Visit (JL </a:t>
                      </a:r>
                      <a:r>
                        <a:rPr lang="en-ZA" sz="1600" b="0" kern="1200" dirty="0" err="1" smtClean="0">
                          <a:solidFill>
                            <a:schemeClr val="dk1"/>
                          </a:solidFill>
                          <a:effectLst/>
                          <a:latin typeface="+mn-lt"/>
                          <a:ea typeface="+mn-ea"/>
                          <a:cs typeface="+mn-cs"/>
                        </a:rPr>
                        <a:t>Dube</a:t>
                      </a:r>
                      <a:r>
                        <a:rPr lang="en-ZA" sz="1600" b="0" kern="1200" dirty="0" smtClean="0">
                          <a:solidFill>
                            <a:schemeClr val="dk1"/>
                          </a:solidFill>
                          <a:effectLst/>
                          <a:latin typeface="+mn-lt"/>
                          <a:ea typeface="+mn-ea"/>
                          <a:cs typeface="+mn-cs"/>
                        </a:rPr>
                        <a:t> )</a:t>
                      </a:r>
                      <a:endParaRPr kumimoji="0" lang="en-US" sz="1600" b="0" i="0" u="none" strike="noStrike" cap="none" normalizeH="0" baseline="0" dirty="0" smtClean="0">
                        <a:ln>
                          <a:noFill/>
                        </a:ln>
                        <a:solidFill>
                          <a:schemeClr val="tx1"/>
                        </a:solidFill>
                        <a:effectLst/>
                        <a:latin typeface="+mn-lt"/>
                        <a:ea typeface="MS PGothic" pitchFamily="34" charset="-128"/>
                        <a:cs typeface="Arial" pitchFamily="34" charset="0"/>
                      </a:endParaRPr>
                    </a:p>
                  </a:txBody>
                  <a:tcPr marL="91445" marR="91445" marT="43357" marB="43357" horzOverflow="overflow">
                    <a:solidFill>
                      <a:schemeClr val="bg2"/>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ZA" sz="1600" b="0" kern="1200" dirty="0" smtClean="0">
                          <a:solidFill>
                            <a:schemeClr val="dk1"/>
                          </a:solidFill>
                          <a:effectLst/>
                          <a:latin typeface="+mn-lt"/>
                          <a:ea typeface="+mn-ea"/>
                          <a:cs typeface="+mn-cs"/>
                        </a:rPr>
                        <a:t>Site visit undertaken on 04 December 2014. Construction of the amphitheatre, access driveway and parking is at 70% completion</a:t>
                      </a:r>
                      <a:endParaRPr kumimoji="0" lang="en-US" sz="1600" b="0" i="0" u="none" strike="noStrike" cap="none" normalizeH="0" baseline="0" dirty="0" smtClean="0">
                        <a:ln>
                          <a:noFill/>
                        </a:ln>
                        <a:solidFill>
                          <a:schemeClr val="tx1"/>
                        </a:solidFill>
                        <a:effectLst/>
                        <a:latin typeface="+mn-lt"/>
                        <a:ea typeface="MS PGothic" pitchFamily="34" charset="-128"/>
                        <a:cs typeface="Arial" pitchFamily="34" charset="0"/>
                      </a:endParaRPr>
                    </a:p>
                  </a:txBody>
                  <a:tcPr marL="91445" marR="91445" marT="43357" marB="43357" horzOverflow="overflow">
                    <a:solidFill>
                      <a:schemeClr val="bg2"/>
                    </a:solidFill>
                  </a:tcPr>
                </a:tc>
              </a:tr>
            </a:tbl>
          </a:graphicData>
        </a:graphic>
      </p:graphicFrame>
      <p:sp>
        <p:nvSpPr>
          <p:cNvPr id="5" name="Slide Number Placeholder 4"/>
          <p:cNvSpPr>
            <a:spLocks noGrp="1"/>
          </p:cNvSpPr>
          <p:nvPr>
            <p:ph type="sldNum" sz="quarter" idx="4"/>
          </p:nvPr>
        </p:nvSpPr>
        <p:spPr>
          <a:xfrm>
            <a:off x="8100392" y="6237312"/>
            <a:ext cx="609600" cy="365125"/>
          </a:xfrm>
        </p:spPr>
        <p:txBody>
          <a:bodyPr/>
          <a:lstStyle/>
          <a:p>
            <a:r>
              <a:rPr lang="en-ZA" sz="1000" b="1" dirty="0" smtClean="0"/>
              <a:t>29</a:t>
            </a:r>
          </a:p>
        </p:txBody>
      </p:sp>
      <p:sp>
        <p:nvSpPr>
          <p:cNvPr id="7" name="Title 28"/>
          <p:cNvSpPr>
            <a:spLocks noGrp="1"/>
          </p:cNvSpPr>
          <p:nvPr>
            <p:ph type="title"/>
          </p:nvPr>
        </p:nvSpPr>
        <p:spPr>
          <a:xfrm>
            <a:off x="611560" y="188640"/>
            <a:ext cx="8229600" cy="576064"/>
          </a:xfrm>
        </p:spPr>
        <p:txBody>
          <a:bodyPr>
            <a:noAutofit/>
          </a:bodyPr>
          <a:lstStyle/>
          <a:p>
            <a:pPr algn="ctr"/>
            <a:r>
              <a:rPr lang="en-ZA" sz="3200" dirty="0" smtClean="0">
                <a:solidFill>
                  <a:schemeClr val="accent2">
                    <a:lumMod val="50000"/>
                  </a:schemeClr>
                </a:solidFill>
                <a:latin typeface="Arial" pitchFamily="34" charset="0"/>
                <a:ea typeface="MS PGothic" pitchFamily="34" charset="-128"/>
                <a:cs typeface="Arial" pitchFamily="34" charset="0"/>
              </a:rPr>
              <a:t>SELECTED </a:t>
            </a:r>
            <a:r>
              <a:rPr lang="en-ZA" sz="3200" dirty="0">
                <a:solidFill>
                  <a:schemeClr val="accent2">
                    <a:lumMod val="50000"/>
                  </a:schemeClr>
                </a:solidFill>
                <a:latin typeface="Arial" pitchFamily="34" charset="0"/>
                <a:ea typeface="MS PGothic" pitchFamily="34" charset="-128"/>
                <a:cs typeface="Arial" pitchFamily="34" charset="0"/>
              </a:rPr>
              <a:t>INDICATORS</a:t>
            </a:r>
            <a:endParaRPr lang="en-US" sz="4000" dirty="0">
              <a:solidFill>
                <a:schemeClr val="accent2">
                  <a:lumMod val="50000"/>
                </a:schemeClr>
              </a:solidFill>
              <a:latin typeface="Arial" pitchFamily="34" charset="0"/>
              <a:cs typeface="Arial" pitchFamily="34" charset="0"/>
            </a:endParaRPr>
          </a:p>
        </p:txBody>
      </p:sp>
    </p:spTree>
    <p:extLst>
      <p:ext uri="{BB962C8B-B14F-4D97-AF65-F5344CB8AC3E}">
        <p14:creationId xmlns:p14="http://schemas.microsoft.com/office/powerpoint/2010/main" xmlns="" val="35582245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r>
              <a:rPr lang="en-ZA" b="1" dirty="0" smtClean="0"/>
              <a:t>3</a:t>
            </a:r>
          </a:p>
        </p:txBody>
      </p:sp>
      <p:sp>
        <p:nvSpPr>
          <p:cNvPr id="6" name="Title 28"/>
          <p:cNvSpPr txBox="1">
            <a:spLocks/>
          </p:cNvSpPr>
          <p:nvPr/>
        </p:nvSpPr>
        <p:spPr>
          <a:xfrm>
            <a:off x="467544" y="81988"/>
            <a:ext cx="8229600" cy="432048"/>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US" sz="3200" dirty="0" smtClean="0">
                <a:solidFill>
                  <a:schemeClr val="accent2">
                    <a:lumMod val="50000"/>
                  </a:schemeClr>
                </a:solidFill>
                <a:latin typeface="Arial" pitchFamily="34" charset="0"/>
                <a:ea typeface="Gill Sans BOLD"/>
                <a:cs typeface="Arial" pitchFamily="34" charset="0"/>
              </a:rPr>
              <a:t>PERFORMANCE OVERVIEW  </a:t>
            </a:r>
            <a:endParaRPr lang="en-US" sz="3200" dirty="0">
              <a:solidFill>
                <a:schemeClr val="accent2">
                  <a:lumMod val="50000"/>
                </a:schemeClr>
              </a:solidFill>
              <a:latin typeface="Arial" pitchFamily="34" charset="0"/>
              <a:cs typeface="Arial" pitchFamily="34" charset="0"/>
            </a:endParaRPr>
          </a:p>
        </p:txBody>
      </p:sp>
      <p:graphicFrame>
        <p:nvGraphicFramePr>
          <p:cNvPr id="8" name="Chart 7"/>
          <p:cNvGraphicFramePr>
            <a:graphicFrameLocks/>
          </p:cNvGraphicFramePr>
          <p:nvPr>
            <p:extLst>
              <p:ext uri="{D42A27DB-BD31-4B8C-83A1-F6EECF244321}">
                <p14:modId xmlns:p14="http://schemas.microsoft.com/office/powerpoint/2010/main" xmlns="" val="1714755014"/>
              </p:ext>
            </p:extLst>
          </p:nvPr>
        </p:nvGraphicFramePr>
        <p:xfrm>
          <a:off x="195262" y="1157287"/>
          <a:ext cx="8753475" cy="479199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6274572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lvl="0" indent="0" algn="ctr" defTabSz="457200" eaLnBrk="0" fontAlgn="base" hangingPunct="0">
              <a:spcAft>
                <a:spcPct val="0"/>
              </a:spcAft>
              <a:buNone/>
              <a:defRPr/>
            </a:pPr>
            <a:endParaRPr lang="en-ZA" sz="3200" dirty="0" smtClean="0">
              <a:solidFill>
                <a:srgbClr val="F79646">
                  <a:lumMod val="50000"/>
                </a:srgbClr>
              </a:solidFill>
              <a:latin typeface="Gill Sans BOLD"/>
              <a:ea typeface="Gill Sans"/>
            </a:endParaRPr>
          </a:p>
          <a:p>
            <a:pPr marL="0" indent="0" algn="ctr">
              <a:buNone/>
            </a:pPr>
            <a:endParaRPr lang="en-ZA" dirty="0"/>
          </a:p>
        </p:txBody>
      </p:sp>
      <p:graphicFrame>
        <p:nvGraphicFramePr>
          <p:cNvPr id="3" name="Table 2"/>
          <p:cNvGraphicFramePr>
            <a:graphicFrameLocks noGrp="1"/>
          </p:cNvGraphicFramePr>
          <p:nvPr>
            <p:extLst>
              <p:ext uri="{D42A27DB-BD31-4B8C-83A1-F6EECF244321}">
                <p14:modId xmlns:p14="http://schemas.microsoft.com/office/powerpoint/2010/main" xmlns="" val="287825506"/>
              </p:ext>
            </p:extLst>
          </p:nvPr>
        </p:nvGraphicFramePr>
        <p:xfrm>
          <a:off x="107504" y="1052736"/>
          <a:ext cx="8928992" cy="4816818"/>
        </p:xfrm>
        <a:graphic>
          <a:graphicData uri="http://schemas.openxmlformats.org/drawingml/2006/table">
            <a:tbl>
              <a:tblPr firstRow="1" bandRow="1">
                <a:tableStyleId>{5C22544A-7EE6-4342-B048-85BDC9FD1C3A}</a:tableStyleId>
              </a:tblPr>
              <a:tblGrid>
                <a:gridCol w="2083432"/>
                <a:gridCol w="2381064"/>
                <a:gridCol w="4464496"/>
              </a:tblGrid>
              <a:tr h="589819">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mn-lt"/>
                          <a:ea typeface="MS PGothic" pitchFamily="34" charset="-128"/>
                          <a:cs typeface="Arial" pitchFamily="34" charset="0"/>
                        </a:rPr>
                        <a:t>PERFORMANCE INDICATOR</a:t>
                      </a:r>
                    </a:p>
                  </a:txBody>
                  <a:tcPr marL="91445" marR="91445" marT="43357" marB="43357" horzOverflow="overflow">
                    <a:solidFill>
                      <a:srgbClr val="C04F4C"/>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mn-lt"/>
                          <a:ea typeface="MS PGothic" pitchFamily="34" charset="-128"/>
                          <a:cs typeface="Arial" pitchFamily="34" charset="0"/>
                        </a:rPr>
                        <a:t>3</a:t>
                      </a:r>
                      <a:r>
                        <a:rPr kumimoji="0" lang="en-US" sz="1600" b="1" i="0" u="none" strike="noStrike" cap="none" normalizeH="0" baseline="30000" dirty="0" smtClean="0">
                          <a:ln>
                            <a:noFill/>
                          </a:ln>
                          <a:solidFill>
                            <a:schemeClr val="bg1"/>
                          </a:solidFill>
                          <a:effectLst/>
                          <a:latin typeface="+mn-lt"/>
                          <a:ea typeface="MS PGothic" pitchFamily="34" charset="-128"/>
                          <a:cs typeface="Arial" pitchFamily="34" charset="0"/>
                        </a:rPr>
                        <a:t>rd</a:t>
                      </a:r>
                      <a:r>
                        <a:rPr kumimoji="0" lang="en-US" sz="1600" b="1" i="0" u="none" strike="noStrike" cap="none" normalizeH="0" baseline="0" dirty="0" smtClean="0">
                          <a:ln>
                            <a:noFill/>
                          </a:ln>
                          <a:solidFill>
                            <a:schemeClr val="bg1"/>
                          </a:solidFill>
                          <a:effectLst/>
                          <a:latin typeface="+mn-lt"/>
                          <a:ea typeface="MS PGothic" pitchFamily="34" charset="-128"/>
                          <a:cs typeface="Arial" pitchFamily="34" charset="0"/>
                        </a:rPr>
                        <a:t>    QUARTER TARGET</a:t>
                      </a:r>
                    </a:p>
                  </a:txBody>
                  <a:tcPr marL="91445" marR="91445" marT="43357" marB="43357" horzOverflow="overflow">
                    <a:solidFill>
                      <a:srgbClr val="C04F4C"/>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dirty="0" smtClean="0">
                          <a:solidFill>
                            <a:schemeClr val="bg1"/>
                          </a:solidFill>
                          <a:latin typeface="+mn-lt"/>
                          <a:cs typeface="Arial" pitchFamily="34" charset="0"/>
                        </a:rPr>
                        <a:t>PROGRESS DESCRIPTION</a:t>
                      </a:r>
                    </a:p>
                  </a:txBody>
                  <a:tcPr marL="91445" marR="91445" marT="43357" marB="43357" horzOverflow="overflow">
                    <a:solidFill>
                      <a:srgbClr val="C04F4C"/>
                    </a:solidFill>
                  </a:tcPr>
                </a:tc>
              </a:tr>
              <a:tr h="1253707">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lang="en-ZA" sz="1600" b="0" kern="1200" dirty="0" smtClean="0">
                          <a:solidFill>
                            <a:schemeClr val="dk1"/>
                          </a:solidFill>
                          <a:effectLst/>
                          <a:latin typeface="+mn-lt"/>
                          <a:ea typeface="+mn-ea"/>
                          <a:cs typeface="+mn-cs"/>
                        </a:rPr>
                        <a:t>Number of infrastructure  projects for libraries, museums  and archives  implemented </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mn-lt"/>
                        <a:ea typeface="MS PGothic" pitchFamily="34" charset="-128"/>
                        <a:cs typeface="Arial" pitchFamily="34" charset="0"/>
                      </a:endParaRPr>
                    </a:p>
                  </a:txBody>
                  <a:tcPr marL="91445" marR="91445" marT="43357" marB="43357" horzOverflow="overflow">
                    <a:solidFill>
                      <a:schemeClr val="bg2"/>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ZA" sz="1600" b="0" kern="1200" dirty="0" smtClean="0">
                          <a:solidFill>
                            <a:schemeClr val="dk1"/>
                          </a:solidFill>
                          <a:effectLst/>
                          <a:latin typeface="+mn-lt"/>
                          <a:ea typeface="+mn-ea"/>
                          <a:cs typeface="+mn-cs"/>
                        </a:rPr>
                        <a:t>Site Visit (Bram Fisher house purchased)</a:t>
                      </a:r>
                      <a:endParaRPr kumimoji="0" lang="en-US" sz="1600" b="0" i="0" u="none" strike="noStrike" cap="none" normalizeH="0" baseline="0" dirty="0" smtClean="0">
                        <a:ln>
                          <a:noFill/>
                        </a:ln>
                        <a:solidFill>
                          <a:schemeClr val="tx1"/>
                        </a:solidFill>
                        <a:effectLst/>
                        <a:latin typeface="+mn-lt"/>
                        <a:ea typeface="MS PGothic" pitchFamily="34" charset="-128"/>
                        <a:cs typeface="Arial" pitchFamily="34" charset="0"/>
                      </a:endParaRPr>
                    </a:p>
                  </a:txBody>
                  <a:tcPr marL="91445" marR="91445" marT="43357" marB="43357" horzOverflow="overflow">
                    <a:solidFill>
                      <a:schemeClr val="bg2"/>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ZA" sz="1600" b="0" kern="1200" dirty="0" smtClean="0">
                          <a:solidFill>
                            <a:schemeClr val="dk1"/>
                          </a:solidFill>
                          <a:effectLst/>
                          <a:latin typeface="+mn-lt"/>
                          <a:ea typeface="+mn-ea"/>
                          <a:cs typeface="+mn-cs"/>
                        </a:rPr>
                        <a:t>Site visit undertaken on 17 December 2014</a:t>
                      </a:r>
                      <a:endParaRPr kumimoji="0" lang="en-US" sz="1600" b="0" i="0" u="none" strike="noStrike" cap="none" normalizeH="0" baseline="0" dirty="0" smtClean="0">
                        <a:ln>
                          <a:noFill/>
                        </a:ln>
                        <a:solidFill>
                          <a:schemeClr val="tx1"/>
                        </a:solidFill>
                        <a:effectLst/>
                        <a:latin typeface="+mn-lt"/>
                        <a:ea typeface="MS PGothic" pitchFamily="34" charset="-128"/>
                        <a:cs typeface="Arial" pitchFamily="34" charset="0"/>
                      </a:endParaRPr>
                    </a:p>
                  </a:txBody>
                  <a:tcPr marL="91445" marR="91445" marT="43357" marB="43357" horzOverflow="overflow">
                    <a:solidFill>
                      <a:schemeClr val="bg2"/>
                    </a:solidFill>
                  </a:tcPr>
                </a:tc>
              </a:tr>
              <a:tr h="1001974">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mn-lt"/>
                        <a:ea typeface="MS PGothic" pitchFamily="34" charset="-128"/>
                        <a:cs typeface="Arial" pitchFamily="34" charset="0"/>
                      </a:endParaRPr>
                    </a:p>
                  </a:txBody>
                  <a:tcPr marL="91445" marR="91445" marT="43357" marB="43357" horzOverflow="overflow">
                    <a:solidFill>
                      <a:schemeClr val="bg2">
                        <a:lumMod val="9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ZA" sz="1600" b="0" kern="1200" dirty="0" smtClean="0">
                          <a:solidFill>
                            <a:schemeClr val="dk1"/>
                          </a:solidFill>
                          <a:effectLst/>
                          <a:latin typeface="+mn-lt"/>
                          <a:ea typeface="+mn-ea"/>
                          <a:cs typeface="+mn-cs"/>
                        </a:rPr>
                        <a:t>Site Visit (Ingquza phase 1 completed)</a:t>
                      </a:r>
                      <a:endParaRPr kumimoji="0" lang="en-US" sz="1600" b="0" i="0" u="none" strike="noStrike" cap="none" normalizeH="0" baseline="0" dirty="0" smtClean="0">
                        <a:ln>
                          <a:noFill/>
                        </a:ln>
                        <a:solidFill>
                          <a:schemeClr val="tx1"/>
                        </a:solidFill>
                        <a:effectLst/>
                        <a:latin typeface="+mn-lt"/>
                        <a:ea typeface="MS PGothic" pitchFamily="34" charset="-128"/>
                        <a:cs typeface="Arial" pitchFamily="34" charset="0"/>
                      </a:endParaRPr>
                    </a:p>
                  </a:txBody>
                  <a:tcPr marL="91445" marR="91445" marT="43357" marB="43357" horzOverflow="overflow">
                    <a:solidFill>
                      <a:schemeClr val="bg2">
                        <a:lumMod val="9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lang="en-ZA" sz="1600" b="0" kern="1200" dirty="0" smtClean="0">
                          <a:solidFill>
                            <a:schemeClr val="tx1"/>
                          </a:solidFill>
                          <a:effectLst/>
                          <a:latin typeface="+mn-lt"/>
                          <a:ea typeface="+mn-ea"/>
                          <a:cs typeface="+mn-cs"/>
                        </a:rPr>
                        <a:t>Site visit conducted on the18th November 2014. The </a:t>
                      </a:r>
                      <a:r>
                        <a:rPr lang="en-ZA" sz="1600" b="0" kern="1200" baseline="0" dirty="0" smtClean="0">
                          <a:solidFill>
                            <a:schemeClr val="tx1"/>
                          </a:solidFill>
                          <a:effectLst/>
                          <a:latin typeface="+mn-lt"/>
                          <a:ea typeface="+mn-ea"/>
                          <a:cs typeface="+mn-cs"/>
                        </a:rPr>
                        <a:t>construction of the museum is 47% complete. </a:t>
                      </a:r>
                      <a:endParaRPr kumimoji="0" lang="en-US" sz="1600" b="0" i="0" u="none" strike="noStrike" cap="none" normalizeH="0" baseline="0" dirty="0" smtClean="0">
                        <a:ln>
                          <a:noFill/>
                        </a:ln>
                        <a:solidFill>
                          <a:schemeClr val="tx1"/>
                        </a:solidFill>
                        <a:effectLst/>
                        <a:latin typeface="+mn-lt"/>
                        <a:ea typeface="MS PGothic" pitchFamily="34" charset="-128"/>
                        <a:cs typeface="Arial" pitchFamily="34" charset="0"/>
                      </a:endParaRPr>
                    </a:p>
                  </a:txBody>
                  <a:tcPr marL="91445" marR="91445" marT="43357" marB="43357" horzOverflow="overflow">
                    <a:solidFill>
                      <a:schemeClr val="bg2">
                        <a:lumMod val="90000"/>
                      </a:schemeClr>
                    </a:solidFill>
                  </a:tcPr>
                </a:tc>
              </a:tr>
              <a:tr h="1675271">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mn-lt"/>
                        <a:ea typeface="MS PGothic" pitchFamily="34" charset="-128"/>
                        <a:cs typeface="Arial" pitchFamily="34" charset="0"/>
                      </a:endParaRPr>
                    </a:p>
                  </a:txBody>
                  <a:tcPr marL="91445" marR="91445" marT="43357" marB="43357" horzOverflow="overflow">
                    <a:solidFill>
                      <a:schemeClr val="bg2"/>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ZA" sz="1600" b="0" kern="1200" dirty="0" smtClean="0">
                          <a:solidFill>
                            <a:schemeClr val="dk1"/>
                          </a:solidFill>
                          <a:effectLst/>
                          <a:latin typeface="+mn-lt"/>
                          <a:ea typeface="+mn-ea"/>
                          <a:cs typeface="+mn-cs"/>
                        </a:rPr>
                        <a:t>Site Visit (Sarah Bartmann Centre of Remembrance-Beginning of construction</a:t>
                      </a:r>
                      <a:endParaRPr kumimoji="0" lang="en-US" sz="1600" b="0" i="0" u="none" strike="noStrike" cap="none" normalizeH="0" baseline="0" dirty="0" smtClean="0">
                        <a:ln>
                          <a:noFill/>
                        </a:ln>
                        <a:solidFill>
                          <a:schemeClr val="tx1"/>
                        </a:solidFill>
                        <a:effectLst/>
                        <a:latin typeface="+mn-lt"/>
                        <a:ea typeface="MS PGothic" pitchFamily="34" charset="-128"/>
                        <a:cs typeface="Arial" pitchFamily="34" charset="0"/>
                      </a:endParaRPr>
                    </a:p>
                  </a:txBody>
                  <a:tcPr marL="91445" marR="91445" marT="43357" marB="43357" horzOverflow="overflow">
                    <a:solidFill>
                      <a:schemeClr val="bg2"/>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ZA" sz="1600" b="0" kern="1200" dirty="0" smtClean="0">
                          <a:solidFill>
                            <a:schemeClr val="dk1"/>
                          </a:solidFill>
                          <a:effectLst/>
                          <a:latin typeface="+mn-lt"/>
                          <a:ea typeface="+mn-ea"/>
                          <a:cs typeface="+mn-cs"/>
                        </a:rPr>
                        <a:t>Site visits were undertaken to coincide with the Progress and Technical Committee Meetings from October to November 2014. As of December 2014, the construction was about 12%</a:t>
                      </a:r>
                      <a:endParaRPr kumimoji="0" lang="en-US" sz="1600" b="0" i="0" u="none" strike="noStrike" cap="none" normalizeH="0" baseline="0" dirty="0" smtClean="0">
                        <a:ln>
                          <a:noFill/>
                        </a:ln>
                        <a:solidFill>
                          <a:schemeClr val="tx1"/>
                        </a:solidFill>
                        <a:effectLst/>
                        <a:latin typeface="+mn-lt"/>
                        <a:ea typeface="MS PGothic" pitchFamily="34" charset="-128"/>
                        <a:cs typeface="Arial" pitchFamily="34" charset="0"/>
                      </a:endParaRPr>
                    </a:p>
                  </a:txBody>
                  <a:tcPr marL="91445" marR="91445" marT="43357" marB="43357" horzOverflow="overflow">
                    <a:solidFill>
                      <a:schemeClr val="bg2"/>
                    </a:solidFill>
                  </a:tcPr>
                </a:tc>
              </a:tr>
            </a:tbl>
          </a:graphicData>
        </a:graphic>
      </p:graphicFrame>
      <p:sp>
        <p:nvSpPr>
          <p:cNvPr id="5" name="Slide Number Placeholder 4"/>
          <p:cNvSpPr>
            <a:spLocks noGrp="1"/>
          </p:cNvSpPr>
          <p:nvPr>
            <p:ph type="sldNum" sz="quarter" idx="4"/>
          </p:nvPr>
        </p:nvSpPr>
        <p:spPr/>
        <p:txBody>
          <a:bodyPr/>
          <a:lstStyle/>
          <a:p>
            <a:r>
              <a:rPr lang="en-ZA" sz="1000" b="1" dirty="0" smtClean="0"/>
              <a:t>30</a:t>
            </a:r>
          </a:p>
        </p:txBody>
      </p:sp>
      <p:sp>
        <p:nvSpPr>
          <p:cNvPr id="7" name="Title 28"/>
          <p:cNvSpPr>
            <a:spLocks noGrp="1"/>
          </p:cNvSpPr>
          <p:nvPr>
            <p:ph type="title"/>
          </p:nvPr>
        </p:nvSpPr>
        <p:spPr>
          <a:xfrm>
            <a:off x="611560" y="188640"/>
            <a:ext cx="8229600" cy="576064"/>
          </a:xfrm>
        </p:spPr>
        <p:txBody>
          <a:bodyPr>
            <a:noAutofit/>
          </a:bodyPr>
          <a:lstStyle/>
          <a:p>
            <a:pPr algn="ctr"/>
            <a:r>
              <a:rPr lang="en-ZA" sz="3200" dirty="0" smtClean="0">
                <a:solidFill>
                  <a:schemeClr val="accent2">
                    <a:lumMod val="50000"/>
                  </a:schemeClr>
                </a:solidFill>
                <a:latin typeface="Arial" pitchFamily="34" charset="0"/>
                <a:ea typeface="MS PGothic" pitchFamily="34" charset="-128"/>
                <a:cs typeface="Arial" pitchFamily="34" charset="0"/>
              </a:rPr>
              <a:t>SELECTED </a:t>
            </a:r>
            <a:r>
              <a:rPr lang="en-ZA" sz="3200" dirty="0">
                <a:solidFill>
                  <a:schemeClr val="accent2">
                    <a:lumMod val="50000"/>
                  </a:schemeClr>
                </a:solidFill>
                <a:latin typeface="Arial" pitchFamily="34" charset="0"/>
                <a:ea typeface="MS PGothic" pitchFamily="34" charset="-128"/>
                <a:cs typeface="Arial" pitchFamily="34" charset="0"/>
              </a:rPr>
              <a:t>INDICATORS</a:t>
            </a:r>
            <a:endParaRPr lang="en-US" sz="4000" dirty="0">
              <a:solidFill>
                <a:schemeClr val="accent2">
                  <a:lumMod val="50000"/>
                </a:schemeClr>
              </a:solidFill>
              <a:latin typeface="Arial" pitchFamily="34" charset="0"/>
              <a:cs typeface="Arial" pitchFamily="34" charset="0"/>
            </a:endParaRPr>
          </a:p>
        </p:txBody>
      </p:sp>
    </p:spTree>
    <p:extLst>
      <p:ext uri="{BB962C8B-B14F-4D97-AF65-F5344CB8AC3E}">
        <p14:creationId xmlns:p14="http://schemas.microsoft.com/office/powerpoint/2010/main" xmlns="" val="425098126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p:txBody>
          <a:bodyPr/>
          <a:lstStyle>
            <a:lvl1pPr algn="r">
              <a:defRPr sz="800" b="0" u="none">
                <a:solidFill>
                  <a:srgbClr val="660066"/>
                </a:solidFill>
                <a:latin typeface="Verdana" pitchFamily="34" charset="0"/>
              </a:defRPr>
            </a:lvl1pPr>
          </a:lstStyle>
          <a:p>
            <a:r>
              <a:rPr lang="en-ZA" b="1" dirty="0" smtClean="0"/>
              <a:t>31</a:t>
            </a:r>
          </a:p>
        </p:txBody>
      </p:sp>
      <p:sp>
        <p:nvSpPr>
          <p:cNvPr id="5" name="Title 28"/>
          <p:cNvSpPr>
            <a:spLocks noGrp="1"/>
          </p:cNvSpPr>
          <p:nvPr>
            <p:ph type="title"/>
          </p:nvPr>
        </p:nvSpPr>
        <p:spPr>
          <a:xfrm>
            <a:off x="1547664" y="2492896"/>
            <a:ext cx="5997352" cy="1224136"/>
          </a:xfrm>
        </p:spPr>
        <p:txBody>
          <a:bodyPr>
            <a:normAutofit/>
          </a:bodyPr>
          <a:lstStyle/>
          <a:p>
            <a:pPr algn="ctr"/>
            <a:r>
              <a:rPr lang="en-US" sz="4400" dirty="0" smtClean="0">
                <a:solidFill>
                  <a:schemeClr val="accent2">
                    <a:lumMod val="50000"/>
                  </a:schemeClr>
                </a:solidFill>
                <a:latin typeface="Tw Cen MT" pitchFamily="34" charset="0"/>
              </a:rPr>
              <a:t>THANK YOU</a:t>
            </a:r>
            <a:endParaRPr lang="en-US" sz="4400" dirty="0">
              <a:solidFill>
                <a:schemeClr val="accent2">
                  <a:lumMod val="50000"/>
                </a:schemeClr>
              </a:solidFill>
              <a:latin typeface="Tw Cen MT" pitchFamily="34" charset="0"/>
            </a:endParaRPr>
          </a:p>
        </p:txBody>
      </p:sp>
    </p:spTree>
    <p:extLst>
      <p:ext uri="{BB962C8B-B14F-4D97-AF65-F5344CB8AC3E}">
        <p14:creationId xmlns:p14="http://schemas.microsoft.com/office/powerpoint/2010/main" xmlns="" val="12332072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467544" y="188640"/>
            <a:ext cx="8229600" cy="710952"/>
          </a:xfrm>
        </p:spPr>
        <p:txBody>
          <a:bodyPr>
            <a:normAutofit fontScale="90000"/>
          </a:bodyPr>
          <a:lstStyle/>
          <a:p>
            <a:pPr algn="ctr"/>
            <a:r>
              <a:rPr lang="en-ZA" sz="3200" cap="all" dirty="0" smtClean="0">
                <a:solidFill>
                  <a:schemeClr val="accent2">
                    <a:lumMod val="50000"/>
                  </a:schemeClr>
                </a:solidFill>
                <a:latin typeface="Arial" pitchFamily="34" charset="0"/>
                <a:ea typeface="MS PGothic" pitchFamily="34" charset="-128"/>
                <a:cs typeface="Arial" pitchFamily="34" charset="0"/>
              </a:rPr>
              <a:t>branch-specific performance </a:t>
            </a:r>
            <a:br>
              <a:rPr lang="en-ZA" sz="3200" cap="all" dirty="0" smtClean="0">
                <a:solidFill>
                  <a:schemeClr val="accent2">
                    <a:lumMod val="50000"/>
                  </a:schemeClr>
                </a:solidFill>
                <a:latin typeface="Arial" pitchFamily="34" charset="0"/>
                <a:ea typeface="MS PGothic" pitchFamily="34" charset="-128"/>
                <a:cs typeface="Arial" pitchFamily="34" charset="0"/>
              </a:rPr>
            </a:br>
            <a:r>
              <a:rPr lang="en-ZA" sz="3200" cap="all" dirty="0" smtClean="0">
                <a:solidFill>
                  <a:schemeClr val="accent2">
                    <a:lumMod val="50000"/>
                  </a:schemeClr>
                </a:solidFill>
                <a:latin typeface="Arial" pitchFamily="34" charset="0"/>
                <a:ea typeface="MS PGothic" pitchFamily="34" charset="-128"/>
                <a:cs typeface="Arial" pitchFamily="34" charset="0"/>
              </a:rPr>
              <a:t>(3</a:t>
            </a:r>
            <a:r>
              <a:rPr lang="en-ZA" sz="3200" cap="all" baseline="30000" dirty="0" smtClean="0">
                <a:solidFill>
                  <a:schemeClr val="accent2">
                    <a:lumMod val="50000"/>
                  </a:schemeClr>
                </a:solidFill>
                <a:latin typeface="Arial" pitchFamily="34" charset="0"/>
                <a:ea typeface="MS PGothic" pitchFamily="34" charset="-128"/>
                <a:cs typeface="Arial" pitchFamily="34" charset="0"/>
              </a:rPr>
              <a:t>rd</a:t>
            </a:r>
            <a:r>
              <a:rPr lang="en-ZA" sz="3200" cap="all" dirty="0" smtClean="0">
                <a:solidFill>
                  <a:schemeClr val="accent2">
                    <a:lumMod val="50000"/>
                  </a:schemeClr>
                </a:solidFill>
                <a:latin typeface="Arial" pitchFamily="34" charset="0"/>
                <a:ea typeface="MS PGothic" pitchFamily="34" charset="-128"/>
                <a:cs typeface="Arial" pitchFamily="34" charset="0"/>
              </a:rPr>
              <a:t> quarter)</a:t>
            </a:r>
            <a:endParaRPr lang="en-US" sz="3200" cap="all" dirty="0">
              <a:solidFill>
                <a:schemeClr val="accent2">
                  <a:lumMod val="50000"/>
                </a:schemeClr>
              </a:solidFill>
              <a:latin typeface="Arial" pitchFamily="34" charset="0"/>
              <a:cs typeface="Arial" pitchFamily="34" charset="0"/>
            </a:endParaRPr>
          </a:p>
        </p:txBody>
      </p:sp>
      <p:sp>
        <p:nvSpPr>
          <p:cNvPr id="30" name="Content Placeholder 29"/>
          <p:cNvSpPr>
            <a:spLocks noGrp="1"/>
          </p:cNvSpPr>
          <p:nvPr>
            <p:ph idx="1"/>
          </p:nvPr>
        </p:nvSpPr>
        <p:spPr>
          <a:xfrm>
            <a:off x="539552" y="1412776"/>
            <a:ext cx="8208912" cy="4343400"/>
          </a:xfrm>
        </p:spPr>
        <p:txBody>
          <a:bodyPr/>
          <a:lstStyle/>
          <a:p>
            <a:pPr>
              <a:buFont typeface="Arial"/>
              <a:buNone/>
              <a:defRPr/>
            </a:pPr>
            <a:r>
              <a:rPr lang="en-ZA" sz="2000" dirty="0" smtClean="0">
                <a:solidFill>
                  <a:schemeClr val="tx1"/>
                </a:solidFill>
              </a:rPr>
              <a:t>	</a:t>
            </a:r>
            <a:endParaRPr lang="en-US" dirty="0"/>
          </a:p>
        </p:txBody>
      </p:sp>
      <p:sp>
        <p:nvSpPr>
          <p:cNvPr id="6" name="Slide Number Placeholder 5"/>
          <p:cNvSpPr>
            <a:spLocks noGrp="1"/>
          </p:cNvSpPr>
          <p:nvPr>
            <p:ph type="sldNum" sz="quarter" idx="4"/>
          </p:nvPr>
        </p:nvSpPr>
        <p:spPr>
          <a:xfrm>
            <a:off x="8077200" y="6172200"/>
            <a:ext cx="671264" cy="497160"/>
          </a:xfrm>
        </p:spPr>
        <p:txBody>
          <a:bodyPr/>
          <a:lstStyle>
            <a:lvl1pPr algn="r">
              <a:defRPr sz="800" b="0" u="none">
                <a:solidFill>
                  <a:srgbClr val="660066"/>
                </a:solidFill>
                <a:latin typeface="Verdana" pitchFamily="34" charset="0"/>
              </a:defRPr>
            </a:lvl1pPr>
          </a:lstStyle>
          <a:p>
            <a:r>
              <a:rPr lang="en-ZA" b="1" dirty="0" smtClean="0"/>
              <a:t>4</a:t>
            </a:r>
          </a:p>
        </p:txBody>
      </p:sp>
      <p:graphicFrame>
        <p:nvGraphicFramePr>
          <p:cNvPr id="10" name="Chart 9"/>
          <p:cNvGraphicFramePr>
            <a:graphicFrameLocks/>
          </p:cNvGraphicFramePr>
          <p:nvPr>
            <p:extLst>
              <p:ext uri="{D42A27DB-BD31-4B8C-83A1-F6EECF244321}">
                <p14:modId xmlns:p14="http://schemas.microsoft.com/office/powerpoint/2010/main" xmlns="" val="3397893447"/>
              </p:ext>
            </p:extLst>
          </p:nvPr>
        </p:nvGraphicFramePr>
        <p:xfrm>
          <a:off x="1007096" y="1484784"/>
          <a:ext cx="8136904" cy="446449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a:graphicFrameLocks/>
          </p:cNvGraphicFramePr>
          <p:nvPr>
            <p:extLst>
              <p:ext uri="{D42A27DB-BD31-4B8C-83A1-F6EECF244321}">
                <p14:modId xmlns:p14="http://schemas.microsoft.com/office/powerpoint/2010/main" xmlns="" val="958836508"/>
              </p:ext>
            </p:extLst>
          </p:nvPr>
        </p:nvGraphicFramePr>
        <p:xfrm>
          <a:off x="251520" y="908720"/>
          <a:ext cx="8712968" cy="50405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4852121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636912"/>
            <a:ext cx="6954587" cy="566738"/>
          </a:xfrm>
        </p:spPr>
        <p:txBody>
          <a:bodyPr>
            <a:noAutofit/>
          </a:bodyPr>
          <a:lstStyle/>
          <a:p>
            <a:r>
              <a:rPr lang="en-ZA" dirty="0" smtClean="0">
                <a:solidFill>
                  <a:schemeClr val="accent2">
                    <a:lumMod val="50000"/>
                  </a:schemeClr>
                </a:solidFill>
                <a:latin typeface="+mj-lt"/>
              </a:rPr>
              <a:t>BUDGET AND EXPENDITURE</a:t>
            </a:r>
            <a:endParaRPr lang="en-ZA" dirty="0">
              <a:solidFill>
                <a:schemeClr val="accent2">
                  <a:lumMod val="50000"/>
                </a:schemeClr>
              </a:solidFill>
              <a:latin typeface="+mj-lt"/>
            </a:endParaRPr>
          </a:p>
        </p:txBody>
      </p:sp>
      <p:sp>
        <p:nvSpPr>
          <p:cNvPr id="3" name="Slide Number Placeholder 5"/>
          <p:cNvSpPr txBox="1">
            <a:spLocks/>
          </p:cNvSpPr>
          <p:nvPr/>
        </p:nvSpPr>
        <p:spPr>
          <a:xfrm>
            <a:off x="8077200" y="6172200"/>
            <a:ext cx="743272" cy="497160"/>
          </a:xfrm>
          <a:prstGeom prst="rect">
            <a:avLst/>
          </a:prstGeom>
        </p:spPr>
        <p:txBody>
          <a:bodyPr/>
          <a:lstStyle>
            <a:defPPr>
              <a:defRPr lang="en-US"/>
            </a:defPPr>
            <a:lvl1pPr marL="0" algn="r" defTabSz="914400" rtl="0" eaLnBrk="1" latinLnBrk="0" hangingPunct="1">
              <a:defRPr sz="800" b="0" u="none" kern="1200">
                <a:solidFill>
                  <a:srgbClr val="660066"/>
                </a:solidFill>
                <a:latin typeface="Verdan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b="1" dirty="0" smtClean="0"/>
              <a:t>5</a:t>
            </a:r>
            <a:r>
              <a:rPr lang="en-ZA" dirty="0" smtClean="0"/>
              <a:t> </a:t>
            </a:r>
          </a:p>
        </p:txBody>
      </p:sp>
    </p:spTree>
    <p:extLst>
      <p:ext uri="{BB962C8B-B14F-4D97-AF65-F5344CB8AC3E}">
        <p14:creationId xmlns:p14="http://schemas.microsoft.com/office/powerpoint/2010/main" xmlns="" val="33549399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428744" y="188640"/>
            <a:ext cx="8229600" cy="868660"/>
          </a:xfrm>
        </p:spPr>
        <p:txBody>
          <a:bodyPr>
            <a:normAutofit fontScale="90000"/>
          </a:bodyPr>
          <a:lstStyle/>
          <a:p>
            <a:pPr lvl="0" defTabSz="457200" eaLnBrk="0" fontAlgn="base" hangingPunct="0">
              <a:spcBef>
                <a:spcPct val="20000"/>
              </a:spcBef>
              <a:spcAft>
                <a:spcPct val="0"/>
              </a:spcAft>
              <a:defRPr/>
            </a:pPr>
            <a:r>
              <a:rPr lang="en-ZA" sz="3400" dirty="0">
                <a:solidFill>
                  <a:prstClr val="black">
                    <a:tint val="75000"/>
                  </a:prstClr>
                </a:solidFill>
                <a:latin typeface="Calibri"/>
                <a:ea typeface="MS PGothic" pitchFamily="34" charset="-128"/>
              </a:rPr>
              <a:t/>
            </a:r>
            <a:br>
              <a:rPr lang="en-ZA" sz="3400" dirty="0">
                <a:solidFill>
                  <a:prstClr val="black">
                    <a:tint val="75000"/>
                  </a:prstClr>
                </a:solidFill>
                <a:latin typeface="Calibri"/>
                <a:ea typeface="MS PGothic" pitchFamily="34" charset="-128"/>
              </a:rPr>
            </a:br>
            <a:endParaRPr lang="en-US" dirty="0"/>
          </a:p>
        </p:txBody>
      </p:sp>
      <p:sp>
        <p:nvSpPr>
          <p:cNvPr id="6" name="Slide Number Placeholder 5"/>
          <p:cNvSpPr>
            <a:spLocks noGrp="1"/>
          </p:cNvSpPr>
          <p:nvPr>
            <p:ph type="sldNum" sz="quarter" idx="4"/>
          </p:nvPr>
        </p:nvSpPr>
        <p:spPr/>
        <p:txBody>
          <a:bodyPr/>
          <a:lstStyle>
            <a:lvl1pPr algn="r">
              <a:defRPr sz="800" b="0" u="none">
                <a:solidFill>
                  <a:srgbClr val="660066"/>
                </a:solidFill>
                <a:latin typeface="Verdana" pitchFamily="34" charset="0"/>
              </a:defRPr>
            </a:lvl1pPr>
          </a:lstStyle>
          <a:p>
            <a:r>
              <a:rPr lang="en-ZA" sz="1000" b="1" dirty="0" smtClean="0"/>
              <a:t>6</a:t>
            </a:r>
          </a:p>
        </p:txBody>
      </p:sp>
      <p:sp>
        <p:nvSpPr>
          <p:cNvPr id="7" name="Title 1"/>
          <p:cNvSpPr txBox="1">
            <a:spLocks/>
          </p:cNvSpPr>
          <p:nvPr/>
        </p:nvSpPr>
        <p:spPr>
          <a:xfrm>
            <a:off x="457200" y="188640"/>
            <a:ext cx="8229600" cy="710952"/>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2800" dirty="0" smtClean="0">
                <a:solidFill>
                  <a:schemeClr val="tx1"/>
                </a:solidFill>
                <a:latin typeface="+mj-lt"/>
              </a:rPr>
              <a:t>SUMMARY TOTAL BUDGET VERSUS EXPENDITURE</a:t>
            </a:r>
          </a:p>
          <a:p>
            <a:pPr algn="ctr"/>
            <a:r>
              <a:rPr lang="en-ZA" sz="2800" dirty="0" smtClean="0">
                <a:solidFill>
                  <a:schemeClr val="tx1"/>
                </a:solidFill>
                <a:latin typeface="+mj-lt"/>
                <a:cs typeface="Arial" pitchFamily="34" charset="0"/>
              </a:rPr>
              <a:t>PER PROGRAMME</a:t>
            </a:r>
            <a:r>
              <a:rPr lang="en-US" sz="2800" dirty="0" smtClean="0">
                <a:solidFill>
                  <a:schemeClr val="tx1"/>
                </a:solidFill>
                <a:latin typeface="+mj-lt"/>
                <a:cs typeface="Arial" pitchFamily="34" charset="0"/>
              </a:rPr>
              <a:t> </a:t>
            </a:r>
            <a:endParaRPr lang="en-ZA" sz="2800" dirty="0">
              <a:solidFill>
                <a:schemeClr val="tx1"/>
              </a:solidFill>
              <a:latin typeface="+mj-lt"/>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889916813"/>
              </p:ext>
            </p:extLst>
          </p:nvPr>
        </p:nvGraphicFramePr>
        <p:xfrm>
          <a:off x="143508" y="1340768"/>
          <a:ext cx="8856983" cy="4515533"/>
        </p:xfrm>
        <a:graphic>
          <a:graphicData uri="http://schemas.openxmlformats.org/drawingml/2006/table">
            <a:tbl>
              <a:tblPr firstRow="1" bandRow="1"/>
              <a:tblGrid>
                <a:gridCol w="1950163"/>
                <a:gridCol w="1300108"/>
                <a:gridCol w="1056337"/>
                <a:gridCol w="1381364"/>
                <a:gridCol w="1218851"/>
                <a:gridCol w="1218851"/>
                <a:gridCol w="731309"/>
              </a:tblGrid>
              <a:tr h="859858">
                <a:tc>
                  <a:txBody>
                    <a:bodyPr/>
                    <a:lstStyle/>
                    <a:p>
                      <a:pPr algn="l" rtl="0" fontAlgn="ctr"/>
                      <a:r>
                        <a:rPr lang="en-ZA" sz="1600" b="1" i="0" u="none" strike="noStrike" dirty="0">
                          <a:solidFill>
                            <a:srgbClr val="FFFFFF"/>
                          </a:solidFill>
                          <a:effectLst/>
                          <a:latin typeface="+mn-lt"/>
                          <a:cs typeface="Arial" pitchFamily="34" charset="0"/>
                        </a:rPr>
                        <a:t>Programmes</a:t>
                      </a:r>
                    </a:p>
                  </a:txBody>
                  <a:tcPr marL="6607" marR="6607" marT="66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7727"/>
                    </a:solidFill>
                  </a:tcPr>
                </a:tc>
                <a:tc>
                  <a:txBody>
                    <a:bodyPr/>
                    <a:lstStyle/>
                    <a:p>
                      <a:pPr algn="ctr" rtl="0" fontAlgn="ctr"/>
                      <a:r>
                        <a:rPr lang="en-ZA" sz="1600" b="1" i="0" u="none" strike="noStrike" dirty="0" smtClean="0">
                          <a:solidFill>
                            <a:srgbClr val="FFFFFF"/>
                          </a:solidFill>
                          <a:effectLst/>
                          <a:latin typeface="+mn-lt"/>
                          <a:cs typeface="Arial" pitchFamily="34" charset="0"/>
                        </a:rPr>
                        <a:t>Main Appropriation</a:t>
                      </a:r>
                    </a:p>
                    <a:p>
                      <a:pPr algn="ctr" rtl="0" fontAlgn="ctr"/>
                      <a:r>
                        <a:rPr lang="en-ZA" sz="1600" b="1" i="0" u="none" strike="noStrike" dirty="0" smtClean="0">
                          <a:solidFill>
                            <a:srgbClr val="FFFFFF"/>
                          </a:solidFill>
                          <a:effectLst/>
                          <a:latin typeface="+mn-lt"/>
                          <a:cs typeface="Arial" pitchFamily="34" charset="0"/>
                        </a:rPr>
                        <a:t>2014/15</a:t>
                      </a:r>
                      <a:endParaRPr lang="en-ZA" sz="1600" b="1" i="0" u="none" strike="noStrike" dirty="0">
                        <a:solidFill>
                          <a:srgbClr val="FFFFFF"/>
                        </a:solidFill>
                        <a:effectLst/>
                        <a:latin typeface="+mn-lt"/>
                        <a:cs typeface="Arial" pitchFamily="34" charset="0"/>
                      </a:endParaRPr>
                    </a:p>
                  </a:txBody>
                  <a:tcPr marL="6607" marR="6607" marT="66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B77727"/>
                    </a:solidFill>
                  </a:tcPr>
                </a:tc>
                <a:tc>
                  <a:txBody>
                    <a:bodyPr/>
                    <a:lstStyle/>
                    <a:p>
                      <a:pPr algn="ctr" rtl="0" fontAlgn="ctr"/>
                      <a:r>
                        <a:rPr lang="en-US" sz="1600" b="1" i="0" u="none" strike="noStrike" dirty="0" err="1" smtClean="0">
                          <a:solidFill>
                            <a:srgbClr val="FFFFFF"/>
                          </a:solidFill>
                          <a:effectLst/>
                          <a:latin typeface="+mn-lt"/>
                          <a:cs typeface="Arial" pitchFamily="34" charset="0"/>
                        </a:rPr>
                        <a:t>Virements</a:t>
                      </a:r>
                      <a:r>
                        <a:rPr lang="en-US" sz="1600" b="1" i="0" u="none" strike="noStrike" baseline="0" dirty="0" smtClean="0">
                          <a:solidFill>
                            <a:srgbClr val="FFFFFF"/>
                          </a:solidFill>
                          <a:effectLst/>
                          <a:latin typeface="+mn-lt"/>
                          <a:cs typeface="Arial" pitchFamily="34" charset="0"/>
                        </a:rPr>
                        <a:t> </a:t>
                      </a:r>
                    </a:p>
                    <a:p>
                      <a:pPr algn="ctr" rtl="0" fontAlgn="ctr"/>
                      <a:r>
                        <a:rPr lang="en-US" sz="1600" b="1" i="0" u="none" strike="noStrike" baseline="0" dirty="0" smtClean="0">
                          <a:solidFill>
                            <a:srgbClr val="FFFFFF"/>
                          </a:solidFill>
                          <a:effectLst/>
                          <a:latin typeface="+mn-lt"/>
                          <a:cs typeface="Arial" pitchFamily="34" charset="0"/>
                        </a:rPr>
                        <a:t>&amp; shifts</a:t>
                      </a:r>
                    </a:p>
                    <a:p>
                      <a:pPr algn="ctr" rtl="0" fontAlgn="ctr"/>
                      <a:r>
                        <a:rPr lang="en-US" sz="1600" b="1" i="0" u="none" strike="noStrike" dirty="0" smtClean="0">
                          <a:solidFill>
                            <a:srgbClr val="FFFFFF"/>
                          </a:solidFill>
                          <a:effectLst/>
                          <a:latin typeface="+mn-lt"/>
                          <a:cs typeface="Arial" pitchFamily="34" charset="0"/>
                        </a:rPr>
                        <a:t> </a:t>
                      </a:r>
                      <a:endParaRPr lang="en-ZA" sz="1600" b="1" i="0" u="none" strike="noStrike" dirty="0">
                        <a:solidFill>
                          <a:srgbClr val="FFFFFF"/>
                        </a:solidFill>
                        <a:effectLst/>
                        <a:latin typeface="+mn-lt"/>
                        <a:cs typeface="Arial" pitchFamily="34" charset="0"/>
                      </a:endParaRP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B77727"/>
                    </a:solidFill>
                  </a:tcPr>
                </a:tc>
                <a:tc>
                  <a:txBody>
                    <a:bodyPr/>
                    <a:lstStyle/>
                    <a:p>
                      <a:pPr algn="ctr" rtl="0" fontAlgn="ctr"/>
                      <a:r>
                        <a:rPr lang="en-US" sz="1600" b="1" i="0" u="none" strike="noStrike" dirty="0" smtClean="0">
                          <a:solidFill>
                            <a:srgbClr val="FFFFFF"/>
                          </a:solidFill>
                          <a:effectLst/>
                          <a:latin typeface="+mn-lt"/>
                          <a:cs typeface="Arial" pitchFamily="34" charset="0"/>
                        </a:rPr>
                        <a:t>Adjusted</a:t>
                      </a:r>
                    </a:p>
                    <a:p>
                      <a:pPr algn="ctr" rtl="0" fontAlgn="ctr"/>
                      <a:r>
                        <a:rPr lang="en-US" sz="1600" b="1" i="0" u="none" strike="noStrike" dirty="0" smtClean="0">
                          <a:solidFill>
                            <a:srgbClr val="FFFFFF"/>
                          </a:solidFill>
                          <a:effectLst/>
                          <a:latin typeface="+mn-lt"/>
                          <a:cs typeface="Arial" pitchFamily="34" charset="0"/>
                        </a:rPr>
                        <a:t>Appropriation</a:t>
                      </a:r>
                    </a:p>
                    <a:p>
                      <a:pPr algn="ctr" rtl="0" fontAlgn="ctr"/>
                      <a:r>
                        <a:rPr lang="en-US" sz="1600" b="1" i="0" u="none" strike="noStrike" dirty="0" smtClean="0">
                          <a:solidFill>
                            <a:srgbClr val="FFFFFF"/>
                          </a:solidFill>
                          <a:effectLst/>
                          <a:latin typeface="+mn-lt"/>
                          <a:cs typeface="Arial" pitchFamily="34" charset="0"/>
                        </a:rPr>
                        <a:t>2014/15</a:t>
                      </a:r>
                      <a:endParaRPr lang="en-ZA" sz="1600" b="1" i="0" u="none" strike="noStrike" dirty="0">
                        <a:solidFill>
                          <a:srgbClr val="FFFFFF"/>
                        </a:solidFill>
                        <a:effectLst/>
                        <a:latin typeface="+mn-lt"/>
                        <a:cs typeface="Arial" pitchFamily="34" charset="0"/>
                      </a:endParaRP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B77727"/>
                    </a:solidFill>
                  </a:tcPr>
                </a:tc>
                <a:tc>
                  <a:txBody>
                    <a:bodyPr/>
                    <a:lstStyle/>
                    <a:p>
                      <a:pPr algn="ctr" rtl="0" fontAlgn="ctr"/>
                      <a:r>
                        <a:rPr lang="en-US" sz="1600" b="1" i="0" u="none" strike="noStrike" baseline="0" dirty="0" smtClean="0">
                          <a:solidFill>
                            <a:srgbClr val="FFFFFF"/>
                          </a:solidFill>
                          <a:effectLst/>
                          <a:latin typeface="+mn-lt"/>
                          <a:cs typeface="Arial" pitchFamily="34" charset="0"/>
                        </a:rPr>
                        <a:t>Expenditure</a:t>
                      </a:r>
                    </a:p>
                    <a:p>
                      <a:pPr algn="ctr" rtl="0" fontAlgn="ctr"/>
                      <a:r>
                        <a:rPr lang="en-US" sz="1600" b="1" i="0" u="none" strike="noStrike" baseline="0" dirty="0" smtClean="0">
                          <a:solidFill>
                            <a:srgbClr val="FFFFFF"/>
                          </a:solidFill>
                          <a:effectLst/>
                          <a:latin typeface="+mn-lt"/>
                          <a:cs typeface="Arial" pitchFamily="34" charset="0"/>
                        </a:rPr>
                        <a:t>31 December 2014</a:t>
                      </a:r>
                      <a:endParaRPr lang="en-ZA" sz="1600" b="1" i="0" u="none" strike="noStrike" baseline="0" dirty="0" smtClean="0">
                        <a:solidFill>
                          <a:srgbClr val="FFFFFF"/>
                        </a:solidFill>
                        <a:effectLst/>
                        <a:latin typeface="+mn-lt"/>
                        <a:cs typeface="Arial" pitchFamily="34" charset="0"/>
                      </a:endParaRP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B77727"/>
                    </a:solidFill>
                  </a:tcPr>
                </a:tc>
                <a:tc>
                  <a:txBody>
                    <a:bodyPr/>
                    <a:lstStyle/>
                    <a:p>
                      <a:pPr algn="ctr" rtl="0" fontAlgn="ctr"/>
                      <a:r>
                        <a:rPr lang="en-US" sz="1600" b="1" i="0" u="none" strike="noStrike" dirty="0" smtClean="0">
                          <a:solidFill>
                            <a:srgbClr val="FFFFFF"/>
                          </a:solidFill>
                          <a:effectLst/>
                          <a:latin typeface="+mn-lt"/>
                          <a:cs typeface="Arial" pitchFamily="34" charset="0"/>
                        </a:rPr>
                        <a:t>Total</a:t>
                      </a:r>
                      <a:r>
                        <a:rPr lang="en-US" sz="1600" b="1" i="0" u="none" strike="noStrike" baseline="0" dirty="0" smtClean="0">
                          <a:solidFill>
                            <a:srgbClr val="FFFFFF"/>
                          </a:solidFill>
                          <a:effectLst/>
                          <a:latin typeface="+mn-lt"/>
                          <a:cs typeface="Arial" pitchFamily="34" charset="0"/>
                        </a:rPr>
                        <a:t> </a:t>
                      </a:r>
                    </a:p>
                    <a:p>
                      <a:pPr algn="ctr" rtl="0" fontAlgn="ctr"/>
                      <a:r>
                        <a:rPr lang="en-US" sz="1600" b="1" i="0" u="none" strike="noStrike" baseline="0" dirty="0" smtClean="0">
                          <a:solidFill>
                            <a:srgbClr val="FFFFFF"/>
                          </a:solidFill>
                          <a:effectLst/>
                          <a:latin typeface="+mn-lt"/>
                          <a:cs typeface="Arial" pitchFamily="34" charset="0"/>
                        </a:rPr>
                        <a:t>Available</a:t>
                      </a:r>
                      <a:endParaRPr lang="en-ZA" sz="1600" b="1" i="0" u="none" strike="noStrike" dirty="0">
                        <a:solidFill>
                          <a:srgbClr val="FFFFFF"/>
                        </a:solidFill>
                        <a:effectLst/>
                        <a:latin typeface="+mn-lt"/>
                        <a:cs typeface="Arial" pitchFamily="34" charset="0"/>
                      </a:endParaRP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B77727"/>
                    </a:solidFill>
                  </a:tcPr>
                </a:tc>
                <a:tc>
                  <a:txBody>
                    <a:bodyPr/>
                    <a:lstStyle/>
                    <a:p>
                      <a:pPr algn="ctr" rtl="0" fontAlgn="ctr"/>
                      <a:r>
                        <a:rPr lang="en-ZA" sz="1600" b="1" i="0" u="none" strike="noStrike" dirty="0" smtClean="0">
                          <a:solidFill>
                            <a:srgbClr val="FFFFFF"/>
                          </a:solidFill>
                          <a:effectLst/>
                          <a:latin typeface="+mn-lt"/>
                          <a:cs typeface="Arial" pitchFamily="34" charset="0"/>
                        </a:rPr>
                        <a:t>% </a:t>
                      </a:r>
                    </a:p>
                    <a:p>
                      <a:pPr algn="ctr" rtl="0" fontAlgn="ctr"/>
                      <a:r>
                        <a:rPr lang="en-ZA" sz="1600" b="1" i="0" u="none" strike="noStrike" dirty="0" smtClean="0">
                          <a:solidFill>
                            <a:srgbClr val="FFFFFF"/>
                          </a:solidFill>
                          <a:effectLst/>
                          <a:latin typeface="+mn-lt"/>
                          <a:cs typeface="Arial" pitchFamily="34" charset="0"/>
                        </a:rPr>
                        <a:t>Spent</a:t>
                      </a:r>
                      <a:endParaRPr lang="en-ZA" sz="1600" b="1" i="0" u="none" strike="noStrike" dirty="0">
                        <a:solidFill>
                          <a:srgbClr val="FFFFFF"/>
                        </a:solidFill>
                        <a:effectLst/>
                        <a:latin typeface="+mn-lt"/>
                        <a:cs typeface="Arial" pitchFamily="34" charset="0"/>
                      </a:endParaRP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B77727"/>
                    </a:solidFill>
                  </a:tcPr>
                </a:tc>
              </a:tr>
              <a:tr h="364278">
                <a:tc>
                  <a:txBody>
                    <a:bodyPr/>
                    <a:lstStyle/>
                    <a:p>
                      <a:pPr algn="l" fontAlgn="t"/>
                      <a:r>
                        <a:rPr lang="en-ZA" sz="1600" b="0" i="0" u="none" strike="noStrike" dirty="0">
                          <a:solidFill>
                            <a:srgbClr val="000000"/>
                          </a:solidFill>
                          <a:effectLst/>
                          <a:latin typeface="+mn-lt"/>
                          <a:cs typeface="Arial" pitchFamily="34" charset="0"/>
                        </a:rPr>
                        <a:t> </a:t>
                      </a: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r>
                        <a:rPr lang="en-ZA" sz="1600" b="0" i="0" u="none" strike="noStrike" dirty="0" smtClean="0">
                          <a:solidFill>
                            <a:srgbClr val="000000"/>
                          </a:solidFill>
                          <a:effectLst/>
                          <a:latin typeface="+mn-lt"/>
                          <a:cs typeface="Arial" pitchFamily="34" charset="0"/>
                        </a:rPr>
                        <a:t>R’000</a:t>
                      </a:r>
                    </a:p>
                    <a:p>
                      <a:pPr algn="r" rtl="0" fontAlgn="ctr"/>
                      <a:endParaRPr lang="en-ZA" sz="1600" b="0" i="0" u="none" strike="noStrike" dirty="0">
                        <a:solidFill>
                          <a:srgbClr val="000000"/>
                        </a:solidFill>
                        <a:effectLst/>
                        <a:latin typeface="+mn-lt"/>
                        <a:cs typeface="Arial" pitchFamily="34" charset="0"/>
                      </a:endParaRPr>
                    </a:p>
                  </a:txBody>
                  <a:tcPr marL="6607" marR="59465"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ZA" sz="1600" b="0" i="0" u="none" strike="noStrike" dirty="0" smtClean="0">
                          <a:solidFill>
                            <a:srgbClr val="000000"/>
                          </a:solidFill>
                          <a:effectLst/>
                          <a:latin typeface="+mn-lt"/>
                          <a:cs typeface="Arial" pitchFamily="34" charset="0"/>
                        </a:rPr>
                        <a:t>R’000</a:t>
                      </a:r>
                    </a:p>
                    <a:p>
                      <a:pPr algn="r" rtl="0" fontAlgn="ctr"/>
                      <a:endParaRPr lang="en-ZA" sz="1600" b="0" i="0" u="none" strike="noStrike" dirty="0">
                        <a:solidFill>
                          <a:srgbClr val="000000"/>
                        </a:solidFill>
                        <a:effectLst/>
                        <a:latin typeface="+mn-lt"/>
                        <a:cs typeface="Arial" pitchFamily="34" charset="0"/>
                      </a:endParaRPr>
                    </a:p>
                  </a:txBody>
                  <a:tcPr marL="6607" marR="59465" marT="66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ZA" sz="1600" b="0" i="0" u="none" strike="noStrike" dirty="0" smtClean="0">
                          <a:solidFill>
                            <a:srgbClr val="000000"/>
                          </a:solidFill>
                          <a:effectLst/>
                          <a:latin typeface="+mn-lt"/>
                          <a:cs typeface="Arial" pitchFamily="34" charset="0"/>
                        </a:rPr>
                        <a:t>R’000</a:t>
                      </a:r>
                    </a:p>
                    <a:p>
                      <a:pPr algn="r" rtl="0" fontAlgn="ctr"/>
                      <a:endParaRPr lang="en-ZA" sz="1600" b="0" i="0" u="none" strike="noStrike" dirty="0">
                        <a:solidFill>
                          <a:srgbClr val="000000"/>
                        </a:solidFill>
                        <a:effectLst/>
                        <a:latin typeface="+mn-lt"/>
                        <a:cs typeface="Arial" pitchFamily="34" charset="0"/>
                      </a:endParaRPr>
                    </a:p>
                  </a:txBody>
                  <a:tcPr marL="6607" marR="59465" marT="66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r>
                        <a:rPr lang="en-ZA" sz="1600" b="0" i="0" u="none" strike="noStrike" dirty="0">
                          <a:solidFill>
                            <a:srgbClr val="000000"/>
                          </a:solidFill>
                          <a:effectLst/>
                          <a:latin typeface="+mn-lt"/>
                          <a:cs typeface="Arial" pitchFamily="34" charset="0"/>
                        </a:rPr>
                        <a:t>R’000</a:t>
                      </a:r>
                    </a:p>
                  </a:txBody>
                  <a:tcPr marL="6607" marR="59465"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r>
                        <a:rPr lang="en-ZA" sz="1600" b="0" i="0" u="none" strike="noStrike" dirty="0">
                          <a:solidFill>
                            <a:srgbClr val="000000"/>
                          </a:solidFill>
                          <a:effectLst/>
                          <a:latin typeface="+mn-lt"/>
                          <a:cs typeface="Arial" pitchFamily="34" charset="0"/>
                        </a:rPr>
                        <a:t>R’000</a:t>
                      </a:r>
                    </a:p>
                  </a:txBody>
                  <a:tcPr marL="6607" marR="59465"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l" fontAlgn="t"/>
                      <a:r>
                        <a:rPr lang="en-ZA" sz="1600" b="0" i="0" u="none" strike="noStrike" dirty="0">
                          <a:solidFill>
                            <a:srgbClr val="000000"/>
                          </a:solidFill>
                          <a:effectLst/>
                          <a:latin typeface="+mn-lt"/>
                          <a:cs typeface="Arial" pitchFamily="34" charset="0"/>
                        </a:rPr>
                        <a:t> </a:t>
                      </a: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r>
              <a:tr h="549526">
                <a:tc>
                  <a:txBody>
                    <a:bodyPr/>
                    <a:lstStyle/>
                    <a:p>
                      <a:pPr algn="l" rtl="0" fontAlgn="ctr"/>
                      <a:r>
                        <a:rPr lang="en-ZA" sz="1600" b="0" i="0" u="none" strike="noStrike" dirty="0">
                          <a:solidFill>
                            <a:srgbClr val="000000"/>
                          </a:solidFill>
                          <a:effectLst/>
                          <a:latin typeface="+mn-lt"/>
                          <a:cs typeface="Arial" pitchFamily="34" charset="0"/>
                        </a:rPr>
                        <a:t>Administration</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ZA" sz="1600" b="0" i="0" u="none" strike="noStrike" dirty="0" smtClean="0">
                          <a:solidFill>
                            <a:srgbClr val="000000"/>
                          </a:solidFill>
                          <a:effectLst/>
                          <a:latin typeface="+mn-lt"/>
                          <a:cs typeface="Arial" pitchFamily="34" charset="0"/>
                        </a:rPr>
                        <a:t>228,266</a:t>
                      </a:r>
                      <a:endParaRPr lang="en-ZA" sz="16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600" b="0" i="0" u="none" strike="noStrike" dirty="0" smtClean="0">
                          <a:solidFill>
                            <a:srgbClr val="000000"/>
                          </a:solidFill>
                          <a:effectLst/>
                          <a:latin typeface="+mn-lt"/>
                          <a:cs typeface="Arial" pitchFamily="34" charset="0"/>
                        </a:rPr>
                        <a:t>6,087</a:t>
                      </a:r>
                      <a:endParaRPr lang="en-ZA" sz="16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600" b="0" i="0" u="none" strike="noStrike" dirty="0" smtClean="0">
                          <a:solidFill>
                            <a:srgbClr val="000000"/>
                          </a:solidFill>
                          <a:effectLst/>
                          <a:latin typeface="+mn-lt"/>
                          <a:cs typeface="Arial" pitchFamily="34" charset="0"/>
                        </a:rPr>
                        <a:t>234,353</a:t>
                      </a:r>
                      <a:endParaRPr lang="en-ZA" sz="16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600" b="0" i="0" u="none" strike="noStrike" dirty="0" smtClean="0">
                          <a:solidFill>
                            <a:srgbClr val="000000"/>
                          </a:solidFill>
                          <a:effectLst/>
                          <a:latin typeface="+mn-lt"/>
                          <a:cs typeface="Arial" pitchFamily="34" charset="0"/>
                        </a:rPr>
                        <a:t>173,739</a:t>
                      </a:r>
                      <a:endParaRPr lang="en-ZA" sz="16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600" b="0" i="0" u="none" strike="noStrike" dirty="0" smtClean="0">
                          <a:solidFill>
                            <a:srgbClr val="000000"/>
                          </a:solidFill>
                          <a:effectLst/>
                          <a:latin typeface="+mn-lt"/>
                          <a:cs typeface="Arial" pitchFamily="34" charset="0"/>
                        </a:rPr>
                        <a:t>60,614</a:t>
                      </a:r>
                      <a:endParaRPr lang="en-ZA" sz="16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600" b="0" i="0" u="none" strike="noStrike" dirty="0" smtClean="0">
                          <a:solidFill>
                            <a:srgbClr val="000000"/>
                          </a:solidFill>
                          <a:effectLst/>
                          <a:latin typeface="+mn-lt"/>
                          <a:cs typeface="Arial" pitchFamily="34" charset="0"/>
                        </a:rPr>
                        <a:t>74%</a:t>
                      </a:r>
                      <a:endParaRPr lang="en-ZA" sz="16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r>
              <a:tr h="590962">
                <a:tc>
                  <a:txBody>
                    <a:bodyPr/>
                    <a:lstStyle/>
                    <a:p>
                      <a:pPr algn="l" rtl="0" fontAlgn="ctr"/>
                      <a:r>
                        <a:rPr lang="en-ZA" sz="1600" b="0" i="0" u="none" strike="noStrike" dirty="0">
                          <a:solidFill>
                            <a:srgbClr val="000000"/>
                          </a:solidFill>
                          <a:effectLst/>
                          <a:latin typeface="+mn-lt"/>
                          <a:cs typeface="Arial" pitchFamily="34" charset="0"/>
                        </a:rPr>
                        <a:t>Institutional Governance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r>
                        <a:rPr lang="en-US" sz="1600" b="0" i="0" u="none" strike="noStrike" dirty="0" smtClean="0">
                          <a:solidFill>
                            <a:srgbClr val="000000"/>
                          </a:solidFill>
                          <a:effectLst/>
                          <a:latin typeface="+mn-lt"/>
                          <a:cs typeface="Arial" pitchFamily="34" charset="0"/>
                        </a:rPr>
                        <a:t>99,808</a:t>
                      </a:r>
                      <a:endParaRPr lang="en-ZA" sz="16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r>
                        <a:rPr lang="en-US" sz="1600" b="0" i="0" u="none" strike="noStrike" dirty="0" smtClean="0">
                          <a:solidFill>
                            <a:srgbClr val="000000"/>
                          </a:solidFill>
                          <a:effectLst/>
                          <a:latin typeface="+mn-lt"/>
                          <a:cs typeface="Arial" pitchFamily="34" charset="0"/>
                        </a:rPr>
                        <a:t>232</a:t>
                      </a:r>
                      <a:endParaRPr lang="en-ZA" sz="16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r>
                        <a:rPr lang="en-US" sz="1600" b="0" i="0" u="none" strike="noStrike" dirty="0" smtClean="0">
                          <a:solidFill>
                            <a:srgbClr val="000000"/>
                          </a:solidFill>
                          <a:effectLst/>
                          <a:latin typeface="+mn-lt"/>
                          <a:cs typeface="Arial" pitchFamily="34" charset="0"/>
                        </a:rPr>
                        <a:t>100,040</a:t>
                      </a:r>
                      <a:endParaRPr lang="en-ZA" sz="16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r>
                        <a:rPr lang="en-US" sz="1600" b="0" i="0" u="none" strike="noStrike" dirty="0" smtClean="0">
                          <a:solidFill>
                            <a:srgbClr val="000000"/>
                          </a:solidFill>
                          <a:effectLst/>
                          <a:latin typeface="+mn-lt"/>
                          <a:cs typeface="Arial" pitchFamily="34" charset="0"/>
                        </a:rPr>
                        <a:t>60,948</a:t>
                      </a:r>
                      <a:endParaRPr lang="en-ZA" sz="16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r>
                        <a:rPr lang="en-US" sz="1600" b="0" i="0" u="none" strike="noStrike" dirty="0" smtClean="0">
                          <a:solidFill>
                            <a:srgbClr val="000000"/>
                          </a:solidFill>
                          <a:effectLst/>
                          <a:latin typeface="+mn-lt"/>
                          <a:cs typeface="Arial" pitchFamily="34" charset="0"/>
                        </a:rPr>
                        <a:t>39,092</a:t>
                      </a:r>
                      <a:endParaRPr lang="en-ZA" sz="16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ctr" rtl="0" fontAlgn="ctr"/>
                      <a:r>
                        <a:rPr lang="en-US" sz="1600" b="0" i="0" u="none" strike="noStrike" dirty="0" smtClean="0">
                          <a:solidFill>
                            <a:srgbClr val="000000"/>
                          </a:solidFill>
                          <a:effectLst/>
                          <a:latin typeface="+mn-lt"/>
                          <a:cs typeface="Arial" pitchFamily="34" charset="0"/>
                        </a:rPr>
                        <a:t>61%</a:t>
                      </a:r>
                      <a:endParaRPr lang="en-ZA" sz="16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r>
              <a:tr h="880412">
                <a:tc>
                  <a:txBody>
                    <a:bodyPr/>
                    <a:lstStyle/>
                    <a:p>
                      <a:pPr algn="l" rtl="0" fontAlgn="ctr"/>
                      <a:r>
                        <a:rPr lang="en-ZA" sz="1600" b="0" i="0" u="none" strike="noStrike" dirty="0">
                          <a:solidFill>
                            <a:srgbClr val="000000"/>
                          </a:solidFill>
                          <a:effectLst/>
                          <a:latin typeface="+mn-lt"/>
                          <a:cs typeface="Arial" pitchFamily="34" charset="0"/>
                        </a:rPr>
                        <a:t>Arts </a:t>
                      </a:r>
                      <a:r>
                        <a:rPr lang="en-ZA" sz="1600" b="0" i="0" u="none" strike="noStrike" dirty="0" smtClean="0">
                          <a:solidFill>
                            <a:srgbClr val="000000"/>
                          </a:solidFill>
                          <a:effectLst/>
                          <a:latin typeface="+mn-lt"/>
                          <a:cs typeface="Arial" pitchFamily="34" charset="0"/>
                        </a:rPr>
                        <a:t>&amp; </a:t>
                      </a:r>
                      <a:r>
                        <a:rPr lang="en-ZA" sz="1600" b="0" i="0" u="none" strike="noStrike" dirty="0">
                          <a:solidFill>
                            <a:srgbClr val="000000"/>
                          </a:solidFill>
                          <a:effectLst/>
                          <a:latin typeface="+mn-lt"/>
                          <a:cs typeface="Arial" pitchFamily="34" charset="0"/>
                        </a:rPr>
                        <a:t>Culture Promotion &amp; Development</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ZA" sz="1600" b="0" i="0" u="none" strike="noStrike" dirty="0" smtClean="0">
                          <a:solidFill>
                            <a:srgbClr val="000000"/>
                          </a:solidFill>
                          <a:effectLst/>
                          <a:latin typeface="+mn-lt"/>
                          <a:cs typeface="Arial" pitchFamily="34" charset="0"/>
                        </a:rPr>
                        <a:t>1</a:t>
                      </a:r>
                      <a:r>
                        <a:rPr lang="en-ZA" sz="1600" b="0" i="0" u="none" strike="noStrike" baseline="0" dirty="0" smtClean="0">
                          <a:solidFill>
                            <a:srgbClr val="000000"/>
                          </a:solidFill>
                          <a:effectLst/>
                          <a:latin typeface="+mn-lt"/>
                          <a:cs typeface="Arial" pitchFamily="34" charset="0"/>
                        </a:rPr>
                        <a:t>,032,876</a:t>
                      </a:r>
                      <a:endParaRPr lang="en-ZA" sz="16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600" b="0" i="0" u="none" strike="noStrike" dirty="0" smtClean="0">
                          <a:solidFill>
                            <a:srgbClr val="000000"/>
                          </a:solidFill>
                          <a:effectLst/>
                          <a:latin typeface="+mn-lt"/>
                          <a:cs typeface="Arial" pitchFamily="34" charset="0"/>
                        </a:rPr>
                        <a:t>-1,350</a:t>
                      </a:r>
                      <a:endParaRPr lang="en-ZA" sz="16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600" b="0" i="0" u="none" strike="noStrike" dirty="0" smtClean="0">
                          <a:solidFill>
                            <a:srgbClr val="000000"/>
                          </a:solidFill>
                          <a:effectLst/>
                          <a:latin typeface="+mn-lt"/>
                          <a:cs typeface="Arial" pitchFamily="34" charset="0"/>
                        </a:rPr>
                        <a:t>1,031,526</a:t>
                      </a:r>
                      <a:endParaRPr lang="en-ZA" sz="16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600" b="0" i="0" u="none" strike="noStrike" dirty="0" smtClean="0">
                          <a:solidFill>
                            <a:srgbClr val="000000"/>
                          </a:solidFill>
                          <a:effectLst/>
                          <a:latin typeface="+mn-lt"/>
                          <a:cs typeface="Arial" pitchFamily="34" charset="0"/>
                        </a:rPr>
                        <a:t>610,337</a:t>
                      </a:r>
                      <a:endParaRPr lang="en-ZA" sz="16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600" b="0" i="0" u="none" strike="noStrike" dirty="0" smtClean="0">
                          <a:solidFill>
                            <a:srgbClr val="000000"/>
                          </a:solidFill>
                          <a:effectLst/>
                          <a:latin typeface="+mn-lt"/>
                          <a:cs typeface="Arial" pitchFamily="34" charset="0"/>
                        </a:rPr>
                        <a:t>421,189</a:t>
                      </a:r>
                      <a:endParaRPr lang="en-ZA" sz="16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600" b="0" i="0" u="none" strike="noStrike" dirty="0" smtClean="0">
                          <a:solidFill>
                            <a:srgbClr val="000000"/>
                          </a:solidFill>
                          <a:effectLst/>
                          <a:latin typeface="+mn-lt"/>
                          <a:cs typeface="Arial" pitchFamily="34" charset="0"/>
                        </a:rPr>
                        <a:t>59%</a:t>
                      </a:r>
                      <a:endParaRPr lang="en-ZA" sz="16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r>
              <a:tr h="590962">
                <a:tc>
                  <a:txBody>
                    <a:bodyPr/>
                    <a:lstStyle/>
                    <a:p>
                      <a:pPr algn="l" rtl="0" fontAlgn="ctr"/>
                      <a:r>
                        <a:rPr lang="en-ZA" sz="1600" b="0" i="0" u="none" strike="noStrike" dirty="0">
                          <a:solidFill>
                            <a:srgbClr val="000000"/>
                          </a:solidFill>
                          <a:effectLst/>
                          <a:latin typeface="+mn-lt"/>
                          <a:cs typeface="Arial" pitchFamily="34" charset="0"/>
                        </a:rPr>
                        <a:t>Heritage Promotion </a:t>
                      </a:r>
                      <a:endParaRPr lang="en-ZA" sz="1600" b="0" i="0" u="none" strike="noStrike" dirty="0" smtClean="0">
                        <a:solidFill>
                          <a:srgbClr val="000000"/>
                        </a:solidFill>
                        <a:effectLst/>
                        <a:latin typeface="+mn-lt"/>
                        <a:cs typeface="Arial" pitchFamily="34" charset="0"/>
                      </a:endParaRPr>
                    </a:p>
                    <a:p>
                      <a:pPr algn="l" rtl="0" fontAlgn="ctr"/>
                      <a:r>
                        <a:rPr lang="en-ZA" sz="1600" b="0" i="0" u="none" strike="noStrike" dirty="0" smtClean="0">
                          <a:solidFill>
                            <a:srgbClr val="000000"/>
                          </a:solidFill>
                          <a:effectLst/>
                          <a:latin typeface="+mn-lt"/>
                          <a:cs typeface="Arial" pitchFamily="34" charset="0"/>
                        </a:rPr>
                        <a:t>&amp; </a:t>
                      </a:r>
                      <a:r>
                        <a:rPr lang="en-ZA" sz="1600" b="0" i="0" u="none" strike="noStrike" dirty="0">
                          <a:solidFill>
                            <a:srgbClr val="000000"/>
                          </a:solidFill>
                          <a:effectLst/>
                          <a:latin typeface="+mn-lt"/>
                          <a:cs typeface="Arial" pitchFamily="34" charset="0"/>
                        </a:rPr>
                        <a:t>Preservation</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r>
                        <a:rPr lang="en-ZA" sz="1600" b="0" i="0" u="none" strike="noStrike" dirty="0" smtClean="0">
                          <a:solidFill>
                            <a:srgbClr val="000000"/>
                          </a:solidFill>
                          <a:effectLst/>
                          <a:latin typeface="+mn-lt"/>
                          <a:cs typeface="Arial" pitchFamily="34" charset="0"/>
                        </a:rPr>
                        <a:t>2,163,798</a:t>
                      </a:r>
                      <a:endParaRPr lang="en-ZA" sz="16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r>
                        <a:rPr lang="en-US" sz="1600" b="0" i="0" u="none" strike="noStrike" dirty="0" smtClean="0">
                          <a:solidFill>
                            <a:srgbClr val="000000"/>
                          </a:solidFill>
                          <a:effectLst/>
                          <a:latin typeface="+mn-lt"/>
                          <a:cs typeface="Arial" pitchFamily="34" charset="0"/>
                        </a:rPr>
                        <a:t>-4,969</a:t>
                      </a:r>
                      <a:endParaRPr lang="en-ZA" sz="16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r>
                        <a:rPr lang="en-US" sz="1600" b="0" i="0" u="none" strike="noStrike" dirty="0" smtClean="0">
                          <a:solidFill>
                            <a:srgbClr val="000000"/>
                          </a:solidFill>
                          <a:effectLst/>
                          <a:latin typeface="+mn-lt"/>
                          <a:cs typeface="Arial" pitchFamily="34" charset="0"/>
                        </a:rPr>
                        <a:t>2,158,829</a:t>
                      </a:r>
                      <a:endParaRPr lang="en-ZA" sz="16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r>
                        <a:rPr lang="en-US" sz="1600" b="0" i="0" u="none" strike="noStrike" dirty="0" smtClean="0">
                          <a:solidFill>
                            <a:srgbClr val="000000"/>
                          </a:solidFill>
                          <a:effectLst/>
                          <a:latin typeface="+mn-lt"/>
                          <a:cs typeface="Arial" pitchFamily="34" charset="0"/>
                        </a:rPr>
                        <a:t>1,450,985</a:t>
                      </a:r>
                      <a:endParaRPr lang="en-ZA" sz="16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r>
                        <a:rPr lang="en-US" sz="1600" b="0" i="0" u="none" strike="noStrike" dirty="0" smtClean="0">
                          <a:solidFill>
                            <a:srgbClr val="000000"/>
                          </a:solidFill>
                          <a:effectLst/>
                          <a:latin typeface="+mn-lt"/>
                          <a:cs typeface="Arial" pitchFamily="34" charset="0"/>
                        </a:rPr>
                        <a:t>707,844</a:t>
                      </a:r>
                      <a:endParaRPr lang="en-ZA" sz="16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ctr" rtl="0" fontAlgn="ctr"/>
                      <a:r>
                        <a:rPr lang="en-US" sz="1600" b="0" i="0" u="none" strike="noStrike" dirty="0" smtClean="0">
                          <a:solidFill>
                            <a:srgbClr val="000000"/>
                          </a:solidFill>
                          <a:effectLst/>
                          <a:latin typeface="+mn-lt"/>
                          <a:cs typeface="Arial" pitchFamily="34" charset="0"/>
                        </a:rPr>
                        <a:t>67%</a:t>
                      </a:r>
                      <a:endParaRPr lang="en-ZA" sz="16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r>
              <a:tr h="549526">
                <a:tc>
                  <a:txBody>
                    <a:bodyPr/>
                    <a:lstStyle/>
                    <a:p>
                      <a:pPr algn="l" rtl="0" fontAlgn="ctr"/>
                      <a:r>
                        <a:rPr lang="en-ZA" sz="1600" b="1" i="0" u="none" strike="noStrike" dirty="0">
                          <a:solidFill>
                            <a:srgbClr val="000000"/>
                          </a:solidFill>
                          <a:effectLst/>
                          <a:latin typeface="+mn-lt"/>
                          <a:cs typeface="Arial" pitchFamily="34" charset="0"/>
                        </a:rPr>
                        <a:t>Total</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ZA" sz="1600" b="1" i="0" u="none" strike="noStrike" dirty="0" smtClean="0">
                          <a:solidFill>
                            <a:srgbClr val="000000"/>
                          </a:solidFill>
                          <a:effectLst/>
                          <a:latin typeface="+mn-lt"/>
                          <a:cs typeface="Arial" pitchFamily="34" charset="0"/>
                        </a:rPr>
                        <a:t>3,524,748</a:t>
                      </a:r>
                      <a:endParaRPr lang="en-ZA" sz="1600" b="1"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600" b="1" i="0" u="none" strike="noStrike" dirty="0" smtClean="0">
                          <a:solidFill>
                            <a:srgbClr val="000000"/>
                          </a:solidFill>
                          <a:effectLst/>
                          <a:latin typeface="+mn-lt"/>
                          <a:cs typeface="Arial" pitchFamily="34" charset="0"/>
                        </a:rPr>
                        <a:t>-</a:t>
                      </a:r>
                      <a:endParaRPr lang="en-ZA" sz="1600" b="1"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600" b="1" i="0" u="none" strike="noStrike" dirty="0" smtClean="0">
                          <a:solidFill>
                            <a:srgbClr val="000000"/>
                          </a:solidFill>
                          <a:effectLst/>
                          <a:latin typeface="+mn-lt"/>
                          <a:cs typeface="Arial" pitchFamily="34" charset="0"/>
                        </a:rPr>
                        <a:t>3,524,748</a:t>
                      </a:r>
                      <a:endParaRPr lang="en-ZA" sz="1600" b="1"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600" b="1" i="0" u="none" strike="noStrike" dirty="0" smtClean="0">
                          <a:solidFill>
                            <a:srgbClr val="000000"/>
                          </a:solidFill>
                          <a:effectLst/>
                          <a:latin typeface="+mn-lt"/>
                          <a:cs typeface="Arial" pitchFamily="34" charset="0"/>
                        </a:rPr>
                        <a:t>2,296,009</a:t>
                      </a:r>
                      <a:endParaRPr lang="en-ZA" sz="1600" b="1"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600" b="1" i="0" u="none" strike="noStrike" dirty="0" smtClean="0">
                          <a:solidFill>
                            <a:srgbClr val="000000"/>
                          </a:solidFill>
                          <a:effectLst/>
                          <a:latin typeface="+mn-lt"/>
                          <a:cs typeface="Arial" pitchFamily="34" charset="0"/>
                        </a:rPr>
                        <a:t>1,228,739</a:t>
                      </a:r>
                      <a:endParaRPr lang="en-ZA" sz="1600" b="1"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600" b="1" i="0" u="none" strike="noStrike" dirty="0" smtClean="0">
                          <a:solidFill>
                            <a:srgbClr val="000000"/>
                          </a:solidFill>
                          <a:effectLst/>
                          <a:latin typeface="+mn-lt"/>
                          <a:cs typeface="Arial" pitchFamily="34" charset="0"/>
                        </a:rPr>
                        <a:t>65%</a:t>
                      </a:r>
                      <a:endParaRPr lang="en-ZA" sz="1600" b="1"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r>
            </a:tbl>
          </a:graphicData>
        </a:graphic>
      </p:graphicFrame>
    </p:spTree>
    <p:extLst>
      <p:ext uri="{BB962C8B-B14F-4D97-AF65-F5344CB8AC3E}">
        <p14:creationId xmlns:p14="http://schemas.microsoft.com/office/powerpoint/2010/main" xmlns="" val="25277876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19256" cy="720080"/>
          </a:xfrm>
        </p:spPr>
        <p:txBody>
          <a:bodyPr>
            <a:noAutofit/>
          </a:bodyPr>
          <a:lstStyle/>
          <a:p>
            <a:pPr algn="ctr"/>
            <a:r>
              <a:rPr lang="en-ZA" sz="2800" dirty="0" smtClean="0">
                <a:solidFill>
                  <a:schemeClr val="tx1"/>
                </a:solidFill>
                <a:latin typeface="+mj-lt"/>
              </a:rPr>
              <a:t>SUMMARY TOTAL BUDGET VERSUS EXPENDITURE</a:t>
            </a:r>
            <a:br>
              <a:rPr lang="en-ZA" sz="2800" dirty="0" smtClean="0">
                <a:solidFill>
                  <a:schemeClr val="tx1"/>
                </a:solidFill>
                <a:latin typeface="+mj-lt"/>
              </a:rPr>
            </a:br>
            <a:r>
              <a:rPr lang="en-ZA" sz="2800" dirty="0" smtClean="0">
                <a:solidFill>
                  <a:schemeClr val="tx1"/>
                </a:solidFill>
                <a:latin typeface="+mj-lt"/>
                <a:cs typeface="Arial" pitchFamily="34" charset="0"/>
              </a:rPr>
              <a:t>PER PROGRAMME</a:t>
            </a:r>
            <a:r>
              <a:rPr lang="en-US" sz="2800" dirty="0" smtClean="0">
                <a:solidFill>
                  <a:schemeClr val="tx1"/>
                </a:solidFill>
                <a:latin typeface="+mj-lt"/>
                <a:cs typeface="Arial" pitchFamily="34" charset="0"/>
              </a:rPr>
              <a:t> </a:t>
            </a:r>
            <a:r>
              <a:rPr lang="en-ZA" sz="2800" dirty="0" smtClean="0">
                <a:solidFill>
                  <a:schemeClr val="tx1"/>
                </a:solidFill>
                <a:latin typeface="+mj-lt"/>
                <a:cs typeface="Arial" pitchFamily="34" charset="0"/>
              </a:rPr>
              <a:t/>
            </a:r>
            <a:br>
              <a:rPr lang="en-ZA" sz="2800" dirty="0" smtClean="0">
                <a:solidFill>
                  <a:schemeClr val="tx1"/>
                </a:solidFill>
                <a:latin typeface="+mj-lt"/>
                <a:cs typeface="Arial" pitchFamily="34" charset="0"/>
              </a:rPr>
            </a:br>
            <a:endParaRPr lang="en-ZA" sz="2800" dirty="0">
              <a:solidFill>
                <a:schemeClr val="tx1"/>
              </a:solidFill>
              <a:latin typeface="+mj-lt"/>
            </a:endParaRPr>
          </a:p>
        </p:txBody>
      </p:sp>
      <p:sp>
        <p:nvSpPr>
          <p:cNvPr id="4" name="Slide Number Placeholder 3"/>
          <p:cNvSpPr>
            <a:spLocks noGrp="1"/>
          </p:cNvSpPr>
          <p:nvPr>
            <p:ph type="sldNum" sz="quarter" idx="4"/>
          </p:nvPr>
        </p:nvSpPr>
        <p:spPr/>
        <p:txBody>
          <a:bodyPr/>
          <a:lstStyle/>
          <a:p>
            <a:r>
              <a:rPr lang="en-ZA" sz="1000" b="1" dirty="0" smtClean="0"/>
              <a:t>7</a:t>
            </a:r>
          </a:p>
        </p:txBody>
      </p:sp>
      <p:graphicFrame>
        <p:nvGraphicFramePr>
          <p:cNvPr id="7" name="Chart 6"/>
          <p:cNvGraphicFramePr>
            <a:graphicFrameLocks/>
          </p:cNvGraphicFramePr>
          <p:nvPr>
            <p:extLst>
              <p:ext uri="{D42A27DB-BD31-4B8C-83A1-F6EECF244321}">
                <p14:modId xmlns:p14="http://schemas.microsoft.com/office/powerpoint/2010/main" xmlns="" val="1928360848"/>
              </p:ext>
            </p:extLst>
          </p:nvPr>
        </p:nvGraphicFramePr>
        <p:xfrm>
          <a:off x="251520" y="1772816"/>
          <a:ext cx="8712968" cy="403244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8144202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457200" y="116632"/>
            <a:ext cx="8147248" cy="619472"/>
          </a:xfrm>
        </p:spPr>
        <p:txBody>
          <a:bodyPr>
            <a:normAutofit fontScale="90000"/>
          </a:bodyPr>
          <a:lstStyle/>
          <a:p>
            <a:pPr lvl="0" defTabSz="457200" eaLnBrk="0" fontAlgn="base" hangingPunct="0">
              <a:spcBef>
                <a:spcPct val="20000"/>
              </a:spcBef>
              <a:spcAft>
                <a:spcPct val="0"/>
              </a:spcAft>
              <a:defRPr/>
            </a:pPr>
            <a:r>
              <a:rPr lang="en-US" sz="2400" dirty="0" smtClean="0">
                <a:solidFill>
                  <a:prstClr val="black"/>
                </a:solidFill>
                <a:latin typeface="Calibri"/>
                <a:ea typeface="MS PGothic" pitchFamily="34" charset="-128"/>
              </a:rPr>
              <a:t> </a:t>
            </a:r>
            <a:r>
              <a:rPr lang="en-ZA" sz="3400" dirty="0">
                <a:solidFill>
                  <a:prstClr val="black">
                    <a:tint val="75000"/>
                  </a:prstClr>
                </a:solidFill>
                <a:latin typeface="Calibri"/>
                <a:ea typeface="MS PGothic" pitchFamily="34" charset="-128"/>
              </a:rPr>
              <a:t/>
            </a:r>
            <a:br>
              <a:rPr lang="en-ZA" sz="3400" dirty="0">
                <a:solidFill>
                  <a:prstClr val="black">
                    <a:tint val="75000"/>
                  </a:prstClr>
                </a:solidFill>
                <a:latin typeface="Calibri"/>
                <a:ea typeface="MS PGothic" pitchFamily="34" charset="-128"/>
              </a:rPr>
            </a:br>
            <a:endParaRPr lang="en-US" dirty="0"/>
          </a:p>
        </p:txBody>
      </p:sp>
      <p:sp>
        <p:nvSpPr>
          <p:cNvPr id="6" name="Slide Number Placeholder 5"/>
          <p:cNvSpPr>
            <a:spLocks noGrp="1"/>
          </p:cNvSpPr>
          <p:nvPr>
            <p:ph type="sldNum" sz="quarter" idx="4"/>
          </p:nvPr>
        </p:nvSpPr>
        <p:spPr/>
        <p:txBody>
          <a:bodyPr/>
          <a:lstStyle>
            <a:lvl1pPr algn="r">
              <a:defRPr sz="800" b="0" u="none">
                <a:solidFill>
                  <a:srgbClr val="660066"/>
                </a:solidFill>
                <a:latin typeface="Verdana" pitchFamily="34" charset="0"/>
              </a:defRPr>
            </a:lvl1pPr>
          </a:lstStyle>
          <a:p>
            <a:r>
              <a:rPr lang="en-ZA" sz="1000" b="1" dirty="0" smtClean="0"/>
              <a:t>8</a:t>
            </a:r>
          </a:p>
        </p:txBody>
      </p:sp>
      <p:sp>
        <p:nvSpPr>
          <p:cNvPr id="7" name="Title 1"/>
          <p:cNvSpPr txBox="1">
            <a:spLocks/>
          </p:cNvSpPr>
          <p:nvPr/>
        </p:nvSpPr>
        <p:spPr>
          <a:xfrm>
            <a:off x="457200" y="25152"/>
            <a:ext cx="8229600" cy="595536"/>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2800" dirty="0" smtClean="0">
                <a:solidFill>
                  <a:schemeClr val="tx1"/>
                </a:solidFill>
                <a:latin typeface="+mj-lt"/>
              </a:rPr>
              <a:t>SUMMARY TOTAL BUDGET VERSUS EXPENDITURE</a:t>
            </a:r>
          </a:p>
          <a:p>
            <a:pPr algn="ctr"/>
            <a:r>
              <a:rPr lang="en-ZA" sz="2800" dirty="0" smtClean="0">
                <a:solidFill>
                  <a:schemeClr val="tx1"/>
                </a:solidFill>
                <a:latin typeface="+mj-lt"/>
                <a:cs typeface="Arial" pitchFamily="34" charset="0"/>
              </a:rPr>
              <a:t>PER ECONOMIC CLASSIFICATION</a:t>
            </a:r>
            <a:endParaRPr lang="en-ZA" sz="2800" dirty="0">
              <a:solidFill>
                <a:schemeClr val="tx1"/>
              </a:solidFill>
              <a:latin typeface="+mj-lt"/>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3184100745"/>
              </p:ext>
            </p:extLst>
          </p:nvPr>
        </p:nvGraphicFramePr>
        <p:xfrm>
          <a:off x="179512" y="1052736"/>
          <a:ext cx="8920371" cy="4864012"/>
        </p:xfrm>
        <a:graphic>
          <a:graphicData uri="http://schemas.openxmlformats.org/drawingml/2006/table">
            <a:tbl>
              <a:tblPr firstRow="1" bandRow="1"/>
              <a:tblGrid>
                <a:gridCol w="2899142"/>
                <a:gridCol w="1170782"/>
                <a:gridCol w="965735"/>
                <a:gridCol w="1219726"/>
                <a:gridCol w="1181896"/>
                <a:gridCol w="925513"/>
                <a:gridCol w="557577"/>
              </a:tblGrid>
              <a:tr h="634415">
                <a:tc>
                  <a:txBody>
                    <a:bodyPr/>
                    <a:lstStyle/>
                    <a:p>
                      <a:pPr algn="ctr" rtl="0" fontAlgn="ctr"/>
                      <a:r>
                        <a:rPr lang="en-ZA" sz="1400" b="1" i="0" u="none" strike="noStrike" dirty="0">
                          <a:solidFill>
                            <a:srgbClr val="FFFFFF"/>
                          </a:solidFill>
                          <a:effectLst/>
                          <a:latin typeface="+mn-lt"/>
                          <a:cs typeface="Arial" pitchFamily="34" charset="0"/>
                        </a:rPr>
                        <a:t>Economic Classification</a:t>
                      </a:r>
                    </a:p>
                  </a:txBody>
                  <a:tcPr marL="6806" marR="6806" marT="68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7727"/>
                    </a:solidFill>
                  </a:tcPr>
                </a:tc>
                <a:tc>
                  <a:txBody>
                    <a:bodyPr/>
                    <a:lstStyle/>
                    <a:p>
                      <a:pPr algn="ctr" rtl="0" fontAlgn="ctr"/>
                      <a:r>
                        <a:rPr lang="en-ZA" sz="1400" b="1" i="0" u="none" strike="noStrike" dirty="0" smtClean="0">
                          <a:solidFill>
                            <a:srgbClr val="FFFFFF"/>
                          </a:solidFill>
                          <a:effectLst/>
                          <a:latin typeface="+mn-lt"/>
                          <a:cs typeface="Arial" pitchFamily="34" charset="0"/>
                        </a:rPr>
                        <a:t>Main Appropriation</a:t>
                      </a:r>
                    </a:p>
                    <a:p>
                      <a:pPr algn="ctr" rtl="0" fontAlgn="ctr"/>
                      <a:r>
                        <a:rPr lang="en-ZA" sz="1400" b="1" i="0" u="none" strike="noStrike" dirty="0" smtClean="0">
                          <a:solidFill>
                            <a:srgbClr val="FFFFFF"/>
                          </a:solidFill>
                          <a:effectLst/>
                          <a:latin typeface="+mn-lt"/>
                          <a:cs typeface="Arial" pitchFamily="34" charset="0"/>
                        </a:rPr>
                        <a:t>2014/15 </a:t>
                      </a:r>
                      <a:endParaRPr lang="en-ZA" sz="1400" b="1" i="0" u="none" strike="noStrike" dirty="0">
                        <a:solidFill>
                          <a:srgbClr val="FFFFFF"/>
                        </a:solidFill>
                        <a:effectLst/>
                        <a:latin typeface="+mn-lt"/>
                        <a:cs typeface="Arial" pitchFamily="34" charset="0"/>
                      </a:endParaRPr>
                    </a:p>
                  </a:txBody>
                  <a:tcPr marL="6806" marR="6806" marT="68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77727"/>
                    </a:solidFill>
                  </a:tcPr>
                </a:tc>
                <a:tc>
                  <a:txBody>
                    <a:bodyPr/>
                    <a:lstStyle/>
                    <a:p>
                      <a:pPr algn="ctr" rtl="0" fontAlgn="ctr"/>
                      <a:r>
                        <a:rPr lang="en-US" sz="1400" b="1" i="0" u="none" strike="noStrike" dirty="0" err="1" smtClean="0">
                          <a:solidFill>
                            <a:srgbClr val="FFFFFF"/>
                          </a:solidFill>
                          <a:effectLst/>
                          <a:latin typeface="+mn-lt"/>
                          <a:cs typeface="Arial" pitchFamily="34" charset="0"/>
                        </a:rPr>
                        <a:t>Virements</a:t>
                      </a:r>
                      <a:r>
                        <a:rPr lang="en-US" sz="1400" b="1" i="0" u="none" strike="noStrike" baseline="0" dirty="0" smtClean="0">
                          <a:solidFill>
                            <a:srgbClr val="FFFFFF"/>
                          </a:solidFill>
                          <a:effectLst/>
                          <a:latin typeface="+mn-lt"/>
                          <a:cs typeface="Arial" pitchFamily="34" charset="0"/>
                        </a:rPr>
                        <a:t> </a:t>
                      </a:r>
                    </a:p>
                    <a:p>
                      <a:pPr algn="ctr" rtl="0" fontAlgn="ctr"/>
                      <a:r>
                        <a:rPr lang="en-US" sz="1400" b="1" i="0" u="none" strike="noStrike" baseline="0" dirty="0" smtClean="0">
                          <a:solidFill>
                            <a:srgbClr val="FFFFFF"/>
                          </a:solidFill>
                          <a:effectLst/>
                          <a:latin typeface="+mn-lt"/>
                          <a:cs typeface="Arial" pitchFamily="34" charset="0"/>
                        </a:rPr>
                        <a:t>&amp; shifts</a:t>
                      </a:r>
                    </a:p>
                    <a:p>
                      <a:pPr algn="ctr" rtl="0" fontAlgn="ctr"/>
                      <a:r>
                        <a:rPr lang="en-US" sz="1400" b="1" i="0" u="none" strike="noStrike" dirty="0" smtClean="0">
                          <a:solidFill>
                            <a:srgbClr val="FFFFFF"/>
                          </a:solidFill>
                          <a:effectLst/>
                          <a:latin typeface="+mn-lt"/>
                          <a:cs typeface="Arial" pitchFamily="34" charset="0"/>
                        </a:rPr>
                        <a:t> </a:t>
                      </a:r>
                      <a:endParaRPr lang="en-ZA" sz="1400" b="1" i="0" u="none" strike="noStrike" dirty="0">
                        <a:solidFill>
                          <a:srgbClr val="FFFFFF"/>
                        </a:solidFill>
                        <a:effectLst/>
                        <a:latin typeface="+mn-lt"/>
                        <a:cs typeface="Arial" pitchFamily="34" charset="0"/>
                      </a:endParaRP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77727"/>
                    </a:solidFill>
                  </a:tcPr>
                </a:tc>
                <a:tc>
                  <a:txBody>
                    <a:bodyPr/>
                    <a:lstStyle/>
                    <a:p>
                      <a:pPr algn="ctr" rtl="0" fontAlgn="ctr"/>
                      <a:r>
                        <a:rPr lang="en-US" sz="1400" b="1" i="0" u="none" strike="noStrike" dirty="0" smtClean="0">
                          <a:solidFill>
                            <a:srgbClr val="FFFFFF"/>
                          </a:solidFill>
                          <a:effectLst/>
                          <a:latin typeface="+mn-lt"/>
                          <a:cs typeface="Arial" pitchFamily="34" charset="0"/>
                        </a:rPr>
                        <a:t>Adjusted</a:t>
                      </a:r>
                    </a:p>
                    <a:p>
                      <a:pPr algn="ctr" rtl="0" fontAlgn="ctr"/>
                      <a:r>
                        <a:rPr lang="en-US" sz="1400" b="1" i="0" u="none" strike="noStrike" dirty="0" smtClean="0">
                          <a:solidFill>
                            <a:srgbClr val="FFFFFF"/>
                          </a:solidFill>
                          <a:effectLst/>
                          <a:latin typeface="+mn-lt"/>
                          <a:cs typeface="Arial" pitchFamily="34" charset="0"/>
                        </a:rPr>
                        <a:t>Appropriation</a:t>
                      </a:r>
                    </a:p>
                    <a:p>
                      <a:pPr algn="ctr" rtl="0" fontAlgn="ctr"/>
                      <a:r>
                        <a:rPr lang="en-US" sz="1400" b="1" i="0" u="none" strike="noStrike" dirty="0" smtClean="0">
                          <a:solidFill>
                            <a:srgbClr val="FFFFFF"/>
                          </a:solidFill>
                          <a:effectLst/>
                          <a:latin typeface="+mn-lt"/>
                          <a:cs typeface="Arial" pitchFamily="34" charset="0"/>
                        </a:rPr>
                        <a:t>2014/15</a:t>
                      </a:r>
                      <a:endParaRPr lang="en-ZA" sz="1400" b="1" i="0" u="none" strike="noStrike" dirty="0">
                        <a:solidFill>
                          <a:srgbClr val="FFFFFF"/>
                        </a:solidFill>
                        <a:effectLst/>
                        <a:latin typeface="+mn-lt"/>
                        <a:cs typeface="Arial" pitchFamily="34" charset="0"/>
                      </a:endParaRP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77727"/>
                    </a:solidFill>
                  </a:tcPr>
                </a:tc>
                <a:tc>
                  <a:txBody>
                    <a:bodyPr/>
                    <a:lstStyle/>
                    <a:p>
                      <a:pPr algn="ctr" rtl="0" fontAlgn="ctr"/>
                      <a:r>
                        <a:rPr lang="en-US" sz="1400" b="1" i="0" u="none" strike="noStrike" baseline="0" dirty="0" smtClean="0">
                          <a:solidFill>
                            <a:srgbClr val="FFFFFF"/>
                          </a:solidFill>
                          <a:effectLst/>
                          <a:latin typeface="+mn-lt"/>
                          <a:cs typeface="Arial" pitchFamily="34" charset="0"/>
                        </a:rPr>
                        <a:t>Expenditure</a:t>
                      </a:r>
                    </a:p>
                    <a:p>
                      <a:pPr algn="ctr" rtl="0" fontAlgn="ctr"/>
                      <a:r>
                        <a:rPr lang="en-US" sz="1400" b="1" i="0" u="none" strike="noStrike" baseline="0" dirty="0" smtClean="0">
                          <a:solidFill>
                            <a:srgbClr val="FFFFFF"/>
                          </a:solidFill>
                          <a:effectLst/>
                          <a:latin typeface="+mn-lt"/>
                          <a:cs typeface="Arial" pitchFamily="34" charset="0"/>
                        </a:rPr>
                        <a:t>31 December 2014</a:t>
                      </a:r>
                      <a:endParaRPr lang="en-ZA" sz="1400" b="1" i="0" u="none" strike="noStrike" baseline="0" dirty="0" smtClean="0">
                        <a:solidFill>
                          <a:srgbClr val="FFFFFF"/>
                        </a:solidFill>
                        <a:effectLst/>
                        <a:latin typeface="+mn-lt"/>
                        <a:cs typeface="Arial" pitchFamily="34" charset="0"/>
                      </a:endParaRP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77727"/>
                    </a:solidFill>
                  </a:tcPr>
                </a:tc>
                <a:tc>
                  <a:txBody>
                    <a:bodyPr/>
                    <a:lstStyle/>
                    <a:p>
                      <a:pPr algn="ctr" rtl="0" fontAlgn="ctr"/>
                      <a:r>
                        <a:rPr lang="en-US" sz="1400" b="1" i="0" u="none" strike="noStrike" dirty="0" smtClean="0">
                          <a:solidFill>
                            <a:srgbClr val="FFFFFF"/>
                          </a:solidFill>
                          <a:effectLst/>
                          <a:latin typeface="+mn-lt"/>
                          <a:cs typeface="Arial" pitchFamily="34" charset="0"/>
                        </a:rPr>
                        <a:t>Total</a:t>
                      </a:r>
                      <a:r>
                        <a:rPr lang="en-US" sz="1400" b="1" i="0" u="none" strike="noStrike" baseline="0" dirty="0" smtClean="0">
                          <a:solidFill>
                            <a:srgbClr val="FFFFFF"/>
                          </a:solidFill>
                          <a:effectLst/>
                          <a:latin typeface="+mn-lt"/>
                          <a:cs typeface="Arial" pitchFamily="34" charset="0"/>
                        </a:rPr>
                        <a:t> </a:t>
                      </a:r>
                    </a:p>
                    <a:p>
                      <a:pPr algn="ctr" rtl="0" fontAlgn="ctr"/>
                      <a:r>
                        <a:rPr lang="en-US" sz="1400" b="1" i="0" u="none" strike="noStrike" baseline="0" dirty="0" smtClean="0">
                          <a:solidFill>
                            <a:srgbClr val="FFFFFF"/>
                          </a:solidFill>
                          <a:effectLst/>
                          <a:latin typeface="+mn-lt"/>
                          <a:cs typeface="Arial" pitchFamily="34" charset="0"/>
                        </a:rPr>
                        <a:t>Available</a:t>
                      </a:r>
                      <a:endParaRPr lang="en-ZA" sz="1400" b="1" i="0" u="none" strike="noStrike" dirty="0">
                        <a:solidFill>
                          <a:srgbClr val="FFFFFF"/>
                        </a:solidFill>
                        <a:effectLst/>
                        <a:latin typeface="+mn-lt"/>
                        <a:cs typeface="Arial" pitchFamily="34" charset="0"/>
                      </a:endParaRP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77727"/>
                    </a:solidFill>
                  </a:tcPr>
                </a:tc>
                <a:tc>
                  <a:txBody>
                    <a:bodyPr/>
                    <a:lstStyle/>
                    <a:p>
                      <a:pPr algn="ctr" rtl="0" fontAlgn="ctr"/>
                      <a:r>
                        <a:rPr lang="en-ZA" sz="1400" b="1" i="0" u="none" strike="noStrike" dirty="0" smtClean="0">
                          <a:solidFill>
                            <a:srgbClr val="FFFFFF"/>
                          </a:solidFill>
                          <a:effectLst/>
                          <a:latin typeface="+mn-lt"/>
                          <a:cs typeface="Arial" pitchFamily="34" charset="0"/>
                        </a:rPr>
                        <a:t>% </a:t>
                      </a:r>
                    </a:p>
                    <a:p>
                      <a:pPr algn="ctr" rtl="0" fontAlgn="ctr"/>
                      <a:r>
                        <a:rPr lang="en-ZA" sz="1400" b="1" i="0" u="none" strike="noStrike" dirty="0" smtClean="0">
                          <a:solidFill>
                            <a:srgbClr val="FFFFFF"/>
                          </a:solidFill>
                          <a:effectLst/>
                          <a:latin typeface="+mn-lt"/>
                          <a:cs typeface="Arial" pitchFamily="34" charset="0"/>
                        </a:rPr>
                        <a:t>Spent</a:t>
                      </a:r>
                      <a:endParaRPr lang="en-ZA" sz="1400" b="1" i="0" u="none" strike="noStrike" dirty="0">
                        <a:solidFill>
                          <a:srgbClr val="FFFFFF"/>
                        </a:solidFill>
                        <a:effectLst/>
                        <a:latin typeface="+mn-lt"/>
                        <a:cs typeface="Arial" pitchFamily="34" charset="0"/>
                      </a:endParaRP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77727"/>
                    </a:solidFill>
                  </a:tcPr>
                </a:tc>
              </a:tr>
              <a:tr h="235514">
                <a:tc>
                  <a:txBody>
                    <a:bodyPr/>
                    <a:lstStyle/>
                    <a:p>
                      <a:pPr algn="l" fontAlgn="t"/>
                      <a:r>
                        <a:rPr lang="en-ZA" sz="1400" b="0" i="0" u="none" strike="noStrike" dirty="0">
                          <a:solidFill>
                            <a:srgbClr val="000000"/>
                          </a:solidFill>
                          <a:effectLst/>
                          <a:latin typeface="+mn-lt"/>
                          <a:cs typeface="Arial" pitchFamily="34" charset="0"/>
                        </a:rPr>
                        <a:t> </a:t>
                      </a:r>
                    </a:p>
                  </a:txBody>
                  <a:tcPr marL="6806" marR="6806" marT="68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ZA" sz="1400" b="0" i="0" u="none" strike="noStrike" dirty="0">
                          <a:solidFill>
                            <a:srgbClr val="000000"/>
                          </a:solidFill>
                          <a:effectLst/>
                          <a:latin typeface="+mn-lt"/>
                          <a:cs typeface="Arial" pitchFamily="34" charset="0"/>
                        </a:rPr>
                        <a:t>R’000</a:t>
                      </a: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400" b="0" i="0" u="none" strike="noStrike" dirty="0" smtClean="0">
                          <a:solidFill>
                            <a:srgbClr val="000000"/>
                          </a:solidFill>
                          <a:effectLst/>
                          <a:latin typeface="+mn-lt"/>
                          <a:cs typeface="Arial" pitchFamily="34" charset="0"/>
                        </a:rPr>
                        <a:t>R’000</a:t>
                      </a:r>
                      <a:endParaRPr lang="en-ZA" sz="1400" b="0" i="0" u="none" strike="noStrike" dirty="0">
                        <a:solidFill>
                          <a:srgbClr val="000000"/>
                        </a:solidFill>
                        <a:effectLst/>
                        <a:latin typeface="+mn-lt"/>
                        <a:cs typeface="Arial" pitchFamily="34" charset="0"/>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400" b="0" i="0" u="none" strike="noStrike" dirty="0" smtClean="0">
                          <a:solidFill>
                            <a:srgbClr val="000000"/>
                          </a:solidFill>
                          <a:effectLst/>
                          <a:latin typeface="+mn-lt"/>
                          <a:cs typeface="Arial" pitchFamily="34" charset="0"/>
                        </a:rPr>
                        <a:t>R’000</a:t>
                      </a:r>
                      <a:endParaRPr lang="en-ZA" sz="1400" b="0" i="0" u="none" strike="noStrike" dirty="0">
                        <a:solidFill>
                          <a:srgbClr val="000000"/>
                        </a:solidFill>
                        <a:effectLst/>
                        <a:latin typeface="+mn-lt"/>
                        <a:cs typeface="Arial" pitchFamily="34" charset="0"/>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ZA" sz="1400" b="0" i="0" u="none" strike="noStrike" dirty="0">
                          <a:solidFill>
                            <a:srgbClr val="000000"/>
                          </a:solidFill>
                          <a:effectLst/>
                          <a:latin typeface="+mn-lt"/>
                          <a:cs typeface="Arial" pitchFamily="34" charset="0"/>
                        </a:rPr>
                        <a:t>R’000</a:t>
                      </a: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ZA" sz="1400" b="0" i="0" u="none" strike="noStrike" dirty="0">
                          <a:solidFill>
                            <a:srgbClr val="000000"/>
                          </a:solidFill>
                          <a:effectLst/>
                          <a:latin typeface="+mn-lt"/>
                          <a:cs typeface="Arial" pitchFamily="34" charset="0"/>
                        </a:rPr>
                        <a:t>R’000</a:t>
                      </a: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l" fontAlgn="t"/>
                      <a:r>
                        <a:rPr lang="en-ZA" sz="1400" b="0" i="0" u="none" strike="noStrike" dirty="0">
                          <a:solidFill>
                            <a:srgbClr val="000000"/>
                          </a:solidFill>
                          <a:effectLst/>
                          <a:latin typeface="+mn-lt"/>
                          <a:cs typeface="Arial" pitchFamily="34" charset="0"/>
                        </a:rPr>
                        <a:t> </a:t>
                      </a:r>
                    </a:p>
                  </a:txBody>
                  <a:tcPr marL="6806" marR="6806" marT="68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r>
              <a:tr h="270495">
                <a:tc>
                  <a:txBody>
                    <a:bodyPr/>
                    <a:lstStyle/>
                    <a:p>
                      <a:pPr algn="l" rtl="0" fontAlgn="ctr"/>
                      <a:r>
                        <a:rPr lang="en-ZA" sz="1400" b="0" i="0" u="none" strike="noStrike" dirty="0">
                          <a:solidFill>
                            <a:srgbClr val="000000"/>
                          </a:solidFill>
                          <a:effectLst/>
                          <a:latin typeface="+mn-lt"/>
                          <a:cs typeface="Arial" pitchFamily="34" charset="0"/>
                        </a:rPr>
                        <a:t>Compensation </a:t>
                      </a:r>
                      <a:r>
                        <a:rPr lang="en-ZA" sz="1400" b="0" i="0" u="none" strike="noStrike" dirty="0" smtClean="0">
                          <a:solidFill>
                            <a:srgbClr val="000000"/>
                          </a:solidFill>
                          <a:effectLst/>
                          <a:latin typeface="+mn-lt"/>
                          <a:cs typeface="Arial" pitchFamily="34" charset="0"/>
                        </a:rPr>
                        <a:t> of Employees</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ZA" sz="1400" b="0" i="0" u="none" strike="noStrike" dirty="0" smtClean="0">
                          <a:solidFill>
                            <a:srgbClr val="000000"/>
                          </a:solidFill>
                          <a:effectLst/>
                          <a:latin typeface="+mn-lt"/>
                          <a:cs typeface="Arial" pitchFamily="34" charset="0"/>
                        </a:rPr>
                        <a:t>209,910</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0" i="0" u="none" strike="noStrike" dirty="0" smtClean="0">
                          <a:solidFill>
                            <a:srgbClr val="000000"/>
                          </a:solidFill>
                          <a:effectLst/>
                          <a:latin typeface="+mn-lt"/>
                          <a:cs typeface="Arial" pitchFamily="34" charset="0"/>
                        </a:rPr>
                        <a:t>-</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0" i="0" u="none" strike="noStrike" dirty="0" smtClean="0">
                          <a:solidFill>
                            <a:srgbClr val="000000"/>
                          </a:solidFill>
                          <a:effectLst/>
                          <a:latin typeface="+mn-lt"/>
                          <a:cs typeface="Arial" pitchFamily="34" charset="0"/>
                        </a:rPr>
                        <a:t>209,910</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0" i="0" u="none" strike="noStrike" dirty="0" smtClean="0">
                          <a:solidFill>
                            <a:srgbClr val="000000"/>
                          </a:solidFill>
                          <a:effectLst/>
                          <a:latin typeface="+mn-lt"/>
                          <a:cs typeface="Arial" pitchFamily="34" charset="0"/>
                        </a:rPr>
                        <a:t>157,428</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0" i="0" u="none" strike="noStrike" dirty="0" smtClean="0">
                          <a:solidFill>
                            <a:srgbClr val="000000"/>
                          </a:solidFill>
                          <a:effectLst/>
                          <a:latin typeface="+mn-lt"/>
                          <a:cs typeface="Arial" pitchFamily="34" charset="0"/>
                        </a:rPr>
                        <a:t>52,482</a:t>
                      </a:r>
                      <a:endParaRPr lang="en-ZA" sz="1400" b="0" i="0" u="none" strike="noStrike" dirty="0">
                        <a:solidFill>
                          <a:srgbClr val="000000"/>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400" b="0" i="0" u="none" strike="noStrike" dirty="0" smtClean="0">
                          <a:solidFill>
                            <a:schemeClr val="tx1"/>
                          </a:solidFill>
                          <a:effectLst/>
                          <a:latin typeface="+mn-lt"/>
                          <a:cs typeface="Arial" pitchFamily="34" charset="0"/>
                        </a:rPr>
                        <a:t>75%</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r>
              <a:tr h="679308">
                <a:tc>
                  <a:txBody>
                    <a:bodyPr/>
                    <a:lstStyle/>
                    <a:p>
                      <a:pPr algn="l" rtl="0" fontAlgn="ctr"/>
                      <a:r>
                        <a:rPr lang="en-ZA" sz="1400" b="0" i="0" u="none" strike="noStrike" dirty="0">
                          <a:solidFill>
                            <a:srgbClr val="000000"/>
                          </a:solidFill>
                          <a:effectLst/>
                          <a:latin typeface="+mn-lt"/>
                          <a:cs typeface="Arial" pitchFamily="34" charset="0"/>
                        </a:rPr>
                        <a:t>Goods &amp; Services </a:t>
                      </a:r>
                      <a:r>
                        <a:rPr lang="en-ZA" sz="1400" b="0" i="0" u="none" strike="noStrike" dirty="0" smtClean="0">
                          <a:solidFill>
                            <a:srgbClr val="000000"/>
                          </a:solidFill>
                          <a:effectLst/>
                          <a:latin typeface="+mn-lt"/>
                          <a:cs typeface="Arial" pitchFamily="34" charset="0"/>
                        </a:rPr>
                        <a:t>(include Financial Assets and Interest</a:t>
                      </a:r>
                      <a:r>
                        <a:rPr lang="en-ZA" sz="1400" b="0" i="0" u="none" strike="noStrike" baseline="0" dirty="0" smtClean="0">
                          <a:solidFill>
                            <a:srgbClr val="000000"/>
                          </a:solidFill>
                          <a:effectLst/>
                          <a:latin typeface="+mn-lt"/>
                          <a:cs typeface="Arial" pitchFamily="34" charset="0"/>
                        </a:rPr>
                        <a:t> paid on Government Pension Funds</a:t>
                      </a:r>
                      <a:r>
                        <a:rPr lang="en-ZA" sz="1400" b="0" i="0" u="none" strike="noStrike" dirty="0" smtClean="0">
                          <a:solidFill>
                            <a:srgbClr val="000000"/>
                          </a:solidFill>
                          <a:effectLst/>
                          <a:latin typeface="+mn-lt"/>
                          <a:cs typeface="Arial" pitchFamily="34" charset="0"/>
                        </a:rPr>
                        <a:t>)</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ZA" sz="1400" b="0" i="0" u="none" strike="noStrike" dirty="0" smtClean="0">
                          <a:solidFill>
                            <a:schemeClr val="tx1"/>
                          </a:solidFill>
                          <a:effectLst/>
                          <a:latin typeface="+mn-lt"/>
                          <a:cs typeface="Arial" pitchFamily="34" charset="0"/>
                        </a:rPr>
                        <a:t>480,355</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400" b="0" i="0" u="none" strike="noStrike" dirty="0" smtClean="0">
                          <a:solidFill>
                            <a:schemeClr val="tx1"/>
                          </a:solidFill>
                          <a:effectLst/>
                          <a:latin typeface="+mn-lt"/>
                          <a:cs typeface="Arial" pitchFamily="34" charset="0"/>
                        </a:rPr>
                        <a:t>-81,268</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400" b="0" i="0" u="none" strike="noStrike" dirty="0" smtClean="0">
                          <a:solidFill>
                            <a:srgbClr val="000000"/>
                          </a:solidFill>
                          <a:effectLst/>
                          <a:latin typeface="+mn-lt"/>
                          <a:cs typeface="Arial" pitchFamily="34" charset="0"/>
                        </a:rPr>
                        <a:t>399,087</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400" b="0" i="0" u="none" strike="noStrike" dirty="0" smtClean="0">
                          <a:solidFill>
                            <a:srgbClr val="000000"/>
                          </a:solidFill>
                          <a:effectLst/>
                          <a:latin typeface="+mn-lt"/>
                          <a:cs typeface="Arial" pitchFamily="34" charset="0"/>
                        </a:rPr>
                        <a:t>277,320</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400" b="0" i="0" u="none" strike="noStrike" dirty="0" smtClean="0">
                          <a:solidFill>
                            <a:srgbClr val="000000"/>
                          </a:solidFill>
                          <a:effectLst/>
                          <a:latin typeface="+mn-lt"/>
                          <a:cs typeface="Arial" pitchFamily="34" charset="0"/>
                        </a:rPr>
                        <a:t>121,767</a:t>
                      </a:r>
                      <a:endParaRPr lang="en-ZA" sz="1400" b="0" i="0" u="none" strike="noStrike" dirty="0">
                        <a:solidFill>
                          <a:srgbClr val="000000"/>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sz="1400" b="0" i="0" u="none" strike="noStrike" dirty="0" smtClean="0">
                          <a:solidFill>
                            <a:srgbClr val="000000"/>
                          </a:solidFill>
                          <a:effectLst/>
                          <a:latin typeface="+mn-lt"/>
                          <a:cs typeface="Arial" pitchFamily="34" charset="0"/>
                        </a:rPr>
                        <a:t>69%</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233591">
                <a:tc>
                  <a:txBody>
                    <a:bodyPr/>
                    <a:lstStyle/>
                    <a:p>
                      <a:pPr algn="l" rtl="0" fontAlgn="ctr"/>
                      <a:r>
                        <a:rPr lang="en-ZA" sz="1400" b="0" i="0" u="none" strike="noStrike" dirty="0" smtClean="0">
                          <a:solidFill>
                            <a:srgbClr val="000000"/>
                          </a:solidFill>
                          <a:effectLst/>
                          <a:latin typeface="+mn-lt"/>
                          <a:cs typeface="Arial" pitchFamily="34" charset="0"/>
                        </a:rPr>
                        <a:t>Provinces</a:t>
                      </a:r>
                      <a:r>
                        <a:rPr lang="en-ZA" sz="1400" b="0" i="0" u="none" strike="noStrike" baseline="0" dirty="0" smtClean="0">
                          <a:solidFill>
                            <a:srgbClr val="000000"/>
                          </a:solidFill>
                          <a:effectLst/>
                          <a:latin typeface="+mn-lt"/>
                          <a:cs typeface="Arial" pitchFamily="34" charset="0"/>
                        </a:rPr>
                        <a:t> </a:t>
                      </a:r>
                      <a:r>
                        <a:rPr lang="en-ZA" sz="1400" b="0" i="0" u="none" strike="noStrike" dirty="0" smtClean="0">
                          <a:solidFill>
                            <a:srgbClr val="000000"/>
                          </a:solidFill>
                          <a:effectLst/>
                          <a:latin typeface="+mn-lt"/>
                          <a:cs typeface="Arial" pitchFamily="34" charset="0"/>
                        </a:rPr>
                        <a:t>&amp; </a:t>
                      </a:r>
                      <a:r>
                        <a:rPr lang="en-ZA" sz="1400" b="0" i="0" u="none" strike="noStrike" dirty="0">
                          <a:solidFill>
                            <a:srgbClr val="000000"/>
                          </a:solidFill>
                          <a:effectLst/>
                          <a:latin typeface="+mn-lt"/>
                          <a:cs typeface="Arial" pitchFamily="34" charset="0"/>
                        </a:rPr>
                        <a:t>Municipalities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ZA" sz="1400" b="0" i="0" u="none" strike="noStrike" dirty="0" smtClean="0">
                          <a:solidFill>
                            <a:srgbClr val="000000"/>
                          </a:solidFill>
                          <a:effectLst/>
                          <a:latin typeface="+mn-lt"/>
                          <a:cs typeface="Arial" pitchFamily="34" charset="0"/>
                        </a:rPr>
                        <a:t>1,016,210</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0" i="0" u="none" strike="noStrike" dirty="0" smtClean="0">
                          <a:solidFill>
                            <a:schemeClr val="tx1"/>
                          </a:solidFill>
                          <a:effectLst/>
                          <a:latin typeface="+mn-lt"/>
                          <a:cs typeface="Arial" pitchFamily="34" charset="0"/>
                        </a:rPr>
                        <a:t>16,600</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0" i="0" u="none" strike="noStrike" dirty="0" smtClean="0">
                          <a:solidFill>
                            <a:schemeClr val="tx1"/>
                          </a:solidFill>
                          <a:effectLst/>
                          <a:latin typeface="+mn-lt"/>
                          <a:cs typeface="Arial" pitchFamily="34" charset="0"/>
                        </a:rPr>
                        <a:t>1,032,810</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0" i="0" u="none" strike="noStrike" dirty="0" smtClean="0">
                          <a:solidFill>
                            <a:schemeClr val="tx1"/>
                          </a:solidFill>
                          <a:effectLst/>
                          <a:latin typeface="+mn-lt"/>
                          <a:cs typeface="Arial" pitchFamily="34" charset="0"/>
                        </a:rPr>
                        <a:t>806,519</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0" i="0" u="none" strike="noStrike" dirty="0" smtClean="0">
                          <a:solidFill>
                            <a:srgbClr val="000000"/>
                          </a:solidFill>
                          <a:effectLst/>
                          <a:latin typeface="+mn-lt"/>
                          <a:cs typeface="Arial" pitchFamily="34" charset="0"/>
                        </a:rPr>
                        <a:t>226,291</a:t>
                      </a:r>
                      <a:endParaRPr lang="en-ZA" sz="1400" b="0" i="0" u="none" strike="noStrike" dirty="0">
                        <a:solidFill>
                          <a:srgbClr val="000000"/>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400" b="0" i="0" u="none" strike="noStrike" dirty="0" smtClean="0">
                          <a:solidFill>
                            <a:srgbClr val="000000"/>
                          </a:solidFill>
                          <a:effectLst/>
                          <a:latin typeface="+mn-lt"/>
                          <a:cs typeface="Arial" pitchFamily="34" charset="0"/>
                        </a:rPr>
                        <a:t>78%</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r>
              <a:tr h="285778">
                <a:tc>
                  <a:txBody>
                    <a:bodyPr/>
                    <a:lstStyle/>
                    <a:p>
                      <a:pPr algn="l" rtl="0" fontAlgn="ctr"/>
                      <a:r>
                        <a:rPr lang="en-ZA" sz="1400" b="0" i="0" u="none" strike="noStrike" dirty="0" smtClean="0">
                          <a:solidFill>
                            <a:srgbClr val="000000"/>
                          </a:solidFill>
                          <a:effectLst/>
                          <a:latin typeface="+mn-lt"/>
                          <a:cs typeface="Arial" pitchFamily="34" charset="0"/>
                        </a:rPr>
                        <a:t>Dept </a:t>
                      </a:r>
                      <a:r>
                        <a:rPr lang="en-ZA" sz="1400" b="0" i="0" u="none" strike="noStrike" dirty="0">
                          <a:solidFill>
                            <a:srgbClr val="000000"/>
                          </a:solidFill>
                          <a:effectLst/>
                          <a:latin typeface="+mn-lt"/>
                          <a:cs typeface="Arial" pitchFamily="34" charset="0"/>
                        </a:rPr>
                        <a:t>Agencies &amp; Accounts </a:t>
                      </a:r>
                      <a:r>
                        <a:rPr lang="en-ZA" sz="1400" b="0" i="0" u="none" strike="noStrike" dirty="0" smtClean="0">
                          <a:solidFill>
                            <a:srgbClr val="000000"/>
                          </a:solidFill>
                          <a:effectLst/>
                          <a:latin typeface="+mn-lt"/>
                          <a:cs typeface="Arial" pitchFamily="34" charset="0"/>
                        </a:rPr>
                        <a:t>(Current</a:t>
                      </a:r>
                      <a:r>
                        <a:rPr lang="en-ZA" sz="1400" b="0" i="0" u="none" strike="noStrike" dirty="0">
                          <a:solidFill>
                            <a:srgbClr val="000000"/>
                          </a:solidFill>
                          <a:effectLst/>
                          <a:latin typeface="+mn-lt"/>
                          <a:cs typeface="Arial" pitchFamily="34" charset="0"/>
                        </a:rPr>
                        <a:t>)</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ZA" sz="1400" b="0" i="0" u="none" strike="noStrike" dirty="0" smtClean="0">
                          <a:solidFill>
                            <a:srgbClr val="000000"/>
                          </a:solidFill>
                          <a:effectLst/>
                          <a:latin typeface="+mn-lt"/>
                          <a:cs typeface="Arial" pitchFamily="34" charset="0"/>
                        </a:rPr>
                        <a:t>1,105,357</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400" b="0" i="0" u="none" strike="noStrike" dirty="0" smtClean="0">
                          <a:solidFill>
                            <a:srgbClr val="000000"/>
                          </a:solidFill>
                          <a:effectLst/>
                          <a:latin typeface="+mn-lt"/>
                          <a:cs typeface="Arial" pitchFamily="34" charset="0"/>
                        </a:rPr>
                        <a:t>6,153</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400" b="0" i="0" u="none" strike="noStrike" dirty="0" smtClean="0">
                          <a:solidFill>
                            <a:srgbClr val="000000"/>
                          </a:solidFill>
                          <a:effectLst/>
                          <a:latin typeface="+mn-lt"/>
                          <a:cs typeface="Arial" pitchFamily="34" charset="0"/>
                        </a:rPr>
                        <a:t>1,111,510</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400" b="0" i="0" u="none" strike="noStrike" dirty="0" smtClean="0">
                          <a:solidFill>
                            <a:srgbClr val="000000"/>
                          </a:solidFill>
                          <a:effectLst/>
                          <a:latin typeface="+mn-lt"/>
                          <a:cs typeface="Arial" pitchFamily="34" charset="0"/>
                        </a:rPr>
                        <a:t>842,105</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400" b="0" i="0" u="none" strike="noStrike" dirty="0" smtClean="0">
                          <a:solidFill>
                            <a:srgbClr val="000000"/>
                          </a:solidFill>
                          <a:effectLst/>
                          <a:latin typeface="+mn-lt"/>
                          <a:cs typeface="Arial" pitchFamily="34" charset="0"/>
                        </a:rPr>
                        <a:t>269,405</a:t>
                      </a:r>
                      <a:endParaRPr lang="en-ZA" sz="1400" b="0" i="0" u="none" strike="noStrike" dirty="0">
                        <a:solidFill>
                          <a:srgbClr val="000000"/>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sz="1400" b="0" i="0" u="none" strike="noStrike" dirty="0" smtClean="0">
                          <a:solidFill>
                            <a:srgbClr val="000000"/>
                          </a:solidFill>
                          <a:effectLst/>
                          <a:latin typeface="+mn-lt"/>
                          <a:cs typeface="Arial" pitchFamily="34" charset="0"/>
                        </a:rPr>
                        <a:t>76%</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427835">
                <a:tc>
                  <a:txBody>
                    <a:bodyPr/>
                    <a:lstStyle/>
                    <a:p>
                      <a:pPr algn="l" rtl="0" fontAlgn="ctr"/>
                      <a:r>
                        <a:rPr lang="en-ZA" sz="1400" b="0" i="0" u="none" strike="noStrike" dirty="0" smtClean="0">
                          <a:solidFill>
                            <a:srgbClr val="000000"/>
                          </a:solidFill>
                          <a:effectLst/>
                          <a:latin typeface="+mn-lt"/>
                          <a:cs typeface="Arial" pitchFamily="34" charset="0"/>
                        </a:rPr>
                        <a:t>Dept</a:t>
                      </a:r>
                      <a:r>
                        <a:rPr lang="en-ZA" sz="1400" b="0" i="0" u="none" strike="noStrike" baseline="0" dirty="0" smtClean="0">
                          <a:solidFill>
                            <a:srgbClr val="000000"/>
                          </a:solidFill>
                          <a:effectLst/>
                          <a:latin typeface="+mn-lt"/>
                          <a:cs typeface="Arial" pitchFamily="34" charset="0"/>
                        </a:rPr>
                        <a:t> </a:t>
                      </a:r>
                      <a:r>
                        <a:rPr lang="en-ZA" sz="1400" b="0" i="0" u="none" strike="noStrike" dirty="0" smtClean="0">
                          <a:solidFill>
                            <a:srgbClr val="000000"/>
                          </a:solidFill>
                          <a:effectLst/>
                          <a:latin typeface="+mn-lt"/>
                          <a:cs typeface="Arial" pitchFamily="34" charset="0"/>
                        </a:rPr>
                        <a:t>Agencies </a:t>
                      </a:r>
                      <a:r>
                        <a:rPr lang="en-ZA" sz="1400" b="0" i="0" u="none" strike="noStrike" dirty="0">
                          <a:solidFill>
                            <a:srgbClr val="000000"/>
                          </a:solidFill>
                          <a:effectLst/>
                          <a:latin typeface="+mn-lt"/>
                          <a:cs typeface="Arial" pitchFamily="34" charset="0"/>
                        </a:rPr>
                        <a:t>&amp; Accounts (Capital Works)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ZA" sz="1400" b="0" i="0" u="none" strike="noStrike" dirty="0" smtClean="0">
                          <a:solidFill>
                            <a:srgbClr val="000000"/>
                          </a:solidFill>
                          <a:effectLst/>
                          <a:latin typeface="+mn-lt"/>
                          <a:cs typeface="Arial" pitchFamily="34" charset="0"/>
                        </a:rPr>
                        <a:t>538,083</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0" i="0" u="none" strike="noStrike" dirty="0" smtClean="0">
                          <a:solidFill>
                            <a:srgbClr val="000000"/>
                          </a:solidFill>
                          <a:effectLst/>
                          <a:latin typeface="+mn-lt"/>
                          <a:cs typeface="Arial" pitchFamily="34" charset="0"/>
                        </a:rPr>
                        <a:t>-45,066</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0" i="0" u="none" strike="noStrike" dirty="0" smtClean="0">
                          <a:solidFill>
                            <a:srgbClr val="000000"/>
                          </a:solidFill>
                          <a:effectLst/>
                          <a:latin typeface="+mn-lt"/>
                          <a:cs typeface="Arial" pitchFamily="34" charset="0"/>
                        </a:rPr>
                        <a:t>493,017</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0" i="0" u="none" strike="noStrike" dirty="0" smtClean="0">
                          <a:solidFill>
                            <a:srgbClr val="000000"/>
                          </a:solidFill>
                          <a:effectLst/>
                          <a:latin typeface="+mn-lt"/>
                          <a:cs typeface="Arial" pitchFamily="34" charset="0"/>
                        </a:rPr>
                        <a:t>42,673</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0" i="0" u="none" strike="noStrike" dirty="0" smtClean="0">
                          <a:solidFill>
                            <a:srgbClr val="000000"/>
                          </a:solidFill>
                          <a:effectLst/>
                          <a:latin typeface="+mn-lt"/>
                          <a:cs typeface="Arial" pitchFamily="34" charset="0"/>
                        </a:rPr>
                        <a:t>450,344</a:t>
                      </a:r>
                      <a:endParaRPr lang="en-ZA" sz="1400" b="0" i="0" u="none" strike="noStrike" dirty="0">
                        <a:solidFill>
                          <a:srgbClr val="000000"/>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400" b="0" i="0" u="none" strike="noStrike" dirty="0" smtClean="0">
                          <a:solidFill>
                            <a:srgbClr val="000000"/>
                          </a:solidFill>
                          <a:effectLst/>
                          <a:latin typeface="+mn-lt"/>
                          <a:cs typeface="Arial" pitchFamily="34" charset="0"/>
                        </a:rPr>
                        <a:t>9%</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r>
              <a:tr h="228926">
                <a:tc>
                  <a:txBody>
                    <a:bodyPr/>
                    <a:lstStyle/>
                    <a:p>
                      <a:pPr algn="l" rtl="0" fontAlgn="ctr"/>
                      <a:r>
                        <a:rPr lang="en-ZA" sz="1400" b="0" i="0" u="none" strike="noStrike" dirty="0">
                          <a:solidFill>
                            <a:srgbClr val="000000"/>
                          </a:solidFill>
                          <a:effectLst/>
                          <a:latin typeface="+mn-lt"/>
                          <a:cs typeface="Arial" pitchFamily="34" charset="0"/>
                        </a:rPr>
                        <a:t>Non Profit Org</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400" b="0" i="0" u="none" strike="noStrike" dirty="0" smtClean="0">
                          <a:solidFill>
                            <a:srgbClr val="000000"/>
                          </a:solidFill>
                          <a:effectLst/>
                          <a:latin typeface="+mn-lt"/>
                          <a:cs typeface="Arial" pitchFamily="34" charset="0"/>
                        </a:rPr>
                        <a:t>121,901</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400" b="0" i="0" u="none" strike="noStrike" dirty="0" smtClean="0">
                          <a:solidFill>
                            <a:srgbClr val="000000"/>
                          </a:solidFill>
                          <a:effectLst/>
                          <a:latin typeface="+mn-lt"/>
                          <a:cs typeface="Arial" pitchFamily="34" charset="0"/>
                        </a:rPr>
                        <a:t>83,472</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400" b="0" i="0" u="none" strike="noStrike" dirty="0" smtClean="0">
                          <a:solidFill>
                            <a:srgbClr val="000000"/>
                          </a:solidFill>
                          <a:effectLst/>
                          <a:latin typeface="+mn-lt"/>
                          <a:cs typeface="Arial" pitchFamily="34" charset="0"/>
                        </a:rPr>
                        <a:t>205,373</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400" b="0" i="0" u="none" strike="noStrike" dirty="0" smtClean="0">
                          <a:solidFill>
                            <a:srgbClr val="000000"/>
                          </a:solidFill>
                          <a:effectLst/>
                          <a:latin typeface="+mn-lt"/>
                          <a:cs typeface="Arial" pitchFamily="34" charset="0"/>
                        </a:rPr>
                        <a:t>132,976</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400" b="0" i="0" u="none" strike="noStrike" dirty="0" smtClean="0">
                          <a:solidFill>
                            <a:srgbClr val="000000"/>
                          </a:solidFill>
                          <a:effectLst/>
                          <a:latin typeface="+mn-lt"/>
                          <a:cs typeface="Arial" pitchFamily="34" charset="0"/>
                        </a:rPr>
                        <a:t>72,397</a:t>
                      </a:r>
                      <a:endParaRPr lang="en-ZA" sz="1400" b="0" i="0" u="none" strike="noStrike" dirty="0">
                        <a:solidFill>
                          <a:srgbClr val="000000"/>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sz="1400" b="0" i="0" u="none" strike="noStrike" dirty="0" smtClean="0">
                          <a:solidFill>
                            <a:srgbClr val="000000"/>
                          </a:solidFill>
                          <a:effectLst/>
                          <a:latin typeface="+mn-lt"/>
                          <a:cs typeface="Arial" pitchFamily="34" charset="0"/>
                        </a:rPr>
                        <a:t>65%</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238069">
                <a:tc>
                  <a:txBody>
                    <a:bodyPr/>
                    <a:lstStyle/>
                    <a:p>
                      <a:pPr algn="l" rtl="0" fontAlgn="ctr"/>
                      <a:r>
                        <a:rPr lang="en-ZA" sz="1400" b="0" i="0" u="none" strike="noStrike" dirty="0">
                          <a:solidFill>
                            <a:srgbClr val="000000"/>
                          </a:solidFill>
                          <a:effectLst/>
                          <a:latin typeface="+mn-lt"/>
                          <a:cs typeface="Arial" pitchFamily="34" charset="0"/>
                        </a:rPr>
                        <a:t>Foreign Government </a:t>
                      </a:r>
                      <a:r>
                        <a:rPr lang="en-ZA" sz="1400" b="0" i="0" u="none" strike="noStrike" dirty="0" smtClean="0">
                          <a:solidFill>
                            <a:srgbClr val="000000"/>
                          </a:solidFill>
                          <a:effectLst/>
                          <a:latin typeface="+mn-lt"/>
                          <a:cs typeface="Arial" pitchFamily="34" charset="0"/>
                        </a:rPr>
                        <a:t>Organisation</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ZA" sz="1400" b="0" i="0" u="none" strike="noStrike" dirty="0" smtClean="0">
                          <a:solidFill>
                            <a:srgbClr val="000000"/>
                          </a:solidFill>
                          <a:effectLst/>
                          <a:latin typeface="+mn-lt"/>
                          <a:cs typeface="Arial" pitchFamily="34" charset="0"/>
                        </a:rPr>
                        <a:t>3,009</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0" i="0" u="none" strike="noStrike" dirty="0" smtClean="0">
                          <a:solidFill>
                            <a:srgbClr val="000000"/>
                          </a:solidFill>
                          <a:effectLst/>
                          <a:latin typeface="+mn-lt"/>
                          <a:cs typeface="Arial" pitchFamily="34" charset="0"/>
                        </a:rPr>
                        <a:t>180</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0" i="0" u="none" strike="noStrike" dirty="0" smtClean="0">
                          <a:solidFill>
                            <a:srgbClr val="000000"/>
                          </a:solidFill>
                          <a:effectLst/>
                          <a:latin typeface="+mn-lt"/>
                          <a:cs typeface="Arial" pitchFamily="34" charset="0"/>
                        </a:rPr>
                        <a:t>3,189</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0" i="0" u="none" strike="noStrike" dirty="0" smtClean="0">
                          <a:solidFill>
                            <a:srgbClr val="000000"/>
                          </a:solidFill>
                          <a:effectLst/>
                          <a:latin typeface="+mn-lt"/>
                          <a:cs typeface="Arial" pitchFamily="34" charset="0"/>
                        </a:rPr>
                        <a:t>2,527</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0" i="0" u="none" strike="noStrike" dirty="0" smtClean="0">
                          <a:solidFill>
                            <a:srgbClr val="000000"/>
                          </a:solidFill>
                          <a:effectLst/>
                          <a:latin typeface="+mn-lt"/>
                          <a:cs typeface="Arial" pitchFamily="34" charset="0"/>
                        </a:rPr>
                        <a:t>662</a:t>
                      </a:r>
                      <a:endParaRPr lang="en-ZA" sz="1400" b="0" i="0" u="none" strike="noStrike" dirty="0">
                        <a:solidFill>
                          <a:srgbClr val="000000"/>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400" b="0" i="0" u="none" strike="noStrike" dirty="0" smtClean="0">
                          <a:solidFill>
                            <a:srgbClr val="000000"/>
                          </a:solidFill>
                          <a:effectLst/>
                          <a:latin typeface="+mn-lt"/>
                          <a:cs typeface="Arial" pitchFamily="34" charset="0"/>
                        </a:rPr>
                        <a:t>79%</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r>
              <a:tr h="219784">
                <a:tc>
                  <a:txBody>
                    <a:bodyPr/>
                    <a:lstStyle/>
                    <a:p>
                      <a:pPr algn="l" rtl="0" fontAlgn="ctr"/>
                      <a:r>
                        <a:rPr lang="en-ZA" sz="1400" b="0" i="0" u="none" strike="noStrike">
                          <a:solidFill>
                            <a:srgbClr val="000000"/>
                          </a:solidFill>
                          <a:effectLst/>
                          <a:latin typeface="+mn-lt"/>
                          <a:cs typeface="Arial" pitchFamily="34" charset="0"/>
                        </a:rPr>
                        <a:t>Households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400" b="0" i="0" u="none" strike="noStrike" dirty="0" smtClean="0">
                          <a:solidFill>
                            <a:schemeClr val="tx1"/>
                          </a:solidFill>
                          <a:effectLst/>
                          <a:latin typeface="+mn-lt"/>
                          <a:cs typeface="Arial" pitchFamily="34" charset="0"/>
                        </a:rPr>
                        <a:t>27,655</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400" b="0" i="0" u="none" strike="noStrike" dirty="0" smtClean="0">
                          <a:solidFill>
                            <a:srgbClr val="000000"/>
                          </a:solidFill>
                          <a:effectLst/>
                          <a:latin typeface="+mn-lt"/>
                          <a:cs typeface="Arial" pitchFamily="34" charset="0"/>
                        </a:rPr>
                        <a:t>20,358</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400" b="0" i="0" u="none" strike="noStrike" dirty="0" smtClean="0">
                          <a:solidFill>
                            <a:srgbClr val="000000"/>
                          </a:solidFill>
                          <a:effectLst/>
                          <a:latin typeface="+mn-lt"/>
                          <a:cs typeface="Arial" pitchFamily="34" charset="0"/>
                        </a:rPr>
                        <a:t>48,013</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400" b="0" i="0" u="none" strike="noStrike" dirty="0" smtClean="0">
                          <a:solidFill>
                            <a:srgbClr val="000000"/>
                          </a:solidFill>
                          <a:effectLst/>
                          <a:latin typeface="+mn-lt"/>
                          <a:cs typeface="Arial" pitchFamily="34" charset="0"/>
                        </a:rPr>
                        <a:t>20,895</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400" b="0" i="0" u="none" strike="noStrike" dirty="0" smtClean="0">
                          <a:solidFill>
                            <a:srgbClr val="000000"/>
                          </a:solidFill>
                          <a:effectLst/>
                          <a:latin typeface="+mn-lt"/>
                          <a:cs typeface="Arial" pitchFamily="34" charset="0"/>
                        </a:rPr>
                        <a:t>27,118</a:t>
                      </a:r>
                      <a:endParaRPr lang="en-ZA" sz="1400" b="0" i="0" u="none" strike="noStrike" dirty="0">
                        <a:solidFill>
                          <a:srgbClr val="000000"/>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sz="1400" b="0" i="0" u="none" strike="noStrike" dirty="0" smtClean="0">
                          <a:solidFill>
                            <a:srgbClr val="000000"/>
                          </a:solidFill>
                          <a:effectLst/>
                          <a:latin typeface="+mn-lt"/>
                          <a:cs typeface="Arial" pitchFamily="34" charset="0"/>
                        </a:rPr>
                        <a:t>44%</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265107">
                <a:tc>
                  <a:txBody>
                    <a:bodyPr/>
                    <a:lstStyle/>
                    <a:p>
                      <a:pPr algn="l" rtl="0" fontAlgn="ctr"/>
                      <a:r>
                        <a:rPr lang="en-ZA" sz="1400" b="0" i="0" u="none" strike="noStrike" dirty="0">
                          <a:solidFill>
                            <a:srgbClr val="000000"/>
                          </a:solidFill>
                          <a:effectLst/>
                          <a:latin typeface="+mn-lt"/>
                          <a:cs typeface="Arial" pitchFamily="34" charset="0"/>
                        </a:rPr>
                        <a:t>Higher Education Institutions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ZA" sz="1400" b="0" i="0" u="none" strike="noStrike" dirty="0" smtClean="0">
                          <a:solidFill>
                            <a:srgbClr val="000000"/>
                          </a:solidFill>
                          <a:effectLst/>
                          <a:latin typeface="+mn-lt"/>
                          <a:cs typeface="Arial" pitchFamily="34" charset="0"/>
                        </a:rPr>
                        <a:t>12,470</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0" i="0" u="none" strike="noStrike" dirty="0" smtClean="0">
                          <a:solidFill>
                            <a:srgbClr val="000000"/>
                          </a:solidFill>
                          <a:effectLst/>
                          <a:latin typeface="+mn-lt"/>
                          <a:cs typeface="Arial" pitchFamily="34" charset="0"/>
                        </a:rPr>
                        <a:t>-11,490</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0" i="0" u="none" strike="noStrike" dirty="0" smtClean="0">
                          <a:solidFill>
                            <a:srgbClr val="000000"/>
                          </a:solidFill>
                          <a:effectLst/>
                          <a:latin typeface="+mn-lt"/>
                          <a:cs typeface="Arial" pitchFamily="34" charset="0"/>
                        </a:rPr>
                        <a:t>980</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0" i="0" u="none" strike="noStrike" dirty="0" smtClean="0">
                          <a:solidFill>
                            <a:srgbClr val="000000"/>
                          </a:solidFill>
                          <a:effectLst/>
                          <a:latin typeface="+mn-lt"/>
                          <a:cs typeface="Arial" pitchFamily="34" charset="0"/>
                        </a:rPr>
                        <a:t>-</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0" i="0" u="none" strike="noStrike" dirty="0" smtClean="0">
                          <a:solidFill>
                            <a:srgbClr val="000000"/>
                          </a:solidFill>
                          <a:effectLst/>
                          <a:latin typeface="+mn-lt"/>
                          <a:cs typeface="Arial" pitchFamily="34" charset="0"/>
                        </a:rPr>
                        <a:t>980</a:t>
                      </a:r>
                      <a:endParaRPr lang="en-ZA" sz="1400" b="0" i="0" u="none" strike="noStrike" dirty="0">
                        <a:solidFill>
                          <a:srgbClr val="000000"/>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ZA" sz="1400" b="0" i="0" u="none" strike="noStrike" dirty="0" smtClean="0">
                          <a:solidFill>
                            <a:srgbClr val="000000"/>
                          </a:solidFill>
                          <a:effectLst/>
                          <a:latin typeface="+mn-lt"/>
                          <a:cs typeface="Arial" pitchFamily="34" charset="0"/>
                        </a:rPr>
                        <a:t>0%</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r>
              <a:tr h="238069">
                <a:tc>
                  <a:txBody>
                    <a:bodyPr/>
                    <a:lstStyle/>
                    <a:p>
                      <a:pPr algn="l" rtl="0" fontAlgn="ctr"/>
                      <a:r>
                        <a:rPr lang="en-ZA" sz="1400" b="0" i="0" u="none" strike="noStrike" dirty="0">
                          <a:solidFill>
                            <a:srgbClr val="000000"/>
                          </a:solidFill>
                          <a:effectLst/>
                          <a:latin typeface="+mn-lt"/>
                          <a:cs typeface="Arial" pitchFamily="34" charset="0"/>
                        </a:rPr>
                        <a:t>Public Corporations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ZA" sz="1400" b="0" i="0" u="none" strike="noStrike" dirty="0" smtClean="0">
                          <a:solidFill>
                            <a:schemeClr val="tx1"/>
                          </a:solidFill>
                          <a:effectLst/>
                          <a:latin typeface="+mn-lt"/>
                          <a:cs typeface="Arial" pitchFamily="34" charset="0"/>
                        </a:rPr>
                        <a:t>2,400</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400" b="0" i="0" u="none" strike="noStrike" dirty="0" smtClean="0">
                          <a:solidFill>
                            <a:srgbClr val="000000"/>
                          </a:solidFill>
                          <a:effectLst/>
                          <a:latin typeface="+mn-lt"/>
                          <a:cs typeface="Arial" pitchFamily="34" charset="0"/>
                        </a:rPr>
                        <a:t>9,235</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400" b="0" i="0" u="none" strike="noStrike" dirty="0" smtClean="0">
                          <a:solidFill>
                            <a:srgbClr val="000000"/>
                          </a:solidFill>
                          <a:effectLst/>
                          <a:latin typeface="+mn-lt"/>
                          <a:cs typeface="Arial" pitchFamily="34" charset="0"/>
                        </a:rPr>
                        <a:t>11,635</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ZA" sz="1400" b="0" i="0" u="none" strike="noStrike" dirty="0" smtClean="0">
                          <a:solidFill>
                            <a:srgbClr val="000000"/>
                          </a:solidFill>
                          <a:effectLst/>
                          <a:latin typeface="+mn-lt"/>
                          <a:cs typeface="Arial" pitchFamily="34" charset="0"/>
                        </a:rPr>
                        <a:t>4,305</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400" b="0" i="0" u="none" strike="noStrike" dirty="0" smtClean="0">
                          <a:solidFill>
                            <a:srgbClr val="000000"/>
                          </a:solidFill>
                          <a:effectLst/>
                          <a:latin typeface="+mn-lt"/>
                          <a:cs typeface="Arial" pitchFamily="34" charset="0"/>
                        </a:rPr>
                        <a:t>7,330</a:t>
                      </a:r>
                      <a:endParaRPr lang="en-ZA" sz="1400" b="0" i="0" u="none" strike="noStrike" dirty="0">
                        <a:solidFill>
                          <a:srgbClr val="000000"/>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400" b="0" i="0" u="none" strike="noStrike" dirty="0" smtClean="0">
                          <a:solidFill>
                            <a:srgbClr val="000000"/>
                          </a:solidFill>
                          <a:effectLst/>
                          <a:latin typeface="+mn-lt"/>
                          <a:cs typeface="Arial" pitchFamily="34" charset="0"/>
                        </a:rPr>
                        <a:t>37%</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r>
              <a:tr h="637082">
                <a:tc>
                  <a:txBody>
                    <a:bodyPr/>
                    <a:lstStyle/>
                    <a:p>
                      <a:pPr algn="l" rtl="0" fontAlgn="ctr"/>
                      <a:r>
                        <a:rPr lang="en-ZA" sz="1400" b="0" i="0" u="none" strike="noStrike" dirty="0">
                          <a:solidFill>
                            <a:srgbClr val="000000"/>
                          </a:solidFill>
                          <a:effectLst/>
                          <a:latin typeface="+mn-lt"/>
                          <a:cs typeface="Arial" pitchFamily="34" charset="0"/>
                        </a:rPr>
                        <a:t>Capital </a:t>
                      </a:r>
                      <a:r>
                        <a:rPr lang="en-ZA" sz="1400" b="0" i="0" u="none" strike="noStrike" dirty="0" smtClean="0">
                          <a:solidFill>
                            <a:srgbClr val="000000"/>
                          </a:solidFill>
                          <a:effectLst/>
                          <a:latin typeface="+mn-lt"/>
                          <a:cs typeface="Arial" pitchFamily="34" charset="0"/>
                        </a:rPr>
                        <a:t>Assets (Include software,</a:t>
                      </a:r>
                      <a:r>
                        <a:rPr lang="en-ZA" sz="1400" b="0" i="0" u="none" strike="noStrike" baseline="0" dirty="0" smtClean="0">
                          <a:solidFill>
                            <a:srgbClr val="000000"/>
                          </a:solidFill>
                          <a:effectLst/>
                          <a:latin typeface="+mn-lt"/>
                          <a:cs typeface="Arial" pitchFamily="34" charset="0"/>
                        </a:rPr>
                        <a:t> </a:t>
                      </a:r>
                      <a:r>
                        <a:rPr lang="en-ZA" sz="1400" b="0" i="0" u="none" strike="noStrike" dirty="0" smtClean="0">
                          <a:solidFill>
                            <a:srgbClr val="000000"/>
                          </a:solidFill>
                          <a:effectLst/>
                          <a:latin typeface="+mn-lt"/>
                          <a:cs typeface="Arial" pitchFamily="34" charset="0"/>
                        </a:rPr>
                        <a:t>intangible</a:t>
                      </a:r>
                      <a:r>
                        <a:rPr lang="en-ZA" sz="1400" b="0" i="0" u="none" strike="noStrike" baseline="0" dirty="0" smtClean="0">
                          <a:solidFill>
                            <a:srgbClr val="000000"/>
                          </a:solidFill>
                          <a:effectLst/>
                          <a:latin typeface="+mn-lt"/>
                          <a:cs typeface="Arial" pitchFamily="34" charset="0"/>
                        </a:rPr>
                        <a:t> asset, DM’s motor vehicles &amp; Sculptures)</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ZA" sz="1400" b="0" i="0" u="none" strike="noStrike" dirty="0" smtClean="0">
                          <a:solidFill>
                            <a:srgbClr val="000000"/>
                          </a:solidFill>
                          <a:effectLst/>
                          <a:latin typeface="+mn-lt"/>
                          <a:cs typeface="Arial" pitchFamily="34" charset="0"/>
                        </a:rPr>
                        <a:t>7,398</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0" i="0" u="none" strike="noStrike" dirty="0" smtClean="0">
                          <a:solidFill>
                            <a:schemeClr val="tx1"/>
                          </a:solidFill>
                          <a:effectLst/>
                          <a:latin typeface="+mn-lt"/>
                          <a:cs typeface="Arial" pitchFamily="34" charset="0"/>
                        </a:rPr>
                        <a:t>1,826</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0" i="0" u="none" strike="noStrike" dirty="0" smtClean="0">
                          <a:solidFill>
                            <a:schemeClr val="tx1"/>
                          </a:solidFill>
                          <a:effectLst/>
                          <a:latin typeface="+mn-lt"/>
                          <a:cs typeface="Arial" pitchFamily="34" charset="0"/>
                        </a:rPr>
                        <a:t>9,224</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0" i="0" u="none" strike="noStrike" dirty="0" smtClean="0">
                          <a:solidFill>
                            <a:schemeClr val="tx1"/>
                          </a:solidFill>
                          <a:effectLst/>
                          <a:latin typeface="+mn-lt"/>
                          <a:cs typeface="Arial" pitchFamily="34" charset="0"/>
                        </a:rPr>
                        <a:t>9,261</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ZA" sz="1400" b="0" i="0" u="none" strike="noStrike" dirty="0" smtClean="0">
                          <a:solidFill>
                            <a:srgbClr val="000000"/>
                          </a:solidFill>
                          <a:effectLst/>
                          <a:latin typeface="+mn-lt"/>
                          <a:cs typeface="Arial" pitchFamily="34" charset="0"/>
                        </a:rPr>
                        <a:t>-37</a:t>
                      </a:r>
                      <a:endParaRPr lang="en-ZA" sz="1400" b="0" i="0" u="none" strike="noStrike" dirty="0">
                        <a:solidFill>
                          <a:srgbClr val="000000"/>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400" b="0" i="0" u="none" strike="noStrike" dirty="0" smtClean="0">
                          <a:solidFill>
                            <a:srgbClr val="000000"/>
                          </a:solidFill>
                          <a:effectLst/>
                          <a:latin typeface="+mn-lt"/>
                          <a:cs typeface="Arial" pitchFamily="34" charset="0"/>
                        </a:rPr>
                        <a:t>100%</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r>
              <a:tr h="233534">
                <a:tc>
                  <a:txBody>
                    <a:bodyPr/>
                    <a:lstStyle/>
                    <a:p>
                      <a:pPr algn="l" rtl="0" fontAlgn="ctr"/>
                      <a:r>
                        <a:rPr lang="en-ZA" sz="1400" b="1" i="0" u="none" strike="noStrike" dirty="0">
                          <a:solidFill>
                            <a:srgbClr val="000000"/>
                          </a:solidFill>
                          <a:effectLst/>
                          <a:latin typeface="+mn-lt"/>
                          <a:cs typeface="Arial" pitchFamily="34" charset="0"/>
                        </a:rPr>
                        <a:t>Grand Total</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ZA" sz="1400" b="1" i="0" u="none" strike="noStrike" dirty="0" smtClean="0">
                          <a:solidFill>
                            <a:srgbClr val="000000"/>
                          </a:solidFill>
                          <a:effectLst/>
                          <a:latin typeface="+mn-lt"/>
                          <a:cs typeface="Arial" pitchFamily="34" charset="0"/>
                        </a:rPr>
                        <a:t>3,524,748</a:t>
                      </a:r>
                      <a:endParaRPr lang="en-ZA" sz="1400" b="1" i="0" u="none" strike="noStrike" dirty="0">
                        <a:solidFill>
                          <a:srgbClr val="000000"/>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400" b="1" i="0" u="none" strike="noStrike" dirty="0" smtClean="0">
                          <a:solidFill>
                            <a:srgbClr val="000000"/>
                          </a:solidFill>
                          <a:effectLst/>
                          <a:latin typeface="+mn-lt"/>
                          <a:cs typeface="Arial" pitchFamily="34" charset="0"/>
                        </a:rPr>
                        <a:t>-</a:t>
                      </a:r>
                      <a:endParaRPr lang="en-ZA" sz="1400" b="1" i="0" u="none" strike="noStrike" dirty="0">
                        <a:solidFill>
                          <a:srgbClr val="000000"/>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400" b="1" i="0" u="none" strike="noStrike" dirty="0" smtClean="0">
                          <a:solidFill>
                            <a:srgbClr val="000000"/>
                          </a:solidFill>
                          <a:effectLst/>
                          <a:latin typeface="+mn-lt"/>
                          <a:cs typeface="Arial" pitchFamily="34" charset="0"/>
                        </a:rPr>
                        <a:t>3,524,748</a:t>
                      </a:r>
                      <a:endParaRPr lang="en-ZA" sz="1400" b="1" i="0" u="none" strike="noStrike" dirty="0">
                        <a:solidFill>
                          <a:srgbClr val="000000"/>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400" b="1" i="0" u="none" strike="noStrike" dirty="0" smtClean="0">
                          <a:solidFill>
                            <a:srgbClr val="000000"/>
                          </a:solidFill>
                          <a:effectLst/>
                          <a:latin typeface="+mn-lt"/>
                          <a:cs typeface="Arial" pitchFamily="34" charset="0"/>
                        </a:rPr>
                        <a:t>2,296,009</a:t>
                      </a:r>
                      <a:endParaRPr lang="en-ZA" sz="1400" b="1"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400" b="1" i="0" u="none" strike="noStrike" dirty="0" smtClean="0">
                          <a:solidFill>
                            <a:srgbClr val="000000"/>
                          </a:solidFill>
                          <a:effectLst/>
                          <a:latin typeface="+mn-lt"/>
                          <a:cs typeface="Arial" pitchFamily="34" charset="0"/>
                        </a:rPr>
                        <a:t>1,228,739</a:t>
                      </a:r>
                      <a:endParaRPr lang="en-ZA" sz="1400" b="1"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400" b="1" i="0" u="none" strike="noStrike" dirty="0" smtClean="0">
                          <a:solidFill>
                            <a:srgbClr val="000000"/>
                          </a:solidFill>
                          <a:effectLst/>
                          <a:latin typeface="+mn-lt"/>
                          <a:cs typeface="Arial" pitchFamily="34" charset="0"/>
                        </a:rPr>
                        <a:t>65%</a:t>
                      </a:r>
                      <a:endParaRPr lang="en-ZA" sz="1400" b="1"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r>
            </a:tbl>
          </a:graphicData>
        </a:graphic>
      </p:graphicFrame>
      <p:sp>
        <p:nvSpPr>
          <p:cNvPr id="8" name="Slide Number Placeholder 5"/>
          <p:cNvSpPr txBox="1">
            <a:spLocks/>
          </p:cNvSpPr>
          <p:nvPr/>
        </p:nvSpPr>
        <p:spPr>
          <a:xfrm>
            <a:off x="8795084" y="6519862"/>
            <a:ext cx="304800" cy="365125"/>
          </a:xfrm>
          <a:prstGeom prst="rect">
            <a:avLst/>
          </a:prstGeom>
        </p:spPr>
        <p:txBody>
          <a:bodyPr vert="horz" lIns="91440" tIns="45720" rIns="91440" bIns="45720" rtlCol="0" anchor="t"/>
          <a:lstStyle>
            <a:defPPr>
              <a:defRPr lang="en-US"/>
            </a:defPPr>
            <a:lvl1pPr marL="0" algn="r" defTabSz="914400" rtl="0" eaLnBrk="1" latinLnBrk="0" hangingPunct="1">
              <a:defRPr sz="800" b="0" u="none" kern="1200">
                <a:solidFill>
                  <a:srgbClr val="660066"/>
                </a:solidFill>
                <a:latin typeface="Verdan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ZA" sz="1200" dirty="0" smtClean="0"/>
          </a:p>
        </p:txBody>
      </p:sp>
    </p:spTree>
    <p:extLst>
      <p:ext uri="{BB962C8B-B14F-4D97-AF65-F5344CB8AC3E}">
        <p14:creationId xmlns:p14="http://schemas.microsoft.com/office/powerpoint/2010/main" xmlns="" val="18408966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r>
              <a:rPr lang="en-ZA" sz="1000" b="1" dirty="0" smtClean="0"/>
              <a:t>9</a:t>
            </a:r>
          </a:p>
        </p:txBody>
      </p:sp>
      <p:sp>
        <p:nvSpPr>
          <p:cNvPr id="5" name="Title 1"/>
          <p:cNvSpPr>
            <a:spLocks noGrp="1"/>
          </p:cNvSpPr>
          <p:nvPr>
            <p:ph type="title"/>
          </p:nvPr>
        </p:nvSpPr>
        <p:spPr>
          <a:xfrm>
            <a:off x="1115616" y="260648"/>
            <a:ext cx="7571184" cy="792088"/>
          </a:xfrm>
        </p:spPr>
        <p:txBody>
          <a:bodyPr>
            <a:noAutofit/>
          </a:bodyPr>
          <a:lstStyle/>
          <a:p>
            <a:pPr algn="ctr"/>
            <a:r>
              <a:rPr lang="en-ZA" sz="2800" dirty="0" smtClean="0">
                <a:solidFill>
                  <a:schemeClr val="tx1"/>
                </a:solidFill>
                <a:latin typeface="+mj-lt"/>
              </a:rPr>
              <a:t>SUMMARY TOTAL BUDGET VERSUS EXPENDITURE</a:t>
            </a:r>
            <a:br>
              <a:rPr lang="en-ZA" sz="2800" dirty="0" smtClean="0">
                <a:solidFill>
                  <a:schemeClr val="tx1"/>
                </a:solidFill>
                <a:latin typeface="+mj-lt"/>
              </a:rPr>
            </a:br>
            <a:r>
              <a:rPr lang="en-ZA" sz="2800" dirty="0" smtClean="0">
                <a:solidFill>
                  <a:schemeClr val="tx1"/>
                </a:solidFill>
                <a:latin typeface="+mj-lt"/>
                <a:cs typeface="Arial" pitchFamily="34" charset="0"/>
              </a:rPr>
              <a:t>PER ECONOMIC CLASSIFICATION</a:t>
            </a:r>
            <a:r>
              <a:rPr lang="en-US" sz="2800" dirty="0" smtClean="0">
                <a:solidFill>
                  <a:schemeClr val="tx1"/>
                </a:solidFill>
                <a:latin typeface="+mj-lt"/>
                <a:cs typeface="Arial" pitchFamily="34" charset="0"/>
              </a:rPr>
              <a:t> </a:t>
            </a:r>
            <a:r>
              <a:rPr lang="en-ZA" sz="2800" dirty="0" smtClean="0">
                <a:solidFill>
                  <a:schemeClr val="tx1"/>
                </a:solidFill>
                <a:latin typeface="+mj-lt"/>
                <a:cs typeface="Arial" pitchFamily="34" charset="0"/>
              </a:rPr>
              <a:t/>
            </a:r>
            <a:br>
              <a:rPr lang="en-ZA" sz="2800" dirty="0" smtClean="0">
                <a:solidFill>
                  <a:schemeClr val="tx1"/>
                </a:solidFill>
                <a:latin typeface="+mj-lt"/>
                <a:cs typeface="Arial" pitchFamily="34" charset="0"/>
              </a:rPr>
            </a:br>
            <a:endParaRPr lang="en-ZA" sz="2800" dirty="0">
              <a:solidFill>
                <a:schemeClr val="tx1"/>
              </a:solidFill>
              <a:latin typeface="+mj-lt"/>
            </a:endParaRPr>
          </a:p>
        </p:txBody>
      </p:sp>
      <p:graphicFrame>
        <p:nvGraphicFramePr>
          <p:cNvPr id="8" name="Chart 7"/>
          <p:cNvGraphicFramePr>
            <a:graphicFrameLocks/>
          </p:cNvGraphicFramePr>
          <p:nvPr>
            <p:extLst>
              <p:ext uri="{D42A27DB-BD31-4B8C-83A1-F6EECF244321}">
                <p14:modId xmlns:p14="http://schemas.microsoft.com/office/powerpoint/2010/main" xmlns="" val="3813012601"/>
              </p:ext>
            </p:extLst>
          </p:nvPr>
        </p:nvGraphicFramePr>
        <p:xfrm>
          <a:off x="539552" y="1628800"/>
          <a:ext cx="8064896" cy="40324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2646405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5007</TotalTime>
  <Words>2812</Words>
  <Application>Microsoft Office PowerPoint</Application>
  <PresentationFormat>On-screen Show (4:3)</PresentationFormat>
  <Paragraphs>627</Paragraphs>
  <Slides>31</Slides>
  <Notes>15</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THIRD QUARTER PERFORMANCE REPORT </vt:lpstr>
      <vt:lpstr>PRESENTATION OUTLINE</vt:lpstr>
      <vt:lpstr>Slide 3</vt:lpstr>
      <vt:lpstr>branch-specific performance  (3rd quarter)</vt:lpstr>
      <vt:lpstr>BUDGET AND EXPENDITURE</vt:lpstr>
      <vt:lpstr> </vt:lpstr>
      <vt:lpstr>SUMMARY TOTAL BUDGET VERSUS EXPENDITURE PER PROGRAMME  </vt:lpstr>
      <vt:lpstr>  </vt:lpstr>
      <vt:lpstr>SUMMARY TOTAL BUDGET VERSUS EXPENDITURE PER ECONOMIC CLASSIFICATION  </vt:lpstr>
      <vt:lpstr>Slide 10</vt:lpstr>
      <vt:lpstr>Slide 11</vt:lpstr>
      <vt:lpstr>Slide 12</vt:lpstr>
      <vt:lpstr>Slide 13</vt:lpstr>
      <vt:lpstr>Slide 14</vt:lpstr>
      <vt:lpstr>Slide 15</vt:lpstr>
      <vt:lpstr>Slide 16</vt:lpstr>
      <vt:lpstr>Slide 17</vt:lpstr>
      <vt:lpstr>Slide 18</vt:lpstr>
      <vt:lpstr>Slide 19</vt:lpstr>
      <vt:lpstr>REMARKS</vt:lpstr>
      <vt:lpstr>Slide 21</vt:lpstr>
      <vt:lpstr>SELECTED INDICATORS</vt:lpstr>
      <vt:lpstr>SELECTED INDICATORS</vt:lpstr>
      <vt:lpstr>SELECTED INDICATORS</vt:lpstr>
      <vt:lpstr>SELECTED INDICATORS</vt:lpstr>
      <vt:lpstr>SELECTED INDICATORS</vt:lpstr>
      <vt:lpstr>SELECTED INDICATORS</vt:lpstr>
      <vt:lpstr>SELECTED INDICATORS</vt:lpstr>
      <vt:lpstr>SELECTED INDICATORS</vt:lpstr>
      <vt:lpstr>SELECTED INDICATORS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dc:creator>
  <cp:lastModifiedBy>User</cp:lastModifiedBy>
  <cp:revision>426</cp:revision>
  <cp:lastPrinted>2015-02-11T09:23:23Z</cp:lastPrinted>
  <dcterms:created xsi:type="dcterms:W3CDTF">2013-11-12T11:39:42Z</dcterms:created>
  <dcterms:modified xsi:type="dcterms:W3CDTF">2015-02-26T09:28:14Z</dcterms:modified>
</cp:coreProperties>
</file>