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handoutMasterIdLst>
    <p:handoutMasterId r:id="rId36"/>
  </p:handoutMasterIdLst>
  <p:sldIdLst>
    <p:sldId id="256" r:id="rId2"/>
    <p:sldId id="308" r:id="rId3"/>
    <p:sldId id="323" r:id="rId4"/>
    <p:sldId id="307" r:id="rId5"/>
    <p:sldId id="348" r:id="rId6"/>
    <p:sldId id="368" r:id="rId7"/>
    <p:sldId id="371" r:id="rId8"/>
    <p:sldId id="370" r:id="rId9"/>
    <p:sldId id="380" r:id="rId10"/>
    <p:sldId id="357" r:id="rId11"/>
    <p:sldId id="358" r:id="rId12"/>
    <p:sldId id="359" r:id="rId13"/>
    <p:sldId id="360" r:id="rId14"/>
    <p:sldId id="361" r:id="rId15"/>
    <p:sldId id="372" r:id="rId16"/>
    <p:sldId id="374" r:id="rId17"/>
    <p:sldId id="375" r:id="rId18"/>
    <p:sldId id="381" r:id="rId19"/>
    <p:sldId id="376" r:id="rId20"/>
    <p:sldId id="382" r:id="rId21"/>
    <p:sldId id="362" r:id="rId22"/>
    <p:sldId id="366" r:id="rId23"/>
    <p:sldId id="377" r:id="rId24"/>
    <p:sldId id="378" r:id="rId25"/>
    <p:sldId id="379" r:id="rId26"/>
    <p:sldId id="325" r:id="rId27"/>
    <p:sldId id="343" r:id="rId28"/>
    <p:sldId id="316" r:id="rId29"/>
    <p:sldId id="349" r:id="rId30"/>
    <p:sldId id="321" r:id="rId31"/>
    <p:sldId id="351" r:id="rId32"/>
    <p:sldId id="352" r:id="rId33"/>
    <p:sldId id="353" r:id="rId34"/>
  </p:sldIdLst>
  <p:sldSz cx="9144000" cy="6858000" type="screen4x3"/>
  <p:notesSz cx="6797675" cy="9926638"/>
  <p:defaultTextStyle>
    <a:defPPr>
      <a:defRPr lang="en-Z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mes Cornwall" initials="JC" lastIdx="3" clrIdx="0"/>
  <p:cmAuthor id="1" name="Christa Brink" initials="CB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BD43"/>
    <a:srgbClr val="5FF20E"/>
    <a:srgbClr val="BCC63A"/>
    <a:srgbClr val="1EAC39"/>
    <a:srgbClr val="00FF00"/>
    <a:srgbClr val="21712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snapVertSplitter="1" vertBarState="minimized" horzBarState="maximized">
    <p:restoredLeft sz="15620"/>
    <p:restoredTop sz="93011" autoAdjust="0"/>
  </p:normalViewPr>
  <p:slideViewPr>
    <p:cSldViewPr>
      <p:cViewPr varScale="1">
        <p:scale>
          <a:sx n="74" d="100"/>
          <a:sy n="74" d="100"/>
        </p:scale>
        <p:origin x="-8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0EDFE-1988-419B-B8D8-7C6CCF895CB4}" type="datetimeFigureOut">
              <a:rPr lang="en-ZA" smtClean="0"/>
              <a:pPr/>
              <a:t>2015/02/19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1A4659-9C47-42E5-9663-AD2234104408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3975481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EDFDB7-3906-4BC5-91D3-B942A9E25CB4}" type="datetimeFigureOut">
              <a:rPr lang="en-ZA" smtClean="0"/>
              <a:pPr/>
              <a:t>2015/02/19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8D7208-1D22-43C4-A599-9ABB889E96DE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44366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72176-C708-4DB3-AA82-9D6276591199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3498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72176-C708-4DB3-AA82-9D6276591199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10785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ZA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8124F4C-6A1A-4F3B-BABD-492E1BE932FB}" type="slidenum">
              <a:rPr lang="en-ZA" altLang="en-US"/>
              <a:pPr/>
              <a:t>27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xmlns="" val="3986683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rgbClr val="217129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rgbClr val="1EAC39">
              <a:alpha val="6470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Rounded Rectangle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Rounded Rectangle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rgbClr val="1EAC39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rgbClr val="217129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rgbClr val="217129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rgbClr val="00B05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7" name="Picture 4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943600"/>
            <a:ext cx="20574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Subtitle 6"/>
          <p:cNvSpPr txBox="1">
            <a:spLocks/>
          </p:cNvSpPr>
          <p:nvPr/>
        </p:nvSpPr>
        <p:spPr>
          <a:xfrm>
            <a:off x="4572000" y="6248400"/>
            <a:ext cx="57150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64008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Leading the Public Service to Higher Productivity 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9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9AE0A-99E3-4C63-B2B4-8449D71D4822}" type="datetime1">
              <a:rPr lang="en-US" smtClean="0"/>
              <a:pPr>
                <a:defRPr/>
              </a:pPr>
              <a:t>2/19/2015</a:t>
            </a:fld>
            <a:endParaRPr lang="en-US"/>
          </a:p>
        </p:txBody>
      </p:sp>
      <p:sp>
        <p:nvSpPr>
          <p:cNvPr id="2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86A129C-1B11-4C65-9278-50F43458CD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CE589-E304-4932-92BC-4E978EFEC2EB}" type="datetime1">
              <a:rPr lang="en-US" smtClean="0"/>
              <a:pPr>
                <a:defRPr/>
              </a:pPr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56EA1-EF04-484F-A9EF-F7A46EDD7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26A81-1A66-4645-A462-215AAC55A81A}" type="datetime1">
              <a:rPr lang="en-US" smtClean="0"/>
              <a:pPr>
                <a:defRPr/>
              </a:pPr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499D6-530E-42F4-81C4-1DA8E1C3BB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B4C6C-2DF8-4B56-A8A9-FE94E7C4AEEE}" type="datetime1">
              <a:rPr lang="en-US" smtClean="0"/>
              <a:pPr>
                <a:defRPr/>
              </a:pPr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0D79E-02D3-4E3F-9582-54EC8CEEB2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  <a:noFill/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217129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F7180-79FE-4227-8B1E-6D5D91966C71}" type="datetime1">
              <a:rPr lang="en-US" smtClean="0"/>
              <a:pPr>
                <a:defRPr/>
              </a:pPr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7C7F6-9150-4360-9158-4E7CF64856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AE134-217D-4957-A215-A5F2E4F1C2C2}" type="datetime1">
              <a:rPr lang="en-US" smtClean="0"/>
              <a:pPr>
                <a:defRPr/>
              </a:pPr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DF316-ADA4-48F2-AA02-047D3C901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1997A7A-8BB7-483F-B3C4-C549C7E6C145}" type="datetime1">
              <a:rPr lang="en-US" smtClean="0"/>
              <a:pPr>
                <a:defRPr/>
              </a:pPr>
              <a:t>2/19/2015</a:t>
            </a:fld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72DF156-B509-4CEB-8E5F-4654074273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5EB8C-22DB-4491-825E-50E8A21A40E8}" type="datetime1">
              <a:rPr lang="en-US" smtClean="0"/>
              <a:pPr>
                <a:defRPr/>
              </a:pPr>
              <a:t>2/19/2015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E3F8C-0582-4B1D-8FF8-17D94360D5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EC0F5-3C39-4081-852C-3E1923E805BE}" type="datetime1">
              <a:rPr lang="en-US" smtClean="0"/>
              <a:pPr>
                <a:defRPr/>
              </a:pPr>
              <a:t>2/19/2015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6FD18-1A1B-4446-98A3-039A83780E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EFA16-46AC-43B8-B689-8915BE9B920C}" type="datetime1">
              <a:rPr lang="en-US" smtClean="0"/>
              <a:pPr>
                <a:defRPr/>
              </a:pPr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210A9-F6D6-480F-8C5A-1CA70B5854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67540-1DE0-48F8-A56A-77C8F0805E58}" type="datetime1">
              <a:rPr lang="en-US" smtClean="0"/>
              <a:pPr>
                <a:defRPr/>
              </a:pPr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657B6-01F8-405A-A34C-4598B26620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rgbClr val="217129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rgbClr val="1EAC39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rgbClr val="217129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rgbClr val="217129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rgbClr val="217129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ZA" smtClean="0"/>
          </a:p>
        </p:txBody>
      </p:sp>
      <p:sp>
        <p:nvSpPr>
          <p:cNvPr id="104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 smtClean="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33F46B43-AB4F-48D6-B2CF-888738EB3425}" type="datetime1">
              <a:rPr lang="en-US" smtClean="0"/>
              <a:pPr>
                <a:defRPr/>
              </a:pPr>
              <a:t>2/19/2015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 dirty="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93348EE2-341E-4790-8E96-7112CD33BCEB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04800" y="5943600"/>
            <a:ext cx="20574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Subtitle 6"/>
          <p:cNvSpPr txBox="1">
            <a:spLocks/>
          </p:cNvSpPr>
          <p:nvPr/>
        </p:nvSpPr>
        <p:spPr>
          <a:xfrm>
            <a:off x="4648200" y="6172200"/>
            <a:ext cx="4267200" cy="457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64008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Leading the Public Service to Higher Productivity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1" fontAlgn="base" hangingPunct="1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1" fontAlgn="base" hangingPunct="1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1" fontAlgn="base" hangingPunct="1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467544" y="1916832"/>
            <a:ext cx="8458200" cy="1470025"/>
          </a:xfrm>
        </p:spPr>
        <p:txBody>
          <a:bodyPr/>
          <a:lstStyle/>
          <a:p>
            <a:pPr algn="ctr"/>
            <a:r>
              <a:rPr lang="en-US" sz="6600" b="1" dirty="0" smtClean="0">
                <a:latin typeface="Calibri" pitchFamily="34" charset="0"/>
              </a:rPr>
              <a:t>Public Service Charter Implementation</a:t>
            </a:r>
            <a:r>
              <a:rPr lang="en-US" b="1" dirty="0" smtClean="0">
                <a:latin typeface="Calibri" pitchFamily="34" charset="0"/>
              </a:rPr>
              <a:t/>
            </a:r>
            <a:br>
              <a:rPr lang="en-US" b="1" dirty="0" smtClean="0">
                <a:latin typeface="Calibri" pitchFamily="34" charset="0"/>
              </a:rPr>
            </a:br>
            <a:endParaRPr lang="en-US" b="1" dirty="0" smtClean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3933056"/>
            <a:ext cx="7920880" cy="2870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500">
              <a:spcBef>
                <a:spcPts val="300"/>
              </a:spcBef>
              <a:buClr>
                <a:srgbClr val="A04DA3"/>
              </a:buClr>
            </a:pPr>
            <a:endParaRPr lang="en-ZA" sz="2400" dirty="0" smtClean="0">
              <a:solidFill>
                <a:schemeClr val="tx2"/>
              </a:solidFill>
              <a:latin typeface="+mn-lt"/>
            </a:endParaRPr>
          </a:p>
          <a:p>
            <a:pPr marL="63500" algn="ctr">
              <a:spcBef>
                <a:spcPts val="300"/>
              </a:spcBef>
              <a:buClr>
                <a:srgbClr val="A04DA3"/>
              </a:buClr>
            </a:pPr>
            <a:endParaRPr lang="en-ZA" sz="3200" b="1" dirty="0" smtClean="0">
              <a:solidFill>
                <a:srgbClr val="FFC000"/>
              </a:solidFill>
              <a:latin typeface="Calibri" pitchFamily="34" charset="0"/>
            </a:endParaRPr>
          </a:p>
          <a:p>
            <a:pPr marL="63500" algn="ctr">
              <a:spcBef>
                <a:spcPts val="300"/>
              </a:spcBef>
              <a:buClr>
                <a:srgbClr val="A04DA3"/>
              </a:buClr>
            </a:pPr>
            <a:endParaRPr lang="en-ZA" sz="3200" b="1" dirty="0" smtClean="0">
              <a:solidFill>
                <a:srgbClr val="BCC63A"/>
              </a:solidFill>
              <a:latin typeface="Calibri" pitchFamily="34" charset="0"/>
            </a:endParaRPr>
          </a:p>
          <a:p>
            <a:pPr marL="63500" algn="ctr">
              <a:spcBef>
                <a:spcPts val="300"/>
              </a:spcBef>
              <a:buClr>
                <a:srgbClr val="A04DA3"/>
              </a:buClr>
            </a:pPr>
            <a:r>
              <a:rPr lang="en-ZA" sz="3200" b="1" dirty="0" smtClean="0">
                <a:solidFill>
                  <a:srgbClr val="BCC63A"/>
                </a:solidFill>
                <a:latin typeface="Calibri" pitchFamily="34" charset="0"/>
              </a:rPr>
              <a:t>18 February 2015</a:t>
            </a:r>
          </a:p>
          <a:p>
            <a:pPr marL="63500">
              <a:spcBef>
                <a:spcPts val="300"/>
              </a:spcBef>
              <a:buClr>
                <a:srgbClr val="A04DA3"/>
              </a:buClr>
            </a:pPr>
            <a:endParaRPr lang="en-ZA" sz="2400" dirty="0" smtClean="0">
              <a:solidFill>
                <a:schemeClr val="tx2"/>
              </a:solidFill>
              <a:latin typeface="+mn-lt"/>
            </a:endParaRPr>
          </a:p>
          <a:p>
            <a:pPr marL="63500">
              <a:spcBef>
                <a:spcPts val="300"/>
              </a:spcBef>
              <a:buClr>
                <a:srgbClr val="A04DA3"/>
              </a:buClr>
            </a:pPr>
            <a:endParaRPr lang="en-ZA" sz="2400" dirty="0" smtClean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19672" y="4149080"/>
            <a:ext cx="554461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1EAC39"/>
                </a:solidFill>
                <a:latin typeface="Calibri" pitchFamily="34" charset="0"/>
              </a:rPr>
              <a:t>Presentation to Public Service Portfolio Committee</a:t>
            </a:r>
            <a:endParaRPr lang="en-ZA" sz="3200" dirty="0">
              <a:solidFill>
                <a:srgbClr val="1EAC3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269776"/>
          </a:xfrm>
        </p:spPr>
        <p:txBody>
          <a:bodyPr/>
          <a:lstStyle/>
          <a:p>
            <a:r>
              <a:rPr lang="en-ZA" b="1" u="sng" dirty="0">
                <a:latin typeface="Arial" panose="020B0604020202020204" pitchFamily="34" charset="0"/>
                <a:cs typeface="Arial" panose="020B0604020202020204" pitchFamily="34" charset="0"/>
              </a:rPr>
              <a:t>Professionalise and encourage excellence in the public service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677" y="1844824"/>
            <a:ext cx="8686800" cy="4689326"/>
          </a:xfrm>
        </p:spPr>
        <p:txBody>
          <a:bodyPr/>
          <a:lstStyle/>
          <a:p>
            <a:r>
              <a:rPr lang="en-ZA" sz="2400" dirty="0" smtClean="0"/>
              <a:t>The Public Service Administration Act was signed and approved by the Presidency </a:t>
            </a:r>
          </a:p>
          <a:p>
            <a:pPr marL="1160463" lvl="2" indent="-457200">
              <a:buFont typeface="+mj-lt"/>
              <a:buAutoNum type="arabicPeriod"/>
            </a:pPr>
            <a:r>
              <a:rPr lang="en-ZA" sz="2000" dirty="0"/>
              <a:t>which among others </a:t>
            </a:r>
            <a:r>
              <a:rPr lang="en-ZA" sz="2000" dirty="0" smtClean="0"/>
              <a:t>establishes </a:t>
            </a:r>
            <a:r>
              <a:rPr lang="en-ZA" sz="2000" dirty="0"/>
              <a:t>the </a:t>
            </a:r>
            <a:r>
              <a:rPr lang="en-ZA" sz="2000" dirty="0" smtClean="0"/>
              <a:t>NSG</a:t>
            </a:r>
          </a:p>
          <a:p>
            <a:pPr marL="1160463" lvl="2" indent="-457200">
              <a:buFont typeface="+mj-lt"/>
              <a:buAutoNum type="arabicPeriod"/>
            </a:pPr>
            <a:r>
              <a:rPr lang="en-ZA" sz="2000" dirty="0" smtClean="0"/>
              <a:t>Outlaws Public Servants from engaging in business with government</a:t>
            </a:r>
          </a:p>
          <a:p>
            <a:pPr marL="1160463" lvl="2" indent="-457200">
              <a:buFont typeface="+mj-lt"/>
              <a:buAutoNum type="arabicPeriod"/>
            </a:pPr>
            <a:r>
              <a:rPr lang="en-ZA" sz="2000" dirty="0" smtClean="0"/>
              <a:t>The Compulsory Induction Programme by NSG has started </a:t>
            </a:r>
          </a:p>
          <a:p>
            <a:pPr marL="1160463" lvl="2" indent="-457200">
              <a:buFont typeface="+mj-lt"/>
              <a:buAutoNum type="arabicPeriod"/>
            </a:pPr>
            <a:r>
              <a:rPr lang="en-ZA" sz="2000" dirty="0" smtClean="0"/>
              <a:t>Alignment with Sector Training Academies e.g. SAPS College in Paarl, SETAs</a:t>
            </a:r>
          </a:p>
          <a:p>
            <a:r>
              <a:rPr lang="en-ZA" sz="2400" dirty="0" smtClean="0"/>
              <a:t>Institutionalisation of  Batho-Pele Service Excellence Awards:</a:t>
            </a:r>
          </a:p>
          <a:p>
            <a:pPr lvl="1"/>
            <a:r>
              <a:rPr lang="en-ZA" sz="2200" dirty="0" smtClean="0"/>
              <a:t> 2</a:t>
            </a:r>
            <a:r>
              <a:rPr lang="en-ZA" sz="2200" baseline="30000" dirty="0" smtClean="0"/>
              <a:t>nd</a:t>
            </a:r>
            <a:r>
              <a:rPr lang="en-ZA" sz="2200" dirty="0" smtClean="0"/>
              <a:t> Awards hosted by MPSA in partnership with Private Sector 2012-2013 and 2013-2014</a:t>
            </a:r>
            <a:endParaRPr lang="en-ZA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90D79E-02D3-4E3F-9582-54EC8CEEB2C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777379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0080"/>
          </a:xfrm>
        </p:spPr>
        <p:txBody>
          <a:bodyPr/>
          <a:lstStyle/>
          <a:p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Enhance P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erformance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77086"/>
          </a:xfrm>
        </p:spPr>
        <p:txBody>
          <a:bodyPr/>
          <a:lstStyle/>
          <a:p>
            <a:r>
              <a:rPr lang="en-ZA" sz="2000" dirty="0" smtClean="0"/>
              <a:t>Existing Performance Management System is implemented as an ongoing concern</a:t>
            </a:r>
          </a:p>
          <a:p>
            <a:r>
              <a:rPr lang="en-ZA" sz="2000" dirty="0" smtClean="0"/>
              <a:t>Batho Pele principles integrated in personal performance framework</a:t>
            </a:r>
          </a:p>
          <a:p>
            <a:r>
              <a:rPr lang="en-ZA" sz="2000" dirty="0" smtClean="0"/>
              <a:t>SMS members are required to sign Performance Agreements with Personal Development Plans by May each calendar year </a:t>
            </a:r>
          </a:p>
          <a:p>
            <a:r>
              <a:rPr lang="en-ZA" sz="2000" dirty="0" smtClean="0"/>
              <a:t>Management Performance Assessment Tools Management (Presidency) to monitor organisational performance </a:t>
            </a:r>
          </a:p>
          <a:p>
            <a:r>
              <a:rPr lang="en-ZA" sz="2000" dirty="0" smtClean="0"/>
              <a:t>Institutionalisation of Operations Management planning with implementation tools and M&amp;E tools</a:t>
            </a:r>
          </a:p>
          <a:p>
            <a:r>
              <a:rPr lang="en-ZA" sz="2000" dirty="0" smtClean="0"/>
              <a:t>Consolidated Charter implemented plan is to ensure coherence and impact evaluation of Integrated Service Delivery Improvement across the there spheres of Public Service </a:t>
            </a:r>
          </a:p>
          <a:p>
            <a:r>
              <a:rPr lang="en-ZA" sz="2000" dirty="0" smtClean="0"/>
              <a:t>Regional AU priorities like Africa Public Service Charter.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90D79E-02D3-4E3F-9582-54EC8CEEB2C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7190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3600" dirty="0">
                <a:latin typeface="Arial" panose="020B0604020202020204" pitchFamily="34" charset="0"/>
                <a:cs typeface="Arial" panose="020B0604020202020204" pitchFamily="34" charset="0"/>
              </a:rPr>
              <a:t>Strengthen processes and initiatives that prevent and combat corruption;</a:t>
            </a:r>
            <a:br>
              <a:rPr lang="en-ZA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Z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916832"/>
            <a:ext cx="8828534" cy="4657006"/>
          </a:xfrm>
        </p:spPr>
        <p:txBody>
          <a:bodyPr/>
          <a:lstStyle/>
          <a:p>
            <a:r>
              <a:rPr lang="en-ZA" sz="2400" dirty="0" smtClean="0"/>
              <a:t>Public Administration Act approved by the Presidency (Prohibit doing business, disclosure, and </a:t>
            </a:r>
            <a:r>
              <a:rPr lang="en-ZA" sz="2400" dirty="0" err="1" smtClean="0"/>
              <a:t>vetteing</a:t>
            </a:r>
            <a:r>
              <a:rPr lang="en-ZA" sz="2400" dirty="0" smtClean="0"/>
              <a:t>)</a:t>
            </a:r>
          </a:p>
          <a:p>
            <a:r>
              <a:rPr lang="en-ZA" sz="2400" dirty="0" smtClean="0"/>
              <a:t>Public Service Integrity Framework was developed and approved by Cabinet 2013-2014</a:t>
            </a:r>
          </a:p>
          <a:p>
            <a:r>
              <a:rPr lang="en-ZA" sz="2400" dirty="0" smtClean="0"/>
              <a:t>Disciplinary Process against Public Servants who transgress law, policy in terms of PFMA are being conducted and where possible  money mismanaged or fraudulently accrued is recouped</a:t>
            </a:r>
          </a:p>
          <a:p>
            <a:r>
              <a:rPr lang="en-ZA" sz="2400" dirty="0" smtClean="0"/>
              <a:t>Capacity Development on Anticorruption Investigations in the Public Service by the DPSA</a:t>
            </a:r>
          </a:p>
          <a:p>
            <a:endParaRPr lang="en-ZA" dirty="0" smtClean="0"/>
          </a:p>
          <a:p>
            <a:endParaRPr lang="en-ZA" dirty="0" smtClean="0"/>
          </a:p>
          <a:p>
            <a:endParaRPr lang="en-ZA" dirty="0" smtClean="0"/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90D79E-02D3-4E3F-9582-54EC8CEEB2C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74255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269776"/>
          </a:xfrm>
        </p:spPr>
        <p:txBody>
          <a:bodyPr/>
          <a:lstStyle/>
          <a:p>
            <a:r>
              <a:rPr lang="en-ZA" b="1" u="sng" dirty="0">
                <a:latin typeface="Arial" panose="020B0604020202020204" pitchFamily="34" charset="0"/>
                <a:cs typeface="Arial" panose="020B0604020202020204" pitchFamily="34" charset="0"/>
              </a:rPr>
              <a:t>Facilitate social dialogue among the partners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579296" cy="4657006"/>
          </a:xfrm>
        </p:spPr>
        <p:txBody>
          <a:bodyPr/>
          <a:lstStyle/>
          <a:p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DPSA is leading on the </a:t>
            </a:r>
            <a:r>
              <a:rPr lang="en-Z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Open Governance Programme </a:t>
            </a: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and APRM</a:t>
            </a:r>
          </a:p>
          <a:p>
            <a:r>
              <a:rPr lang="en-ZA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DM</a:t>
            </a: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is Focal Point for APRM at AU level</a:t>
            </a:r>
          </a:p>
          <a:p>
            <a:pPr lvl="1"/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developed and submitted the </a:t>
            </a:r>
            <a:r>
              <a:rPr lang="en-ZA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ZA" sz="2000" b="1" i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ZA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Africa Peer Review Mechanism report</a:t>
            </a: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in consultation with Civil Society, Business, and Labour</a:t>
            </a:r>
          </a:p>
          <a:p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Ongoing Citizen Satisfaction Surveys at National, Provincial and Local level </a:t>
            </a:r>
            <a:endParaRPr lang="en-Z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ZA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Coordinated Presidential  and Sector-Hotlines and regular feedbacks on Service </a:t>
            </a:r>
            <a:r>
              <a:rPr lang="en-ZA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ZA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elivery Issues (see encouraging citizens participation bellow)</a:t>
            </a:r>
          </a:p>
          <a:p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Strategies for early warning systems: Public Service Watch, Un announced visits, Imbizos, outreach programmes etc.</a:t>
            </a:r>
          </a:p>
          <a:p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Regular updates on implementation of the PSCBC resolutions. </a:t>
            </a:r>
            <a:endParaRPr lang="en-Z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90D79E-02D3-4E3F-9582-54EC8CEEB2C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29287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Help government departments rise to the challenge of treating citizens with dignity and expectations  meeting their demands equitably and fairly</a:t>
            </a:r>
            <a:endParaRPr lang="en-ZA" sz="24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Collaborative </a:t>
            </a:r>
            <a:r>
              <a:rPr lang="en-US" sz="2400" b="1" dirty="0">
                <a:solidFill>
                  <a:srgbClr val="FF0000"/>
                </a:solidFill>
              </a:rPr>
              <a:t>War Room Machinery </a:t>
            </a:r>
            <a:r>
              <a:rPr lang="en-US" sz="2400" b="1" dirty="0"/>
              <a:t>aims to ensure: </a:t>
            </a:r>
          </a:p>
          <a:p>
            <a:pPr lvl="1"/>
            <a:r>
              <a:rPr lang="en-US" sz="2000" dirty="0"/>
              <a:t>Servicing people </a:t>
            </a:r>
            <a:r>
              <a:rPr lang="en-US" sz="2000" b="1" dirty="0"/>
              <a:t>where they live</a:t>
            </a:r>
            <a:r>
              <a:rPr lang="en-US" sz="2000" dirty="0"/>
              <a:t>, incl. household &amp; street level</a:t>
            </a:r>
          </a:p>
          <a:p>
            <a:pPr lvl="1"/>
            <a:r>
              <a:rPr lang="en-US" sz="2000" dirty="0"/>
              <a:t>Effective deployment and </a:t>
            </a:r>
            <a:r>
              <a:rPr lang="en-US" sz="2000" dirty="0" smtClean="0"/>
              <a:t>coordination (e.g. Building of Project </a:t>
            </a:r>
            <a:r>
              <a:rPr lang="en-US" sz="2000" b="1" i="1" dirty="0" smtClean="0"/>
              <a:t>Khaedu</a:t>
            </a:r>
            <a:r>
              <a:rPr lang="en-US" sz="2000" dirty="0" smtClean="0"/>
              <a:t>, Batho Pele foundations)</a:t>
            </a:r>
            <a:endParaRPr lang="en-US" sz="2000" dirty="0"/>
          </a:p>
          <a:p>
            <a:pPr lvl="1"/>
            <a:r>
              <a:rPr lang="en-US" sz="2000" dirty="0"/>
              <a:t>Role definition and clarification </a:t>
            </a:r>
          </a:p>
          <a:p>
            <a:pPr lvl="1"/>
            <a:r>
              <a:rPr lang="en-US" sz="2000" dirty="0"/>
              <a:t>Faster turn-around times</a:t>
            </a:r>
          </a:p>
          <a:p>
            <a:pPr lvl="1"/>
            <a:r>
              <a:rPr lang="en-US" sz="2000" dirty="0"/>
              <a:t>Incremental approach </a:t>
            </a:r>
          </a:p>
          <a:p>
            <a:endParaRPr lang="en-ZA" dirty="0" smtClean="0"/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90D79E-02D3-4E3F-9582-54EC8CEEB2C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27830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Help government departments rise to the challenge of treating citizens with dignity and expectations  meeting their demands equitably and fairly</a:t>
            </a:r>
            <a:endParaRPr lang="en-ZA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Key components of War Room system</a:t>
            </a:r>
            <a:endParaRPr lang="en-US" dirty="0"/>
          </a:p>
          <a:p>
            <a:pPr marL="914400" lvl="1" indent="-457200">
              <a:buAutoNum type="arabicParenBoth"/>
            </a:pPr>
            <a:r>
              <a:rPr lang="en-US" sz="2400" b="1" dirty="0" smtClean="0"/>
              <a:t>Central </a:t>
            </a:r>
            <a:r>
              <a:rPr lang="en-US" sz="2400" b="1" dirty="0"/>
              <a:t>War Room and </a:t>
            </a:r>
            <a:r>
              <a:rPr lang="en-US" sz="2400" b="1" i="1" dirty="0"/>
              <a:t>Central Information </a:t>
            </a:r>
            <a:r>
              <a:rPr lang="en-US" sz="2400" b="1" i="1" dirty="0" smtClean="0"/>
              <a:t>Centre</a:t>
            </a:r>
            <a:r>
              <a:rPr lang="en-US" sz="2400" b="1" dirty="0" smtClean="0"/>
              <a:t>(2</a:t>
            </a:r>
            <a:r>
              <a:rPr lang="en-US" sz="2400" b="1" dirty="0"/>
              <a:t>) </a:t>
            </a:r>
            <a:r>
              <a:rPr lang="en-US" sz="2400" b="1" i="1" dirty="0"/>
              <a:t>Public Hotline and integrated Rapid </a:t>
            </a:r>
            <a:r>
              <a:rPr lang="en-US" sz="2400" b="1" i="1" dirty="0" smtClean="0"/>
              <a:t>Response </a:t>
            </a:r>
          </a:p>
          <a:p>
            <a:pPr marL="457200" lvl="1" indent="0">
              <a:buNone/>
            </a:pPr>
            <a:endParaRPr lang="en-US" sz="2400" b="1" i="1" dirty="0"/>
          </a:p>
          <a:p>
            <a:pPr marL="457200" lvl="1" indent="0">
              <a:buNone/>
            </a:pPr>
            <a:r>
              <a:rPr lang="en-US" sz="2400" b="1" i="1" dirty="0" smtClean="0"/>
              <a:t>AND</a:t>
            </a:r>
          </a:p>
          <a:p>
            <a:pPr marL="914400" lvl="1" indent="-457200">
              <a:buAutoNum type="arabicParenBoth"/>
            </a:pPr>
            <a:endParaRPr lang="en-US" sz="2400" b="1" i="1" dirty="0"/>
          </a:p>
          <a:p>
            <a:pPr marL="457200" lvl="1" indent="0">
              <a:buNone/>
            </a:pPr>
            <a:r>
              <a:rPr lang="en-US" sz="2400" b="1" dirty="0"/>
              <a:t>(3) </a:t>
            </a:r>
            <a:r>
              <a:rPr lang="en-US" sz="2400" b="1" dirty="0" err="1" smtClean="0"/>
              <a:t>Impemenetation</a:t>
            </a:r>
            <a:r>
              <a:rPr lang="en-US" sz="2400" b="1" dirty="0" smtClean="0"/>
              <a:t> The </a:t>
            </a:r>
            <a:r>
              <a:rPr lang="en-US" sz="2400" b="1" dirty="0"/>
              <a:t>War Room Machinery</a:t>
            </a:r>
          </a:p>
          <a:p>
            <a:pPr lvl="1"/>
            <a:endParaRPr lang="en-US" sz="2000" b="1" dirty="0"/>
          </a:p>
          <a:p>
            <a:pPr marL="457200" lvl="1" indent="0">
              <a:buNone/>
            </a:pPr>
            <a:endParaRPr lang="en-US" sz="2400" b="1" dirty="0" smtClean="0"/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90D79E-02D3-4E3F-9582-54EC8CEEB2C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00457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Help government departments rise to the challenge of treating citizens with dignity and </a:t>
            </a:r>
            <a:r>
              <a:rPr lang="en-ZA" sz="24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expectations  meeting their demands equitably and fairly</a:t>
            </a:r>
            <a:endParaRPr lang="en-ZA" sz="2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b="1" dirty="0" err="1" smtClean="0"/>
              <a:t>Institutionalise</a:t>
            </a:r>
            <a:r>
              <a:rPr lang="en-US" sz="1800" b="1" dirty="0" smtClean="0"/>
              <a:t>/ </a:t>
            </a:r>
            <a:r>
              <a:rPr lang="en-US" sz="1800" b="1" dirty="0" err="1" smtClean="0"/>
              <a:t>Strenthen</a:t>
            </a:r>
            <a:r>
              <a:rPr lang="en-US" sz="1800" b="1" dirty="0" smtClean="0"/>
              <a:t> Public </a:t>
            </a:r>
            <a:r>
              <a:rPr lang="en-US" sz="1800" b="1" dirty="0"/>
              <a:t>Hotline and integrated </a:t>
            </a:r>
            <a:r>
              <a:rPr lang="en-US" sz="1800" b="1" dirty="0">
                <a:solidFill>
                  <a:srgbClr val="FF0000"/>
                </a:solidFill>
              </a:rPr>
              <a:t>Rapid Response </a:t>
            </a:r>
            <a:r>
              <a:rPr lang="en-US" sz="1800" b="1" dirty="0"/>
              <a:t>System</a:t>
            </a:r>
          </a:p>
          <a:p>
            <a:pPr lvl="2"/>
            <a:r>
              <a:rPr lang="en-US" sz="1600" b="1" i="1" dirty="0" smtClean="0"/>
              <a:t>Linkages </a:t>
            </a:r>
            <a:r>
              <a:rPr lang="en-US" sz="1600" b="1" i="1" dirty="0"/>
              <a:t>with </a:t>
            </a:r>
            <a:r>
              <a:rPr lang="en-US" sz="1600" b="1" i="1" dirty="0" err="1"/>
              <a:t>dept</a:t>
            </a:r>
            <a:r>
              <a:rPr lang="en-US" sz="1600" b="1" i="1" dirty="0"/>
              <a:t> &amp; municipal Rapid Response managers</a:t>
            </a:r>
          </a:p>
          <a:p>
            <a:pPr lvl="2"/>
            <a:r>
              <a:rPr lang="en-US" sz="1600" b="1" i="1" dirty="0" smtClean="0"/>
              <a:t>Cases </a:t>
            </a:r>
            <a:r>
              <a:rPr lang="en-US" sz="1600" b="1" i="1" dirty="0"/>
              <a:t>through multiple channels, incl. Hotline, household visits, ward response </a:t>
            </a:r>
            <a:r>
              <a:rPr lang="en-US" sz="1600" b="1" i="1" dirty="0" err="1"/>
              <a:t>centres</a:t>
            </a:r>
            <a:r>
              <a:rPr lang="en-US" sz="1600" b="1" i="1" dirty="0"/>
              <a:t>, public walk-in </a:t>
            </a:r>
            <a:r>
              <a:rPr lang="en-US" sz="1600" b="1" i="1" dirty="0" err="1"/>
              <a:t>centres</a:t>
            </a:r>
            <a:r>
              <a:rPr lang="en-US" sz="1600" b="1" i="1" dirty="0"/>
              <a:t> in municipalities and </a:t>
            </a:r>
            <a:r>
              <a:rPr lang="en-US" sz="1600" b="1" i="1" dirty="0" err="1"/>
              <a:t>Depts</a:t>
            </a:r>
            <a:r>
              <a:rPr lang="en-US" sz="1600" b="1" i="1" dirty="0"/>
              <a:t>, CDWs, </a:t>
            </a:r>
            <a:r>
              <a:rPr lang="en-US" sz="1600" b="1" i="1" dirty="0" err="1"/>
              <a:t>Izimbizo</a:t>
            </a:r>
            <a:r>
              <a:rPr lang="en-US" sz="1600" b="1" i="1" dirty="0"/>
              <a:t>, hotspots etc</a:t>
            </a:r>
            <a:r>
              <a:rPr lang="en-US" sz="1600" dirty="0"/>
              <a:t>. </a:t>
            </a:r>
            <a:endParaRPr lang="en-US" sz="1600" dirty="0" smtClean="0"/>
          </a:p>
          <a:p>
            <a:pPr lvl="2"/>
            <a:endParaRPr lang="en-US" sz="1600" dirty="0"/>
          </a:p>
          <a:p>
            <a:pPr lvl="2"/>
            <a:r>
              <a:rPr lang="en-US" sz="1600" b="1" i="1" dirty="0" smtClean="0"/>
              <a:t>Links </a:t>
            </a:r>
            <a:r>
              <a:rPr lang="en-US" sz="1600" b="1" i="1" dirty="0"/>
              <a:t>with field workers (cellphones) and local response </a:t>
            </a:r>
            <a:r>
              <a:rPr lang="en-US" sz="1600" b="1" i="1" dirty="0" err="1"/>
              <a:t>centres</a:t>
            </a:r>
            <a:endParaRPr lang="en-US" sz="1600" b="1" i="1" dirty="0"/>
          </a:p>
          <a:p>
            <a:pPr lvl="2"/>
            <a:r>
              <a:rPr lang="en-US" sz="1600" dirty="0"/>
              <a:t>Resolution and escalation procedures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90D79E-02D3-4E3F-9582-54EC8CEEB2C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48976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504056"/>
          </a:xfrm>
        </p:spPr>
        <p:txBody>
          <a:bodyPr/>
          <a:lstStyle/>
          <a:p>
            <a:r>
              <a:rPr lang="en-ZA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Help government departments rise to the challenge of treating citizens with dignity and expectations  meeting their demands equitably and fairly</a:t>
            </a:r>
            <a:endParaRPr lang="en-ZA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17046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</a:rPr>
              <a:t>War Room Service </a:t>
            </a:r>
            <a:r>
              <a:rPr lang="en-US" sz="2000" b="1" u="sng" dirty="0">
                <a:solidFill>
                  <a:srgbClr val="FF0000"/>
                </a:solidFill>
              </a:rPr>
              <a:t>Machinery</a:t>
            </a:r>
          </a:p>
          <a:p>
            <a:pPr lvl="1"/>
            <a:r>
              <a:rPr lang="en-US" sz="1800" b="1" u="sng" dirty="0" smtClean="0"/>
              <a:t>National&gt;&gt;Province</a:t>
            </a:r>
            <a:r>
              <a:rPr lang="en-US" sz="1800" b="1" u="sng" dirty="0"/>
              <a:t>&gt;&gt; Metro/District&gt;&gt; Regions/locals&gt;&gt; </a:t>
            </a:r>
            <a:r>
              <a:rPr lang="en-US" sz="1800" b="1" u="sng" dirty="0" smtClean="0"/>
              <a:t>Wards (PAM Act enabled for seamless implementation)</a:t>
            </a:r>
          </a:p>
          <a:p>
            <a:pPr lvl="1"/>
            <a:r>
              <a:rPr lang="en-US" sz="1800" b="1" u="sng" dirty="0" smtClean="0"/>
              <a:t>Different  Government priorities</a:t>
            </a:r>
            <a:r>
              <a:rPr lang="en-US" sz="1800" b="1" dirty="0" smtClean="0"/>
              <a:t>: Phakisa, OSS/ Setsokotsane, Back To Basics</a:t>
            </a:r>
          </a:p>
          <a:p>
            <a:pPr lvl="3"/>
            <a:r>
              <a:rPr lang="en-US" sz="1400" b="1" i="1" dirty="0" smtClean="0"/>
              <a:t>Elevates accountability to the President</a:t>
            </a:r>
          </a:p>
          <a:p>
            <a:pPr lvl="3"/>
            <a:r>
              <a:rPr lang="en-US" sz="1400" b="1" i="1" dirty="0" smtClean="0"/>
              <a:t>OSS/Provincial To the Premier</a:t>
            </a:r>
          </a:p>
          <a:p>
            <a:pPr lvl="2"/>
            <a:r>
              <a:rPr lang="en-US" sz="1600" b="1" i="1" dirty="0" smtClean="0"/>
              <a:t>Back Basics Coordinates all National, Provincial and Local government (To enhance access, accountability, IGR for improved citizens satisfaction )</a:t>
            </a:r>
            <a:endParaRPr lang="en-US" sz="1600" b="1" i="1" dirty="0"/>
          </a:p>
          <a:p>
            <a:pPr lvl="1"/>
            <a:r>
              <a:rPr lang="en-US" sz="1800" b="1" i="1" dirty="0"/>
              <a:t>Service Response Teams</a:t>
            </a:r>
            <a:r>
              <a:rPr lang="en-US" sz="1800" b="1" dirty="0"/>
              <a:t>:</a:t>
            </a:r>
            <a:r>
              <a:rPr lang="en-US" sz="1800" dirty="0"/>
              <a:t> problem-solving and action oriented structures and people tasked with service delivery responses</a:t>
            </a:r>
          </a:p>
          <a:p>
            <a:pPr lvl="1"/>
            <a:r>
              <a:rPr lang="en-US" sz="1800" b="1" i="1" dirty="0"/>
              <a:t>Service Response </a:t>
            </a:r>
            <a:r>
              <a:rPr lang="en-US" sz="1800" b="1" i="1" dirty="0" smtClean="0"/>
              <a:t>Centers</a:t>
            </a:r>
            <a:r>
              <a:rPr lang="en-US" sz="1800" b="1" dirty="0" smtClean="0"/>
              <a:t>:</a:t>
            </a:r>
            <a:r>
              <a:rPr lang="en-US" sz="1800" dirty="0" smtClean="0"/>
              <a:t> </a:t>
            </a:r>
            <a:r>
              <a:rPr lang="en-US" sz="1800" dirty="0"/>
              <a:t>Facilities in every ward serving as a base for </a:t>
            </a:r>
            <a:r>
              <a:rPr lang="en-US" sz="1800" dirty="0" smtClean="0"/>
              <a:t>activities</a:t>
            </a:r>
          </a:p>
          <a:p>
            <a:pPr lvl="1"/>
            <a:r>
              <a:rPr lang="en-US" sz="1800" b="1" i="1" dirty="0" smtClean="0"/>
              <a:t>Leveraging on Technology </a:t>
            </a:r>
            <a:r>
              <a:rPr lang="en-US" sz="1800" dirty="0" smtClean="0"/>
              <a:t>to ensure real-time data capturing and use</a:t>
            </a:r>
            <a:endParaRPr lang="en-US" sz="1800" dirty="0"/>
          </a:p>
          <a:p>
            <a:endParaRPr lang="en-ZA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90D79E-02D3-4E3F-9582-54EC8CEEB2C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22995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90D79E-02D3-4E3F-9582-54EC8CEEB2C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43579" y="2348880"/>
            <a:ext cx="6856842" cy="432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823795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8300"/>
            <a:ext cx="9144000" cy="1138528"/>
          </a:xfrm>
        </p:spPr>
        <p:txBody>
          <a:bodyPr/>
          <a:lstStyle/>
          <a:p>
            <a:r>
              <a:rPr lang="en-ZA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Help government departments rise to the challenge of treating citizens with dignity and expectations  meeting their demands equitably and fairly</a:t>
            </a:r>
            <a:endParaRPr lang="en-ZA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8800"/>
            <a:ext cx="8936038" cy="4945038"/>
          </a:xfrm>
        </p:spPr>
        <p:txBody>
          <a:bodyPr/>
          <a:lstStyle/>
          <a:p>
            <a:pPr marL="0" lvl="0" indent="0">
              <a:buNone/>
            </a:pPr>
            <a:r>
              <a:rPr lang="en-US" sz="1400" dirty="0"/>
              <a:t>War Room applies to </a:t>
            </a:r>
            <a:r>
              <a:rPr lang="en-US" sz="1400" b="1" i="1" u="sng" dirty="0"/>
              <a:t>all public services</a:t>
            </a:r>
            <a:r>
              <a:rPr lang="en-US" sz="1400" dirty="0"/>
              <a:t>, with key focus on: </a:t>
            </a:r>
          </a:p>
          <a:p>
            <a:pPr lvl="0"/>
            <a:r>
              <a:rPr lang="en-US" sz="1800" b="1" dirty="0" smtClean="0"/>
              <a:t> (</a:t>
            </a:r>
            <a:r>
              <a:rPr lang="en-US" sz="1800" b="1" i="1" dirty="0" smtClean="0"/>
              <a:t>Back To Basics)</a:t>
            </a:r>
            <a:endParaRPr lang="en-US" sz="1800" b="1" i="1" dirty="0"/>
          </a:p>
          <a:p>
            <a:pPr lvl="1"/>
            <a:r>
              <a:rPr lang="en-US" sz="1400" b="1" dirty="0"/>
              <a:t>Basic services: </a:t>
            </a:r>
            <a:r>
              <a:rPr lang="en-US" sz="1400" dirty="0"/>
              <a:t>water, sanitation, electricity, indigent policies, social grants</a:t>
            </a:r>
          </a:p>
          <a:p>
            <a:pPr lvl="1"/>
            <a:r>
              <a:rPr lang="en-US" sz="1400" b="1" dirty="0"/>
              <a:t>Social wage: </a:t>
            </a:r>
            <a:r>
              <a:rPr lang="en-US" sz="1400" dirty="0"/>
              <a:t>ECD, education, health care, social development, food security, safety, public transport and sport and recreation etc. </a:t>
            </a:r>
          </a:p>
          <a:p>
            <a:pPr lvl="0"/>
            <a:r>
              <a:rPr lang="en-US" sz="1800" b="1" dirty="0"/>
              <a:t>Broadening </a:t>
            </a:r>
            <a:r>
              <a:rPr lang="en-US" sz="1800" b="1" dirty="0">
                <a:solidFill>
                  <a:srgbClr val="FF0000"/>
                </a:solidFill>
              </a:rPr>
              <a:t>economic </a:t>
            </a:r>
            <a:r>
              <a:rPr lang="en-US" sz="1800" b="1" dirty="0" smtClean="0">
                <a:solidFill>
                  <a:srgbClr val="FF0000"/>
                </a:solidFill>
              </a:rPr>
              <a:t>participation (Phakisa e.g. the Ocean Economy)</a:t>
            </a:r>
            <a:endParaRPr lang="en-US" sz="1800" b="1" dirty="0">
              <a:solidFill>
                <a:srgbClr val="FF0000"/>
              </a:solidFill>
            </a:endParaRPr>
          </a:p>
          <a:p>
            <a:pPr lvl="1"/>
            <a:r>
              <a:rPr lang="en-US" sz="1400" dirty="0"/>
              <a:t>Local economic participation esp. youth, women, poor &amp; unemployed </a:t>
            </a:r>
          </a:p>
          <a:p>
            <a:pPr lvl="1"/>
            <a:r>
              <a:rPr lang="en-US" sz="1400" dirty="0"/>
              <a:t>Activation of unemployed within township economies revitalization, SMMEs &amp; coops, skills development, EPWP and CWP and Welfare to Work</a:t>
            </a:r>
            <a:endParaRPr lang="en-US" sz="1200" dirty="0"/>
          </a:p>
          <a:p>
            <a:pPr lvl="0"/>
            <a:r>
              <a:rPr lang="en-US" sz="1800" b="1" dirty="0" smtClean="0"/>
              <a:t>Clean</a:t>
            </a:r>
            <a:r>
              <a:rPr lang="en-US" sz="1800" b="1" dirty="0"/>
              <a:t>, healthy and livable </a:t>
            </a:r>
            <a:r>
              <a:rPr lang="en-US" sz="1800" b="1" dirty="0" smtClean="0">
                <a:solidFill>
                  <a:srgbClr val="FF0000"/>
                </a:solidFill>
              </a:rPr>
              <a:t>environments (Municipalities, SANATION of the Department of Water and Sanitation Affairs Cross line with African Charter)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90D79E-02D3-4E3F-9582-54EC8CEEB2C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7735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066800"/>
          </a:xfrm>
        </p:spPr>
        <p:txBody>
          <a:bodyPr/>
          <a:lstStyle/>
          <a:p>
            <a:pPr algn="ctr"/>
            <a:r>
              <a:rPr lang="en-ZA" sz="3200" dirty="0" smtClean="0"/>
              <a:t>Presentation Outline</a:t>
            </a:r>
            <a:r>
              <a:rPr lang="en-ZA" dirty="0" smtClean="0"/>
              <a:t/>
            </a:r>
            <a:br>
              <a:rPr lang="en-ZA" dirty="0" smtClean="0"/>
            </a:br>
            <a:r>
              <a:rPr lang="en-ZA" dirty="0" smtClean="0"/>
              <a:t>______________________________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4324350"/>
          </a:xfrm>
        </p:spPr>
        <p:txBody>
          <a:bodyPr/>
          <a:lstStyle/>
          <a:p>
            <a:pPr marL="566737" indent="-457200">
              <a:buFont typeface="+mj-lt"/>
              <a:buAutoNum type="arabicPeriod"/>
            </a:pP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Definition of the Service Charter</a:t>
            </a:r>
          </a:p>
          <a:p>
            <a:pPr marL="566737" indent="-457200">
              <a:buFont typeface="+mj-lt"/>
              <a:buAutoNum type="arabicPeriod"/>
            </a:pPr>
            <a:r>
              <a:rPr lang="en-ZA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Objectives of the Charter</a:t>
            </a:r>
          </a:p>
          <a:p>
            <a:pPr marL="566737" indent="-457200">
              <a:buFont typeface="+mj-lt"/>
              <a:buAutoNum type="arabicPeriod"/>
            </a:pP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Legislative Context</a:t>
            </a:r>
          </a:p>
          <a:p>
            <a:pPr marL="566737" indent="-457200">
              <a:buFont typeface="+mj-lt"/>
              <a:buAutoNum type="arabicPeriod"/>
            </a:pP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Public Services </a:t>
            </a:r>
          </a:p>
          <a:p>
            <a:pPr marL="566737" indent="-457200">
              <a:buFont typeface="+mj-lt"/>
              <a:buAutoNum type="arabicPeriod"/>
            </a:pP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What happened so far</a:t>
            </a:r>
          </a:p>
          <a:p>
            <a:pPr marL="566737" indent="-457200"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Consultation processes on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(</a:t>
            </a: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consolidated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implementation of the Service Charter </a:t>
            </a: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Accountability Implications</a:t>
            </a:r>
          </a:p>
          <a:p>
            <a:pPr marL="566737" indent="-457200">
              <a:buFont typeface="+mj-lt"/>
              <a:buAutoNum type="arabicPeriod"/>
            </a:pP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Next steps</a:t>
            </a:r>
          </a:p>
          <a:p>
            <a:pPr marL="566737" indent="-457200">
              <a:buFont typeface="+mj-lt"/>
              <a:buAutoNum type="arabicPeriod"/>
            </a:pP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Recommendations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90D79E-02D3-4E3F-9582-54EC8CEEB2C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1400" dirty="0"/>
              <a:t>Refuse removal, preventing illegal dumping, greening communities, clean up campaigns</a:t>
            </a:r>
          </a:p>
          <a:p>
            <a:r>
              <a:rPr lang="en-US" sz="1800" b="1" dirty="0">
                <a:solidFill>
                  <a:srgbClr val="FF0000"/>
                </a:solidFill>
              </a:rPr>
              <a:t>Partnerships</a:t>
            </a:r>
            <a:r>
              <a:rPr lang="en-US" sz="1800" b="1" dirty="0"/>
              <a:t> and </a:t>
            </a:r>
            <a:r>
              <a:rPr lang="en-US" sz="1800" b="1" dirty="0">
                <a:solidFill>
                  <a:srgbClr val="FF0000"/>
                </a:solidFill>
              </a:rPr>
              <a:t>behavior change</a:t>
            </a:r>
          </a:p>
          <a:p>
            <a:pPr lvl="1"/>
            <a:r>
              <a:rPr lang="en-US" sz="1400" dirty="0"/>
              <a:t>All activities and campaigns should encourage and build community </a:t>
            </a:r>
            <a:r>
              <a:rPr lang="en-US" sz="1400" b="1" dirty="0"/>
              <a:t>partnerships incl. NGOs, CBOs</a:t>
            </a:r>
            <a:r>
              <a:rPr lang="en-US" sz="1400" dirty="0"/>
              <a:t>, </a:t>
            </a:r>
            <a:r>
              <a:rPr lang="en-US" sz="1400" b="1" dirty="0"/>
              <a:t>social solidarity</a:t>
            </a:r>
            <a:r>
              <a:rPr lang="en-US" sz="1400" dirty="0"/>
              <a:t> and positive </a:t>
            </a:r>
            <a:r>
              <a:rPr lang="en-US" sz="1400" b="1" dirty="0"/>
              <a:t>behavior change</a:t>
            </a:r>
            <a:endParaRPr lang="en-US" sz="1200" dirty="0"/>
          </a:p>
          <a:p>
            <a:endParaRPr lang="en-ZA" sz="3200" dirty="0"/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90D79E-02D3-4E3F-9582-54EC8CEEB2C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15326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3200" b="1" dirty="0">
                <a:latin typeface="Arial" panose="020B0604020202020204" pitchFamily="34" charset="0"/>
                <a:cs typeface="Arial" panose="020B0604020202020204" pitchFamily="34" charset="0"/>
              </a:rPr>
              <a:t>Improve service delivery programmes and enhance productivity</a:t>
            </a:r>
            <a:endParaRPr lang="en-ZA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Productivity management framework for the Public Service developed</a:t>
            </a:r>
          </a:p>
          <a:p>
            <a:r>
              <a:rPr lang="en-ZA" dirty="0" smtClean="0"/>
              <a:t>Operations Management Tools  inclusive of Service Delivery Model and SOPs , Business Process Mapping Service Standards are utilised and sent to DPSA as part of the  Integrated three year Service Delivery Improvement Plan.</a:t>
            </a:r>
          </a:p>
          <a:p>
            <a:endParaRPr lang="en-ZA" dirty="0" smtClean="0"/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90D79E-02D3-4E3F-9582-54EC8CEEB2C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98928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i="1" dirty="0" smtClean="0">
                <a:latin typeface="Arial" panose="020B0604020202020204" pitchFamily="34" charset="0"/>
                <a:cs typeface="Arial" panose="020B0604020202020204" pitchFamily="34" charset="0"/>
              </a:rPr>
              <a:t>Empowerment and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Encourage 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citizen participation in the delivery of public services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864918"/>
          </a:xfrm>
        </p:spPr>
        <p:txBody>
          <a:bodyPr/>
          <a:lstStyle/>
          <a:p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Provinces Knowledge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and Information Management Systems</a:t>
            </a:r>
          </a:p>
          <a:p>
            <a:pPr lvl="1"/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Geographic Information Systems (GIS):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GDARD, COGTA, Human settlements, </a:t>
            </a:r>
            <a:r>
              <a:rPr lang="en-US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DPSA (research and Analysis)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incl. detailed GIS data sets</a:t>
            </a:r>
          </a:p>
          <a:p>
            <a:pPr lvl="1"/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Police information systems</a:t>
            </a:r>
          </a:p>
          <a:p>
            <a:pPr lvl="1"/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Municipal and provincial monitoring systems</a:t>
            </a:r>
          </a:p>
          <a:p>
            <a:pPr lvl="1"/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Media monitoring</a:t>
            </a:r>
          </a:p>
          <a:p>
            <a:pPr lvl="1"/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Ward-level data </a:t>
            </a:r>
            <a:r>
              <a:rPr lang="en-U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incl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lvl="2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Quality of Life survey</a:t>
            </a:r>
          </a:p>
          <a:p>
            <a:pPr lvl="2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mapping of 50 poorest wards etc. 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90D79E-02D3-4E3F-9582-54EC8CEEB2C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91964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Encourage citizen participation in the delivery of public services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000" b="1" dirty="0" smtClean="0"/>
              <a:t>Know Your Service Rights Programme (DPSA), Strengthening </a:t>
            </a:r>
            <a:r>
              <a:rPr lang="en-US" sz="2000" b="1" dirty="0" err="1" smtClean="0"/>
              <a:t>Intergrated</a:t>
            </a:r>
            <a:r>
              <a:rPr lang="en-US" sz="2000" b="1" dirty="0" smtClean="0"/>
              <a:t> Service Delivery Improvement support programme.</a:t>
            </a:r>
          </a:p>
          <a:p>
            <a:pPr lvl="1"/>
            <a:r>
              <a:rPr lang="en-US" sz="2000" b="1" dirty="0" smtClean="0"/>
              <a:t>Know </a:t>
            </a:r>
            <a:r>
              <a:rPr lang="en-US" sz="2000" b="1" dirty="0"/>
              <a:t>Your Ward: </a:t>
            </a:r>
            <a:r>
              <a:rPr lang="en-US" sz="2000" dirty="0"/>
              <a:t>Ward profiling including socio-economic profiles, local </a:t>
            </a:r>
            <a:r>
              <a:rPr lang="en-US" sz="2000" dirty="0" smtClean="0"/>
              <a:t>organisations</a:t>
            </a:r>
            <a:r>
              <a:rPr lang="en-US" sz="2000" dirty="0"/>
              <a:t>, public service facilities and field workers</a:t>
            </a:r>
          </a:p>
          <a:p>
            <a:pPr lvl="1"/>
            <a:r>
              <a:rPr lang="en-US" sz="2000" b="1" dirty="0"/>
              <a:t>Daily household profiling</a:t>
            </a:r>
            <a:r>
              <a:rPr lang="en-US" sz="2000" dirty="0"/>
              <a:t>, including proactively identifying households needing immediate intervention and support (every week)</a:t>
            </a:r>
          </a:p>
          <a:p>
            <a:pPr lvl="1"/>
            <a:r>
              <a:rPr lang="en-US" sz="2000" b="1" dirty="0"/>
              <a:t>Referral and action</a:t>
            </a:r>
            <a:r>
              <a:rPr lang="en-US" sz="2000" dirty="0"/>
              <a:t>, including referring needs to the relevant public service entity for action </a:t>
            </a:r>
          </a:p>
          <a:p>
            <a:pPr lvl="1"/>
            <a:r>
              <a:rPr lang="en-US" sz="2000" b="1" dirty="0"/>
              <a:t>Service provided </a:t>
            </a:r>
            <a:r>
              <a:rPr lang="en-US" sz="2000" dirty="0"/>
              <a:t>and report back to</a:t>
            </a:r>
            <a:r>
              <a:rPr lang="en-US" sz="2000" b="1" i="1" dirty="0"/>
              <a:t> WSTT/CC</a:t>
            </a:r>
          </a:p>
          <a:p>
            <a:pPr lvl="1"/>
            <a:r>
              <a:rPr lang="en-US" sz="2000" dirty="0"/>
              <a:t>Tracking and monitoring of action (horizontal and vertical) </a:t>
            </a:r>
          </a:p>
          <a:p>
            <a:pPr lvl="1"/>
            <a:r>
              <a:rPr lang="en-US" sz="2000" b="1" dirty="0"/>
              <a:t>Reporting back </a:t>
            </a:r>
            <a:r>
              <a:rPr lang="en-US" sz="2000" dirty="0"/>
              <a:t>to individuals, households and structures on action taken</a:t>
            </a:r>
          </a:p>
          <a:p>
            <a:pPr lvl="1"/>
            <a:r>
              <a:rPr lang="en-US" sz="2000" b="1" dirty="0"/>
              <a:t>Recording progress </a:t>
            </a:r>
            <a:r>
              <a:rPr lang="en-US" sz="2000" dirty="0"/>
              <a:t>and </a:t>
            </a:r>
            <a:r>
              <a:rPr lang="en-US" sz="2000" b="1" dirty="0"/>
              <a:t>reporting</a:t>
            </a:r>
            <a:r>
              <a:rPr lang="en-US" sz="2000" dirty="0"/>
              <a:t> to the next tier in the War Room system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90D79E-02D3-4E3F-9582-54EC8CEEB2C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89204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33674"/>
            <a:ext cx="8225985" cy="427001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Implementation phases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76466600"/>
              </p:ext>
            </p:extLst>
          </p:nvPr>
        </p:nvGraphicFramePr>
        <p:xfrm>
          <a:off x="390525" y="1428749"/>
          <a:ext cx="8534400" cy="3409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100"/>
                <a:gridCol w="1504950"/>
                <a:gridCol w="1333500"/>
                <a:gridCol w="4895850"/>
              </a:tblGrid>
              <a:tr h="323851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Phase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Name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Period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Key features</a:t>
                      </a:r>
                      <a:endParaRPr lang="en-US" sz="1100" dirty="0"/>
                    </a:p>
                  </a:txBody>
                  <a:tcPr/>
                </a:tc>
              </a:tr>
              <a:tr h="1604392"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Phase </a:t>
                      </a:r>
                      <a:r>
                        <a:rPr lang="en-US" sz="2800" b="1" dirty="0" smtClean="0"/>
                        <a:t>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Preparatory</a:t>
                      </a:r>
                      <a:r>
                        <a:rPr lang="en-US" sz="1050" baseline="0" dirty="0" smtClean="0"/>
                        <a:t> phase: Diagnostic and design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August &amp; September 2014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/>
                        <a:t>Diagnosis, </a:t>
                      </a:r>
                      <a:r>
                        <a:rPr lang="en-US" sz="1100" dirty="0" err="1" smtClean="0"/>
                        <a:t>conceptualisation</a:t>
                      </a:r>
                      <a:r>
                        <a:rPr lang="en-US" sz="1100" dirty="0" smtClean="0"/>
                        <a:t> &amp;</a:t>
                      </a:r>
                      <a:r>
                        <a:rPr lang="en-US" sz="1100" baseline="0" dirty="0" smtClean="0"/>
                        <a:t> planning</a:t>
                      </a:r>
                      <a:endParaRPr lang="en-US" sz="11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/>
                        <a:t>Consultation,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dirty="0" smtClean="0"/>
                        <a:t>decision-making &amp; activation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/>
                        <a:t>Research</a:t>
                      </a:r>
                      <a:r>
                        <a:rPr lang="en-US" sz="1100" baseline="0" dirty="0" smtClean="0"/>
                        <a:t> incl. audit, </a:t>
                      </a:r>
                      <a:r>
                        <a:rPr lang="en-US" sz="1100" dirty="0" smtClean="0"/>
                        <a:t>mapping,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dirty="0" smtClean="0"/>
                        <a:t>poverty profiles,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/>
                        <a:t>Ward and facility </a:t>
                      </a:r>
                      <a:r>
                        <a:rPr lang="en-US" sz="1100" dirty="0" err="1" smtClean="0"/>
                        <a:t>prioritisation</a:t>
                      </a:r>
                      <a:endParaRPr lang="en-US" sz="11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/>
                        <a:t>Hotline </a:t>
                      </a:r>
                      <a:r>
                        <a:rPr lang="en-US" sz="1100" baseline="0" dirty="0" smtClean="0"/>
                        <a:t>&amp; rapid response integration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baseline="0" dirty="0" smtClean="0"/>
                        <a:t>Communications &amp; brand development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baseline="0" dirty="0" smtClean="0"/>
                        <a:t>Resourcing plans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baseline="0" dirty="0" smtClean="0"/>
                        <a:t>PSTT established with WR/RR delegates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baseline="0" dirty="0" smtClean="0"/>
                        <a:t>Launched on 11 September</a:t>
                      </a:r>
                      <a:endParaRPr lang="en-US" sz="1100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Phase </a:t>
                      </a:r>
                      <a:r>
                        <a:rPr lang="en-US" sz="2800" b="1" dirty="0" smtClean="0"/>
                        <a:t>1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First</a:t>
                      </a:r>
                      <a:r>
                        <a:rPr lang="en-US" sz="1050" baseline="0" dirty="0" smtClean="0"/>
                        <a:t> implementation phase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October 2014 to March 2015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baseline="0" dirty="0" smtClean="0"/>
                        <a:t>War Room roadshow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baseline="0" dirty="0" smtClean="0"/>
                        <a:t>War Room Network in 50 identified wards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baseline="0" dirty="0" smtClean="0"/>
                        <a:t>Operational planning &amp; </a:t>
                      </a:r>
                      <a:r>
                        <a:rPr lang="en-US" sz="1100" baseline="0" dirty="0" err="1" smtClean="0"/>
                        <a:t>impl</a:t>
                      </a:r>
                      <a:r>
                        <a:rPr lang="en-US" sz="1100" baseline="0" dirty="0" smtClean="0"/>
                        <a:t> incl. CWR&amp;CIC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baseline="0" dirty="0" smtClean="0"/>
                        <a:t>Research, profiling, mapping, planning, M&amp;E</a:t>
                      </a:r>
                    </a:p>
                  </a:txBody>
                  <a:tcPr/>
                </a:tc>
              </a:tr>
              <a:tr h="689641"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Phase </a:t>
                      </a:r>
                      <a:r>
                        <a:rPr lang="en-US" sz="2800" b="1" dirty="0" smtClean="0"/>
                        <a:t>2</a:t>
                      </a:r>
                      <a:endParaRPr lang="en-US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Second implementation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dirty="0" smtClean="0"/>
                        <a:t>phase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April 2015 to March 2016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/>
                        <a:t>Assessment of Phase 1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/>
                        <a:t>Model refined</a:t>
                      </a:r>
                      <a:r>
                        <a:rPr lang="en-US" sz="1100" baseline="0" dirty="0" smtClean="0"/>
                        <a:t> and adapted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baseline="0" dirty="0" smtClean="0"/>
                        <a:t>Rollout of </a:t>
                      </a:r>
                      <a:r>
                        <a:rPr lang="en-US" sz="1100" baseline="0" dirty="0" err="1" smtClean="0"/>
                        <a:t>addn</a:t>
                      </a:r>
                      <a:r>
                        <a:rPr lang="en-US" sz="1100" baseline="0" dirty="0" smtClean="0"/>
                        <a:t> 150 wards = 200 total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8756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433674"/>
            <a:ext cx="8081969" cy="427001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Selection of priority </a:t>
            </a:r>
            <a:r>
              <a:rPr lang="en-US" b="1" dirty="0"/>
              <a:t>w</a:t>
            </a:r>
            <a:r>
              <a:rPr lang="en-US" b="1" dirty="0" smtClean="0"/>
              <a:t>ards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78134693"/>
              </p:ext>
            </p:extLst>
          </p:nvPr>
        </p:nvGraphicFramePr>
        <p:xfrm>
          <a:off x="76201" y="1268759"/>
          <a:ext cx="8934450" cy="4613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634"/>
                <a:gridCol w="1521280"/>
                <a:gridCol w="1306871"/>
                <a:gridCol w="5248665"/>
              </a:tblGrid>
              <a:tr h="361257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Phase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Name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Period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Priority Ward Selection</a:t>
                      </a:r>
                      <a:endParaRPr lang="en-US" sz="1100" dirty="0"/>
                    </a:p>
                  </a:txBody>
                  <a:tcPr/>
                </a:tc>
              </a:tr>
              <a:tr h="1862502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Phase </a:t>
                      </a:r>
                      <a:r>
                        <a:rPr lang="en-US" sz="3600" b="1" dirty="0" smtClean="0"/>
                        <a:t>0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Preparatory</a:t>
                      </a:r>
                      <a:r>
                        <a:rPr lang="en-US" sz="1200" baseline="0" dirty="0" smtClean="0"/>
                        <a:t> phase: Diagnostic and design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August &amp; September 2014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dirty="0" smtClean="0"/>
                        <a:t>Rapid</a:t>
                      </a:r>
                      <a:r>
                        <a:rPr lang="en-US" sz="1600" b="1" baseline="0" dirty="0" smtClean="0"/>
                        <a:t> audit of municipalities and </a:t>
                      </a:r>
                      <a:r>
                        <a:rPr lang="en-US" sz="1600" b="1" baseline="0" dirty="0" err="1" smtClean="0"/>
                        <a:t>depts</a:t>
                      </a:r>
                      <a:endParaRPr lang="en-US" sz="1600" b="1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baseline="0" dirty="0" smtClean="0"/>
                        <a:t>Priority wards based on deprivation, need, poverty, hotspots, sites available etc.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baseline="0" dirty="0" smtClean="0"/>
                        <a:t>COT 		34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baseline="0" dirty="0" smtClean="0"/>
                        <a:t>COJ 		37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baseline="0" dirty="0" smtClean="0"/>
                        <a:t>EMM 		19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baseline="0" dirty="0" smtClean="0"/>
                        <a:t>SDM 		15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baseline="0" dirty="0" smtClean="0"/>
                        <a:t>WRDM 	32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baseline="0" dirty="0" smtClean="0"/>
                        <a:t>TOTAL 	137 (see Annexure)</a:t>
                      </a:r>
                    </a:p>
                  </a:txBody>
                  <a:tcPr/>
                </a:tc>
              </a:tr>
              <a:tr h="625217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Phase </a:t>
                      </a:r>
                      <a:r>
                        <a:rPr lang="en-US" sz="3600" b="1" dirty="0" smtClean="0"/>
                        <a:t>1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First</a:t>
                      </a:r>
                      <a:r>
                        <a:rPr lang="en-US" sz="1200" baseline="0" dirty="0" smtClean="0"/>
                        <a:t> implementation phase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October 2014 to March 2015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baseline="0" dirty="0" smtClean="0"/>
                        <a:t>War Room Network in minimum 50 identified wards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baseline="0" dirty="0" smtClean="0"/>
                        <a:t>Structures &amp; </a:t>
                      </a:r>
                      <a:r>
                        <a:rPr lang="en-US" sz="1600" b="1" baseline="0" dirty="0" err="1" smtClean="0"/>
                        <a:t>centre</a:t>
                      </a:r>
                      <a:endParaRPr lang="en-US" sz="1600" b="1" baseline="0" dirty="0" smtClean="0"/>
                    </a:p>
                  </a:txBody>
                  <a:tcPr/>
                </a:tc>
              </a:tr>
              <a:tr h="1112377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Phase </a:t>
                      </a:r>
                      <a:r>
                        <a:rPr lang="en-US" sz="3600" b="1" dirty="0" smtClean="0"/>
                        <a:t>2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Second implementation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phase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April 2015 to March 2016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baseline="0" dirty="0" smtClean="0"/>
                        <a:t>War Room Network in additional 150 wards = 200 total</a:t>
                      </a:r>
                      <a:endParaRPr lang="en-US" sz="16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8585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720080"/>
          </a:xfrm>
        </p:spPr>
        <p:txBody>
          <a:bodyPr/>
          <a:lstStyle/>
          <a:p>
            <a:r>
              <a:rPr lang="en-ZA" sz="3200" dirty="0" smtClean="0"/>
              <a:t>Legislative Context</a:t>
            </a:r>
            <a:endParaRPr lang="en-Z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96752"/>
            <a:ext cx="8828534" cy="4936622"/>
          </a:xfrm>
        </p:spPr>
        <p:txBody>
          <a:bodyPr/>
          <a:lstStyle/>
          <a:p>
            <a:pPr algn="just"/>
            <a:r>
              <a:rPr lang="en-Z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Chapter 10 of the Constitution </a:t>
            </a: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establishes basic values and principles that govern public administration</a:t>
            </a:r>
            <a:endParaRPr lang="en-Z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ZA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Public Service Act, 1994 as amended and Public Service Regulations,</a:t>
            </a:r>
          </a:p>
          <a:p>
            <a:pPr algn="just"/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White Paper on Transforming Public Service Delivery, 1997 </a:t>
            </a:r>
            <a:r>
              <a:rPr lang="en-ZA" sz="2000" i="1" dirty="0">
                <a:latin typeface="Arial" panose="020B0604020202020204" pitchFamily="34" charset="0"/>
                <a:cs typeface="Arial" panose="020B0604020202020204" pitchFamily="34" charset="0"/>
              </a:rPr>
              <a:t>(Batho Pele</a:t>
            </a:r>
            <a:r>
              <a:rPr lang="en-ZA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/>
            <a:endParaRPr lang="en-Z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Municipal systems Act. Sec 2 Roles of Council, Administration and </a:t>
            </a: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Community</a:t>
            </a:r>
          </a:p>
          <a:p>
            <a:pPr algn="just"/>
            <a:endParaRPr lang="en-Z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International Instruments:</a:t>
            </a:r>
          </a:p>
          <a:p>
            <a:pPr lvl="2" algn="just"/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Africa Public Service Charter (The only other region where there is a Charter is Latin America)</a:t>
            </a:r>
          </a:p>
          <a:p>
            <a:pPr lvl="2" algn="just"/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United Nations Public Administration Network (UNPAN) is developing an International Public Service Charter</a:t>
            </a:r>
          </a:p>
          <a:p>
            <a:pPr lvl="2" algn="just"/>
            <a:endParaRPr lang="en-Z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ZA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90D79E-02D3-4E3F-9582-54EC8CEEB2C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28018996"/>
              </p:ext>
            </p:extLst>
          </p:nvPr>
        </p:nvGraphicFramePr>
        <p:xfrm>
          <a:off x="0" y="-131257"/>
          <a:ext cx="9144000" cy="6858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692316"/>
                <a:gridCol w="4451684"/>
              </a:tblGrid>
              <a:tr h="497017">
                <a:tc>
                  <a:txBody>
                    <a:bodyPr/>
                    <a:lstStyle/>
                    <a:p>
                      <a:r>
                        <a:rPr lang="en-ZA" b="1" dirty="0" smtClean="0">
                          <a:latin typeface="Calibri" pitchFamily="34" charset="0"/>
                        </a:rPr>
                        <a:t>Public Services</a:t>
                      </a:r>
                      <a:endParaRPr lang="en-ZA" b="1" dirty="0">
                        <a:latin typeface="Calibri" pitchFamily="34" charset="0"/>
                      </a:endParaRPr>
                    </a:p>
                  </a:txBody>
                  <a:tcPr marL="91443" marR="91443"/>
                </a:tc>
                <a:tc>
                  <a:txBody>
                    <a:bodyPr/>
                    <a:lstStyle/>
                    <a:p>
                      <a:r>
                        <a:rPr lang="en-ZA" b="1" dirty="0" smtClean="0">
                          <a:latin typeface="Calibri" pitchFamily="34" charset="0"/>
                        </a:rPr>
                        <a:t>Public Services</a:t>
                      </a:r>
                      <a:endParaRPr lang="en-ZA" b="1" dirty="0">
                        <a:latin typeface="Calibri" pitchFamily="34" charset="0"/>
                      </a:endParaRPr>
                    </a:p>
                  </a:txBody>
                  <a:tcPr marL="91443" marR="91443"/>
                </a:tc>
              </a:tr>
              <a:tr h="6360983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en-ZA" sz="2000" b="1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Basic Education and Higher Education;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en-ZA" sz="2000" b="1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Health services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en-ZA" sz="2000" b="1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Safety and security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en-ZA" sz="2000" b="1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Human Settlements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en-ZA" sz="2000" b="1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Social welfare services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en-ZA" sz="2000" b="1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Land reform and rural land development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en-ZA" sz="2000" b="1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Legal justice and Correctional services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en-ZA" sz="2000" b="1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Water and sanitation;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en-ZA" sz="2000" b="1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Energy;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en-ZA" sz="2000" b="1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Transport, roads, maritime and aviation; Provision of driver and vehicle licenses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en-ZA" sz="2000" b="1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Provision of IDs and passports; birth and death certificates;</a:t>
                      </a:r>
                    </a:p>
                  </a:txBody>
                  <a:tcPr marL="91443" marR="91443"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ZA" sz="1600" baseline="0" dirty="0" smtClean="0">
                          <a:latin typeface="ArialMT"/>
                        </a:rPr>
                        <a:t> </a:t>
                      </a:r>
                      <a:r>
                        <a:rPr lang="en-ZA" sz="2000" b="1" baseline="0" dirty="0" smtClean="0">
                          <a:latin typeface="Calibri" pitchFamily="34" charset="0"/>
                        </a:rPr>
                        <a:t>Provision of driver and vehicle licenses;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2000" b="1" baseline="0" dirty="0" smtClean="0">
                          <a:latin typeface="Calibri" pitchFamily="34" charset="0"/>
                        </a:rPr>
                        <a:t> National Defence and </a:t>
                      </a:r>
                      <a:r>
                        <a:rPr kumimoji="0" lang="en-ZA" sz="2000" b="1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Border control</a:t>
                      </a:r>
                      <a:endParaRPr lang="en-ZA" sz="2000" b="1" baseline="0" dirty="0" smtClean="0">
                        <a:latin typeface="Calibri" pitchFamily="34" charset="0"/>
                      </a:endParaRP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ZA" sz="2000" b="1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ZA" sz="2000" b="1" baseline="0" dirty="0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Environmental management and protection;</a:t>
                      </a:r>
                      <a:r>
                        <a:rPr kumimoji="0" lang="en-ZA" sz="2000" b="1" kern="1200" baseline="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and Waste removal;</a:t>
                      </a:r>
                      <a:endParaRPr lang="en-ZA" sz="2000" b="1" baseline="0" dirty="0" smtClean="0">
                        <a:solidFill>
                          <a:srgbClr val="FF0000"/>
                        </a:solidFill>
                        <a:latin typeface="Calibri" pitchFamily="34" charset="0"/>
                      </a:endParaRP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ZA" sz="2000" b="1" baseline="0" dirty="0" smtClean="0">
                          <a:latin typeface="Calibri" pitchFamily="34" charset="0"/>
                        </a:rPr>
                        <a:t> Promotion of arts and culture;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ZA" sz="2000" b="1" baseline="0" dirty="0" smtClean="0">
                          <a:latin typeface="Calibri" pitchFamily="34" charset="0"/>
                        </a:rPr>
                        <a:t> Advancement of the interests of women, children and people living with disabilities;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ZA" sz="2000" b="1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ZA" sz="2000" b="1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National planning; Monitoring and evaluation of government programmes; Communication of Government programmes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ZA" sz="2000" b="1" baseline="0" dirty="0" smtClean="0">
                          <a:latin typeface="Calibri" pitchFamily="34" charset="0"/>
                        </a:rPr>
                        <a:t>Economic development; Management of mineral resources; and Budget management;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ZA" sz="2000" b="1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ZA" sz="2000" b="1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International cooperation;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ZA" sz="2000" b="1" baseline="0" dirty="0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Cooperative governance and traditional affairs;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ZA" sz="2000" b="1" baseline="0" dirty="0" smtClean="0">
                          <a:latin typeface="Calibri" pitchFamily="34" charset="0"/>
                        </a:rPr>
                        <a:t> Tourism</a:t>
                      </a:r>
                    </a:p>
                  </a:txBody>
                  <a:tcPr marL="91443" marR="91443"/>
                </a:tc>
              </a:tr>
            </a:tbl>
          </a:graphicData>
        </a:graphic>
      </p:graphicFrame>
      <p:sp>
        <p:nvSpPr>
          <p:cNvPr id="26649" name="Title 4"/>
          <p:cNvSpPr>
            <a:spLocks noGrp="1"/>
          </p:cNvSpPr>
          <p:nvPr>
            <p:ph type="title"/>
          </p:nvPr>
        </p:nvSpPr>
        <p:spPr>
          <a:xfrm>
            <a:off x="179388" y="404813"/>
            <a:ext cx="8583612" cy="287337"/>
          </a:xfrm>
        </p:spPr>
        <p:txBody>
          <a:bodyPr/>
          <a:lstStyle/>
          <a:p>
            <a:pPr marL="342900" indent="-342900" algn="l"/>
            <a:r>
              <a:rPr lang="en-ZA" altLang="en-US" sz="2000" b="1" dirty="0" smtClean="0">
                <a:solidFill>
                  <a:srgbClr val="006600"/>
                </a:solidFill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229600" cy="1066800"/>
          </a:xfrm>
        </p:spPr>
        <p:txBody>
          <a:bodyPr/>
          <a:lstStyle/>
          <a:p>
            <a:r>
              <a:rPr lang="en-ZA" sz="3200" b="1" dirty="0" smtClean="0"/>
              <a:t>What happened so far </a:t>
            </a:r>
            <a:r>
              <a:rPr lang="en-ZA" sz="3200" dirty="0" smtClean="0"/>
              <a:t/>
            </a:r>
            <a:br>
              <a:rPr lang="en-ZA" sz="3200" dirty="0" smtClean="0"/>
            </a:br>
            <a:r>
              <a:rPr lang="en-ZA" sz="3200" dirty="0" smtClean="0"/>
              <a:t>_____________________________________</a:t>
            </a:r>
            <a:endParaRPr lang="en-Z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324350"/>
          </a:xfrm>
        </p:spPr>
        <p:txBody>
          <a:bodyPr/>
          <a:lstStyle/>
          <a:p>
            <a:r>
              <a:rPr lang="en-Z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 Minister for the Public Service and Administration, together with all the signatory trade unions, successfully </a:t>
            </a:r>
            <a:r>
              <a:rPr lang="en-ZA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launched </a:t>
            </a:r>
            <a:r>
              <a:rPr lang="en-Z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 Service Charter on 29 August 2013.</a:t>
            </a:r>
          </a:p>
          <a:p>
            <a:r>
              <a:rPr lang="en-Z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 Charter was welcomed, supported and lauded by:</a:t>
            </a:r>
          </a:p>
          <a:p>
            <a:pPr lvl="1"/>
            <a:r>
              <a:rPr lang="en-Z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COSATU;</a:t>
            </a:r>
          </a:p>
          <a:p>
            <a:pPr lvl="1"/>
            <a:r>
              <a:rPr lang="en-Z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Federation of Democratic Unions of South Africa; </a:t>
            </a:r>
          </a:p>
          <a:p>
            <a:pPr lvl="1"/>
            <a:r>
              <a:rPr lang="en-Z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 Independent Labour Caucus;</a:t>
            </a:r>
          </a:p>
          <a:p>
            <a:pPr lvl="1"/>
            <a:r>
              <a:rPr lang="en-Z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Business (Business Unity South Africa and Black Business Council); and</a:t>
            </a:r>
          </a:p>
          <a:p>
            <a:pPr lvl="1"/>
            <a:r>
              <a:rPr lang="en-Z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NEDLAC.</a:t>
            </a:r>
          </a:p>
          <a:p>
            <a:r>
              <a:rPr lang="en-ZA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Cabinet endorsed the Charter on 4 September 2013</a:t>
            </a:r>
            <a:r>
              <a:rPr lang="en-Z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ZA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90D79E-02D3-4E3F-9582-54EC8CEEB2C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2088"/>
          </a:xfrm>
        </p:spPr>
        <p:txBody>
          <a:bodyPr/>
          <a:lstStyle/>
          <a:p>
            <a:r>
              <a:rPr lang="en-ZA" dirty="0" smtClean="0"/>
              <a:t>What happened so far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/>
          <a:lstStyle/>
          <a:p>
            <a:r>
              <a:rPr lang="en-ZA" sz="2000" dirty="0" smtClean="0">
                <a:latin typeface="Calibri" pitchFamily="34" charset="0"/>
              </a:rPr>
              <a:t>Public Service Transformation Priority interventions stated in the President’s reply to SONA 2014 debate.</a:t>
            </a:r>
          </a:p>
          <a:p>
            <a:pPr lvl="1"/>
            <a:r>
              <a:rPr lang="en-ZA" sz="2000" dirty="0" smtClean="0">
                <a:latin typeface="Calibri" pitchFamily="34" charset="0"/>
              </a:rPr>
              <a:t>Public Service Charter</a:t>
            </a:r>
          </a:p>
          <a:p>
            <a:pPr lvl="1"/>
            <a:r>
              <a:rPr lang="en-ZA" sz="2000" dirty="0" smtClean="0">
                <a:latin typeface="Calibri" pitchFamily="34" charset="0"/>
              </a:rPr>
              <a:t>Batho Pele Management</a:t>
            </a:r>
          </a:p>
          <a:p>
            <a:pPr lvl="1"/>
            <a:r>
              <a:rPr lang="en-ZA" sz="2000" dirty="0" smtClean="0">
                <a:latin typeface="Calibri" pitchFamily="34" charset="0"/>
              </a:rPr>
              <a:t>Operation Phakisa</a:t>
            </a:r>
          </a:p>
          <a:p>
            <a:r>
              <a:rPr lang="en-ZA" sz="2000" dirty="0" smtClean="0">
                <a:latin typeface="Calibri" pitchFamily="34" charset="0"/>
              </a:rPr>
              <a:t>Steering Committee within DPSA plus NSG</a:t>
            </a:r>
          </a:p>
          <a:p>
            <a:r>
              <a:rPr lang="en-ZA" sz="2000" i="1" dirty="0" smtClean="0">
                <a:latin typeface="Calibri" pitchFamily="34" charset="0"/>
              </a:rPr>
              <a:t>State of the Public Service Report </a:t>
            </a:r>
            <a:r>
              <a:rPr lang="en-ZA" sz="2000" dirty="0" smtClean="0">
                <a:latin typeface="Calibri" pitchFamily="34" charset="0"/>
              </a:rPr>
              <a:t>compiled as part of Implementation of </a:t>
            </a:r>
            <a:r>
              <a:rPr lang="en-ZA" sz="2000" b="1" dirty="0" smtClean="0">
                <a:latin typeface="Calibri" pitchFamily="34" charset="0"/>
              </a:rPr>
              <a:t>Africa Public Service Charter</a:t>
            </a:r>
          </a:p>
          <a:p>
            <a:r>
              <a:rPr lang="en-ZA" sz="2000" b="1" dirty="0" smtClean="0">
                <a:latin typeface="Calibri" pitchFamily="34" charset="0"/>
              </a:rPr>
              <a:t>Communications Strategy implemented in Public Service month</a:t>
            </a:r>
            <a:r>
              <a:rPr lang="en-ZA" sz="2000" dirty="0" smtClean="0">
                <a:latin typeface="Calibri" pitchFamily="34" charset="0"/>
              </a:rPr>
              <a:t> related activities</a:t>
            </a:r>
          </a:p>
          <a:p>
            <a:r>
              <a:rPr lang="en-ZA" sz="2000" b="1" dirty="0" smtClean="0">
                <a:latin typeface="Calibri" pitchFamily="34" charset="0"/>
              </a:rPr>
              <a:t>Study Visits by DPSA plus NSG, to KZN, Gauteng, SA, Mozambique and Senegal and Engagement's with Presidency, COGTA and Malaysian Government </a:t>
            </a:r>
            <a:endParaRPr lang="en-ZA" sz="2400" b="1" dirty="0" smtClean="0">
              <a:latin typeface="Calibri" pitchFamily="34" charset="0"/>
            </a:endParaRPr>
          </a:p>
          <a:p>
            <a:endParaRPr lang="en-ZA" sz="2400" dirty="0" smtClean="0">
              <a:latin typeface="Calibri" pitchFamily="34" charset="0"/>
            </a:endParaRPr>
          </a:p>
          <a:p>
            <a:endParaRPr lang="en-ZA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90D79E-02D3-4E3F-9582-54EC8CEEB2C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066800"/>
          </a:xfrm>
        </p:spPr>
        <p:txBody>
          <a:bodyPr/>
          <a:lstStyle/>
          <a:p>
            <a:r>
              <a:rPr lang="en-ZA" sz="3200" dirty="0" smtClean="0"/>
              <a:t>Definition of the Charter</a:t>
            </a:r>
            <a:br>
              <a:rPr lang="en-ZA" sz="3200" dirty="0" smtClean="0"/>
            </a:br>
            <a:r>
              <a:rPr lang="en-ZA" sz="3200" dirty="0" smtClean="0"/>
              <a:t>_____________________________________</a:t>
            </a:r>
            <a:endParaRPr lang="en-Z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324350"/>
          </a:xfrm>
        </p:spPr>
        <p:txBody>
          <a:bodyPr/>
          <a:lstStyle/>
          <a:p>
            <a:pPr algn="just"/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Service Charter is an accord between the </a:t>
            </a:r>
            <a:r>
              <a:rPr lang="en-Z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State as Employer </a:t>
            </a: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and the </a:t>
            </a:r>
            <a:r>
              <a:rPr lang="en-Z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public service unions </a:t>
            </a: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represented in the PSCBC</a:t>
            </a:r>
          </a:p>
          <a:p>
            <a:pPr algn="just"/>
            <a:r>
              <a:rPr lang="en-Z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social contract, pledge, commitment/covenant </a:t>
            </a: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between the State and public servants; </a:t>
            </a:r>
          </a:p>
          <a:p>
            <a:pPr algn="just"/>
            <a:r>
              <a:rPr lang="en-Z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Sets out roles and responsibilities o</a:t>
            </a: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 parties; </a:t>
            </a:r>
          </a:p>
          <a:p>
            <a:pPr algn="just"/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Enables service beneficiaries to understand </a:t>
            </a:r>
            <a:r>
              <a:rPr lang="en-Z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they can expect from the State; and</a:t>
            </a:r>
          </a:p>
          <a:p>
            <a:pPr algn="just"/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Will form basis of engagement between government and citizens.</a:t>
            </a:r>
          </a:p>
          <a:p>
            <a:endParaRPr lang="en-ZA" sz="2400" dirty="0" smtClean="0"/>
          </a:p>
          <a:p>
            <a:endParaRPr lang="en-ZA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90D79E-02D3-4E3F-9582-54EC8CEEB2C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964488" cy="5616624"/>
          </a:xfrm>
        </p:spPr>
        <p:txBody>
          <a:bodyPr/>
          <a:lstStyle/>
          <a:p>
            <a:r>
              <a:rPr lang="en-Z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MPSA and Premiers have began to lead the provincial popularisation of the charter </a:t>
            </a:r>
            <a:endParaRPr lang="en-ZA" sz="24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Campaigns:</a:t>
            </a:r>
          </a:p>
          <a:p>
            <a:pPr lvl="1"/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ZA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educate all public servants </a:t>
            </a: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on the Charter are conducted (e.g. Provincial visits as part of  Public Service month)</a:t>
            </a:r>
            <a:endParaRPr lang="en-ZA" sz="24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ZA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educate the public </a:t>
            </a: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on the contents of the Charter in order for them to monitor implementation and provide feedback (Thusong Center Launch-</a:t>
            </a:r>
            <a:r>
              <a:rPr lang="en-ZA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Maponya</a:t>
            </a: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Mall, Soweto; Mohlakeng and in other parts in the country)</a:t>
            </a:r>
          </a:p>
          <a:p>
            <a:r>
              <a:rPr lang="en-ZA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Servants have began </a:t>
            </a:r>
            <a:r>
              <a:rPr lang="en-ZA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signing  the Charter and this is ongoing </a:t>
            </a:r>
            <a:r>
              <a:rPr lang="en-ZA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</a:t>
            </a:r>
            <a:r>
              <a:rPr lang="en-Z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.g</a:t>
            </a:r>
            <a:r>
              <a:rPr lang="en-ZA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OTP Gauteng). </a:t>
            </a:r>
          </a:p>
          <a:p>
            <a:r>
              <a:rPr lang="en-ZA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signing will be rolled out to other National and Provincial departments</a:t>
            </a:r>
            <a:endParaRPr lang="en-ZA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90D79E-02D3-4E3F-9582-54EC8CEEB2C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68300"/>
            <a:ext cx="8229600" cy="828452"/>
          </a:xfrm>
        </p:spPr>
        <p:txBody>
          <a:bodyPr/>
          <a:lstStyle/>
          <a:p>
            <a:pPr algn="ctr"/>
            <a:r>
              <a:rPr lang="en-ZA" sz="2800" b="1" dirty="0" smtClean="0"/>
              <a:t>What happened so far</a:t>
            </a:r>
            <a:endParaRPr lang="en-ZA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432048"/>
          </a:xfrm>
        </p:spPr>
        <p:txBody>
          <a:bodyPr/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Consultation processes on the </a:t>
            </a: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Consolidated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implementation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of the Service Charter </a:t>
            </a:r>
            <a:endParaRPr lang="en-Z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49140"/>
            <a:ext cx="8828534" cy="5094696"/>
          </a:xfrm>
        </p:spPr>
        <p:txBody>
          <a:bodyPr/>
          <a:lstStyle/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Conducted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, and are continuing, between DPSA and strategic partners to ensure that its implementation is mainstreamed into four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initiatives:</a:t>
            </a:r>
          </a:p>
          <a:p>
            <a:pPr lvl="1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Africa Service Charter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Operation 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Phakisa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Operation 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Sukuma </a:t>
            </a: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Sakhe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Back 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to basics programme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for municipalities. 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Study Tours were conducted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consult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with:</a:t>
            </a:r>
          </a:p>
          <a:p>
            <a:pPr lvl="1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Office of the Malaysian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Prime Minister Big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 Fast Methodology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Presidency in SA on the Malaysian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now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translated into South African 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Operation Phakisa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lvl="1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Provinces: Ntirisano –Gauteng, Operation Sukuma Sakhe-KZN, Setsokotsane-N.West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onsultation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processes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has began among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DPSA, SALGA and COGTA to mainstream the Service Charter implementation into the Back to Basics programme for the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Municipalities</a:t>
            </a:r>
          </a:p>
          <a:p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Possible standing agenda on Service delivery IMC </a:t>
            </a:r>
            <a:r>
              <a:rPr lang="en-US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MPSA as additional member</a:t>
            </a:r>
            <a:endParaRPr lang="en-ZA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90D79E-02D3-4E3F-9582-54EC8CEEB2C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224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85800"/>
          </a:xfrm>
        </p:spPr>
        <p:txBody>
          <a:bodyPr/>
          <a:lstStyle/>
          <a:p>
            <a:r>
              <a:rPr lang="en-ZA" dirty="0" smtClean="0"/>
              <a:t>Next Steps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45038"/>
          </a:xfrm>
        </p:spPr>
        <p:txBody>
          <a:bodyPr/>
          <a:lstStyle/>
          <a:p>
            <a:r>
              <a:rPr lang="en-ZA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Draft (</a:t>
            </a:r>
            <a:r>
              <a:rPr lang="en-ZA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Consolidated</a:t>
            </a:r>
            <a:r>
              <a:rPr lang="en-ZA" u="sng" dirty="0" smtClean="0">
                <a:latin typeface="Arial" panose="020B0604020202020204" pitchFamily="34" charset="0"/>
                <a:cs typeface="Arial" panose="020B0604020202020204" pitchFamily="34" charset="0"/>
              </a:rPr>
              <a:t>) Implementation Plan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development in consultation with Presidency, Provinces, SALGA and COGTA.</a:t>
            </a:r>
          </a:p>
          <a:p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Approval on the plan and implementation, monitoring and evaluation</a:t>
            </a:r>
          </a:p>
          <a:p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Mobilisation of secretariat and project team.</a:t>
            </a:r>
          </a:p>
          <a:p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Joint monitoring role G&amp;A cluster</a:t>
            </a:r>
          </a:p>
          <a:p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Regular briefing Portfolio Committee on Public Service and Administration and IMC on Service Delivery</a:t>
            </a:r>
          </a:p>
          <a:p>
            <a:endParaRPr lang="en-ZA" dirty="0" smtClean="0"/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90D79E-02D3-4E3F-9582-54EC8CEEB2C6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694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57808"/>
          </a:xfrm>
        </p:spPr>
        <p:txBody>
          <a:bodyPr/>
          <a:lstStyle/>
          <a:p>
            <a:r>
              <a:rPr lang="en-ZA" dirty="0" smtClean="0"/>
              <a:t>Recommendations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57006"/>
          </a:xfrm>
        </p:spPr>
        <p:txBody>
          <a:bodyPr/>
          <a:lstStyle/>
          <a:p>
            <a:pPr marL="566737" indent="-457200">
              <a:buFont typeface="+mj-lt"/>
              <a:buAutoNum type="arabicPeriod"/>
            </a:pP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Note the Progress in Service Charter Implementation</a:t>
            </a:r>
          </a:p>
          <a:p>
            <a:pPr marL="566737" indent="-457200">
              <a:buFont typeface="+mj-lt"/>
              <a:buAutoNum type="arabicPeriod"/>
            </a:pPr>
            <a:endParaRPr lang="en-Z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66737" indent="-457200">
              <a:buFont typeface="+mj-lt"/>
              <a:buAutoNum type="arabicPeriod"/>
            </a:pP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Approve the concept of mainstreaming into Operation Phakisa, War room, Back to Basics.</a:t>
            </a:r>
          </a:p>
          <a:p>
            <a:pPr marL="566737" indent="-457200">
              <a:buFont typeface="+mj-lt"/>
              <a:buAutoNum type="arabicPeriod"/>
            </a:pPr>
            <a:endParaRPr lang="en-Z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66737" indent="-457200">
              <a:buFont typeface="+mj-lt"/>
              <a:buAutoNum type="arabicPeriod"/>
            </a:pP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Approve inclusion of MPSA into IMC for Service delivery</a:t>
            </a:r>
          </a:p>
          <a:p>
            <a:pPr marL="566737" indent="-457200">
              <a:buFont typeface="+mj-lt"/>
              <a:buAutoNum type="arabicPeriod"/>
            </a:pPr>
            <a:endParaRPr lang="en-Z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66737" indent="-457200">
              <a:buFont typeface="+mj-lt"/>
              <a:buAutoNum type="arabicPeriod"/>
            </a:pP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MPSA to report back to Portfolio Committee on the Service Charter Multiyear Operational Plan and M&amp;E.</a:t>
            </a:r>
          </a:p>
          <a:p>
            <a:pPr marL="623887" indent="-514350">
              <a:buFont typeface="+mj-lt"/>
              <a:buAutoNum type="arabicPeriod"/>
            </a:pP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90D79E-02D3-4E3F-9582-54EC8CEEB2C6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144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066800"/>
          </a:xfrm>
        </p:spPr>
        <p:txBody>
          <a:bodyPr/>
          <a:lstStyle/>
          <a:p>
            <a:pPr algn="ctr"/>
            <a:r>
              <a:rPr lang="en-ZA" b="1" dirty="0" smtClean="0">
                <a:latin typeface="Calibri" pitchFamily="34" charset="0"/>
              </a:rPr>
              <a:t>Articles in the Charter</a:t>
            </a:r>
            <a:r>
              <a:rPr lang="en-ZA" sz="3200" dirty="0" smtClean="0">
                <a:latin typeface="Calibri" pitchFamily="34" charset="0"/>
              </a:rPr>
              <a:t/>
            </a:r>
            <a:br>
              <a:rPr lang="en-ZA" sz="3200" dirty="0" smtClean="0">
                <a:latin typeface="Calibri" pitchFamily="34" charset="0"/>
              </a:rPr>
            </a:br>
            <a:r>
              <a:rPr lang="en-ZA" sz="3200" dirty="0" smtClean="0">
                <a:latin typeface="Calibri" pitchFamily="34" charset="0"/>
              </a:rPr>
              <a:t>_____________________________________</a:t>
            </a:r>
            <a:endParaRPr lang="en-ZA" sz="3200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324350"/>
          </a:xfrm>
        </p:spPr>
        <p:txBody>
          <a:bodyPr/>
          <a:lstStyle/>
          <a:p>
            <a:pPr algn="just"/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Purpose of the Charter</a:t>
            </a:r>
          </a:p>
          <a:p>
            <a:pPr algn="just"/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Articles in the  Charter are;</a:t>
            </a:r>
          </a:p>
          <a:p>
            <a:pPr algn="just"/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Where the partners to the Charter are found;</a:t>
            </a:r>
          </a:p>
          <a:p>
            <a:pPr algn="just"/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List of services offered by the State;</a:t>
            </a:r>
          </a:p>
          <a:p>
            <a:pPr algn="just"/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Service standards;</a:t>
            </a:r>
          </a:p>
          <a:p>
            <a:pPr algn="just"/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Commitments by the State as Employer; and</a:t>
            </a:r>
          </a:p>
          <a:p>
            <a:pPr algn="just"/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Commitments by public servants.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90D79E-02D3-4E3F-9582-54EC8CEEB2C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648072"/>
          </a:xfrm>
        </p:spPr>
        <p:txBody>
          <a:bodyPr/>
          <a:lstStyle/>
          <a:p>
            <a:r>
              <a:rPr lang="en-ZA" dirty="0" smtClean="0"/>
              <a:t>Objectives of the Charter</a:t>
            </a:r>
            <a:endParaRPr lang="en-ZA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207962" y="1196752"/>
            <a:ext cx="4287838" cy="5578635"/>
          </a:xfrm>
        </p:spPr>
        <p:txBody>
          <a:bodyPr/>
          <a:lstStyle/>
          <a:p>
            <a:r>
              <a:rPr lang="en-ZA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Improve service delivery programmes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ZA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Reinforce the partners’ commitment to service delivery improvement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for the benefit of all citizens;</a:t>
            </a:r>
          </a:p>
          <a:p>
            <a:r>
              <a:rPr lang="en-ZA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Professionalise and encourage excellence in the public service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Enhance performance;</a:t>
            </a:r>
          </a:p>
          <a:p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Strengthen processes and initiatives that prevent and combat corruption</a:t>
            </a:r>
            <a:r>
              <a:rPr lang="en-Z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287838" cy="5578635"/>
          </a:xfrm>
        </p:spPr>
        <p:txBody>
          <a:bodyPr/>
          <a:lstStyle/>
          <a:p>
            <a:r>
              <a:rPr lang="en-ZA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Facilitate social dialogue among the partners</a:t>
            </a:r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Help government departments rise to the </a:t>
            </a:r>
            <a:r>
              <a:rPr lang="en-ZA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challenge of treating citizens with dignity and expectations  meeting their demands equitably and fairly</a:t>
            </a:r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</a:p>
          <a:p>
            <a:pPr algn="just"/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Improve </a:t>
            </a:r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service delivery programmes and </a:t>
            </a:r>
            <a:r>
              <a:rPr lang="en-ZA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enhance productivity</a:t>
            </a:r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/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Improve service delivery programmes and </a:t>
            </a:r>
            <a:r>
              <a:rPr lang="en-ZA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enhance productivity</a:t>
            </a:r>
            <a:r>
              <a:rPr lang="en-ZA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ZA" sz="18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ZA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Facilitate social dialogue </a:t>
            </a:r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and strengthen the social partnership;</a:t>
            </a:r>
          </a:p>
          <a:p>
            <a:pPr algn="just"/>
            <a:r>
              <a:rPr lang="en-ZA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Encourage citizen participation </a:t>
            </a:r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in the delivery of public services</a:t>
            </a:r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ZA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AE3F8C-0582-4B1D-8FF8-17D94360D5D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880" y="-459432"/>
            <a:ext cx="8229600" cy="1786210"/>
          </a:xfrm>
        </p:spPr>
        <p:txBody>
          <a:bodyPr>
            <a:noAutofit/>
          </a:bodyPr>
          <a:lstStyle/>
          <a:p>
            <a:r>
              <a:rPr lang="en-ZA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ZA" sz="2400" b="1" dirty="0" smtClean="0">
                <a:latin typeface="Arial" pitchFamily="34" charset="0"/>
                <a:cs typeface="Arial" pitchFamily="34" charset="0"/>
              </a:rPr>
            </a:br>
            <a:r>
              <a:rPr lang="en-ZA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br>
              <a:rPr lang="en-ZA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ZA" sz="20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ZA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Improve </a:t>
            </a:r>
            <a:r>
              <a:rPr lang="en-ZA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service delivery </a:t>
            </a:r>
            <a:r>
              <a:rPr lang="en-ZA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programmes    (next presentation will provide details)</a:t>
            </a:r>
            <a:br>
              <a:rPr lang="en-ZA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Z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124744"/>
            <a:ext cx="8678198" cy="5472608"/>
          </a:xfrm>
        </p:spPr>
        <p:txBody>
          <a:bodyPr>
            <a:noAutofit/>
          </a:bodyPr>
          <a:lstStyle/>
          <a:p>
            <a:pPr marL="342900" indent="-342900" algn="just"/>
            <a:r>
              <a:rPr lang="en-ZA" sz="2000" dirty="0" smtClean="0">
                <a:latin typeface="Arial" pitchFamily="34" charset="0"/>
                <a:cs typeface="Arial" pitchFamily="34" charset="0"/>
              </a:rPr>
              <a:t>Overall submission of SDIPS have improved to 88% submission rate</a:t>
            </a:r>
          </a:p>
          <a:p>
            <a:pPr marL="342900" indent="-342900" algn="just"/>
            <a:r>
              <a:rPr lang="en-ZA" sz="2000" dirty="0" smtClean="0">
                <a:latin typeface="Arial" pitchFamily="34" charset="0"/>
                <a:cs typeface="Arial" pitchFamily="34" charset="0"/>
              </a:rPr>
              <a:t>The progress reports received by the DPSA shows a 10% improvement in SDIP reporting against SDIPs submitted.</a:t>
            </a:r>
          </a:p>
          <a:p>
            <a:pPr marL="342900" indent="-342900" algn="just"/>
            <a:r>
              <a:rPr lang="en-ZA" sz="2000" dirty="0" smtClean="0">
                <a:latin typeface="Arial" pitchFamily="34" charset="0"/>
                <a:cs typeface="Arial" pitchFamily="34" charset="0"/>
              </a:rPr>
              <a:t>This not enough as only 29% of National and Provincial departments presented report.</a:t>
            </a:r>
          </a:p>
          <a:p>
            <a:pPr marL="342900" indent="-342900" algn="just"/>
            <a:endParaRPr lang="en-ZA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n-ZA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ZA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n-ZA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n-ZA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n-ZA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n-ZA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ZA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ZA" sz="28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oatofarm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92163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61022742"/>
              </p:ext>
            </p:extLst>
          </p:nvPr>
        </p:nvGraphicFramePr>
        <p:xfrm>
          <a:off x="214282" y="2924943"/>
          <a:ext cx="8534182" cy="30034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6535"/>
                <a:gridCol w="6227647"/>
              </a:tblGrid>
              <a:tr h="476151">
                <a:tc>
                  <a:txBody>
                    <a:bodyPr/>
                    <a:lstStyle/>
                    <a:p>
                      <a:r>
                        <a:rPr lang="en-ZA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PERIOD</a:t>
                      </a:r>
                      <a:endParaRPr lang="en-ZA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SUBMISSION</a:t>
                      </a:r>
                      <a:r>
                        <a:rPr lang="en-ZA" sz="20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TOTAL</a:t>
                      </a:r>
                      <a:endParaRPr lang="en-ZA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42422">
                <a:tc>
                  <a:txBody>
                    <a:bodyPr/>
                    <a:lstStyle/>
                    <a:p>
                      <a:r>
                        <a:rPr lang="en-ZA" sz="2000" dirty="0" smtClean="0">
                          <a:solidFill>
                            <a:srgbClr val="1C1C1C"/>
                          </a:solidFill>
                          <a:latin typeface="Arial" pitchFamily="34" charset="0"/>
                          <a:cs typeface="Arial" pitchFamily="34" charset="0"/>
                        </a:rPr>
                        <a:t>2009/2012:</a:t>
                      </a:r>
                      <a:endParaRPr lang="en-ZA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 b="0" dirty="0" smtClean="0">
                          <a:latin typeface="Arial" pitchFamily="34" charset="0"/>
                          <a:cs typeface="Arial" pitchFamily="34" charset="0"/>
                        </a:rPr>
                        <a:t>3 out of 118 </a:t>
                      </a:r>
                      <a:r>
                        <a:rPr lang="en-ZA" sz="2000" b="1" dirty="0" smtClean="0">
                          <a:latin typeface="Arial" pitchFamily="34" charset="0"/>
                          <a:cs typeface="Arial" pitchFamily="34" charset="0"/>
                        </a:rPr>
                        <a:t>(3.5%) </a:t>
                      </a:r>
                      <a:r>
                        <a:rPr lang="en-ZA" sz="2000" b="0" dirty="0" smtClean="0">
                          <a:latin typeface="Arial" pitchFamily="34" charset="0"/>
                          <a:cs typeface="Arial" pitchFamily="34" charset="0"/>
                        </a:rPr>
                        <a:t>national</a:t>
                      </a:r>
                      <a:r>
                        <a:rPr lang="en-ZA" sz="2000" b="0" baseline="0" dirty="0" smtClean="0">
                          <a:latin typeface="Arial" pitchFamily="34" charset="0"/>
                          <a:cs typeface="Arial" pitchFamily="34" charset="0"/>
                        </a:rPr>
                        <a:t> and provincial departments submitted progress reports</a:t>
                      </a:r>
                      <a:endParaRPr lang="en-ZA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42422">
                <a:tc>
                  <a:txBody>
                    <a:bodyPr/>
                    <a:lstStyle/>
                    <a:p>
                      <a:r>
                        <a:rPr lang="en-ZA" sz="2000" dirty="0" smtClean="0">
                          <a:solidFill>
                            <a:srgbClr val="1C1C1C"/>
                          </a:solidFill>
                          <a:latin typeface="Arial" pitchFamily="34" charset="0"/>
                          <a:cs typeface="Arial" pitchFamily="34" charset="0"/>
                        </a:rPr>
                        <a:t>2012/2013</a:t>
                      </a:r>
                      <a:endParaRPr lang="en-ZA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 dirty="0" smtClean="0">
                          <a:latin typeface="Arial" pitchFamily="34" charset="0"/>
                          <a:cs typeface="Arial" pitchFamily="34" charset="0"/>
                        </a:rPr>
                        <a:t>4 out of 71 </a:t>
                      </a:r>
                      <a:r>
                        <a:rPr lang="en-ZA" sz="2000" b="1" dirty="0" smtClean="0">
                          <a:latin typeface="Arial" pitchFamily="34" charset="0"/>
                          <a:cs typeface="Arial" pitchFamily="34" charset="0"/>
                        </a:rPr>
                        <a:t>(2.8%) </a:t>
                      </a:r>
                      <a:r>
                        <a:rPr lang="en-ZA" sz="2000" dirty="0" smtClean="0">
                          <a:latin typeface="Arial" pitchFamily="34" charset="0"/>
                          <a:cs typeface="Arial" pitchFamily="34" charset="0"/>
                        </a:rPr>
                        <a:t>national and provincial departments submissions received</a:t>
                      </a:r>
                      <a:endParaRPr lang="en-ZA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42422">
                <a:tc>
                  <a:txBody>
                    <a:bodyPr/>
                    <a:lstStyle/>
                    <a:p>
                      <a:r>
                        <a:rPr lang="en-ZA" sz="2000" dirty="0" smtClean="0">
                          <a:solidFill>
                            <a:srgbClr val="1C1C1C"/>
                          </a:solidFill>
                          <a:latin typeface="Arial" pitchFamily="34" charset="0"/>
                          <a:cs typeface="Arial" pitchFamily="34" charset="0"/>
                        </a:rPr>
                        <a:t>2013/2014</a:t>
                      </a:r>
                      <a:endParaRPr lang="en-ZA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 dirty="0" smtClean="0">
                          <a:latin typeface="Arial" pitchFamily="34" charset="0"/>
                          <a:cs typeface="Arial" pitchFamily="34" charset="0"/>
                        </a:rPr>
                        <a:t> 22 out of 131 </a:t>
                      </a:r>
                      <a:r>
                        <a:rPr lang="en-ZA" sz="2000" b="1" dirty="0" smtClean="0">
                          <a:latin typeface="Arial" pitchFamily="34" charset="0"/>
                          <a:cs typeface="Arial" pitchFamily="34" charset="0"/>
                        </a:rPr>
                        <a:t>(29%)</a:t>
                      </a:r>
                      <a:r>
                        <a:rPr lang="en-ZA" sz="2000" dirty="0" smtClean="0">
                          <a:latin typeface="Arial" pitchFamily="34" charset="0"/>
                          <a:cs typeface="Arial" pitchFamily="34" charset="0"/>
                        </a:rPr>
                        <a:t> national and provincial</a:t>
                      </a:r>
                      <a:r>
                        <a:rPr lang="en-ZA" sz="2000" baseline="0" dirty="0" smtClean="0">
                          <a:latin typeface="Arial" pitchFamily="34" charset="0"/>
                          <a:cs typeface="Arial" pitchFamily="34" charset="0"/>
                        </a:rPr>
                        <a:t> departments submitted progress reports.</a:t>
                      </a:r>
                      <a:endParaRPr lang="en-ZA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9946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u="sng" dirty="0">
                <a:latin typeface="Arial" panose="020B0604020202020204" pitchFamily="34" charset="0"/>
                <a:cs typeface="Arial" panose="020B0604020202020204" pitchFamily="34" charset="0"/>
              </a:rPr>
              <a:t>Improve service delivery </a:t>
            </a:r>
            <a:r>
              <a:rPr lang="en-ZA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programmes</a:t>
            </a:r>
            <a:br>
              <a:rPr lang="en-ZA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sz="24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Provincial Service Delivery Programmes/Initiatives</a:t>
            </a:r>
            <a:r>
              <a:rPr lang="en-ZA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ZA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b="1" u="sng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ZA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Integrated service delivery initiatives</a:t>
            </a:r>
          </a:p>
          <a:p>
            <a:pPr lvl="1"/>
            <a:r>
              <a:rPr lang="en-ZA" sz="2000" dirty="0" smtClean="0"/>
              <a:t>OSS, Setsokotsane, Ntirisano, </a:t>
            </a:r>
            <a:r>
              <a:rPr lang="en-ZA" sz="2000" dirty="0" err="1" smtClean="0"/>
              <a:t>Halasela</a:t>
            </a:r>
            <a:endParaRPr lang="en-US" sz="2000" dirty="0"/>
          </a:p>
          <a:p>
            <a:pPr lvl="1"/>
            <a:r>
              <a:rPr lang="en-US" sz="2000" dirty="0" smtClean="0"/>
              <a:t>National </a:t>
            </a:r>
            <a:r>
              <a:rPr lang="en-US" sz="2000" dirty="0" err="1" smtClean="0"/>
              <a:t>ProvincialThusong</a:t>
            </a:r>
            <a:r>
              <a:rPr lang="en-US" sz="2000" dirty="0" smtClean="0"/>
              <a:t> </a:t>
            </a:r>
            <a:r>
              <a:rPr lang="en-US" sz="2000" dirty="0"/>
              <a:t>Service </a:t>
            </a:r>
            <a:r>
              <a:rPr lang="en-US" sz="2000" dirty="0" err="1" smtClean="0"/>
              <a:t>Centres</a:t>
            </a:r>
            <a:r>
              <a:rPr lang="en-US" sz="2000" dirty="0" smtClean="0"/>
              <a:t> </a:t>
            </a:r>
            <a:r>
              <a:rPr lang="en-US" sz="2000" b="1" i="1" dirty="0" smtClean="0"/>
              <a:t>(Concept of </a:t>
            </a:r>
            <a:r>
              <a:rPr lang="en-US" sz="2000" b="1" i="1" dirty="0" err="1" smtClean="0"/>
              <a:t>Maponya</a:t>
            </a:r>
            <a:r>
              <a:rPr lang="en-US" sz="2000" b="1" i="1" dirty="0" smtClean="0"/>
              <a:t> Mall)</a:t>
            </a:r>
          </a:p>
          <a:p>
            <a:pPr lvl="1"/>
            <a:r>
              <a:rPr lang="en-US" sz="2000" b="1" i="1" dirty="0" err="1" smtClean="0"/>
              <a:t>Municial</a:t>
            </a:r>
            <a:r>
              <a:rPr lang="en-US" sz="2000" b="1" i="1" dirty="0" smtClean="0"/>
              <a:t> Level Back to </a:t>
            </a:r>
            <a:r>
              <a:rPr lang="en-US" sz="2000" b="1" i="1" dirty="0" err="1" smtClean="0"/>
              <a:t>Basiscs</a:t>
            </a:r>
            <a:endParaRPr lang="en-US" sz="2200" b="1" i="1" dirty="0"/>
          </a:p>
          <a:p>
            <a:pPr marL="109537" indent="0">
              <a:buNone/>
            </a:pPr>
            <a:endParaRPr lang="en-US" sz="2400" b="1" dirty="0" smtClean="0"/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90D79E-02D3-4E3F-9582-54EC8CEEB2C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514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229600" cy="1066800"/>
          </a:xfrm>
        </p:spPr>
        <p:txBody>
          <a:bodyPr/>
          <a:lstStyle/>
          <a:p>
            <a:r>
              <a:rPr lang="en-ZA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Reinforce the partners’ commitment to service delivery improvement 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for the benefit of all citizens</a:t>
            </a:r>
            <a:r>
              <a:rPr lang="en-ZA" sz="2400" dirty="0" smtClean="0"/>
              <a:t/>
            </a:r>
            <a:br>
              <a:rPr lang="en-ZA" sz="2400" dirty="0" smtClean="0"/>
            </a:br>
            <a:r>
              <a:rPr lang="en-ZA" sz="3200" dirty="0" smtClean="0"/>
              <a:t>_____________________________________</a:t>
            </a:r>
            <a:endParaRPr lang="en-Z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324350"/>
          </a:xfrm>
        </p:spPr>
        <p:txBody>
          <a:bodyPr/>
          <a:lstStyle/>
          <a:p>
            <a:r>
              <a:rPr lang="en-Z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 Minister for the Public Service and Administration, together with all the signatory trade unions, successfully </a:t>
            </a:r>
            <a:r>
              <a:rPr lang="en-ZA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launched </a:t>
            </a:r>
            <a:r>
              <a:rPr lang="en-Z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 Service Charter on 29 August 2013.</a:t>
            </a:r>
          </a:p>
          <a:p>
            <a:r>
              <a:rPr lang="en-Z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 Charter was welcomed, supported and lauded by:</a:t>
            </a:r>
          </a:p>
          <a:p>
            <a:pPr lvl="1"/>
            <a:r>
              <a:rPr lang="en-Z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COSATU;</a:t>
            </a:r>
          </a:p>
          <a:p>
            <a:pPr lvl="1"/>
            <a:r>
              <a:rPr lang="en-Z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Federation of Democratic Unions of South Africa; </a:t>
            </a:r>
          </a:p>
          <a:p>
            <a:pPr lvl="1"/>
            <a:r>
              <a:rPr lang="en-Z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 Independent Labour Caucus;</a:t>
            </a:r>
          </a:p>
          <a:p>
            <a:pPr lvl="1"/>
            <a:r>
              <a:rPr lang="en-Z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Business (Business Unity South Africa and Black Business Council); and</a:t>
            </a:r>
          </a:p>
          <a:p>
            <a:pPr lvl="1"/>
            <a:r>
              <a:rPr lang="en-Z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NEDLAC.</a:t>
            </a:r>
          </a:p>
          <a:p>
            <a:r>
              <a:rPr lang="en-ZA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Cabinet endorsed the Charter on 4 September 2013</a:t>
            </a:r>
            <a:r>
              <a:rPr lang="en-Z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ZA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90D79E-02D3-4E3F-9582-54EC8CEEB2C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403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popularisation of the </a:t>
            </a:r>
            <a:r>
              <a:rPr lang="en-ZA" dirty="0" smtClean="0"/>
              <a:t>Charter as part </a:t>
            </a:r>
          </a:p>
          <a:p>
            <a:pPr lvl="1"/>
            <a:r>
              <a:rPr lang="en-ZA" dirty="0" smtClean="0"/>
              <a:t>Public Service month </a:t>
            </a:r>
          </a:p>
          <a:p>
            <a:pPr lvl="1"/>
            <a:r>
              <a:rPr lang="en-ZA" dirty="0" smtClean="0"/>
              <a:t>Provincial engagement with OTPs</a:t>
            </a:r>
          </a:p>
          <a:p>
            <a:pPr lvl="1"/>
            <a:r>
              <a:rPr lang="en-ZA" dirty="0" smtClean="0"/>
              <a:t>National </a:t>
            </a:r>
            <a:r>
              <a:rPr lang="en-ZA" dirty="0" err="1" smtClean="0"/>
              <a:t>enegemenets</a:t>
            </a:r>
            <a:r>
              <a:rPr lang="en-ZA" dirty="0" smtClean="0"/>
              <a:t> SALGA, COGTA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90D79E-02D3-4E3F-9582-54EC8CEEB2C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40345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PSA Powerpoint Templat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15757</TotalTime>
  <Words>2591</Words>
  <Application>Microsoft Office PowerPoint</Application>
  <PresentationFormat>On-screen Show (4:3)</PresentationFormat>
  <Paragraphs>346</Paragraphs>
  <Slides>33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DPSA Powerpoint Template</vt:lpstr>
      <vt:lpstr>Public Service Charter Implementation </vt:lpstr>
      <vt:lpstr>Presentation Outline ______________________________ </vt:lpstr>
      <vt:lpstr>Definition of the Charter _____________________________________</vt:lpstr>
      <vt:lpstr>Articles in the Charter _____________________________________</vt:lpstr>
      <vt:lpstr>Objectives of the Charter</vt:lpstr>
      <vt:lpstr> I   Improve service delivery programmes    (next presentation will provide details) </vt:lpstr>
      <vt:lpstr>Improve service delivery programmes Provincial Service Delivery Programmes/Initiatives  </vt:lpstr>
      <vt:lpstr>Reinforce the partners’ commitment to service delivery improvement for the benefit of all citizens _____________________________________</vt:lpstr>
      <vt:lpstr>Slide 9</vt:lpstr>
      <vt:lpstr>Professionalise and encourage excellence in the public service</vt:lpstr>
      <vt:lpstr>Enhance Performance </vt:lpstr>
      <vt:lpstr>Strengthen processes and initiatives that prevent and combat corruption; </vt:lpstr>
      <vt:lpstr>Facilitate social dialogue among the partners</vt:lpstr>
      <vt:lpstr>Help government departments rise to the challenge of treating citizens with dignity and expectations  meeting their demands equitably and fairly</vt:lpstr>
      <vt:lpstr>Help government departments rise to the challenge of treating citizens with dignity and expectations  meeting their demands equitably and fairly</vt:lpstr>
      <vt:lpstr>Help government departments rise to the challenge of treating citizens with dignity and expectations  meeting their demands equitably and fairly</vt:lpstr>
      <vt:lpstr>Help government departments rise to the challenge of treating citizens with dignity and expectations  meeting their demands equitably and fairly</vt:lpstr>
      <vt:lpstr>Slide 18</vt:lpstr>
      <vt:lpstr>Help government departments rise to the challenge of treating citizens with dignity and expectations  meeting their demands equitably and fairly</vt:lpstr>
      <vt:lpstr>Slide 20</vt:lpstr>
      <vt:lpstr>Improve service delivery programmes and enhance productivity</vt:lpstr>
      <vt:lpstr>Empowerment and Encourage citizen participation in the delivery of public services</vt:lpstr>
      <vt:lpstr>Encourage citizen participation in the delivery of public services</vt:lpstr>
      <vt:lpstr>Implementation phases</vt:lpstr>
      <vt:lpstr>Selection of priority wards</vt:lpstr>
      <vt:lpstr>Legislative Context</vt:lpstr>
      <vt:lpstr>.</vt:lpstr>
      <vt:lpstr>What happened so far  _____________________________________</vt:lpstr>
      <vt:lpstr>What happened so far</vt:lpstr>
      <vt:lpstr>What happened so far</vt:lpstr>
      <vt:lpstr>Consultation processes on the Consolidated implementation of the Service Charter </vt:lpstr>
      <vt:lpstr>Next Steps</vt:lpstr>
      <vt:lpstr>Recommendations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by the Minister for the Public Service and Administration</dc:title>
  <dc:creator>Nombulelo</dc:creator>
  <cp:lastModifiedBy>User</cp:lastModifiedBy>
  <cp:revision>642</cp:revision>
  <dcterms:created xsi:type="dcterms:W3CDTF">2013-04-24T12:07:38Z</dcterms:created>
  <dcterms:modified xsi:type="dcterms:W3CDTF">2015-02-19T08:01:12Z</dcterms:modified>
</cp:coreProperties>
</file>