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9"/>
  </p:notesMasterIdLst>
  <p:sldIdLst>
    <p:sldId id="257" r:id="rId2"/>
    <p:sldId id="258" r:id="rId3"/>
    <p:sldId id="286" r:id="rId4"/>
    <p:sldId id="287" r:id="rId5"/>
    <p:sldId id="288" r:id="rId6"/>
    <p:sldId id="289" r:id="rId7"/>
    <p:sldId id="290" r:id="rId8"/>
  </p:sldIdLst>
  <p:sldSz cx="9144000" cy="6858000" type="screen4x3"/>
  <p:notesSz cx="7004050" cy="92233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1367" autoAdjust="0"/>
  </p:normalViewPr>
  <p:slideViewPr>
    <p:cSldViewPr>
      <p:cViewPr varScale="1">
        <p:scale>
          <a:sx n="68" d="100"/>
          <a:sy n="68" d="100"/>
        </p:scale>
        <p:origin x="-576"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5088" cy="461169"/>
          </a:xfrm>
          <a:prstGeom prst="rect">
            <a:avLst/>
          </a:prstGeom>
        </p:spPr>
        <p:txBody>
          <a:bodyPr vert="horz" lIns="92720" tIns="46360" rIns="92720" bIns="46360" rtlCol="0"/>
          <a:lstStyle>
            <a:lvl1pPr algn="l">
              <a:defRPr sz="1200"/>
            </a:lvl1pPr>
          </a:lstStyle>
          <a:p>
            <a:endParaRPr lang="en-US"/>
          </a:p>
        </p:txBody>
      </p:sp>
      <p:sp>
        <p:nvSpPr>
          <p:cNvPr id="3" name="Date Placeholder 2"/>
          <p:cNvSpPr>
            <a:spLocks noGrp="1"/>
          </p:cNvSpPr>
          <p:nvPr>
            <p:ph type="dt" idx="1"/>
          </p:nvPr>
        </p:nvSpPr>
        <p:spPr>
          <a:xfrm>
            <a:off x="3967341" y="0"/>
            <a:ext cx="3035088" cy="461169"/>
          </a:xfrm>
          <a:prstGeom prst="rect">
            <a:avLst/>
          </a:prstGeom>
        </p:spPr>
        <p:txBody>
          <a:bodyPr vert="horz" lIns="92720" tIns="46360" rIns="92720" bIns="46360" rtlCol="0"/>
          <a:lstStyle>
            <a:lvl1pPr algn="r">
              <a:defRPr sz="1200"/>
            </a:lvl1pPr>
          </a:lstStyle>
          <a:p>
            <a:fld id="{1EAD3825-6B6B-48DB-95B5-9DCFF49A9981}" type="datetimeFigureOut">
              <a:rPr lang="en-US" smtClean="0"/>
              <a:pPr/>
              <a:t>2/20/2015</a:t>
            </a:fld>
            <a:endParaRPr lang="en-US"/>
          </a:p>
        </p:txBody>
      </p:sp>
      <p:sp>
        <p:nvSpPr>
          <p:cNvPr id="4" name="Slide Image Placeholder 3"/>
          <p:cNvSpPr>
            <a:spLocks noGrp="1" noRot="1" noChangeAspect="1"/>
          </p:cNvSpPr>
          <p:nvPr>
            <p:ph type="sldImg" idx="2"/>
          </p:nvPr>
        </p:nvSpPr>
        <p:spPr>
          <a:xfrm>
            <a:off x="1195388" y="692150"/>
            <a:ext cx="4613275" cy="3459163"/>
          </a:xfrm>
          <a:prstGeom prst="rect">
            <a:avLst/>
          </a:prstGeom>
          <a:noFill/>
          <a:ln w="12700">
            <a:solidFill>
              <a:prstClr val="black"/>
            </a:solidFill>
          </a:ln>
        </p:spPr>
        <p:txBody>
          <a:bodyPr vert="horz" lIns="92720" tIns="46360" rIns="92720" bIns="46360" rtlCol="0" anchor="ctr"/>
          <a:lstStyle/>
          <a:p>
            <a:endParaRPr lang="en-US"/>
          </a:p>
        </p:txBody>
      </p:sp>
      <p:sp>
        <p:nvSpPr>
          <p:cNvPr id="5" name="Notes Placeholder 4"/>
          <p:cNvSpPr>
            <a:spLocks noGrp="1"/>
          </p:cNvSpPr>
          <p:nvPr>
            <p:ph type="body" sz="quarter" idx="3"/>
          </p:nvPr>
        </p:nvSpPr>
        <p:spPr>
          <a:xfrm>
            <a:off x="700405" y="4381103"/>
            <a:ext cx="5603240" cy="4150519"/>
          </a:xfrm>
          <a:prstGeom prst="rect">
            <a:avLst/>
          </a:prstGeom>
        </p:spPr>
        <p:txBody>
          <a:bodyPr vert="horz" lIns="92720" tIns="46360" rIns="92720" bIns="4636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60605"/>
            <a:ext cx="3035088" cy="461169"/>
          </a:xfrm>
          <a:prstGeom prst="rect">
            <a:avLst/>
          </a:prstGeom>
        </p:spPr>
        <p:txBody>
          <a:bodyPr vert="horz" lIns="92720" tIns="46360" rIns="92720" bIns="46360" rtlCol="0" anchor="b"/>
          <a:lstStyle>
            <a:lvl1pPr algn="l">
              <a:defRPr sz="1200"/>
            </a:lvl1pPr>
          </a:lstStyle>
          <a:p>
            <a:endParaRPr lang="en-US"/>
          </a:p>
        </p:txBody>
      </p:sp>
      <p:sp>
        <p:nvSpPr>
          <p:cNvPr id="7" name="Slide Number Placeholder 6"/>
          <p:cNvSpPr>
            <a:spLocks noGrp="1"/>
          </p:cNvSpPr>
          <p:nvPr>
            <p:ph type="sldNum" sz="quarter" idx="5"/>
          </p:nvPr>
        </p:nvSpPr>
        <p:spPr>
          <a:xfrm>
            <a:off x="3967341" y="8760605"/>
            <a:ext cx="3035088" cy="461169"/>
          </a:xfrm>
          <a:prstGeom prst="rect">
            <a:avLst/>
          </a:prstGeom>
        </p:spPr>
        <p:txBody>
          <a:bodyPr vert="horz" lIns="92720" tIns="46360" rIns="92720" bIns="46360" rtlCol="0" anchor="b"/>
          <a:lstStyle>
            <a:lvl1pPr algn="r">
              <a:defRPr sz="1200"/>
            </a:lvl1pPr>
          </a:lstStyle>
          <a:p>
            <a:fld id="{C2FDD49A-4F53-413B-9BEB-D0C1DCE55B63}" type="slidenum">
              <a:rPr lang="en-US" smtClean="0"/>
              <a:pPr/>
              <a:t>‹#›</a:t>
            </a:fld>
            <a:endParaRPr lang="en-US"/>
          </a:p>
        </p:txBody>
      </p:sp>
    </p:spTree>
    <p:extLst>
      <p:ext uri="{BB962C8B-B14F-4D97-AF65-F5344CB8AC3E}">
        <p14:creationId xmlns:p14="http://schemas.microsoft.com/office/powerpoint/2010/main" xmlns="" val="30910597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B3AD0E6-BEBA-4A58-BB79-4D53F1D06A5D}" type="slidenum">
              <a:rPr lang="en-US" smtClean="0"/>
              <a:pPr/>
              <a:t>1</a:t>
            </a:fld>
            <a:endParaRPr lang="en-US"/>
          </a:p>
        </p:txBody>
      </p:sp>
    </p:spTree>
    <p:extLst>
      <p:ext uri="{BB962C8B-B14F-4D97-AF65-F5344CB8AC3E}">
        <p14:creationId xmlns:p14="http://schemas.microsoft.com/office/powerpoint/2010/main" xmlns="" val="22727302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EFB2D5D-490B-41E5-B3C5-8CAA13D322D1}" type="datetime1">
              <a:rPr lang="en-US" smtClean="0"/>
              <a:pPr/>
              <a:t>2/20/2015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542D0F-CF45-4CBE-A7FA-452974BD196D}" type="slidenum">
              <a:rPr lang="en-US" smtClean="0"/>
              <a:pPr/>
              <a:t>‹#›</a:t>
            </a:fld>
            <a:endParaRPr lang="en-US"/>
          </a:p>
        </p:txBody>
      </p:sp>
    </p:spTree>
    <p:extLst>
      <p:ext uri="{BB962C8B-B14F-4D97-AF65-F5344CB8AC3E}">
        <p14:creationId xmlns:p14="http://schemas.microsoft.com/office/powerpoint/2010/main" xmlns="" val="11813587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CAB90F-FF6D-4324-8E0D-7CB7A1BFD10C}" type="datetime1">
              <a:rPr lang="en-US" smtClean="0"/>
              <a:pPr/>
              <a:t>2/20/2015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542D0F-CF45-4CBE-A7FA-452974BD196D}" type="slidenum">
              <a:rPr lang="en-US" smtClean="0"/>
              <a:pPr/>
              <a:t>‹#›</a:t>
            </a:fld>
            <a:endParaRPr lang="en-US"/>
          </a:p>
        </p:txBody>
      </p:sp>
    </p:spTree>
    <p:extLst>
      <p:ext uri="{BB962C8B-B14F-4D97-AF65-F5344CB8AC3E}">
        <p14:creationId xmlns:p14="http://schemas.microsoft.com/office/powerpoint/2010/main" xmlns="" val="23773838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4AF680-CE90-494C-8187-66275A805C99}" type="datetime1">
              <a:rPr lang="en-US" smtClean="0"/>
              <a:pPr/>
              <a:t>2/20/2015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542D0F-CF45-4CBE-A7FA-452974BD196D}" type="slidenum">
              <a:rPr lang="en-US" smtClean="0"/>
              <a:pPr/>
              <a:t>‹#›</a:t>
            </a:fld>
            <a:endParaRPr lang="en-US"/>
          </a:p>
        </p:txBody>
      </p:sp>
    </p:spTree>
    <p:extLst>
      <p:ext uri="{BB962C8B-B14F-4D97-AF65-F5344CB8AC3E}">
        <p14:creationId xmlns:p14="http://schemas.microsoft.com/office/powerpoint/2010/main" xmlns="" val="2683214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F53A7F-998F-44BB-93FB-613C7561F929}" type="datetime1">
              <a:rPr lang="en-US" smtClean="0"/>
              <a:pPr/>
              <a:t>2/20/2015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542D0F-CF45-4CBE-A7FA-452974BD196D}" type="slidenum">
              <a:rPr lang="en-US" smtClean="0"/>
              <a:pPr/>
              <a:t>‹#›</a:t>
            </a:fld>
            <a:endParaRPr lang="en-US"/>
          </a:p>
        </p:txBody>
      </p:sp>
    </p:spTree>
    <p:extLst>
      <p:ext uri="{BB962C8B-B14F-4D97-AF65-F5344CB8AC3E}">
        <p14:creationId xmlns:p14="http://schemas.microsoft.com/office/powerpoint/2010/main" xmlns="" val="1246509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465942-7744-4DC2-9147-39C49BAEF228}" type="datetime1">
              <a:rPr lang="en-US" smtClean="0"/>
              <a:pPr/>
              <a:t>2/20/2015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542D0F-CF45-4CBE-A7FA-452974BD196D}" type="slidenum">
              <a:rPr lang="en-US" smtClean="0"/>
              <a:pPr/>
              <a:t>‹#›</a:t>
            </a:fld>
            <a:endParaRPr lang="en-US"/>
          </a:p>
        </p:txBody>
      </p:sp>
    </p:spTree>
    <p:extLst>
      <p:ext uri="{BB962C8B-B14F-4D97-AF65-F5344CB8AC3E}">
        <p14:creationId xmlns:p14="http://schemas.microsoft.com/office/powerpoint/2010/main" xmlns="" val="17179322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CE49FD5-1ACE-42B2-AD96-713177F786DC}" type="datetime1">
              <a:rPr lang="en-US" smtClean="0"/>
              <a:pPr/>
              <a:t>2/20/2015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542D0F-CF45-4CBE-A7FA-452974BD196D}" type="slidenum">
              <a:rPr lang="en-US" smtClean="0"/>
              <a:pPr/>
              <a:t>‹#›</a:t>
            </a:fld>
            <a:endParaRPr lang="en-US"/>
          </a:p>
        </p:txBody>
      </p:sp>
    </p:spTree>
    <p:extLst>
      <p:ext uri="{BB962C8B-B14F-4D97-AF65-F5344CB8AC3E}">
        <p14:creationId xmlns:p14="http://schemas.microsoft.com/office/powerpoint/2010/main" xmlns="" val="26523560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5F85612-49C0-4190-B251-1D3984C7AD9F}" type="datetime1">
              <a:rPr lang="en-US" smtClean="0"/>
              <a:pPr/>
              <a:t>2/20/2015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542D0F-CF45-4CBE-A7FA-452974BD196D}" type="slidenum">
              <a:rPr lang="en-US" smtClean="0"/>
              <a:pPr/>
              <a:t>‹#›</a:t>
            </a:fld>
            <a:endParaRPr lang="en-US"/>
          </a:p>
        </p:txBody>
      </p:sp>
    </p:spTree>
    <p:extLst>
      <p:ext uri="{BB962C8B-B14F-4D97-AF65-F5344CB8AC3E}">
        <p14:creationId xmlns:p14="http://schemas.microsoft.com/office/powerpoint/2010/main" xmlns="" val="10990366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72B7781-9425-4CF0-861B-F3BBEE083E46}" type="datetime1">
              <a:rPr lang="en-US" smtClean="0"/>
              <a:pPr/>
              <a:t>2/20/2015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542D0F-CF45-4CBE-A7FA-452974BD196D}" type="slidenum">
              <a:rPr lang="en-US" smtClean="0"/>
              <a:pPr/>
              <a:t>‹#›</a:t>
            </a:fld>
            <a:endParaRPr lang="en-US"/>
          </a:p>
        </p:txBody>
      </p:sp>
    </p:spTree>
    <p:extLst>
      <p:ext uri="{BB962C8B-B14F-4D97-AF65-F5344CB8AC3E}">
        <p14:creationId xmlns:p14="http://schemas.microsoft.com/office/powerpoint/2010/main" xmlns="" val="17017808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B87DF5-B48C-4564-B3EB-8104E57F28A2}" type="datetime1">
              <a:rPr lang="en-US" smtClean="0"/>
              <a:pPr/>
              <a:t>2/20/2015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542D0F-CF45-4CBE-A7FA-452974BD196D}" type="slidenum">
              <a:rPr lang="en-US" smtClean="0"/>
              <a:pPr/>
              <a:t>‹#›</a:t>
            </a:fld>
            <a:endParaRPr lang="en-US"/>
          </a:p>
        </p:txBody>
      </p:sp>
    </p:spTree>
    <p:extLst>
      <p:ext uri="{BB962C8B-B14F-4D97-AF65-F5344CB8AC3E}">
        <p14:creationId xmlns:p14="http://schemas.microsoft.com/office/powerpoint/2010/main" xmlns="" val="22064383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92C5E8-39FD-444F-A0BE-2EC27891EE54}" type="datetime1">
              <a:rPr lang="en-US" smtClean="0"/>
              <a:pPr/>
              <a:t>2/20/2015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542D0F-CF45-4CBE-A7FA-452974BD196D}" type="slidenum">
              <a:rPr lang="en-US" smtClean="0"/>
              <a:pPr/>
              <a:t>‹#›</a:t>
            </a:fld>
            <a:endParaRPr lang="en-US"/>
          </a:p>
        </p:txBody>
      </p:sp>
    </p:spTree>
    <p:extLst>
      <p:ext uri="{BB962C8B-B14F-4D97-AF65-F5344CB8AC3E}">
        <p14:creationId xmlns:p14="http://schemas.microsoft.com/office/powerpoint/2010/main" xmlns="" val="9113569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E0ACE1-D10C-4398-A46F-1DFFA43E2229}" type="datetime1">
              <a:rPr lang="en-US" smtClean="0"/>
              <a:pPr/>
              <a:t>2/20/2015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542D0F-CF45-4CBE-A7FA-452974BD196D}" type="slidenum">
              <a:rPr lang="en-US" smtClean="0"/>
              <a:pPr/>
              <a:t>‹#›</a:t>
            </a:fld>
            <a:endParaRPr lang="en-US"/>
          </a:p>
        </p:txBody>
      </p:sp>
    </p:spTree>
    <p:extLst>
      <p:ext uri="{BB962C8B-B14F-4D97-AF65-F5344CB8AC3E}">
        <p14:creationId xmlns:p14="http://schemas.microsoft.com/office/powerpoint/2010/main" xmlns="" val="21112288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360EDA-7D33-4264-9487-7D80AAB3FD0A}" type="datetime1">
              <a:rPr lang="en-US" smtClean="0"/>
              <a:pPr/>
              <a:t>2/20/2015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542D0F-CF45-4CBE-A7FA-452974BD196D}" type="slidenum">
              <a:rPr lang="en-US" smtClean="0"/>
              <a:pPr/>
              <a:t>‹#›</a:t>
            </a:fld>
            <a:endParaRPr lang="en-US"/>
          </a:p>
        </p:txBody>
      </p:sp>
    </p:spTree>
    <p:extLst>
      <p:ext uri="{BB962C8B-B14F-4D97-AF65-F5344CB8AC3E}">
        <p14:creationId xmlns:p14="http://schemas.microsoft.com/office/powerpoint/2010/main" xmlns="" val="17502047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1"/>
            <a:ext cx="9144000" cy="6012947"/>
          </a:xfrm>
          <a:prstGeom prst="rect">
            <a:avLst/>
          </a:prstGeom>
          <a:solidFill>
            <a:srgbClr val="1E8035"/>
          </a:solidFill>
          <a:ln>
            <a:solidFill>
              <a:schemeClr val="tx2">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377476"/>
            <a:ext cx="7772400" cy="2975323"/>
          </a:xfrm>
        </p:spPr>
        <p:txBody>
          <a:bodyPr>
            <a:normAutofit/>
          </a:bodyPr>
          <a:lstStyle/>
          <a:p>
            <a:r>
              <a:rPr lang="en-US" sz="4000" b="1" dirty="0" smtClean="0">
                <a:solidFill>
                  <a:schemeClr val="bg1"/>
                </a:solidFill>
                <a:latin typeface="Arial"/>
                <a:cs typeface="Arial"/>
              </a:rPr>
              <a:t>AREAS OF COLLABORATION BETWEEN DSBD AND DOE ON THE SOLAR WATER HEATER PROGRAMME</a:t>
            </a:r>
            <a:endParaRPr lang="en-US" sz="4000" b="1" dirty="0">
              <a:solidFill>
                <a:schemeClr val="bg1"/>
              </a:solidFill>
              <a:latin typeface="Arial"/>
              <a:cs typeface="Arial"/>
            </a:endParaRPr>
          </a:p>
        </p:txBody>
      </p:sp>
      <p:sp>
        <p:nvSpPr>
          <p:cNvPr id="3" name="Subtitle 2"/>
          <p:cNvSpPr>
            <a:spLocks noGrp="1"/>
          </p:cNvSpPr>
          <p:nvPr>
            <p:ph type="subTitle" idx="1"/>
          </p:nvPr>
        </p:nvSpPr>
        <p:spPr>
          <a:xfrm>
            <a:off x="1371600" y="1398997"/>
            <a:ext cx="6781800" cy="4117832"/>
          </a:xfrm>
          <a:noFill/>
        </p:spPr>
        <p:txBody>
          <a:bodyPr>
            <a:normAutofit/>
          </a:bodyPr>
          <a:lstStyle/>
          <a:p>
            <a:endParaRPr lang="en-US" b="1" dirty="0" smtClean="0">
              <a:solidFill>
                <a:schemeClr val="bg1"/>
              </a:solidFill>
              <a:latin typeface="Arial"/>
              <a:cs typeface="Arial"/>
            </a:endParaRPr>
          </a:p>
          <a:p>
            <a:endParaRPr lang="en-US" b="1" dirty="0">
              <a:solidFill>
                <a:schemeClr val="bg1"/>
              </a:solidFill>
              <a:latin typeface="Arial"/>
              <a:cs typeface="Arial"/>
            </a:endParaRPr>
          </a:p>
        </p:txBody>
      </p:sp>
      <p:pic>
        <p:nvPicPr>
          <p:cNvPr id="7" name="Content Placeholder 12" descr="20yrs Logo2.jpg"/>
          <p:cNvPicPr>
            <a:picLocks noChangeAspect="1"/>
          </p:cNvPicPr>
          <p:nvPr/>
        </p:nvPicPr>
        <p:blipFill rotWithShape="1">
          <a:blip r:embed="rId3" cstate="print">
            <a:extLst>
              <a:ext uri="{28A0092B-C50C-407E-A947-70E740481C1C}">
                <a14:useLocalDpi xmlns:a14="http://schemas.microsoft.com/office/drawing/2010/main" xmlns="" val="0"/>
              </a:ext>
            </a:extLst>
          </a:blip>
          <a:srcRect l="-58057" r="-50306" b="-2047"/>
          <a:stretch/>
        </p:blipFill>
        <p:spPr>
          <a:xfrm>
            <a:off x="7924364" y="6268048"/>
            <a:ext cx="902559" cy="496373"/>
          </a:xfrm>
          <a:prstGeom prst="rect">
            <a:avLst/>
          </a:prstGeom>
        </p:spPr>
      </p:pic>
      <p:pic>
        <p:nvPicPr>
          <p:cNvPr id="8" name="Picture 7" descr="Description: C:\Users\NManyelo\AppData\Local\Temp\XPgrpwise\SBDD logo acron 2014_1.jpg"/>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424543" y="6202680"/>
            <a:ext cx="1175657" cy="487680"/>
          </a:xfrm>
          <a:prstGeom prst="rect">
            <a:avLst/>
          </a:prstGeom>
          <a:noFill/>
          <a:ln>
            <a:noFill/>
          </a:ln>
        </p:spPr>
      </p:pic>
    </p:spTree>
    <p:extLst>
      <p:ext uri="{BB962C8B-B14F-4D97-AF65-F5344CB8AC3E}">
        <p14:creationId xmlns:p14="http://schemas.microsoft.com/office/powerpoint/2010/main" xmlns="" val="14625393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PURPOSE  </a:t>
            </a:r>
            <a:endParaRPr lang="en-US" sz="3200" b="1" dirty="0"/>
          </a:p>
        </p:txBody>
      </p:sp>
      <p:pic>
        <p:nvPicPr>
          <p:cNvPr id="5" name="Picture 4" descr="Description: C:\Users\NManyelo\AppData\Local\Temp\XPgrpwise\SBDD logo acron 2014_1.jpg"/>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24543" y="6202680"/>
            <a:ext cx="1175657" cy="487680"/>
          </a:xfrm>
          <a:prstGeom prst="rect">
            <a:avLst/>
          </a:prstGeom>
          <a:noFill/>
          <a:ln>
            <a:noFill/>
          </a:ln>
        </p:spPr>
      </p:pic>
      <p:pic>
        <p:nvPicPr>
          <p:cNvPr id="6" name="Content Placeholder 12" descr="20yrs Logo2.jpg"/>
          <p:cNvPicPr>
            <a:picLocks noChangeAspect="1"/>
          </p:cNvPicPr>
          <p:nvPr/>
        </p:nvPicPr>
        <p:blipFill rotWithShape="1">
          <a:blip r:embed="rId3" cstate="print">
            <a:extLst>
              <a:ext uri="{28A0092B-C50C-407E-A947-70E740481C1C}">
                <a14:useLocalDpi xmlns:a14="http://schemas.microsoft.com/office/drawing/2010/main" xmlns="" val="0"/>
              </a:ext>
            </a:extLst>
          </a:blip>
          <a:srcRect l="-58057" r="-50306" b="-2047"/>
          <a:stretch/>
        </p:blipFill>
        <p:spPr>
          <a:xfrm>
            <a:off x="7924364" y="6268048"/>
            <a:ext cx="902559" cy="496373"/>
          </a:xfrm>
          <a:prstGeom prst="rect">
            <a:avLst/>
          </a:prstGeom>
        </p:spPr>
      </p:pic>
      <p:sp>
        <p:nvSpPr>
          <p:cNvPr id="3" name="Content Placeholder 2"/>
          <p:cNvSpPr>
            <a:spLocks noGrp="1"/>
          </p:cNvSpPr>
          <p:nvPr>
            <p:ph idx="1"/>
          </p:nvPr>
        </p:nvSpPr>
        <p:spPr>
          <a:xfrm>
            <a:off x="457200" y="1600201"/>
            <a:ext cx="8229600" cy="4267200"/>
          </a:xfrm>
        </p:spPr>
        <p:txBody>
          <a:bodyPr>
            <a:normAutofit/>
          </a:bodyPr>
          <a:lstStyle/>
          <a:p>
            <a:r>
              <a:rPr lang="en-ZA" dirty="0" smtClean="0"/>
              <a:t>To ensure participation of SMMEs and Cooperatives in the Solar Water Heater Programme</a:t>
            </a:r>
            <a:endParaRPr lang="en-GB" dirty="0" smtClean="0"/>
          </a:p>
          <a:p>
            <a:endParaRPr lang="en-US" dirty="0"/>
          </a:p>
        </p:txBody>
      </p:sp>
      <p:sp>
        <p:nvSpPr>
          <p:cNvPr id="4" name="Footer Placeholder 3"/>
          <p:cNvSpPr>
            <a:spLocks noGrp="1"/>
          </p:cNvSpPr>
          <p:nvPr>
            <p:ph type="ftr" sz="quarter" idx="11"/>
          </p:nvPr>
        </p:nvSpPr>
        <p:spPr/>
        <p:txBody>
          <a:bodyPr/>
          <a:lstStyle/>
          <a:p>
            <a:r>
              <a:rPr lang="en-US" dirty="0" smtClean="0"/>
              <a:t>1</a:t>
            </a:r>
            <a:endParaRPr lang="en-US" dirty="0"/>
          </a:p>
        </p:txBody>
      </p:sp>
    </p:spTree>
    <p:extLst>
      <p:ext uri="{BB962C8B-B14F-4D97-AF65-F5344CB8AC3E}">
        <p14:creationId xmlns:p14="http://schemas.microsoft.com/office/powerpoint/2010/main" xmlns="" val="8219719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BACKGROUND</a:t>
            </a:r>
            <a:endParaRPr lang="en-US" sz="3200" b="1" dirty="0"/>
          </a:p>
        </p:txBody>
      </p:sp>
      <p:pic>
        <p:nvPicPr>
          <p:cNvPr id="5" name="Picture 4" descr="Description: C:\Users\NManyelo\AppData\Local\Temp\XPgrpwise\SBDD logo acron 2014_1.jpg"/>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24543" y="6202680"/>
            <a:ext cx="1175657" cy="487680"/>
          </a:xfrm>
          <a:prstGeom prst="rect">
            <a:avLst/>
          </a:prstGeom>
          <a:noFill/>
          <a:ln>
            <a:noFill/>
          </a:ln>
        </p:spPr>
      </p:pic>
      <p:pic>
        <p:nvPicPr>
          <p:cNvPr id="6" name="Content Placeholder 12" descr="20yrs Logo2.jpg"/>
          <p:cNvPicPr>
            <a:picLocks noChangeAspect="1"/>
          </p:cNvPicPr>
          <p:nvPr/>
        </p:nvPicPr>
        <p:blipFill rotWithShape="1">
          <a:blip r:embed="rId3" cstate="print">
            <a:extLst>
              <a:ext uri="{28A0092B-C50C-407E-A947-70E740481C1C}">
                <a14:useLocalDpi xmlns:a14="http://schemas.microsoft.com/office/drawing/2010/main" xmlns="" val="0"/>
              </a:ext>
            </a:extLst>
          </a:blip>
          <a:srcRect l="-58057" r="-50306" b="-2047"/>
          <a:stretch/>
        </p:blipFill>
        <p:spPr>
          <a:xfrm>
            <a:off x="7924364" y="6268048"/>
            <a:ext cx="902559" cy="496373"/>
          </a:xfrm>
          <a:prstGeom prst="rect">
            <a:avLst/>
          </a:prstGeom>
        </p:spPr>
      </p:pic>
      <p:sp>
        <p:nvSpPr>
          <p:cNvPr id="3" name="Content Placeholder 2"/>
          <p:cNvSpPr>
            <a:spLocks noGrp="1"/>
          </p:cNvSpPr>
          <p:nvPr>
            <p:ph idx="1"/>
          </p:nvPr>
        </p:nvSpPr>
        <p:spPr>
          <a:xfrm>
            <a:off x="457200" y="1600201"/>
            <a:ext cx="8229600" cy="4267200"/>
          </a:xfrm>
        </p:spPr>
        <p:txBody>
          <a:bodyPr>
            <a:normAutofit/>
          </a:bodyPr>
          <a:lstStyle/>
          <a:p>
            <a:pPr lvl="0" algn="just"/>
            <a:r>
              <a:rPr lang="en-GB" sz="2000" dirty="0"/>
              <a:t>The SWH Programme will comprise of 4 elements, namely, manufacturing, distribution, installation and maintenance.  </a:t>
            </a:r>
            <a:endParaRPr lang="en-ZA" sz="2000" dirty="0"/>
          </a:p>
          <a:p>
            <a:pPr lvl="0" algn="just"/>
            <a:r>
              <a:rPr lang="en-GB" sz="2000" dirty="0"/>
              <a:t>The requirement for the manufacturing companies was that all their products must have 70 % local content.  </a:t>
            </a:r>
            <a:endParaRPr lang="en-ZA" sz="2000" dirty="0"/>
          </a:p>
          <a:p>
            <a:pPr lvl="0" algn="just"/>
            <a:r>
              <a:rPr lang="en-GB" sz="2000" dirty="0"/>
              <a:t>Manufacturers will not be allowed to partake in the other value chains of the programme, e.g. installation and maintenance. </a:t>
            </a:r>
            <a:endParaRPr lang="en-ZA" sz="2000" dirty="0"/>
          </a:p>
          <a:p>
            <a:pPr lvl="0" algn="just"/>
            <a:r>
              <a:rPr lang="en-GB" sz="2000" dirty="0"/>
              <a:t>There are 7 South African </a:t>
            </a:r>
            <a:r>
              <a:rPr lang="en-GB" sz="2000" dirty="0" smtClean="0"/>
              <a:t>Bureau </a:t>
            </a:r>
            <a:r>
              <a:rPr lang="en-GB" sz="2000" dirty="0"/>
              <a:t>of Standards (SABS) certified companies that will manufacture the 600 000 panels over the designated 2-year period of the programme, with a budget of R4, 2 billion. The DOE plans to upscale to 16 companies. </a:t>
            </a:r>
            <a:endParaRPr lang="en-ZA" sz="2000" dirty="0"/>
          </a:p>
          <a:p>
            <a:pPr lvl="0" algn="just"/>
            <a:r>
              <a:rPr lang="en-GB" sz="2000" dirty="0"/>
              <a:t>Five of the Seven manufacturing companies are SMMEs while the other two are big firms.  </a:t>
            </a:r>
            <a:endParaRPr lang="en-US" sz="2000" dirty="0">
              <a:latin typeface="Arial" pitchFamily="34" charset="0"/>
              <a:cs typeface="Arial" pitchFamily="34" charset="0"/>
            </a:endParaRPr>
          </a:p>
          <a:p>
            <a:pPr marL="0" indent="0" algn="just">
              <a:buNone/>
            </a:pPr>
            <a:endParaRPr lang="en-US" sz="1600" dirty="0"/>
          </a:p>
          <a:p>
            <a:pPr algn="just"/>
            <a:endParaRPr lang="en-US" dirty="0"/>
          </a:p>
        </p:txBody>
      </p:sp>
      <p:sp>
        <p:nvSpPr>
          <p:cNvPr id="4" name="Footer Placeholder 3"/>
          <p:cNvSpPr>
            <a:spLocks noGrp="1"/>
          </p:cNvSpPr>
          <p:nvPr>
            <p:ph type="ftr" sz="quarter" idx="11"/>
          </p:nvPr>
        </p:nvSpPr>
        <p:spPr/>
        <p:txBody>
          <a:bodyPr/>
          <a:lstStyle/>
          <a:p>
            <a:r>
              <a:rPr lang="en-US" dirty="0"/>
              <a:t>3</a:t>
            </a:r>
          </a:p>
        </p:txBody>
      </p:sp>
    </p:spTree>
    <p:extLst>
      <p:ext uri="{BB962C8B-B14F-4D97-AF65-F5344CB8AC3E}">
        <p14:creationId xmlns:p14="http://schemas.microsoft.com/office/powerpoint/2010/main" xmlns="" val="42551089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3200" b="1" dirty="0" smtClean="0"/>
              <a:t>IMPLEMENTATION</a:t>
            </a:r>
            <a:endParaRPr lang="en-US" sz="3200" b="1" dirty="0"/>
          </a:p>
        </p:txBody>
      </p:sp>
      <p:pic>
        <p:nvPicPr>
          <p:cNvPr id="5" name="Picture 4" descr="Description: C:\Users\NManyelo\AppData\Local\Temp\XPgrpwise\SBDD logo acron 2014_1.jpg"/>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24543" y="6202680"/>
            <a:ext cx="1175657" cy="487680"/>
          </a:xfrm>
          <a:prstGeom prst="rect">
            <a:avLst/>
          </a:prstGeom>
          <a:noFill/>
          <a:ln>
            <a:noFill/>
          </a:ln>
        </p:spPr>
      </p:pic>
      <p:pic>
        <p:nvPicPr>
          <p:cNvPr id="6" name="Content Placeholder 12" descr="20yrs Logo2.jpg"/>
          <p:cNvPicPr>
            <a:picLocks noChangeAspect="1"/>
          </p:cNvPicPr>
          <p:nvPr/>
        </p:nvPicPr>
        <p:blipFill rotWithShape="1">
          <a:blip r:embed="rId3" cstate="print">
            <a:extLst>
              <a:ext uri="{28A0092B-C50C-407E-A947-70E740481C1C}">
                <a14:useLocalDpi xmlns:a14="http://schemas.microsoft.com/office/drawing/2010/main" xmlns="" val="0"/>
              </a:ext>
            </a:extLst>
          </a:blip>
          <a:srcRect l="-58057" r="-50306" b="-2047"/>
          <a:stretch/>
        </p:blipFill>
        <p:spPr>
          <a:xfrm>
            <a:off x="7924364" y="6268048"/>
            <a:ext cx="902559" cy="496373"/>
          </a:xfrm>
          <a:prstGeom prst="rect">
            <a:avLst/>
          </a:prstGeom>
        </p:spPr>
      </p:pic>
      <p:sp>
        <p:nvSpPr>
          <p:cNvPr id="3" name="Content Placeholder 2"/>
          <p:cNvSpPr>
            <a:spLocks noGrp="1"/>
          </p:cNvSpPr>
          <p:nvPr>
            <p:ph idx="1"/>
          </p:nvPr>
        </p:nvSpPr>
        <p:spPr>
          <a:xfrm>
            <a:off x="457200" y="1295400"/>
            <a:ext cx="8229600" cy="4572001"/>
          </a:xfrm>
        </p:spPr>
        <p:txBody>
          <a:bodyPr>
            <a:normAutofit/>
          </a:bodyPr>
          <a:lstStyle/>
          <a:p>
            <a:pPr lvl="0" algn="just"/>
            <a:r>
              <a:rPr lang="en-GB" sz="2000" dirty="0"/>
              <a:t>The North West, Mpumalanga and Limpopo are the only provinces that do not have companies that will participate in the programme as the existing firms in the afore-mentioned provinces do not meet the requirement of products with 70 % local content.  </a:t>
            </a:r>
            <a:endParaRPr lang="en-ZA" sz="2000" dirty="0"/>
          </a:p>
          <a:p>
            <a:pPr lvl="0" algn="just"/>
            <a:r>
              <a:rPr lang="en-GB" sz="2000" dirty="0"/>
              <a:t>The three provinces will be serviced by manufacturers from the nearest provinces, i.e. North West will be serviced by the manufacturer located in Pretoria, Gauteng province. The manufacturing firms will adopt an approach of building regional distribution logistics so as to ensure that panels are distributed to all provinces. </a:t>
            </a:r>
            <a:endParaRPr lang="en-ZA" sz="2000" dirty="0"/>
          </a:p>
          <a:p>
            <a:pPr lvl="0" algn="just"/>
            <a:r>
              <a:rPr lang="en-GB" sz="2000" dirty="0"/>
              <a:t>The DOE will pay for the transportation and storage costs in the three provinces that will not have participating manufacturing firms. </a:t>
            </a:r>
            <a:endParaRPr lang="en-ZA" sz="2000" dirty="0"/>
          </a:p>
          <a:p>
            <a:pPr lvl="0" algn="just"/>
            <a:r>
              <a:rPr lang="en-GB" sz="2000" dirty="0"/>
              <a:t> The panels will be installed by 200 SMMEs over a period of 2 years as indicated above. </a:t>
            </a:r>
            <a:endParaRPr lang="en-ZA" sz="2000" dirty="0"/>
          </a:p>
          <a:p>
            <a:pPr marL="0" indent="0">
              <a:buNone/>
            </a:pPr>
            <a:endParaRPr lang="en-US" sz="1600" dirty="0"/>
          </a:p>
          <a:p>
            <a:endParaRPr lang="en-US" dirty="0"/>
          </a:p>
        </p:txBody>
      </p:sp>
      <p:sp>
        <p:nvSpPr>
          <p:cNvPr id="4" name="Footer Placeholder 3"/>
          <p:cNvSpPr>
            <a:spLocks noGrp="1"/>
          </p:cNvSpPr>
          <p:nvPr>
            <p:ph type="ftr" sz="quarter" idx="11"/>
          </p:nvPr>
        </p:nvSpPr>
        <p:spPr/>
        <p:txBody>
          <a:bodyPr/>
          <a:lstStyle/>
          <a:p>
            <a:r>
              <a:rPr lang="en-US" dirty="0"/>
              <a:t>3</a:t>
            </a:r>
          </a:p>
        </p:txBody>
      </p:sp>
    </p:spTree>
    <p:extLst>
      <p:ext uri="{BB962C8B-B14F-4D97-AF65-F5344CB8AC3E}">
        <p14:creationId xmlns:p14="http://schemas.microsoft.com/office/powerpoint/2010/main" xmlns="" val="7133879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PROPOSED ROLE OF THE DEPARTMENT</a:t>
            </a:r>
            <a:endParaRPr lang="en-US" sz="3200" b="1" dirty="0"/>
          </a:p>
        </p:txBody>
      </p:sp>
      <p:pic>
        <p:nvPicPr>
          <p:cNvPr id="5" name="Picture 4" descr="Description: C:\Users\NManyelo\AppData\Local\Temp\XPgrpwise\SBDD logo acron 2014_1.jpg"/>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24543" y="6202680"/>
            <a:ext cx="1175657" cy="487680"/>
          </a:xfrm>
          <a:prstGeom prst="rect">
            <a:avLst/>
          </a:prstGeom>
          <a:noFill/>
          <a:ln>
            <a:noFill/>
          </a:ln>
        </p:spPr>
      </p:pic>
      <p:pic>
        <p:nvPicPr>
          <p:cNvPr id="6" name="Content Placeholder 12" descr="20yrs Logo2.jpg"/>
          <p:cNvPicPr>
            <a:picLocks noChangeAspect="1"/>
          </p:cNvPicPr>
          <p:nvPr/>
        </p:nvPicPr>
        <p:blipFill rotWithShape="1">
          <a:blip r:embed="rId3" cstate="print">
            <a:extLst>
              <a:ext uri="{28A0092B-C50C-407E-A947-70E740481C1C}">
                <a14:useLocalDpi xmlns:a14="http://schemas.microsoft.com/office/drawing/2010/main" xmlns="" val="0"/>
              </a:ext>
            </a:extLst>
          </a:blip>
          <a:srcRect l="-58057" r="-50306" b="-2047"/>
          <a:stretch/>
        </p:blipFill>
        <p:spPr>
          <a:xfrm>
            <a:off x="7924364" y="6268048"/>
            <a:ext cx="902559" cy="496373"/>
          </a:xfrm>
          <a:prstGeom prst="rect">
            <a:avLst/>
          </a:prstGeom>
        </p:spPr>
      </p:pic>
      <p:sp>
        <p:nvSpPr>
          <p:cNvPr id="3" name="Content Placeholder 2"/>
          <p:cNvSpPr>
            <a:spLocks noGrp="1"/>
          </p:cNvSpPr>
          <p:nvPr>
            <p:ph idx="1"/>
          </p:nvPr>
        </p:nvSpPr>
        <p:spPr>
          <a:xfrm>
            <a:off x="457200" y="1600201"/>
            <a:ext cx="8229600" cy="4267200"/>
          </a:xfrm>
        </p:spPr>
        <p:txBody>
          <a:bodyPr>
            <a:normAutofit/>
          </a:bodyPr>
          <a:lstStyle/>
          <a:p>
            <a:pPr lvl="0" algn="just"/>
            <a:r>
              <a:rPr lang="en-GB" sz="2000" dirty="0">
                <a:latin typeface="Arial"/>
                <a:ea typeface="Times New Roman"/>
              </a:rPr>
              <a:t>The DSBD will be required to provide business management skills, such as bookkeeping and inventory management, to the participating </a:t>
            </a:r>
            <a:r>
              <a:rPr lang="en-GB" sz="2000" dirty="0" smtClean="0">
                <a:latin typeface="Arial"/>
                <a:ea typeface="Times New Roman"/>
              </a:rPr>
              <a:t>SMMEs through SEDA</a:t>
            </a:r>
            <a:r>
              <a:rPr lang="en-GB" sz="2000" dirty="0" smtClean="0"/>
              <a:t> </a:t>
            </a:r>
            <a:r>
              <a:rPr lang="en-GB" sz="2000" dirty="0"/>
              <a:t> </a:t>
            </a:r>
            <a:endParaRPr lang="en-ZA" sz="2000" dirty="0"/>
          </a:p>
          <a:p>
            <a:pPr lvl="0" algn="just"/>
            <a:r>
              <a:rPr lang="en-GB" sz="2000" dirty="0">
                <a:latin typeface="Arial"/>
                <a:ea typeface="Times New Roman"/>
              </a:rPr>
              <a:t>The DOE and DSBD will work with municipalities to identify 5000 local persons who will be provided with technical training for the installation and maintenance of the panels. </a:t>
            </a:r>
            <a:endParaRPr lang="en-GB" sz="2000" dirty="0" smtClean="0">
              <a:latin typeface="Arial"/>
              <a:ea typeface="Times New Roman"/>
            </a:endParaRPr>
          </a:p>
          <a:p>
            <a:pPr lvl="0" algn="just"/>
            <a:r>
              <a:rPr lang="en-GB" sz="2000" dirty="0" smtClean="0">
                <a:latin typeface="Arial"/>
                <a:ea typeface="Times New Roman"/>
              </a:rPr>
              <a:t>The </a:t>
            </a:r>
            <a:r>
              <a:rPr lang="en-GB" sz="2000" dirty="0">
                <a:latin typeface="Arial"/>
                <a:ea typeface="Times New Roman"/>
              </a:rPr>
              <a:t>targeted groups will be youth, women and military veterans</a:t>
            </a:r>
            <a:r>
              <a:rPr lang="en-GB" sz="2000" dirty="0" smtClean="0"/>
              <a:t>. </a:t>
            </a:r>
            <a:endParaRPr lang="en-ZA" sz="2000" dirty="0"/>
          </a:p>
          <a:p>
            <a:pPr algn="just">
              <a:lnSpc>
                <a:spcPct val="115000"/>
              </a:lnSpc>
            </a:pPr>
            <a:r>
              <a:rPr lang="en-GB" sz="2000" dirty="0">
                <a:latin typeface="Arial"/>
                <a:ea typeface="Times New Roman"/>
                <a:cs typeface="Times New Roman"/>
              </a:rPr>
              <a:t>The SABS will provide quality assurance to ensure that the training package meets the required standards</a:t>
            </a:r>
            <a:r>
              <a:rPr lang="en-GB" sz="2000" dirty="0" smtClean="0">
                <a:latin typeface="Arial"/>
                <a:ea typeface="Times New Roman"/>
                <a:cs typeface="Times New Roman"/>
              </a:rPr>
              <a:t>.</a:t>
            </a:r>
            <a:r>
              <a:rPr lang="en-GB" sz="2000" dirty="0">
                <a:latin typeface="Arial"/>
                <a:ea typeface="Times New Roman"/>
                <a:cs typeface="Times New Roman"/>
              </a:rPr>
              <a:t> </a:t>
            </a:r>
            <a:endParaRPr lang="en-ZA" sz="1800" dirty="0">
              <a:ea typeface="Calibri"/>
              <a:cs typeface="Times New Roman"/>
            </a:endParaRPr>
          </a:p>
          <a:p>
            <a:pPr algn="just"/>
            <a:r>
              <a:rPr lang="en-GB" sz="2000" dirty="0">
                <a:latin typeface="Arial"/>
                <a:ea typeface="Times New Roman"/>
              </a:rPr>
              <a:t>The programme will target townships that are in need of the panels. The Presidential Nodal Zones and Municipal Indigent Registers could be good starting points. </a:t>
            </a:r>
            <a:r>
              <a:rPr lang="en-GB" sz="2000" dirty="0" smtClean="0"/>
              <a:t> </a:t>
            </a:r>
            <a:endParaRPr lang="en-ZA" sz="2000" dirty="0"/>
          </a:p>
          <a:p>
            <a:pPr marL="0" indent="0">
              <a:buNone/>
            </a:pPr>
            <a:endParaRPr lang="en-US" sz="1600" dirty="0"/>
          </a:p>
          <a:p>
            <a:endParaRPr lang="en-US" dirty="0"/>
          </a:p>
        </p:txBody>
      </p:sp>
      <p:sp>
        <p:nvSpPr>
          <p:cNvPr id="4" name="Footer Placeholder 3"/>
          <p:cNvSpPr>
            <a:spLocks noGrp="1"/>
          </p:cNvSpPr>
          <p:nvPr>
            <p:ph type="ftr" sz="quarter" idx="11"/>
          </p:nvPr>
        </p:nvSpPr>
        <p:spPr/>
        <p:txBody>
          <a:bodyPr/>
          <a:lstStyle/>
          <a:p>
            <a:r>
              <a:rPr lang="en-US" dirty="0"/>
              <a:t>3</a:t>
            </a:r>
          </a:p>
        </p:txBody>
      </p:sp>
    </p:spTree>
    <p:extLst>
      <p:ext uri="{BB962C8B-B14F-4D97-AF65-F5344CB8AC3E}">
        <p14:creationId xmlns:p14="http://schemas.microsoft.com/office/powerpoint/2010/main" xmlns="" val="22954194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ROLE OF SALGA</a:t>
            </a:r>
            <a:endParaRPr lang="en-US" sz="3200" b="1" dirty="0"/>
          </a:p>
        </p:txBody>
      </p:sp>
      <p:pic>
        <p:nvPicPr>
          <p:cNvPr id="5" name="Picture 4" descr="Description: C:\Users\NManyelo\AppData\Local\Temp\XPgrpwise\SBDD logo acron 2014_1.jpg"/>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24543" y="6202680"/>
            <a:ext cx="1175657" cy="487680"/>
          </a:xfrm>
          <a:prstGeom prst="rect">
            <a:avLst/>
          </a:prstGeom>
          <a:noFill/>
          <a:ln>
            <a:noFill/>
          </a:ln>
        </p:spPr>
      </p:pic>
      <p:pic>
        <p:nvPicPr>
          <p:cNvPr id="6" name="Content Placeholder 12" descr="20yrs Logo2.jpg"/>
          <p:cNvPicPr>
            <a:picLocks noChangeAspect="1"/>
          </p:cNvPicPr>
          <p:nvPr/>
        </p:nvPicPr>
        <p:blipFill rotWithShape="1">
          <a:blip r:embed="rId3" cstate="print">
            <a:extLst>
              <a:ext uri="{28A0092B-C50C-407E-A947-70E740481C1C}">
                <a14:useLocalDpi xmlns:a14="http://schemas.microsoft.com/office/drawing/2010/main" xmlns="" val="0"/>
              </a:ext>
            </a:extLst>
          </a:blip>
          <a:srcRect l="-58057" r="-50306" b="-2047"/>
          <a:stretch/>
        </p:blipFill>
        <p:spPr>
          <a:xfrm>
            <a:off x="7924364" y="6268048"/>
            <a:ext cx="902559" cy="496373"/>
          </a:xfrm>
          <a:prstGeom prst="rect">
            <a:avLst/>
          </a:prstGeom>
        </p:spPr>
      </p:pic>
      <p:sp>
        <p:nvSpPr>
          <p:cNvPr id="3" name="Content Placeholder 2"/>
          <p:cNvSpPr>
            <a:spLocks noGrp="1"/>
          </p:cNvSpPr>
          <p:nvPr>
            <p:ph idx="1"/>
          </p:nvPr>
        </p:nvSpPr>
        <p:spPr>
          <a:xfrm>
            <a:off x="457200" y="1600201"/>
            <a:ext cx="8229600" cy="4267200"/>
          </a:xfrm>
        </p:spPr>
        <p:txBody>
          <a:bodyPr>
            <a:normAutofit/>
          </a:bodyPr>
          <a:lstStyle/>
          <a:p>
            <a:pPr algn="just">
              <a:lnSpc>
                <a:spcPct val="115000"/>
              </a:lnSpc>
            </a:pPr>
            <a:r>
              <a:rPr lang="en-GB" sz="2000" dirty="0">
                <a:latin typeface="Arial"/>
                <a:ea typeface="Times New Roman"/>
                <a:cs typeface="Times New Roman"/>
              </a:rPr>
              <a:t>The DOE has signed a Service Legal Agreement (SLA) with SALGA regarding the implementation of the programme. The SLA provides the basis for a municipality’s qualification to participate in the programme. </a:t>
            </a:r>
            <a:endParaRPr lang="en-ZA" sz="1800" dirty="0">
              <a:ea typeface="Calibri"/>
              <a:cs typeface="Times New Roman"/>
            </a:endParaRPr>
          </a:p>
          <a:p>
            <a:pPr algn="just"/>
            <a:r>
              <a:rPr lang="en-GB" sz="2000" dirty="0">
                <a:latin typeface="Arial"/>
                <a:ea typeface="Times New Roman"/>
              </a:rPr>
              <a:t>The SLA requires that the proposed municipal area meets the following requirements in order to be considered: the area must have proper water reticulation, good water quality, accede to the requirements of the model, and select local people for the installation of the panels</a:t>
            </a:r>
            <a:endParaRPr lang="en-US" sz="1600" dirty="0"/>
          </a:p>
          <a:p>
            <a:endParaRPr lang="en-US" dirty="0"/>
          </a:p>
        </p:txBody>
      </p:sp>
      <p:sp>
        <p:nvSpPr>
          <p:cNvPr id="4" name="Footer Placeholder 3"/>
          <p:cNvSpPr>
            <a:spLocks noGrp="1"/>
          </p:cNvSpPr>
          <p:nvPr>
            <p:ph type="ftr" sz="quarter" idx="11"/>
          </p:nvPr>
        </p:nvSpPr>
        <p:spPr/>
        <p:txBody>
          <a:bodyPr/>
          <a:lstStyle/>
          <a:p>
            <a:r>
              <a:rPr lang="en-US" dirty="0"/>
              <a:t>3</a:t>
            </a:r>
          </a:p>
        </p:txBody>
      </p:sp>
    </p:spTree>
    <p:extLst>
      <p:ext uri="{BB962C8B-B14F-4D97-AF65-F5344CB8AC3E}">
        <p14:creationId xmlns:p14="http://schemas.microsoft.com/office/powerpoint/2010/main" xmlns="" val="8490624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CONCLUSION</a:t>
            </a:r>
            <a:endParaRPr lang="en-US" sz="3200" b="1" dirty="0"/>
          </a:p>
        </p:txBody>
      </p:sp>
      <p:pic>
        <p:nvPicPr>
          <p:cNvPr id="5" name="Picture 4" descr="Description: C:\Users\NManyelo\AppData\Local\Temp\XPgrpwise\SBDD logo acron 2014_1.jpg"/>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24543" y="6202680"/>
            <a:ext cx="1175657" cy="487680"/>
          </a:xfrm>
          <a:prstGeom prst="rect">
            <a:avLst/>
          </a:prstGeom>
          <a:noFill/>
          <a:ln>
            <a:noFill/>
          </a:ln>
        </p:spPr>
      </p:pic>
      <p:pic>
        <p:nvPicPr>
          <p:cNvPr id="6" name="Content Placeholder 12" descr="20yrs Logo2.jpg"/>
          <p:cNvPicPr>
            <a:picLocks noChangeAspect="1"/>
          </p:cNvPicPr>
          <p:nvPr/>
        </p:nvPicPr>
        <p:blipFill rotWithShape="1">
          <a:blip r:embed="rId3" cstate="print">
            <a:extLst>
              <a:ext uri="{28A0092B-C50C-407E-A947-70E740481C1C}">
                <a14:useLocalDpi xmlns:a14="http://schemas.microsoft.com/office/drawing/2010/main" xmlns="" val="0"/>
              </a:ext>
            </a:extLst>
          </a:blip>
          <a:srcRect l="-58057" r="-50306" b="-2047"/>
          <a:stretch/>
        </p:blipFill>
        <p:spPr>
          <a:xfrm>
            <a:off x="7924364" y="6268048"/>
            <a:ext cx="902559" cy="496373"/>
          </a:xfrm>
          <a:prstGeom prst="rect">
            <a:avLst/>
          </a:prstGeom>
        </p:spPr>
      </p:pic>
      <p:sp>
        <p:nvSpPr>
          <p:cNvPr id="3" name="Content Placeholder 2"/>
          <p:cNvSpPr>
            <a:spLocks noGrp="1"/>
          </p:cNvSpPr>
          <p:nvPr>
            <p:ph idx="1"/>
          </p:nvPr>
        </p:nvSpPr>
        <p:spPr>
          <a:xfrm>
            <a:off x="457200" y="1600201"/>
            <a:ext cx="8229600" cy="4267200"/>
          </a:xfrm>
        </p:spPr>
        <p:txBody>
          <a:bodyPr>
            <a:normAutofit fontScale="85000" lnSpcReduction="10000"/>
          </a:bodyPr>
          <a:lstStyle/>
          <a:p>
            <a:pPr algn="just"/>
            <a:r>
              <a:rPr lang="en-GB" sz="2000" dirty="0">
                <a:solidFill>
                  <a:srgbClr val="000000"/>
                </a:solidFill>
                <a:latin typeface="Arial"/>
                <a:ea typeface="Times New Roman"/>
              </a:rPr>
              <a:t>The </a:t>
            </a:r>
            <a:r>
              <a:rPr lang="en-GB" sz="2000" dirty="0" smtClean="0">
                <a:solidFill>
                  <a:srgbClr val="000000"/>
                </a:solidFill>
                <a:latin typeface="Arial"/>
                <a:ea typeface="Times New Roman"/>
              </a:rPr>
              <a:t>DSBD will </a:t>
            </a:r>
            <a:r>
              <a:rPr lang="en-GB" sz="2000" dirty="0">
                <a:solidFill>
                  <a:srgbClr val="000000"/>
                </a:solidFill>
                <a:latin typeface="Arial"/>
                <a:ea typeface="Times New Roman"/>
              </a:rPr>
              <a:t>propose a model for the selection of the 200 SMMEs that will participate in the programme. </a:t>
            </a:r>
            <a:endParaRPr lang="en-ZA" sz="2000" dirty="0">
              <a:solidFill>
                <a:srgbClr val="000000"/>
              </a:solidFill>
            </a:endParaRPr>
          </a:p>
          <a:p>
            <a:pPr marL="0" indent="0" algn="just">
              <a:spcAft>
                <a:spcPts val="0"/>
              </a:spcAft>
              <a:buNone/>
            </a:pPr>
            <a:r>
              <a:rPr lang="en-GB" sz="2000" dirty="0">
                <a:solidFill>
                  <a:srgbClr val="000000"/>
                </a:solidFill>
                <a:latin typeface="Arial"/>
                <a:ea typeface="Times New Roman"/>
              </a:rPr>
              <a:t> </a:t>
            </a:r>
            <a:endParaRPr lang="en-ZA" sz="2000" dirty="0"/>
          </a:p>
          <a:p>
            <a:pPr algn="just">
              <a:lnSpc>
                <a:spcPct val="150000"/>
              </a:lnSpc>
            </a:pPr>
            <a:r>
              <a:rPr lang="en-US" sz="2000" dirty="0">
                <a:latin typeface="Arial"/>
                <a:ea typeface="Calibri"/>
                <a:cs typeface="Times New Roman"/>
              </a:rPr>
              <a:t>The DSBD, working with municipalities, </a:t>
            </a:r>
            <a:r>
              <a:rPr lang="en-US" sz="2000" dirty="0" smtClean="0">
                <a:latin typeface="Arial"/>
                <a:ea typeface="Calibri"/>
                <a:cs typeface="Times New Roman"/>
              </a:rPr>
              <a:t>will </a:t>
            </a:r>
            <a:r>
              <a:rPr lang="en-US" sz="2000" dirty="0">
                <a:latin typeface="Arial"/>
                <a:ea typeface="Calibri"/>
                <a:cs typeface="Times New Roman"/>
              </a:rPr>
              <a:t>develop selection criteria for the identification and recruitment of the 5000 beneficiaries (youth, women and military veterans).</a:t>
            </a:r>
            <a:endParaRPr lang="en-ZA" sz="1800" dirty="0">
              <a:ea typeface="Calibri"/>
              <a:cs typeface="Times New Roman"/>
            </a:endParaRPr>
          </a:p>
          <a:p>
            <a:pPr marL="0" indent="0" algn="just">
              <a:lnSpc>
                <a:spcPct val="115000"/>
              </a:lnSpc>
              <a:spcAft>
                <a:spcPts val="0"/>
              </a:spcAft>
              <a:buNone/>
            </a:pPr>
            <a:r>
              <a:rPr lang="en-GB" sz="2000" dirty="0">
                <a:solidFill>
                  <a:srgbClr val="000000"/>
                </a:solidFill>
                <a:latin typeface="Arial"/>
                <a:ea typeface="Times New Roman"/>
                <a:cs typeface="Times New Roman"/>
              </a:rPr>
              <a:t> </a:t>
            </a:r>
            <a:endParaRPr lang="en-ZA" sz="1800" dirty="0">
              <a:ea typeface="Calibri"/>
              <a:cs typeface="Times New Roman"/>
            </a:endParaRPr>
          </a:p>
          <a:p>
            <a:pPr algn="just">
              <a:lnSpc>
                <a:spcPct val="150000"/>
              </a:lnSpc>
            </a:pPr>
            <a:r>
              <a:rPr lang="en-US" sz="2000" dirty="0">
                <a:latin typeface="Arial"/>
                <a:ea typeface="Calibri"/>
                <a:cs typeface="Times New Roman"/>
              </a:rPr>
              <a:t>The DSBD will sign a transversal agreement or MOU with DOE. </a:t>
            </a:r>
            <a:endParaRPr lang="en-ZA" sz="1800" dirty="0" smtClean="0">
              <a:ea typeface="Calibri"/>
              <a:cs typeface="Times New Roman"/>
            </a:endParaRPr>
          </a:p>
          <a:p>
            <a:pPr marL="0" indent="0" algn="just">
              <a:lnSpc>
                <a:spcPct val="150000"/>
              </a:lnSpc>
              <a:buNone/>
            </a:pPr>
            <a:r>
              <a:rPr lang="en-US" sz="2000" dirty="0">
                <a:latin typeface="Arial"/>
                <a:ea typeface="Calibri"/>
                <a:cs typeface="Times New Roman"/>
              </a:rPr>
              <a:t> </a:t>
            </a:r>
            <a:endParaRPr lang="en-ZA" sz="1800" dirty="0">
              <a:ea typeface="Calibri"/>
              <a:cs typeface="Times New Roman"/>
            </a:endParaRPr>
          </a:p>
          <a:p>
            <a:pPr algn="just">
              <a:lnSpc>
                <a:spcPct val="150000"/>
              </a:lnSpc>
            </a:pPr>
            <a:r>
              <a:rPr lang="en-US" sz="2000" dirty="0">
                <a:latin typeface="Arial"/>
                <a:ea typeface="Calibri"/>
                <a:cs typeface="Times New Roman"/>
              </a:rPr>
              <a:t>The DOE will convene an urgent meeting with DSBD, COGTA, SALGA and relevant municipalities to discuss the implementation of the SWH </a:t>
            </a:r>
            <a:r>
              <a:rPr lang="en-US" sz="2000" dirty="0" err="1">
                <a:latin typeface="Arial"/>
                <a:ea typeface="Calibri"/>
                <a:cs typeface="Times New Roman"/>
              </a:rPr>
              <a:t>Programme</a:t>
            </a:r>
            <a:r>
              <a:rPr lang="en-US" sz="2000" dirty="0">
                <a:latin typeface="Arial"/>
                <a:ea typeface="Calibri"/>
                <a:cs typeface="Times New Roman"/>
              </a:rPr>
              <a:t>.</a:t>
            </a:r>
            <a:endParaRPr lang="en-ZA" sz="1800" dirty="0">
              <a:ea typeface="Calibri"/>
              <a:cs typeface="Times New Roman"/>
            </a:endParaRPr>
          </a:p>
        </p:txBody>
      </p:sp>
      <p:sp>
        <p:nvSpPr>
          <p:cNvPr id="4" name="Footer Placeholder 3"/>
          <p:cNvSpPr>
            <a:spLocks noGrp="1"/>
          </p:cNvSpPr>
          <p:nvPr>
            <p:ph type="ftr" sz="quarter" idx="11"/>
          </p:nvPr>
        </p:nvSpPr>
        <p:spPr/>
        <p:txBody>
          <a:bodyPr/>
          <a:lstStyle/>
          <a:p>
            <a:r>
              <a:rPr lang="en-US" dirty="0"/>
              <a:t>3</a:t>
            </a:r>
          </a:p>
        </p:txBody>
      </p:sp>
    </p:spTree>
    <p:extLst>
      <p:ext uri="{BB962C8B-B14F-4D97-AF65-F5344CB8AC3E}">
        <p14:creationId xmlns:p14="http://schemas.microsoft.com/office/powerpoint/2010/main" xmlns="" val="275476253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669</TotalTime>
  <Words>337</Words>
  <Application>Microsoft Office PowerPoint</Application>
  <PresentationFormat>On-screen Show (4:3)</PresentationFormat>
  <Paragraphs>38</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AREAS OF COLLABORATION BETWEEN DSBD AND DOE ON THE SOLAR WATER HEATER PROGRAMME</vt:lpstr>
      <vt:lpstr>PURPOSE  </vt:lpstr>
      <vt:lpstr>BACKGROUND</vt:lpstr>
      <vt:lpstr>IMPLEMENTATION</vt:lpstr>
      <vt:lpstr>PROPOSED ROLE OF THE DEPARTMENT</vt:lpstr>
      <vt:lpstr>ROLE OF SALGA</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ESEID CLUSTER Priority Interventions</dc:title>
  <dc:creator>MMaki</dc:creator>
  <cp:lastModifiedBy>User</cp:lastModifiedBy>
  <cp:revision>66</cp:revision>
  <cp:lastPrinted>2015-01-20T10:00:35Z</cp:lastPrinted>
  <dcterms:created xsi:type="dcterms:W3CDTF">2014-12-03T07:06:03Z</dcterms:created>
  <dcterms:modified xsi:type="dcterms:W3CDTF">2015-02-20T07:01:50Z</dcterms:modified>
</cp:coreProperties>
</file>