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16">
  <p:sldMasterIdLst>
    <p:sldMasterId id="2147483648" r:id="rId1"/>
  </p:sldMasterIdLst>
  <p:notesMasterIdLst>
    <p:notesMasterId r:id="rId14"/>
  </p:notesMasterIdLst>
  <p:handoutMasterIdLst>
    <p:handoutMasterId r:id="rId15"/>
  </p:handoutMasterIdLst>
  <p:sldIdLst>
    <p:sldId id="256" r:id="rId2"/>
    <p:sldId id="433" r:id="rId3"/>
    <p:sldId id="532" r:id="rId4"/>
    <p:sldId id="535" r:id="rId5"/>
    <p:sldId id="534" r:id="rId6"/>
    <p:sldId id="537" r:id="rId7"/>
    <p:sldId id="522" r:id="rId8"/>
    <p:sldId id="521" r:id="rId9"/>
    <p:sldId id="533" r:id="rId10"/>
    <p:sldId id="539" r:id="rId11"/>
    <p:sldId id="538" r:id="rId12"/>
    <p:sldId id="498" r:id="rId13"/>
  </p:sldIdLst>
  <p:sldSz cx="9144000" cy="6858000" type="screen4x3"/>
  <p:notesSz cx="6797675" cy="9872663"/>
  <p:defaultTextStyle>
    <a:defPPr>
      <a:defRPr lang="en-Z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800000"/>
    <a:srgbClr val="CC66FF"/>
    <a:srgbClr val="66FF33"/>
    <a:srgbClr val="CCFF33"/>
    <a:srgbClr val="333333"/>
    <a:srgbClr val="CC0000"/>
    <a:srgbClr val="993300"/>
    <a:srgbClr val="CCCC00"/>
    <a:srgbClr val="FFFFA3"/>
    <a:srgbClr val="66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970" autoAdjust="0"/>
    <p:restoredTop sz="94685" autoAdjust="0"/>
  </p:normalViewPr>
  <p:slideViewPr>
    <p:cSldViewPr>
      <p:cViewPr>
        <p:scale>
          <a:sx n="80" d="100"/>
          <a:sy n="80" d="100"/>
        </p:scale>
        <p:origin x="-390"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2" y="2"/>
            <a:ext cx="2945659" cy="4936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dirty="0"/>
          </a:p>
        </p:txBody>
      </p:sp>
      <p:sp>
        <p:nvSpPr>
          <p:cNvPr id="10243" name="Rectangle 3"/>
          <p:cNvSpPr>
            <a:spLocks noGrp="1" noChangeArrowheads="1"/>
          </p:cNvSpPr>
          <p:nvPr>
            <p:ph type="dt" sz="quarter" idx="1"/>
          </p:nvPr>
        </p:nvSpPr>
        <p:spPr bwMode="auto">
          <a:xfrm>
            <a:off x="3850445" y="2"/>
            <a:ext cx="2945659" cy="4936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dirty="0"/>
          </a:p>
        </p:txBody>
      </p:sp>
      <p:sp>
        <p:nvSpPr>
          <p:cNvPr id="10244" name="Rectangle 4"/>
          <p:cNvSpPr>
            <a:spLocks noGrp="1" noChangeArrowheads="1"/>
          </p:cNvSpPr>
          <p:nvPr>
            <p:ph type="ftr" sz="quarter" idx="2"/>
          </p:nvPr>
        </p:nvSpPr>
        <p:spPr bwMode="auto">
          <a:xfrm>
            <a:off x="2" y="9377330"/>
            <a:ext cx="2945659" cy="49363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dirty="0"/>
          </a:p>
        </p:txBody>
      </p:sp>
      <p:sp>
        <p:nvSpPr>
          <p:cNvPr id="10245" name="Rectangle 5"/>
          <p:cNvSpPr>
            <a:spLocks noGrp="1" noChangeArrowheads="1"/>
          </p:cNvSpPr>
          <p:nvPr>
            <p:ph type="sldNum" sz="quarter" idx="3"/>
          </p:nvPr>
        </p:nvSpPr>
        <p:spPr bwMode="auto">
          <a:xfrm>
            <a:off x="3850445" y="9377330"/>
            <a:ext cx="2945659" cy="49363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5821FFB5-6649-4C83-9DE0-88A5779464B5}" type="slidenum">
              <a:rPr lang="en-GB"/>
              <a:pPr>
                <a:defRPr/>
              </a:pPr>
              <a:t>‹#›</a:t>
            </a:fld>
            <a:endParaRPr lang="en-GB" dirty="0"/>
          </a:p>
        </p:txBody>
      </p:sp>
    </p:spTree>
    <p:extLst>
      <p:ext uri="{BB962C8B-B14F-4D97-AF65-F5344CB8AC3E}">
        <p14:creationId xmlns="" xmlns:p14="http://schemas.microsoft.com/office/powerpoint/2010/main" val="1128652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 y="2"/>
            <a:ext cx="2945659" cy="4936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dirty="0"/>
          </a:p>
        </p:txBody>
      </p:sp>
      <p:sp>
        <p:nvSpPr>
          <p:cNvPr id="6147" name="Rectangle 3"/>
          <p:cNvSpPr>
            <a:spLocks noGrp="1" noChangeArrowheads="1"/>
          </p:cNvSpPr>
          <p:nvPr>
            <p:ph type="dt" idx="1"/>
          </p:nvPr>
        </p:nvSpPr>
        <p:spPr bwMode="auto">
          <a:xfrm>
            <a:off x="3850445" y="2"/>
            <a:ext cx="2945659" cy="4936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dirty="0"/>
          </a:p>
        </p:txBody>
      </p:sp>
      <p:sp>
        <p:nvSpPr>
          <p:cNvPr id="10244"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79768" y="4689517"/>
            <a:ext cx="5438140" cy="444269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2" y="9377330"/>
            <a:ext cx="2945659" cy="49363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dirty="0"/>
          </a:p>
        </p:txBody>
      </p:sp>
      <p:sp>
        <p:nvSpPr>
          <p:cNvPr id="6151" name="Rectangle 7"/>
          <p:cNvSpPr>
            <a:spLocks noGrp="1" noChangeArrowheads="1"/>
          </p:cNvSpPr>
          <p:nvPr>
            <p:ph type="sldNum" sz="quarter" idx="5"/>
          </p:nvPr>
        </p:nvSpPr>
        <p:spPr bwMode="auto">
          <a:xfrm>
            <a:off x="3850445" y="9377330"/>
            <a:ext cx="2945659" cy="49363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13E8611-0635-4FD1-8F16-DFF2FB2DB071}" type="slidenum">
              <a:rPr lang="en-GB"/>
              <a:pPr>
                <a:defRPr/>
              </a:pPr>
              <a:t>‹#›</a:t>
            </a:fld>
            <a:endParaRPr lang="en-GB" dirty="0"/>
          </a:p>
        </p:txBody>
      </p:sp>
    </p:spTree>
    <p:extLst>
      <p:ext uri="{BB962C8B-B14F-4D97-AF65-F5344CB8AC3E}">
        <p14:creationId xmlns="" xmlns:p14="http://schemas.microsoft.com/office/powerpoint/2010/main" val="10745075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0931C95B-5682-4A75-A21D-D8B93B948A11}" type="slidenum">
              <a:rPr lang="en-GB" smtClean="0"/>
              <a:pPr/>
              <a:t>1</a:t>
            </a:fld>
            <a:endParaRPr lang="en-GB" dirty="0"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8DA834BD-751B-40DC-A6F5-9027DC344827}" type="slidenum">
              <a:rPr lang="en-US" smtClean="0">
                <a:solidFill>
                  <a:prstClr val="black"/>
                </a:solidFill>
              </a:rPr>
              <a:pPr/>
              <a:t>10</a:t>
            </a:fld>
            <a:endParaRPr lang="en-US" dirty="0" smtClean="0">
              <a:solidFill>
                <a:prstClr val="black"/>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8DA834BD-751B-40DC-A6F5-9027DC344827}" type="slidenum">
              <a:rPr lang="en-US" smtClean="0">
                <a:solidFill>
                  <a:prstClr val="black"/>
                </a:solidFill>
              </a:rPr>
              <a:pPr/>
              <a:t>11</a:t>
            </a:fld>
            <a:endParaRPr lang="en-US" dirty="0" smtClean="0">
              <a:solidFill>
                <a:prstClr val="black"/>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8DA834BD-751B-40DC-A6F5-9027DC344827}" type="slidenum">
              <a:rPr lang="en-US" smtClean="0">
                <a:solidFill>
                  <a:prstClr val="black"/>
                </a:solidFill>
              </a:rPr>
              <a:pPr/>
              <a:t>12</a:t>
            </a:fld>
            <a:endParaRPr lang="en-US" dirty="0" smtClean="0">
              <a:solidFill>
                <a:prstClr val="black"/>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8DA834BD-751B-40DC-A6F5-9027DC344827}" type="slidenum">
              <a:rPr lang="en-US" smtClean="0"/>
              <a:pPr/>
              <a:t>2</a:t>
            </a:fld>
            <a:endParaRPr lang="en-US" dirty="0"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8DA834BD-751B-40DC-A6F5-9027DC344827}" type="slidenum">
              <a:rPr lang="en-US" smtClean="0"/>
              <a:pPr/>
              <a:t>3</a:t>
            </a:fld>
            <a:endParaRPr lang="en-US" dirty="0"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8DA834BD-751B-40DC-A6F5-9027DC344827}" type="slidenum">
              <a:rPr lang="en-US" smtClean="0">
                <a:solidFill>
                  <a:prstClr val="black"/>
                </a:solidFill>
              </a:rPr>
              <a:pPr/>
              <a:t>4</a:t>
            </a:fld>
            <a:endParaRPr lang="en-US" dirty="0" smtClean="0">
              <a:solidFill>
                <a:prstClr val="black"/>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8DA834BD-751B-40DC-A6F5-9027DC344827}" type="slidenum">
              <a:rPr lang="en-US" smtClean="0"/>
              <a:pPr/>
              <a:t>5</a:t>
            </a:fld>
            <a:endParaRPr lang="en-US" dirty="0"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8DA834BD-751B-40DC-A6F5-9027DC344827}" type="slidenum">
              <a:rPr lang="en-US" smtClean="0"/>
              <a:pPr/>
              <a:t>6</a:t>
            </a:fld>
            <a:endParaRPr lang="en-US" dirty="0"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8DA834BD-751B-40DC-A6F5-9027DC344827}" type="slidenum">
              <a:rPr lang="en-US" smtClean="0">
                <a:solidFill>
                  <a:prstClr val="black"/>
                </a:solidFill>
              </a:rPr>
              <a:pPr/>
              <a:t>7</a:t>
            </a:fld>
            <a:endParaRPr lang="en-US" dirty="0" smtClean="0">
              <a:solidFill>
                <a:prstClr val="black"/>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8DA834BD-751B-40DC-A6F5-9027DC344827}" type="slidenum">
              <a:rPr lang="en-US" smtClean="0">
                <a:solidFill>
                  <a:prstClr val="black"/>
                </a:solidFill>
              </a:rPr>
              <a:pPr/>
              <a:t>8</a:t>
            </a:fld>
            <a:endParaRPr lang="en-US" dirty="0" smtClean="0">
              <a:solidFill>
                <a:prstClr val="black"/>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8DA834BD-751B-40DC-A6F5-9027DC344827}" type="slidenum">
              <a:rPr lang="en-US" smtClean="0">
                <a:solidFill>
                  <a:prstClr val="black"/>
                </a:solidFill>
              </a:rPr>
              <a:pPr/>
              <a:t>9</a:t>
            </a:fld>
            <a:endParaRPr lang="en-US" dirty="0" smtClean="0">
              <a:solidFill>
                <a:prstClr val="black"/>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187450" y="-100013"/>
            <a:ext cx="7772400" cy="1152526"/>
          </a:xfrm>
        </p:spPr>
        <p:txBody>
          <a:bodyPr/>
          <a:lstStyle>
            <a:lvl1pPr>
              <a:defRPr sz="2400"/>
            </a:lvl1pPr>
          </a:lstStyle>
          <a:p>
            <a:r>
              <a:rPr lang="en-GB"/>
              <a:t>Click to edit Master title style</a:t>
            </a:r>
          </a:p>
        </p:txBody>
      </p:sp>
      <p:sp>
        <p:nvSpPr>
          <p:cNvPr id="5123" name="Rectangle 3"/>
          <p:cNvSpPr>
            <a:spLocks noGrp="1" noChangeArrowheads="1"/>
          </p:cNvSpPr>
          <p:nvPr>
            <p:ph type="subTitle" idx="1"/>
          </p:nvPr>
        </p:nvSpPr>
        <p:spPr>
          <a:xfrm>
            <a:off x="2492375" y="1341438"/>
            <a:ext cx="6400800" cy="1752600"/>
          </a:xfrm>
        </p:spPr>
        <p:txBody>
          <a:bodyPr/>
          <a:lstStyle>
            <a:lvl1pPr marL="0" indent="0" algn="r">
              <a:buFont typeface="Wingdings" pitchFamily="2" charset="2"/>
              <a:buNone/>
              <a:defRPr/>
            </a:lvl1pPr>
          </a:lstStyle>
          <a:p>
            <a:r>
              <a:rPr lang="en-GB"/>
              <a:t>Click to edit Master subtitle style</a:t>
            </a:r>
          </a:p>
        </p:txBody>
      </p:sp>
      <p:sp>
        <p:nvSpPr>
          <p:cNvPr id="4" name="Rectangle 5"/>
          <p:cNvSpPr>
            <a:spLocks noGrp="1" noChangeArrowheads="1"/>
          </p:cNvSpPr>
          <p:nvPr>
            <p:ph type="sldNum" sz="quarter" idx="10"/>
          </p:nvPr>
        </p:nvSpPr>
        <p:spPr>
          <a:xfrm>
            <a:off x="6553200" y="6245225"/>
            <a:ext cx="2133600" cy="476250"/>
          </a:xfrm>
        </p:spPr>
        <p:txBody>
          <a:bodyPr/>
          <a:lstStyle>
            <a:lvl1pPr>
              <a:defRPr/>
            </a:lvl1pPr>
          </a:lstStyle>
          <a:p>
            <a:pPr>
              <a:defRPr/>
            </a:pPr>
            <a:fld id="{0EF738CA-EF28-4F23-B459-BF0FEECF268B}" type="slidenum">
              <a:rPr lang="en-ZA"/>
              <a:pPr>
                <a:defRPr/>
              </a:pPr>
              <a:t>‹#›</a:t>
            </a:fld>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AC39DE4-4A82-4743-9A9E-B22156FCC759}" type="slidenum">
              <a:rPr lang="en-ZA"/>
              <a:pPr>
                <a:defRPr/>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6563" y="117475"/>
            <a:ext cx="2178050" cy="5688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117475"/>
            <a:ext cx="6383338" cy="5688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1F49E3C-BB91-4C5B-83BF-F77A3773B6CF}" type="slidenum">
              <a:rPr lang="en-ZA"/>
              <a:pPr>
                <a:defRPr/>
              </a:pPr>
              <a:t>‹#›</a:t>
            </a:fld>
            <a:endParaRPr lang="en-ZA"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9388" y="188913"/>
            <a:ext cx="8785225" cy="49371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79388" y="908050"/>
            <a:ext cx="8785225" cy="4897438"/>
          </a:xfrm>
        </p:spPr>
        <p:txBody>
          <a:bodyPr/>
          <a:lstStyle/>
          <a:p>
            <a:pPr lvl="0"/>
            <a:endParaRPr lang="en-US"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1E81570-BF0A-404F-BC9C-018CA51A3BB0}" type="slidenum">
              <a:rPr lang="en-ZA"/>
              <a:pPr>
                <a:defRPr/>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A7A321CA-1B6B-47F8-BFE4-25DA515D34E5}" type="slidenum">
              <a:rPr lang="en-ZA"/>
              <a:pPr>
                <a:defRPr/>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196975"/>
            <a:ext cx="4279900" cy="4608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3125" y="1196975"/>
            <a:ext cx="4281488" cy="4608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B42A808-2605-4950-9CDD-0438502B8993}" type="slidenum">
              <a:rPr lang="en-ZA"/>
              <a:pPr>
                <a:defRPr/>
              </a:pPr>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8BD02CC-9384-4A78-8F06-3E57B248AB46}" type="slidenum">
              <a:rPr lang="en-ZA"/>
              <a:pPr>
                <a:defRPr/>
              </a:pPr>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62104C7E-0A3E-4A70-BF2F-A304D4B6A950}" type="slidenum">
              <a:rPr lang="en-ZA"/>
              <a:pPr>
                <a:defRPr/>
              </a:pPr>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4D1D437-9DB5-44C6-A75F-B98C54EE1604}" type="slidenum">
              <a:rPr lang="en-ZA"/>
              <a:pPr>
                <a:defRPr/>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A2497AB-039A-4153-8420-2D922EE08FC8}" type="slidenum">
              <a:rPr lang="en-ZA"/>
              <a:pPr>
                <a:defRPr/>
              </a:pPr>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E92AFF7-F966-40AA-BC40-08E540D00377}" type="slidenum">
              <a:rPr lang="en-ZA"/>
              <a:pPr>
                <a:defRPr/>
              </a:pPr>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19250" y="117475"/>
            <a:ext cx="7345363" cy="431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ZA" smtClean="0"/>
              <a:t>Click to edit Master title style</a:t>
            </a:r>
          </a:p>
        </p:txBody>
      </p:sp>
      <p:sp>
        <p:nvSpPr>
          <p:cNvPr id="1027" name="Rectangle 3"/>
          <p:cNvSpPr>
            <a:spLocks noGrp="1" noChangeArrowheads="1"/>
          </p:cNvSpPr>
          <p:nvPr>
            <p:ph type="body" idx="1"/>
          </p:nvPr>
        </p:nvSpPr>
        <p:spPr bwMode="auto">
          <a:xfrm>
            <a:off x="250825" y="1196975"/>
            <a:ext cx="8713788" cy="4608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ZA" smtClean="0"/>
              <a:t>Click to edit Master text styles</a:t>
            </a:r>
          </a:p>
          <a:p>
            <a:pPr lvl="1"/>
            <a:r>
              <a:rPr lang="en-ZA" smtClean="0"/>
              <a:t>Second level</a:t>
            </a:r>
          </a:p>
          <a:p>
            <a:pPr lvl="2"/>
            <a:r>
              <a:rPr lang="en-ZA" smtClean="0"/>
              <a:t>Third level</a:t>
            </a:r>
          </a:p>
          <a:p>
            <a:pPr lvl="3"/>
            <a:r>
              <a:rPr lang="en-ZA" smtClean="0"/>
              <a:t>Fourth level</a:t>
            </a:r>
          </a:p>
          <a:p>
            <a:pPr lvl="4"/>
            <a:r>
              <a:rPr lang="en-ZA" smtClean="0"/>
              <a:t>Fifth level</a:t>
            </a:r>
          </a:p>
        </p:txBody>
      </p:sp>
      <p:sp>
        <p:nvSpPr>
          <p:cNvPr id="1030" name="Rectangle 6"/>
          <p:cNvSpPr>
            <a:spLocks noGrp="1" noChangeArrowheads="1"/>
          </p:cNvSpPr>
          <p:nvPr>
            <p:ph type="sldNum" sz="quarter" idx="4"/>
          </p:nvPr>
        </p:nvSpPr>
        <p:spPr bwMode="auto">
          <a:xfrm>
            <a:off x="6831013" y="6524625"/>
            <a:ext cx="2133600"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atin typeface="Arial" charset="0"/>
              </a:defRPr>
            </a:lvl1pPr>
          </a:lstStyle>
          <a:p>
            <a:pPr>
              <a:defRPr/>
            </a:pPr>
            <a:fld id="{67BC2BF1-A1F0-4153-BF37-8ADCF16A2026}" type="slidenum">
              <a:rPr lang="en-ZA"/>
              <a:pPr>
                <a:defRPr/>
              </a:pPr>
              <a:t>‹#›</a:t>
            </a:fld>
            <a:endParaRPr lang="en-ZA" dirty="0"/>
          </a:p>
        </p:txBody>
      </p:sp>
    </p:spTree>
  </p:cSld>
  <p:clrMap bg1="lt1" tx1="dk1" bg2="lt2" tx2="dk2" accent1="accent1" accent2="accent2" accent3="accent3" accent4="accent4" accent5="accent5" accent6="accent6" hlink="hlink" folHlink="folHlink"/>
  <p:sldLayoutIdLst>
    <p:sldLayoutId id="2147483923"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4" r:id="rId12"/>
  </p:sldLayoutIdLst>
  <p:hf sldNum="0" hdr="0" dt="0"/>
  <p:txStyles>
    <p:titleStyle>
      <a:lvl1pPr algn="r" rtl="0" eaLnBrk="0" fontAlgn="base" hangingPunct="0">
        <a:spcBef>
          <a:spcPct val="0"/>
        </a:spcBef>
        <a:spcAft>
          <a:spcPct val="0"/>
        </a:spcAft>
        <a:defRPr b="1">
          <a:solidFill>
            <a:schemeClr val="bg1"/>
          </a:solidFill>
          <a:latin typeface="+mj-lt"/>
          <a:ea typeface="+mj-ea"/>
          <a:cs typeface="+mj-cs"/>
        </a:defRPr>
      </a:lvl1pPr>
      <a:lvl2pPr algn="r" rtl="0" eaLnBrk="0" fontAlgn="base" hangingPunct="0">
        <a:spcBef>
          <a:spcPct val="0"/>
        </a:spcBef>
        <a:spcAft>
          <a:spcPct val="0"/>
        </a:spcAft>
        <a:defRPr b="1">
          <a:solidFill>
            <a:schemeClr val="bg1"/>
          </a:solidFill>
          <a:latin typeface="Arial" charset="0"/>
        </a:defRPr>
      </a:lvl2pPr>
      <a:lvl3pPr algn="r" rtl="0" eaLnBrk="0" fontAlgn="base" hangingPunct="0">
        <a:spcBef>
          <a:spcPct val="0"/>
        </a:spcBef>
        <a:spcAft>
          <a:spcPct val="0"/>
        </a:spcAft>
        <a:defRPr b="1">
          <a:solidFill>
            <a:schemeClr val="bg1"/>
          </a:solidFill>
          <a:latin typeface="Arial" charset="0"/>
        </a:defRPr>
      </a:lvl3pPr>
      <a:lvl4pPr algn="r" rtl="0" eaLnBrk="0" fontAlgn="base" hangingPunct="0">
        <a:spcBef>
          <a:spcPct val="0"/>
        </a:spcBef>
        <a:spcAft>
          <a:spcPct val="0"/>
        </a:spcAft>
        <a:defRPr b="1">
          <a:solidFill>
            <a:schemeClr val="bg1"/>
          </a:solidFill>
          <a:latin typeface="Arial" charset="0"/>
        </a:defRPr>
      </a:lvl4pPr>
      <a:lvl5pPr algn="r" rtl="0" eaLnBrk="0" fontAlgn="base" hangingPunct="0">
        <a:spcBef>
          <a:spcPct val="0"/>
        </a:spcBef>
        <a:spcAft>
          <a:spcPct val="0"/>
        </a:spcAft>
        <a:defRPr b="1">
          <a:solidFill>
            <a:schemeClr val="bg1"/>
          </a:solidFill>
          <a:latin typeface="Arial" charset="0"/>
        </a:defRPr>
      </a:lvl5pPr>
      <a:lvl6pPr marL="457200" algn="r" rtl="0" fontAlgn="base">
        <a:spcBef>
          <a:spcPct val="0"/>
        </a:spcBef>
        <a:spcAft>
          <a:spcPct val="0"/>
        </a:spcAft>
        <a:defRPr b="1">
          <a:solidFill>
            <a:schemeClr val="bg1"/>
          </a:solidFill>
          <a:latin typeface="Arial" charset="0"/>
        </a:defRPr>
      </a:lvl6pPr>
      <a:lvl7pPr marL="914400" algn="r" rtl="0" fontAlgn="base">
        <a:spcBef>
          <a:spcPct val="0"/>
        </a:spcBef>
        <a:spcAft>
          <a:spcPct val="0"/>
        </a:spcAft>
        <a:defRPr b="1">
          <a:solidFill>
            <a:schemeClr val="bg1"/>
          </a:solidFill>
          <a:latin typeface="Arial" charset="0"/>
        </a:defRPr>
      </a:lvl7pPr>
      <a:lvl8pPr marL="1371600" algn="r" rtl="0" fontAlgn="base">
        <a:spcBef>
          <a:spcPct val="0"/>
        </a:spcBef>
        <a:spcAft>
          <a:spcPct val="0"/>
        </a:spcAft>
        <a:defRPr b="1">
          <a:solidFill>
            <a:schemeClr val="bg1"/>
          </a:solidFill>
          <a:latin typeface="Arial" charset="0"/>
        </a:defRPr>
      </a:lvl8pPr>
      <a:lvl9pPr marL="1828800" algn="r" rtl="0" fontAlgn="base">
        <a:spcBef>
          <a:spcPct val="0"/>
        </a:spcBef>
        <a:spcAft>
          <a:spcPct val="0"/>
        </a:spcAft>
        <a:defRPr b="1">
          <a:solidFill>
            <a:schemeClr val="bg1"/>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Font typeface="Wingdings" pitchFamily="2" charset="2"/>
        <a:buChar char="§"/>
        <a:defRPr sz="2000" b="1">
          <a:solidFill>
            <a:schemeClr val="tx1"/>
          </a:solidFill>
          <a:latin typeface="+mn-lt"/>
        </a:defRPr>
      </a:lvl2pPr>
      <a:lvl3pPr marL="1143000" indent="-228600" algn="l" rtl="0" eaLnBrk="0" fontAlgn="base" hangingPunct="0">
        <a:spcBef>
          <a:spcPct val="20000"/>
        </a:spcBef>
        <a:spcAft>
          <a:spcPct val="0"/>
        </a:spcAft>
        <a:buClr>
          <a:srgbClr val="009900"/>
        </a:buClr>
        <a:buSzPct val="90000"/>
        <a:buFont typeface="Wingdings" pitchFamily="2" charset="2"/>
        <a:buChar char="§"/>
        <a:defRPr b="1">
          <a:solidFill>
            <a:schemeClr val="tx1"/>
          </a:solidFill>
          <a:latin typeface="+mn-lt"/>
        </a:defRPr>
      </a:lvl3pPr>
      <a:lvl4pPr marL="1600200" indent="-228600" algn="l" rtl="0" eaLnBrk="0" fontAlgn="base" hangingPunct="0">
        <a:spcBef>
          <a:spcPct val="20000"/>
        </a:spcBef>
        <a:spcAft>
          <a:spcPct val="0"/>
        </a:spcAft>
        <a:buClr>
          <a:srgbClr val="0033CC"/>
        </a:buClr>
        <a:buSzPct val="85000"/>
        <a:buFont typeface="Wingdings" pitchFamily="2" charset="2"/>
        <a:buChar char="§"/>
        <a:defRPr sz="1600" b="1">
          <a:solidFill>
            <a:schemeClr val="tx1"/>
          </a:solidFill>
          <a:latin typeface="+mn-lt"/>
        </a:defRPr>
      </a:lvl4pPr>
      <a:lvl5pPr marL="2057400" indent="-228600" algn="l" rtl="0" eaLnBrk="0" fontAlgn="base" hangingPunct="0">
        <a:spcBef>
          <a:spcPct val="20000"/>
        </a:spcBef>
        <a:spcAft>
          <a:spcPct val="0"/>
        </a:spcAft>
        <a:buClr>
          <a:srgbClr val="CC0000"/>
        </a:buClr>
        <a:buSzPct val="80000"/>
        <a:buFont typeface="Wingdings" pitchFamily="2" charset="2"/>
        <a:buChar char="§"/>
        <a:defRPr sz="1400" b="1">
          <a:solidFill>
            <a:schemeClr val="tx1"/>
          </a:solidFill>
          <a:latin typeface="+mn-lt"/>
        </a:defRPr>
      </a:lvl5pPr>
      <a:lvl6pPr marL="2514600" indent="-228600" algn="l" rtl="0" fontAlgn="base">
        <a:spcBef>
          <a:spcPct val="20000"/>
        </a:spcBef>
        <a:spcAft>
          <a:spcPct val="0"/>
        </a:spcAft>
        <a:buClr>
          <a:srgbClr val="CC0000"/>
        </a:buClr>
        <a:buSzPct val="80000"/>
        <a:buFont typeface="Wingdings" pitchFamily="2" charset="2"/>
        <a:buChar char="§"/>
        <a:defRPr sz="1400" b="1">
          <a:solidFill>
            <a:schemeClr val="tx1"/>
          </a:solidFill>
          <a:latin typeface="+mn-lt"/>
        </a:defRPr>
      </a:lvl6pPr>
      <a:lvl7pPr marL="2971800" indent="-228600" algn="l" rtl="0" fontAlgn="base">
        <a:spcBef>
          <a:spcPct val="20000"/>
        </a:spcBef>
        <a:spcAft>
          <a:spcPct val="0"/>
        </a:spcAft>
        <a:buClr>
          <a:srgbClr val="CC0000"/>
        </a:buClr>
        <a:buSzPct val="80000"/>
        <a:buFont typeface="Wingdings" pitchFamily="2" charset="2"/>
        <a:buChar char="§"/>
        <a:defRPr sz="1400" b="1">
          <a:solidFill>
            <a:schemeClr val="tx1"/>
          </a:solidFill>
          <a:latin typeface="+mn-lt"/>
        </a:defRPr>
      </a:lvl7pPr>
      <a:lvl8pPr marL="3429000" indent="-228600" algn="l" rtl="0" fontAlgn="base">
        <a:spcBef>
          <a:spcPct val="20000"/>
        </a:spcBef>
        <a:spcAft>
          <a:spcPct val="0"/>
        </a:spcAft>
        <a:buClr>
          <a:srgbClr val="CC0000"/>
        </a:buClr>
        <a:buSzPct val="80000"/>
        <a:buFont typeface="Wingdings" pitchFamily="2" charset="2"/>
        <a:buChar char="§"/>
        <a:defRPr sz="1400" b="1">
          <a:solidFill>
            <a:schemeClr val="tx1"/>
          </a:solidFill>
          <a:latin typeface="+mn-lt"/>
        </a:defRPr>
      </a:lvl8pPr>
      <a:lvl9pPr marL="3886200" indent="-228600" algn="l" rtl="0" fontAlgn="base">
        <a:spcBef>
          <a:spcPct val="20000"/>
        </a:spcBef>
        <a:spcAft>
          <a:spcPct val="0"/>
        </a:spcAft>
        <a:buClr>
          <a:srgbClr val="CC0000"/>
        </a:buClr>
        <a:buSzPct val="80000"/>
        <a:buFont typeface="Wingdings" pitchFamily="2" charset="2"/>
        <a:buChar char="§"/>
        <a:defRPr sz="1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1331640" y="332656"/>
            <a:ext cx="7267575" cy="1311262"/>
          </a:xfrm>
        </p:spPr>
        <p:txBody>
          <a:bodyPr>
            <a:noAutofit/>
          </a:bodyPr>
          <a:lstStyle/>
          <a:p>
            <a:pPr algn="ctr" eaLnBrk="1" hangingPunct="1">
              <a:spcBef>
                <a:spcPts val="600"/>
              </a:spcBef>
              <a:spcAft>
                <a:spcPts val="600"/>
              </a:spcAft>
              <a:defRPr/>
            </a:pPr>
            <a:r>
              <a:rPr lang="en-GB" sz="2800" dirty="0" smtClean="0">
                <a:solidFill>
                  <a:srgbClr val="B40000"/>
                </a:solidFill>
                <a:effectLst>
                  <a:outerShdw blurRad="38100" dist="38100" dir="2700000" algn="tl">
                    <a:srgbClr val="C0C0C0"/>
                  </a:outerShdw>
                </a:effectLst>
              </a:rPr>
              <a:t/>
            </a:r>
            <a:br>
              <a:rPr lang="en-GB" sz="2800" dirty="0" smtClean="0">
                <a:solidFill>
                  <a:srgbClr val="B40000"/>
                </a:solidFill>
                <a:effectLst>
                  <a:outerShdw blurRad="38100" dist="38100" dir="2700000" algn="tl">
                    <a:srgbClr val="C0C0C0"/>
                  </a:outerShdw>
                </a:effectLst>
              </a:rPr>
            </a:br>
            <a:r>
              <a:rPr lang="en-GB" sz="2800" dirty="0" smtClean="0">
                <a:solidFill>
                  <a:srgbClr val="B40000"/>
                </a:solidFill>
                <a:effectLst>
                  <a:outerShdw blurRad="38100" dist="38100" dir="2700000" algn="tl">
                    <a:srgbClr val="C0C0C0"/>
                  </a:outerShdw>
                </a:effectLst>
              </a:rPr>
              <a:t/>
            </a:r>
            <a:br>
              <a:rPr lang="en-GB" sz="2800" dirty="0" smtClean="0">
                <a:solidFill>
                  <a:srgbClr val="B40000"/>
                </a:solidFill>
                <a:effectLst>
                  <a:outerShdw blurRad="38100" dist="38100" dir="2700000" algn="tl">
                    <a:srgbClr val="C0C0C0"/>
                  </a:outerShdw>
                </a:effectLst>
              </a:rPr>
            </a:br>
            <a:r>
              <a:rPr lang="en-GB" sz="2800" dirty="0" smtClean="0">
                <a:solidFill>
                  <a:srgbClr val="B40000"/>
                </a:solidFill>
                <a:effectLst>
                  <a:outerShdw blurRad="38100" dist="38100" dir="2700000" algn="tl">
                    <a:srgbClr val="C0C0C0"/>
                  </a:outerShdw>
                </a:effectLst>
              </a:rPr>
              <a:t/>
            </a:r>
            <a:br>
              <a:rPr lang="en-GB" sz="2800" dirty="0" smtClean="0">
                <a:solidFill>
                  <a:srgbClr val="B40000"/>
                </a:solidFill>
                <a:effectLst>
                  <a:outerShdw blurRad="38100" dist="38100" dir="2700000" algn="tl">
                    <a:srgbClr val="C0C0C0"/>
                  </a:outerShdw>
                </a:effectLst>
              </a:rPr>
            </a:br>
            <a:r>
              <a:rPr lang="en-GB" sz="2800" dirty="0" smtClean="0">
                <a:solidFill>
                  <a:srgbClr val="B40000"/>
                </a:solidFill>
                <a:effectLst>
                  <a:outerShdw blurRad="38100" dist="38100" dir="2700000" algn="tl">
                    <a:srgbClr val="C0C0C0"/>
                  </a:outerShdw>
                </a:effectLst>
              </a:rPr>
              <a:t/>
            </a:r>
            <a:br>
              <a:rPr lang="en-GB" sz="2800" dirty="0" smtClean="0">
                <a:solidFill>
                  <a:srgbClr val="B40000"/>
                </a:solidFill>
                <a:effectLst>
                  <a:outerShdw blurRad="38100" dist="38100" dir="2700000" algn="tl">
                    <a:srgbClr val="C0C0C0"/>
                  </a:outerShdw>
                </a:effectLst>
              </a:rPr>
            </a:br>
            <a:r>
              <a:rPr lang="en-GB" sz="2800" dirty="0" smtClean="0">
                <a:solidFill>
                  <a:srgbClr val="B40000"/>
                </a:solidFill>
                <a:effectLst>
                  <a:outerShdw blurRad="38100" dist="38100" dir="2700000" algn="tl">
                    <a:srgbClr val="C0C0C0"/>
                  </a:outerShdw>
                </a:effectLst>
              </a:rPr>
              <a:t/>
            </a:r>
            <a:br>
              <a:rPr lang="en-GB" sz="2800" dirty="0" smtClean="0">
                <a:solidFill>
                  <a:srgbClr val="B40000"/>
                </a:solidFill>
                <a:effectLst>
                  <a:outerShdw blurRad="38100" dist="38100" dir="2700000" algn="tl">
                    <a:srgbClr val="C0C0C0"/>
                  </a:outerShdw>
                </a:effectLst>
              </a:rPr>
            </a:br>
            <a:r>
              <a:rPr lang="en-GB" sz="2800" dirty="0" smtClean="0">
                <a:solidFill>
                  <a:srgbClr val="B40000"/>
                </a:solidFill>
                <a:effectLst>
                  <a:outerShdw blurRad="38100" dist="38100" dir="2700000" algn="tl">
                    <a:srgbClr val="C0C0C0"/>
                  </a:outerShdw>
                </a:effectLst>
              </a:rPr>
              <a:t/>
            </a:r>
            <a:br>
              <a:rPr lang="en-GB" sz="2800" dirty="0" smtClean="0">
                <a:solidFill>
                  <a:srgbClr val="B40000"/>
                </a:solidFill>
                <a:effectLst>
                  <a:outerShdw blurRad="38100" dist="38100" dir="2700000" algn="tl">
                    <a:srgbClr val="C0C0C0"/>
                  </a:outerShdw>
                </a:effectLst>
              </a:rPr>
            </a:br>
            <a:r>
              <a:rPr lang="en-GB" sz="2800" dirty="0" smtClean="0">
                <a:solidFill>
                  <a:srgbClr val="800000"/>
                </a:solidFill>
                <a:effectLst>
                  <a:outerShdw blurRad="38100" dist="38100" dir="2700000" algn="tl">
                    <a:srgbClr val="C0C0C0"/>
                  </a:outerShdw>
                </a:effectLst>
              </a:rPr>
              <a:t>DETERMINATION OF REMUNERATION OF JUDGES AND MAGISTRATES FOR (RECONMMENDATION FOR 2014/15 FINANCIAL YEAR)</a:t>
            </a:r>
            <a:r>
              <a:rPr lang="en-GB" dirty="0" smtClean="0">
                <a:solidFill>
                  <a:srgbClr val="800000"/>
                </a:solidFill>
                <a:effectLst>
                  <a:outerShdw blurRad="38100" dist="38100" dir="2700000" algn="tl">
                    <a:srgbClr val="C0C0C0"/>
                  </a:outerShdw>
                </a:effectLst>
              </a:rPr>
              <a:t/>
            </a:r>
            <a:br>
              <a:rPr lang="en-GB" dirty="0" smtClean="0">
                <a:solidFill>
                  <a:srgbClr val="800000"/>
                </a:solidFill>
                <a:effectLst>
                  <a:outerShdw blurRad="38100" dist="38100" dir="2700000" algn="tl">
                    <a:srgbClr val="C0C0C0"/>
                  </a:outerShdw>
                </a:effectLst>
              </a:rPr>
            </a:br>
            <a:r>
              <a:rPr lang="en-GB" dirty="0" smtClean="0">
                <a:solidFill>
                  <a:schemeClr val="tx1">
                    <a:lumMod val="65000"/>
                    <a:lumOff val="35000"/>
                  </a:schemeClr>
                </a:solidFill>
                <a:effectLst>
                  <a:outerShdw blurRad="38100" dist="38100" dir="2700000" algn="tl">
                    <a:srgbClr val="C0C0C0"/>
                  </a:outerShdw>
                </a:effectLst>
              </a:rPr>
              <a:t/>
            </a:r>
            <a:br>
              <a:rPr lang="en-GB" dirty="0" smtClean="0">
                <a:solidFill>
                  <a:schemeClr val="tx1">
                    <a:lumMod val="65000"/>
                    <a:lumOff val="35000"/>
                  </a:schemeClr>
                </a:solidFill>
                <a:effectLst>
                  <a:outerShdw blurRad="38100" dist="38100" dir="2700000" algn="tl">
                    <a:srgbClr val="C0C0C0"/>
                  </a:outerShdw>
                </a:effectLst>
              </a:rPr>
            </a:br>
            <a:r>
              <a:rPr lang="en-GB" sz="2800" dirty="0" smtClean="0">
                <a:solidFill>
                  <a:srgbClr val="B40000"/>
                </a:solidFill>
                <a:effectLst>
                  <a:outerShdw blurRad="38100" dist="38100" dir="2700000" algn="tl">
                    <a:srgbClr val="C0C0C0"/>
                  </a:outerShdw>
                </a:effectLst>
              </a:rPr>
              <a:t/>
            </a:r>
            <a:br>
              <a:rPr lang="en-GB" sz="2800" dirty="0" smtClean="0">
                <a:solidFill>
                  <a:srgbClr val="B40000"/>
                </a:solidFill>
                <a:effectLst>
                  <a:outerShdw blurRad="38100" dist="38100" dir="2700000" algn="tl">
                    <a:srgbClr val="C0C0C0"/>
                  </a:outerShdw>
                </a:effectLst>
              </a:rPr>
            </a:br>
            <a:r>
              <a:rPr lang="en-GB" sz="2800" dirty="0" smtClean="0">
                <a:solidFill>
                  <a:schemeClr val="tx1"/>
                </a:solidFill>
                <a:effectLst>
                  <a:outerShdw blurRad="38100" dist="38100" dir="2700000" algn="tl">
                    <a:srgbClr val="C0C0C0"/>
                  </a:outerShdw>
                </a:effectLst>
              </a:rPr>
              <a:t/>
            </a:r>
            <a:br>
              <a:rPr lang="en-GB" sz="2800" dirty="0" smtClean="0">
                <a:solidFill>
                  <a:schemeClr val="tx1"/>
                </a:solidFill>
                <a:effectLst>
                  <a:outerShdw blurRad="38100" dist="38100" dir="2700000" algn="tl">
                    <a:srgbClr val="C0C0C0"/>
                  </a:outerShdw>
                </a:effectLst>
              </a:rPr>
            </a:br>
            <a:r>
              <a:rPr lang="en-GB" sz="2200" dirty="0" smtClean="0">
                <a:solidFill>
                  <a:srgbClr val="800000"/>
                </a:solidFill>
                <a:effectLst>
                  <a:outerShdw blurRad="38100" dist="38100" dir="2700000" algn="tl">
                    <a:srgbClr val="C0C0C0"/>
                  </a:outerShdw>
                </a:effectLst>
              </a:rPr>
              <a:t>PRESENTATION TO THE SELECT COMMITTEE ON SECURITY AND JUSTICE</a:t>
            </a:r>
            <a:br>
              <a:rPr lang="en-GB" sz="2200" dirty="0" smtClean="0">
                <a:solidFill>
                  <a:srgbClr val="800000"/>
                </a:solidFill>
                <a:effectLst>
                  <a:outerShdw blurRad="38100" dist="38100" dir="2700000" algn="tl">
                    <a:srgbClr val="C0C0C0"/>
                  </a:outerShdw>
                </a:effectLst>
              </a:rPr>
            </a:br>
            <a:r>
              <a:rPr lang="en-GB" sz="2200" dirty="0" smtClean="0">
                <a:solidFill>
                  <a:srgbClr val="800000"/>
                </a:solidFill>
                <a:effectLst>
                  <a:outerShdw blurRad="38100" dist="38100" dir="2700000" algn="tl">
                    <a:srgbClr val="C0C0C0"/>
                  </a:outerShdw>
                </a:effectLst>
              </a:rPr>
              <a:t> </a:t>
            </a:r>
            <a:br>
              <a:rPr lang="en-GB" sz="2200" dirty="0" smtClean="0">
                <a:solidFill>
                  <a:srgbClr val="800000"/>
                </a:solidFill>
                <a:effectLst>
                  <a:outerShdw blurRad="38100" dist="38100" dir="2700000" algn="tl">
                    <a:srgbClr val="C0C0C0"/>
                  </a:outerShdw>
                </a:effectLst>
              </a:rPr>
            </a:br>
            <a:r>
              <a:rPr lang="en-GB" sz="2200" dirty="0" smtClean="0">
                <a:solidFill>
                  <a:srgbClr val="800000"/>
                </a:solidFill>
                <a:effectLst>
                  <a:outerShdw blurRad="38100" dist="38100" dir="2700000" algn="tl">
                    <a:srgbClr val="C0C0C0"/>
                  </a:outerShdw>
                </a:effectLst>
              </a:rPr>
              <a:t>18 FEBRUARY 2015</a:t>
            </a:r>
            <a:endParaRPr lang="en-GB" sz="2200" b="0" dirty="0" smtClean="0">
              <a:solidFill>
                <a:srgbClr val="8000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38F4D81-B8E0-4D21-9C08-953DE0510D8D}" type="slidenum">
              <a:rPr lang="en-US" sz="1200">
                <a:solidFill>
                  <a:srgbClr val="000000">
                    <a:shade val="90000"/>
                  </a:srgbClr>
                </a:solidFill>
              </a:rPr>
              <a:pPr algn="r">
                <a:defRPr/>
              </a:pPr>
              <a:t>10</a:t>
            </a:fld>
            <a:endParaRPr lang="en-US" sz="1200" dirty="0">
              <a:solidFill>
                <a:srgbClr val="000000">
                  <a:shade val="90000"/>
                </a:srgbClr>
              </a:solidFill>
            </a:endParaRPr>
          </a:p>
        </p:txBody>
      </p:sp>
      <p:sp>
        <p:nvSpPr>
          <p:cNvPr id="8195" name="Footer Placeholder 4"/>
          <p:cNvSpPr txBox="1">
            <a:spLocks noGrp="1"/>
          </p:cNvSpPr>
          <p:nvPr/>
        </p:nvSpPr>
        <p:spPr bwMode="auto">
          <a:xfrm>
            <a:off x="2555776" y="6119018"/>
            <a:ext cx="3455987" cy="474663"/>
          </a:xfrm>
          <a:prstGeom prst="rect">
            <a:avLst/>
          </a:prstGeom>
          <a:noFill/>
          <a:ln w="9525">
            <a:noFill/>
            <a:miter lim="800000"/>
            <a:headEnd/>
            <a:tailEnd/>
          </a:ln>
        </p:spPr>
        <p:txBody>
          <a:bodyPr/>
          <a:lstStyle/>
          <a:p>
            <a:pPr algn="ctr" eaLnBrk="0" hangingPunct="0"/>
            <a:r>
              <a:rPr lang="en-US" sz="2000" dirty="0" smtClean="0">
                <a:solidFill>
                  <a:srgbClr val="000000"/>
                </a:solidFill>
              </a:rPr>
              <a:t>           </a:t>
            </a:r>
            <a:endParaRPr lang="en-US" sz="2000" b="1" dirty="0">
              <a:solidFill>
                <a:srgbClr val="000000"/>
              </a:solidFill>
            </a:endParaRPr>
          </a:p>
        </p:txBody>
      </p:sp>
      <p:sp>
        <p:nvSpPr>
          <p:cNvPr id="8196" name="TextBox 9"/>
          <p:cNvSpPr txBox="1">
            <a:spLocks noChangeArrowheads="1"/>
          </p:cNvSpPr>
          <p:nvPr/>
        </p:nvSpPr>
        <p:spPr bwMode="auto">
          <a:xfrm>
            <a:off x="-468560" y="0"/>
            <a:ext cx="13199814" cy="584775"/>
          </a:xfrm>
          <a:prstGeom prst="rect">
            <a:avLst/>
          </a:prstGeom>
          <a:noFill/>
          <a:ln w="9525">
            <a:noFill/>
            <a:miter lim="800000"/>
            <a:headEnd/>
            <a:tailEnd/>
          </a:ln>
        </p:spPr>
        <p:txBody>
          <a:bodyPr wrap="square">
            <a:spAutoFit/>
          </a:bodyPr>
          <a:lstStyle/>
          <a:p>
            <a:r>
              <a:rPr lang="en-US" sz="3200" b="1" dirty="0">
                <a:solidFill>
                  <a:srgbClr val="FFFFFF"/>
                </a:solidFill>
              </a:rPr>
              <a:t> </a:t>
            </a:r>
            <a:r>
              <a:rPr lang="en-US" sz="3200" b="1" dirty="0" smtClean="0">
                <a:solidFill>
                  <a:srgbClr val="FFFFFF"/>
                </a:solidFill>
              </a:rPr>
              <a:t>              </a:t>
            </a:r>
            <a:r>
              <a:rPr lang="en-US" sz="2800" b="1" dirty="0">
                <a:solidFill>
                  <a:srgbClr val="BBE0E3">
                    <a:lumMod val="75000"/>
                  </a:srgbClr>
                </a:solidFill>
              </a:rPr>
              <a:t> </a:t>
            </a:r>
            <a:r>
              <a:rPr lang="en-US" sz="2800" b="1" dirty="0" smtClean="0">
                <a:solidFill>
                  <a:srgbClr val="BBE0E3">
                    <a:lumMod val="75000"/>
                  </a:srgbClr>
                </a:solidFill>
              </a:rPr>
              <a:t>                                   Concluding remarks</a:t>
            </a:r>
            <a:endParaRPr lang="en-US" sz="2800" b="1" u="sng" dirty="0">
              <a:solidFill>
                <a:schemeClr val="accent1">
                  <a:lumMod val="75000"/>
                </a:schemeClr>
              </a:solidFill>
            </a:endParaRPr>
          </a:p>
        </p:txBody>
      </p:sp>
      <p:sp>
        <p:nvSpPr>
          <p:cNvPr id="15" name="TextBox 14"/>
          <p:cNvSpPr txBox="1"/>
          <p:nvPr/>
        </p:nvSpPr>
        <p:spPr>
          <a:xfrm>
            <a:off x="-38230" y="279133"/>
            <a:ext cx="8643998" cy="5770811"/>
          </a:xfrm>
          <a:prstGeom prst="rect">
            <a:avLst/>
          </a:prstGeom>
          <a:noFill/>
        </p:spPr>
        <p:txBody>
          <a:bodyPr wrap="square" rtlCol="0">
            <a:spAutoFit/>
          </a:bodyPr>
          <a:lstStyle/>
          <a:p>
            <a:pPr marL="457200" indent="-457200" algn="just">
              <a:buFont typeface="Wingdings" pitchFamily="2" charset="2"/>
              <a:buChar char="Ø"/>
            </a:pPr>
            <a:endParaRPr lang="en-ZA" sz="2400" dirty="0">
              <a:solidFill>
                <a:srgbClr val="000000"/>
              </a:solidFill>
            </a:endParaRPr>
          </a:p>
          <a:p>
            <a:pPr algn="just"/>
            <a:r>
              <a:rPr lang="en-ZA" sz="2400" dirty="0" smtClean="0">
                <a:solidFill>
                  <a:srgbClr val="000000"/>
                </a:solidFill>
              </a:rPr>
              <a:t>  (b)	</a:t>
            </a:r>
            <a:r>
              <a:rPr lang="en-ZA" sz="2400" u="sng" dirty="0" smtClean="0">
                <a:solidFill>
                  <a:srgbClr val="000000"/>
                </a:solidFill>
              </a:rPr>
              <a:t>The timeframe for the determination</a:t>
            </a:r>
            <a:endParaRPr lang="en-ZA" sz="2400" dirty="0" smtClean="0">
              <a:solidFill>
                <a:srgbClr val="000000"/>
              </a:solidFill>
            </a:endParaRPr>
          </a:p>
          <a:p>
            <a:pPr algn="just"/>
            <a:endParaRPr lang="en-ZA" sz="400" dirty="0" smtClean="0">
              <a:solidFill>
                <a:srgbClr val="000000"/>
              </a:solidFill>
            </a:endParaRPr>
          </a:p>
          <a:p>
            <a:pPr algn="just"/>
            <a:r>
              <a:rPr lang="en-ZA" sz="2400" dirty="0" smtClean="0">
                <a:solidFill>
                  <a:srgbClr val="000000"/>
                </a:solidFill>
              </a:rPr>
              <a:t>The determination of the remuneration of judicial officers lends itself to a lengthy process due to the legislative requirements. By the time Parliament receives and considers the determination of the President all other categories of public office-bearers including members of Parliament would have their salary adjustments effected. After the approval the Department (and now the OCJ must implement the determination on the system which takes time.  This is due to the manual calculations that are necessitated by peculiar circumstances of each judicial officer). This causes resentment which are understandable</a:t>
            </a:r>
          </a:p>
          <a:p>
            <a:pPr algn="just"/>
            <a:endParaRPr lang="en-ZA" sz="500" dirty="0" smtClean="0">
              <a:solidFill>
                <a:srgbClr val="000000"/>
              </a:solidFill>
            </a:endParaRPr>
          </a:p>
          <a:p>
            <a:pPr algn="just"/>
            <a:r>
              <a:rPr lang="en-ZA" sz="2400" dirty="0" smtClean="0">
                <a:solidFill>
                  <a:srgbClr val="000000"/>
                </a:solidFill>
              </a:rPr>
              <a:t>It is necessary that a time table be worked between the all involved to improve time efficiency</a:t>
            </a:r>
          </a:p>
        </p:txBody>
      </p:sp>
    </p:spTree>
    <p:extLst>
      <p:ext uri="{BB962C8B-B14F-4D97-AF65-F5344CB8AC3E}">
        <p14:creationId xmlns="" xmlns:p14="http://schemas.microsoft.com/office/powerpoint/2010/main" val="524234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38F4D81-B8E0-4D21-9C08-953DE0510D8D}" type="slidenum">
              <a:rPr lang="en-US" sz="1200">
                <a:solidFill>
                  <a:srgbClr val="000000">
                    <a:shade val="90000"/>
                  </a:srgbClr>
                </a:solidFill>
              </a:rPr>
              <a:pPr algn="r">
                <a:defRPr/>
              </a:pPr>
              <a:t>11</a:t>
            </a:fld>
            <a:endParaRPr lang="en-US" sz="1200" dirty="0">
              <a:solidFill>
                <a:srgbClr val="000000">
                  <a:shade val="90000"/>
                </a:srgbClr>
              </a:solidFill>
            </a:endParaRPr>
          </a:p>
        </p:txBody>
      </p:sp>
      <p:sp>
        <p:nvSpPr>
          <p:cNvPr id="8195" name="Footer Placeholder 4"/>
          <p:cNvSpPr txBox="1">
            <a:spLocks noGrp="1"/>
          </p:cNvSpPr>
          <p:nvPr/>
        </p:nvSpPr>
        <p:spPr bwMode="auto">
          <a:xfrm>
            <a:off x="2555776" y="6119018"/>
            <a:ext cx="3455987" cy="474663"/>
          </a:xfrm>
          <a:prstGeom prst="rect">
            <a:avLst/>
          </a:prstGeom>
          <a:noFill/>
          <a:ln w="9525">
            <a:noFill/>
            <a:miter lim="800000"/>
            <a:headEnd/>
            <a:tailEnd/>
          </a:ln>
        </p:spPr>
        <p:txBody>
          <a:bodyPr/>
          <a:lstStyle/>
          <a:p>
            <a:pPr algn="ctr" eaLnBrk="0" hangingPunct="0"/>
            <a:r>
              <a:rPr lang="en-US" sz="2000" dirty="0" smtClean="0">
                <a:solidFill>
                  <a:srgbClr val="000000"/>
                </a:solidFill>
              </a:rPr>
              <a:t>           </a:t>
            </a:r>
            <a:endParaRPr lang="en-US" sz="2000" b="1" dirty="0">
              <a:solidFill>
                <a:srgbClr val="000000"/>
              </a:solidFill>
            </a:endParaRPr>
          </a:p>
        </p:txBody>
      </p:sp>
      <p:sp>
        <p:nvSpPr>
          <p:cNvPr id="8196" name="TextBox 9"/>
          <p:cNvSpPr txBox="1">
            <a:spLocks noChangeArrowheads="1"/>
          </p:cNvSpPr>
          <p:nvPr/>
        </p:nvSpPr>
        <p:spPr bwMode="auto">
          <a:xfrm>
            <a:off x="-468560" y="0"/>
            <a:ext cx="13199814" cy="584775"/>
          </a:xfrm>
          <a:prstGeom prst="rect">
            <a:avLst/>
          </a:prstGeom>
          <a:noFill/>
          <a:ln w="9525">
            <a:noFill/>
            <a:miter lim="800000"/>
            <a:headEnd/>
            <a:tailEnd/>
          </a:ln>
        </p:spPr>
        <p:txBody>
          <a:bodyPr wrap="square">
            <a:spAutoFit/>
          </a:bodyPr>
          <a:lstStyle/>
          <a:p>
            <a:r>
              <a:rPr lang="en-US" sz="3200" b="1" dirty="0">
                <a:solidFill>
                  <a:srgbClr val="FFFFFF"/>
                </a:solidFill>
              </a:rPr>
              <a:t> </a:t>
            </a:r>
            <a:r>
              <a:rPr lang="en-US" sz="3200" b="1" dirty="0" smtClean="0">
                <a:solidFill>
                  <a:srgbClr val="FFFFFF"/>
                </a:solidFill>
              </a:rPr>
              <a:t>              </a:t>
            </a:r>
            <a:r>
              <a:rPr lang="en-US" sz="2800" b="1" dirty="0">
                <a:solidFill>
                  <a:srgbClr val="BBE0E3">
                    <a:lumMod val="75000"/>
                  </a:srgbClr>
                </a:solidFill>
              </a:rPr>
              <a:t> </a:t>
            </a:r>
            <a:r>
              <a:rPr lang="en-US" sz="2800" b="1" dirty="0" smtClean="0">
                <a:solidFill>
                  <a:srgbClr val="BBE0E3">
                    <a:lumMod val="75000"/>
                  </a:srgbClr>
                </a:solidFill>
              </a:rPr>
              <a:t>                                   Recommendation</a:t>
            </a:r>
            <a:endParaRPr lang="en-US" sz="2800" b="1" u="sng" dirty="0">
              <a:solidFill>
                <a:schemeClr val="accent1">
                  <a:lumMod val="75000"/>
                </a:schemeClr>
              </a:solidFill>
            </a:endParaRPr>
          </a:p>
        </p:txBody>
      </p:sp>
      <p:sp>
        <p:nvSpPr>
          <p:cNvPr id="15" name="TextBox 14"/>
          <p:cNvSpPr txBox="1"/>
          <p:nvPr/>
        </p:nvSpPr>
        <p:spPr>
          <a:xfrm>
            <a:off x="-38230" y="279133"/>
            <a:ext cx="8643998" cy="5262979"/>
          </a:xfrm>
          <a:prstGeom prst="rect">
            <a:avLst/>
          </a:prstGeom>
          <a:noFill/>
        </p:spPr>
        <p:txBody>
          <a:bodyPr wrap="square" rtlCol="0">
            <a:spAutoFit/>
          </a:bodyPr>
          <a:lstStyle/>
          <a:p>
            <a:pPr marL="457200" indent="-457200" algn="just">
              <a:buFont typeface="Wingdings" pitchFamily="2" charset="2"/>
              <a:buChar char="Ø"/>
            </a:pPr>
            <a:endParaRPr lang="en-ZA" sz="2400" dirty="0">
              <a:solidFill>
                <a:srgbClr val="000000"/>
              </a:solidFill>
            </a:endParaRPr>
          </a:p>
          <a:p>
            <a:pPr algn="just"/>
            <a:r>
              <a:rPr lang="en-ZA" sz="2400" dirty="0" smtClean="0">
                <a:solidFill>
                  <a:srgbClr val="000000"/>
                </a:solidFill>
              </a:rPr>
              <a:t> </a:t>
            </a:r>
            <a:r>
              <a:rPr lang="en-ZA" sz="3200" dirty="0" smtClean="0">
                <a:solidFill>
                  <a:srgbClr val="000000"/>
                </a:solidFill>
              </a:rPr>
              <a:t>It is recommended that the Committee approves the President determination  as per the Notice addressed to Parliament by the President, namely:</a:t>
            </a:r>
          </a:p>
          <a:p>
            <a:pPr algn="just"/>
            <a:endParaRPr lang="en-ZA" sz="2800" dirty="0" smtClean="0">
              <a:solidFill>
                <a:srgbClr val="000000"/>
              </a:solidFill>
            </a:endParaRPr>
          </a:p>
          <a:p>
            <a:pPr marL="457200" indent="-457200" algn="just">
              <a:buAutoNum type="alphaLcParenBoth"/>
            </a:pPr>
            <a:r>
              <a:rPr lang="en-ZA" sz="3200" dirty="0" smtClean="0">
                <a:solidFill>
                  <a:srgbClr val="000000"/>
                </a:solidFill>
              </a:rPr>
              <a:t>6% increase in respect of judicial officers earning  less than R1, 000 000</a:t>
            </a:r>
          </a:p>
          <a:p>
            <a:pPr algn="just"/>
            <a:endParaRPr lang="en-ZA" sz="2800" dirty="0" smtClean="0">
              <a:solidFill>
                <a:srgbClr val="000000"/>
              </a:solidFill>
            </a:endParaRPr>
          </a:p>
          <a:p>
            <a:pPr marL="457200" indent="-457200" algn="just">
              <a:buAutoNum type="alphaLcParenBoth"/>
            </a:pPr>
            <a:r>
              <a:rPr lang="en-ZA" sz="3200" dirty="0" smtClean="0">
                <a:solidFill>
                  <a:srgbClr val="000000"/>
                </a:solidFill>
              </a:rPr>
              <a:t>5% in respect of judicial officers earning more than R1, 000 000</a:t>
            </a:r>
          </a:p>
        </p:txBody>
      </p:sp>
    </p:spTree>
    <p:extLst>
      <p:ext uri="{BB962C8B-B14F-4D97-AF65-F5344CB8AC3E}">
        <p14:creationId xmlns="" xmlns:p14="http://schemas.microsoft.com/office/powerpoint/2010/main" val="2599264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38F4D81-B8E0-4D21-9C08-953DE0510D8D}" type="slidenum">
              <a:rPr lang="en-US" sz="1200">
                <a:solidFill>
                  <a:srgbClr val="000000">
                    <a:shade val="90000"/>
                  </a:srgbClr>
                </a:solidFill>
              </a:rPr>
              <a:pPr algn="r">
                <a:defRPr/>
              </a:pPr>
              <a:t>12</a:t>
            </a:fld>
            <a:endParaRPr lang="en-US" sz="1200" dirty="0">
              <a:solidFill>
                <a:srgbClr val="000000">
                  <a:shade val="90000"/>
                </a:srgbClr>
              </a:solidFill>
            </a:endParaRPr>
          </a:p>
        </p:txBody>
      </p:sp>
      <p:sp>
        <p:nvSpPr>
          <p:cNvPr id="8195" name="Footer Placeholder 4"/>
          <p:cNvSpPr txBox="1">
            <a:spLocks noGrp="1"/>
          </p:cNvSpPr>
          <p:nvPr/>
        </p:nvSpPr>
        <p:spPr bwMode="auto">
          <a:xfrm>
            <a:off x="2555776" y="6119018"/>
            <a:ext cx="3455987" cy="474663"/>
          </a:xfrm>
          <a:prstGeom prst="rect">
            <a:avLst/>
          </a:prstGeom>
          <a:noFill/>
          <a:ln w="9525">
            <a:noFill/>
            <a:miter lim="800000"/>
            <a:headEnd/>
            <a:tailEnd/>
          </a:ln>
        </p:spPr>
        <p:txBody>
          <a:bodyPr/>
          <a:lstStyle/>
          <a:p>
            <a:pPr algn="ctr" eaLnBrk="0" hangingPunct="0"/>
            <a:r>
              <a:rPr lang="en-US" sz="2000" dirty="0" smtClean="0">
                <a:solidFill>
                  <a:srgbClr val="000000"/>
                </a:solidFill>
              </a:rPr>
              <a:t>           </a:t>
            </a:r>
            <a:endParaRPr lang="en-US" sz="2000" b="1" dirty="0">
              <a:solidFill>
                <a:srgbClr val="000000"/>
              </a:solidFill>
            </a:endParaRPr>
          </a:p>
        </p:txBody>
      </p:sp>
      <p:sp>
        <p:nvSpPr>
          <p:cNvPr id="8196" name="TextBox 9"/>
          <p:cNvSpPr txBox="1">
            <a:spLocks noChangeArrowheads="1"/>
          </p:cNvSpPr>
          <p:nvPr/>
        </p:nvSpPr>
        <p:spPr bwMode="auto">
          <a:xfrm>
            <a:off x="-468560" y="0"/>
            <a:ext cx="13199814" cy="584775"/>
          </a:xfrm>
          <a:prstGeom prst="rect">
            <a:avLst/>
          </a:prstGeom>
          <a:noFill/>
          <a:ln w="9525">
            <a:noFill/>
            <a:miter lim="800000"/>
            <a:headEnd/>
            <a:tailEnd/>
          </a:ln>
        </p:spPr>
        <p:txBody>
          <a:bodyPr wrap="square">
            <a:spAutoFit/>
          </a:bodyPr>
          <a:lstStyle/>
          <a:p>
            <a:r>
              <a:rPr lang="en-US" sz="3200" b="1" dirty="0">
                <a:solidFill>
                  <a:srgbClr val="FFFFFF"/>
                </a:solidFill>
              </a:rPr>
              <a:t> </a:t>
            </a:r>
            <a:r>
              <a:rPr lang="en-US" sz="3200" b="1" dirty="0" smtClean="0">
                <a:solidFill>
                  <a:srgbClr val="FFFFFF"/>
                </a:solidFill>
              </a:rPr>
              <a:t>          </a:t>
            </a:r>
            <a:endParaRPr lang="en-US" sz="2800" b="1" u="sng" dirty="0">
              <a:solidFill>
                <a:schemeClr val="bg1"/>
              </a:solidFill>
            </a:endParaRPr>
          </a:p>
        </p:txBody>
      </p:sp>
      <p:sp>
        <p:nvSpPr>
          <p:cNvPr id="15" name="TextBox 14"/>
          <p:cNvSpPr txBox="1"/>
          <p:nvPr/>
        </p:nvSpPr>
        <p:spPr>
          <a:xfrm>
            <a:off x="89140" y="584775"/>
            <a:ext cx="8643998" cy="2862322"/>
          </a:xfrm>
          <a:prstGeom prst="rect">
            <a:avLst/>
          </a:prstGeom>
          <a:noFill/>
        </p:spPr>
        <p:txBody>
          <a:bodyPr wrap="square" rtlCol="0">
            <a:spAutoFit/>
          </a:bodyPr>
          <a:lstStyle/>
          <a:p>
            <a:pPr algn="just"/>
            <a:endParaRPr lang="en-ZA" sz="3000" dirty="0">
              <a:solidFill>
                <a:srgbClr val="000000"/>
              </a:solidFill>
            </a:endParaRPr>
          </a:p>
          <a:p>
            <a:pPr algn="just"/>
            <a:endParaRPr lang="en-ZA" sz="3000" dirty="0" smtClean="0">
              <a:solidFill>
                <a:srgbClr val="000000"/>
              </a:solidFill>
            </a:endParaRPr>
          </a:p>
          <a:p>
            <a:pPr algn="ctr"/>
            <a:r>
              <a:rPr lang="en-ZA" sz="4000" dirty="0" smtClean="0">
                <a:solidFill>
                  <a:srgbClr val="000000"/>
                </a:solidFill>
              </a:rPr>
              <a:t>END</a:t>
            </a:r>
          </a:p>
          <a:p>
            <a:pPr algn="ctr"/>
            <a:endParaRPr lang="en-ZA" sz="4000" dirty="0">
              <a:solidFill>
                <a:srgbClr val="000000"/>
              </a:solidFill>
            </a:endParaRPr>
          </a:p>
          <a:p>
            <a:pPr algn="ctr"/>
            <a:r>
              <a:rPr lang="en-ZA" sz="4000" dirty="0" smtClean="0">
                <a:solidFill>
                  <a:srgbClr val="000000"/>
                </a:solidFill>
              </a:rPr>
              <a:t>Q &amp; A</a:t>
            </a:r>
            <a:endParaRPr lang="en-ZA" sz="4000" dirty="0">
              <a:solidFill>
                <a:srgbClr val="000000"/>
              </a:solidFill>
            </a:endParaRPr>
          </a:p>
        </p:txBody>
      </p:sp>
    </p:spTree>
    <p:extLst>
      <p:ext uri="{BB962C8B-B14F-4D97-AF65-F5344CB8AC3E}">
        <p14:creationId xmlns="" xmlns:p14="http://schemas.microsoft.com/office/powerpoint/2010/main" val="20489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38F4D81-B8E0-4D21-9C08-953DE0510D8D}" type="slidenum">
              <a:rPr lang="en-US" sz="1200">
                <a:solidFill>
                  <a:schemeClr val="tx2">
                    <a:shade val="90000"/>
                  </a:schemeClr>
                </a:solidFill>
              </a:rPr>
              <a:pPr algn="r">
                <a:defRPr/>
              </a:pPr>
              <a:t>2</a:t>
            </a:fld>
            <a:endParaRPr lang="en-US" sz="1200" dirty="0">
              <a:solidFill>
                <a:schemeClr val="tx2">
                  <a:shade val="90000"/>
                </a:schemeClr>
              </a:solidFill>
            </a:endParaRPr>
          </a:p>
        </p:txBody>
      </p:sp>
      <p:sp>
        <p:nvSpPr>
          <p:cNvPr id="8195" name="Footer Placeholder 4"/>
          <p:cNvSpPr txBox="1">
            <a:spLocks noGrp="1"/>
          </p:cNvSpPr>
          <p:nvPr/>
        </p:nvSpPr>
        <p:spPr bwMode="auto">
          <a:xfrm>
            <a:off x="2555776" y="6119018"/>
            <a:ext cx="3455987" cy="474663"/>
          </a:xfrm>
          <a:prstGeom prst="rect">
            <a:avLst/>
          </a:prstGeom>
          <a:noFill/>
          <a:ln w="9525">
            <a:noFill/>
            <a:miter lim="800000"/>
            <a:headEnd/>
            <a:tailEnd/>
          </a:ln>
        </p:spPr>
        <p:txBody>
          <a:bodyPr/>
          <a:lstStyle/>
          <a:p>
            <a:pPr algn="ctr" eaLnBrk="0" hangingPunct="0"/>
            <a:r>
              <a:rPr lang="en-US" sz="2000" dirty="0" smtClean="0"/>
              <a:t>           </a:t>
            </a:r>
            <a:endParaRPr lang="en-US" sz="2000" dirty="0"/>
          </a:p>
        </p:txBody>
      </p:sp>
      <p:sp>
        <p:nvSpPr>
          <p:cNvPr id="8196" name="TextBox 9"/>
          <p:cNvSpPr txBox="1">
            <a:spLocks noChangeArrowheads="1"/>
          </p:cNvSpPr>
          <p:nvPr/>
        </p:nvSpPr>
        <p:spPr bwMode="auto">
          <a:xfrm>
            <a:off x="2987824" y="7680"/>
            <a:ext cx="8190558" cy="523220"/>
          </a:xfrm>
          <a:prstGeom prst="rect">
            <a:avLst/>
          </a:prstGeom>
          <a:noFill/>
          <a:ln w="9525">
            <a:noFill/>
            <a:miter lim="800000"/>
            <a:headEnd/>
            <a:tailEnd/>
          </a:ln>
        </p:spPr>
        <p:txBody>
          <a:bodyPr wrap="square">
            <a:spAutoFit/>
          </a:bodyPr>
          <a:lstStyle/>
          <a:p>
            <a:r>
              <a:rPr lang="en-US" sz="2000" b="1" dirty="0">
                <a:solidFill>
                  <a:schemeClr val="bg1"/>
                </a:solidFill>
              </a:rPr>
              <a:t> </a:t>
            </a:r>
            <a:r>
              <a:rPr lang="en-US" sz="2000" b="1" dirty="0" smtClean="0">
                <a:solidFill>
                  <a:schemeClr val="bg1"/>
                </a:solidFill>
              </a:rPr>
              <a:t>             </a:t>
            </a:r>
            <a:r>
              <a:rPr lang="en-US" sz="2800" b="1" dirty="0" smtClean="0">
                <a:solidFill>
                  <a:schemeClr val="accent1">
                    <a:lumMod val="75000"/>
                  </a:schemeClr>
                </a:solidFill>
              </a:rPr>
              <a:t>An outline of the presentation</a:t>
            </a:r>
            <a:endParaRPr lang="en-US" sz="2800" b="1" u="sng" dirty="0">
              <a:solidFill>
                <a:schemeClr val="accent1">
                  <a:lumMod val="75000"/>
                </a:schemeClr>
              </a:solidFill>
            </a:endParaRPr>
          </a:p>
        </p:txBody>
      </p:sp>
      <p:sp>
        <p:nvSpPr>
          <p:cNvPr id="15" name="TextBox 14"/>
          <p:cNvSpPr txBox="1"/>
          <p:nvPr/>
        </p:nvSpPr>
        <p:spPr>
          <a:xfrm>
            <a:off x="-38230" y="548680"/>
            <a:ext cx="8643998" cy="4013919"/>
          </a:xfrm>
          <a:prstGeom prst="rect">
            <a:avLst/>
          </a:prstGeom>
          <a:noFill/>
        </p:spPr>
        <p:txBody>
          <a:bodyPr wrap="square" rtlCol="0">
            <a:spAutoFit/>
          </a:bodyPr>
          <a:lstStyle/>
          <a:p>
            <a:endParaRPr lang="en-GB" sz="2600" dirty="0" smtClean="0"/>
          </a:p>
          <a:p>
            <a:pPr marL="457200" lvl="0" indent="-457200" algn="just">
              <a:spcAft>
                <a:spcPts val="500"/>
              </a:spcAft>
              <a:buFont typeface="+mj-lt"/>
              <a:buAutoNum type="arabicPeriod"/>
              <a:defRPr/>
            </a:pPr>
            <a:r>
              <a:rPr lang="en-US" sz="2600" dirty="0" smtClean="0">
                <a:solidFill>
                  <a:srgbClr val="000000">
                    <a:lumMod val="95000"/>
                    <a:lumOff val="5000"/>
                  </a:srgbClr>
                </a:solidFill>
                <a:latin typeface="Arial" pitchFamily="34" charset="0"/>
              </a:rPr>
              <a:t>Purpose and legislative authority</a:t>
            </a:r>
          </a:p>
          <a:p>
            <a:pPr marL="457200" lvl="0" indent="-457200" algn="just">
              <a:spcAft>
                <a:spcPts val="500"/>
              </a:spcAft>
              <a:buFont typeface="+mj-lt"/>
              <a:buAutoNum type="arabicPeriod"/>
              <a:defRPr/>
            </a:pPr>
            <a:r>
              <a:rPr lang="en-US" sz="2600" dirty="0" smtClean="0">
                <a:solidFill>
                  <a:srgbClr val="000000">
                    <a:lumMod val="95000"/>
                    <a:lumOff val="5000"/>
                  </a:srgbClr>
                </a:solidFill>
                <a:latin typeface="Arial" pitchFamily="34" charset="0"/>
              </a:rPr>
              <a:t>Recommendation of the Independent Commission for the Remuneration of Public Office Bearers (IRC)</a:t>
            </a:r>
          </a:p>
          <a:p>
            <a:pPr marL="457200" lvl="0" indent="-457200" algn="just">
              <a:spcAft>
                <a:spcPts val="500"/>
              </a:spcAft>
              <a:buFont typeface="+mj-lt"/>
              <a:buAutoNum type="arabicPeriod"/>
              <a:defRPr/>
            </a:pPr>
            <a:r>
              <a:rPr lang="en-US" sz="2600" dirty="0" smtClean="0">
                <a:solidFill>
                  <a:srgbClr val="000000">
                    <a:lumMod val="95000"/>
                    <a:lumOff val="5000"/>
                  </a:srgbClr>
                </a:solidFill>
                <a:latin typeface="Arial" pitchFamily="34" charset="0"/>
              </a:rPr>
              <a:t>Legislative authority</a:t>
            </a:r>
          </a:p>
          <a:p>
            <a:pPr marL="457200" lvl="0" indent="-457200" algn="just">
              <a:spcAft>
                <a:spcPts val="500"/>
              </a:spcAft>
              <a:buFont typeface="+mj-lt"/>
              <a:buAutoNum type="arabicPeriod"/>
              <a:defRPr/>
            </a:pPr>
            <a:r>
              <a:rPr lang="en-US" sz="2600" dirty="0" smtClean="0">
                <a:solidFill>
                  <a:srgbClr val="000000">
                    <a:lumMod val="95000"/>
                    <a:lumOff val="5000"/>
                  </a:srgbClr>
                </a:solidFill>
                <a:latin typeface="Arial" pitchFamily="34" charset="0"/>
              </a:rPr>
              <a:t>The determination of </a:t>
            </a:r>
            <a:r>
              <a:rPr lang="en-US" sz="2600" dirty="0">
                <a:solidFill>
                  <a:srgbClr val="000000">
                    <a:lumMod val="95000"/>
                    <a:lumOff val="5000"/>
                  </a:srgbClr>
                </a:solidFill>
                <a:latin typeface="Arial" pitchFamily="34" charset="0"/>
              </a:rPr>
              <a:t>r</a:t>
            </a:r>
            <a:r>
              <a:rPr lang="en-US" sz="2600" dirty="0" smtClean="0">
                <a:solidFill>
                  <a:srgbClr val="000000">
                    <a:lumMod val="95000"/>
                    <a:lumOff val="5000"/>
                  </a:srgbClr>
                </a:solidFill>
                <a:latin typeface="Arial" pitchFamily="34" charset="0"/>
              </a:rPr>
              <a:t>emuneration of judges and magistrates by the President</a:t>
            </a:r>
          </a:p>
          <a:p>
            <a:pPr marL="457200" lvl="0" indent="-457200" algn="just">
              <a:spcAft>
                <a:spcPts val="500"/>
              </a:spcAft>
              <a:buFont typeface="+mj-lt"/>
              <a:buAutoNum type="arabicPeriod"/>
              <a:defRPr/>
            </a:pPr>
            <a:r>
              <a:rPr lang="en-US" sz="2600" dirty="0" smtClean="0">
                <a:solidFill>
                  <a:srgbClr val="000000">
                    <a:lumMod val="95000"/>
                    <a:lumOff val="5000"/>
                  </a:srgbClr>
                </a:solidFill>
                <a:latin typeface="Arial" pitchFamily="34" charset="0"/>
              </a:rPr>
              <a:t>General views and comments on the determination</a:t>
            </a:r>
          </a:p>
          <a:p>
            <a:pPr marL="457200" lvl="0" indent="-457200" algn="just">
              <a:spcAft>
                <a:spcPts val="500"/>
              </a:spcAft>
              <a:buFont typeface="+mj-lt"/>
              <a:buAutoNum type="arabicPeriod"/>
              <a:defRPr/>
            </a:pPr>
            <a:r>
              <a:rPr lang="en-US" sz="2600" dirty="0" smtClean="0">
                <a:solidFill>
                  <a:srgbClr val="000000">
                    <a:lumMod val="95000"/>
                    <a:lumOff val="5000"/>
                  </a:srgbClr>
                </a:solidFill>
                <a:latin typeface="Arial" pitchFamily="34" charset="0"/>
              </a:rPr>
              <a:t>Recommended approach to the matter</a:t>
            </a:r>
          </a:p>
        </p:txBody>
      </p:sp>
    </p:spTree>
    <p:extLst>
      <p:ext uri="{BB962C8B-B14F-4D97-AF65-F5344CB8AC3E}">
        <p14:creationId xmlns="" xmlns:p14="http://schemas.microsoft.com/office/powerpoint/2010/main" val="3357594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38F4D81-B8E0-4D21-9C08-953DE0510D8D}" type="slidenum">
              <a:rPr lang="en-US" sz="1200">
                <a:solidFill>
                  <a:schemeClr val="tx2">
                    <a:shade val="90000"/>
                  </a:schemeClr>
                </a:solidFill>
              </a:rPr>
              <a:pPr algn="r">
                <a:defRPr/>
              </a:pPr>
              <a:t>3</a:t>
            </a:fld>
            <a:endParaRPr lang="en-US" sz="1200" dirty="0">
              <a:solidFill>
                <a:schemeClr val="tx2">
                  <a:shade val="90000"/>
                </a:schemeClr>
              </a:solidFill>
            </a:endParaRPr>
          </a:p>
        </p:txBody>
      </p:sp>
      <p:sp>
        <p:nvSpPr>
          <p:cNvPr id="8195" name="Footer Placeholder 4"/>
          <p:cNvSpPr txBox="1">
            <a:spLocks noGrp="1"/>
          </p:cNvSpPr>
          <p:nvPr/>
        </p:nvSpPr>
        <p:spPr bwMode="auto">
          <a:xfrm>
            <a:off x="2555776" y="6119018"/>
            <a:ext cx="3455987" cy="474663"/>
          </a:xfrm>
          <a:prstGeom prst="rect">
            <a:avLst/>
          </a:prstGeom>
          <a:noFill/>
          <a:ln w="9525">
            <a:noFill/>
            <a:miter lim="800000"/>
            <a:headEnd/>
            <a:tailEnd/>
          </a:ln>
        </p:spPr>
        <p:txBody>
          <a:bodyPr/>
          <a:lstStyle/>
          <a:p>
            <a:pPr algn="ctr" eaLnBrk="0" hangingPunct="0"/>
            <a:r>
              <a:rPr lang="en-US" sz="2000" dirty="0" smtClean="0"/>
              <a:t>           </a:t>
            </a:r>
            <a:endParaRPr lang="en-US" sz="2000" dirty="0"/>
          </a:p>
        </p:txBody>
      </p:sp>
      <p:sp>
        <p:nvSpPr>
          <p:cNvPr id="8196" name="TextBox 9"/>
          <p:cNvSpPr txBox="1">
            <a:spLocks noChangeArrowheads="1"/>
          </p:cNvSpPr>
          <p:nvPr/>
        </p:nvSpPr>
        <p:spPr bwMode="auto">
          <a:xfrm>
            <a:off x="2555776" y="7680"/>
            <a:ext cx="8622606" cy="523220"/>
          </a:xfrm>
          <a:prstGeom prst="rect">
            <a:avLst/>
          </a:prstGeom>
          <a:noFill/>
          <a:ln w="9525">
            <a:noFill/>
            <a:miter lim="800000"/>
            <a:headEnd/>
            <a:tailEnd/>
          </a:ln>
        </p:spPr>
        <p:txBody>
          <a:bodyPr wrap="square">
            <a:spAutoFit/>
          </a:bodyPr>
          <a:lstStyle/>
          <a:p>
            <a:r>
              <a:rPr lang="en-US" sz="2000" b="1" dirty="0">
                <a:solidFill>
                  <a:schemeClr val="bg1"/>
                </a:solidFill>
              </a:rPr>
              <a:t> </a:t>
            </a:r>
            <a:r>
              <a:rPr lang="en-US" sz="2000" b="1" dirty="0" smtClean="0">
                <a:solidFill>
                  <a:schemeClr val="bg1"/>
                </a:solidFill>
              </a:rPr>
              <a:t>            </a:t>
            </a:r>
            <a:r>
              <a:rPr lang="en-US" sz="2800" b="1" dirty="0" smtClean="0">
                <a:solidFill>
                  <a:schemeClr val="accent1">
                    <a:lumMod val="75000"/>
                  </a:schemeClr>
                </a:solidFill>
              </a:rPr>
              <a:t>Purpose and legislative authority</a:t>
            </a:r>
            <a:endParaRPr lang="en-US" sz="2800" b="1" u="sng" dirty="0">
              <a:solidFill>
                <a:schemeClr val="accent1">
                  <a:lumMod val="75000"/>
                </a:schemeClr>
              </a:solidFill>
            </a:endParaRPr>
          </a:p>
        </p:txBody>
      </p:sp>
      <p:sp>
        <p:nvSpPr>
          <p:cNvPr id="15" name="TextBox 14"/>
          <p:cNvSpPr txBox="1"/>
          <p:nvPr/>
        </p:nvSpPr>
        <p:spPr>
          <a:xfrm>
            <a:off x="-30043" y="242778"/>
            <a:ext cx="8643998" cy="5822107"/>
          </a:xfrm>
          <a:prstGeom prst="rect">
            <a:avLst/>
          </a:prstGeom>
          <a:noFill/>
        </p:spPr>
        <p:txBody>
          <a:bodyPr wrap="square" rtlCol="0">
            <a:spAutoFit/>
          </a:bodyPr>
          <a:lstStyle/>
          <a:p>
            <a:pPr lvl="0" algn="just">
              <a:spcAft>
                <a:spcPts val="500"/>
              </a:spcAft>
              <a:defRPr/>
            </a:pPr>
            <a:endParaRPr lang="en-GB" sz="2600" dirty="0"/>
          </a:p>
          <a:p>
            <a:pPr marL="457200" lvl="0" indent="-457200" algn="just">
              <a:spcAft>
                <a:spcPts val="500"/>
              </a:spcAft>
              <a:buFont typeface="Wingdings" pitchFamily="2" charset="2"/>
              <a:buChar char="Ø"/>
              <a:defRPr/>
            </a:pPr>
            <a:r>
              <a:rPr lang="en-GB" sz="2600" dirty="0" smtClean="0">
                <a:solidFill>
                  <a:srgbClr val="000000">
                    <a:lumMod val="95000"/>
                    <a:lumOff val="5000"/>
                  </a:srgbClr>
                </a:solidFill>
                <a:latin typeface="Tahoma" pitchFamily="34" charset="0"/>
                <a:ea typeface="Tahoma" pitchFamily="34" charset="0"/>
                <a:cs typeface="Tahoma" pitchFamily="34" charset="0"/>
              </a:rPr>
              <a:t>The purpose of the presentation is to submit to the Select Committee on Security and Justice, the determination of the remuneration of magistrates and judges for the 2014/15 financial year</a:t>
            </a:r>
          </a:p>
          <a:p>
            <a:pPr marL="457200" lvl="0" indent="-457200" algn="just">
              <a:spcAft>
                <a:spcPts val="500"/>
              </a:spcAft>
              <a:buFont typeface="Wingdings" pitchFamily="2" charset="2"/>
              <a:buChar char="Ø"/>
              <a:defRPr/>
            </a:pPr>
            <a:r>
              <a:rPr lang="en-ZA" sz="2600" dirty="0" smtClean="0">
                <a:solidFill>
                  <a:srgbClr val="000000"/>
                </a:solidFill>
                <a:latin typeface="Tahoma" pitchFamily="34" charset="0"/>
                <a:ea typeface="Tahoma" pitchFamily="34" charset="0"/>
                <a:cs typeface="Tahoma" pitchFamily="34" charset="0"/>
              </a:rPr>
              <a:t>In terms of the Magistrates </a:t>
            </a:r>
            <a:r>
              <a:rPr lang="en-ZA" sz="2600" dirty="0">
                <a:solidFill>
                  <a:srgbClr val="000000"/>
                </a:solidFill>
                <a:latin typeface="Tahoma" pitchFamily="34" charset="0"/>
                <a:ea typeface="Tahoma" pitchFamily="34" charset="0"/>
                <a:cs typeface="Tahoma" pitchFamily="34" charset="0"/>
              </a:rPr>
              <a:t>Act, 1944 (section 2(1</a:t>
            </a:r>
            <a:r>
              <a:rPr lang="en-ZA" sz="2600" dirty="0" smtClean="0">
                <a:solidFill>
                  <a:srgbClr val="000000"/>
                </a:solidFill>
                <a:latin typeface="Tahoma" pitchFamily="34" charset="0"/>
                <a:ea typeface="Tahoma" pitchFamily="34" charset="0"/>
                <a:cs typeface="Tahoma" pitchFamily="34" charset="0"/>
              </a:rPr>
              <a:t>) and the Judges Remuneration and Conditions of Employment Act, 2001 (s2) the </a:t>
            </a:r>
            <a:r>
              <a:rPr lang="en-ZA" sz="2600" dirty="0">
                <a:solidFill>
                  <a:srgbClr val="000000"/>
                </a:solidFill>
                <a:latin typeface="Tahoma" pitchFamily="34" charset="0"/>
                <a:ea typeface="Tahoma" pitchFamily="34" charset="0"/>
                <a:cs typeface="Tahoma" pitchFamily="34" charset="0"/>
              </a:rPr>
              <a:t>salaries, allowances and benefits of </a:t>
            </a:r>
            <a:r>
              <a:rPr lang="en-ZA" sz="2600" dirty="0" smtClean="0">
                <a:solidFill>
                  <a:srgbClr val="000000"/>
                </a:solidFill>
                <a:latin typeface="Tahoma" pitchFamily="34" charset="0"/>
                <a:ea typeface="Tahoma" pitchFamily="34" charset="0"/>
                <a:cs typeface="Tahoma" pitchFamily="34" charset="0"/>
              </a:rPr>
              <a:t>magistrates and judges respectively  </a:t>
            </a:r>
            <a:r>
              <a:rPr lang="en-ZA" sz="2600" dirty="0">
                <a:solidFill>
                  <a:srgbClr val="000000"/>
                </a:solidFill>
                <a:latin typeface="Tahoma" pitchFamily="34" charset="0"/>
                <a:ea typeface="Tahoma" pitchFamily="34" charset="0"/>
                <a:cs typeface="Tahoma" pitchFamily="34" charset="0"/>
              </a:rPr>
              <a:t>are determined by the President by notice in the gazette after taking into considerations the recommendations of the IRC</a:t>
            </a:r>
            <a:r>
              <a:rPr lang="en-ZA" sz="2600" dirty="0" smtClean="0">
                <a:solidFill>
                  <a:srgbClr val="000000"/>
                </a:solidFill>
                <a:latin typeface="Tahoma" pitchFamily="34" charset="0"/>
                <a:ea typeface="Tahoma" pitchFamily="34" charset="0"/>
                <a:cs typeface="Tahoma" pitchFamily="34" charset="0"/>
              </a:rPr>
              <a:t>. the </a:t>
            </a:r>
            <a:r>
              <a:rPr lang="en-ZA" sz="2600" dirty="0">
                <a:solidFill>
                  <a:srgbClr val="000000"/>
                </a:solidFill>
                <a:latin typeface="Tahoma" pitchFamily="34" charset="0"/>
                <a:ea typeface="Tahoma" pitchFamily="34" charset="0"/>
                <a:cs typeface="Tahoma" pitchFamily="34" charset="0"/>
              </a:rPr>
              <a:t>remuneration of judges and magistrates must be approved by </a:t>
            </a:r>
            <a:r>
              <a:rPr lang="en-ZA" sz="2600" dirty="0" smtClean="0">
                <a:solidFill>
                  <a:srgbClr val="000000"/>
                </a:solidFill>
                <a:latin typeface="Tahoma" pitchFamily="34" charset="0"/>
                <a:ea typeface="Tahoma" pitchFamily="34" charset="0"/>
                <a:cs typeface="Tahoma" pitchFamily="34" charset="0"/>
              </a:rPr>
              <a:t>Parliament  </a:t>
            </a:r>
            <a:endParaRPr lang="en-GB" sz="2600" dirty="0" smtClean="0">
              <a:solidFill>
                <a:srgbClr val="000000">
                  <a:lumMod val="95000"/>
                  <a:lumOff val="5000"/>
                </a:srgbClr>
              </a:solidFill>
              <a:latin typeface="Tahoma" pitchFamily="34" charset="0"/>
              <a:ea typeface="Tahoma" pitchFamily="34" charset="0"/>
              <a:cs typeface="Tahoma" pitchFamily="34" charset="0"/>
            </a:endParaRPr>
          </a:p>
        </p:txBody>
      </p:sp>
    </p:spTree>
    <p:extLst>
      <p:ext uri="{BB962C8B-B14F-4D97-AF65-F5344CB8AC3E}">
        <p14:creationId xmlns="" xmlns:p14="http://schemas.microsoft.com/office/powerpoint/2010/main" val="199542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38F4D81-B8E0-4D21-9C08-953DE0510D8D}" type="slidenum">
              <a:rPr lang="en-US" sz="1200">
                <a:solidFill>
                  <a:srgbClr val="000000">
                    <a:shade val="90000"/>
                  </a:srgbClr>
                </a:solidFill>
              </a:rPr>
              <a:pPr algn="r">
                <a:defRPr/>
              </a:pPr>
              <a:t>4</a:t>
            </a:fld>
            <a:endParaRPr lang="en-US" sz="1200" dirty="0">
              <a:solidFill>
                <a:srgbClr val="000000">
                  <a:shade val="90000"/>
                </a:srgbClr>
              </a:solidFill>
            </a:endParaRPr>
          </a:p>
        </p:txBody>
      </p:sp>
      <p:sp>
        <p:nvSpPr>
          <p:cNvPr id="8195" name="Footer Placeholder 4"/>
          <p:cNvSpPr txBox="1">
            <a:spLocks noGrp="1"/>
          </p:cNvSpPr>
          <p:nvPr/>
        </p:nvSpPr>
        <p:spPr bwMode="auto">
          <a:xfrm>
            <a:off x="2555776" y="6119018"/>
            <a:ext cx="3455987" cy="474663"/>
          </a:xfrm>
          <a:prstGeom prst="rect">
            <a:avLst/>
          </a:prstGeom>
          <a:noFill/>
          <a:ln w="9525">
            <a:noFill/>
            <a:miter lim="800000"/>
            <a:headEnd/>
            <a:tailEnd/>
          </a:ln>
        </p:spPr>
        <p:txBody>
          <a:bodyPr/>
          <a:lstStyle/>
          <a:p>
            <a:pPr algn="ctr" eaLnBrk="0" hangingPunct="0"/>
            <a:r>
              <a:rPr lang="en-US" sz="2000" dirty="0" smtClean="0">
                <a:solidFill>
                  <a:srgbClr val="000000"/>
                </a:solidFill>
              </a:rPr>
              <a:t>           </a:t>
            </a:r>
            <a:endParaRPr lang="en-US" sz="2000" b="1" dirty="0">
              <a:solidFill>
                <a:srgbClr val="000000"/>
              </a:solidFill>
            </a:endParaRPr>
          </a:p>
        </p:txBody>
      </p:sp>
      <p:sp>
        <p:nvSpPr>
          <p:cNvPr id="8196" name="TextBox 9"/>
          <p:cNvSpPr txBox="1">
            <a:spLocks noChangeArrowheads="1"/>
          </p:cNvSpPr>
          <p:nvPr/>
        </p:nvSpPr>
        <p:spPr bwMode="auto">
          <a:xfrm>
            <a:off x="-468560" y="0"/>
            <a:ext cx="13199814" cy="584775"/>
          </a:xfrm>
          <a:prstGeom prst="rect">
            <a:avLst/>
          </a:prstGeom>
          <a:noFill/>
          <a:ln w="9525">
            <a:noFill/>
            <a:miter lim="800000"/>
            <a:headEnd/>
            <a:tailEnd/>
          </a:ln>
        </p:spPr>
        <p:txBody>
          <a:bodyPr wrap="square">
            <a:spAutoFit/>
          </a:bodyPr>
          <a:lstStyle/>
          <a:p>
            <a:r>
              <a:rPr lang="en-US" sz="3200" b="1" dirty="0">
                <a:solidFill>
                  <a:srgbClr val="FFFFFF"/>
                </a:solidFill>
              </a:rPr>
              <a:t> </a:t>
            </a:r>
            <a:r>
              <a:rPr lang="en-US" sz="3200" b="1" dirty="0" smtClean="0">
                <a:solidFill>
                  <a:srgbClr val="FFFFFF"/>
                </a:solidFill>
              </a:rPr>
              <a:t>                                        </a:t>
            </a:r>
            <a:r>
              <a:rPr lang="en-US" sz="2400" b="1" dirty="0" smtClean="0">
                <a:solidFill>
                  <a:schemeClr val="accent1">
                    <a:lumMod val="75000"/>
                  </a:schemeClr>
                </a:solidFill>
              </a:rPr>
              <a:t>Purpose and legislative authority</a:t>
            </a:r>
            <a:endParaRPr lang="en-US" sz="2400" b="1" u="sng" dirty="0">
              <a:solidFill>
                <a:schemeClr val="accent1">
                  <a:lumMod val="75000"/>
                </a:schemeClr>
              </a:solidFill>
            </a:endParaRPr>
          </a:p>
        </p:txBody>
      </p:sp>
      <p:sp>
        <p:nvSpPr>
          <p:cNvPr id="15" name="TextBox 14"/>
          <p:cNvSpPr txBox="1"/>
          <p:nvPr/>
        </p:nvSpPr>
        <p:spPr>
          <a:xfrm>
            <a:off x="43337" y="568047"/>
            <a:ext cx="8643998" cy="5970865"/>
          </a:xfrm>
          <a:prstGeom prst="rect">
            <a:avLst/>
          </a:prstGeom>
          <a:noFill/>
        </p:spPr>
        <p:txBody>
          <a:bodyPr wrap="square" rtlCol="0">
            <a:spAutoFit/>
          </a:bodyPr>
          <a:lstStyle/>
          <a:p>
            <a:pPr marL="342900" indent="-342900" algn="just">
              <a:buFont typeface="Wingdings" pitchFamily="2" charset="2"/>
              <a:buChar char="Ø"/>
            </a:pPr>
            <a:r>
              <a:rPr lang="en-ZA" sz="2400" b="1" dirty="0" smtClean="0">
                <a:solidFill>
                  <a:srgbClr val="000000"/>
                </a:solidFill>
              </a:rPr>
              <a:t>In terms of the Independent </a:t>
            </a:r>
            <a:r>
              <a:rPr lang="en-ZA" sz="2400" b="1" dirty="0">
                <a:solidFill>
                  <a:srgbClr val="000000"/>
                </a:solidFill>
              </a:rPr>
              <a:t>Commission for the Remuneration of Public Office-Bearers Act, </a:t>
            </a:r>
            <a:r>
              <a:rPr lang="en-ZA" sz="2400" b="1" dirty="0" smtClean="0">
                <a:solidFill>
                  <a:srgbClr val="000000"/>
                </a:solidFill>
              </a:rPr>
              <a:t>1997: </a:t>
            </a:r>
            <a:r>
              <a:rPr lang="en-ZA" sz="2400" dirty="0" smtClean="0">
                <a:solidFill>
                  <a:srgbClr val="000000"/>
                </a:solidFill>
              </a:rPr>
              <a:t> </a:t>
            </a:r>
            <a:r>
              <a:rPr lang="en-ZA" sz="2400" dirty="0">
                <a:solidFill>
                  <a:srgbClr val="000000"/>
                </a:solidFill>
              </a:rPr>
              <a:t>The </a:t>
            </a:r>
            <a:r>
              <a:rPr lang="en-ZA" sz="2400" dirty="0" smtClean="0">
                <a:solidFill>
                  <a:srgbClr val="000000"/>
                </a:solidFill>
              </a:rPr>
              <a:t>remuneration, benefits and allowances of public office bearers are determined by the President after considering the recommendations of the Independent Commission on the Remuneration of Public-Office Bearers (IRC). Following the amendment of the Act in 2003, magistrates and judges were included in the definition of public office bearers requiring that the salaries be determined by the IRC</a:t>
            </a:r>
          </a:p>
          <a:p>
            <a:pPr marL="342900" indent="-342900" algn="just">
              <a:buFont typeface="Wingdings" pitchFamily="2" charset="2"/>
              <a:buChar char="Ø"/>
            </a:pPr>
            <a:r>
              <a:rPr lang="en-ZA" sz="2400" dirty="0" smtClean="0">
                <a:solidFill>
                  <a:srgbClr val="000000"/>
                </a:solidFill>
              </a:rPr>
              <a:t>Unlike that of other categories of public office-bearers, it the requirement of both the Magistrates Act and Judges Remuneration Act that Parliament must approve the determination made by the President .  This is viewed as a measure to safeguard the independence of the judiciary (Van </a:t>
            </a:r>
            <a:r>
              <a:rPr lang="en-ZA" sz="2400" dirty="0" err="1" smtClean="0">
                <a:solidFill>
                  <a:srgbClr val="000000"/>
                </a:solidFill>
              </a:rPr>
              <a:t>Rooyen</a:t>
            </a:r>
            <a:r>
              <a:rPr lang="en-ZA" sz="2400" dirty="0" smtClean="0">
                <a:solidFill>
                  <a:srgbClr val="000000"/>
                </a:solidFill>
              </a:rPr>
              <a:t> judgment)</a:t>
            </a:r>
          </a:p>
          <a:p>
            <a:pPr marL="342900" indent="-342900" algn="just">
              <a:buFont typeface="Wingdings" pitchFamily="2" charset="2"/>
              <a:buChar char="Ø"/>
            </a:pPr>
            <a:endParaRPr lang="en-ZA" sz="2200" dirty="0" smtClean="0">
              <a:solidFill>
                <a:srgbClr val="000000"/>
              </a:solidFill>
            </a:endParaRPr>
          </a:p>
        </p:txBody>
      </p:sp>
    </p:spTree>
    <p:extLst>
      <p:ext uri="{BB962C8B-B14F-4D97-AF65-F5344CB8AC3E}">
        <p14:creationId xmlns="" xmlns:p14="http://schemas.microsoft.com/office/powerpoint/2010/main" val="432234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38F4D81-B8E0-4D21-9C08-953DE0510D8D}" type="slidenum">
              <a:rPr lang="en-US" sz="1200">
                <a:solidFill>
                  <a:schemeClr val="tx2">
                    <a:shade val="90000"/>
                  </a:schemeClr>
                </a:solidFill>
              </a:rPr>
              <a:pPr algn="r">
                <a:defRPr/>
              </a:pPr>
              <a:t>5</a:t>
            </a:fld>
            <a:endParaRPr lang="en-US" sz="1200" dirty="0">
              <a:solidFill>
                <a:schemeClr val="tx2">
                  <a:shade val="90000"/>
                </a:schemeClr>
              </a:solidFill>
            </a:endParaRPr>
          </a:p>
        </p:txBody>
      </p:sp>
      <p:sp>
        <p:nvSpPr>
          <p:cNvPr id="8195" name="Footer Placeholder 4"/>
          <p:cNvSpPr txBox="1">
            <a:spLocks noGrp="1"/>
          </p:cNvSpPr>
          <p:nvPr/>
        </p:nvSpPr>
        <p:spPr bwMode="auto">
          <a:xfrm>
            <a:off x="2555776" y="6119018"/>
            <a:ext cx="3455987" cy="474663"/>
          </a:xfrm>
          <a:prstGeom prst="rect">
            <a:avLst/>
          </a:prstGeom>
          <a:noFill/>
          <a:ln w="9525">
            <a:noFill/>
            <a:miter lim="800000"/>
            <a:headEnd/>
            <a:tailEnd/>
          </a:ln>
        </p:spPr>
        <p:txBody>
          <a:bodyPr/>
          <a:lstStyle/>
          <a:p>
            <a:pPr algn="ctr" eaLnBrk="0" hangingPunct="0"/>
            <a:r>
              <a:rPr lang="en-US" sz="2000" dirty="0" smtClean="0"/>
              <a:t>           </a:t>
            </a:r>
            <a:endParaRPr lang="en-US" sz="2000" dirty="0"/>
          </a:p>
        </p:txBody>
      </p:sp>
      <p:sp>
        <p:nvSpPr>
          <p:cNvPr id="8196" name="TextBox 9"/>
          <p:cNvSpPr txBox="1">
            <a:spLocks noChangeArrowheads="1"/>
          </p:cNvSpPr>
          <p:nvPr/>
        </p:nvSpPr>
        <p:spPr bwMode="auto">
          <a:xfrm>
            <a:off x="-30043" y="7680"/>
            <a:ext cx="11208425" cy="523220"/>
          </a:xfrm>
          <a:prstGeom prst="rect">
            <a:avLst/>
          </a:prstGeom>
          <a:noFill/>
          <a:ln w="9525">
            <a:noFill/>
            <a:miter lim="800000"/>
            <a:headEnd/>
            <a:tailEnd/>
          </a:ln>
        </p:spPr>
        <p:txBody>
          <a:bodyPr wrap="square">
            <a:spAutoFit/>
          </a:bodyPr>
          <a:lstStyle/>
          <a:p>
            <a:r>
              <a:rPr lang="en-US" sz="2800" b="1" dirty="0" smtClean="0">
                <a:solidFill>
                  <a:schemeClr val="accent1">
                    <a:lumMod val="75000"/>
                  </a:schemeClr>
                </a:solidFill>
              </a:rPr>
              <a:t>The remuneration package of judges and magistrates</a:t>
            </a:r>
            <a:endParaRPr lang="en-US" sz="2800" b="1" u="sng" dirty="0">
              <a:solidFill>
                <a:schemeClr val="accent1">
                  <a:lumMod val="75000"/>
                </a:schemeClr>
              </a:solidFill>
            </a:endParaRPr>
          </a:p>
        </p:txBody>
      </p:sp>
      <p:sp>
        <p:nvSpPr>
          <p:cNvPr id="15" name="TextBox 14"/>
          <p:cNvSpPr txBox="1"/>
          <p:nvPr/>
        </p:nvSpPr>
        <p:spPr>
          <a:xfrm>
            <a:off x="-30043" y="242778"/>
            <a:ext cx="8643998" cy="5565626"/>
          </a:xfrm>
          <a:prstGeom prst="rect">
            <a:avLst/>
          </a:prstGeom>
          <a:noFill/>
        </p:spPr>
        <p:txBody>
          <a:bodyPr wrap="square" rtlCol="0">
            <a:spAutoFit/>
          </a:bodyPr>
          <a:lstStyle/>
          <a:p>
            <a:pPr lvl="0" algn="just">
              <a:spcAft>
                <a:spcPts val="500"/>
              </a:spcAft>
              <a:defRPr/>
            </a:pPr>
            <a:endParaRPr lang="en-GB" sz="2600" dirty="0"/>
          </a:p>
          <a:p>
            <a:pPr marL="457200" lvl="0" indent="-457200" algn="just">
              <a:spcAft>
                <a:spcPts val="500"/>
              </a:spcAft>
              <a:buFont typeface="Wingdings" pitchFamily="2" charset="2"/>
              <a:buChar char="Ø"/>
              <a:defRPr/>
            </a:pPr>
            <a:r>
              <a:rPr lang="en-GB" sz="2400" dirty="0" smtClean="0">
                <a:solidFill>
                  <a:srgbClr val="000000">
                    <a:lumMod val="95000"/>
                    <a:lumOff val="5000"/>
                  </a:srgbClr>
                </a:solidFill>
                <a:latin typeface="Tahoma" pitchFamily="34" charset="0"/>
                <a:ea typeface="Tahoma" pitchFamily="34" charset="0"/>
                <a:cs typeface="Tahoma" pitchFamily="34" charset="0"/>
              </a:rPr>
              <a:t>Current and recommended remuneration of Magistrate who are 1, 097</a:t>
            </a:r>
          </a:p>
          <a:p>
            <a:pPr lvl="0" algn="just">
              <a:spcAft>
                <a:spcPts val="500"/>
              </a:spcAft>
              <a:defRPr/>
            </a:pPr>
            <a:endParaRPr lang="en-GB" sz="2400" dirty="0" smtClean="0">
              <a:solidFill>
                <a:srgbClr val="000000">
                  <a:lumMod val="95000"/>
                  <a:lumOff val="5000"/>
                </a:srgbClr>
              </a:solidFill>
              <a:latin typeface="Tahoma" pitchFamily="34" charset="0"/>
              <a:ea typeface="Tahoma" pitchFamily="34" charset="0"/>
              <a:cs typeface="Tahoma" pitchFamily="34" charset="0"/>
            </a:endParaRPr>
          </a:p>
          <a:p>
            <a:pPr lvl="1" algn="just">
              <a:spcAft>
                <a:spcPts val="500"/>
              </a:spcAft>
              <a:defRPr/>
            </a:pPr>
            <a:endParaRPr lang="en-GB" sz="2400" dirty="0" smtClean="0">
              <a:solidFill>
                <a:srgbClr val="000000">
                  <a:lumMod val="95000"/>
                  <a:lumOff val="5000"/>
                </a:srgbClr>
              </a:solidFill>
              <a:latin typeface="Tahoma" pitchFamily="34" charset="0"/>
              <a:ea typeface="Tahoma" pitchFamily="34" charset="0"/>
              <a:cs typeface="Tahoma" pitchFamily="34" charset="0"/>
            </a:endParaRPr>
          </a:p>
          <a:p>
            <a:pPr lvl="1" algn="just">
              <a:spcAft>
                <a:spcPts val="500"/>
              </a:spcAft>
              <a:defRPr/>
            </a:pPr>
            <a:endParaRPr lang="en-GB" sz="2400" dirty="0">
              <a:solidFill>
                <a:srgbClr val="000000">
                  <a:lumMod val="95000"/>
                  <a:lumOff val="5000"/>
                </a:srgbClr>
              </a:solidFill>
              <a:latin typeface="Tahoma" pitchFamily="34" charset="0"/>
              <a:ea typeface="Tahoma" pitchFamily="34" charset="0"/>
              <a:cs typeface="Tahoma" pitchFamily="34" charset="0"/>
            </a:endParaRPr>
          </a:p>
          <a:p>
            <a:pPr lvl="1" algn="just">
              <a:spcAft>
                <a:spcPts val="500"/>
              </a:spcAft>
              <a:defRPr/>
            </a:pPr>
            <a:endParaRPr lang="en-GB" sz="2400" dirty="0" smtClean="0">
              <a:solidFill>
                <a:srgbClr val="000000">
                  <a:lumMod val="95000"/>
                  <a:lumOff val="5000"/>
                </a:srgbClr>
              </a:solidFill>
              <a:latin typeface="Tahoma" pitchFamily="34" charset="0"/>
              <a:ea typeface="Tahoma" pitchFamily="34" charset="0"/>
              <a:cs typeface="Tahoma" pitchFamily="34" charset="0"/>
            </a:endParaRPr>
          </a:p>
          <a:p>
            <a:pPr lvl="1" algn="just">
              <a:spcAft>
                <a:spcPts val="500"/>
              </a:spcAft>
              <a:defRPr/>
            </a:pPr>
            <a:endParaRPr lang="en-GB" sz="2400" dirty="0">
              <a:solidFill>
                <a:srgbClr val="000000">
                  <a:lumMod val="95000"/>
                  <a:lumOff val="5000"/>
                </a:srgbClr>
              </a:solidFill>
              <a:latin typeface="Tahoma" pitchFamily="34" charset="0"/>
              <a:ea typeface="Tahoma" pitchFamily="34" charset="0"/>
              <a:cs typeface="Tahoma" pitchFamily="34" charset="0"/>
            </a:endParaRPr>
          </a:p>
          <a:p>
            <a:pPr lvl="1" algn="just">
              <a:spcAft>
                <a:spcPts val="500"/>
              </a:spcAft>
              <a:defRPr/>
            </a:pPr>
            <a:r>
              <a:rPr lang="en-GB" sz="2400" dirty="0" smtClean="0">
                <a:solidFill>
                  <a:srgbClr val="000000">
                    <a:lumMod val="95000"/>
                    <a:lumOff val="5000"/>
                  </a:srgbClr>
                </a:solidFill>
                <a:latin typeface="Tahoma" pitchFamily="34" charset="0"/>
                <a:ea typeface="Tahoma" pitchFamily="34" charset="0"/>
                <a:cs typeface="Tahoma" pitchFamily="34" charset="0"/>
              </a:rPr>
              <a:t>Other allowances and benefits of magistrates: </a:t>
            </a:r>
          </a:p>
          <a:p>
            <a:pPr marL="914400" lvl="1" indent="-457200" algn="just">
              <a:spcAft>
                <a:spcPts val="500"/>
              </a:spcAft>
              <a:buFont typeface="Wingdings" pitchFamily="2" charset="2"/>
              <a:buChar char="§"/>
              <a:defRPr/>
            </a:pPr>
            <a:r>
              <a:rPr lang="en-GB" sz="2400" dirty="0" smtClean="0">
                <a:solidFill>
                  <a:srgbClr val="000000">
                    <a:lumMod val="95000"/>
                    <a:lumOff val="5000"/>
                  </a:srgbClr>
                </a:solidFill>
                <a:latin typeface="Tahoma" pitchFamily="34" charset="0"/>
                <a:ea typeface="Tahoma" pitchFamily="34" charset="0"/>
                <a:cs typeface="Tahoma" pitchFamily="34" charset="0"/>
              </a:rPr>
              <a:t>Magistrates get a car allowance as part of the package which may be structured </a:t>
            </a:r>
          </a:p>
          <a:p>
            <a:pPr marL="914400" lvl="1" indent="-457200" algn="just">
              <a:spcAft>
                <a:spcPts val="500"/>
              </a:spcAft>
              <a:buFont typeface="Wingdings" pitchFamily="2" charset="2"/>
              <a:buChar char="§"/>
              <a:defRPr/>
            </a:pPr>
            <a:r>
              <a:rPr lang="en-GB" sz="2400" dirty="0" smtClean="0">
                <a:solidFill>
                  <a:srgbClr val="000000">
                    <a:lumMod val="95000"/>
                    <a:lumOff val="5000"/>
                  </a:srgbClr>
                </a:solidFill>
                <a:latin typeface="Tahoma" pitchFamily="34" charset="0"/>
                <a:ea typeface="Tahoma" pitchFamily="34" charset="0"/>
                <a:cs typeface="Tahoma" pitchFamily="34" charset="0"/>
              </a:rPr>
              <a:t>Are members of the pension fund (GPEF)</a:t>
            </a:r>
          </a:p>
          <a:p>
            <a:pPr marL="914400" lvl="1" indent="-457200" algn="just">
              <a:spcAft>
                <a:spcPts val="500"/>
              </a:spcAft>
              <a:buFont typeface="Wingdings" pitchFamily="2" charset="2"/>
              <a:buChar char="§"/>
              <a:defRPr/>
            </a:pPr>
            <a:r>
              <a:rPr lang="en-GB" sz="2400" dirty="0" smtClean="0">
                <a:solidFill>
                  <a:srgbClr val="000000">
                    <a:lumMod val="95000"/>
                    <a:lumOff val="5000"/>
                  </a:srgbClr>
                </a:solidFill>
                <a:latin typeface="Tahoma" pitchFamily="34" charset="0"/>
                <a:ea typeface="Tahoma" pitchFamily="34" charset="0"/>
                <a:cs typeface="Tahoma" pitchFamily="34" charset="0"/>
              </a:rPr>
              <a:t>Medical aid </a:t>
            </a:r>
          </a:p>
        </p:txBody>
      </p:sp>
      <p:graphicFrame>
        <p:nvGraphicFramePr>
          <p:cNvPr id="2" name="Table 1"/>
          <p:cNvGraphicFramePr>
            <a:graphicFrameLocks noGrp="1"/>
          </p:cNvGraphicFramePr>
          <p:nvPr>
            <p:extLst>
              <p:ext uri="{D42A27DB-BD31-4B8C-83A1-F6EECF244321}">
                <p14:modId xmlns="" xmlns:p14="http://schemas.microsoft.com/office/powerpoint/2010/main" val="2780283882"/>
              </p:ext>
            </p:extLst>
          </p:nvPr>
        </p:nvGraphicFramePr>
        <p:xfrm>
          <a:off x="827584" y="1628800"/>
          <a:ext cx="7128792" cy="1849120"/>
        </p:xfrm>
        <a:graphic>
          <a:graphicData uri="http://schemas.openxmlformats.org/drawingml/2006/table">
            <a:tbl>
              <a:tblPr firstRow="1" bandRow="1">
                <a:tableStyleId>{5C22544A-7EE6-4342-B048-85BDC9FD1C3A}</a:tableStyleId>
              </a:tblPr>
              <a:tblGrid>
                <a:gridCol w="2808312"/>
                <a:gridCol w="2376264"/>
                <a:gridCol w="1944216"/>
              </a:tblGrid>
              <a:tr h="216024">
                <a:tc>
                  <a:txBody>
                    <a:bodyPr/>
                    <a:lstStyle/>
                    <a:p>
                      <a:r>
                        <a:rPr lang="en-ZA" dirty="0" smtClean="0">
                          <a:solidFill>
                            <a:schemeClr val="tx1"/>
                          </a:solidFill>
                        </a:rPr>
                        <a:t>Level</a:t>
                      </a:r>
                      <a:endParaRPr lang="en-ZA" dirty="0">
                        <a:solidFill>
                          <a:schemeClr val="tx1"/>
                        </a:solidFill>
                      </a:endParaRPr>
                    </a:p>
                  </a:txBody>
                  <a:tcPr/>
                </a:tc>
                <a:tc>
                  <a:txBody>
                    <a:bodyPr/>
                    <a:lstStyle/>
                    <a:p>
                      <a:r>
                        <a:rPr lang="en-ZA" dirty="0" smtClean="0">
                          <a:solidFill>
                            <a:schemeClr val="tx1"/>
                          </a:solidFill>
                        </a:rPr>
                        <a:t>Current</a:t>
                      </a:r>
                      <a:endParaRPr lang="en-ZA" dirty="0">
                        <a:solidFill>
                          <a:schemeClr val="tx1"/>
                        </a:solidFill>
                      </a:endParaRPr>
                    </a:p>
                  </a:txBody>
                  <a:tcPr/>
                </a:tc>
                <a:tc>
                  <a:txBody>
                    <a:bodyPr/>
                    <a:lstStyle/>
                    <a:p>
                      <a:r>
                        <a:rPr lang="en-ZA" dirty="0" smtClean="0">
                          <a:solidFill>
                            <a:schemeClr val="tx1"/>
                          </a:solidFill>
                        </a:rPr>
                        <a:t>Recommended</a:t>
                      </a:r>
                      <a:endParaRPr lang="en-ZA" dirty="0">
                        <a:solidFill>
                          <a:schemeClr val="tx1"/>
                        </a:solidFill>
                      </a:endParaRPr>
                    </a:p>
                  </a:txBody>
                  <a:tcPr/>
                </a:tc>
              </a:tr>
              <a:tr h="370840">
                <a:tc>
                  <a:txBody>
                    <a:bodyPr/>
                    <a:lstStyle/>
                    <a:p>
                      <a:r>
                        <a:rPr lang="en-ZA" dirty="0" smtClean="0"/>
                        <a:t>Regional Court President</a:t>
                      </a:r>
                      <a:endParaRPr lang="en-ZA" dirty="0"/>
                    </a:p>
                  </a:txBody>
                  <a:tcPr/>
                </a:tc>
                <a:tc>
                  <a:txBody>
                    <a:bodyPr/>
                    <a:lstStyle/>
                    <a:p>
                      <a:r>
                        <a:rPr lang="en-ZA" dirty="0" smtClean="0"/>
                        <a:t>1, 115 314</a:t>
                      </a:r>
                      <a:endParaRPr lang="en-ZA" dirty="0"/>
                    </a:p>
                  </a:txBody>
                  <a:tcPr/>
                </a:tc>
                <a:tc>
                  <a:txBody>
                    <a:bodyPr/>
                    <a:lstStyle/>
                    <a:p>
                      <a:r>
                        <a:rPr lang="en-ZA" dirty="0" smtClean="0"/>
                        <a:t>1, 171 079</a:t>
                      </a:r>
                      <a:endParaRPr lang="en-ZA" dirty="0"/>
                    </a:p>
                  </a:txBody>
                  <a:tcPr/>
                </a:tc>
              </a:tr>
              <a:tr h="370840">
                <a:tc>
                  <a:txBody>
                    <a:bodyPr/>
                    <a:lstStyle/>
                    <a:p>
                      <a:r>
                        <a:rPr lang="en-ZA" dirty="0" smtClean="0"/>
                        <a:t>Regional Mag /Chief</a:t>
                      </a:r>
                      <a:r>
                        <a:rPr lang="en-ZA" baseline="0" dirty="0" smtClean="0"/>
                        <a:t> Mag</a:t>
                      </a:r>
                      <a:endParaRPr lang="en-ZA" dirty="0"/>
                    </a:p>
                  </a:txBody>
                  <a:tcPr/>
                </a:tc>
                <a:tc>
                  <a:txBody>
                    <a:bodyPr/>
                    <a:lstStyle/>
                    <a:p>
                      <a:r>
                        <a:rPr lang="en-ZA" dirty="0" smtClean="0"/>
                        <a:t>991 293</a:t>
                      </a:r>
                      <a:endParaRPr lang="en-ZA" dirty="0"/>
                    </a:p>
                  </a:txBody>
                  <a:tcPr/>
                </a:tc>
                <a:tc>
                  <a:txBody>
                    <a:bodyPr/>
                    <a:lstStyle/>
                    <a:p>
                      <a:r>
                        <a:rPr lang="en-ZA" dirty="0" smtClean="0"/>
                        <a:t>1, 050 771</a:t>
                      </a:r>
                      <a:endParaRPr lang="en-ZA" dirty="0"/>
                    </a:p>
                  </a:txBody>
                  <a:tcPr/>
                </a:tc>
              </a:tr>
              <a:tr h="370840">
                <a:tc>
                  <a:txBody>
                    <a:bodyPr/>
                    <a:lstStyle/>
                    <a:p>
                      <a:r>
                        <a:rPr lang="en-ZA" dirty="0" smtClean="0"/>
                        <a:t>Senior  Magistrate</a:t>
                      </a:r>
                      <a:endParaRPr lang="en-ZA" dirty="0"/>
                    </a:p>
                  </a:txBody>
                  <a:tcPr/>
                </a:tc>
                <a:tc>
                  <a:txBody>
                    <a:bodyPr/>
                    <a:lstStyle/>
                    <a:p>
                      <a:r>
                        <a:rPr lang="en-ZA" dirty="0" smtClean="0"/>
                        <a:t>817 810</a:t>
                      </a:r>
                      <a:endParaRPr lang="en-ZA" dirty="0"/>
                    </a:p>
                  </a:txBody>
                  <a:tcPr/>
                </a:tc>
                <a:tc>
                  <a:txBody>
                    <a:bodyPr/>
                    <a:lstStyle/>
                    <a:p>
                      <a:r>
                        <a:rPr lang="en-ZA" dirty="0" smtClean="0"/>
                        <a:t>866 878</a:t>
                      </a:r>
                      <a:endParaRPr lang="en-ZA" dirty="0"/>
                    </a:p>
                  </a:txBody>
                  <a:tcPr/>
                </a:tc>
              </a:tr>
              <a:tr h="370840">
                <a:tc>
                  <a:txBody>
                    <a:bodyPr/>
                    <a:lstStyle/>
                    <a:p>
                      <a:r>
                        <a:rPr lang="en-ZA" dirty="0" smtClean="0"/>
                        <a:t>Magistrate</a:t>
                      </a:r>
                      <a:endParaRPr lang="en-ZA" dirty="0"/>
                    </a:p>
                  </a:txBody>
                  <a:tcPr/>
                </a:tc>
                <a:tc>
                  <a:txBody>
                    <a:bodyPr/>
                    <a:lstStyle/>
                    <a:p>
                      <a:r>
                        <a:rPr lang="en-ZA" dirty="0" smtClean="0"/>
                        <a:t>743 542</a:t>
                      </a:r>
                      <a:endParaRPr lang="en-ZA" dirty="0"/>
                    </a:p>
                  </a:txBody>
                  <a:tcPr/>
                </a:tc>
                <a:tc>
                  <a:txBody>
                    <a:bodyPr/>
                    <a:lstStyle/>
                    <a:p>
                      <a:r>
                        <a:rPr lang="en-ZA" dirty="0" smtClean="0"/>
                        <a:t>788 155</a:t>
                      </a:r>
                      <a:endParaRPr lang="en-ZA" dirty="0"/>
                    </a:p>
                  </a:txBody>
                  <a:tcPr/>
                </a:tc>
              </a:tr>
            </a:tbl>
          </a:graphicData>
        </a:graphic>
      </p:graphicFrame>
    </p:spTree>
    <p:extLst>
      <p:ext uri="{BB962C8B-B14F-4D97-AF65-F5344CB8AC3E}">
        <p14:creationId xmlns="" xmlns:p14="http://schemas.microsoft.com/office/powerpoint/2010/main" val="3365152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38F4D81-B8E0-4D21-9C08-953DE0510D8D}" type="slidenum">
              <a:rPr lang="en-US" sz="1200">
                <a:solidFill>
                  <a:schemeClr val="tx2">
                    <a:shade val="90000"/>
                  </a:schemeClr>
                </a:solidFill>
              </a:rPr>
              <a:pPr algn="r">
                <a:defRPr/>
              </a:pPr>
              <a:t>6</a:t>
            </a:fld>
            <a:endParaRPr lang="en-US" sz="1200" dirty="0">
              <a:solidFill>
                <a:schemeClr val="tx2">
                  <a:shade val="90000"/>
                </a:schemeClr>
              </a:solidFill>
            </a:endParaRPr>
          </a:p>
        </p:txBody>
      </p:sp>
      <p:sp>
        <p:nvSpPr>
          <p:cNvPr id="8195" name="Footer Placeholder 4"/>
          <p:cNvSpPr txBox="1">
            <a:spLocks noGrp="1"/>
          </p:cNvSpPr>
          <p:nvPr/>
        </p:nvSpPr>
        <p:spPr bwMode="auto">
          <a:xfrm>
            <a:off x="2555776" y="6119018"/>
            <a:ext cx="3455987" cy="474663"/>
          </a:xfrm>
          <a:prstGeom prst="rect">
            <a:avLst/>
          </a:prstGeom>
          <a:noFill/>
          <a:ln w="9525">
            <a:noFill/>
            <a:miter lim="800000"/>
            <a:headEnd/>
            <a:tailEnd/>
          </a:ln>
        </p:spPr>
        <p:txBody>
          <a:bodyPr/>
          <a:lstStyle/>
          <a:p>
            <a:pPr algn="ctr" eaLnBrk="0" hangingPunct="0"/>
            <a:r>
              <a:rPr lang="en-US" sz="2000" dirty="0" smtClean="0"/>
              <a:t>           </a:t>
            </a:r>
            <a:endParaRPr lang="en-US" sz="2000" dirty="0"/>
          </a:p>
        </p:txBody>
      </p:sp>
      <p:sp>
        <p:nvSpPr>
          <p:cNvPr id="8196" name="TextBox 9"/>
          <p:cNvSpPr txBox="1">
            <a:spLocks noChangeArrowheads="1"/>
          </p:cNvSpPr>
          <p:nvPr/>
        </p:nvSpPr>
        <p:spPr bwMode="auto">
          <a:xfrm>
            <a:off x="-30043" y="7680"/>
            <a:ext cx="11208425" cy="523220"/>
          </a:xfrm>
          <a:prstGeom prst="rect">
            <a:avLst/>
          </a:prstGeom>
          <a:noFill/>
          <a:ln w="9525">
            <a:noFill/>
            <a:miter lim="800000"/>
            <a:headEnd/>
            <a:tailEnd/>
          </a:ln>
        </p:spPr>
        <p:txBody>
          <a:bodyPr wrap="square">
            <a:spAutoFit/>
          </a:bodyPr>
          <a:lstStyle/>
          <a:p>
            <a:r>
              <a:rPr lang="en-US" sz="2800" b="1" dirty="0" smtClean="0">
                <a:solidFill>
                  <a:schemeClr val="accent1">
                    <a:lumMod val="75000"/>
                  </a:schemeClr>
                </a:solidFill>
              </a:rPr>
              <a:t>The remuneration package of judges and magistrates</a:t>
            </a:r>
            <a:endParaRPr lang="en-US" sz="2800" b="1" u="sng" dirty="0">
              <a:solidFill>
                <a:schemeClr val="accent1">
                  <a:lumMod val="75000"/>
                </a:schemeClr>
              </a:solidFill>
            </a:endParaRPr>
          </a:p>
        </p:txBody>
      </p:sp>
      <p:sp>
        <p:nvSpPr>
          <p:cNvPr id="15" name="TextBox 14"/>
          <p:cNvSpPr txBox="1"/>
          <p:nvPr/>
        </p:nvSpPr>
        <p:spPr>
          <a:xfrm>
            <a:off x="-38230" y="116632"/>
            <a:ext cx="8643998" cy="6935232"/>
          </a:xfrm>
          <a:prstGeom prst="rect">
            <a:avLst/>
          </a:prstGeom>
          <a:noFill/>
        </p:spPr>
        <p:txBody>
          <a:bodyPr wrap="square" rtlCol="0">
            <a:spAutoFit/>
          </a:bodyPr>
          <a:lstStyle/>
          <a:p>
            <a:pPr lvl="0" algn="just">
              <a:spcAft>
                <a:spcPts val="500"/>
              </a:spcAft>
              <a:defRPr/>
            </a:pPr>
            <a:endParaRPr lang="en-GB" sz="2600" dirty="0"/>
          </a:p>
          <a:p>
            <a:pPr marL="457200" indent="-457200" algn="just">
              <a:spcAft>
                <a:spcPts val="500"/>
              </a:spcAft>
              <a:buFont typeface="Wingdings" pitchFamily="2" charset="2"/>
              <a:buChar char="Ø"/>
              <a:defRPr/>
            </a:pPr>
            <a:r>
              <a:rPr lang="en-GB" sz="2300" dirty="0" smtClean="0">
                <a:solidFill>
                  <a:srgbClr val="000000">
                    <a:lumMod val="95000"/>
                    <a:lumOff val="5000"/>
                  </a:srgbClr>
                </a:solidFill>
                <a:latin typeface="Tahoma" pitchFamily="34" charset="0"/>
                <a:ea typeface="Tahoma" pitchFamily="34" charset="0"/>
                <a:cs typeface="Tahoma" pitchFamily="34" charset="0"/>
              </a:rPr>
              <a:t>That of judges (who are 240) is as follows:</a:t>
            </a:r>
          </a:p>
          <a:p>
            <a:pPr lvl="1" algn="just">
              <a:spcAft>
                <a:spcPts val="500"/>
              </a:spcAft>
              <a:defRPr/>
            </a:pPr>
            <a:endParaRPr lang="en-GB" sz="2300" dirty="0">
              <a:solidFill>
                <a:srgbClr val="000000">
                  <a:lumMod val="95000"/>
                  <a:lumOff val="5000"/>
                </a:srgbClr>
              </a:solidFill>
              <a:latin typeface="Tahoma" pitchFamily="34" charset="0"/>
              <a:ea typeface="Tahoma" pitchFamily="34" charset="0"/>
              <a:cs typeface="Tahoma" pitchFamily="34" charset="0"/>
            </a:endParaRPr>
          </a:p>
          <a:p>
            <a:pPr marL="914400" lvl="1" indent="-457200" algn="just">
              <a:spcAft>
                <a:spcPts val="500"/>
              </a:spcAft>
              <a:buFont typeface="Wingdings" pitchFamily="2" charset="2"/>
              <a:buChar char="§"/>
              <a:defRPr/>
            </a:pPr>
            <a:endParaRPr lang="en-GB" sz="2300" dirty="0" smtClean="0">
              <a:solidFill>
                <a:srgbClr val="000000">
                  <a:lumMod val="95000"/>
                  <a:lumOff val="5000"/>
                </a:srgbClr>
              </a:solidFill>
              <a:latin typeface="Tahoma" pitchFamily="34" charset="0"/>
              <a:ea typeface="Tahoma" pitchFamily="34" charset="0"/>
              <a:cs typeface="Tahoma" pitchFamily="34" charset="0"/>
            </a:endParaRPr>
          </a:p>
          <a:p>
            <a:pPr lvl="1" algn="just">
              <a:spcAft>
                <a:spcPts val="500"/>
              </a:spcAft>
              <a:defRPr/>
            </a:pPr>
            <a:endParaRPr lang="en-US" sz="2300" dirty="0">
              <a:solidFill>
                <a:srgbClr val="000000">
                  <a:lumMod val="95000"/>
                  <a:lumOff val="5000"/>
                </a:srgbClr>
              </a:solidFill>
              <a:latin typeface="Tahoma" pitchFamily="34" charset="0"/>
              <a:ea typeface="Tahoma" pitchFamily="34" charset="0"/>
              <a:cs typeface="Tahoma" pitchFamily="34" charset="0"/>
            </a:endParaRPr>
          </a:p>
          <a:p>
            <a:pPr lvl="1" algn="just">
              <a:spcAft>
                <a:spcPts val="500"/>
              </a:spcAft>
              <a:defRPr/>
            </a:pPr>
            <a:endParaRPr lang="en-GB" sz="2300" dirty="0" smtClean="0">
              <a:solidFill>
                <a:srgbClr val="000000">
                  <a:lumMod val="95000"/>
                  <a:lumOff val="5000"/>
                </a:srgbClr>
              </a:solidFill>
              <a:latin typeface="Tahoma" pitchFamily="34" charset="0"/>
              <a:ea typeface="Tahoma" pitchFamily="34" charset="0"/>
              <a:cs typeface="Tahoma" pitchFamily="34" charset="0"/>
            </a:endParaRPr>
          </a:p>
          <a:p>
            <a:pPr lvl="1" algn="just">
              <a:spcAft>
                <a:spcPts val="500"/>
              </a:spcAft>
              <a:defRPr/>
            </a:pPr>
            <a:endParaRPr lang="en-GB" sz="2300" dirty="0">
              <a:solidFill>
                <a:srgbClr val="000000">
                  <a:lumMod val="95000"/>
                  <a:lumOff val="5000"/>
                </a:srgbClr>
              </a:solidFill>
              <a:latin typeface="Tahoma" pitchFamily="34" charset="0"/>
              <a:ea typeface="Tahoma" pitchFamily="34" charset="0"/>
              <a:cs typeface="Tahoma" pitchFamily="34" charset="0"/>
            </a:endParaRPr>
          </a:p>
          <a:p>
            <a:pPr lvl="1" algn="just">
              <a:spcAft>
                <a:spcPts val="500"/>
              </a:spcAft>
              <a:defRPr/>
            </a:pPr>
            <a:endParaRPr lang="en-GB" sz="2300" dirty="0" smtClean="0">
              <a:solidFill>
                <a:srgbClr val="000000">
                  <a:lumMod val="95000"/>
                  <a:lumOff val="5000"/>
                </a:srgbClr>
              </a:solidFill>
              <a:latin typeface="Tahoma" pitchFamily="34" charset="0"/>
              <a:ea typeface="Tahoma" pitchFamily="34" charset="0"/>
              <a:cs typeface="Tahoma" pitchFamily="34" charset="0"/>
            </a:endParaRPr>
          </a:p>
          <a:p>
            <a:pPr lvl="1" algn="just">
              <a:spcAft>
                <a:spcPts val="500"/>
              </a:spcAft>
              <a:defRPr/>
            </a:pPr>
            <a:endParaRPr lang="en-GB" sz="2300" dirty="0">
              <a:solidFill>
                <a:srgbClr val="000000">
                  <a:lumMod val="95000"/>
                  <a:lumOff val="5000"/>
                </a:srgbClr>
              </a:solidFill>
              <a:latin typeface="Tahoma" pitchFamily="34" charset="0"/>
              <a:ea typeface="Tahoma" pitchFamily="34" charset="0"/>
              <a:cs typeface="Tahoma" pitchFamily="34" charset="0"/>
            </a:endParaRPr>
          </a:p>
          <a:p>
            <a:pPr lvl="1" algn="just">
              <a:spcAft>
                <a:spcPts val="500"/>
              </a:spcAft>
              <a:defRPr/>
            </a:pPr>
            <a:endParaRPr lang="en-GB" sz="2300" dirty="0" smtClean="0">
              <a:solidFill>
                <a:srgbClr val="000000">
                  <a:lumMod val="95000"/>
                  <a:lumOff val="5000"/>
                </a:srgbClr>
              </a:solidFill>
              <a:latin typeface="Tahoma" pitchFamily="34" charset="0"/>
              <a:ea typeface="Tahoma" pitchFamily="34" charset="0"/>
              <a:cs typeface="Tahoma" pitchFamily="34" charset="0"/>
            </a:endParaRPr>
          </a:p>
          <a:p>
            <a:pPr lvl="1" algn="just">
              <a:spcAft>
                <a:spcPts val="500"/>
              </a:spcAft>
              <a:defRPr/>
            </a:pPr>
            <a:endParaRPr lang="en-GB" sz="400" dirty="0">
              <a:solidFill>
                <a:srgbClr val="000000">
                  <a:lumMod val="95000"/>
                  <a:lumOff val="5000"/>
                </a:srgbClr>
              </a:solidFill>
              <a:latin typeface="Tahoma" pitchFamily="34" charset="0"/>
              <a:ea typeface="Tahoma" pitchFamily="34" charset="0"/>
              <a:cs typeface="Tahoma" pitchFamily="34" charset="0"/>
            </a:endParaRPr>
          </a:p>
          <a:p>
            <a:pPr lvl="1" algn="just">
              <a:spcAft>
                <a:spcPts val="500"/>
              </a:spcAft>
              <a:defRPr/>
            </a:pPr>
            <a:r>
              <a:rPr lang="en-GB" sz="2300" dirty="0" smtClean="0">
                <a:solidFill>
                  <a:srgbClr val="000000">
                    <a:lumMod val="95000"/>
                    <a:lumOff val="5000"/>
                  </a:srgbClr>
                </a:solidFill>
                <a:latin typeface="Tahoma" pitchFamily="34" charset="0"/>
                <a:ea typeface="Tahoma" pitchFamily="34" charset="0"/>
                <a:cs typeface="Tahoma" pitchFamily="34" charset="0"/>
              </a:rPr>
              <a:t>Other benefits and allowances of judges:</a:t>
            </a:r>
          </a:p>
          <a:p>
            <a:pPr marL="800100" lvl="1" indent="-342900" algn="just">
              <a:spcAft>
                <a:spcPts val="500"/>
              </a:spcAft>
              <a:buFont typeface="Wingdings" pitchFamily="2" charset="2"/>
              <a:buChar char="§"/>
              <a:defRPr/>
            </a:pPr>
            <a:r>
              <a:rPr lang="en-GB" sz="2300" dirty="0" smtClean="0">
                <a:solidFill>
                  <a:srgbClr val="000000">
                    <a:lumMod val="95000"/>
                    <a:lumOff val="5000"/>
                  </a:srgbClr>
                </a:solidFill>
                <a:latin typeface="Tahoma" pitchFamily="34" charset="0"/>
                <a:ea typeface="Tahoma" pitchFamily="34" charset="0"/>
                <a:cs typeface="Tahoma" pitchFamily="34" charset="0"/>
              </a:rPr>
              <a:t>Continuing salary as a form of pension</a:t>
            </a:r>
          </a:p>
          <a:p>
            <a:pPr marL="800100" lvl="1" indent="-342900" algn="just">
              <a:spcAft>
                <a:spcPts val="500"/>
              </a:spcAft>
              <a:buFont typeface="Wingdings" pitchFamily="2" charset="2"/>
              <a:buChar char="§"/>
              <a:defRPr/>
            </a:pPr>
            <a:r>
              <a:rPr lang="en-GB" sz="2300" dirty="0" smtClean="0">
                <a:solidFill>
                  <a:srgbClr val="000000">
                    <a:lumMod val="95000"/>
                    <a:lumOff val="5000"/>
                  </a:srgbClr>
                </a:solidFill>
                <a:latin typeface="Tahoma" pitchFamily="34" charset="0"/>
                <a:ea typeface="Tahoma" pitchFamily="34" charset="0"/>
                <a:cs typeface="Tahoma" pitchFamily="34" charset="0"/>
              </a:rPr>
              <a:t>Gratuity </a:t>
            </a:r>
          </a:p>
          <a:p>
            <a:pPr marL="800100" lvl="1" indent="-342900" algn="just">
              <a:spcAft>
                <a:spcPts val="500"/>
              </a:spcAft>
              <a:buFont typeface="Wingdings" pitchFamily="2" charset="2"/>
              <a:buChar char="§"/>
              <a:defRPr/>
            </a:pPr>
            <a:r>
              <a:rPr lang="en-GB" sz="2300" dirty="0" smtClean="0">
                <a:solidFill>
                  <a:srgbClr val="000000">
                    <a:lumMod val="95000"/>
                    <a:lumOff val="5000"/>
                  </a:srgbClr>
                </a:solidFill>
                <a:latin typeface="Tahoma" pitchFamily="34" charset="0"/>
                <a:ea typeface="Tahoma" pitchFamily="34" charset="0"/>
                <a:cs typeface="Tahoma" pitchFamily="34" charset="0"/>
              </a:rPr>
              <a:t>Car owned by the State</a:t>
            </a:r>
          </a:p>
          <a:p>
            <a:pPr lvl="1" algn="just">
              <a:spcAft>
                <a:spcPts val="500"/>
              </a:spcAft>
              <a:defRPr/>
            </a:pPr>
            <a:endParaRPr lang="en-GB" sz="2400" dirty="0">
              <a:solidFill>
                <a:srgbClr val="000000">
                  <a:lumMod val="95000"/>
                  <a:lumOff val="5000"/>
                </a:srgbClr>
              </a:solidFill>
              <a:latin typeface="Tahoma" pitchFamily="34" charset="0"/>
              <a:ea typeface="Tahoma" pitchFamily="34" charset="0"/>
              <a:cs typeface="Tahoma" pitchFamily="34" charset="0"/>
            </a:endParaRPr>
          </a:p>
          <a:p>
            <a:pPr lvl="1" algn="just">
              <a:spcAft>
                <a:spcPts val="500"/>
              </a:spcAft>
              <a:defRPr/>
            </a:pPr>
            <a:endParaRPr lang="en-US" sz="2400" dirty="0" smtClean="0">
              <a:solidFill>
                <a:srgbClr val="000000">
                  <a:lumMod val="95000"/>
                  <a:lumOff val="5000"/>
                </a:srgbClr>
              </a:solidFill>
              <a:latin typeface="Tahoma" pitchFamily="34" charset="0"/>
              <a:ea typeface="Tahoma" pitchFamily="34" charset="0"/>
              <a:cs typeface="Tahoma" pitchFamily="34" charset="0"/>
            </a:endParaRPr>
          </a:p>
        </p:txBody>
      </p:sp>
      <p:graphicFrame>
        <p:nvGraphicFramePr>
          <p:cNvPr id="2" name="Table 1"/>
          <p:cNvGraphicFramePr>
            <a:graphicFrameLocks noGrp="1"/>
          </p:cNvGraphicFramePr>
          <p:nvPr>
            <p:extLst>
              <p:ext uri="{D42A27DB-BD31-4B8C-83A1-F6EECF244321}">
                <p14:modId xmlns="" xmlns:p14="http://schemas.microsoft.com/office/powerpoint/2010/main" val="1986203216"/>
              </p:ext>
            </p:extLst>
          </p:nvPr>
        </p:nvGraphicFramePr>
        <p:xfrm>
          <a:off x="503349" y="1052736"/>
          <a:ext cx="7560840" cy="3398767"/>
        </p:xfrm>
        <a:graphic>
          <a:graphicData uri="http://schemas.openxmlformats.org/drawingml/2006/table">
            <a:tbl>
              <a:tblPr firstRow="1" bandRow="1">
                <a:tableStyleId>{5C22544A-7EE6-4342-B048-85BDC9FD1C3A}</a:tableStyleId>
              </a:tblPr>
              <a:tblGrid>
                <a:gridCol w="3240360"/>
                <a:gridCol w="2304256"/>
                <a:gridCol w="2016224"/>
              </a:tblGrid>
              <a:tr h="432047">
                <a:tc>
                  <a:txBody>
                    <a:bodyPr/>
                    <a:lstStyle/>
                    <a:p>
                      <a:r>
                        <a:rPr lang="en-ZA" dirty="0" smtClean="0">
                          <a:solidFill>
                            <a:schemeClr val="tx1"/>
                          </a:solidFill>
                        </a:rPr>
                        <a:t>Position</a:t>
                      </a:r>
                      <a:endParaRPr lang="en-ZA" dirty="0">
                        <a:solidFill>
                          <a:schemeClr val="tx1"/>
                        </a:solidFill>
                      </a:endParaRPr>
                    </a:p>
                  </a:txBody>
                  <a:tcPr/>
                </a:tc>
                <a:tc>
                  <a:txBody>
                    <a:bodyPr/>
                    <a:lstStyle/>
                    <a:p>
                      <a:r>
                        <a:rPr lang="en-ZA" dirty="0" smtClean="0">
                          <a:solidFill>
                            <a:schemeClr val="tx1"/>
                          </a:solidFill>
                        </a:rPr>
                        <a:t>Current</a:t>
                      </a:r>
                      <a:endParaRPr lang="en-ZA" dirty="0">
                        <a:solidFill>
                          <a:schemeClr val="tx1"/>
                        </a:solidFill>
                      </a:endParaRPr>
                    </a:p>
                  </a:txBody>
                  <a:tcPr/>
                </a:tc>
                <a:tc>
                  <a:txBody>
                    <a:bodyPr/>
                    <a:lstStyle/>
                    <a:p>
                      <a:r>
                        <a:rPr lang="en-ZA" dirty="0" smtClean="0">
                          <a:solidFill>
                            <a:schemeClr val="tx1"/>
                          </a:solidFill>
                        </a:rPr>
                        <a:t>Recommended</a:t>
                      </a:r>
                      <a:endParaRPr lang="en-ZA" dirty="0">
                        <a:solidFill>
                          <a:schemeClr val="tx1"/>
                        </a:solidFill>
                      </a:endParaRPr>
                    </a:p>
                  </a:txBody>
                  <a:tcPr/>
                </a:tc>
              </a:tr>
              <a:tr h="370840">
                <a:tc>
                  <a:txBody>
                    <a:bodyPr/>
                    <a:lstStyle/>
                    <a:p>
                      <a:r>
                        <a:rPr lang="en-ZA" dirty="0" smtClean="0"/>
                        <a:t>Chief Justice</a:t>
                      </a:r>
                      <a:endParaRPr lang="en-ZA" dirty="0"/>
                    </a:p>
                  </a:txBody>
                  <a:tcPr/>
                </a:tc>
                <a:tc>
                  <a:txBody>
                    <a:bodyPr/>
                    <a:lstStyle/>
                    <a:p>
                      <a:r>
                        <a:rPr lang="en-ZA" dirty="0" smtClean="0"/>
                        <a:t>2, 478 378</a:t>
                      </a:r>
                      <a:endParaRPr lang="en-ZA" dirty="0"/>
                    </a:p>
                  </a:txBody>
                  <a:tcPr/>
                </a:tc>
                <a:tc>
                  <a:txBody>
                    <a:bodyPr/>
                    <a:lstStyle/>
                    <a:p>
                      <a:r>
                        <a:rPr lang="en-ZA" dirty="0" smtClean="0"/>
                        <a:t>2, 602 297</a:t>
                      </a:r>
                      <a:endParaRPr lang="en-ZA" dirty="0"/>
                    </a:p>
                  </a:txBody>
                  <a:tcPr/>
                </a:tc>
              </a:tr>
              <a:tr h="370840">
                <a:tc>
                  <a:txBody>
                    <a:bodyPr/>
                    <a:lstStyle/>
                    <a:p>
                      <a:r>
                        <a:rPr lang="en-ZA" dirty="0" smtClean="0"/>
                        <a:t>Deputy Chief Justice</a:t>
                      </a:r>
                      <a:endParaRPr lang="en-ZA" dirty="0"/>
                    </a:p>
                  </a:txBody>
                  <a:tcPr/>
                </a:tc>
                <a:tc>
                  <a:txBody>
                    <a:bodyPr/>
                    <a:lstStyle/>
                    <a:p>
                      <a:r>
                        <a:rPr lang="en-ZA" dirty="0" smtClean="0"/>
                        <a:t>2, 230 248</a:t>
                      </a:r>
                      <a:endParaRPr lang="en-ZA" dirty="0"/>
                    </a:p>
                  </a:txBody>
                  <a:tcPr/>
                </a:tc>
                <a:tc>
                  <a:txBody>
                    <a:bodyPr/>
                    <a:lstStyle/>
                    <a:p>
                      <a:r>
                        <a:rPr lang="en-ZA" dirty="0" smtClean="0"/>
                        <a:t>2, 342 006</a:t>
                      </a:r>
                      <a:endParaRPr lang="en-ZA" dirty="0"/>
                    </a:p>
                  </a:txBody>
                  <a:tcPr/>
                </a:tc>
              </a:tr>
              <a:tr h="370840">
                <a:tc>
                  <a:txBody>
                    <a:bodyPr/>
                    <a:lstStyle/>
                    <a:p>
                      <a:r>
                        <a:rPr lang="en-ZA" dirty="0" smtClean="0"/>
                        <a:t>President of SCA</a:t>
                      </a:r>
                      <a:endParaRPr lang="en-ZA" dirty="0"/>
                    </a:p>
                  </a:txBody>
                  <a:tcPr/>
                </a:tc>
                <a:tc>
                  <a:txBody>
                    <a:bodyPr/>
                    <a:lstStyle/>
                    <a:p>
                      <a:r>
                        <a:rPr lang="en-ZA" dirty="0" smtClean="0"/>
                        <a:t>2, 230 482</a:t>
                      </a:r>
                      <a:endParaRPr lang="en-ZA" dirty="0"/>
                    </a:p>
                  </a:txBody>
                  <a:tcPr/>
                </a:tc>
                <a:tc>
                  <a:txBody>
                    <a:bodyPr/>
                    <a:lstStyle/>
                    <a:p>
                      <a:r>
                        <a:rPr lang="en-ZA" dirty="0" smtClean="0"/>
                        <a:t>2, 342 006</a:t>
                      </a:r>
                      <a:endParaRPr lang="en-ZA" dirty="0"/>
                    </a:p>
                  </a:txBody>
                  <a:tcPr/>
                </a:tc>
              </a:tr>
              <a:tr h="370840">
                <a:tc>
                  <a:txBody>
                    <a:bodyPr/>
                    <a:lstStyle/>
                    <a:p>
                      <a:r>
                        <a:rPr lang="en-ZA" dirty="0" smtClean="0"/>
                        <a:t>Deputy President of SCA</a:t>
                      </a:r>
                      <a:endParaRPr lang="en-ZA" dirty="0"/>
                    </a:p>
                  </a:txBody>
                  <a:tcPr/>
                </a:tc>
                <a:tc>
                  <a:txBody>
                    <a:bodyPr/>
                    <a:lstStyle/>
                    <a:p>
                      <a:r>
                        <a:rPr lang="en-ZA" dirty="0" smtClean="0"/>
                        <a:t>2, 106 607</a:t>
                      </a:r>
                      <a:endParaRPr lang="en-ZA" dirty="0"/>
                    </a:p>
                  </a:txBody>
                  <a:tcPr/>
                </a:tc>
                <a:tc>
                  <a:txBody>
                    <a:bodyPr/>
                    <a:lstStyle/>
                    <a:p>
                      <a:r>
                        <a:rPr lang="en-ZA" dirty="0" smtClean="0"/>
                        <a:t>2, 211 937</a:t>
                      </a:r>
                      <a:endParaRPr lang="en-ZA" dirty="0"/>
                    </a:p>
                  </a:txBody>
                  <a:tcPr/>
                </a:tc>
              </a:tr>
              <a:tr h="370840">
                <a:tc>
                  <a:txBody>
                    <a:bodyPr/>
                    <a:lstStyle/>
                    <a:p>
                      <a:r>
                        <a:rPr lang="en-ZA" dirty="0" smtClean="0"/>
                        <a:t>Judge of CC and SCA</a:t>
                      </a:r>
                      <a:endParaRPr lang="en-ZA" dirty="0"/>
                    </a:p>
                  </a:txBody>
                  <a:tcPr/>
                </a:tc>
                <a:tc>
                  <a:txBody>
                    <a:bodyPr/>
                    <a:lstStyle/>
                    <a:p>
                      <a:r>
                        <a:rPr lang="en-ZA" dirty="0" smtClean="0"/>
                        <a:t>1, 982 731</a:t>
                      </a:r>
                      <a:endParaRPr lang="en-ZA" dirty="0"/>
                    </a:p>
                  </a:txBody>
                  <a:tcPr/>
                </a:tc>
                <a:tc>
                  <a:txBody>
                    <a:bodyPr/>
                    <a:lstStyle/>
                    <a:p>
                      <a:r>
                        <a:rPr lang="en-ZA" dirty="0" smtClean="0"/>
                        <a:t>2, 081 868</a:t>
                      </a:r>
                      <a:endParaRPr lang="en-ZA" dirty="0"/>
                    </a:p>
                  </a:txBody>
                  <a:tcPr/>
                </a:tc>
              </a:tr>
              <a:tr h="370840">
                <a:tc>
                  <a:txBody>
                    <a:bodyPr/>
                    <a:lstStyle/>
                    <a:p>
                      <a:r>
                        <a:rPr lang="en-ZA" dirty="0" smtClean="0"/>
                        <a:t>Judge President</a:t>
                      </a:r>
                      <a:endParaRPr lang="en-ZA" dirty="0"/>
                    </a:p>
                  </a:txBody>
                  <a:tcPr/>
                </a:tc>
                <a:tc>
                  <a:txBody>
                    <a:bodyPr/>
                    <a:lstStyle/>
                    <a:p>
                      <a:r>
                        <a:rPr lang="en-ZA" dirty="0" smtClean="0"/>
                        <a:t>1, 858 856</a:t>
                      </a:r>
                      <a:endParaRPr lang="en-ZA" dirty="0"/>
                    </a:p>
                  </a:txBody>
                  <a:tcPr/>
                </a:tc>
                <a:tc>
                  <a:txBody>
                    <a:bodyPr/>
                    <a:lstStyle/>
                    <a:p>
                      <a:r>
                        <a:rPr lang="en-ZA" dirty="0" smtClean="0"/>
                        <a:t>1, 951 799</a:t>
                      </a:r>
                      <a:endParaRPr lang="en-ZA" dirty="0"/>
                    </a:p>
                  </a:txBody>
                  <a:tcPr/>
                </a:tc>
              </a:tr>
              <a:tr h="370840">
                <a:tc>
                  <a:txBody>
                    <a:bodyPr/>
                    <a:lstStyle/>
                    <a:p>
                      <a:r>
                        <a:rPr lang="en-ZA" dirty="0" smtClean="0"/>
                        <a:t>Deputy  Judge President</a:t>
                      </a:r>
                      <a:endParaRPr lang="en-ZA" dirty="0"/>
                    </a:p>
                  </a:txBody>
                  <a:tcPr/>
                </a:tc>
                <a:tc>
                  <a:txBody>
                    <a:bodyPr/>
                    <a:lstStyle/>
                    <a:p>
                      <a:r>
                        <a:rPr lang="en-ZA" dirty="0" smtClean="0"/>
                        <a:t>1, 734 835 </a:t>
                      </a:r>
                      <a:endParaRPr lang="en-ZA" dirty="0"/>
                    </a:p>
                  </a:txBody>
                  <a:tcPr/>
                </a:tc>
                <a:tc>
                  <a:txBody>
                    <a:bodyPr/>
                    <a:lstStyle/>
                    <a:p>
                      <a:r>
                        <a:rPr lang="en-ZA" dirty="0" smtClean="0"/>
                        <a:t>1, 821 577</a:t>
                      </a:r>
                      <a:endParaRPr lang="en-ZA" dirty="0"/>
                    </a:p>
                  </a:txBody>
                  <a:tcPr/>
                </a:tc>
              </a:tr>
              <a:tr h="370840">
                <a:tc>
                  <a:txBody>
                    <a:bodyPr/>
                    <a:lstStyle/>
                    <a:p>
                      <a:r>
                        <a:rPr lang="en-ZA" dirty="0" smtClean="0"/>
                        <a:t>Judge of the High Court</a:t>
                      </a:r>
                      <a:endParaRPr lang="en-ZA" dirty="0"/>
                    </a:p>
                  </a:txBody>
                  <a:tcPr/>
                </a:tc>
                <a:tc>
                  <a:txBody>
                    <a:bodyPr/>
                    <a:lstStyle/>
                    <a:p>
                      <a:r>
                        <a:rPr lang="en-ZA" dirty="0" smtClean="0"/>
                        <a:t>1, 610 960</a:t>
                      </a:r>
                      <a:endParaRPr lang="en-ZA" dirty="0"/>
                    </a:p>
                  </a:txBody>
                  <a:tcPr/>
                </a:tc>
                <a:tc>
                  <a:txBody>
                    <a:bodyPr/>
                    <a:lstStyle/>
                    <a:p>
                      <a:r>
                        <a:rPr lang="en-ZA" dirty="0" smtClean="0"/>
                        <a:t>1, 691 508</a:t>
                      </a:r>
                      <a:endParaRPr lang="en-ZA" dirty="0"/>
                    </a:p>
                  </a:txBody>
                  <a:tcPr/>
                </a:tc>
              </a:tr>
            </a:tbl>
          </a:graphicData>
        </a:graphic>
      </p:graphicFrame>
    </p:spTree>
    <p:extLst>
      <p:ext uri="{BB962C8B-B14F-4D97-AF65-F5344CB8AC3E}">
        <p14:creationId xmlns="" xmlns:p14="http://schemas.microsoft.com/office/powerpoint/2010/main" val="236102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38F4D81-B8E0-4D21-9C08-953DE0510D8D}" type="slidenum">
              <a:rPr lang="en-US" sz="1200">
                <a:solidFill>
                  <a:srgbClr val="000000">
                    <a:shade val="90000"/>
                  </a:srgbClr>
                </a:solidFill>
              </a:rPr>
              <a:pPr algn="r">
                <a:defRPr/>
              </a:pPr>
              <a:t>7</a:t>
            </a:fld>
            <a:endParaRPr lang="en-US" sz="1200" dirty="0">
              <a:solidFill>
                <a:srgbClr val="000000">
                  <a:shade val="90000"/>
                </a:srgbClr>
              </a:solidFill>
            </a:endParaRPr>
          </a:p>
        </p:txBody>
      </p:sp>
      <p:sp>
        <p:nvSpPr>
          <p:cNvPr id="8195" name="Footer Placeholder 4"/>
          <p:cNvSpPr txBox="1">
            <a:spLocks noGrp="1"/>
          </p:cNvSpPr>
          <p:nvPr/>
        </p:nvSpPr>
        <p:spPr bwMode="auto">
          <a:xfrm>
            <a:off x="2555776" y="6119018"/>
            <a:ext cx="3455987" cy="474663"/>
          </a:xfrm>
          <a:prstGeom prst="rect">
            <a:avLst/>
          </a:prstGeom>
          <a:noFill/>
          <a:ln w="9525">
            <a:noFill/>
            <a:miter lim="800000"/>
            <a:headEnd/>
            <a:tailEnd/>
          </a:ln>
        </p:spPr>
        <p:txBody>
          <a:bodyPr/>
          <a:lstStyle/>
          <a:p>
            <a:pPr algn="ctr" eaLnBrk="0" hangingPunct="0"/>
            <a:r>
              <a:rPr lang="en-US" sz="2000" dirty="0" smtClean="0">
                <a:solidFill>
                  <a:srgbClr val="000000"/>
                </a:solidFill>
              </a:rPr>
              <a:t>           </a:t>
            </a:r>
            <a:endParaRPr lang="en-US" sz="2000" b="1" dirty="0">
              <a:solidFill>
                <a:srgbClr val="000000"/>
              </a:solidFill>
            </a:endParaRPr>
          </a:p>
        </p:txBody>
      </p:sp>
      <p:sp>
        <p:nvSpPr>
          <p:cNvPr id="8196" name="TextBox 9"/>
          <p:cNvSpPr txBox="1">
            <a:spLocks noChangeArrowheads="1"/>
          </p:cNvSpPr>
          <p:nvPr/>
        </p:nvSpPr>
        <p:spPr bwMode="auto">
          <a:xfrm>
            <a:off x="-468560" y="0"/>
            <a:ext cx="13199814" cy="584775"/>
          </a:xfrm>
          <a:prstGeom prst="rect">
            <a:avLst/>
          </a:prstGeom>
          <a:noFill/>
          <a:ln w="9525">
            <a:noFill/>
            <a:miter lim="800000"/>
            <a:headEnd/>
            <a:tailEnd/>
          </a:ln>
        </p:spPr>
        <p:txBody>
          <a:bodyPr wrap="square">
            <a:spAutoFit/>
          </a:bodyPr>
          <a:lstStyle/>
          <a:p>
            <a:r>
              <a:rPr lang="en-US" sz="3200" b="1" dirty="0">
                <a:solidFill>
                  <a:srgbClr val="FFFFFF"/>
                </a:solidFill>
              </a:rPr>
              <a:t> </a:t>
            </a:r>
            <a:r>
              <a:rPr lang="en-US" sz="3200" b="1" dirty="0" smtClean="0">
                <a:solidFill>
                  <a:srgbClr val="FFFFFF"/>
                </a:solidFill>
              </a:rPr>
              <a:t>                           </a:t>
            </a:r>
            <a:r>
              <a:rPr lang="en-US" sz="2400" b="1" dirty="0" smtClean="0">
                <a:solidFill>
                  <a:schemeClr val="accent1">
                    <a:lumMod val="75000"/>
                  </a:schemeClr>
                </a:solidFill>
              </a:rPr>
              <a:t>Constitutional, and legislative imperatives</a:t>
            </a:r>
            <a:endParaRPr lang="en-US" sz="2400" b="1" u="sng" dirty="0">
              <a:solidFill>
                <a:schemeClr val="accent1">
                  <a:lumMod val="75000"/>
                </a:schemeClr>
              </a:solidFill>
            </a:endParaRPr>
          </a:p>
        </p:txBody>
      </p:sp>
      <p:sp>
        <p:nvSpPr>
          <p:cNvPr id="15" name="TextBox 14"/>
          <p:cNvSpPr txBox="1"/>
          <p:nvPr/>
        </p:nvSpPr>
        <p:spPr>
          <a:xfrm>
            <a:off x="43337" y="692696"/>
            <a:ext cx="8643998" cy="5416868"/>
          </a:xfrm>
          <a:prstGeom prst="rect">
            <a:avLst/>
          </a:prstGeom>
          <a:noFill/>
        </p:spPr>
        <p:txBody>
          <a:bodyPr wrap="square" rtlCol="0">
            <a:spAutoFit/>
          </a:bodyPr>
          <a:lstStyle/>
          <a:p>
            <a:pPr marL="342900" indent="-342900" algn="just">
              <a:buFont typeface="Wingdings" pitchFamily="2" charset="2"/>
              <a:buChar char="Ø"/>
            </a:pPr>
            <a:r>
              <a:rPr lang="en-ZA" sz="2200" b="1" dirty="0" smtClean="0">
                <a:solidFill>
                  <a:srgbClr val="000000"/>
                </a:solidFill>
              </a:rPr>
              <a:t>Constitutional and legislative imperatives:</a:t>
            </a:r>
          </a:p>
          <a:p>
            <a:pPr algn="just"/>
            <a:endParaRPr lang="en-ZA" sz="300" b="1" dirty="0" smtClean="0">
              <a:solidFill>
                <a:srgbClr val="000000"/>
              </a:solidFill>
            </a:endParaRPr>
          </a:p>
          <a:p>
            <a:pPr marL="342900" indent="-342900" algn="just">
              <a:buFont typeface="Wingdings" pitchFamily="2" charset="2"/>
              <a:buChar char="§"/>
            </a:pPr>
            <a:r>
              <a:rPr lang="en-ZA" sz="2200" dirty="0" smtClean="0">
                <a:solidFill>
                  <a:srgbClr val="000000"/>
                </a:solidFill>
              </a:rPr>
              <a:t>The remuneration of judicial offices is a direct charge against National Revenue Fund, and not part of DOJ CD/OCJ vote allocation </a:t>
            </a:r>
          </a:p>
          <a:p>
            <a:pPr marL="342900" indent="-342900" algn="just">
              <a:buFont typeface="Wingdings" pitchFamily="2" charset="2"/>
              <a:buChar char="§"/>
            </a:pPr>
            <a:r>
              <a:rPr lang="en-ZA" sz="2200" dirty="0" smtClean="0">
                <a:solidFill>
                  <a:srgbClr val="000000"/>
                </a:solidFill>
              </a:rPr>
              <a:t>The salary, benefits and allowances of judges may not be reduced (similar in respect of Magistrate, safe that the latter is a safeguarded by an Act of Parliament)</a:t>
            </a:r>
          </a:p>
          <a:p>
            <a:pPr algn="just"/>
            <a:endParaRPr lang="en-ZA" sz="300" dirty="0" smtClean="0">
              <a:solidFill>
                <a:srgbClr val="000000"/>
              </a:solidFill>
            </a:endParaRPr>
          </a:p>
          <a:p>
            <a:pPr marL="342900" indent="-342900" algn="just">
              <a:buFont typeface="Wingdings" pitchFamily="2" charset="2"/>
              <a:buChar char="Ø"/>
            </a:pPr>
            <a:r>
              <a:rPr lang="en-ZA" sz="2200" b="1" i="1" dirty="0" smtClean="0">
                <a:solidFill>
                  <a:srgbClr val="000000"/>
                </a:solidFill>
              </a:rPr>
              <a:t>On-going measures to improve economical efficiency:</a:t>
            </a:r>
          </a:p>
          <a:p>
            <a:pPr algn="just"/>
            <a:endParaRPr lang="en-ZA" sz="1000" dirty="0">
              <a:solidFill>
                <a:srgbClr val="000000"/>
              </a:solidFill>
            </a:endParaRPr>
          </a:p>
          <a:p>
            <a:pPr marL="342900" indent="-342900" algn="just">
              <a:buFont typeface="Wingdings" pitchFamily="2" charset="2"/>
              <a:buChar char="§"/>
            </a:pPr>
            <a:r>
              <a:rPr lang="en-ZA" sz="2200" dirty="0" smtClean="0">
                <a:solidFill>
                  <a:srgbClr val="000000"/>
                </a:solidFill>
              </a:rPr>
              <a:t>Magistrates’ pension and medical benefits have been a matter of discussion for some time. Government’ will provide a policy view during the comprehensive review by the IRC</a:t>
            </a:r>
          </a:p>
          <a:p>
            <a:pPr marL="342900" indent="-342900" algn="just">
              <a:buFont typeface="Wingdings" pitchFamily="2" charset="2"/>
              <a:buChar char="§"/>
            </a:pPr>
            <a:r>
              <a:rPr lang="en-ZA" sz="2200" dirty="0" smtClean="0">
                <a:solidFill>
                  <a:srgbClr val="000000"/>
                </a:solidFill>
              </a:rPr>
              <a:t>A legislative framework for remuneration in respect of judges discharged who perform service who perform service</a:t>
            </a:r>
          </a:p>
          <a:p>
            <a:pPr marL="342900" indent="-342900" algn="just">
              <a:buFont typeface="Wingdings" pitchFamily="2" charset="2"/>
              <a:buChar char="§"/>
            </a:pPr>
            <a:r>
              <a:rPr lang="en-ZA" sz="2200" dirty="0">
                <a:solidFill>
                  <a:srgbClr val="000000"/>
                </a:solidFill>
              </a:rPr>
              <a:t>M</a:t>
            </a:r>
            <a:r>
              <a:rPr lang="en-ZA" sz="2200" dirty="0" smtClean="0">
                <a:solidFill>
                  <a:srgbClr val="000000"/>
                </a:solidFill>
              </a:rPr>
              <a:t>easures under way to revise the regulatory framework regarding the allocation of State-owned vehicles for judges</a:t>
            </a:r>
            <a:endParaRPr lang="en-ZA" sz="2200" i="1" dirty="0" smtClean="0">
              <a:solidFill>
                <a:srgbClr val="000000"/>
              </a:solidFill>
            </a:endParaRPr>
          </a:p>
        </p:txBody>
      </p:sp>
    </p:spTree>
    <p:extLst>
      <p:ext uri="{BB962C8B-B14F-4D97-AF65-F5344CB8AC3E}">
        <p14:creationId xmlns="" xmlns:p14="http://schemas.microsoft.com/office/powerpoint/2010/main" val="276524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38F4D81-B8E0-4D21-9C08-953DE0510D8D}" type="slidenum">
              <a:rPr lang="en-US" sz="1200">
                <a:solidFill>
                  <a:srgbClr val="000000">
                    <a:shade val="90000"/>
                  </a:srgbClr>
                </a:solidFill>
              </a:rPr>
              <a:pPr algn="r">
                <a:defRPr/>
              </a:pPr>
              <a:t>8</a:t>
            </a:fld>
            <a:endParaRPr lang="en-US" sz="1200" dirty="0">
              <a:solidFill>
                <a:srgbClr val="000000">
                  <a:shade val="90000"/>
                </a:srgbClr>
              </a:solidFill>
            </a:endParaRPr>
          </a:p>
        </p:txBody>
      </p:sp>
      <p:sp>
        <p:nvSpPr>
          <p:cNvPr id="8195" name="Footer Placeholder 4"/>
          <p:cNvSpPr txBox="1">
            <a:spLocks noGrp="1"/>
          </p:cNvSpPr>
          <p:nvPr/>
        </p:nvSpPr>
        <p:spPr bwMode="auto">
          <a:xfrm>
            <a:off x="2555776" y="6119018"/>
            <a:ext cx="3455987" cy="474663"/>
          </a:xfrm>
          <a:prstGeom prst="rect">
            <a:avLst/>
          </a:prstGeom>
          <a:noFill/>
          <a:ln w="9525">
            <a:noFill/>
            <a:miter lim="800000"/>
            <a:headEnd/>
            <a:tailEnd/>
          </a:ln>
        </p:spPr>
        <p:txBody>
          <a:bodyPr/>
          <a:lstStyle/>
          <a:p>
            <a:pPr algn="ctr" eaLnBrk="0" hangingPunct="0"/>
            <a:r>
              <a:rPr lang="en-US" sz="2000" dirty="0" smtClean="0">
                <a:solidFill>
                  <a:srgbClr val="000000"/>
                </a:solidFill>
              </a:rPr>
              <a:t>           </a:t>
            </a:r>
            <a:endParaRPr lang="en-US" sz="2000" b="1" dirty="0">
              <a:solidFill>
                <a:srgbClr val="000000"/>
              </a:solidFill>
            </a:endParaRPr>
          </a:p>
        </p:txBody>
      </p:sp>
      <p:sp>
        <p:nvSpPr>
          <p:cNvPr id="8196" name="TextBox 9"/>
          <p:cNvSpPr txBox="1">
            <a:spLocks noChangeArrowheads="1"/>
          </p:cNvSpPr>
          <p:nvPr/>
        </p:nvSpPr>
        <p:spPr bwMode="auto">
          <a:xfrm>
            <a:off x="-468560" y="0"/>
            <a:ext cx="13199814" cy="584775"/>
          </a:xfrm>
          <a:prstGeom prst="rect">
            <a:avLst/>
          </a:prstGeom>
          <a:noFill/>
          <a:ln w="9525">
            <a:noFill/>
            <a:miter lim="800000"/>
            <a:headEnd/>
            <a:tailEnd/>
          </a:ln>
        </p:spPr>
        <p:txBody>
          <a:bodyPr wrap="square">
            <a:spAutoFit/>
          </a:bodyPr>
          <a:lstStyle/>
          <a:p>
            <a:r>
              <a:rPr lang="en-US" sz="3200" b="1" dirty="0">
                <a:solidFill>
                  <a:srgbClr val="FFFFFF"/>
                </a:solidFill>
              </a:rPr>
              <a:t> </a:t>
            </a:r>
            <a:r>
              <a:rPr lang="en-US" sz="3200" b="1" dirty="0" smtClean="0">
                <a:solidFill>
                  <a:srgbClr val="FFFFFF"/>
                </a:solidFill>
              </a:rPr>
              <a:t>                                  </a:t>
            </a:r>
            <a:r>
              <a:rPr lang="en-US" sz="2800" b="1" dirty="0" smtClean="0">
                <a:solidFill>
                  <a:schemeClr val="accent1">
                    <a:lumMod val="75000"/>
                  </a:schemeClr>
                </a:solidFill>
              </a:rPr>
              <a:t>Consultation as required by law</a:t>
            </a:r>
            <a:endParaRPr lang="en-US" sz="2800" b="1" u="sng" dirty="0">
              <a:solidFill>
                <a:schemeClr val="accent1">
                  <a:lumMod val="75000"/>
                </a:schemeClr>
              </a:solidFill>
            </a:endParaRPr>
          </a:p>
        </p:txBody>
      </p:sp>
      <p:sp>
        <p:nvSpPr>
          <p:cNvPr id="15" name="TextBox 14"/>
          <p:cNvSpPr txBox="1"/>
          <p:nvPr/>
        </p:nvSpPr>
        <p:spPr>
          <a:xfrm>
            <a:off x="-38230" y="568047"/>
            <a:ext cx="8643998" cy="5970865"/>
          </a:xfrm>
          <a:prstGeom prst="rect">
            <a:avLst/>
          </a:prstGeom>
          <a:noFill/>
        </p:spPr>
        <p:txBody>
          <a:bodyPr wrap="square" rtlCol="0">
            <a:spAutoFit/>
          </a:bodyPr>
          <a:lstStyle/>
          <a:p>
            <a:pPr marL="342900" indent="-342900" algn="just">
              <a:buFont typeface="Wingdings" pitchFamily="2" charset="2"/>
              <a:buChar char="Ø"/>
            </a:pPr>
            <a:r>
              <a:rPr lang="en-ZA" sz="2400" dirty="0" smtClean="0">
                <a:solidFill>
                  <a:srgbClr val="000000"/>
                </a:solidFill>
              </a:rPr>
              <a:t>The establishment of a Lower </a:t>
            </a:r>
            <a:r>
              <a:rPr lang="en-ZA" sz="2400" dirty="0">
                <a:solidFill>
                  <a:srgbClr val="000000"/>
                </a:solidFill>
              </a:rPr>
              <a:t>Courts Remuneration </a:t>
            </a:r>
            <a:r>
              <a:rPr lang="en-ZA" sz="2400" dirty="0" smtClean="0">
                <a:solidFill>
                  <a:srgbClr val="000000"/>
                </a:solidFill>
              </a:rPr>
              <a:t>Committee in respect of magistrates:  </a:t>
            </a:r>
            <a:r>
              <a:rPr lang="en-ZA" sz="2400" dirty="0">
                <a:solidFill>
                  <a:srgbClr val="000000"/>
                </a:solidFill>
              </a:rPr>
              <a:t>The Lower Courts Remuneration Committee (LCRC) was establishing a vehicle through which the Chief Justice will be able to make submissions to the IRC for purposes of the remuneration of magistrates as he or she is required to do so by law. </a:t>
            </a:r>
            <a:endParaRPr lang="en-ZA" sz="2400" dirty="0" smtClean="0">
              <a:solidFill>
                <a:srgbClr val="000000"/>
              </a:solidFill>
            </a:endParaRPr>
          </a:p>
          <a:p>
            <a:pPr marL="342900" indent="-342900" algn="just">
              <a:buFont typeface="Wingdings" pitchFamily="2" charset="2"/>
              <a:buChar char="Ø"/>
            </a:pPr>
            <a:r>
              <a:rPr lang="en-ZA" sz="2400" dirty="0" smtClean="0">
                <a:solidFill>
                  <a:srgbClr val="000000"/>
                </a:solidFill>
              </a:rPr>
              <a:t>The LCRC comprises members from the Judicial Officers Association of South Africa (JOASA) and Association of Regional Magistrates (ARMSA). Despite their representation in the LCRC JOASA and ARMSA have made individual representations, both to IRC and Parliament.  There were also litigation challenging the determination made in the courts of law, which is not an ideal situation </a:t>
            </a:r>
          </a:p>
          <a:p>
            <a:pPr marL="342900" indent="-342900" algn="just">
              <a:buFont typeface="Wingdings" pitchFamily="2" charset="2"/>
              <a:buChar char="Ø"/>
            </a:pPr>
            <a:r>
              <a:rPr lang="en-ZA" sz="2400" dirty="0" smtClean="0">
                <a:solidFill>
                  <a:srgbClr val="000000"/>
                </a:solidFill>
              </a:rPr>
              <a:t>At the Superior Courts the Heads of Courts used as a forum to canvass views from the judges</a:t>
            </a:r>
          </a:p>
          <a:p>
            <a:pPr algn="just"/>
            <a:endParaRPr lang="en-ZA" sz="2200" b="1" dirty="0">
              <a:solidFill>
                <a:srgbClr val="000000"/>
              </a:solidFill>
            </a:endParaRPr>
          </a:p>
        </p:txBody>
      </p:sp>
    </p:spTree>
    <p:extLst>
      <p:ext uri="{BB962C8B-B14F-4D97-AF65-F5344CB8AC3E}">
        <p14:creationId xmlns="" xmlns:p14="http://schemas.microsoft.com/office/powerpoint/2010/main" val="3554041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38F4D81-B8E0-4D21-9C08-953DE0510D8D}" type="slidenum">
              <a:rPr lang="en-US" sz="1200">
                <a:solidFill>
                  <a:srgbClr val="000000">
                    <a:shade val="90000"/>
                  </a:srgbClr>
                </a:solidFill>
              </a:rPr>
              <a:pPr algn="r">
                <a:defRPr/>
              </a:pPr>
              <a:t>9</a:t>
            </a:fld>
            <a:endParaRPr lang="en-US" sz="1200" dirty="0">
              <a:solidFill>
                <a:srgbClr val="000000">
                  <a:shade val="90000"/>
                </a:srgbClr>
              </a:solidFill>
            </a:endParaRPr>
          </a:p>
        </p:txBody>
      </p:sp>
      <p:sp>
        <p:nvSpPr>
          <p:cNvPr id="8195" name="Footer Placeholder 4"/>
          <p:cNvSpPr txBox="1">
            <a:spLocks noGrp="1"/>
          </p:cNvSpPr>
          <p:nvPr/>
        </p:nvSpPr>
        <p:spPr bwMode="auto">
          <a:xfrm>
            <a:off x="2555776" y="6119018"/>
            <a:ext cx="3455987" cy="474663"/>
          </a:xfrm>
          <a:prstGeom prst="rect">
            <a:avLst/>
          </a:prstGeom>
          <a:noFill/>
          <a:ln w="9525">
            <a:noFill/>
            <a:miter lim="800000"/>
            <a:headEnd/>
            <a:tailEnd/>
          </a:ln>
        </p:spPr>
        <p:txBody>
          <a:bodyPr/>
          <a:lstStyle/>
          <a:p>
            <a:pPr algn="ctr" eaLnBrk="0" hangingPunct="0"/>
            <a:r>
              <a:rPr lang="en-US" sz="2000" dirty="0" smtClean="0">
                <a:solidFill>
                  <a:srgbClr val="000000"/>
                </a:solidFill>
              </a:rPr>
              <a:t>           </a:t>
            </a:r>
            <a:endParaRPr lang="en-US" sz="2000" b="1" dirty="0">
              <a:solidFill>
                <a:srgbClr val="000000"/>
              </a:solidFill>
            </a:endParaRPr>
          </a:p>
        </p:txBody>
      </p:sp>
      <p:sp>
        <p:nvSpPr>
          <p:cNvPr id="8196" name="TextBox 9"/>
          <p:cNvSpPr txBox="1">
            <a:spLocks noChangeArrowheads="1"/>
          </p:cNvSpPr>
          <p:nvPr/>
        </p:nvSpPr>
        <p:spPr bwMode="auto">
          <a:xfrm>
            <a:off x="-468560" y="0"/>
            <a:ext cx="13199814" cy="584775"/>
          </a:xfrm>
          <a:prstGeom prst="rect">
            <a:avLst/>
          </a:prstGeom>
          <a:noFill/>
          <a:ln w="9525">
            <a:noFill/>
            <a:miter lim="800000"/>
            <a:headEnd/>
            <a:tailEnd/>
          </a:ln>
        </p:spPr>
        <p:txBody>
          <a:bodyPr wrap="square">
            <a:spAutoFit/>
          </a:bodyPr>
          <a:lstStyle/>
          <a:p>
            <a:r>
              <a:rPr lang="en-US" sz="3200" b="1" dirty="0">
                <a:solidFill>
                  <a:srgbClr val="FFFFFF"/>
                </a:solidFill>
              </a:rPr>
              <a:t> </a:t>
            </a:r>
            <a:r>
              <a:rPr lang="en-US" sz="3200" b="1" dirty="0" smtClean="0">
                <a:solidFill>
                  <a:srgbClr val="FFFFFF"/>
                </a:solidFill>
              </a:rPr>
              <a:t>              </a:t>
            </a:r>
            <a:r>
              <a:rPr lang="en-US" sz="2800" b="1" dirty="0">
                <a:solidFill>
                  <a:srgbClr val="BBE0E3">
                    <a:lumMod val="75000"/>
                  </a:srgbClr>
                </a:solidFill>
              </a:rPr>
              <a:t> </a:t>
            </a:r>
            <a:r>
              <a:rPr lang="en-US" sz="2800" b="1" dirty="0" smtClean="0">
                <a:solidFill>
                  <a:srgbClr val="BBE0E3">
                    <a:lumMod val="75000"/>
                  </a:srgbClr>
                </a:solidFill>
              </a:rPr>
              <a:t>                                   Concluding remarks</a:t>
            </a:r>
            <a:endParaRPr lang="en-US" sz="2800" b="1" u="sng" dirty="0">
              <a:solidFill>
                <a:schemeClr val="accent1">
                  <a:lumMod val="75000"/>
                </a:schemeClr>
              </a:solidFill>
            </a:endParaRPr>
          </a:p>
        </p:txBody>
      </p:sp>
      <p:sp>
        <p:nvSpPr>
          <p:cNvPr id="15" name="TextBox 14"/>
          <p:cNvSpPr txBox="1"/>
          <p:nvPr/>
        </p:nvSpPr>
        <p:spPr>
          <a:xfrm>
            <a:off x="-38230" y="279133"/>
            <a:ext cx="8643998" cy="5262979"/>
          </a:xfrm>
          <a:prstGeom prst="rect">
            <a:avLst/>
          </a:prstGeom>
          <a:noFill/>
        </p:spPr>
        <p:txBody>
          <a:bodyPr wrap="square" rtlCol="0">
            <a:spAutoFit/>
          </a:bodyPr>
          <a:lstStyle/>
          <a:p>
            <a:pPr marL="457200" indent="-457200" algn="just">
              <a:buFont typeface="Wingdings" pitchFamily="2" charset="2"/>
              <a:buChar char="Ø"/>
            </a:pPr>
            <a:endParaRPr lang="en-ZA" sz="2400" dirty="0">
              <a:solidFill>
                <a:srgbClr val="000000"/>
              </a:solidFill>
            </a:endParaRPr>
          </a:p>
          <a:p>
            <a:pPr algn="just"/>
            <a:r>
              <a:rPr lang="en-ZA" sz="2400" dirty="0" smtClean="0">
                <a:solidFill>
                  <a:srgbClr val="000000"/>
                </a:solidFill>
              </a:rPr>
              <a:t> Committee to take note the following in considering the determination by the President:</a:t>
            </a:r>
          </a:p>
          <a:p>
            <a:pPr algn="just"/>
            <a:r>
              <a:rPr lang="en-ZA" sz="2400" dirty="0" smtClean="0">
                <a:solidFill>
                  <a:srgbClr val="000000"/>
                </a:solidFill>
              </a:rPr>
              <a:t> (a)	</a:t>
            </a:r>
            <a:r>
              <a:rPr lang="en-ZA" sz="2400" u="sng" dirty="0" smtClean="0">
                <a:solidFill>
                  <a:srgbClr val="000000"/>
                </a:solidFill>
              </a:rPr>
              <a:t>That Parliament’s power in terms of the applicable</a:t>
            </a:r>
            <a:r>
              <a:rPr lang="en-ZA" sz="2400" dirty="0" smtClean="0">
                <a:solidFill>
                  <a:srgbClr val="000000"/>
                </a:solidFill>
              </a:rPr>
              <a:t> 	</a:t>
            </a:r>
            <a:r>
              <a:rPr lang="en-ZA" sz="2400" u="sng" dirty="0" smtClean="0">
                <a:solidFill>
                  <a:srgbClr val="000000"/>
                </a:solidFill>
              </a:rPr>
              <a:t>legislation:</a:t>
            </a:r>
            <a:r>
              <a:rPr lang="en-ZA" sz="2400" dirty="0" smtClean="0">
                <a:solidFill>
                  <a:srgbClr val="000000"/>
                </a:solidFill>
              </a:rPr>
              <a:t> </a:t>
            </a:r>
          </a:p>
          <a:p>
            <a:pPr algn="just"/>
            <a:r>
              <a:rPr lang="en-ZA" sz="2400" dirty="0" smtClean="0">
                <a:solidFill>
                  <a:srgbClr val="000000"/>
                </a:solidFill>
              </a:rPr>
              <a:t>The law requires Parliament to approve or reject the determination by the President. There is no clear guidance in the applicable legislation of the process that must be followed where Parliament rejects the determination save that the determination lapses – thereby necessitating another determination by the President. The situation becomes complex in particular where the two Houses arrives at different decisions. This may require strengthening of the legislation overtime</a:t>
            </a:r>
          </a:p>
        </p:txBody>
      </p:sp>
    </p:spTree>
    <p:extLst>
      <p:ext uri="{BB962C8B-B14F-4D97-AF65-F5344CB8AC3E}">
        <p14:creationId xmlns="" xmlns:p14="http://schemas.microsoft.com/office/powerpoint/2010/main" val="2704848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30544</TotalTime>
  <Words>908</Words>
  <Application>Microsoft Office PowerPoint</Application>
  <PresentationFormat>On-screen Show (4:3)</PresentationFormat>
  <Paragraphs>160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      DETERMINATION OF REMUNERATION OF JUDGES AND MAGISTRATES FOR (RECONMMENDATION FOR 2014/15 FINANCIAL YEAR)    PRESENTATION TO THE SELECT COMMITTEE ON SECURITY AND JUSTICE   18 FEBRUARY 2015</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Dept. of Justice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maridupreez</dc:creator>
  <cp:lastModifiedBy>User</cp:lastModifiedBy>
  <cp:revision>764</cp:revision>
  <cp:lastPrinted>2014-10-27T06:11:23Z</cp:lastPrinted>
  <dcterms:created xsi:type="dcterms:W3CDTF">2006-06-20T08:12:14Z</dcterms:created>
  <dcterms:modified xsi:type="dcterms:W3CDTF">2015-02-19T08:06:23Z</dcterms:modified>
</cp:coreProperties>
</file>