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6" r:id="rId2"/>
    <p:sldId id="264" r:id="rId3"/>
    <p:sldId id="261" r:id="rId4"/>
    <p:sldId id="263" r:id="rId5"/>
    <p:sldId id="266" r:id="rId6"/>
    <p:sldId id="265" r:id="rId7"/>
    <p:sldId id="267" r:id="rId8"/>
    <p:sldId id="269" r:id="rId9"/>
    <p:sldId id="270" r:id="rId10"/>
    <p:sldId id="271" r:id="rId11"/>
    <p:sldId id="273" r:id="rId12"/>
    <p:sldId id="275" r:id="rId13"/>
    <p:sldId id="274" r:id="rId14"/>
    <p:sldId id="276" r:id="rId15"/>
    <p:sldId id="280" r:id="rId16"/>
    <p:sldId id="277" r:id="rId17"/>
    <p:sldId id="279" r:id="rId18"/>
    <p:sldId id="278" r:id="rId19"/>
    <p:sldId id="284" r:id="rId20"/>
    <p:sldId id="285" r:id="rId21"/>
    <p:sldId id="287" r:id="rId22"/>
    <p:sldId id="288" r:id="rId23"/>
    <p:sldId id="286" r:id="rId24"/>
    <p:sldId id="289" r:id="rId25"/>
    <p:sldId id="290" r:id="rId26"/>
    <p:sldId id="291" r:id="rId27"/>
    <p:sldId id="296" r:id="rId28"/>
    <p:sldId id="282" r:id="rId29"/>
    <p:sldId id="297" r:id="rId30"/>
    <p:sldId id="281" r:id="rId31"/>
    <p:sldId id="292" r:id="rId32"/>
    <p:sldId id="293" r:id="rId33"/>
    <p:sldId id="295" r:id="rId34"/>
    <p:sldId id="259" r:id="rId3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FCD2F00-0C39-43C9-AE1C-2F7C3062DD93}" type="datetimeFigureOut">
              <a:rPr lang="en-ZA" smtClean="0"/>
              <a:pPr/>
              <a:t>2015/02/11</a:t>
            </a:fld>
            <a:endParaRPr lang="en-Z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60862F2-C0D4-4807-957D-AF385E767708}" type="slidenum">
              <a:rPr lang="en-ZA" smtClean="0"/>
              <a:pPr/>
              <a:t>‹#›</a:t>
            </a:fld>
            <a:endParaRPr lang="en-ZA"/>
          </a:p>
        </p:txBody>
      </p:sp>
    </p:spTree>
    <p:extLst>
      <p:ext uri="{BB962C8B-B14F-4D97-AF65-F5344CB8AC3E}">
        <p14:creationId xmlns:p14="http://schemas.microsoft.com/office/powerpoint/2010/main" xmlns="" val="41831258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4E79D376-F63A-4AB7-AA12-30DDD5B57ED2}" type="datetimeFigureOut">
              <a:rPr lang="en-ZA" smtClean="0"/>
              <a:pPr/>
              <a:t>2015/02/11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347290266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E79D376-F63A-4AB7-AA12-30DDD5B57ED2}" type="datetimeFigureOut">
              <a:rPr lang="en-ZA" smtClean="0"/>
              <a:pPr/>
              <a:t>2015/02/11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222172921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E79D376-F63A-4AB7-AA12-30DDD5B57ED2}" type="datetimeFigureOut">
              <a:rPr lang="en-ZA" smtClean="0"/>
              <a:pPr/>
              <a:t>2015/02/11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78373132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cap="all" baseline="0">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E79D376-F63A-4AB7-AA12-30DDD5B57ED2}" type="datetimeFigureOut">
              <a:rPr lang="en-ZA" smtClean="0"/>
              <a:pPr/>
              <a:t>2015/02/11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251387952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79D376-F63A-4AB7-AA12-30DDD5B57ED2}" type="datetimeFigureOut">
              <a:rPr lang="en-ZA" smtClean="0"/>
              <a:pPr/>
              <a:t>2015/02/11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245563734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4E79D376-F63A-4AB7-AA12-30DDD5B57ED2}" type="datetimeFigureOut">
              <a:rPr lang="en-ZA" smtClean="0"/>
              <a:pPr/>
              <a:t>2015/02/11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250602841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E79D376-F63A-4AB7-AA12-30DDD5B57ED2}" type="datetimeFigureOut">
              <a:rPr lang="en-ZA" smtClean="0"/>
              <a:pPr/>
              <a:t>2015/02/11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159067794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E79D376-F63A-4AB7-AA12-30DDD5B57ED2}" type="datetimeFigureOut">
              <a:rPr lang="en-ZA" smtClean="0"/>
              <a:pPr/>
              <a:t>2015/02/11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144006361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9D376-F63A-4AB7-AA12-30DDD5B57ED2}" type="datetimeFigureOut">
              <a:rPr lang="en-ZA" smtClean="0"/>
              <a:pPr/>
              <a:t>2015/02/11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172524642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9D376-F63A-4AB7-AA12-30DDD5B57ED2}" type="datetimeFigureOut">
              <a:rPr lang="en-ZA" smtClean="0"/>
              <a:pPr/>
              <a:t>2015/02/11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138382091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9D376-F63A-4AB7-AA12-30DDD5B57ED2}" type="datetimeFigureOut">
              <a:rPr lang="en-ZA" smtClean="0"/>
              <a:pPr/>
              <a:t>2015/02/11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352856195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ZA" dirty="0" smtClean="0"/>
              <a:t>MUNICIPAL FINANCE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9D376-F63A-4AB7-AA12-30DDD5B57ED2}" type="datetimeFigureOut">
              <a:rPr lang="en-ZA" smtClean="0"/>
              <a:pPr/>
              <a:t>2015/02/11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7E1FF-5893-4E9B-8D22-6EFC5E7E0254}" type="slidenum">
              <a:rPr lang="en-ZA" smtClean="0"/>
              <a:pPr/>
              <a:t>‹#›</a:t>
            </a:fld>
            <a:endParaRPr lang="en-ZA"/>
          </a:p>
        </p:txBody>
      </p:sp>
    </p:spTree>
    <p:extLst>
      <p:ext uri="{BB962C8B-B14F-4D97-AF65-F5344CB8AC3E}">
        <p14:creationId xmlns:p14="http://schemas.microsoft.com/office/powerpoint/2010/main" xmlns="" val="2953271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xStyles>
    <p:titleStyle>
      <a:lvl1pPr algn="ctr" defTabSz="914400" rtl="0" eaLnBrk="1" latinLnBrk="0" hangingPunct="1">
        <a:spcBef>
          <a:spcPct val="0"/>
        </a:spcBef>
        <a:buNone/>
        <a:defRPr sz="4000" b="1" kern="1200"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tlglaw.kzntl.gov.za/nxt/gateway.dll/jilc/kilc/turg/vfmu/zgmu/dimu?f=templates$fn=document-frameset.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060848"/>
            <a:ext cx="9144000" cy="4104456"/>
          </a:xfrm>
        </p:spPr>
        <p:txBody>
          <a:bodyPr>
            <a:noAutofit/>
          </a:bodyPr>
          <a:lstStyle/>
          <a:p>
            <a:r>
              <a:rPr lang="en-US" sz="2400" dirty="0"/>
              <a:t>PRESENTATION TO THE NATIONAL COUNCIL OF </a:t>
            </a:r>
            <a:r>
              <a:rPr lang="en-US" sz="2400" dirty="0" smtClean="0"/>
              <a:t>PROVINCES</a:t>
            </a:r>
            <a:br>
              <a:rPr lang="en-US" sz="2400" dirty="0" smtClean="0"/>
            </a:br>
            <a:r>
              <a:rPr lang="en-ZA" sz="2400" dirty="0" smtClean="0"/>
              <a:t>SELECT </a:t>
            </a:r>
            <a:r>
              <a:rPr lang="en-ZA" sz="2400" dirty="0"/>
              <a:t>COMMITTEE ON CO-OPERATIVE GOVERNANCE AND TRADITIONAL AFFAIRS (“SELECT COMMITTEE”)</a:t>
            </a:r>
            <a:br>
              <a:rPr lang="en-ZA" sz="2400" dirty="0"/>
            </a:br>
            <a:r>
              <a:rPr lang="en-ZA" sz="2800" dirty="0"/>
              <a:t/>
            </a:r>
            <a:br>
              <a:rPr lang="en-ZA" sz="2800" dirty="0"/>
            </a:br>
            <a:r>
              <a:rPr lang="en-ZA" sz="2800" dirty="0" smtClean="0"/>
              <a:t>CONSTITUTIONAL INTERVENTION </a:t>
            </a:r>
            <a:br>
              <a:rPr lang="en-ZA" sz="2800" dirty="0" smtClean="0"/>
            </a:br>
            <a:r>
              <a:rPr lang="en-ZA" sz="2800" dirty="0" smtClean="0"/>
              <a:t>MTUBATUBA MUNICIPALITY – KWAZULU-NATAL</a:t>
            </a:r>
            <a:r>
              <a:rPr lang="en-US" sz="2800" dirty="0"/>
              <a:t/>
            </a:r>
            <a:br>
              <a:rPr lang="en-US" sz="2800" dirty="0"/>
            </a:br>
            <a:r>
              <a:rPr lang="en-US" sz="2800" dirty="0" smtClean="0"/>
              <a:t/>
            </a:r>
            <a:br>
              <a:rPr lang="en-US" sz="2800" dirty="0" smtClean="0"/>
            </a:br>
            <a:r>
              <a:rPr lang="en-US" sz="2000" dirty="0" smtClean="0"/>
              <a:t>11 </a:t>
            </a:r>
            <a:r>
              <a:rPr lang="en-US" sz="2000" dirty="0"/>
              <a:t>FEBRUARY </a:t>
            </a:r>
            <a:r>
              <a:rPr lang="en-US" sz="2000" dirty="0" smtClean="0"/>
              <a:t>2015</a:t>
            </a:r>
            <a:endParaRPr lang="en-ZA" sz="2800" b="1" dirty="0">
              <a:latin typeface="Arial" pitchFamily="34" charset="0"/>
              <a:cs typeface="Arial" pitchFamily="34" charset="0"/>
            </a:endParaRPr>
          </a:p>
        </p:txBody>
      </p:sp>
    </p:spTree>
    <p:extLst>
      <p:ext uri="{BB962C8B-B14F-4D97-AF65-F5344CB8AC3E}">
        <p14:creationId xmlns:p14="http://schemas.microsoft.com/office/powerpoint/2010/main" xmlns="" val="270452350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Basis OF 139(1</a:t>
            </a:r>
            <a:r>
              <a:rPr lang="en-ZA" dirty="0"/>
              <a:t>)(</a:t>
            </a:r>
            <a:r>
              <a:rPr lang="en-ZA" dirty="0" smtClean="0"/>
              <a:t>b) INTERVENTION</a:t>
            </a:r>
            <a:endParaRPr lang="en-ZA"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municipality failed to meet the following executive obligations:-</a:t>
            </a:r>
            <a:endParaRPr lang="en-ZA" dirty="0"/>
          </a:p>
          <a:p>
            <a:pPr lvl="1"/>
            <a:r>
              <a:rPr lang="en-US" dirty="0"/>
              <a:t>The </a:t>
            </a:r>
            <a:r>
              <a:rPr lang="en-US" b="1" dirty="0">
                <a:solidFill>
                  <a:srgbClr val="FF0000"/>
                </a:solidFill>
              </a:rPr>
              <a:t>Mayor and Executive Committee</a:t>
            </a:r>
            <a:r>
              <a:rPr lang="en-US" dirty="0"/>
              <a:t>, amongst others, failed to fulfil the following specific executive obligations relating to the Executive Committee of the municipality:-</a:t>
            </a:r>
            <a:endParaRPr lang="en-ZA" dirty="0"/>
          </a:p>
          <a:p>
            <a:pPr lvl="2"/>
            <a:r>
              <a:rPr lang="en-US" dirty="0"/>
              <a:t>section 99 of the Systems Act, by failing to exercise supervisory authority in relation to the implementation and enforcement of the municipality’s credit control and debt collection policy and by-laws;</a:t>
            </a:r>
            <a:endParaRPr lang="en-ZA" dirty="0"/>
          </a:p>
          <a:p>
            <a:pPr lvl="2"/>
            <a:r>
              <a:rPr lang="en-US" dirty="0"/>
              <a:t>section 52 of the MFMA, by failing to take all reasonable steps to ensure that the municipality performs its constitutional and statutory functions within the limits of the municipality’s approved budget; and</a:t>
            </a:r>
            <a:endParaRPr lang="en-ZA" dirty="0"/>
          </a:p>
          <a:p>
            <a:endParaRPr lang="en-ZA" dirty="0"/>
          </a:p>
        </p:txBody>
      </p:sp>
    </p:spTree>
    <p:extLst>
      <p:ext uri="{BB962C8B-B14F-4D97-AF65-F5344CB8AC3E}">
        <p14:creationId xmlns:p14="http://schemas.microsoft.com/office/powerpoint/2010/main" xmlns="" val="355327345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Basis OF 139(1</a:t>
            </a:r>
            <a:r>
              <a:rPr lang="en-ZA" dirty="0"/>
              <a:t>)(</a:t>
            </a:r>
            <a:r>
              <a:rPr lang="en-ZA" dirty="0" smtClean="0"/>
              <a:t>b) INTERVENTION</a:t>
            </a:r>
            <a:endParaRPr lang="en-ZA" dirty="0"/>
          </a:p>
        </p:txBody>
      </p:sp>
      <p:sp>
        <p:nvSpPr>
          <p:cNvPr id="3" name="Content Placeholder 2"/>
          <p:cNvSpPr>
            <a:spLocks noGrp="1"/>
          </p:cNvSpPr>
          <p:nvPr>
            <p:ph idx="1"/>
          </p:nvPr>
        </p:nvSpPr>
        <p:spPr/>
        <p:txBody>
          <a:bodyPr>
            <a:normAutofit fontScale="55000" lnSpcReduction="20000"/>
          </a:bodyPr>
          <a:lstStyle/>
          <a:p>
            <a:r>
              <a:rPr lang="en-US" dirty="0"/>
              <a:t>The </a:t>
            </a:r>
            <a:r>
              <a:rPr lang="en-US" b="1" dirty="0">
                <a:solidFill>
                  <a:srgbClr val="FF0000"/>
                </a:solidFill>
              </a:rPr>
              <a:t>Municipal Council </a:t>
            </a:r>
            <a:r>
              <a:rPr lang="en-US" dirty="0"/>
              <a:t>had, amongst others, failed to fulfil the following executive obligations relating to the administration of the municipality:</a:t>
            </a:r>
            <a:endParaRPr lang="en-ZA" dirty="0"/>
          </a:p>
          <a:p>
            <a:pPr lvl="1"/>
            <a:r>
              <a:rPr lang="en-US" dirty="0"/>
              <a:t>section 41 of the Systems Act, by not including measurable priorities, objectives and performance targets for certain functions as reported by the Auditor-General;</a:t>
            </a:r>
            <a:endParaRPr lang="en-ZA" dirty="0"/>
          </a:p>
          <a:p>
            <a:pPr lvl="1"/>
            <a:r>
              <a:rPr lang="en-US" dirty="0"/>
              <a:t>section 46 of the Systems Act by not providing adequate performance information in the annual report of the municipality for the 2010/2011 financial year as reported by the Auditor-General;</a:t>
            </a:r>
            <a:endParaRPr lang="en-ZA" dirty="0"/>
          </a:p>
          <a:p>
            <a:pPr lvl="1"/>
            <a:r>
              <a:rPr lang="en-US" dirty="0"/>
              <a:t>section 32 of the MFMA by not recovering </a:t>
            </a:r>
            <a:r>
              <a:rPr lang="en-US" dirty="0" err="1"/>
              <a:t>unauthorised</a:t>
            </a:r>
            <a:r>
              <a:rPr lang="en-US" dirty="0"/>
              <a:t>, irregular, fruitless and wasteful expenditure, and not informing the MEC responsible for local government and the Auditor-General of such expenditure;</a:t>
            </a:r>
            <a:endParaRPr lang="en-ZA" dirty="0"/>
          </a:p>
          <a:p>
            <a:pPr lvl="1"/>
            <a:r>
              <a:rPr lang="en-US" dirty="0"/>
              <a:t>section 54 of the MFMA by not exercising budgetary control and early identification of financial problems over two consecutive years;</a:t>
            </a:r>
            <a:endParaRPr lang="en-ZA" dirty="0"/>
          </a:p>
          <a:p>
            <a:pPr lvl="1"/>
            <a:r>
              <a:rPr lang="en-US" dirty="0"/>
              <a:t>section 72 of the MFMA by not conducting a mid-year budget and performance assessment of the municipality within the statutory deadlines for two consecutive financial years;</a:t>
            </a:r>
            <a:endParaRPr lang="en-ZA" dirty="0"/>
          </a:p>
          <a:p>
            <a:pPr lvl="1"/>
            <a:r>
              <a:rPr lang="en-US" dirty="0"/>
              <a:t>section 121 of the MFMA by the exclusion of performance information in the annual report of the municipality; and</a:t>
            </a:r>
            <a:endParaRPr lang="en-ZA" dirty="0"/>
          </a:p>
          <a:p>
            <a:pPr lvl="1"/>
            <a:r>
              <a:rPr lang="en-US" dirty="0"/>
              <a:t>section 131 of the MFMA by a failure to address issues raised in the Auditor-General report on the municipality for consecutive years</a:t>
            </a:r>
            <a:r>
              <a:rPr lang="en-US" dirty="0" smtClean="0"/>
              <a:t>.</a:t>
            </a:r>
            <a:endParaRPr lang="en-ZA" dirty="0"/>
          </a:p>
        </p:txBody>
      </p:sp>
    </p:spTree>
    <p:extLst>
      <p:ext uri="{BB962C8B-B14F-4D97-AF65-F5344CB8AC3E}">
        <p14:creationId xmlns:p14="http://schemas.microsoft.com/office/powerpoint/2010/main" xmlns="" val="414222549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Achievements: 139(1</a:t>
            </a:r>
            <a:r>
              <a:rPr lang="en-ZA" dirty="0"/>
              <a:t>)(</a:t>
            </a:r>
            <a:r>
              <a:rPr lang="en-ZA" dirty="0" smtClean="0"/>
              <a:t>b) INTERVENTION</a:t>
            </a:r>
            <a:endParaRPr lang="en-ZA" dirty="0"/>
          </a:p>
        </p:txBody>
      </p:sp>
      <p:sp>
        <p:nvSpPr>
          <p:cNvPr id="3" name="Content Placeholder 2"/>
          <p:cNvSpPr>
            <a:spLocks noGrp="1"/>
          </p:cNvSpPr>
          <p:nvPr>
            <p:ph idx="1"/>
          </p:nvPr>
        </p:nvSpPr>
        <p:spPr/>
        <p:txBody>
          <a:bodyPr>
            <a:normAutofit fontScale="55000" lnSpcReduction="20000"/>
          </a:bodyPr>
          <a:lstStyle/>
          <a:p>
            <a:r>
              <a:rPr lang="en-US" dirty="0"/>
              <a:t>Despite challenges, the intervention achieved positive progress at its inception in respect of a number of matters in the recovery plan, such as:-</a:t>
            </a:r>
            <a:endParaRPr lang="en-ZA" dirty="0"/>
          </a:p>
          <a:p>
            <a:pPr lvl="1"/>
            <a:r>
              <a:rPr lang="en-ZA" dirty="0"/>
              <a:t>The overdraft had been </a:t>
            </a:r>
            <a:r>
              <a:rPr lang="en-ZA" dirty="0" smtClean="0"/>
              <a:t>removed</a:t>
            </a:r>
            <a:endParaRPr lang="en-ZA" dirty="0"/>
          </a:p>
          <a:p>
            <a:pPr lvl="1"/>
            <a:r>
              <a:rPr lang="en-ZA" dirty="0"/>
              <a:t>The MIG deficit R1.2 million had also been addressed as well as the R2.4 million for electrification. </a:t>
            </a:r>
          </a:p>
          <a:p>
            <a:pPr lvl="1"/>
            <a:r>
              <a:rPr lang="en-ZA" dirty="0"/>
              <a:t>The collection for October 2013 was 128% (R3 358 827.79</a:t>
            </a:r>
            <a:r>
              <a:rPr lang="en-ZA" dirty="0" smtClean="0"/>
              <a:t>)</a:t>
            </a:r>
            <a:endParaRPr lang="en-ZA" dirty="0"/>
          </a:p>
          <a:p>
            <a:pPr lvl="1"/>
            <a:r>
              <a:rPr lang="en-ZA" dirty="0"/>
              <a:t>Outstanding creditors amounted to R5.8 million as at 31 October 2013 (including R3.4 million for Rural Metro</a:t>
            </a:r>
            <a:r>
              <a:rPr lang="en-ZA" dirty="0" smtClean="0"/>
              <a:t>)</a:t>
            </a:r>
            <a:endParaRPr lang="en-ZA" dirty="0"/>
          </a:p>
          <a:p>
            <a:pPr lvl="1"/>
            <a:r>
              <a:rPr lang="en-ZA" dirty="0"/>
              <a:t>The audit action plan had been developed to address findings raised by the AG for the year ended 30 June </a:t>
            </a:r>
            <a:r>
              <a:rPr lang="en-ZA" dirty="0" smtClean="0"/>
              <a:t>2012</a:t>
            </a:r>
            <a:endParaRPr lang="en-ZA" dirty="0"/>
          </a:p>
          <a:p>
            <a:pPr lvl="1"/>
            <a:r>
              <a:rPr lang="en-ZA" dirty="0" smtClean="0"/>
              <a:t>All </a:t>
            </a:r>
            <a:r>
              <a:rPr lang="en-ZA" dirty="0"/>
              <a:t>four top management positions had been </a:t>
            </a:r>
            <a:r>
              <a:rPr lang="en-ZA" dirty="0" smtClean="0"/>
              <a:t>filled</a:t>
            </a:r>
            <a:endParaRPr lang="en-ZA" dirty="0"/>
          </a:p>
          <a:p>
            <a:pPr lvl="1"/>
            <a:r>
              <a:rPr lang="en-ZA" dirty="0"/>
              <a:t>Adherence to policy was monitored through improved oversight role played by the relevant Portfolio Committees and </a:t>
            </a:r>
            <a:r>
              <a:rPr lang="en-ZA" dirty="0" smtClean="0"/>
              <a:t>MPAC</a:t>
            </a:r>
            <a:endParaRPr lang="en-ZA" dirty="0"/>
          </a:p>
          <a:p>
            <a:pPr lvl="1"/>
            <a:r>
              <a:rPr lang="en-ZA" dirty="0"/>
              <a:t>The role of MPAC and Audit Committee was being reinforced through regular sittings </a:t>
            </a:r>
            <a:r>
              <a:rPr lang="en-ZA" dirty="0" smtClean="0"/>
              <a:t>thereof</a:t>
            </a:r>
            <a:endParaRPr lang="en-ZA" dirty="0"/>
          </a:p>
          <a:p>
            <a:pPr lvl="1"/>
            <a:r>
              <a:rPr lang="en-ZA" dirty="0"/>
              <a:t>Council committees were functional and sitting as per their meeting </a:t>
            </a:r>
            <a:r>
              <a:rPr lang="en-ZA" dirty="0" smtClean="0"/>
              <a:t>schedules</a:t>
            </a:r>
            <a:endParaRPr lang="en-ZA" dirty="0"/>
          </a:p>
          <a:p>
            <a:pPr lvl="1"/>
            <a:r>
              <a:rPr lang="en-ZA" dirty="0"/>
              <a:t>There was improved participation by Sector Departments during the IDP </a:t>
            </a:r>
            <a:r>
              <a:rPr lang="en-ZA" dirty="0" smtClean="0"/>
              <a:t>process</a:t>
            </a:r>
            <a:endParaRPr lang="en-ZA" dirty="0"/>
          </a:p>
          <a:p>
            <a:pPr lvl="1"/>
            <a:r>
              <a:rPr lang="en-ZA" dirty="0"/>
              <a:t>An audit of Ward Committees had been developed and a comprehensive Ward Committee support plan had been developed to assist the few dysfunctional Ward </a:t>
            </a:r>
            <a:r>
              <a:rPr lang="en-ZA" dirty="0" smtClean="0"/>
              <a:t>Committees </a:t>
            </a:r>
            <a:endParaRPr lang="en-ZA" dirty="0"/>
          </a:p>
          <a:p>
            <a:pPr lvl="1"/>
            <a:r>
              <a:rPr lang="en-ZA" dirty="0"/>
              <a:t>A monthly municipal Newspaper was introduced to be distributed in all 19 </a:t>
            </a:r>
            <a:r>
              <a:rPr lang="en-ZA" dirty="0" smtClean="0"/>
              <a:t>Wards</a:t>
            </a:r>
            <a:endParaRPr lang="en-ZA" dirty="0"/>
          </a:p>
          <a:p>
            <a:endParaRPr lang="en-ZA" dirty="0"/>
          </a:p>
        </p:txBody>
      </p:sp>
    </p:spTree>
    <p:extLst>
      <p:ext uri="{BB962C8B-B14F-4D97-AF65-F5344CB8AC3E}">
        <p14:creationId xmlns:p14="http://schemas.microsoft.com/office/powerpoint/2010/main" xmlns="" val="113420029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smtClean="0"/>
              <a:t>OVERALL Challenges: </a:t>
            </a:r>
            <a:br>
              <a:rPr lang="en-ZA" sz="2800" dirty="0" smtClean="0"/>
            </a:br>
            <a:r>
              <a:rPr lang="en-ZA" sz="2800" dirty="0" smtClean="0"/>
              <a:t>section 139(1)(b) intervention</a:t>
            </a:r>
            <a:endParaRPr lang="en-ZA" sz="2800" dirty="0"/>
          </a:p>
        </p:txBody>
      </p:sp>
      <p:sp>
        <p:nvSpPr>
          <p:cNvPr id="3" name="Content Placeholder 2"/>
          <p:cNvSpPr>
            <a:spLocks noGrp="1"/>
          </p:cNvSpPr>
          <p:nvPr>
            <p:ph idx="1"/>
          </p:nvPr>
        </p:nvSpPr>
        <p:spPr/>
        <p:txBody>
          <a:bodyPr>
            <a:normAutofit fontScale="77500" lnSpcReduction="20000"/>
          </a:bodyPr>
          <a:lstStyle/>
          <a:p>
            <a:r>
              <a:rPr lang="en-US" dirty="0" smtClean="0"/>
              <a:t>Although some achievement is recorded, there are still numerous activities on the recovery plan that have not been achieved.</a:t>
            </a:r>
          </a:p>
          <a:p>
            <a:r>
              <a:rPr lang="en-US" dirty="0" smtClean="0"/>
              <a:t>Political </a:t>
            </a:r>
            <a:r>
              <a:rPr lang="en-US" dirty="0"/>
              <a:t>instability </a:t>
            </a:r>
            <a:r>
              <a:rPr lang="en-US" dirty="0" smtClean="0"/>
              <a:t>and </a:t>
            </a:r>
            <a:r>
              <a:rPr lang="en-US" dirty="0"/>
              <a:t>political tensions </a:t>
            </a:r>
            <a:r>
              <a:rPr lang="en-US" dirty="0" smtClean="0"/>
              <a:t>were </a:t>
            </a:r>
            <a:r>
              <a:rPr lang="en-US" dirty="0"/>
              <a:t>exacerbated between February and June 2014</a:t>
            </a:r>
            <a:r>
              <a:rPr lang="en-US" dirty="0" smtClean="0"/>
              <a:t>.</a:t>
            </a:r>
          </a:p>
          <a:p>
            <a:r>
              <a:rPr lang="en-US" dirty="0" smtClean="0"/>
              <a:t>This </a:t>
            </a:r>
            <a:r>
              <a:rPr lang="en-US" dirty="0"/>
              <a:t>heightened level of “tension” affected the functionality of Council, its Committees and the administration</a:t>
            </a:r>
            <a:r>
              <a:rPr lang="en-US" dirty="0" smtClean="0"/>
              <a:t>.</a:t>
            </a:r>
          </a:p>
          <a:p>
            <a:r>
              <a:rPr lang="en-US" dirty="0" smtClean="0"/>
              <a:t>The </a:t>
            </a:r>
            <a:r>
              <a:rPr lang="en-US" dirty="0"/>
              <a:t>SAPS </a:t>
            </a:r>
            <a:r>
              <a:rPr lang="en-US" dirty="0" smtClean="0"/>
              <a:t>were required to be present at </a:t>
            </a:r>
            <a:r>
              <a:rPr lang="en-US" dirty="0"/>
              <a:t>Council meetings to contain or dissipate chaos that characterized </a:t>
            </a:r>
            <a:r>
              <a:rPr lang="en-US" dirty="0" smtClean="0"/>
              <a:t>meetings</a:t>
            </a:r>
            <a:r>
              <a:rPr lang="en-US" dirty="0"/>
              <a:t>. </a:t>
            </a:r>
            <a:endParaRPr lang="en-ZA" dirty="0"/>
          </a:p>
          <a:p>
            <a:r>
              <a:rPr lang="en-US" dirty="0" smtClean="0"/>
              <a:t>In </a:t>
            </a:r>
            <a:r>
              <a:rPr lang="en-US" dirty="0"/>
              <a:t>addition, </a:t>
            </a:r>
            <a:r>
              <a:rPr lang="en-US" dirty="0" smtClean="0"/>
              <a:t>there was consequential significant </a:t>
            </a:r>
            <a:r>
              <a:rPr lang="en-US" dirty="0"/>
              <a:t>lack of progress in five key performance areas which were used to measure progress in the implementation of the recovery </a:t>
            </a:r>
            <a:r>
              <a:rPr lang="en-US" dirty="0" smtClean="0"/>
              <a:t>plan</a:t>
            </a:r>
            <a:r>
              <a:rPr lang="en-US" dirty="0"/>
              <a:t>.</a:t>
            </a:r>
            <a:endParaRPr lang="en-ZA" dirty="0"/>
          </a:p>
        </p:txBody>
      </p:sp>
    </p:spTree>
    <p:extLst>
      <p:ext uri="{BB962C8B-B14F-4D97-AF65-F5344CB8AC3E}">
        <p14:creationId xmlns:p14="http://schemas.microsoft.com/office/powerpoint/2010/main" xmlns="" val="253049657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smtClean="0"/>
              <a:t>Challenges: Key performance areas</a:t>
            </a:r>
            <a:endParaRPr lang="en-ZA" sz="3600" dirty="0"/>
          </a:p>
        </p:txBody>
      </p:sp>
      <p:sp>
        <p:nvSpPr>
          <p:cNvPr id="3" name="Content Placeholder 2"/>
          <p:cNvSpPr>
            <a:spLocks noGrp="1"/>
          </p:cNvSpPr>
          <p:nvPr>
            <p:ph idx="1"/>
          </p:nvPr>
        </p:nvSpPr>
        <p:spPr/>
        <p:txBody>
          <a:bodyPr>
            <a:normAutofit fontScale="47500" lnSpcReduction="20000"/>
          </a:bodyPr>
          <a:lstStyle/>
          <a:p>
            <a:pPr marL="0" indent="0">
              <a:buNone/>
            </a:pPr>
            <a:r>
              <a:rPr lang="en-US" sz="3400" b="1" dirty="0"/>
              <a:t>Leadership &amp; Oversight</a:t>
            </a:r>
            <a:endParaRPr lang="en-ZA" sz="3400" dirty="0"/>
          </a:p>
          <a:p>
            <a:r>
              <a:rPr lang="en-US" dirty="0" smtClean="0"/>
              <a:t>Persistent </a:t>
            </a:r>
            <a:r>
              <a:rPr lang="en-US" dirty="0"/>
              <a:t>institutional </a:t>
            </a:r>
            <a:r>
              <a:rPr lang="en-US" dirty="0" smtClean="0"/>
              <a:t>weaknesses reported also by the AG over </a:t>
            </a:r>
            <a:r>
              <a:rPr lang="en-US" dirty="0"/>
              <a:t>four financial </a:t>
            </a:r>
            <a:r>
              <a:rPr lang="en-US" dirty="0" smtClean="0"/>
              <a:t>years with a lack </a:t>
            </a:r>
            <a:r>
              <a:rPr lang="en-US" dirty="0"/>
              <a:t>of political input on critical frameworks of the </a:t>
            </a:r>
            <a:r>
              <a:rPr lang="en-US" dirty="0" smtClean="0"/>
              <a:t>Municipality as follows:-</a:t>
            </a:r>
            <a:endParaRPr lang="en-ZA" dirty="0"/>
          </a:p>
          <a:p>
            <a:pPr lvl="1"/>
            <a:r>
              <a:rPr lang="en-US" dirty="0" smtClean="0"/>
              <a:t>Draft </a:t>
            </a:r>
            <a:r>
              <a:rPr lang="en-US" dirty="0"/>
              <a:t>IDP did not contain Organizational Performance Management System (OPMS) which was supposed to inform the budgeting process</a:t>
            </a:r>
            <a:r>
              <a:rPr lang="en-US" dirty="0" smtClean="0"/>
              <a:t>;</a:t>
            </a:r>
            <a:endParaRPr lang="en-ZA" dirty="0"/>
          </a:p>
          <a:p>
            <a:pPr lvl="1"/>
            <a:r>
              <a:rPr lang="en-US" dirty="0" smtClean="0"/>
              <a:t>No </a:t>
            </a:r>
            <a:r>
              <a:rPr lang="en-US" dirty="0"/>
              <a:t>evidence of the Mayor/</a:t>
            </a:r>
            <a:r>
              <a:rPr lang="en-US" dirty="0" err="1"/>
              <a:t>ExCo</a:t>
            </a:r>
            <a:r>
              <a:rPr lang="en-US" dirty="0"/>
              <a:t> discussing and deciding on the priorities specifically for the 2014/15 budget. </a:t>
            </a:r>
            <a:r>
              <a:rPr lang="en-US" dirty="0" smtClean="0"/>
              <a:t>Final </a:t>
            </a:r>
            <a:r>
              <a:rPr lang="en-US" dirty="0"/>
              <a:t>budget was brought back to the Council on 29 May 2014 without a discussion between the Mayor/</a:t>
            </a:r>
            <a:r>
              <a:rPr lang="en-US" dirty="0" err="1"/>
              <a:t>ExCo</a:t>
            </a:r>
            <a:r>
              <a:rPr lang="en-US" dirty="0"/>
              <a:t> and management particularly to consider public comments and inputs (if any</a:t>
            </a:r>
            <a:r>
              <a:rPr lang="en-US" dirty="0" smtClean="0"/>
              <a:t>). There </a:t>
            </a:r>
            <a:r>
              <a:rPr lang="en-US" dirty="0"/>
              <a:t>was no public participation on the 2014/15 budget. </a:t>
            </a:r>
            <a:endParaRPr lang="en-ZA" dirty="0"/>
          </a:p>
          <a:p>
            <a:pPr lvl="1"/>
            <a:r>
              <a:rPr lang="en-US" dirty="0"/>
              <a:t>The draft budget and the final budget were prepared without a Council approved OPMS and without any draft SDBIP to be finalized after the approval of the budget</a:t>
            </a:r>
            <a:r>
              <a:rPr lang="en-US" dirty="0" smtClean="0"/>
              <a:t>.</a:t>
            </a:r>
            <a:endParaRPr lang="en-ZA" dirty="0"/>
          </a:p>
          <a:p>
            <a:pPr lvl="1"/>
            <a:r>
              <a:rPr lang="en-US" dirty="0" smtClean="0"/>
              <a:t>Mayor </a:t>
            </a:r>
            <a:r>
              <a:rPr lang="en-US" dirty="0"/>
              <a:t>was alerted to these systemic defects and he in turn informed the Council of all these flaws in the budget and the fact that these must be corrected. The Council deliberately ignored the Mayor’s </a:t>
            </a:r>
            <a:r>
              <a:rPr lang="en-US" dirty="0" smtClean="0"/>
              <a:t>advice. The </a:t>
            </a:r>
            <a:r>
              <a:rPr lang="en-US" dirty="0"/>
              <a:t>Mayor was attacked by some of the Councilors for making what was seen as anti-management </a:t>
            </a:r>
            <a:r>
              <a:rPr lang="en-US" dirty="0" smtClean="0"/>
              <a:t>comments. </a:t>
            </a:r>
            <a:endParaRPr lang="en-ZA" dirty="0"/>
          </a:p>
          <a:p>
            <a:pPr lvl="1"/>
            <a:r>
              <a:rPr lang="en-US" dirty="0"/>
              <a:t>For three consecutive financial years (2011/12-2013/14) there was no evidence of quarterly and annual Performance Information Review/Evaluations of the Municipal Manager and Managers reporting to </a:t>
            </a:r>
            <a:r>
              <a:rPr lang="en-US" dirty="0" smtClean="0"/>
              <a:t>him.</a:t>
            </a:r>
            <a:endParaRPr lang="en-ZA" dirty="0"/>
          </a:p>
          <a:p>
            <a:pPr lvl="1"/>
            <a:r>
              <a:rPr lang="en-US" dirty="0"/>
              <a:t>The Mid-Year Review (section 72 MFMA) report for 2013/14 contained contradictory and inaccurate figures; when the same was brought to the attention of the Councilors in a Council meeting, the Council ignored the information. In simple terms, the Council was not monitoring the performance of the </a:t>
            </a:r>
            <a:r>
              <a:rPr lang="en-US" dirty="0" smtClean="0"/>
              <a:t>management.</a:t>
            </a:r>
            <a:endParaRPr lang="en-ZA" dirty="0"/>
          </a:p>
          <a:p>
            <a:pPr lvl="1"/>
            <a:r>
              <a:rPr lang="en-US" dirty="0"/>
              <a:t>The Municipality received a Disclaimer in the year ended June 2012 and Qualified Opinion in the year ended June 2013. The Municipal Manager and his senior management were never asked to give reasons for such bad </a:t>
            </a:r>
            <a:r>
              <a:rPr lang="en-US" dirty="0" smtClean="0"/>
              <a:t>performance.</a:t>
            </a:r>
          </a:p>
          <a:p>
            <a:pPr lvl="1"/>
            <a:r>
              <a:rPr lang="en-US" dirty="0" smtClean="0"/>
              <a:t>During </a:t>
            </a:r>
            <a:r>
              <a:rPr lang="en-US" dirty="0"/>
              <a:t>the first half of 2013/14 the National Treasury withheld R4.2million of the Equitable Share of the Municipality because of the under-expenditure on the MIG and Electrification Grants. There was never a report from the Municipal Manager to the Council on the matter</a:t>
            </a:r>
            <a:r>
              <a:rPr lang="en-US" dirty="0" smtClean="0"/>
              <a:t>.</a:t>
            </a:r>
            <a:endParaRPr lang="en-ZA" dirty="0"/>
          </a:p>
        </p:txBody>
      </p:sp>
    </p:spTree>
    <p:extLst>
      <p:ext uri="{BB962C8B-B14F-4D97-AF65-F5344CB8AC3E}">
        <p14:creationId xmlns:p14="http://schemas.microsoft.com/office/powerpoint/2010/main" xmlns="" val="247923326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smtClean="0"/>
              <a:t>Challenges: Key performance areas</a:t>
            </a:r>
            <a:endParaRPr lang="en-ZA" sz="3600" dirty="0"/>
          </a:p>
        </p:txBody>
      </p:sp>
      <p:sp>
        <p:nvSpPr>
          <p:cNvPr id="3" name="Content Placeholder 2"/>
          <p:cNvSpPr>
            <a:spLocks noGrp="1"/>
          </p:cNvSpPr>
          <p:nvPr>
            <p:ph idx="1"/>
          </p:nvPr>
        </p:nvSpPr>
        <p:spPr/>
        <p:txBody>
          <a:bodyPr>
            <a:normAutofit fontScale="32500" lnSpcReduction="20000"/>
          </a:bodyPr>
          <a:lstStyle/>
          <a:p>
            <a:pPr marL="0" indent="0">
              <a:buNone/>
            </a:pPr>
            <a:r>
              <a:rPr lang="en-US" sz="4900" b="1" dirty="0"/>
              <a:t>Governance &amp; Compliance</a:t>
            </a:r>
            <a:endParaRPr lang="en-ZA" sz="4900" dirty="0"/>
          </a:p>
          <a:p>
            <a:pPr lvl="0"/>
            <a:r>
              <a:rPr lang="en-US" sz="3700" b="1" dirty="0"/>
              <a:t>Unauthorized, Irregular, Fruitless and Wasteful expenditure </a:t>
            </a:r>
            <a:r>
              <a:rPr lang="en-US" sz="3700" dirty="0"/>
              <a:t>incurred by the municipality was certified by council without conducting an investigation to determine if any person was liable for the expenditure, in accordance with the requirements of section 32(2) of MFMA. The condoning of irregular expenditure was not approved by the appropriate relevant authority, in accordance with the requirements of sections 1 and 170 of </a:t>
            </a:r>
            <a:r>
              <a:rPr lang="en-US" sz="3700" dirty="0" smtClean="0"/>
              <a:t>MFMA. There </a:t>
            </a:r>
            <a:r>
              <a:rPr lang="en-US" sz="3700" dirty="0"/>
              <a:t>was </a:t>
            </a:r>
            <a:r>
              <a:rPr lang="en-US" sz="3700" dirty="0" smtClean="0"/>
              <a:t>further irregular </a:t>
            </a:r>
            <a:r>
              <a:rPr lang="en-US" sz="3700" dirty="0"/>
              <a:t>expenditure in </a:t>
            </a:r>
            <a:r>
              <a:rPr lang="en-US" sz="3700" dirty="0" smtClean="0"/>
              <a:t>2013/14.</a:t>
            </a:r>
            <a:endParaRPr lang="en-ZA" sz="3700" dirty="0"/>
          </a:p>
          <a:p>
            <a:r>
              <a:rPr lang="en-US" sz="3700" dirty="0" smtClean="0"/>
              <a:t>For </a:t>
            </a:r>
            <a:r>
              <a:rPr lang="en-US" sz="3700" dirty="0"/>
              <a:t>the 2013/2014 financial year there were </a:t>
            </a:r>
            <a:r>
              <a:rPr lang="en-US" sz="3700" b="1" dirty="0"/>
              <a:t>unspent conditional grants of R14.1 million </a:t>
            </a:r>
            <a:r>
              <a:rPr lang="en-US" sz="3700" dirty="0"/>
              <a:t>per note 12 of the Annual Financial Statements which were not cash backed to the total of R12.4 million. This therefore indicated that conditional </a:t>
            </a:r>
            <a:r>
              <a:rPr lang="en-US" sz="3700" b="1" dirty="0"/>
              <a:t>grant funding was </a:t>
            </a:r>
            <a:r>
              <a:rPr lang="en-US" sz="3700" b="1" dirty="0" err="1"/>
              <a:t>utilised</a:t>
            </a:r>
            <a:r>
              <a:rPr lang="en-US" sz="3700" b="1" dirty="0"/>
              <a:t> for daily operating expenditure</a:t>
            </a:r>
            <a:r>
              <a:rPr lang="en-US" sz="3700" dirty="0"/>
              <a:t>, which is contrary to the requirements of </a:t>
            </a:r>
            <a:r>
              <a:rPr lang="en-US" sz="3700" dirty="0" err="1"/>
              <a:t>DoRA</a:t>
            </a:r>
            <a:r>
              <a:rPr lang="en-US" sz="3700" dirty="0"/>
              <a:t> and therefore deemed to be irregular expenditure. The AFS were therefore misstated by R12.4 million as no Irregular expenditure was reflected in the financial statements and notes to address the above.</a:t>
            </a:r>
            <a:endParaRPr lang="en-ZA" sz="3700" dirty="0"/>
          </a:p>
          <a:p>
            <a:r>
              <a:rPr lang="en-US" sz="3700" dirty="0" smtClean="0"/>
              <a:t>In </a:t>
            </a:r>
            <a:r>
              <a:rPr lang="en-US" sz="3700" b="1" dirty="0"/>
              <a:t>2012/13, 2013/14 &amp; 2014/15 the report on the budget from the Provincial Treasury was not tabled in council</a:t>
            </a:r>
            <a:r>
              <a:rPr lang="en-US" sz="3700" dirty="0"/>
              <a:t> together with the budget or before approval of the budget.</a:t>
            </a:r>
            <a:endParaRPr lang="en-ZA" sz="3700" dirty="0"/>
          </a:p>
          <a:p>
            <a:r>
              <a:rPr lang="en-US" sz="3700" dirty="0" smtClean="0"/>
              <a:t>Although </a:t>
            </a:r>
            <a:r>
              <a:rPr lang="en-US" sz="3700" dirty="0"/>
              <a:t>there was an </a:t>
            </a:r>
            <a:r>
              <a:rPr lang="en-US" sz="3700" b="1" dirty="0"/>
              <a:t>Action Plan on the AGs findings </a:t>
            </a:r>
            <a:r>
              <a:rPr lang="en-US" sz="3700" dirty="0"/>
              <a:t>the implementation of such plan was not monitored by the </a:t>
            </a:r>
            <a:r>
              <a:rPr lang="en-US" sz="3700" dirty="0" err="1"/>
              <a:t>ExCo</a:t>
            </a:r>
            <a:r>
              <a:rPr lang="en-US" sz="3700" dirty="0"/>
              <a:t>/Council. There were </a:t>
            </a:r>
            <a:r>
              <a:rPr lang="en-US" sz="3700" b="1" dirty="0"/>
              <a:t>no reports to the Council on the implementation of the Action </a:t>
            </a:r>
            <a:r>
              <a:rPr lang="en-US" sz="3700" b="1" dirty="0" smtClean="0"/>
              <a:t>Plan</a:t>
            </a:r>
            <a:r>
              <a:rPr lang="en-US" sz="3700" dirty="0" smtClean="0"/>
              <a:t>.</a:t>
            </a:r>
            <a:endParaRPr lang="en-ZA" sz="3700" dirty="0"/>
          </a:p>
          <a:p>
            <a:r>
              <a:rPr lang="en-US" sz="3700" dirty="0"/>
              <a:t> </a:t>
            </a:r>
            <a:r>
              <a:rPr lang="en-US" sz="3700" dirty="0" smtClean="0"/>
              <a:t>The </a:t>
            </a:r>
            <a:r>
              <a:rPr lang="en-US" sz="3700" b="1" dirty="0"/>
              <a:t>Audit Committee </a:t>
            </a:r>
            <a:r>
              <a:rPr lang="en-US" sz="3700" dirty="0"/>
              <a:t>was not fully </a:t>
            </a:r>
            <a:r>
              <a:rPr lang="en-US" sz="3700" dirty="0" smtClean="0"/>
              <a:t>functional</a:t>
            </a:r>
            <a:r>
              <a:rPr lang="en-US" sz="3700" dirty="0"/>
              <a:t>.</a:t>
            </a:r>
            <a:endParaRPr lang="en-ZA" sz="3700" dirty="0"/>
          </a:p>
          <a:p>
            <a:r>
              <a:rPr lang="en-US" sz="3700" dirty="0"/>
              <a:t> </a:t>
            </a:r>
            <a:r>
              <a:rPr lang="en-US" sz="3700" dirty="0" smtClean="0"/>
              <a:t>There </a:t>
            </a:r>
            <a:r>
              <a:rPr lang="en-US" sz="3700" dirty="0"/>
              <a:t>was </a:t>
            </a:r>
            <a:r>
              <a:rPr lang="en-US" sz="3700" b="1" dirty="0"/>
              <a:t>persistent abuse of Regulation 36 o</a:t>
            </a:r>
            <a:r>
              <a:rPr lang="en-US" sz="3700" dirty="0"/>
              <a:t>f the Supply Chain Management Regulations in circumstances where it was not </a:t>
            </a:r>
            <a:r>
              <a:rPr lang="en-US" sz="3700" dirty="0" smtClean="0"/>
              <a:t>applicable.</a:t>
            </a:r>
            <a:endParaRPr lang="en-ZA" sz="3700" dirty="0"/>
          </a:p>
          <a:p>
            <a:r>
              <a:rPr lang="en-US" sz="3700" b="1" dirty="0" smtClean="0"/>
              <a:t>Council </a:t>
            </a:r>
            <a:r>
              <a:rPr lang="en-US" sz="3700" b="1" dirty="0"/>
              <a:t>did not effectively implement the recommendations of the internal audit unit and the audit committee </a:t>
            </a:r>
            <a:r>
              <a:rPr lang="en-US" sz="3700" dirty="0"/>
              <a:t>resulting in the ‘misstatement’ risks in the 2013/14 Annual Financial Statements not being mitigated. For instance, management did not effectively </a:t>
            </a:r>
            <a:r>
              <a:rPr lang="en-US" sz="3700" dirty="0" err="1"/>
              <a:t>utilise</a:t>
            </a:r>
            <a:r>
              <a:rPr lang="en-US" sz="3700" dirty="0"/>
              <a:t> the findings of internal audit regarding the review of the financial statements. Issues noted by internal audit were not rectified by management in the financial statements submitted for auditing </a:t>
            </a:r>
            <a:r>
              <a:rPr lang="en-US" sz="3700" dirty="0" smtClean="0"/>
              <a:t>purposes</a:t>
            </a:r>
            <a:r>
              <a:rPr lang="en-US" sz="3700" dirty="0"/>
              <a:t>.</a:t>
            </a:r>
            <a:endParaRPr lang="en-ZA" sz="3700" dirty="0"/>
          </a:p>
          <a:p>
            <a:r>
              <a:rPr lang="en-ZA" sz="3700" dirty="0" smtClean="0"/>
              <a:t>The </a:t>
            </a:r>
            <a:r>
              <a:rPr lang="en-ZA" sz="3700" b="1" dirty="0" smtClean="0"/>
              <a:t>forensic </a:t>
            </a:r>
            <a:r>
              <a:rPr lang="en-ZA" sz="3700" b="1" dirty="0"/>
              <a:t>Investigation Report of 13/9/2012 prepared by the MEC had not been implemented by the Council </a:t>
            </a:r>
            <a:r>
              <a:rPr lang="en-ZA" sz="3700" dirty="0"/>
              <a:t>and the Council had not given any reason for non-implementation. The MM and later the Acting MM stated that the Council had not even adopted the said report to make way for him to implement it. The Municipal Manager advised that a copy of the report was delivered to the SAPS but no case was </a:t>
            </a:r>
            <a:r>
              <a:rPr lang="en-ZA" sz="3700" dirty="0" smtClean="0"/>
              <a:t>reported</a:t>
            </a:r>
            <a:endParaRPr lang="en-ZA" sz="3700" dirty="0"/>
          </a:p>
        </p:txBody>
      </p:sp>
    </p:spTree>
    <p:extLst>
      <p:ext uri="{BB962C8B-B14F-4D97-AF65-F5344CB8AC3E}">
        <p14:creationId xmlns:p14="http://schemas.microsoft.com/office/powerpoint/2010/main" xmlns="" val="49835973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smtClean="0"/>
              <a:t>Challenges: Key performance areas</a:t>
            </a:r>
            <a:endParaRPr lang="en-ZA"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Basic Service Delivery </a:t>
            </a:r>
            <a:endParaRPr lang="en-ZA" dirty="0"/>
          </a:p>
          <a:p>
            <a:r>
              <a:rPr lang="en-US" dirty="0"/>
              <a:t>In September 2012, the Municipality took delivery of the completed construction of </a:t>
            </a:r>
            <a:r>
              <a:rPr lang="en-US" dirty="0" err="1"/>
              <a:t>KwaMsane</a:t>
            </a:r>
            <a:r>
              <a:rPr lang="en-US" dirty="0"/>
              <a:t> Taxi Rank which </a:t>
            </a:r>
            <a:r>
              <a:rPr lang="en-US" dirty="0" smtClean="0"/>
              <a:t>cost </a:t>
            </a:r>
            <a:r>
              <a:rPr lang="en-US" dirty="0"/>
              <a:t>about R4 000 000. </a:t>
            </a:r>
            <a:endParaRPr lang="en-US" dirty="0" smtClean="0"/>
          </a:p>
          <a:p>
            <a:r>
              <a:rPr lang="en-US" dirty="0" smtClean="0"/>
              <a:t>In </a:t>
            </a:r>
            <a:r>
              <a:rPr lang="en-US" dirty="0"/>
              <a:t>March 2013, the Taxi Rank Roof structure curved in and finally collapsed to the ground. </a:t>
            </a:r>
            <a:endParaRPr lang="en-US" dirty="0" smtClean="0"/>
          </a:p>
          <a:p>
            <a:r>
              <a:rPr lang="en-US" dirty="0" smtClean="0"/>
              <a:t>There </a:t>
            </a:r>
            <a:r>
              <a:rPr lang="en-US" dirty="0"/>
              <a:t>is no evidence of a report being made to Council on the collapse of the new asset nor is there evidence of the Municipal Manager pursuing the relevant Service Providers (Consulting Engineer and the Contractor) for answers and recoupment of at least part of the R4 000 000 paid for this asset. </a:t>
            </a:r>
            <a:endParaRPr lang="en-US" dirty="0" smtClean="0"/>
          </a:p>
          <a:p>
            <a:r>
              <a:rPr lang="en-US" dirty="0" smtClean="0"/>
              <a:t>There </a:t>
            </a:r>
            <a:r>
              <a:rPr lang="en-US" dirty="0"/>
              <a:t>is no evidence to suggest that the Council had called upon the Municipal Manager to explain this extreme dereliction of duty by the Municipal Manager</a:t>
            </a:r>
            <a:r>
              <a:rPr lang="en-US" dirty="0" smtClean="0"/>
              <a:t>.</a:t>
            </a:r>
            <a:endParaRPr lang="en-ZA" dirty="0"/>
          </a:p>
        </p:txBody>
      </p:sp>
    </p:spTree>
    <p:extLst>
      <p:ext uri="{BB962C8B-B14F-4D97-AF65-F5344CB8AC3E}">
        <p14:creationId xmlns:p14="http://schemas.microsoft.com/office/powerpoint/2010/main" xmlns="" val="94217048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smtClean="0"/>
              <a:t>Challenges: Key performance areas</a:t>
            </a:r>
            <a:endParaRPr lang="en-ZA"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Financial Viability and Management</a:t>
            </a:r>
            <a:endParaRPr lang="en-ZA" dirty="0"/>
          </a:p>
          <a:p>
            <a:r>
              <a:rPr lang="en-US" dirty="0"/>
              <a:t>Progress in terms of internal control indicators in the recovery plan stood at 30% as at the end of November 2014.The main drivers of weaknesses in this area included the following:-</a:t>
            </a:r>
            <a:endParaRPr lang="en-ZA" dirty="0"/>
          </a:p>
          <a:p>
            <a:pPr lvl="1"/>
            <a:r>
              <a:rPr lang="en-US" dirty="0"/>
              <a:t>Poor budgeting and budget control;</a:t>
            </a:r>
            <a:endParaRPr lang="en-ZA" dirty="0"/>
          </a:p>
          <a:p>
            <a:pPr lvl="1"/>
            <a:r>
              <a:rPr lang="en-US" dirty="0"/>
              <a:t>Poor expenditure management; there are no operational plans with specific activities confined to a specific budget figure;</a:t>
            </a:r>
            <a:endParaRPr lang="en-ZA" dirty="0"/>
          </a:p>
          <a:p>
            <a:pPr lvl="1"/>
            <a:r>
              <a:rPr lang="en-US" dirty="0"/>
              <a:t>Creditors are not paid on time; in some cases creditors were not paid for more than three years, thus attracting interest and legal fees;</a:t>
            </a:r>
            <a:endParaRPr lang="en-ZA" dirty="0"/>
          </a:p>
          <a:p>
            <a:pPr lvl="1"/>
            <a:r>
              <a:rPr lang="en-US" dirty="0"/>
              <a:t>As at June 2014 there were outstanding creditors to the value of R11.3 million who could not be paid during the 2013/14 financial year because the Municipality had no revenue/money. About 50% of this amount had been outstanding for more than a year. These liabilities were not budgeted for in 2014/15; and</a:t>
            </a:r>
            <a:endParaRPr lang="en-ZA" dirty="0"/>
          </a:p>
          <a:p>
            <a:pPr lvl="1"/>
            <a:r>
              <a:rPr lang="en-US" dirty="0"/>
              <a:t>Staff and Councilors salaries and allowances account for 46.6% of the operating budget. </a:t>
            </a:r>
            <a:endParaRPr lang="en-ZA" dirty="0"/>
          </a:p>
          <a:p>
            <a:endParaRPr lang="en-ZA" dirty="0"/>
          </a:p>
        </p:txBody>
      </p:sp>
    </p:spTree>
    <p:extLst>
      <p:ext uri="{BB962C8B-B14F-4D97-AF65-F5344CB8AC3E}">
        <p14:creationId xmlns:p14="http://schemas.microsoft.com/office/powerpoint/2010/main" xmlns="" val="49835973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smtClean="0"/>
              <a:t>Challenges: Key performance areas</a:t>
            </a:r>
            <a:endParaRPr lang="en-ZA" sz="3600" dirty="0"/>
          </a:p>
        </p:txBody>
      </p:sp>
      <p:sp>
        <p:nvSpPr>
          <p:cNvPr id="3" name="Content Placeholder 2"/>
          <p:cNvSpPr>
            <a:spLocks noGrp="1"/>
          </p:cNvSpPr>
          <p:nvPr>
            <p:ph idx="1"/>
          </p:nvPr>
        </p:nvSpPr>
        <p:spPr/>
        <p:txBody>
          <a:bodyPr>
            <a:normAutofit fontScale="70000" lnSpcReduction="20000"/>
          </a:bodyPr>
          <a:lstStyle/>
          <a:p>
            <a:pPr marL="0" indent="0">
              <a:buNone/>
            </a:pPr>
            <a:r>
              <a:rPr lang="en-ZA" b="1" dirty="0"/>
              <a:t>Institutional Development &amp; Transformation</a:t>
            </a:r>
            <a:endParaRPr lang="en-ZA" dirty="0"/>
          </a:p>
          <a:p>
            <a:pPr lvl="0"/>
            <a:r>
              <a:rPr lang="en-ZA" dirty="0"/>
              <a:t>The municipality still </a:t>
            </a:r>
            <a:r>
              <a:rPr lang="en-ZA" dirty="0" smtClean="0"/>
              <a:t>does not </a:t>
            </a:r>
            <a:r>
              <a:rPr lang="en-ZA" dirty="0"/>
              <a:t>have a functional Performance Management System. The Internal Audit reports of the last two financial years bore witness to that effect. Training was provided to the management on PMS, but there was no will to implement </a:t>
            </a:r>
            <a:r>
              <a:rPr lang="en-ZA" dirty="0" smtClean="0"/>
              <a:t>it</a:t>
            </a:r>
            <a:r>
              <a:rPr lang="en-ZA" dirty="0"/>
              <a:t>.</a:t>
            </a:r>
          </a:p>
          <a:p>
            <a:pPr lvl="0"/>
            <a:r>
              <a:rPr lang="en-ZA" dirty="0"/>
              <a:t>The staff complement grew without any work study of any kind having been undertaken.</a:t>
            </a:r>
          </a:p>
          <a:p>
            <a:pPr lvl="0"/>
            <a:r>
              <a:rPr lang="en-ZA" dirty="0"/>
              <a:t>The Organogram review was under way and could address some of the issues of over-staffing; however some posts were seriously over-graded and therefore over-paid. There were ongoing discussions between the Ministerial Representative and SALGA on this issue in order to find a solution</a:t>
            </a:r>
            <a:r>
              <a:rPr lang="en-ZA" dirty="0" smtClean="0"/>
              <a:t>.</a:t>
            </a:r>
            <a:endParaRPr lang="en-ZA" dirty="0"/>
          </a:p>
        </p:txBody>
      </p:sp>
    </p:spTree>
    <p:extLst>
      <p:ext uri="{BB962C8B-B14F-4D97-AF65-F5344CB8AC3E}">
        <p14:creationId xmlns:p14="http://schemas.microsoft.com/office/powerpoint/2010/main" xmlns="" val="49835973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ENGAGEMENTS WITH THE MUNICIPALITY</a:t>
            </a:r>
            <a:endParaRPr lang="en-ZA" dirty="0"/>
          </a:p>
        </p:txBody>
      </p:sp>
      <p:sp>
        <p:nvSpPr>
          <p:cNvPr id="3" name="Content Placeholder 2"/>
          <p:cNvSpPr>
            <a:spLocks noGrp="1"/>
          </p:cNvSpPr>
          <p:nvPr>
            <p:ph idx="1"/>
          </p:nvPr>
        </p:nvSpPr>
        <p:spPr/>
        <p:txBody>
          <a:bodyPr>
            <a:normAutofit fontScale="47500" lnSpcReduction="20000"/>
          </a:bodyPr>
          <a:lstStyle/>
          <a:p>
            <a:r>
              <a:rPr lang="en-US" dirty="0" smtClean="0"/>
              <a:t>25 </a:t>
            </a:r>
            <a:r>
              <a:rPr lang="en-US" dirty="0"/>
              <a:t>June </a:t>
            </a:r>
            <a:r>
              <a:rPr lang="en-US" dirty="0" smtClean="0"/>
              <a:t>2014: Meeting of </a:t>
            </a:r>
            <a:r>
              <a:rPr lang="en-GB" dirty="0" smtClean="0"/>
              <a:t>delegation </a:t>
            </a:r>
            <a:r>
              <a:rPr lang="en-GB" dirty="0"/>
              <a:t>from KZN </a:t>
            </a:r>
            <a:r>
              <a:rPr lang="en-GB" dirty="0" err="1" smtClean="0"/>
              <a:t>Cogta</a:t>
            </a:r>
            <a:r>
              <a:rPr lang="en-GB" dirty="0" smtClean="0"/>
              <a:t>, </a:t>
            </a:r>
            <a:r>
              <a:rPr lang="en-GB" dirty="0" err="1"/>
              <a:t>ExCo</a:t>
            </a:r>
            <a:r>
              <a:rPr lang="en-GB" dirty="0"/>
              <a:t>, </a:t>
            </a:r>
            <a:r>
              <a:rPr lang="en-GB" dirty="0" smtClean="0"/>
              <a:t>Speaker</a:t>
            </a:r>
            <a:r>
              <a:rPr lang="en-GB" dirty="0"/>
              <a:t>, </a:t>
            </a:r>
            <a:r>
              <a:rPr lang="en-GB" dirty="0" smtClean="0"/>
              <a:t>Ministerial </a:t>
            </a:r>
            <a:r>
              <a:rPr lang="en-GB" dirty="0"/>
              <a:t>Representative and </a:t>
            </a:r>
            <a:r>
              <a:rPr lang="en-GB" dirty="0" smtClean="0"/>
              <a:t>Municipal </a:t>
            </a:r>
            <a:r>
              <a:rPr lang="en-GB" dirty="0"/>
              <a:t>Manager of the </a:t>
            </a:r>
            <a:r>
              <a:rPr lang="en-GB" dirty="0" err="1"/>
              <a:t>Mtubatuba</a:t>
            </a:r>
            <a:r>
              <a:rPr lang="en-GB" dirty="0"/>
              <a:t> Municipality, in order to establish facts and to consider the following issues:</a:t>
            </a:r>
            <a:endParaRPr lang="en-ZA" dirty="0"/>
          </a:p>
          <a:p>
            <a:pPr lvl="1"/>
            <a:r>
              <a:rPr lang="en-GB" dirty="0"/>
              <a:t>proceedings of the Council meeting held on 19 June 2014 at which the Council purported to remove and replace all political office bearers (Mayor, Deputy Mayor and Speaker);</a:t>
            </a:r>
            <a:endParaRPr lang="en-ZA" dirty="0"/>
          </a:p>
          <a:p>
            <a:pPr lvl="1"/>
            <a:r>
              <a:rPr lang="en-US" dirty="0"/>
              <a:t>the failure by council to adopt municipal budget for 2014/2015; and</a:t>
            </a:r>
            <a:endParaRPr lang="en-ZA" dirty="0"/>
          </a:p>
          <a:p>
            <a:pPr lvl="1"/>
            <a:r>
              <a:rPr lang="en-US" dirty="0"/>
              <a:t>the status of the intervention in terms of section 139(1)(b) of the Constitution at the Municipality.</a:t>
            </a:r>
            <a:endParaRPr lang="en-ZA" dirty="0"/>
          </a:p>
          <a:p>
            <a:r>
              <a:rPr lang="en-US" dirty="0" smtClean="0"/>
              <a:t>Agreed </a:t>
            </a:r>
            <a:r>
              <a:rPr lang="en-US" dirty="0"/>
              <a:t>that a Technical Task Team, comprised of </a:t>
            </a:r>
            <a:r>
              <a:rPr lang="en-US" dirty="0" smtClean="0"/>
              <a:t>Ministerial </a:t>
            </a:r>
            <a:r>
              <a:rPr lang="en-US" dirty="0"/>
              <a:t>Representative, </a:t>
            </a:r>
            <a:r>
              <a:rPr lang="en-US" dirty="0" smtClean="0"/>
              <a:t>MM </a:t>
            </a:r>
            <a:r>
              <a:rPr lang="en-US" dirty="0"/>
              <a:t>and all Senior </a:t>
            </a:r>
            <a:r>
              <a:rPr lang="en-US" dirty="0" smtClean="0"/>
              <a:t>Managers, </a:t>
            </a:r>
            <a:r>
              <a:rPr lang="en-US" dirty="0"/>
              <a:t>would consider issues related to the budget and that Council would pass the budget at the council meeting which was to be held on 27 June 2014. The meeting </a:t>
            </a:r>
            <a:r>
              <a:rPr lang="en-US" dirty="0" smtClean="0"/>
              <a:t>took place </a:t>
            </a:r>
            <a:r>
              <a:rPr lang="en-US" dirty="0"/>
              <a:t>and </a:t>
            </a:r>
            <a:r>
              <a:rPr lang="en-US" dirty="0" smtClean="0"/>
              <a:t>the </a:t>
            </a:r>
            <a:r>
              <a:rPr lang="en-US" dirty="0"/>
              <a:t>2014/15 </a:t>
            </a:r>
            <a:r>
              <a:rPr lang="en-US" dirty="0" smtClean="0"/>
              <a:t>budget was approved.</a:t>
            </a:r>
            <a:endParaRPr lang="en-ZA" dirty="0"/>
          </a:p>
          <a:p>
            <a:r>
              <a:rPr lang="en-US" dirty="0" smtClean="0"/>
              <a:t>In respect of the intervention </a:t>
            </a:r>
            <a:r>
              <a:rPr lang="en-US" dirty="0"/>
              <a:t>in terms of section 139(1)(b) of the Constitution at the Municipality it was noted that the recovery plan had not been adopted by the Council. The municipality was advised of consequences of not adopting the recovery plan drafted by the Ministerial Representative, and Council finally considered and approved the recovery plan at the council meeting held on 27 June 2014. </a:t>
            </a:r>
            <a:endParaRPr lang="en-ZA" dirty="0"/>
          </a:p>
          <a:p>
            <a:r>
              <a:rPr lang="en-US" dirty="0" smtClean="0"/>
              <a:t>MEC </a:t>
            </a:r>
            <a:r>
              <a:rPr lang="en-US" dirty="0"/>
              <a:t>for </a:t>
            </a:r>
            <a:r>
              <a:rPr lang="en-US" dirty="0" err="1"/>
              <a:t>Cogta</a:t>
            </a:r>
            <a:r>
              <a:rPr lang="en-US" dirty="0"/>
              <a:t> approached the High Court and obtained an interim order declaring the proceedings of the meeting of the Council held on 19 June 2014, and all resolutions passed at that meeting, to be null and void and invalid, which effectively returned Mayor </a:t>
            </a:r>
            <a:r>
              <a:rPr lang="en-US" dirty="0" err="1"/>
              <a:t>Ntuli</a:t>
            </a:r>
            <a:r>
              <a:rPr lang="en-US" dirty="0"/>
              <a:t> to office. A section of the Council had attempted to formally oppose the matter in court, as Council. After engagement, this formal opposition was withdrawn and the court order was granted in </a:t>
            </a:r>
            <a:r>
              <a:rPr lang="en-US" dirty="0" err="1"/>
              <a:t>favour</a:t>
            </a:r>
            <a:r>
              <a:rPr lang="en-US" dirty="0"/>
              <a:t> of the MEC</a:t>
            </a:r>
            <a:r>
              <a:rPr lang="en-US" dirty="0" smtClean="0"/>
              <a:t>.</a:t>
            </a:r>
            <a:endParaRPr lang="en-ZA" dirty="0"/>
          </a:p>
        </p:txBody>
      </p:sp>
    </p:spTree>
    <p:extLst>
      <p:ext uri="{BB962C8B-B14F-4D97-AF65-F5344CB8AC3E}">
        <p14:creationId xmlns:p14="http://schemas.microsoft.com/office/powerpoint/2010/main" xmlns="" val="177923036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content</a:t>
            </a:r>
            <a:endParaRPr lang="en-ZA" dirty="0"/>
          </a:p>
        </p:txBody>
      </p:sp>
      <p:sp>
        <p:nvSpPr>
          <p:cNvPr id="3" name="Content Placeholder 2"/>
          <p:cNvSpPr>
            <a:spLocks noGrp="1"/>
          </p:cNvSpPr>
          <p:nvPr>
            <p:ph idx="1"/>
          </p:nvPr>
        </p:nvSpPr>
        <p:spPr/>
        <p:txBody>
          <a:bodyPr>
            <a:normAutofit fontScale="55000" lnSpcReduction="20000"/>
          </a:bodyPr>
          <a:lstStyle/>
          <a:p>
            <a:r>
              <a:rPr lang="en-ZA" b="1" dirty="0" smtClean="0"/>
              <a:t>Purpose</a:t>
            </a:r>
            <a:endParaRPr lang="en-ZA" b="1" dirty="0"/>
          </a:p>
          <a:p>
            <a:r>
              <a:rPr lang="en-ZA" b="1" dirty="0" smtClean="0"/>
              <a:t>Overview of </a:t>
            </a:r>
            <a:r>
              <a:rPr lang="en-ZA" b="1" dirty="0" err="1" smtClean="0"/>
              <a:t>Mtubatuba</a:t>
            </a:r>
            <a:r>
              <a:rPr lang="en-ZA" b="1" dirty="0" smtClean="0"/>
              <a:t> Municipality</a:t>
            </a:r>
          </a:p>
          <a:p>
            <a:r>
              <a:rPr lang="en-ZA" b="1" dirty="0" smtClean="0"/>
              <a:t>Summary of Interventions</a:t>
            </a:r>
          </a:p>
          <a:p>
            <a:r>
              <a:rPr lang="en-ZA" b="1" dirty="0" smtClean="0"/>
              <a:t>Legislative Basis for submission to the NCOP</a:t>
            </a:r>
          </a:p>
          <a:p>
            <a:r>
              <a:rPr lang="en-ZA" b="1" dirty="0" smtClean="0"/>
              <a:t>Discretionary Intervention</a:t>
            </a:r>
          </a:p>
          <a:p>
            <a:r>
              <a:rPr lang="en-ZA" b="1" dirty="0" smtClean="0"/>
              <a:t>Intervention in terms of section 139(1)(b) of the Constitution</a:t>
            </a:r>
          </a:p>
          <a:p>
            <a:r>
              <a:rPr lang="en-ZA" b="1" dirty="0" smtClean="0"/>
              <a:t>Engagements with the Municipality</a:t>
            </a:r>
          </a:p>
          <a:p>
            <a:r>
              <a:rPr lang="en-ZA" b="1" dirty="0" smtClean="0"/>
              <a:t>Allegations against the Municipal Manager and Investigation</a:t>
            </a:r>
          </a:p>
          <a:p>
            <a:r>
              <a:rPr lang="en-ZA" b="1" dirty="0" smtClean="0"/>
              <a:t>Non-Compliance with the MPRA</a:t>
            </a:r>
          </a:p>
          <a:p>
            <a:r>
              <a:rPr lang="en-ZA" b="1" dirty="0" smtClean="0"/>
              <a:t>Council Response to Investigation and following extension of Intervention</a:t>
            </a:r>
          </a:p>
          <a:p>
            <a:r>
              <a:rPr lang="en-ZA" b="1" dirty="0" smtClean="0"/>
              <a:t>Progress on Disciplinary case against the Municipal Manager</a:t>
            </a:r>
          </a:p>
          <a:p>
            <a:r>
              <a:rPr lang="en-ZA" b="1" dirty="0" smtClean="0"/>
              <a:t>Council </a:t>
            </a:r>
            <a:r>
              <a:rPr lang="en-ZA" b="1" dirty="0" err="1" smtClean="0"/>
              <a:t>Dysfunctionality</a:t>
            </a:r>
            <a:endParaRPr lang="en-ZA" b="1" dirty="0" smtClean="0"/>
          </a:p>
          <a:p>
            <a:r>
              <a:rPr lang="en-ZA" b="1" dirty="0" smtClean="0"/>
              <a:t>Further Engagement and Communication by the Provincial Executive</a:t>
            </a:r>
          </a:p>
          <a:p>
            <a:r>
              <a:rPr lang="en-ZA" b="1" dirty="0" smtClean="0"/>
              <a:t>Conclusion on </a:t>
            </a:r>
            <a:r>
              <a:rPr lang="en-ZA" b="1" dirty="0"/>
              <a:t>need </a:t>
            </a:r>
            <a:r>
              <a:rPr lang="en-ZA" b="1" dirty="0" smtClean="0"/>
              <a:t>for Intervention </a:t>
            </a:r>
            <a:r>
              <a:rPr lang="en-ZA" b="1" dirty="0"/>
              <a:t>in terms of section 139(1</a:t>
            </a:r>
            <a:r>
              <a:rPr lang="en-ZA" b="1" dirty="0" smtClean="0"/>
              <a:t>)(c) </a:t>
            </a:r>
            <a:r>
              <a:rPr lang="en-ZA" b="1" dirty="0"/>
              <a:t>of the Constitution</a:t>
            </a:r>
          </a:p>
          <a:p>
            <a:endParaRPr lang="en-ZA" b="1" dirty="0"/>
          </a:p>
        </p:txBody>
      </p:sp>
    </p:spTree>
    <p:extLst>
      <p:ext uri="{BB962C8B-B14F-4D97-AF65-F5344CB8AC3E}">
        <p14:creationId xmlns:p14="http://schemas.microsoft.com/office/powerpoint/2010/main" xmlns="" val="416841423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ALLEGATIONS AGAINST THE MM</a:t>
            </a:r>
            <a:endParaRPr lang="en-ZA" dirty="0"/>
          </a:p>
        </p:txBody>
      </p:sp>
      <p:sp>
        <p:nvSpPr>
          <p:cNvPr id="3" name="Content Placeholder 2"/>
          <p:cNvSpPr>
            <a:spLocks noGrp="1"/>
          </p:cNvSpPr>
          <p:nvPr>
            <p:ph idx="1"/>
          </p:nvPr>
        </p:nvSpPr>
        <p:spPr/>
        <p:txBody>
          <a:bodyPr>
            <a:normAutofit fontScale="70000" lnSpcReduction="20000"/>
          </a:bodyPr>
          <a:lstStyle/>
          <a:p>
            <a:r>
              <a:rPr lang="en-US" dirty="0"/>
              <a:t>Prior to his purported removal, Mayor </a:t>
            </a:r>
            <a:r>
              <a:rPr lang="en-US" dirty="0" err="1"/>
              <a:t>Ntuli</a:t>
            </a:r>
            <a:r>
              <a:rPr lang="en-US" dirty="0"/>
              <a:t>, had also levelled certain allegations against the Municipal Manager, Mr. </a:t>
            </a:r>
            <a:r>
              <a:rPr lang="en-US" dirty="0" err="1"/>
              <a:t>Ntuli</a:t>
            </a:r>
            <a:r>
              <a:rPr lang="en-US" dirty="0"/>
              <a:t>. </a:t>
            </a:r>
            <a:endParaRPr lang="en-US" dirty="0" smtClean="0"/>
          </a:p>
          <a:p>
            <a:r>
              <a:rPr lang="en-US" dirty="0" err="1" smtClean="0"/>
              <a:t>CoGTA</a:t>
            </a:r>
            <a:r>
              <a:rPr lang="en-US" dirty="0" smtClean="0"/>
              <a:t> </a:t>
            </a:r>
            <a:r>
              <a:rPr lang="en-US" dirty="0"/>
              <a:t>designated an internal investigator to investigate the allegations.  </a:t>
            </a:r>
            <a:endParaRPr lang="en-US" dirty="0" smtClean="0"/>
          </a:p>
          <a:p>
            <a:r>
              <a:rPr lang="en-US" dirty="0" smtClean="0"/>
              <a:t>As </a:t>
            </a:r>
            <a:r>
              <a:rPr lang="en-US" dirty="0"/>
              <a:t>the municipality was the employer, such report had to serve before Council to consider disciplinary action and the possible suspension of the municipal manager. (Details of findings of investigation provided later)</a:t>
            </a:r>
            <a:endParaRPr lang="en-ZA" dirty="0"/>
          </a:p>
          <a:p>
            <a:r>
              <a:rPr lang="en-US" dirty="0" err="1" smtClean="0"/>
              <a:t>CoGTA</a:t>
            </a:r>
            <a:r>
              <a:rPr lang="en-US" dirty="0" smtClean="0"/>
              <a:t> </a:t>
            </a:r>
            <a:r>
              <a:rPr lang="en-US" dirty="0"/>
              <a:t>completed </a:t>
            </a:r>
            <a:r>
              <a:rPr lang="en-US" dirty="0" smtClean="0"/>
              <a:t>the investigation </a:t>
            </a:r>
            <a:r>
              <a:rPr lang="en-US" dirty="0"/>
              <a:t>and attempts were made to present the report at a Council meeting held on 22 July </a:t>
            </a:r>
            <a:r>
              <a:rPr lang="en-US" dirty="0" smtClean="0"/>
              <a:t>2014. </a:t>
            </a:r>
          </a:p>
          <a:p>
            <a:pPr lvl="1"/>
            <a:r>
              <a:rPr lang="en-US" dirty="0" smtClean="0"/>
              <a:t>The </a:t>
            </a:r>
            <a:r>
              <a:rPr lang="en-US" dirty="0"/>
              <a:t>volatile Council meeting ended with the IFP </a:t>
            </a:r>
            <a:r>
              <a:rPr lang="en-US" dirty="0" err="1"/>
              <a:t>councillors</a:t>
            </a:r>
            <a:r>
              <a:rPr lang="en-US" dirty="0"/>
              <a:t> walking-out and leaving the meeting inquorate. </a:t>
            </a:r>
            <a:endParaRPr lang="en-US" dirty="0" smtClean="0"/>
          </a:p>
          <a:p>
            <a:pPr lvl="1"/>
            <a:r>
              <a:rPr lang="en-US" dirty="0" smtClean="0"/>
              <a:t>It </a:t>
            </a:r>
            <a:r>
              <a:rPr lang="en-US" dirty="0"/>
              <a:t>became clear that a number of </a:t>
            </a:r>
            <a:r>
              <a:rPr lang="en-US" dirty="0" err="1"/>
              <a:t>councillors</a:t>
            </a:r>
            <a:r>
              <a:rPr lang="en-US" dirty="0"/>
              <a:t> were intent on protecting the Municipal Manager and frustrating any attempts to implement required disciplinary action.  	</a:t>
            </a:r>
            <a:endParaRPr lang="en-ZA" dirty="0"/>
          </a:p>
        </p:txBody>
      </p:sp>
    </p:spTree>
    <p:extLst>
      <p:ext uri="{BB962C8B-B14F-4D97-AF65-F5344CB8AC3E}">
        <p14:creationId xmlns:p14="http://schemas.microsoft.com/office/powerpoint/2010/main" xmlns="" val="138094779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Allegations against the mm</a:t>
            </a:r>
            <a:endParaRPr lang="en-ZA" dirty="0"/>
          </a:p>
        </p:txBody>
      </p:sp>
      <p:sp>
        <p:nvSpPr>
          <p:cNvPr id="3" name="Content Placeholder 2"/>
          <p:cNvSpPr>
            <a:spLocks noGrp="1"/>
          </p:cNvSpPr>
          <p:nvPr>
            <p:ph idx="1"/>
          </p:nvPr>
        </p:nvSpPr>
        <p:spPr/>
        <p:txBody>
          <a:bodyPr>
            <a:noAutofit/>
          </a:bodyPr>
          <a:lstStyle/>
          <a:p>
            <a:r>
              <a:rPr lang="en-US" sz="2800" dirty="0"/>
              <a:t>The following are allegations which the Department </a:t>
            </a:r>
            <a:r>
              <a:rPr lang="en-US" sz="2800" dirty="0" smtClean="0"/>
              <a:t>investigated:</a:t>
            </a:r>
          </a:p>
          <a:p>
            <a:pPr lvl="1"/>
            <a:r>
              <a:rPr lang="en-US" sz="1600" dirty="0"/>
              <a:t>Staff overtime payment for the months of March, April and May 2014 without the ratification of the administrator;</a:t>
            </a:r>
            <a:endParaRPr lang="en-ZA" sz="1600" dirty="0"/>
          </a:p>
          <a:p>
            <a:pPr lvl="1"/>
            <a:r>
              <a:rPr lang="en-US" sz="1600" dirty="0"/>
              <a:t>Non-payment of creditors within 30 days; </a:t>
            </a:r>
            <a:endParaRPr lang="en-ZA" sz="1600" dirty="0"/>
          </a:p>
          <a:p>
            <a:pPr lvl="1"/>
            <a:r>
              <a:rPr lang="en-US" sz="1600" dirty="0"/>
              <a:t>In the first week of March 2014 a certain municipal vehicle is alleged to have been confiscated by the Deputy Sheriff: </a:t>
            </a:r>
            <a:r>
              <a:rPr lang="en-US" sz="1600" dirty="0" err="1"/>
              <a:t>Mtubatuba</a:t>
            </a:r>
            <a:r>
              <a:rPr lang="en-US" sz="1600" dirty="0"/>
              <a:t>. This was never reported to council;</a:t>
            </a:r>
            <a:endParaRPr lang="en-ZA" sz="1600" dirty="0"/>
          </a:p>
          <a:p>
            <a:pPr lvl="1"/>
            <a:r>
              <a:rPr lang="en-US" sz="1600" dirty="0"/>
              <a:t>Sometime in August 2012, it is alleged that about five municipal vehicles were attached by the Deputy Sheriff in </a:t>
            </a:r>
            <a:r>
              <a:rPr lang="en-US" sz="1600" dirty="0" err="1"/>
              <a:t>Mtubatuba</a:t>
            </a:r>
            <a:r>
              <a:rPr lang="en-US" sz="1600" dirty="0"/>
              <a:t> for public auction as a result of a default judgment against the municipality in the amount of about R451 189.20; </a:t>
            </a:r>
            <a:endParaRPr lang="en-ZA" sz="1600" dirty="0"/>
          </a:p>
          <a:p>
            <a:pPr lvl="1"/>
            <a:r>
              <a:rPr lang="en-US" sz="1600" dirty="0"/>
              <a:t>Non-compliance with supply chain management procedures;</a:t>
            </a:r>
            <a:endParaRPr lang="en-ZA" sz="1600" dirty="0"/>
          </a:p>
          <a:p>
            <a:pPr lvl="1"/>
            <a:r>
              <a:rPr lang="en-US" sz="1600" dirty="0"/>
              <a:t>Extortion of donations from service providers;</a:t>
            </a:r>
            <a:endParaRPr lang="en-ZA" sz="1600" dirty="0"/>
          </a:p>
          <a:p>
            <a:pPr lvl="1"/>
            <a:r>
              <a:rPr lang="en-US" sz="1600" dirty="0" err="1"/>
              <a:t>KwaMsane</a:t>
            </a:r>
            <a:r>
              <a:rPr lang="en-US" sz="1600" dirty="0"/>
              <a:t> taxi rank collapse, no action has or is being instituted by the accounting officer against the contractor; and</a:t>
            </a:r>
            <a:endParaRPr lang="en-ZA" sz="1600" dirty="0"/>
          </a:p>
          <a:p>
            <a:pPr lvl="1"/>
            <a:r>
              <a:rPr lang="en-US" sz="1600" dirty="0"/>
              <a:t>MPRA Non-compliance. (This aspect will be elaborated on below herein).</a:t>
            </a:r>
            <a:endParaRPr lang="en-ZA" sz="4800" dirty="0"/>
          </a:p>
        </p:txBody>
      </p:sp>
    </p:spTree>
    <p:extLst>
      <p:ext uri="{BB962C8B-B14F-4D97-AF65-F5344CB8AC3E}">
        <p14:creationId xmlns:p14="http://schemas.microsoft.com/office/powerpoint/2010/main" xmlns="" val="273923293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Findings: investigation into conduct of mm</a:t>
            </a:r>
            <a:endParaRPr lang="en-ZA" dirty="0"/>
          </a:p>
        </p:txBody>
      </p:sp>
      <p:sp>
        <p:nvSpPr>
          <p:cNvPr id="3" name="Content Placeholder 2"/>
          <p:cNvSpPr>
            <a:spLocks noGrp="1"/>
          </p:cNvSpPr>
          <p:nvPr>
            <p:ph idx="1"/>
          </p:nvPr>
        </p:nvSpPr>
        <p:spPr/>
        <p:txBody>
          <a:bodyPr>
            <a:normAutofit fontScale="55000" lnSpcReduction="20000"/>
          </a:bodyPr>
          <a:lstStyle/>
          <a:p>
            <a:r>
              <a:rPr lang="en-US" dirty="0" smtClean="0"/>
              <a:t>Generally, the Accounting </a:t>
            </a:r>
            <a:r>
              <a:rPr lang="en-US" dirty="0"/>
              <a:t>Officer </a:t>
            </a:r>
            <a:r>
              <a:rPr lang="en-US" dirty="0" smtClean="0"/>
              <a:t>had:</a:t>
            </a:r>
          </a:p>
          <a:p>
            <a:pPr lvl="1"/>
            <a:r>
              <a:rPr lang="en-US" dirty="0" smtClean="0"/>
              <a:t>Disregarded </a:t>
            </a:r>
            <a:r>
              <a:rPr lang="en-US" dirty="0"/>
              <a:t>the authority and powers vested in the administrator by authorizing overtime payments without the ratification of the </a:t>
            </a:r>
            <a:r>
              <a:rPr lang="en-US" dirty="0" smtClean="0"/>
              <a:t>administrator resulting in irregular </a:t>
            </a:r>
            <a:r>
              <a:rPr lang="en-US" dirty="0"/>
              <a:t>expenditure in terms of the MFMA Section </a:t>
            </a:r>
            <a:r>
              <a:rPr lang="en-US" dirty="0" smtClean="0"/>
              <a:t>32</a:t>
            </a:r>
            <a:endParaRPr lang="en-ZA" dirty="0"/>
          </a:p>
          <a:p>
            <a:pPr lvl="1"/>
            <a:r>
              <a:rPr lang="en-ZA" dirty="0" smtClean="0"/>
              <a:t>Failed </a:t>
            </a:r>
            <a:r>
              <a:rPr lang="en-ZA" dirty="0"/>
              <a:t>in his duty to exercise effective expenditure management resulting in the municipality incurring fruitless and wasteful expenditure in the form of legal </a:t>
            </a:r>
            <a:r>
              <a:rPr lang="en-ZA" dirty="0" smtClean="0"/>
              <a:t>costs </a:t>
            </a:r>
            <a:r>
              <a:rPr lang="en-ZA" dirty="0"/>
              <a:t>and interest on late payments</a:t>
            </a:r>
            <a:r>
              <a:rPr lang="en-ZA" dirty="0" smtClean="0"/>
              <a:t>.</a:t>
            </a:r>
          </a:p>
          <a:p>
            <a:pPr lvl="1"/>
            <a:r>
              <a:rPr lang="en-US" dirty="0" smtClean="0"/>
              <a:t>Violated laws</a:t>
            </a:r>
            <a:r>
              <a:rPr lang="en-US" dirty="0"/>
              <a:t>, regulations and council policies governing Supply chain management, thus failing to exercise his fiduciary responsibility towards the municipality. This </a:t>
            </a:r>
            <a:r>
              <a:rPr lang="en-US" dirty="0" smtClean="0"/>
              <a:t>was regarded as maladministration</a:t>
            </a:r>
            <a:r>
              <a:rPr lang="en-US" dirty="0"/>
              <a:t>.</a:t>
            </a:r>
          </a:p>
          <a:p>
            <a:pPr lvl="1"/>
            <a:r>
              <a:rPr lang="en-ZA" dirty="0" smtClean="0"/>
              <a:t>Failed to report </a:t>
            </a:r>
            <a:r>
              <a:rPr lang="en-ZA" dirty="0"/>
              <a:t>the </a:t>
            </a:r>
            <a:r>
              <a:rPr lang="en-ZA" dirty="0" smtClean="0"/>
              <a:t>collapse of the taxi </a:t>
            </a:r>
            <a:r>
              <a:rPr lang="en-ZA" dirty="0"/>
              <a:t>rank to council and making necessary follow ups with the responsible contractors and project manager with the view of recovering the costs incurred in the construction of the </a:t>
            </a:r>
            <a:r>
              <a:rPr lang="en-ZA" dirty="0" smtClean="0"/>
              <a:t>asset </a:t>
            </a:r>
            <a:r>
              <a:rPr lang="en-ZA" dirty="0"/>
              <a:t>resulted in the municipality incurring fruitless and wasteful expenditure and </a:t>
            </a:r>
            <a:r>
              <a:rPr lang="en-ZA" dirty="0" smtClean="0"/>
              <a:t>deprived </a:t>
            </a:r>
            <a:r>
              <a:rPr lang="en-ZA" dirty="0"/>
              <a:t>the community of </a:t>
            </a:r>
            <a:r>
              <a:rPr lang="en-ZA" dirty="0" err="1"/>
              <a:t>KwaMsane</a:t>
            </a:r>
            <a:r>
              <a:rPr lang="en-ZA" dirty="0"/>
              <a:t> access to this amenity</a:t>
            </a:r>
            <a:r>
              <a:rPr lang="en-ZA" dirty="0" smtClean="0"/>
              <a:t>.</a:t>
            </a:r>
          </a:p>
          <a:p>
            <a:pPr lvl="1"/>
            <a:r>
              <a:rPr lang="en-ZA" dirty="0" smtClean="0"/>
              <a:t>Failed </a:t>
            </a:r>
            <a:r>
              <a:rPr lang="en-ZA" dirty="0"/>
              <a:t>to implement the new General Valuation Roll on 01st of July 2014 as required in terms of the Municipal Property Rates Act (MPRA). The resultant non-compliance has </a:t>
            </a:r>
            <a:r>
              <a:rPr lang="en-ZA" dirty="0" smtClean="0"/>
              <a:t>implications </a:t>
            </a:r>
            <a:r>
              <a:rPr lang="en-ZA" dirty="0"/>
              <a:t>on the budget of the municipality as </a:t>
            </a:r>
            <a:r>
              <a:rPr lang="en-ZA" dirty="0" err="1"/>
              <a:t>Mtubatuba</a:t>
            </a:r>
            <a:r>
              <a:rPr lang="en-ZA" dirty="0"/>
              <a:t> by law cannot levy rates on an expired Valuation Roll</a:t>
            </a:r>
            <a:r>
              <a:rPr lang="en-ZA" dirty="0" smtClean="0"/>
              <a:t>.</a:t>
            </a:r>
            <a:endParaRPr lang="en-ZA" dirty="0"/>
          </a:p>
          <a:p>
            <a:endParaRPr lang="en-ZA" dirty="0"/>
          </a:p>
        </p:txBody>
      </p:sp>
    </p:spTree>
    <p:extLst>
      <p:ext uri="{BB962C8B-B14F-4D97-AF65-F5344CB8AC3E}">
        <p14:creationId xmlns:p14="http://schemas.microsoft.com/office/powerpoint/2010/main" xmlns="" val="1449044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NON-COMPLIANCE WITH THE MPRA</a:t>
            </a:r>
            <a:endParaRPr lang="en-ZA" dirty="0"/>
          </a:p>
        </p:txBody>
      </p:sp>
      <p:sp>
        <p:nvSpPr>
          <p:cNvPr id="3" name="Content Placeholder 2"/>
          <p:cNvSpPr>
            <a:spLocks noGrp="1"/>
          </p:cNvSpPr>
          <p:nvPr>
            <p:ph idx="1"/>
          </p:nvPr>
        </p:nvSpPr>
        <p:spPr/>
        <p:txBody>
          <a:bodyPr>
            <a:normAutofit fontScale="40000" lnSpcReduction="20000"/>
          </a:bodyPr>
          <a:lstStyle/>
          <a:p>
            <a:r>
              <a:rPr lang="en-US" dirty="0" smtClean="0"/>
              <a:t>Subsequent </a:t>
            </a:r>
            <a:r>
              <a:rPr lang="en-US" dirty="0"/>
              <a:t>to the meeting with the Mayor on 4 July 2014, it </a:t>
            </a:r>
            <a:r>
              <a:rPr lang="en-US" dirty="0" smtClean="0"/>
              <a:t>became </a:t>
            </a:r>
            <a:r>
              <a:rPr lang="en-US" dirty="0"/>
              <a:t>evident that the Municipality </a:t>
            </a:r>
            <a:r>
              <a:rPr lang="en-US" dirty="0" smtClean="0"/>
              <a:t>did not </a:t>
            </a:r>
            <a:r>
              <a:rPr lang="en-US" dirty="0"/>
              <a:t>have an approved General Valuation Roll, which </a:t>
            </a:r>
            <a:r>
              <a:rPr lang="en-US" dirty="0" smtClean="0"/>
              <a:t>posed </a:t>
            </a:r>
            <a:r>
              <a:rPr lang="en-US" dirty="0"/>
              <a:t>a serious challenge to the financial viability of the Municipality. </a:t>
            </a:r>
            <a:r>
              <a:rPr lang="en-US" dirty="0" smtClean="0"/>
              <a:t>This </a:t>
            </a:r>
            <a:r>
              <a:rPr lang="en-US" dirty="0"/>
              <a:t>issue was raised by the Ministerial Representative with the Municipal Manager as early as March 2014, but that the Municipal Manager and the municipal </a:t>
            </a:r>
            <a:r>
              <a:rPr lang="en-US" dirty="0" err="1"/>
              <a:t>valuer</a:t>
            </a:r>
            <a:r>
              <a:rPr lang="en-US" dirty="0"/>
              <a:t> were unable to </a:t>
            </a:r>
            <a:r>
              <a:rPr lang="en-US" dirty="0" err="1"/>
              <a:t>finalise</a:t>
            </a:r>
            <a:r>
              <a:rPr lang="en-US" dirty="0"/>
              <a:t> the Roll before the 30 June cut-off date.</a:t>
            </a:r>
            <a:endParaRPr lang="en-ZA" dirty="0"/>
          </a:p>
          <a:p>
            <a:r>
              <a:rPr lang="en-US" dirty="0" smtClean="0"/>
              <a:t>This </a:t>
            </a:r>
            <a:r>
              <a:rPr lang="en-US" dirty="0"/>
              <a:t>also despite support and communication from the </a:t>
            </a:r>
            <a:r>
              <a:rPr lang="en-US" dirty="0" err="1"/>
              <a:t>CoGTA</a:t>
            </a:r>
            <a:r>
              <a:rPr lang="en-US" dirty="0"/>
              <a:t> MPRA Project Team in providing assistance to the Municipality in </a:t>
            </a:r>
            <a:r>
              <a:rPr lang="en-US" dirty="0" err="1"/>
              <a:t>finalising</a:t>
            </a:r>
            <a:r>
              <a:rPr lang="en-US" dirty="0"/>
              <a:t> its General Valuation Roll, and notwithstanding the fact that this was already the fifth year that the Roll was in use, after the </a:t>
            </a:r>
            <a:r>
              <a:rPr lang="en-US" dirty="0" err="1"/>
              <a:t>Honourable</a:t>
            </a:r>
            <a:r>
              <a:rPr lang="en-US" dirty="0"/>
              <a:t> MEC had granted </a:t>
            </a:r>
            <a:r>
              <a:rPr lang="en-US" dirty="0" err="1"/>
              <a:t>condonation</a:t>
            </a:r>
            <a:r>
              <a:rPr lang="en-US" dirty="0"/>
              <a:t> in terms of the Local Government: Municipal Property Rates Act, 2003 (“the MPRA”), extending the validity of the Valuation Roll for one additional year until 30 June 2014.</a:t>
            </a:r>
            <a:endParaRPr lang="en-ZA" dirty="0"/>
          </a:p>
          <a:p>
            <a:r>
              <a:rPr lang="en-GB" dirty="0" smtClean="0"/>
              <a:t>As </a:t>
            </a:r>
            <a:r>
              <a:rPr lang="en-GB" dirty="0"/>
              <a:t>the extension was already granted, and as the Municipality did not complete its consultation process envisaged in section 49 of the MPRA, it effectively means that the Municipality currently has no valid Valuation Roll, as section 32(1) of the MPRA states that “[</a:t>
            </a:r>
            <a:r>
              <a:rPr lang="en-GB" i="1" dirty="0"/>
              <a:t>A valuation roll</a:t>
            </a:r>
            <a:r>
              <a:rPr lang="en-GB" dirty="0"/>
              <a:t>] </a:t>
            </a:r>
            <a:r>
              <a:rPr lang="en-GB" i="1" dirty="0"/>
              <a:t>(a) takes effect from the start of the financial year following completion of the public inspection period required by </a:t>
            </a:r>
            <a:r>
              <a:rPr lang="en-GB" i="1" dirty="0">
                <a:hlinkClick r:id="rId2"/>
              </a:rPr>
              <a:t>section 49</a:t>
            </a:r>
            <a:r>
              <a:rPr lang="en-GB" i="1" dirty="0"/>
              <a:t>;</a:t>
            </a:r>
            <a:r>
              <a:rPr lang="en-GB" dirty="0"/>
              <a:t>”, and that its Valuation Roll </a:t>
            </a:r>
            <a:r>
              <a:rPr lang="en-ZA" dirty="0"/>
              <a:t>expired on 30 June </a:t>
            </a:r>
            <a:r>
              <a:rPr lang="en-ZA" dirty="0" smtClean="0"/>
              <a:t>2014.</a:t>
            </a:r>
            <a:endParaRPr lang="en-ZA" dirty="0"/>
          </a:p>
          <a:p>
            <a:r>
              <a:rPr lang="en-ZA" dirty="0" smtClean="0"/>
              <a:t>This </a:t>
            </a:r>
            <a:r>
              <a:rPr lang="en-ZA" dirty="0"/>
              <a:t>effectively </a:t>
            </a:r>
            <a:r>
              <a:rPr lang="en-ZA" dirty="0" smtClean="0"/>
              <a:t>meant that </a:t>
            </a:r>
            <a:r>
              <a:rPr lang="en-ZA" dirty="0"/>
              <a:t>the Municipality </a:t>
            </a:r>
            <a:r>
              <a:rPr lang="en-ZA" dirty="0" smtClean="0"/>
              <a:t>would not </a:t>
            </a:r>
            <a:r>
              <a:rPr lang="en-ZA" dirty="0"/>
              <a:t>be able to levy any property rates for the whole of the </a:t>
            </a:r>
            <a:r>
              <a:rPr lang="en-ZA" dirty="0" smtClean="0"/>
              <a:t>2014/2015 </a:t>
            </a:r>
            <a:r>
              <a:rPr lang="en-ZA" dirty="0"/>
              <a:t>financial year, and that the new Roll can only be implemented on 1 July 2015, as the public inspection period required by section 49 will only be completed during the current financial year. It may even result in the Municipality having to conduct the whole valuation process afresh, as the process started </a:t>
            </a:r>
            <a:r>
              <a:rPr lang="en-ZA" dirty="0" smtClean="0"/>
              <a:t>the previous </a:t>
            </a:r>
            <a:r>
              <a:rPr lang="en-ZA" dirty="0"/>
              <a:t>year </a:t>
            </a:r>
            <a:r>
              <a:rPr lang="en-ZA" dirty="0" smtClean="0"/>
              <a:t>had </a:t>
            </a:r>
            <a:r>
              <a:rPr lang="en-ZA" dirty="0"/>
              <a:t>effectively been aborted in light of the failure by the Municipality to finalise its processes before 30 June 2014.</a:t>
            </a:r>
          </a:p>
          <a:p>
            <a:r>
              <a:rPr lang="en-ZA" dirty="0"/>
              <a:t>T</a:t>
            </a:r>
            <a:r>
              <a:rPr lang="en-ZA" dirty="0" smtClean="0"/>
              <a:t>his would have rendered </a:t>
            </a:r>
            <a:r>
              <a:rPr lang="en-ZA" dirty="0"/>
              <a:t>the Municipality bankrupt as it </a:t>
            </a:r>
            <a:r>
              <a:rPr lang="en-ZA" dirty="0" smtClean="0"/>
              <a:t>would lose </a:t>
            </a:r>
            <a:r>
              <a:rPr lang="en-ZA" dirty="0"/>
              <a:t>an amount of approximately </a:t>
            </a:r>
            <a:r>
              <a:rPr lang="en-ZA" dirty="0" smtClean="0"/>
              <a:t>R24 </a:t>
            </a:r>
            <a:r>
              <a:rPr lang="en-ZA" dirty="0"/>
              <a:t>million in rates revenue out of an operating budget of R 135 million, which is nearly 20% of the operating budget. </a:t>
            </a:r>
            <a:endParaRPr lang="en-ZA" dirty="0" smtClean="0"/>
          </a:p>
          <a:p>
            <a:r>
              <a:rPr lang="en-ZA" b="1" dirty="0"/>
              <a:t>The MPRA provides for the municipality to continue rating on the current roll by extending its validity period by a further year </a:t>
            </a:r>
            <a:r>
              <a:rPr lang="en-ZA" b="1" dirty="0">
                <a:solidFill>
                  <a:srgbClr val="FF0000"/>
                </a:solidFill>
              </a:rPr>
              <a:t>if under a Constitutional intervention</a:t>
            </a:r>
            <a:r>
              <a:rPr lang="en-ZA" b="1" dirty="0"/>
              <a:t>. On 06 August 2014, the Executive Council further resolved to assume the responsibility for the function of preparing the municipal valuation roll in terms of section 32(3) of the MPRA.</a:t>
            </a:r>
          </a:p>
        </p:txBody>
      </p:sp>
    </p:spTree>
    <p:extLst>
      <p:ext uri="{BB962C8B-B14F-4D97-AF65-F5344CB8AC3E}">
        <p14:creationId xmlns:p14="http://schemas.microsoft.com/office/powerpoint/2010/main" xmlns="" val="375427104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COUNCIL RESPONSE TO INVESTIGATION</a:t>
            </a:r>
            <a:endParaRPr lang="en-ZA" dirty="0"/>
          </a:p>
        </p:txBody>
      </p:sp>
      <p:sp>
        <p:nvSpPr>
          <p:cNvPr id="3" name="Content Placeholder 2"/>
          <p:cNvSpPr>
            <a:spLocks noGrp="1"/>
          </p:cNvSpPr>
          <p:nvPr>
            <p:ph idx="1"/>
          </p:nvPr>
        </p:nvSpPr>
        <p:spPr/>
        <p:txBody>
          <a:bodyPr>
            <a:normAutofit fontScale="77500" lnSpcReduction="20000"/>
          </a:bodyPr>
          <a:lstStyle/>
          <a:p>
            <a:r>
              <a:rPr lang="en-US" dirty="0" smtClean="0"/>
              <a:t>The then Mayor </a:t>
            </a:r>
            <a:r>
              <a:rPr lang="en-US" dirty="0" err="1"/>
              <a:t>Ntuli</a:t>
            </a:r>
            <a:r>
              <a:rPr lang="en-US" dirty="0"/>
              <a:t> had previously drafted an item to Council to institute disciplinary action against the Municipal Manager in terms of the regulations on Disciplinary Procedures for Senior </a:t>
            </a:r>
            <a:r>
              <a:rPr lang="en-US" dirty="0" smtClean="0"/>
              <a:t>Managers. This </a:t>
            </a:r>
            <a:r>
              <a:rPr lang="en-US" dirty="0"/>
              <a:t>item was placed on the Agenda for the Council meeting held on 19 June 2014. </a:t>
            </a:r>
            <a:endParaRPr lang="en-US" dirty="0" smtClean="0"/>
          </a:p>
          <a:p>
            <a:r>
              <a:rPr lang="en-US" dirty="0" smtClean="0"/>
              <a:t>It </a:t>
            </a:r>
            <a:r>
              <a:rPr lang="en-US" dirty="0"/>
              <a:t>was at this same meeting </a:t>
            </a:r>
            <a:r>
              <a:rPr lang="en-US" dirty="0" smtClean="0"/>
              <a:t>that </a:t>
            </a:r>
            <a:r>
              <a:rPr lang="en-US" dirty="0"/>
              <a:t>an additional item, being a Notice of Motion to remove the Mayor from Office was placed on the Agenda. The Council meeting held on 19 June 2014, unlawfully purported to remove the Mayor from Office and degenerated into chaos and a volatile situation developed. The matter of the disciplinary action against the Municipal Manager was therefore not considered by the Council</a:t>
            </a:r>
            <a:r>
              <a:rPr lang="en-US" dirty="0" smtClean="0"/>
              <a:t>.</a:t>
            </a:r>
          </a:p>
        </p:txBody>
      </p:sp>
    </p:spTree>
    <p:extLst>
      <p:ext uri="{BB962C8B-B14F-4D97-AF65-F5344CB8AC3E}">
        <p14:creationId xmlns:p14="http://schemas.microsoft.com/office/powerpoint/2010/main" xmlns="" val="214180627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Extension of intervention</a:t>
            </a:r>
            <a:endParaRPr lang="en-ZA" dirty="0"/>
          </a:p>
        </p:txBody>
      </p:sp>
      <p:sp>
        <p:nvSpPr>
          <p:cNvPr id="3" name="Content Placeholder 2"/>
          <p:cNvSpPr>
            <a:spLocks noGrp="1"/>
          </p:cNvSpPr>
          <p:nvPr>
            <p:ph idx="1"/>
          </p:nvPr>
        </p:nvSpPr>
        <p:spPr/>
        <p:txBody>
          <a:bodyPr>
            <a:normAutofit fontScale="85000" lnSpcReduction="10000"/>
          </a:bodyPr>
          <a:lstStyle/>
          <a:p>
            <a:r>
              <a:rPr lang="en-US" dirty="0"/>
              <a:t>On the basis of ongoing challenges the Provincial Executive Council resolved on 06 August 2014 to extend the scope of the intervention </a:t>
            </a:r>
            <a:r>
              <a:rPr lang="en-US" dirty="0" smtClean="0"/>
              <a:t>by</a:t>
            </a:r>
          </a:p>
          <a:p>
            <a:pPr lvl="1"/>
            <a:r>
              <a:rPr lang="en-US" dirty="0" smtClean="0"/>
              <a:t>Assuming </a:t>
            </a:r>
            <a:r>
              <a:rPr lang="en-US" dirty="0"/>
              <a:t>the responsibility for the function of preparing the municipal valuation roll in terms of section 32(3) of the </a:t>
            </a:r>
            <a:r>
              <a:rPr lang="en-US" dirty="0" smtClean="0"/>
              <a:t>MPRA; </a:t>
            </a:r>
            <a:r>
              <a:rPr lang="en-US" dirty="0"/>
              <a:t>and </a:t>
            </a:r>
            <a:endParaRPr lang="en-US" dirty="0" smtClean="0"/>
          </a:p>
          <a:p>
            <a:pPr lvl="1"/>
            <a:r>
              <a:rPr lang="en-US" dirty="0" smtClean="0"/>
              <a:t>The </a:t>
            </a:r>
            <a:r>
              <a:rPr lang="en-US" dirty="0"/>
              <a:t>functions referred to in section 67(1)(h) and Schedule 2 </a:t>
            </a:r>
            <a:r>
              <a:rPr lang="en-US" dirty="0" smtClean="0"/>
              <a:t>(Code of Conduct for Municipal Officials) of </a:t>
            </a:r>
            <a:r>
              <a:rPr lang="en-US" dirty="0"/>
              <a:t>the Municipal Systems Act, read with any other relevant legislative provisions dealing with disciplinary matters</a:t>
            </a:r>
            <a:r>
              <a:rPr lang="en-US" dirty="0" smtClean="0"/>
              <a:t>.</a:t>
            </a:r>
          </a:p>
          <a:p>
            <a:r>
              <a:rPr lang="en-US" dirty="0" smtClean="0"/>
              <a:t>The </a:t>
            </a:r>
            <a:r>
              <a:rPr lang="en-US" dirty="0"/>
              <a:t>intervention was also extended to 31 December 2014</a:t>
            </a:r>
            <a:r>
              <a:rPr lang="en-US" dirty="0" smtClean="0"/>
              <a:t>.</a:t>
            </a:r>
            <a:endParaRPr lang="en-ZA" dirty="0"/>
          </a:p>
        </p:txBody>
      </p:sp>
    </p:spTree>
    <p:extLst>
      <p:ext uri="{BB962C8B-B14F-4D97-AF65-F5344CB8AC3E}">
        <p14:creationId xmlns:p14="http://schemas.microsoft.com/office/powerpoint/2010/main" xmlns="" val="35573493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COUNCIL RESPONSE TO INVESTIGATION following extension of intervention</a:t>
            </a:r>
            <a:endParaRPr lang="en-ZA" sz="3200" dirty="0"/>
          </a:p>
        </p:txBody>
      </p:sp>
      <p:sp>
        <p:nvSpPr>
          <p:cNvPr id="3" name="Content Placeholder 2"/>
          <p:cNvSpPr>
            <a:spLocks noGrp="1"/>
          </p:cNvSpPr>
          <p:nvPr>
            <p:ph idx="1"/>
          </p:nvPr>
        </p:nvSpPr>
        <p:spPr/>
        <p:txBody>
          <a:bodyPr>
            <a:noAutofit/>
          </a:bodyPr>
          <a:lstStyle/>
          <a:p>
            <a:r>
              <a:rPr lang="en-ZA" sz="1400" dirty="0" smtClean="0"/>
              <a:t>A </a:t>
            </a:r>
            <a:r>
              <a:rPr lang="en-ZA" sz="1400" dirty="0"/>
              <a:t>Council meeting was convened on 20 October 2014 for the purpose of considering the suspension of the Municipal Manager by the Ministerial Representative. The KZN </a:t>
            </a:r>
            <a:r>
              <a:rPr lang="en-ZA" sz="1400" dirty="0" err="1"/>
              <a:t>CoGTA</a:t>
            </a:r>
            <a:r>
              <a:rPr lang="en-ZA" sz="1400" dirty="0"/>
              <a:t> representative who attended the meeting indicated the following:</a:t>
            </a:r>
          </a:p>
          <a:p>
            <a:pPr lvl="1"/>
            <a:r>
              <a:rPr lang="en-ZA" sz="1200" dirty="0"/>
              <a:t>The meeting was </a:t>
            </a:r>
            <a:r>
              <a:rPr lang="en-ZA" sz="1200" dirty="0" smtClean="0"/>
              <a:t>chaotic and </a:t>
            </a:r>
            <a:r>
              <a:rPr lang="en-ZA" sz="1200" dirty="0"/>
              <a:t>the </a:t>
            </a:r>
            <a:r>
              <a:rPr lang="en-ZA" sz="1200" dirty="0" smtClean="0"/>
              <a:t>Speaker</a:t>
            </a:r>
            <a:r>
              <a:rPr lang="en-ZA" sz="1200" dirty="0"/>
              <a:t>, declined to grant an opportunity to the KZN </a:t>
            </a:r>
            <a:r>
              <a:rPr lang="en-ZA" sz="1200" dirty="0" err="1"/>
              <a:t>Cogta</a:t>
            </a:r>
            <a:r>
              <a:rPr lang="en-ZA" sz="1200" dirty="0"/>
              <a:t> representative to explain the legal position to the Council or to confirm that the disciplinary function was taken over by the Provincial Executive Council, which mandated Mr. </a:t>
            </a:r>
            <a:r>
              <a:rPr lang="en-ZA" sz="1200" dirty="0" err="1"/>
              <a:t>Ndwandwe</a:t>
            </a:r>
            <a:r>
              <a:rPr lang="en-ZA" sz="1200" dirty="0"/>
              <a:t> (Administrator) to suspend the Municipal </a:t>
            </a:r>
            <a:r>
              <a:rPr lang="en-ZA" sz="1200" dirty="0" smtClean="0"/>
              <a:t>Manager.</a:t>
            </a:r>
            <a:endParaRPr lang="en-ZA" sz="1200" dirty="0"/>
          </a:p>
          <a:p>
            <a:pPr lvl="1"/>
            <a:r>
              <a:rPr lang="en-ZA" sz="1200" dirty="0"/>
              <a:t>The Speaker lost total control of the meeting and allowed several derogatory remarks to be made about the Honourable MEC for </a:t>
            </a:r>
            <a:r>
              <a:rPr lang="en-ZA" sz="1200" dirty="0" err="1"/>
              <a:t>CoGTA</a:t>
            </a:r>
            <a:r>
              <a:rPr lang="en-ZA" sz="1200" dirty="0"/>
              <a:t> and the departmental representative;</a:t>
            </a:r>
          </a:p>
          <a:p>
            <a:pPr lvl="1"/>
            <a:r>
              <a:rPr lang="en-ZA" sz="1200" dirty="0"/>
              <a:t> </a:t>
            </a:r>
            <a:r>
              <a:rPr lang="en-ZA" sz="1200" dirty="0" smtClean="0"/>
              <a:t>Council </a:t>
            </a:r>
            <a:r>
              <a:rPr lang="en-ZA" sz="1200" dirty="0"/>
              <a:t>was in </a:t>
            </a:r>
            <a:r>
              <a:rPr lang="en-ZA" sz="1200" dirty="0" smtClean="0"/>
              <a:t>disarray</a:t>
            </a:r>
            <a:r>
              <a:rPr lang="en-ZA" sz="1200" dirty="0"/>
              <a:t>, dysfunctional and decisions were not being taken within the framework of legislation;</a:t>
            </a:r>
          </a:p>
          <a:p>
            <a:pPr lvl="1"/>
            <a:r>
              <a:rPr lang="en-ZA" sz="1200" dirty="0"/>
              <a:t>Councillors were screaming at each other with no order whatsoever;</a:t>
            </a:r>
          </a:p>
          <a:p>
            <a:pPr lvl="1"/>
            <a:r>
              <a:rPr lang="en-ZA" sz="1200" dirty="0"/>
              <a:t>It was clear that Council did not agree with the Ministerial Representative on the suspension of the Municipal Manager; and</a:t>
            </a:r>
          </a:p>
          <a:p>
            <a:pPr lvl="1"/>
            <a:r>
              <a:rPr lang="en-ZA" sz="1200" dirty="0"/>
              <a:t>All the while the Municipal Manager was seated next to the Speaker notwithstanding the fact that he was suspended and the Speaker allowed this to occur. </a:t>
            </a:r>
          </a:p>
          <a:p>
            <a:pPr lvl="1"/>
            <a:r>
              <a:rPr lang="en-ZA" sz="1200" dirty="0" smtClean="0"/>
              <a:t>It </a:t>
            </a:r>
            <a:r>
              <a:rPr lang="en-ZA" sz="1200" dirty="0"/>
              <a:t>became clear that the Council was intent on protecting the Municipal Manager.</a:t>
            </a:r>
          </a:p>
          <a:p>
            <a:r>
              <a:rPr lang="en-ZA" sz="1400" dirty="0"/>
              <a:t> </a:t>
            </a:r>
            <a:r>
              <a:rPr lang="en-ZA" sz="1400" dirty="0" smtClean="0"/>
              <a:t>On </a:t>
            </a:r>
            <a:r>
              <a:rPr lang="en-ZA" sz="1400" dirty="0"/>
              <a:t>18 November 2014, the Executive Committee of the municipality took a resolution which stated that:</a:t>
            </a:r>
          </a:p>
          <a:p>
            <a:pPr lvl="1"/>
            <a:r>
              <a:rPr lang="en-ZA" sz="1200" dirty="0" smtClean="0"/>
              <a:t>They </a:t>
            </a:r>
            <a:r>
              <a:rPr lang="en-ZA" sz="1200" dirty="0"/>
              <a:t>were in support of the Municipal Manager;</a:t>
            </a:r>
          </a:p>
          <a:p>
            <a:pPr lvl="1"/>
            <a:r>
              <a:rPr lang="en-ZA" sz="1200" dirty="0" smtClean="0"/>
              <a:t>They </a:t>
            </a:r>
            <a:r>
              <a:rPr lang="en-ZA" sz="1200" dirty="0"/>
              <a:t>disputed the Ministerial Representative’s authority to charge the Municipal Manager; and </a:t>
            </a:r>
          </a:p>
          <a:p>
            <a:pPr lvl="1"/>
            <a:r>
              <a:rPr lang="en-ZA" sz="1200" dirty="0" smtClean="0"/>
              <a:t>Any </a:t>
            </a:r>
            <a:r>
              <a:rPr lang="en-ZA" sz="1200" dirty="0"/>
              <a:t>official who co-operated with the Ministerial Representative in the Municipal Manager’s disciplinary action would ultimately vacate the municipality post/after the intervention</a:t>
            </a:r>
            <a:r>
              <a:rPr lang="en-ZA" sz="1200" dirty="0" smtClean="0"/>
              <a:t>.</a:t>
            </a:r>
            <a:endParaRPr lang="en-ZA" sz="1200" dirty="0"/>
          </a:p>
        </p:txBody>
      </p:sp>
    </p:spTree>
    <p:extLst>
      <p:ext uri="{BB962C8B-B14F-4D97-AF65-F5344CB8AC3E}">
        <p14:creationId xmlns:p14="http://schemas.microsoft.com/office/powerpoint/2010/main" xmlns="" val="335667383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PROGRESS: DISCIPLINARY CASE – MM</a:t>
            </a:r>
            <a:endParaRPr lang="en-ZA" sz="3200" dirty="0"/>
          </a:p>
        </p:txBody>
      </p:sp>
      <p:sp>
        <p:nvSpPr>
          <p:cNvPr id="3" name="Content Placeholder 2"/>
          <p:cNvSpPr>
            <a:spLocks noGrp="1"/>
          </p:cNvSpPr>
          <p:nvPr>
            <p:ph idx="1"/>
          </p:nvPr>
        </p:nvSpPr>
        <p:spPr/>
        <p:txBody>
          <a:bodyPr>
            <a:normAutofit fontScale="77500" lnSpcReduction="20000"/>
          </a:bodyPr>
          <a:lstStyle/>
          <a:p>
            <a:r>
              <a:rPr lang="en-ZA" dirty="0"/>
              <a:t>On 10 October 2014, the Ministerial Representative issued a letter to the Municipal Manager informing him of an intention to be placed on suspension pending an investigation into allegations of misconduct and requesting his representations thereto</a:t>
            </a:r>
            <a:r>
              <a:rPr lang="en-ZA" dirty="0" smtClean="0"/>
              <a:t>.</a:t>
            </a:r>
          </a:p>
          <a:p>
            <a:r>
              <a:rPr lang="en-ZA" dirty="0" smtClean="0"/>
              <a:t>The </a:t>
            </a:r>
            <a:r>
              <a:rPr lang="en-ZA" dirty="0"/>
              <a:t>Municipal Manager did not submit his representations to the Ministerial Representative, but instead questioned the authority of the Ministerial Representative to institute disciplinary processes against him in a letter addressed to Council</a:t>
            </a:r>
            <a:r>
              <a:rPr lang="en-ZA" dirty="0" smtClean="0"/>
              <a:t>.</a:t>
            </a:r>
            <a:endParaRPr lang="en-ZA" dirty="0"/>
          </a:p>
          <a:p>
            <a:r>
              <a:rPr lang="en-ZA" dirty="0"/>
              <a:t>The disciplinary hearing was scheduled for 28 November 2014 but postponed to 12-13 February 2015 due to non-availability of the suspended Municipal Manager’s Legal representative due to serious illness</a:t>
            </a:r>
            <a:r>
              <a:rPr lang="en-ZA" dirty="0" smtClean="0"/>
              <a:t>.</a:t>
            </a:r>
            <a:endParaRPr lang="en-ZA" dirty="0"/>
          </a:p>
        </p:txBody>
      </p:sp>
    </p:spTree>
    <p:extLst>
      <p:ext uri="{BB962C8B-B14F-4D97-AF65-F5344CB8AC3E}">
        <p14:creationId xmlns:p14="http://schemas.microsoft.com/office/powerpoint/2010/main" xmlns="" val="429168528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Council </a:t>
            </a:r>
            <a:r>
              <a:rPr lang="en-ZA" dirty="0" err="1" smtClean="0"/>
              <a:t>dysfunctionality</a:t>
            </a:r>
            <a:endParaRPr lang="en-ZA" dirty="0"/>
          </a:p>
        </p:txBody>
      </p:sp>
      <p:sp>
        <p:nvSpPr>
          <p:cNvPr id="3" name="Content Placeholder 2"/>
          <p:cNvSpPr>
            <a:spLocks noGrp="1"/>
          </p:cNvSpPr>
          <p:nvPr>
            <p:ph idx="1"/>
          </p:nvPr>
        </p:nvSpPr>
        <p:spPr/>
        <p:txBody>
          <a:bodyPr>
            <a:noAutofit/>
          </a:bodyPr>
          <a:lstStyle/>
          <a:p>
            <a:r>
              <a:rPr lang="en-ZA" sz="1600" dirty="0"/>
              <a:t>O</a:t>
            </a:r>
            <a:r>
              <a:rPr lang="en-US" sz="1600" dirty="0"/>
              <a:t>n 2 December 2014, a special Council meeting was convened by the Acting Municipal Manager at the request of the majority of </a:t>
            </a:r>
            <a:r>
              <a:rPr lang="en-US" sz="1600" dirty="0" err="1"/>
              <a:t>councillors</a:t>
            </a:r>
            <a:r>
              <a:rPr lang="en-US" sz="1600" dirty="0"/>
              <a:t> of </a:t>
            </a:r>
            <a:r>
              <a:rPr lang="en-US" sz="1600" dirty="0" err="1"/>
              <a:t>Mtubatuba</a:t>
            </a:r>
            <a:r>
              <a:rPr lang="en-US" sz="1600" dirty="0"/>
              <a:t> municipality. Only one item was the subject of discussion, namely, the resignation of the former Speaker of council and the election of the new Speaker. At the commencement of the Council meeting, all 38 </a:t>
            </a:r>
            <a:r>
              <a:rPr lang="en-US" sz="1600" dirty="0" err="1"/>
              <a:t>councillors</a:t>
            </a:r>
            <a:r>
              <a:rPr lang="en-US" sz="1600" dirty="0"/>
              <a:t> were present, before the meeting could proceed to elect the Speaker, the ANC requested a caucus but however did not return to the Council Chamber. The remaining 22 </a:t>
            </a:r>
            <a:r>
              <a:rPr lang="en-US" sz="1600" dirty="0" err="1"/>
              <a:t>councillors</a:t>
            </a:r>
            <a:r>
              <a:rPr lang="en-US" sz="1600" dirty="0"/>
              <a:t> continued with the meeting and Cllr. </a:t>
            </a:r>
            <a:r>
              <a:rPr lang="en-US" sz="1600" dirty="0" err="1"/>
              <a:t>Nyawo</a:t>
            </a:r>
            <a:r>
              <a:rPr lang="en-US" sz="1600" dirty="0"/>
              <a:t> was elected as the Speaker of Council.</a:t>
            </a:r>
            <a:endParaRPr lang="en-ZA" sz="1600" dirty="0"/>
          </a:p>
          <a:p>
            <a:r>
              <a:rPr lang="en-US" sz="1600" dirty="0" smtClean="0"/>
              <a:t>A </a:t>
            </a:r>
            <a:r>
              <a:rPr lang="en-US" sz="1600" dirty="0"/>
              <a:t>further Notice of Motion was submitted on 4 December 2014, which provided that Notice was being given in terms of section 48(4)(b) and 53 of the Structures Act to remove the Mayor, Cllr. M. R. </a:t>
            </a:r>
            <a:r>
              <a:rPr lang="en-US" sz="1600" dirty="0" err="1"/>
              <a:t>Ntuli</a:t>
            </a:r>
            <a:r>
              <a:rPr lang="en-US" sz="1600" dirty="0"/>
              <a:t> from EXCO. This Motion served at a Council meeting held on 12 December 2014</a:t>
            </a:r>
            <a:r>
              <a:rPr lang="en-US" sz="1600" dirty="0" smtClean="0"/>
              <a:t>.</a:t>
            </a:r>
            <a:endParaRPr lang="en-ZA" sz="1600" dirty="0"/>
          </a:p>
          <a:p>
            <a:r>
              <a:rPr lang="en-US" sz="1600" dirty="0" smtClean="0"/>
              <a:t>The </a:t>
            </a:r>
            <a:r>
              <a:rPr lang="en-US" sz="1600" dirty="0"/>
              <a:t>Ministerial Representative then informed Council that the Motion was </a:t>
            </a:r>
            <a:r>
              <a:rPr lang="en-US" sz="1600" dirty="0" smtClean="0"/>
              <a:t>flawed. The </a:t>
            </a:r>
            <a:r>
              <a:rPr lang="en-US" sz="1600" dirty="0"/>
              <a:t>Motion was nonetheless voted on, and 18 </a:t>
            </a:r>
            <a:r>
              <a:rPr lang="en-US" sz="1600" dirty="0" err="1"/>
              <a:t>Councillors</a:t>
            </a:r>
            <a:r>
              <a:rPr lang="en-US" sz="1600" dirty="0"/>
              <a:t> voted that the Mayor be removed from the Office of Mayor. Based on the above, the Ministerial Representative declined to ratify the decision to remove </a:t>
            </a:r>
            <a:r>
              <a:rPr lang="en-US" sz="1600" dirty="0" err="1"/>
              <a:t>Councillor</a:t>
            </a:r>
            <a:r>
              <a:rPr lang="en-US" sz="1600" dirty="0"/>
              <a:t> </a:t>
            </a:r>
            <a:r>
              <a:rPr lang="en-US" sz="1600" dirty="0" err="1"/>
              <a:t>Ntuli</a:t>
            </a:r>
            <a:r>
              <a:rPr lang="en-US" sz="1600" dirty="0"/>
              <a:t> from the Office of Mayor, and </a:t>
            </a:r>
            <a:r>
              <a:rPr lang="en-US" sz="1600" dirty="0" err="1"/>
              <a:t>Councillor</a:t>
            </a:r>
            <a:r>
              <a:rPr lang="en-US" sz="1600" dirty="0"/>
              <a:t> </a:t>
            </a:r>
            <a:r>
              <a:rPr lang="en-US" sz="1600" dirty="0" err="1"/>
              <a:t>Ntuli</a:t>
            </a:r>
            <a:r>
              <a:rPr lang="en-US" sz="1600" dirty="0"/>
              <a:t> accordingly remained the Mayor of the Council</a:t>
            </a:r>
            <a:r>
              <a:rPr lang="en-US" sz="1600" dirty="0" smtClean="0"/>
              <a:t>.</a:t>
            </a:r>
            <a:endParaRPr lang="en-ZA" sz="1600" dirty="0"/>
          </a:p>
        </p:txBody>
      </p:sp>
    </p:spTree>
    <p:extLst>
      <p:ext uri="{BB962C8B-B14F-4D97-AF65-F5344CB8AC3E}">
        <p14:creationId xmlns:p14="http://schemas.microsoft.com/office/powerpoint/2010/main" xmlns="" val="116248971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Council </a:t>
            </a:r>
            <a:r>
              <a:rPr lang="en-ZA" dirty="0" err="1" smtClean="0"/>
              <a:t>dysfunctionality</a:t>
            </a:r>
            <a:endParaRPr lang="en-ZA" dirty="0"/>
          </a:p>
        </p:txBody>
      </p:sp>
      <p:sp>
        <p:nvSpPr>
          <p:cNvPr id="3" name="Content Placeholder 2"/>
          <p:cNvSpPr>
            <a:spLocks noGrp="1"/>
          </p:cNvSpPr>
          <p:nvPr>
            <p:ph idx="1"/>
          </p:nvPr>
        </p:nvSpPr>
        <p:spPr/>
        <p:txBody>
          <a:bodyPr>
            <a:normAutofit/>
          </a:bodyPr>
          <a:lstStyle/>
          <a:p>
            <a:r>
              <a:rPr lang="en-US" sz="1600" dirty="0" smtClean="0"/>
              <a:t>Subsequently</a:t>
            </a:r>
            <a:r>
              <a:rPr lang="en-US" sz="1600" dirty="0"/>
              <a:t>, on the same day, 12 December 2014, a new Notice of Motion was submitted. The Motion provided for the removal of Cllr. </a:t>
            </a:r>
            <a:r>
              <a:rPr lang="en-US" sz="1600" dirty="0" err="1"/>
              <a:t>Ntuli</a:t>
            </a:r>
            <a:r>
              <a:rPr lang="en-US" sz="1600" dirty="0"/>
              <a:t> as both a member of the Executive Committee and from the Office of Mayor. </a:t>
            </a:r>
            <a:r>
              <a:rPr lang="en-ZA" sz="1600" dirty="0"/>
              <a:t>On 15 January 2015, the Municipal Council had a Special Council Meeting, with three items on the Agenda, two of which for information only. The 3</a:t>
            </a:r>
            <a:r>
              <a:rPr lang="en-ZA" sz="1600" baseline="30000" dirty="0"/>
              <a:t>rd</a:t>
            </a:r>
            <a:r>
              <a:rPr lang="en-ZA" sz="1600" dirty="0"/>
              <a:t> item was the Motion to remove Councillor </a:t>
            </a:r>
            <a:r>
              <a:rPr lang="en-ZA" sz="1600" dirty="0" err="1"/>
              <a:t>Ntuli</a:t>
            </a:r>
            <a:r>
              <a:rPr lang="en-ZA" sz="1600" dirty="0"/>
              <a:t> from EXCO and consequently from the position of Mayor. The Ministerial Representative advised that the Motion complied with all the formalities of a Motion of that nature. The Motion was adopted unanimously by the Council and there was no counter-motion. </a:t>
            </a:r>
            <a:r>
              <a:rPr lang="en-ZA" sz="1600" dirty="0" smtClean="0"/>
              <a:t>A new mayor was subsequently elected by the Mtubatuba Council.</a:t>
            </a:r>
          </a:p>
          <a:p>
            <a:r>
              <a:rPr lang="en-ZA" sz="1600" dirty="0" smtClean="0"/>
              <a:t>Between </a:t>
            </a:r>
            <a:r>
              <a:rPr lang="en-ZA" sz="1600" dirty="0"/>
              <a:t>2012 and 2014, various meetings </a:t>
            </a:r>
            <a:r>
              <a:rPr lang="en-ZA" sz="1600" b="1" dirty="0"/>
              <a:t>could not sit </a:t>
            </a:r>
            <a:r>
              <a:rPr lang="en-ZA" sz="1600" dirty="0"/>
              <a:t>due to political tensions and disagreements, as follows:- </a:t>
            </a:r>
          </a:p>
          <a:p>
            <a:pPr lvl="1"/>
            <a:r>
              <a:rPr lang="en-ZA" sz="1400" dirty="0"/>
              <a:t>Out of  172   Portfolio Committees, 79 meetings could not sit;</a:t>
            </a:r>
          </a:p>
          <a:p>
            <a:pPr lvl="1"/>
            <a:r>
              <a:rPr lang="en-ZA" sz="1400" dirty="0"/>
              <a:t>Out of 56 EXCO meetings, 9 meetings could not sit; and</a:t>
            </a:r>
          </a:p>
          <a:p>
            <a:pPr lvl="1"/>
            <a:r>
              <a:rPr lang="en-ZA" sz="1400" dirty="0"/>
              <a:t>Out of 56 Council meetings, 2 did not sit. </a:t>
            </a:r>
          </a:p>
        </p:txBody>
      </p:sp>
    </p:spTree>
    <p:extLst>
      <p:ext uri="{BB962C8B-B14F-4D97-AF65-F5344CB8AC3E}">
        <p14:creationId xmlns:p14="http://schemas.microsoft.com/office/powerpoint/2010/main" xmlns="" val="348704310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purPose</a:t>
            </a:r>
            <a:endParaRPr lang="en-ZA" dirty="0"/>
          </a:p>
        </p:txBody>
      </p:sp>
      <p:sp>
        <p:nvSpPr>
          <p:cNvPr id="3" name="Content Placeholder 2"/>
          <p:cNvSpPr>
            <a:spLocks noGrp="1"/>
          </p:cNvSpPr>
          <p:nvPr>
            <p:ph idx="1"/>
          </p:nvPr>
        </p:nvSpPr>
        <p:spPr/>
        <p:txBody>
          <a:bodyPr>
            <a:normAutofit/>
          </a:bodyPr>
          <a:lstStyle/>
          <a:p>
            <a:pPr algn="just"/>
            <a:r>
              <a:rPr lang="en-ZA" dirty="0" smtClean="0">
                <a:solidFill>
                  <a:prstClr val="black"/>
                </a:solidFill>
                <a:latin typeface="Arial" panose="020B0604020202020204" pitchFamily="34" charset="0"/>
                <a:cs typeface="Arial" panose="020B0604020202020204" pitchFamily="34" charset="0"/>
              </a:rPr>
              <a:t>To brief </a:t>
            </a:r>
            <a:r>
              <a:rPr lang="en-ZA" dirty="0">
                <a:solidFill>
                  <a:prstClr val="black"/>
                </a:solidFill>
                <a:latin typeface="Arial" panose="020B0604020202020204" pitchFamily="34" charset="0"/>
                <a:cs typeface="Arial" panose="020B0604020202020204" pitchFamily="34" charset="0"/>
              </a:rPr>
              <a:t>the Select Committee on the </a:t>
            </a:r>
            <a:r>
              <a:rPr lang="en-ZA" dirty="0" smtClean="0">
                <a:solidFill>
                  <a:prstClr val="black"/>
                </a:solidFill>
                <a:latin typeface="Arial" panose="020B0604020202020204" pitchFamily="34" charset="0"/>
                <a:cs typeface="Arial" panose="020B0604020202020204" pitchFamily="34" charset="0"/>
              </a:rPr>
              <a:t>Constitutional </a:t>
            </a:r>
            <a:r>
              <a:rPr lang="en-ZA" dirty="0">
                <a:solidFill>
                  <a:prstClr val="black"/>
                </a:solidFill>
                <a:latin typeface="Arial" panose="020B0604020202020204" pitchFamily="34" charset="0"/>
                <a:cs typeface="Arial" panose="020B0604020202020204" pitchFamily="34" charset="0"/>
              </a:rPr>
              <a:t>intervention at the </a:t>
            </a:r>
            <a:r>
              <a:rPr lang="en-ZA" dirty="0" err="1">
                <a:solidFill>
                  <a:prstClr val="black"/>
                </a:solidFill>
                <a:latin typeface="Arial" panose="020B0604020202020204" pitchFamily="34" charset="0"/>
                <a:cs typeface="Arial" panose="020B0604020202020204" pitchFamily="34" charset="0"/>
              </a:rPr>
              <a:t>Mtubatuba</a:t>
            </a:r>
            <a:r>
              <a:rPr lang="en-ZA" dirty="0">
                <a:solidFill>
                  <a:prstClr val="black"/>
                </a:solidFill>
                <a:latin typeface="Arial" panose="020B0604020202020204" pitchFamily="34" charset="0"/>
                <a:cs typeface="Arial" panose="020B0604020202020204" pitchFamily="34" charset="0"/>
              </a:rPr>
              <a:t> Municipality; and </a:t>
            </a:r>
          </a:p>
          <a:p>
            <a:pPr algn="just"/>
            <a:r>
              <a:rPr lang="en-ZA" dirty="0" smtClean="0">
                <a:solidFill>
                  <a:prstClr val="black"/>
                </a:solidFill>
                <a:latin typeface="Arial" panose="020B0604020202020204" pitchFamily="34" charset="0"/>
                <a:cs typeface="Arial" panose="020B0604020202020204" pitchFamily="34" charset="0"/>
              </a:rPr>
              <a:t>To request </a:t>
            </a:r>
            <a:r>
              <a:rPr lang="en-ZA" dirty="0">
                <a:solidFill>
                  <a:prstClr val="black"/>
                </a:solidFill>
                <a:latin typeface="Arial" panose="020B0604020202020204" pitchFamily="34" charset="0"/>
                <a:cs typeface="Arial" panose="020B0604020202020204" pitchFamily="34" charset="0"/>
              </a:rPr>
              <a:t>the Select Committee to approve </a:t>
            </a:r>
            <a:r>
              <a:rPr lang="en-ZA" dirty="0" smtClean="0">
                <a:solidFill>
                  <a:prstClr val="black"/>
                </a:solidFill>
                <a:latin typeface="Arial" panose="020B0604020202020204" pitchFamily="34" charset="0"/>
                <a:cs typeface="Arial" panose="020B0604020202020204" pitchFamily="34" charset="0"/>
              </a:rPr>
              <a:t>the intervention </a:t>
            </a:r>
            <a:r>
              <a:rPr lang="en-ZA" dirty="0">
                <a:solidFill>
                  <a:prstClr val="black"/>
                </a:solidFill>
                <a:latin typeface="Arial" panose="020B0604020202020204" pitchFamily="34" charset="0"/>
                <a:cs typeface="Arial" panose="020B0604020202020204" pitchFamily="34" charset="0"/>
              </a:rPr>
              <a:t>in terms of the of section 139(1)(c) of the Constitution of the Republic of South Africa, 1996, (“Constitution</a:t>
            </a:r>
            <a:r>
              <a:rPr lang="en-ZA" dirty="0" smtClean="0">
                <a:solidFill>
                  <a:prstClr val="black"/>
                </a:solidFill>
                <a:latin typeface="Arial" panose="020B0604020202020204" pitchFamily="34" charset="0"/>
                <a:cs typeface="Arial" panose="020B0604020202020204" pitchFamily="34" charset="0"/>
              </a:rPr>
              <a:t>”)</a:t>
            </a:r>
            <a:endParaRPr lang="en-ZA" dirty="0" smtClean="0"/>
          </a:p>
        </p:txBody>
      </p:sp>
    </p:spTree>
    <p:extLst>
      <p:ext uri="{BB962C8B-B14F-4D97-AF65-F5344CB8AC3E}">
        <p14:creationId xmlns:p14="http://schemas.microsoft.com/office/powerpoint/2010/main" xmlns="" val="61226916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dirty="0" smtClean="0"/>
              <a:t>Further ENGAGEMENT AND COMMUNICATION BY THE PROVINCIAL EXECUTIVE</a:t>
            </a:r>
            <a:endParaRPr lang="en-ZA" sz="2800" dirty="0"/>
          </a:p>
        </p:txBody>
      </p:sp>
      <p:sp>
        <p:nvSpPr>
          <p:cNvPr id="3" name="Content Placeholder 2"/>
          <p:cNvSpPr>
            <a:spLocks noGrp="1"/>
          </p:cNvSpPr>
          <p:nvPr>
            <p:ph idx="1"/>
          </p:nvPr>
        </p:nvSpPr>
        <p:spPr/>
        <p:txBody>
          <a:bodyPr>
            <a:normAutofit fontScale="47500" lnSpcReduction="20000"/>
          </a:bodyPr>
          <a:lstStyle/>
          <a:p>
            <a:r>
              <a:rPr lang="en-ZA" dirty="0"/>
              <a:t>On 19 August 2014, </a:t>
            </a:r>
            <a:r>
              <a:rPr lang="en-ZA" dirty="0" smtClean="0"/>
              <a:t>COGTA </a:t>
            </a:r>
            <a:r>
              <a:rPr lang="en-ZA" dirty="0"/>
              <a:t>invited the mayor, </a:t>
            </a:r>
            <a:r>
              <a:rPr lang="en-ZA" dirty="0" smtClean="0"/>
              <a:t>MM and </a:t>
            </a:r>
            <a:r>
              <a:rPr lang="en-ZA" dirty="0"/>
              <a:t>the </a:t>
            </a:r>
            <a:r>
              <a:rPr lang="en-ZA" dirty="0" smtClean="0"/>
              <a:t>EXCO of </a:t>
            </a:r>
            <a:r>
              <a:rPr lang="en-ZA" dirty="0"/>
              <a:t>the municipality </a:t>
            </a:r>
            <a:r>
              <a:rPr lang="en-ZA" dirty="0" smtClean="0"/>
              <a:t>met to </a:t>
            </a:r>
            <a:r>
              <a:rPr lang="en-ZA" dirty="0"/>
              <a:t>communicate the resolution of the Provincial Executive Council dated 06 August 2014. Only the Mayor, Cllr. </a:t>
            </a:r>
            <a:r>
              <a:rPr lang="en-ZA" dirty="0" err="1"/>
              <a:t>Cele</a:t>
            </a:r>
            <a:r>
              <a:rPr lang="en-ZA" dirty="0"/>
              <a:t> and the </a:t>
            </a:r>
            <a:r>
              <a:rPr lang="en-ZA" dirty="0" smtClean="0"/>
              <a:t>MM were </a:t>
            </a:r>
            <a:r>
              <a:rPr lang="en-ZA" dirty="0"/>
              <a:t>present. This confirmed the lack of commitment to the Constitutional intervention and the lack of political will to implement the recovery plan, which posed a threat to the Constitutional intervention itself. </a:t>
            </a:r>
          </a:p>
          <a:p>
            <a:r>
              <a:rPr lang="en-US" dirty="0"/>
              <a:t> </a:t>
            </a:r>
            <a:r>
              <a:rPr lang="en-US" dirty="0" smtClean="0"/>
              <a:t>On </a:t>
            </a:r>
            <a:r>
              <a:rPr lang="en-US" dirty="0"/>
              <a:t>16 September 2014, the </a:t>
            </a:r>
            <a:r>
              <a:rPr lang="en-US" dirty="0" err="1"/>
              <a:t>Honourable</a:t>
            </a:r>
            <a:r>
              <a:rPr lang="en-US" dirty="0"/>
              <a:t> Premier visited the municipality to </a:t>
            </a:r>
            <a:r>
              <a:rPr lang="en-US" dirty="0" smtClean="0"/>
              <a:t>address </a:t>
            </a:r>
            <a:r>
              <a:rPr lang="en-US" dirty="0" err="1"/>
              <a:t>councillors</a:t>
            </a:r>
            <a:r>
              <a:rPr lang="en-US" dirty="0"/>
              <a:t>, members of the </a:t>
            </a:r>
            <a:r>
              <a:rPr lang="en-US" dirty="0" err="1"/>
              <a:t>Mtubatuba</a:t>
            </a:r>
            <a:r>
              <a:rPr lang="en-US" dirty="0"/>
              <a:t> community and </a:t>
            </a:r>
            <a:r>
              <a:rPr lang="en-US" dirty="0" err="1"/>
              <a:t>Mtubatuba</a:t>
            </a:r>
            <a:r>
              <a:rPr lang="en-US" dirty="0"/>
              <a:t> community stakeholders on the prevalent challenges at the Municipality and to ascertain the reasons for the lack of progress on the constitutional </a:t>
            </a:r>
            <a:r>
              <a:rPr lang="en-US" dirty="0" smtClean="0"/>
              <a:t>intervention. Most </a:t>
            </a:r>
            <a:r>
              <a:rPr lang="en-US" dirty="0"/>
              <a:t>community stakeholders registered dissatisfaction with the state of the municipality and requested that drastic steps be taken to alleviate the challenges. </a:t>
            </a:r>
            <a:r>
              <a:rPr lang="en-ZA" dirty="0"/>
              <a:t>The community stakeholders were concerned that service delivery at the municipality had deteriorated yet the town is entirely dependent on tourism. </a:t>
            </a:r>
          </a:p>
          <a:p>
            <a:pPr lvl="1"/>
            <a:r>
              <a:rPr lang="en-US" dirty="0" smtClean="0"/>
              <a:t>There </a:t>
            </a:r>
            <a:r>
              <a:rPr lang="en-US" dirty="0"/>
              <a:t>was an undertaking that there would be engagements with the relevant structures and Ratepayers Associations to address the infrastructure challenges, and the </a:t>
            </a:r>
            <a:r>
              <a:rPr lang="en-US" dirty="0" err="1"/>
              <a:t>Honourable</a:t>
            </a:r>
            <a:r>
              <a:rPr lang="en-US" dirty="0"/>
              <a:t> Premier also made it clear that the municipality would be afforded a final opportunity for a period of six months, to address its challenges, co-operate with the intervention and the Ministerial Representative and to ensure good governance to allow effective implementation of the recovery plan. </a:t>
            </a:r>
            <a:endParaRPr lang="en-ZA" dirty="0"/>
          </a:p>
          <a:p>
            <a:pPr lvl="1"/>
            <a:r>
              <a:rPr lang="en-US" dirty="0"/>
              <a:t> </a:t>
            </a:r>
            <a:r>
              <a:rPr lang="en-ZA" dirty="0" err="1" smtClean="0"/>
              <a:t>CoGTA</a:t>
            </a:r>
            <a:r>
              <a:rPr lang="en-ZA" dirty="0" smtClean="0"/>
              <a:t> </a:t>
            </a:r>
            <a:r>
              <a:rPr lang="en-ZA" dirty="0"/>
              <a:t>immediately convened a meeting with the St. Lucia Ratepayers Association to consider the report submitted to the Honourable Premier and to forge a way forward in dealing with the service delivery challenges. A multi-disciplinary team was also established to support the municipality in terms of accelerating resolution of the service delivery challenges. The Association has pledged its support to the Municipality and has prepared a comprehensive report on their concerns, which also contains proposals in addressing the concerns raised. Despite best efforts, minimal progress has been registered in addressing service delivery issues due to financial challenges, and the uMkhanyakude District Municipality has now been requested to provide assistance with regard to water and sanitation issues</a:t>
            </a:r>
            <a:r>
              <a:rPr lang="en-ZA" dirty="0" smtClean="0"/>
              <a:t>.</a:t>
            </a:r>
            <a:endParaRPr lang="en-ZA" dirty="0"/>
          </a:p>
        </p:txBody>
      </p:sp>
    </p:spTree>
    <p:extLst>
      <p:ext uri="{BB962C8B-B14F-4D97-AF65-F5344CB8AC3E}">
        <p14:creationId xmlns:p14="http://schemas.microsoft.com/office/powerpoint/2010/main" xmlns="" val="364917951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smtClean="0"/>
              <a:t>FURTHER ENGAGEMENT AND communication by the provincial executive</a:t>
            </a:r>
            <a:endParaRPr lang="en-ZA" sz="2800" dirty="0"/>
          </a:p>
        </p:txBody>
      </p:sp>
      <p:sp>
        <p:nvSpPr>
          <p:cNvPr id="3" name="Content Placeholder 2"/>
          <p:cNvSpPr>
            <a:spLocks noGrp="1"/>
          </p:cNvSpPr>
          <p:nvPr>
            <p:ph idx="1"/>
          </p:nvPr>
        </p:nvSpPr>
        <p:spPr/>
        <p:txBody>
          <a:bodyPr>
            <a:normAutofit fontScale="62500" lnSpcReduction="20000"/>
          </a:bodyPr>
          <a:lstStyle/>
          <a:p>
            <a:r>
              <a:rPr lang="en-US" dirty="0" smtClean="0"/>
              <a:t>On </a:t>
            </a:r>
            <a:r>
              <a:rPr lang="en-US" dirty="0"/>
              <a:t>20 January 2015, the MEC for </a:t>
            </a:r>
            <a:r>
              <a:rPr lang="en-US" dirty="0" err="1"/>
              <a:t>CoGTA</a:t>
            </a:r>
            <a:r>
              <a:rPr lang="en-US" dirty="0"/>
              <a:t> visited the Municipality and met with all </a:t>
            </a:r>
            <a:r>
              <a:rPr lang="en-US" dirty="0" err="1"/>
              <a:t>Councillors</a:t>
            </a:r>
            <a:r>
              <a:rPr lang="en-US" dirty="0"/>
              <a:t> to ascertain the reasons for the lack of progress with the intervention and the prevalent challenges. Most </a:t>
            </a:r>
            <a:r>
              <a:rPr lang="en-US" dirty="0" err="1"/>
              <a:t>Councillors</a:t>
            </a:r>
            <a:r>
              <a:rPr lang="en-US" dirty="0"/>
              <a:t> agreed that governance at the Municipality is </a:t>
            </a:r>
            <a:r>
              <a:rPr lang="en-US" dirty="0" err="1"/>
              <a:t>dysfunctionality</a:t>
            </a:r>
            <a:r>
              <a:rPr lang="en-US" dirty="0"/>
              <a:t> and that there is a low level of co-operation with the Ministerial Representative. It was also notable that </a:t>
            </a:r>
            <a:r>
              <a:rPr lang="en-US" dirty="0" err="1"/>
              <a:t>Councillors</a:t>
            </a:r>
            <a:r>
              <a:rPr lang="en-US" dirty="0"/>
              <a:t> are not intent in dealing with discipline at the Municipality. </a:t>
            </a:r>
            <a:endParaRPr lang="en-ZA" dirty="0"/>
          </a:p>
          <a:p>
            <a:r>
              <a:rPr lang="en-US" dirty="0" smtClean="0"/>
              <a:t>The </a:t>
            </a:r>
            <a:r>
              <a:rPr lang="en-US" dirty="0"/>
              <a:t>MEC </a:t>
            </a:r>
            <a:r>
              <a:rPr lang="en-US" dirty="0" err="1"/>
              <a:t>emphasised</a:t>
            </a:r>
            <a:r>
              <a:rPr lang="en-US" dirty="0"/>
              <a:t> the importance of ensuring co-operation with the intervention to ensure implementation of the recovery plan, highlighted service delivery challenges and requested </a:t>
            </a:r>
            <a:r>
              <a:rPr lang="en-US" dirty="0" err="1"/>
              <a:t>Councillors</a:t>
            </a:r>
            <a:r>
              <a:rPr lang="en-US" dirty="0"/>
              <a:t> to </a:t>
            </a:r>
            <a:r>
              <a:rPr lang="en-US" dirty="0" err="1"/>
              <a:t>prioritise</a:t>
            </a:r>
            <a:r>
              <a:rPr lang="en-US" dirty="0"/>
              <a:t> service delivery solutions. It was apparent that the general feeling amongst most </a:t>
            </a:r>
            <a:r>
              <a:rPr lang="en-US" dirty="0" err="1"/>
              <a:t>Councillors</a:t>
            </a:r>
            <a:r>
              <a:rPr lang="en-US" dirty="0"/>
              <a:t> was that political intolerance, tensions, instability, disregard of the rule of law, weak political leadership, in-fighting, finger-pointing and blame-shifting had rendered the Municipality dysfunctional, and several </a:t>
            </a:r>
            <a:r>
              <a:rPr lang="en-US" dirty="0" err="1"/>
              <a:t>Councillors</a:t>
            </a:r>
            <a:r>
              <a:rPr lang="en-US" dirty="0"/>
              <a:t> openly requested a dissolution of the Council in terms of section 139(1)(c) of the Constitution</a:t>
            </a:r>
            <a:r>
              <a:rPr lang="en-US" dirty="0" smtClean="0"/>
              <a:t>.</a:t>
            </a:r>
          </a:p>
        </p:txBody>
      </p:sp>
    </p:spTree>
    <p:extLst>
      <p:ext uri="{BB962C8B-B14F-4D97-AF65-F5344CB8AC3E}">
        <p14:creationId xmlns:p14="http://schemas.microsoft.com/office/powerpoint/2010/main" xmlns="" val="419971638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p:txBody>
          <a:bodyPr>
            <a:normAutofit fontScale="77500" lnSpcReduction="20000"/>
          </a:bodyPr>
          <a:lstStyle/>
          <a:p>
            <a:r>
              <a:rPr lang="en-US" dirty="0"/>
              <a:t>Based on the abovementioned challenges at the </a:t>
            </a:r>
            <a:r>
              <a:rPr lang="en-US" dirty="0" err="1" smtClean="0"/>
              <a:t>Mtubatuba</a:t>
            </a:r>
            <a:r>
              <a:rPr lang="en-US" dirty="0" smtClean="0"/>
              <a:t> Municipality</a:t>
            </a:r>
            <a:r>
              <a:rPr lang="en-US" dirty="0"/>
              <a:t>, it became clear that the intervention in terms of section 139(1)(b) of the Constitution is frustrated by </a:t>
            </a:r>
            <a:r>
              <a:rPr lang="en-US" dirty="0" err="1"/>
              <a:t>Councillors</a:t>
            </a:r>
            <a:r>
              <a:rPr lang="en-US" dirty="0"/>
              <a:t> and officials alike, to such an extent that the Municipality will not </a:t>
            </a:r>
            <a:r>
              <a:rPr lang="en-US" dirty="0" smtClean="0"/>
              <a:t>recover.</a:t>
            </a:r>
          </a:p>
          <a:p>
            <a:r>
              <a:rPr lang="en-US" dirty="0" smtClean="0"/>
              <a:t>Minimal </a:t>
            </a:r>
            <a:r>
              <a:rPr lang="en-US" dirty="0"/>
              <a:t>progress has been made with the implementation of the Recovery Plan, and as </a:t>
            </a:r>
            <a:r>
              <a:rPr lang="en-US" dirty="0" smtClean="0"/>
              <a:t>indicated, </a:t>
            </a:r>
            <a:r>
              <a:rPr lang="en-US" dirty="0" err="1"/>
              <a:t>Councillors</a:t>
            </a:r>
            <a:r>
              <a:rPr lang="en-US" dirty="0"/>
              <a:t> have openly indicated that they will not co-operate with the Ministerial Representative, and that any official who does, will be dismissed once the intervention is terminated. </a:t>
            </a:r>
            <a:endParaRPr lang="en-US" dirty="0" smtClean="0"/>
          </a:p>
          <a:p>
            <a:r>
              <a:rPr lang="en-US" dirty="0" smtClean="0"/>
              <a:t>For </a:t>
            </a:r>
            <a:r>
              <a:rPr lang="en-US" dirty="0"/>
              <a:t>these reasons, on 30 January 2015, the Executive Council resolved to intervene in terms of section 139(1)(c) of the Constitution at the </a:t>
            </a:r>
            <a:r>
              <a:rPr lang="en-US" dirty="0" err="1"/>
              <a:t>Mtubatuba</a:t>
            </a:r>
            <a:r>
              <a:rPr lang="en-US" dirty="0"/>
              <a:t> Municipality</a:t>
            </a:r>
            <a:r>
              <a:rPr lang="en-ZA" dirty="0" smtClean="0"/>
              <a:t>.</a:t>
            </a:r>
          </a:p>
        </p:txBody>
      </p:sp>
    </p:spTree>
    <p:extLst>
      <p:ext uri="{BB962C8B-B14F-4D97-AF65-F5344CB8AC3E}">
        <p14:creationId xmlns:p14="http://schemas.microsoft.com/office/powerpoint/2010/main" xmlns="" val="214470652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 </a:t>
            </a:r>
            <a:r>
              <a:rPr lang="en-ZA" dirty="0" err="1" smtClean="0"/>
              <a:t>Cont</a:t>
            </a:r>
            <a:r>
              <a:rPr lang="en-ZA" dirty="0" smtClean="0"/>
              <a:t>/d…</a:t>
            </a:r>
            <a:endParaRPr lang="en-ZA" dirty="0"/>
          </a:p>
        </p:txBody>
      </p:sp>
      <p:sp>
        <p:nvSpPr>
          <p:cNvPr id="3" name="Content Placeholder 2"/>
          <p:cNvSpPr>
            <a:spLocks noGrp="1"/>
          </p:cNvSpPr>
          <p:nvPr>
            <p:ph idx="1"/>
          </p:nvPr>
        </p:nvSpPr>
        <p:spPr/>
        <p:txBody>
          <a:bodyPr>
            <a:normAutofit/>
          </a:bodyPr>
          <a:lstStyle/>
          <a:p>
            <a:pPr>
              <a:lnSpc>
                <a:spcPct val="80000"/>
              </a:lnSpc>
            </a:pPr>
            <a:r>
              <a:rPr lang="en-ZA" sz="2800" dirty="0"/>
              <a:t>The MEC for </a:t>
            </a:r>
            <a:r>
              <a:rPr lang="en-ZA" sz="2800" dirty="0" err="1"/>
              <a:t>CoGTA</a:t>
            </a:r>
            <a:r>
              <a:rPr lang="en-ZA" sz="2800" dirty="0"/>
              <a:t> was also </a:t>
            </a:r>
            <a:r>
              <a:rPr lang="en-ZA" sz="2800" dirty="0" smtClean="0"/>
              <a:t>authorised:</a:t>
            </a:r>
          </a:p>
          <a:p>
            <a:pPr lvl="1">
              <a:lnSpc>
                <a:spcPct val="80000"/>
              </a:lnSpc>
            </a:pPr>
            <a:r>
              <a:rPr lang="en-ZA" sz="2000" dirty="0"/>
              <a:t>T</a:t>
            </a:r>
            <a:r>
              <a:rPr lang="en-ZA" sz="2000" dirty="0" smtClean="0"/>
              <a:t>o </a:t>
            </a:r>
            <a:r>
              <a:rPr lang="en-ZA" sz="2000" dirty="0"/>
              <a:t>appoint an </a:t>
            </a:r>
            <a:r>
              <a:rPr lang="en-ZA" sz="2000" dirty="0" smtClean="0"/>
              <a:t>Administrator</a:t>
            </a:r>
          </a:p>
          <a:p>
            <a:pPr lvl="1">
              <a:lnSpc>
                <a:spcPct val="80000"/>
              </a:lnSpc>
            </a:pPr>
            <a:r>
              <a:rPr lang="en-ZA" sz="2000" dirty="0" smtClean="0"/>
              <a:t>Facilitate </a:t>
            </a:r>
            <a:r>
              <a:rPr lang="en-ZA" sz="2000" dirty="0"/>
              <a:t>the election of a new Municipal </a:t>
            </a:r>
            <a:r>
              <a:rPr lang="en-ZA" sz="2000" dirty="0" smtClean="0"/>
              <a:t>Council</a:t>
            </a:r>
          </a:p>
          <a:p>
            <a:pPr lvl="1">
              <a:lnSpc>
                <a:spcPct val="80000"/>
              </a:lnSpc>
            </a:pPr>
            <a:r>
              <a:rPr lang="en-US" sz="2000" dirty="0" smtClean="0"/>
              <a:t>Co-ordinate </a:t>
            </a:r>
            <a:r>
              <a:rPr lang="en-US" sz="2000" dirty="0"/>
              <a:t>a </a:t>
            </a:r>
            <a:r>
              <a:rPr lang="en-US" sz="2000" dirty="0" err="1"/>
              <a:t>programme</a:t>
            </a:r>
            <a:r>
              <a:rPr lang="en-US" sz="2000" dirty="0"/>
              <a:t> of visits by all KZN MECs at the Municipality to fast-track service delivery </a:t>
            </a:r>
            <a:r>
              <a:rPr lang="en-US" sz="2000" dirty="0" smtClean="0"/>
              <a:t>challenges and restore </a:t>
            </a:r>
            <a:r>
              <a:rPr lang="en-US" sz="2000" dirty="0"/>
              <a:t>public confidence in the system of local government.</a:t>
            </a:r>
          </a:p>
          <a:p>
            <a:pPr>
              <a:lnSpc>
                <a:spcPct val="80000"/>
              </a:lnSpc>
              <a:spcAft>
                <a:spcPts val="0"/>
              </a:spcAft>
            </a:pPr>
            <a:r>
              <a:rPr lang="en-ZA" sz="2800" dirty="0"/>
              <a:t>T</a:t>
            </a:r>
            <a:r>
              <a:rPr lang="en-US" sz="2800" dirty="0"/>
              <a:t>he Cabinet Member responsible for local government affairs, the National Council of Provinces and the KwaZulu-Natal Legislature have been informed of the dissolution in keeping with section 139(3) of the Constitution, 1996</a:t>
            </a:r>
            <a:r>
              <a:rPr lang="en-US" sz="2800" dirty="0" smtClean="0"/>
              <a:t>.</a:t>
            </a:r>
          </a:p>
          <a:p>
            <a:pPr>
              <a:lnSpc>
                <a:spcPct val="80000"/>
              </a:lnSpc>
              <a:spcAft>
                <a:spcPts val="0"/>
              </a:spcAft>
            </a:pPr>
            <a:r>
              <a:rPr lang="en-US" sz="2800" dirty="0" smtClean="0"/>
              <a:t>The National Minister has approved the intervention in a letter dated 6 February 2015.</a:t>
            </a:r>
            <a:endParaRPr lang="en-ZA" sz="2000" dirty="0">
              <a:latin typeface="Times New Roman"/>
              <a:ea typeface="Times New Roman"/>
            </a:endParaRPr>
          </a:p>
          <a:p>
            <a:endParaRPr lang="en-ZA" dirty="0"/>
          </a:p>
        </p:txBody>
      </p:sp>
    </p:spTree>
    <p:extLst>
      <p:ext uri="{BB962C8B-B14F-4D97-AF65-F5344CB8AC3E}">
        <p14:creationId xmlns:p14="http://schemas.microsoft.com/office/powerpoint/2010/main" xmlns="" val="224860444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88032" y="3645024"/>
            <a:ext cx="8388424" cy="2123658"/>
          </a:xfrm>
          <a:prstGeom prst="rect">
            <a:avLst/>
          </a:prstGeom>
          <a:noFill/>
        </p:spPr>
        <p:txBody>
          <a:bodyPr wrap="square" rtlCol="0">
            <a:spAutoFit/>
          </a:bodyPr>
          <a:lstStyle/>
          <a:p>
            <a:pPr algn="ctr"/>
            <a:r>
              <a:rPr lang="en-ZA" sz="1200" b="1" dirty="0" smtClean="0">
                <a:latin typeface="Arial" pitchFamily="34" charset="0"/>
                <a:cs typeface="Arial" pitchFamily="34" charset="0"/>
              </a:rPr>
              <a:t>Room 03, 06th Floor</a:t>
            </a:r>
          </a:p>
          <a:p>
            <a:pPr algn="ctr"/>
            <a:r>
              <a:rPr lang="en-ZA" sz="1200" b="1" dirty="0" smtClean="0">
                <a:latin typeface="Arial" pitchFamily="34" charset="0"/>
                <a:cs typeface="Arial" pitchFamily="34" charset="0"/>
              </a:rPr>
              <a:t>Southern Life Plaza</a:t>
            </a:r>
          </a:p>
          <a:p>
            <a:pPr algn="ctr"/>
            <a:r>
              <a:rPr lang="en-ZA" sz="1200" b="1" dirty="0" smtClean="0">
                <a:latin typeface="Arial" pitchFamily="34" charset="0"/>
                <a:cs typeface="Arial" pitchFamily="34" charset="0"/>
              </a:rPr>
              <a:t>271 Church Street</a:t>
            </a:r>
          </a:p>
          <a:p>
            <a:pPr algn="ctr"/>
            <a:r>
              <a:rPr lang="en-ZA" sz="1200" b="1" dirty="0" smtClean="0">
                <a:latin typeface="Arial" pitchFamily="34" charset="0"/>
                <a:cs typeface="Arial" pitchFamily="34" charset="0"/>
              </a:rPr>
              <a:t>Pietermaritzburg, 3201</a:t>
            </a:r>
          </a:p>
          <a:p>
            <a:pPr algn="ctr"/>
            <a:endParaRPr lang="en-ZA" sz="1200" b="1" dirty="0" smtClean="0">
              <a:latin typeface="Arial" pitchFamily="34" charset="0"/>
              <a:cs typeface="Arial" pitchFamily="34" charset="0"/>
            </a:endParaRPr>
          </a:p>
          <a:p>
            <a:pPr algn="ctr"/>
            <a:r>
              <a:rPr lang="en-ZA" sz="1200" b="1" dirty="0" smtClean="0">
                <a:latin typeface="Arial" pitchFamily="34" charset="0"/>
                <a:cs typeface="Arial" pitchFamily="34" charset="0"/>
              </a:rPr>
              <a:t>  Tel: +27(0) 33 355 6512</a:t>
            </a:r>
          </a:p>
          <a:p>
            <a:pPr algn="ctr"/>
            <a:r>
              <a:rPr lang="en-ZA" sz="1200" b="1" dirty="0" smtClean="0">
                <a:latin typeface="Arial" pitchFamily="34" charset="0"/>
                <a:cs typeface="Arial" pitchFamily="34" charset="0"/>
              </a:rPr>
              <a:t>Fax: +27(0) 33 355 6289</a:t>
            </a:r>
          </a:p>
          <a:p>
            <a:pPr algn="ctr"/>
            <a:r>
              <a:rPr lang="en-ZA" sz="1200" b="1" dirty="0" smtClean="0">
                <a:latin typeface="Arial" pitchFamily="34" charset="0"/>
                <a:cs typeface="Arial" pitchFamily="34" charset="0"/>
              </a:rPr>
              <a:t>E-mail: hodenquiries@kzncogta.gov.za</a:t>
            </a:r>
          </a:p>
          <a:p>
            <a:pPr algn="ctr"/>
            <a:endParaRPr lang="en-ZA" sz="1200" b="1" dirty="0" smtClean="0">
              <a:latin typeface="Arial" pitchFamily="34" charset="0"/>
              <a:cs typeface="Arial" pitchFamily="34" charset="0"/>
            </a:endParaRPr>
          </a:p>
          <a:p>
            <a:pPr algn="ctr"/>
            <a:endParaRPr lang="en-ZA" sz="1200" b="1" dirty="0" smtClean="0">
              <a:latin typeface="Arial" pitchFamily="34" charset="0"/>
              <a:cs typeface="Arial" pitchFamily="34" charset="0"/>
            </a:endParaRPr>
          </a:p>
          <a:p>
            <a:pPr algn="ctr"/>
            <a:r>
              <a:rPr lang="en-ZA" sz="1200" b="1" dirty="0" smtClean="0">
                <a:latin typeface="Arial" pitchFamily="34" charset="0"/>
                <a:cs typeface="Arial" pitchFamily="34" charset="0"/>
              </a:rPr>
              <a:t>Website: www.kzncogta.gov.za </a:t>
            </a:r>
            <a:endParaRPr lang="en-ZA" sz="1200" b="1" dirty="0">
              <a:latin typeface="Arial" pitchFamily="34" charset="0"/>
              <a:cs typeface="Arial" pitchFamily="34" charset="0"/>
            </a:endParaRPr>
          </a:p>
        </p:txBody>
      </p:sp>
    </p:spTree>
    <p:extLst>
      <p:ext uri="{BB962C8B-B14F-4D97-AF65-F5344CB8AC3E}">
        <p14:creationId xmlns:p14="http://schemas.microsoft.com/office/powerpoint/2010/main" xmlns="" val="296334759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Overview: </a:t>
            </a:r>
            <a:r>
              <a:rPr lang="en-ZA" dirty="0" err="1" smtClean="0"/>
              <a:t>mtubatuba</a:t>
            </a:r>
            <a:r>
              <a:rPr lang="en-ZA" dirty="0" smtClean="0"/>
              <a:t> municipality</a:t>
            </a:r>
            <a:endParaRPr lang="en-ZA" dirty="0"/>
          </a:p>
        </p:txBody>
      </p:sp>
      <p:sp>
        <p:nvSpPr>
          <p:cNvPr id="3" name="Content Placeholder 2"/>
          <p:cNvSpPr>
            <a:spLocks noGrp="1"/>
          </p:cNvSpPr>
          <p:nvPr>
            <p:ph idx="1"/>
          </p:nvPr>
        </p:nvSpPr>
        <p:spPr/>
        <p:txBody>
          <a:bodyPr>
            <a:normAutofit fontScale="92500" lnSpcReduction="10000"/>
          </a:bodyPr>
          <a:lstStyle/>
          <a:p>
            <a:pPr algn="just"/>
            <a:r>
              <a:rPr lang="en-ZA" dirty="0" smtClean="0">
                <a:solidFill>
                  <a:prstClr val="black"/>
                </a:solidFill>
                <a:latin typeface="Arial" panose="020B0604020202020204" pitchFamily="34" charset="0"/>
                <a:cs typeface="Arial" panose="020B0604020202020204" pitchFamily="34" charset="0"/>
              </a:rPr>
              <a:t>One </a:t>
            </a:r>
            <a:r>
              <a:rPr lang="en-ZA" dirty="0">
                <a:solidFill>
                  <a:prstClr val="black"/>
                </a:solidFill>
                <a:latin typeface="Arial" panose="020B0604020202020204" pitchFamily="34" charset="0"/>
                <a:cs typeface="Arial" panose="020B0604020202020204" pitchFamily="34" charset="0"/>
              </a:rPr>
              <a:t>of five municipalities within </a:t>
            </a:r>
            <a:r>
              <a:rPr lang="en-ZA" dirty="0" err="1">
                <a:solidFill>
                  <a:prstClr val="black"/>
                </a:solidFill>
                <a:latin typeface="Arial" panose="020B0604020202020204" pitchFamily="34" charset="0"/>
                <a:cs typeface="Arial" panose="020B0604020202020204" pitchFamily="34" charset="0"/>
              </a:rPr>
              <a:t>Umkhanyakude</a:t>
            </a:r>
            <a:r>
              <a:rPr lang="en-ZA" dirty="0">
                <a:solidFill>
                  <a:prstClr val="black"/>
                </a:solidFill>
                <a:latin typeface="Arial" panose="020B0604020202020204" pitchFamily="34" charset="0"/>
                <a:cs typeface="Arial" panose="020B0604020202020204" pitchFamily="34" charset="0"/>
              </a:rPr>
              <a:t> District Municipality in </a:t>
            </a:r>
            <a:r>
              <a:rPr lang="en-ZA" dirty="0" smtClean="0">
                <a:solidFill>
                  <a:prstClr val="black"/>
                </a:solidFill>
                <a:latin typeface="Arial" panose="020B0604020202020204" pitchFamily="34" charset="0"/>
                <a:cs typeface="Arial" panose="020B0604020202020204" pitchFamily="34" charset="0"/>
              </a:rPr>
              <a:t>KwaZulu-Natal</a:t>
            </a:r>
            <a:endParaRPr lang="en-ZA" dirty="0">
              <a:solidFill>
                <a:prstClr val="black"/>
              </a:solidFill>
              <a:latin typeface="Arial" panose="020B0604020202020204" pitchFamily="34" charset="0"/>
              <a:cs typeface="Arial" panose="020B0604020202020204" pitchFamily="34" charset="0"/>
            </a:endParaRPr>
          </a:p>
          <a:p>
            <a:pPr algn="just"/>
            <a:r>
              <a:rPr lang="en-ZA" dirty="0" smtClean="0">
                <a:solidFill>
                  <a:prstClr val="black"/>
                </a:solidFill>
                <a:latin typeface="Arial" panose="020B0604020202020204" pitchFamily="34" charset="0"/>
                <a:cs typeface="Arial" panose="020B0604020202020204" pitchFamily="34" charset="0"/>
              </a:rPr>
              <a:t>Situated </a:t>
            </a:r>
            <a:r>
              <a:rPr lang="en-ZA" dirty="0">
                <a:solidFill>
                  <a:prstClr val="black"/>
                </a:solidFill>
                <a:latin typeface="Arial" panose="020B0604020202020204" pitchFamily="34" charset="0"/>
                <a:cs typeface="Arial" panose="020B0604020202020204" pitchFamily="34" charset="0"/>
              </a:rPr>
              <a:t>on the north-east coast </a:t>
            </a:r>
            <a:r>
              <a:rPr lang="en-ZA" dirty="0" smtClean="0">
                <a:solidFill>
                  <a:prstClr val="black"/>
                </a:solidFill>
                <a:latin typeface="Arial" panose="020B0604020202020204" pitchFamily="34" charset="0"/>
                <a:cs typeface="Arial" panose="020B0604020202020204" pitchFamily="34" charset="0"/>
              </a:rPr>
              <a:t>of KZN</a:t>
            </a:r>
          </a:p>
          <a:p>
            <a:pPr algn="just"/>
            <a:r>
              <a:rPr lang="en-ZA" dirty="0" smtClean="0">
                <a:solidFill>
                  <a:prstClr val="black"/>
                </a:solidFill>
                <a:latin typeface="Arial" panose="020B0604020202020204" pitchFamily="34" charset="0"/>
                <a:cs typeface="Arial" panose="020B0604020202020204" pitchFamily="34" charset="0"/>
              </a:rPr>
              <a:t>Population: 175,425</a:t>
            </a:r>
          </a:p>
          <a:p>
            <a:pPr algn="just"/>
            <a:r>
              <a:rPr lang="en-ZA" dirty="0" smtClean="0">
                <a:solidFill>
                  <a:prstClr val="black"/>
                </a:solidFill>
                <a:latin typeface="Arial" panose="020B0604020202020204" pitchFamily="34" charset="0"/>
                <a:cs typeface="Arial" panose="020B0604020202020204" pitchFamily="34" charset="0"/>
              </a:rPr>
              <a:t>More urbanised than other municipalities </a:t>
            </a:r>
            <a:r>
              <a:rPr lang="en-ZA" dirty="0">
                <a:solidFill>
                  <a:prstClr val="black"/>
                </a:solidFill>
                <a:latin typeface="Arial" panose="020B0604020202020204" pitchFamily="34" charset="0"/>
                <a:cs typeface="Arial" panose="020B0604020202020204" pitchFamily="34" charset="0"/>
              </a:rPr>
              <a:t>within the district, with 15% of the municipality falling under urban </a:t>
            </a:r>
            <a:r>
              <a:rPr lang="en-ZA" dirty="0" smtClean="0">
                <a:solidFill>
                  <a:prstClr val="black"/>
                </a:solidFill>
                <a:latin typeface="Arial" panose="020B0604020202020204" pitchFamily="34" charset="0"/>
                <a:cs typeface="Arial" panose="020B0604020202020204" pitchFamily="34" charset="0"/>
              </a:rPr>
              <a:t>areas</a:t>
            </a:r>
            <a:endParaRPr lang="en-ZA" dirty="0">
              <a:solidFill>
                <a:prstClr val="black"/>
              </a:solidFill>
              <a:latin typeface="Arial" panose="020B0604020202020204" pitchFamily="34" charset="0"/>
              <a:cs typeface="Arial" panose="020B0604020202020204" pitchFamily="34" charset="0"/>
            </a:endParaRPr>
          </a:p>
          <a:p>
            <a:pPr algn="just"/>
            <a:r>
              <a:rPr lang="en-ZA" dirty="0" smtClean="0">
                <a:solidFill>
                  <a:prstClr val="black"/>
                </a:solidFill>
                <a:latin typeface="Arial" panose="020B0604020202020204" pitchFamily="34" charset="0"/>
                <a:cs typeface="Arial" panose="020B0604020202020204" pitchFamily="34" charset="0"/>
              </a:rPr>
              <a:t>Number </a:t>
            </a:r>
            <a:r>
              <a:rPr lang="en-ZA" dirty="0">
                <a:solidFill>
                  <a:prstClr val="black"/>
                </a:solidFill>
                <a:latin typeface="Arial" panose="020B0604020202020204" pitchFamily="34" charset="0"/>
                <a:cs typeface="Arial" panose="020B0604020202020204" pitchFamily="34" charset="0"/>
              </a:rPr>
              <a:t>of </a:t>
            </a:r>
            <a:r>
              <a:rPr lang="en-ZA" dirty="0" smtClean="0">
                <a:solidFill>
                  <a:prstClr val="black"/>
                </a:solidFill>
                <a:latin typeface="Arial" panose="020B0604020202020204" pitchFamily="34" charset="0"/>
                <a:cs typeface="Arial" panose="020B0604020202020204" pitchFamily="34" charset="0"/>
              </a:rPr>
              <a:t>households: 34,905</a:t>
            </a:r>
            <a:endParaRPr lang="en-ZA" dirty="0">
              <a:solidFill>
                <a:prstClr val="black"/>
              </a:solidFill>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xmlns="" val="181358158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SUMMARY OF INTERVENTIONS</a:t>
            </a:r>
            <a:endParaRPr lang="en-ZA" dirty="0"/>
          </a:p>
        </p:txBody>
      </p:sp>
      <p:sp>
        <p:nvSpPr>
          <p:cNvPr id="3" name="Content Placeholder 2"/>
          <p:cNvSpPr>
            <a:spLocks noGrp="1"/>
          </p:cNvSpPr>
          <p:nvPr>
            <p:ph idx="1"/>
          </p:nvPr>
        </p:nvSpPr>
        <p:spPr/>
        <p:txBody>
          <a:bodyPr>
            <a:normAutofit lnSpcReduction="10000"/>
          </a:bodyPr>
          <a:lstStyle/>
          <a:p>
            <a:r>
              <a:rPr lang="en-ZA" sz="1400" b="1" dirty="0" smtClean="0"/>
              <a:t>June </a:t>
            </a:r>
            <a:r>
              <a:rPr lang="en-ZA" sz="1400" b="1" dirty="0"/>
              <a:t>2012 </a:t>
            </a:r>
            <a:r>
              <a:rPr lang="en-ZA" sz="1400" dirty="0" smtClean="0"/>
              <a:t>Executive Council of KZN </a:t>
            </a:r>
            <a:r>
              <a:rPr lang="en-ZA" sz="1400" dirty="0"/>
              <a:t>resolved to institute a </a:t>
            </a:r>
            <a:r>
              <a:rPr lang="en-ZA" sz="1400" b="1" dirty="0" smtClean="0"/>
              <a:t>Discretionary Intervention </a:t>
            </a:r>
            <a:r>
              <a:rPr lang="en-ZA" sz="1400" dirty="0"/>
              <a:t>at </a:t>
            </a:r>
            <a:r>
              <a:rPr lang="en-ZA" sz="1400" dirty="0" err="1"/>
              <a:t>Mtubatuba</a:t>
            </a:r>
            <a:r>
              <a:rPr lang="en-ZA" sz="1400" dirty="0"/>
              <a:t> Municipality in terms of </a:t>
            </a:r>
            <a:r>
              <a:rPr lang="en-ZA" sz="1400" b="1" dirty="0"/>
              <a:t>sections</a:t>
            </a:r>
            <a:r>
              <a:rPr lang="en-ZA" sz="1400" dirty="0"/>
              <a:t> </a:t>
            </a:r>
            <a:r>
              <a:rPr lang="en-ZA" sz="1400" b="1" dirty="0"/>
              <a:t>136-138 of the Local Government: Municipal Finance Management Act No. 56 of 2003 (“MFMA”). </a:t>
            </a:r>
          </a:p>
          <a:p>
            <a:r>
              <a:rPr lang="en-US" sz="1400" dirty="0" smtClean="0"/>
              <a:t>The </a:t>
            </a:r>
            <a:r>
              <a:rPr lang="en-US" sz="1400" dirty="0"/>
              <a:t>discretionary intervention was in place for a period of three </a:t>
            </a:r>
            <a:r>
              <a:rPr lang="en-US" sz="1400" dirty="0" smtClean="0"/>
              <a:t>months</a:t>
            </a:r>
          </a:p>
          <a:p>
            <a:pPr lvl="1"/>
            <a:r>
              <a:rPr lang="en-US" sz="1050" dirty="0" smtClean="0"/>
              <a:t>Extremely </a:t>
            </a:r>
            <a:r>
              <a:rPr lang="en-US" sz="1050" dirty="0"/>
              <a:t>low probability of the intervention support team succeeding in respect of the financial recovery plan</a:t>
            </a:r>
            <a:r>
              <a:rPr lang="en-US" sz="1050" dirty="0" smtClean="0"/>
              <a:t>.</a:t>
            </a:r>
          </a:p>
          <a:p>
            <a:pPr lvl="1"/>
            <a:r>
              <a:rPr lang="en-US" sz="1050" dirty="0" smtClean="0"/>
              <a:t>Result </a:t>
            </a:r>
            <a:r>
              <a:rPr lang="en-US" sz="1050" dirty="0"/>
              <a:t>of a lack of political and administrative leadership, weak decision making and poor service delivery at </a:t>
            </a:r>
            <a:r>
              <a:rPr lang="en-US" sz="1050" dirty="0" err="1"/>
              <a:t>Mtubatuba</a:t>
            </a:r>
            <a:r>
              <a:rPr lang="en-US" sz="1050" dirty="0"/>
              <a:t> municipality</a:t>
            </a:r>
            <a:r>
              <a:rPr lang="en-US" sz="1050" dirty="0" smtClean="0"/>
              <a:t>.</a:t>
            </a:r>
          </a:p>
          <a:p>
            <a:r>
              <a:rPr lang="en-US" sz="1400" dirty="0" smtClean="0"/>
              <a:t>For </a:t>
            </a:r>
            <a:r>
              <a:rPr lang="en-US" sz="1400" dirty="0"/>
              <a:t>these reasons </a:t>
            </a:r>
            <a:r>
              <a:rPr lang="en-US" sz="1400" dirty="0" smtClean="0"/>
              <a:t>the </a:t>
            </a:r>
            <a:r>
              <a:rPr lang="en-US" sz="1400" dirty="0"/>
              <a:t>Executive Council resolved on </a:t>
            </a:r>
            <a:r>
              <a:rPr lang="en-US" sz="1400" b="1" dirty="0"/>
              <a:t>19 September 2012 </a:t>
            </a:r>
            <a:r>
              <a:rPr lang="en-US" sz="1400" dirty="0"/>
              <a:t>to intervene in terms of </a:t>
            </a:r>
            <a:r>
              <a:rPr lang="en-US" sz="1400" b="1" dirty="0"/>
              <a:t>section 139(1)(b) of the Constitution</a:t>
            </a:r>
            <a:r>
              <a:rPr lang="en-US" sz="1400" dirty="0"/>
              <a:t>, which resolution included the appointment of a representative of the MEC </a:t>
            </a:r>
            <a:r>
              <a:rPr lang="en-US" sz="1400" dirty="0" smtClean="0"/>
              <a:t>COGTA, </a:t>
            </a:r>
            <a:r>
              <a:rPr lang="en-US" sz="1400" dirty="0"/>
              <a:t>to assume certain executive functions of the municipal council.</a:t>
            </a:r>
            <a:endParaRPr lang="en-ZA" sz="1400" dirty="0"/>
          </a:p>
          <a:p>
            <a:r>
              <a:rPr lang="en-US" sz="1400" dirty="0"/>
              <a:t> </a:t>
            </a:r>
            <a:r>
              <a:rPr lang="en-US" sz="1400" dirty="0" smtClean="0"/>
              <a:t>As </a:t>
            </a:r>
            <a:r>
              <a:rPr lang="en-US" sz="1400" dirty="0"/>
              <a:t>a result of poor </a:t>
            </a:r>
            <a:r>
              <a:rPr lang="en-US" sz="1400" dirty="0" smtClean="0"/>
              <a:t>progress, </a:t>
            </a:r>
            <a:r>
              <a:rPr lang="en-US" sz="1400" dirty="0"/>
              <a:t>on </a:t>
            </a:r>
            <a:r>
              <a:rPr lang="en-US" sz="1400" b="1" dirty="0"/>
              <a:t>04 December 2013</a:t>
            </a:r>
            <a:r>
              <a:rPr lang="en-US" sz="1400" dirty="0"/>
              <a:t>, the Executive Council resolved to further </a:t>
            </a:r>
            <a:r>
              <a:rPr lang="en-US" sz="1400" b="1" dirty="0"/>
              <a:t>extend the intervention in terms of section 139(1)(b) of the Constitution </a:t>
            </a:r>
            <a:r>
              <a:rPr lang="en-US" sz="1400" dirty="0" smtClean="0"/>
              <a:t>until </a:t>
            </a:r>
            <a:r>
              <a:rPr lang="en-US" sz="1400" dirty="0"/>
              <a:t>30 September 2014. </a:t>
            </a:r>
            <a:endParaRPr lang="en-ZA" sz="1400" dirty="0"/>
          </a:p>
          <a:p>
            <a:r>
              <a:rPr lang="en-GB" sz="1400" dirty="0" smtClean="0"/>
              <a:t>On </a:t>
            </a:r>
            <a:r>
              <a:rPr lang="en-GB" sz="1400" b="1" dirty="0"/>
              <a:t>06 August 2014</a:t>
            </a:r>
            <a:r>
              <a:rPr lang="en-GB" sz="1400" dirty="0"/>
              <a:t>, the Executive Council </a:t>
            </a:r>
            <a:r>
              <a:rPr lang="en-GB" sz="1400" b="1" dirty="0"/>
              <a:t>resolved to extend the intervention until 31 December 2014 and to extend the scope of the intervention by </a:t>
            </a:r>
            <a:r>
              <a:rPr lang="en-US" sz="1400" b="1" dirty="0"/>
              <a:t>assuming the functions referred to in section 67(1)(h) and Schedule 2 of the Municipal Systems Act, read with any other relevant legislative provisions dealing with disciplinary matters and the function of preparing the municipal valuation roll in terms of section 32(3) of the MPRA.</a:t>
            </a:r>
            <a:r>
              <a:rPr lang="en-GB" sz="1400" dirty="0"/>
              <a:t> </a:t>
            </a:r>
            <a:endParaRPr lang="en-GB" sz="1400" dirty="0" smtClean="0"/>
          </a:p>
          <a:p>
            <a:r>
              <a:rPr lang="en-GB" sz="1400" dirty="0" smtClean="0"/>
              <a:t>Although </a:t>
            </a:r>
            <a:r>
              <a:rPr lang="en-GB" sz="1400" dirty="0"/>
              <a:t>the scope of the intervention </a:t>
            </a:r>
            <a:r>
              <a:rPr lang="en-GB" sz="1400" dirty="0" smtClean="0"/>
              <a:t>was extended </a:t>
            </a:r>
            <a:r>
              <a:rPr lang="en-GB" sz="1400" dirty="0"/>
              <a:t>the municipality </a:t>
            </a:r>
            <a:r>
              <a:rPr lang="en-GB" sz="1400" dirty="0" smtClean="0"/>
              <a:t>regressed </a:t>
            </a:r>
            <a:r>
              <a:rPr lang="en-GB" sz="1400" dirty="0"/>
              <a:t>into a state </a:t>
            </a:r>
            <a:r>
              <a:rPr lang="en-GB" sz="1400" dirty="0" err="1" smtClean="0"/>
              <a:t>dysfunctionality</a:t>
            </a:r>
            <a:r>
              <a:rPr lang="en-GB" sz="1400" dirty="0" smtClean="0"/>
              <a:t> and on </a:t>
            </a:r>
            <a:r>
              <a:rPr lang="en-GB" sz="1400" b="1" dirty="0" smtClean="0"/>
              <a:t>30 January 2015 </a:t>
            </a:r>
            <a:r>
              <a:rPr lang="en-GB" sz="1400" dirty="0"/>
              <a:t>the Executive Council </a:t>
            </a:r>
            <a:r>
              <a:rPr lang="en-GB" sz="1400" dirty="0" smtClean="0"/>
              <a:t>resolved to intervene in </a:t>
            </a:r>
            <a:r>
              <a:rPr lang="en-GB" sz="1400" dirty="0"/>
              <a:t>terms of </a:t>
            </a:r>
            <a:r>
              <a:rPr lang="en-GB" sz="1400" b="1" dirty="0"/>
              <a:t>section 139(1)(c) of the </a:t>
            </a:r>
            <a:r>
              <a:rPr lang="en-GB" sz="1400" b="1" dirty="0" smtClean="0"/>
              <a:t>Constitution </a:t>
            </a:r>
            <a:r>
              <a:rPr lang="en-GB" sz="1400" dirty="0" smtClean="0"/>
              <a:t>in </a:t>
            </a:r>
            <a:r>
              <a:rPr lang="en-GB" sz="1400" dirty="0"/>
              <a:t>order to dissolve the municipal Council and to appoint an Administrator until new elections are </a:t>
            </a:r>
            <a:r>
              <a:rPr lang="en-GB" sz="1400" dirty="0" smtClean="0"/>
              <a:t>held.</a:t>
            </a:r>
            <a:endParaRPr lang="en-ZA" sz="1400" dirty="0"/>
          </a:p>
        </p:txBody>
      </p:sp>
    </p:spTree>
    <p:extLst>
      <p:ext uri="{BB962C8B-B14F-4D97-AF65-F5344CB8AC3E}">
        <p14:creationId xmlns:p14="http://schemas.microsoft.com/office/powerpoint/2010/main" xmlns="" val="251194124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LEGISLATIVE BASIS OF SUBMISSION TO NCOP</a:t>
            </a:r>
            <a:endParaRPr lang="en-ZA" sz="3200" dirty="0"/>
          </a:p>
        </p:txBody>
      </p:sp>
      <p:sp>
        <p:nvSpPr>
          <p:cNvPr id="3" name="Content Placeholder 2"/>
          <p:cNvSpPr>
            <a:spLocks noGrp="1"/>
          </p:cNvSpPr>
          <p:nvPr>
            <p:ph idx="1"/>
          </p:nvPr>
        </p:nvSpPr>
        <p:spPr/>
        <p:txBody>
          <a:bodyPr>
            <a:normAutofit fontScale="85000" lnSpcReduction="10000"/>
          </a:bodyPr>
          <a:lstStyle/>
          <a:p>
            <a:r>
              <a:rPr lang="en-GB" dirty="0"/>
              <a:t> In terms of section 139(1)(c) of the Constitution, </a:t>
            </a:r>
            <a:r>
              <a:rPr lang="en-US" dirty="0"/>
              <a:t>if a municipal council is dissolved, the provincial executive must immediately submit a written notice of the dissolution to– </a:t>
            </a:r>
            <a:endParaRPr lang="en-ZA" dirty="0"/>
          </a:p>
          <a:p>
            <a:pPr lvl="1"/>
            <a:r>
              <a:rPr lang="en-US" dirty="0"/>
              <a:t>the Cabinet member responsible for local government affairs; and</a:t>
            </a:r>
            <a:endParaRPr lang="en-ZA" dirty="0"/>
          </a:p>
          <a:p>
            <a:pPr lvl="1"/>
            <a:r>
              <a:rPr lang="en-US" dirty="0"/>
              <a:t>the relevant provincial legislature and the National Council of Provinces.</a:t>
            </a:r>
            <a:endParaRPr lang="en-ZA" dirty="0"/>
          </a:p>
          <a:p>
            <a:pPr lvl="1"/>
            <a:r>
              <a:rPr lang="en-US" dirty="0"/>
              <a:t> The dissolution takes effect 14 days from the date of receipt of the notice by the National Council of Council (“NCOP”), unless set aside by that Cabinet member or the NCOP before the expiry of those 14 days.</a:t>
            </a:r>
            <a:endParaRPr lang="en-ZA" dirty="0"/>
          </a:p>
          <a:p>
            <a:endParaRPr lang="en-ZA" dirty="0"/>
          </a:p>
        </p:txBody>
      </p:sp>
    </p:spTree>
    <p:extLst>
      <p:ext uri="{BB962C8B-B14F-4D97-AF65-F5344CB8AC3E}">
        <p14:creationId xmlns:p14="http://schemas.microsoft.com/office/powerpoint/2010/main" xmlns="" val="333913025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DISCRETIONARY INTERVENTION</a:t>
            </a:r>
            <a:endParaRPr lang="en-ZA" dirty="0"/>
          </a:p>
        </p:txBody>
      </p:sp>
      <p:sp>
        <p:nvSpPr>
          <p:cNvPr id="3" name="Content Placeholder 2"/>
          <p:cNvSpPr>
            <a:spLocks noGrp="1"/>
          </p:cNvSpPr>
          <p:nvPr>
            <p:ph idx="1"/>
          </p:nvPr>
        </p:nvSpPr>
        <p:spPr/>
        <p:txBody>
          <a:bodyPr>
            <a:normAutofit fontScale="55000" lnSpcReduction="20000"/>
          </a:bodyPr>
          <a:lstStyle/>
          <a:p>
            <a:r>
              <a:rPr lang="en-US" dirty="0"/>
              <a:t>Based on an assessment of the finances of the </a:t>
            </a:r>
            <a:r>
              <a:rPr lang="en-US" dirty="0" err="1"/>
              <a:t>Mtubatuba</a:t>
            </a:r>
            <a:r>
              <a:rPr lang="en-US" dirty="0"/>
              <a:t> Municipality by </a:t>
            </a:r>
            <a:r>
              <a:rPr lang="en-US" dirty="0" smtClean="0"/>
              <a:t>COGTA in </a:t>
            </a:r>
            <a:r>
              <a:rPr lang="en-US" dirty="0"/>
              <a:t>terms of section 131(2)(a) of the MFMA as well as the assessment of the Provincial Treasury of the reports of the Municipality in terms of section 71 of the MFMA and the Annual Financial Statements it was established that the </a:t>
            </a:r>
            <a:r>
              <a:rPr lang="en-US" dirty="0" err="1"/>
              <a:t>Mtubatuba</a:t>
            </a:r>
            <a:r>
              <a:rPr lang="en-US" dirty="0"/>
              <a:t> Municipality </a:t>
            </a:r>
            <a:r>
              <a:rPr lang="en-US" dirty="0" smtClean="0"/>
              <a:t>was facing </a:t>
            </a:r>
            <a:r>
              <a:rPr lang="en-US" dirty="0"/>
              <a:t>serious financial problems.</a:t>
            </a:r>
            <a:endParaRPr lang="en-ZA" dirty="0"/>
          </a:p>
          <a:p>
            <a:r>
              <a:rPr lang="en-US" dirty="0" smtClean="0"/>
              <a:t>The </a:t>
            </a:r>
            <a:r>
              <a:rPr lang="en-US" dirty="0"/>
              <a:t>MEC for </a:t>
            </a:r>
            <a:r>
              <a:rPr lang="en-US" dirty="0" smtClean="0"/>
              <a:t>COGTA in </a:t>
            </a:r>
            <a:r>
              <a:rPr lang="en-US" dirty="0"/>
              <a:t>consultation with the MEC for Finance, considered it prudent to commence the process towards a Discretionary Intervention by consulting the Mayor of the Municipality in terms of section 136 of the MFMA.</a:t>
            </a:r>
            <a:endParaRPr lang="en-ZA" dirty="0"/>
          </a:p>
          <a:p>
            <a:r>
              <a:rPr lang="en-US" dirty="0" smtClean="0"/>
              <a:t>Following </a:t>
            </a:r>
            <a:r>
              <a:rPr lang="en-US" dirty="0"/>
              <a:t>this consultation, an intervention support strategy </a:t>
            </a:r>
            <a:r>
              <a:rPr lang="en-US" dirty="0" smtClean="0"/>
              <a:t>would be </a:t>
            </a:r>
            <a:r>
              <a:rPr lang="en-US" dirty="0"/>
              <a:t>implemented through the deployment of a suitably qualified financial expert as a Financial Administrator to support the </a:t>
            </a:r>
            <a:r>
              <a:rPr lang="en-US" dirty="0" err="1"/>
              <a:t>Mtubatuba</a:t>
            </a:r>
            <a:r>
              <a:rPr lang="en-US" dirty="0"/>
              <a:t> Municipality to manage and implement a financial turnaround in consultation with the MEC for Finance The Provincial Treasury will provide resources via the Municipal Support Program to undertake key operational activities in the treasury department of the municipality. This </a:t>
            </a:r>
            <a:r>
              <a:rPr lang="en-US" dirty="0" smtClean="0"/>
              <a:t>was accepted </a:t>
            </a:r>
            <a:r>
              <a:rPr lang="en-US" dirty="0"/>
              <a:t>by the Mayor and Executive Committee of the municipality</a:t>
            </a:r>
            <a:r>
              <a:rPr lang="en-US" dirty="0" smtClean="0"/>
              <a:t>.</a:t>
            </a:r>
          </a:p>
          <a:p>
            <a:r>
              <a:rPr lang="en-US" dirty="0" smtClean="0"/>
              <a:t>The Executive Council then resolved </a:t>
            </a:r>
            <a:r>
              <a:rPr lang="en-US" dirty="0"/>
              <a:t>to implement an intervention at the municipality in terms of section 137 of the MFMA</a:t>
            </a:r>
            <a:r>
              <a:rPr lang="en-US" dirty="0" smtClean="0"/>
              <a:t>.</a:t>
            </a:r>
            <a:endParaRPr lang="en-ZA" dirty="0"/>
          </a:p>
        </p:txBody>
      </p:sp>
    </p:spTree>
    <p:extLst>
      <p:ext uri="{BB962C8B-B14F-4D97-AF65-F5344CB8AC3E}">
        <p14:creationId xmlns:p14="http://schemas.microsoft.com/office/powerpoint/2010/main" xmlns="" val="328266626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Discretionary intervention</a:t>
            </a:r>
            <a:endParaRPr lang="en-ZA" dirty="0"/>
          </a:p>
        </p:txBody>
      </p:sp>
      <p:sp>
        <p:nvSpPr>
          <p:cNvPr id="3" name="Content Placeholder 2"/>
          <p:cNvSpPr>
            <a:spLocks noGrp="1"/>
          </p:cNvSpPr>
          <p:nvPr>
            <p:ph idx="1"/>
          </p:nvPr>
        </p:nvSpPr>
        <p:spPr/>
        <p:txBody>
          <a:bodyPr>
            <a:normAutofit fontScale="85000" lnSpcReduction="20000"/>
          </a:bodyPr>
          <a:lstStyle/>
          <a:p>
            <a:r>
              <a:rPr lang="en-US" dirty="0">
                <a:latin typeface="Arial"/>
                <a:ea typeface="Times New Roman"/>
              </a:rPr>
              <a:t>Financial Recovery Plan </a:t>
            </a:r>
            <a:r>
              <a:rPr lang="en-US" dirty="0" smtClean="0">
                <a:latin typeface="Arial"/>
                <a:ea typeface="Times New Roman"/>
              </a:rPr>
              <a:t>developed </a:t>
            </a:r>
            <a:r>
              <a:rPr lang="en-US" dirty="0">
                <a:latin typeface="Arial"/>
                <a:ea typeface="Times New Roman"/>
              </a:rPr>
              <a:t>and </a:t>
            </a:r>
            <a:r>
              <a:rPr lang="en-US" dirty="0" smtClean="0">
                <a:latin typeface="Arial"/>
                <a:ea typeface="Times New Roman"/>
              </a:rPr>
              <a:t>implemented</a:t>
            </a:r>
          </a:p>
          <a:p>
            <a:pPr lvl="1"/>
            <a:r>
              <a:rPr lang="en-US" dirty="0" smtClean="0">
                <a:latin typeface="Arial"/>
                <a:ea typeface="Times New Roman"/>
              </a:rPr>
              <a:t>COGTA financial expert – </a:t>
            </a:r>
            <a:r>
              <a:rPr lang="en-US" dirty="0" err="1" smtClean="0">
                <a:latin typeface="Arial"/>
                <a:ea typeface="Times New Roman"/>
              </a:rPr>
              <a:t>Mr</a:t>
            </a:r>
            <a:r>
              <a:rPr lang="en-US" dirty="0" smtClean="0">
                <a:latin typeface="Arial"/>
                <a:ea typeface="Times New Roman"/>
              </a:rPr>
              <a:t> </a:t>
            </a:r>
            <a:r>
              <a:rPr lang="en-US" dirty="0" err="1" smtClean="0">
                <a:latin typeface="Arial"/>
                <a:ea typeface="Times New Roman"/>
              </a:rPr>
              <a:t>Tumelo</a:t>
            </a:r>
            <a:r>
              <a:rPr lang="en-US" dirty="0" smtClean="0">
                <a:latin typeface="Arial"/>
                <a:ea typeface="Times New Roman"/>
              </a:rPr>
              <a:t> </a:t>
            </a:r>
            <a:r>
              <a:rPr lang="en-US" dirty="0" err="1" smtClean="0">
                <a:latin typeface="Arial"/>
                <a:ea typeface="Times New Roman"/>
              </a:rPr>
              <a:t>Ratau</a:t>
            </a:r>
            <a:r>
              <a:rPr lang="en-US" dirty="0" smtClean="0">
                <a:latin typeface="Arial"/>
                <a:ea typeface="Times New Roman"/>
              </a:rPr>
              <a:t> a certified Chartered Accountant</a:t>
            </a:r>
          </a:p>
          <a:p>
            <a:pPr lvl="1"/>
            <a:r>
              <a:rPr lang="en-US" dirty="0" smtClean="0">
                <a:latin typeface="Arial"/>
                <a:ea typeface="Times New Roman"/>
              </a:rPr>
              <a:t>Provincial </a:t>
            </a:r>
            <a:r>
              <a:rPr lang="en-US" dirty="0">
                <a:latin typeface="Arial"/>
                <a:ea typeface="Times New Roman"/>
              </a:rPr>
              <a:t>Treasury </a:t>
            </a:r>
            <a:r>
              <a:rPr lang="en-US" dirty="0" smtClean="0">
                <a:latin typeface="Arial"/>
                <a:ea typeface="Times New Roman"/>
              </a:rPr>
              <a:t>via </a:t>
            </a:r>
            <a:r>
              <a:rPr lang="en-US" dirty="0">
                <a:latin typeface="Arial"/>
                <a:ea typeface="Times New Roman"/>
              </a:rPr>
              <a:t>the Municipal Support Program to undertake key operational activities in the treasury </a:t>
            </a:r>
            <a:r>
              <a:rPr lang="en-US" dirty="0" smtClean="0">
                <a:latin typeface="Arial"/>
                <a:ea typeface="Times New Roman"/>
              </a:rPr>
              <a:t>department</a:t>
            </a:r>
          </a:p>
          <a:p>
            <a:r>
              <a:rPr lang="en-US" dirty="0" smtClean="0">
                <a:latin typeface="Arial"/>
                <a:ea typeface="Times New Roman"/>
              </a:rPr>
              <a:t>Although </a:t>
            </a:r>
            <a:r>
              <a:rPr lang="en-US" dirty="0">
                <a:latin typeface="Arial"/>
                <a:ea typeface="Times New Roman"/>
              </a:rPr>
              <a:t>the Financial Administrator attempted to implement the financial recovery plan, it was clear that problems persisted as a result of lack of co-operation by the municipal management,</a:t>
            </a:r>
            <a:r>
              <a:rPr lang="en-US" b="1" dirty="0">
                <a:latin typeface="Arial"/>
                <a:ea typeface="Times New Roman"/>
              </a:rPr>
              <a:t> </a:t>
            </a:r>
            <a:r>
              <a:rPr lang="en-US" dirty="0">
                <a:latin typeface="Arial"/>
                <a:ea typeface="Times New Roman"/>
              </a:rPr>
              <a:t>weak performance and lack of </a:t>
            </a:r>
            <a:r>
              <a:rPr lang="en-US" dirty="0" smtClean="0">
                <a:latin typeface="Arial"/>
                <a:ea typeface="Times New Roman"/>
              </a:rPr>
              <a:t>accountability.</a:t>
            </a:r>
            <a:endParaRPr lang="en-ZA" dirty="0"/>
          </a:p>
        </p:txBody>
      </p:sp>
    </p:spTree>
    <p:extLst>
      <p:ext uri="{BB962C8B-B14F-4D97-AF65-F5344CB8AC3E}">
        <p14:creationId xmlns:p14="http://schemas.microsoft.com/office/powerpoint/2010/main" xmlns="" val="333757537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Intervention in terms of section 139(1)(b) of the constitution</a:t>
            </a:r>
            <a:endParaRPr lang="en-ZA" sz="3200" dirty="0"/>
          </a:p>
        </p:txBody>
      </p:sp>
      <p:sp>
        <p:nvSpPr>
          <p:cNvPr id="3" name="Content Placeholder 2"/>
          <p:cNvSpPr>
            <a:spLocks noGrp="1"/>
          </p:cNvSpPr>
          <p:nvPr>
            <p:ph idx="1"/>
          </p:nvPr>
        </p:nvSpPr>
        <p:spPr/>
        <p:txBody>
          <a:bodyPr>
            <a:normAutofit/>
          </a:bodyPr>
          <a:lstStyle/>
          <a:p>
            <a:r>
              <a:rPr lang="en-US" sz="1600" dirty="0" smtClean="0"/>
              <a:t>On 19 </a:t>
            </a:r>
            <a:r>
              <a:rPr lang="en-US" sz="1600" dirty="0"/>
              <a:t>September 2012, the Executive Council resolved to intervene in terms of section 139(1)(b) of the Constitution, which resolution included the appointment of a representative of the MEC </a:t>
            </a:r>
            <a:r>
              <a:rPr lang="en-US" sz="1600" dirty="0" smtClean="0"/>
              <a:t>COGTA, </a:t>
            </a:r>
            <a:r>
              <a:rPr lang="en-US" sz="1600" dirty="0"/>
              <a:t>to assume certain executive functions of the municipal council. </a:t>
            </a:r>
            <a:endParaRPr lang="en-US" sz="1600" dirty="0" smtClean="0"/>
          </a:p>
          <a:p>
            <a:pPr lvl="1"/>
            <a:r>
              <a:rPr lang="en-US" sz="1400" dirty="0" smtClean="0"/>
              <a:t>MEC </a:t>
            </a:r>
            <a:r>
              <a:rPr lang="en-US" sz="1400" dirty="0"/>
              <a:t>was authorized to appoint a ministerial representative to undertake the function in terms of section 51 of the Municipal Systems Act to establish and organize the administration in a manner that would enable the municipality to achieve the objects of local government as set out in section 152 of the Constitution</a:t>
            </a:r>
            <a:r>
              <a:rPr lang="en-US" sz="1400" dirty="0" smtClean="0"/>
              <a:t>.</a:t>
            </a:r>
            <a:endParaRPr lang="en-ZA" sz="1400" dirty="0"/>
          </a:p>
          <a:p>
            <a:pPr marL="342900" lvl="1" indent="-342900">
              <a:buFont typeface="Arial" pitchFamily="34" charset="0"/>
              <a:buChar char="•"/>
            </a:pPr>
            <a:r>
              <a:rPr lang="en-US" sz="1600" dirty="0"/>
              <a:t>MEC conveyed the decision of the Executive Council at a meeting held on 03 October 2012</a:t>
            </a:r>
            <a:endParaRPr lang="en-ZA" sz="1600" dirty="0"/>
          </a:p>
          <a:p>
            <a:pPr lvl="1"/>
            <a:r>
              <a:rPr lang="en-US" sz="1400" dirty="0" smtClean="0"/>
              <a:t>Appointed </a:t>
            </a:r>
            <a:r>
              <a:rPr lang="en-US" sz="1400" dirty="0"/>
              <a:t>Mr. K. </a:t>
            </a:r>
            <a:r>
              <a:rPr lang="en-US" sz="1400" dirty="0" err="1"/>
              <a:t>Mpungose</a:t>
            </a:r>
            <a:r>
              <a:rPr lang="en-US" sz="1400" dirty="0"/>
              <a:t> as the ministerial </a:t>
            </a:r>
            <a:r>
              <a:rPr lang="en-US" sz="1400" dirty="0" smtClean="0"/>
              <a:t>representative and introduced him to the EXCO and senior </a:t>
            </a:r>
            <a:r>
              <a:rPr lang="en-US" sz="1400" dirty="0"/>
              <a:t>management </a:t>
            </a:r>
            <a:r>
              <a:rPr lang="en-US" sz="1400" dirty="0" smtClean="0"/>
              <a:t>of </a:t>
            </a:r>
            <a:r>
              <a:rPr lang="en-US" sz="1400" dirty="0" err="1" smtClean="0"/>
              <a:t>Mtubatuba</a:t>
            </a:r>
            <a:endParaRPr lang="en-US" sz="1400" dirty="0" smtClean="0"/>
          </a:p>
          <a:p>
            <a:pPr lvl="1"/>
            <a:r>
              <a:rPr lang="en-US" sz="1400" dirty="0" smtClean="0"/>
              <a:t>Comments </a:t>
            </a:r>
            <a:r>
              <a:rPr lang="en-US" sz="1400" dirty="0"/>
              <a:t>were made by certain </a:t>
            </a:r>
            <a:r>
              <a:rPr lang="en-US" sz="1400" dirty="0" err="1"/>
              <a:t>councillors</a:t>
            </a:r>
            <a:r>
              <a:rPr lang="en-US" sz="1400" dirty="0"/>
              <a:t> </a:t>
            </a:r>
            <a:r>
              <a:rPr lang="en-US" sz="1400" dirty="0" smtClean="0"/>
              <a:t> objecting </a:t>
            </a:r>
            <a:r>
              <a:rPr lang="en-US" sz="1400" dirty="0"/>
              <a:t>to the intervention</a:t>
            </a:r>
            <a:r>
              <a:rPr lang="en-US" sz="1400" dirty="0" smtClean="0"/>
              <a:t>.</a:t>
            </a:r>
          </a:p>
          <a:p>
            <a:pPr lvl="1"/>
            <a:r>
              <a:rPr lang="en-US" sz="1400" dirty="0" smtClean="0"/>
              <a:t>Stated that they would not </a:t>
            </a:r>
            <a:r>
              <a:rPr lang="en-US" sz="1400" dirty="0"/>
              <a:t>co-operate with the ministerial representative and the intervention itself. </a:t>
            </a:r>
            <a:endParaRPr lang="en-US" sz="1400" dirty="0" smtClean="0"/>
          </a:p>
          <a:p>
            <a:pPr lvl="1"/>
            <a:r>
              <a:rPr lang="en-US" sz="1400" dirty="0" smtClean="0"/>
              <a:t>Even at that stage, </a:t>
            </a:r>
            <a:r>
              <a:rPr lang="en-US" sz="1400" dirty="0"/>
              <a:t>certain </a:t>
            </a:r>
            <a:r>
              <a:rPr lang="en-US" sz="1400" dirty="0" err="1"/>
              <a:t>councillors</a:t>
            </a:r>
            <a:r>
              <a:rPr lang="en-US" sz="1400" dirty="0"/>
              <a:t> expressly invited an intervention in terms of section 139(1)(c</a:t>
            </a:r>
            <a:r>
              <a:rPr lang="en-US" sz="1400" dirty="0" smtClean="0"/>
              <a:t>).</a:t>
            </a:r>
          </a:p>
          <a:p>
            <a:pPr lvl="1"/>
            <a:r>
              <a:rPr lang="en-US" sz="1400" dirty="0" smtClean="0"/>
              <a:t>Despite </a:t>
            </a:r>
            <a:r>
              <a:rPr lang="en-US" sz="1400" dirty="0"/>
              <a:t>such comments the </a:t>
            </a:r>
            <a:r>
              <a:rPr lang="en-US" sz="1400" dirty="0" smtClean="0"/>
              <a:t>Mayor </a:t>
            </a:r>
            <a:r>
              <a:rPr lang="en-US" sz="1400" dirty="0"/>
              <a:t>indicated that the intervention was supported by the </a:t>
            </a:r>
            <a:r>
              <a:rPr lang="en-US" sz="1400" dirty="0" smtClean="0"/>
              <a:t>EXCO of the </a:t>
            </a:r>
            <a:r>
              <a:rPr lang="en-US" sz="1400" dirty="0"/>
              <a:t>municipality and that they </a:t>
            </a:r>
            <a:r>
              <a:rPr lang="en-US" sz="1400" dirty="0" smtClean="0"/>
              <a:t>would </a:t>
            </a:r>
            <a:r>
              <a:rPr lang="en-US" sz="1400" dirty="0"/>
              <a:t>co-operate with the efforts of the ministerial representative to ensure a </a:t>
            </a:r>
            <a:r>
              <a:rPr lang="en-US" sz="1400" dirty="0" smtClean="0"/>
              <a:t>turn-around </a:t>
            </a:r>
            <a:r>
              <a:rPr lang="en-US" sz="1400" dirty="0"/>
              <a:t>of the municipality</a:t>
            </a:r>
            <a:r>
              <a:rPr lang="en-US" sz="1400" dirty="0" smtClean="0"/>
              <a:t>.</a:t>
            </a:r>
          </a:p>
          <a:p>
            <a:pPr lvl="1"/>
            <a:r>
              <a:rPr lang="en-US" sz="1400" dirty="0" smtClean="0"/>
              <a:t>EXCO was </a:t>
            </a:r>
            <a:r>
              <a:rPr lang="en-US" sz="1400" dirty="0"/>
              <a:t>clearly split on the question of the intervention by the Provincial Executive.</a:t>
            </a:r>
            <a:endParaRPr lang="en-ZA" sz="1400" dirty="0"/>
          </a:p>
        </p:txBody>
      </p:sp>
    </p:spTree>
    <p:extLst>
      <p:ext uri="{BB962C8B-B14F-4D97-AF65-F5344CB8AC3E}">
        <p14:creationId xmlns:p14="http://schemas.microsoft.com/office/powerpoint/2010/main" xmlns="" val="61895992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5121</Words>
  <Application>Microsoft Office PowerPoint</Application>
  <PresentationFormat>On-screen Show (4:3)</PresentationFormat>
  <Paragraphs>237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PRESENTATION TO THE NATIONAL COUNCIL OF PROVINCES SELECT COMMITTEE ON CO-OPERATIVE GOVERNANCE AND TRADITIONAL AFFAIRS (“SELECT COMMITTEE”)  CONSTITUTIONAL INTERVENTION  MTUBATUBA MUNICIPALITY – KWAZULU-NATAL  11 FEBRUARY 2015</vt:lpstr>
      <vt:lpstr>content</vt:lpstr>
      <vt:lpstr>purPose</vt:lpstr>
      <vt:lpstr>Overview: mtubatuba municipality</vt:lpstr>
      <vt:lpstr>SUMMARY OF INTERVENTIONS</vt:lpstr>
      <vt:lpstr>LEGISLATIVE BASIS OF SUBMISSION TO NCOP</vt:lpstr>
      <vt:lpstr>DISCRETIONARY INTERVENTION</vt:lpstr>
      <vt:lpstr>Discretionary intervention</vt:lpstr>
      <vt:lpstr>Intervention in terms of section 139(1)(b) of the constitution</vt:lpstr>
      <vt:lpstr>Basis OF 139(1)(b) INTERVENTION</vt:lpstr>
      <vt:lpstr>Basis OF 139(1)(b) INTERVENTION</vt:lpstr>
      <vt:lpstr>Achievements: 139(1)(b) INTERVENTION</vt:lpstr>
      <vt:lpstr>OVERALL Challenges:  section 139(1)(b) intervention</vt:lpstr>
      <vt:lpstr>Challenges: Key performance areas</vt:lpstr>
      <vt:lpstr>Challenges: Key performance areas</vt:lpstr>
      <vt:lpstr>Challenges: Key performance areas</vt:lpstr>
      <vt:lpstr>Challenges: Key performance areas</vt:lpstr>
      <vt:lpstr>Challenges: Key performance areas</vt:lpstr>
      <vt:lpstr>ENGAGEMENTS WITH THE MUNICIPALITY</vt:lpstr>
      <vt:lpstr>ALLEGATIONS AGAINST THE MM</vt:lpstr>
      <vt:lpstr>Allegations against the mm</vt:lpstr>
      <vt:lpstr>Findings: investigation into conduct of mm</vt:lpstr>
      <vt:lpstr>NON-COMPLIANCE WITH THE MPRA</vt:lpstr>
      <vt:lpstr>COUNCIL RESPONSE TO INVESTIGATION</vt:lpstr>
      <vt:lpstr>Extension of intervention</vt:lpstr>
      <vt:lpstr>COUNCIL RESPONSE TO INVESTIGATION following extension of intervention</vt:lpstr>
      <vt:lpstr>PROGRESS: DISCIPLINARY CASE – MM</vt:lpstr>
      <vt:lpstr>Council dysfunctionality</vt:lpstr>
      <vt:lpstr>Council dysfunctionality</vt:lpstr>
      <vt:lpstr>Further ENGAGEMENT AND COMMUNICATION BY THE PROVINCIAL EXECUTIVE</vt:lpstr>
      <vt:lpstr>FURTHER ENGAGEMENT AND communication by the provincial executive</vt:lpstr>
      <vt:lpstr>conclusion</vt:lpstr>
      <vt:lpstr>CONCLUSION Cont/d…</vt:lpstr>
      <vt:lpstr>Slide 34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Mzila</dc:creator>
  <cp:lastModifiedBy>User</cp:lastModifiedBy>
  <cp:revision>158</cp:revision>
  <cp:lastPrinted>2015-02-10T12:25:47Z</cp:lastPrinted>
  <dcterms:created xsi:type="dcterms:W3CDTF">2011-02-02T11:19:38Z</dcterms:created>
  <dcterms:modified xsi:type="dcterms:W3CDTF">2015-02-11T14:09:21Z</dcterms:modified>
</cp:coreProperties>
</file>