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46"/>
  </p:notesMasterIdLst>
  <p:handoutMasterIdLst>
    <p:handoutMasterId r:id="rId47"/>
  </p:handoutMasterIdLst>
  <p:sldIdLst>
    <p:sldId id="535" r:id="rId3"/>
    <p:sldId id="543" r:id="rId4"/>
    <p:sldId id="544" r:id="rId5"/>
    <p:sldId id="547" r:id="rId6"/>
    <p:sldId id="545" r:id="rId7"/>
    <p:sldId id="546" r:id="rId8"/>
    <p:sldId id="536" r:id="rId9"/>
    <p:sldId id="537" r:id="rId10"/>
    <p:sldId id="538" r:id="rId11"/>
    <p:sldId id="539" r:id="rId12"/>
    <p:sldId id="540" r:id="rId13"/>
    <p:sldId id="548" r:id="rId14"/>
    <p:sldId id="549" r:id="rId15"/>
    <p:sldId id="550" r:id="rId16"/>
    <p:sldId id="551" r:id="rId17"/>
    <p:sldId id="552" r:id="rId18"/>
    <p:sldId id="553" r:id="rId19"/>
    <p:sldId id="554" r:id="rId20"/>
    <p:sldId id="555" r:id="rId21"/>
    <p:sldId id="556" r:id="rId22"/>
    <p:sldId id="557" r:id="rId23"/>
    <p:sldId id="502" r:id="rId24"/>
    <p:sldId id="455" r:id="rId25"/>
    <p:sldId id="456" r:id="rId26"/>
    <p:sldId id="512" r:id="rId27"/>
    <p:sldId id="513" r:id="rId28"/>
    <p:sldId id="514" r:id="rId29"/>
    <p:sldId id="458" r:id="rId30"/>
    <p:sldId id="508" r:id="rId31"/>
    <p:sldId id="509" r:id="rId32"/>
    <p:sldId id="510" r:id="rId33"/>
    <p:sldId id="511" r:id="rId34"/>
    <p:sldId id="541" r:id="rId35"/>
    <p:sldId id="542" r:id="rId36"/>
    <p:sldId id="515" r:id="rId37"/>
    <p:sldId id="516" r:id="rId38"/>
    <p:sldId id="517" r:id="rId39"/>
    <p:sldId id="518" r:id="rId40"/>
    <p:sldId id="520" r:id="rId41"/>
    <p:sldId id="521" r:id="rId42"/>
    <p:sldId id="470" r:id="rId43"/>
    <p:sldId id="486" r:id="rId44"/>
    <p:sldId id="471" r:id="rId45"/>
  </p:sldIdLst>
  <p:sldSz cx="9144000" cy="6858000" type="screen4x3"/>
  <p:notesSz cx="6784975" cy="9856788"/>
  <p:defaultTextStyle>
    <a:defPPr>
      <a:defRPr lang="en-US"/>
    </a:defPPr>
    <a:lvl1pPr algn="l" rtl="0" eaLnBrk="0" fontAlgn="base" hangingPunct="0">
      <a:spcBef>
        <a:spcPct val="0"/>
      </a:spcBef>
      <a:spcAft>
        <a:spcPct val="0"/>
      </a:spcAft>
      <a:defRPr sz="2400" kern="1200">
        <a:solidFill>
          <a:srgbClr val="FF9966"/>
        </a:solidFill>
        <a:latin typeface="Arial" charset="0"/>
        <a:ea typeface="+mn-ea"/>
        <a:cs typeface="+mn-cs"/>
      </a:defRPr>
    </a:lvl1pPr>
    <a:lvl2pPr marL="457200" algn="l" rtl="0" eaLnBrk="0" fontAlgn="base" hangingPunct="0">
      <a:spcBef>
        <a:spcPct val="0"/>
      </a:spcBef>
      <a:spcAft>
        <a:spcPct val="0"/>
      </a:spcAft>
      <a:defRPr sz="2400" kern="1200">
        <a:solidFill>
          <a:srgbClr val="FF9966"/>
        </a:solidFill>
        <a:latin typeface="Arial" charset="0"/>
        <a:ea typeface="+mn-ea"/>
        <a:cs typeface="+mn-cs"/>
      </a:defRPr>
    </a:lvl2pPr>
    <a:lvl3pPr marL="914400" algn="l" rtl="0" eaLnBrk="0" fontAlgn="base" hangingPunct="0">
      <a:spcBef>
        <a:spcPct val="0"/>
      </a:spcBef>
      <a:spcAft>
        <a:spcPct val="0"/>
      </a:spcAft>
      <a:defRPr sz="2400" kern="1200">
        <a:solidFill>
          <a:srgbClr val="FF9966"/>
        </a:solidFill>
        <a:latin typeface="Arial" charset="0"/>
        <a:ea typeface="+mn-ea"/>
        <a:cs typeface="+mn-cs"/>
      </a:defRPr>
    </a:lvl3pPr>
    <a:lvl4pPr marL="1371600" algn="l" rtl="0" eaLnBrk="0" fontAlgn="base" hangingPunct="0">
      <a:spcBef>
        <a:spcPct val="0"/>
      </a:spcBef>
      <a:spcAft>
        <a:spcPct val="0"/>
      </a:spcAft>
      <a:defRPr sz="2400" kern="1200">
        <a:solidFill>
          <a:srgbClr val="FF9966"/>
        </a:solidFill>
        <a:latin typeface="Arial" charset="0"/>
        <a:ea typeface="+mn-ea"/>
        <a:cs typeface="+mn-cs"/>
      </a:defRPr>
    </a:lvl4pPr>
    <a:lvl5pPr marL="1828800" algn="l" rtl="0" eaLnBrk="0" fontAlgn="base" hangingPunct="0">
      <a:spcBef>
        <a:spcPct val="0"/>
      </a:spcBef>
      <a:spcAft>
        <a:spcPct val="0"/>
      </a:spcAft>
      <a:defRPr sz="2400" kern="1200">
        <a:solidFill>
          <a:srgbClr val="FF9966"/>
        </a:solidFill>
        <a:latin typeface="Arial" charset="0"/>
        <a:ea typeface="+mn-ea"/>
        <a:cs typeface="+mn-cs"/>
      </a:defRPr>
    </a:lvl5pPr>
    <a:lvl6pPr marL="2286000" algn="l" defTabSz="914400" rtl="0" eaLnBrk="1" latinLnBrk="0" hangingPunct="1">
      <a:defRPr sz="2400" kern="1200">
        <a:solidFill>
          <a:srgbClr val="FF9966"/>
        </a:solidFill>
        <a:latin typeface="Arial" charset="0"/>
        <a:ea typeface="+mn-ea"/>
        <a:cs typeface="+mn-cs"/>
      </a:defRPr>
    </a:lvl6pPr>
    <a:lvl7pPr marL="2743200" algn="l" defTabSz="914400" rtl="0" eaLnBrk="1" latinLnBrk="0" hangingPunct="1">
      <a:defRPr sz="2400" kern="1200">
        <a:solidFill>
          <a:srgbClr val="FF9966"/>
        </a:solidFill>
        <a:latin typeface="Arial" charset="0"/>
        <a:ea typeface="+mn-ea"/>
        <a:cs typeface="+mn-cs"/>
      </a:defRPr>
    </a:lvl7pPr>
    <a:lvl8pPr marL="3200400" algn="l" defTabSz="914400" rtl="0" eaLnBrk="1" latinLnBrk="0" hangingPunct="1">
      <a:defRPr sz="2400" kern="1200">
        <a:solidFill>
          <a:srgbClr val="FF9966"/>
        </a:solidFill>
        <a:latin typeface="Arial" charset="0"/>
        <a:ea typeface="+mn-ea"/>
        <a:cs typeface="+mn-cs"/>
      </a:defRPr>
    </a:lvl8pPr>
    <a:lvl9pPr marL="3657600" algn="l" defTabSz="914400" rtl="0" eaLnBrk="1" latinLnBrk="0" hangingPunct="1">
      <a:defRPr sz="2400" kern="1200">
        <a:solidFill>
          <a:srgbClr val="FF99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FF9966"/>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3" autoAdjust="0"/>
    <p:restoredTop sz="94709" autoAdjust="0"/>
  </p:normalViewPr>
  <p:slideViewPr>
    <p:cSldViewPr>
      <p:cViewPr>
        <p:scale>
          <a:sx n="70" d="100"/>
          <a:sy n="70" d="100"/>
        </p:scale>
        <p:origin x="-522" y="-10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382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0155" cy="493265"/>
          </a:xfrm>
          <a:prstGeom prst="rect">
            <a:avLst/>
          </a:prstGeom>
        </p:spPr>
        <p:txBody>
          <a:bodyPr vert="horz" lIns="92238" tIns="46118" rIns="92238" bIns="46118"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843251" y="1"/>
            <a:ext cx="2940155" cy="493265"/>
          </a:xfrm>
          <a:prstGeom prst="rect">
            <a:avLst/>
          </a:prstGeom>
        </p:spPr>
        <p:txBody>
          <a:bodyPr vert="horz" lIns="92238" tIns="46118" rIns="92238" bIns="46118" rtlCol="0"/>
          <a:lstStyle>
            <a:lvl1pPr algn="r">
              <a:defRPr sz="1200">
                <a:latin typeface="Arial" charset="0"/>
              </a:defRPr>
            </a:lvl1pPr>
          </a:lstStyle>
          <a:p>
            <a:pPr>
              <a:defRPr/>
            </a:pPr>
            <a:fld id="{37F75CEB-442D-4B59-A043-187A2BF31271}" type="datetimeFigureOut">
              <a:rPr lang="en-US"/>
              <a:pPr>
                <a:defRPr/>
              </a:pPr>
              <a:t>2/11/2015</a:t>
            </a:fld>
            <a:endParaRPr lang="en-US" dirty="0"/>
          </a:p>
        </p:txBody>
      </p:sp>
      <p:sp>
        <p:nvSpPr>
          <p:cNvPr id="4" name="Footer Placeholder 3"/>
          <p:cNvSpPr>
            <a:spLocks noGrp="1"/>
          </p:cNvSpPr>
          <p:nvPr>
            <p:ph type="ftr" sz="quarter" idx="2"/>
          </p:nvPr>
        </p:nvSpPr>
        <p:spPr>
          <a:xfrm>
            <a:off x="0" y="9361824"/>
            <a:ext cx="2940155" cy="493265"/>
          </a:xfrm>
          <a:prstGeom prst="rect">
            <a:avLst/>
          </a:prstGeom>
        </p:spPr>
        <p:txBody>
          <a:bodyPr vert="horz" lIns="92238" tIns="46118" rIns="92238" bIns="46118"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843251" y="9361824"/>
            <a:ext cx="2940155" cy="493265"/>
          </a:xfrm>
          <a:prstGeom prst="rect">
            <a:avLst/>
          </a:prstGeom>
        </p:spPr>
        <p:txBody>
          <a:bodyPr vert="horz" lIns="92238" tIns="46118" rIns="92238" bIns="46118" rtlCol="0" anchor="b"/>
          <a:lstStyle>
            <a:lvl1pPr algn="r">
              <a:defRPr sz="1200">
                <a:latin typeface="Arial" charset="0"/>
              </a:defRPr>
            </a:lvl1pPr>
          </a:lstStyle>
          <a:p>
            <a:pPr>
              <a:defRPr/>
            </a:pPr>
            <a:fld id="{8AFC2603-79EB-4211-8F23-CE0E02FE1758}" type="slidenum">
              <a:rPr lang="en-US"/>
              <a:pPr>
                <a:defRPr/>
              </a:pPr>
              <a:t>‹#›</a:t>
            </a:fld>
            <a:endParaRPr lang="en-US" dirty="0"/>
          </a:p>
        </p:txBody>
      </p:sp>
    </p:spTree>
    <p:extLst>
      <p:ext uri="{BB962C8B-B14F-4D97-AF65-F5344CB8AC3E}">
        <p14:creationId xmlns:p14="http://schemas.microsoft.com/office/powerpoint/2010/main" xmlns="" val="601996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0155" cy="493265"/>
          </a:xfrm>
          <a:prstGeom prst="rect">
            <a:avLst/>
          </a:prstGeom>
          <a:noFill/>
          <a:ln w="9525">
            <a:noFill/>
            <a:miter lim="800000"/>
            <a:headEnd/>
            <a:tailEnd/>
          </a:ln>
          <a:effectLst/>
        </p:spPr>
        <p:txBody>
          <a:bodyPr vert="horz" wrap="square" lIns="92238" tIns="46118" rIns="92238" bIns="46118" numCol="1" anchor="t" anchorCtr="0" compatLnSpc="1">
            <a:prstTxWarp prst="textNoShape">
              <a:avLst/>
            </a:prstTxWarp>
          </a:bodyPr>
          <a:lstStyle>
            <a:lvl1pPr>
              <a:defRPr sz="1200">
                <a:solidFill>
                  <a:schemeClr val="tx1"/>
                </a:solidFill>
                <a:latin typeface="Times" charset="0"/>
              </a:defRPr>
            </a:lvl1pPr>
          </a:lstStyle>
          <a:p>
            <a:pPr>
              <a:defRPr/>
            </a:pPr>
            <a:endParaRPr lang="en-US" dirty="0"/>
          </a:p>
        </p:txBody>
      </p:sp>
      <p:sp>
        <p:nvSpPr>
          <p:cNvPr id="4099" name="Rectangle 3"/>
          <p:cNvSpPr>
            <a:spLocks noGrp="1" noChangeArrowheads="1"/>
          </p:cNvSpPr>
          <p:nvPr>
            <p:ph type="dt" idx="1"/>
          </p:nvPr>
        </p:nvSpPr>
        <p:spPr bwMode="auto">
          <a:xfrm>
            <a:off x="3844821" y="1"/>
            <a:ext cx="2940155" cy="493265"/>
          </a:xfrm>
          <a:prstGeom prst="rect">
            <a:avLst/>
          </a:prstGeom>
          <a:noFill/>
          <a:ln w="9525">
            <a:noFill/>
            <a:miter lim="800000"/>
            <a:headEnd/>
            <a:tailEnd/>
          </a:ln>
          <a:effectLst/>
        </p:spPr>
        <p:txBody>
          <a:bodyPr vert="horz" wrap="square" lIns="92238" tIns="46118" rIns="92238" bIns="46118" numCol="1" anchor="t" anchorCtr="0" compatLnSpc="1">
            <a:prstTxWarp prst="textNoShape">
              <a:avLst/>
            </a:prstTxWarp>
          </a:bodyPr>
          <a:lstStyle>
            <a:lvl1pPr algn="r">
              <a:defRPr sz="1200">
                <a:solidFill>
                  <a:schemeClr val="tx1"/>
                </a:solidFill>
                <a:latin typeface="Times" charset="0"/>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930275" y="739775"/>
            <a:ext cx="4926013" cy="36941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4664" y="4680911"/>
            <a:ext cx="4975648" cy="4435980"/>
          </a:xfrm>
          <a:prstGeom prst="rect">
            <a:avLst/>
          </a:prstGeom>
          <a:noFill/>
          <a:ln w="9525">
            <a:noFill/>
            <a:miter lim="800000"/>
            <a:headEnd/>
            <a:tailEnd/>
          </a:ln>
          <a:effectLst/>
        </p:spPr>
        <p:txBody>
          <a:bodyPr vert="horz" wrap="square" lIns="92238" tIns="46118" rIns="92238" bIns="461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363526"/>
            <a:ext cx="2940155" cy="493265"/>
          </a:xfrm>
          <a:prstGeom prst="rect">
            <a:avLst/>
          </a:prstGeom>
          <a:noFill/>
          <a:ln w="9525">
            <a:noFill/>
            <a:miter lim="800000"/>
            <a:headEnd/>
            <a:tailEnd/>
          </a:ln>
          <a:effectLst/>
        </p:spPr>
        <p:txBody>
          <a:bodyPr vert="horz" wrap="square" lIns="92238" tIns="46118" rIns="92238" bIns="46118" numCol="1" anchor="b" anchorCtr="0" compatLnSpc="1">
            <a:prstTxWarp prst="textNoShape">
              <a:avLst/>
            </a:prstTxWarp>
          </a:bodyPr>
          <a:lstStyle>
            <a:lvl1pPr>
              <a:defRPr sz="1200">
                <a:solidFill>
                  <a:schemeClr val="tx1"/>
                </a:solidFill>
                <a:latin typeface="Times" charset="0"/>
              </a:defRPr>
            </a:lvl1pPr>
          </a:lstStyle>
          <a:p>
            <a:pPr>
              <a:defRPr/>
            </a:pPr>
            <a:endParaRPr lang="en-US" dirty="0"/>
          </a:p>
        </p:txBody>
      </p:sp>
      <p:sp>
        <p:nvSpPr>
          <p:cNvPr id="4103" name="Rectangle 7"/>
          <p:cNvSpPr>
            <a:spLocks noGrp="1" noChangeArrowheads="1"/>
          </p:cNvSpPr>
          <p:nvPr>
            <p:ph type="sldNum" sz="quarter" idx="5"/>
          </p:nvPr>
        </p:nvSpPr>
        <p:spPr bwMode="auto">
          <a:xfrm>
            <a:off x="3844821" y="9363526"/>
            <a:ext cx="2940155" cy="493265"/>
          </a:xfrm>
          <a:prstGeom prst="rect">
            <a:avLst/>
          </a:prstGeom>
          <a:noFill/>
          <a:ln w="9525">
            <a:noFill/>
            <a:miter lim="800000"/>
            <a:headEnd/>
            <a:tailEnd/>
          </a:ln>
          <a:effectLst/>
        </p:spPr>
        <p:txBody>
          <a:bodyPr vert="horz" wrap="square" lIns="92238" tIns="46118" rIns="92238" bIns="46118" numCol="1" anchor="b" anchorCtr="0" compatLnSpc="1">
            <a:prstTxWarp prst="textNoShape">
              <a:avLst/>
            </a:prstTxWarp>
          </a:bodyPr>
          <a:lstStyle>
            <a:lvl1pPr algn="r">
              <a:defRPr sz="1200">
                <a:solidFill>
                  <a:schemeClr val="tx1"/>
                </a:solidFill>
                <a:latin typeface="Times" charset="0"/>
              </a:defRPr>
            </a:lvl1pPr>
          </a:lstStyle>
          <a:p>
            <a:pPr>
              <a:defRPr/>
            </a:pPr>
            <a:fld id="{490C9CFB-5008-42C6-BF0D-58B5CC461A68}" type="slidenum">
              <a:rPr lang="en-US"/>
              <a:pPr>
                <a:defRPr/>
              </a:pPr>
              <a:t>‹#›</a:t>
            </a:fld>
            <a:endParaRPr lang="en-US" dirty="0"/>
          </a:p>
        </p:txBody>
      </p:sp>
    </p:spTree>
    <p:extLst>
      <p:ext uri="{BB962C8B-B14F-4D97-AF65-F5344CB8AC3E}">
        <p14:creationId xmlns:p14="http://schemas.microsoft.com/office/powerpoint/2010/main" xmlns="" val="11021215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84" charset="0"/>
                <a:ea typeface="MS PGothic" pitchFamily="34" charset="-128"/>
              </a:defRPr>
            </a:lvl1pPr>
            <a:lvl2pPr marL="742950" indent="-285750" eaLnBrk="0" hangingPunct="0">
              <a:spcBef>
                <a:spcPct val="30000"/>
              </a:spcBef>
              <a:defRPr sz="1200">
                <a:solidFill>
                  <a:schemeClr val="tx1"/>
                </a:solidFill>
                <a:latin typeface="Times" pitchFamily="-84" charset="0"/>
                <a:ea typeface="MS PGothic" pitchFamily="34" charset="-128"/>
              </a:defRPr>
            </a:lvl2pPr>
            <a:lvl3pPr marL="1143000" indent="-228600" eaLnBrk="0" hangingPunct="0">
              <a:spcBef>
                <a:spcPct val="30000"/>
              </a:spcBef>
              <a:defRPr sz="1200">
                <a:solidFill>
                  <a:schemeClr val="tx1"/>
                </a:solidFill>
                <a:latin typeface="Times" pitchFamily="-84" charset="0"/>
                <a:ea typeface="MS PGothic" pitchFamily="34" charset="-128"/>
              </a:defRPr>
            </a:lvl3pPr>
            <a:lvl4pPr marL="1600200" indent="-228600" eaLnBrk="0" hangingPunct="0">
              <a:spcBef>
                <a:spcPct val="30000"/>
              </a:spcBef>
              <a:defRPr sz="1200">
                <a:solidFill>
                  <a:schemeClr val="tx1"/>
                </a:solidFill>
                <a:latin typeface="Times" pitchFamily="-84" charset="0"/>
                <a:ea typeface="MS PGothic" pitchFamily="34" charset="-128"/>
              </a:defRPr>
            </a:lvl4pPr>
            <a:lvl5pPr marL="2057400" indent="-228600" eaLnBrk="0" hangingPunct="0">
              <a:spcBef>
                <a:spcPct val="30000"/>
              </a:spcBef>
              <a:defRPr sz="1200">
                <a:solidFill>
                  <a:schemeClr val="tx1"/>
                </a:solidFill>
                <a:latin typeface="Times" pitchFamily="-84"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pitchFamily="-84"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pitchFamily="-84"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pitchFamily="-84"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pitchFamily="-84" charset="0"/>
                <a:ea typeface="MS PGothic" pitchFamily="34" charset="-128"/>
              </a:defRPr>
            </a:lvl9pPr>
          </a:lstStyle>
          <a:p>
            <a:pPr>
              <a:spcBef>
                <a:spcPct val="0"/>
              </a:spcBef>
            </a:pPr>
            <a:fld id="{33BD4F8A-0CC3-4A4F-BAA5-7BFF77311487}" type="slidenum">
              <a:rPr lang="en-US" altLang="en-US" smtClean="0"/>
              <a:pPr>
                <a:spcBef>
                  <a:spcPct val="0"/>
                </a:spcBef>
              </a:pPr>
              <a:t>7</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Times" pitchFamily="-8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84" charset="0"/>
                <a:ea typeface="MS PGothic" pitchFamily="34" charset="-128"/>
              </a:defRPr>
            </a:lvl1pPr>
            <a:lvl2pPr marL="742950" indent="-285750" eaLnBrk="0" hangingPunct="0">
              <a:spcBef>
                <a:spcPct val="30000"/>
              </a:spcBef>
              <a:defRPr sz="1200">
                <a:solidFill>
                  <a:schemeClr val="tx1"/>
                </a:solidFill>
                <a:latin typeface="Times" pitchFamily="-84" charset="0"/>
                <a:ea typeface="MS PGothic" pitchFamily="34" charset="-128"/>
              </a:defRPr>
            </a:lvl2pPr>
            <a:lvl3pPr marL="1143000" indent="-228600" eaLnBrk="0" hangingPunct="0">
              <a:spcBef>
                <a:spcPct val="30000"/>
              </a:spcBef>
              <a:defRPr sz="1200">
                <a:solidFill>
                  <a:schemeClr val="tx1"/>
                </a:solidFill>
                <a:latin typeface="Times" pitchFamily="-84" charset="0"/>
                <a:ea typeface="MS PGothic" pitchFamily="34" charset="-128"/>
              </a:defRPr>
            </a:lvl3pPr>
            <a:lvl4pPr marL="1600200" indent="-228600" eaLnBrk="0" hangingPunct="0">
              <a:spcBef>
                <a:spcPct val="30000"/>
              </a:spcBef>
              <a:defRPr sz="1200">
                <a:solidFill>
                  <a:schemeClr val="tx1"/>
                </a:solidFill>
                <a:latin typeface="Times" pitchFamily="-84" charset="0"/>
                <a:ea typeface="MS PGothic" pitchFamily="34" charset="-128"/>
              </a:defRPr>
            </a:lvl4pPr>
            <a:lvl5pPr marL="2057400" indent="-228600" eaLnBrk="0" hangingPunct="0">
              <a:spcBef>
                <a:spcPct val="30000"/>
              </a:spcBef>
              <a:defRPr sz="1200">
                <a:solidFill>
                  <a:schemeClr val="tx1"/>
                </a:solidFill>
                <a:latin typeface="Times" pitchFamily="-84"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pitchFamily="-84"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pitchFamily="-84"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pitchFamily="-84"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pitchFamily="-84" charset="0"/>
                <a:ea typeface="MS PGothic" pitchFamily="34" charset="-128"/>
              </a:defRPr>
            </a:lvl9pPr>
          </a:lstStyle>
          <a:p>
            <a:pPr>
              <a:spcBef>
                <a:spcPct val="0"/>
              </a:spcBef>
            </a:pPr>
            <a:fld id="{7DCD3DAB-C3B7-41A9-81E8-26E0EE6ED6C3}" type="slidenum">
              <a:rPr lang="en-US" altLang="en-US" smtClean="0"/>
              <a:pPr>
                <a:spcBef>
                  <a:spcPct val="0"/>
                </a:spcBef>
              </a:pPr>
              <a:t>8</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Times"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53133ACC-8375-4943-82F5-4632DC861718}" type="slidenum">
              <a:rPr lang="en-GB" smtClean="0"/>
              <a:pPr/>
              <a:t>29</a:t>
            </a:fld>
            <a:endParaRPr lang="en-GB"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53133ACC-8375-4943-82F5-4632DC861718}" type="slidenum">
              <a:rPr lang="en-GB" smtClean="0"/>
              <a:pPr/>
              <a:t>37</a:t>
            </a:fld>
            <a:endParaRPr lang="en-GB"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FF9966"/>
                </a:solidFill>
                <a:latin typeface="Arial" charset="0"/>
              </a:defRPr>
            </a:lvl1pPr>
            <a:lvl2pPr marL="749430" indent="-288242">
              <a:defRPr sz="2400">
                <a:solidFill>
                  <a:srgbClr val="FF9966"/>
                </a:solidFill>
                <a:latin typeface="Arial" charset="0"/>
              </a:defRPr>
            </a:lvl2pPr>
            <a:lvl3pPr marL="1152969" indent="-230595">
              <a:defRPr sz="2400">
                <a:solidFill>
                  <a:srgbClr val="FF9966"/>
                </a:solidFill>
                <a:latin typeface="Arial" charset="0"/>
              </a:defRPr>
            </a:lvl3pPr>
            <a:lvl4pPr marL="1614157" indent="-230595">
              <a:defRPr sz="2400">
                <a:solidFill>
                  <a:srgbClr val="FF9966"/>
                </a:solidFill>
                <a:latin typeface="Arial" charset="0"/>
              </a:defRPr>
            </a:lvl4pPr>
            <a:lvl5pPr marL="2075345" indent="-230595">
              <a:defRPr sz="2400">
                <a:solidFill>
                  <a:srgbClr val="FF9966"/>
                </a:solidFill>
                <a:latin typeface="Arial" charset="0"/>
              </a:defRPr>
            </a:lvl5pPr>
            <a:lvl6pPr marL="2536532" indent="-230595" eaLnBrk="0" fontAlgn="base" hangingPunct="0">
              <a:spcBef>
                <a:spcPct val="0"/>
              </a:spcBef>
              <a:spcAft>
                <a:spcPct val="0"/>
              </a:spcAft>
              <a:defRPr sz="2400">
                <a:solidFill>
                  <a:srgbClr val="FF9966"/>
                </a:solidFill>
                <a:latin typeface="Arial" charset="0"/>
              </a:defRPr>
            </a:lvl6pPr>
            <a:lvl7pPr marL="2997720" indent="-230595" eaLnBrk="0" fontAlgn="base" hangingPunct="0">
              <a:spcBef>
                <a:spcPct val="0"/>
              </a:spcBef>
              <a:spcAft>
                <a:spcPct val="0"/>
              </a:spcAft>
              <a:defRPr sz="2400">
                <a:solidFill>
                  <a:srgbClr val="FF9966"/>
                </a:solidFill>
                <a:latin typeface="Arial" charset="0"/>
              </a:defRPr>
            </a:lvl7pPr>
            <a:lvl8pPr marL="3458907" indent="-230595" eaLnBrk="0" fontAlgn="base" hangingPunct="0">
              <a:spcBef>
                <a:spcPct val="0"/>
              </a:spcBef>
              <a:spcAft>
                <a:spcPct val="0"/>
              </a:spcAft>
              <a:defRPr sz="2400">
                <a:solidFill>
                  <a:srgbClr val="FF9966"/>
                </a:solidFill>
                <a:latin typeface="Arial" charset="0"/>
              </a:defRPr>
            </a:lvl8pPr>
            <a:lvl9pPr marL="3920095" indent="-230595" eaLnBrk="0" fontAlgn="base" hangingPunct="0">
              <a:spcBef>
                <a:spcPct val="0"/>
              </a:spcBef>
              <a:spcAft>
                <a:spcPct val="0"/>
              </a:spcAft>
              <a:defRPr sz="2400">
                <a:solidFill>
                  <a:srgbClr val="FF9966"/>
                </a:solidFill>
                <a:latin typeface="Arial" charset="0"/>
              </a:defRPr>
            </a:lvl9pPr>
          </a:lstStyle>
          <a:p>
            <a:fld id="{43743704-97F1-4706-97DC-8F118844C4E7}" type="slidenum">
              <a:rPr lang="en-US" altLang="en-US" sz="1200">
                <a:solidFill>
                  <a:schemeClr val="tx1"/>
                </a:solidFill>
                <a:latin typeface="Times" pitchFamily="18" charset="0"/>
              </a:rPr>
              <a:pPr/>
              <a:t>42</a:t>
            </a:fld>
            <a:endParaRPr lang="en-US" altLang="en-US" sz="1200" dirty="0">
              <a:solidFill>
                <a:schemeClr val="tx1"/>
              </a:solidFill>
              <a:latin typeface="Times"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78498" y="4680911"/>
            <a:ext cx="5427980" cy="44359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b="1" dirty="0" smtClean="0">
                <a:latin typeface="Times" pitchFamily="18" charset="0"/>
              </a:rPr>
              <a:t>Not allocated: 11.38 %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BFE07EA-F60D-473C-877A-5AC7F029F7D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F2F0B48-AD3F-4C36-81EB-076FC551C9F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58B481-8D0F-4619-A50B-75777738C3B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1AD45D0-9C75-422E-8546-4D63F3E43F3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4E3549-0987-45DB-84CE-C331DAB309A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D47D56-7E27-4F99-A3A4-962E7C716C9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9833144-A93E-46C8-B6E5-A6606B58B96D}"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458AC8-78E0-4A4B-8C0F-D216CA942DE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CEE809-A6EF-4920-9C23-229DB1313106}"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B96D1F5-3CD6-44CC-9B43-4D43E8875F1D}"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67D35FD-1587-438B-B183-212504B777D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DD9BE6E-EB6B-4812-B53E-25E02459A99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CFCFC1B-B2F8-476F-A84F-D2C9A38D6B27}"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D162CF8-8D1A-4368-A3BA-5D7450E06F1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716B009-01CA-4253-B1F5-F1010BEC893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4A7E0F0-2A97-4216-A2DB-8FB2DBB7BDA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F416282-CB54-4FD1-A6D8-AF76D7F9D53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93AD6E4-5457-41A1-941F-281D2D93ACC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52FAEDD-4D2B-4245-BF79-BE49645824C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3C38F7E-C3F2-4A20-BC59-151CDF48671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8082FF8-641A-4E8B-A218-BC56BAA5055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0F00FB0-9133-46A8-A1BD-8C0B3FD5E8B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859BB15-D765-4774-B737-E9A0BFCDEEE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09BDDED-DEDA-4E15-B14A-7333D2EE5BF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charset="0"/>
              </a:defRPr>
            </a:lvl1pPr>
          </a:lstStyle>
          <a:p>
            <a:pPr>
              <a:defRPr/>
            </a:pPr>
            <a:fld id="{DD7B4C21-013F-4211-BD34-00BF978C313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1371600" y="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charset="0"/>
              </a:defRPr>
            </a:lvl1pPr>
          </a:lstStyle>
          <a:p>
            <a:pPr>
              <a:defRPr/>
            </a:pPr>
            <a:endParaRPr lang="en-US" dirty="0"/>
          </a:p>
        </p:txBody>
      </p:sp>
      <p:sp>
        <p:nvSpPr>
          <p:cNvPr id="58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charset="0"/>
              </a:defRPr>
            </a:lvl1pPr>
          </a:lstStyle>
          <a:p>
            <a:pPr>
              <a:defRPr/>
            </a:pPr>
            <a:endParaRPr lang="en-US" dirty="0"/>
          </a:p>
        </p:txBody>
      </p:sp>
      <p:sp>
        <p:nvSpPr>
          <p:cNvPr id="583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charset="0"/>
              </a:defRPr>
            </a:lvl1pPr>
          </a:lstStyle>
          <a:p>
            <a:pPr>
              <a:defRPr/>
            </a:pPr>
            <a:fld id="{C0F8FE0A-DAC0-430E-B6C3-A1116EEC5A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5pPr>
      <a:lvl6pPr marL="457200" algn="ctr" rtl="0" fontAlgn="base">
        <a:spcBef>
          <a:spcPct val="0"/>
        </a:spcBef>
        <a:spcAft>
          <a:spcPct val="0"/>
        </a:spcAft>
        <a:defRPr b="1">
          <a:solidFill>
            <a:schemeClr val="tx2"/>
          </a:solidFill>
          <a:effectLst>
            <a:outerShdw blurRad="38100" dist="38100" dir="2700000" algn="tl">
              <a:srgbClr val="C0C0C0"/>
            </a:outerShdw>
          </a:effectLst>
          <a:latin typeface="Arial Black" pitchFamily="34" charset="0"/>
        </a:defRPr>
      </a:lvl6pPr>
      <a:lvl7pPr marL="914400" algn="ctr" rtl="0" fontAlgn="base">
        <a:spcBef>
          <a:spcPct val="0"/>
        </a:spcBef>
        <a:spcAft>
          <a:spcPct val="0"/>
        </a:spcAft>
        <a:defRPr b="1">
          <a:solidFill>
            <a:schemeClr val="tx2"/>
          </a:solidFill>
          <a:effectLst>
            <a:outerShdw blurRad="38100" dist="38100" dir="2700000" algn="tl">
              <a:srgbClr val="C0C0C0"/>
            </a:outerShdw>
          </a:effectLst>
          <a:latin typeface="Arial Black" pitchFamily="34" charset="0"/>
        </a:defRPr>
      </a:lvl7pPr>
      <a:lvl8pPr marL="1371600" algn="ctr" rtl="0" fontAlgn="base">
        <a:spcBef>
          <a:spcPct val="0"/>
        </a:spcBef>
        <a:spcAft>
          <a:spcPct val="0"/>
        </a:spcAft>
        <a:defRPr b="1">
          <a:solidFill>
            <a:schemeClr val="tx2"/>
          </a:solidFill>
          <a:effectLst>
            <a:outerShdw blurRad="38100" dist="38100" dir="2700000" algn="tl">
              <a:srgbClr val="C0C0C0"/>
            </a:outerShdw>
          </a:effectLst>
          <a:latin typeface="Arial Black" pitchFamily="34" charset="0"/>
        </a:defRPr>
      </a:lvl8pPr>
      <a:lvl9pPr marL="1828800" algn="ctr" rtl="0" fontAlgn="base">
        <a:spcBef>
          <a:spcPct val="0"/>
        </a:spcBef>
        <a:spcAft>
          <a:spcPct val="0"/>
        </a:spcAft>
        <a:defRPr b="1">
          <a:solidFill>
            <a:schemeClr val="tx2"/>
          </a:solidFill>
          <a:effectLst>
            <a:outerShdw blurRad="38100" dist="38100" dir="2700000" algn="tl">
              <a:srgbClr val="C0C0C0"/>
            </a:outerShdw>
          </a:effectLst>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57200" y="838200"/>
            <a:ext cx="7989887" cy="914399"/>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algn="ctr">
              <a:buFontTx/>
              <a:buNone/>
            </a:pPr>
            <a:r>
              <a:rPr lang="en-US" sz="4000" b="1" dirty="0" smtClean="0">
                <a:latin typeface="Arial" charset="0"/>
                <a:cs typeface="Arial" charset="0"/>
              </a:rPr>
              <a:t>Trade, Investment and Exports</a:t>
            </a:r>
            <a:endParaRPr lang="en-US" b="1" dirty="0" smtClean="0">
              <a:latin typeface="Arial" charset="0"/>
              <a:cs typeface="Arial" charset="0"/>
            </a:endParaRPr>
          </a:p>
        </p:txBody>
      </p:sp>
      <p:sp>
        <p:nvSpPr>
          <p:cNvPr id="2" name="TextBox 1"/>
          <p:cNvSpPr txBox="1"/>
          <p:nvPr/>
        </p:nvSpPr>
        <p:spPr>
          <a:xfrm>
            <a:off x="304800" y="2971800"/>
            <a:ext cx="8610600" cy="1569660"/>
          </a:xfrm>
          <a:prstGeom prst="rect">
            <a:avLst/>
          </a:prstGeom>
          <a:noFill/>
        </p:spPr>
        <p:txBody>
          <a:bodyPr wrap="square" rtlCol="0">
            <a:spAutoFit/>
          </a:bodyPr>
          <a:lstStyle/>
          <a:p>
            <a:pPr algn="ctr"/>
            <a:r>
              <a:rPr lang="en-ZA" b="1" smtClean="0">
                <a:solidFill>
                  <a:schemeClr val="tx1"/>
                </a:solidFill>
              </a:rPr>
              <a:t> Presentation to </a:t>
            </a:r>
            <a:r>
              <a:rPr lang="en-ZA" b="1" dirty="0" smtClean="0">
                <a:solidFill>
                  <a:schemeClr val="tx1"/>
                </a:solidFill>
              </a:rPr>
              <a:t>the Parliamentary Portfolio Committee on Trade and Industry</a:t>
            </a:r>
          </a:p>
          <a:p>
            <a:pPr algn="ctr"/>
            <a:endParaRPr lang="en-ZA" b="1" dirty="0" smtClean="0">
              <a:solidFill>
                <a:schemeClr val="tx1"/>
              </a:solidFill>
            </a:endParaRPr>
          </a:p>
          <a:p>
            <a:pPr algn="ctr"/>
            <a:r>
              <a:rPr lang="en-ZA" b="1" dirty="0" smtClean="0">
                <a:solidFill>
                  <a:schemeClr val="tx1"/>
                </a:solidFill>
              </a:rPr>
              <a:t>Cape Town</a:t>
            </a:r>
            <a:endParaRPr lang="en-ZA" b="1" dirty="0">
              <a:solidFill>
                <a:schemeClr val="tx1"/>
              </a:solidFill>
            </a:endParaRPr>
          </a:p>
        </p:txBody>
      </p:sp>
    </p:spTree>
    <p:extLst>
      <p:ext uri="{BB962C8B-B14F-4D97-AF65-F5344CB8AC3E}">
        <p14:creationId xmlns:p14="http://schemas.microsoft.com/office/powerpoint/2010/main" xmlns="" val="1174277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84" charset="0"/>
                <a:ea typeface="MS PGothic" pitchFamily="34" charset="-128"/>
              </a:defRPr>
            </a:lvl1pPr>
            <a:lvl2pPr marL="742950" indent="-285750" eaLnBrk="0" hangingPunct="0">
              <a:spcBef>
                <a:spcPct val="20000"/>
              </a:spcBef>
              <a:buChar char="–"/>
              <a:defRPr sz="2800">
                <a:solidFill>
                  <a:schemeClr val="tx1"/>
                </a:solidFill>
                <a:latin typeface="Times" pitchFamily="-84" charset="0"/>
                <a:ea typeface="MS PGothic" pitchFamily="34" charset="-128"/>
              </a:defRPr>
            </a:lvl2pPr>
            <a:lvl3pPr marL="1143000" indent="-228600" eaLnBrk="0" hangingPunct="0">
              <a:spcBef>
                <a:spcPct val="20000"/>
              </a:spcBef>
              <a:buChar char="•"/>
              <a:defRPr sz="2400">
                <a:solidFill>
                  <a:schemeClr val="tx1"/>
                </a:solidFill>
                <a:latin typeface="Times" pitchFamily="-84" charset="0"/>
                <a:ea typeface="MS PGothic" pitchFamily="34" charset="-128"/>
              </a:defRPr>
            </a:lvl3pPr>
            <a:lvl4pPr marL="1600200" indent="-228600" eaLnBrk="0" hangingPunct="0">
              <a:spcBef>
                <a:spcPct val="20000"/>
              </a:spcBef>
              <a:buChar char="–"/>
              <a:defRPr sz="2000">
                <a:solidFill>
                  <a:schemeClr val="tx1"/>
                </a:solidFill>
                <a:latin typeface="Times" pitchFamily="-84" charset="0"/>
                <a:ea typeface="MS PGothic" pitchFamily="34" charset="-128"/>
              </a:defRPr>
            </a:lvl4pPr>
            <a:lvl5pPr marL="2057400" indent="-228600" eaLnBrk="0" hangingPunct="0">
              <a:spcBef>
                <a:spcPct val="20000"/>
              </a:spcBef>
              <a:buChar char="»"/>
              <a:defRPr sz="2000">
                <a:solidFill>
                  <a:schemeClr val="tx1"/>
                </a:solidFill>
                <a:latin typeface="Times" pitchFamily="-8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9pPr>
          </a:lstStyle>
          <a:p>
            <a:pPr>
              <a:spcBef>
                <a:spcPct val="0"/>
              </a:spcBef>
              <a:buFontTx/>
              <a:buNone/>
            </a:pPr>
            <a:fld id="{F8E07FDC-E59A-4249-BD26-D9730FD3C667}" type="slidenum">
              <a:rPr lang="en-US" altLang="en-US" sz="1400" smtClean="0"/>
              <a:pPr>
                <a:spcBef>
                  <a:spcPct val="0"/>
                </a:spcBef>
                <a:buFontTx/>
                <a:buNone/>
              </a:pPr>
              <a:t>10</a:t>
            </a:fld>
            <a:endParaRPr lang="en-US" altLang="en-US" sz="1400" smtClean="0"/>
          </a:p>
        </p:txBody>
      </p:sp>
      <p:sp>
        <p:nvSpPr>
          <p:cNvPr id="7172" name="Rectangle 3"/>
          <p:cNvSpPr>
            <a:spLocks noGrp="1" noChangeArrowheads="1"/>
          </p:cNvSpPr>
          <p:nvPr>
            <p:ph type="body" idx="1"/>
          </p:nvPr>
        </p:nvSpPr>
        <p:spPr>
          <a:xfrm>
            <a:off x="152400" y="1073150"/>
            <a:ext cx="8610600" cy="4946650"/>
          </a:xfrm>
        </p:spPr>
        <p:txBody>
          <a:bodyPr/>
          <a:lstStyle/>
          <a:p>
            <a:pPr>
              <a:lnSpc>
                <a:spcPct val="90000"/>
              </a:lnSpc>
            </a:pPr>
            <a:r>
              <a:rPr lang="en-GB" altLang="en-US" sz="2200" dirty="0" smtClean="0">
                <a:latin typeface="Arial" pitchFamily="34" charset="0"/>
              </a:rPr>
              <a:t>International experience demonstrates the importance of a strategic approach to tariff policy (i.e. as part of industrial policy, and pursued gradually and selectively to support industrial development).</a:t>
            </a:r>
          </a:p>
          <a:p>
            <a:pPr>
              <a:lnSpc>
                <a:spcPct val="90000"/>
              </a:lnSpc>
            </a:pPr>
            <a:r>
              <a:rPr lang="en-GB" altLang="en-US" sz="2200" dirty="0" smtClean="0">
                <a:latin typeface="Arial" pitchFamily="34" charset="0"/>
              </a:rPr>
              <a:t>An evidence-based, case-by-case assessment will inform tariff changes in SA (no </a:t>
            </a:r>
            <a:r>
              <a:rPr lang="en-GB" altLang="en-US" sz="2200" i="1" dirty="0" smtClean="0">
                <a:latin typeface="Arial" pitchFamily="34" charset="0"/>
              </a:rPr>
              <a:t>a priori</a:t>
            </a:r>
            <a:r>
              <a:rPr lang="en-GB" altLang="en-US" sz="2200" dirty="0" smtClean="0">
                <a:latin typeface="Arial" pitchFamily="34" charset="0"/>
              </a:rPr>
              <a:t> position).</a:t>
            </a:r>
          </a:p>
          <a:p>
            <a:pPr>
              <a:lnSpc>
                <a:spcPct val="90000"/>
              </a:lnSpc>
            </a:pPr>
            <a:r>
              <a:rPr lang="en-GB" altLang="en-US" sz="2200" dirty="0" smtClean="0">
                <a:latin typeface="Arial" pitchFamily="34" charset="0"/>
              </a:rPr>
              <a:t>Vital role for ITAC.</a:t>
            </a:r>
          </a:p>
          <a:p>
            <a:pPr>
              <a:lnSpc>
                <a:spcPct val="90000"/>
              </a:lnSpc>
            </a:pPr>
            <a:r>
              <a:rPr lang="en-GB" altLang="en-US" sz="2200" dirty="0" smtClean="0">
                <a:latin typeface="Arial" pitchFamily="34" charset="0"/>
              </a:rPr>
              <a:t>Tariffs on mature upstream input industries could be reduced or removed to lower the costs for downstream, labour-creating manufacturing.</a:t>
            </a:r>
          </a:p>
          <a:p>
            <a:pPr>
              <a:lnSpc>
                <a:spcPct val="90000"/>
              </a:lnSpc>
            </a:pPr>
            <a:r>
              <a:rPr lang="en-GB" altLang="en-US" sz="2200" dirty="0" smtClean="0">
                <a:latin typeface="Arial" pitchFamily="34" charset="0"/>
              </a:rPr>
              <a:t>Tariffs on downstream industries with employment or value-addition potential could be retained or raised to ensure sustainability and job creation.</a:t>
            </a:r>
          </a:p>
          <a:p>
            <a:pPr>
              <a:lnSpc>
                <a:spcPct val="90000"/>
              </a:lnSpc>
              <a:buFontTx/>
              <a:buNone/>
            </a:pPr>
            <a:endParaRPr lang="en-GB" altLang="en-US" sz="2400" dirty="0" smtClean="0">
              <a:latin typeface="Arial" pitchFamily="34" charset="0"/>
            </a:endParaRPr>
          </a:p>
          <a:p>
            <a:pPr>
              <a:lnSpc>
                <a:spcPct val="90000"/>
              </a:lnSpc>
            </a:pPr>
            <a:endParaRPr lang="en-GB" altLang="en-US" sz="2400" dirty="0" smtClean="0">
              <a:latin typeface="Arial" pitchFamily="34" charset="0"/>
            </a:endParaRPr>
          </a:p>
        </p:txBody>
      </p:sp>
      <p:sp>
        <p:nvSpPr>
          <p:cNvPr id="6" name="Rectangle 2"/>
          <p:cNvSpPr txBox="1">
            <a:spLocks noChangeArrowheads="1"/>
          </p:cNvSpPr>
          <p:nvPr/>
        </p:nvSpPr>
        <p:spPr bwMode="auto">
          <a:xfrm>
            <a:off x="152400" y="172872"/>
            <a:ext cx="8610600" cy="66532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ZA" sz="3200" kern="1200" dirty="0" smtClean="0">
                <a:solidFill>
                  <a:schemeClr val="tx1"/>
                </a:solidFill>
                <a:latin typeface="Arial Rounded MT Bold"/>
              </a:rPr>
              <a:t>ITAC and SA Approach to Tariff Reform</a:t>
            </a:r>
            <a:endParaRPr lang="en-GB" sz="3200" kern="1200" dirty="0">
              <a:solidFill>
                <a:schemeClr val="tx1"/>
              </a:solidFill>
              <a:latin typeface="Arial Rounded MT Bold"/>
            </a:endParaRPr>
          </a:p>
        </p:txBody>
      </p:sp>
    </p:spTree>
    <p:extLst>
      <p:ext uri="{BB962C8B-B14F-4D97-AF65-F5344CB8AC3E}">
        <p14:creationId xmlns:p14="http://schemas.microsoft.com/office/powerpoint/2010/main" xmlns="" val="2409520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E86C31D-0B8F-4616-AE3B-85E663AD5BF6}" type="slidenum">
              <a:rPr lang="en-GB"/>
              <a:pPr>
                <a:defRPr/>
              </a:pPr>
              <a:t>11</a:t>
            </a:fld>
            <a:endParaRPr lang="en-GB" dirty="0"/>
          </a:p>
        </p:txBody>
      </p:sp>
      <p:sp>
        <p:nvSpPr>
          <p:cNvPr id="20482" name="Rectangle 2"/>
          <p:cNvSpPr>
            <a:spLocks noGrp="1" noChangeArrowheads="1"/>
          </p:cNvSpPr>
          <p:nvPr>
            <p:ph type="title"/>
          </p:nvPr>
        </p:nvSpPr>
        <p:spPr>
          <a:xfrm>
            <a:off x="609600" y="228600"/>
            <a:ext cx="7772400" cy="762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smtClean="0">
                <a:latin typeface="Arial" charset="0"/>
              </a:rPr>
              <a:t/>
            </a:r>
            <a:br>
              <a:rPr lang="en-GB" sz="3200" b="1" dirty="0" smtClean="0">
                <a:latin typeface="Arial" charset="0"/>
              </a:rPr>
            </a:br>
            <a:r>
              <a:rPr lang="en-GB" sz="3200" b="1" dirty="0" smtClean="0">
                <a:latin typeface="Arial" charset="0"/>
              </a:rPr>
              <a:t>SA’s Trade </a:t>
            </a:r>
            <a:r>
              <a:rPr lang="en-GB" sz="3200" b="1" smtClean="0">
                <a:latin typeface="Arial" charset="0"/>
              </a:rPr>
              <a:t>Strategy Priorities</a:t>
            </a:r>
            <a:r>
              <a:rPr lang="en-GB" sz="3200" b="1" dirty="0" smtClean="0">
                <a:latin typeface="Arial" charset="0"/>
              </a:rPr>
              <a:t/>
            </a:r>
            <a:br>
              <a:rPr lang="en-GB" sz="3200" b="1" dirty="0" smtClean="0">
                <a:latin typeface="Arial" charset="0"/>
              </a:rPr>
            </a:br>
            <a:endParaRPr lang="en-GB" sz="3200" dirty="0">
              <a:solidFill>
                <a:schemeClr val="tx1"/>
              </a:solidFill>
              <a:latin typeface="Arial Rounded MT Bold"/>
            </a:endParaRPr>
          </a:p>
        </p:txBody>
      </p:sp>
      <p:sp>
        <p:nvSpPr>
          <p:cNvPr id="20483" name="Rectangle 3"/>
          <p:cNvSpPr>
            <a:spLocks noGrp="1" noChangeArrowheads="1"/>
          </p:cNvSpPr>
          <p:nvPr>
            <p:ph type="body" idx="1"/>
          </p:nvPr>
        </p:nvSpPr>
        <p:spPr>
          <a:xfrm>
            <a:off x="228600" y="1143000"/>
            <a:ext cx="8663354" cy="5029200"/>
          </a:xfrm>
        </p:spPr>
        <p:txBody>
          <a:bodyPr/>
          <a:lstStyle/>
          <a:p>
            <a:pPr>
              <a:spcBef>
                <a:spcPct val="0"/>
              </a:spcBef>
            </a:pPr>
            <a:r>
              <a:rPr lang="en-ZA" altLang="en-US" sz="2000" dirty="0" smtClean="0">
                <a:latin typeface="Arial" pitchFamily="34" charset="0"/>
              </a:rPr>
              <a:t>Priority is to focus </a:t>
            </a:r>
            <a:r>
              <a:rPr lang="en-ZA" altLang="en-US" sz="2000" dirty="0">
                <a:latin typeface="Arial" pitchFamily="34" charset="0"/>
              </a:rPr>
              <a:t>on African development, industrialisation and integration. </a:t>
            </a:r>
          </a:p>
          <a:p>
            <a:pPr>
              <a:spcBef>
                <a:spcPct val="0"/>
              </a:spcBef>
            </a:pPr>
            <a:r>
              <a:rPr lang="en-ZA" altLang="en-US" sz="2000" dirty="0">
                <a:latin typeface="Arial" pitchFamily="34" charset="0"/>
              </a:rPr>
              <a:t>Africa needs to shift its current consumption and commodity-driven growth path onto a more sustainable industrial development path.</a:t>
            </a:r>
          </a:p>
          <a:p>
            <a:pPr>
              <a:spcBef>
                <a:spcPct val="0"/>
              </a:spcBef>
            </a:pPr>
            <a:r>
              <a:rPr lang="en-ZA" altLang="en-US" sz="2000" dirty="0">
                <a:latin typeface="Arial" pitchFamily="34" charset="0"/>
              </a:rPr>
              <a:t>Pursue “development integration” in SACU, </a:t>
            </a:r>
            <a:r>
              <a:rPr lang="en-ZA" altLang="en-US" sz="2000" dirty="0" smtClean="0">
                <a:latin typeface="Arial" pitchFamily="34" charset="0"/>
              </a:rPr>
              <a:t>SADC, T-FTA and C-FTA: </a:t>
            </a:r>
            <a:r>
              <a:rPr lang="en-ZA" altLang="en-US" sz="2000" dirty="0">
                <a:latin typeface="Arial" pitchFamily="34" charset="0"/>
              </a:rPr>
              <a:t>market integration; industrialisation and regional value-chains; and infrastructure </a:t>
            </a:r>
            <a:r>
              <a:rPr lang="en-ZA" altLang="en-US" sz="2000" dirty="0" smtClean="0">
                <a:latin typeface="Arial" pitchFamily="34" charset="0"/>
              </a:rPr>
              <a:t>development.</a:t>
            </a:r>
            <a:endParaRPr lang="en-ZA" altLang="en-US" sz="2000" dirty="0">
              <a:latin typeface="Arial" pitchFamily="34" charset="0"/>
            </a:endParaRPr>
          </a:p>
          <a:p>
            <a:pPr>
              <a:spcBef>
                <a:spcPct val="0"/>
              </a:spcBef>
            </a:pPr>
            <a:r>
              <a:rPr lang="en-ZA" altLang="en-US" sz="2000" dirty="0">
                <a:latin typeface="Arial" pitchFamily="34" charset="0"/>
              </a:rPr>
              <a:t>Maintain trade and investment relations with industrial </a:t>
            </a:r>
            <a:r>
              <a:rPr lang="en-ZA" altLang="en-US" sz="2000" dirty="0" smtClean="0">
                <a:latin typeface="Arial" pitchFamily="34" charset="0"/>
              </a:rPr>
              <a:t>economies, extend AGOA and conclude the EPA.</a:t>
            </a:r>
          </a:p>
          <a:p>
            <a:pPr>
              <a:spcBef>
                <a:spcPct val="0"/>
              </a:spcBef>
            </a:pPr>
            <a:r>
              <a:rPr lang="en-ZA" altLang="en-US" sz="2000" dirty="0" smtClean="0">
                <a:latin typeface="Arial" pitchFamily="34" charset="0"/>
              </a:rPr>
              <a:t>Work to build industrial complementarities and shift structure of trade with dynamic economies of South.</a:t>
            </a:r>
          </a:p>
          <a:p>
            <a:pPr>
              <a:spcBef>
                <a:spcPct val="0"/>
              </a:spcBef>
            </a:pPr>
            <a:r>
              <a:rPr lang="en-ZA" altLang="en-US" sz="2000" dirty="0" smtClean="0">
                <a:latin typeface="Arial" pitchFamily="34" charset="0"/>
              </a:rPr>
              <a:t>Work to ensure a development-outcome to the WTO’s Doha Round, including finalising the post-Bali work programme that prioritises the non-binding decisions of the Bali Ministerial Conference.</a:t>
            </a:r>
            <a:endParaRPr lang="en-ZA" altLang="en-US" sz="2000" dirty="0">
              <a:latin typeface="Arial" pitchFamily="34" charset="0"/>
            </a:endParaRPr>
          </a:p>
        </p:txBody>
      </p:sp>
    </p:spTree>
    <p:extLst>
      <p:ext uri="{BB962C8B-B14F-4D97-AF65-F5344CB8AC3E}">
        <p14:creationId xmlns:p14="http://schemas.microsoft.com/office/powerpoint/2010/main" xmlns="" val="38258270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57200" y="1371601"/>
            <a:ext cx="7989887" cy="25146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algn="ctr">
              <a:buFontTx/>
              <a:buNone/>
            </a:pPr>
            <a:r>
              <a:rPr lang="en-US" sz="4000" b="1" dirty="0" smtClean="0">
                <a:latin typeface="Arial" charset="0"/>
                <a:cs typeface="Arial" charset="0"/>
              </a:rPr>
              <a:t>Trade and Investment South Africa (TISA)</a:t>
            </a:r>
            <a:endParaRPr lang="en-US" b="1" dirty="0" smtClean="0">
              <a:latin typeface="Arial" charset="0"/>
              <a:cs typeface="Arial" charset="0"/>
            </a:endParaRPr>
          </a:p>
        </p:txBody>
      </p:sp>
    </p:spTree>
    <p:extLst>
      <p:ext uri="{BB962C8B-B14F-4D97-AF65-F5344CB8AC3E}">
        <p14:creationId xmlns:p14="http://schemas.microsoft.com/office/powerpoint/2010/main" xmlns="" val="3286098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772400" cy="4270106"/>
          </a:xfrm>
        </p:spPr>
        <p:txBody>
          <a:bodyPr/>
          <a:lstStyle/>
          <a:p>
            <a:pPr>
              <a:buFont typeface="+mj-lt"/>
              <a:buAutoNum type="arabicPeriod"/>
            </a:pPr>
            <a:r>
              <a:rPr lang="en-US" sz="1600" b="1" dirty="0" smtClean="0"/>
              <a:t>What is Investment Promotion</a:t>
            </a:r>
          </a:p>
          <a:p>
            <a:r>
              <a:rPr lang="en-US" sz="1600" dirty="0" smtClean="0"/>
              <a:t>It involves </a:t>
            </a:r>
            <a:r>
              <a:rPr lang="en-US" sz="1600" dirty="0"/>
              <a:t>several coordinated activities designed to attract, grow and retain new foreign and mobile domestic investment. Broadly speaking, it also deals both with improving the investment climate (product development) and marketing the location’s potential to private investors</a:t>
            </a:r>
            <a:r>
              <a:rPr lang="en-US" sz="1600" dirty="0" smtClean="0"/>
              <a:t>.</a:t>
            </a:r>
          </a:p>
          <a:p>
            <a:r>
              <a:rPr lang="en-US" sz="1600" dirty="0"/>
              <a:t>Investment promotion is a Government </a:t>
            </a:r>
            <a:r>
              <a:rPr lang="en-US" sz="1600" dirty="0" smtClean="0"/>
              <a:t>activity and </a:t>
            </a:r>
            <a:r>
              <a:rPr lang="en-US" sz="1600" dirty="0"/>
              <a:t>most IPAs, national or subnational,</a:t>
            </a:r>
          </a:p>
          <a:p>
            <a:pPr marL="0" indent="0">
              <a:buNone/>
            </a:pPr>
            <a:r>
              <a:rPr lang="en-US" sz="1600" dirty="0" smtClean="0"/>
              <a:t>       are </a:t>
            </a:r>
            <a:r>
              <a:rPr lang="en-US" sz="1600" dirty="0"/>
              <a:t>financed by the public sector</a:t>
            </a:r>
            <a:r>
              <a:rPr lang="en-US" sz="1600" dirty="0" smtClean="0"/>
              <a:t>.</a:t>
            </a:r>
          </a:p>
          <a:p>
            <a:r>
              <a:rPr lang="en-US" sz="1600" dirty="0"/>
              <a:t>The establishment of a national IPA is a choice a national government can make when deciding on an investment promotion strategy. </a:t>
            </a:r>
          </a:p>
          <a:p>
            <a:pPr marL="0" indent="0">
              <a:buNone/>
            </a:pPr>
            <a:r>
              <a:rPr lang="en-US" sz="1600" b="1" dirty="0" smtClean="0"/>
              <a:t>2.  Why </a:t>
            </a:r>
            <a:r>
              <a:rPr lang="en-US" sz="1600" b="1" dirty="0"/>
              <a:t>is Investment Promotion Important? </a:t>
            </a:r>
            <a:endParaRPr lang="en-US" sz="1600" b="1" dirty="0" smtClean="0"/>
          </a:p>
          <a:p>
            <a:r>
              <a:rPr lang="en-US" sz="1600" dirty="0" smtClean="0"/>
              <a:t>Intense </a:t>
            </a:r>
            <a:r>
              <a:rPr lang="en-US" sz="1600" dirty="0"/>
              <a:t>and increasing competition for </a:t>
            </a:r>
            <a:r>
              <a:rPr lang="en-US" sz="1600" dirty="0" smtClean="0"/>
              <a:t>foreign direct investment (FDI)</a:t>
            </a:r>
          </a:p>
          <a:p>
            <a:r>
              <a:rPr lang="en-US" sz="1600" dirty="0" smtClean="0"/>
              <a:t>To </a:t>
            </a:r>
            <a:r>
              <a:rPr lang="en-US" sz="1600" dirty="0"/>
              <a:t>compete for the </a:t>
            </a:r>
            <a:r>
              <a:rPr lang="en-US" sz="1600" dirty="0" smtClean="0"/>
              <a:t>FDI, governments </a:t>
            </a:r>
            <a:r>
              <a:rPr lang="en-US" sz="1600" dirty="0"/>
              <a:t>need a national agency with specialized promotional </a:t>
            </a:r>
            <a:r>
              <a:rPr lang="en-US" sz="1600" dirty="0" smtClean="0"/>
              <a:t>skills</a:t>
            </a:r>
          </a:p>
          <a:p>
            <a:r>
              <a:rPr lang="en-US" sz="1600" dirty="0" smtClean="0"/>
              <a:t>Information for </a:t>
            </a:r>
            <a:r>
              <a:rPr lang="en-US" sz="1600" dirty="0"/>
              <a:t>investors </a:t>
            </a:r>
            <a:r>
              <a:rPr lang="en-US" sz="1600" dirty="0" smtClean="0"/>
              <a:t>in decision </a:t>
            </a:r>
            <a:r>
              <a:rPr lang="en-US" sz="1600" dirty="0"/>
              <a:t>making, </a:t>
            </a:r>
            <a:r>
              <a:rPr lang="en-US" sz="1600" dirty="0" smtClean="0"/>
              <a:t>as this is generally </a:t>
            </a:r>
            <a:r>
              <a:rPr lang="en-US" sz="1600" dirty="0"/>
              <a:t>lacking and can be </a:t>
            </a:r>
            <a:r>
              <a:rPr lang="en-US" sz="1600" dirty="0" smtClean="0"/>
              <a:t>appropriately provided and packaged </a:t>
            </a:r>
            <a:r>
              <a:rPr lang="en-US" sz="1600" dirty="0"/>
              <a:t>by an agency</a:t>
            </a:r>
          </a:p>
          <a:p>
            <a:pPr marL="0" indent="0">
              <a:buNone/>
            </a:pPr>
            <a:endParaRPr lang="en-US" sz="1600" dirty="0" smtClean="0"/>
          </a:p>
          <a:p>
            <a:pPr marL="0" indent="0">
              <a:buNone/>
            </a:pP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629400" y="6096000"/>
            <a:ext cx="1905000" cy="457200"/>
          </a:xfrm>
        </p:spPr>
        <p:txBody>
          <a:bodyPr/>
          <a:lstStyle/>
          <a:p>
            <a:pPr>
              <a:defRPr/>
            </a:pPr>
            <a:fld id="{CDD9BE6E-EB6B-4812-B53E-25E02459A996}" type="slidenum">
              <a:rPr lang="en-US" smtClean="0"/>
              <a:pPr>
                <a:defRPr/>
              </a:pPr>
              <a:t>13</a:t>
            </a:fld>
            <a:endParaRPr lang="en-US" dirty="0"/>
          </a:p>
        </p:txBody>
      </p:sp>
      <p:sp>
        <p:nvSpPr>
          <p:cNvPr id="5" name="Title 1"/>
          <p:cNvSpPr>
            <a:spLocks noGrp="1"/>
          </p:cNvSpPr>
          <p:nvPr>
            <p:ph type="title"/>
          </p:nvPr>
        </p:nvSpPr>
        <p:spPr>
          <a:xfrm>
            <a:off x="685800" y="1524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3200" dirty="0">
                <a:solidFill>
                  <a:schemeClr val="tx1"/>
                </a:solidFill>
                <a:latin typeface="Arial Rounded MT Bold"/>
              </a:rPr>
              <a:t>The </a:t>
            </a:r>
            <a:r>
              <a:rPr lang="en-ZA" sz="3200" dirty="0" smtClean="0">
                <a:solidFill>
                  <a:schemeClr val="tx1"/>
                </a:solidFill>
                <a:latin typeface="Arial Rounded MT Bold"/>
              </a:rPr>
              <a:t>Rationale for Investment &amp; Trade Promotion Agencies</a:t>
            </a:r>
            <a:endParaRPr lang="en-ZA" sz="3200" dirty="0">
              <a:solidFill>
                <a:schemeClr val="tx1"/>
              </a:solidFill>
              <a:latin typeface="Arial Rounded MT Bold"/>
            </a:endParaRPr>
          </a:p>
        </p:txBody>
      </p:sp>
      <p:sp>
        <p:nvSpPr>
          <p:cNvPr id="12" name="TextBox 11"/>
          <p:cNvSpPr txBox="1"/>
          <p:nvPr/>
        </p:nvSpPr>
        <p:spPr>
          <a:xfrm>
            <a:off x="7239000" y="5288507"/>
            <a:ext cx="1752600" cy="276999"/>
          </a:xfrm>
          <a:prstGeom prst="rect">
            <a:avLst/>
          </a:prstGeom>
          <a:noFill/>
        </p:spPr>
        <p:txBody>
          <a:bodyPr wrap="square" rtlCol="0">
            <a:spAutoFit/>
          </a:bodyPr>
          <a:lstStyle/>
          <a:p>
            <a:r>
              <a:rPr lang="en-US" sz="1200" dirty="0" smtClean="0">
                <a:solidFill>
                  <a:srgbClr val="FF0000"/>
                </a:solidFill>
              </a:rPr>
              <a:t>Source: World Bank</a:t>
            </a:r>
            <a:endParaRPr lang="en-US" sz="1200" dirty="0">
              <a:solidFill>
                <a:srgbClr val="FF0000"/>
              </a:solidFill>
            </a:endParaRPr>
          </a:p>
        </p:txBody>
      </p:sp>
    </p:spTree>
    <p:extLst>
      <p:ext uri="{BB962C8B-B14F-4D97-AF65-F5344CB8AC3E}">
        <p14:creationId xmlns:p14="http://schemas.microsoft.com/office/powerpoint/2010/main" xmlns="" val="391451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0138E99-52EB-4BDA-A12D-A43F5D61AFF0}" type="slidenum">
              <a:rPr lang="en-GB"/>
              <a:pPr>
                <a:defRPr/>
              </a:pPr>
              <a:t>14</a:t>
            </a:fld>
            <a:endParaRPr lang="en-GB" dirty="0"/>
          </a:p>
        </p:txBody>
      </p:sp>
      <p:sp>
        <p:nvSpPr>
          <p:cNvPr id="19458" name="Rectangle 2"/>
          <p:cNvSpPr>
            <a:spLocks noGrp="1" noChangeArrowheads="1"/>
          </p:cNvSpPr>
          <p:nvPr>
            <p:ph type="title"/>
          </p:nvPr>
        </p:nvSpPr>
        <p:spPr>
          <a:xfrm>
            <a:off x="685800" y="1524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eaLnBrk="1" hangingPunct="1"/>
            <a:r>
              <a:rPr lang="en-GB" sz="3200" dirty="0" smtClean="0">
                <a:solidFill>
                  <a:schemeClr val="tx1"/>
                </a:solidFill>
                <a:latin typeface="Arial Rounded MT Bold"/>
              </a:rPr>
              <a:t>What is an Investment Promotion Agency (IPA)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06626" y="1981200"/>
            <a:ext cx="4961174"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21610" y="1434167"/>
            <a:ext cx="4572000" cy="3046988"/>
          </a:xfrm>
          <a:prstGeom prst="rect">
            <a:avLst/>
          </a:prstGeom>
        </p:spPr>
        <p:txBody>
          <a:bodyPr wrap="square">
            <a:spAutoFit/>
          </a:bodyPr>
          <a:lstStyle/>
          <a:p>
            <a:pPr algn="ctr" eaLnBrk="1" hangingPunct="1"/>
            <a:r>
              <a:rPr lang="en-GB" sz="2000" b="1" dirty="0" smtClean="0">
                <a:solidFill>
                  <a:schemeClr val="tx1"/>
                </a:solidFill>
              </a:rPr>
              <a:t>DEFINITION</a:t>
            </a:r>
            <a:endParaRPr lang="en-GB" sz="2000" b="1" dirty="0">
              <a:solidFill>
                <a:schemeClr val="tx1"/>
              </a:solidFill>
            </a:endParaRPr>
          </a:p>
          <a:p>
            <a:pPr eaLnBrk="1" hangingPunct="1"/>
            <a:endParaRPr lang="en-GB" sz="2000" b="1" dirty="0" smtClean="0">
              <a:solidFill>
                <a:schemeClr val="tx1"/>
              </a:solidFill>
            </a:endParaRPr>
          </a:p>
          <a:p>
            <a:pPr eaLnBrk="1" hangingPunct="1"/>
            <a:endParaRPr lang="en-GB" sz="2000" b="1" dirty="0">
              <a:solidFill>
                <a:schemeClr val="tx1"/>
              </a:solidFill>
            </a:endParaRPr>
          </a:p>
          <a:p>
            <a:pPr eaLnBrk="1" hangingPunct="1"/>
            <a:endParaRPr lang="en-GB" sz="2000" b="1" dirty="0" smtClean="0">
              <a:solidFill>
                <a:schemeClr val="tx1"/>
              </a:solidFill>
            </a:endParaRPr>
          </a:p>
          <a:p>
            <a:pPr eaLnBrk="1" hangingPunct="1"/>
            <a:endParaRPr lang="en-GB" sz="2000" b="1" dirty="0">
              <a:solidFill>
                <a:schemeClr val="tx1"/>
              </a:solidFill>
            </a:endParaRPr>
          </a:p>
          <a:p>
            <a:pPr algn="just" eaLnBrk="1" hangingPunct="1"/>
            <a:r>
              <a:rPr lang="en-GB" sz="1800" dirty="0" smtClean="0">
                <a:solidFill>
                  <a:schemeClr val="tx1"/>
                </a:solidFill>
              </a:rPr>
              <a:t>The International Trade Centre (ITC) defines an IPA as an institution whose purpose is to attract investment to a country, region or city.</a:t>
            </a:r>
          </a:p>
          <a:p>
            <a:pPr eaLnBrk="1" hangingPunct="1"/>
            <a:endParaRPr lang="en-GB" sz="2000" b="1" dirty="0">
              <a:solidFill>
                <a:schemeClr val="tx1"/>
              </a:solidFill>
            </a:endParaRPr>
          </a:p>
        </p:txBody>
      </p:sp>
      <p:sp>
        <p:nvSpPr>
          <p:cNvPr id="9" name="Rectangle 8"/>
          <p:cNvSpPr/>
          <p:nvPr/>
        </p:nvSpPr>
        <p:spPr>
          <a:xfrm>
            <a:off x="4822209" y="1425714"/>
            <a:ext cx="3407391" cy="707886"/>
          </a:xfrm>
          <a:prstGeom prst="rect">
            <a:avLst/>
          </a:prstGeom>
        </p:spPr>
        <p:txBody>
          <a:bodyPr wrap="square">
            <a:spAutoFit/>
          </a:bodyPr>
          <a:lstStyle/>
          <a:p>
            <a:pPr algn="ctr" eaLnBrk="1" hangingPunct="1"/>
            <a:r>
              <a:rPr lang="en-GB" sz="2000" b="1" dirty="0" smtClean="0">
                <a:solidFill>
                  <a:schemeClr val="tx1"/>
                </a:solidFill>
              </a:rPr>
              <a:t>MAIN SERVICES</a:t>
            </a:r>
            <a:endParaRPr lang="en-GB" sz="2000" b="1" dirty="0">
              <a:solidFill>
                <a:schemeClr val="tx1"/>
              </a:solidFill>
            </a:endParaRPr>
          </a:p>
          <a:p>
            <a:pPr algn="ctr" eaLnBrk="1" hangingPunct="1"/>
            <a:endParaRPr lang="en-GB" sz="2000" b="1" dirty="0">
              <a:solidFill>
                <a:schemeClr val="tx1"/>
              </a:solidFill>
            </a:endParaRPr>
          </a:p>
        </p:txBody>
      </p:sp>
      <p:sp>
        <p:nvSpPr>
          <p:cNvPr id="7" name="TextBox 6"/>
          <p:cNvSpPr txBox="1"/>
          <p:nvPr/>
        </p:nvSpPr>
        <p:spPr>
          <a:xfrm>
            <a:off x="7239000" y="5288507"/>
            <a:ext cx="1752600" cy="276999"/>
          </a:xfrm>
          <a:prstGeom prst="rect">
            <a:avLst/>
          </a:prstGeom>
          <a:noFill/>
        </p:spPr>
        <p:txBody>
          <a:bodyPr wrap="square" rtlCol="0">
            <a:spAutoFit/>
          </a:bodyPr>
          <a:lstStyle/>
          <a:p>
            <a:r>
              <a:rPr lang="en-US" sz="1200" dirty="0" smtClean="0">
                <a:solidFill>
                  <a:srgbClr val="FF0000"/>
                </a:solidFill>
              </a:rPr>
              <a:t>Source: ITC</a:t>
            </a:r>
            <a:endParaRPr lang="en-US" sz="1200" dirty="0">
              <a:solidFill>
                <a:srgbClr val="FF0000"/>
              </a:solidFill>
            </a:endParaRPr>
          </a:p>
        </p:txBody>
      </p:sp>
    </p:spTree>
    <p:extLst>
      <p:ext uri="{BB962C8B-B14F-4D97-AF65-F5344CB8AC3E}">
        <p14:creationId xmlns:p14="http://schemas.microsoft.com/office/powerpoint/2010/main" xmlns="" val="4951185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0138E99-52EB-4BDA-A12D-A43F5D61AFF0}" type="slidenum">
              <a:rPr lang="en-GB"/>
              <a:pPr>
                <a:defRPr/>
              </a:pPr>
              <a:t>15</a:t>
            </a:fld>
            <a:endParaRPr lang="en-GB" dirty="0"/>
          </a:p>
        </p:txBody>
      </p:sp>
      <p:sp>
        <p:nvSpPr>
          <p:cNvPr id="19458" name="Rectangle 2"/>
          <p:cNvSpPr>
            <a:spLocks noGrp="1" noChangeArrowheads="1"/>
          </p:cNvSpPr>
          <p:nvPr>
            <p:ph type="title"/>
          </p:nvPr>
        </p:nvSpPr>
        <p:spPr>
          <a:xfrm>
            <a:off x="685800" y="1524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eaLnBrk="1" hangingPunct="1"/>
            <a:r>
              <a:rPr lang="en-GB" sz="3200" dirty="0" smtClean="0">
                <a:solidFill>
                  <a:schemeClr val="tx1"/>
                </a:solidFill>
                <a:latin typeface="Arial Rounded MT Bold"/>
              </a:rPr>
              <a:t>What is a Trade Promotion Organisation (TPO)</a:t>
            </a:r>
          </a:p>
        </p:txBody>
      </p:sp>
      <p:sp>
        <p:nvSpPr>
          <p:cNvPr id="2" name="Rectangle 1"/>
          <p:cNvSpPr/>
          <p:nvPr/>
        </p:nvSpPr>
        <p:spPr>
          <a:xfrm>
            <a:off x="990600" y="1600200"/>
            <a:ext cx="6934200" cy="4154984"/>
          </a:xfrm>
          <a:prstGeom prst="rect">
            <a:avLst/>
          </a:prstGeom>
        </p:spPr>
        <p:txBody>
          <a:bodyPr wrap="square">
            <a:spAutoFit/>
          </a:bodyPr>
          <a:lstStyle/>
          <a:p>
            <a:pPr algn="just" eaLnBrk="1" hangingPunct="1"/>
            <a:r>
              <a:rPr lang="en-GB" dirty="0" smtClean="0">
                <a:solidFill>
                  <a:schemeClr val="tx1"/>
                </a:solidFill>
              </a:rPr>
              <a:t>TPOs are established to assist Exporters in developing new and expanding existing markets and provide the following main categories of services:</a:t>
            </a:r>
          </a:p>
          <a:p>
            <a:pPr algn="just" eaLnBrk="1" hangingPunct="1"/>
            <a:endParaRPr lang="en-GB" dirty="0" smtClean="0">
              <a:solidFill>
                <a:schemeClr val="tx1"/>
              </a:solidFill>
            </a:endParaRPr>
          </a:p>
          <a:p>
            <a:pPr marL="342900" indent="-342900" algn="just" eaLnBrk="1" hangingPunct="1">
              <a:buFont typeface="Arial" pitchFamily="34" charset="0"/>
              <a:buChar char="•"/>
            </a:pPr>
            <a:r>
              <a:rPr lang="en-GB" sz="2000" dirty="0" smtClean="0">
                <a:solidFill>
                  <a:schemeClr val="tx1"/>
                </a:solidFill>
              </a:rPr>
              <a:t>Market Research, Global Business Trends, Growth Industries and In-Market Support for Market Developments</a:t>
            </a:r>
          </a:p>
          <a:p>
            <a:pPr marL="342900" indent="-342900" algn="just" eaLnBrk="1" hangingPunct="1">
              <a:buFont typeface="Arial" pitchFamily="34" charset="0"/>
              <a:buChar char="•"/>
            </a:pPr>
            <a:r>
              <a:rPr lang="en-GB" sz="2000" dirty="0" smtClean="0">
                <a:solidFill>
                  <a:schemeClr val="tx1"/>
                </a:solidFill>
              </a:rPr>
              <a:t>Organising foreign business missions, seminars, exhibitions and consulting services</a:t>
            </a:r>
          </a:p>
          <a:p>
            <a:pPr marL="342900" indent="-342900" algn="just" eaLnBrk="1" hangingPunct="1">
              <a:buFont typeface="Arial" pitchFamily="34" charset="0"/>
              <a:buChar char="•"/>
            </a:pPr>
            <a:r>
              <a:rPr lang="en-GB" sz="2000" dirty="0" smtClean="0">
                <a:solidFill>
                  <a:schemeClr val="tx1"/>
                </a:solidFill>
              </a:rPr>
              <a:t>Mentoring</a:t>
            </a:r>
          </a:p>
          <a:p>
            <a:pPr marL="342900" indent="-342900" algn="just" eaLnBrk="1" hangingPunct="1">
              <a:buFont typeface="Arial" pitchFamily="34" charset="0"/>
              <a:buChar char="•"/>
            </a:pPr>
            <a:r>
              <a:rPr lang="en-GB" sz="2000" dirty="0" smtClean="0">
                <a:solidFill>
                  <a:schemeClr val="tx1"/>
                </a:solidFill>
              </a:rPr>
              <a:t>Outward FDI services</a:t>
            </a:r>
            <a:endParaRPr lang="en-GB" sz="2000" dirty="0">
              <a:solidFill>
                <a:schemeClr val="tx1"/>
              </a:solidFill>
            </a:endParaRPr>
          </a:p>
        </p:txBody>
      </p:sp>
      <p:sp>
        <p:nvSpPr>
          <p:cNvPr id="5" name="TextBox 4"/>
          <p:cNvSpPr txBox="1"/>
          <p:nvPr/>
        </p:nvSpPr>
        <p:spPr>
          <a:xfrm>
            <a:off x="7239000" y="5288507"/>
            <a:ext cx="1752600" cy="276999"/>
          </a:xfrm>
          <a:prstGeom prst="rect">
            <a:avLst/>
          </a:prstGeom>
          <a:noFill/>
        </p:spPr>
        <p:txBody>
          <a:bodyPr wrap="square" rtlCol="0">
            <a:spAutoFit/>
          </a:bodyPr>
          <a:lstStyle/>
          <a:p>
            <a:r>
              <a:rPr lang="en-US" sz="1200" dirty="0" smtClean="0">
                <a:solidFill>
                  <a:srgbClr val="FF0000"/>
                </a:solidFill>
              </a:rPr>
              <a:t>Source: ITC</a:t>
            </a:r>
            <a:endParaRPr lang="en-US" sz="1200" dirty="0">
              <a:solidFill>
                <a:srgbClr val="FF0000"/>
              </a:solidFill>
            </a:endParaRPr>
          </a:p>
        </p:txBody>
      </p:sp>
    </p:spTree>
    <p:extLst>
      <p:ext uri="{BB962C8B-B14F-4D97-AF65-F5344CB8AC3E}">
        <p14:creationId xmlns:p14="http://schemas.microsoft.com/office/powerpoint/2010/main" xmlns="" val="29212345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0138E99-52EB-4BDA-A12D-A43F5D61AFF0}" type="slidenum">
              <a:rPr lang="en-GB"/>
              <a:pPr>
                <a:defRPr/>
              </a:pPr>
              <a:t>16</a:t>
            </a:fld>
            <a:endParaRPr lang="en-GB" dirty="0"/>
          </a:p>
        </p:txBody>
      </p:sp>
      <p:sp>
        <p:nvSpPr>
          <p:cNvPr id="19458" name="Rectangle 2"/>
          <p:cNvSpPr>
            <a:spLocks noGrp="1" noChangeArrowheads="1"/>
          </p:cNvSpPr>
          <p:nvPr>
            <p:ph type="title"/>
          </p:nvPr>
        </p:nvSpPr>
        <p:spPr>
          <a:xfrm>
            <a:off x="685800" y="1524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eaLnBrk="1" hangingPunct="1"/>
            <a:r>
              <a:rPr lang="en-GB" sz="3200" dirty="0" smtClean="0">
                <a:solidFill>
                  <a:schemeClr val="tx1"/>
                </a:solidFill>
                <a:latin typeface="Arial Rounded MT Bold"/>
              </a:rPr>
              <a:t>What is the relation between an IPA and a TPO?</a:t>
            </a:r>
          </a:p>
        </p:txBody>
      </p:sp>
      <p:sp>
        <p:nvSpPr>
          <p:cNvPr id="5" name="Rectangle 4"/>
          <p:cNvSpPr/>
          <p:nvPr/>
        </p:nvSpPr>
        <p:spPr>
          <a:xfrm>
            <a:off x="762000" y="2035076"/>
            <a:ext cx="7772400" cy="1938992"/>
          </a:xfrm>
          <a:prstGeom prst="rect">
            <a:avLst/>
          </a:prstGeom>
        </p:spPr>
        <p:txBody>
          <a:bodyPr wrap="square">
            <a:spAutoFit/>
          </a:bodyPr>
          <a:lstStyle/>
          <a:p>
            <a:pPr algn="just" eaLnBrk="1" hangingPunct="1"/>
            <a:r>
              <a:rPr lang="en-GB" sz="2000" dirty="0" smtClean="0">
                <a:solidFill>
                  <a:schemeClr val="tx1"/>
                </a:solidFill>
              </a:rPr>
              <a:t>According to the World Bank, the direct relation between an IPA and a TPO is that “investment plays a key role in attracting foreign direct investment (FDI) thus improving the export competitiveness of developing countries by providing capital, technology, industry expertise as well as access to international markets and MNC supply chains.</a:t>
            </a:r>
            <a:endParaRPr lang="en-GB" b="1" dirty="0">
              <a:solidFill>
                <a:schemeClr val="tx1"/>
              </a:solidFill>
            </a:endParaRPr>
          </a:p>
        </p:txBody>
      </p:sp>
      <p:sp>
        <p:nvSpPr>
          <p:cNvPr id="6" name="TextBox 5"/>
          <p:cNvSpPr txBox="1"/>
          <p:nvPr/>
        </p:nvSpPr>
        <p:spPr>
          <a:xfrm>
            <a:off x="7239000" y="5334000"/>
            <a:ext cx="1752600" cy="276999"/>
          </a:xfrm>
          <a:prstGeom prst="rect">
            <a:avLst/>
          </a:prstGeom>
          <a:noFill/>
        </p:spPr>
        <p:txBody>
          <a:bodyPr wrap="square" rtlCol="0">
            <a:spAutoFit/>
          </a:bodyPr>
          <a:lstStyle/>
          <a:p>
            <a:r>
              <a:rPr lang="en-US" sz="1200" dirty="0" smtClean="0">
                <a:solidFill>
                  <a:srgbClr val="FF0000"/>
                </a:solidFill>
              </a:rPr>
              <a:t>Source: ITC</a:t>
            </a:r>
            <a:endParaRPr lang="en-US" sz="1200" dirty="0">
              <a:solidFill>
                <a:srgbClr val="FF0000"/>
              </a:solidFill>
            </a:endParaRPr>
          </a:p>
        </p:txBody>
      </p:sp>
    </p:spTree>
    <p:extLst>
      <p:ext uri="{BB962C8B-B14F-4D97-AF65-F5344CB8AC3E}">
        <p14:creationId xmlns:p14="http://schemas.microsoft.com/office/powerpoint/2010/main" xmlns="" val="24665940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0138E99-52EB-4BDA-A12D-A43F5D61AFF0}" type="slidenum">
              <a:rPr lang="en-GB"/>
              <a:pPr>
                <a:defRPr/>
              </a:pPr>
              <a:t>17</a:t>
            </a:fld>
            <a:endParaRPr lang="en-GB" dirty="0"/>
          </a:p>
        </p:txBody>
      </p:sp>
      <p:sp>
        <p:nvSpPr>
          <p:cNvPr id="19458" name="Rectangle 2"/>
          <p:cNvSpPr>
            <a:spLocks noGrp="1" noChangeArrowheads="1"/>
          </p:cNvSpPr>
          <p:nvPr>
            <p:ph type="title"/>
          </p:nvPr>
        </p:nvSpPr>
        <p:spPr>
          <a:xfrm>
            <a:off x="685800" y="1524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eaLnBrk="1" hangingPunct="1"/>
            <a:r>
              <a:rPr lang="en-GB" sz="3200" dirty="0" smtClean="0">
                <a:solidFill>
                  <a:schemeClr val="tx1"/>
                </a:solidFill>
                <a:latin typeface="Arial Rounded MT Bold"/>
              </a:rPr>
              <a:t>Main Operational Differences</a:t>
            </a:r>
          </a:p>
        </p:txBody>
      </p:sp>
      <p:graphicFrame>
        <p:nvGraphicFramePr>
          <p:cNvPr id="2" name="Table 1"/>
          <p:cNvGraphicFramePr>
            <a:graphicFrameLocks noGrp="1"/>
          </p:cNvGraphicFramePr>
          <p:nvPr>
            <p:extLst>
              <p:ext uri="{D42A27DB-BD31-4B8C-83A1-F6EECF244321}">
                <p14:modId xmlns:p14="http://schemas.microsoft.com/office/powerpoint/2010/main" xmlns="" val="547196318"/>
              </p:ext>
            </p:extLst>
          </p:nvPr>
        </p:nvGraphicFramePr>
        <p:xfrm>
          <a:off x="381000" y="1483360"/>
          <a:ext cx="8458200" cy="4003040"/>
        </p:xfrm>
        <a:graphic>
          <a:graphicData uri="http://schemas.openxmlformats.org/drawingml/2006/table">
            <a:tbl>
              <a:tblPr firstRow="1" bandRow="1">
                <a:tableStyleId>{21E4AEA4-8DFA-4A89-87EB-49C32662AFE0}</a:tableStyleId>
              </a:tblPr>
              <a:tblGrid>
                <a:gridCol w="2819400"/>
                <a:gridCol w="2819400"/>
                <a:gridCol w="2819400"/>
              </a:tblGrid>
              <a:tr h="370840">
                <a:tc>
                  <a:txBody>
                    <a:bodyPr/>
                    <a:lstStyle/>
                    <a:p>
                      <a:r>
                        <a:rPr lang="en-ZA" sz="1400" dirty="0" smtClean="0">
                          <a:latin typeface="Arial" pitchFamily="34" charset="0"/>
                          <a:cs typeface="Arial" pitchFamily="34" charset="0"/>
                        </a:rPr>
                        <a:t>Domain</a:t>
                      </a:r>
                      <a:endParaRPr lang="en-ZA" sz="1400"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Trade Promotion</a:t>
                      </a:r>
                      <a:endParaRPr lang="en-ZA" sz="1400"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Investment Promotion</a:t>
                      </a:r>
                      <a:endParaRPr lang="en-ZA" sz="1400" dirty="0">
                        <a:latin typeface="Arial" pitchFamily="34" charset="0"/>
                        <a:cs typeface="Arial" pitchFamily="34" charset="0"/>
                      </a:endParaRPr>
                    </a:p>
                  </a:txBody>
                  <a:tcPr/>
                </a:tc>
              </a:tr>
              <a:tr h="370840">
                <a:tc>
                  <a:txBody>
                    <a:bodyPr/>
                    <a:lstStyle/>
                    <a:p>
                      <a:r>
                        <a:rPr lang="en-ZA" sz="1400" b="1" dirty="0" smtClean="0">
                          <a:latin typeface="Arial" pitchFamily="34" charset="0"/>
                          <a:cs typeface="Arial" pitchFamily="34" charset="0"/>
                        </a:rPr>
                        <a:t>Funding</a:t>
                      </a:r>
                      <a:endParaRPr lang="en-ZA" sz="1400" b="1"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Public/Private</a:t>
                      </a:r>
                      <a:endParaRPr lang="en-ZA" sz="1400"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Mostly Public</a:t>
                      </a:r>
                      <a:endParaRPr lang="en-ZA" sz="1400" dirty="0">
                        <a:latin typeface="Arial" pitchFamily="34" charset="0"/>
                        <a:cs typeface="Arial" pitchFamily="34" charset="0"/>
                      </a:endParaRPr>
                    </a:p>
                  </a:txBody>
                  <a:tcPr/>
                </a:tc>
              </a:tr>
              <a:tr h="370840">
                <a:tc>
                  <a:txBody>
                    <a:bodyPr/>
                    <a:lstStyle/>
                    <a:p>
                      <a:r>
                        <a:rPr lang="en-ZA" sz="1400" b="1" dirty="0" smtClean="0">
                          <a:latin typeface="Arial" pitchFamily="34" charset="0"/>
                          <a:cs typeface="Arial" pitchFamily="34" charset="0"/>
                        </a:rPr>
                        <a:t>Resources (if joint)</a:t>
                      </a:r>
                      <a:endParaRPr lang="en-ZA" sz="1400" b="1"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Often</a:t>
                      </a:r>
                      <a:r>
                        <a:rPr lang="en-ZA" sz="1400" baseline="0" dirty="0" smtClean="0">
                          <a:latin typeface="Arial" pitchFamily="34" charset="0"/>
                          <a:cs typeface="Arial" pitchFamily="34" charset="0"/>
                        </a:rPr>
                        <a:t> largest share of Budget</a:t>
                      </a:r>
                      <a:endParaRPr lang="en-ZA" sz="1400"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Smaller Share of Budget</a:t>
                      </a:r>
                      <a:endParaRPr lang="en-ZA" sz="1400" dirty="0">
                        <a:latin typeface="Arial" pitchFamily="34" charset="0"/>
                        <a:cs typeface="Arial" pitchFamily="34" charset="0"/>
                      </a:endParaRPr>
                    </a:p>
                  </a:txBody>
                  <a:tcPr/>
                </a:tc>
              </a:tr>
              <a:tr h="370840">
                <a:tc>
                  <a:txBody>
                    <a:bodyPr/>
                    <a:lstStyle/>
                    <a:p>
                      <a:r>
                        <a:rPr lang="en-ZA" sz="1400" b="1" dirty="0" smtClean="0">
                          <a:latin typeface="Arial" pitchFamily="34" charset="0"/>
                          <a:cs typeface="Arial" pitchFamily="34" charset="0"/>
                        </a:rPr>
                        <a:t>Support</a:t>
                      </a: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tc>
              </a:tr>
              <a:tr h="370840">
                <a:tc>
                  <a:txBody>
                    <a:bodyPr/>
                    <a:lstStyle/>
                    <a:p>
                      <a:r>
                        <a:rPr lang="en-ZA" sz="1400" b="1" dirty="0" smtClean="0">
                          <a:latin typeface="Arial" pitchFamily="34" charset="0"/>
                          <a:cs typeface="Arial" pitchFamily="34" charset="0"/>
                        </a:rPr>
                        <a:t>Business Intelligence</a:t>
                      </a:r>
                      <a:endParaRPr lang="en-ZA" sz="1400" b="1"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Country Production</a:t>
                      </a:r>
                      <a:r>
                        <a:rPr lang="en-ZA" sz="1400" baseline="0" dirty="0" smtClean="0">
                          <a:latin typeface="Arial" pitchFamily="34" charset="0"/>
                          <a:cs typeface="Arial" pitchFamily="34" charset="0"/>
                        </a:rPr>
                        <a:t> and Suppliers</a:t>
                      </a:r>
                      <a:endParaRPr lang="en-ZA" sz="1400"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Investment Climate, Operational</a:t>
                      </a:r>
                      <a:r>
                        <a:rPr lang="en-ZA" sz="1400" baseline="0" dirty="0" smtClean="0">
                          <a:latin typeface="Arial" pitchFamily="34" charset="0"/>
                          <a:cs typeface="Arial" pitchFamily="34" charset="0"/>
                        </a:rPr>
                        <a:t> Conditions and Suppliers</a:t>
                      </a:r>
                      <a:endParaRPr lang="en-ZA" sz="1400" dirty="0">
                        <a:latin typeface="Arial" pitchFamily="34" charset="0"/>
                        <a:cs typeface="Arial" pitchFamily="34" charset="0"/>
                      </a:endParaRPr>
                    </a:p>
                  </a:txBody>
                  <a:tcPr/>
                </a:tc>
              </a:tr>
              <a:tr h="370840">
                <a:tc>
                  <a:txBody>
                    <a:bodyPr/>
                    <a:lstStyle/>
                    <a:p>
                      <a:r>
                        <a:rPr lang="en-ZA" sz="1400" b="1" dirty="0" smtClean="0">
                          <a:latin typeface="Arial" pitchFamily="34" charset="0"/>
                          <a:cs typeface="Arial" pitchFamily="34" charset="0"/>
                        </a:rPr>
                        <a:t>Client Targets</a:t>
                      </a:r>
                      <a:endParaRPr lang="en-ZA" sz="1400" b="1"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Exporters</a:t>
                      </a:r>
                      <a:r>
                        <a:rPr lang="en-ZA" sz="1400" baseline="0" dirty="0" smtClean="0">
                          <a:latin typeface="Arial" pitchFamily="34" charset="0"/>
                          <a:cs typeface="Arial" pitchFamily="34" charset="0"/>
                        </a:rPr>
                        <a:t> (often SMEs)</a:t>
                      </a:r>
                      <a:endParaRPr lang="en-ZA" sz="1400"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Global/Regional</a:t>
                      </a:r>
                      <a:r>
                        <a:rPr lang="en-ZA" sz="1400" baseline="0" dirty="0" smtClean="0">
                          <a:latin typeface="Arial" pitchFamily="34" charset="0"/>
                          <a:cs typeface="Arial" pitchFamily="34" charset="0"/>
                        </a:rPr>
                        <a:t> TNC HQs</a:t>
                      </a:r>
                      <a:endParaRPr lang="en-ZA" sz="1400" dirty="0">
                        <a:latin typeface="Arial" pitchFamily="34" charset="0"/>
                        <a:cs typeface="Arial" pitchFamily="34" charset="0"/>
                      </a:endParaRPr>
                    </a:p>
                  </a:txBody>
                  <a:tcPr/>
                </a:tc>
              </a:tr>
              <a:tr h="370840">
                <a:tc>
                  <a:txBody>
                    <a:bodyPr/>
                    <a:lstStyle/>
                    <a:p>
                      <a:r>
                        <a:rPr lang="en-ZA" sz="1400" b="1" dirty="0" smtClean="0">
                          <a:latin typeface="Arial" pitchFamily="34" charset="0"/>
                          <a:cs typeface="Arial" pitchFamily="34" charset="0"/>
                        </a:rPr>
                        <a:t>Business Cycle</a:t>
                      </a:r>
                      <a:endParaRPr lang="en-ZA" sz="1400" b="1"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Purchase Decisions</a:t>
                      </a:r>
                      <a:r>
                        <a:rPr lang="en-ZA" sz="1400" baseline="0" dirty="0" smtClean="0">
                          <a:latin typeface="Arial" pitchFamily="34" charset="0"/>
                          <a:cs typeface="Arial" pitchFamily="34" charset="0"/>
                        </a:rPr>
                        <a:t> (Short-Term)</a:t>
                      </a:r>
                      <a:endParaRPr lang="en-ZA" sz="1400"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Strategic</a:t>
                      </a:r>
                      <a:r>
                        <a:rPr lang="en-ZA" sz="1400" baseline="0" dirty="0" smtClean="0">
                          <a:latin typeface="Arial" pitchFamily="34" charset="0"/>
                          <a:cs typeface="Arial" pitchFamily="34" charset="0"/>
                        </a:rPr>
                        <a:t> Decisions (Long-Term)</a:t>
                      </a:r>
                      <a:endParaRPr lang="en-ZA" sz="1400" dirty="0">
                        <a:latin typeface="Arial" pitchFamily="34" charset="0"/>
                        <a:cs typeface="Arial" pitchFamily="34" charset="0"/>
                      </a:endParaRPr>
                    </a:p>
                  </a:txBody>
                  <a:tcPr/>
                </a:tc>
              </a:tr>
              <a:tr h="370840">
                <a:tc>
                  <a:txBody>
                    <a:bodyPr/>
                    <a:lstStyle/>
                    <a:p>
                      <a:r>
                        <a:rPr lang="en-ZA" sz="1400" b="1" dirty="0" smtClean="0">
                          <a:latin typeface="Arial" pitchFamily="34" charset="0"/>
                          <a:cs typeface="Arial" pitchFamily="34" charset="0"/>
                        </a:rPr>
                        <a:t>Mode of Engagement</a:t>
                      </a:r>
                      <a:endParaRPr lang="en-ZA" sz="1400" b="1"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Trade Shows/ Exporter Missions</a:t>
                      </a:r>
                      <a:endParaRPr lang="en-ZA" sz="1400"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One-to-One Company Meetings</a:t>
                      </a:r>
                      <a:endParaRPr lang="en-ZA" sz="1400" dirty="0">
                        <a:latin typeface="Arial" pitchFamily="34" charset="0"/>
                        <a:cs typeface="Arial" pitchFamily="34" charset="0"/>
                      </a:endParaRPr>
                    </a:p>
                  </a:txBody>
                  <a:tcPr/>
                </a:tc>
              </a:tr>
              <a:tr h="370840">
                <a:tc>
                  <a:txBody>
                    <a:bodyPr/>
                    <a:lstStyle/>
                    <a:p>
                      <a:r>
                        <a:rPr lang="en-ZA" sz="1400" b="1" dirty="0" smtClean="0">
                          <a:latin typeface="Arial" pitchFamily="34" charset="0"/>
                          <a:cs typeface="Arial" pitchFamily="34" charset="0"/>
                        </a:rPr>
                        <a:t>Staff Skills</a:t>
                      </a:r>
                      <a:endParaRPr lang="en-ZA" sz="1400" b="1"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Sales and Marketing Officers</a:t>
                      </a:r>
                      <a:endParaRPr lang="en-ZA" sz="1400"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Location and Industry Advisors</a:t>
                      </a:r>
                      <a:endParaRPr lang="en-ZA" sz="1400" dirty="0">
                        <a:latin typeface="Arial" pitchFamily="34" charset="0"/>
                        <a:cs typeface="Arial" pitchFamily="34" charset="0"/>
                      </a:endParaRPr>
                    </a:p>
                  </a:txBody>
                  <a:tcPr/>
                </a:tc>
              </a:tr>
              <a:tr h="370840">
                <a:tc>
                  <a:txBody>
                    <a:bodyPr/>
                    <a:lstStyle/>
                    <a:p>
                      <a:r>
                        <a:rPr lang="en-ZA" sz="1400" b="1" dirty="0" smtClean="0">
                          <a:latin typeface="Arial" pitchFamily="34" charset="0"/>
                          <a:cs typeface="Arial" pitchFamily="34" charset="0"/>
                        </a:rPr>
                        <a:t>Performance Indicators</a:t>
                      </a:r>
                      <a:endParaRPr lang="en-ZA" sz="1400" b="1"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Export Volumes/ Access</a:t>
                      </a:r>
                      <a:r>
                        <a:rPr lang="en-ZA" sz="1400" baseline="0" dirty="0" smtClean="0">
                          <a:latin typeface="Arial" pitchFamily="34" charset="0"/>
                          <a:cs typeface="Arial" pitchFamily="34" charset="0"/>
                        </a:rPr>
                        <a:t> to New Markets/ Number of Clients</a:t>
                      </a:r>
                      <a:endParaRPr lang="en-ZA" sz="1400"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FDI Volume/Jobs/Project</a:t>
                      </a:r>
                      <a:r>
                        <a:rPr lang="en-ZA" sz="1400" baseline="0" dirty="0" smtClean="0">
                          <a:latin typeface="Arial" pitchFamily="34" charset="0"/>
                          <a:cs typeface="Arial" pitchFamily="34" charset="0"/>
                        </a:rPr>
                        <a:t> Numbers (Type &amp; Sectors)</a:t>
                      </a:r>
                      <a:endParaRPr lang="en-ZA" sz="1400" dirty="0">
                        <a:latin typeface="Arial" pitchFamily="34" charset="0"/>
                        <a:cs typeface="Arial" pitchFamily="34" charset="0"/>
                      </a:endParaRPr>
                    </a:p>
                  </a:txBody>
                  <a:tcPr/>
                </a:tc>
              </a:tr>
            </a:tbl>
          </a:graphicData>
        </a:graphic>
      </p:graphicFrame>
      <p:sp>
        <p:nvSpPr>
          <p:cNvPr id="5" name="TextBox 4"/>
          <p:cNvSpPr txBox="1"/>
          <p:nvPr/>
        </p:nvSpPr>
        <p:spPr>
          <a:xfrm>
            <a:off x="7239000" y="5410200"/>
            <a:ext cx="1752600" cy="276999"/>
          </a:xfrm>
          <a:prstGeom prst="rect">
            <a:avLst/>
          </a:prstGeom>
          <a:noFill/>
        </p:spPr>
        <p:txBody>
          <a:bodyPr wrap="square" rtlCol="0">
            <a:spAutoFit/>
          </a:bodyPr>
          <a:lstStyle/>
          <a:p>
            <a:r>
              <a:rPr lang="en-US" sz="1200" dirty="0" smtClean="0">
                <a:solidFill>
                  <a:srgbClr val="FF0000"/>
                </a:solidFill>
              </a:rPr>
              <a:t>Source: ITC</a:t>
            </a:r>
            <a:endParaRPr lang="en-US" sz="1200" dirty="0">
              <a:solidFill>
                <a:srgbClr val="FF0000"/>
              </a:solidFill>
            </a:endParaRPr>
          </a:p>
        </p:txBody>
      </p:sp>
    </p:spTree>
    <p:extLst>
      <p:ext uri="{BB962C8B-B14F-4D97-AF65-F5344CB8AC3E}">
        <p14:creationId xmlns:p14="http://schemas.microsoft.com/office/powerpoint/2010/main" xmlns="" val="11826960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0138E99-52EB-4BDA-A12D-A43F5D61AFF0}" type="slidenum">
              <a:rPr lang="en-GB"/>
              <a:pPr>
                <a:defRPr/>
              </a:pPr>
              <a:t>18</a:t>
            </a:fld>
            <a:endParaRPr lang="en-GB" dirty="0"/>
          </a:p>
        </p:txBody>
      </p:sp>
      <p:sp>
        <p:nvSpPr>
          <p:cNvPr id="19458" name="Rectangle 2"/>
          <p:cNvSpPr>
            <a:spLocks noGrp="1" noChangeArrowheads="1"/>
          </p:cNvSpPr>
          <p:nvPr>
            <p:ph type="title"/>
          </p:nvPr>
        </p:nvSpPr>
        <p:spPr>
          <a:xfrm>
            <a:off x="685800" y="1524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eaLnBrk="1" hangingPunct="1"/>
            <a:r>
              <a:rPr lang="en-GB" sz="3200" dirty="0" smtClean="0">
                <a:solidFill>
                  <a:schemeClr val="tx1"/>
                </a:solidFill>
                <a:latin typeface="Arial Rounded MT Bold"/>
              </a:rPr>
              <a:t>Are IPAs and TPOs Merging: International Best Practice</a:t>
            </a:r>
          </a:p>
        </p:txBody>
      </p:sp>
      <p:sp>
        <p:nvSpPr>
          <p:cNvPr id="6" name="Rectangle 5"/>
          <p:cNvSpPr/>
          <p:nvPr/>
        </p:nvSpPr>
        <p:spPr>
          <a:xfrm>
            <a:off x="457200" y="4992469"/>
            <a:ext cx="3581400" cy="646331"/>
          </a:xfrm>
          <a:prstGeom prst="rect">
            <a:avLst/>
          </a:prstGeom>
        </p:spPr>
        <p:txBody>
          <a:bodyPr wrap="square">
            <a:spAutoFit/>
          </a:bodyPr>
          <a:lstStyle/>
          <a:p>
            <a:pPr algn="just" eaLnBrk="1" hangingPunct="1"/>
            <a:r>
              <a:rPr lang="en-GB" sz="1200" dirty="0" smtClean="0">
                <a:solidFill>
                  <a:schemeClr val="tx1"/>
                </a:solidFill>
              </a:rPr>
              <a:t>WTO provides the names of 178 TPOs, of which 41 are ministries.</a:t>
            </a:r>
          </a:p>
          <a:p>
            <a:pPr algn="just" eaLnBrk="1" hangingPunct="1"/>
            <a:r>
              <a:rPr lang="en-GB" sz="1200" b="1" dirty="0" smtClean="0">
                <a:solidFill>
                  <a:schemeClr val="tx1"/>
                </a:solidFill>
              </a:rPr>
              <a:t>Out of 137 TPOs, 75 are merged</a:t>
            </a:r>
            <a:endParaRPr lang="en-GB" sz="1400" b="1"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4325" y="1752600"/>
            <a:ext cx="3571875"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02562" y="1600200"/>
            <a:ext cx="3479438" cy="38908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7239000" y="5288507"/>
            <a:ext cx="1752600" cy="276999"/>
          </a:xfrm>
          <a:prstGeom prst="rect">
            <a:avLst/>
          </a:prstGeom>
          <a:noFill/>
        </p:spPr>
        <p:txBody>
          <a:bodyPr wrap="square" rtlCol="0">
            <a:spAutoFit/>
          </a:bodyPr>
          <a:lstStyle/>
          <a:p>
            <a:r>
              <a:rPr lang="en-US" sz="1200" dirty="0" smtClean="0">
                <a:solidFill>
                  <a:srgbClr val="FF0000"/>
                </a:solidFill>
              </a:rPr>
              <a:t>Source: ITC</a:t>
            </a:r>
            <a:endParaRPr lang="en-US" sz="1200" dirty="0">
              <a:solidFill>
                <a:srgbClr val="FF0000"/>
              </a:solidFill>
            </a:endParaRPr>
          </a:p>
        </p:txBody>
      </p:sp>
    </p:spTree>
    <p:extLst>
      <p:ext uri="{BB962C8B-B14F-4D97-AF65-F5344CB8AC3E}">
        <p14:creationId xmlns:p14="http://schemas.microsoft.com/office/powerpoint/2010/main" xmlns="" val="21997424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0138E99-52EB-4BDA-A12D-A43F5D61AFF0}" type="slidenum">
              <a:rPr lang="en-GB"/>
              <a:pPr>
                <a:defRPr/>
              </a:pPr>
              <a:t>19</a:t>
            </a:fld>
            <a:endParaRPr lang="en-GB" dirty="0"/>
          </a:p>
        </p:txBody>
      </p:sp>
      <p:sp>
        <p:nvSpPr>
          <p:cNvPr id="19458" name="Rectangle 2"/>
          <p:cNvSpPr>
            <a:spLocks noGrp="1" noChangeArrowheads="1"/>
          </p:cNvSpPr>
          <p:nvPr>
            <p:ph type="title"/>
          </p:nvPr>
        </p:nvSpPr>
        <p:spPr>
          <a:xfrm>
            <a:off x="685800" y="1524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eaLnBrk="1" hangingPunct="1"/>
            <a:r>
              <a:rPr lang="en-GB" sz="3200" dirty="0" smtClean="0">
                <a:solidFill>
                  <a:schemeClr val="tx1"/>
                </a:solidFill>
                <a:latin typeface="Arial Rounded MT Bold"/>
              </a:rPr>
              <a:t>Pros and Cons for a Merged Setup</a:t>
            </a:r>
          </a:p>
        </p:txBody>
      </p:sp>
      <p:graphicFrame>
        <p:nvGraphicFramePr>
          <p:cNvPr id="3" name="Table 2"/>
          <p:cNvGraphicFramePr>
            <a:graphicFrameLocks noGrp="1"/>
          </p:cNvGraphicFramePr>
          <p:nvPr>
            <p:extLst>
              <p:ext uri="{D42A27DB-BD31-4B8C-83A1-F6EECF244321}">
                <p14:modId xmlns:p14="http://schemas.microsoft.com/office/powerpoint/2010/main" xmlns="" val="3805701182"/>
              </p:ext>
            </p:extLst>
          </p:nvPr>
        </p:nvGraphicFramePr>
        <p:xfrm>
          <a:off x="762000" y="1615440"/>
          <a:ext cx="7924800" cy="3302000"/>
        </p:xfrm>
        <a:graphic>
          <a:graphicData uri="http://schemas.openxmlformats.org/drawingml/2006/table">
            <a:tbl>
              <a:tblPr firstRow="1" bandRow="1">
                <a:tableStyleId>{21E4AEA4-8DFA-4A89-87EB-49C32662AFE0}</a:tableStyleId>
              </a:tblPr>
              <a:tblGrid>
                <a:gridCol w="3962400"/>
                <a:gridCol w="3962400"/>
              </a:tblGrid>
              <a:tr h="370840">
                <a:tc>
                  <a:txBody>
                    <a:bodyPr/>
                    <a:lstStyle/>
                    <a:p>
                      <a:r>
                        <a:rPr lang="en-ZA" sz="1400" dirty="0" smtClean="0">
                          <a:latin typeface="Arial" pitchFamily="34" charset="0"/>
                          <a:cs typeface="Arial" pitchFamily="34" charset="0"/>
                        </a:rPr>
                        <a:t>ADVANTAGES</a:t>
                      </a:r>
                      <a:endParaRPr lang="en-ZA" sz="1400" dirty="0">
                        <a:latin typeface="Arial" pitchFamily="34" charset="0"/>
                        <a:cs typeface="Arial" pitchFamily="34" charset="0"/>
                      </a:endParaRPr>
                    </a:p>
                  </a:txBody>
                  <a:tcPr/>
                </a:tc>
                <a:tc>
                  <a:txBody>
                    <a:bodyPr/>
                    <a:lstStyle/>
                    <a:p>
                      <a:r>
                        <a:rPr lang="en-ZA" sz="1400" dirty="0" smtClean="0">
                          <a:latin typeface="Arial" pitchFamily="34" charset="0"/>
                          <a:cs typeface="Arial" pitchFamily="34" charset="0"/>
                        </a:rPr>
                        <a:t>DISADVANTAGES</a:t>
                      </a:r>
                      <a:endParaRPr lang="en-ZA" sz="1400" dirty="0">
                        <a:latin typeface="Arial" pitchFamily="34" charset="0"/>
                        <a:cs typeface="Arial" pitchFamily="34" charset="0"/>
                      </a:endParaRPr>
                    </a:p>
                  </a:txBody>
                  <a:tcPr/>
                </a:tc>
              </a:tr>
              <a:tr h="370840">
                <a:tc>
                  <a:txBody>
                    <a:bodyPr/>
                    <a:lstStyle/>
                    <a:p>
                      <a:r>
                        <a:rPr lang="en-ZA" sz="1600" dirty="0" smtClean="0">
                          <a:latin typeface="Arial" pitchFamily="34" charset="0"/>
                          <a:cs typeface="Arial" pitchFamily="34" charset="0"/>
                        </a:rPr>
                        <a:t>Better</a:t>
                      </a:r>
                      <a:r>
                        <a:rPr lang="en-ZA" sz="1600" baseline="0" dirty="0" smtClean="0">
                          <a:latin typeface="Arial" pitchFamily="34" charset="0"/>
                          <a:cs typeface="Arial" pitchFamily="34" charset="0"/>
                        </a:rPr>
                        <a:t> policy coherency in investment and trade issues</a:t>
                      </a:r>
                      <a:endParaRPr lang="en-ZA" sz="1600" dirty="0">
                        <a:latin typeface="Arial" pitchFamily="34" charset="0"/>
                        <a:cs typeface="Arial" pitchFamily="34" charset="0"/>
                      </a:endParaRPr>
                    </a:p>
                  </a:txBody>
                  <a:tcPr/>
                </a:tc>
                <a:tc>
                  <a:txBody>
                    <a:bodyPr/>
                    <a:lstStyle/>
                    <a:p>
                      <a:r>
                        <a:rPr lang="en-ZA" sz="1600" dirty="0" smtClean="0">
                          <a:latin typeface="Arial" pitchFamily="34" charset="0"/>
                          <a:cs typeface="Arial" pitchFamily="34" charset="0"/>
                        </a:rPr>
                        <a:t>Often different</a:t>
                      </a:r>
                      <a:r>
                        <a:rPr lang="en-ZA" sz="1600" baseline="0" dirty="0" smtClean="0">
                          <a:latin typeface="Arial" pitchFamily="34" charset="0"/>
                          <a:cs typeface="Arial" pitchFamily="34" charset="0"/>
                        </a:rPr>
                        <a:t> objectives and core activities</a:t>
                      </a:r>
                      <a:endParaRPr lang="en-ZA" sz="1600" dirty="0">
                        <a:latin typeface="Arial" pitchFamily="34" charset="0"/>
                        <a:cs typeface="Arial" pitchFamily="34" charset="0"/>
                      </a:endParaRPr>
                    </a:p>
                  </a:txBody>
                  <a:tcPr/>
                </a:tc>
              </a:tr>
              <a:tr h="370840">
                <a:tc>
                  <a:txBody>
                    <a:bodyPr/>
                    <a:lstStyle/>
                    <a:p>
                      <a:r>
                        <a:rPr lang="en-ZA" sz="1600" dirty="0" smtClean="0">
                          <a:latin typeface="Arial" pitchFamily="34" charset="0"/>
                          <a:cs typeface="Arial" pitchFamily="34" charset="0"/>
                        </a:rPr>
                        <a:t>Shared Support Services</a:t>
                      </a:r>
                      <a:endParaRPr lang="en-ZA" sz="1600" dirty="0">
                        <a:latin typeface="Arial" pitchFamily="34" charset="0"/>
                        <a:cs typeface="Arial" pitchFamily="34" charset="0"/>
                      </a:endParaRPr>
                    </a:p>
                  </a:txBody>
                  <a:tcPr/>
                </a:tc>
                <a:tc>
                  <a:txBody>
                    <a:bodyPr/>
                    <a:lstStyle/>
                    <a:p>
                      <a:r>
                        <a:rPr lang="en-ZA" sz="1600" dirty="0" smtClean="0">
                          <a:latin typeface="Arial" pitchFamily="34" charset="0"/>
                          <a:cs typeface="Arial" pitchFamily="34" charset="0"/>
                        </a:rPr>
                        <a:t>Risk of increased bureaucracy</a:t>
                      </a:r>
                      <a:endParaRPr lang="en-ZA" sz="1600" dirty="0">
                        <a:latin typeface="Arial" pitchFamily="34" charset="0"/>
                        <a:cs typeface="Arial" pitchFamily="34" charset="0"/>
                      </a:endParaRPr>
                    </a:p>
                  </a:txBody>
                  <a:tcPr/>
                </a:tc>
              </a:tr>
              <a:tr h="370840">
                <a:tc>
                  <a:txBody>
                    <a:bodyPr/>
                    <a:lstStyle/>
                    <a:p>
                      <a:r>
                        <a:rPr lang="en-ZA" sz="1600" dirty="0" smtClean="0">
                          <a:latin typeface="Arial" pitchFamily="34" charset="0"/>
                          <a:cs typeface="Arial" pitchFamily="34" charset="0"/>
                        </a:rPr>
                        <a:t>Knowledge-sharing</a:t>
                      </a:r>
                      <a:endParaRPr lang="en-ZA" sz="1600" dirty="0">
                        <a:latin typeface="Arial" pitchFamily="34" charset="0"/>
                        <a:cs typeface="Arial" pitchFamily="34" charset="0"/>
                      </a:endParaRPr>
                    </a:p>
                  </a:txBody>
                  <a:tcPr/>
                </a:tc>
                <a:tc>
                  <a:txBody>
                    <a:bodyPr/>
                    <a:lstStyle/>
                    <a:p>
                      <a:r>
                        <a:rPr lang="en-ZA" sz="1600" dirty="0" smtClean="0">
                          <a:latin typeface="Arial" pitchFamily="34" charset="0"/>
                          <a:cs typeface="Arial" pitchFamily="34" charset="0"/>
                        </a:rPr>
                        <a:t>Different time-frames,</a:t>
                      </a:r>
                      <a:r>
                        <a:rPr lang="en-ZA" sz="1600" baseline="0" dirty="0" smtClean="0">
                          <a:latin typeface="Arial" pitchFamily="34" charset="0"/>
                          <a:cs typeface="Arial" pitchFamily="34" charset="0"/>
                        </a:rPr>
                        <a:t> with generally a longer time perspective in investment promotion</a:t>
                      </a:r>
                      <a:endParaRPr lang="en-ZA" sz="1600" dirty="0">
                        <a:latin typeface="Arial" pitchFamily="34" charset="0"/>
                        <a:cs typeface="Arial" pitchFamily="34" charset="0"/>
                      </a:endParaRPr>
                    </a:p>
                  </a:txBody>
                  <a:tcPr/>
                </a:tc>
              </a:tr>
              <a:tr h="370840">
                <a:tc>
                  <a:txBody>
                    <a:bodyPr/>
                    <a:lstStyle/>
                    <a:p>
                      <a:r>
                        <a:rPr lang="en-ZA" sz="1600" dirty="0" smtClean="0">
                          <a:latin typeface="Arial" pitchFamily="34" charset="0"/>
                          <a:cs typeface="Arial" pitchFamily="34" charset="0"/>
                        </a:rPr>
                        <a:t>Potentially more continuity in service delivery</a:t>
                      </a:r>
                      <a:endParaRPr lang="en-ZA" sz="1600" dirty="0">
                        <a:latin typeface="Arial" pitchFamily="34" charset="0"/>
                        <a:cs typeface="Arial" pitchFamily="34" charset="0"/>
                      </a:endParaRPr>
                    </a:p>
                  </a:txBody>
                  <a:tcPr/>
                </a:tc>
                <a:tc>
                  <a:txBody>
                    <a:bodyPr/>
                    <a:lstStyle/>
                    <a:p>
                      <a:r>
                        <a:rPr lang="en-ZA" sz="1600" dirty="0" smtClean="0">
                          <a:latin typeface="Arial" pitchFamily="34" charset="0"/>
                          <a:cs typeface="Arial" pitchFamily="34" charset="0"/>
                        </a:rPr>
                        <a:t>Often different</a:t>
                      </a:r>
                      <a:r>
                        <a:rPr lang="en-ZA" sz="1600" baseline="0" dirty="0" smtClean="0">
                          <a:latin typeface="Arial" pitchFamily="34" charset="0"/>
                          <a:cs typeface="Arial" pitchFamily="34" charset="0"/>
                        </a:rPr>
                        <a:t> clients and contact points in companies</a:t>
                      </a:r>
                      <a:endParaRPr lang="en-ZA" sz="1600" dirty="0">
                        <a:latin typeface="Arial" pitchFamily="34" charset="0"/>
                        <a:cs typeface="Arial" pitchFamily="34" charset="0"/>
                      </a:endParaRPr>
                    </a:p>
                  </a:txBody>
                  <a:tcPr/>
                </a:tc>
              </a:tr>
              <a:tr h="370840">
                <a:tc>
                  <a:txBody>
                    <a:bodyPr/>
                    <a:lstStyle/>
                    <a:p>
                      <a:r>
                        <a:rPr lang="en-ZA" sz="1600" dirty="0" smtClean="0">
                          <a:latin typeface="Arial" pitchFamily="34" charset="0"/>
                          <a:cs typeface="Arial" pitchFamily="34" charset="0"/>
                        </a:rPr>
                        <a:t>Potential synergies in</a:t>
                      </a:r>
                      <a:r>
                        <a:rPr lang="en-ZA" sz="1600" baseline="0" dirty="0" smtClean="0">
                          <a:latin typeface="Arial" pitchFamily="34" charset="0"/>
                          <a:cs typeface="Arial" pitchFamily="34" charset="0"/>
                        </a:rPr>
                        <a:t> overseas promotion (country branding)</a:t>
                      </a:r>
                      <a:endParaRPr lang="en-ZA" sz="1600" dirty="0">
                        <a:latin typeface="Arial" pitchFamily="34" charset="0"/>
                        <a:cs typeface="Arial" pitchFamily="34" charset="0"/>
                      </a:endParaRPr>
                    </a:p>
                  </a:txBody>
                  <a:tcPr/>
                </a:tc>
                <a:tc>
                  <a:txBody>
                    <a:bodyPr/>
                    <a:lstStyle/>
                    <a:p>
                      <a:r>
                        <a:rPr lang="en-ZA" sz="1600" dirty="0" smtClean="0">
                          <a:latin typeface="Arial" pitchFamily="34" charset="0"/>
                          <a:cs typeface="Arial" pitchFamily="34" charset="0"/>
                        </a:rPr>
                        <a:t>Largely different skills requirements for staff</a:t>
                      </a:r>
                      <a:endParaRPr lang="en-ZA" sz="1600" dirty="0">
                        <a:latin typeface="Arial" pitchFamily="34" charset="0"/>
                        <a:cs typeface="Arial" pitchFamily="34" charset="0"/>
                      </a:endParaRPr>
                    </a:p>
                  </a:txBody>
                  <a:tcPr/>
                </a:tc>
              </a:tr>
            </a:tbl>
          </a:graphicData>
        </a:graphic>
      </p:graphicFrame>
      <p:sp>
        <p:nvSpPr>
          <p:cNvPr id="5" name="TextBox 4"/>
          <p:cNvSpPr txBox="1"/>
          <p:nvPr/>
        </p:nvSpPr>
        <p:spPr>
          <a:xfrm>
            <a:off x="7239000" y="5288507"/>
            <a:ext cx="1752600" cy="276999"/>
          </a:xfrm>
          <a:prstGeom prst="rect">
            <a:avLst/>
          </a:prstGeom>
          <a:noFill/>
        </p:spPr>
        <p:txBody>
          <a:bodyPr wrap="square" rtlCol="0">
            <a:spAutoFit/>
          </a:bodyPr>
          <a:lstStyle/>
          <a:p>
            <a:r>
              <a:rPr lang="en-US" sz="1200" dirty="0" smtClean="0">
                <a:solidFill>
                  <a:srgbClr val="FF0000"/>
                </a:solidFill>
              </a:rPr>
              <a:t>Source: ITC</a:t>
            </a:r>
            <a:endParaRPr lang="en-US" sz="1200" dirty="0">
              <a:solidFill>
                <a:srgbClr val="FF0000"/>
              </a:solidFill>
            </a:endParaRPr>
          </a:p>
        </p:txBody>
      </p:sp>
    </p:spTree>
    <p:extLst>
      <p:ext uri="{BB962C8B-B14F-4D97-AF65-F5344CB8AC3E}">
        <p14:creationId xmlns:p14="http://schemas.microsoft.com/office/powerpoint/2010/main" xmlns="" val="4616152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8082FF8-641A-4E8B-A218-BC56BAA50554}" type="slidenum">
              <a:rPr lang="en-US" smtClean="0"/>
              <a:pPr>
                <a:defRPr/>
              </a:pPr>
              <a:t>2</a:t>
            </a:fld>
            <a:endParaRPr lang="en-US" dirty="0"/>
          </a:p>
        </p:txBody>
      </p:sp>
      <p:sp>
        <p:nvSpPr>
          <p:cNvPr id="5" name="Rectangle 3"/>
          <p:cNvSpPr txBox="1">
            <a:spLocks noChangeArrowheads="1"/>
          </p:cNvSpPr>
          <p:nvPr/>
        </p:nvSpPr>
        <p:spPr>
          <a:xfrm>
            <a:off x="457200" y="228600"/>
            <a:ext cx="7989887" cy="91439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pPr>
            <a:r>
              <a:rPr lang="en-US" sz="4000" b="1" smtClean="0">
                <a:latin typeface="Arial" charset="0"/>
                <a:cs typeface="Arial" charset="0"/>
              </a:rPr>
              <a:t>Trade, Investment and Exports</a:t>
            </a:r>
            <a:endParaRPr lang="en-US" b="1" dirty="0" smtClean="0">
              <a:latin typeface="Arial" charset="0"/>
              <a:cs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1142999"/>
            <a:ext cx="6972300" cy="4572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8890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0138E99-52EB-4BDA-A12D-A43F5D61AFF0}" type="slidenum">
              <a:rPr lang="en-GB"/>
              <a:pPr>
                <a:defRPr/>
              </a:pPr>
              <a:t>20</a:t>
            </a:fld>
            <a:endParaRPr lang="en-GB" dirty="0"/>
          </a:p>
        </p:txBody>
      </p:sp>
      <p:sp>
        <p:nvSpPr>
          <p:cNvPr id="19458" name="Rectangle 2"/>
          <p:cNvSpPr>
            <a:spLocks noGrp="1" noChangeArrowheads="1"/>
          </p:cNvSpPr>
          <p:nvPr>
            <p:ph type="title"/>
          </p:nvPr>
        </p:nvSpPr>
        <p:spPr>
          <a:xfrm>
            <a:off x="685800" y="1524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eaLnBrk="1" hangingPunct="1"/>
            <a:r>
              <a:rPr lang="en-GB" sz="3200" dirty="0" smtClean="0">
                <a:solidFill>
                  <a:schemeClr val="tx1"/>
                </a:solidFill>
                <a:latin typeface="Arial Rounded MT Bold"/>
              </a:rPr>
              <a:t>Reasons for Merging: Operational Perspective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38363" y="1543050"/>
            <a:ext cx="4867275" cy="4781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7239000" y="5288507"/>
            <a:ext cx="1752600" cy="276999"/>
          </a:xfrm>
          <a:prstGeom prst="rect">
            <a:avLst/>
          </a:prstGeom>
          <a:noFill/>
        </p:spPr>
        <p:txBody>
          <a:bodyPr wrap="square" rtlCol="0">
            <a:spAutoFit/>
          </a:bodyPr>
          <a:lstStyle/>
          <a:p>
            <a:r>
              <a:rPr lang="en-US" sz="1200" dirty="0" smtClean="0">
                <a:solidFill>
                  <a:srgbClr val="FF0000"/>
                </a:solidFill>
              </a:rPr>
              <a:t>Source: ITC</a:t>
            </a:r>
            <a:endParaRPr lang="en-US" sz="1200" dirty="0">
              <a:solidFill>
                <a:srgbClr val="FF0000"/>
              </a:solidFill>
            </a:endParaRPr>
          </a:p>
        </p:txBody>
      </p:sp>
    </p:spTree>
    <p:extLst>
      <p:ext uri="{BB962C8B-B14F-4D97-AF65-F5344CB8AC3E}">
        <p14:creationId xmlns:p14="http://schemas.microsoft.com/office/powerpoint/2010/main" xmlns="" val="16934235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0138E99-52EB-4BDA-A12D-A43F5D61AFF0}" type="slidenum">
              <a:rPr lang="en-GB"/>
              <a:pPr>
                <a:defRPr/>
              </a:pPr>
              <a:t>21</a:t>
            </a:fld>
            <a:endParaRPr lang="en-GB" dirty="0"/>
          </a:p>
        </p:txBody>
      </p:sp>
      <p:sp>
        <p:nvSpPr>
          <p:cNvPr id="19458" name="Rectangle 2"/>
          <p:cNvSpPr>
            <a:spLocks noGrp="1" noChangeArrowheads="1"/>
          </p:cNvSpPr>
          <p:nvPr>
            <p:ph type="title"/>
          </p:nvPr>
        </p:nvSpPr>
        <p:spPr>
          <a:xfrm>
            <a:off x="685800" y="1524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eaLnBrk="1" hangingPunct="1"/>
            <a:r>
              <a:rPr lang="en-GB" sz="3200" dirty="0" smtClean="0">
                <a:solidFill>
                  <a:schemeClr val="tx1"/>
                </a:solidFill>
                <a:latin typeface="Arial Rounded MT Bold"/>
              </a:rPr>
              <a:t>Reasons for Merging: </a:t>
            </a:r>
            <a:br>
              <a:rPr lang="en-GB" sz="3200" dirty="0" smtClean="0">
                <a:solidFill>
                  <a:schemeClr val="tx1"/>
                </a:solidFill>
                <a:latin typeface="Arial Rounded MT Bold"/>
              </a:rPr>
            </a:br>
            <a:r>
              <a:rPr lang="en-GB" sz="3200" dirty="0" smtClean="0">
                <a:solidFill>
                  <a:schemeClr val="tx1"/>
                </a:solidFill>
                <a:latin typeface="Arial Rounded MT Bold"/>
              </a:rPr>
              <a:t>Economic Goals Perspective</a:t>
            </a:r>
          </a:p>
        </p:txBody>
      </p:sp>
      <p:sp>
        <p:nvSpPr>
          <p:cNvPr id="5" name="Rectangle 4"/>
          <p:cNvSpPr/>
          <p:nvPr/>
        </p:nvSpPr>
        <p:spPr>
          <a:xfrm>
            <a:off x="762000" y="2035076"/>
            <a:ext cx="7772400" cy="2554545"/>
          </a:xfrm>
          <a:prstGeom prst="rect">
            <a:avLst/>
          </a:prstGeom>
        </p:spPr>
        <p:txBody>
          <a:bodyPr wrap="square">
            <a:spAutoFit/>
          </a:bodyPr>
          <a:lstStyle/>
          <a:p>
            <a:pPr algn="just" eaLnBrk="1" hangingPunct="1"/>
            <a:r>
              <a:rPr lang="en-GB" sz="2000" dirty="0" smtClean="0">
                <a:solidFill>
                  <a:schemeClr val="tx1"/>
                </a:solidFill>
              </a:rPr>
              <a:t>The economic strategy of a country influences the merger of TPOs with IPAs:</a:t>
            </a:r>
          </a:p>
          <a:p>
            <a:pPr algn="just" eaLnBrk="1" hangingPunct="1"/>
            <a:endParaRPr lang="en-GB" sz="2000" dirty="0" smtClean="0">
              <a:solidFill>
                <a:schemeClr val="tx1"/>
              </a:solidFill>
            </a:endParaRPr>
          </a:p>
          <a:p>
            <a:pPr marL="342900" indent="-342900" algn="just" eaLnBrk="1" hangingPunct="1">
              <a:buFont typeface="Arial" pitchFamily="34" charset="0"/>
              <a:buChar char="•"/>
            </a:pPr>
            <a:r>
              <a:rPr lang="en-GB" sz="2000" b="1" dirty="0" smtClean="0">
                <a:solidFill>
                  <a:schemeClr val="tx1"/>
                </a:solidFill>
              </a:rPr>
              <a:t>If a country aims to increase export –oriented FDI inflows, trade analysis can be useful for planning export-oriented investment targeting enterprises</a:t>
            </a:r>
          </a:p>
          <a:p>
            <a:pPr marL="342900" indent="-342900" algn="just" eaLnBrk="1" hangingPunct="1">
              <a:buFont typeface="Arial" pitchFamily="34" charset="0"/>
              <a:buChar char="•"/>
            </a:pPr>
            <a:r>
              <a:rPr lang="en-GB" sz="2000" b="1" dirty="0" smtClean="0">
                <a:solidFill>
                  <a:schemeClr val="tx1"/>
                </a:solidFill>
              </a:rPr>
              <a:t>A small domestic market requires investment promotion strategies on enterprises that manufacture goods for export</a:t>
            </a:r>
          </a:p>
        </p:txBody>
      </p:sp>
      <p:sp>
        <p:nvSpPr>
          <p:cNvPr id="6" name="TextBox 5"/>
          <p:cNvSpPr txBox="1"/>
          <p:nvPr/>
        </p:nvSpPr>
        <p:spPr>
          <a:xfrm>
            <a:off x="7239000" y="5288507"/>
            <a:ext cx="1752600" cy="276999"/>
          </a:xfrm>
          <a:prstGeom prst="rect">
            <a:avLst/>
          </a:prstGeom>
          <a:noFill/>
        </p:spPr>
        <p:txBody>
          <a:bodyPr wrap="square" rtlCol="0">
            <a:spAutoFit/>
          </a:bodyPr>
          <a:lstStyle/>
          <a:p>
            <a:r>
              <a:rPr lang="en-US" sz="1200" dirty="0" smtClean="0">
                <a:solidFill>
                  <a:srgbClr val="FF0000"/>
                </a:solidFill>
              </a:rPr>
              <a:t>Source: ITC</a:t>
            </a:r>
            <a:endParaRPr lang="en-US" sz="1200" dirty="0">
              <a:solidFill>
                <a:srgbClr val="FF0000"/>
              </a:solidFill>
            </a:endParaRPr>
          </a:p>
        </p:txBody>
      </p:sp>
    </p:spTree>
    <p:extLst>
      <p:ext uri="{BB962C8B-B14F-4D97-AF65-F5344CB8AC3E}">
        <p14:creationId xmlns:p14="http://schemas.microsoft.com/office/powerpoint/2010/main" xmlns="" val="3228938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3200" dirty="0">
                <a:solidFill>
                  <a:schemeClr val="tx1"/>
                </a:solidFill>
                <a:latin typeface="Arial Rounded MT Bold"/>
              </a:rPr>
              <a:t>The Structure of TISA</a:t>
            </a:r>
          </a:p>
        </p:txBody>
      </p:sp>
      <p:sp>
        <p:nvSpPr>
          <p:cNvPr id="4" name="Slide Number Placeholder 3"/>
          <p:cNvSpPr>
            <a:spLocks noGrp="1"/>
          </p:cNvSpPr>
          <p:nvPr>
            <p:ph type="sldNum" sz="quarter" idx="12"/>
          </p:nvPr>
        </p:nvSpPr>
        <p:spPr/>
        <p:txBody>
          <a:bodyPr/>
          <a:lstStyle/>
          <a:p>
            <a:pPr>
              <a:defRPr/>
            </a:pPr>
            <a:fld id="{CDD9BE6E-EB6B-4812-B53E-25E02459A996}" type="slidenum">
              <a:rPr lang="en-US" smtClean="0"/>
              <a:pPr>
                <a:defRPr/>
              </a:pPr>
              <a:t>22</a:t>
            </a:fld>
            <a:endParaRPr lang="en-US" dirty="0"/>
          </a:p>
        </p:txBody>
      </p:sp>
      <p:sp>
        <p:nvSpPr>
          <p:cNvPr id="5" name="TextBox 4"/>
          <p:cNvSpPr txBox="1"/>
          <p:nvPr/>
        </p:nvSpPr>
        <p:spPr>
          <a:xfrm>
            <a:off x="762000" y="1600200"/>
            <a:ext cx="4495800" cy="707886"/>
          </a:xfrm>
          <a:prstGeom prst="rect">
            <a:avLst/>
          </a:prstGeom>
          <a:gradFill>
            <a:gsLst>
              <a:gs pos="0">
                <a:srgbClr val="8488C4"/>
              </a:gs>
              <a:gs pos="53000">
                <a:srgbClr val="D4DEFF"/>
              </a:gs>
              <a:gs pos="83000">
                <a:srgbClr val="D4DEFF"/>
              </a:gs>
              <a:gs pos="100000">
                <a:srgbClr val="96AB94"/>
              </a:gs>
            </a:gsLst>
            <a:lin ang="5400000" scaled="0"/>
          </a:gradFill>
        </p:spPr>
        <p:txBody>
          <a:bodyPr wrap="square" rtlCol="0">
            <a:spAutoFit/>
          </a:bodyPr>
          <a:lstStyle/>
          <a:p>
            <a:pPr algn="ctr"/>
            <a:r>
              <a:rPr lang="en-ZA" sz="2000" b="1" dirty="0" smtClean="0">
                <a:solidFill>
                  <a:schemeClr val="tx1"/>
                </a:solidFill>
              </a:rPr>
              <a:t>Office of the DDG</a:t>
            </a:r>
          </a:p>
          <a:p>
            <a:r>
              <a:rPr lang="en-ZA" sz="2000" b="1" dirty="0" smtClean="0">
                <a:solidFill>
                  <a:schemeClr val="tx1"/>
                </a:solidFill>
              </a:rPr>
              <a:t>Divisional Budget: R360 748 million</a:t>
            </a:r>
            <a:endParaRPr lang="en-ZA" sz="2000" b="1" dirty="0">
              <a:solidFill>
                <a:schemeClr val="tx1"/>
              </a:solidFill>
            </a:endParaRPr>
          </a:p>
        </p:txBody>
      </p:sp>
      <p:sp>
        <p:nvSpPr>
          <p:cNvPr id="6" name="TextBox 5"/>
          <p:cNvSpPr txBox="1"/>
          <p:nvPr/>
        </p:nvSpPr>
        <p:spPr>
          <a:xfrm>
            <a:off x="0" y="3095775"/>
            <a:ext cx="2895600" cy="923330"/>
          </a:xfrm>
          <a:prstGeom prst="rect">
            <a:avLst/>
          </a:prstGeom>
          <a:gradFill>
            <a:gsLst>
              <a:gs pos="0">
                <a:srgbClr val="8488C4"/>
              </a:gs>
              <a:gs pos="53000">
                <a:srgbClr val="D4DEFF"/>
              </a:gs>
              <a:gs pos="83000">
                <a:srgbClr val="D4DEFF"/>
              </a:gs>
              <a:gs pos="100000">
                <a:srgbClr val="96AB94"/>
              </a:gs>
            </a:gsLst>
            <a:lin ang="5400000" scaled="0"/>
          </a:gradFill>
        </p:spPr>
        <p:txBody>
          <a:bodyPr wrap="square" rtlCol="0">
            <a:spAutoFit/>
          </a:bodyPr>
          <a:lstStyle>
            <a:defPPr>
              <a:defRPr lang="en-US"/>
            </a:defPPr>
            <a:lvl1pPr>
              <a:defRPr sz="2000" b="1">
                <a:solidFill>
                  <a:schemeClr val="tx1"/>
                </a:solidFill>
              </a:defRPr>
            </a:lvl1pPr>
          </a:lstStyle>
          <a:p>
            <a:r>
              <a:rPr lang="en-ZA" sz="1800" dirty="0"/>
              <a:t>Export Development and </a:t>
            </a:r>
            <a:r>
              <a:rPr lang="en-ZA" sz="1800" dirty="0" smtClean="0"/>
              <a:t>–Support</a:t>
            </a:r>
          </a:p>
          <a:p>
            <a:r>
              <a:rPr lang="en-ZA" sz="1800" dirty="0"/>
              <a:t>Budget </a:t>
            </a:r>
            <a:r>
              <a:rPr lang="en-ZA" sz="1800" dirty="0" smtClean="0"/>
              <a:t>: R</a:t>
            </a:r>
            <a:r>
              <a:rPr lang="en-US" sz="1800" dirty="0" smtClean="0">
                <a:latin typeface="Arial" pitchFamily="34" charset="0"/>
                <a:cs typeface="Arial" pitchFamily="34" charset="0"/>
              </a:rPr>
              <a:t>27 558 million</a:t>
            </a:r>
            <a:endParaRPr lang="en-US" sz="1800" dirty="0">
              <a:latin typeface="Arial" pitchFamily="34" charset="0"/>
              <a:cs typeface="Arial" pitchFamily="34" charset="0"/>
            </a:endParaRPr>
          </a:p>
        </p:txBody>
      </p:sp>
      <p:sp>
        <p:nvSpPr>
          <p:cNvPr id="7" name="TextBox 6"/>
          <p:cNvSpPr txBox="1"/>
          <p:nvPr/>
        </p:nvSpPr>
        <p:spPr>
          <a:xfrm>
            <a:off x="3048000" y="3082879"/>
            <a:ext cx="3048000" cy="923330"/>
          </a:xfrm>
          <a:prstGeom prst="rect">
            <a:avLst/>
          </a:prstGeom>
          <a:gradFill>
            <a:gsLst>
              <a:gs pos="0">
                <a:srgbClr val="8488C4"/>
              </a:gs>
              <a:gs pos="53000">
                <a:srgbClr val="D4DEFF"/>
              </a:gs>
              <a:gs pos="83000">
                <a:srgbClr val="D4DEFF"/>
              </a:gs>
              <a:gs pos="100000">
                <a:srgbClr val="96AB94"/>
              </a:gs>
            </a:gsLst>
            <a:lin ang="5400000" scaled="0"/>
          </a:gradFill>
        </p:spPr>
        <p:txBody>
          <a:bodyPr wrap="square" rtlCol="0">
            <a:spAutoFit/>
          </a:bodyPr>
          <a:lstStyle>
            <a:defPPr>
              <a:defRPr lang="en-US"/>
            </a:defPPr>
            <a:lvl1pPr>
              <a:defRPr sz="2000" b="1">
                <a:solidFill>
                  <a:schemeClr val="tx1"/>
                </a:solidFill>
              </a:defRPr>
            </a:lvl1pPr>
          </a:lstStyle>
          <a:p>
            <a:r>
              <a:rPr lang="en-ZA" sz="1800" dirty="0"/>
              <a:t>Export Promotion and </a:t>
            </a:r>
            <a:r>
              <a:rPr lang="en-ZA" sz="1800" dirty="0" smtClean="0"/>
              <a:t>–Marketing</a:t>
            </a:r>
          </a:p>
          <a:p>
            <a:r>
              <a:rPr lang="en-ZA" sz="1800" dirty="0" smtClean="0"/>
              <a:t>Budget: R49 892 million</a:t>
            </a:r>
            <a:endParaRPr lang="en-ZA" sz="1800" dirty="0"/>
          </a:p>
        </p:txBody>
      </p:sp>
      <p:sp>
        <p:nvSpPr>
          <p:cNvPr id="8" name="TextBox 7"/>
          <p:cNvSpPr txBox="1"/>
          <p:nvPr/>
        </p:nvSpPr>
        <p:spPr>
          <a:xfrm>
            <a:off x="6248400" y="3082879"/>
            <a:ext cx="2895600" cy="923330"/>
          </a:xfrm>
          <a:prstGeom prst="rect">
            <a:avLst/>
          </a:prstGeom>
          <a:gradFill>
            <a:gsLst>
              <a:gs pos="0">
                <a:srgbClr val="8488C4"/>
              </a:gs>
              <a:gs pos="53000">
                <a:srgbClr val="D4DEFF"/>
              </a:gs>
              <a:gs pos="83000">
                <a:srgbClr val="D4DEFF"/>
              </a:gs>
              <a:gs pos="100000">
                <a:srgbClr val="96AB94"/>
              </a:gs>
            </a:gsLst>
            <a:lin ang="5400000" scaled="0"/>
          </a:gradFill>
        </p:spPr>
        <p:txBody>
          <a:bodyPr wrap="square" rtlCol="0">
            <a:spAutoFit/>
          </a:bodyPr>
          <a:lstStyle>
            <a:defPPr>
              <a:defRPr lang="en-US"/>
            </a:defPPr>
            <a:lvl1pPr>
              <a:defRPr sz="2000" b="1">
                <a:solidFill>
                  <a:schemeClr val="tx1"/>
                </a:solidFill>
              </a:defRPr>
            </a:lvl1pPr>
          </a:lstStyle>
          <a:p>
            <a:r>
              <a:rPr lang="en-ZA" sz="1800" dirty="0"/>
              <a:t>Investment Promotion and </a:t>
            </a:r>
            <a:r>
              <a:rPr lang="en-ZA" sz="1800" dirty="0" smtClean="0"/>
              <a:t>–Facilitation</a:t>
            </a:r>
          </a:p>
          <a:p>
            <a:r>
              <a:rPr lang="en-ZA" sz="1800" dirty="0" smtClean="0"/>
              <a:t>Budget: R </a:t>
            </a:r>
            <a:r>
              <a:rPr lang="en-ZA" sz="1800" dirty="0" smtClean="0">
                <a:solidFill>
                  <a:srgbClr val="FF3300"/>
                </a:solidFill>
              </a:rPr>
              <a:t>52 201</a:t>
            </a:r>
            <a:r>
              <a:rPr lang="en-US" sz="1800" dirty="0" smtClean="0">
                <a:solidFill>
                  <a:srgbClr val="FF3300"/>
                </a:solidFill>
                <a:latin typeface="Arial" pitchFamily="34" charset="0"/>
                <a:cs typeface="Arial" pitchFamily="34" charset="0"/>
              </a:rPr>
              <a:t> million</a:t>
            </a:r>
            <a:endParaRPr lang="en-US" sz="1800" dirty="0">
              <a:solidFill>
                <a:srgbClr val="FF3300"/>
              </a:solidFill>
              <a:latin typeface="Arial" pitchFamily="34" charset="0"/>
              <a:cs typeface="Arial" pitchFamily="34" charset="0"/>
            </a:endParaRPr>
          </a:p>
        </p:txBody>
      </p:sp>
      <p:sp>
        <p:nvSpPr>
          <p:cNvPr id="9" name="TextBox 8"/>
          <p:cNvSpPr txBox="1"/>
          <p:nvPr/>
        </p:nvSpPr>
        <p:spPr>
          <a:xfrm>
            <a:off x="1905000" y="4705290"/>
            <a:ext cx="4876800" cy="646331"/>
          </a:xfrm>
          <a:prstGeom prst="rect">
            <a:avLst/>
          </a:prstGeom>
          <a:gradFill>
            <a:gsLst>
              <a:gs pos="0">
                <a:srgbClr val="8488C4"/>
              </a:gs>
              <a:gs pos="53000">
                <a:srgbClr val="D4DEFF"/>
              </a:gs>
              <a:gs pos="83000">
                <a:srgbClr val="D4DEFF"/>
              </a:gs>
              <a:gs pos="100000">
                <a:srgbClr val="96AB94"/>
              </a:gs>
            </a:gsLst>
            <a:lin ang="5400000" scaled="0"/>
          </a:gradFill>
        </p:spPr>
        <p:txBody>
          <a:bodyPr wrap="square" rtlCol="0">
            <a:spAutoFit/>
          </a:bodyPr>
          <a:lstStyle>
            <a:defPPr>
              <a:defRPr lang="en-US"/>
            </a:defPPr>
            <a:lvl1pPr>
              <a:defRPr sz="2000" b="1">
                <a:solidFill>
                  <a:schemeClr val="tx1"/>
                </a:solidFill>
              </a:defRPr>
            </a:lvl1pPr>
          </a:lstStyle>
          <a:p>
            <a:r>
              <a:rPr lang="en-ZA" sz="1800" dirty="0"/>
              <a:t>Network of Foreign Economic </a:t>
            </a:r>
            <a:r>
              <a:rPr lang="en-ZA" sz="1800" dirty="0" smtClean="0"/>
              <a:t>Offices</a:t>
            </a:r>
          </a:p>
          <a:p>
            <a:r>
              <a:rPr lang="en-ZA" sz="1800" dirty="0" smtClean="0"/>
              <a:t>Budget: R</a:t>
            </a:r>
            <a:r>
              <a:rPr lang="en-US" sz="1800" dirty="0" smtClean="0">
                <a:latin typeface="Arial" pitchFamily="34" charset="0"/>
                <a:cs typeface="Arial" pitchFamily="34" charset="0"/>
              </a:rPr>
              <a:t>123 408 million</a:t>
            </a:r>
            <a:endParaRPr lang="en-US" sz="1800" dirty="0">
              <a:latin typeface="Arial" pitchFamily="34" charset="0"/>
              <a:cs typeface="Arial" pitchFamily="34" charset="0"/>
            </a:endParaRPr>
          </a:p>
        </p:txBody>
      </p:sp>
      <p:sp>
        <p:nvSpPr>
          <p:cNvPr id="10" name="TextBox 9"/>
          <p:cNvSpPr txBox="1"/>
          <p:nvPr/>
        </p:nvSpPr>
        <p:spPr>
          <a:xfrm>
            <a:off x="5943600" y="1524000"/>
            <a:ext cx="3048000" cy="923330"/>
          </a:xfrm>
          <a:prstGeom prst="rect">
            <a:avLst/>
          </a:prstGeom>
          <a:gradFill>
            <a:gsLst>
              <a:gs pos="0">
                <a:srgbClr val="8488C4"/>
              </a:gs>
              <a:gs pos="53000">
                <a:srgbClr val="D4DEFF"/>
              </a:gs>
              <a:gs pos="83000">
                <a:srgbClr val="D4DEFF"/>
              </a:gs>
              <a:gs pos="100000">
                <a:srgbClr val="96AB94"/>
              </a:gs>
            </a:gsLst>
            <a:lin ang="5400000" scaled="0"/>
          </a:gradFill>
        </p:spPr>
        <p:txBody>
          <a:bodyPr wrap="square" rtlCol="0">
            <a:spAutoFit/>
          </a:bodyPr>
          <a:lstStyle>
            <a:defPPr>
              <a:defRPr lang="en-US"/>
            </a:defPPr>
            <a:lvl1pPr>
              <a:defRPr sz="2000" b="1">
                <a:solidFill>
                  <a:schemeClr val="tx1"/>
                </a:solidFill>
              </a:defRPr>
            </a:lvl1pPr>
          </a:lstStyle>
          <a:p>
            <a:r>
              <a:rPr lang="en-ZA" sz="1800" dirty="0"/>
              <a:t>Export Credit Insurance </a:t>
            </a:r>
            <a:r>
              <a:rPr lang="en-ZA" sz="1800" dirty="0" smtClean="0"/>
              <a:t>Corporation</a:t>
            </a:r>
          </a:p>
          <a:p>
            <a:r>
              <a:rPr lang="en-US" sz="1800" dirty="0" smtClean="0">
                <a:latin typeface="Arial" pitchFamily="34" charset="0"/>
                <a:cs typeface="Arial" pitchFamily="34" charset="0"/>
              </a:rPr>
              <a:t>Budget: R110 370 million</a:t>
            </a:r>
            <a:endParaRPr lang="en-US" sz="1800" dirty="0">
              <a:latin typeface="Arial" pitchFamily="34" charset="0"/>
              <a:cs typeface="Arial" pitchFamily="34" charset="0"/>
            </a:endParaRPr>
          </a:p>
        </p:txBody>
      </p:sp>
      <p:cxnSp>
        <p:nvCxnSpPr>
          <p:cNvPr id="12" name="Straight Connector 11"/>
          <p:cNvCxnSpPr>
            <a:stCxn id="5" idx="3"/>
          </p:cNvCxnSpPr>
          <p:nvPr/>
        </p:nvCxnSpPr>
        <p:spPr bwMode="auto">
          <a:xfrm>
            <a:off x="5257800" y="1954143"/>
            <a:ext cx="685800" cy="1"/>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14" name="Straight Connector 13"/>
          <p:cNvCxnSpPr>
            <a:stCxn id="5" idx="2"/>
          </p:cNvCxnSpPr>
          <p:nvPr/>
        </p:nvCxnSpPr>
        <p:spPr bwMode="auto">
          <a:xfrm>
            <a:off x="3009900" y="2308086"/>
            <a:ext cx="0" cy="435114"/>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600200" y="2735407"/>
            <a:ext cx="586740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600200" y="2743200"/>
            <a:ext cx="0" cy="358717"/>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7467600" y="2735407"/>
            <a:ext cx="0" cy="36651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1600200" y="4006209"/>
            <a:ext cx="1295400" cy="699081"/>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26" name="Straight Connector 25"/>
          <p:cNvCxnSpPr>
            <a:stCxn id="7" idx="2"/>
          </p:cNvCxnSpPr>
          <p:nvPr/>
        </p:nvCxnSpPr>
        <p:spPr bwMode="auto">
          <a:xfrm>
            <a:off x="4572000" y="4006209"/>
            <a:ext cx="0" cy="680044"/>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flipH="1">
            <a:off x="5791200" y="4006209"/>
            <a:ext cx="1676400" cy="699081"/>
          </a:xfrm>
          <a:prstGeom prst="line">
            <a:avLst/>
          </a:prstGeom>
          <a:solidFill>
            <a:schemeClr val="accent1"/>
          </a:solidFill>
          <a:ln w="158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xmlns="" val="975942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5029200" y="5867400"/>
            <a:ext cx="1905000" cy="457200"/>
          </a:xfrm>
        </p:spPr>
        <p:txBody>
          <a:bodyPr/>
          <a:lstStyle/>
          <a:p>
            <a:pPr>
              <a:defRPr/>
            </a:pPr>
            <a:fld id="{B0138E99-52EB-4BDA-A12D-A43F5D61AFF0}" type="slidenum">
              <a:rPr lang="en-GB"/>
              <a:pPr>
                <a:defRPr/>
              </a:pPr>
              <a:t>23</a:t>
            </a:fld>
            <a:endParaRPr lang="en-GB" dirty="0"/>
          </a:p>
        </p:txBody>
      </p:sp>
      <p:sp>
        <p:nvSpPr>
          <p:cNvPr id="19458" name="Rectangle 2"/>
          <p:cNvSpPr>
            <a:spLocks noGrp="1" noChangeArrowheads="1"/>
          </p:cNvSpPr>
          <p:nvPr>
            <p:ph type="title"/>
          </p:nvPr>
        </p:nvSpPr>
        <p:spPr>
          <a:xfrm>
            <a:off x="685800" y="1524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eaLnBrk="1" hangingPunct="1"/>
            <a:r>
              <a:rPr lang="en-GB" sz="3200" dirty="0" smtClean="0">
                <a:solidFill>
                  <a:schemeClr val="tx1"/>
                </a:solidFill>
                <a:latin typeface="Arial Rounded MT Bold"/>
              </a:rPr>
              <a:t>TISA Purpose and Mission</a:t>
            </a:r>
          </a:p>
        </p:txBody>
      </p:sp>
      <p:sp>
        <p:nvSpPr>
          <p:cNvPr id="19459" name="Rectangle 4"/>
          <p:cNvSpPr>
            <a:spLocks noGrp="1" noChangeArrowheads="1"/>
          </p:cNvSpPr>
          <p:nvPr>
            <p:ph type="body" idx="1"/>
          </p:nvPr>
        </p:nvSpPr>
        <p:spPr>
          <a:xfrm>
            <a:off x="762000" y="1371600"/>
            <a:ext cx="7772400" cy="4724400"/>
          </a:xfrm>
        </p:spPr>
        <p:txBody>
          <a:bodyPr/>
          <a:lstStyle/>
          <a:p>
            <a:pPr lvl="0" eaLnBrk="1" hangingPunct="1"/>
            <a:r>
              <a:rPr lang="en-GB" sz="1800" b="1" dirty="0">
                <a:latin typeface="Arial" pitchFamily="34" charset="0"/>
                <a:cs typeface="Arial" pitchFamily="34" charset="0"/>
              </a:rPr>
              <a:t>Purpose:</a:t>
            </a:r>
            <a:r>
              <a:rPr lang="en-GB" sz="1800" dirty="0">
                <a:latin typeface="Arial" pitchFamily="34" charset="0"/>
                <a:cs typeface="Arial" pitchFamily="34" charset="0"/>
              </a:rPr>
              <a:t> Support export development, promote exports and direct inward foreign and domestic investment </a:t>
            </a:r>
            <a:r>
              <a:rPr lang="en-GB" sz="1800" dirty="0" smtClean="0">
                <a:latin typeface="Arial" pitchFamily="34" charset="0"/>
                <a:cs typeface="Arial" pitchFamily="34" charset="0"/>
              </a:rPr>
              <a:t>as well as </a:t>
            </a:r>
            <a:r>
              <a:rPr lang="en-US" sz="1800" dirty="0" smtClean="0">
                <a:latin typeface="Arial" pitchFamily="34" charset="0"/>
                <a:cs typeface="Arial" pitchFamily="34" charset="0"/>
              </a:rPr>
              <a:t>outward </a:t>
            </a:r>
            <a:r>
              <a:rPr lang="en-US" sz="1800" dirty="0">
                <a:latin typeface="Arial" pitchFamily="34" charset="0"/>
                <a:cs typeface="Arial" pitchFamily="34" charset="0"/>
              </a:rPr>
              <a:t>investment into Africa </a:t>
            </a:r>
            <a:r>
              <a:rPr lang="en-GB" sz="1800" dirty="0">
                <a:latin typeface="Arial" pitchFamily="34" charset="0"/>
                <a:cs typeface="Arial" pitchFamily="34" charset="0"/>
              </a:rPr>
              <a:t>through targeted </a:t>
            </a:r>
            <a:r>
              <a:rPr lang="en-GB" sz="1800" dirty="0" smtClean="0">
                <a:latin typeface="Arial" pitchFamily="34" charset="0"/>
                <a:cs typeface="Arial" pitchFamily="34" charset="0"/>
              </a:rPr>
              <a:t>strategies. Effectively </a:t>
            </a:r>
            <a:r>
              <a:rPr lang="en-GB" sz="1800" dirty="0">
                <a:latin typeface="Arial" pitchFamily="34" charset="0"/>
                <a:cs typeface="Arial" pitchFamily="34" charset="0"/>
              </a:rPr>
              <a:t>manage a network of foreign economic offices. </a:t>
            </a:r>
            <a:endParaRPr lang="en-GB" sz="1800" b="1" dirty="0" smtClean="0">
              <a:latin typeface="Arial" pitchFamily="34" charset="0"/>
              <a:cs typeface="Arial" pitchFamily="34" charset="0"/>
            </a:endParaRPr>
          </a:p>
          <a:p>
            <a:pPr eaLnBrk="1" hangingPunct="1"/>
            <a:r>
              <a:rPr lang="en-GB" sz="1800" b="1" dirty="0" smtClean="0">
                <a:latin typeface="Arial" charset="0"/>
              </a:rPr>
              <a:t>TISA’s primary mission is to:</a:t>
            </a:r>
            <a:endParaRPr lang="en-GB" sz="1800" dirty="0" smtClean="0">
              <a:latin typeface="Arial" charset="0"/>
            </a:endParaRPr>
          </a:p>
          <a:p>
            <a:pPr lvl="1" eaLnBrk="1" hangingPunct="1"/>
            <a:r>
              <a:rPr lang="en-GB" sz="1800" dirty="0" smtClean="0">
                <a:latin typeface="Arial" charset="0"/>
              </a:rPr>
              <a:t>Increase South Africa’s capability and capacity to promote exports of products and services into targeted high growth markets; </a:t>
            </a:r>
          </a:p>
          <a:p>
            <a:pPr lvl="1" eaLnBrk="1" hangingPunct="1"/>
            <a:r>
              <a:rPr lang="en-GB" sz="1800" dirty="0" smtClean="0">
                <a:latin typeface="Arial" charset="0"/>
              </a:rPr>
              <a:t>Increase and retain the level of direct foreign and domestic investment flows and;</a:t>
            </a:r>
            <a:endParaRPr lang="en-GB" sz="1800" b="1" dirty="0" smtClean="0">
              <a:latin typeface="Arial" charset="0"/>
            </a:endParaRPr>
          </a:p>
          <a:p>
            <a:pPr eaLnBrk="1" hangingPunct="1"/>
            <a:r>
              <a:rPr lang="en-GB" sz="1800" b="1" dirty="0" smtClean="0">
                <a:latin typeface="Arial" charset="0"/>
              </a:rPr>
              <a:t>TISA’s secondary mission:</a:t>
            </a:r>
            <a:endParaRPr lang="en-GB" sz="1800" dirty="0" smtClean="0">
              <a:latin typeface="Arial" charset="0"/>
            </a:endParaRPr>
          </a:p>
          <a:p>
            <a:pPr lvl="1" eaLnBrk="1" hangingPunct="1"/>
            <a:r>
              <a:rPr lang="en-GB" sz="1800" dirty="0" smtClean="0">
                <a:latin typeface="Arial" charset="0"/>
              </a:rPr>
              <a:t>Management of the Department’s network of foreign offices</a:t>
            </a:r>
          </a:p>
          <a:p>
            <a:pPr lvl="1" eaLnBrk="1" hangingPunct="1"/>
            <a:r>
              <a:rPr lang="en-GB" sz="1800" dirty="0" smtClean="0">
                <a:latin typeface="Arial" charset="0"/>
              </a:rPr>
              <a:t>Contribute towards the effectiveness of TISA, encouraging strategic alignment, policy coherence and leadership</a:t>
            </a:r>
            <a:endParaRPr lang="en-US" sz="1800" dirty="0" smtClean="0">
              <a:latin typeface="Arial" charset="0"/>
            </a:endParaRPr>
          </a:p>
        </p:txBody>
      </p:sp>
    </p:spTree>
    <p:extLst>
      <p:ext uri="{BB962C8B-B14F-4D97-AF65-F5344CB8AC3E}">
        <p14:creationId xmlns:p14="http://schemas.microsoft.com/office/powerpoint/2010/main" xmlns="" val="33625440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E86C31D-0B8F-4616-AE3B-85E663AD5BF6}" type="slidenum">
              <a:rPr lang="en-GB"/>
              <a:pPr>
                <a:defRPr/>
              </a:pPr>
              <a:t>24</a:t>
            </a:fld>
            <a:endParaRPr lang="en-GB" dirty="0"/>
          </a:p>
        </p:txBody>
      </p:sp>
      <p:sp>
        <p:nvSpPr>
          <p:cNvPr id="20482" name="Rectangle 2"/>
          <p:cNvSpPr>
            <a:spLocks noGrp="1" noChangeArrowheads="1"/>
          </p:cNvSpPr>
          <p:nvPr>
            <p:ph type="title"/>
          </p:nvPr>
        </p:nvSpPr>
        <p:spPr>
          <a:xfrm>
            <a:off x="609600" y="228600"/>
            <a:ext cx="7772400" cy="762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smtClean="0">
                <a:latin typeface="Arial" charset="0"/>
              </a:rPr>
              <a:t/>
            </a:r>
            <a:br>
              <a:rPr lang="en-GB" sz="3200" b="1" dirty="0" smtClean="0">
                <a:latin typeface="Arial" charset="0"/>
              </a:rPr>
            </a:br>
            <a:r>
              <a:rPr lang="en-GB" sz="3200" b="1" dirty="0" smtClean="0">
                <a:latin typeface="Arial" charset="0"/>
              </a:rPr>
              <a:t> TISA Strategic </a:t>
            </a:r>
            <a:r>
              <a:rPr lang="en-GB" sz="3200" b="1" dirty="0">
                <a:latin typeface="Arial" charset="0"/>
              </a:rPr>
              <a:t>Goals</a:t>
            </a:r>
            <a:br>
              <a:rPr lang="en-GB" sz="3200" b="1" dirty="0">
                <a:latin typeface="Arial" charset="0"/>
              </a:rPr>
            </a:br>
            <a:endParaRPr lang="en-GB" sz="3200" dirty="0">
              <a:solidFill>
                <a:schemeClr val="tx1"/>
              </a:solidFill>
              <a:latin typeface="Arial Rounded MT Bold"/>
            </a:endParaRPr>
          </a:p>
        </p:txBody>
      </p:sp>
      <p:sp>
        <p:nvSpPr>
          <p:cNvPr id="20483" name="Rectangle 3"/>
          <p:cNvSpPr>
            <a:spLocks noGrp="1" noChangeArrowheads="1"/>
          </p:cNvSpPr>
          <p:nvPr>
            <p:ph type="body" idx="1"/>
          </p:nvPr>
        </p:nvSpPr>
        <p:spPr>
          <a:xfrm>
            <a:off x="381000" y="1295400"/>
            <a:ext cx="8510954" cy="4800600"/>
          </a:xfrm>
        </p:spPr>
        <p:txBody>
          <a:bodyPr/>
          <a:lstStyle/>
          <a:p>
            <a:r>
              <a:rPr lang="en-GB" sz="1800" dirty="0" smtClean="0">
                <a:latin typeface="Arial" charset="0"/>
              </a:rPr>
              <a:t>Increase the quality and quantum of foreign and domestic direct investment; </a:t>
            </a:r>
          </a:p>
          <a:p>
            <a:r>
              <a:rPr lang="en-GB" sz="1800" dirty="0" smtClean="0">
                <a:latin typeface="Arial" charset="0"/>
              </a:rPr>
              <a:t>Undertake effective investment recruitment campaigns; </a:t>
            </a:r>
          </a:p>
          <a:p>
            <a:r>
              <a:rPr lang="en-GB" sz="1800" dirty="0" smtClean="0">
                <a:latin typeface="Arial" charset="0"/>
              </a:rPr>
              <a:t>Provide an efficient facilitation and information service and one-stop shop initiative; in order to retain and expand investment into South Africa and Africa</a:t>
            </a:r>
          </a:p>
          <a:p>
            <a:r>
              <a:rPr lang="en-GB" sz="1800" dirty="0" smtClean="0">
                <a:latin typeface="Arial" charset="0"/>
              </a:rPr>
              <a:t>Develop new and  expand existing South African exporters' capabilities, in order to grow exports globally (goods, services and capital); </a:t>
            </a:r>
          </a:p>
          <a:p>
            <a:r>
              <a:rPr lang="en-US" sz="1800" dirty="0">
                <a:latin typeface="Arial" charset="0"/>
              </a:rPr>
              <a:t>Promote value added </a:t>
            </a:r>
            <a:r>
              <a:rPr lang="en-GB" sz="1800" dirty="0">
                <a:latin typeface="Arial" charset="0"/>
              </a:rPr>
              <a:t>exports to both the traditional and  the high growth emerging markets in support of the country’s industrialisation programme. </a:t>
            </a:r>
            <a:endParaRPr lang="en-GB" sz="1800" dirty="0" smtClean="0">
              <a:latin typeface="Arial" charset="0"/>
            </a:endParaRPr>
          </a:p>
          <a:p>
            <a:r>
              <a:rPr lang="en-GB" sz="1800" dirty="0" smtClean="0">
                <a:latin typeface="Arial" charset="0"/>
              </a:rPr>
              <a:t>Provide appropriate information, financial support and practical assistance to sustain growth in traditional markets and penetrate new high growth markets;</a:t>
            </a:r>
          </a:p>
          <a:p>
            <a:r>
              <a:rPr lang="en-GB" sz="1800" dirty="0" smtClean="0">
                <a:latin typeface="Arial" charset="0"/>
              </a:rPr>
              <a:t>Effectively manage and administer </a:t>
            </a:r>
            <a:r>
              <a:rPr lang="en-GB" sz="1800" b="1" dirty="0" smtClean="0">
                <a:latin typeface="Arial" charset="0"/>
              </a:rPr>
              <a:t>the dti</a:t>
            </a:r>
            <a:r>
              <a:rPr lang="en-GB" sz="1800" dirty="0" smtClean="0">
                <a:latin typeface="Arial" charset="0"/>
              </a:rPr>
              <a:t>'s Foreign Office network. </a:t>
            </a:r>
          </a:p>
        </p:txBody>
      </p:sp>
    </p:spTree>
    <p:extLst>
      <p:ext uri="{BB962C8B-B14F-4D97-AF65-F5344CB8AC3E}">
        <p14:creationId xmlns:p14="http://schemas.microsoft.com/office/powerpoint/2010/main" xmlns="" val="7540641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7239000" y="6477000"/>
            <a:ext cx="1905000" cy="381000"/>
          </a:xfrm>
          <a:prstGeom prst="rect">
            <a:avLst/>
          </a:prstGeom>
          <a:noFill/>
          <a:ln>
            <a:miter lim="800000"/>
            <a:headEnd/>
            <a:tailEnd/>
          </a:ln>
        </p:spPr>
        <p:txBody>
          <a:bodyPr/>
          <a:lstStyle/>
          <a:p>
            <a:pPr algn="r">
              <a:defRPr/>
            </a:pPr>
            <a:fld id="{99C33FA5-A286-4294-8E6C-825917AF00B9}" type="slidenum">
              <a:rPr lang="en-GB" sz="1000" i="1">
                <a:latin typeface="+mn-lt"/>
              </a:rPr>
              <a:pPr algn="r">
                <a:defRPr/>
              </a:pPr>
              <a:t>25</a:t>
            </a:fld>
            <a:endParaRPr lang="en-GB" sz="1000" i="1" dirty="0">
              <a:latin typeface="+mn-lt"/>
            </a:endParaRPr>
          </a:p>
        </p:txBody>
      </p:sp>
      <p:sp>
        <p:nvSpPr>
          <p:cNvPr id="23554" name="Rectangle 2"/>
          <p:cNvSpPr>
            <a:spLocks noGrp="1" noChangeArrowheads="1"/>
          </p:cNvSpPr>
          <p:nvPr>
            <p:ph type="title" idx="4294967295"/>
          </p:nvPr>
        </p:nvSpPr>
        <p:spPr>
          <a:xfrm>
            <a:off x="381000" y="152400"/>
            <a:ext cx="84582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2800" dirty="0" smtClean="0">
                <a:solidFill>
                  <a:schemeClr val="tx1"/>
                </a:solidFill>
                <a:latin typeface="Arial Rounded MT Bold"/>
              </a:rPr>
              <a:t>Export Development and -Support</a:t>
            </a:r>
            <a:endParaRPr lang="en-GB" sz="2800" dirty="0">
              <a:solidFill>
                <a:schemeClr val="tx1"/>
              </a:solidFill>
              <a:latin typeface="Arial Rounded MT Bold"/>
            </a:endParaRPr>
          </a:p>
        </p:txBody>
      </p:sp>
      <p:sp>
        <p:nvSpPr>
          <p:cNvPr id="23555" name="Rectangle 3"/>
          <p:cNvSpPr>
            <a:spLocks noGrp="1" noChangeArrowheads="1"/>
          </p:cNvSpPr>
          <p:nvPr>
            <p:ph type="body" idx="4294967295"/>
          </p:nvPr>
        </p:nvSpPr>
        <p:spPr/>
        <p:txBody>
          <a:bodyPr/>
          <a:lstStyle/>
          <a:p>
            <a:pPr marL="0" indent="0" eaLnBrk="1" hangingPunct="1"/>
            <a:endParaRPr lang="en-ZA" dirty="0" smtClean="0"/>
          </a:p>
          <a:p>
            <a:pPr marL="0" indent="0" eaLnBrk="1" hangingPunct="1"/>
            <a:endParaRPr lang="en-ZA" dirty="0" smtClean="0"/>
          </a:p>
        </p:txBody>
      </p:sp>
      <p:sp>
        <p:nvSpPr>
          <p:cNvPr id="23556" name="Rectangle 4"/>
          <p:cNvSpPr>
            <a:spLocks noChangeArrowheads="1"/>
          </p:cNvSpPr>
          <p:nvPr/>
        </p:nvSpPr>
        <p:spPr bwMode="auto">
          <a:xfrm>
            <a:off x="650631" y="1534332"/>
            <a:ext cx="7776797" cy="3970318"/>
          </a:xfrm>
          <a:prstGeom prst="rect">
            <a:avLst/>
          </a:prstGeom>
          <a:noFill/>
          <a:ln w="9525" algn="ctr">
            <a:noFill/>
            <a:miter lim="800000"/>
            <a:headEnd/>
            <a:tailEnd/>
          </a:ln>
        </p:spPr>
        <p:txBody>
          <a:bodyPr anchor="ctr">
            <a:spAutoFit/>
          </a:bodyPr>
          <a:lstStyle/>
          <a:p>
            <a:pPr algn="just"/>
            <a:r>
              <a:rPr lang="en-US" sz="1800" b="1" dirty="0">
                <a:solidFill>
                  <a:schemeClr val="tx1"/>
                </a:solidFill>
                <a:latin typeface="Arial" charset="0"/>
              </a:rPr>
              <a:t>Export Development</a:t>
            </a:r>
            <a:r>
              <a:rPr lang="en-US" sz="1800" dirty="0">
                <a:solidFill>
                  <a:schemeClr val="tx1"/>
                </a:solidFill>
                <a:latin typeface="Arial" charset="0"/>
              </a:rPr>
              <a:t> </a:t>
            </a:r>
            <a:r>
              <a:rPr lang="en-US" sz="1800" b="1" dirty="0" smtClean="0">
                <a:solidFill>
                  <a:schemeClr val="tx1"/>
                </a:solidFill>
                <a:latin typeface="Arial" charset="0"/>
              </a:rPr>
              <a:t>and Support </a:t>
            </a:r>
            <a:r>
              <a:rPr lang="en-US" sz="1800" dirty="0" smtClean="0">
                <a:solidFill>
                  <a:schemeClr val="tx1"/>
                </a:solidFill>
                <a:latin typeface="Arial" charset="0"/>
              </a:rPr>
              <a:t>champions the National Exporter Development Programme, which</a:t>
            </a:r>
            <a:r>
              <a:rPr lang="en-US" sz="1800" b="1" dirty="0" smtClean="0">
                <a:solidFill>
                  <a:schemeClr val="tx1"/>
                </a:solidFill>
                <a:latin typeface="Arial" charset="0"/>
              </a:rPr>
              <a:t> </a:t>
            </a:r>
            <a:r>
              <a:rPr lang="en-US" sz="1800" dirty="0" smtClean="0">
                <a:solidFill>
                  <a:schemeClr val="tx1"/>
                </a:solidFill>
                <a:latin typeface="Arial" charset="0"/>
              </a:rPr>
              <a:t>is </a:t>
            </a:r>
            <a:r>
              <a:rPr lang="en-US" sz="1800" dirty="0">
                <a:solidFill>
                  <a:schemeClr val="tx1"/>
                </a:solidFill>
                <a:latin typeface="Arial" charset="0"/>
              </a:rPr>
              <a:t>designed to contribute towards the positioning of South Africa as a reliable trade partner by expanding the exporter base </a:t>
            </a:r>
            <a:r>
              <a:rPr lang="en-US" sz="1800" dirty="0" smtClean="0">
                <a:solidFill>
                  <a:schemeClr val="tx1"/>
                </a:solidFill>
                <a:latin typeface="Arial" charset="0"/>
              </a:rPr>
              <a:t>and enhancing the export culture of the country. </a:t>
            </a:r>
          </a:p>
          <a:p>
            <a:pPr algn="just"/>
            <a:endParaRPr lang="en-US" sz="1800" dirty="0">
              <a:solidFill>
                <a:schemeClr val="tx1"/>
              </a:solidFill>
            </a:endParaRPr>
          </a:p>
          <a:p>
            <a:pPr algn="just"/>
            <a:r>
              <a:rPr lang="en-US" sz="1800" dirty="0" smtClean="0">
                <a:solidFill>
                  <a:schemeClr val="tx1"/>
                </a:solidFill>
                <a:latin typeface="Arial" charset="0"/>
              </a:rPr>
              <a:t>The programme prioritises the extensive capacity building of potential and established exporters </a:t>
            </a:r>
            <a:r>
              <a:rPr lang="en-US" sz="1800" dirty="0" smtClean="0">
                <a:solidFill>
                  <a:schemeClr val="tx1"/>
                </a:solidFill>
              </a:rPr>
              <a:t>by </a:t>
            </a:r>
            <a:r>
              <a:rPr lang="en-US" sz="1800" dirty="0" smtClean="0">
                <a:solidFill>
                  <a:schemeClr val="tx1"/>
                </a:solidFill>
                <a:latin typeface="Arial" charset="0"/>
              </a:rPr>
              <a:t>taking these companies through a rigorous export training which is underpinned by Global Exporter Passport Programme, supported by the national trade information system to enable ease of access to trade information and export advice; creating opportunities for international exposure supported by export village initiatives which will ensure pooling of resources to jointly strive to penetrate the international markets.</a:t>
            </a:r>
            <a:endParaRPr lang="en-US" sz="1800" dirty="0">
              <a:solidFill>
                <a:schemeClr val="tx1"/>
              </a:solidFill>
              <a:latin typeface="Arial" charset="0"/>
            </a:endParaRPr>
          </a:p>
          <a:p>
            <a:pPr algn="just"/>
            <a:endParaRPr lang="en-US" sz="1800" dirty="0">
              <a:solidFill>
                <a:schemeClr val="tx1"/>
              </a:solidFill>
              <a:latin typeface="Arial" charset="0"/>
            </a:endParaRPr>
          </a:p>
        </p:txBody>
      </p:sp>
    </p:spTree>
    <p:extLst>
      <p:ext uri="{BB962C8B-B14F-4D97-AF65-F5344CB8AC3E}">
        <p14:creationId xmlns:p14="http://schemas.microsoft.com/office/powerpoint/2010/main" xmlns="" val="41858766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7239000" y="6477000"/>
            <a:ext cx="1905000" cy="381000"/>
          </a:xfrm>
          <a:prstGeom prst="rect">
            <a:avLst/>
          </a:prstGeom>
          <a:noFill/>
          <a:ln>
            <a:miter lim="800000"/>
            <a:headEnd/>
            <a:tailEnd/>
          </a:ln>
        </p:spPr>
        <p:txBody>
          <a:bodyPr/>
          <a:lstStyle/>
          <a:p>
            <a:pPr algn="r">
              <a:defRPr/>
            </a:pPr>
            <a:fld id="{99C33FA5-A286-4294-8E6C-825917AF00B9}" type="slidenum">
              <a:rPr lang="en-GB" sz="1000" i="1">
                <a:latin typeface="+mn-lt"/>
              </a:rPr>
              <a:pPr algn="r">
                <a:defRPr/>
              </a:pPr>
              <a:t>26</a:t>
            </a:fld>
            <a:endParaRPr lang="en-GB" sz="1000" i="1" dirty="0">
              <a:latin typeface="+mn-lt"/>
            </a:endParaRPr>
          </a:p>
        </p:txBody>
      </p:sp>
      <p:sp>
        <p:nvSpPr>
          <p:cNvPr id="23554" name="Rectangle 2"/>
          <p:cNvSpPr>
            <a:spLocks noGrp="1" noChangeArrowheads="1"/>
          </p:cNvSpPr>
          <p:nvPr>
            <p:ph type="title" idx="4294967295"/>
          </p:nvPr>
        </p:nvSpPr>
        <p:spPr>
          <a:xfrm>
            <a:off x="381000" y="152400"/>
            <a:ext cx="84582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marL="622300" indent="-622300">
              <a:defRPr/>
            </a:pPr>
            <a:r>
              <a:rPr lang="en-GB" sz="2800" b="1" dirty="0">
                <a:latin typeface="Arial" pitchFamily="34" charset="0"/>
                <a:cs typeface="Arial" pitchFamily="34" charset="0"/>
              </a:rPr>
              <a:t>National Exporter Development Programme</a:t>
            </a:r>
          </a:p>
        </p:txBody>
      </p:sp>
      <p:sp>
        <p:nvSpPr>
          <p:cNvPr id="23555" name="Rectangle 3"/>
          <p:cNvSpPr>
            <a:spLocks noGrp="1" noChangeArrowheads="1"/>
          </p:cNvSpPr>
          <p:nvPr>
            <p:ph type="body" idx="4294967295"/>
          </p:nvPr>
        </p:nvSpPr>
        <p:spPr>
          <a:xfrm>
            <a:off x="419100" y="1371600"/>
            <a:ext cx="7772400" cy="4114800"/>
          </a:xfrm>
        </p:spPr>
        <p:txBody>
          <a:bodyPr/>
          <a:lstStyle/>
          <a:p>
            <a:pPr marL="0" indent="0" algn="just">
              <a:buNone/>
              <a:defRPr/>
            </a:pPr>
            <a:r>
              <a:rPr lang="en-ZA" sz="1800" b="1" dirty="0" smtClean="0">
                <a:latin typeface="Arial" charset="0"/>
                <a:cs typeface="Arial" pitchFamily="34" charset="0"/>
              </a:rPr>
              <a:t>The National Exporter Development Programme </a:t>
            </a:r>
            <a:r>
              <a:rPr lang="en-ZA" sz="1800" dirty="0" smtClean="0">
                <a:latin typeface="Arial" charset="0"/>
                <a:cs typeface="Arial" pitchFamily="34" charset="0"/>
              </a:rPr>
              <a:t>is designed to enhance export readiness of companies at different levels of development through a rigorous export training programme focusing on the following pillars:</a:t>
            </a:r>
          </a:p>
          <a:p>
            <a:pPr marL="266700" lvl="1" indent="-266700" algn="just">
              <a:buFont typeface="Arial" pitchFamily="34" charset="0"/>
              <a:buChar char="•"/>
              <a:defRPr/>
            </a:pPr>
            <a:r>
              <a:rPr lang="en-ZA" sz="1800" dirty="0" smtClean="0">
                <a:latin typeface="Arial" charset="0"/>
                <a:cs typeface="Arial" pitchFamily="34" charset="0"/>
              </a:rPr>
              <a:t>Enhancement of export culture in South Africa through activities entailing outreach campaigns, export awareness and other identified appropriate platforms</a:t>
            </a:r>
          </a:p>
          <a:p>
            <a:pPr marL="266700" lvl="1" indent="-266700" algn="just">
              <a:buFont typeface="Arial" pitchFamily="34" charset="0"/>
              <a:buChar char="•"/>
              <a:defRPr/>
            </a:pPr>
            <a:r>
              <a:rPr lang="en-ZA" sz="1800" dirty="0" smtClean="0">
                <a:latin typeface="Arial" charset="0"/>
                <a:cs typeface="Arial" pitchFamily="34" charset="0"/>
              </a:rPr>
              <a:t>Provision of  trade information and export advice through an export helpdesk</a:t>
            </a:r>
          </a:p>
          <a:p>
            <a:pPr marL="266700" lvl="1" indent="-266700" algn="just">
              <a:buFont typeface="Arial" pitchFamily="34" charset="0"/>
              <a:buChar char="•"/>
              <a:defRPr/>
            </a:pPr>
            <a:r>
              <a:rPr lang="en-ZA" sz="1800" dirty="0" smtClean="0">
                <a:latin typeface="Arial" charset="0"/>
                <a:cs typeface="Arial" pitchFamily="34" charset="0"/>
              </a:rPr>
              <a:t>Export training and capacity building supported by mentorship underpinned by Global Exporter Passport Programme</a:t>
            </a:r>
          </a:p>
          <a:p>
            <a:pPr marL="266700" lvl="1" indent="-266700" algn="just">
              <a:buFont typeface="Arial" pitchFamily="34" charset="0"/>
              <a:buChar char="•"/>
              <a:defRPr/>
            </a:pPr>
            <a:r>
              <a:rPr lang="en-ZA" sz="1800" dirty="0" smtClean="0">
                <a:latin typeface="Arial" charset="0"/>
                <a:cs typeface="Arial" pitchFamily="34" charset="0"/>
              </a:rPr>
              <a:t>Special projects such as export villages geared to facilitate access to  international markets through the pooling of resources</a:t>
            </a:r>
            <a:endParaRPr lang="en-ZA" sz="2400" dirty="0" smtClean="0"/>
          </a:p>
        </p:txBody>
      </p:sp>
      <p:sp>
        <p:nvSpPr>
          <p:cNvPr id="23556" name="Rectangle 4"/>
          <p:cNvSpPr>
            <a:spLocks noChangeArrowheads="1"/>
          </p:cNvSpPr>
          <p:nvPr/>
        </p:nvSpPr>
        <p:spPr bwMode="auto">
          <a:xfrm>
            <a:off x="650631" y="3334824"/>
            <a:ext cx="7776797" cy="369332"/>
          </a:xfrm>
          <a:prstGeom prst="rect">
            <a:avLst/>
          </a:prstGeom>
          <a:noFill/>
          <a:ln w="9525" algn="ctr">
            <a:noFill/>
            <a:miter lim="800000"/>
            <a:headEnd/>
            <a:tailEnd/>
          </a:ln>
        </p:spPr>
        <p:txBody>
          <a:bodyPr anchor="ctr">
            <a:spAutoFit/>
          </a:bodyPr>
          <a:lstStyle/>
          <a:p>
            <a:pPr algn="just"/>
            <a:endParaRPr lang="en-US" sz="1800" dirty="0">
              <a:solidFill>
                <a:schemeClr val="tx1"/>
              </a:solidFill>
              <a:latin typeface="Arial" charset="0"/>
            </a:endParaRPr>
          </a:p>
        </p:txBody>
      </p:sp>
    </p:spTree>
    <p:extLst>
      <p:ext uri="{BB962C8B-B14F-4D97-AF65-F5344CB8AC3E}">
        <p14:creationId xmlns:p14="http://schemas.microsoft.com/office/powerpoint/2010/main" xmlns="" val="34682932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762000" y="20472"/>
            <a:ext cx="73152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3200" kern="1200" dirty="0" smtClean="0">
                <a:solidFill>
                  <a:schemeClr val="tx1"/>
                </a:solidFill>
                <a:latin typeface="Arial Rounded MT Bold"/>
              </a:rPr>
              <a:t>Export </a:t>
            </a:r>
            <a:r>
              <a:rPr lang="en-ZA" sz="3200" kern="1200" dirty="0">
                <a:solidFill>
                  <a:schemeClr val="tx1"/>
                </a:solidFill>
                <a:latin typeface="Arial Rounded MT Bold"/>
              </a:rPr>
              <a:t>Development Service Offerings</a:t>
            </a:r>
            <a:endParaRPr lang="en-GB" sz="3200" kern="1200" dirty="0">
              <a:solidFill>
                <a:schemeClr val="tx1"/>
              </a:solidFill>
              <a:latin typeface="Arial Rounded MT Bold"/>
            </a:endParaRPr>
          </a:p>
        </p:txBody>
      </p:sp>
      <p:sp>
        <p:nvSpPr>
          <p:cNvPr id="34819" name="Rectangle 4"/>
          <p:cNvSpPr>
            <a:spLocks noChangeArrowheads="1"/>
          </p:cNvSpPr>
          <p:nvPr/>
        </p:nvSpPr>
        <p:spPr bwMode="auto">
          <a:xfrm>
            <a:off x="0" y="1143000"/>
            <a:ext cx="8686800" cy="4800600"/>
          </a:xfrm>
          <a:prstGeom prst="rect">
            <a:avLst/>
          </a:prstGeom>
          <a:noFill/>
          <a:ln w="9525">
            <a:noFill/>
            <a:miter lim="800000"/>
            <a:headEnd/>
            <a:tailEnd/>
          </a:ln>
        </p:spPr>
        <p:txBody>
          <a:bodyPr/>
          <a:lstStyle/>
          <a:p>
            <a:pPr marL="742950" lvl="1" indent="-285750" algn="just" eaLnBrk="0" hangingPunct="0">
              <a:spcBef>
                <a:spcPct val="20000"/>
              </a:spcBef>
              <a:buFontTx/>
              <a:buChar char="•"/>
            </a:pPr>
            <a:endParaRPr lang="en-GB" sz="1800" dirty="0" smtClean="0">
              <a:solidFill>
                <a:schemeClr val="tx1"/>
              </a:solidFill>
              <a:latin typeface="Arial" charset="0"/>
              <a:cs typeface="Arial" charset="0"/>
            </a:endParaRPr>
          </a:p>
          <a:p>
            <a:pPr marL="742950" lvl="1" indent="-285750" algn="just">
              <a:spcBef>
                <a:spcPct val="20000"/>
              </a:spcBef>
              <a:buFont typeface="Arial" pitchFamily="34" charset="0"/>
              <a:buChar char="•"/>
            </a:pPr>
            <a:r>
              <a:rPr lang="en-US" sz="1800" dirty="0">
                <a:solidFill>
                  <a:schemeClr val="tx1"/>
                </a:solidFill>
                <a:cs typeface="Arial" charset="0"/>
              </a:rPr>
              <a:t>Matching trade opportunities with exporters</a:t>
            </a:r>
            <a:r>
              <a:rPr lang="en-GB" sz="1800" dirty="0">
                <a:solidFill>
                  <a:schemeClr val="tx1"/>
                </a:solidFill>
                <a:cs typeface="Arial" charset="0"/>
              </a:rPr>
              <a:t>, placing a strong emphasis on exploiting opportunities in BRICS, Africa and high growth markets</a:t>
            </a:r>
            <a:r>
              <a:rPr lang="en-GB" sz="1800" dirty="0" smtClean="0">
                <a:solidFill>
                  <a:schemeClr val="tx1"/>
                </a:solidFill>
                <a:cs typeface="Arial" charset="0"/>
              </a:rPr>
              <a:t>.</a:t>
            </a:r>
            <a:endParaRPr lang="en-GB" sz="1800" dirty="0">
              <a:solidFill>
                <a:schemeClr val="tx1"/>
              </a:solidFill>
              <a:cs typeface="Arial" charset="0"/>
            </a:endParaRPr>
          </a:p>
          <a:p>
            <a:pPr marL="742950" lvl="1" indent="-285750" algn="just">
              <a:spcBef>
                <a:spcPct val="20000"/>
              </a:spcBef>
              <a:buFont typeface="Arial" pitchFamily="34" charset="0"/>
              <a:buChar char="•"/>
            </a:pPr>
            <a:r>
              <a:rPr lang="en-US" sz="1800" dirty="0">
                <a:solidFill>
                  <a:schemeClr val="tx1"/>
                </a:solidFill>
                <a:cs typeface="Arial" charset="0"/>
              </a:rPr>
              <a:t>Provider and source of Business Intelligence and trade </a:t>
            </a:r>
            <a:r>
              <a:rPr lang="en-US" sz="1800" dirty="0" smtClean="0">
                <a:solidFill>
                  <a:schemeClr val="tx1"/>
                </a:solidFill>
                <a:cs typeface="Arial" charset="0"/>
              </a:rPr>
              <a:t>information</a:t>
            </a:r>
            <a:endParaRPr lang="en-US" sz="1800" dirty="0">
              <a:solidFill>
                <a:schemeClr val="tx1"/>
              </a:solidFill>
              <a:cs typeface="Arial" charset="0"/>
            </a:endParaRPr>
          </a:p>
          <a:p>
            <a:pPr marL="742950" lvl="1" indent="-285750" algn="just">
              <a:spcBef>
                <a:spcPct val="20000"/>
              </a:spcBef>
              <a:buFontTx/>
              <a:buChar char="•"/>
            </a:pPr>
            <a:r>
              <a:rPr lang="en-US" sz="1800" dirty="0">
                <a:solidFill>
                  <a:schemeClr val="tx1"/>
                </a:solidFill>
                <a:cs typeface="Arial" charset="0"/>
              </a:rPr>
              <a:t>Leading and coordinating stakeholders involved in the Export Development value-chain, around a common </a:t>
            </a:r>
            <a:r>
              <a:rPr lang="en-US" sz="1800" dirty="0" smtClean="0">
                <a:solidFill>
                  <a:schemeClr val="tx1"/>
                </a:solidFill>
                <a:cs typeface="Arial" charset="0"/>
              </a:rPr>
              <a:t>vision</a:t>
            </a:r>
            <a:endParaRPr lang="en-GB" sz="1800" dirty="0" smtClean="0">
              <a:solidFill>
                <a:schemeClr val="tx1"/>
              </a:solidFill>
              <a:latin typeface="Arial" charset="0"/>
              <a:cs typeface="Arial" charset="0"/>
            </a:endParaRPr>
          </a:p>
          <a:p>
            <a:pPr marL="742950" lvl="1" indent="-285750" algn="just" eaLnBrk="0" hangingPunct="0">
              <a:spcBef>
                <a:spcPct val="20000"/>
              </a:spcBef>
              <a:buFontTx/>
              <a:buChar char="•"/>
            </a:pPr>
            <a:r>
              <a:rPr lang="en-GB" sz="1800" dirty="0" smtClean="0">
                <a:solidFill>
                  <a:schemeClr val="tx1"/>
                </a:solidFill>
                <a:latin typeface="Arial" charset="0"/>
                <a:cs typeface="Arial" charset="0"/>
              </a:rPr>
              <a:t>Export training and capacity building of potential and established exporters </a:t>
            </a:r>
            <a:r>
              <a:rPr lang="en-GB" sz="1800" dirty="0">
                <a:solidFill>
                  <a:schemeClr val="tx1"/>
                </a:solidFill>
                <a:latin typeface="Arial" charset="0"/>
                <a:cs typeface="Arial" charset="0"/>
              </a:rPr>
              <a:t>through </a:t>
            </a:r>
            <a:r>
              <a:rPr lang="en-GB" sz="1800" dirty="0" smtClean="0">
                <a:solidFill>
                  <a:schemeClr val="tx1"/>
                </a:solidFill>
                <a:latin typeface="Arial" charset="0"/>
                <a:cs typeface="Arial" charset="0"/>
              </a:rPr>
              <a:t>the implementation </a:t>
            </a:r>
            <a:r>
              <a:rPr lang="en-GB" sz="1800" dirty="0">
                <a:solidFill>
                  <a:schemeClr val="tx1"/>
                </a:solidFill>
                <a:latin typeface="Arial" charset="0"/>
                <a:cs typeface="Arial" charset="0"/>
              </a:rPr>
              <a:t>of the </a:t>
            </a:r>
            <a:r>
              <a:rPr lang="en-GB" sz="1800" dirty="0" smtClean="0">
                <a:solidFill>
                  <a:schemeClr val="tx1"/>
                </a:solidFill>
                <a:latin typeface="Arial" charset="0"/>
                <a:cs typeface="Arial" charset="0"/>
              </a:rPr>
              <a:t>Global Exporter Passport Programme which is underpinned by 5 phases supported by mentorship</a:t>
            </a:r>
          </a:p>
          <a:p>
            <a:pPr lvl="1" algn="just" eaLnBrk="0" hangingPunct="0">
              <a:spcBef>
                <a:spcPct val="20000"/>
              </a:spcBef>
            </a:pPr>
            <a:r>
              <a:rPr lang="en-GB" sz="1800" dirty="0" smtClean="0">
                <a:solidFill>
                  <a:schemeClr val="tx1"/>
                </a:solidFill>
                <a:latin typeface="Arial" charset="0"/>
                <a:cs typeface="Arial" charset="0"/>
              </a:rPr>
              <a:t> </a:t>
            </a:r>
            <a:endParaRPr lang="en-GB" sz="1600" dirty="0">
              <a:solidFill>
                <a:schemeClr val="tx1"/>
              </a:solidFill>
              <a:latin typeface="Arial" charset="0"/>
              <a:cs typeface="Arial" charset="0"/>
            </a:endParaRPr>
          </a:p>
          <a:p>
            <a:pPr lvl="1" algn="just" eaLnBrk="0" hangingPunct="0">
              <a:spcBef>
                <a:spcPct val="20000"/>
              </a:spcBef>
            </a:pPr>
            <a:endParaRPr lang="en-GB" sz="1800" dirty="0">
              <a:solidFill>
                <a:schemeClr val="tx1"/>
              </a:solidFill>
              <a:latin typeface="Arial" charset="0"/>
              <a:cs typeface="Arial" charset="0"/>
            </a:endParaRPr>
          </a:p>
        </p:txBody>
      </p:sp>
      <p:grpSp>
        <p:nvGrpSpPr>
          <p:cNvPr id="2" name="Group 1"/>
          <p:cNvGrpSpPr/>
          <p:nvPr/>
        </p:nvGrpSpPr>
        <p:grpSpPr>
          <a:xfrm>
            <a:off x="1600200" y="3810000"/>
            <a:ext cx="6663100" cy="2133600"/>
            <a:chOff x="1275893" y="1817688"/>
            <a:chExt cx="6215063" cy="3595521"/>
          </a:xfrm>
        </p:grpSpPr>
        <p:sp>
          <p:nvSpPr>
            <p:cNvPr id="5" name="Shape 4"/>
            <p:cNvSpPr/>
            <p:nvPr/>
          </p:nvSpPr>
          <p:spPr bwMode="auto">
            <a:xfrm rot="21324574">
              <a:off x="1275893" y="1843177"/>
              <a:ext cx="6215063" cy="3570032"/>
            </a:xfrm>
            <a:prstGeom prst="swooshArrow">
              <a:avLst>
                <a:gd name="adj1" fmla="val 37403"/>
                <a:gd name="adj2" fmla="val 26138"/>
              </a:avLst>
            </a:prstGeom>
            <a:gradFill>
              <a:gsLst>
                <a:gs pos="0">
                  <a:srgbClr val="FF3399"/>
                </a:gs>
                <a:gs pos="25000">
                  <a:srgbClr val="FF6633"/>
                </a:gs>
                <a:gs pos="50000">
                  <a:srgbClr val="FFFF00"/>
                </a:gs>
                <a:gs pos="75000">
                  <a:srgbClr val="01A78F"/>
                </a:gs>
                <a:gs pos="100000">
                  <a:srgbClr val="3366FF"/>
                </a:gs>
              </a:gsLst>
              <a:lin ang="16200000" scaled="0"/>
            </a:gradFill>
          </p:spPr>
          <p:style>
            <a:lnRef idx="0">
              <a:schemeClr val="accent1"/>
            </a:lnRef>
            <a:fillRef idx="3">
              <a:schemeClr val="accent1"/>
            </a:fillRef>
            <a:effectRef idx="3">
              <a:schemeClr val="accent1"/>
            </a:effectRef>
            <a:fontRef idx="minor">
              <a:schemeClr val="lt1"/>
            </a:fontRef>
          </p:style>
        </p:sp>
        <p:grpSp>
          <p:nvGrpSpPr>
            <p:cNvPr id="6" name="Group 27"/>
            <p:cNvGrpSpPr>
              <a:grpSpLocks/>
            </p:cNvGrpSpPr>
            <p:nvPr/>
          </p:nvGrpSpPr>
          <p:grpSpPr bwMode="auto">
            <a:xfrm>
              <a:off x="1751013" y="4576763"/>
              <a:ext cx="2006600" cy="709612"/>
              <a:chOff x="1751276" y="4576763"/>
              <a:chExt cx="2006424" cy="709612"/>
            </a:xfrm>
          </p:grpSpPr>
          <p:sp>
            <p:nvSpPr>
              <p:cNvPr id="7" name="Rectangle 15"/>
              <p:cNvSpPr>
                <a:spLocks noChangeArrowheads="1"/>
              </p:cNvSpPr>
              <p:nvPr/>
            </p:nvSpPr>
            <p:spPr bwMode="auto">
              <a:xfrm>
                <a:off x="1751276" y="4746066"/>
                <a:ext cx="2006424" cy="540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ZA" sz="1000" b="1" dirty="0">
                    <a:solidFill>
                      <a:srgbClr val="000000"/>
                    </a:solidFill>
                    <a:latin typeface="Arial" charset="0"/>
                  </a:rPr>
                  <a:t>Domestic</a:t>
                </a:r>
                <a:br>
                  <a:rPr lang="en-ZA" sz="1000" b="1" dirty="0">
                    <a:solidFill>
                      <a:srgbClr val="000000"/>
                    </a:solidFill>
                    <a:latin typeface="Arial" charset="0"/>
                  </a:rPr>
                </a:br>
                <a:r>
                  <a:rPr lang="en-ZA" sz="1000" b="1" dirty="0">
                    <a:solidFill>
                      <a:srgbClr val="000000"/>
                    </a:solidFill>
                    <a:latin typeface="Arial" charset="0"/>
                  </a:rPr>
                  <a:t>Enterprise</a:t>
                </a:r>
              </a:p>
            </p:txBody>
          </p:sp>
          <p:sp>
            <p:nvSpPr>
              <p:cNvPr id="8" name="Oval 7"/>
              <p:cNvSpPr/>
              <p:nvPr/>
            </p:nvSpPr>
            <p:spPr bwMode="auto">
              <a:xfrm>
                <a:off x="1956045" y="4576763"/>
                <a:ext cx="73019" cy="80962"/>
              </a:xfrm>
              <a:prstGeom prst="ellipse">
                <a:avLst/>
              </a:prstGeom>
            </p:spPr>
            <p:style>
              <a:lnRef idx="1">
                <a:schemeClr val="accent1"/>
              </a:lnRef>
              <a:fillRef idx="2">
                <a:schemeClr val="accent1"/>
              </a:fillRef>
              <a:effectRef idx="1">
                <a:schemeClr val="accent1"/>
              </a:effectRef>
              <a:fontRef idx="minor">
                <a:schemeClr val="dk1"/>
              </a:fontRef>
            </p:style>
          </p:sp>
        </p:grpSp>
        <p:grpSp>
          <p:nvGrpSpPr>
            <p:cNvPr id="9" name="Group 28"/>
            <p:cNvGrpSpPr>
              <a:grpSpLocks/>
            </p:cNvGrpSpPr>
            <p:nvPr/>
          </p:nvGrpSpPr>
          <p:grpSpPr bwMode="auto">
            <a:xfrm>
              <a:off x="2230438" y="3917950"/>
              <a:ext cx="998537" cy="654050"/>
              <a:chOff x="2230438" y="3917950"/>
              <a:chExt cx="998537" cy="654050"/>
            </a:xfrm>
          </p:grpSpPr>
          <p:sp>
            <p:nvSpPr>
              <p:cNvPr id="10" name="Freeform 9"/>
              <p:cNvSpPr/>
              <p:nvPr/>
            </p:nvSpPr>
            <p:spPr bwMode="auto">
              <a:xfrm>
                <a:off x="2230438" y="4373563"/>
                <a:ext cx="998537" cy="198437"/>
              </a:xfrm>
              <a:custGeom>
                <a:avLst/>
                <a:gdLst>
                  <a:gd name="connsiteX0" fmla="*/ 0 w 1160264"/>
                  <a:gd name="connsiteY0" fmla="*/ 0 h 1317476"/>
                  <a:gd name="connsiteX1" fmla="*/ 1160264 w 1160264"/>
                  <a:gd name="connsiteY1" fmla="*/ 0 h 1317476"/>
                  <a:gd name="connsiteX2" fmla="*/ 1160264 w 1160264"/>
                  <a:gd name="connsiteY2" fmla="*/ 1317476 h 1317476"/>
                  <a:gd name="connsiteX3" fmla="*/ 0 w 1160264"/>
                  <a:gd name="connsiteY3" fmla="*/ 1317476 h 1317476"/>
                  <a:gd name="connsiteX4" fmla="*/ 0 w 1160264"/>
                  <a:gd name="connsiteY4" fmla="*/ 0 h 131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64" h="1317476">
                    <a:moveTo>
                      <a:pt x="0" y="0"/>
                    </a:moveTo>
                    <a:lnTo>
                      <a:pt x="1160264" y="0"/>
                    </a:lnTo>
                    <a:lnTo>
                      <a:pt x="1160264" y="1317476"/>
                    </a:lnTo>
                    <a:lnTo>
                      <a:pt x="0" y="13174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7942" tIns="0" rIns="0" bIns="0" spcCol="1270"/>
              <a:lstStyle/>
              <a:p>
                <a:pPr defTabSz="1022350" eaLnBrk="0" hangingPunct="0">
                  <a:lnSpc>
                    <a:spcPct val="90000"/>
                  </a:lnSpc>
                  <a:defRPr/>
                </a:pPr>
                <a:r>
                  <a:rPr lang="en-ZA" sz="1000" b="1" dirty="0">
                    <a:solidFill>
                      <a:prstClr val="black">
                        <a:hueOff val="0"/>
                        <a:satOff val="0"/>
                        <a:lumOff val="0"/>
                        <a:alphaOff val="0"/>
                      </a:prstClr>
                    </a:solidFill>
                    <a:latin typeface="Arial" pitchFamily="34" charset="0"/>
                    <a:cs typeface="Arial" pitchFamily="34" charset="0"/>
                  </a:rPr>
                  <a:t>Explorer</a:t>
                </a:r>
              </a:p>
            </p:txBody>
          </p:sp>
          <p:sp>
            <p:nvSpPr>
              <p:cNvPr id="11" name="Oval 10"/>
              <p:cNvSpPr/>
              <p:nvPr/>
            </p:nvSpPr>
            <p:spPr bwMode="auto">
              <a:xfrm>
                <a:off x="2589213" y="3917950"/>
                <a:ext cx="147637" cy="161925"/>
              </a:xfrm>
              <a:prstGeom prst="ellipse">
                <a:avLst/>
              </a:prstGeom>
            </p:spPr>
            <p:style>
              <a:lnRef idx="1">
                <a:schemeClr val="accent1"/>
              </a:lnRef>
              <a:fillRef idx="2">
                <a:schemeClr val="accent1"/>
              </a:fillRef>
              <a:effectRef idx="1">
                <a:schemeClr val="accent1"/>
              </a:effectRef>
              <a:fontRef idx="minor">
                <a:schemeClr val="dk1"/>
              </a:fontRef>
            </p:style>
          </p:sp>
        </p:grpSp>
        <p:grpSp>
          <p:nvGrpSpPr>
            <p:cNvPr id="12" name="Group 29"/>
            <p:cNvGrpSpPr>
              <a:grpSpLocks/>
            </p:cNvGrpSpPr>
            <p:nvPr/>
          </p:nvGrpSpPr>
          <p:grpSpPr bwMode="auto">
            <a:xfrm>
              <a:off x="2917825" y="3328988"/>
              <a:ext cx="1039813" cy="850900"/>
              <a:chOff x="2917825" y="3328988"/>
              <a:chExt cx="1039813" cy="850900"/>
            </a:xfrm>
          </p:grpSpPr>
          <p:sp>
            <p:nvSpPr>
              <p:cNvPr id="13" name="Oval 12"/>
              <p:cNvSpPr/>
              <p:nvPr/>
            </p:nvSpPr>
            <p:spPr bwMode="auto">
              <a:xfrm>
                <a:off x="3306763" y="3328988"/>
                <a:ext cx="230187" cy="252412"/>
              </a:xfrm>
              <a:prstGeom prst="ellipse">
                <a:avLst/>
              </a:prstGeom>
            </p:spPr>
            <p:style>
              <a:lnRef idx="1">
                <a:schemeClr val="accent1"/>
              </a:lnRef>
              <a:fillRef idx="2">
                <a:schemeClr val="accent1"/>
              </a:fillRef>
              <a:effectRef idx="1">
                <a:schemeClr val="accent1"/>
              </a:effectRef>
              <a:fontRef idx="minor">
                <a:schemeClr val="dk1"/>
              </a:fontRef>
            </p:style>
          </p:sp>
          <p:sp>
            <p:nvSpPr>
              <p:cNvPr id="14" name="Freeform 13"/>
              <p:cNvSpPr/>
              <p:nvPr/>
            </p:nvSpPr>
            <p:spPr bwMode="auto">
              <a:xfrm>
                <a:off x="2917825" y="3890963"/>
                <a:ext cx="1039813" cy="288925"/>
              </a:xfrm>
              <a:custGeom>
                <a:avLst/>
                <a:gdLst>
                  <a:gd name="connsiteX0" fmla="*/ 0 w 1470259"/>
                  <a:gd name="connsiteY0" fmla="*/ 0 h 2319422"/>
                  <a:gd name="connsiteX1" fmla="*/ 1470259 w 1470259"/>
                  <a:gd name="connsiteY1" fmla="*/ 0 h 2319422"/>
                  <a:gd name="connsiteX2" fmla="*/ 1470259 w 1470259"/>
                  <a:gd name="connsiteY2" fmla="*/ 2319422 h 2319422"/>
                  <a:gd name="connsiteX3" fmla="*/ 0 w 1470259"/>
                  <a:gd name="connsiteY3" fmla="*/ 2319422 h 2319422"/>
                  <a:gd name="connsiteX4" fmla="*/ 0 w 1470259"/>
                  <a:gd name="connsiteY4" fmla="*/ 0 h 2319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259" h="2319422">
                    <a:moveTo>
                      <a:pt x="0" y="0"/>
                    </a:moveTo>
                    <a:lnTo>
                      <a:pt x="1470259" y="0"/>
                    </a:lnTo>
                    <a:lnTo>
                      <a:pt x="1470259" y="2319422"/>
                    </a:lnTo>
                    <a:lnTo>
                      <a:pt x="0" y="23194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68953" tIns="0" rIns="0" bIns="0" spcCol="1270"/>
              <a:lstStyle/>
              <a:p>
                <a:pPr defTabSz="1022350" eaLnBrk="0" hangingPunct="0">
                  <a:lnSpc>
                    <a:spcPct val="90000"/>
                  </a:lnSpc>
                  <a:defRPr/>
                </a:pPr>
                <a:r>
                  <a:rPr lang="en-ZA" sz="1000" b="1" dirty="0">
                    <a:solidFill>
                      <a:prstClr val="black">
                        <a:hueOff val="0"/>
                        <a:satOff val="0"/>
                        <a:lumOff val="0"/>
                        <a:alphaOff val="0"/>
                      </a:prstClr>
                    </a:solidFill>
                    <a:latin typeface="Arial" pitchFamily="34" charset="0"/>
                    <a:cs typeface="Arial" pitchFamily="34" charset="0"/>
                  </a:rPr>
                  <a:t>Export </a:t>
                </a:r>
              </a:p>
              <a:p>
                <a:pPr defTabSz="1022350" eaLnBrk="0" hangingPunct="0">
                  <a:lnSpc>
                    <a:spcPct val="90000"/>
                  </a:lnSpc>
                  <a:defRPr/>
                </a:pPr>
                <a:r>
                  <a:rPr lang="en-ZA" sz="1000" b="1" dirty="0">
                    <a:solidFill>
                      <a:prstClr val="black">
                        <a:hueOff val="0"/>
                        <a:satOff val="0"/>
                        <a:lumOff val="0"/>
                        <a:alphaOff val="0"/>
                      </a:prstClr>
                    </a:solidFill>
                    <a:latin typeface="Arial" pitchFamily="34" charset="0"/>
                    <a:cs typeface="Arial" pitchFamily="34" charset="0"/>
                  </a:rPr>
                  <a:t>Aware</a:t>
                </a:r>
              </a:p>
            </p:txBody>
          </p:sp>
        </p:grpSp>
        <p:grpSp>
          <p:nvGrpSpPr>
            <p:cNvPr id="16" name="Group 31"/>
            <p:cNvGrpSpPr>
              <a:grpSpLocks/>
            </p:cNvGrpSpPr>
            <p:nvPr/>
          </p:nvGrpSpPr>
          <p:grpSpPr bwMode="auto">
            <a:xfrm>
              <a:off x="3746500" y="2838450"/>
              <a:ext cx="1027113" cy="955675"/>
              <a:chOff x="3746500" y="2838450"/>
              <a:chExt cx="1027113" cy="955675"/>
            </a:xfrm>
          </p:grpSpPr>
          <p:sp>
            <p:nvSpPr>
              <p:cNvPr id="17" name="Oval 16"/>
              <p:cNvSpPr/>
              <p:nvPr/>
            </p:nvSpPr>
            <p:spPr bwMode="auto">
              <a:xfrm>
                <a:off x="4129088" y="2838450"/>
                <a:ext cx="307975" cy="336550"/>
              </a:xfrm>
              <a:prstGeom prst="ellipse">
                <a:avLst/>
              </a:prstGeom>
            </p:spPr>
            <p:style>
              <a:lnRef idx="1">
                <a:schemeClr val="accent1"/>
              </a:lnRef>
              <a:fillRef idx="2">
                <a:schemeClr val="accent1"/>
              </a:fillRef>
              <a:effectRef idx="1">
                <a:schemeClr val="accent1"/>
              </a:effectRef>
              <a:fontRef idx="minor">
                <a:schemeClr val="dk1"/>
              </a:fontRef>
            </p:style>
          </p:sp>
          <p:sp>
            <p:nvSpPr>
              <p:cNvPr id="18" name="Freeform 17"/>
              <p:cNvSpPr/>
              <p:nvPr/>
            </p:nvSpPr>
            <p:spPr bwMode="auto">
              <a:xfrm>
                <a:off x="3746500" y="3486150"/>
                <a:ext cx="1027113" cy="307975"/>
              </a:xfrm>
              <a:custGeom>
                <a:avLst/>
                <a:gdLst>
                  <a:gd name="connsiteX0" fmla="*/ 0 w 1709397"/>
                  <a:gd name="connsiteY0" fmla="*/ 0 h 3111015"/>
                  <a:gd name="connsiteX1" fmla="*/ 1709397 w 1709397"/>
                  <a:gd name="connsiteY1" fmla="*/ 0 h 3111015"/>
                  <a:gd name="connsiteX2" fmla="*/ 1709397 w 1709397"/>
                  <a:gd name="connsiteY2" fmla="*/ 3111015 h 3111015"/>
                  <a:gd name="connsiteX3" fmla="*/ 0 w 1709397"/>
                  <a:gd name="connsiteY3" fmla="*/ 3111015 h 3111015"/>
                  <a:gd name="connsiteX4" fmla="*/ 0 w 1709397"/>
                  <a:gd name="connsiteY4" fmla="*/ 0 h 311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397" h="3111015">
                    <a:moveTo>
                      <a:pt x="0" y="0"/>
                    </a:moveTo>
                    <a:lnTo>
                      <a:pt x="1709397" y="0"/>
                    </a:lnTo>
                    <a:lnTo>
                      <a:pt x="1709397" y="3111015"/>
                    </a:lnTo>
                    <a:lnTo>
                      <a:pt x="0" y="31110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5270" tIns="0" rIns="0" bIns="0" spcCol="1270"/>
              <a:lstStyle/>
              <a:p>
                <a:pPr defTabSz="1022350" eaLnBrk="0" hangingPunct="0">
                  <a:lnSpc>
                    <a:spcPct val="90000"/>
                  </a:lnSpc>
                  <a:defRPr/>
                </a:pPr>
                <a:r>
                  <a:rPr lang="en-ZA" sz="1000" b="1" dirty="0">
                    <a:solidFill>
                      <a:prstClr val="black">
                        <a:hueOff val="0"/>
                        <a:satOff val="0"/>
                        <a:lumOff val="0"/>
                        <a:alphaOff val="0"/>
                      </a:prstClr>
                    </a:solidFill>
                    <a:latin typeface="Arial" pitchFamily="34" charset="0"/>
                    <a:cs typeface="Arial" pitchFamily="34" charset="0"/>
                  </a:rPr>
                  <a:t>Export</a:t>
                </a:r>
                <a:r>
                  <a:rPr lang="en-ZA" sz="1000" b="1" dirty="0">
                    <a:solidFill>
                      <a:prstClr val="black">
                        <a:hueOff val="0"/>
                        <a:satOff val="0"/>
                        <a:lumOff val="0"/>
                        <a:alphaOff val="0"/>
                      </a:prstClr>
                    </a:solidFill>
                  </a:rPr>
                  <a:t> </a:t>
                </a:r>
              </a:p>
              <a:p>
                <a:pPr defTabSz="1022350" eaLnBrk="0" hangingPunct="0">
                  <a:lnSpc>
                    <a:spcPct val="90000"/>
                  </a:lnSpc>
                  <a:defRPr/>
                </a:pPr>
                <a:r>
                  <a:rPr lang="en-ZA" sz="1000" b="1" dirty="0">
                    <a:solidFill>
                      <a:prstClr val="black">
                        <a:hueOff val="0"/>
                        <a:satOff val="0"/>
                        <a:lumOff val="0"/>
                        <a:alphaOff val="0"/>
                      </a:prstClr>
                    </a:solidFill>
                    <a:latin typeface="Arial" pitchFamily="34" charset="0"/>
                    <a:cs typeface="Arial" pitchFamily="34" charset="0"/>
                  </a:rPr>
                  <a:t>Ready</a:t>
                </a:r>
              </a:p>
            </p:txBody>
          </p:sp>
        </p:grpSp>
        <p:sp>
          <p:nvSpPr>
            <p:cNvPr id="19" name="Oval 18"/>
            <p:cNvSpPr/>
            <p:nvPr/>
          </p:nvSpPr>
          <p:spPr bwMode="auto">
            <a:xfrm>
              <a:off x="4953000" y="2265363"/>
              <a:ext cx="612775" cy="682625"/>
            </a:xfrm>
            <a:prstGeom prst="ellipse">
              <a:avLst/>
            </a:prstGeom>
          </p:spPr>
          <p:style>
            <a:lnRef idx="1">
              <a:schemeClr val="accent1"/>
            </a:lnRef>
            <a:fillRef idx="2">
              <a:schemeClr val="accent1"/>
            </a:fillRef>
            <a:effectRef idx="1">
              <a:schemeClr val="accent1"/>
            </a:effectRef>
            <a:fontRef idx="minor">
              <a:schemeClr val="dk1"/>
            </a:fontRef>
          </p:style>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53000" y="3035300"/>
              <a:ext cx="682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1" name="Group 33"/>
            <p:cNvGrpSpPr>
              <a:grpSpLocks/>
            </p:cNvGrpSpPr>
            <p:nvPr/>
          </p:nvGrpSpPr>
          <p:grpSpPr bwMode="auto">
            <a:xfrm>
              <a:off x="5611813" y="1817688"/>
              <a:ext cx="1495425" cy="1419225"/>
              <a:chOff x="5611813" y="1817476"/>
              <a:chExt cx="1495425" cy="1419437"/>
            </a:xfrm>
          </p:grpSpPr>
          <p:sp>
            <p:nvSpPr>
              <p:cNvPr id="22" name="Freeform 21"/>
              <p:cNvSpPr/>
              <p:nvPr/>
            </p:nvSpPr>
            <p:spPr bwMode="auto">
              <a:xfrm>
                <a:off x="5611813" y="2828864"/>
                <a:ext cx="1495425" cy="408049"/>
              </a:xfrm>
              <a:custGeom>
                <a:avLst/>
                <a:gdLst>
                  <a:gd name="connsiteX0" fmla="*/ 0 w 1771396"/>
                  <a:gd name="connsiteY0" fmla="*/ 0 h 4074212"/>
                  <a:gd name="connsiteX1" fmla="*/ 1771396 w 1771396"/>
                  <a:gd name="connsiteY1" fmla="*/ 0 h 4074212"/>
                  <a:gd name="connsiteX2" fmla="*/ 1771396 w 1771396"/>
                  <a:gd name="connsiteY2" fmla="*/ 4074212 h 4074212"/>
                  <a:gd name="connsiteX3" fmla="*/ 0 w 1771396"/>
                  <a:gd name="connsiteY3" fmla="*/ 4074212 h 4074212"/>
                  <a:gd name="connsiteX4" fmla="*/ 0 w 1771396"/>
                  <a:gd name="connsiteY4" fmla="*/ 0 h 4074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396" h="4074212">
                    <a:moveTo>
                      <a:pt x="0" y="0"/>
                    </a:moveTo>
                    <a:lnTo>
                      <a:pt x="1771396" y="0"/>
                    </a:lnTo>
                    <a:lnTo>
                      <a:pt x="1771396" y="4074212"/>
                    </a:lnTo>
                    <a:lnTo>
                      <a:pt x="0" y="40742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70757" tIns="0" rIns="0" bIns="0" spcCol="1270"/>
              <a:lstStyle/>
              <a:p>
                <a:pPr defTabSz="1022350" eaLnBrk="0" hangingPunct="0">
                  <a:lnSpc>
                    <a:spcPct val="90000"/>
                  </a:lnSpc>
                  <a:defRPr/>
                </a:pPr>
                <a:r>
                  <a:rPr lang="en-ZA" sz="1000" b="1" dirty="0">
                    <a:solidFill>
                      <a:prstClr val="black">
                        <a:hueOff val="0"/>
                        <a:satOff val="0"/>
                        <a:lumOff val="0"/>
                        <a:alphaOff val="0"/>
                      </a:prstClr>
                    </a:solidFill>
                    <a:latin typeface="Arial" pitchFamily="34" charset="0"/>
                    <a:cs typeface="Arial" pitchFamily="34" charset="0"/>
                  </a:rPr>
                  <a:t>Global </a:t>
                </a:r>
              </a:p>
              <a:p>
                <a:pPr defTabSz="1022350" eaLnBrk="0" hangingPunct="0">
                  <a:lnSpc>
                    <a:spcPct val="90000"/>
                  </a:lnSpc>
                  <a:defRPr/>
                </a:pPr>
                <a:r>
                  <a:rPr lang="en-ZA" sz="1000" b="1" dirty="0">
                    <a:solidFill>
                      <a:prstClr val="black">
                        <a:hueOff val="0"/>
                        <a:satOff val="0"/>
                        <a:lumOff val="0"/>
                        <a:alphaOff val="0"/>
                      </a:prstClr>
                    </a:solidFill>
                    <a:latin typeface="Arial" pitchFamily="34" charset="0"/>
                    <a:cs typeface="Arial" pitchFamily="34" charset="0"/>
                  </a:rPr>
                  <a:t>Exporter</a:t>
                </a:r>
              </a:p>
            </p:txBody>
          </p:sp>
          <p:pic>
            <p:nvPicPr>
              <p:cNvPr id="23" name="Picture 20"/>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929161" y="1817476"/>
                <a:ext cx="922081" cy="101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Tree>
    <p:extLst>
      <p:ext uri="{BB962C8B-B14F-4D97-AF65-F5344CB8AC3E}">
        <p14:creationId xmlns:p14="http://schemas.microsoft.com/office/powerpoint/2010/main" xmlns="" val="16509928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7239000" y="6477000"/>
            <a:ext cx="1905000" cy="381000"/>
          </a:xfrm>
          <a:prstGeom prst="rect">
            <a:avLst/>
          </a:prstGeom>
          <a:noFill/>
          <a:ln>
            <a:miter lim="800000"/>
            <a:headEnd/>
            <a:tailEnd/>
          </a:ln>
        </p:spPr>
        <p:txBody>
          <a:bodyPr/>
          <a:lstStyle/>
          <a:p>
            <a:pPr algn="r">
              <a:defRPr/>
            </a:pPr>
            <a:fld id="{7BB4DB6A-ACD3-4772-8697-70232D3DAD8F}" type="slidenum">
              <a:rPr lang="en-GB" sz="1000" i="1">
                <a:latin typeface="+mn-lt"/>
              </a:rPr>
              <a:pPr algn="r">
                <a:defRPr/>
              </a:pPr>
              <a:t>28</a:t>
            </a:fld>
            <a:endParaRPr lang="en-GB" sz="1000" i="1" dirty="0">
              <a:latin typeface="+mn-lt"/>
            </a:endParaRPr>
          </a:p>
        </p:txBody>
      </p:sp>
      <p:sp>
        <p:nvSpPr>
          <p:cNvPr id="22530" name="Rectangle 2"/>
          <p:cNvSpPr>
            <a:spLocks noGrp="1" noChangeArrowheads="1"/>
          </p:cNvSpPr>
          <p:nvPr>
            <p:ph type="title" idx="4294967295"/>
          </p:nvPr>
        </p:nvSpPr>
        <p:spPr>
          <a:xfrm>
            <a:off x="342472" y="152400"/>
            <a:ext cx="8528538" cy="9906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2800" dirty="0" smtClean="0">
                <a:solidFill>
                  <a:schemeClr val="tx1"/>
                </a:solidFill>
                <a:latin typeface="Arial Rounded MT Bold"/>
              </a:rPr>
              <a:t>Export Promotion and -Marketing</a:t>
            </a:r>
            <a:endParaRPr lang="en-GB" sz="3200" dirty="0">
              <a:solidFill>
                <a:schemeClr val="tx1"/>
              </a:solidFill>
              <a:latin typeface="Arial Rounded MT Bold"/>
            </a:endParaRPr>
          </a:p>
        </p:txBody>
      </p:sp>
      <p:sp>
        <p:nvSpPr>
          <p:cNvPr id="22531" name="Rectangle 3"/>
          <p:cNvSpPr>
            <a:spLocks noGrp="1" noChangeArrowheads="1"/>
          </p:cNvSpPr>
          <p:nvPr>
            <p:ph type="body" idx="4294967295"/>
          </p:nvPr>
        </p:nvSpPr>
        <p:spPr/>
        <p:txBody>
          <a:bodyPr/>
          <a:lstStyle/>
          <a:p>
            <a:pPr marL="0" indent="0" eaLnBrk="1" hangingPunct="1"/>
            <a:endParaRPr lang="en-ZA" dirty="0" smtClean="0"/>
          </a:p>
          <a:p>
            <a:pPr marL="0" indent="0" eaLnBrk="1" hangingPunct="1"/>
            <a:endParaRPr lang="en-ZA" dirty="0" smtClean="0"/>
          </a:p>
        </p:txBody>
      </p:sp>
      <p:sp>
        <p:nvSpPr>
          <p:cNvPr id="22532" name="Rectangle 4"/>
          <p:cNvSpPr>
            <a:spLocks noChangeArrowheads="1"/>
          </p:cNvSpPr>
          <p:nvPr/>
        </p:nvSpPr>
        <p:spPr bwMode="auto">
          <a:xfrm>
            <a:off x="304800" y="1143000"/>
            <a:ext cx="8528538" cy="5663089"/>
          </a:xfrm>
          <a:prstGeom prst="rect">
            <a:avLst/>
          </a:prstGeom>
          <a:noFill/>
          <a:ln w="9525">
            <a:noFill/>
            <a:miter lim="800000"/>
            <a:headEnd/>
            <a:tailEnd/>
          </a:ln>
        </p:spPr>
        <p:txBody>
          <a:bodyPr wrap="square" anchor="ctr">
            <a:spAutoFit/>
          </a:bodyPr>
          <a:lstStyle/>
          <a:p>
            <a:pPr marL="360363" indent="-360363" algn="just">
              <a:buFont typeface="Arial" pitchFamily="34" charset="0"/>
              <a:buChar char="•"/>
            </a:pPr>
            <a:r>
              <a:rPr lang="en-US" sz="1800" dirty="0" smtClean="0">
                <a:solidFill>
                  <a:schemeClr val="tx1"/>
                </a:solidFill>
                <a:latin typeface="Arial" charset="0"/>
              </a:rPr>
              <a:t>The </a:t>
            </a:r>
            <a:r>
              <a:rPr lang="en-US" sz="1800" dirty="0">
                <a:solidFill>
                  <a:schemeClr val="tx1"/>
                </a:solidFill>
                <a:latin typeface="Arial" charset="0"/>
              </a:rPr>
              <a:t>mandate of Export Promotion is to promote South African value added goods and services abroad by broadening the export base and increasing market share in targeted high growth markets and sustaining market share in traditional </a:t>
            </a:r>
            <a:r>
              <a:rPr lang="en-US" sz="1800" dirty="0" smtClean="0">
                <a:solidFill>
                  <a:schemeClr val="tx1"/>
                </a:solidFill>
                <a:latin typeface="Arial" charset="0"/>
              </a:rPr>
              <a:t>markets.</a:t>
            </a:r>
          </a:p>
          <a:p>
            <a:pPr marL="360363" indent="-360363" algn="just">
              <a:buFont typeface="Arial" pitchFamily="34" charset="0"/>
              <a:buChar char="•"/>
            </a:pPr>
            <a:r>
              <a:rPr lang="en-US" sz="1800" dirty="0" smtClean="0">
                <a:solidFill>
                  <a:schemeClr val="tx1"/>
                </a:solidFill>
              </a:rPr>
              <a:t>The </a:t>
            </a:r>
            <a:r>
              <a:rPr lang="en-US" sz="1800" dirty="0" err="1">
                <a:solidFill>
                  <a:schemeClr val="tx1"/>
                </a:solidFill>
              </a:rPr>
              <a:t>finalisation</a:t>
            </a:r>
            <a:r>
              <a:rPr lang="en-US" sz="1800" dirty="0">
                <a:solidFill>
                  <a:schemeClr val="tx1"/>
                </a:solidFill>
              </a:rPr>
              <a:t> and launch of the National Export Strategy  which </a:t>
            </a:r>
            <a:r>
              <a:rPr lang="en-GB" sz="1800" dirty="0">
                <a:solidFill>
                  <a:schemeClr val="tx1"/>
                </a:solidFill>
              </a:rPr>
              <a:t>considers issues of competitiveness; market access; the current export development initiative; export promotion mechanisms; financing mechanisms; stakeholder alignment as well as monitoring and evaluation requirements</a:t>
            </a:r>
            <a:r>
              <a:rPr lang="en-ZA" sz="1800" dirty="0">
                <a:solidFill>
                  <a:schemeClr val="tx1"/>
                </a:solidFill>
              </a:rPr>
              <a:t> through the following key pillars:  </a:t>
            </a:r>
          </a:p>
          <a:p>
            <a:pPr marL="571500" lvl="1" indent="-285750">
              <a:buFont typeface="Courier New" pitchFamily="49" charset="0"/>
              <a:buChar char="o"/>
            </a:pPr>
            <a:r>
              <a:rPr lang="en-US" sz="1600" dirty="0">
                <a:solidFill>
                  <a:schemeClr val="tx1"/>
                </a:solidFill>
              </a:rPr>
              <a:t>Improving the enabling export environment</a:t>
            </a:r>
            <a:endParaRPr lang="en-ZA" sz="1600" dirty="0">
              <a:solidFill>
                <a:schemeClr val="tx1"/>
              </a:solidFill>
            </a:endParaRPr>
          </a:p>
          <a:p>
            <a:pPr marL="571500" lvl="1" indent="-285750">
              <a:buFont typeface="Courier New" pitchFamily="49" charset="0"/>
              <a:buChar char="o"/>
            </a:pPr>
            <a:r>
              <a:rPr lang="en-US" sz="1600" dirty="0">
                <a:solidFill>
                  <a:schemeClr val="tx1"/>
                </a:solidFill>
              </a:rPr>
              <a:t>Strengthening the export institutional framework</a:t>
            </a:r>
            <a:endParaRPr lang="en-ZA" sz="1600" dirty="0">
              <a:solidFill>
                <a:schemeClr val="tx1"/>
              </a:solidFill>
            </a:endParaRPr>
          </a:p>
          <a:p>
            <a:pPr marL="571500" lvl="1" indent="-285750">
              <a:buFont typeface="Courier New" pitchFamily="49" charset="0"/>
              <a:buChar char="o"/>
            </a:pPr>
            <a:r>
              <a:rPr lang="en-US" sz="1600" dirty="0">
                <a:solidFill>
                  <a:schemeClr val="tx1"/>
                </a:solidFill>
              </a:rPr>
              <a:t>Increasing the demand for South African goods and services through market diversification</a:t>
            </a:r>
            <a:endParaRPr lang="en-ZA" sz="1600" dirty="0">
              <a:solidFill>
                <a:schemeClr val="tx1"/>
              </a:solidFill>
            </a:endParaRPr>
          </a:p>
          <a:p>
            <a:pPr marL="571500" lvl="1" indent="-285750">
              <a:buFont typeface="Courier New" pitchFamily="49" charset="0"/>
              <a:buChar char="o"/>
            </a:pPr>
            <a:r>
              <a:rPr lang="en-US" sz="1600" dirty="0">
                <a:solidFill>
                  <a:schemeClr val="tx1"/>
                </a:solidFill>
              </a:rPr>
              <a:t>Enhancing the Country Value-Proposition and Sector Branding</a:t>
            </a:r>
            <a:endParaRPr lang="en-ZA" sz="1600" dirty="0">
              <a:solidFill>
                <a:schemeClr val="tx1"/>
              </a:solidFill>
            </a:endParaRPr>
          </a:p>
          <a:p>
            <a:pPr marL="571500" lvl="1" indent="-285750">
              <a:buFont typeface="Courier New" pitchFamily="49" charset="0"/>
              <a:buChar char="o"/>
            </a:pPr>
            <a:r>
              <a:rPr lang="en-US" sz="1600" dirty="0">
                <a:solidFill>
                  <a:schemeClr val="tx1"/>
                </a:solidFill>
              </a:rPr>
              <a:t>Broadening the Export base as outlined in the National Exporter Development </a:t>
            </a:r>
            <a:r>
              <a:rPr lang="en-US" sz="1600" dirty="0" err="1">
                <a:solidFill>
                  <a:schemeClr val="tx1"/>
                </a:solidFill>
              </a:rPr>
              <a:t>Programme</a:t>
            </a:r>
            <a:endParaRPr lang="en-ZA" sz="1600" dirty="0">
              <a:solidFill>
                <a:schemeClr val="tx1"/>
              </a:solidFill>
            </a:endParaRPr>
          </a:p>
          <a:p>
            <a:pPr marL="571500" lvl="1" indent="-285750">
              <a:buFont typeface="Courier New" pitchFamily="49" charset="0"/>
              <a:buChar char="o"/>
            </a:pPr>
            <a:r>
              <a:rPr lang="en-US" sz="1600" dirty="0">
                <a:solidFill>
                  <a:schemeClr val="tx1"/>
                </a:solidFill>
              </a:rPr>
              <a:t>Enhancing Export Incentives and Trade Financing Instruments</a:t>
            </a:r>
            <a:r>
              <a:rPr lang="en-US" sz="1400" dirty="0">
                <a:solidFill>
                  <a:schemeClr val="tx1"/>
                </a:solidFill>
              </a:rPr>
              <a:t> </a:t>
            </a:r>
          </a:p>
          <a:p>
            <a:pPr marL="360363" indent="-360363" algn="just">
              <a:buFont typeface="Arial" pitchFamily="34" charset="0"/>
              <a:buChar char="•"/>
            </a:pPr>
            <a:endParaRPr lang="en-US" sz="1800" dirty="0">
              <a:solidFill>
                <a:schemeClr val="tx1"/>
              </a:solidFill>
              <a:latin typeface="Arial" charset="0"/>
            </a:endParaRPr>
          </a:p>
          <a:p>
            <a:pPr algn="just"/>
            <a:r>
              <a:rPr lang="en-US" sz="1800" dirty="0" smtClean="0">
                <a:solidFill>
                  <a:schemeClr val="tx1"/>
                </a:solidFill>
              </a:rPr>
              <a:t>.</a:t>
            </a:r>
            <a:endParaRPr lang="en-US" sz="1800" dirty="0">
              <a:solidFill>
                <a:schemeClr val="tx1"/>
              </a:solidFill>
            </a:endParaRPr>
          </a:p>
          <a:p>
            <a:pPr marL="360363" indent="-360363" algn="just">
              <a:buFont typeface="Arial" pitchFamily="34" charset="0"/>
              <a:buChar char="•"/>
            </a:pPr>
            <a:endParaRPr lang="en-US" sz="1800" dirty="0">
              <a:solidFill>
                <a:schemeClr val="tx1"/>
              </a:solidFill>
              <a:latin typeface="Arial" charset="0"/>
            </a:endParaRPr>
          </a:p>
          <a:p>
            <a:pPr algn="just"/>
            <a:endParaRPr lang="en-US" sz="1800" dirty="0">
              <a:solidFill>
                <a:schemeClr val="tx1"/>
              </a:solidFill>
              <a:latin typeface="Arial" charset="0"/>
            </a:endParaRPr>
          </a:p>
        </p:txBody>
      </p:sp>
    </p:spTree>
    <p:extLst>
      <p:ext uri="{BB962C8B-B14F-4D97-AF65-F5344CB8AC3E}">
        <p14:creationId xmlns:p14="http://schemas.microsoft.com/office/powerpoint/2010/main" xmlns="" val="22912936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6A5D2C7-694B-4673-9EB2-43E3B4507315}" type="slidenum">
              <a:rPr lang="en-GB"/>
              <a:pPr>
                <a:defRPr/>
              </a:pPr>
              <a:t>29</a:t>
            </a:fld>
            <a:endParaRPr lang="en-GB" dirty="0"/>
          </a:p>
        </p:txBody>
      </p:sp>
      <p:sp>
        <p:nvSpPr>
          <p:cNvPr id="27650" name="Rectangle 2"/>
          <p:cNvSpPr>
            <a:spLocks noGrp="1" noChangeArrowheads="1"/>
          </p:cNvSpPr>
          <p:nvPr>
            <p:ph type="title"/>
          </p:nvPr>
        </p:nvSpPr>
        <p:spPr>
          <a:xfrm>
            <a:off x="685800" y="1524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dirty="0" smtClean="0">
                <a:solidFill>
                  <a:schemeClr val="tx1"/>
                </a:solidFill>
                <a:latin typeface="Arial Rounded MT Bold"/>
              </a:rPr>
              <a:t>Export Promotion and Marketing</a:t>
            </a:r>
            <a:endParaRPr lang="en-US" sz="3200" dirty="0">
              <a:solidFill>
                <a:schemeClr val="tx1"/>
              </a:solidFill>
              <a:latin typeface="Arial Rounded MT Bold"/>
            </a:endParaRPr>
          </a:p>
        </p:txBody>
      </p:sp>
      <p:sp>
        <p:nvSpPr>
          <p:cNvPr id="27651" name="Rectangle 3"/>
          <p:cNvSpPr>
            <a:spLocks noGrp="1" noChangeArrowheads="1"/>
          </p:cNvSpPr>
          <p:nvPr>
            <p:ph type="body" idx="1"/>
          </p:nvPr>
        </p:nvSpPr>
        <p:spPr>
          <a:xfrm>
            <a:off x="304800" y="1295400"/>
            <a:ext cx="8534400" cy="5410200"/>
          </a:xfrm>
        </p:spPr>
        <p:txBody>
          <a:bodyPr/>
          <a:lstStyle/>
          <a:p>
            <a:r>
              <a:rPr lang="en-ZA" sz="2400" dirty="0" smtClean="0">
                <a:latin typeface="Arial" charset="0"/>
                <a:ea typeface="Calibri" pitchFamily="34" charset="0"/>
                <a:cs typeface="Arial" charset="0"/>
              </a:rPr>
              <a:t>Facilitating </a:t>
            </a:r>
            <a:r>
              <a:rPr lang="en-ZA" sz="2400" dirty="0">
                <a:latin typeface="Arial" charset="0"/>
                <a:ea typeface="Calibri" pitchFamily="34" charset="0"/>
                <a:cs typeface="Arial" charset="0"/>
              </a:rPr>
              <a:t>export sales of </a:t>
            </a:r>
            <a:r>
              <a:rPr lang="en-ZA" sz="2400" dirty="0" smtClean="0">
                <a:latin typeface="Arial" charset="0"/>
                <a:ea typeface="Calibri" pitchFamily="34" charset="0"/>
                <a:cs typeface="Arial" charset="0"/>
              </a:rPr>
              <a:t>R3.5 billion in the 2015/2016 period.</a:t>
            </a:r>
          </a:p>
          <a:p>
            <a:pPr eaLnBrk="1" fontAlgn="auto" hangingPunct="1">
              <a:spcBef>
                <a:spcPts val="0"/>
              </a:spcBef>
              <a:spcAft>
                <a:spcPts val="0"/>
              </a:spcAft>
              <a:defRPr/>
            </a:pPr>
            <a:r>
              <a:rPr lang="en-ZA" sz="2400" dirty="0">
                <a:latin typeface="Arial" charset="0"/>
                <a:ea typeface="Calibri" pitchFamily="34" charset="0"/>
                <a:cs typeface="Arial" charset="0"/>
              </a:rPr>
              <a:t>On-going </a:t>
            </a:r>
            <a:r>
              <a:rPr lang="en-ZA" sz="2400" dirty="0" smtClean="0">
                <a:latin typeface="Arial" charset="0"/>
                <a:ea typeface="Calibri" pitchFamily="34" charset="0"/>
                <a:cs typeface="Arial" charset="0"/>
              </a:rPr>
              <a:t>implementation of the  </a:t>
            </a:r>
            <a:r>
              <a:rPr lang="en-ZA" sz="2400" dirty="0">
                <a:latin typeface="Arial" charset="0"/>
                <a:ea typeface="Calibri" pitchFamily="34" charset="0"/>
                <a:cs typeface="Arial" charset="0"/>
              </a:rPr>
              <a:t>Product and Marketing Diversification strategy through </a:t>
            </a:r>
            <a:r>
              <a:rPr lang="en-ZA" sz="2400" dirty="0" smtClean="0">
                <a:latin typeface="Arial" charset="0"/>
                <a:ea typeface="Calibri" pitchFamily="34" charset="0"/>
                <a:cs typeface="Arial" charset="0"/>
              </a:rPr>
              <a:t>National </a:t>
            </a:r>
            <a:r>
              <a:rPr lang="en-ZA" sz="2400" dirty="0">
                <a:latin typeface="Arial" charset="0"/>
                <a:ea typeface="Calibri" pitchFamily="34" charset="0"/>
                <a:cs typeface="Arial" charset="0"/>
              </a:rPr>
              <a:t>Pavilions, </a:t>
            </a:r>
            <a:r>
              <a:rPr lang="en-ZA" sz="2400" dirty="0" smtClean="0">
                <a:latin typeface="Arial" charset="0"/>
                <a:ea typeface="Calibri" pitchFamily="34" charset="0"/>
                <a:cs typeface="Arial" charset="0"/>
              </a:rPr>
              <a:t>Group </a:t>
            </a:r>
            <a:r>
              <a:rPr lang="en-ZA" sz="2400" dirty="0">
                <a:latin typeface="Arial" charset="0"/>
                <a:ea typeface="Calibri" pitchFamily="34" charset="0"/>
                <a:cs typeface="Arial" charset="0"/>
              </a:rPr>
              <a:t>Missions </a:t>
            </a:r>
            <a:r>
              <a:rPr lang="en-ZA" sz="2400" dirty="0" smtClean="0">
                <a:latin typeface="Arial" charset="0"/>
                <a:ea typeface="Calibri" pitchFamily="34" charset="0"/>
                <a:cs typeface="Arial" charset="0"/>
              </a:rPr>
              <a:t>and other export promotion tools</a:t>
            </a:r>
          </a:p>
          <a:p>
            <a:pPr eaLnBrk="1" fontAlgn="auto" hangingPunct="1">
              <a:spcBef>
                <a:spcPts val="0"/>
              </a:spcBef>
              <a:spcAft>
                <a:spcPts val="0"/>
              </a:spcAft>
              <a:defRPr/>
            </a:pPr>
            <a:r>
              <a:rPr lang="en-ZA" sz="2400" dirty="0">
                <a:latin typeface="Arial" charset="0"/>
                <a:ea typeface="Calibri" pitchFamily="34" charset="0"/>
                <a:cs typeface="Arial" charset="0"/>
              </a:rPr>
              <a:t>Conducting </a:t>
            </a:r>
            <a:r>
              <a:rPr lang="en-ZA" sz="2400" dirty="0" smtClean="0">
                <a:latin typeface="Arial" charset="0"/>
                <a:ea typeface="Calibri" pitchFamily="34" charset="0"/>
                <a:cs typeface="Arial" charset="0"/>
              </a:rPr>
              <a:t>studies to determine the integration of South African value- added products and services into these networks.</a:t>
            </a:r>
          </a:p>
        </p:txBody>
      </p:sp>
    </p:spTree>
    <p:extLst>
      <p:ext uri="{BB962C8B-B14F-4D97-AF65-F5344CB8AC3E}">
        <p14:creationId xmlns:p14="http://schemas.microsoft.com/office/powerpoint/2010/main" xmlns="" val="26058539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57200" y="1371601"/>
            <a:ext cx="7989887" cy="25146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algn="ctr">
              <a:buFontTx/>
              <a:buNone/>
            </a:pPr>
            <a:r>
              <a:rPr lang="en-US" sz="4000" b="1" dirty="0" smtClean="0">
                <a:latin typeface="Arial" charset="0"/>
                <a:cs typeface="Arial" charset="0"/>
              </a:rPr>
              <a:t>International Trade</a:t>
            </a:r>
          </a:p>
          <a:p>
            <a:pPr algn="ctr">
              <a:buFontTx/>
              <a:buNone/>
            </a:pPr>
            <a:r>
              <a:rPr lang="en-US" sz="4000" b="1" dirty="0" smtClean="0">
                <a:latin typeface="Arial" charset="0"/>
                <a:cs typeface="Arial" charset="0"/>
              </a:rPr>
              <a:t>and Economic Development (ITED)</a:t>
            </a:r>
            <a:endParaRPr lang="en-US" b="1" dirty="0" smtClean="0">
              <a:latin typeface="Arial" charset="0"/>
              <a:cs typeface="Arial" charset="0"/>
            </a:endParaRPr>
          </a:p>
        </p:txBody>
      </p:sp>
    </p:spTree>
    <p:extLst>
      <p:ext uri="{BB962C8B-B14F-4D97-AF65-F5344CB8AC3E}">
        <p14:creationId xmlns:p14="http://schemas.microsoft.com/office/powerpoint/2010/main" xmlns="" val="4116250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69A9FA0-632E-496F-9F93-BE5486F6C4F5}" type="slidenum">
              <a:rPr lang="en-GB"/>
              <a:pPr>
                <a:defRPr/>
              </a:pPr>
              <a:t>30</a:t>
            </a:fld>
            <a:endParaRPr lang="en-GB" dirty="0"/>
          </a:p>
        </p:txBody>
      </p:sp>
      <p:sp>
        <p:nvSpPr>
          <p:cNvPr id="33794" name="Rectangle 2"/>
          <p:cNvSpPr>
            <a:spLocks noGrp="1" noChangeArrowheads="1"/>
          </p:cNvSpPr>
          <p:nvPr>
            <p:ph type="title"/>
          </p:nvPr>
        </p:nvSpPr>
        <p:spPr>
          <a:xfrm>
            <a:off x="609600" y="152400"/>
            <a:ext cx="7620000" cy="1125538"/>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smtClean="0">
                <a:solidFill>
                  <a:schemeClr val="tx1"/>
                </a:solidFill>
                <a:latin typeface="Arial Rounded MT Bold"/>
              </a:rPr>
              <a:t>Overview of Target Markets</a:t>
            </a:r>
            <a:endParaRPr lang="en-US" sz="3200" kern="1200" dirty="0">
              <a:solidFill>
                <a:schemeClr val="tx1"/>
              </a:solidFill>
              <a:latin typeface="Arial Rounded MT Bold"/>
            </a:endParaRPr>
          </a:p>
        </p:txBody>
      </p:sp>
      <p:graphicFrame>
        <p:nvGraphicFramePr>
          <p:cNvPr id="6" name="Content Placeholder 6"/>
          <p:cNvGraphicFramePr>
            <a:graphicFrameLocks noGrp="1"/>
          </p:cNvGraphicFramePr>
          <p:nvPr>
            <p:ph idx="1"/>
            <p:extLst>
              <p:ext uri="{D42A27DB-BD31-4B8C-83A1-F6EECF244321}">
                <p14:modId xmlns:p14="http://schemas.microsoft.com/office/powerpoint/2010/main" xmlns="" val="2570977002"/>
              </p:ext>
            </p:extLst>
          </p:nvPr>
        </p:nvGraphicFramePr>
        <p:xfrm>
          <a:off x="0" y="3276600"/>
          <a:ext cx="9144001" cy="3169920"/>
        </p:xfrm>
        <a:graphic>
          <a:graphicData uri="http://schemas.openxmlformats.org/drawingml/2006/table">
            <a:tbl>
              <a:tblPr firstRow="1" bandRow="1">
                <a:tableStyleId>{5C22544A-7EE6-4342-B048-85BDC9FD1C3A}</a:tableStyleId>
              </a:tblPr>
              <a:tblGrid>
                <a:gridCol w="1547664"/>
                <a:gridCol w="1185800"/>
                <a:gridCol w="1406488"/>
                <a:gridCol w="1296144"/>
                <a:gridCol w="1193969"/>
                <a:gridCol w="1326311"/>
                <a:gridCol w="1187625"/>
              </a:tblGrid>
              <a:tr h="370840">
                <a:tc>
                  <a:txBody>
                    <a:bodyPr/>
                    <a:lstStyle/>
                    <a:p>
                      <a:pPr marL="0" algn="ctr" defTabSz="914400" rtl="0" eaLnBrk="1" latinLnBrk="0" hangingPunct="1"/>
                      <a:r>
                        <a:rPr lang="en-US" sz="1400" b="1" kern="1200" cap="small" dirty="0" smtClean="0">
                          <a:solidFill>
                            <a:schemeClr val="lt1"/>
                          </a:solidFill>
                          <a:latin typeface="Arial" pitchFamily="34" charset="0"/>
                          <a:ea typeface="+mn-ea"/>
                          <a:cs typeface="Arial" pitchFamily="34" charset="0"/>
                        </a:rPr>
                        <a:t>Sub-Saharan Africa</a:t>
                      </a:r>
                      <a:endParaRPr lang="en-ZA" sz="1400" b="1" kern="1200" cap="small" dirty="0">
                        <a:solidFill>
                          <a:schemeClr val="lt1"/>
                        </a:solidFill>
                        <a:latin typeface="Arial" pitchFamily="34" charset="0"/>
                        <a:ea typeface="+mn-ea"/>
                        <a:cs typeface="Arial" pitchFamily="34" charset="0"/>
                      </a:endParaRPr>
                    </a:p>
                  </a:txBody>
                  <a:tcPr>
                    <a:solidFill>
                      <a:srgbClr val="FF9900"/>
                    </a:solidFill>
                  </a:tcPr>
                </a:tc>
                <a:tc>
                  <a:txBody>
                    <a:bodyPr/>
                    <a:lstStyle/>
                    <a:p>
                      <a:pPr marL="0" algn="ctr" defTabSz="914400" rtl="0" eaLnBrk="1" latinLnBrk="0" hangingPunct="1"/>
                      <a:r>
                        <a:rPr lang="en-US" sz="1400" b="1" kern="1200" cap="small" dirty="0" smtClean="0">
                          <a:solidFill>
                            <a:schemeClr val="lt1"/>
                          </a:solidFill>
                          <a:latin typeface="Arial" pitchFamily="34" charset="0"/>
                          <a:ea typeface="+mn-ea"/>
                          <a:cs typeface="Arial" pitchFamily="34" charset="0"/>
                        </a:rPr>
                        <a:t>North Africa</a:t>
                      </a:r>
                      <a:endParaRPr lang="en-ZA" sz="1400" b="1" kern="1200" cap="small" dirty="0">
                        <a:solidFill>
                          <a:schemeClr val="lt1"/>
                        </a:solidFill>
                        <a:latin typeface="Arial" pitchFamily="34" charset="0"/>
                        <a:ea typeface="+mn-ea"/>
                        <a:cs typeface="Arial" pitchFamily="34" charset="0"/>
                      </a:endParaRPr>
                    </a:p>
                  </a:txBody>
                  <a:tcPr>
                    <a:solidFill>
                      <a:srgbClr val="FF9900"/>
                    </a:solidFill>
                  </a:tcPr>
                </a:tc>
                <a:tc>
                  <a:txBody>
                    <a:bodyPr/>
                    <a:lstStyle/>
                    <a:p>
                      <a:pPr marL="0" algn="ctr" defTabSz="914400" rtl="0" eaLnBrk="1" latinLnBrk="0" hangingPunct="1"/>
                      <a:r>
                        <a:rPr lang="en-US" sz="1400" b="1" kern="1200" cap="small" dirty="0" smtClean="0">
                          <a:solidFill>
                            <a:schemeClr val="lt1"/>
                          </a:solidFill>
                          <a:latin typeface="Arial" pitchFamily="34" charset="0"/>
                          <a:ea typeface="+mn-ea"/>
                          <a:cs typeface="Arial" pitchFamily="34" charset="0"/>
                        </a:rPr>
                        <a:t>Asia</a:t>
                      </a:r>
                      <a:endParaRPr lang="en-ZA" sz="1400" b="1" kern="1200" cap="small" dirty="0">
                        <a:solidFill>
                          <a:schemeClr val="lt1"/>
                        </a:solidFill>
                        <a:latin typeface="Arial" pitchFamily="34" charset="0"/>
                        <a:ea typeface="+mn-ea"/>
                        <a:cs typeface="Arial" pitchFamily="34" charset="0"/>
                      </a:endParaRPr>
                    </a:p>
                  </a:txBody>
                  <a:tcPr>
                    <a:solidFill>
                      <a:srgbClr val="FF9900"/>
                    </a:solidFill>
                  </a:tcPr>
                </a:tc>
                <a:tc>
                  <a:txBody>
                    <a:bodyPr/>
                    <a:lstStyle/>
                    <a:p>
                      <a:pPr marL="0" algn="ctr" defTabSz="914400" rtl="0" eaLnBrk="1" latinLnBrk="0" hangingPunct="1"/>
                      <a:r>
                        <a:rPr lang="en-US" sz="1400" b="1" kern="1200" cap="small" dirty="0" smtClean="0">
                          <a:solidFill>
                            <a:schemeClr val="lt1"/>
                          </a:solidFill>
                          <a:latin typeface="Arial" pitchFamily="34" charset="0"/>
                          <a:ea typeface="+mn-ea"/>
                          <a:cs typeface="Arial" pitchFamily="34" charset="0"/>
                        </a:rPr>
                        <a:t>Latin America</a:t>
                      </a:r>
                      <a:endParaRPr lang="en-ZA" sz="1400" b="1" kern="1200" cap="small" dirty="0">
                        <a:solidFill>
                          <a:schemeClr val="lt1"/>
                        </a:solidFill>
                        <a:latin typeface="Arial" pitchFamily="34" charset="0"/>
                        <a:ea typeface="+mn-ea"/>
                        <a:cs typeface="Arial" pitchFamily="34" charset="0"/>
                      </a:endParaRPr>
                    </a:p>
                  </a:txBody>
                  <a:tcPr>
                    <a:solidFill>
                      <a:srgbClr val="FF9900"/>
                    </a:solidFill>
                  </a:tcPr>
                </a:tc>
                <a:tc>
                  <a:txBody>
                    <a:bodyPr/>
                    <a:lstStyle/>
                    <a:p>
                      <a:pPr marL="0" algn="ctr" defTabSz="914400" rtl="0" eaLnBrk="1" latinLnBrk="0" hangingPunct="1"/>
                      <a:r>
                        <a:rPr lang="en-ZA" sz="1400" b="1" kern="1200" cap="small" dirty="0" smtClean="0">
                          <a:solidFill>
                            <a:schemeClr val="lt1"/>
                          </a:solidFill>
                          <a:latin typeface="Arial" pitchFamily="34" charset="0"/>
                          <a:ea typeface="+mn-ea"/>
                          <a:cs typeface="Arial" pitchFamily="34" charset="0"/>
                        </a:rPr>
                        <a:t>North America</a:t>
                      </a:r>
                      <a:endParaRPr lang="en-ZA" sz="1400" b="1" kern="1200" cap="small" dirty="0">
                        <a:solidFill>
                          <a:schemeClr val="lt1"/>
                        </a:solidFill>
                        <a:latin typeface="Arial" pitchFamily="34" charset="0"/>
                        <a:ea typeface="+mn-ea"/>
                        <a:cs typeface="Arial" pitchFamily="34" charset="0"/>
                      </a:endParaRPr>
                    </a:p>
                  </a:txBody>
                  <a:tcPr>
                    <a:solidFill>
                      <a:srgbClr val="FF9900"/>
                    </a:solidFill>
                  </a:tcPr>
                </a:tc>
                <a:tc>
                  <a:txBody>
                    <a:bodyPr/>
                    <a:lstStyle/>
                    <a:p>
                      <a:pPr marL="0" algn="ctr" defTabSz="914400" rtl="0" eaLnBrk="1" latinLnBrk="0" hangingPunct="1"/>
                      <a:r>
                        <a:rPr lang="en-ZA" sz="1400" b="1" kern="1200" cap="small" dirty="0" smtClean="0">
                          <a:solidFill>
                            <a:schemeClr val="lt1"/>
                          </a:solidFill>
                          <a:latin typeface="Arial" pitchFamily="34" charset="0"/>
                          <a:ea typeface="+mn-ea"/>
                          <a:cs typeface="Arial" pitchFamily="34" charset="0"/>
                        </a:rPr>
                        <a:t>Middle East</a:t>
                      </a:r>
                      <a:endParaRPr lang="en-ZA" sz="1400" b="1" kern="1200" cap="small" dirty="0">
                        <a:solidFill>
                          <a:schemeClr val="lt1"/>
                        </a:solidFill>
                        <a:latin typeface="Arial" pitchFamily="34" charset="0"/>
                        <a:ea typeface="+mn-ea"/>
                        <a:cs typeface="Arial" pitchFamily="34" charset="0"/>
                      </a:endParaRPr>
                    </a:p>
                  </a:txBody>
                  <a:tcPr>
                    <a:solidFill>
                      <a:srgbClr val="FF9900"/>
                    </a:solidFill>
                  </a:tcPr>
                </a:tc>
                <a:tc>
                  <a:txBody>
                    <a:bodyPr/>
                    <a:lstStyle/>
                    <a:p>
                      <a:pPr marL="0" algn="ctr" defTabSz="914400" rtl="0" eaLnBrk="1" latinLnBrk="0" hangingPunct="1"/>
                      <a:r>
                        <a:rPr lang="en-ZA" sz="1400" b="1" kern="1200" cap="small" dirty="0" smtClean="0">
                          <a:solidFill>
                            <a:schemeClr val="lt1"/>
                          </a:solidFill>
                          <a:latin typeface="Arial" pitchFamily="34" charset="0"/>
                          <a:ea typeface="+mn-ea"/>
                          <a:cs typeface="Arial" pitchFamily="34" charset="0"/>
                        </a:rPr>
                        <a:t>Europe</a:t>
                      </a:r>
                      <a:endParaRPr lang="en-ZA" sz="1400" b="1" kern="1200" cap="small" dirty="0">
                        <a:solidFill>
                          <a:schemeClr val="lt1"/>
                        </a:solidFill>
                        <a:latin typeface="Arial" pitchFamily="34" charset="0"/>
                        <a:ea typeface="+mn-ea"/>
                        <a:cs typeface="Arial" pitchFamily="34" charset="0"/>
                      </a:endParaRPr>
                    </a:p>
                  </a:txBody>
                  <a:tcPr>
                    <a:solidFill>
                      <a:srgbClr val="FF9900"/>
                    </a:solidFill>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Angola</a:t>
                      </a:r>
                    </a:p>
                    <a:p>
                      <a:pPr marL="342900" indent="-342900">
                        <a:buFont typeface="+mj-lt"/>
                        <a:buAutoNum type="arabicPeriod"/>
                      </a:pPr>
                      <a:r>
                        <a:rPr lang="en-US" sz="1200" b="1" dirty="0" smtClean="0">
                          <a:latin typeface="Arial" pitchFamily="34" charset="0"/>
                          <a:cs typeface="Arial" pitchFamily="34" charset="0"/>
                        </a:rPr>
                        <a:t>Cameroon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DRC</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Ethiopia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Ghana</a:t>
                      </a:r>
                    </a:p>
                    <a:p>
                      <a:pPr marL="342900" lvl="0" indent="-342900">
                        <a:buFont typeface="+mj-lt"/>
                        <a:buAutoNum type="arabicPeriod"/>
                      </a:pPr>
                      <a:r>
                        <a:rPr lang="en-US" sz="1200" b="1" dirty="0" smtClean="0">
                          <a:latin typeface="Arial" pitchFamily="34" charset="0"/>
                          <a:cs typeface="Arial" pitchFamily="34" charset="0"/>
                        </a:rPr>
                        <a:t>Kenya</a:t>
                      </a:r>
                    </a:p>
                    <a:p>
                      <a:pPr marL="342900" lvl="0" indent="-342900">
                        <a:buFont typeface="+mj-lt"/>
                        <a:buAutoNum type="arabicPeriod"/>
                      </a:pPr>
                      <a:r>
                        <a:rPr lang="en-US" sz="1200" b="1" dirty="0" smtClean="0">
                          <a:latin typeface="Arial" pitchFamily="34" charset="0"/>
                          <a:cs typeface="Arial" pitchFamily="34" charset="0"/>
                        </a:rPr>
                        <a:t>Mozambique</a:t>
                      </a:r>
                    </a:p>
                    <a:p>
                      <a:pPr marL="342900" lvl="0" indent="-342900">
                        <a:buFont typeface="+mj-lt"/>
                        <a:buAutoNum type="arabicPeriod"/>
                      </a:pPr>
                      <a:r>
                        <a:rPr lang="en-US" sz="1200" b="1" dirty="0" smtClean="0">
                          <a:latin typeface="Arial" pitchFamily="34" charset="0"/>
                          <a:cs typeface="Arial" pitchFamily="34" charset="0"/>
                        </a:rPr>
                        <a:t>Nigeria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Senegal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Tanzania</a:t>
                      </a:r>
                    </a:p>
                    <a:p>
                      <a:pPr marL="342900" lvl="0" indent="-342900">
                        <a:buFont typeface="+mj-lt"/>
                        <a:buAutoNum type="arabicPeriod"/>
                      </a:pPr>
                      <a:r>
                        <a:rPr lang="en-US" sz="1200" b="1" dirty="0" smtClean="0">
                          <a:latin typeface="Arial" pitchFamily="34" charset="0"/>
                          <a:cs typeface="Arial" pitchFamily="34" charset="0"/>
                        </a:rPr>
                        <a:t>Uganda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Zambia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Zimbabwe</a:t>
                      </a:r>
                    </a:p>
                    <a:p>
                      <a:pPr marL="342900" lvl="0" indent="-342900">
                        <a:buFont typeface="+mj-lt"/>
                        <a:buAutoNum type="arabicPeriod"/>
                      </a:pPr>
                      <a:endParaRPr lang="en-US" sz="1200" b="1" dirty="0" smtClean="0">
                        <a:latin typeface="Arial" pitchFamily="34" charset="0"/>
                        <a:cs typeface="Arial" pitchFamily="34" charset="0"/>
                      </a:endParaRPr>
                    </a:p>
                  </a:txBody>
                  <a:tcPr>
                    <a:solidFill>
                      <a:srgbClr val="FFCC66"/>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Algeria</a:t>
                      </a:r>
                    </a:p>
                    <a:p>
                      <a:pPr marL="342900" lvl="0" indent="-342900">
                        <a:buFont typeface="+mj-lt"/>
                        <a:buAutoNum type="arabicPeriod"/>
                      </a:pPr>
                      <a:r>
                        <a:rPr lang="en-US" sz="1200" b="1" dirty="0" smtClean="0">
                          <a:latin typeface="Arial" pitchFamily="34" charset="0"/>
                          <a:cs typeface="Arial" pitchFamily="34" charset="0"/>
                        </a:rPr>
                        <a:t>Egypt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ZA" sz="1200" b="1" baseline="0" dirty="0" smtClean="0">
                          <a:latin typeface="Arial" pitchFamily="34" charset="0"/>
                          <a:cs typeface="Arial" pitchFamily="34" charset="0"/>
                        </a:rPr>
                        <a:t>Libya</a:t>
                      </a:r>
                      <a:endParaRPr lang="en-US" sz="1200" b="1"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baseline="0" dirty="0" smtClean="0">
                          <a:latin typeface="Arial" pitchFamily="34" charset="0"/>
                          <a:cs typeface="Arial" pitchFamily="34" charset="0"/>
                        </a:rPr>
                        <a:t>Sudan</a:t>
                      </a:r>
                      <a:endParaRPr lang="en-ZA" sz="1200" b="0" baseline="0" dirty="0" smtClean="0">
                        <a:latin typeface="Arial" pitchFamily="34" charset="0"/>
                        <a:cs typeface="Arial" pitchFamily="34" charset="0"/>
                      </a:endParaRPr>
                    </a:p>
                    <a:p>
                      <a:pPr marL="342900" lvl="0" indent="-342900">
                        <a:buFont typeface="+mj-lt"/>
                        <a:buAutoNum type="arabicPeriod"/>
                      </a:pPr>
                      <a:r>
                        <a:rPr lang="en-US" sz="1200" b="1" dirty="0" smtClean="0">
                          <a:latin typeface="Arial" pitchFamily="34" charset="0"/>
                          <a:cs typeface="Arial" pitchFamily="34" charset="0"/>
                        </a:rPr>
                        <a:t>Tunisia</a:t>
                      </a:r>
                    </a:p>
                    <a:p>
                      <a:pPr marL="285750" indent="-285750">
                        <a:buFont typeface="Arial" panose="020B0604020202020204" pitchFamily="34" charset="0"/>
                        <a:buChar char="•"/>
                      </a:pPr>
                      <a:endParaRPr lang="en-US" sz="1200" b="1" dirty="0" smtClean="0">
                        <a:latin typeface="Arial" pitchFamily="34" charset="0"/>
                        <a:cs typeface="Arial" pitchFamily="34" charset="0"/>
                      </a:endParaRPr>
                    </a:p>
                    <a:p>
                      <a:endParaRPr lang="en-ZA" sz="1200" dirty="0"/>
                    </a:p>
                  </a:txBody>
                  <a:tcPr>
                    <a:solidFill>
                      <a:srgbClr val="FFCC66"/>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China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Hong Kong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India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Indonesia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Japan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South Korea</a:t>
                      </a:r>
                    </a:p>
                    <a:p>
                      <a:pPr marL="342900" lvl="0" indent="-342900">
                        <a:buFont typeface="+mj-lt"/>
                        <a:buAutoNum type="arabicPeriod"/>
                      </a:pPr>
                      <a:r>
                        <a:rPr lang="en-US" sz="1200" b="1" dirty="0" smtClean="0">
                          <a:latin typeface="Arial" pitchFamily="34" charset="0"/>
                          <a:cs typeface="Arial" pitchFamily="34" charset="0"/>
                        </a:rPr>
                        <a:t>Malaysia</a:t>
                      </a:r>
                    </a:p>
                    <a:p>
                      <a:pPr marL="342900" lvl="0" indent="-342900">
                        <a:buFont typeface="+mj-lt"/>
                        <a:buAutoNum type="arabicPeriod"/>
                      </a:pPr>
                      <a:r>
                        <a:rPr lang="en-US" sz="1200" b="1" dirty="0" smtClean="0">
                          <a:latin typeface="Arial" pitchFamily="34" charset="0"/>
                          <a:cs typeface="Arial" pitchFamily="34" charset="0"/>
                        </a:rPr>
                        <a:t>Philippines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Singapore</a:t>
                      </a:r>
                    </a:p>
                    <a:p>
                      <a:pPr marL="342900" lvl="0" indent="-342900">
                        <a:buFont typeface="+mj-lt"/>
                        <a:buAutoNum type="arabicPeriod"/>
                      </a:pPr>
                      <a:r>
                        <a:rPr lang="en-US" sz="1200" b="1" dirty="0" smtClean="0">
                          <a:latin typeface="Arial" pitchFamily="34" charset="0"/>
                          <a:cs typeface="Arial" pitchFamily="34" charset="0"/>
                        </a:rPr>
                        <a:t>Thailand</a:t>
                      </a:r>
                    </a:p>
                    <a:p>
                      <a:pPr marL="342900" indent="-342900">
                        <a:buFont typeface="+mj-lt"/>
                        <a:buAutoNum type="arabicPeriod"/>
                      </a:pPr>
                      <a:r>
                        <a:rPr lang="en-US" sz="1200" b="1" dirty="0" smtClean="0">
                          <a:latin typeface="Arial" pitchFamily="34" charset="0"/>
                          <a:cs typeface="Arial" pitchFamily="34" charset="0"/>
                        </a:rPr>
                        <a:t>Vietnam</a:t>
                      </a:r>
                    </a:p>
                    <a:p>
                      <a:endParaRPr lang="en-US" sz="1200" dirty="0" smtClean="0">
                        <a:latin typeface="Arial" pitchFamily="34" charset="0"/>
                        <a:cs typeface="Arial" pitchFamily="34" charset="0"/>
                      </a:endParaRPr>
                    </a:p>
                    <a:p>
                      <a:pPr>
                        <a:lnSpc>
                          <a:spcPct val="100000"/>
                        </a:lnSpc>
                      </a:pPr>
                      <a:endParaRPr lang="en-ZA" sz="1200" dirty="0">
                        <a:latin typeface="Arial" pitchFamily="34" charset="0"/>
                        <a:cs typeface="Arial" pitchFamily="34" charset="0"/>
                      </a:endParaRPr>
                    </a:p>
                  </a:txBody>
                  <a:tcPr>
                    <a:solidFill>
                      <a:srgbClr val="FFCC66"/>
                    </a:solidFill>
                  </a:tcPr>
                </a:tc>
                <a:tc>
                  <a:txBody>
                    <a:bodyPr/>
                    <a:lstStyle/>
                    <a:p>
                      <a:pPr marL="342900" lvl="0" indent="-342900">
                        <a:buFont typeface="+mj-lt"/>
                        <a:buAutoNum type="arabicPeriod"/>
                      </a:pPr>
                      <a:r>
                        <a:rPr lang="en-US" sz="1200" b="1" dirty="0" smtClean="0">
                          <a:latin typeface="Arial" pitchFamily="34" charset="0"/>
                          <a:cs typeface="Arial" pitchFamily="34" charset="0"/>
                        </a:rPr>
                        <a:t>Argentina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Brazil</a:t>
                      </a:r>
                    </a:p>
                    <a:p>
                      <a:pPr marL="342900" lvl="0" indent="-342900">
                        <a:buFont typeface="+mj-lt"/>
                        <a:buAutoNum type="arabicPeriod"/>
                      </a:pPr>
                      <a:r>
                        <a:rPr lang="en-US" sz="1200" b="1" dirty="0" smtClean="0">
                          <a:latin typeface="Arial" pitchFamily="34" charset="0"/>
                          <a:cs typeface="Arial" pitchFamily="34" charset="0"/>
                        </a:rPr>
                        <a:t>Chile</a:t>
                      </a:r>
                    </a:p>
                    <a:p>
                      <a:pPr marL="342900" lvl="0" indent="-342900">
                        <a:buFont typeface="+mj-lt"/>
                        <a:buAutoNum type="arabicPeriod"/>
                      </a:pPr>
                      <a:r>
                        <a:rPr lang="en-US" sz="1200" b="1" dirty="0" smtClean="0">
                          <a:latin typeface="Arial" pitchFamily="34" charset="0"/>
                          <a:cs typeface="Arial" pitchFamily="34" charset="0"/>
                        </a:rPr>
                        <a:t>Peru</a:t>
                      </a:r>
                    </a:p>
                    <a:p>
                      <a:pPr marL="342900" lvl="0" indent="-342900">
                        <a:buFont typeface="+mj-lt"/>
                        <a:buAutoNum type="arabicPeriod"/>
                      </a:pPr>
                      <a:r>
                        <a:rPr lang="en-US" sz="1200" b="1" dirty="0" smtClean="0">
                          <a:latin typeface="Arial" pitchFamily="34" charset="0"/>
                          <a:cs typeface="Arial" pitchFamily="34" charset="0"/>
                        </a:rPr>
                        <a:t>Colombia</a:t>
                      </a:r>
                    </a:p>
                    <a:p>
                      <a:pPr marL="342900" lvl="0" indent="-342900">
                        <a:buFont typeface="+mj-lt"/>
                        <a:buAutoNum type="arabicPeriod"/>
                      </a:pPr>
                      <a:r>
                        <a:rPr lang="en-US" sz="1200" b="1" dirty="0" smtClean="0">
                          <a:latin typeface="Arial" pitchFamily="34" charset="0"/>
                          <a:cs typeface="Arial" pitchFamily="34" charset="0"/>
                        </a:rPr>
                        <a:t>Venezuela</a:t>
                      </a:r>
                    </a:p>
                    <a:p>
                      <a:pPr marL="342900" lvl="0" indent="-342900">
                        <a:buFont typeface="+mj-lt"/>
                        <a:buAutoNum type="arabicPeriod"/>
                      </a:pPr>
                      <a:r>
                        <a:rPr lang="en-US" sz="1200" b="1" dirty="0" smtClean="0">
                          <a:latin typeface="Arial" pitchFamily="34" charset="0"/>
                          <a:cs typeface="Arial" pitchFamily="34" charset="0"/>
                        </a:rPr>
                        <a:t>Uruguay</a:t>
                      </a:r>
                    </a:p>
                    <a:p>
                      <a:pPr marL="0" lvl="0" indent="0">
                        <a:buFont typeface="+mj-lt"/>
                        <a:buNone/>
                      </a:pPr>
                      <a:endParaRPr lang="en-US" sz="1200" b="1" dirty="0" smtClean="0">
                        <a:latin typeface="Arial" pitchFamily="34" charset="0"/>
                        <a:cs typeface="Arial" pitchFamily="34" charset="0"/>
                      </a:endParaRPr>
                    </a:p>
                    <a:p>
                      <a:pPr marL="285750" lvl="0" indent="-285750">
                        <a:buFont typeface="Arial" panose="020B0604020202020204" pitchFamily="34" charset="0"/>
                        <a:buChar char="•"/>
                      </a:pPr>
                      <a:endParaRPr lang="en-US" sz="1200" b="1" dirty="0" smtClean="0">
                        <a:latin typeface="Arial" pitchFamily="34" charset="0"/>
                        <a:cs typeface="Arial" pitchFamily="34" charset="0"/>
                      </a:endParaRPr>
                    </a:p>
                    <a:p>
                      <a:pPr marL="285750" lvl="0" indent="-285750">
                        <a:buFont typeface="Arial" panose="020B0604020202020204" pitchFamily="34" charset="0"/>
                        <a:buChar char="•"/>
                      </a:pPr>
                      <a:endParaRPr lang="en-US" sz="1200" b="1" dirty="0" smtClean="0">
                        <a:latin typeface="Arial" pitchFamily="34" charset="0"/>
                        <a:cs typeface="Arial" pitchFamily="34" charset="0"/>
                      </a:endParaRPr>
                    </a:p>
                    <a:p>
                      <a:pPr lvl="0"/>
                      <a:endParaRPr lang="en-US" sz="1200" dirty="0" smtClean="0">
                        <a:latin typeface="Arial" pitchFamily="34" charset="0"/>
                        <a:cs typeface="Arial" pitchFamily="34" charset="0"/>
                      </a:endParaRPr>
                    </a:p>
                    <a:p>
                      <a:pPr>
                        <a:lnSpc>
                          <a:spcPct val="100000"/>
                        </a:lnSpc>
                      </a:pPr>
                      <a:endParaRPr lang="en-ZA" sz="1200" dirty="0">
                        <a:latin typeface="Arial" pitchFamily="34" charset="0"/>
                        <a:cs typeface="Arial" pitchFamily="34" charset="0"/>
                      </a:endParaRPr>
                    </a:p>
                  </a:txBody>
                  <a:tcPr>
                    <a:solidFill>
                      <a:srgbClr val="FFCC66"/>
                    </a:solidFill>
                  </a:tcPr>
                </a:tc>
                <a:tc>
                  <a:txBody>
                    <a:bodyPr/>
                    <a:lstStyle/>
                    <a:p>
                      <a:pPr marL="285750" indent="-285750">
                        <a:buFont typeface="+mj-lt"/>
                        <a:buAutoNum type="arabicPeriod"/>
                      </a:pPr>
                      <a:r>
                        <a:rPr lang="en-US" sz="1200" b="1" dirty="0" smtClean="0">
                          <a:latin typeface="Arial" pitchFamily="34" charset="0"/>
                          <a:cs typeface="Arial" pitchFamily="34" charset="0"/>
                        </a:rPr>
                        <a:t>Canada</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Mexico</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USA</a:t>
                      </a:r>
                    </a:p>
                    <a:p>
                      <a:pPr marL="285750" indent="-285750">
                        <a:buFont typeface="Arial" panose="020B0604020202020204" pitchFamily="34" charset="0"/>
                        <a:buChar char="•"/>
                      </a:pPr>
                      <a:endParaRPr lang="en-ZA" sz="1200" b="1" dirty="0" smtClean="0">
                        <a:latin typeface="Arial" pitchFamily="34" charset="0"/>
                        <a:cs typeface="Arial"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latin typeface="Arial" pitchFamily="34" charset="0"/>
                          <a:cs typeface="Arial" pitchFamily="34" charset="0"/>
                        </a:rPr>
                        <a:t>Cuba</a:t>
                      </a:r>
                    </a:p>
                    <a:p>
                      <a:pPr marL="285750" indent="-285750">
                        <a:buFont typeface="Arial" panose="020B0604020202020204" pitchFamily="34" charset="0"/>
                        <a:buChar char="•"/>
                      </a:pPr>
                      <a:endParaRPr lang="en-ZA" sz="1200" b="1" dirty="0">
                        <a:latin typeface="Arial" pitchFamily="34" charset="0"/>
                        <a:cs typeface="Arial" pitchFamily="34" charset="0"/>
                      </a:endParaRPr>
                    </a:p>
                  </a:txBody>
                  <a:tcPr>
                    <a:solidFill>
                      <a:srgbClr val="FFCC66"/>
                    </a:solidFill>
                  </a:tcPr>
                </a:tc>
                <a:tc>
                  <a:txBody>
                    <a:bodyPr/>
                    <a:lstStyle/>
                    <a:p>
                      <a:pPr marL="285750" lvl="0" indent="-285750">
                        <a:lnSpc>
                          <a:spcPct val="100000"/>
                        </a:lnSpc>
                        <a:buFont typeface="+mj-lt"/>
                        <a:buAutoNum type="arabicPeriod"/>
                      </a:pPr>
                      <a:r>
                        <a:rPr lang="en-US" sz="1200" b="1" i="0" dirty="0" smtClean="0">
                          <a:latin typeface="Arial" pitchFamily="34" charset="0"/>
                          <a:cs typeface="Arial" pitchFamily="34" charset="0"/>
                        </a:rPr>
                        <a:t>Iraq</a:t>
                      </a:r>
                    </a:p>
                    <a:p>
                      <a:pPr marL="285750" lvl="0" indent="-285750">
                        <a:lnSpc>
                          <a:spcPct val="100000"/>
                        </a:lnSpc>
                        <a:buFont typeface="+mj-lt"/>
                        <a:buAutoNum type="arabicPeriod"/>
                      </a:pPr>
                      <a:r>
                        <a:rPr lang="en-US" sz="1200" b="1" i="0" dirty="0" smtClean="0">
                          <a:latin typeface="Arial" pitchFamily="34" charset="0"/>
                          <a:cs typeface="Arial" pitchFamily="34" charset="0"/>
                        </a:rPr>
                        <a:t>Iran</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i="0" dirty="0" smtClean="0">
                          <a:latin typeface="Arial" pitchFamily="34" charset="0"/>
                          <a:cs typeface="Arial" pitchFamily="34" charset="0"/>
                        </a:rPr>
                        <a:t>Kuwait</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i="0" dirty="0" smtClean="0">
                          <a:latin typeface="Arial" pitchFamily="34" charset="0"/>
                          <a:cs typeface="Arial" pitchFamily="34" charset="0"/>
                        </a:rPr>
                        <a:t>Oman</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i="0" dirty="0" smtClean="0">
                          <a:latin typeface="Arial" pitchFamily="34" charset="0"/>
                          <a:cs typeface="Arial" pitchFamily="34" charset="0"/>
                        </a:rPr>
                        <a:t>Qatar</a:t>
                      </a:r>
                    </a:p>
                    <a:p>
                      <a:pPr marL="285750" lvl="0" indent="-285750">
                        <a:lnSpc>
                          <a:spcPct val="100000"/>
                        </a:lnSpc>
                        <a:buFont typeface="+mj-lt"/>
                        <a:buAutoNum type="arabicPeriod"/>
                      </a:pPr>
                      <a:r>
                        <a:rPr lang="en-US" sz="1200" b="1" i="0" dirty="0" smtClean="0">
                          <a:latin typeface="Arial" pitchFamily="34" charset="0"/>
                          <a:cs typeface="Arial" pitchFamily="34" charset="0"/>
                        </a:rPr>
                        <a:t>Saudi Arabia</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i="0" dirty="0" smtClean="0">
                          <a:latin typeface="Arial" pitchFamily="34" charset="0"/>
                          <a:cs typeface="Arial" pitchFamily="34" charset="0"/>
                        </a:rPr>
                        <a:t>UAE</a:t>
                      </a:r>
                    </a:p>
                    <a:p>
                      <a:pPr marL="285750" lvl="0" indent="-285750">
                        <a:lnSpc>
                          <a:spcPct val="100000"/>
                        </a:lnSpc>
                        <a:buFont typeface="+mj-lt"/>
                        <a:buAutoNum type="arabicPeriod"/>
                      </a:pPr>
                      <a:endParaRPr lang="en-US" sz="1200" b="1" i="0" dirty="0" smtClean="0">
                        <a:latin typeface="Arial" pitchFamily="34" charset="0"/>
                        <a:cs typeface="Arial" pitchFamily="34" charset="0"/>
                      </a:endParaRPr>
                    </a:p>
                  </a:txBody>
                  <a:tcPr>
                    <a:solidFill>
                      <a:srgbClr val="FFCC66"/>
                    </a:solidFill>
                  </a:tcPr>
                </a:tc>
                <a:tc>
                  <a:txBody>
                    <a:bodyPr/>
                    <a:lstStyle/>
                    <a:p>
                      <a:pPr marL="285750" indent="-285750">
                        <a:buFont typeface="+mj-lt"/>
                        <a:buAutoNum type="arabicPeriod"/>
                      </a:pPr>
                      <a:r>
                        <a:rPr lang="en-US" sz="1200" b="1" dirty="0" smtClean="0">
                          <a:latin typeface="Arial" pitchFamily="34" charset="0"/>
                          <a:cs typeface="Arial" pitchFamily="34" charset="0"/>
                        </a:rPr>
                        <a:t>EU27</a:t>
                      </a:r>
                    </a:p>
                    <a:p>
                      <a:pPr marL="285750" marR="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latin typeface="Arial" pitchFamily="34" charset="0"/>
                          <a:cs typeface="Arial" pitchFamily="34" charset="0"/>
                        </a:rPr>
                        <a:t>Russia</a:t>
                      </a:r>
                    </a:p>
                    <a:p>
                      <a:pPr marL="285750" indent="-285750">
                        <a:buFont typeface="+mj-lt"/>
                        <a:buAutoNum type="arabicPeriod"/>
                      </a:pPr>
                      <a:r>
                        <a:rPr lang="en-US" sz="1200" b="1" dirty="0" smtClean="0">
                          <a:latin typeface="Arial" pitchFamily="34" charset="0"/>
                          <a:cs typeface="Arial" pitchFamily="34" charset="0"/>
                        </a:rPr>
                        <a:t>Turkey</a:t>
                      </a:r>
                    </a:p>
                    <a:p>
                      <a:pPr marL="285750" indent="-285750">
                        <a:buFont typeface="+mj-lt"/>
                        <a:buAutoNum type="arabicPeriod"/>
                      </a:pPr>
                      <a:endParaRPr lang="en-US" sz="1200" b="1" dirty="0" smtClean="0">
                        <a:latin typeface="Arial" pitchFamily="34" charset="0"/>
                        <a:cs typeface="Arial" pitchFamily="34" charset="0"/>
                      </a:endParaRPr>
                    </a:p>
                    <a:p>
                      <a:pPr marL="285750" indent="-285750">
                        <a:buFont typeface="+mj-lt"/>
                        <a:buAutoNum type="arabicPeriod"/>
                      </a:pPr>
                      <a:endParaRPr lang="en-US" sz="1200" b="1" dirty="0" smtClean="0">
                        <a:latin typeface="Arial" pitchFamily="34" charset="0"/>
                        <a:cs typeface="Arial" pitchFamily="34" charset="0"/>
                      </a:endParaRPr>
                    </a:p>
                    <a:p>
                      <a:pPr marL="0" indent="0">
                        <a:buFont typeface="+mj-lt"/>
                        <a:buNone/>
                      </a:pPr>
                      <a:endParaRPr lang="en-US" sz="1200" b="1" dirty="0" smtClean="0">
                        <a:latin typeface="Arial" pitchFamily="34" charset="0"/>
                        <a:cs typeface="Arial" pitchFamily="34" charset="0"/>
                      </a:endParaRPr>
                    </a:p>
                    <a:p>
                      <a:pPr marL="285750" indent="-285750">
                        <a:buFont typeface="Arial" panose="020B0604020202020204" pitchFamily="34" charset="0"/>
                        <a:buChar char="•"/>
                      </a:pPr>
                      <a:endParaRPr lang="en-US" sz="1200" dirty="0" smtClean="0">
                        <a:latin typeface="Arial" pitchFamily="34" charset="0"/>
                        <a:cs typeface="Arial" pitchFamily="34" charset="0"/>
                      </a:endParaRPr>
                    </a:p>
                  </a:txBody>
                  <a:tcPr>
                    <a:solidFill>
                      <a:srgbClr val="FFCC66"/>
                    </a:solidFill>
                  </a:tcPr>
                </a:tc>
              </a:tr>
            </a:tbl>
          </a:graphicData>
        </a:graphic>
      </p:graphicFrame>
      <p:sp>
        <p:nvSpPr>
          <p:cNvPr id="9" name="Rectangle 3"/>
          <p:cNvSpPr txBox="1">
            <a:spLocks noChangeArrowheads="1"/>
          </p:cNvSpPr>
          <p:nvPr/>
        </p:nvSpPr>
        <p:spPr bwMode="auto">
          <a:xfrm>
            <a:off x="457200" y="1295400"/>
            <a:ext cx="83058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sz="1800" dirty="0" smtClean="0">
                <a:latin typeface="Arial" charset="0"/>
              </a:rPr>
              <a:t>Central to the NES is the Product and Market Diversification strategy which aims to leverage opportunities in targeted markets in order to benefit South Africa’s economic development priorities and to ensure that South Africa’s exports to traditional markets stabilise and higher export growth are facilitated to emerging markets in support of the country’s industrialisation programme. The markets that have been prioritised are indicated below. </a:t>
            </a:r>
          </a:p>
          <a:p>
            <a:pPr marL="0" indent="0">
              <a:buFontTx/>
              <a:buNone/>
            </a:pPr>
            <a:endParaRPr lang="en-ZA" sz="1800" dirty="0">
              <a:latin typeface="Arial" charset="0"/>
            </a:endParaRPr>
          </a:p>
        </p:txBody>
      </p:sp>
    </p:spTree>
    <p:extLst>
      <p:ext uri="{BB962C8B-B14F-4D97-AF65-F5344CB8AC3E}">
        <p14:creationId xmlns:p14="http://schemas.microsoft.com/office/powerpoint/2010/main" xmlns="" val="18547307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239000" y="6477000"/>
            <a:ext cx="1905000" cy="381000"/>
          </a:xfrm>
          <a:prstGeom prst="rect">
            <a:avLst/>
          </a:prstGeom>
          <a:noFill/>
          <a:ln>
            <a:miter lim="800000"/>
            <a:headEnd/>
            <a:tailEnd/>
          </a:ln>
        </p:spPr>
        <p:txBody>
          <a:bodyPr/>
          <a:lstStyle/>
          <a:p>
            <a:pPr algn="r">
              <a:defRPr/>
            </a:pPr>
            <a:fld id="{E67F296B-4828-41C2-ADAF-1DBE68E3FE36}" type="slidenum">
              <a:rPr lang="en-GB" sz="1000" i="1">
                <a:latin typeface="+mn-lt"/>
              </a:rPr>
              <a:pPr algn="r">
                <a:defRPr/>
              </a:pPr>
              <a:t>31</a:t>
            </a:fld>
            <a:endParaRPr lang="en-GB" sz="1000" i="1" dirty="0">
              <a:latin typeface="+mn-lt"/>
            </a:endParaRPr>
          </a:p>
        </p:txBody>
      </p:sp>
      <p:sp>
        <p:nvSpPr>
          <p:cNvPr id="31746" name="Rectangle 2"/>
          <p:cNvSpPr>
            <a:spLocks noGrp="1" noChangeArrowheads="1"/>
          </p:cNvSpPr>
          <p:nvPr>
            <p:ph type="title" idx="4294967295"/>
          </p:nvPr>
        </p:nvSpPr>
        <p:spPr>
          <a:xfrm>
            <a:off x="685800" y="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kern="1200" dirty="0">
                <a:solidFill>
                  <a:schemeClr val="tx1"/>
                </a:solidFill>
                <a:latin typeface="Arial Rounded MT Bold"/>
              </a:rPr>
              <a:t>Export </a:t>
            </a:r>
            <a:r>
              <a:rPr lang="en-GB" sz="3200" kern="1200" dirty="0" smtClean="0">
                <a:solidFill>
                  <a:schemeClr val="tx1"/>
                </a:solidFill>
                <a:latin typeface="Arial Rounded MT Bold"/>
              </a:rPr>
              <a:t>Promotion and Marketing </a:t>
            </a:r>
            <a:r>
              <a:rPr lang="en-GB" sz="3200" kern="1200" dirty="0">
                <a:solidFill>
                  <a:schemeClr val="tx1"/>
                </a:solidFill>
                <a:latin typeface="Arial Rounded MT Bold"/>
              </a:rPr>
              <a:t>Service Offerings</a:t>
            </a:r>
          </a:p>
        </p:txBody>
      </p:sp>
      <p:sp>
        <p:nvSpPr>
          <p:cNvPr id="31747" name="Rectangle 3"/>
          <p:cNvSpPr>
            <a:spLocks noGrp="1" noChangeArrowheads="1"/>
          </p:cNvSpPr>
          <p:nvPr>
            <p:ph type="body" idx="4294967295"/>
          </p:nvPr>
        </p:nvSpPr>
        <p:spPr>
          <a:xfrm>
            <a:off x="533400" y="1292225"/>
            <a:ext cx="8077200" cy="5184775"/>
          </a:xfrm>
        </p:spPr>
        <p:txBody>
          <a:bodyPr/>
          <a:lstStyle/>
          <a:p>
            <a:pPr algn="just" eaLnBrk="1" hangingPunct="1">
              <a:buNone/>
            </a:pPr>
            <a:r>
              <a:rPr lang="en-GB" sz="1800" dirty="0" smtClean="0">
                <a:latin typeface="Arial" charset="0"/>
              </a:rPr>
              <a:t>The services and offerings provided by the unit include: </a:t>
            </a:r>
          </a:p>
          <a:p>
            <a:pPr algn="just" eaLnBrk="1" hangingPunct="1"/>
            <a:r>
              <a:rPr lang="en-GB" sz="1800" dirty="0" smtClean="0">
                <a:latin typeface="Arial" charset="0"/>
              </a:rPr>
              <a:t>Gathering of market intelligence </a:t>
            </a:r>
          </a:p>
          <a:p>
            <a:pPr algn="just" eaLnBrk="1" hangingPunct="1"/>
            <a:r>
              <a:rPr lang="en-GB" sz="1800" dirty="0" smtClean="0">
                <a:latin typeface="Arial" charset="0"/>
              </a:rPr>
              <a:t>Identify markets with potential and export opportunities  through the Market Diversification Strategy</a:t>
            </a:r>
          </a:p>
          <a:p>
            <a:pPr algn="just" eaLnBrk="1" hangingPunct="1"/>
            <a:r>
              <a:rPr lang="en-GB" sz="1800" dirty="0" smtClean="0">
                <a:latin typeface="Arial" charset="0"/>
              </a:rPr>
              <a:t>Matching potential exporters with foreign buyers and providing in-market support </a:t>
            </a:r>
          </a:p>
          <a:p>
            <a:pPr algn="just" eaLnBrk="1" hangingPunct="1"/>
            <a:r>
              <a:rPr lang="en-GB" sz="1800" dirty="0" smtClean="0">
                <a:latin typeface="Arial" charset="0"/>
              </a:rPr>
              <a:t>Providing </a:t>
            </a:r>
            <a:r>
              <a:rPr lang="en-GB" sz="1800" dirty="0">
                <a:latin typeface="Arial" charset="0"/>
              </a:rPr>
              <a:t>e</a:t>
            </a:r>
            <a:r>
              <a:rPr lang="en-GB" sz="1800" dirty="0" smtClean="0">
                <a:latin typeface="Arial" charset="0"/>
              </a:rPr>
              <a:t>xport advisory services and export </a:t>
            </a:r>
            <a:r>
              <a:rPr lang="en-GB" sz="1800" dirty="0">
                <a:latin typeface="Arial" charset="0"/>
              </a:rPr>
              <a:t>market </a:t>
            </a:r>
            <a:r>
              <a:rPr lang="en-GB" sz="1800" dirty="0" smtClean="0">
                <a:latin typeface="Arial" charset="0"/>
              </a:rPr>
              <a:t>information</a:t>
            </a:r>
          </a:p>
          <a:p>
            <a:pPr algn="just" eaLnBrk="1" hangingPunct="1"/>
            <a:r>
              <a:rPr lang="en-GB" sz="1800" dirty="0" smtClean="0">
                <a:latin typeface="Arial" charset="0"/>
              </a:rPr>
              <a:t>Provision </a:t>
            </a:r>
            <a:r>
              <a:rPr lang="en-GB" sz="1800" dirty="0">
                <a:latin typeface="Arial" charset="0"/>
              </a:rPr>
              <a:t>of market access through National Pavilions, Outward Selling Missions, Inward Buying Missions as well as Investment and Trade Initiatives</a:t>
            </a:r>
          </a:p>
          <a:p>
            <a:pPr algn="just" eaLnBrk="1" hangingPunct="1"/>
            <a:r>
              <a:rPr lang="en-GB" sz="1800" dirty="0">
                <a:latin typeface="Arial" charset="0"/>
              </a:rPr>
              <a:t>Providing financial assistance through the Export Marketing and Incentive Assistance </a:t>
            </a:r>
            <a:r>
              <a:rPr lang="en-GB" sz="1800" dirty="0" smtClean="0">
                <a:latin typeface="Arial" charset="0"/>
              </a:rPr>
              <a:t>(EMIA)</a:t>
            </a:r>
            <a:endParaRPr lang="en-GB" sz="1800" dirty="0">
              <a:latin typeface="Arial" charset="0"/>
            </a:endParaRPr>
          </a:p>
          <a:p>
            <a:pPr algn="just" eaLnBrk="1" hangingPunct="1"/>
            <a:endParaRPr lang="en-GB" sz="1800" dirty="0" smtClean="0">
              <a:latin typeface="Arial" charset="0"/>
            </a:endParaRPr>
          </a:p>
        </p:txBody>
      </p:sp>
    </p:spTree>
    <p:extLst>
      <p:ext uri="{BB962C8B-B14F-4D97-AF65-F5344CB8AC3E}">
        <p14:creationId xmlns:p14="http://schemas.microsoft.com/office/powerpoint/2010/main" xmlns="" val="5343138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594AA44-7A11-4112-BD16-B37C61BA5A9E}" type="slidenum">
              <a:rPr lang="en-GB"/>
              <a:pPr>
                <a:defRPr/>
              </a:pPr>
              <a:t>32</a:t>
            </a:fld>
            <a:endParaRPr lang="en-GB" dirty="0"/>
          </a:p>
        </p:txBody>
      </p:sp>
      <p:sp>
        <p:nvSpPr>
          <p:cNvPr id="32770" name="Rectangle 2"/>
          <p:cNvSpPr>
            <a:spLocks noGrp="1" noChangeArrowheads="1"/>
          </p:cNvSpPr>
          <p:nvPr>
            <p:ph type="title"/>
          </p:nvPr>
        </p:nvSpPr>
        <p:spPr>
          <a:xfrm>
            <a:off x="685800" y="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kern="1200" dirty="0">
                <a:solidFill>
                  <a:schemeClr val="tx1"/>
                </a:solidFill>
                <a:latin typeface="Arial Rounded MT Bold"/>
              </a:rPr>
              <a:t>Export Marketing &amp; Investment Assistance (EMIA)</a:t>
            </a:r>
          </a:p>
        </p:txBody>
      </p:sp>
      <p:sp>
        <p:nvSpPr>
          <p:cNvPr id="32771" name="Rectangle 3"/>
          <p:cNvSpPr>
            <a:spLocks noGrp="1" noChangeArrowheads="1"/>
          </p:cNvSpPr>
          <p:nvPr>
            <p:ph type="body" idx="1"/>
          </p:nvPr>
        </p:nvSpPr>
        <p:spPr>
          <a:xfrm>
            <a:off x="228600" y="1219200"/>
            <a:ext cx="8763000" cy="5410200"/>
          </a:xfrm>
        </p:spPr>
        <p:txBody>
          <a:bodyPr/>
          <a:lstStyle/>
          <a:p>
            <a:pPr marL="0" indent="0" algn="just" eaLnBrk="1" hangingPunct="1">
              <a:buNone/>
            </a:pPr>
            <a:r>
              <a:rPr lang="en-US" sz="1800" dirty="0">
                <a:latin typeface="Arial" charset="0"/>
              </a:rPr>
              <a:t>P</a:t>
            </a:r>
            <a:r>
              <a:rPr lang="en-US" sz="1800" dirty="0" smtClean="0">
                <a:latin typeface="Arial" charset="0"/>
              </a:rPr>
              <a:t>artially compensation is provided to exporters </a:t>
            </a:r>
            <a:r>
              <a:rPr lang="en-US" sz="1800" dirty="0">
                <a:latin typeface="Arial" charset="0"/>
              </a:rPr>
              <a:t>for certain costs </a:t>
            </a:r>
            <a:r>
              <a:rPr lang="en-US" sz="1800" dirty="0" smtClean="0">
                <a:latin typeface="Arial" charset="0"/>
              </a:rPr>
              <a:t>incurred           marketing </a:t>
            </a:r>
            <a:r>
              <a:rPr lang="en-US" sz="1800" dirty="0">
                <a:latin typeface="Arial" charset="0"/>
              </a:rPr>
              <a:t>their products and services in foreign </a:t>
            </a:r>
            <a:r>
              <a:rPr lang="en-US" sz="1800" dirty="0" smtClean="0">
                <a:latin typeface="Arial" charset="0"/>
              </a:rPr>
              <a:t>markets when they make use of the following offerings.</a:t>
            </a:r>
            <a:endParaRPr lang="en-US" sz="1800" dirty="0">
              <a:latin typeface="Arial" charset="0"/>
            </a:endParaRPr>
          </a:p>
          <a:p>
            <a:pPr eaLnBrk="1" hangingPunct="1">
              <a:buFontTx/>
              <a:buNone/>
            </a:pPr>
            <a:r>
              <a:rPr lang="en-US" sz="1800" b="1" dirty="0" smtClean="0">
                <a:latin typeface="Arial" charset="0"/>
              </a:rPr>
              <a:t>Group Offerings</a:t>
            </a:r>
          </a:p>
          <a:p>
            <a:pPr eaLnBrk="1" hangingPunct="1"/>
            <a:r>
              <a:rPr lang="en-US" sz="1800" dirty="0" smtClean="0">
                <a:latin typeface="Arial" charset="0"/>
              </a:rPr>
              <a:t>National Pavilions </a:t>
            </a:r>
          </a:p>
          <a:p>
            <a:pPr eaLnBrk="1" hangingPunct="1"/>
            <a:r>
              <a:rPr lang="en-US" sz="1800" dirty="0" smtClean="0">
                <a:latin typeface="Arial" charset="0"/>
              </a:rPr>
              <a:t>Outward-Selling Trade Missions </a:t>
            </a:r>
          </a:p>
          <a:p>
            <a:pPr eaLnBrk="1" hangingPunct="1"/>
            <a:r>
              <a:rPr lang="en-US" sz="1800" dirty="0" smtClean="0">
                <a:latin typeface="Arial" charset="0"/>
              </a:rPr>
              <a:t>Outward Investment Recruitment Missions </a:t>
            </a:r>
          </a:p>
          <a:p>
            <a:pPr eaLnBrk="1" hangingPunct="1"/>
            <a:r>
              <a:rPr lang="en-US" sz="1800" dirty="0" smtClean="0">
                <a:latin typeface="Arial" charset="0"/>
              </a:rPr>
              <a:t>Inward-Buying Trade Missions </a:t>
            </a:r>
          </a:p>
          <a:p>
            <a:pPr eaLnBrk="1" hangingPunct="1"/>
            <a:r>
              <a:rPr lang="en-US" sz="1800" dirty="0" smtClean="0">
                <a:latin typeface="Arial" charset="0"/>
              </a:rPr>
              <a:t>Inward Investment Missions </a:t>
            </a:r>
            <a:endParaRPr lang="en-GB" sz="1800" dirty="0" smtClean="0">
              <a:latin typeface="Arial" charset="0"/>
            </a:endParaRPr>
          </a:p>
          <a:p>
            <a:pPr eaLnBrk="1" hangingPunct="1">
              <a:buFontTx/>
              <a:buNone/>
            </a:pPr>
            <a:r>
              <a:rPr lang="en-US" sz="1800" b="1" dirty="0" smtClean="0">
                <a:latin typeface="Arial" charset="0"/>
              </a:rPr>
              <a:t>Individual Offerings</a:t>
            </a:r>
          </a:p>
          <a:p>
            <a:pPr eaLnBrk="1" hangingPunct="1"/>
            <a:r>
              <a:rPr lang="en-US" sz="1800" dirty="0" smtClean="0">
                <a:latin typeface="Arial" charset="0"/>
              </a:rPr>
              <a:t>Primary Export Market Research </a:t>
            </a:r>
          </a:p>
          <a:p>
            <a:pPr eaLnBrk="1" hangingPunct="1"/>
            <a:r>
              <a:rPr lang="en-US" sz="1800" dirty="0" smtClean="0">
                <a:latin typeface="Arial" charset="0"/>
              </a:rPr>
              <a:t>Foreign Direct Investment Research Scheme </a:t>
            </a:r>
          </a:p>
          <a:p>
            <a:pPr eaLnBrk="1" hangingPunct="1"/>
            <a:r>
              <a:rPr lang="en-US" sz="1800" dirty="0" smtClean="0">
                <a:latin typeface="Arial" charset="0"/>
              </a:rPr>
              <a:t>Individual Inward-Bound Mission </a:t>
            </a:r>
          </a:p>
          <a:p>
            <a:pPr eaLnBrk="1" hangingPunct="1"/>
            <a:r>
              <a:rPr lang="en-US" sz="1800" dirty="0" smtClean="0">
                <a:latin typeface="Arial" charset="0"/>
              </a:rPr>
              <a:t>Individual Exhibitions and In-store Promotions </a:t>
            </a:r>
          </a:p>
          <a:p>
            <a:pPr eaLnBrk="1" hangingPunct="1"/>
            <a:r>
              <a:rPr lang="en-US" sz="1800" dirty="0" smtClean="0">
                <a:latin typeface="Arial" charset="0"/>
              </a:rPr>
              <a:t>Sector-Specific Assistance Schemes:</a:t>
            </a:r>
          </a:p>
          <a:p>
            <a:pPr eaLnBrk="1" hangingPunct="1"/>
            <a:endParaRPr lang="en-GB" sz="1800" dirty="0" smtClean="0">
              <a:latin typeface="Arial" charset="0"/>
            </a:endParaRPr>
          </a:p>
        </p:txBody>
      </p:sp>
      <p:pic>
        <p:nvPicPr>
          <p:cNvPr id="32772" name="Picture 4"/>
          <p:cNvPicPr>
            <a:picLocks noChangeAspect="1" noChangeArrowheads="1"/>
          </p:cNvPicPr>
          <p:nvPr/>
        </p:nvPicPr>
        <p:blipFill>
          <a:blip r:embed="rId2" cstate="print"/>
          <a:srcRect/>
          <a:stretch>
            <a:fillRect/>
          </a:stretch>
        </p:blipFill>
        <p:spPr bwMode="auto">
          <a:xfrm>
            <a:off x="6471138" y="4927600"/>
            <a:ext cx="2672862" cy="1930400"/>
          </a:xfrm>
          <a:prstGeom prst="rect">
            <a:avLst/>
          </a:prstGeom>
          <a:noFill/>
          <a:ln w="9525">
            <a:noFill/>
            <a:miter lim="800000"/>
            <a:headEnd/>
            <a:tailEnd/>
          </a:ln>
        </p:spPr>
      </p:pic>
    </p:spTree>
    <p:extLst>
      <p:ext uri="{BB962C8B-B14F-4D97-AF65-F5344CB8AC3E}">
        <p14:creationId xmlns:p14="http://schemas.microsoft.com/office/powerpoint/2010/main" xmlns="" val="36218614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3200" b="1" kern="1200" dirty="0">
                <a:solidFill>
                  <a:schemeClr val="tx1"/>
                </a:solidFill>
                <a:latin typeface="Arial Rounded MT Bold"/>
              </a:rPr>
              <a:t>Export Credit Insurance Corporation </a:t>
            </a:r>
            <a:r>
              <a:rPr lang="en-ZA" sz="3200" b="1" kern="1200" dirty="0" err="1">
                <a:solidFill>
                  <a:schemeClr val="tx1"/>
                </a:solidFill>
                <a:latin typeface="Arial Rounded MT Bold"/>
              </a:rPr>
              <a:t>Soc</a:t>
            </a:r>
            <a:r>
              <a:rPr lang="en-ZA" sz="3200" b="1" kern="1200" dirty="0">
                <a:solidFill>
                  <a:schemeClr val="tx1"/>
                </a:solidFill>
                <a:latin typeface="Arial Rounded MT Bold"/>
              </a:rPr>
              <a:t> Limited (ECIC)</a:t>
            </a:r>
          </a:p>
        </p:txBody>
      </p:sp>
      <p:sp>
        <p:nvSpPr>
          <p:cNvPr id="3" name="Content Placeholder 2"/>
          <p:cNvSpPr>
            <a:spLocks noGrp="1"/>
          </p:cNvSpPr>
          <p:nvPr>
            <p:ph idx="1"/>
          </p:nvPr>
        </p:nvSpPr>
        <p:spPr>
          <a:xfrm>
            <a:off x="685800" y="1371600"/>
            <a:ext cx="7772400" cy="4114800"/>
          </a:xfrm>
        </p:spPr>
        <p:txBody>
          <a:bodyPr/>
          <a:lstStyle/>
          <a:p>
            <a:r>
              <a:rPr lang="en-ZA" sz="1400" b="1" dirty="0">
                <a:latin typeface="Arial" pitchFamily="34" charset="0"/>
                <a:cs typeface="Arial" pitchFamily="34" charset="0"/>
              </a:rPr>
              <a:t>ECIC’s Vision</a:t>
            </a:r>
            <a:endParaRPr lang="en-ZA" sz="1400" dirty="0">
              <a:latin typeface="Arial" pitchFamily="34" charset="0"/>
              <a:cs typeface="Arial" pitchFamily="34" charset="0"/>
            </a:endParaRPr>
          </a:p>
          <a:p>
            <a:pPr marL="0" indent="0">
              <a:buNone/>
            </a:pPr>
            <a:r>
              <a:rPr lang="en-ZA" sz="1200" dirty="0" smtClean="0">
                <a:latin typeface="Arial" pitchFamily="34" charset="0"/>
                <a:cs typeface="Arial" pitchFamily="34" charset="0"/>
              </a:rPr>
              <a:t>To </a:t>
            </a:r>
            <a:r>
              <a:rPr lang="en-ZA" sz="1200" dirty="0">
                <a:latin typeface="Arial" pitchFamily="34" charset="0"/>
                <a:cs typeface="Arial" pitchFamily="34" charset="0"/>
              </a:rPr>
              <a:t>be leaders in the medium and long-term export credit and investment insurance business, focusing on customer needs and sound risk management.  </a:t>
            </a:r>
          </a:p>
          <a:p>
            <a:r>
              <a:rPr lang="en-ZA" sz="1400" b="1" dirty="0">
                <a:latin typeface="Arial" pitchFamily="34" charset="0"/>
                <a:cs typeface="Arial" pitchFamily="34" charset="0"/>
              </a:rPr>
              <a:t>ECIC’s Mission</a:t>
            </a:r>
            <a:endParaRPr lang="en-ZA" sz="1400" dirty="0">
              <a:latin typeface="Arial" pitchFamily="34" charset="0"/>
              <a:cs typeface="Arial" pitchFamily="34" charset="0"/>
            </a:endParaRPr>
          </a:p>
          <a:p>
            <a:pPr marL="0" indent="0">
              <a:buNone/>
            </a:pPr>
            <a:r>
              <a:rPr lang="en-ZA" sz="1200" dirty="0">
                <a:latin typeface="Arial" pitchFamily="34" charset="0"/>
                <a:cs typeface="Arial" pitchFamily="34" charset="0"/>
              </a:rPr>
              <a:t>The mission is to facilitate and encourage South African export trade by underwriting export credit loans and investments outside the country in order to enable South African contractors to win capital goods and services contracts in countries outside of South Africa.  </a:t>
            </a:r>
          </a:p>
          <a:p>
            <a:r>
              <a:rPr lang="en-ZA" sz="1400" b="1" dirty="0">
                <a:latin typeface="Arial" pitchFamily="34" charset="0"/>
                <a:cs typeface="Arial" pitchFamily="34" charset="0"/>
              </a:rPr>
              <a:t>Key Strategic Objectives of the </a:t>
            </a:r>
            <a:r>
              <a:rPr lang="en-ZA" sz="1400" b="1" dirty="0" smtClean="0">
                <a:latin typeface="Arial" pitchFamily="34" charset="0"/>
                <a:cs typeface="Arial" pitchFamily="34" charset="0"/>
              </a:rPr>
              <a:t>ECIC</a:t>
            </a:r>
            <a:endParaRPr lang="en-ZA" sz="1400" dirty="0">
              <a:latin typeface="Arial" pitchFamily="34" charset="0"/>
              <a:cs typeface="Arial" pitchFamily="34" charset="0"/>
            </a:endParaRPr>
          </a:p>
          <a:p>
            <a:pPr marL="0" indent="0">
              <a:buNone/>
            </a:pPr>
            <a:r>
              <a:rPr lang="en-ZA" sz="1200" dirty="0" smtClean="0">
                <a:latin typeface="Arial" pitchFamily="34" charset="0"/>
                <a:cs typeface="Arial" pitchFamily="34" charset="0"/>
              </a:rPr>
              <a:t>In </a:t>
            </a:r>
            <a:r>
              <a:rPr lang="en-ZA" sz="1200" dirty="0">
                <a:latin typeface="Arial" pitchFamily="34" charset="0"/>
                <a:cs typeface="Arial" pitchFamily="34" charset="0"/>
              </a:rPr>
              <a:t>the effort to achieve its mission, the ECIC will be driven by six (6) guiding strategic objectives:</a:t>
            </a:r>
          </a:p>
          <a:p>
            <a:pPr>
              <a:buFont typeface="Courier New" pitchFamily="49" charset="0"/>
              <a:buChar char="o"/>
            </a:pPr>
            <a:r>
              <a:rPr lang="en-ZA" sz="1200" dirty="0">
                <a:latin typeface="Arial" pitchFamily="34" charset="0"/>
                <a:cs typeface="Arial" pitchFamily="34" charset="0"/>
              </a:rPr>
              <a:t> </a:t>
            </a:r>
            <a:r>
              <a:rPr lang="en-ZA" sz="1200" dirty="0" smtClean="0">
                <a:latin typeface="Arial" pitchFamily="34" charset="0"/>
                <a:cs typeface="Arial" pitchFamily="34" charset="0"/>
              </a:rPr>
              <a:t>Facilitate </a:t>
            </a:r>
            <a:r>
              <a:rPr lang="en-ZA" sz="1200" dirty="0">
                <a:latin typeface="Arial" pitchFamily="34" charset="0"/>
                <a:cs typeface="Arial" pitchFamily="34" charset="0"/>
              </a:rPr>
              <a:t>export trade and investments outside South Africa.</a:t>
            </a:r>
          </a:p>
          <a:p>
            <a:pPr lvl="0">
              <a:buFont typeface="Courier New" pitchFamily="49" charset="0"/>
              <a:buChar char="o"/>
            </a:pPr>
            <a:r>
              <a:rPr lang="en-ZA" sz="1200" dirty="0">
                <a:latin typeface="Arial" pitchFamily="34" charset="0"/>
                <a:cs typeface="Arial" pitchFamily="34" charset="0"/>
              </a:rPr>
              <a:t>Strategic Alliances: build mutually-beneficial local, regional and global relations to advance South Africa’s trade and economic development objectives.</a:t>
            </a:r>
          </a:p>
          <a:p>
            <a:pPr lvl="0">
              <a:buFont typeface="Courier New" pitchFamily="49" charset="0"/>
              <a:buChar char="o"/>
            </a:pPr>
            <a:r>
              <a:rPr lang="en-ZA" sz="1200" dirty="0">
                <a:latin typeface="Arial" pitchFamily="34" charset="0"/>
                <a:cs typeface="Arial" pitchFamily="34" charset="0"/>
              </a:rPr>
              <a:t>Raising the profile of ECIC: Develop and promote awareness of the ECIC brand. Build, manage and maintain positive stakeholder relations.</a:t>
            </a:r>
          </a:p>
          <a:p>
            <a:pPr lvl="0">
              <a:buFont typeface="Courier New" pitchFamily="49" charset="0"/>
              <a:buChar char="o"/>
            </a:pPr>
            <a:r>
              <a:rPr lang="en-ZA" sz="1200" dirty="0">
                <a:latin typeface="Arial" pitchFamily="34" charset="0"/>
                <a:cs typeface="Arial" pitchFamily="34" charset="0"/>
              </a:rPr>
              <a:t>Promote a professional, competitive and customer focused workforce that ensures an effective and efficient service to our customers.</a:t>
            </a:r>
          </a:p>
          <a:p>
            <a:pPr lvl="0">
              <a:buFont typeface="Courier New" pitchFamily="49" charset="0"/>
              <a:buChar char="o"/>
            </a:pPr>
            <a:r>
              <a:rPr lang="en-ZA" sz="1200" dirty="0">
                <a:latin typeface="Arial" pitchFamily="34" charset="0"/>
                <a:cs typeface="Arial" pitchFamily="34" charset="0"/>
              </a:rPr>
              <a:t>Fostering risk orientation: Create an enterprise wide risk awareness and effective corporate governance and risk management practices.</a:t>
            </a:r>
          </a:p>
          <a:p>
            <a:pPr lvl="0">
              <a:buFont typeface="Courier New" pitchFamily="49" charset="0"/>
              <a:buChar char="o"/>
            </a:pPr>
            <a:r>
              <a:rPr lang="en-ZA" sz="1200" dirty="0">
                <a:latin typeface="Arial" pitchFamily="34" charset="0"/>
                <a:cs typeface="Arial" pitchFamily="34" charset="0"/>
              </a:rPr>
              <a:t>Effective stewardship: Consistently utilise sound business environment and social principles by applying international best practice.</a:t>
            </a:r>
          </a:p>
          <a:p>
            <a:endParaRPr lang="en-ZA" sz="12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CDD9BE6E-EB6B-4812-B53E-25E02459A996}" type="slidenum">
              <a:rPr lang="en-US" smtClean="0"/>
              <a:pPr>
                <a:defRPr/>
              </a:pPr>
              <a:t>33</a:t>
            </a:fld>
            <a:endParaRPr lang="en-US" dirty="0"/>
          </a:p>
        </p:txBody>
      </p:sp>
    </p:spTree>
    <p:extLst>
      <p:ext uri="{BB962C8B-B14F-4D97-AF65-F5344CB8AC3E}">
        <p14:creationId xmlns:p14="http://schemas.microsoft.com/office/powerpoint/2010/main" xmlns="" val="2570429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3200" b="1" kern="1200" dirty="0">
                <a:solidFill>
                  <a:schemeClr val="tx1"/>
                </a:solidFill>
                <a:latin typeface="Arial Rounded MT Bold"/>
              </a:rPr>
              <a:t>Planned Impact of the ECIC programmes</a:t>
            </a:r>
            <a:r>
              <a:rPr lang="en-ZA" sz="3200" b="1" kern="1200" dirty="0" smtClean="0">
                <a:solidFill>
                  <a:schemeClr val="tx1"/>
                </a:solidFill>
                <a:latin typeface="Arial Rounded MT Bold"/>
              </a:rPr>
              <a:t>:</a:t>
            </a:r>
            <a:endParaRPr lang="en-ZA" sz="3200" b="1" kern="1200" dirty="0">
              <a:solidFill>
                <a:schemeClr val="tx1"/>
              </a:solidFill>
              <a:latin typeface="Arial Rounded MT Bold"/>
            </a:endParaRPr>
          </a:p>
        </p:txBody>
      </p:sp>
      <p:sp>
        <p:nvSpPr>
          <p:cNvPr id="3" name="Content Placeholder 2"/>
          <p:cNvSpPr>
            <a:spLocks noGrp="1"/>
          </p:cNvSpPr>
          <p:nvPr>
            <p:ph idx="1"/>
          </p:nvPr>
        </p:nvSpPr>
        <p:spPr>
          <a:xfrm>
            <a:off x="685800" y="1600200"/>
            <a:ext cx="7772400" cy="4114800"/>
          </a:xfrm>
        </p:spPr>
        <p:txBody>
          <a:bodyPr/>
          <a:lstStyle/>
          <a:p>
            <a:pPr lvl="0"/>
            <a:r>
              <a:rPr lang="en-ZA" sz="1600" b="1" dirty="0">
                <a:latin typeface="Arial" pitchFamily="34" charset="0"/>
                <a:cs typeface="Arial" pitchFamily="34" charset="0"/>
              </a:rPr>
              <a:t>Facilitate export trade and investments outside South Africa</a:t>
            </a:r>
            <a:r>
              <a:rPr lang="en-ZA" sz="1600" dirty="0">
                <a:latin typeface="Arial" pitchFamily="34" charset="0"/>
                <a:cs typeface="Arial" pitchFamily="34" charset="0"/>
              </a:rPr>
              <a:t>:</a:t>
            </a:r>
          </a:p>
          <a:p>
            <a:pPr marL="0" lvl="0" indent="0">
              <a:buNone/>
            </a:pPr>
            <a:r>
              <a:rPr lang="en-US" sz="1400" dirty="0" smtClean="0">
                <a:latin typeface="Arial" pitchFamily="34" charset="0"/>
                <a:cs typeface="Arial" pitchFamily="34" charset="0"/>
              </a:rPr>
              <a:t>USD864m </a:t>
            </a:r>
            <a:r>
              <a:rPr lang="en-US" sz="1400" dirty="0">
                <a:latin typeface="Arial" pitchFamily="34" charset="0"/>
                <a:cs typeface="Arial" pitchFamily="34" charset="0"/>
              </a:rPr>
              <a:t>export credit/investment insurance applications to be approved by the ECIC </a:t>
            </a:r>
            <a:r>
              <a:rPr lang="en-US" sz="1400" dirty="0" smtClean="0">
                <a:latin typeface="Arial" pitchFamily="34" charset="0"/>
                <a:cs typeface="Arial" pitchFamily="34" charset="0"/>
              </a:rPr>
              <a:t>Board</a:t>
            </a:r>
            <a:r>
              <a:rPr lang="en-US" sz="1400" dirty="0">
                <a:latin typeface="Arial" pitchFamily="34" charset="0"/>
                <a:cs typeface="Arial" pitchFamily="34" charset="0"/>
              </a:rPr>
              <a:t>.</a:t>
            </a:r>
            <a:endParaRPr lang="en-ZA" sz="1400" dirty="0">
              <a:latin typeface="Arial" pitchFamily="34" charset="0"/>
              <a:cs typeface="Arial" pitchFamily="34" charset="0"/>
            </a:endParaRPr>
          </a:p>
          <a:p>
            <a:r>
              <a:rPr lang="en-ZA" sz="1600" b="1" dirty="0">
                <a:latin typeface="Arial" pitchFamily="34" charset="0"/>
                <a:cs typeface="Arial" pitchFamily="34" charset="0"/>
              </a:rPr>
              <a:t> </a:t>
            </a:r>
            <a:r>
              <a:rPr lang="en-ZA" sz="1600" b="1" dirty="0" smtClean="0">
                <a:latin typeface="Arial" pitchFamily="34" charset="0"/>
                <a:cs typeface="Arial" pitchFamily="34" charset="0"/>
              </a:rPr>
              <a:t>Strategic </a:t>
            </a:r>
            <a:r>
              <a:rPr lang="en-ZA" sz="1600" b="1" dirty="0">
                <a:latin typeface="Arial" pitchFamily="34" charset="0"/>
                <a:cs typeface="Arial" pitchFamily="34" charset="0"/>
              </a:rPr>
              <a:t>Alliances</a:t>
            </a:r>
            <a:r>
              <a:rPr lang="en-ZA" sz="1600" dirty="0">
                <a:latin typeface="Arial" pitchFamily="34" charset="0"/>
                <a:cs typeface="Arial" pitchFamily="34" charset="0"/>
              </a:rPr>
              <a:t>: </a:t>
            </a:r>
          </a:p>
          <a:p>
            <a:pPr marL="0" lvl="0" indent="0">
              <a:buNone/>
            </a:pPr>
            <a:r>
              <a:rPr lang="en-ZA" sz="1400" dirty="0" smtClean="0">
                <a:latin typeface="Arial" pitchFamily="34" charset="0"/>
                <a:cs typeface="Arial" pitchFamily="34" charset="0"/>
              </a:rPr>
              <a:t>Co-operation </a:t>
            </a:r>
            <a:r>
              <a:rPr lang="en-ZA" sz="1400" dirty="0">
                <a:latin typeface="Arial" pitchFamily="34" charset="0"/>
                <a:cs typeface="Arial" pitchFamily="34" charset="0"/>
              </a:rPr>
              <a:t>engagements in knowledge sharing and training initiated by the ECIC in terms of existing Co-operation agreements or arrangements with international stakeholders</a:t>
            </a:r>
            <a:r>
              <a:rPr lang="en-ZA" sz="1400" dirty="0" smtClean="0">
                <a:latin typeface="Arial" pitchFamily="34" charset="0"/>
                <a:cs typeface="Arial" pitchFamily="34" charset="0"/>
              </a:rPr>
              <a:t>.</a:t>
            </a:r>
            <a:endParaRPr lang="en-ZA" sz="1400" dirty="0">
              <a:latin typeface="Arial" pitchFamily="34" charset="0"/>
              <a:cs typeface="Arial" pitchFamily="34" charset="0"/>
            </a:endParaRPr>
          </a:p>
          <a:p>
            <a:pPr lvl="0"/>
            <a:r>
              <a:rPr lang="en-ZA" sz="1600" b="1" dirty="0">
                <a:latin typeface="Arial" pitchFamily="34" charset="0"/>
                <a:cs typeface="Arial" pitchFamily="34" charset="0"/>
              </a:rPr>
              <a:t>Raising the profile of </a:t>
            </a:r>
            <a:r>
              <a:rPr lang="en-ZA" sz="1600" b="1" dirty="0" smtClean="0">
                <a:latin typeface="Arial" pitchFamily="34" charset="0"/>
                <a:cs typeface="Arial" pitchFamily="34" charset="0"/>
              </a:rPr>
              <a:t>ECIC </a:t>
            </a:r>
            <a:endParaRPr lang="en-ZA" sz="1600" b="1" dirty="0">
              <a:latin typeface="Arial" pitchFamily="34" charset="0"/>
              <a:cs typeface="Arial" pitchFamily="34" charset="0"/>
            </a:endParaRPr>
          </a:p>
          <a:p>
            <a:pPr lvl="0"/>
            <a:r>
              <a:rPr lang="en-ZA" sz="1600" b="1" dirty="0" smtClean="0">
                <a:latin typeface="Arial" pitchFamily="34" charset="0"/>
                <a:cs typeface="Arial" pitchFamily="34" charset="0"/>
              </a:rPr>
              <a:t>Promote </a:t>
            </a:r>
            <a:r>
              <a:rPr lang="en-ZA" sz="1600" b="1" dirty="0">
                <a:latin typeface="Arial" pitchFamily="34" charset="0"/>
                <a:cs typeface="Arial" pitchFamily="34" charset="0"/>
              </a:rPr>
              <a:t>a professional, competitive and customer focused workforce that ensures an effective and efficient service to our </a:t>
            </a:r>
            <a:r>
              <a:rPr lang="en-ZA" sz="1600" b="1" dirty="0" smtClean="0">
                <a:latin typeface="Arial" pitchFamily="34" charset="0"/>
                <a:cs typeface="Arial" pitchFamily="34" charset="0"/>
              </a:rPr>
              <a:t>customers</a:t>
            </a:r>
            <a:endParaRPr lang="en-ZA" sz="1600" b="1" dirty="0">
              <a:latin typeface="Arial" pitchFamily="34" charset="0"/>
              <a:cs typeface="Arial" pitchFamily="34" charset="0"/>
            </a:endParaRPr>
          </a:p>
          <a:p>
            <a:pPr lvl="0"/>
            <a:r>
              <a:rPr lang="en-ZA" sz="1600" b="1" dirty="0" smtClean="0">
                <a:latin typeface="Arial" pitchFamily="34" charset="0"/>
                <a:cs typeface="Arial" pitchFamily="34" charset="0"/>
              </a:rPr>
              <a:t>Fostering </a:t>
            </a:r>
            <a:r>
              <a:rPr lang="en-ZA" sz="1600" b="1" dirty="0">
                <a:latin typeface="Arial" pitchFamily="34" charset="0"/>
                <a:cs typeface="Arial" pitchFamily="34" charset="0"/>
              </a:rPr>
              <a:t>risk </a:t>
            </a:r>
            <a:r>
              <a:rPr lang="en-ZA" sz="1600" b="1" dirty="0" smtClean="0">
                <a:latin typeface="Arial" pitchFamily="34" charset="0"/>
                <a:cs typeface="Arial" pitchFamily="34" charset="0"/>
              </a:rPr>
              <a:t>orientation </a:t>
            </a:r>
            <a:endParaRPr lang="en-ZA" sz="1600" b="1" dirty="0">
              <a:latin typeface="Arial" pitchFamily="34" charset="0"/>
              <a:cs typeface="Arial" pitchFamily="34" charset="0"/>
            </a:endParaRPr>
          </a:p>
          <a:p>
            <a:pPr marL="0" lvl="0" indent="0">
              <a:buNone/>
            </a:pPr>
            <a:r>
              <a:rPr lang="en-US" sz="1200" dirty="0" smtClean="0">
                <a:latin typeface="Arial" pitchFamily="34" charset="0"/>
                <a:cs typeface="Arial" pitchFamily="34" charset="0"/>
              </a:rPr>
              <a:t>        Weighted </a:t>
            </a:r>
            <a:r>
              <a:rPr lang="en-US" sz="1200" dirty="0">
                <a:latin typeface="Arial" pitchFamily="34" charset="0"/>
                <a:cs typeface="Arial" pitchFamily="34" charset="0"/>
              </a:rPr>
              <a:t>risk exposure level of medium</a:t>
            </a:r>
            <a:r>
              <a:rPr lang="en-US" sz="1200" dirty="0" smtClean="0">
                <a:latin typeface="Arial" pitchFamily="34" charset="0"/>
                <a:cs typeface="Arial" pitchFamily="34" charset="0"/>
              </a:rPr>
              <a:t>.</a:t>
            </a:r>
            <a:endParaRPr lang="en-ZA" sz="1200" dirty="0">
              <a:latin typeface="Arial" pitchFamily="34" charset="0"/>
              <a:cs typeface="Arial" pitchFamily="34" charset="0"/>
            </a:endParaRPr>
          </a:p>
          <a:p>
            <a:pPr lvl="0"/>
            <a:r>
              <a:rPr lang="en-ZA" sz="1600" b="1" dirty="0">
                <a:latin typeface="Arial" pitchFamily="34" charset="0"/>
                <a:cs typeface="Arial" pitchFamily="34" charset="0"/>
              </a:rPr>
              <a:t>Effective stewardship: </a:t>
            </a:r>
          </a:p>
          <a:p>
            <a:pPr marL="0" lvl="0" indent="0">
              <a:buNone/>
            </a:pPr>
            <a:r>
              <a:rPr lang="en-US" sz="1400" dirty="0" smtClean="0">
                <a:latin typeface="Arial" pitchFamily="34" charset="0"/>
                <a:cs typeface="Arial" pitchFamily="34" charset="0"/>
              </a:rPr>
              <a:t>        Achieve </a:t>
            </a:r>
            <a:r>
              <a:rPr lang="en-US" sz="1400" dirty="0">
                <a:latin typeface="Arial" pitchFamily="34" charset="0"/>
                <a:cs typeface="Arial" pitchFamily="34" charset="0"/>
              </a:rPr>
              <a:t>a Level 3 BBBEE Score;</a:t>
            </a:r>
            <a:endParaRPr lang="en-ZA" sz="1400" dirty="0">
              <a:latin typeface="Arial" pitchFamily="34" charset="0"/>
              <a:cs typeface="Arial" pitchFamily="34" charset="0"/>
            </a:endParaRPr>
          </a:p>
          <a:p>
            <a:pPr marL="0" indent="0">
              <a:buNone/>
            </a:pPr>
            <a:r>
              <a:rPr lang="en-ZA" sz="1400" dirty="0" smtClean="0">
                <a:latin typeface="Arial" pitchFamily="34" charset="0"/>
                <a:cs typeface="Arial" pitchFamily="34" charset="0"/>
              </a:rPr>
              <a:t>        15 </a:t>
            </a:r>
            <a:r>
              <a:rPr lang="en-ZA" sz="1400" dirty="0">
                <a:latin typeface="Arial" pitchFamily="34" charset="0"/>
                <a:cs typeface="Arial" pitchFamily="34" charset="0"/>
              </a:rPr>
              <a:t>SMEs participating in ECIC sponsored enterprise development program</a:t>
            </a:r>
          </a:p>
        </p:txBody>
      </p:sp>
      <p:sp>
        <p:nvSpPr>
          <p:cNvPr id="4" name="Slide Number Placeholder 3"/>
          <p:cNvSpPr>
            <a:spLocks noGrp="1"/>
          </p:cNvSpPr>
          <p:nvPr>
            <p:ph type="sldNum" sz="quarter" idx="12"/>
          </p:nvPr>
        </p:nvSpPr>
        <p:spPr/>
        <p:txBody>
          <a:bodyPr/>
          <a:lstStyle/>
          <a:p>
            <a:pPr>
              <a:defRPr/>
            </a:pPr>
            <a:fld id="{CDD9BE6E-EB6B-4812-B53E-25E02459A996}" type="slidenum">
              <a:rPr lang="en-US" smtClean="0"/>
              <a:pPr>
                <a:defRPr/>
              </a:pPr>
              <a:t>34</a:t>
            </a:fld>
            <a:endParaRPr lang="en-US" dirty="0"/>
          </a:p>
        </p:txBody>
      </p:sp>
    </p:spTree>
    <p:extLst>
      <p:ext uri="{BB962C8B-B14F-4D97-AF65-F5344CB8AC3E}">
        <p14:creationId xmlns:p14="http://schemas.microsoft.com/office/powerpoint/2010/main" xmlns="" val="1887063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113442D-442D-47E6-A329-84FB98608837}" type="slidenum">
              <a:rPr lang="en-GB"/>
              <a:pPr>
                <a:defRPr/>
              </a:pPr>
              <a:t>35</a:t>
            </a:fld>
            <a:endParaRPr lang="en-GB" dirty="0"/>
          </a:p>
        </p:txBody>
      </p:sp>
      <p:sp>
        <p:nvSpPr>
          <p:cNvPr id="21506" name="Rectangle 2"/>
          <p:cNvSpPr>
            <a:spLocks noGrp="1" noChangeArrowheads="1"/>
          </p:cNvSpPr>
          <p:nvPr>
            <p:ph type="title"/>
          </p:nvPr>
        </p:nvSpPr>
        <p:spPr>
          <a:xfrm>
            <a:off x="228600" y="228600"/>
            <a:ext cx="8229600" cy="12192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solidFill>
                  <a:schemeClr val="tx1"/>
                </a:solidFill>
                <a:latin typeface="Arial Rounded MT Bold"/>
              </a:rPr>
              <a:t>Investment Promotion and -Facilitation</a:t>
            </a:r>
            <a:endParaRPr lang="en-GB" sz="3200" dirty="0">
              <a:solidFill>
                <a:schemeClr val="tx1"/>
              </a:solidFill>
              <a:latin typeface="Arial Rounded MT Bold"/>
            </a:endParaRPr>
          </a:p>
        </p:txBody>
      </p:sp>
      <p:sp>
        <p:nvSpPr>
          <p:cNvPr id="21507" name="Rectangle 3"/>
          <p:cNvSpPr>
            <a:spLocks noGrp="1" noChangeArrowheads="1"/>
          </p:cNvSpPr>
          <p:nvPr>
            <p:ph type="body" idx="1"/>
          </p:nvPr>
        </p:nvSpPr>
        <p:spPr>
          <a:xfrm>
            <a:off x="762000" y="2209800"/>
            <a:ext cx="7772400" cy="2559754"/>
          </a:xfrm>
        </p:spPr>
        <p:txBody>
          <a:bodyPr/>
          <a:lstStyle/>
          <a:p>
            <a:pPr marL="0" indent="0" eaLnBrk="1" hangingPunct="1"/>
            <a:endParaRPr lang="en-ZA" dirty="0" smtClean="0"/>
          </a:p>
          <a:p>
            <a:pPr marL="0" indent="0" eaLnBrk="1" hangingPunct="1"/>
            <a:endParaRPr lang="en-ZA" dirty="0" smtClean="0"/>
          </a:p>
        </p:txBody>
      </p:sp>
      <p:sp>
        <p:nvSpPr>
          <p:cNvPr id="21508" name="Rectangle 4"/>
          <p:cNvSpPr>
            <a:spLocks noChangeArrowheads="1"/>
          </p:cNvSpPr>
          <p:nvPr/>
        </p:nvSpPr>
        <p:spPr bwMode="auto">
          <a:xfrm>
            <a:off x="983273" y="1953399"/>
            <a:ext cx="6963508" cy="3231654"/>
          </a:xfrm>
          <a:prstGeom prst="rect">
            <a:avLst/>
          </a:prstGeom>
          <a:noFill/>
          <a:ln w="9525">
            <a:noFill/>
            <a:miter lim="800000"/>
            <a:headEnd/>
            <a:tailEnd/>
          </a:ln>
        </p:spPr>
        <p:txBody>
          <a:bodyPr anchor="ctr">
            <a:spAutoFit/>
          </a:bodyPr>
          <a:lstStyle/>
          <a:p>
            <a:r>
              <a:rPr lang="en-US" sz="2000" b="1" dirty="0">
                <a:solidFill>
                  <a:schemeClr val="tx1"/>
                </a:solidFill>
                <a:latin typeface="Arial" charset="0"/>
              </a:rPr>
              <a:t>Investment Promotion and Facilitation</a:t>
            </a:r>
            <a:r>
              <a:rPr lang="en-US" sz="2000" dirty="0">
                <a:solidFill>
                  <a:schemeClr val="tx1"/>
                </a:solidFill>
                <a:latin typeface="Arial" charset="0"/>
              </a:rPr>
              <a:t> facilitates the increase in the quality and quantity of foreign and domestic direct investment by providing an investment recruitment, problem-solving and information service in order to retain &amp; expand Investment in South Africa and into Africa. The </a:t>
            </a:r>
            <a:r>
              <a:rPr lang="en-US" sz="2000" dirty="0" smtClean="0">
                <a:solidFill>
                  <a:schemeClr val="tx1"/>
                </a:solidFill>
                <a:latin typeface="Arial" charset="0"/>
              </a:rPr>
              <a:t>sub-programme </a:t>
            </a:r>
            <a:r>
              <a:rPr lang="en-US" sz="2000" dirty="0">
                <a:solidFill>
                  <a:schemeClr val="tx1"/>
                </a:solidFill>
                <a:latin typeface="Arial" charset="0"/>
              </a:rPr>
              <a:t>is promoting South Africa as an investment destination, with a target of </a:t>
            </a:r>
            <a:r>
              <a:rPr lang="en-US" sz="2000" dirty="0" smtClean="0">
                <a:solidFill>
                  <a:schemeClr val="tx1"/>
                </a:solidFill>
                <a:latin typeface="Arial" charset="0"/>
              </a:rPr>
              <a:t>R140 </a:t>
            </a:r>
            <a:r>
              <a:rPr lang="en-US" sz="2000" dirty="0">
                <a:solidFill>
                  <a:schemeClr val="tx1"/>
                </a:solidFill>
                <a:latin typeface="Arial" charset="0"/>
              </a:rPr>
              <a:t>billion over </a:t>
            </a:r>
            <a:r>
              <a:rPr lang="en-US" sz="2000" dirty="0" smtClean="0">
                <a:solidFill>
                  <a:schemeClr val="tx1"/>
                </a:solidFill>
                <a:latin typeface="Arial" charset="0"/>
              </a:rPr>
              <a:t>the next three years. The target for the investment pipeline for 2015/16 is </a:t>
            </a:r>
          </a:p>
          <a:p>
            <a:r>
              <a:rPr lang="en-US" sz="2000" dirty="0" smtClean="0">
                <a:solidFill>
                  <a:schemeClr val="tx1"/>
                </a:solidFill>
                <a:latin typeface="Arial" charset="0"/>
              </a:rPr>
              <a:t>R 45 bn.</a:t>
            </a:r>
            <a:endParaRPr lang="en-GB" sz="2000" dirty="0">
              <a:solidFill>
                <a:schemeClr val="tx1"/>
              </a:solidFill>
              <a:latin typeface="Arial" charset="0"/>
            </a:endParaRPr>
          </a:p>
          <a:p>
            <a:pPr algn="just"/>
            <a:endParaRPr lang="en-ZA" dirty="0">
              <a:latin typeface="Arial" charset="0"/>
            </a:endParaRPr>
          </a:p>
        </p:txBody>
      </p:sp>
    </p:spTree>
    <p:extLst>
      <p:ext uri="{BB962C8B-B14F-4D97-AF65-F5344CB8AC3E}">
        <p14:creationId xmlns:p14="http://schemas.microsoft.com/office/powerpoint/2010/main" xmlns="" val="1128460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87816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2800" b="1" dirty="0">
                <a:latin typeface="Arial" pitchFamily="34" charset="0"/>
                <a:cs typeface="Arial" pitchFamily="34" charset="0"/>
              </a:rPr>
              <a:t>National Investment Promotion </a:t>
            </a:r>
            <a:r>
              <a:rPr lang="en-ZA" sz="2800" b="1" dirty="0" smtClean="0">
                <a:latin typeface="Arial" pitchFamily="34" charset="0"/>
                <a:cs typeface="Arial" pitchFamily="34" charset="0"/>
              </a:rPr>
              <a:t>and </a:t>
            </a:r>
            <a:r>
              <a:rPr lang="en-ZA" sz="2800" b="1" dirty="0">
                <a:latin typeface="Arial" pitchFamily="34" charset="0"/>
                <a:cs typeface="Arial" pitchFamily="34" charset="0"/>
              </a:rPr>
              <a:t>Facilitation Strategy Phase 2</a:t>
            </a:r>
          </a:p>
        </p:txBody>
      </p:sp>
      <p:sp>
        <p:nvSpPr>
          <p:cNvPr id="4" name="Rectangle 3"/>
          <p:cNvSpPr/>
          <p:nvPr/>
        </p:nvSpPr>
        <p:spPr>
          <a:xfrm>
            <a:off x="533400" y="1239488"/>
            <a:ext cx="8305800" cy="5466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pPr>
            <a:r>
              <a:rPr lang="en-US" sz="1800" dirty="0">
                <a:solidFill>
                  <a:schemeClr val="tx1"/>
                </a:solidFill>
                <a:latin typeface="Arial" pitchFamily="34" charset="0"/>
                <a:cs typeface="Arial" pitchFamily="34" charset="0"/>
              </a:rPr>
              <a:t>The objective of </a:t>
            </a:r>
            <a:r>
              <a:rPr lang="en-US" sz="1800" dirty="0" smtClean="0">
                <a:solidFill>
                  <a:schemeClr val="tx1"/>
                </a:solidFill>
                <a:latin typeface="Arial" pitchFamily="34" charset="0"/>
                <a:cs typeface="Arial" pitchFamily="34" charset="0"/>
              </a:rPr>
              <a:t>the project is as follows:</a:t>
            </a:r>
            <a:endParaRPr lang="en-ZA" sz="1800" dirty="0">
              <a:solidFill>
                <a:schemeClr val="tx1"/>
              </a:solidFill>
              <a:latin typeface="Arial" pitchFamily="34" charset="0"/>
              <a:cs typeface="Arial" pitchFamily="34" charset="0"/>
            </a:endParaRPr>
          </a:p>
          <a:p>
            <a:pPr marL="342900" indent="-342900">
              <a:spcBef>
                <a:spcPct val="20000"/>
              </a:spcBef>
              <a:buFont typeface="Arial" pitchFamily="34" charset="0"/>
              <a:buChar char="•"/>
            </a:pPr>
            <a:r>
              <a:rPr lang="en-US" sz="1800" dirty="0" smtClean="0">
                <a:solidFill>
                  <a:schemeClr val="tx1"/>
                </a:solidFill>
                <a:latin typeface="Arial" pitchFamily="34" charset="0"/>
                <a:cs typeface="Arial" pitchFamily="34" charset="0"/>
              </a:rPr>
              <a:t>To </a:t>
            </a:r>
            <a:r>
              <a:rPr lang="en-US" sz="1800" dirty="0">
                <a:solidFill>
                  <a:schemeClr val="tx1"/>
                </a:solidFill>
                <a:latin typeface="Arial" pitchFamily="34" charset="0"/>
                <a:cs typeface="Arial" pitchFamily="34" charset="0"/>
              </a:rPr>
              <a:t>develop an investment strategy and methodology for investment promotion, facilitation, aftercare and policy advocacy. </a:t>
            </a:r>
            <a:endParaRPr lang="en-ZA" sz="1800" dirty="0">
              <a:solidFill>
                <a:schemeClr val="tx1"/>
              </a:solidFill>
              <a:latin typeface="Arial" pitchFamily="34" charset="0"/>
              <a:cs typeface="Arial" pitchFamily="34" charset="0"/>
            </a:endParaRPr>
          </a:p>
          <a:p>
            <a:pPr marL="342900" indent="-342900">
              <a:spcBef>
                <a:spcPct val="20000"/>
              </a:spcBef>
              <a:buFont typeface="Arial" pitchFamily="34" charset="0"/>
              <a:buChar char="•"/>
            </a:pPr>
            <a:r>
              <a:rPr lang="en-US" sz="1800" dirty="0" smtClean="0">
                <a:solidFill>
                  <a:schemeClr val="tx1"/>
                </a:solidFill>
                <a:latin typeface="Arial" pitchFamily="34" charset="0"/>
                <a:cs typeface="Arial" pitchFamily="34" charset="0"/>
              </a:rPr>
              <a:t>To </a:t>
            </a:r>
            <a:r>
              <a:rPr lang="en-US" sz="1800" dirty="0">
                <a:solidFill>
                  <a:schemeClr val="tx1"/>
                </a:solidFill>
                <a:latin typeface="Arial" pitchFamily="34" charset="0"/>
                <a:cs typeface="Arial" pitchFamily="34" charset="0"/>
              </a:rPr>
              <a:t>align TISA’s Investment Strategy with all Government programmes</a:t>
            </a:r>
            <a:endParaRPr lang="en-ZA" sz="1800" dirty="0">
              <a:solidFill>
                <a:schemeClr val="tx1"/>
              </a:solidFill>
              <a:latin typeface="Arial" pitchFamily="34" charset="0"/>
              <a:cs typeface="Arial" pitchFamily="34" charset="0"/>
            </a:endParaRPr>
          </a:p>
          <a:p>
            <a:pPr marL="342900" indent="-342900">
              <a:spcBef>
                <a:spcPct val="20000"/>
              </a:spcBef>
              <a:buFont typeface="Arial" pitchFamily="34" charset="0"/>
              <a:buChar char="•"/>
            </a:pPr>
            <a:r>
              <a:rPr lang="en-US" sz="1800" dirty="0" smtClean="0">
                <a:solidFill>
                  <a:schemeClr val="tx1"/>
                </a:solidFill>
                <a:latin typeface="Arial" pitchFamily="34" charset="0"/>
                <a:cs typeface="Arial" pitchFamily="34" charset="0"/>
              </a:rPr>
              <a:t>To </a:t>
            </a:r>
            <a:r>
              <a:rPr lang="en-US" sz="1800" dirty="0">
                <a:solidFill>
                  <a:schemeClr val="tx1"/>
                </a:solidFill>
                <a:latin typeface="Arial" pitchFamily="34" charset="0"/>
                <a:cs typeface="Arial" pitchFamily="34" charset="0"/>
              </a:rPr>
              <a:t>develop investment related products and service offerings </a:t>
            </a:r>
            <a:endParaRPr lang="en-ZA" sz="1800" dirty="0">
              <a:solidFill>
                <a:schemeClr val="tx1"/>
              </a:solidFill>
              <a:latin typeface="Arial" pitchFamily="34" charset="0"/>
              <a:cs typeface="Arial" pitchFamily="34" charset="0"/>
            </a:endParaRPr>
          </a:p>
          <a:p>
            <a:pPr marL="342900" indent="-342900">
              <a:spcBef>
                <a:spcPct val="20000"/>
              </a:spcBef>
              <a:buFont typeface="Arial" pitchFamily="34" charset="0"/>
              <a:buChar char="•"/>
            </a:pPr>
            <a:r>
              <a:rPr lang="en-US" sz="1800" dirty="0" smtClean="0">
                <a:solidFill>
                  <a:schemeClr val="tx1"/>
                </a:solidFill>
                <a:latin typeface="Arial" pitchFamily="34" charset="0"/>
                <a:cs typeface="Arial" pitchFamily="34" charset="0"/>
              </a:rPr>
              <a:t>To </a:t>
            </a:r>
            <a:r>
              <a:rPr lang="en-US" sz="1800" dirty="0">
                <a:solidFill>
                  <a:schemeClr val="tx1"/>
                </a:solidFill>
                <a:latin typeface="Arial" pitchFamily="34" charset="0"/>
                <a:cs typeface="Arial" pitchFamily="34" charset="0"/>
              </a:rPr>
              <a:t>design and develop a customised investor </a:t>
            </a:r>
            <a:r>
              <a:rPr lang="en-US" sz="1800" dirty="0" smtClean="0">
                <a:solidFill>
                  <a:schemeClr val="tx1"/>
                </a:solidFill>
                <a:latin typeface="Arial" pitchFamily="34" charset="0"/>
                <a:cs typeface="Arial" pitchFamily="34" charset="0"/>
              </a:rPr>
              <a:t>service and the </a:t>
            </a:r>
            <a:r>
              <a:rPr lang="en-US" sz="1800" dirty="0">
                <a:solidFill>
                  <a:schemeClr val="tx1"/>
                </a:solidFill>
                <a:latin typeface="Arial" pitchFamily="34" charset="0"/>
                <a:cs typeface="Arial" pitchFamily="34" charset="0"/>
              </a:rPr>
              <a:t>implementation of a one-stop-shop service for investors.</a:t>
            </a:r>
            <a:endParaRPr lang="en-ZA" sz="1800" dirty="0">
              <a:solidFill>
                <a:schemeClr val="tx1"/>
              </a:solidFill>
              <a:latin typeface="Arial" pitchFamily="34" charset="0"/>
              <a:cs typeface="Arial" pitchFamily="34" charset="0"/>
            </a:endParaRPr>
          </a:p>
          <a:p>
            <a:pPr marL="342900" indent="-342900">
              <a:spcBef>
                <a:spcPct val="20000"/>
              </a:spcBef>
              <a:buFont typeface="Arial" pitchFamily="34" charset="0"/>
              <a:buChar char="•"/>
            </a:pPr>
            <a:r>
              <a:rPr lang="en-US" sz="1800" dirty="0" smtClean="0">
                <a:solidFill>
                  <a:schemeClr val="tx1"/>
                </a:solidFill>
                <a:latin typeface="Arial" pitchFamily="34" charset="0"/>
                <a:cs typeface="Arial" pitchFamily="34" charset="0"/>
              </a:rPr>
              <a:t>To </a:t>
            </a:r>
            <a:r>
              <a:rPr lang="en-US" sz="1800" dirty="0">
                <a:solidFill>
                  <a:schemeClr val="tx1"/>
                </a:solidFill>
                <a:latin typeface="Arial" pitchFamily="34" charset="0"/>
                <a:cs typeface="Arial" pitchFamily="34" charset="0"/>
              </a:rPr>
              <a:t>develop sector specific promotional strategies by focusing activities and initiatives to targeted markets. </a:t>
            </a:r>
            <a:endParaRPr lang="en-ZA" sz="1800" dirty="0">
              <a:solidFill>
                <a:schemeClr val="tx1"/>
              </a:solidFill>
              <a:latin typeface="Arial" pitchFamily="34" charset="0"/>
              <a:cs typeface="Arial" pitchFamily="34" charset="0"/>
            </a:endParaRPr>
          </a:p>
          <a:p>
            <a:pPr marL="342900" indent="-342900">
              <a:spcBef>
                <a:spcPct val="20000"/>
              </a:spcBef>
              <a:buFont typeface="Arial" pitchFamily="34" charset="0"/>
              <a:buChar char="•"/>
            </a:pPr>
            <a:r>
              <a:rPr lang="en-US" sz="1800" dirty="0" smtClean="0">
                <a:solidFill>
                  <a:schemeClr val="tx1"/>
                </a:solidFill>
                <a:latin typeface="Arial" pitchFamily="34" charset="0"/>
                <a:cs typeface="Arial" pitchFamily="34" charset="0"/>
              </a:rPr>
              <a:t>To </a:t>
            </a:r>
            <a:r>
              <a:rPr lang="en-US" sz="1800" dirty="0">
                <a:solidFill>
                  <a:schemeClr val="tx1"/>
                </a:solidFill>
                <a:latin typeface="Arial" pitchFamily="34" charset="0"/>
                <a:cs typeface="Arial" pitchFamily="34" charset="0"/>
              </a:rPr>
              <a:t>improve the investment climate.</a:t>
            </a:r>
            <a:endParaRPr lang="en-ZA" sz="1800" dirty="0">
              <a:solidFill>
                <a:schemeClr val="tx1"/>
              </a:solidFill>
              <a:latin typeface="Arial" pitchFamily="34" charset="0"/>
              <a:cs typeface="Arial" pitchFamily="34" charset="0"/>
            </a:endParaRPr>
          </a:p>
          <a:p>
            <a:pPr marL="342900" indent="-342900">
              <a:spcBef>
                <a:spcPct val="20000"/>
              </a:spcBef>
              <a:buFont typeface="Arial" pitchFamily="34" charset="0"/>
              <a:buChar char="•"/>
            </a:pPr>
            <a:r>
              <a:rPr lang="en-US" sz="1800" dirty="0" smtClean="0">
                <a:solidFill>
                  <a:schemeClr val="tx1"/>
                </a:solidFill>
                <a:latin typeface="Arial" pitchFamily="34" charset="0"/>
                <a:cs typeface="Arial" pitchFamily="34" charset="0"/>
              </a:rPr>
              <a:t>To </a:t>
            </a:r>
            <a:r>
              <a:rPr lang="en-US" sz="1800" dirty="0">
                <a:solidFill>
                  <a:schemeClr val="tx1"/>
                </a:solidFill>
                <a:latin typeface="Arial" pitchFamily="34" charset="0"/>
                <a:cs typeface="Arial" pitchFamily="34" charset="0"/>
              </a:rPr>
              <a:t>develop a 3-5 year operational plan to achieve the strategic objectives of TISA.</a:t>
            </a:r>
            <a:endParaRPr lang="en-ZA" sz="1800" dirty="0">
              <a:solidFill>
                <a:schemeClr val="tx1"/>
              </a:solidFill>
              <a:latin typeface="Arial" pitchFamily="34" charset="0"/>
              <a:cs typeface="Arial" pitchFamily="34" charset="0"/>
            </a:endParaRPr>
          </a:p>
          <a:p>
            <a:pPr marL="342900" indent="-342900">
              <a:spcBef>
                <a:spcPct val="20000"/>
              </a:spcBef>
              <a:buFont typeface="Arial" pitchFamily="34" charset="0"/>
              <a:buChar char="•"/>
            </a:pPr>
            <a:r>
              <a:rPr lang="en-US" sz="1800" dirty="0" smtClean="0">
                <a:solidFill>
                  <a:schemeClr val="tx1"/>
                </a:solidFill>
                <a:latin typeface="Arial" pitchFamily="34" charset="0"/>
                <a:cs typeface="Arial" pitchFamily="34" charset="0"/>
              </a:rPr>
              <a:t>To </a:t>
            </a:r>
            <a:r>
              <a:rPr lang="en-US" sz="1800" dirty="0">
                <a:solidFill>
                  <a:schemeClr val="tx1"/>
                </a:solidFill>
                <a:latin typeface="Arial" pitchFamily="34" charset="0"/>
                <a:cs typeface="Arial" pitchFamily="34" charset="0"/>
              </a:rPr>
              <a:t>develop a strategy for outward investment into Africa. (Phase3)</a:t>
            </a:r>
            <a:endParaRPr lang="en-ZA" sz="1800" dirty="0">
              <a:solidFill>
                <a:schemeClr val="tx1"/>
              </a:solidFill>
              <a:latin typeface="Arial" pitchFamily="34" charset="0"/>
              <a:cs typeface="Arial" pitchFamily="34" charset="0"/>
            </a:endParaRPr>
          </a:p>
          <a:p>
            <a:pPr marL="342900" indent="-342900">
              <a:spcBef>
                <a:spcPct val="20000"/>
              </a:spcBef>
              <a:buFont typeface="Arial" pitchFamily="34" charset="0"/>
              <a:buChar char="•"/>
            </a:pPr>
            <a:r>
              <a:rPr lang="en-US" sz="1800" dirty="0" smtClean="0">
                <a:solidFill>
                  <a:schemeClr val="tx1"/>
                </a:solidFill>
                <a:latin typeface="Arial" pitchFamily="34" charset="0"/>
                <a:cs typeface="Arial" pitchFamily="34" charset="0"/>
              </a:rPr>
              <a:t>To </a:t>
            </a:r>
            <a:r>
              <a:rPr lang="en-US" sz="1800" dirty="0">
                <a:solidFill>
                  <a:schemeClr val="tx1"/>
                </a:solidFill>
                <a:latin typeface="Arial" pitchFamily="34" charset="0"/>
                <a:cs typeface="Arial" pitchFamily="34" charset="0"/>
              </a:rPr>
              <a:t>develop a strategy for the African Gateway concept. (Phase 3) </a:t>
            </a:r>
            <a:endParaRPr lang="en-ZA" sz="1800" dirty="0">
              <a:solidFill>
                <a:schemeClr val="tx1"/>
              </a:solidFill>
              <a:latin typeface="Arial" pitchFamily="34" charset="0"/>
              <a:cs typeface="Arial" pitchFamily="34" charset="0"/>
            </a:endParaRPr>
          </a:p>
          <a:p>
            <a:pPr marL="342900" indent="-342900">
              <a:spcBef>
                <a:spcPct val="20000"/>
              </a:spcBef>
              <a:buFont typeface="Arial" pitchFamily="34" charset="0"/>
              <a:buChar char="•"/>
            </a:pPr>
            <a:endParaRPr lang="en-ZA"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937674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6A5D2C7-694B-4673-9EB2-43E3B4507315}" type="slidenum">
              <a:rPr lang="en-GB"/>
              <a:pPr>
                <a:defRPr/>
              </a:pPr>
              <a:t>37</a:t>
            </a:fld>
            <a:endParaRPr lang="en-GB" dirty="0"/>
          </a:p>
        </p:txBody>
      </p:sp>
      <p:sp>
        <p:nvSpPr>
          <p:cNvPr id="27650" name="Rectangle 2"/>
          <p:cNvSpPr>
            <a:spLocks noGrp="1" noChangeArrowheads="1"/>
          </p:cNvSpPr>
          <p:nvPr>
            <p:ph type="title"/>
          </p:nvPr>
        </p:nvSpPr>
        <p:spPr>
          <a:xfrm>
            <a:off x="685800" y="1524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dirty="0">
                <a:solidFill>
                  <a:schemeClr val="tx1"/>
                </a:solidFill>
                <a:latin typeface="Arial Rounded MT Bold"/>
              </a:rPr>
              <a:t>Key Targets for Investment </a:t>
            </a:r>
            <a:r>
              <a:rPr lang="en-US" sz="3200" dirty="0" smtClean="0">
                <a:solidFill>
                  <a:schemeClr val="tx1"/>
                </a:solidFill>
                <a:latin typeface="Arial Rounded MT Bold"/>
              </a:rPr>
              <a:t>Promotion and Facilitation</a:t>
            </a:r>
            <a:endParaRPr lang="en-US" sz="3200" dirty="0">
              <a:solidFill>
                <a:schemeClr val="tx1"/>
              </a:solidFill>
              <a:latin typeface="Arial Rounded MT Bold"/>
            </a:endParaRPr>
          </a:p>
        </p:txBody>
      </p:sp>
      <p:sp>
        <p:nvSpPr>
          <p:cNvPr id="27651" name="Rectangle 3"/>
          <p:cNvSpPr>
            <a:spLocks noGrp="1" noChangeArrowheads="1"/>
          </p:cNvSpPr>
          <p:nvPr>
            <p:ph type="body" idx="1"/>
          </p:nvPr>
        </p:nvSpPr>
        <p:spPr>
          <a:xfrm>
            <a:off x="457200" y="1295400"/>
            <a:ext cx="8077200" cy="4343400"/>
          </a:xfrm>
        </p:spPr>
        <p:txBody>
          <a:bodyPr/>
          <a:lstStyle/>
          <a:p>
            <a:pPr algn="just" eaLnBrk="1" hangingPunct="1"/>
            <a:endParaRPr lang="en-US" sz="1800" dirty="0" smtClean="0">
              <a:latin typeface="Arial" charset="0"/>
            </a:endParaRPr>
          </a:p>
          <a:p>
            <a:pPr algn="just" eaLnBrk="1" hangingPunct="1">
              <a:lnSpc>
                <a:spcPct val="90000"/>
              </a:lnSpc>
            </a:pPr>
            <a:r>
              <a:rPr lang="en-US" sz="1800" dirty="0" smtClean="0">
                <a:latin typeface="Arial" charset="0"/>
              </a:rPr>
              <a:t>To make South Africa a Top Ten investment destination</a:t>
            </a:r>
          </a:p>
          <a:p>
            <a:pPr algn="just" eaLnBrk="1" hangingPunct="1">
              <a:lnSpc>
                <a:spcPct val="90000"/>
              </a:lnSpc>
            </a:pPr>
            <a:r>
              <a:rPr lang="en-US" sz="1800" dirty="0" smtClean="0">
                <a:latin typeface="Arial" charset="0"/>
              </a:rPr>
              <a:t>To make TISA a top five world class investment promotion agency </a:t>
            </a:r>
          </a:p>
          <a:p>
            <a:pPr algn="just" eaLnBrk="1" hangingPunct="1">
              <a:lnSpc>
                <a:spcPct val="90000"/>
              </a:lnSpc>
            </a:pPr>
            <a:r>
              <a:rPr lang="en-US" sz="1800" dirty="0" smtClean="0">
                <a:latin typeface="Arial" charset="0"/>
              </a:rPr>
              <a:t>Seek to attract an investment pipeline of R140 billion within the next 3 years </a:t>
            </a:r>
          </a:p>
          <a:p>
            <a:pPr algn="just" eaLnBrk="1" hangingPunct="1">
              <a:lnSpc>
                <a:spcPct val="90000"/>
              </a:lnSpc>
            </a:pPr>
            <a:r>
              <a:rPr lang="en-US" sz="1800" dirty="0" smtClean="0">
                <a:latin typeface="Arial" charset="0"/>
              </a:rPr>
              <a:t>Targeted and co-ordinated investment drive amongst all stakeholders. Diversify and increase investment flows from emerging markets. Retain and expand investment flows from developed markets.</a:t>
            </a:r>
          </a:p>
          <a:p>
            <a:pPr algn="just" eaLnBrk="1" hangingPunct="1">
              <a:lnSpc>
                <a:spcPct val="90000"/>
              </a:lnSpc>
            </a:pPr>
            <a:r>
              <a:rPr lang="en-US" sz="1800" dirty="0" smtClean="0">
                <a:latin typeface="Arial" charset="0"/>
              </a:rPr>
              <a:t>Reduce the cost of doing business and administrative barriers. Improve SA investment climate and investment attraction.</a:t>
            </a:r>
          </a:p>
          <a:p>
            <a:pPr algn="just" eaLnBrk="1" hangingPunct="1">
              <a:lnSpc>
                <a:spcPct val="90000"/>
              </a:lnSpc>
            </a:pPr>
            <a:r>
              <a:rPr lang="en-US" sz="1800" dirty="0" smtClean="0">
                <a:latin typeface="Arial" charset="0"/>
              </a:rPr>
              <a:t>Common messaging and brand identity. Marketing and Facilitation support for  the SEZ program &amp; to host the Annual Africa Dialogue Conference</a:t>
            </a:r>
          </a:p>
          <a:p>
            <a:pPr algn="just" eaLnBrk="1" hangingPunct="1">
              <a:lnSpc>
                <a:spcPct val="90000"/>
              </a:lnSpc>
            </a:pPr>
            <a:r>
              <a:rPr lang="en-US" sz="1800" dirty="0" smtClean="0">
                <a:latin typeface="Arial" charset="0"/>
              </a:rPr>
              <a:t>Capacitate the unit to provide a dedicated investment promotion, facilitation and aftercare through a one stop shop service.</a:t>
            </a:r>
          </a:p>
        </p:txBody>
      </p:sp>
    </p:spTree>
    <p:extLst>
      <p:ext uri="{BB962C8B-B14F-4D97-AF65-F5344CB8AC3E}">
        <p14:creationId xmlns:p14="http://schemas.microsoft.com/office/powerpoint/2010/main" xmlns="" val="15257232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DF45BAE-C853-4D6E-8CC9-5206D6DC1802}" type="slidenum">
              <a:rPr lang="en-GB"/>
              <a:pPr>
                <a:defRPr/>
              </a:pPr>
              <a:t>38</a:t>
            </a:fld>
            <a:endParaRPr lang="en-GB" dirty="0"/>
          </a:p>
        </p:txBody>
      </p:sp>
      <p:sp>
        <p:nvSpPr>
          <p:cNvPr id="486402" name="Rectangle 2"/>
          <p:cNvSpPr>
            <a:spLocks noGrp="1" noChangeArrowheads="1"/>
          </p:cNvSpPr>
          <p:nvPr>
            <p:ph type="title"/>
          </p:nvPr>
        </p:nvSpPr>
        <p:spPr>
          <a:xfrm>
            <a:off x="609600" y="1524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dirty="0" smtClean="0">
                <a:solidFill>
                  <a:schemeClr val="tx1"/>
                </a:solidFill>
                <a:latin typeface="Arial Rounded MT Bold"/>
              </a:rPr>
              <a:t>Investment Promotion and Facilitation </a:t>
            </a:r>
            <a:r>
              <a:rPr lang="en-US" sz="3200" dirty="0">
                <a:solidFill>
                  <a:schemeClr val="tx1"/>
                </a:solidFill>
                <a:latin typeface="Arial Rounded MT Bold"/>
              </a:rPr>
              <a:t>Opportunities</a:t>
            </a:r>
          </a:p>
        </p:txBody>
      </p:sp>
      <p:sp>
        <p:nvSpPr>
          <p:cNvPr id="29699" name="Rectangle 3"/>
          <p:cNvSpPr>
            <a:spLocks noGrp="1" noChangeArrowheads="1"/>
          </p:cNvSpPr>
          <p:nvPr>
            <p:ph type="body" idx="1"/>
          </p:nvPr>
        </p:nvSpPr>
        <p:spPr>
          <a:xfrm>
            <a:off x="152400" y="1447800"/>
            <a:ext cx="8686800" cy="4343400"/>
          </a:xfrm>
        </p:spPr>
        <p:txBody>
          <a:bodyPr/>
          <a:lstStyle/>
          <a:p>
            <a:pPr eaLnBrk="1" hangingPunct="1">
              <a:buFont typeface="Arial" pitchFamily="34" charset="0"/>
              <a:buChar char="•"/>
            </a:pPr>
            <a:r>
              <a:rPr lang="en-US" sz="1800" dirty="0" smtClean="0">
                <a:latin typeface="Arial" charset="0"/>
              </a:rPr>
              <a:t>Investment and Export Opportunities are identified by the DTI’s Industrial Policy Framework and the resultant Industrial Policy Action Plan, the NGP and the NDP </a:t>
            </a:r>
          </a:p>
          <a:p>
            <a:pPr eaLnBrk="1" hangingPunct="1">
              <a:buFont typeface="Arial" pitchFamily="34" charset="0"/>
              <a:buChar char="•"/>
            </a:pPr>
            <a:r>
              <a:rPr lang="en-US" sz="1800" dirty="0" smtClean="0">
                <a:latin typeface="Arial" charset="0"/>
              </a:rPr>
              <a:t>The above </a:t>
            </a:r>
            <a:r>
              <a:rPr lang="en-US" sz="1800" i="1" dirty="0" smtClean="0">
                <a:latin typeface="Arial" charset="0"/>
              </a:rPr>
              <a:t>inter-alia</a:t>
            </a:r>
            <a:r>
              <a:rPr lang="en-US" sz="1800" dirty="0" smtClean="0">
                <a:latin typeface="Arial" charset="0"/>
              </a:rPr>
              <a:t> has identified those sectors and industries which South Africa has a competitive or potential advantage in terms of economic sustainability.</a:t>
            </a:r>
          </a:p>
          <a:p>
            <a:pPr eaLnBrk="1" hangingPunct="1">
              <a:buFont typeface="Arial" pitchFamily="34" charset="0"/>
              <a:buChar char="•"/>
            </a:pPr>
            <a:r>
              <a:rPr lang="en-US" sz="1800" dirty="0" smtClean="0">
                <a:latin typeface="Arial" charset="0"/>
              </a:rPr>
              <a:t>It follows that the identified sectors are the opportune areas for investment and that the products and services resulting there from have a propensity to be globally competitive</a:t>
            </a:r>
            <a:r>
              <a:rPr lang="en-US" sz="1800" dirty="0" smtClean="0"/>
              <a:t>.</a:t>
            </a:r>
          </a:p>
          <a:p>
            <a:pPr eaLnBrk="1" hangingPunct="1">
              <a:buFont typeface="Arial" pitchFamily="34" charset="0"/>
              <a:buChar char="•"/>
            </a:pPr>
            <a:r>
              <a:rPr lang="en-US" sz="1800" dirty="0" smtClean="0">
                <a:latin typeface="Arial" pitchFamily="34" charset="0"/>
                <a:cs typeface="Arial" pitchFamily="34" charset="0"/>
              </a:rPr>
              <a:t>Manufacturing: Automotive, Agro-processing, Capital equipment &amp; transport</a:t>
            </a:r>
          </a:p>
          <a:p>
            <a:pPr eaLnBrk="1" hangingPunct="1">
              <a:buFont typeface="Arial" pitchFamily="34" charset="0"/>
              <a:buChar char="•"/>
            </a:pPr>
            <a:r>
              <a:rPr lang="en-US" sz="1800" dirty="0" smtClean="0">
                <a:latin typeface="Arial" pitchFamily="34" charset="0"/>
                <a:cs typeface="Arial" pitchFamily="34" charset="0"/>
              </a:rPr>
              <a:t>Advance Manufacturing: Pharmaceuticals, bio-technology, aerospace</a:t>
            </a:r>
          </a:p>
          <a:p>
            <a:pPr eaLnBrk="1" hangingPunct="1">
              <a:buFont typeface="Arial" pitchFamily="34" charset="0"/>
              <a:buChar char="•"/>
            </a:pPr>
            <a:r>
              <a:rPr lang="en-US" sz="1800" dirty="0" smtClean="0">
                <a:latin typeface="Arial" pitchFamily="34" charset="0"/>
                <a:cs typeface="Arial" pitchFamily="34" charset="0"/>
              </a:rPr>
              <a:t>Mining and mineral beneficiation</a:t>
            </a:r>
          </a:p>
          <a:p>
            <a:pPr eaLnBrk="1" hangingPunct="1">
              <a:buFont typeface="Arial" pitchFamily="34" charset="0"/>
              <a:buChar char="•"/>
            </a:pPr>
            <a:r>
              <a:rPr lang="en-US" sz="1800" dirty="0" smtClean="0">
                <a:latin typeface="Arial" pitchFamily="34" charset="0"/>
                <a:cs typeface="Arial" pitchFamily="34" charset="0"/>
              </a:rPr>
              <a:t>Services: BPO, Oil and Gas, Infrastructure</a:t>
            </a:r>
          </a:p>
          <a:p>
            <a:pPr eaLnBrk="1" hangingPunct="1">
              <a:buFont typeface="Arial" pitchFamily="34" charset="0"/>
              <a:buChar char="•"/>
            </a:pPr>
            <a:r>
              <a:rPr lang="en-US" sz="1800" dirty="0" smtClean="0">
                <a:latin typeface="Arial" pitchFamily="34" charset="0"/>
                <a:cs typeface="Arial" pitchFamily="34" charset="0"/>
              </a:rPr>
              <a:t>Green economy: Renewable energy, waste management, nuclear components   </a:t>
            </a:r>
          </a:p>
          <a:p>
            <a:pPr eaLnBrk="1" hangingPunct="1">
              <a:buFontTx/>
              <a:buNone/>
            </a:pPr>
            <a:endParaRPr lang="en-US" dirty="0" smtClean="0"/>
          </a:p>
          <a:p>
            <a:pPr eaLnBrk="1" hangingPunct="1">
              <a:buFontTx/>
              <a:buNone/>
            </a:pPr>
            <a:endParaRPr lang="en-US" dirty="0" smtClean="0"/>
          </a:p>
        </p:txBody>
      </p:sp>
    </p:spTree>
    <p:extLst>
      <p:ext uri="{BB962C8B-B14F-4D97-AF65-F5344CB8AC3E}">
        <p14:creationId xmlns:p14="http://schemas.microsoft.com/office/powerpoint/2010/main" xmlns="" val="9448107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832"/>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3200" dirty="0" smtClean="0">
                <a:solidFill>
                  <a:schemeClr val="tx1"/>
                </a:solidFill>
                <a:latin typeface="Arial Rounded MT Bold"/>
              </a:rPr>
              <a:t>Investment Promotion and  Facilitation Service Offerings</a:t>
            </a:r>
            <a:endParaRPr lang="en-ZA" sz="3200" dirty="0">
              <a:solidFill>
                <a:schemeClr val="tx1"/>
              </a:solidFill>
              <a:latin typeface="Arial Rounded MT Bold"/>
            </a:endParaRPr>
          </a:p>
        </p:txBody>
      </p:sp>
      <p:sp>
        <p:nvSpPr>
          <p:cNvPr id="3" name="Content Placeholder 2"/>
          <p:cNvSpPr>
            <a:spLocks noGrp="1"/>
          </p:cNvSpPr>
          <p:nvPr>
            <p:ph idx="1"/>
          </p:nvPr>
        </p:nvSpPr>
        <p:spPr>
          <a:xfrm>
            <a:off x="762000" y="1371600"/>
            <a:ext cx="7772400" cy="4267200"/>
          </a:xfrm>
        </p:spPr>
        <p:txBody>
          <a:bodyPr/>
          <a:lstStyle/>
          <a:p>
            <a:pPr marL="0" indent="0" eaLnBrk="1" hangingPunct="1">
              <a:lnSpc>
                <a:spcPct val="80000"/>
              </a:lnSpc>
              <a:buNone/>
            </a:pPr>
            <a:r>
              <a:rPr lang="en-US" altLang="en-US" sz="1800" b="1" dirty="0" smtClean="0">
                <a:latin typeface="Arial" charset="0"/>
              </a:rPr>
              <a:t>Investment Recruitment</a:t>
            </a:r>
            <a:endParaRPr lang="en-US" altLang="en-US" sz="1800" b="1" dirty="0">
              <a:latin typeface="Arial" charset="0"/>
            </a:endParaRPr>
          </a:p>
          <a:p>
            <a:pPr marL="266700" lvl="1" indent="-266700" eaLnBrk="1" hangingPunct="1">
              <a:lnSpc>
                <a:spcPct val="80000"/>
              </a:lnSpc>
              <a:buFont typeface="Arial" pitchFamily="34" charset="0"/>
              <a:buChar char="•"/>
            </a:pPr>
            <a:r>
              <a:rPr lang="en-US" altLang="en-US" sz="1800" dirty="0">
                <a:latin typeface="Arial" charset="0"/>
              </a:rPr>
              <a:t>Promotion of investment opportunities </a:t>
            </a:r>
          </a:p>
          <a:p>
            <a:pPr marL="266700" lvl="1" indent="-266700" eaLnBrk="1" hangingPunct="1">
              <a:lnSpc>
                <a:spcPct val="80000"/>
              </a:lnSpc>
              <a:buFont typeface="Arial" pitchFamily="34" charset="0"/>
              <a:buChar char="•"/>
            </a:pPr>
            <a:r>
              <a:rPr lang="en-US" altLang="en-US" sz="1800" dirty="0">
                <a:latin typeface="Arial" charset="0"/>
              </a:rPr>
              <a:t>Marketing of investment projects </a:t>
            </a:r>
          </a:p>
          <a:p>
            <a:pPr marL="266700" lvl="1" indent="-266700" eaLnBrk="1" hangingPunct="1">
              <a:lnSpc>
                <a:spcPct val="80000"/>
              </a:lnSpc>
              <a:buFont typeface="Arial" pitchFamily="34" charset="0"/>
              <a:buChar char="•"/>
            </a:pPr>
            <a:r>
              <a:rPr lang="en-US" altLang="en-US" sz="1800" dirty="0">
                <a:latin typeface="Arial" charset="0"/>
              </a:rPr>
              <a:t>Guidance with plant/site locations – Industrial Development </a:t>
            </a:r>
            <a:r>
              <a:rPr lang="en-US" altLang="en-US" sz="1800" dirty="0" smtClean="0">
                <a:latin typeface="Arial" charset="0"/>
              </a:rPr>
              <a:t>Zones  &amp; Special Economic Zones</a:t>
            </a:r>
            <a:endParaRPr lang="en-US" altLang="en-US" sz="1800" dirty="0">
              <a:latin typeface="Arial" charset="0"/>
            </a:endParaRPr>
          </a:p>
          <a:p>
            <a:pPr marL="266700" lvl="1" indent="-266700" eaLnBrk="1" hangingPunct="1">
              <a:lnSpc>
                <a:spcPct val="80000"/>
              </a:lnSpc>
              <a:buFont typeface="Arial" pitchFamily="34" charset="0"/>
              <a:buChar char="•"/>
            </a:pPr>
            <a:r>
              <a:rPr lang="en-US" altLang="en-US" sz="1800" dirty="0" smtClean="0">
                <a:latin typeface="Arial" charset="0"/>
              </a:rPr>
              <a:t>Packaged </a:t>
            </a:r>
            <a:r>
              <a:rPr lang="en-US" altLang="en-US" sz="1800" dirty="0">
                <a:latin typeface="Arial" charset="0"/>
              </a:rPr>
              <a:t>Investment </a:t>
            </a:r>
            <a:r>
              <a:rPr lang="en-US" altLang="en-US" sz="1800" dirty="0" smtClean="0">
                <a:latin typeface="Arial" charset="0"/>
              </a:rPr>
              <a:t>projects</a:t>
            </a:r>
          </a:p>
          <a:p>
            <a:pPr marL="266700" lvl="1" indent="-266700" eaLnBrk="1" hangingPunct="1">
              <a:lnSpc>
                <a:spcPct val="80000"/>
              </a:lnSpc>
              <a:buFont typeface="Arial" pitchFamily="34" charset="0"/>
              <a:buChar char="•"/>
            </a:pPr>
            <a:r>
              <a:rPr lang="en-US" altLang="en-US" sz="1800" dirty="0">
                <a:latin typeface="Arial" charset="0"/>
              </a:rPr>
              <a:t>Input into policy formulation </a:t>
            </a:r>
          </a:p>
          <a:p>
            <a:pPr marL="533400" indent="-533400" eaLnBrk="1" hangingPunct="1">
              <a:lnSpc>
                <a:spcPct val="80000"/>
              </a:lnSpc>
              <a:buFontTx/>
              <a:buNone/>
            </a:pPr>
            <a:r>
              <a:rPr lang="en-US" altLang="en-US" sz="1800" b="1" dirty="0" smtClean="0">
                <a:latin typeface="Arial" charset="0"/>
              </a:rPr>
              <a:t>Investment Information</a:t>
            </a:r>
            <a:endParaRPr lang="en-US" altLang="en-US" sz="1800" dirty="0" smtClean="0">
              <a:latin typeface="Arial" charset="0"/>
            </a:endParaRPr>
          </a:p>
          <a:p>
            <a:pPr marL="266700" lvl="1" indent="-266700" eaLnBrk="1" hangingPunct="1">
              <a:lnSpc>
                <a:spcPct val="80000"/>
              </a:lnSpc>
              <a:buFont typeface="Arial" pitchFamily="34" charset="0"/>
              <a:buChar char="•"/>
            </a:pPr>
            <a:r>
              <a:rPr lang="en-US" altLang="en-US" sz="1800" dirty="0" smtClean="0">
                <a:latin typeface="Arial" charset="0"/>
              </a:rPr>
              <a:t>Information </a:t>
            </a:r>
            <a:r>
              <a:rPr lang="en-US" altLang="en-US" sz="1800" dirty="0">
                <a:latin typeface="Arial" charset="0"/>
              </a:rPr>
              <a:t>on the </a:t>
            </a:r>
            <a:r>
              <a:rPr lang="en-US" altLang="en-US" sz="1800" dirty="0" smtClean="0">
                <a:latin typeface="Arial" charset="0"/>
              </a:rPr>
              <a:t>local economy </a:t>
            </a:r>
            <a:r>
              <a:rPr lang="en-US" altLang="en-US" sz="1800" dirty="0">
                <a:latin typeface="Arial" charset="0"/>
              </a:rPr>
              <a:t>and various investment opportunities within SA sectors and industries.</a:t>
            </a:r>
          </a:p>
          <a:p>
            <a:pPr marL="266700" lvl="1" indent="-266700" eaLnBrk="1" hangingPunct="1">
              <a:lnSpc>
                <a:spcPct val="80000"/>
              </a:lnSpc>
              <a:buFont typeface="Arial" pitchFamily="34" charset="0"/>
              <a:buChar char="•"/>
            </a:pPr>
            <a:r>
              <a:rPr lang="en-US" altLang="en-US" sz="1800" dirty="0">
                <a:latin typeface="Arial" charset="0"/>
              </a:rPr>
              <a:t>Information on incentive packages</a:t>
            </a:r>
          </a:p>
          <a:p>
            <a:pPr marL="266700" lvl="1" indent="-266700" eaLnBrk="1" hangingPunct="1">
              <a:lnSpc>
                <a:spcPct val="80000"/>
              </a:lnSpc>
              <a:buFont typeface="Arial" pitchFamily="34" charset="0"/>
              <a:buChar char="•"/>
            </a:pPr>
            <a:r>
              <a:rPr lang="en-US" altLang="en-US" sz="1800" dirty="0">
                <a:latin typeface="Arial" charset="0"/>
              </a:rPr>
              <a:t>Information on regulatory and legal environment</a:t>
            </a:r>
          </a:p>
          <a:p>
            <a:pPr marL="266700" lvl="1" indent="-266700" eaLnBrk="1" hangingPunct="1">
              <a:lnSpc>
                <a:spcPct val="80000"/>
              </a:lnSpc>
              <a:buFont typeface="Arial" pitchFamily="34" charset="0"/>
              <a:buChar char="•"/>
            </a:pPr>
            <a:r>
              <a:rPr lang="en-US" altLang="en-US" sz="1800" dirty="0">
                <a:latin typeface="Arial" charset="0"/>
              </a:rPr>
              <a:t>Publications </a:t>
            </a:r>
            <a:r>
              <a:rPr lang="en-US" altLang="en-US" sz="1800" dirty="0" err="1" smtClean="0">
                <a:latin typeface="Arial" charset="0"/>
              </a:rPr>
              <a:t>viz</a:t>
            </a:r>
            <a:r>
              <a:rPr lang="en-US" altLang="en-US" sz="1800" dirty="0" smtClean="0">
                <a:latin typeface="Arial" charset="0"/>
              </a:rPr>
              <a:t>, investment opportunities, SA Fact Sheet and </a:t>
            </a:r>
            <a:r>
              <a:rPr lang="en-US" altLang="en-US" sz="1800" dirty="0">
                <a:latin typeface="Arial" charset="0"/>
              </a:rPr>
              <a:t>Investors </a:t>
            </a:r>
            <a:r>
              <a:rPr lang="en-US" altLang="en-US" sz="1800" dirty="0" smtClean="0">
                <a:latin typeface="Arial" charset="0"/>
              </a:rPr>
              <a:t>Handbook</a:t>
            </a:r>
          </a:p>
          <a:p>
            <a:pPr marL="266700" lvl="1" indent="-266700" eaLnBrk="1" hangingPunct="1">
              <a:lnSpc>
                <a:spcPct val="80000"/>
              </a:lnSpc>
              <a:buFont typeface="Arial" pitchFamily="34" charset="0"/>
              <a:buChar char="•"/>
            </a:pPr>
            <a:r>
              <a:rPr lang="en-US" altLang="en-US" sz="1800" dirty="0" smtClean="0">
                <a:latin typeface="Arial" charset="0"/>
              </a:rPr>
              <a:t>Information </a:t>
            </a:r>
            <a:r>
              <a:rPr lang="en-US" altLang="en-US" sz="1800" dirty="0">
                <a:latin typeface="Arial" charset="0"/>
              </a:rPr>
              <a:t>of South Africa’s trade and investment policy</a:t>
            </a:r>
            <a:r>
              <a:rPr lang="en-US" altLang="en-US" sz="1800" dirty="0" smtClean="0">
                <a:latin typeface="Arial" charset="0"/>
              </a:rPr>
              <a:t>.</a:t>
            </a:r>
          </a:p>
          <a:p>
            <a:pPr marL="266700" lvl="1" indent="-266700" eaLnBrk="1" hangingPunct="1">
              <a:lnSpc>
                <a:spcPct val="80000"/>
              </a:lnSpc>
              <a:buFont typeface="Arial" pitchFamily="34" charset="0"/>
              <a:buChar char="•"/>
            </a:pPr>
            <a:r>
              <a:rPr lang="en-US" altLang="en-US" sz="1800" dirty="0">
                <a:latin typeface="Arial" charset="0"/>
              </a:rPr>
              <a:t>Information on government policy in strategic sectors</a:t>
            </a:r>
          </a:p>
          <a:p>
            <a:pPr marL="266700" lvl="1" indent="-266700" eaLnBrk="1" hangingPunct="1">
              <a:lnSpc>
                <a:spcPct val="80000"/>
              </a:lnSpc>
              <a:buFont typeface="Arial" pitchFamily="34" charset="0"/>
              <a:buChar char="•"/>
            </a:pPr>
            <a:endParaRPr lang="en-US" altLang="en-US" sz="1800" dirty="0">
              <a:latin typeface="Arial" charset="0"/>
            </a:endParaRPr>
          </a:p>
          <a:p>
            <a:endParaRPr lang="en-ZA" dirty="0"/>
          </a:p>
        </p:txBody>
      </p:sp>
      <p:sp>
        <p:nvSpPr>
          <p:cNvPr id="4" name="Slide Number Placeholder 3"/>
          <p:cNvSpPr>
            <a:spLocks noGrp="1"/>
          </p:cNvSpPr>
          <p:nvPr>
            <p:ph type="sldNum" sz="quarter" idx="12"/>
          </p:nvPr>
        </p:nvSpPr>
        <p:spPr/>
        <p:txBody>
          <a:bodyPr/>
          <a:lstStyle/>
          <a:p>
            <a:pPr>
              <a:defRPr/>
            </a:pPr>
            <a:fld id="{CDD9BE6E-EB6B-4812-B53E-25E02459A996}" type="slidenum">
              <a:rPr lang="en-US" smtClean="0"/>
              <a:pPr>
                <a:defRPr/>
              </a:pPr>
              <a:t>39</a:t>
            </a:fld>
            <a:endParaRPr lang="en-US" dirty="0"/>
          </a:p>
        </p:txBody>
      </p:sp>
    </p:spTree>
    <p:extLst>
      <p:ext uri="{BB962C8B-B14F-4D97-AF65-F5344CB8AC3E}">
        <p14:creationId xmlns:p14="http://schemas.microsoft.com/office/powerpoint/2010/main" xmlns="" val="4179918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3200" dirty="0">
                <a:solidFill>
                  <a:schemeClr val="tx1"/>
                </a:solidFill>
                <a:latin typeface="Arial Rounded MT Bold"/>
              </a:rPr>
              <a:t>The Structure of </a:t>
            </a:r>
            <a:r>
              <a:rPr lang="en-ZA" sz="3200" dirty="0" smtClean="0">
                <a:solidFill>
                  <a:schemeClr val="tx1"/>
                </a:solidFill>
                <a:latin typeface="Arial Rounded MT Bold"/>
              </a:rPr>
              <a:t>ITED</a:t>
            </a:r>
            <a:endParaRPr lang="en-ZA" sz="3200" dirty="0">
              <a:solidFill>
                <a:schemeClr val="tx1"/>
              </a:solidFill>
              <a:latin typeface="Arial Rounded MT Bold"/>
            </a:endParaRPr>
          </a:p>
        </p:txBody>
      </p:sp>
      <p:sp>
        <p:nvSpPr>
          <p:cNvPr id="4" name="Slide Number Placeholder 3"/>
          <p:cNvSpPr>
            <a:spLocks noGrp="1"/>
          </p:cNvSpPr>
          <p:nvPr>
            <p:ph type="sldNum" sz="quarter" idx="12"/>
          </p:nvPr>
        </p:nvSpPr>
        <p:spPr/>
        <p:txBody>
          <a:bodyPr/>
          <a:lstStyle/>
          <a:p>
            <a:pPr>
              <a:defRPr/>
            </a:pPr>
            <a:fld id="{CDD9BE6E-EB6B-4812-B53E-25E02459A996}" type="slidenum">
              <a:rPr lang="en-US" smtClean="0"/>
              <a:pPr>
                <a:defRPr/>
              </a:pPr>
              <a:t>4</a:t>
            </a:fld>
            <a:endParaRPr lang="en-US" dirty="0"/>
          </a:p>
        </p:txBody>
      </p:sp>
      <p:sp>
        <p:nvSpPr>
          <p:cNvPr id="3" name="Text Box 15"/>
          <p:cNvSpPr txBox="1">
            <a:spLocks noChangeArrowheads="1"/>
          </p:cNvSpPr>
          <p:nvPr/>
        </p:nvSpPr>
        <p:spPr bwMode="auto">
          <a:xfrm>
            <a:off x="60325" y="2759465"/>
            <a:ext cx="1600201" cy="879476"/>
          </a:xfrm>
          <a:prstGeom prst="rect">
            <a:avLst/>
          </a:prstGeom>
          <a:solidFill>
            <a:srgbClr val="FFCC99"/>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Chief Directorate: Africa Bilateral Economic Relations</a:t>
            </a:r>
            <a:r>
              <a:rPr lang="en-US" altLang="en-US" sz="800" b="1" dirty="0">
                <a:solidFill>
                  <a:schemeClr val="tx1"/>
                </a:solidFill>
                <a:latin typeface="Arial" pitchFamily="34" charset="0"/>
                <a:cs typeface="Arial" pitchFamily="34" charset="0"/>
              </a:rPr>
              <a:t>	</a:t>
            </a:r>
            <a:endParaRPr kumimoji="0" lang="en-US" altLang="en-US" sz="8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Line 14"/>
          <p:cNvSpPr>
            <a:spLocks noChangeShapeType="1"/>
          </p:cNvSpPr>
          <p:nvPr/>
        </p:nvSpPr>
        <p:spPr bwMode="auto">
          <a:xfrm>
            <a:off x="8231188" y="1487347"/>
            <a:ext cx="0" cy="121919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5" name="Line 12"/>
          <p:cNvSpPr>
            <a:spLocks noChangeShapeType="1"/>
          </p:cNvSpPr>
          <p:nvPr/>
        </p:nvSpPr>
        <p:spPr bwMode="auto">
          <a:xfrm flipV="1">
            <a:off x="585788" y="1487344"/>
            <a:ext cx="0" cy="121919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7" name="Text Box 11"/>
          <p:cNvSpPr txBox="1">
            <a:spLocks noChangeArrowheads="1"/>
          </p:cNvSpPr>
          <p:nvPr/>
        </p:nvSpPr>
        <p:spPr bwMode="auto">
          <a:xfrm>
            <a:off x="3821113" y="2743200"/>
            <a:ext cx="1485900" cy="879476"/>
          </a:xfrm>
          <a:prstGeom prst="rect">
            <a:avLst/>
          </a:prstGeom>
          <a:solidFill>
            <a:srgbClr val="FFCC99"/>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Chief Directorate: Non-Proliferation</a:t>
            </a:r>
            <a:endParaRPr kumimoji="0" lang="en-US" alt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10"/>
          <p:cNvSpPr txBox="1">
            <a:spLocks noChangeArrowheads="1"/>
          </p:cNvSpPr>
          <p:nvPr/>
        </p:nvSpPr>
        <p:spPr bwMode="auto">
          <a:xfrm>
            <a:off x="7488238" y="2706545"/>
            <a:ext cx="1485900" cy="916130"/>
          </a:xfrm>
          <a:prstGeom prst="rect">
            <a:avLst/>
          </a:prstGeom>
          <a:solidFill>
            <a:srgbClr val="FFCC99"/>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Chief Directorate: Trade  Negotiations</a:t>
            </a:r>
            <a:endParaRPr kumimoji="0" lang="en-US" alt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8"/>
          <p:cNvSpPr txBox="1">
            <a:spLocks noChangeArrowheads="1"/>
          </p:cNvSpPr>
          <p:nvPr/>
        </p:nvSpPr>
        <p:spPr bwMode="auto">
          <a:xfrm>
            <a:off x="1976177" y="2711451"/>
            <a:ext cx="1485900" cy="911225"/>
          </a:xfrm>
          <a:prstGeom prst="rect">
            <a:avLst/>
          </a:prstGeom>
          <a:solidFill>
            <a:srgbClr val="FFCC99"/>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Chief Directorate: Africa Multilateral Economic Relations</a:t>
            </a:r>
            <a:endParaRPr kumimoji="0" lang="en-US" alt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7"/>
          <p:cNvSpPr txBox="1">
            <a:spLocks noChangeArrowheads="1"/>
          </p:cNvSpPr>
          <p:nvPr/>
        </p:nvSpPr>
        <p:spPr bwMode="auto">
          <a:xfrm>
            <a:off x="2727325" y="3931456"/>
            <a:ext cx="1485900" cy="1097743"/>
          </a:xfrm>
          <a:prstGeom prst="rect">
            <a:avLst/>
          </a:prstGeom>
          <a:solidFill>
            <a:srgbClr val="FFCC99"/>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Chief Directorate: Bilateral Trade Relations (Rest of World)</a:t>
            </a:r>
            <a:endParaRPr kumimoji="0" lang="en-US" alt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6"/>
          <p:cNvSpPr txBox="1">
            <a:spLocks noChangeArrowheads="1"/>
          </p:cNvSpPr>
          <p:nvPr/>
        </p:nvSpPr>
        <p:spPr bwMode="auto">
          <a:xfrm>
            <a:off x="5791200" y="2706546"/>
            <a:ext cx="1485900" cy="916129"/>
          </a:xfrm>
          <a:prstGeom prst="rect">
            <a:avLst/>
          </a:prstGeom>
          <a:solidFill>
            <a:srgbClr val="FFCC99"/>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Chief Directorate: Office of the DDG</a:t>
            </a:r>
            <a:endParaRPr kumimoji="0" lang="en-US" alt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5"/>
          <p:cNvSpPr txBox="1">
            <a:spLocks noChangeArrowheads="1"/>
          </p:cNvSpPr>
          <p:nvPr/>
        </p:nvSpPr>
        <p:spPr bwMode="auto">
          <a:xfrm>
            <a:off x="4631424" y="3931456"/>
            <a:ext cx="1485900" cy="1097743"/>
          </a:xfrm>
          <a:prstGeom prst="rect">
            <a:avLst/>
          </a:prstGeom>
          <a:solidFill>
            <a:srgbClr val="FFCC99"/>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Chief Directorate: Office of the COO</a:t>
            </a:r>
            <a:endParaRPr kumimoji="0" lang="en-US" alt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9" name="Line 4"/>
          <p:cNvSpPr>
            <a:spLocks noChangeShapeType="1"/>
          </p:cNvSpPr>
          <p:nvPr/>
        </p:nvSpPr>
        <p:spPr bwMode="auto">
          <a:xfrm>
            <a:off x="3657600" y="1487346"/>
            <a:ext cx="0" cy="244411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31" name="Line 3"/>
          <p:cNvSpPr>
            <a:spLocks noChangeShapeType="1"/>
          </p:cNvSpPr>
          <p:nvPr/>
        </p:nvSpPr>
        <p:spPr bwMode="auto">
          <a:xfrm>
            <a:off x="5562600" y="1524000"/>
            <a:ext cx="0" cy="238642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32" name="Line 2"/>
          <p:cNvSpPr>
            <a:spLocks noChangeShapeType="1"/>
          </p:cNvSpPr>
          <p:nvPr/>
        </p:nvSpPr>
        <p:spPr bwMode="auto">
          <a:xfrm>
            <a:off x="6534150" y="1487344"/>
            <a:ext cx="0" cy="121920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33" name="Line 1"/>
          <p:cNvSpPr>
            <a:spLocks noChangeShapeType="1"/>
          </p:cNvSpPr>
          <p:nvPr/>
        </p:nvSpPr>
        <p:spPr bwMode="auto">
          <a:xfrm flipH="1">
            <a:off x="2719127" y="1487344"/>
            <a:ext cx="8198" cy="12192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34"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2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Line 25"/>
          <p:cNvSpPr>
            <a:spLocks noChangeShapeType="1"/>
          </p:cNvSpPr>
          <p:nvPr/>
        </p:nvSpPr>
        <p:spPr bwMode="auto">
          <a:xfrm>
            <a:off x="585788" y="1487346"/>
            <a:ext cx="764540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37" name="Line 1"/>
          <p:cNvSpPr>
            <a:spLocks noChangeShapeType="1"/>
          </p:cNvSpPr>
          <p:nvPr/>
        </p:nvSpPr>
        <p:spPr bwMode="auto">
          <a:xfrm flipH="1">
            <a:off x="4639669" y="1487344"/>
            <a:ext cx="0" cy="125585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xmlns="" val="38227143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832"/>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3200" dirty="0">
                <a:solidFill>
                  <a:schemeClr val="tx1"/>
                </a:solidFill>
                <a:latin typeface="Arial Rounded MT Bold"/>
              </a:rPr>
              <a:t>Investment Promotion  Facilitations Service </a:t>
            </a:r>
            <a:r>
              <a:rPr lang="en-ZA" sz="3200" dirty="0" smtClean="0">
                <a:solidFill>
                  <a:schemeClr val="tx1"/>
                </a:solidFill>
                <a:latin typeface="Arial Rounded MT Bold"/>
              </a:rPr>
              <a:t>Offerings</a:t>
            </a:r>
            <a:endParaRPr lang="en-ZA" sz="3200" dirty="0">
              <a:solidFill>
                <a:schemeClr val="tx1"/>
              </a:solidFill>
              <a:latin typeface="Arial Rounded MT Bold"/>
            </a:endParaRPr>
          </a:p>
        </p:txBody>
      </p:sp>
      <p:sp>
        <p:nvSpPr>
          <p:cNvPr id="3" name="Content Placeholder 2"/>
          <p:cNvSpPr>
            <a:spLocks noGrp="1"/>
          </p:cNvSpPr>
          <p:nvPr>
            <p:ph idx="1"/>
          </p:nvPr>
        </p:nvSpPr>
        <p:spPr>
          <a:xfrm>
            <a:off x="685800" y="1295400"/>
            <a:ext cx="7772400" cy="4343400"/>
          </a:xfrm>
        </p:spPr>
        <p:txBody>
          <a:bodyPr/>
          <a:lstStyle/>
          <a:p>
            <a:pPr marL="533400" indent="-533400" eaLnBrk="1" hangingPunct="1">
              <a:lnSpc>
                <a:spcPct val="80000"/>
              </a:lnSpc>
              <a:buFontTx/>
              <a:buNone/>
              <a:defRPr/>
            </a:pPr>
            <a:r>
              <a:rPr lang="en-US" sz="1800" dirty="0" smtClean="0">
                <a:latin typeface="Arial" charset="0"/>
              </a:rPr>
              <a:t> </a:t>
            </a:r>
            <a:r>
              <a:rPr lang="en-US" sz="1800" b="1" dirty="0" smtClean="0">
                <a:latin typeface="Arial" charset="0"/>
              </a:rPr>
              <a:t>Facilitation</a:t>
            </a:r>
            <a:endParaRPr lang="en-US" sz="1800" b="1" dirty="0">
              <a:latin typeface="Arial" charset="0"/>
            </a:endParaRPr>
          </a:p>
          <a:p>
            <a:pPr marL="266700" lvl="1" indent="-266700" algn="just" eaLnBrk="1" hangingPunct="1">
              <a:lnSpc>
                <a:spcPct val="80000"/>
              </a:lnSpc>
              <a:buFont typeface="Arial" pitchFamily="34" charset="0"/>
              <a:buChar char="•"/>
              <a:defRPr/>
            </a:pPr>
            <a:r>
              <a:rPr lang="en-US" sz="1800" dirty="0">
                <a:latin typeface="Arial" charset="0"/>
              </a:rPr>
              <a:t>Facilitation of investment missions, including travel itineraries</a:t>
            </a:r>
          </a:p>
          <a:p>
            <a:pPr marL="266700" lvl="1" indent="-266700" algn="just" eaLnBrk="1" hangingPunct="1">
              <a:lnSpc>
                <a:spcPct val="80000"/>
              </a:lnSpc>
              <a:buFont typeface="Arial" pitchFamily="34" charset="0"/>
              <a:buChar char="•"/>
              <a:defRPr/>
            </a:pPr>
            <a:r>
              <a:rPr lang="en-US" sz="1800" dirty="0">
                <a:latin typeface="Arial" charset="0"/>
              </a:rPr>
              <a:t>Introduction of investors to key stakeholders in private and public sectors </a:t>
            </a:r>
          </a:p>
          <a:p>
            <a:pPr marL="266700" lvl="1" indent="-266700" algn="just" eaLnBrk="1" hangingPunct="1">
              <a:lnSpc>
                <a:spcPct val="80000"/>
              </a:lnSpc>
              <a:buFont typeface="Arial" pitchFamily="34" charset="0"/>
              <a:buChar char="•"/>
              <a:defRPr/>
            </a:pPr>
            <a:r>
              <a:rPr lang="en-US" sz="1800" dirty="0">
                <a:latin typeface="Arial" charset="0"/>
              </a:rPr>
              <a:t>Introduction of investors to potential joint venture partners and black economic partnerships</a:t>
            </a:r>
          </a:p>
          <a:p>
            <a:pPr marL="266700" lvl="1" indent="-266700" algn="just" eaLnBrk="1" hangingPunct="1">
              <a:lnSpc>
                <a:spcPct val="80000"/>
              </a:lnSpc>
              <a:buFont typeface="Arial" pitchFamily="34" charset="0"/>
              <a:buChar char="•"/>
              <a:defRPr/>
            </a:pPr>
            <a:r>
              <a:rPr lang="en-US" sz="1800" dirty="0">
                <a:latin typeface="Arial" charset="0"/>
              </a:rPr>
              <a:t>Facilitation of finance and incentives </a:t>
            </a:r>
          </a:p>
          <a:p>
            <a:pPr marL="266700" lvl="1" indent="-266700" algn="just" eaLnBrk="1" hangingPunct="1">
              <a:lnSpc>
                <a:spcPct val="80000"/>
              </a:lnSpc>
              <a:buFont typeface="Arial" pitchFamily="34" charset="0"/>
              <a:buChar char="•"/>
              <a:defRPr/>
            </a:pPr>
            <a:r>
              <a:rPr lang="en-US" sz="1800" dirty="0">
                <a:latin typeface="Arial" charset="0"/>
              </a:rPr>
              <a:t>Assistance with applications, company registration, EIA, etc</a:t>
            </a:r>
          </a:p>
          <a:p>
            <a:pPr marL="266700" lvl="1" indent="-266700" algn="just" eaLnBrk="1" hangingPunct="1">
              <a:lnSpc>
                <a:spcPct val="80000"/>
              </a:lnSpc>
              <a:buFont typeface="Arial" pitchFamily="34" charset="0"/>
              <a:buChar char="•"/>
              <a:defRPr/>
            </a:pPr>
            <a:r>
              <a:rPr lang="en-US" sz="1800" dirty="0">
                <a:latin typeface="Arial" charset="0"/>
              </a:rPr>
              <a:t>Recommendations: Immigration Act – Business &amp; Corporate Permit applications </a:t>
            </a:r>
            <a:endParaRPr lang="en-US" sz="1800" dirty="0" smtClean="0">
              <a:latin typeface="Arial" charset="0"/>
            </a:endParaRPr>
          </a:p>
          <a:p>
            <a:pPr marL="266700" lvl="1" indent="-266700" algn="just" eaLnBrk="1" hangingPunct="1">
              <a:lnSpc>
                <a:spcPct val="80000"/>
              </a:lnSpc>
              <a:buFont typeface="Arial" pitchFamily="34" charset="0"/>
              <a:buChar char="•"/>
              <a:defRPr/>
            </a:pPr>
            <a:r>
              <a:rPr lang="en-US" sz="1800" dirty="0" smtClean="0">
                <a:latin typeface="Arial" charset="0"/>
              </a:rPr>
              <a:t>Fast Tracking regulatory, zoning, licensing &amp; municipal connections for investors</a:t>
            </a:r>
            <a:endParaRPr lang="en-US" sz="1800" dirty="0">
              <a:latin typeface="Arial" charset="0"/>
            </a:endParaRPr>
          </a:p>
          <a:p>
            <a:pPr marL="266700" lvl="1" indent="-266700" algn="just" eaLnBrk="1" hangingPunct="1">
              <a:lnSpc>
                <a:spcPct val="80000"/>
              </a:lnSpc>
              <a:buFont typeface="Arial" pitchFamily="34" charset="0"/>
              <a:buChar char="•"/>
              <a:defRPr/>
            </a:pPr>
            <a:r>
              <a:rPr lang="en-US" sz="1800" dirty="0">
                <a:latin typeface="Arial" charset="0"/>
              </a:rPr>
              <a:t>Logistical support for </a:t>
            </a:r>
            <a:r>
              <a:rPr lang="en-US" sz="1800" dirty="0" smtClean="0">
                <a:latin typeface="Arial" charset="0"/>
              </a:rPr>
              <a:t>relocation</a:t>
            </a:r>
          </a:p>
          <a:p>
            <a:pPr marL="533400" indent="-533400" eaLnBrk="1" hangingPunct="1">
              <a:lnSpc>
                <a:spcPct val="80000"/>
              </a:lnSpc>
              <a:buFontTx/>
              <a:buNone/>
              <a:defRPr/>
            </a:pPr>
            <a:endParaRPr lang="en-US" sz="1800" dirty="0" smtClean="0">
              <a:latin typeface="Arial" charset="0"/>
            </a:endParaRPr>
          </a:p>
          <a:p>
            <a:pPr marL="533400" indent="-533400" eaLnBrk="1" hangingPunct="1">
              <a:lnSpc>
                <a:spcPct val="80000"/>
              </a:lnSpc>
              <a:buFontTx/>
              <a:buNone/>
              <a:defRPr/>
            </a:pPr>
            <a:r>
              <a:rPr lang="en-US" sz="1800" b="1" dirty="0" smtClean="0">
                <a:latin typeface="Arial" charset="0"/>
              </a:rPr>
              <a:t>Aftercare</a:t>
            </a:r>
            <a:endParaRPr lang="en-US" sz="1800" b="1" dirty="0">
              <a:latin typeface="Arial" charset="0"/>
            </a:endParaRPr>
          </a:p>
          <a:p>
            <a:pPr marL="266700" lvl="1" indent="-266700" algn="just" eaLnBrk="1" hangingPunct="1">
              <a:lnSpc>
                <a:spcPct val="80000"/>
              </a:lnSpc>
              <a:buFont typeface="Arial" pitchFamily="34" charset="0"/>
              <a:buChar char="•"/>
              <a:defRPr/>
            </a:pPr>
            <a:r>
              <a:rPr lang="en-US" sz="1800" dirty="0" smtClean="0">
                <a:latin typeface="Arial" charset="0"/>
              </a:rPr>
              <a:t>Aftercare Forums , Workshops &amp; investor surveys</a:t>
            </a:r>
          </a:p>
          <a:p>
            <a:pPr marL="266700" lvl="1" indent="-266700" algn="just" eaLnBrk="1" hangingPunct="1">
              <a:lnSpc>
                <a:spcPct val="80000"/>
              </a:lnSpc>
              <a:buFont typeface="Arial" pitchFamily="34" charset="0"/>
              <a:buChar char="•"/>
              <a:defRPr/>
            </a:pPr>
            <a:r>
              <a:rPr lang="en-US" sz="1800" dirty="0" smtClean="0">
                <a:latin typeface="Arial" charset="0"/>
              </a:rPr>
              <a:t>Aftercare Meetings &amp; Site visits to retain &amp; expand investments    </a:t>
            </a:r>
            <a:endParaRPr lang="en-US" sz="1800" dirty="0">
              <a:latin typeface="Arial" charset="0"/>
            </a:endParaRPr>
          </a:p>
          <a:p>
            <a:pPr marL="914400" lvl="1" indent="-457200" algn="just" eaLnBrk="1" hangingPunct="1">
              <a:lnSpc>
                <a:spcPct val="80000"/>
              </a:lnSpc>
              <a:defRPr/>
            </a:pPr>
            <a:endParaRPr lang="en-US" sz="1800" dirty="0" smtClean="0">
              <a:latin typeface="Arial" charset="0"/>
            </a:endParaRPr>
          </a:p>
          <a:p>
            <a:pPr lvl="1" algn="just" eaLnBrk="1" hangingPunct="1">
              <a:lnSpc>
                <a:spcPct val="80000"/>
              </a:lnSpc>
              <a:defRPr/>
            </a:pPr>
            <a:endParaRPr lang="en-US" sz="1800" dirty="0" smtClean="0">
              <a:latin typeface="Arial" charset="0"/>
            </a:endParaRPr>
          </a:p>
          <a:p>
            <a:pPr marL="914400" lvl="1" indent="-457200" algn="just" eaLnBrk="1" hangingPunct="1">
              <a:lnSpc>
                <a:spcPct val="80000"/>
              </a:lnSpc>
              <a:defRPr/>
            </a:pPr>
            <a:endParaRPr lang="en-US" sz="1800" dirty="0">
              <a:latin typeface="Arial" charset="0"/>
            </a:endParaRPr>
          </a:p>
          <a:p>
            <a:pPr marL="914400" lvl="1" indent="-457200" algn="just" eaLnBrk="1" hangingPunct="1">
              <a:lnSpc>
                <a:spcPct val="80000"/>
              </a:lnSpc>
              <a:defRPr/>
            </a:pPr>
            <a:endParaRPr lang="en-US" sz="1800" dirty="0">
              <a:latin typeface="Arial" charset="0"/>
            </a:endParaRPr>
          </a:p>
          <a:p>
            <a:pPr>
              <a:defRPr/>
            </a:pPr>
            <a:endParaRPr lang="en-US" dirty="0"/>
          </a:p>
          <a:p>
            <a:endParaRPr lang="en-ZA" dirty="0"/>
          </a:p>
        </p:txBody>
      </p:sp>
      <p:sp>
        <p:nvSpPr>
          <p:cNvPr id="4" name="Slide Number Placeholder 3"/>
          <p:cNvSpPr>
            <a:spLocks noGrp="1"/>
          </p:cNvSpPr>
          <p:nvPr>
            <p:ph type="sldNum" sz="quarter" idx="12"/>
          </p:nvPr>
        </p:nvSpPr>
        <p:spPr/>
        <p:txBody>
          <a:bodyPr/>
          <a:lstStyle/>
          <a:p>
            <a:pPr>
              <a:defRPr/>
            </a:pPr>
            <a:fld id="{CDD9BE6E-EB6B-4812-B53E-25E02459A996}" type="slidenum">
              <a:rPr lang="en-US" smtClean="0"/>
              <a:pPr>
                <a:defRPr/>
              </a:pPr>
              <a:t>40</a:t>
            </a:fld>
            <a:endParaRPr lang="en-US" dirty="0"/>
          </a:p>
        </p:txBody>
      </p:sp>
    </p:spTree>
    <p:extLst>
      <p:ext uri="{BB962C8B-B14F-4D97-AF65-F5344CB8AC3E}">
        <p14:creationId xmlns:p14="http://schemas.microsoft.com/office/powerpoint/2010/main" xmlns="" val="22900029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7D2A258-5CB7-454C-8416-39FD2B6B1311}" type="slidenum">
              <a:rPr lang="en-GB"/>
              <a:pPr>
                <a:defRPr/>
              </a:pPr>
              <a:t>41</a:t>
            </a:fld>
            <a:endParaRPr lang="en-GB" dirty="0"/>
          </a:p>
        </p:txBody>
      </p:sp>
      <p:sp>
        <p:nvSpPr>
          <p:cNvPr id="35842" name="Rectangle 2"/>
          <p:cNvSpPr>
            <a:spLocks noGrp="1" noChangeArrowheads="1"/>
          </p:cNvSpPr>
          <p:nvPr>
            <p:ph type="title"/>
          </p:nvPr>
        </p:nvSpPr>
        <p:spPr>
          <a:xfrm>
            <a:off x="685800" y="2286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kern="1200" dirty="0" smtClean="0">
                <a:solidFill>
                  <a:schemeClr val="tx1"/>
                </a:solidFill>
                <a:latin typeface="Arial Rounded MT Bold"/>
              </a:rPr>
              <a:t>Foreign Economic Offices</a:t>
            </a:r>
            <a:endParaRPr lang="en-GB" sz="3200" kern="1200" dirty="0">
              <a:solidFill>
                <a:schemeClr val="tx1"/>
              </a:solidFill>
              <a:latin typeface="Arial Rounded MT Bold"/>
            </a:endParaRPr>
          </a:p>
        </p:txBody>
      </p:sp>
      <p:sp>
        <p:nvSpPr>
          <p:cNvPr id="35843" name="Rectangle 3"/>
          <p:cNvSpPr>
            <a:spLocks noGrp="1" noChangeArrowheads="1"/>
          </p:cNvSpPr>
          <p:nvPr>
            <p:ph type="body" idx="1"/>
          </p:nvPr>
        </p:nvSpPr>
        <p:spPr>
          <a:xfrm>
            <a:off x="383931" y="1700213"/>
            <a:ext cx="8077200" cy="4014787"/>
          </a:xfrm>
        </p:spPr>
        <p:txBody>
          <a:bodyPr/>
          <a:lstStyle/>
          <a:p>
            <a:pPr algn="just" eaLnBrk="1" hangingPunct="1">
              <a:buFontTx/>
              <a:buNone/>
            </a:pPr>
            <a:r>
              <a:rPr lang="en-GB" dirty="0" smtClean="0"/>
              <a:t>	</a:t>
            </a:r>
            <a:r>
              <a:rPr lang="en-GB" sz="2400" dirty="0" smtClean="0">
                <a:latin typeface="Arial" charset="0"/>
              </a:rPr>
              <a:t>TISA is responsible for the effective management and administration of the Department's Foreign Offices based abroad.</a:t>
            </a:r>
            <a:endParaRPr lang="en-GB" sz="2400" dirty="0">
              <a:latin typeface="Arial" charset="0"/>
            </a:endParaRPr>
          </a:p>
          <a:p>
            <a:pPr algn="just" eaLnBrk="1" hangingPunct="1">
              <a:buFontTx/>
              <a:buNone/>
            </a:pPr>
            <a:r>
              <a:rPr lang="en-GB" sz="2400" dirty="0" smtClean="0">
                <a:latin typeface="Arial" charset="0"/>
              </a:rPr>
              <a:t>	The </a:t>
            </a:r>
            <a:r>
              <a:rPr lang="en-GB" sz="2400" dirty="0" err="1" smtClean="0">
                <a:latin typeface="Arial" charset="0"/>
              </a:rPr>
              <a:t>dti</a:t>
            </a:r>
            <a:r>
              <a:rPr lang="en-GB" sz="2400" dirty="0" smtClean="0">
                <a:latin typeface="Arial" charset="0"/>
              </a:rPr>
              <a:t> has 27 Foreign Economic Representatives and 48 Marketing Officers covering a footprint of 37 countries</a:t>
            </a:r>
          </a:p>
          <a:p>
            <a:pPr algn="just" eaLnBrk="1" hangingPunct="1">
              <a:buFontTx/>
              <a:buNone/>
            </a:pPr>
            <a:r>
              <a:rPr lang="en-GB" sz="2400" dirty="0" smtClean="0">
                <a:latin typeface="Arial" charset="0"/>
              </a:rPr>
              <a:t>	In countries where TISA does not have Foreign Economic Representatives (FER’s), TISA works closely with DIRCO (Department of International Relations and Co-operation</a:t>
            </a:r>
            <a:r>
              <a:rPr lang="en-GB" sz="1800" dirty="0" smtClean="0">
                <a:latin typeface="Arial" charset="0"/>
              </a:rPr>
              <a:t>).</a:t>
            </a:r>
          </a:p>
        </p:txBody>
      </p:sp>
    </p:spTree>
    <p:extLst>
      <p:ext uri="{BB962C8B-B14F-4D97-AF65-F5344CB8AC3E}">
        <p14:creationId xmlns:p14="http://schemas.microsoft.com/office/powerpoint/2010/main" xmlns="" val="20336295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pitchFamily="18" charset="0"/>
              </a:defRPr>
            </a:lvl1pPr>
            <a:lvl2pPr>
              <a:defRPr sz="2800">
                <a:solidFill>
                  <a:schemeClr val="tx1"/>
                </a:solidFill>
                <a:latin typeface="Times" pitchFamily="18" charset="0"/>
              </a:defRPr>
            </a:lvl2pPr>
            <a:lvl3pPr>
              <a:defRPr sz="2400">
                <a:solidFill>
                  <a:schemeClr val="tx1"/>
                </a:solidFill>
                <a:latin typeface="Times" pitchFamily="18" charset="0"/>
              </a:defRPr>
            </a:lvl3pPr>
            <a:lvl4pPr>
              <a:defRPr sz="2000">
                <a:solidFill>
                  <a:schemeClr val="tx1"/>
                </a:solidFill>
                <a:latin typeface="Times" pitchFamily="18" charset="0"/>
              </a:defRPr>
            </a:lvl4pPr>
            <a:lvl5pPr>
              <a:defRPr sz="2000">
                <a:solidFill>
                  <a:schemeClr val="tx1"/>
                </a:solidFill>
                <a:latin typeface="Times" pitchFamily="18" charset="0"/>
              </a:defRPr>
            </a:lvl5pPr>
            <a:lvl6pPr eaLnBrk="0" hangingPunct="0">
              <a:defRPr sz="2000">
                <a:solidFill>
                  <a:schemeClr val="tx1"/>
                </a:solidFill>
                <a:latin typeface="Times" pitchFamily="18" charset="0"/>
              </a:defRPr>
            </a:lvl6pPr>
            <a:lvl7pPr eaLnBrk="0" hangingPunct="0">
              <a:defRPr sz="2000">
                <a:solidFill>
                  <a:schemeClr val="tx1"/>
                </a:solidFill>
                <a:latin typeface="Times" pitchFamily="18" charset="0"/>
              </a:defRPr>
            </a:lvl7pPr>
            <a:lvl8pPr eaLnBrk="0" hangingPunct="0">
              <a:defRPr sz="2000">
                <a:solidFill>
                  <a:schemeClr val="tx1"/>
                </a:solidFill>
                <a:latin typeface="Times" pitchFamily="18" charset="0"/>
              </a:defRPr>
            </a:lvl8pPr>
            <a:lvl9pPr eaLnBrk="0" hangingPunct="0">
              <a:defRPr sz="2000">
                <a:solidFill>
                  <a:schemeClr val="tx1"/>
                </a:solidFill>
                <a:latin typeface="Times" pitchFamily="18" charset="0"/>
              </a:defRPr>
            </a:lvl9pPr>
          </a:lstStyle>
          <a:p>
            <a:fld id="{1C760CE8-62BA-4F9F-B157-938BD4610E86}" type="slidenum">
              <a:rPr lang="en-US" altLang="en-US" sz="1400" smtClean="0"/>
              <a:pPr/>
              <a:t>42</a:t>
            </a:fld>
            <a:endParaRPr lang="en-US" altLang="en-US" sz="1400" dirty="0" smtClean="0"/>
          </a:p>
        </p:txBody>
      </p:sp>
      <p:sp>
        <p:nvSpPr>
          <p:cNvPr id="10243" name="Rectangle 2"/>
          <p:cNvSpPr>
            <a:spLocks noChangeArrowheads="1"/>
          </p:cNvSpPr>
          <p:nvPr/>
        </p:nvSpPr>
        <p:spPr bwMode="auto">
          <a:xfrm>
            <a:off x="0" y="1196975"/>
            <a:ext cx="9144000" cy="6207125"/>
          </a:xfrm>
          <a:prstGeom prst="rect">
            <a:avLst/>
          </a:prstGeom>
          <a:solidFill>
            <a:schemeClr val="bg1"/>
          </a:solidFill>
          <a:ln w="9525">
            <a:solidFill>
              <a:schemeClr val="tx1"/>
            </a:solidFill>
            <a:miter lim="800000"/>
            <a:headEnd/>
            <a:tailEnd/>
          </a:ln>
        </p:spPr>
        <p:txBody>
          <a:bodyPr wrap="none" anchor="ctr"/>
          <a:lstStyle/>
          <a:p>
            <a:endParaRPr lang="en-US" altLang="en-US" dirty="0">
              <a:latin typeface="Times" pitchFamily="18" charset="0"/>
            </a:endParaRPr>
          </a:p>
        </p:txBody>
      </p:sp>
      <p:sp>
        <p:nvSpPr>
          <p:cNvPr id="83971" name="Rectangle 3"/>
          <p:cNvSpPr>
            <a:spLocks noGrp="1" noChangeArrowheads="1"/>
          </p:cNvSpPr>
          <p:nvPr>
            <p:ph type="title"/>
          </p:nvPr>
        </p:nvSpPr>
        <p:spPr>
          <a:xfrm>
            <a:off x="409575" y="0"/>
            <a:ext cx="8353425" cy="1196975"/>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a:solidFill>
                  <a:schemeClr val="tx1"/>
                </a:solidFill>
                <a:latin typeface="Arial Rounded MT Bold"/>
              </a:rPr>
              <a:t>South Africa’s Current Global Footprint</a:t>
            </a:r>
          </a:p>
        </p:txBody>
      </p:sp>
      <p:grpSp>
        <p:nvGrpSpPr>
          <p:cNvPr id="2" name="Group 1"/>
          <p:cNvGrpSpPr/>
          <p:nvPr/>
        </p:nvGrpSpPr>
        <p:grpSpPr>
          <a:xfrm>
            <a:off x="684213" y="1751012"/>
            <a:ext cx="8002587" cy="4446588"/>
            <a:chOff x="684213" y="1146175"/>
            <a:chExt cx="8002587" cy="4446588"/>
          </a:xfrm>
        </p:grpSpPr>
        <p:graphicFrame>
          <p:nvGraphicFramePr>
            <p:cNvPr id="10245" name="Object 2"/>
            <p:cNvGraphicFramePr>
              <a:graphicFrameLocks noChangeAspect="1"/>
            </p:cNvGraphicFramePr>
            <p:nvPr>
              <p:extLst>
                <p:ext uri="{D42A27DB-BD31-4B8C-83A1-F6EECF244321}">
                  <p14:modId xmlns:p14="http://schemas.microsoft.com/office/powerpoint/2010/main" xmlns="" val="1558349482"/>
                </p:ext>
              </p:extLst>
            </p:nvPr>
          </p:nvGraphicFramePr>
          <p:xfrm>
            <a:off x="684213" y="1146175"/>
            <a:ext cx="8002587" cy="4446588"/>
          </p:xfrm>
          <a:graphic>
            <a:graphicData uri="http://schemas.openxmlformats.org/presentationml/2006/ole">
              <p:oleObj spid="_x0000_s1089" name="Bitmap Image" r:id="rId4" imgW="0" imgH="0" progId="PBrush">
                <p:embed/>
              </p:oleObj>
            </a:graphicData>
          </a:graphic>
        </p:graphicFrame>
        <p:sp>
          <p:nvSpPr>
            <p:cNvPr id="10277" name="AutoShape 10"/>
            <p:cNvSpPr>
              <a:spLocks noChangeArrowheads="1"/>
            </p:cNvSpPr>
            <p:nvPr/>
          </p:nvSpPr>
          <p:spPr bwMode="auto">
            <a:xfrm>
              <a:off x="4994507" y="1147763"/>
              <a:ext cx="1406292" cy="919163"/>
            </a:xfrm>
            <a:prstGeom prst="wedgeRectCallout">
              <a:avLst>
                <a:gd name="adj1" fmla="val -55000"/>
                <a:gd name="adj2" fmla="val 87796"/>
              </a:avLst>
            </a:prstGeom>
            <a:solidFill>
              <a:schemeClr val="bg1"/>
            </a:solidFill>
            <a:ln w="9525">
              <a:solidFill>
                <a:schemeClr val="tx1"/>
              </a:solidFill>
              <a:miter lim="800000"/>
              <a:headEnd/>
              <a:tailEnd/>
            </a:ln>
          </p:spPr>
          <p:txBody>
            <a:bodyPr/>
            <a:lstStyle/>
            <a:p>
              <a:pPr algn="ctr" eaLnBrk="1" hangingPunct="1"/>
              <a:r>
                <a:rPr lang="en-US" altLang="en-US" sz="800" dirty="0">
                  <a:solidFill>
                    <a:schemeClr val="tx1"/>
                  </a:solidFill>
                  <a:latin typeface="Arial Black" pitchFamily="34" charset="0"/>
                </a:rPr>
                <a:t>Europe: Brussels, </a:t>
              </a:r>
              <a:r>
                <a:rPr lang="en-US" altLang="en-US" sz="800" dirty="0" smtClean="0">
                  <a:solidFill>
                    <a:schemeClr val="tx1"/>
                  </a:solidFill>
                  <a:latin typeface="Arial Black" pitchFamily="34" charset="0"/>
                </a:rPr>
                <a:t>Geneva, London</a:t>
              </a:r>
              <a:r>
                <a:rPr lang="en-US" altLang="en-US" sz="800" dirty="0">
                  <a:solidFill>
                    <a:schemeClr val="tx1"/>
                  </a:solidFill>
                  <a:latin typeface="Arial Black" pitchFamily="34" charset="0"/>
                </a:rPr>
                <a:t>, Milan, Moscow, Stockholm, The Hague, Berlin, Madrid, Munich, </a:t>
              </a:r>
              <a:r>
                <a:rPr lang="en-US" altLang="en-US" sz="800" dirty="0" smtClean="0">
                  <a:solidFill>
                    <a:schemeClr val="tx1"/>
                  </a:solidFill>
                  <a:latin typeface="Arial Black" pitchFamily="34" charset="0"/>
                </a:rPr>
                <a:t>Paris, Bern </a:t>
              </a:r>
              <a:r>
                <a:rPr lang="en-US" altLang="en-US" sz="800" dirty="0">
                  <a:solidFill>
                    <a:schemeClr val="tx1"/>
                  </a:solidFill>
                  <a:latin typeface="Arial Black" pitchFamily="34" charset="0"/>
                </a:rPr>
                <a:t>&amp; Vienna</a:t>
              </a:r>
            </a:p>
          </p:txBody>
        </p:sp>
        <p:sp>
          <p:nvSpPr>
            <p:cNvPr id="10273" name="AutoShape 15"/>
            <p:cNvSpPr>
              <a:spLocks noChangeArrowheads="1"/>
            </p:cNvSpPr>
            <p:nvPr/>
          </p:nvSpPr>
          <p:spPr bwMode="auto">
            <a:xfrm>
              <a:off x="6752545" y="1676400"/>
              <a:ext cx="1407205" cy="1117600"/>
            </a:xfrm>
            <a:prstGeom prst="wedgeRectCallout">
              <a:avLst>
                <a:gd name="adj1" fmla="val -72185"/>
                <a:gd name="adj2" fmla="val 42065"/>
              </a:avLst>
            </a:prstGeom>
            <a:solidFill>
              <a:schemeClr val="bg1"/>
            </a:solidFill>
            <a:ln w="9525">
              <a:solidFill>
                <a:schemeClr val="tx1"/>
              </a:solidFill>
              <a:miter lim="800000"/>
              <a:headEnd/>
              <a:tailEnd/>
            </a:ln>
          </p:spPr>
          <p:txBody>
            <a:bodyPr/>
            <a:lstStyle/>
            <a:p>
              <a:pPr algn="ctr" eaLnBrk="1" hangingPunct="1"/>
              <a:r>
                <a:rPr lang="en-US" altLang="en-US" sz="800" dirty="0">
                  <a:solidFill>
                    <a:schemeClr val="tx1"/>
                  </a:solidFill>
                  <a:latin typeface="Arial Black" pitchFamily="34" charset="0"/>
                </a:rPr>
                <a:t>Asia: Beijing, Hong Kong, Seoul, Shanghai, Tokyo, Bangkok, Jakarta, Kuala Lumpur, Mumbai, New Delhi </a:t>
              </a:r>
              <a:r>
                <a:rPr lang="en-US" altLang="en-US" sz="800" dirty="0" smtClean="0">
                  <a:solidFill>
                    <a:schemeClr val="tx1"/>
                  </a:solidFill>
                  <a:latin typeface="Arial Black" pitchFamily="34" charset="0"/>
                </a:rPr>
                <a:t> </a:t>
              </a:r>
              <a:r>
                <a:rPr lang="en-US" altLang="en-US" sz="800" dirty="0">
                  <a:solidFill>
                    <a:schemeClr val="tx1"/>
                  </a:solidFill>
                  <a:latin typeface="Arial Black" pitchFamily="34" charset="0"/>
                </a:rPr>
                <a:t>&amp; Singapore</a:t>
              </a:r>
            </a:p>
          </p:txBody>
        </p:sp>
        <p:sp>
          <p:nvSpPr>
            <p:cNvPr id="10250" name="AutoShape 19"/>
            <p:cNvSpPr>
              <a:spLocks noChangeArrowheads="1"/>
            </p:cNvSpPr>
            <p:nvPr/>
          </p:nvSpPr>
          <p:spPr bwMode="auto">
            <a:xfrm rot="21598879">
              <a:off x="5170464" y="4395760"/>
              <a:ext cx="1582057" cy="1095404"/>
            </a:xfrm>
            <a:prstGeom prst="wedgeRectCallout">
              <a:avLst>
                <a:gd name="adj1" fmla="val -61935"/>
                <a:gd name="adj2" fmla="val -135269"/>
              </a:avLst>
            </a:prstGeom>
            <a:solidFill>
              <a:schemeClr val="bg1"/>
            </a:solidFill>
            <a:ln w="9525">
              <a:solidFill>
                <a:schemeClr val="tx1"/>
              </a:solidFill>
              <a:miter lim="800000"/>
              <a:headEnd/>
              <a:tailEnd/>
            </a:ln>
          </p:spPr>
          <p:txBody>
            <a:bodyPr/>
            <a:lstStyle>
              <a:lvl1pPr>
                <a:defRPr sz="2400">
                  <a:solidFill>
                    <a:srgbClr val="FF9966"/>
                  </a:solidFill>
                  <a:latin typeface="Arial" charset="0"/>
                </a:defRPr>
              </a:lvl1pPr>
              <a:lvl2pPr marL="742950" indent="-285750">
                <a:defRPr sz="2400">
                  <a:solidFill>
                    <a:srgbClr val="FF9966"/>
                  </a:solidFill>
                  <a:latin typeface="Arial" charset="0"/>
                </a:defRPr>
              </a:lvl2pPr>
              <a:lvl3pPr marL="1143000" indent="-228600">
                <a:defRPr sz="2400">
                  <a:solidFill>
                    <a:srgbClr val="FF9966"/>
                  </a:solidFill>
                  <a:latin typeface="Arial" charset="0"/>
                </a:defRPr>
              </a:lvl3pPr>
              <a:lvl4pPr marL="1600200" indent="-228600">
                <a:defRPr sz="2400">
                  <a:solidFill>
                    <a:srgbClr val="FF9966"/>
                  </a:solidFill>
                  <a:latin typeface="Arial" charset="0"/>
                </a:defRPr>
              </a:lvl4pPr>
              <a:lvl5pPr marL="2057400" indent="-228600">
                <a:defRPr sz="2400">
                  <a:solidFill>
                    <a:srgbClr val="FF9966"/>
                  </a:solidFill>
                  <a:latin typeface="Arial" charset="0"/>
                </a:defRPr>
              </a:lvl5pPr>
              <a:lvl6pPr marL="2514600" indent="-228600" eaLnBrk="0" fontAlgn="base" hangingPunct="0">
                <a:spcBef>
                  <a:spcPct val="0"/>
                </a:spcBef>
                <a:spcAft>
                  <a:spcPct val="0"/>
                </a:spcAft>
                <a:defRPr sz="2400">
                  <a:solidFill>
                    <a:srgbClr val="FF9966"/>
                  </a:solidFill>
                  <a:latin typeface="Arial" charset="0"/>
                </a:defRPr>
              </a:lvl6pPr>
              <a:lvl7pPr marL="2971800" indent="-228600" eaLnBrk="0" fontAlgn="base" hangingPunct="0">
                <a:spcBef>
                  <a:spcPct val="0"/>
                </a:spcBef>
                <a:spcAft>
                  <a:spcPct val="0"/>
                </a:spcAft>
                <a:defRPr sz="2400">
                  <a:solidFill>
                    <a:srgbClr val="FF9966"/>
                  </a:solidFill>
                  <a:latin typeface="Arial" charset="0"/>
                </a:defRPr>
              </a:lvl7pPr>
              <a:lvl8pPr marL="3429000" indent="-228600" eaLnBrk="0" fontAlgn="base" hangingPunct="0">
                <a:spcBef>
                  <a:spcPct val="0"/>
                </a:spcBef>
                <a:spcAft>
                  <a:spcPct val="0"/>
                </a:spcAft>
                <a:defRPr sz="2400">
                  <a:solidFill>
                    <a:srgbClr val="FF9966"/>
                  </a:solidFill>
                  <a:latin typeface="Arial" charset="0"/>
                </a:defRPr>
              </a:lvl8pPr>
              <a:lvl9pPr marL="3886200" indent="-228600" eaLnBrk="0" fontAlgn="base" hangingPunct="0">
                <a:spcBef>
                  <a:spcPct val="0"/>
                </a:spcBef>
                <a:spcAft>
                  <a:spcPct val="0"/>
                </a:spcAft>
                <a:defRPr sz="2400">
                  <a:solidFill>
                    <a:srgbClr val="FF9966"/>
                  </a:solidFill>
                  <a:latin typeface="Arial" charset="0"/>
                </a:defRPr>
              </a:lvl9pPr>
            </a:lstStyle>
            <a:p>
              <a:pPr algn="ctr" eaLnBrk="1" hangingPunct="1">
                <a:defRPr/>
              </a:pPr>
              <a:r>
                <a:rPr lang="en-US" altLang="en-US" sz="1050" dirty="0" smtClean="0">
                  <a:solidFill>
                    <a:schemeClr val="tx1"/>
                  </a:solidFill>
                  <a:latin typeface="Arial Black" pitchFamily="34" charset="0"/>
                </a:rPr>
                <a:t>Africa: Addis Ababa, Abuja, Harare, Kinshasa, Luanda, Maputo, Nairobi, Dakar, Kampala &amp; Accra</a:t>
              </a:r>
            </a:p>
          </p:txBody>
        </p:sp>
        <p:sp>
          <p:nvSpPr>
            <p:cNvPr id="10267" name="AutoShape 24"/>
            <p:cNvSpPr>
              <a:spLocks noChangeArrowheads="1"/>
            </p:cNvSpPr>
            <p:nvPr/>
          </p:nvSpPr>
          <p:spPr bwMode="auto">
            <a:xfrm rot="21598879">
              <a:off x="6688428" y="3455794"/>
              <a:ext cx="1482408" cy="587569"/>
            </a:xfrm>
            <a:prstGeom prst="wedgeRectCallout">
              <a:avLst>
                <a:gd name="adj1" fmla="val -140185"/>
                <a:gd name="adj2" fmla="val -135116"/>
              </a:avLst>
            </a:prstGeom>
            <a:solidFill>
              <a:schemeClr val="bg1"/>
            </a:solidFill>
            <a:ln w="9525">
              <a:solidFill>
                <a:schemeClr val="tx1"/>
              </a:solidFill>
              <a:miter lim="800000"/>
              <a:headEnd/>
              <a:tailEnd/>
            </a:ln>
          </p:spPr>
          <p:txBody>
            <a:bodyPr/>
            <a:lstStyle/>
            <a:p>
              <a:pPr algn="ctr" eaLnBrk="1" hangingPunct="1"/>
              <a:r>
                <a:rPr lang="en-US" altLang="en-US" sz="1050" dirty="0">
                  <a:solidFill>
                    <a:schemeClr val="tx1"/>
                  </a:solidFill>
                  <a:latin typeface="Arial Black" pitchFamily="34" charset="0"/>
                </a:rPr>
                <a:t>Middle East: Cairo, Dubai, Riyadh, &amp; Tehran</a:t>
              </a:r>
            </a:p>
          </p:txBody>
        </p:sp>
        <p:sp>
          <p:nvSpPr>
            <p:cNvPr id="10263" name="AutoShape 29"/>
            <p:cNvSpPr>
              <a:spLocks noChangeArrowheads="1"/>
            </p:cNvSpPr>
            <p:nvPr/>
          </p:nvSpPr>
          <p:spPr bwMode="auto">
            <a:xfrm>
              <a:off x="1336675" y="1676399"/>
              <a:ext cx="1406867" cy="533400"/>
            </a:xfrm>
            <a:prstGeom prst="wedgeRectCallout">
              <a:avLst>
                <a:gd name="adj1" fmla="val 37500"/>
                <a:gd name="adj2" fmla="val 84227"/>
              </a:avLst>
            </a:prstGeom>
            <a:solidFill>
              <a:schemeClr val="bg1"/>
            </a:solidFill>
            <a:ln w="9525">
              <a:solidFill>
                <a:schemeClr val="tx1"/>
              </a:solidFill>
              <a:miter lim="800000"/>
              <a:headEnd/>
              <a:tailEnd/>
            </a:ln>
          </p:spPr>
          <p:txBody>
            <a:bodyPr/>
            <a:lstStyle/>
            <a:p>
              <a:pPr algn="ctr" eaLnBrk="1" hangingPunct="1"/>
              <a:r>
                <a:rPr lang="en-US" altLang="en-US" sz="800" dirty="0">
                  <a:solidFill>
                    <a:schemeClr val="tx1"/>
                  </a:solidFill>
                  <a:latin typeface="Arial Black" pitchFamily="34" charset="0"/>
                </a:rPr>
                <a:t>North America: Chicago, New York, Washington &amp; Toronto</a:t>
              </a:r>
            </a:p>
          </p:txBody>
        </p:sp>
        <p:sp>
          <p:nvSpPr>
            <p:cNvPr id="10261" name="AutoShape 33"/>
            <p:cNvSpPr>
              <a:spLocks noChangeArrowheads="1"/>
            </p:cNvSpPr>
            <p:nvPr/>
          </p:nvSpPr>
          <p:spPr bwMode="auto">
            <a:xfrm rot="21598879">
              <a:off x="1349375" y="4486553"/>
              <a:ext cx="1484554" cy="340337"/>
            </a:xfrm>
            <a:prstGeom prst="wedgeRectCallout">
              <a:avLst>
                <a:gd name="adj1" fmla="val 83032"/>
                <a:gd name="adj2" fmla="val -43009"/>
              </a:avLst>
            </a:prstGeom>
            <a:solidFill>
              <a:schemeClr val="bg1"/>
            </a:solidFill>
            <a:ln w="9525">
              <a:solidFill>
                <a:schemeClr val="tx1"/>
              </a:solidFill>
              <a:miter lim="800000"/>
              <a:headEnd/>
              <a:tailEnd/>
            </a:ln>
          </p:spPr>
          <p:txBody>
            <a:bodyPr/>
            <a:lstStyle/>
            <a:p>
              <a:pPr algn="ctr" eaLnBrk="1" hangingPunct="1"/>
              <a:r>
                <a:rPr lang="en-US" altLang="en-US" sz="800" dirty="0">
                  <a:solidFill>
                    <a:schemeClr val="tx1"/>
                  </a:solidFill>
                  <a:latin typeface="Arial Black" pitchFamily="34" charset="0"/>
                </a:rPr>
                <a:t>South America: Sao Paulo &amp; Buenos Aires</a:t>
              </a:r>
            </a:p>
          </p:txBody>
        </p:sp>
        <p:sp>
          <p:nvSpPr>
            <p:cNvPr id="10256" name="AutoShape 38"/>
            <p:cNvSpPr>
              <a:spLocks noChangeArrowheads="1"/>
            </p:cNvSpPr>
            <p:nvPr/>
          </p:nvSpPr>
          <p:spPr bwMode="auto">
            <a:xfrm>
              <a:off x="7468990" y="4103274"/>
              <a:ext cx="942975" cy="431347"/>
            </a:xfrm>
            <a:prstGeom prst="wedgeRectCallout">
              <a:avLst>
                <a:gd name="adj1" fmla="val -20000"/>
                <a:gd name="adj2" fmla="val 91370"/>
              </a:avLst>
            </a:prstGeom>
            <a:solidFill>
              <a:schemeClr val="bg1"/>
            </a:solidFill>
            <a:ln w="9525">
              <a:solidFill>
                <a:schemeClr val="tx1"/>
              </a:solidFill>
              <a:miter lim="800000"/>
              <a:headEnd/>
              <a:tailEnd/>
            </a:ln>
          </p:spPr>
          <p:txBody>
            <a:bodyPr/>
            <a:lstStyle/>
            <a:p>
              <a:pPr algn="ctr" eaLnBrk="1" hangingPunct="1"/>
              <a:r>
                <a:rPr lang="en-US" altLang="en-US" sz="1050" dirty="0">
                  <a:solidFill>
                    <a:schemeClr val="tx1"/>
                  </a:solidFill>
                  <a:latin typeface="Arial Black" pitchFamily="34" charset="0"/>
                </a:rPr>
                <a:t>Australia: Canberra</a:t>
              </a:r>
            </a:p>
          </p:txBody>
        </p:sp>
      </p:grpSp>
    </p:spTree>
    <p:extLst>
      <p:ext uri="{BB962C8B-B14F-4D97-AF65-F5344CB8AC3E}">
        <p14:creationId xmlns:p14="http://schemas.microsoft.com/office/powerpoint/2010/main" xmlns="" val="180443024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F6126AF0-E322-4C2B-878C-DA7578145E59}" type="slidenum">
              <a:rPr lang="en-GB"/>
              <a:pPr>
                <a:defRPr/>
              </a:pPr>
              <a:t>43</a:t>
            </a:fld>
            <a:endParaRPr lang="en-GB" dirty="0"/>
          </a:p>
        </p:txBody>
      </p:sp>
      <p:sp>
        <p:nvSpPr>
          <p:cNvPr id="36866" name="Rectangle 2"/>
          <p:cNvSpPr>
            <a:spLocks noGrp="1" noChangeArrowheads="1"/>
          </p:cNvSpPr>
          <p:nvPr>
            <p:ph type="title"/>
          </p:nvPr>
        </p:nvSpPr>
        <p:spPr/>
        <p:txBody>
          <a:bodyPr/>
          <a:lstStyle/>
          <a:p>
            <a:pPr eaLnBrk="1" hangingPunct="1"/>
            <a:r>
              <a:rPr lang="en-US" sz="3200" b="1" dirty="0" smtClean="0">
                <a:solidFill>
                  <a:schemeClr val="accent2"/>
                </a:solidFill>
                <a:latin typeface="Arial Unicode MS"/>
              </a:rPr>
              <a:t>     </a:t>
            </a:r>
          </a:p>
        </p:txBody>
      </p:sp>
      <p:sp>
        <p:nvSpPr>
          <p:cNvPr id="36867" name="Text Box 57"/>
          <p:cNvSpPr txBox="1">
            <a:spLocks noChangeArrowheads="1"/>
          </p:cNvSpPr>
          <p:nvPr/>
        </p:nvSpPr>
        <p:spPr bwMode="auto">
          <a:xfrm>
            <a:off x="1182566" y="2565401"/>
            <a:ext cx="6778869" cy="156966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3200">
                <a:solidFill>
                  <a:schemeClr val="tx1"/>
                </a:solidFill>
                <a:latin typeface="Arial Rounded MT Bold"/>
                <a:ea typeface="+mj-ea"/>
                <a:cs typeface="+mj-cs"/>
              </a:defRPr>
            </a:lvl1pPr>
            <a:lvl2pPr algn="ctr">
              <a:defRPr sz="4400">
                <a:solidFill>
                  <a:schemeClr val="tx2"/>
                </a:solidFill>
                <a:latin typeface="Times" charset="0"/>
              </a:defRPr>
            </a:lvl2pPr>
            <a:lvl3pPr algn="ctr">
              <a:defRPr sz="4400">
                <a:solidFill>
                  <a:schemeClr val="tx2"/>
                </a:solidFill>
                <a:latin typeface="Times" charset="0"/>
              </a:defRPr>
            </a:lvl3pPr>
            <a:lvl4pPr algn="ctr">
              <a:defRPr sz="4400">
                <a:solidFill>
                  <a:schemeClr val="tx2"/>
                </a:solidFill>
                <a:latin typeface="Times" charset="0"/>
              </a:defRPr>
            </a:lvl4pPr>
            <a:lvl5pPr algn="ctr">
              <a:defRPr sz="4400">
                <a:solidFill>
                  <a:schemeClr val="tx2"/>
                </a:solidFill>
                <a:latin typeface="Times" charset="0"/>
              </a:defRPr>
            </a:lvl5pPr>
            <a:lvl6pPr marL="457200" algn="ctr" fontAlgn="base">
              <a:spcBef>
                <a:spcPct val="0"/>
              </a:spcBef>
              <a:spcAft>
                <a:spcPct val="0"/>
              </a:spcAft>
              <a:defRPr sz="4400">
                <a:solidFill>
                  <a:schemeClr val="tx2"/>
                </a:solidFill>
                <a:latin typeface="Times" charset="0"/>
              </a:defRPr>
            </a:lvl6pPr>
            <a:lvl7pPr marL="914400" algn="ctr" fontAlgn="base">
              <a:spcBef>
                <a:spcPct val="0"/>
              </a:spcBef>
              <a:spcAft>
                <a:spcPct val="0"/>
              </a:spcAft>
              <a:defRPr sz="4400">
                <a:solidFill>
                  <a:schemeClr val="tx2"/>
                </a:solidFill>
                <a:latin typeface="Times" charset="0"/>
              </a:defRPr>
            </a:lvl7pPr>
            <a:lvl8pPr marL="1371600" algn="ctr" fontAlgn="base">
              <a:spcBef>
                <a:spcPct val="0"/>
              </a:spcBef>
              <a:spcAft>
                <a:spcPct val="0"/>
              </a:spcAft>
              <a:defRPr sz="4400">
                <a:solidFill>
                  <a:schemeClr val="tx2"/>
                </a:solidFill>
                <a:latin typeface="Times" charset="0"/>
              </a:defRPr>
            </a:lvl8pPr>
            <a:lvl9pPr marL="1828800" algn="ctr" fontAlgn="base">
              <a:spcBef>
                <a:spcPct val="0"/>
              </a:spcBef>
              <a:spcAft>
                <a:spcPct val="0"/>
              </a:spcAft>
              <a:defRPr sz="4400">
                <a:solidFill>
                  <a:schemeClr val="tx2"/>
                </a:solidFill>
                <a:latin typeface="Times" charset="0"/>
              </a:defRPr>
            </a:lvl9pPr>
          </a:lstStyle>
          <a:p>
            <a:r>
              <a:rPr lang="en-US" dirty="0"/>
              <a:t>Thank </a:t>
            </a:r>
            <a:r>
              <a:rPr lang="en-US" dirty="0" smtClean="0"/>
              <a:t>You</a:t>
            </a:r>
            <a:endParaRPr lang="en-US" dirty="0"/>
          </a:p>
        </p:txBody>
      </p:sp>
    </p:spTree>
    <p:extLst>
      <p:ext uri="{BB962C8B-B14F-4D97-AF65-F5344CB8AC3E}">
        <p14:creationId xmlns:p14="http://schemas.microsoft.com/office/powerpoint/2010/main" xmlns="" val="20122989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0138E99-52EB-4BDA-A12D-A43F5D61AFF0}" type="slidenum">
              <a:rPr lang="en-GB"/>
              <a:pPr>
                <a:defRPr/>
              </a:pPr>
              <a:t>5</a:t>
            </a:fld>
            <a:endParaRPr lang="en-GB" dirty="0"/>
          </a:p>
        </p:txBody>
      </p:sp>
      <p:sp>
        <p:nvSpPr>
          <p:cNvPr id="19458" name="Rectangle 2"/>
          <p:cNvSpPr>
            <a:spLocks noGrp="1" noChangeArrowheads="1"/>
          </p:cNvSpPr>
          <p:nvPr>
            <p:ph type="title"/>
          </p:nvPr>
        </p:nvSpPr>
        <p:spPr>
          <a:xfrm>
            <a:off x="685800" y="152400"/>
            <a:ext cx="7772400" cy="1143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eaLnBrk="1" hangingPunct="1"/>
            <a:r>
              <a:rPr lang="en-GB" sz="3200" dirty="0" smtClean="0">
                <a:solidFill>
                  <a:schemeClr val="tx1"/>
                </a:solidFill>
                <a:latin typeface="Arial Rounded MT Bold"/>
              </a:rPr>
              <a:t>Purpose and Mission</a:t>
            </a:r>
          </a:p>
        </p:txBody>
      </p:sp>
      <p:sp>
        <p:nvSpPr>
          <p:cNvPr id="19459" name="Rectangle 4"/>
          <p:cNvSpPr>
            <a:spLocks noGrp="1" noChangeArrowheads="1"/>
          </p:cNvSpPr>
          <p:nvPr>
            <p:ph type="body" idx="1"/>
          </p:nvPr>
        </p:nvSpPr>
        <p:spPr>
          <a:xfrm>
            <a:off x="762000" y="1371600"/>
            <a:ext cx="7772400" cy="4114800"/>
          </a:xfrm>
        </p:spPr>
        <p:txBody>
          <a:bodyPr/>
          <a:lstStyle/>
          <a:p>
            <a:pPr lvl="0" eaLnBrk="1" hangingPunct="1"/>
            <a:endParaRPr lang="en-GB" sz="2000" b="1" dirty="0" smtClean="0">
              <a:latin typeface="Arial" pitchFamily="34" charset="0"/>
              <a:cs typeface="Arial" pitchFamily="34" charset="0"/>
            </a:endParaRPr>
          </a:p>
          <a:p>
            <a:pPr lvl="0" eaLnBrk="1" hangingPunct="1"/>
            <a:r>
              <a:rPr lang="en-GB" sz="2000" b="1" dirty="0" smtClean="0">
                <a:latin typeface="Arial" pitchFamily="34" charset="0"/>
                <a:cs typeface="Arial" pitchFamily="34" charset="0"/>
              </a:rPr>
              <a:t>Purpose: </a:t>
            </a:r>
            <a:r>
              <a:rPr lang="en-ZA" sz="2000" dirty="0" smtClean="0">
                <a:latin typeface="Arial" pitchFamily="34" charset="0"/>
                <a:cs typeface="Arial" pitchFamily="34" charset="0"/>
              </a:rPr>
              <a:t>To </a:t>
            </a:r>
            <a:r>
              <a:rPr lang="en-ZA" sz="2000" dirty="0">
                <a:latin typeface="Arial" pitchFamily="34" charset="0"/>
                <a:cs typeface="Arial" pitchFamily="34" charset="0"/>
              </a:rPr>
              <a:t>provide leadership on trade policy in South Africa to promote economic development by working to build an equitable multilateral trading system that facilitates development, by strengthening trade and investment links with key economies, and by fostering African development including through regional and continental integration, and development cooperation in line with NEPAD.</a:t>
            </a:r>
            <a:endParaRPr lang="en-US" sz="2000" dirty="0" smtClean="0">
              <a:latin typeface="Arial" charset="0"/>
            </a:endParaRPr>
          </a:p>
        </p:txBody>
      </p:sp>
    </p:spTree>
    <p:extLst>
      <p:ext uri="{BB962C8B-B14F-4D97-AF65-F5344CB8AC3E}">
        <p14:creationId xmlns:p14="http://schemas.microsoft.com/office/powerpoint/2010/main" xmlns="" val="37974982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E86C31D-0B8F-4616-AE3B-85E663AD5BF6}" type="slidenum">
              <a:rPr lang="en-GB"/>
              <a:pPr>
                <a:defRPr/>
              </a:pPr>
              <a:t>6</a:t>
            </a:fld>
            <a:endParaRPr lang="en-GB" dirty="0"/>
          </a:p>
        </p:txBody>
      </p:sp>
      <p:sp>
        <p:nvSpPr>
          <p:cNvPr id="20482" name="Rectangle 2"/>
          <p:cNvSpPr>
            <a:spLocks noGrp="1" noChangeArrowheads="1"/>
          </p:cNvSpPr>
          <p:nvPr>
            <p:ph type="title"/>
          </p:nvPr>
        </p:nvSpPr>
        <p:spPr>
          <a:xfrm>
            <a:off x="609600" y="228600"/>
            <a:ext cx="7772400" cy="762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smtClean="0">
                <a:latin typeface="Arial" charset="0"/>
              </a:rPr>
              <a:t/>
            </a:r>
            <a:br>
              <a:rPr lang="en-GB" sz="3200" b="1" dirty="0" smtClean="0">
                <a:latin typeface="Arial" charset="0"/>
              </a:rPr>
            </a:br>
            <a:r>
              <a:rPr lang="en-GB" sz="3200" b="1" dirty="0" smtClean="0">
                <a:latin typeface="Arial" charset="0"/>
              </a:rPr>
              <a:t>Functions</a:t>
            </a:r>
            <a:br>
              <a:rPr lang="en-GB" sz="3200" b="1" dirty="0" smtClean="0">
                <a:latin typeface="Arial" charset="0"/>
              </a:rPr>
            </a:br>
            <a:endParaRPr lang="en-GB" sz="3200" dirty="0">
              <a:solidFill>
                <a:schemeClr val="tx1"/>
              </a:solidFill>
              <a:latin typeface="Arial Rounded MT Bold"/>
            </a:endParaRPr>
          </a:p>
        </p:txBody>
      </p:sp>
      <p:sp>
        <p:nvSpPr>
          <p:cNvPr id="20483" name="Rectangle 3"/>
          <p:cNvSpPr>
            <a:spLocks noGrp="1" noChangeArrowheads="1"/>
          </p:cNvSpPr>
          <p:nvPr>
            <p:ph type="body" idx="1"/>
          </p:nvPr>
        </p:nvSpPr>
        <p:spPr>
          <a:xfrm>
            <a:off x="381000" y="1295400"/>
            <a:ext cx="8510954" cy="4800600"/>
          </a:xfrm>
        </p:spPr>
        <p:txBody>
          <a:bodyPr/>
          <a:lstStyle/>
          <a:p>
            <a:pPr lvl="0"/>
            <a:r>
              <a:rPr lang="en-ZA" sz="2000" dirty="0">
                <a:latin typeface="Arial" panose="020B0604020202020204" pitchFamily="34" charset="0"/>
                <a:cs typeface="Arial" panose="020B0604020202020204" pitchFamily="34" charset="0"/>
              </a:rPr>
              <a:t>African economic integration and development (bilateral, regional and multilateral)</a:t>
            </a:r>
          </a:p>
          <a:p>
            <a:pPr lvl="0"/>
            <a:r>
              <a:rPr lang="en-ZA" sz="2000" dirty="0">
                <a:latin typeface="Arial" panose="020B0604020202020204" pitchFamily="34" charset="0"/>
                <a:cs typeface="Arial" panose="020B0604020202020204" pitchFamily="34" charset="0"/>
              </a:rPr>
              <a:t>Bilateral trade engagements (Rest of World)</a:t>
            </a:r>
          </a:p>
          <a:p>
            <a:pPr lvl="0"/>
            <a:r>
              <a:rPr lang="en-ZA" sz="2000" dirty="0">
                <a:latin typeface="Arial" panose="020B0604020202020204" pitchFamily="34" charset="0"/>
                <a:cs typeface="Arial" panose="020B0604020202020204" pitchFamily="34" charset="0"/>
              </a:rPr>
              <a:t>Trade and </a:t>
            </a:r>
            <a:r>
              <a:rPr lang="en-ZA" sz="2000" dirty="0" smtClean="0">
                <a:latin typeface="Arial" panose="020B0604020202020204" pitchFamily="34" charset="0"/>
                <a:cs typeface="Arial" panose="020B0604020202020204" pitchFamily="34" charset="0"/>
              </a:rPr>
              <a:t>Investment negotiations</a:t>
            </a:r>
            <a:endParaRPr lang="en-ZA" sz="2000" dirty="0">
              <a:latin typeface="Arial" panose="020B0604020202020204" pitchFamily="34" charset="0"/>
              <a:cs typeface="Arial" panose="020B0604020202020204" pitchFamily="34" charset="0"/>
            </a:endParaRPr>
          </a:p>
          <a:p>
            <a:pPr lvl="0"/>
            <a:r>
              <a:rPr lang="en-ZA" sz="2000" dirty="0">
                <a:latin typeface="Arial" panose="020B0604020202020204" pitchFamily="34" charset="0"/>
                <a:cs typeface="Arial" panose="020B0604020202020204" pitchFamily="34" charset="0"/>
              </a:rPr>
              <a:t>Policy </a:t>
            </a:r>
            <a:r>
              <a:rPr lang="en-ZA" sz="2000" dirty="0" smtClean="0">
                <a:latin typeface="Arial" panose="020B0604020202020204" pitchFamily="34" charset="0"/>
                <a:cs typeface="Arial" panose="020B0604020202020204" pitchFamily="34" charset="0"/>
              </a:rPr>
              <a:t>development and </a:t>
            </a:r>
            <a:r>
              <a:rPr lang="en-ZA" sz="2000" dirty="0">
                <a:latin typeface="Arial" panose="020B0604020202020204" pitchFamily="34" charset="0"/>
                <a:cs typeface="Arial" panose="020B0604020202020204" pitchFamily="34" charset="0"/>
              </a:rPr>
              <a:t>research</a:t>
            </a:r>
          </a:p>
          <a:p>
            <a:pPr lvl="0"/>
            <a:r>
              <a:rPr lang="en-ZA" sz="2000" dirty="0">
                <a:latin typeface="Arial" panose="020B0604020202020204" pitchFamily="34" charset="0"/>
                <a:cs typeface="Arial" panose="020B0604020202020204" pitchFamily="34" charset="0"/>
              </a:rPr>
              <a:t>Divisional leadership and support</a:t>
            </a:r>
          </a:p>
          <a:p>
            <a:pPr lvl="0"/>
            <a:r>
              <a:rPr lang="en-ZA" sz="2000" dirty="0">
                <a:latin typeface="Arial" panose="020B0604020202020204" pitchFamily="34" charset="0"/>
                <a:cs typeface="Arial" panose="020B0604020202020204" pitchFamily="34" charset="0"/>
              </a:rPr>
              <a:t>Non Proliferation </a:t>
            </a:r>
            <a:r>
              <a:rPr lang="en-ZA" sz="2000" dirty="0" smtClean="0">
                <a:latin typeface="Arial" panose="020B0604020202020204" pitchFamily="34" charset="0"/>
                <a:cs typeface="Arial" panose="020B0604020202020204" pitchFamily="34" charset="0"/>
              </a:rPr>
              <a:t>administration</a:t>
            </a:r>
            <a:r>
              <a:rPr lang="en-GB" sz="2000" dirty="0" smtClean="0">
                <a:latin typeface="Arial" charset="0"/>
              </a:rPr>
              <a:t> </a:t>
            </a:r>
          </a:p>
        </p:txBody>
      </p:sp>
    </p:spTree>
    <p:extLst>
      <p:ext uri="{BB962C8B-B14F-4D97-AF65-F5344CB8AC3E}">
        <p14:creationId xmlns:p14="http://schemas.microsoft.com/office/powerpoint/2010/main" xmlns="" val="20504373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84" charset="0"/>
                <a:ea typeface="MS PGothic" pitchFamily="34" charset="-128"/>
              </a:defRPr>
            </a:lvl1pPr>
            <a:lvl2pPr marL="742950" indent="-285750" eaLnBrk="0" hangingPunct="0">
              <a:spcBef>
                <a:spcPct val="20000"/>
              </a:spcBef>
              <a:buChar char="–"/>
              <a:defRPr sz="2800">
                <a:solidFill>
                  <a:schemeClr val="tx1"/>
                </a:solidFill>
                <a:latin typeface="Times" pitchFamily="-84" charset="0"/>
                <a:ea typeface="MS PGothic" pitchFamily="34" charset="-128"/>
              </a:defRPr>
            </a:lvl2pPr>
            <a:lvl3pPr marL="1143000" indent="-228600" eaLnBrk="0" hangingPunct="0">
              <a:spcBef>
                <a:spcPct val="20000"/>
              </a:spcBef>
              <a:buChar char="•"/>
              <a:defRPr sz="2400">
                <a:solidFill>
                  <a:schemeClr val="tx1"/>
                </a:solidFill>
                <a:latin typeface="Times" pitchFamily="-84" charset="0"/>
                <a:ea typeface="MS PGothic" pitchFamily="34" charset="-128"/>
              </a:defRPr>
            </a:lvl3pPr>
            <a:lvl4pPr marL="1600200" indent="-228600" eaLnBrk="0" hangingPunct="0">
              <a:spcBef>
                <a:spcPct val="20000"/>
              </a:spcBef>
              <a:buChar char="–"/>
              <a:defRPr sz="2000">
                <a:solidFill>
                  <a:schemeClr val="tx1"/>
                </a:solidFill>
                <a:latin typeface="Times" pitchFamily="-84" charset="0"/>
                <a:ea typeface="MS PGothic" pitchFamily="34" charset="-128"/>
              </a:defRPr>
            </a:lvl4pPr>
            <a:lvl5pPr marL="2057400" indent="-228600" eaLnBrk="0" hangingPunct="0">
              <a:spcBef>
                <a:spcPct val="20000"/>
              </a:spcBef>
              <a:buChar char="»"/>
              <a:defRPr sz="2000">
                <a:solidFill>
                  <a:schemeClr val="tx1"/>
                </a:solidFill>
                <a:latin typeface="Times" pitchFamily="-8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9pPr>
          </a:lstStyle>
          <a:p>
            <a:pPr>
              <a:spcBef>
                <a:spcPct val="0"/>
              </a:spcBef>
              <a:buFontTx/>
              <a:buNone/>
            </a:pPr>
            <a:fld id="{35015E13-3A1C-4ED3-9155-357BAF60E23B}" type="slidenum">
              <a:rPr lang="en-US" altLang="en-US" sz="1400" smtClean="0"/>
              <a:pPr>
                <a:spcBef>
                  <a:spcPct val="0"/>
                </a:spcBef>
                <a:buFontTx/>
                <a:buNone/>
              </a:pPr>
              <a:t>7</a:t>
            </a:fld>
            <a:endParaRPr lang="en-US" altLang="en-US" sz="1400" smtClean="0"/>
          </a:p>
        </p:txBody>
      </p:sp>
      <p:sp>
        <p:nvSpPr>
          <p:cNvPr id="3075" name="Rectangle 2"/>
          <p:cNvSpPr>
            <a:spLocks noGrp="1" noChangeArrowheads="1"/>
          </p:cNvSpPr>
          <p:nvPr>
            <p:ph type="title"/>
          </p:nvPr>
        </p:nvSpPr>
        <p:spPr>
          <a:xfrm>
            <a:off x="179388" y="-242888"/>
            <a:ext cx="8964612" cy="1143001"/>
          </a:xfrm>
        </p:spPr>
        <p:txBody>
          <a:bodyPr/>
          <a:lstStyle/>
          <a:p>
            <a:pPr eaLnBrk="1" hangingPunct="1"/>
            <a:r>
              <a:rPr lang="en-US" altLang="en-US" sz="3600" b="1" smtClean="0">
                <a:solidFill>
                  <a:srgbClr val="FF0000"/>
                </a:solidFill>
                <a:latin typeface="Arial" pitchFamily="34" charset="0"/>
              </a:rPr>
              <a:t>SA Policy Context</a:t>
            </a:r>
          </a:p>
        </p:txBody>
      </p:sp>
      <p:sp>
        <p:nvSpPr>
          <p:cNvPr id="3076" name="Rectangle 3"/>
          <p:cNvSpPr>
            <a:spLocks noGrp="1" noChangeArrowheads="1"/>
          </p:cNvSpPr>
          <p:nvPr>
            <p:ph type="body" idx="1"/>
          </p:nvPr>
        </p:nvSpPr>
        <p:spPr>
          <a:xfrm>
            <a:off x="112713" y="304800"/>
            <a:ext cx="9107487" cy="5761038"/>
          </a:xfrm>
        </p:spPr>
        <p:txBody>
          <a:bodyPr/>
          <a:lstStyle/>
          <a:p>
            <a:pPr algn="r">
              <a:lnSpc>
                <a:spcPct val="80000"/>
              </a:lnSpc>
              <a:spcBef>
                <a:spcPct val="0"/>
              </a:spcBef>
              <a:buFontTx/>
              <a:buNone/>
            </a:pPr>
            <a:endParaRPr lang="en-US" altLang="en-US" sz="2800" dirty="0" smtClean="0">
              <a:latin typeface="Arial" pitchFamily="34" charset="0"/>
            </a:endParaRPr>
          </a:p>
          <a:p>
            <a:pPr>
              <a:lnSpc>
                <a:spcPct val="80000"/>
              </a:lnSpc>
              <a:spcBef>
                <a:spcPct val="0"/>
              </a:spcBef>
            </a:pPr>
            <a:endParaRPr lang="en-US" altLang="en-US" sz="2800" dirty="0" smtClean="0">
              <a:latin typeface="Arial" pitchFamily="34" charset="0"/>
            </a:endParaRPr>
          </a:p>
          <a:p>
            <a:pPr>
              <a:lnSpc>
                <a:spcPct val="80000"/>
              </a:lnSpc>
              <a:spcBef>
                <a:spcPct val="0"/>
              </a:spcBef>
            </a:pPr>
            <a:r>
              <a:rPr lang="en-US" altLang="en-US" sz="2200" dirty="0" smtClean="0">
                <a:latin typeface="Arial" pitchFamily="34" charset="0"/>
              </a:rPr>
              <a:t>SA Government’s broad national development strategy aims to accelerate growth along a path that generates sustainable, decent jobs to address apartheid legacies.</a:t>
            </a:r>
          </a:p>
          <a:p>
            <a:pPr>
              <a:lnSpc>
                <a:spcPct val="80000"/>
              </a:lnSpc>
              <a:spcBef>
                <a:spcPct val="0"/>
              </a:spcBef>
            </a:pPr>
            <a:endParaRPr lang="en-GB" altLang="en-US" sz="2200" dirty="0" smtClean="0">
              <a:latin typeface="Arial" pitchFamily="34" charset="0"/>
            </a:endParaRPr>
          </a:p>
          <a:p>
            <a:pPr>
              <a:lnSpc>
                <a:spcPct val="80000"/>
              </a:lnSpc>
              <a:spcBef>
                <a:spcPct val="0"/>
              </a:spcBef>
            </a:pPr>
            <a:r>
              <a:rPr lang="en-GB" altLang="en-US" sz="2200" dirty="0" smtClean="0">
                <a:latin typeface="Arial" pitchFamily="34" charset="0"/>
              </a:rPr>
              <a:t>Elaborated in the National Development Plan and New Growth Path.</a:t>
            </a:r>
          </a:p>
          <a:p>
            <a:pPr>
              <a:lnSpc>
                <a:spcPct val="80000"/>
              </a:lnSpc>
              <a:spcBef>
                <a:spcPct val="0"/>
              </a:spcBef>
            </a:pPr>
            <a:endParaRPr lang="en-GB" altLang="en-US" sz="2200" dirty="0" smtClean="0">
              <a:latin typeface="Arial" pitchFamily="34" charset="0"/>
            </a:endParaRPr>
          </a:p>
          <a:p>
            <a:pPr>
              <a:lnSpc>
                <a:spcPct val="80000"/>
              </a:lnSpc>
              <a:spcBef>
                <a:spcPct val="0"/>
              </a:spcBef>
            </a:pPr>
            <a:r>
              <a:rPr lang="en-GB" altLang="en-US" sz="2200" dirty="0" smtClean="0">
                <a:latin typeface="Arial" pitchFamily="34" charset="0"/>
              </a:rPr>
              <a:t>National Industrial Policy Framework (NIPF) and Industrial Policy Action Plan (IPAP) are central components of this strategy and seek to encourage and upgrade value-added, labour-absorbing industrial production.</a:t>
            </a:r>
          </a:p>
          <a:p>
            <a:pPr>
              <a:lnSpc>
                <a:spcPct val="80000"/>
              </a:lnSpc>
              <a:spcBef>
                <a:spcPct val="0"/>
              </a:spcBef>
            </a:pPr>
            <a:endParaRPr lang="en-US" altLang="en-US" sz="2200" dirty="0" smtClean="0">
              <a:latin typeface="Arial" pitchFamily="34" charset="0"/>
            </a:endParaRPr>
          </a:p>
          <a:p>
            <a:pPr>
              <a:lnSpc>
                <a:spcPct val="80000"/>
              </a:lnSpc>
              <a:spcBef>
                <a:spcPct val="0"/>
              </a:spcBef>
            </a:pPr>
            <a:r>
              <a:rPr lang="en-US" altLang="en-US" sz="2200" dirty="0" smtClean="0">
                <a:latin typeface="Arial" pitchFamily="34" charset="0"/>
              </a:rPr>
              <a:t>Trade Policy and Strategy Framework (TPSF) was adopted in 2010 following a review and extensive consultations, </a:t>
            </a:r>
            <a:r>
              <a:rPr lang="en-US" altLang="en-US" sz="2200" dirty="0">
                <a:latin typeface="Arial" pitchFamily="34" charset="0"/>
              </a:rPr>
              <a:t>including Parliament.</a:t>
            </a:r>
          </a:p>
          <a:p>
            <a:pPr>
              <a:lnSpc>
                <a:spcPct val="80000"/>
              </a:lnSpc>
              <a:spcBef>
                <a:spcPct val="0"/>
              </a:spcBef>
            </a:pPr>
            <a:endParaRPr lang="en-US" altLang="en-US" sz="2200" dirty="0" smtClean="0">
              <a:latin typeface="Arial" pitchFamily="34" charset="0"/>
            </a:endParaRPr>
          </a:p>
          <a:p>
            <a:pPr>
              <a:lnSpc>
                <a:spcPct val="80000"/>
              </a:lnSpc>
              <a:spcBef>
                <a:spcPct val="0"/>
              </a:spcBef>
            </a:pPr>
            <a:r>
              <a:rPr lang="en-US" altLang="en-US" sz="2200" dirty="0" smtClean="0">
                <a:latin typeface="Arial" pitchFamily="34" charset="0"/>
              </a:rPr>
              <a:t>TPSF sets out that trade policy is an instrument of industrial policy and trade policy must support industrial development and upgrading, employment growth and increased value-added exports.</a:t>
            </a:r>
          </a:p>
          <a:p>
            <a:pPr>
              <a:lnSpc>
                <a:spcPct val="80000"/>
              </a:lnSpc>
              <a:spcBef>
                <a:spcPct val="0"/>
              </a:spcBef>
            </a:pPr>
            <a:endParaRPr lang="en-US" altLang="en-US" sz="2600" dirty="0" smtClean="0">
              <a:latin typeface="Arial" pitchFamily="34" charset="0"/>
            </a:endParaRPr>
          </a:p>
          <a:p>
            <a:pPr>
              <a:lnSpc>
                <a:spcPct val="80000"/>
              </a:lnSpc>
              <a:spcBef>
                <a:spcPct val="0"/>
              </a:spcBef>
            </a:pPr>
            <a:endParaRPr lang="en-US" altLang="en-US" sz="2600" dirty="0" smtClean="0">
              <a:latin typeface="Arial" pitchFamily="34" charset="0"/>
            </a:endParaRPr>
          </a:p>
          <a:p>
            <a:pPr>
              <a:lnSpc>
                <a:spcPct val="80000"/>
              </a:lnSpc>
              <a:spcBef>
                <a:spcPct val="0"/>
              </a:spcBef>
            </a:pPr>
            <a:endParaRPr lang="en-US" altLang="en-US" sz="2600" dirty="0" smtClean="0">
              <a:latin typeface="Arial" pitchFamily="34" charset="0"/>
            </a:endParaRPr>
          </a:p>
          <a:p>
            <a:pPr>
              <a:lnSpc>
                <a:spcPct val="80000"/>
              </a:lnSpc>
              <a:spcBef>
                <a:spcPct val="0"/>
              </a:spcBef>
            </a:pPr>
            <a:endParaRPr lang="en-US" altLang="en-US" sz="2600" dirty="0" smtClean="0">
              <a:latin typeface="Arial" pitchFamily="34" charset="0"/>
            </a:endParaRPr>
          </a:p>
          <a:p>
            <a:pPr>
              <a:lnSpc>
                <a:spcPct val="80000"/>
              </a:lnSpc>
              <a:spcBef>
                <a:spcPct val="0"/>
              </a:spcBef>
            </a:pPr>
            <a:endParaRPr lang="en-US" altLang="en-US" sz="2600" dirty="0" smtClean="0">
              <a:latin typeface="Arial" pitchFamily="34" charset="0"/>
            </a:endParaRPr>
          </a:p>
        </p:txBody>
      </p:sp>
      <p:sp>
        <p:nvSpPr>
          <p:cNvPr id="5" name="Rectangle 2"/>
          <p:cNvSpPr txBox="1">
            <a:spLocks noChangeArrowheads="1"/>
          </p:cNvSpPr>
          <p:nvPr/>
        </p:nvSpPr>
        <p:spPr bwMode="auto">
          <a:xfrm>
            <a:off x="762000" y="96672"/>
            <a:ext cx="7315200" cy="66532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ZA" sz="3200" kern="1200" dirty="0" smtClean="0">
                <a:solidFill>
                  <a:schemeClr val="tx1"/>
                </a:solidFill>
                <a:latin typeface="Arial Rounded MT Bold"/>
              </a:rPr>
              <a:t>SA Policy Context</a:t>
            </a:r>
            <a:endParaRPr lang="en-GB" sz="3200" kern="1200" dirty="0">
              <a:solidFill>
                <a:schemeClr val="tx1"/>
              </a:solidFill>
              <a:latin typeface="Arial Rounded MT Bold"/>
            </a:endParaRPr>
          </a:p>
        </p:txBody>
      </p:sp>
    </p:spTree>
    <p:extLst>
      <p:ext uri="{BB962C8B-B14F-4D97-AF65-F5344CB8AC3E}">
        <p14:creationId xmlns:p14="http://schemas.microsoft.com/office/powerpoint/2010/main" xmlns="" val="968327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84" charset="0"/>
                <a:ea typeface="MS PGothic" pitchFamily="34" charset="-128"/>
              </a:defRPr>
            </a:lvl1pPr>
            <a:lvl2pPr marL="742950" indent="-285750" eaLnBrk="0" hangingPunct="0">
              <a:spcBef>
                <a:spcPct val="20000"/>
              </a:spcBef>
              <a:buChar char="–"/>
              <a:defRPr sz="2800">
                <a:solidFill>
                  <a:schemeClr val="tx1"/>
                </a:solidFill>
                <a:latin typeface="Times" pitchFamily="-84" charset="0"/>
                <a:ea typeface="MS PGothic" pitchFamily="34" charset="-128"/>
              </a:defRPr>
            </a:lvl2pPr>
            <a:lvl3pPr marL="1143000" indent="-228600" eaLnBrk="0" hangingPunct="0">
              <a:spcBef>
                <a:spcPct val="20000"/>
              </a:spcBef>
              <a:buChar char="•"/>
              <a:defRPr sz="2400">
                <a:solidFill>
                  <a:schemeClr val="tx1"/>
                </a:solidFill>
                <a:latin typeface="Times" pitchFamily="-84" charset="0"/>
                <a:ea typeface="MS PGothic" pitchFamily="34" charset="-128"/>
              </a:defRPr>
            </a:lvl3pPr>
            <a:lvl4pPr marL="1600200" indent="-228600" eaLnBrk="0" hangingPunct="0">
              <a:spcBef>
                <a:spcPct val="20000"/>
              </a:spcBef>
              <a:buChar char="–"/>
              <a:defRPr sz="2000">
                <a:solidFill>
                  <a:schemeClr val="tx1"/>
                </a:solidFill>
                <a:latin typeface="Times" pitchFamily="-84" charset="0"/>
                <a:ea typeface="MS PGothic" pitchFamily="34" charset="-128"/>
              </a:defRPr>
            </a:lvl4pPr>
            <a:lvl5pPr marL="2057400" indent="-228600" eaLnBrk="0" hangingPunct="0">
              <a:spcBef>
                <a:spcPct val="20000"/>
              </a:spcBef>
              <a:buChar char="»"/>
              <a:defRPr sz="2000">
                <a:solidFill>
                  <a:schemeClr val="tx1"/>
                </a:solidFill>
                <a:latin typeface="Times" pitchFamily="-8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9pPr>
          </a:lstStyle>
          <a:p>
            <a:pPr>
              <a:spcBef>
                <a:spcPct val="0"/>
              </a:spcBef>
              <a:buFontTx/>
              <a:buNone/>
            </a:pPr>
            <a:fld id="{8F75EB0F-8F0A-464B-A444-7AB2F6D5301F}" type="slidenum">
              <a:rPr lang="en-US" altLang="en-US" sz="1400" smtClean="0"/>
              <a:pPr>
                <a:spcBef>
                  <a:spcPct val="0"/>
                </a:spcBef>
                <a:buFontTx/>
                <a:buNone/>
              </a:pPr>
              <a:t>8</a:t>
            </a:fld>
            <a:endParaRPr lang="en-US" altLang="en-US" sz="1400" smtClean="0"/>
          </a:p>
        </p:txBody>
      </p:sp>
      <p:sp>
        <p:nvSpPr>
          <p:cNvPr id="5124" name="Rectangle 3"/>
          <p:cNvSpPr>
            <a:spLocks noGrp="1" noChangeArrowheads="1"/>
          </p:cNvSpPr>
          <p:nvPr>
            <p:ph type="body" idx="1"/>
          </p:nvPr>
        </p:nvSpPr>
        <p:spPr>
          <a:xfrm>
            <a:off x="152400" y="429336"/>
            <a:ext cx="8686800" cy="4980864"/>
          </a:xfrm>
        </p:spPr>
        <p:txBody>
          <a:bodyPr/>
          <a:lstStyle/>
          <a:p>
            <a:pPr>
              <a:lnSpc>
                <a:spcPct val="80000"/>
              </a:lnSpc>
              <a:spcBef>
                <a:spcPct val="0"/>
              </a:spcBef>
            </a:pPr>
            <a:endParaRPr lang="en-US" altLang="en-US" sz="2800" dirty="0" smtClean="0">
              <a:latin typeface="Arial" pitchFamily="34" charset="0"/>
            </a:endParaRPr>
          </a:p>
          <a:p>
            <a:pPr>
              <a:spcBef>
                <a:spcPct val="0"/>
              </a:spcBef>
            </a:pPr>
            <a:endParaRPr lang="en-US" altLang="en-US" sz="2600" dirty="0" smtClean="0">
              <a:latin typeface="Arial" pitchFamily="34" charset="0"/>
            </a:endParaRPr>
          </a:p>
          <a:p>
            <a:pPr>
              <a:spcBef>
                <a:spcPct val="0"/>
              </a:spcBef>
            </a:pPr>
            <a:r>
              <a:rPr lang="en-US" altLang="en-US" sz="2400" dirty="0" smtClean="0">
                <a:latin typeface="Arial" pitchFamily="34" charset="0"/>
              </a:rPr>
              <a:t>SA is a relatively open economy, only </a:t>
            </a:r>
            <a:r>
              <a:rPr lang="ja-JP" altLang="en-US" sz="2400" dirty="0" smtClean="0">
                <a:latin typeface="Arial" pitchFamily="34" charset="0"/>
              </a:rPr>
              <a:t>“</a:t>
            </a:r>
            <a:r>
              <a:rPr lang="en-US" altLang="ja-JP" sz="2400" dirty="0" smtClean="0">
                <a:latin typeface="Arial" pitchFamily="34" charset="0"/>
              </a:rPr>
              <a:t>moderately</a:t>
            </a:r>
            <a:r>
              <a:rPr lang="ja-JP" altLang="en-US" sz="2400" dirty="0" smtClean="0">
                <a:latin typeface="Arial" pitchFamily="34" charset="0"/>
              </a:rPr>
              <a:t>”</a:t>
            </a:r>
            <a:r>
              <a:rPr lang="en-US" altLang="ja-JP" sz="2400" dirty="0" smtClean="0">
                <a:latin typeface="Arial" pitchFamily="34" charset="0"/>
              </a:rPr>
              <a:t> protected by tariffs.</a:t>
            </a:r>
          </a:p>
          <a:p>
            <a:pPr>
              <a:spcBef>
                <a:spcPct val="0"/>
              </a:spcBef>
            </a:pPr>
            <a:r>
              <a:rPr lang="en-US" altLang="en-US" sz="2400" dirty="0" smtClean="0">
                <a:latin typeface="Arial" pitchFamily="34" charset="0"/>
              </a:rPr>
              <a:t>Simple average MFN applied tariff: 7.7% (down from 23% in the 1990s).</a:t>
            </a:r>
          </a:p>
          <a:p>
            <a:pPr>
              <a:spcBef>
                <a:spcPct val="0"/>
              </a:spcBef>
            </a:pPr>
            <a:r>
              <a:rPr lang="en-US" altLang="en-US" sz="2400" dirty="0" smtClean="0">
                <a:latin typeface="Arial" pitchFamily="34" charset="0"/>
              </a:rPr>
              <a:t>56% duties are set at 0%</a:t>
            </a:r>
          </a:p>
          <a:p>
            <a:pPr>
              <a:spcBef>
                <a:spcPct val="0"/>
              </a:spcBef>
            </a:pPr>
            <a:r>
              <a:rPr lang="en-US" altLang="en-US" sz="2400" dirty="0" smtClean="0">
                <a:latin typeface="Arial" pitchFamily="34" charset="0"/>
              </a:rPr>
              <a:t>Compared to our trading partners, the tariff regime is transparent and not overly complex (e.g. no NTBs).</a:t>
            </a:r>
          </a:p>
          <a:p>
            <a:pPr>
              <a:spcBef>
                <a:spcPct val="0"/>
              </a:spcBef>
            </a:pPr>
            <a:r>
              <a:rPr lang="en-US" altLang="en-US" sz="2400" dirty="0" smtClean="0">
                <a:latin typeface="Arial" pitchFamily="34" charset="0"/>
              </a:rPr>
              <a:t>WTO Services commitments on par with OECD countries.</a:t>
            </a:r>
          </a:p>
          <a:p>
            <a:pPr>
              <a:spcBef>
                <a:spcPct val="0"/>
              </a:spcBef>
            </a:pPr>
            <a:r>
              <a:rPr lang="en-US" altLang="en-US" sz="2400" dirty="0" smtClean="0">
                <a:latin typeface="Arial" pitchFamily="34" charset="0"/>
              </a:rPr>
              <a:t>SA ranks amongst the most open jurisdictions for FDI in the world and provides strong protection to investors in line with high international standards.</a:t>
            </a:r>
          </a:p>
          <a:p>
            <a:pPr>
              <a:spcBef>
                <a:spcPct val="0"/>
              </a:spcBef>
            </a:pPr>
            <a:endParaRPr lang="en-US" altLang="en-US" sz="2400" dirty="0" smtClean="0">
              <a:latin typeface="Arial" pitchFamily="34" charset="0"/>
            </a:endParaRPr>
          </a:p>
          <a:p>
            <a:pPr>
              <a:spcBef>
                <a:spcPct val="0"/>
              </a:spcBef>
            </a:pPr>
            <a:endParaRPr lang="en-US" altLang="en-US" sz="2400" dirty="0" smtClean="0">
              <a:latin typeface="Arial" pitchFamily="34" charset="0"/>
            </a:endParaRPr>
          </a:p>
          <a:p>
            <a:pPr>
              <a:spcBef>
                <a:spcPct val="0"/>
              </a:spcBef>
            </a:pPr>
            <a:endParaRPr lang="en-US" altLang="en-US" sz="2400" dirty="0" smtClean="0">
              <a:latin typeface="Arial" pitchFamily="34" charset="0"/>
            </a:endParaRPr>
          </a:p>
          <a:p>
            <a:pPr eaLnBrk="1" hangingPunct="1"/>
            <a:endParaRPr lang="en-US" altLang="en-US" sz="2400" dirty="0" smtClean="0">
              <a:latin typeface="Arial" pitchFamily="34" charset="0"/>
            </a:endParaRPr>
          </a:p>
          <a:p>
            <a:pPr eaLnBrk="1" hangingPunct="1">
              <a:spcBef>
                <a:spcPct val="0"/>
              </a:spcBef>
            </a:pPr>
            <a:endParaRPr lang="en-US" altLang="en-US" sz="2800" dirty="0" smtClean="0">
              <a:latin typeface="Arial" pitchFamily="34" charset="0"/>
            </a:endParaRPr>
          </a:p>
        </p:txBody>
      </p:sp>
      <p:sp>
        <p:nvSpPr>
          <p:cNvPr id="5" name="Rectangle 2"/>
          <p:cNvSpPr txBox="1">
            <a:spLocks noChangeArrowheads="1"/>
          </p:cNvSpPr>
          <p:nvPr/>
        </p:nvSpPr>
        <p:spPr bwMode="auto">
          <a:xfrm>
            <a:off x="762000" y="172872"/>
            <a:ext cx="7315200" cy="66532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ZA" sz="3200" kern="1200" dirty="0" smtClean="0">
                <a:solidFill>
                  <a:schemeClr val="tx1"/>
                </a:solidFill>
                <a:latin typeface="Arial Rounded MT Bold"/>
              </a:rPr>
              <a:t>Trade Policy: Setting the Scene</a:t>
            </a:r>
            <a:endParaRPr lang="en-GB" sz="3200" kern="1200" dirty="0">
              <a:solidFill>
                <a:schemeClr val="tx1"/>
              </a:solidFill>
              <a:latin typeface="Arial Rounded MT Bold"/>
            </a:endParaRPr>
          </a:p>
        </p:txBody>
      </p:sp>
    </p:spTree>
    <p:extLst>
      <p:ext uri="{BB962C8B-B14F-4D97-AF65-F5344CB8AC3E}">
        <p14:creationId xmlns:p14="http://schemas.microsoft.com/office/powerpoint/2010/main" xmlns="" val="264095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84" charset="0"/>
                <a:ea typeface="MS PGothic" pitchFamily="34" charset="-128"/>
              </a:defRPr>
            </a:lvl1pPr>
            <a:lvl2pPr marL="742950" indent="-285750" eaLnBrk="0" hangingPunct="0">
              <a:spcBef>
                <a:spcPct val="20000"/>
              </a:spcBef>
              <a:buChar char="–"/>
              <a:defRPr sz="2800">
                <a:solidFill>
                  <a:schemeClr val="tx1"/>
                </a:solidFill>
                <a:latin typeface="Times" pitchFamily="-84" charset="0"/>
                <a:ea typeface="MS PGothic" pitchFamily="34" charset="-128"/>
              </a:defRPr>
            </a:lvl2pPr>
            <a:lvl3pPr marL="1143000" indent="-228600" eaLnBrk="0" hangingPunct="0">
              <a:spcBef>
                <a:spcPct val="20000"/>
              </a:spcBef>
              <a:buChar char="•"/>
              <a:defRPr sz="2400">
                <a:solidFill>
                  <a:schemeClr val="tx1"/>
                </a:solidFill>
                <a:latin typeface="Times" pitchFamily="-84" charset="0"/>
                <a:ea typeface="MS PGothic" pitchFamily="34" charset="-128"/>
              </a:defRPr>
            </a:lvl3pPr>
            <a:lvl4pPr marL="1600200" indent="-228600" eaLnBrk="0" hangingPunct="0">
              <a:spcBef>
                <a:spcPct val="20000"/>
              </a:spcBef>
              <a:buChar char="–"/>
              <a:defRPr sz="2000">
                <a:solidFill>
                  <a:schemeClr val="tx1"/>
                </a:solidFill>
                <a:latin typeface="Times" pitchFamily="-84" charset="0"/>
                <a:ea typeface="MS PGothic" pitchFamily="34" charset="-128"/>
              </a:defRPr>
            </a:lvl4pPr>
            <a:lvl5pPr marL="2057400" indent="-228600" eaLnBrk="0" hangingPunct="0">
              <a:spcBef>
                <a:spcPct val="20000"/>
              </a:spcBef>
              <a:buChar char="»"/>
              <a:defRPr sz="2000">
                <a:solidFill>
                  <a:schemeClr val="tx1"/>
                </a:solidFill>
                <a:latin typeface="Times" pitchFamily="-8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9pPr>
          </a:lstStyle>
          <a:p>
            <a:pPr>
              <a:spcBef>
                <a:spcPct val="0"/>
              </a:spcBef>
              <a:buFontTx/>
              <a:buNone/>
            </a:pPr>
            <a:fld id="{5C47BE3F-54A5-4499-82C7-FCA5B458A8ED}" type="slidenum">
              <a:rPr lang="en-US" altLang="en-US" sz="1400" smtClean="0"/>
              <a:pPr>
                <a:spcBef>
                  <a:spcPct val="0"/>
                </a:spcBef>
                <a:buFontTx/>
                <a:buNone/>
              </a:pPr>
              <a:t>9</a:t>
            </a:fld>
            <a:endParaRPr lang="en-US" altLang="en-US" sz="1400" smtClean="0"/>
          </a:p>
        </p:txBody>
      </p:sp>
      <p:sp>
        <p:nvSpPr>
          <p:cNvPr id="6148" name="Rectangle 3"/>
          <p:cNvSpPr>
            <a:spLocks noGrp="1" noChangeArrowheads="1"/>
          </p:cNvSpPr>
          <p:nvPr>
            <p:ph type="body" idx="1"/>
          </p:nvPr>
        </p:nvSpPr>
        <p:spPr>
          <a:xfrm>
            <a:off x="228600" y="762001"/>
            <a:ext cx="8686800" cy="4899024"/>
          </a:xfrm>
        </p:spPr>
        <p:txBody>
          <a:bodyPr/>
          <a:lstStyle/>
          <a:p>
            <a:pPr>
              <a:lnSpc>
                <a:spcPct val="90000"/>
              </a:lnSpc>
            </a:pPr>
            <a:endParaRPr lang="en-GB" altLang="en-US" sz="2200" dirty="0" smtClean="0">
              <a:latin typeface="Arial" pitchFamily="34" charset="0"/>
            </a:endParaRPr>
          </a:p>
          <a:p>
            <a:pPr>
              <a:lnSpc>
                <a:spcPct val="90000"/>
              </a:lnSpc>
            </a:pPr>
            <a:r>
              <a:rPr lang="en-GB" altLang="en-US" sz="2200" dirty="0" smtClean="0">
                <a:latin typeface="Arial" pitchFamily="34" charset="0"/>
              </a:rPr>
              <a:t>Extensive tariff liberalisation since 1994.</a:t>
            </a:r>
          </a:p>
          <a:p>
            <a:pPr>
              <a:lnSpc>
                <a:spcPct val="90000"/>
              </a:lnSpc>
            </a:pPr>
            <a:r>
              <a:rPr lang="en-GB" altLang="en-US" sz="2200" dirty="0" smtClean="0">
                <a:latin typeface="Arial" pitchFamily="34" charset="0"/>
              </a:rPr>
              <a:t>BUT while SA exports increased significantly, the basket of export goods, with some notable exceptions, remains largely unchanged.</a:t>
            </a:r>
          </a:p>
          <a:p>
            <a:pPr>
              <a:lnSpc>
                <a:spcPct val="90000"/>
              </a:lnSpc>
            </a:pPr>
            <a:r>
              <a:rPr lang="en-GB" altLang="en-US" sz="2200" dirty="0" smtClean="0">
                <a:latin typeface="Arial" pitchFamily="34" charset="0"/>
              </a:rPr>
              <a:t>SA exports continue to be dominated by commodities, except in African markets.</a:t>
            </a:r>
          </a:p>
          <a:p>
            <a:pPr>
              <a:lnSpc>
                <a:spcPct val="90000"/>
              </a:lnSpc>
            </a:pPr>
            <a:r>
              <a:rPr lang="en-GB" altLang="en-US" sz="2200" dirty="0" smtClean="0">
                <a:latin typeface="Arial" pitchFamily="34" charset="0"/>
              </a:rPr>
              <a:t>Labour-intensive production has contracted due to imports.</a:t>
            </a:r>
          </a:p>
          <a:p>
            <a:pPr>
              <a:lnSpc>
                <a:spcPct val="90000"/>
              </a:lnSpc>
            </a:pPr>
            <a:r>
              <a:rPr lang="en-GB" altLang="en-US" sz="2200" dirty="0" smtClean="0">
                <a:latin typeface="Arial" pitchFamily="34" charset="0"/>
              </a:rPr>
              <a:t>Bias towards capital and high skill-intensive growth.</a:t>
            </a:r>
          </a:p>
          <a:p>
            <a:pPr>
              <a:lnSpc>
                <a:spcPct val="90000"/>
              </a:lnSpc>
            </a:pPr>
            <a:r>
              <a:rPr lang="en-GB" altLang="en-US" sz="2200" dirty="0" smtClean="0">
                <a:latin typeface="Arial" pitchFamily="34" charset="0"/>
              </a:rPr>
              <a:t>Hence NDP, NGP and IPAP call for “developmental” trade policies” to encourage and upgrade value-added, labour-absorbing industrial production.</a:t>
            </a:r>
          </a:p>
          <a:p>
            <a:pPr>
              <a:lnSpc>
                <a:spcPct val="90000"/>
              </a:lnSpc>
            </a:pPr>
            <a:r>
              <a:rPr lang="en-GB" altLang="en-US" sz="2200" dirty="0" smtClean="0">
                <a:latin typeface="Arial" pitchFamily="34" charset="0"/>
              </a:rPr>
              <a:t>Improving SA’s export performance requires greater attention to exporter development as well as export promotion and marketing.</a:t>
            </a:r>
          </a:p>
          <a:p>
            <a:pPr>
              <a:lnSpc>
                <a:spcPct val="90000"/>
              </a:lnSpc>
            </a:pPr>
            <a:endParaRPr lang="en-GB" altLang="en-US" sz="2600" dirty="0" smtClean="0">
              <a:latin typeface="Arial" pitchFamily="34" charset="0"/>
            </a:endParaRPr>
          </a:p>
          <a:p>
            <a:pPr>
              <a:lnSpc>
                <a:spcPct val="90000"/>
              </a:lnSpc>
            </a:pPr>
            <a:endParaRPr lang="en-GB" altLang="en-US" sz="2600" dirty="0" smtClean="0">
              <a:latin typeface="Arial" pitchFamily="34" charset="0"/>
            </a:endParaRPr>
          </a:p>
          <a:p>
            <a:pPr>
              <a:lnSpc>
                <a:spcPct val="90000"/>
              </a:lnSpc>
            </a:pPr>
            <a:endParaRPr lang="en-GB" altLang="en-US" sz="2600" dirty="0" smtClean="0">
              <a:latin typeface="Arial" pitchFamily="34" charset="0"/>
            </a:endParaRPr>
          </a:p>
          <a:p>
            <a:pPr>
              <a:lnSpc>
                <a:spcPct val="90000"/>
              </a:lnSpc>
              <a:buFontTx/>
              <a:buNone/>
            </a:pPr>
            <a:endParaRPr lang="en-GB" altLang="en-US" sz="2600" dirty="0" smtClean="0">
              <a:latin typeface="Arial" pitchFamily="34" charset="0"/>
            </a:endParaRPr>
          </a:p>
          <a:p>
            <a:pPr>
              <a:lnSpc>
                <a:spcPct val="90000"/>
              </a:lnSpc>
            </a:pPr>
            <a:endParaRPr lang="en-GB" altLang="en-US" sz="2600" dirty="0" smtClean="0">
              <a:latin typeface="Arial" pitchFamily="34" charset="0"/>
            </a:endParaRPr>
          </a:p>
        </p:txBody>
      </p:sp>
      <p:sp>
        <p:nvSpPr>
          <p:cNvPr id="6" name="Rectangle 2"/>
          <p:cNvSpPr txBox="1">
            <a:spLocks noChangeArrowheads="1"/>
          </p:cNvSpPr>
          <p:nvPr/>
        </p:nvSpPr>
        <p:spPr bwMode="auto">
          <a:xfrm>
            <a:off x="762000" y="96672"/>
            <a:ext cx="7315200" cy="66532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ZA" sz="3200" kern="1200" dirty="0" smtClean="0">
                <a:solidFill>
                  <a:schemeClr val="tx1"/>
                </a:solidFill>
                <a:latin typeface="Arial Rounded MT Bold"/>
              </a:rPr>
              <a:t>SA Trade Reform Experience</a:t>
            </a:r>
            <a:endParaRPr lang="en-GB" sz="3200" kern="1200" dirty="0">
              <a:solidFill>
                <a:schemeClr val="tx1"/>
              </a:solidFill>
              <a:latin typeface="Arial Rounded MT Bold"/>
            </a:endParaRPr>
          </a:p>
        </p:txBody>
      </p:sp>
    </p:spTree>
    <p:extLst>
      <p:ext uri="{BB962C8B-B14F-4D97-AF65-F5344CB8AC3E}">
        <p14:creationId xmlns:p14="http://schemas.microsoft.com/office/powerpoint/2010/main" xmlns="" val="138553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9966"/>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9966"/>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ti template">
  <a:themeElements>
    <a:clrScheme name="">
      <a:dk1>
        <a:srgbClr val="000000"/>
      </a:dk1>
      <a:lt1>
        <a:srgbClr val="FFFFFF"/>
      </a:lt1>
      <a:dk2>
        <a:srgbClr val="FF66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ti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9966"/>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9966"/>
            </a:solidFill>
            <a:effectLst/>
            <a:latin typeface="Times" charset="0"/>
          </a:defRPr>
        </a:defPPr>
      </a:lstStyle>
    </a:lnDef>
  </a:objectDefaults>
  <a:extraClrSchemeLst>
    <a:extraClrScheme>
      <a:clrScheme name="1_dti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ti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ti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ti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ti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ti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ti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ti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ti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ti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ti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ti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7361</TotalTime>
  <Words>3400</Words>
  <Application>Microsoft Office PowerPoint</Application>
  <PresentationFormat>On-screen Show (4:3)</PresentationFormat>
  <Paragraphs>478</Paragraphs>
  <Slides>43</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46" baseType="lpstr">
      <vt:lpstr>Blank Presentation</vt:lpstr>
      <vt:lpstr>1_dti template</vt:lpstr>
      <vt:lpstr>Bitmap Image</vt:lpstr>
      <vt:lpstr>Slide 1</vt:lpstr>
      <vt:lpstr>Slide 2</vt:lpstr>
      <vt:lpstr>Slide 3</vt:lpstr>
      <vt:lpstr>The Structure of ITED</vt:lpstr>
      <vt:lpstr>Purpose and Mission</vt:lpstr>
      <vt:lpstr> Functions </vt:lpstr>
      <vt:lpstr>SA Policy Context</vt:lpstr>
      <vt:lpstr>Slide 8</vt:lpstr>
      <vt:lpstr>Slide 9</vt:lpstr>
      <vt:lpstr>Slide 10</vt:lpstr>
      <vt:lpstr> SA’s Trade Strategy Priorities </vt:lpstr>
      <vt:lpstr>Slide 12</vt:lpstr>
      <vt:lpstr>The Rationale for Investment &amp; Trade Promotion Agencies</vt:lpstr>
      <vt:lpstr>What is an Investment Promotion Agency (IPA)</vt:lpstr>
      <vt:lpstr>What is a Trade Promotion Organisation (TPO)</vt:lpstr>
      <vt:lpstr>What is the relation between an IPA and a TPO?</vt:lpstr>
      <vt:lpstr>Main Operational Differences</vt:lpstr>
      <vt:lpstr>Are IPAs and TPOs Merging: International Best Practice</vt:lpstr>
      <vt:lpstr>Pros and Cons for a Merged Setup</vt:lpstr>
      <vt:lpstr>Reasons for Merging: Operational Perspective</vt:lpstr>
      <vt:lpstr>Reasons for Merging:  Economic Goals Perspective</vt:lpstr>
      <vt:lpstr>The Structure of TISA</vt:lpstr>
      <vt:lpstr>TISA Purpose and Mission</vt:lpstr>
      <vt:lpstr>  TISA Strategic Goals </vt:lpstr>
      <vt:lpstr>Export Development and -Support</vt:lpstr>
      <vt:lpstr>National Exporter Development Programme</vt:lpstr>
      <vt:lpstr>Export Development Service Offerings</vt:lpstr>
      <vt:lpstr>Export Promotion and -Marketing</vt:lpstr>
      <vt:lpstr>Export Promotion and Marketing</vt:lpstr>
      <vt:lpstr>Overview of Target Markets</vt:lpstr>
      <vt:lpstr>Export Promotion and Marketing Service Offerings</vt:lpstr>
      <vt:lpstr>Export Marketing &amp; Investment Assistance (EMIA)</vt:lpstr>
      <vt:lpstr>Export Credit Insurance Corporation Soc Limited (ECIC)</vt:lpstr>
      <vt:lpstr>Planned Impact of the ECIC programmes:</vt:lpstr>
      <vt:lpstr>Investment Promotion and -Facilitation</vt:lpstr>
      <vt:lpstr>National Investment Promotion and Facilitation Strategy Phase 2</vt:lpstr>
      <vt:lpstr>Key Targets for Investment Promotion and Facilitation</vt:lpstr>
      <vt:lpstr>Investment Promotion and Facilitation Opportunities</vt:lpstr>
      <vt:lpstr>Investment Promotion and  Facilitation Service Offerings</vt:lpstr>
      <vt:lpstr>Investment Promotion  Facilitations Service Offerings</vt:lpstr>
      <vt:lpstr>Foreign Economic Offices</vt:lpstr>
      <vt:lpstr>South Africa’s Current Global Footprint</vt:lpstr>
      <vt:lpstr>     </vt:lpstr>
    </vt:vector>
  </TitlesOfParts>
  <Company>the dti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Singh</dc:creator>
  <cp:lastModifiedBy>User</cp:lastModifiedBy>
  <cp:revision>350</cp:revision>
  <cp:lastPrinted>2014-07-07T09:29:35Z</cp:lastPrinted>
  <dcterms:created xsi:type="dcterms:W3CDTF">2008-10-17T08:05:44Z</dcterms:created>
  <dcterms:modified xsi:type="dcterms:W3CDTF">2015-02-11T10:52:14Z</dcterms:modified>
</cp:coreProperties>
</file>