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8" r:id="rId4"/>
    <p:sldId id="259" r:id="rId5"/>
    <p:sldId id="270" r:id="rId6"/>
    <p:sldId id="260" r:id="rId7"/>
    <p:sldId id="262" r:id="rId8"/>
    <p:sldId id="263" r:id="rId9"/>
    <p:sldId id="264" r:id="rId10"/>
    <p:sldId id="265" r:id="rId11"/>
    <p:sldId id="266" r:id="rId12"/>
    <p:sldId id="267" r:id="rId13"/>
    <p:sldId id="268" r:id="rId14"/>
    <p:sldId id="269" r:id="rId15"/>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4DB4533B-40C9-4D5D-BB18-62D10673082E}" type="datetimeFigureOut">
              <a:rPr lang="en-ZA" smtClean="0"/>
              <a:pPr/>
              <a:t>2018/10/12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7B9200B-8A50-4B26-8E56-36AA74091E77}" type="slidenum">
              <a:rPr lang="en-ZA" smtClean="0"/>
              <a:pPr/>
              <a:t>‹#›</a:t>
            </a:fld>
            <a:endParaRPr lang="en-ZA"/>
          </a:p>
        </p:txBody>
      </p:sp>
    </p:spTree>
    <p:extLst>
      <p:ext uri="{BB962C8B-B14F-4D97-AF65-F5344CB8AC3E}">
        <p14:creationId xmlns:p14="http://schemas.microsoft.com/office/powerpoint/2010/main" xmlns="" val="4114201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4DB4533B-40C9-4D5D-BB18-62D10673082E}" type="datetimeFigureOut">
              <a:rPr lang="en-ZA" smtClean="0"/>
              <a:pPr/>
              <a:t>2018/10/12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7B9200B-8A50-4B26-8E56-36AA74091E77}" type="slidenum">
              <a:rPr lang="en-ZA" smtClean="0"/>
              <a:pPr/>
              <a:t>‹#›</a:t>
            </a:fld>
            <a:endParaRPr lang="en-ZA"/>
          </a:p>
        </p:txBody>
      </p:sp>
    </p:spTree>
    <p:extLst>
      <p:ext uri="{BB962C8B-B14F-4D97-AF65-F5344CB8AC3E}">
        <p14:creationId xmlns:p14="http://schemas.microsoft.com/office/powerpoint/2010/main" xmlns="" val="1588868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4DB4533B-40C9-4D5D-BB18-62D10673082E}" type="datetimeFigureOut">
              <a:rPr lang="en-ZA" smtClean="0"/>
              <a:pPr/>
              <a:t>2018/10/12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7B9200B-8A50-4B26-8E56-36AA74091E77}" type="slidenum">
              <a:rPr lang="en-ZA" smtClean="0"/>
              <a:pPr/>
              <a:t>‹#›</a:t>
            </a:fld>
            <a:endParaRPr lang="en-ZA"/>
          </a:p>
        </p:txBody>
      </p:sp>
    </p:spTree>
    <p:extLst>
      <p:ext uri="{BB962C8B-B14F-4D97-AF65-F5344CB8AC3E}">
        <p14:creationId xmlns:p14="http://schemas.microsoft.com/office/powerpoint/2010/main" xmlns="" val="3564260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4DB4533B-40C9-4D5D-BB18-62D10673082E}" type="datetimeFigureOut">
              <a:rPr lang="en-ZA" smtClean="0"/>
              <a:pPr/>
              <a:t>2018/10/12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7B9200B-8A50-4B26-8E56-36AA74091E77}" type="slidenum">
              <a:rPr lang="en-ZA" smtClean="0"/>
              <a:pPr/>
              <a:t>‹#›</a:t>
            </a:fld>
            <a:endParaRPr lang="en-ZA"/>
          </a:p>
        </p:txBody>
      </p:sp>
    </p:spTree>
    <p:extLst>
      <p:ext uri="{BB962C8B-B14F-4D97-AF65-F5344CB8AC3E}">
        <p14:creationId xmlns:p14="http://schemas.microsoft.com/office/powerpoint/2010/main" xmlns="" val="2986121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B4533B-40C9-4D5D-BB18-62D10673082E}" type="datetimeFigureOut">
              <a:rPr lang="en-ZA" smtClean="0"/>
              <a:pPr/>
              <a:t>2018/10/12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7B9200B-8A50-4B26-8E56-36AA74091E77}" type="slidenum">
              <a:rPr lang="en-ZA" smtClean="0"/>
              <a:pPr/>
              <a:t>‹#›</a:t>
            </a:fld>
            <a:endParaRPr lang="en-ZA"/>
          </a:p>
        </p:txBody>
      </p:sp>
    </p:spTree>
    <p:extLst>
      <p:ext uri="{BB962C8B-B14F-4D97-AF65-F5344CB8AC3E}">
        <p14:creationId xmlns:p14="http://schemas.microsoft.com/office/powerpoint/2010/main" xmlns="" val="1808065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4DB4533B-40C9-4D5D-BB18-62D10673082E}" type="datetimeFigureOut">
              <a:rPr lang="en-ZA" smtClean="0"/>
              <a:pPr/>
              <a:t>2018/10/12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7B9200B-8A50-4B26-8E56-36AA74091E77}" type="slidenum">
              <a:rPr lang="en-ZA" smtClean="0"/>
              <a:pPr/>
              <a:t>‹#›</a:t>
            </a:fld>
            <a:endParaRPr lang="en-ZA"/>
          </a:p>
        </p:txBody>
      </p:sp>
    </p:spTree>
    <p:extLst>
      <p:ext uri="{BB962C8B-B14F-4D97-AF65-F5344CB8AC3E}">
        <p14:creationId xmlns:p14="http://schemas.microsoft.com/office/powerpoint/2010/main" xmlns="" val="2060509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4DB4533B-40C9-4D5D-BB18-62D10673082E}" type="datetimeFigureOut">
              <a:rPr lang="en-ZA" smtClean="0"/>
              <a:pPr/>
              <a:t>2018/10/12</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07B9200B-8A50-4B26-8E56-36AA74091E77}" type="slidenum">
              <a:rPr lang="en-ZA" smtClean="0"/>
              <a:pPr/>
              <a:t>‹#›</a:t>
            </a:fld>
            <a:endParaRPr lang="en-ZA"/>
          </a:p>
        </p:txBody>
      </p:sp>
    </p:spTree>
    <p:extLst>
      <p:ext uri="{BB962C8B-B14F-4D97-AF65-F5344CB8AC3E}">
        <p14:creationId xmlns:p14="http://schemas.microsoft.com/office/powerpoint/2010/main" xmlns="" val="195823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4DB4533B-40C9-4D5D-BB18-62D10673082E}" type="datetimeFigureOut">
              <a:rPr lang="en-ZA" smtClean="0"/>
              <a:pPr/>
              <a:t>2018/10/12</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07B9200B-8A50-4B26-8E56-36AA74091E77}" type="slidenum">
              <a:rPr lang="en-ZA" smtClean="0"/>
              <a:pPr/>
              <a:t>‹#›</a:t>
            </a:fld>
            <a:endParaRPr lang="en-ZA"/>
          </a:p>
        </p:txBody>
      </p:sp>
    </p:spTree>
    <p:extLst>
      <p:ext uri="{BB962C8B-B14F-4D97-AF65-F5344CB8AC3E}">
        <p14:creationId xmlns:p14="http://schemas.microsoft.com/office/powerpoint/2010/main" xmlns="" val="1214942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B4533B-40C9-4D5D-BB18-62D10673082E}" type="datetimeFigureOut">
              <a:rPr lang="en-ZA" smtClean="0"/>
              <a:pPr/>
              <a:t>2018/10/12</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07B9200B-8A50-4B26-8E56-36AA74091E77}" type="slidenum">
              <a:rPr lang="en-ZA" smtClean="0"/>
              <a:pPr/>
              <a:t>‹#›</a:t>
            </a:fld>
            <a:endParaRPr lang="en-ZA"/>
          </a:p>
        </p:txBody>
      </p:sp>
    </p:spTree>
    <p:extLst>
      <p:ext uri="{BB962C8B-B14F-4D97-AF65-F5344CB8AC3E}">
        <p14:creationId xmlns:p14="http://schemas.microsoft.com/office/powerpoint/2010/main" xmlns="" val="3345457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B4533B-40C9-4D5D-BB18-62D10673082E}" type="datetimeFigureOut">
              <a:rPr lang="en-ZA" smtClean="0"/>
              <a:pPr/>
              <a:t>2018/10/12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7B9200B-8A50-4B26-8E56-36AA74091E77}" type="slidenum">
              <a:rPr lang="en-ZA" smtClean="0"/>
              <a:pPr/>
              <a:t>‹#›</a:t>
            </a:fld>
            <a:endParaRPr lang="en-ZA"/>
          </a:p>
        </p:txBody>
      </p:sp>
    </p:spTree>
    <p:extLst>
      <p:ext uri="{BB962C8B-B14F-4D97-AF65-F5344CB8AC3E}">
        <p14:creationId xmlns:p14="http://schemas.microsoft.com/office/powerpoint/2010/main" xmlns="" val="1447876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B4533B-40C9-4D5D-BB18-62D10673082E}" type="datetimeFigureOut">
              <a:rPr lang="en-ZA" smtClean="0"/>
              <a:pPr/>
              <a:t>2018/10/12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7B9200B-8A50-4B26-8E56-36AA74091E77}" type="slidenum">
              <a:rPr lang="en-ZA" smtClean="0"/>
              <a:pPr/>
              <a:t>‹#›</a:t>
            </a:fld>
            <a:endParaRPr lang="en-ZA"/>
          </a:p>
        </p:txBody>
      </p:sp>
    </p:spTree>
    <p:extLst>
      <p:ext uri="{BB962C8B-B14F-4D97-AF65-F5344CB8AC3E}">
        <p14:creationId xmlns:p14="http://schemas.microsoft.com/office/powerpoint/2010/main" xmlns="" val="3751859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B4533B-40C9-4D5D-BB18-62D10673082E}" type="datetimeFigureOut">
              <a:rPr lang="en-ZA" smtClean="0"/>
              <a:pPr/>
              <a:t>2018/10/12</a:t>
            </a:fld>
            <a:endParaRPr lang="en-ZA"/>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B9200B-8A50-4B26-8E56-36AA74091E77}" type="slidenum">
              <a:rPr lang="en-ZA" smtClean="0"/>
              <a:pPr/>
              <a:t>‹#›</a:t>
            </a:fld>
            <a:endParaRPr lang="en-ZA"/>
          </a:p>
        </p:txBody>
      </p:sp>
    </p:spTree>
    <p:extLst>
      <p:ext uri="{BB962C8B-B14F-4D97-AF65-F5344CB8AC3E}">
        <p14:creationId xmlns:p14="http://schemas.microsoft.com/office/powerpoint/2010/main" xmlns="" val="4102763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b="1" dirty="0"/>
              <a:t>NATIONAL QUALIFICATIONS FRAMEWORK AMENDMENT BILL</a:t>
            </a:r>
            <a:endParaRPr lang="en-ZA" dirty="0"/>
          </a:p>
        </p:txBody>
      </p:sp>
      <p:sp>
        <p:nvSpPr>
          <p:cNvPr id="3" name="Subtitle 2"/>
          <p:cNvSpPr>
            <a:spLocks noGrp="1"/>
          </p:cNvSpPr>
          <p:nvPr>
            <p:ph type="subTitle" idx="1"/>
          </p:nvPr>
        </p:nvSpPr>
        <p:spPr/>
        <p:txBody>
          <a:bodyPr>
            <a:normAutofit/>
          </a:bodyPr>
          <a:lstStyle/>
          <a:p>
            <a:r>
              <a:rPr lang="en-ZA" dirty="0" smtClean="0"/>
              <a:t>OBJECTS v AMENDMENTS</a:t>
            </a:r>
            <a:endParaRPr lang="en-ZA" dirty="0"/>
          </a:p>
        </p:txBody>
      </p:sp>
    </p:spTree>
    <p:extLst>
      <p:ext uri="{BB962C8B-B14F-4D97-AF65-F5344CB8AC3E}">
        <p14:creationId xmlns:p14="http://schemas.microsoft.com/office/powerpoint/2010/main" xmlns="" val="88689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GB" b="1" dirty="0"/>
              <a:t>Concerns about the Bill</a:t>
            </a:r>
            <a:endParaRPr lang="en-ZA" dirty="0"/>
          </a:p>
        </p:txBody>
      </p:sp>
      <p:sp>
        <p:nvSpPr>
          <p:cNvPr id="3" name="Content Placeholder 2"/>
          <p:cNvSpPr>
            <a:spLocks noGrp="1"/>
          </p:cNvSpPr>
          <p:nvPr>
            <p:ph idx="1"/>
          </p:nvPr>
        </p:nvSpPr>
        <p:spPr>
          <a:xfrm>
            <a:off x="107504" y="1628800"/>
            <a:ext cx="8928992" cy="4824535"/>
          </a:xfrm>
        </p:spPr>
        <p:txBody>
          <a:bodyPr>
            <a:normAutofit/>
          </a:bodyPr>
          <a:lstStyle/>
          <a:p>
            <a:pPr lvl="0"/>
            <a:r>
              <a:rPr lang="en-GB" sz="2400" u="sng" dirty="0"/>
              <a:t>Autonomy</a:t>
            </a:r>
            <a:endParaRPr lang="en-ZA" sz="2400" u="sng" dirty="0"/>
          </a:p>
          <a:p>
            <a:pPr lvl="1">
              <a:buFont typeface="Courier New" panose="02070309020205020404" pitchFamily="49" charset="0"/>
              <a:buChar char="o"/>
            </a:pPr>
            <a:r>
              <a:rPr lang="en-GB" sz="2400" dirty="0" smtClean="0"/>
              <a:t>There </a:t>
            </a:r>
            <a:r>
              <a:rPr lang="en-GB" sz="2400" dirty="0"/>
              <a:t>appears to be a misconception about the collaborative role of QCs in the overall NQF. </a:t>
            </a:r>
            <a:endParaRPr lang="en-ZA" sz="2400" dirty="0"/>
          </a:p>
          <a:p>
            <a:endParaRPr lang="en-ZA" sz="1600" dirty="0"/>
          </a:p>
        </p:txBody>
      </p:sp>
    </p:spTree>
    <p:extLst>
      <p:ext uri="{BB962C8B-B14F-4D97-AF65-F5344CB8AC3E}">
        <p14:creationId xmlns:p14="http://schemas.microsoft.com/office/powerpoint/2010/main" xmlns="" val="799481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GB" b="1" dirty="0"/>
              <a:t>Concerns about the Bill</a:t>
            </a:r>
            <a:endParaRPr lang="en-ZA" dirty="0"/>
          </a:p>
        </p:txBody>
      </p:sp>
      <p:sp>
        <p:nvSpPr>
          <p:cNvPr id="3" name="Content Placeholder 2"/>
          <p:cNvSpPr>
            <a:spLocks noGrp="1"/>
          </p:cNvSpPr>
          <p:nvPr>
            <p:ph idx="1"/>
          </p:nvPr>
        </p:nvSpPr>
        <p:spPr>
          <a:xfrm>
            <a:off x="107504" y="1628800"/>
            <a:ext cx="8928992" cy="4824535"/>
          </a:xfrm>
        </p:spPr>
        <p:txBody>
          <a:bodyPr>
            <a:normAutofit/>
          </a:bodyPr>
          <a:lstStyle/>
          <a:p>
            <a:pPr lvl="0"/>
            <a:r>
              <a:rPr lang="en-GB" sz="2400" u="sng" dirty="0"/>
              <a:t>Verification services </a:t>
            </a:r>
            <a:r>
              <a:rPr lang="en-GB" sz="2400" dirty="0"/>
              <a:t>-</a:t>
            </a:r>
            <a:endParaRPr lang="en-ZA" sz="2400" dirty="0"/>
          </a:p>
          <a:p>
            <a:pPr lvl="1">
              <a:buFont typeface="Courier New" panose="02070309020205020404" pitchFamily="49" charset="0"/>
              <a:buChar char="o"/>
            </a:pPr>
            <a:r>
              <a:rPr lang="en-GB" sz="2400" dirty="0"/>
              <a:t>Verification of qualification is an income generating mechanism for the QC’s and the proposed centralisation of verification function to the SAQA will impact on their operations.  QC’s provide that income generation is statutorily enabled or empowered.</a:t>
            </a:r>
            <a:endParaRPr lang="en-ZA" sz="2400" dirty="0"/>
          </a:p>
          <a:p>
            <a:endParaRPr lang="en-ZA" sz="1600" dirty="0"/>
          </a:p>
        </p:txBody>
      </p:sp>
    </p:spTree>
    <p:extLst>
      <p:ext uri="{BB962C8B-B14F-4D97-AF65-F5344CB8AC3E}">
        <p14:creationId xmlns:p14="http://schemas.microsoft.com/office/powerpoint/2010/main" xmlns="" val="3048859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GB" b="1" dirty="0"/>
              <a:t>Concerns about the Bill</a:t>
            </a:r>
            <a:endParaRPr lang="en-ZA" dirty="0"/>
          </a:p>
        </p:txBody>
      </p:sp>
      <p:sp>
        <p:nvSpPr>
          <p:cNvPr id="3" name="Content Placeholder 2"/>
          <p:cNvSpPr>
            <a:spLocks noGrp="1"/>
          </p:cNvSpPr>
          <p:nvPr>
            <p:ph idx="1"/>
          </p:nvPr>
        </p:nvSpPr>
        <p:spPr>
          <a:xfrm>
            <a:off x="107504" y="1628800"/>
            <a:ext cx="8928992" cy="4824535"/>
          </a:xfrm>
        </p:spPr>
        <p:txBody>
          <a:bodyPr>
            <a:normAutofit/>
          </a:bodyPr>
          <a:lstStyle/>
          <a:p>
            <a:pPr lvl="0"/>
            <a:r>
              <a:rPr lang="en-GB" sz="2400" u="sng" dirty="0"/>
              <a:t>Legal and constitutional issues</a:t>
            </a:r>
            <a:endParaRPr lang="en-ZA" sz="2400" u="sng" dirty="0"/>
          </a:p>
          <a:p>
            <a:pPr lvl="1">
              <a:buFont typeface="Courier New" panose="02070309020205020404" pitchFamily="49" charset="0"/>
              <a:buChar char="o"/>
            </a:pPr>
            <a:r>
              <a:rPr lang="en-GB" sz="2400" dirty="0"/>
              <a:t>There is a concern around implications of the POPI Act on the various registers maintained by SAQA and the verification/evaluation process</a:t>
            </a:r>
            <a:r>
              <a:rPr lang="en-GB" sz="2400" dirty="0" smtClean="0"/>
              <a:t>.</a:t>
            </a:r>
          </a:p>
          <a:p>
            <a:pPr marL="457200" lvl="1" indent="0">
              <a:buNone/>
            </a:pPr>
            <a:endParaRPr lang="en-GB" sz="2400" dirty="0" smtClean="0"/>
          </a:p>
          <a:p>
            <a:pPr marL="457200" lvl="1" indent="0">
              <a:buNone/>
            </a:pPr>
            <a:r>
              <a:rPr lang="en-ZA" sz="2400" dirty="0" smtClean="0"/>
              <a:t>-The </a:t>
            </a:r>
            <a:r>
              <a:rPr lang="en-ZA" sz="2400" dirty="0"/>
              <a:t>legal issues pertaining to POPI Act and PAJA are adequately addressed in the legal opinion of the state legal adviser to the committee.</a:t>
            </a:r>
          </a:p>
          <a:p>
            <a:pPr marL="457200" lvl="1" indent="0">
              <a:buNone/>
            </a:pPr>
            <a:endParaRPr lang="en-ZA" sz="2400" dirty="0"/>
          </a:p>
          <a:p>
            <a:endParaRPr lang="en-ZA" sz="1600" dirty="0"/>
          </a:p>
        </p:txBody>
      </p:sp>
    </p:spTree>
    <p:extLst>
      <p:ext uri="{BB962C8B-B14F-4D97-AF65-F5344CB8AC3E}">
        <p14:creationId xmlns:p14="http://schemas.microsoft.com/office/powerpoint/2010/main" xmlns="" val="1037939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GB" b="1" dirty="0" smtClean="0"/>
              <a:t>Available options</a:t>
            </a:r>
            <a:endParaRPr lang="en-ZA" dirty="0"/>
          </a:p>
        </p:txBody>
      </p:sp>
      <p:sp>
        <p:nvSpPr>
          <p:cNvPr id="3" name="Content Placeholder 2"/>
          <p:cNvSpPr>
            <a:spLocks noGrp="1"/>
          </p:cNvSpPr>
          <p:nvPr>
            <p:ph idx="1"/>
          </p:nvPr>
        </p:nvSpPr>
        <p:spPr>
          <a:xfrm>
            <a:off x="107504" y="1628800"/>
            <a:ext cx="8928992" cy="4824535"/>
          </a:xfrm>
        </p:spPr>
        <p:txBody>
          <a:bodyPr>
            <a:normAutofit/>
          </a:bodyPr>
          <a:lstStyle/>
          <a:p>
            <a:r>
              <a:rPr lang="en-ZA" sz="2400" dirty="0" smtClean="0"/>
              <a:t>How the concerns addressed, will </a:t>
            </a:r>
            <a:r>
              <a:rPr lang="en-ZA" sz="2400" dirty="0"/>
              <a:t>influence how the PC processes the Bill, the following options are available:</a:t>
            </a:r>
          </a:p>
          <a:p>
            <a:pPr lvl="1"/>
            <a:r>
              <a:rPr lang="en-ZA" sz="2400" dirty="0"/>
              <a:t>to pass the Bill as is, </a:t>
            </a:r>
          </a:p>
          <a:p>
            <a:pPr lvl="1"/>
            <a:r>
              <a:rPr lang="en-ZA" sz="2400" dirty="0" smtClean="0"/>
              <a:t>passing </a:t>
            </a:r>
            <a:r>
              <a:rPr lang="en-ZA" sz="2400" dirty="0"/>
              <a:t>the Bill with </a:t>
            </a:r>
            <a:r>
              <a:rPr lang="en-ZA" sz="2400" dirty="0" smtClean="0"/>
              <a:t>amendments, in particular:</a:t>
            </a:r>
          </a:p>
          <a:p>
            <a:pPr lvl="2"/>
            <a:r>
              <a:rPr lang="en-ZA" sz="2000" dirty="0" smtClean="0"/>
              <a:t> tightening the definition of Fraudulent and Misrepresented qualification or part-qualification;</a:t>
            </a:r>
          </a:p>
          <a:p>
            <a:pPr lvl="2"/>
            <a:r>
              <a:rPr lang="en-ZA" sz="2000" dirty="0"/>
              <a:t>c</a:t>
            </a:r>
            <a:r>
              <a:rPr lang="en-ZA" sz="2000" dirty="0" smtClean="0"/>
              <a:t>learly explain the role of SAQA of reporting </a:t>
            </a:r>
            <a:r>
              <a:rPr lang="en-ZA" sz="2000" dirty="0"/>
              <a:t>of Fraudulent </a:t>
            </a:r>
            <a:r>
              <a:rPr lang="en-ZA" sz="2000" dirty="0" smtClean="0"/>
              <a:t>and/or </a:t>
            </a:r>
            <a:r>
              <a:rPr lang="en-ZA" sz="2000" dirty="0"/>
              <a:t>Misrepresented qualification or </a:t>
            </a:r>
            <a:r>
              <a:rPr lang="en-ZA" sz="2000" dirty="0" smtClean="0"/>
              <a:t>part-qualification to SAPS  further; and how this will communicated to and role of  QC’s, employers, skills development providers and institutions of learning.</a:t>
            </a:r>
          </a:p>
          <a:p>
            <a:pPr lvl="2"/>
            <a:r>
              <a:rPr lang="en-ZA" sz="2000" dirty="0"/>
              <a:t>s</a:t>
            </a:r>
            <a:r>
              <a:rPr lang="en-ZA" sz="2000" dirty="0" smtClean="0"/>
              <a:t>trengthen collaboration between the QC’s and SAQA</a:t>
            </a:r>
            <a:endParaRPr lang="en-ZA" sz="2000" dirty="0"/>
          </a:p>
        </p:txBody>
      </p:sp>
    </p:spTree>
    <p:extLst>
      <p:ext uri="{BB962C8B-B14F-4D97-AF65-F5344CB8AC3E}">
        <p14:creationId xmlns:p14="http://schemas.microsoft.com/office/powerpoint/2010/main" xmlns="" val="4051684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GB" b="1" dirty="0" smtClean="0"/>
              <a:t>Conclusion</a:t>
            </a:r>
            <a:endParaRPr lang="en-ZA" dirty="0"/>
          </a:p>
        </p:txBody>
      </p:sp>
      <p:sp>
        <p:nvSpPr>
          <p:cNvPr id="3" name="Content Placeholder 2"/>
          <p:cNvSpPr>
            <a:spLocks noGrp="1"/>
          </p:cNvSpPr>
          <p:nvPr>
            <p:ph idx="1"/>
          </p:nvPr>
        </p:nvSpPr>
        <p:spPr>
          <a:xfrm>
            <a:off x="107504" y="1628800"/>
            <a:ext cx="8928992" cy="4824535"/>
          </a:xfrm>
        </p:spPr>
        <p:txBody>
          <a:bodyPr>
            <a:normAutofit/>
          </a:bodyPr>
          <a:lstStyle/>
          <a:p>
            <a:r>
              <a:rPr lang="en-ZA" sz="2400" dirty="0"/>
              <a:t>The </a:t>
            </a:r>
            <a:r>
              <a:rPr lang="en-ZA" sz="2400" dirty="0" smtClean="0"/>
              <a:t>concerns are </a:t>
            </a:r>
            <a:r>
              <a:rPr lang="en-ZA" sz="2400" dirty="0"/>
              <a:t>not legal in nature but represent policy choices for the executive or department. </a:t>
            </a:r>
            <a:endParaRPr lang="en-ZA" sz="2400" dirty="0" smtClean="0"/>
          </a:p>
          <a:p>
            <a:pPr marL="0" indent="0">
              <a:buNone/>
            </a:pPr>
            <a:endParaRPr lang="en-ZA" sz="2400" dirty="0" smtClean="0"/>
          </a:p>
          <a:p>
            <a:r>
              <a:rPr lang="en-ZA" sz="2400" dirty="0" smtClean="0"/>
              <a:t>If right choices are made, the bill can be processed by the </a:t>
            </a:r>
            <a:r>
              <a:rPr lang="en-ZA" sz="2400" smtClean="0"/>
              <a:t>portfolio committee </a:t>
            </a:r>
            <a:endParaRPr lang="en-ZA" sz="2400" dirty="0"/>
          </a:p>
        </p:txBody>
      </p:sp>
    </p:spTree>
    <p:extLst>
      <p:ext uri="{BB962C8B-B14F-4D97-AF65-F5344CB8AC3E}">
        <p14:creationId xmlns:p14="http://schemas.microsoft.com/office/powerpoint/2010/main" xmlns="" val="2554926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r>
              <a:rPr lang="en-ZA" dirty="0" smtClean="0"/>
              <a:t>problem question</a:t>
            </a:r>
            <a:endParaRPr lang="en-ZA" dirty="0"/>
          </a:p>
        </p:txBody>
      </p:sp>
      <p:sp>
        <p:nvSpPr>
          <p:cNvPr id="3" name="Content Placeholder 2"/>
          <p:cNvSpPr>
            <a:spLocks noGrp="1"/>
          </p:cNvSpPr>
          <p:nvPr>
            <p:ph idx="1"/>
          </p:nvPr>
        </p:nvSpPr>
        <p:spPr>
          <a:xfrm>
            <a:off x="179512" y="1196752"/>
            <a:ext cx="8784976" cy="5472607"/>
          </a:xfrm>
        </p:spPr>
        <p:txBody>
          <a:bodyPr>
            <a:normAutofit/>
          </a:bodyPr>
          <a:lstStyle/>
          <a:p>
            <a:pPr marL="0" indent="0">
              <a:buNone/>
            </a:pPr>
            <a:r>
              <a:rPr lang="en-GB" sz="2400" b="1" dirty="0" smtClean="0"/>
              <a:t>Misrepresentation </a:t>
            </a:r>
            <a:r>
              <a:rPr lang="en-GB" sz="2400" b="1" dirty="0"/>
              <a:t>of qualifications</a:t>
            </a:r>
            <a:endParaRPr lang="en-ZA" sz="2400" dirty="0"/>
          </a:p>
          <a:p>
            <a:r>
              <a:rPr lang="en-GB" sz="2400" dirty="0"/>
              <a:t>South Africa like many other countries is contending with the challenge of qualifications fraud.  There has been an increase in reported incidents of people using fraudulent qualifications and those claiming to possess qualifications that they were awarded or for which they did not enrol in to secure employment in both government departments and entities, schools and tertiary institutions and the private sector</a:t>
            </a:r>
            <a:r>
              <a:rPr lang="en-GB" sz="2400" dirty="0" smtClean="0"/>
              <a:t>.</a:t>
            </a:r>
          </a:p>
          <a:p>
            <a:pPr marL="0" indent="0">
              <a:buNone/>
            </a:pPr>
            <a:endParaRPr lang="en-ZA" sz="2400" dirty="0"/>
          </a:p>
          <a:p>
            <a:r>
              <a:rPr lang="en-ZA" sz="2400" dirty="0"/>
              <a:t>Cabinet mandated minister to institute measures to curb misrepresentation of qualifications and presentation of invalid qualifications in the Public Sector; and hold persons who misrepresent their qualifications or organisations that issue invalid qualifications accountable for their actions</a:t>
            </a:r>
          </a:p>
          <a:p>
            <a:endParaRPr lang="en-ZA" sz="1600" dirty="0"/>
          </a:p>
        </p:txBody>
      </p:sp>
    </p:spTree>
    <p:extLst>
      <p:ext uri="{BB962C8B-B14F-4D97-AF65-F5344CB8AC3E}">
        <p14:creationId xmlns:p14="http://schemas.microsoft.com/office/powerpoint/2010/main" xmlns="" val="1736030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ZA" b="1" dirty="0"/>
              <a:t>Object of the </a:t>
            </a:r>
            <a:r>
              <a:rPr lang="en-ZA" b="1" dirty="0" smtClean="0"/>
              <a:t>Bill </a:t>
            </a:r>
            <a:endParaRPr lang="en-ZA" dirty="0"/>
          </a:p>
        </p:txBody>
      </p:sp>
      <p:sp>
        <p:nvSpPr>
          <p:cNvPr id="3" name="Content Placeholder 2"/>
          <p:cNvSpPr>
            <a:spLocks noGrp="1"/>
          </p:cNvSpPr>
          <p:nvPr>
            <p:ph idx="1"/>
          </p:nvPr>
        </p:nvSpPr>
        <p:spPr>
          <a:xfrm>
            <a:off x="179512" y="1484784"/>
            <a:ext cx="8784976" cy="5184575"/>
          </a:xfrm>
        </p:spPr>
        <p:txBody>
          <a:bodyPr>
            <a:normAutofit/>
          </a:bodyPr>
          <a:lstStyle/>
          <a:p>
            <a:r>
              <a:rPr lang="en-GB" sz="2000" dirty="0" smtClean="0"/>
              <a:t>The </a:t>
            </a:r>
            <a:r>
              <a:rPr lang="en-GB" sz="2000" dirty="0"/>
              <a:t>Bill seeks to create enabling mechanism for the South African Qualifications Authority (“SAQA”) and the three Quality Councils (“QC’s”) to have legislative competence to address challenges with regard to fraudulent or misrepresented qualifications. In this regard, a provision is made for the referral of all qualifications presented for study, employment or appointment to SAQA for verification or evaluation. </a:t>
            </a:r>
            <a:endParaRPr lang="en-ZA" sz="2000" dirty="0"/>
          </a:p>
          <a:p>
            <a:r>
              <a:rPr lang="en-GB" sz="2000" dirty="0"/>
              <a:t>Furthermore, a provision is also made for the referral of fraudulent qualifications to the relevant professional body. A provision has also been made for offences in respect of fraudulent qualifications.</a:t>
            </a:r>
            <a:endParaRPr lang="en-ZA" sz="2000" dirty="0"/>
          </a:p>
          <a:p>
            <a:r>
              <a:rPr lang="en-GB" sz="2000" dirty="0"/>
              <a:t>SAQA is also empowered to establish and maintain registers for professional designations, misrepresented qualifications and fraudulent qualifications. SAQA is also empowered to evaluate foreign qualifications and to formulate and publish criteria for evaluating foreign qualifications. </a:t>
            </a:r>
            <a:endParaRPr lang="en-ZA" sz="2000" dirty="0"/>
          </a:p>
          <a:p>
            <a:endParaRPr lang="en-ZA" sz="1600" dirty="0"/>
          </a:p>
        </p:txBody>
      </p:sp>
    </p:spTree>
    <p:extLst>
      <p:ext uri="{BB962C8B-B14F-4D97-AF65-F5344CB8AC3E}">
        <p14:creationId xmlns:p14="http://schemas.microsoft.com/office/powerpoint/2010/main" xmlns="" val="2891959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ZA" dirty="0"/>
              <a:t> </a:t>
            </a:r>
            <a:r>
              <a:rPr lang="en-ZA" b="1" dirty="0" smtClean="0"/>
              <a:t>Object of the Bill </a:t>
            </a:r>
            <a:endParaRPr lang="en-ZA" dirty="0"/>
          </a:p>
        </p:txBody>
      </p:sp>
      <p:sp>
        <p:nvSpPr>
          <p:cNvPr id="3" name="Content Placeholder 2"/>
          <p:cNvSpPr>
            <a:spLocks noGrp="1"/>
          </p:cNvSpPr>
          <p:nvPr>
            <p:ph idx="1"/>
          </p:nvPr>
        </p:nvSpPr>
        <p:spPr>
          <a:xfrm>
            <a:off x="107504" y="1412775"/>
            <a:ext cx="8928992" cy="4713389"/>
          </a:xfrm>
        </p:spPr>
        <p:txBody>
          <a:bodyPr>
            <a:normAutofit/>
          </a:bodyPr>
          <a:lstStyle/>
          <a:p>
            <a:r>
              <a:rPr lang="en-GB" sz="2400" dirty="0"/>
              <a:t>A provision has also been made to allow SAQA, as the body with overall responsibility for the National Qualification Framework (“NQF”) and for the coordination of the sub-frameworks, to be consulted when the QC’s advise the Minister on matters relating to their sub-frameworks. </a:t>
            </a:r>
            <a:endParaRPr lang="en-GB" sz="2400" dirty="0" smtClean="0"/>
          </a:p>
          <a:p>
            <a:r>
              <a:rPr lang="en-GB" sz="2400" dirty="0" smtClean="0"/>
              <a:t>The </a:t>
            </a:r>
            <a:r>
              <a:rPr lang="en-GB" sz="2400" dirty="0"/>
              <a:t>rationale for this amendment is to mitigate the current situation where QC’s do not consult with SAQA about issues pertaining to the development and management of their sub-frameworks, and other matters related to their quality assurance role. It is provided that, this situation creates a risk for the enduring public credibility of the NQF and the quality assurance regime. </a:t>
            </a:r>
            <a:endParaRPr lang="en-ZA" sz="2400" dirty="0"/>
          </a:p>
          <a:p>
            <a:endParaRPr lang="en-ZA" sz="1600" dirty="0"/>
          </a:p>
        </p:txBody>
      </p:sp>
    </p:spTree>
    <p:extLst>
      <p:ext uri="{BB962C8B-B14F-4D97-AF65-F5344CB8AC3E}">
        <p14:creationId xmlns:p14="http://schemas.microsoft.com/office/powerpoint/2010/main" xmlns="" val="2733750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2470554"/>
              </p:ext>
            </p:extLst>
          </p:nvPr>
        </p:nvGraphicFramePr>
        <p:xfrm>
          <a:off x="179512" y="188640"/>
          <a:ext cx="8712967" cy="6480722"/>
        </p:xfrm>
        <a:graphic>
          <a:graphicData uri="http://schemas.openxmlformats.org/drawingml/2006/table">
            <a:tbl>
              <a:tblPr firstRow="1" firstCol="1" bandRow="1"/>
              <a:tblGrid>
                <a:gridCol w="2186544">
                  <a:extLst>
                    <a:ext uri="{9D8B030D-6E8A-4147-A177-3AD203B41FA5}">
                      <a16:colId xmlns:a16="http://schemas.microsoft.com/office/drawing/2014/main" xmlns="" val="20000"/>
                    </a:ext>
                  </a:extLst>
                </a:gridCol>
                <a:gridCol w="1282656">
                  <a:extLst>
                    <a:ext uri="{9D8B030D-6E8A-4147-A177-3AD203B41FA5}">
                      <a16:colId xmlns:a16="http://schemas.microsoft.com/office/drawing/2014/main" xmlns="" val="20001"/>
                    </a:ext>
                  </a:extLst>
                </a:gridCol>
                <a:gridCol w="5243767">
                  <a:extLst>
                    <a:ext uri="{9D8B030D-6E8A-4147-A177-3AD203B41FA5}">
                      <a16:colId xmlns:a16="http://schemas.microsoft.com/office/drawing/2014/main" xmlns="" val="20002"/>
                    </a:ext>
                  </a:extLst>
                </a:gridCol>
              </a:tblGrid>
              <a:tr h="250715">
                <a:tc>
                  <a:txBody>
                    <a:bodyPr/>
                    <a:lstStyle/>
                    <a:p>
                      <a:pPr algn="just">
                        <a:lnSpc>
                          <a:spcPct val="150000"/>
                        </a:lnSpc>
                        <a:spcAft>
                          <a:spcPts val="0"/>
                        </a:spcAft>
                      </a:pPr>
                      <a:r>
                        <a:rPr lang="en-ZA" sz="400">
                          <a:effectLst/>
                          <a:latin typeface="Arial"/>
                          <a:ea typeface="Calibri"/>
                          <a:cs typeface="Times New Roman"/>
                        </a:rPr>
                        <a:t>OBJECT </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just">
                        <a:lnSpc>
                          <a:spcPct val="150000"/>
                        </a:lnSpc>
                        <a:spcAft>
                          <a:spcPts val="0"/>
                        </a:spcAft>
                      </a:pPr>
                      <a:r>
                        <a:rPr lang="en-ZA" sz="400">
                          <a:effectLst/>
                          <a:latin typeface="Arial"/>
                          <a:ea typeface="Calibri"/>
                          <a:cs typeface="Times New Roman"/>
                        </a:rPr>
                        <a:t>CLAUSE </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(SECTION)</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just">
                        <a:lnSpc>
                          <a:spcPct val="150000"/>
                        </a:lnSpc>
                        <a:spcAft>
                          <a:spcPts val="0"/>
                        </a:spcAft>
                      </a:pPr>
                      <a:r>
                        <a:rPr lang="en-ZA" sz="400">
                          <a:effectLst/>
                          <a:latin typeface="Arial"/>
                          <a:ea typeface="Calibri"/>
                          <a:cs typeface="Times New Roman"/>
                        </a:rPr>
                        <a:t>PURPOSE</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xmlns="" val="10000"/>
                  </a:ext>
                </a:extLst>
              </a:tr>
              <a:tr h="451255">
                <a:tc>
                  <a:txBody>
                    <a:bodyPr/>
                    <a:lstStyle/>
                    <a:p>
                      <a:pPr algn="l">
                        <a:lnSpc>
                          <a:spcPct val="150000"/>
                        </a:lnSpc>
                        <a:spcAft>
                          <a:spcPts val="0"/>
                        </a:spcAft>
                      </a:pPr>
                      <a:r>
                        <a:rPr lang="en-ZA" sz="400">
                          <a:effectLst/>
                          <a:latin typeface="Arial"/>
                          <a:ea typeface="Calibri"/>
                          <a:cs typeface="Times New Roman"/>
                        </a:rPr>
                        <a:t>Introduces new definitions</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400">
                          <a:effectLst/>
                          <a:latin typeface="Arial"/>
                          <a:ea typeface="Calibri"/>
                          <a:cs typeface="Times New Roman"/>
                        </a:rPr>
                        <a:t>Clause 1 </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(section 1)</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400">
                          <a:effectLst/>
                          <a:latin typeface="Arial"/>
                          <a:ea typeface="Calibri"/>
                          <a:cs typeface="Times New Roman"/>
                        </a:rPr>
                        <a:t>“Authenticity” - “authentic” qualification or part-time qualification / “authentic” foreign qualification; “Misrepresented qualification / part-time qualification”; “Fraudulent qualification / part-time qualification”; “Evaluate”; “Verification”</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 </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50715">
                <a:tc>
                  <a:txBody>
                    <a:bodyPr/>
                    <a:lstStyle/>
                    <a:p>
                      <a:pPr algn="just">
                        <a:lnSpc>
                          <a:spcPct val="150000"/>
                        </a:lnSpc>
                        <a:spcAft>
                          <a:spcPts val="0"/>
                        </a:spcAft>
                      </a:pPr>
                      <a:r>
                        <a:rPr lang="en-ZA" sz="400">
                          <a:effectLst/>
                          <a:latin typeface="Arial"/>
                          <a:ea typeface="Calibri"/>
                          <a:cs typeface="Times New Roman"/>
                        </a:rPr>
                        <a:t>Amends object of the Act</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400">
                          <a:effectLst/>
                          <a:latin typeface="Arial"/>
                          <a:ea typeface="Calibri"/>
                          <a:cs typeface="Times New Roman"/>
                        </a:rPr>
                        <a:t>Clause 2</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(Section 2)</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400">
                          <a:effectLst/>
                          <a:latin typeface="Arial"/>
                          <a:ea typeface="Calibri"/>
                          <a:cs typeface="Times New Roman"/>
                        </a:rPr>
                        <a:t>The object of this Act is to provide for the further development, organisation and governance of the NQF </a:t>
                      </a:r>
                      <a:r>
                        <a:rPr lang="en-ZA" sz="400" u="sng">
                          <a:effectLst/>
                          <a:latin typeface="Arial"/>
                          <a:ea typeface="Calibri"/>
                          <a:cs typeface="Times New Roman"/>
                        </a:rPr>
                        <a:t>and related matters</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789698">
                <a:tc>
                  <a:txBody>
                    <a:bodyPr/>
                    <a:lstStyle/>
                    <a:p>
                      <a:pPr algn="just">
                        <a:lnSpc>
                          <a:spcPct val="150000"/>
                        </a:lnSpc>
                        <a:spcAft>
                          <a:spcPts val="0"/>
                        </a:spcAft>
                      </a:pPr>
                      <a:r>
                        <a:rPr lang="en-ZA" sz="400">
                          <a:effectLst/>
                          <a:latin typeface="Arial"/>
                          <a:ea typeface="Calibri"/>
                          <a:cs typeface="Times New Roman"/>
                        </a:rPr>
                        <a:t>Requires registration on the NQF of every qualification or part qualification and registration with DHET and accreditation by QC of very private education institution or skill development provider</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400">
                          <a:effectLst/>
                          <a:latin typeface="Arial"/>
                          <a:ea typeface="Calibri"/>
                          <a:cs typeface="Times New Roman"/>
                        </a:rPr>
                        <a:t>[3(2)]</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 </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 </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3(3)]</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400">
                          <a:effectLst/>
                          <a:latin typeface="Arial"/>
                          <a:ea typeface="Calibri"/>
                          <a:cs typeface="Times New Roman"/>
                        </a:rPr>
                        <a:t>(i) Directs that every qualification / part-time qualification (from an education programme / learning programme offered by an education institution or skill development provider) must be registered on the NQF;</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(ii) Requires private education institution or skills development provider to be registered with Dept. of HET and to be accredited by relevant QC to offer such qualification / part-qualification</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 </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752145">
                <a:tc>
                  <a:txBody>
                    <a:bodyPr/>
                    <a:lstStyle/>
                    <a:p>
                      <a:pPr algn="just">
                        <a:lnSpc>
                          <a:spcPct val="150000"/>
                        </a:lnSpc>
                        <a:spcAft>
                          <a:spcPts val="0"/>
                        </a:spcAft>
                      </a:pPr>
                      <a:r>
                        <a:rPr lang="en-ZA" sz="400">
                          <a:effectLst/>
                          <a:latin typeface="Arial"/>
                          <a:ea typeface="Calibri"/>
                          <a:cs typeface="Times New Roman"/>
                        </a:rPr>
                        <a:t>To provide for the veriﬁcation of all qualiﬁcations or part-qualiﬁcations by the SAQA</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400">
                          <a:effectLst/>
                          <a:latin typeface="Arial"/>
                          <a:ea typeface="Calibri"/>
                          <a:cs typeface="Times New Roman"/>
                        </a:rPr>
                        <a:t>Clause 4(a) </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[13(1)(h)(iv)]</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 </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Clause 4(e)</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[13(1A)]</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[13(1C)</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400">
                          <a:effectLst/>
                          <a:latin typeface="Arial"/>
                          <a:ea typeface="Calibri"/>
                          <a:cs typeface="Times New Roman"/>
                        </a:rPr>
                        <a:t>Empowers SAQA to verify all qualiﬁcations or part-qualiﬁcations referred to it in terms of section 32A and make a decision on the status thereof</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 </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Provides “criteria” to be considered when verifying or evaluating a qualification or part-qualification</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Verification to conform with PAJA</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676883">
                <a:tc>
                  <a:txBody>
                    <a:bodyPr/>
                    <a:lstStyle/>
                    <a:p>
                      <a:pPr algn="just">
                        <a:lnSpc>
                          <a:spcPct val="150000"/>
                        </a:lnSpc>
                        <a:spcAft>
                          <a:spcPts val="0"/>
                        </a:spcAft>
                      </a:pPr>
                      <a:r>
                        <a:rPr lang="en-ZA" sz="400">
                          <a:effectLst/>
                          <a:latin typeface="Arial"/>
                          <a:ea typeface="Calibri"/>
                          <a:cs typeface="Times New Roman"/>
                        </a:rPr>
                        <a:t>To maintain a national learner’s records database</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400">
                          <a:effectLst/>
                          <a:latin typeface="Arial"/>
                          <a:ea typeface="Calibri"/>
                          <a:cs typeface="Times New Roman"/>
                        </a:rPr>
                        <a:t>Clause 4(b)</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[13(1)(l) (i;ii;iii;iv;v;vi;vii)</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400">
                          <a:effectLst/>
                          <a:latin typeface="Arial"/>
                          <a:ea typeface="Calibri"/>
                          <a:cs typeface="Times New Roman"/>
                        </a:rPr>
                        <a:t>with respect to records of education and training, maintain a national learners’ records database comprising registers of— (i) qualiﬁcations; (ii) part-qualiﬁcations; (iii) qualiﬁcation and part-qualiﬁcation requirements and other related information; (iv) learner achievements; (v) details of the education institution that awarded the qualiﬁcation or part-qualiﬁcation; (vi) recognised professional bodies; and (vii) associated information relating to registration, veriﬁcation and accreditation</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564069">
                <a:tc>
                  <a:txBody>
                    <a:bodyPr/>
                    <a:lstStyle/>
                    <a:p>
                      <a:pPr algn="just">
                        <a:lnSpc>
                          <a:spcPct val="150000"/>
                        </a:lnSpc>
                        <a:spcAft>
                          <a:spcPts val="0"/>
                        </a:spcAft>
                      </a:pPr>
                      <a:r>
                        <a:rPr lang="en-ZA" sz="400">
                          <a:effectLst/>
                          <a:latin typeface="Arial"/>
                          <a:ea typeface="Calibri"/>
                          <a:cs typeface="Times New Roman"/>
                        </a:rPr>
                        <a:t>SAQA to provide for formulation of criteria for evaluating foreign qualifications</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400">
                          <a:effectLst/>
                          <a:latin typeface="Arial"/>
                          <a:ea typeface="Calibri"/>
                          <a:cs typeface="Times New Roman"/>
                        </a:rPr>
                        <a:t>Clause 4</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[13(1)</a:t>
                      </a:r>
                      <a:r>
                        <a:rPr lang="en-ZA" sz="400" i="1">
                          <a:effectLst/>
                          <a:latin typeface="Arial"/>
                          <a:ea typeface="Calibri"/>
                          <a:cs typeface="Times New Roman"/>
                        </a:rPr>
                        <a:t>l</a:t>
                      </a:r>
                      <a:r>
                        <a:rPr lang="en-ZA" sz="400">
                          <a:effectLst/>
                          <a:latin typeface="Arial"/>
                          <a:ea typeface="Calibri"/>
                          <a:cs typeface="Times New Roman"/>
                        </a:rPr>
                        <a:t>m((i);(ii);(iii))]</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400">
                          <a:effectLst/>
                          <a:latin typeface="Arial"/>
                          <a:ea typeface="Calibri"/>
                          <a:cs typeface="Times New Roman"/>
                        </a:rPr>
                        <a:t>Provides for verification /an evaluation advisory services</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To evaluate all foreign qualifications</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To formulate and publish criteria for evaluating foreign qualifications</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Issue “SAQA Certificate of Evaluation” indicating authenticity of foreign qualification and its ranking in the NQF</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626787">
                <a:tc>
                  <a:txBody>
                    <a:bodyPr/>
                    <a:lstStyle/>
                    <a:p>
                      <a:pPr algn="just">
                        <a:lnSpc>
                          <a:spcPct val="150000"/>
                        </a:lnSpc>
                        <a:spcAft>
                          <a:spcPts val="0"/>
                        </a:spcAft>
                      </a:pPr>
                      <a:r>
                        <a:rPr lang="en-ZA" sz="400">
                          <a:effectLst/>
                          <a:latin typeface="Arial"/>
                          <a:ea typeface="Calibri"/>
                          <a:cs typeface="Times New Roman"/>
                        </a:rPr>
                        <a:t>to provide for the establishment and maintenance of separate registers of misrepresented or fraudulent qualiﬁcations</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400">
                          <a:effectLst/>
                          <a:latin typeface="Arial"/>
                          <a:ea typeface="Calibri"/>
                          <a:cs typeface="Times New Roman"/>
                        </a:rPr>
                        <a:t>Clause 4</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[13(1)(</a:t>
                      </a:r>
                      <a:r>
                        <a:rPr lang="en-ZA" sz="400" i="1">
                          <a:effectLst/>
                          <a:latin typeface="Arial"/>
                          <a:ea typeface="Calibri"/>
                          <a:cs typeface="Times New Roman"/>
                        </a:rPr>
                        <a:t>l</a:t>
                      </a:r>
                      <a:r>
                        <a:rPr lang="en-ZA" sz="400">
                          <a:effectLst/>
                          <a:latin typeface="Arial"/>
                          <a:ea typeface="Calibri"/>
                          <a:cs typeface="Times New Roman"/>
                        </a:rPr>
                        <a:t>A)(ii)]</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[13(1)(</a:t>
                      </a:r>
                      <a:r>
                        <a:rPr lang="en-ZA" sz="400" i="1">
                          <a:effectLst/>
                          <a:latin typeface="Arial"/>
                          <a:ea typeface="Calibri"/>
                          <a:cs typeface="Times New Roman"/>
                        </a:rPr>
                        <a:t>l</a:t>
                      </a:r>
                      <a:r>
                        <a:rPr lang="en-ZA" sz="400">
                          <a:effectLst/>
                          <a:latin typeface="Arial"/>
                          <a:ea typeface="Calibri"/>
                          <a:cs typeface="Times New Roman"/>
                        </a:rPr>
                        <a:t>A)(iii)]</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 </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[13(1B)</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400">
                          <a:effectLst/>
                          <a:latin typeface="Arial"/>
                          <a:ea typeface="Calibri"/>
                          <a:cs typeface="Times New Roman"/>
                        </a:rPr>
                        <a:t>Establish and maintain a register misrepresented qualifications / part qualifications; </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Establish and maintain a register fraudulent qualifications / part qualifications</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 </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To refer to relevant professional body and to record in applicable register  the misrepresented or fraudulent (by court of law) qualification / part-qualification</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50715">
                <a:tc>
                  <a:txBody>
                    <a:bodyPr/>
                    <a:lstStyle/>
                    <a:p>
                      <a:pPr algn="just">
                        <a:lnSpc>
                          <a:spcPct val="150000"/>
                        </a:lnSpc>
                        <a:spcAft>
                          <a:spcPts val="0"/>
                        </a:spcAft>
                      </a:pPr>
                      <a:r>
                        <a:rPr lang="en-ZA" sz="400">
                          <a:effectLst/>
                          <a:latin typeface="Arial"/>
                          <a:ea typeface="Calibri"/>
                          <a:cs typeface="Times New Roman"/>
                        </a:rPr>
                        <a:t>to provide for a separate register for professional designations</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400">
                          <a:effectLst/>
                          <a:latin typeface="Arial"/>
                          <a:ea typeface="Calibri"/>
                          <a:cs typeface="Times New Roman"/>
                        </a:rPr>
                        <a:t>Clause 4</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[131</a:t>
                      </a:r>
                      <a:r>
                        <a:rPr lang="en-ZA" sz="400" i="1">
                          <a:effectLst/>
                          <a:latin typeface="Arial"/>
                          <a:ea typeface="Calibri"/>
                          <a:cs typeface="Times New Roman"/>
                        </a:rPr>
                        <a:t>l</a:t>
                      </a:r>
                      <a:r>
                        <a:rPr lang="en-ZA" sz="400">
                          <a:effectLst/>
                          <a:latin typeface="Arial"/>
                          <a:ea typeface="Calibri"/>
                          <a:cs typeface="Times New Roman"/>
                        </a:rPr>
                        <a:t>A(i)]</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400">
                          <a:effectLst/>
                          <a:latin typeface="Arial"/>
                          <a:ea typeface="Calibri"/>
                          <a:cs typeface="Times New Roman"/>
                        </a:rPr>
                        <a:t>Separate register of professional designations</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 </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376072">
                <a:tc>
                  <a:txBody>
                    <a:bodyPr/>
                    <a:lstStyle/>
                    <a:p>
                      <a:pPr algn="just">
                        <a:lnSpc>
                          <a:spcPct val="150000"/>
                        </a:lnSpc>
                        <a:spcAft>
                          <a:spcPts val="0"/>
                        </a:spcAft>
                      </a:pPr>
                      <a:r>
                        <a:rPr lang="en-ZA" sz="400">
                          <a:effectLst/>
                          <a:latin typeface="Arial"/>
                          <a:ea typeface="Calibri"/>
                          <a:cs typeface="Times New Roman"/>
                        </a:rPr>
                        <a:t> </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400">
                          <a:effectLst/>
                          <a:latin typeface="Arial"/>
                          <a:ea typeface="Calibri"/>
                          <a:cs typeface="Times New Roman"/>
                        </a:rPr>
                        <a:t>Clause 5</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[27(f)]</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[27(h)(iv)] </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400">
                          <a:effectLst/>
                          <a:latin typeface="Arial"/>
                          <a:ea typeface="Calibri"/>
                          <a:cs typeface="Times New Roman"/>
                        </a:rPr>
                        <a:t>QC’s must advise Minister of HET on matters relating to its sub-framework in consultation with SAQA</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QC must accredit qualifying education institution or skills service provider</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250715">
                <a:tc>
                  <a:txBody>
                    <a:bodyPr/>
                    <a:lstStyle/>
                    <a:p>
                      <a:pPr algn="just">
                        <a:lnSpc>
                          <a:spcPct val="150000"/>
                        </a:lnSpc>
                        <a:spcAft>
                          <a:spcPts val="0"/>
                        </a:spcAft>
                      </a:pPr>
                      <a:r>
                        <a:rPr lang="en-ZA" sz="400">
                          <a:effectLst/>
                          <a:latin typeface="Arial"/>
                          <a:ea typeface="Calibri"/>
                          <a:cs typeface="Times New Roman"/>
                        </a:rPr>
                        <a:t> </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400">
                          <a:effectLst/>
                          <a:latin typeface="Arial"/>
                          <a:ea typeface="Calibri"/>
                          <a:cs typeface="Times New Roman"/>
                        </a:rPr>
                        <a:t>Clause 6</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[30(a) &amp; (b)]</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400">
                          <a:effectLst/>
                          <a:latin typeface="Arial"/>
                          <a:ea typeface="Calibri"/>
                          <a:cs typeface="Times New Roman"/>
                        </a:rPr>
                        <a:t>Creates an obligation for professional bodies to ensure registration by SAQA on a separate designated register</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676883">
                <a:tc>
                  <a:txBody>
                    <a:bodyPr/>
                    <a:lstStyle/>
                    <a:p>
                      <a:pPr algn="just">
                        <a:lnSpc>
                          <a:spcPct val="150000"/>
                        </a:lnSpc>
                        <a:spcAft>
                          <a:spcPts val="0"/>
                        </a:spcAft>
                      </a:pPr>
                      <a:r>
                        <a:rPr lang="en-ZA" sz="400">
                          <a:effectLst/>
                          <a:latin typeface="Arial"/>
                          <a:ea typeface="Calibri"/>
                          <a:cs typeface="Times New Roman"/>
                        </a:rPr>
                        <a:t>to provide for the referral of qualiﬁcations or part-qualiﬁcations to SAQA for veriﬁcation and evaluation</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400">
                          <a:effectLst/>
                          <a:latin typeface="Arial"/>
                          <a:ea typeface="Calibri"/>
                          <a:cs typeface="Times New Roman"/>
                        </a:rPr>
                        <a:t>Clause 7</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[32A]</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400">
                          <a:effectLst/>
                          <a:latin typeface="Arial"/>
                          <a:ea typeface="Calibri"/>
                          <a:cs typeface="Times New Roman"/>
                        </a:rPr>
                        <a:t>(iii) Requires stakeholders (</a:t>
                      </a:r>
                      <a:r>
                        <a:rPr lang="en-GB" sz="400">
                          <a:effectLst/>
                          <a:latin typeface="Arial"/>
                          <a:ea typeface="Calibri"/>
                          <a:cs typeface="Times New Roman"/>
                        </a:rPr>
                        <a:t>all employers, educational institutions, skills development providers and Quality Councils</a:t>
                      </a:r>
                      <a:r>
                        <a:rPr lang="en-ZA" sz="400">
                          <a:effectLst/>
                          <a:latin typeface="Arial"/>
                          <a:ea typeface="Calibri"/>
                          <a:cs typeface="Times New Roman"/>
                        </a:rPr>
                        <a:t>) to check whether a qualification presented is registered in the NLRD, and if not to send same to SAQA for verification or evaluation; </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 </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 </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338442">
                <a:tc>
                  <a:txBody>
                    <a:bodyPr/>
                    <a:lstStyle/>
                    <a:p>
                      <a:pPr algn="just">
                        <a:lnSpc>
                          <a:spcPct val="150000"/>
                        </a:lnSpc>
                        <a:spcAft>
                          <a:spcPts val="0"/>
                        </a:spcAft>
                      </a:pPr>
                      <a:r>
                        <a:rPr lang="en-ZA" sz="400">
                          <a:effectLst/>
                          <a:latin typeface="Arial"/>
                          <a:ea typeface="Calibri"/>
                          <a:cs typeface="Times New Roman"/>
                        </a:rPr>
                        <a:t>to provide for offences and penalties which have a bearing on fraudulent qualiﬁcations</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400">
                          <a:effectLst/>
                          <a:latin typeface="Arial"/>
                          <a:ea typeface="Calibri"/>
                          <a:cs typeface="Times New Roman"/>
                        </a:rPr>
                        <a:t>Clause 7</a:t>
                      </a:r>
                      <a:endParaRPr lang="en-ZA" sz="400">
                        <a:effectLst/>
                        <a:latin typeface="Calibri"/>
                        <a:ea typeface="Calibri"/>
                        <a:cs typeface="Times New Roman"/>
                      </a:endParaRPr>
                    </a:p>
                    <a:p>
                      <a:pPr algn="just">
                        <a:lnSpc>
                          <a:spcPct val="150000"/>
                        </a:lnSpc>
                        <a:spcAft>
                          <a:spcPts val="0"/>
                        </a:spcAft>
                      </a:pPr>
                      <a:r>
                        <a:rPr lang="en-ZA" sz="400">
                          <a:effectLst/>
                          <a:latin typeface="Arial"/>
                          <a:ea typeface="Calibri"/>
                          <a:cs typeface="Times New Roman"/>
                        </a:rPr>
                        <a:t>[32B]</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400">
                          <a:effectLst/>
                          <a:latin typeface="Arial"/>
                          <a:ea typeface="Calibri"/>
                          <a:cs typeface="Times New Roman"/>
                        </a:rPr>
                        <a:t>Provides for types of actions or by providers that can be construed as offences of qualification fraud or misrepresentation and consequent penalties</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225628">
                <a:tc>
                  <a:txBody>
                    <a:bodyPr/>
                    <a:lstStyle/>
                    <a:p>
                      <a:pPr algn="just">
                        <a:lnSpc>
                          <a:spcPct val="150000"/>
                        </a:lnSpc>
                        <a:spcAft>
                          <a:spcPts val="0"/>
                        </a:spcAft>
                      </a:pPr>
                      <a:r>
                        <a:rPr lang="en-ZA" sz="400">
                          <a:effectLst/>
                          <a:latin typeface="Arial"/>
                          <a:ea typeface="Calibri"/>
                          <a:cs typeface="Times New Roman"/>
                        </a:rPr>
                        <a:t>to provide for matters connected therewith</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400">
                          <a:effectLst/>
                          <a:latin typeface="Arial"/>
                          <a:ea typeface="Calibri"/>
                          <a:cs typeface="Times New Roman"/>
                        </a:rPr>
                        <a:t>Clause 8</a:t>
                      </a:r>
                      <a:endParaRPr lang="en-ZA" sz="40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400" dirty="0">
                          <a:effectLst/>
                          <a:latin typeface="Arial"/>
                          <a:ea typeface="Calibri"/>
                          <a:cs typeface="Times New Roman"/>
                        </a:rPr>
                        <a:t>Amends long title of Act 67 of 2008</a:t>
                      </a:r>
                      <a:endParaRPr lang="en-ZA" sz="400" dirty="0">
                        <a:effectLst/>
                        <a:latin typeface="Calibri"/>
                        <a:ea typeface="Calibri"/>
                        <a:cs typeface="Times New Roman"/>
                      </a:endParaRPr>
                    </a:p>
                  </a:txBody>
                  <a:tcPr marL="22443" marR="2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bl>
          </a:graphicData>
        </a:graphic>
      </p:graphicFrame>
    </p:spTree>
    <p:extLst>
      <p:ext uri="{BB962C8B-B14F-4D97-AF65-F5344CB8AC3E}">
        <p14:creationId xmlns:p14="http://schemas.microsoft.com/office/powerpoint/2010/main" xmlns="" val="700211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en-GB" b="1" dirty="0" smtClean="0"/>
              <a:t>Objectives </a:t>
            </a:r>
            <a:r>
              <a:rPr lang="en-GB" b="1" dirty="0"/>
              <a:t>of the Bill vs Amendments </a:t>
            </a:r>
            <a:endParaRPr lang="en-ZA" dirty="0"/>
          </a:p>
        </p:txBody>
      </p:sp>
      <p:sp>
        <p:nvSpPr>
          <p:cNvPr id="3" name="Content Placeholder 2"/>
          <p:cNvSpPr>
            <a:spLocks noGrp="1"/>
          </p:cNvSpPr>
          <p:nvPr>
            <p:ph idx="1"/>
          </p:nvPr>
        </p:nvSpPr>
        <p:spPr>
          <a:xfrm>
            <a:off x="107504" y="1628800"/>
            <a:ext cx="8928992" cy="4824535"/>
          </a:xfrm>
        </p:spPr>
        <p:txBody>
          <a:bodyPr>
            <a:normAutofit/>
          </a:bodyPr>
          <a:lstStyle/>
          <a:p>
            <a:r>
              <a:rPr lang="en-GB" sz="2400" dirty="0"/>
              <a:t>It is an accepted international principle that, the essential defence against fraudulent and misrepresented qualifications or part qualifications is strong authentication and verification procedures. </a:t>
            </a:r>
            <a:endParaRPr lang="en-GB" sz="2400" dirty="0" smtClean="0"/>
          </a:p>
          <a:p>
            <a:r>
              <a:rPr lang="en-GB" sz="2400" dirty="0" smtClean="0"/>
              <a:t>My </a:t>
            </a:r>
            <a:r>
              <a:rPr lang="en-GB" sz="2400" dirty="0"/>
              <a:t>view is that the amendments support the objects of the Bill, through the: </a:t>
            </a:r>
            <a:endParaRPr lang="en-ZA" sz="2400" dirty="0"/>
          </a:p>
          <a:p>
            <a:pPr lvl="1">
              <a:buFont typeface="Courier New" panose="02070309020205020404" pitchFamily="49" charset="0"/>
              <a:buChar char="o"/>
            </a:pPr>
            <a:r>
              <a:rPr lang="en-GB" sz="2400" dirty="0"/>
              <a:t>establishment of a transparent regulatory mechanism for authentication, verification and evaluation procedures for qualifications, part-qualifications and foreign qualifications; </a:t>
            </a:r>
            <a:endParaRPr lang="en-ZA" sz="2400" dirty="0"/>
          </a:p>
          <a:p>
            <a:pPr lvl="1">
              <a:buFont typeface="Courier New" panose="02070309020205020404" pitchFamily="49" charset="0"/>
              <a:buChar char="o"/>
            </a:pPr>
            <a:r>
              <a:rPr lang="en-GB" sz="2400" dirty="0"/>
              <a:t>introduction of mechanisms to deter and to punish unethical behaviour relating to qualifications and part-qualifications; and </a:t>
            </a:r>
            <a:endParaRPr lang="en-ZA" sz="2400" dirty="0"/>
          </a:p>
          <a:p>
            <a:pPr lvl="1">
              <a:buFont typeface="Courier New" panose="02070309020205020404" pitchFamily="49" charset="0"/>
              <a:buChar char="o"/>
            </a:pPr>
            <a:r>
              <a:rPr lang="en-GB" sz="2400" dirty="0"/>
              <a:t>institution of an administrative process for qualifications, part-qualifications and foreign qualifications</a:t>
            </a:r>
            <a:endParaRPr lang="en-ZA" sz="2400" dirty="0"/>
          </a:p>
          <a:p>
            <a:endParaRPr lang="en-ZA" sz="1600" dirty="0"/>
          </a:p>
        </p:txBody>
      </p:sp>
    </p:spTree>
    <p:extLst>
      <p:ext uri="{BB962C8B-B14F-4D97-AF65-F5344CB8AC3E}">
        <p14:creationId xmlns:p14="http://schemas.microsoft.com/office/powerpoint/2010/main" xmlns="" val="987320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GB" b="1" dirty="0"/>
              <a:t>Concerns about the Bill</a:t>
            </a:r>
            <a:endParaRPr lang="en-ZA" dirty="0"/>
          </a:p>
        </p:txBody>
      </p:sp>
      <p:sp>
        <p:nvSpPr>
          <p:cNvPr id="3" name="Content Placeholder 2"/>
          <p:cNvSpPr>
            <a:spLocks noGrp="1"/>
          </p:cNvSpPr>
          <p:nvPr>
            <p:ph idx="1"/>
          </p:nvPr>
        </p:nvSpPr>
        <p:spPr>
          <a:xfrm>
            <a:off x="107504" y="1628800"/>
            <a:ext cx="8928992" cy="4824535"/>
          </a:xfrm>
        </p:spPr>
        <p:txBody>
          <a:bodyPr>
            <a:normAutofit/>
          </a:bodyPr>
          <a:lstStyle/>
          <a:p>
            <a:r>
              <a:rPr lang="en-GB" sz="2400" dirty="0" smtClean="0"/>
              <a:t>Further, from a constitutional and legal perspective, the Bill is beyond reproach.</a:t>
            </a:r>
          </a:p>
          <a:p>
            <a:pPr marL="0" indent="0">
              <a:buNone/>
            </a:pPr>
            <a:endParaRPr lang="en-GB" sz="2400" dirty="0"/>
          </a:p>
          <a:p>
            <a:r>
              <a:rPr lang="en-GB" sz="2400" dirty="0"/>
              <a:t>The objects of the Bill and the amendments of the Bill are generally supported by the public and by the parties who made submissions to the portfolio committee.   </a:t>
            </a:r>
          </a:p>
          <a:p>
            <a:pPr marL="0" indent="0">
              <a:buNone/>
            </a:pPr>
            <a:endParaRPr lang="en-GB" sz="2400" dirty="0" smtClean="0"/>
          </a:p>
          <a:p>
            <a:r>
              <a:rPr lang="en-GB" sz="2400" dirty="0" smtClean="0"/>
              <a:t>Although </a:t>
            </a:r>
            <a:r>
              <a:rPr lang="en-GB" sz="2400" dirty="0"/>
              <a:t>there is general support, there is still some concern, the concern is about the impact of the provisions of the Bill on matters relating:</a:t>
            </a:r>
            <a:endParaRPr lang="en-ZA" sz="2400" dirty="0"/>
          </a:p>
          <a:p>
            <a:endParaRPr lang="en-ZA" sz="1600" dirty="0"/>
          </a:p>
        </p:txBody>
      </p:sp>
    </p:spTree>
    <p:extLst>
      <p:ext uri="{BB962C8B-B14F-4D97-AF65-F5344CB8AC3E}">
        <p14:creationId xmlns:p14="http://schemas.microsoft.com/office/powerpoint/2010/main" xmlns="" val="2891828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GB" b="1" dirty="0"/>
              <a:t>Concerns about the Bill</a:t>
            </a:r>
            <a:endParaRPr lang="en-ZA" dirty="0"/>
          </a:p>
        </p:txBody>
      </p:sp>
      <p:sp>
        <p:nvSpPr>
          <p:cNvPr id="3" name="Content Placeholder 2"/>
          <p:cNvSpPr>
            <a:spLocks noGrp="1"/>
          </p:cNvSpPr>
          <p:nvPr>
            <p:ph idx="1"/>
          </p:nvPr>
        </p:nvSpPr>
        <p:spPr>
          <a:xfrm>
            <a:off x="107504" y="1628800"/>
            <a:ext cx="8928992" cy="4824535"/>
          </a:xfrm>
        </p:spPr>
        <p:txBody>
          <a:bodyPr>
            <a:normAutofit/>
          </a:bodyPr>
          <a:lstStyle/>
          <a:p>
            <a:pPr lvl="0"/>
            <a:r>
              <a:rPr lang="en-GB" sz="2400" dirty="0"/>
              <a:t>The </a:t>
            </a:r>
            <a:r>
              <a:rPr lang="en-GB" sz="2400" u="sng" dirty="0"/>
              <a:t>capacity of SAQA </a:t>
            </a:r>
            <a:r>
              <a:rPr lang="en-GB" sz="2400" dirty="0"/>
              <a:t>to meet the obligations vested in terms of the Bill -</a:t>
            </a:r>
            <a:endParaRPr lang="en-ZA" sz="2400" dirty="0"/>
          </a:p>
          <a:p>
            <a:pPr lvl="1">
              <a:buFont typeface="Courier New" panose="02070309020205020404" pitchFamily="49" charset="0"/>
              <a:buChar char="o"/>
            </a:pPr>
            <a:r>
              <a:rPr lang="en-GB" sz="2400" dirty="0"/>
              <a:t>Concern that SAQA might not be geared financially, human resource and system wise to meet the obligations of verification and evaluation.</a:t>
            </a:r>
            <a:endParaRPr lang="en-ZA" sz="2400" dirty="0"/>
          </a:p>
          <a:p>
            <a:endParaRPr lang="en-ZA" sz="1600" dirty="0"/>
          </a:p>
        </p:txBody>
      </p:sp>
    </p:spTree>
    <p:extLst>
      <p:ext uri="{BB962C8B-B14F-4D97-AF65-F5344CB8AC3E}">
        <p14:creationId xmlns:p14="http://schemas.microsoft.com/office/powerpoint/2010/main" xmlns="" val="604890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GB" b="1" dirty="0"/>
              <a:t>Concerns about the Bill</a:t>
            </a:r>
            <a:endParaRPr lang="en-ZA" dirty="0"/>
          </a:p>
        </p:txBody>
      </p:sp>
      <p:sp>
        <p:nvSpPr>
          <p:cNvPr id="3" name="Content Placeholder 2"/>
          <p:cNvSpPr>
            <a:spLocks noGrp="1"/>
          </p:cNvSpPr>
          <p:nvPr>
            <p:ph idx="1"/>
          </p:nvPr>
        </p:nvSpPr>
        <p:spPr>
          <a:xfrm>
            <a:off x="107504" y="1628800"/>
            <a:ext cx="8928992" cy="4824535"/>
          </a:xfrm>
        </p:spPr>
        <p:txBody>
          <a:bodyPr>
            <a:normAutofit lnSpcReduction="10000"/>
          </a:bodyPr>
          <a:lstStyle/>
          <a:p>
            <a:pPr lvl="0"/>
            <a:r>
              <a:rPr lang="en-GB" sz="2400" u="sng" dirty="0"/>
              <a:t>Relationships between public institutions </a:t>
            </a:r>
            <a:r>
              <a:rPr lang="en-GB" sz="2400" dirty="0"/>
              <a:t>(DHET. DBE, SAQA and the three QC’s) and relationship between public institutions and other education and training service providers – </a:t>
            </a:r>
            <a:endParaRPr lang="en-ZA" sz="2400" dirty="0"/>
          </a:p>
          <a:p>
            <a:pPr lvl="1">
              <a:buFont typeface="Courier New" panose="02070309020205020404" pitchFamily="49" charset="0"/>
              <a:buChar char="o"/>
            </a:pPr>
            <a:r>
              <a:rPr lang="en-GB" sz="2400" dirty="0"/>
              <a:t>It appears that’s, the envisaged system of collaboration amongst public intuitions is not functioning at an optimum level.</a:t>
            </a:r>
            <a:endParaRPr lang="en-ZA" sz="2400" dirty="0"/>
          </a:p>
          <a:p>
            <a:pPr lvl="1">
              <a:buFont typeface="Courier New" panose="02070309020205020404" pitchFamily="49" charset="0"/>
              <a:buChar char="o"/>
            </a:pPr>
            <a:r>
              <a:rPr lang="en-GB" sz="2400" dirty="0" smtClean="0"/>
              <a:t>The </a:t>
            </a:r>
            <a:r>
              <a:rPr lang="en-GB" sz="2400" dirty="0"/>
              <a:t>DHET/DPME NQF Act Implementation Evaluation Report made several recommendations to further amend the NQF Bill and some of these recommendations will impact directly on the current proposed amendments, for example amendment of the Act to clarify roles and responsibilities and reporting and accountability lines of SAQA and the three QCs to the DHET; amendment of the NQF Act to include the roles and responsibilities of the DBE as they relate to the NQF etc. </a:t>
            </a:r>
            <a:endParaRPr lang="en-ZA" sz="2400" dirty="0"/>
          </a:p>
          <a:p>
            <a:endParaRPr lang="en-ZA" sz="1600" dirty="0"/>
          </a:p>
        </p:txBody>
      </p:sp>
    </p:spTree>
    <p:extLst>
      <p:ext uri="{BB962C8B-B14F-4D97-AF65-F5344CB8AC3E}">
        <p14:creationId xmlns:p14="http://schemas.microsoft.com/office/powerpoint/2010/main" xmlns="" val="16110535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1615</Words>
  <Application>Microsoft Office PowerPoint</Application>
  <PresentationFormat>On-screen Show (4:3)</PresentationFormat>
  <Paragraphs>136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NATIONAL QUALIFICATIONS FRAMEWORK AMENDMENT BILL</vt:lpstr>
      <vt:lpstr>problem question</vt:lpstr>
      <vt:lpstr>Object of the Bill </vt:lpstr>
      <vt:lpstr> Object of the Bill </vt:lpstr>
      <vt:lpstr>Slide 5</vt:lpstr>
      <vt:lpstr>Objectives of the Bill vs Amendments </vt:lpstr>
      <vt:lpstr>Concerns about the Bill</vt:lpstr>
      <vt:lpstr>Concerns about the Bill</vt:lpstr>
      <vt:lpstr>Concerns about the Bill</vt:lpstr>
      <vt:lpstr>Concerns about the Bill</vt:lpstr>
      <vt:lpstr>Concerns about the Bill</vt:lpstr>
      <vt:lpstr>Concerns about the Bill</vt:lpstr>
      <vt:lpstr>Available options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QUALIFICATIONS FRAMEWORK AMENDMENT BILL</dc:title>
  <dc:creator>mbulelo ruda</dc:creator>
  <cp:lastModifiedBy>User</cp:lastModifiedBy>
  <cp:revision>9</cp:revision>
  <dcterms:created xsi:type="dcterms:W3CDTF">2018-10-10T03:07:31Z</dcterms:created>
  <dcterms:modified xsi:type="dcterms:W3CDTF">2018-10-12T09:24:40Z</dcterms:modified>
</cp:coreProperties>
</file>