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3"/>
  </p:notesMasterIdLst>
  <p:sldIdLst>
    <p:sldId id="426" r:id="rId2"/>
  </p:sldIdLst>
  <p:sldSz cx="9906000" cy="6858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94" autoAdjust="0"/>
    <p:restoredTop sz="94609"/>
  </p:normalViewPr>
  <p:slideViewPr>
    <p:cSldViewPr snapToGrid="0" snapToObjects="1">
      <p:cViewPr>
        <p:scale>
          <a:sx n="81" d="100"/>
          <a:sy n="81" d="100"/>
        </p:scale>
        <p:origin x="-600" y="20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22C57E-D76B-47B0-821C-26115C17BA46}" type="datetimeFigureOut">
              <a:rPr lang="en-US" smtClean="0"/>
              <a:t>3/29/2022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1241425"/>
            <a:ext cx="48387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0BF8C9-50C6-45AF-A7FE-65D48B939A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14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5882D1-F867-455E-879A-885F8E41EE1F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129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D014C-178E-4EE6-8EDE-E1AE3DA87984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7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CC7393-A58D-4E37-B05F-F5C6C48B93D4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04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5310A-7017-4ADA-9631-B0EA7A1A683A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66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4898D-4E87-4FEE-9C04-6D94376A4810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74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CAA58-BC9D-43FC-B68A-B25ACD530FDF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22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56F2FC-15FA-400C-8987-2554164FE085}" type="datetime1">
              <a:rPr lang="en-US" smtClean="0"/>
              <a:t>3/29/2022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3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68D73-CEC6-4FC8-8154-532A85442B8A}" type="datetime1">
              <a:rPr lang="en-US" smtClean="0"/>
              <a:t>3/29/2022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19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EFF36-6CA2-4874-BA56-91821E4E4422}" type="datetime1">
              <a:rPr lang="en-US" smtClean="0"/>
              <a:t>3/29/2022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5579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9F34-8199-4FCD-9A53-512BEB26EC6C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45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68BD14-05BC-4F76-8A3C-C8A1EF598A17}" type="datetime1">
              <a:rPr lang="en-US" smtClean="0"/>
              <a:t>3/29/2022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61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CBB29A-7E3F-49EA-BA88-7C1312377DDF}" type="datetime1">
              <a:rPr lang="en-US" smtClean="0"/>
              <a:t>3/29/2022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0219-108E-D642-B46D-B04EDCECF2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84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255" y="-69742"/>
            <a:ext cx="8543925" cy="806823"/>
          </a:xfrm>
        </p:spPr>
        <p:txBody>
          <a:bodyPr>
            <a:normAutofit fontScale="90000"/>
          </a:bodyPr>
          <a:lstStyle/>
          <a:p>
            <a:r>
              <a:rPr lang="en-US" sz="28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STATUTORY APPOINTMENTS AND OTHER MATTERS REFERRED TO COMMITTEES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6F30219-108E-D642-B46D-B04EDCECF22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3088676"/>
              </p:ext>
            </p:extLst>
          </p:nvPr>
        </p:nvGraphicFramePr>
        <p:xfrm>
          <a:off x="0" y="900834"/>
          <a:ext cx="9988730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9299">
                  <a:extLst>
                    <a:ext uri="{9D8B030D-6E8A-4147-A177-3AD203B41FA5}">
                      <a16:colId xmlns:a16="http://schemas.microsoft.com/office/drawing/2014/main" xmlns="" val="2473388601"/>
                    </a:ext>
                  </a:extLst>
                </a:gridCol>
                <a:gridCol w="1527946">
                  <a:extLst>
                    <a:ext uri="{9D8B030D-6E8A-4147-A177-3AD203B41FA5}">
                      <a16:colId xmlns:a16="http://schemas.microsoft.com/office/drawing/2014/main" xmlns="" val="2809841152"/>
                    </a:ext>
                  </a:extLst>
                </a:gridCol>
                <a:gridCol w="4027712">
                  <a:extLst>
                    <a:ext uri="{9D8B030D-6E8A-4147-A177-3AD203B41FA5}">
                      <a16:colId xmlns:a16="http://schemas.microsoft.com/office/drawing/2014/main" xmlns="" val="617506523"/>
                    </a:ext>
                  </a:extLst>
                </a:gridCol>
                <a:gridCol w="1473773">
                  <a:extLst>
                    <a:ext uri="{9D8B030D-6E8A-4147-A177-3AD203B41FA5}">
                      <a16:colId xmlns:a16="http://schemas.microsoft.com/office/drawing/2014/main" xmlns="" val="2646145620"/>
                    </a:ext>
                  </a:extLst>
                </a:gridCol>
              </a:tblGrid>
              <a:tr h="337239">
                <a:tc>
                  <a:txBody>
                    <a:bodyPr/>
                    <a:lstStyle/>
                    <a:p>
                      <a:r>
                        <a:rPr lang="en-US" smtClean="0">
                          <a:solidFill>
                            <a:schemeClr val="tx1"/>
                          </a:solidFill>
                        </a:rPr>
                        <a:t>MATTER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COMMITTEE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STATUS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REMARKS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86279787"/>
                  </a:ext>
                </a:extLst>
              </a:tr>
              <a:tr h="5141955">
                <a:tc>
                  <a:txBody>
                    <a:bodyPr/>
                    <a:lstStyle/>
                    <a:p>
                      <a:pPr algn="just"/>
                      <a:r>
                        <a:rPr lang="en-ZA" sz="12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Committee on section 194 Enquiry established in terms of NA Rule 129 </a:t>
                      </a:r>
                    </a:p>
                    <a:p>
                      <a:pPr algn="just"/>
                      <a:endParaRPr lang="en-ZA" sz="1200" u="none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April 2021</a:t>
                      </a:r>
                    </a:p>
                    <a:p>
                      <a:pPr algn="just"/>
                      <a:endParaRPr lang="en-ZA" sz="12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 Hoc Committee on section 194 Enquiry </a:t>
                      </a:r>
                    </a:p>
                    <a:p>
                      <a:endParaRPr lang="en-US" sz="1200" u="non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 Feb 2022: Briefing by</a:t>
                      </a:r>
                      <a:r>
                        <a:rPr lang="en-ZA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legal services and adoption of terms of reference and program</a:t>
                      </a:r>
                    </a:p>
                    <a:p>
                      <a:pPr algn="just"/>
                      <a:endParaRPr lang="en-ZA" sz="1200" b="1" u="sng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dirty="0" smtClean="0">
                          <a:effectLst/>
                          <a:latin typeface="Arial" panose="020B0604020202020204" pitchFamily="34" charset="0"/>
                          <a:ea typeface="Batang"/>
                          <a:cs typeface="Arial" panose="020B0604020202020204" pitchFamily="34" charset="0"/>
                        </a:rPr>
                        <a:t>24 Feb to 24 Mar 2022 process</a:t>
                      </a:r>
                      <a:r>
                        <a:rPr lang="en-ZA" sz="1200" b="0" u="none" baseline="0" dirty="0" smtClean="0">
                          <a:effectLst/>
                          <a:latin typeface="Arial" panose="020B0604020202020204" pitchFamily="34" charset="0"/>
                          <a:ea typeface="Batang"/>
                          <a:cs typeface="Arial" panose="020B0604020202020204" pitchFamily="34" charset="0"/>
                        </a:rPr>
                        <a:t> of appointing evidence leader and study of documents</a:t>
                      </a:r>
                    </a:p>
                    <a:p>
                      <a:pPr algn="just"/>
                      <a:endParaRPr lang="en-ZA" sz="1200" b="0" u="none" baseline="0" dirty="0" smtClean="0">
                        <a:effectLst/>
                        <a:latin typeface="Arial" panose="020B0604020202020204" pitchFamily="34" charset="0"/>
                        <a:ea typeface="Batang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US" sz="1200" b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29 Mar 2022 </a:t>
                      </a:r>
                      <a:r>
                        <a:rPr lang="en-ZA" sz="1200" b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Briefing on evidence before the Committee</a:t>
                      </a:r>
                    </a:p>
                    <a:p>
                      <a:pPr algn="just"/>
                      <a:endParaRPr lang="en-ZA" sz="1200" b="0" u="none" dirty="0" smtClean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30 Mar to 30 Apr</a:t>
                      </a:r>
                      <a:r>
                        <a:rPr lang="en-US" sz="1200" b="0" u="none" baseline="0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200" b="0" u="none" dirty="0" smtClean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2022</a:t>
                      </a:r>
                      <a:r>
                        <a:rPr lang="en-US" sz="1200" b="0" u="none" dirty="0" smtClean="0">
                          <a:effectLst/>
                          <a:latin typeface="Arial" panose="020B0604020202020204" pitchFamily="34" charset="0"/>
                          <a:ea typeface="Batang"/>
                          <a:cs typeface="Arial" panose="020B0604020202020204" pitchFamily="34" charset="0"/>
                        </a:rPr>
                        <a:t> (30 days to be afforded to the PP to be issued with the first Audi to respond</a:t>
                      </a:r>
                    </a:p>
                    <a:p>
                      <a:pPr algn="just"/>
                      <a:endParaRPr lang="en-US" sz="1200" b="0" u="non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 May 2022:</a:t>
                      </a:r>
                      <a:r>
                        <a:rPr lang="en-ZA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Briefing on the response of the PP</a:t>
                      </a:r>
                    </a:p>
                    <a:p>
                      <a:pPr algn="just"/>
                      <a:endParaRPr lang="en-ZA" sz="1200" b="0" u="non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 5, 6, 10 Hearings</a:t>
                      </a:r>
                    </a:p>
                    <a:p>
                      <a:pPr algn="just"/>
                      <a:endParaRPr lang="en-ZA" sz="1200" b="0" u="non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 May, 1, 2,</a:t>
                      </a:r>
                      <a:r>
                        <a:rPr lang="en-ZA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Jun : Evidence</a:t>
                      </a:r>
                      <a:r>
                        <a:rPr lang="en-ZA" sz="1200" b="0" u="none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by the PP</a:t>
                      </a:r>
                    </a:p>
                    <a:p>
                      <a:pPr algn="just"/>
                      <a:endParaRPr lang="en-ZA" sz="1200" b="0" u="none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14, 15, 17 Jun: Deliberations</a:t>
                      </a:r>
                    </a:p>
                    <a:p>
                      <a:pPr algn="just"/>
                      <a:endParaRPr lang="en-ZA" sz="1200" b="0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 and 17 Aug: Consideration of draft report</a:t>
                      </a:r>
                    </a:p>
                    <a:p>
                      <a:pPr algn="just"/>
                      <a:endParaRPr lang="en-ZA" sz="1200" b="0" u="none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/>
                          <a:cs typeface="Arial" panose="020B0604020202020204" pitchFamily="34" charset="0"/>
                        </a:rPr>
                        <a:t>18 Aug – 18 Sept</a:t>
                      </a:r>
                      <a:r>
                        <a:rPr lang="en-ZA" sz="1200" b="0" u="non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Batang"/>
                          <a:cs typeface="Arial" panose="020B0604020202020204" pitchFamily="34" charset="0"/>
                        </a:rPr>
                        <a:t>2022 – time to be afforded to the PP to consider the Committee second Audi</a:t>
                      </a:r>
                    </a:p>
                    <a:p>
                      <a:pPr algn="just"/>
                      <a:endParaRPr lang="en-ZA" sz="1200" b="0" u="non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 Sept: Consideration of responses by PP</a:t>
                      </a:r>
                    </a:p>
                    <a:p>
                      <a:pPr algn="just"/>
                      <a:endParaRPr lang="en-ZA" sz="1200" b="0" u="non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r>
                        <a:rPr lang="en-ZA" sz="1200" b="0" u="non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 Sep: Deliberations and adoption of the report</a:t>
                      </a:r>
                    </a:p>
                    <a:p>
                      <a:pPr algn="just"/>
                      <a:endParaRPr lang="en-ZA" sz="1200" b="1" u="sng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/>
                      <a:endParaRPr lang="en-ZA" sz="1200" b="1" u="sng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u="none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 to finish 21 Sept 2022</a:t>
                      </a:r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6296764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604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9578</TotalTime>
  <Words>192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STATUTORY APPOINTMENTS AND OTHER MATTERS REFERRED TO COMMITTEES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Sandile</cp:lastModifiedBy>
  <cp:revision>759</cp:revision>
  <dcterms:created xsi:type="dcterms:W3CDTF">2019-02-26T07:43:36Z</dcterms:created>
  <dcterms:modified xsi:type="dcterms:W3CDTF">2022-03-29T13:12:40Z</dcterms:modified>
</cp:coreProperties>
</file>